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9144000"/>
  <p:notesSz cx="9601200" cy="7315200"/>
  <p:embeddedFontLst>
    <p:embeddedFont>
      <p:font typeface="Arial Narrow"/>
      <p:regular r:id="rId45"/>
      <p:bold r:id="rId46"/>
      <p:italic r:id="rId47"/>
      <p:boldItalic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3" roundtripDataSignature="AMtx7miY5IMh2OgliGdcGHXSJY6EII+f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B8199CC-65D9-4DD3-86D9-CF63B9A8C9E5}">
  <a:tblStyle styleId="{4B8199CC-65D9-4DD3-86D9-CF63B9A8C9E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ArialNarrow-bold.fntdata"/><Relationship Id="rId45" Type="http://schemas.openxmlformats.org/officeDocument/2006/relationships/font" Target="fonts/ArialNarrow-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rialNarrow-boldItalic.fntdata"/><Relationship Id="rId47" Type="http://schemas.openxmlformats.org/officeDocument/2006/relationships/font" Target="fonts/ArialNarrow-italic.fntdata"/><Relationship Id="rId49"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italic.fntdata"/><Relationship Id="rId50" Type="http://schemas.openxmlformats.org/officeDocument/2006/relationships/font" Target="fonts/OpenSans-bold.fntdata"/><Relationship Id="rId53" Type="http://customschemas.google.com/relationships/presentationmetadata" Target="metadata"/><Relationship Id="rId52"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2"/>
            <a:ext cx="4160520" cy="367030"/>
          </a:xfrm>
          <a:prstGeom prst="rect">
            <a:avLst/>
          </a:prstGeom>
          <a:noFill/>
          <a:ln>
            <a:noFill/>
          </a:ln>
        </p:spPr>
        <p:txBody>
          <a:bodyPr anchorCtr="0" anchor="t"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438458" y="2"/>
            <a:ext cx="4160520" cy="367030"/>
          </a:xfrm>
          <a:prstGeom prst="rect">
            <a:avLst/>
          </a:prstGeom>
          <a:noFill/>
          <a:ln>
            <a:noFill/>
          </a:ln>
        </p:spPr>
        <p:txBody>
          <a:bodyPr anchorCtr="0" anchor="t" bIns="48325" lIns="96650" spcFirstLastPara="1" rIns="96650" wrap="square" tIns="483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948171"/>
            <a:ext cx="4160520" cy="367029"/>
          </a:xfrm>
          <a:prstGeom prst="rect">
            <a:avLst/>
          </a:prstGeom>
          <a:noFill/>
          <a:ln>
            <a:noFill/>
          </a:ln>
        </p:spPr>
        <p:txBody>
          <a:bodyPr anchorCtr="0" anchor="b"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438458" y="6948171"/>
            <a:ext cx="4160520" cy="367029"/>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52" name="Google Shape;52;p1: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1: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63" name="Google Shape;163;p11: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0ce5c131e_0_3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70" name="Google Shape;170;gd0ce5c131e_0_3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734dc037f5_0_0: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734dc037f5_0_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78" name="Google Shape;178;g734dc037f5_0_0: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734dc037f5_0_13: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734dc037f5_0_13: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86" name="Google Shape;186;g734dc037f5_0_13: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1: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21: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95" name="Google Shape;195;p21: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734dc037f5_0_21: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734dc037f5_0_21: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04" name="Google Shape;204;g734dc037f5_0_21: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734dc037f5_0_29: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734dc037f5_0_29: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13" name="Google Shape;213;g734dc037f5_0_29: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2: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22: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22" name="Google Shape;222;p22: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3: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23: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31" name="Google Shape;231;p23: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4: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24: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41" name="Google Shape;241;p24: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5: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58" name="Google Shape;58;p5: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734dc037f5_0_45: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734dc037f5_0_45: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marR="0" rtl="0" algn="l">
              <a:lnSpc>
                <a:spcPct val="100000"/>
              </a:lnSpc>
              <a:spcBef>
                <a:spcPts val="0"/>
              </a:spcBef>
              <a:spcAft>
                <a:spcPts val="0"/>
              </a:spcAft>
              <a:buClr>
                <a:srgbClr val="000000"/>
              </a:buClr>
              <a:buSzPts val="1400"/>
              <a:buFont typeface="Arial"/>
              <a:buNone/>
            </a:pPr>
            <a:r>
              <a:rPr lang="en-US"/>
              <a:t>ANALOGY: Car manufacturing</a:t>
            </a:r>
            <a:endParaRPr/>
          </a:p>
          <a:p>
            <a:pPr indent="0" lvl="0" marL="0" rtl="0" algn="l">
              <a:lnSpc>
                <a:spcPct val="100000"/>
              </a:lnSpc>
              <a:spcBef>
                <a:spcPts val="0"/>
              </a:spcBef>
              <a:spcAft>
                <a:spcPts val="0"/>
              </a:spcAft>
              <a:buSzPts val="1400"/>
              <a:buNone/>
            </a:pPr>
            <a:r>
              <a:t/>
            </a:r>
            <a:endParaRPr/>
          </a:p>
        </p:txBody>
      </p:sp>
      <p:sp>
        <p:nvSpPr>
          <p:cNvPr id="250" name="Google Shape;250;g734dc037f5_0_45: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d0ce5c131e_0_36: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59" name="Google Shape;259;gd0ce5c131e_0_36: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734dc037f5_0_53: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734dc037f5_0_53: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67" name="Google Shape;267;g734dc037f5_0_53: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734dc037f5_0_61: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734dc037f5_0_61: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76" name="Google Shape;276;g734dc037f5_0_61: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734dc037f5_0_85: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734dc037f5_0_85: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86" name="Google Shape;286;g734dc037f5_0_85: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734dc037f5_0_93: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734dc037f5_0_93: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94" name="Google Shape;294;g734dc037f5_0_93: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6: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6: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02" name="Google Shape;302;p26: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cd186638ef_0_3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cd186638ef_0_37: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11" name="Google Shape;311;gcd186638ef_0_37: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cd186638ef_0_4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cd186638ef_0_44: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19" name="Google Shape;319;gcd186638ef_0_44: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cd186638ef_0_5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cd186638ef_0_52: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28" name="Google Shape;328;gcd186638ef_0_52: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d0ce5c131e_0_1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65" name="Google Shape;65;gd0ce5c131e_0_11: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6" name="Google Shape;66;gd0ce5c131e_0_11: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cd186638ef_0_6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cd186638ef_0_61: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38" name="Google Shape;338;gcd186638ef_0_61: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cd186638ef_0_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cd186638ef_0_0: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47" name="Google Shape;347;gcd186638ef_0_0: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cd186638ef_0_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cd186638ef_0_7: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55" name="Google Shape;355;gcd186638ef_0_7: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cd186638ef_0_15: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cd186638ef_0_15: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64" name="Google Shape;364;gcd186638ef_0_15: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cd186638ef_0_2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cd186638ef_0_24: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74" name="Google Shape;374;gcd186638ef_0_24: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cd186638ef_0_7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cd186638ef_0_74: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83" name="Google Shape;383;gcd186638ef_0_74: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cd186638ef_0_8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cd186638ef_0_89: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91" name="Google Shape;391;gcd186638ef_0_89: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cd186638ef_0_8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cd186638ef_0_81: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01" name="Google Shape;401;gcd186638ef_0_81: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cd186638ef_0_9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cd186638ef_0_99: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10" name="Google Shape;410;gcd186638ef_0_99: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b74d38c301_0_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gb74d38c301_0_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419" name="Google Shape;419;gb74d38c301_0_0: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d0ce5c131e_0_24: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73" name="Google Shape;73;gd0ce5c131e_0_2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6: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6: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Boom’s Taxonomy is a model coined by Benjamin Bloom  that classifies different levels of cognition and learning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maps the way we learn and process</a:t>
            </a:r>
            <a:endParaRPr/>
          </a:p>
          <a:p>
            <a:pPr indent="0" lvl="0" marL="0" rtl="0" algn="l">
              <a:lnSpc>
                <a:spcPct val="100000"/>
              </a:lnSpc>
              <a:spcBef>
                <a:spcPts val="0"/>
              </a:spcBef>
              <a:spcAft>
                <a:spcPts val="0"/>
              </a:spcAft>
              <a:buSzPts val="1400"/>
              <a:buNone/>
            </a:pPr>
            <a:r>
              <a:t/>
            </a:r>
            <a:endParaRPr/>
          </a:p>
        </p:txBody>
      </p:sp>
      <p:sp>
        <p:nvSpPr>
          <p:cNvPr id="81" name="Google Shape;81;p6: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7: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Boom’s Taxonomy is a model coined by Benjamin Bloom  that classifies different levels of cognition and learning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maps the way we learn and process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Introduce a practice that gets at some of the higher order thinking skills...</a:t>
            </a:r>
            <a:endParaRPr/>
          </a:p>
          <a:p>
            <a:pPr indent="0" lvl="0" marL="0" rtl="0" algn="l">
              <a:lnSpc>
                <a:spcPct val="100000"/>
              </a:lnSpc>
              <a:spcBef>
                <a:spcPts val="0"/>
              </a:spcBef>
              <a:spcAft>
                <a:spcPts val="0"/>
              </a:spcAft>
              <a:buSzPts val="1400"/>
              <a:buNone/>
            </a:pPr>
            <a:r>
              <a:t/>
            </a:r>
            <a:endParaRPr/>
          </a:p>
        </p:txBody>
      </p:sp>
      <p:sp>
        <p:nvSpPr>
          <p:cNvPr id="101" name="Google Shape;101;p7: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0ce5c131e_0_18: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20" name="Google Shape;120;gd0ce5c131e_0_1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9: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b="1" lang="en-US" sz="1050">
                <a:solidFill>
                  <a:srgbClr val="404040"/>
                </a:solidFill>
                <a:highlight>
                  <a:srgbClr val="FFFFFF"/>
                </a:highlight>
                <a:latin typeface="Arial"/>
                <a:ea typeface="Arial"/>
                <a:cs typeface="Arial"/>
                <a:sym typeface="Arial"/>
              </a:rPr>
              <a:t>What kinds of note-taking applications / tools do you use to take notes?</a:t>
            </a:r>
            <a:endParaRPr b="1"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b="1"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b="1"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050">
                <a:solidFill>
                  <a:srgbClr val="404040"/>
                </a:solidFill>
                <a:highlight>
                  <a:srgbClr val="FFFFFF"/>
                </a:highlight>
                <a:latin typeface="Arial"/>
                <a:ea typeface="Arial"/>
                <a:cs typeface="Arial"/>
                <a:sym typeface="Arial"/>
              </a:rPr>
              <a:t>1. Record:</a:t>
            </a:r>
            <a:r>
              <a:rPr lang="en-US" sz="1050">
                <a:solidFill>
                  <a:srgbClr val="404040"/>
                </a:solidFill>
                <a:highlight>
                  <a:srgbClr val="FFFFFF"/>
                </a:highlight>
                <a:latin typeface="Arial"/>
                <a:ea typeface="Arial"/>
                <a:cs typeface="Arial"/>
                <a:sym typeface="Arial"/>
              </a:rPr>
              <a:t> During the lecture, use the note-taking column to record the</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rPr lang="en-US" sz="1050">
                <a:solidFill>
                  <a:srgbClr val="404040"/>
                </a:solidFill>
                <a:highlight>
                  <a:srgbClr val="FFFFFF"/>
                </a:highlight>
                <a:latin typeface="Arial"/>
                <a:ea typeface="Arial"/>
                <a:cs typeface="Arial"/>
                <a:sym typeface="Arial"/>
              </a:rPr>
              <a:t>lecture using telegraphic sentences.</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050">
                <a:solidFill>
                  <a:srgbClr val="404040"/>
                </a:solidFill>
                <a:highlight>
                  <a:srgbClr val="FFFFFF"/>
                </a:highlight>
                <a:latin typeface="Arial"/>
                <a:ea typeface="Arial"/>
                <a:cs typeface="Arial"/>
                <a:sym typeface="Arial"/>
              </a:rPr>
              <a:t>2. Questions:</a:t>
            </a:r>
            <a:r>
              <a:rPr lang="en-US" sz="1050">
                <a:solidFill>
                  <a:srgbClr val="404040"/>
                </a:solidFill>
                <a:highlight>
                  <a:srgbClr val="FFFFFF"/>
                </a:highlight>
                <a:latin typeface="Arial"/>
                <a:ea typeface="Arial"/>
                <a:cs typeface="Arial"/>
                <a:sym typeface="Arial"/>
              </a:rPr>
              <a:t> As soon after class as possible, formulate questions based on</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404040"/>
                </a:solidFill>
                <a:highlight>
                  <a:srgbClr val="FFFFFF"/>
                </a:highlight>
                <a:latin typeface="Arial"/>
                <a:ea typeface="Arial"/>
                <a:cs typeface="Arial"/>
                <a:sym typeface="Arial"/>
              </a:rPr>
              <a:t>the notes in the right-hand column. Writing questions helps to clarify</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404040"/>
                </a:solidFill>
                <a:highlight>
                  <a:srgbClr val="FFFFFF"/>
                </a:highlight>
                <a:latin typeface="Arial"/>
                <a:ea typeface="Arial"/>
                <a:cs typeface="Arial"/>
                <a:sym typeface="Arial"/>
              </a:rPr>
              <a:t>meanings, reveal relationships, establish continuity, and strengthen</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404040"/>
                </a:solidFill>
                <a:highlight>
                  <a:srgbClr val="FFFFFF"/>
                </a:highlight>
                <a:latin typeface="Arial"/>
                <a:ea typeface="Arial"/>
                <a:cs typeface="Arial"/>
                <a:sym typeface="Arial"/>
              </a:rPr>
              <a:t>memory. Also, the writing of questions sets up a perfect stage for exam-studying</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rPr lang="en-US" sz="1050">
                <a:solidFill>
                  <a:srgbClr val="404040"/>
                </a:solidFill>
                <a:highlight>
                  <a:srgbClr val="FFFFFF"/>
                </a:highlight>
                <a:latin typeface="Arial"/>
                <a:ea typeface="Arial"/>
                <a:cs typeface="Arial"/>
                <a:sym typeface="Arial"/>
              </a:rPr>
              <a:t>later.</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050">
                <a:solidFill>
                  <a:srgbClr val="404040"/>
                </a:solidFill>
                <a:highlight>
                  <a:srgbClr val="FFFFFF"/>
                </a:highlight>
                <a:latin typeface="Arial"/>
                <a:ea typeface="Arial"/>
                <a:cs typeface="Arial"/>
                <a:sym typeface="Arial"/>
              </a:rPr>
              <a:t>3. Recite:</a:t>
            </a:r>
            <a:r>
              <a:rPr lang="en-US" sz="1050">
                <a:solidFill>
                  <a:srgbClr val="404040"/>
                </a:solidFill>
                <a:highlight>
                  <a:srgbClr val="FFFFFF"/>
                </a:highlight>
                <a:latin typeface="Arial"/>
                <a:ea typeface="Arial"/>
                <a:cs typeface="Arial"/>
                <a:sym typeface="Arial"/>
              </a:rPr>
              <a:t> Cover the note-taking column with a sheet of paper. Then, looking</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404040"/>
                </a:solidFill>
                <a:highlight>
                  <a:srgbClr val="FFFFFF"/>
                </a:highlight>
                <a:latin typeface="Arial"/>
                <a:ea typeface="Arial"/>
                <a:cs typeface="Arial"/>
                <a:sym typeface="Arial"/>
              </a:rPr>
              <a:t>at the questions or cue-words in the question and cue column only, say</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404040"/>
                </a:solidFill>
                <a:highlight>
                  <a:srgbClr val="FFFFFF"/>
                </a:highlight>
                <a:latin typeface="Arial"/>
                <a:ea typeface="Arial"/>
                <a:cs typeface="Arial"/>
                <a:sym typeface="Arial"/>
              </a:rPr>
              <a:t>aloud, in your own words, the answers to the questions, facts, or ideas</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rPr lang="en-US" sz="1050">
                <a:solidFill>
                  <a:srgbClr val="404040"/>
                </a:solidFill>
                <a:highlight>
                  <a:srgbClr val="FFFFFF"/>
                </a:highlight>
                <a:latin typeface="Arial"/>
                <a:ea typeface="Arial"/>
                <a:cs typeface="Arial"/>
                <a:sym typeface="Arial"/>
              </a:rPr>
              <a:t>indicated by the cue-words.</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050">
                <a:solidFill>
                  <a:srgbClr val="404040"/>
                </a:solidFill>
                <a:highlight>
                  <a:srgbClr val="FFFFFF"/>
                </a:highlight>
                <a:latin typeface="Arial"/>
                <a:ea typeface="Arial"/>
                <a:cs typeface="Arial"/>
                <a:sym typeface="Arial"/>
              </a:rPr>
              <a:t>4. Reflect:</a:t>
            </a:r>
            <a:r>
              <a:rPr lang="en-US" sz="1050">
                <a:solidFill>
                  <a:srgbClr val="404040"/>
                </a:solidFill>
                <a:highlight>
                  <a:srgbClr val="FFFFFF"/>
                </a:highlight>
                <a:latin typeface="Arial"/>
                <a:ea typeface="Arial"/>
                <a:cs typeface="Arial"/>
                <a:sym typeface="Arial"/>
              </a:rPr>
              <a:t> Reflect on the material by asking yourself questions, for example:</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404040"/>
                </a:solidFill>
                <a:highlight>
                  <a:srgbClr val="FFFFFF"/>
                </a:highlight>
                <a:latin typeface="Arial"/>
                <a:ea typeface="Arial"/>
                <a:cs typeface="Arial"/>
                <a:sym typeface="Arial"/>
              </a:rPr>
              <a:t>“What’s the significance of these facts? What principle are they based on?</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404040"/>
                </a:solidFill>
                <a:highlight>
                  <a:srgbClr val="FFFFFF"/>
                </a:highlight>
                <a:latin typeface="Arial"/>
                <a:ea typeface="Arial"/>
                <a:cs typeface="Arial"/>
                <a:sym typeface="Arial"/>
              </a:rPr>
              <a:t>How can I apply them? How do they fit in with what I already know?</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rPr lang="en-US" sz="1050">
                <a:solidFill>
                  <a:srgbClr val="404040"/>
                </a:solidFill>
                <a:highlight>
                  <a:srgbClr val="FFFFFF"/>
                </a:highlight>
                <a:latin typeface="Arial"/>
                <a:ea typeface="Arial"/>
                <a:cs typeface="Arial"/>
                <a:sym typeface="Arial"/>
              </a:rPr>
              <a:t>What’s beyond them?</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050">
                <a:solidFill>
                  <a:srgbClr val="404040"/>
                </a:solidFill>
                <a:highlight>
                  <a:srgbClr val="FFFFFF"/>
                </a:highlight>
                <a:latin typeface="Arial"/>
                <a:ea typeface="Arial"/>
                <a:cs typeface="Arial"/>
                <a:sym typeface="Arial"/>
              </a:rPr>
              <a:t>5. Review:</a:t>
            </a:r>
            <a:r>
              <a:rPr lang="en-US" sz="1050">
                <a:solidFill>
                  <a:srgbClr val="404040"/>
                </a:solidFill>
                <a:highlight>
                  <a:srgbClr val="FFFFFF"/>
                </a:highlight>
                <a:latin typeface="Arial"/>
                <a:ea typeface="Arial"/>
                <a:cs typeface="Arial"/>
                <a:sym typeface="Arial"/>
              </a:rPr>
              <a:t> Spend at least ten minutes every week reviewing all your previous</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404040"/>
                </a:solidFill>
                <a:highlight>
                  <a:srgbClr val="FFFFFF"/>
                </a:highlight>
                <a:latin typeface="Arial"/>
                <a:ea typeface="Arial"/>
                <a:cs typeface="Arial"/>
                <a:sym typeface="Arial"/>
              </a:rPr>
              <a:t>notes. If you do, you’ll retain a great deal for current use, as well as, for the</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rPr lang="en-US" sz="1050">
                <a:solidFill>
                  <a:srgbClr val="404040"/>
                </a:solidFill>
                <a:highlight>
                  <a:srgbClr val="FFFFFF"/>
                </a:highlight>
                <a:latin typeface="Arial"/>
                <a:ea typeface="Arial"/>
                <a:cs typeface="Arial"/>
                <a:sym typeface="Arial"/>
              </a:rPr>
              <a:t>exam.</a:t>
            </a:r>
            <a:endParaRPr/>
          </a:p>
        </p:txBody>
      </p:sp>
      <p:sp>
        <p:nvSpPr>
          <p:cNvPr id="128" name="Google Shape;128;p9: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b="1" lang="en-US" sz="1050">
                <a:solidFill>
                  <a:srgbClr val="404040"/>
                </a:solidFill>
                <a:highlight>
                  <a:srgbClr val="FFFFFF"/>
                </a:highlight>
                <a:latin typeface="Arial"/>
                <a:ea typeface="Arial"/>
                <a:cs typeface="Arial"/>
                <a:sym typeface="Arial"/>
              </a:rPr>
              <a:t>What kinds of note-taking applications / tools do you use to take notes?</a:t>
            </a:r>
            <a:endParaRPr b="1"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b="1"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b="1"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050">
                <a:solidFill>
                  <a:srgbClr val="404040"/>
                </a:solidFill>
                <a:highlight>
                  <a:srgbClr val="FFFFFF"/>
                </a:highlight>
                <a:latin typeface="Arial"/>
                <a:ea typeface="Arial"/>
                <a:cs typeface="Arial"/>
                <a:sym typeface="Arial"/>
              </a:rPr>
              <a:t>1. Record:</a:t>
            </a:r>
            <a:r>
              <a:rPr lang="en-US" sz="1050">
                <a:solidFill>
                  <a:srgbClr val="404040"/>
                </a:solidFill>
                <a:highlight>
                  <a:srgbClr val="FFFFFF"/>
                </a:highlight>
                <a:latin typeface="Arial"/>
                <a:ea typeface="Arial"/>
                <a:cs typeface="Arial"/>
                <a:sym typeface="Arial"/>
              </a:rPr>
              <a:t> During the lecture, use the note-taking column to record the</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rPr lang="en-US" sz="1050">
                <a:solidFill>
                  <a:srgbClr val="404040"/>
                </a:solidFill>
                <a:highlight>
                  <a:srgbClr val="FFFFFF"/>
                </a:highlight>
                <a:latin typeface="Arial"/>
                <a:ea typeface="Arial"/>
                <a:cs typeface="Arial"/>
                <a:sym typeface="Arial"/>
              </a:rPr>
              <a:t>lecture using telegraphic sentences.</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050">
                <a:solidFill>
                  <a:srgbClr val="404040"/>
                </a:solidFill>
                <a:highlight>
                  <a:srgbClr val="FFFFFF"/>
                </a:highlight>
                <a:latin typeface="Arial"/>
                <a:ea typeface="Arial"/>
                <a:cs typeface="Arial"/>
                <a:sym typeface="Arial"/>
              </a:rPr>
              <a:t>2. Questions:</a:t>
            </a:r>
            <a:r>
              <a:rPr lang="en-US" sz="1050">
                <a:solidFill>
                  <a:srgbClr val="404040"/>
                </a:solidFill>
                <a:highlight>
                  <a:srgbClr val="FFFFFF"/>
                </a:highlight>
                <a:latin typeface="Arial"/>
                <a:ea typeface="Arial"/>
                <a:cs typeface="Arial"/>
                <a:sym typeface="Arial"/>
              </a:rPr>
              <a:t> As soon after class as possible, formulate questions based on</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404040"/>
                </a:solidFill>
                <a:highlight>
                  <a:srgbClr val="FFFFFF"/>
                </a:highlight>
                <a:latin typeface="Arial"/>
                <a:ea typeface="Arial"/>
                <a:cs typeface="Arial"/>
                <a:sym typeface="Arial"/>
              </a:rPr>
              <a:t>the notes in the right-hand column. Writing questions helps to clarify</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404040"/>
                </a:solidFill>
                <a:highlight>
                  <a:srgbClr val="FFFFFF"/>
                </a:highlight>
                <a:latin typeface="Arial"/>
                <a:ea typeface="Arial"/>
                <a:cs typeface="Arial"/>
                <a:sym typeface="Arial"/>
              </a:rPr>
              <a:t>meanings, reveal relationships, establish continuity, and strengthen</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404040"/>
                </a:solidFill>
                <a:highlight>
                  <a:srgbClr val="FFFFFF"/>
                </a:highlight>
                <a:latin typeface="Arial"/>
                <a:ea typeface="Arial"/>
                <a:cs typeface="Arial"/>
                <a:sym typeface="Arial"/>
              </a:rPr>
              <a:t>memory. Also, the writing of questions sets up a perfect stage for exam-studying</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rPr lang="en-US" sz="1050">
                <a:solidFill>
                  <a:srgbClr val="404040"/>
                </a:solidFill>
                <a:highlight>
                  <a:srgbClr val="FFFFFF"/>
                </a:highlight>
                <a:latin typeface="Arial"/>
                <a:ea typeface="Arial"/>
                <a:cs typeface="Arial"/>
                <a:sym typeface="Arial"/>
              </a:rPr>
              <a:t>later.</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050">
                <a:solidFill>
                  <a:srgbClr val="404040"/>
                </a:solidFill>
                <a:highlight>
                  <a:srgbClr val="FFFFFF"/>
                </a:highlight>
                <a:latin typeface="Arial"/>
                <a:ea typeface="Arial"/>
                <a:cs typeface="Arial"/>
                <a:sym typeface="Arial"/>
              </a:rPr>
              <a:t>3. Recite:</a:t>
            </a:r>
            <a:r>
              <a:rPr lang="en-US" sz="1050">
                <a:solidFill>
                  <a:srgbClr val="404040"/>
                </a:solidFill>
                <a:highlight>
                  <a:srgbClr val="FFFFFF"/>
                </a:highlight>
                <a:latin typeface="Arial"/>
                <a:ea typeface="Arial"/>
                <a:cs typeface="Arial"/>
                <a:sym typeface="Arial"/>
              </a:rPr>
              <a:t> Cover the note-taking column with a sheet of paper. Then, looking</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404040"/>
                </a:solidFill>
                <a:highlight>
                  <a:srgbClr val="FFFFFF"/>
                </a:highlight>
                <a:latin typeface="Arial"/>
                <a:ea typeface="Arial"/>
                <a:cs typeface="Arial"/>
                <a:sym typeface="Arial"/>
              </a:rPr>
              <a:t>at the questions or cue-words in the question and cue column only, say</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404040"/>
                </a:solidFill>
                <a:highlight>
                  <a:srgbClr val="FFFFFF"/>
                </a:highlight>
                <a:latin typeface="Arial"/>
                <a:ea typeface="Arial"/>
                <a:cs typeface="Arial"/>
                <a:sym typeface="Arial"/>
              </a:rPr>
              <a:t>aloud, in your own words, the answers to the questions, facts, or ideas</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rPr lang="en-US" sz="1050">
                <a:solidFill>
                  <a:srgbClr val="404040"/>
                </a:solidFill>
                <a:highlight>
                  <a:srgbClr val="FFFFFF"/>
                </a:highlight>
                <a:latin typeface="Arial"/>
                <a:ea typeface="Arial"/>
                <a:cs typeface="Arial"/>
                <a:sym typeface="Arial"/>
              </a:rPr>
              <a:t>indicated by the cue-words.</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050">
                <a:solidFill>
                  <a:srgbClr val="404040"/>
                </a:solidFill>
                <a:highlight>
                  <a:srgbClr val="FFFFFF"/>
                </a:highlight>
                <a:latin typeface="Arial"/>
                <a:ea typeface="Arial"/>
                <a:cs typeface="Arial"/>
                <a:sym typeface="Arial"/>
              </a:rPr>
              <a:t>4. Reflect:</a:t>
            </a:r>
            <a:r>
              <a:rPr lang="en-US" sz="1050">
                <a:solidFill>
                  <a:srgbClr val="404040"/>
                </a:solidFill>
                <a:highlight>
                  <a:srgbClr val="FFFFFF"/>
                </a:highlight>
                <a:latin typeface="Arial"/>
                <a:ea typeface="Arial"/>
                <a:cs typeface="Arial"/>
                <a:sym typeface="Arial"/>
              </a:rPr>
              <a:t> Reflect on the material by asking yourself questions, for example:</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404040"/>
                </a:solidFill>
                <a:highlight>
                  <a:srgbClr val="FFFFFF"/>
                </a:highlight>
                <a:latin typeface="Arial"/>
                <a:ea typeface="Arial"/>
                <a:cs typeface="Arial"/>
                <a:sym typeface="Arial"/>
              </a:rPr>
              <a:t>“What’s the significance of these facts? What principle are they based on?</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404040"/>
                </a:solidFill>
                <a:highlight>
                  <a:srgbClr val="FFFFFF"/>
                </a:highlight>
                <a:latin typeface="Arial"/>
                <a:ea typeface="Arial"/>
                <a:cs typeface="Arial"/>
                <a:sym typeface="Arial"/>
              </a:rPr>
              <a:t>How can I apply them? How do they fit in with what I already know?</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rPr lang="en-US" sz="1050">
                <a:solidFill>
                  <a:srgbClr val="404040"/>
                </a:solidFill>
                <a:highlight>
                  <a:srgbClr val="FFFFFF"/>
                </a:highlight>
                <a:latin typeface="Arial"/>
                <a:ea typeface="Arial"/>
                <a:cs typeface="Arial"/>
                <a:sym typeface="Arial"/>
              </a:rPr>
              <a:t>What’s beyond them?</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050">
                <a:solidFill>
                  <a:srgbClr val="404040"/>
                </a:solidFill>
                <a:highlight>
                  <a:srgbClr val="FFFFFF"/>
                </a:highlight>
                <a:latin typeface="Arial"/>
                <a:ea typeface="Arial"/>
                <a:cs typeface="Arial"/>
                <a:sym typeface="Arial"/>
              </a:rPr>
              <a:t>5. Review:</a:t>
            </a:r>
            <a:r>
              <a:rPr lang="en-US" sz="1050">
                <a:solidFill>
                  <a:srgbClr val="404040"/>
                </a:solidFill>
                <a:highlight>
                  <a:srgbClr val="FFFFFF"/>
                </a:highlight>
                <a:latin typeface="Arial"/>
                <a:ea typeface="Arial"/>
                <a:cs typeface="Arial"/>
                <a:sym typeface="Arial"/>
              </a:rPr>
              <a:t> Spend at least ten minutes every week reviewing all your previous</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404040"/>
                </a:solidFill>
                <a:highlight>
                  <a:srgbClr val="FFFFFF"/>
                </a:highlight>
                <a:latin typeface="Arial"/>
                <a:ea typeface="Arial"/>
                <a:cs typeface="Arial"/>
                <a:sym typeface="Arial"/>
              </a:rPr>
              <a:t>notes. If you do, you’ll retain a great deal for current use, as well as, for the</a:t>
            </a:r>
            <a:endParaRPr sz="1050">
              <a:solidFill>
                <a:srgbClr val="404040"/>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rPr lang="en-US" sz="1050">
                <a:solidFill>
                  <a:srgbClr val="404040"/>
                </a:solidFill>
                <a:highlight>
                  <a:srgbClr val="FFFFFF"/>
                </a:highlight>
                <a:latin typeface="Arial"/>
                <a:ea typeface="Arial"/>
                <a:cs typeface="Arial"/>
                <a:sym typeface="Arial"/>
              </a:rPr>
              <a:t>exam.</a:t>
            </a:r>
            <a:endParaRPr/>
          </a:p>
        </p:txBody>
      </p:sp>
      <p:sp>
        <p:nvSpPr>
          <p:cNvPr id="145" name="Google Shape;145;p10: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80"/>
          <p:cNvSpPr/>
          <p:nvPr/>
        </p:nvSpPr>
        <p:spPr>
          <a:xfrm>
            <a:off x="0" y="0"/>
            <a:ext cx="9144000" cy="4988560"/>
          </a:xfrm>
          <a:prstGeom prst="rect">
            <a:avLst/>
          </a:prstGeom>
          <a:blipFill rotWithShape="1">
            <a:blip r:embed="rId2">
              <a:alphaModFix/>
            </a:blip>
            <a:tile algn="tl" flip="none" tx="0" sx="80000" ty="0" sy="80000"/>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C00000"/>
              </a:solidFill>
              <a:latin typeface="Calibri"/>
              <a:ea typeface="Calibri"/>
              <a:cs typeface="Calibri"/>
              <a:sym typeface="Calibri"/>
            </a:endParaRPr>
          </a:p>
        </p:txBody>
      </p:sp>
      <p:sp>
        <p:nvSpPr>
          <p:cNvPr id="19" name="Google Shape;19;p80"/>
          <p:cNvSpPr txBox="1"/>
          <p:nvPr>
            <p:ph type="ctrTitle"/>
          </p:nvPr>
        </p:nvSpPr>
        <p:spPr>
          <a:xfrm>
            <a:off x="685800" y="2043587"/>
            <a:ext cx="7772400" cy="1467257"/>
          </a:xfrm>
          <a:prstGeom prst="rect">
            <a:avLst/>
          </a:prstGeom>
          <a:noFill/>
          <a:ln>
            <a:noFill/>
          </a:ln>
        </p:spPr>
        <p:txBody>
          <a:bodyPr anchorCtr="0" anchor="t" bIns="45700" lIns="91425" spcFirstLastPara="1" rIns="91425" wrap="square" tIns="45700">
            <a:noAutofit/>
          </a:bodyPr>
          <a:lstStyle>
            <a:lvl1pPr lvl="0" algn="l">
              <a:lnSpc>
                <a:spcPct val="80000"/>
              </a:lnSpc>
              <a:spcBef>
                <a:spcPts val="0"/>
              </a:spcBef>
              <a:spcAft>
                <a:spcPts val="0"/>
              </a:spcAft>
              <a:buSzPts val="1400"/>
              <a:buNone/>
              <a:defRPr sz="6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80"/>
          <p:cNvSpPr txBox="1"/>
          <p:nvPr>
            <p:ph idx="1" type="subTitle"/>
          </p:nvPr>
        </p:nvSpPr>
        <p:spPr>
          <a:xfrm>
            <a:off x="685800" y="5374529"/>
            <a:ext cx="7772400" cy="593883"/>
          </a:xfrm>
          <a:prstGeom prst="rect">
            <a:avLst/>
          </a:prstGeom>
          <a:noFill/>
          <a:ln>
            <a:noFill/>
          </a:ln>
        </p:spPr>
        <p:txBody>
          <a:bodyPr anchorCtr="0" anchor="t" bIns="45700" lIns="91425" spcFirstLastPara="1" rIns="91425" wrap="square" tIns="45700">
            <a:noAutofit/>
          </a:bodyPr>
          <a:lstStyle>
            <a:lvl1pPr lvl="0" algn="l">
              <a:lnSpc>
                <a:spcPct val="100000"/>
              </a:lnSpc>
              <a:spcBef>
                <a:spcPts val="640"/>
              </a:spcBef>
              <a:spcAft>
                <a:spcPts val="0"/>
              </a:spcAft>
              <a:buSzPts val="1920"/>
              <a:buNone/>
              <a:defRPr b="0" sz="320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p:txBody>
      </p:sp>
      <p:sp>
        <p:nvSpPr>
          <p:cNvPr id="21" name="Google Shape;21;p80"/>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22" name="Google Shape;22;p80"/>
          <p:cNvPicPr preferRelativeResize="0"/>
          <p:nvPr/>
        </p:nvPicPr>
        <p:blipFill rotWithShape="1">
          <a:blip r:embed="rId3">
            <a:alphaModFix/>
          </a:blip>
          <a:srcRect b="0" l="0" r="0" t="0"/>
          <a:stretch/>
        </p:blipFill>
        <p:spPr>
          <a:xfrm>
            <a:off x="152400" y="6590918"/>
            <a:ext cx="2150721" cy="169037"/>
          </a:xfrm>
          <a:prstGeom prst="rect">
            <a:avLst/>
          </a:prstGeom>
          <a:noFill/>
          <a:ln>
            <a:noFill/>
          </a:ln>
        </p:spPr>
      </p:pic>
      <p:sp>
        <p:nvSpPr>
          <p:cNvPr id="23" name="Google Shape;23;p80"/>
          <p:cNvSpPr txBox="1"/>
          <p:nvPr/>
        </p:nvSpPr>
        <p:spPr>
          <a:xfrm>
            <a:off x="685800" y="1330960"/>
            <a:ext cx="7772400" cy="5775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2A85"/>
              </a:buClr>
              <a:buSzPts val="1920"/>
              <a:buFont typeface="Noto Sans Symbols"/>
              <a:buNone/>
            </a:pPr>
            <a:r>
              <a:rPr b="0" i="0" lang="en-US" sz="3200" u="none" cap="none" strike="noStrike">
                <a:solidFill>
                  <a:schemeClr val="lt1"/>
                </a:solidFill>
                <a:latin typeface="Calibri"/>
                <a:ea typeface="Calibri"/>
                <a:cs typeface="Calibri"/>
                <a:sym typeface="Calibri"/>
              </a:rPr>
              <a:t>CSE 390 B </a:t>
            </a:r>
            <a:r>
              <a:rPr lang="en-US" sz="3200">
                <a:solidFill>
                  <a:schemeClr val="lt1"/>
                </a:solidFill>
                <a:latin typeface="Calibri"/>
                <a:ea typeface="Calibri"/>
                <a:cs typeface="Calibri"/>
                <a:sym typeface="Calibri"/>
              </a:rPr>
              <a:t>Spring</a:t>
            </a:r>
            <a:r>
              <a:rPr b="0" i="0" lang="en-US" sz="3200" u="none" cap="none" strike="noStrike">
                <a:solidFill>
                  <a:schemeClr val="lt1"/>
                </a:solidFill>
                <a:latin typeface="Calibri"/>
                <a:ea typeface="Calibri"/>
                <a:cs typeface="Calibri"/>
                <a:sym typeface="Calibri"/>
              </a:rPr>
              <a:t> 2021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81"/>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1"/>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lvl1pPr indent="-327660" lvl="0" marL="457200" algn="l">
              <a:lnSpc>
                <a:spcPct val="100000"/>
              </a:lnSpc>
              <a:spcBef>
                <a:spcPts val="520"/>
              </a:spcBef>
              <a:spcAft>
                <a:spcPts val="0"/>
              </a:spcAft>
              <a:buSzPts val="1560"/>
              <a:buChar char="❖"/>
              <a:defRPr b="0" sz="2600"/>
            </a:lvl1pPr>
            <a:lvl2pPr indent="-382269" lvl="1" marL="914400" algn="l">
              <a:lnSpc>
                <a:spcPct val="100000"/>
              </a:lnSpc>
              <a:spcBef>
                <a:spcPts val="440"/>
              </a:spcBef>
              <a:spcAft>
                <a:spcPts val="0"/>
              </a:spcAft>
              <a:buSzPts val="2420"/>
              <a:buChar char="▪"/>
              <a:defRPr sz="22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Font typeface="Calibri"/>
              <a:buChar char="–"/>
              <a:defRPr sz="1800"/>
            </a:lvl4pPr>
            <a:lvl5pPr indent="-342900" lvl="4" marL="2286000" algn="l">
              <a:lnSpc>
                <a:spcPct val="100000"/>
              </a:lnSpc>
              <a:spcBef>
                <a:spcPts val="360"/>
              </a:spcBef>
              <a:spcAft>
                <a:spcPts val="0"/>
              </a:spcAft>
              <a:buSzPts val="1800"/>
              <a:buFont typeface="Calibri"/>
              <a:buChar char="»"/>
              <a:defRPr sz="18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 name="Google Shape;27;p81"/>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llEverywhere">
  <p:cSld name="PollEverywhere">
    <p:spTree>
      <p:nvGrpSpPr>
        <p:cNvPr id="28" name="Shape 28"/>
        <p:cNvGrpSpPr/>
        <p:nvPr/>
      </p:nvGrpSpPr>
      <p:grpSpPr>
        <a:xfrm>
          <a:off x="0" y="0"/>
          <a:ext cx="0" cy="0"/>
          <a:chOff x="0" y="0"/>
          <a:chExt cx="0" cy="0"/>
        </a:xfrm>
      </p:grpSpPr>
      <p:sp>
        <p:nvSpPr>
          <p:cNvPr id="29" name="Google Shape;29;p86"/>
          <p:cNvSpPr txBox="1"/>
          <p:nvPr>
            <p:ph type="title"/>
          </p:nvPr>
        </p:nvSpPr>
        <p:spPr>
          <a:xfrm>
            <a:off x="374090" y="371182"/>
            <a:ext cx="8388910"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86"/>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1" name="Google Shape;31;p86"/>
          <p:cNvSpPr/>
          <p:nvPr/>
        </p:nvSpPr>
        <p:spPr>
          <a:xfrm>
            <a:off x="0" y="206019"/>
            <a:ext cx="9144000" cy="1063981"/>
          </a:xfrm>
          <a:prstGeom prst="rect">
            <a:avLst/>
          </a:prstGeom>
          <a:solidFill>
            <a:srgbClr val="4B2A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32" name="Google Shape;32;p86"/>
          <p:cNvSpPr/>
          <p:nvPr/>
        </p:nvSpPr>
        <p:spPr>
          <a:xfrm>
            <a:off x="6072845" y="540630"/>
            <a:ext cx="2829602" cy="479667"/>
          </a:xfrm>
          <a:prstGeom prst="roundRect">
            <a:avLst>
              <a:gd fmla="val 16667" name="adj"/>
            </a:avLst>
          </a:prstGeom>
          <a:solidFill>
            <a:srgbClr val="714E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libri"/>
              <a:buNone/>
            </a:pPr>
            <a:r>
              <a:rPr b="1" i="0" lang="en-US" sz="2000" u="none" cap="none" strike="noStrike">
                <a:solidFill>
                  <a:schemeClr val="lt1"/>
                </a:solidFill>
                <a:latin typeface="Calibri"/>
                <a:ea typeface="Calibri"/>
                <a:cs typeface="Calibri"/>
                <a:sym typeface="Calibri"/>
              </a:rPr>
              <a:t>pollev.com/cse390b</a:t>
            </a:r>
            <a:endParaRPr b="0" i="0" sz="1400" u="none" cap="none" strike="noStrike">
              <a:solidFill>
                <a:srgbClr val="000000"/>
              </a:solidFill>
              <a:latin typeface="Arial"/>
              <a:ea typeface="Arial"/>
              <a:cs typeface="Arial"/>
              <a:sym typeface="Arial"/>
            </a:endParaRPr>
          </a:p>
        </p:txBody>
      </p:sp>
      <p:sp>
        <p:nvSpPr>
          <p:cNvPr id="33" name="Google Shape;33;p86"/>
          <p:cNvSpPr txBox="1"/>
          <p:nvPr>
            <p:ph idx="1" type="body"/>
          </p:nvPr>
        </p:nvSpPr>
        <p:spPr>
          <a:xfrm>
            <a:off x="396875" y="1543855"/>
            <a:ext cx="8366125" cy="4790270"/>
          </a:xfrm>
          <a:prstGeom prst="rect">
            <a:avLst/>
          </a:prstGeom>
          <a:noFill/>
          <a:ln>
            <a:noFill/>
          </a:ln>
        </p:spPr>
        <p:txBody>
          <a:bodyPr anchorCtr="0" anchor="t" bIns="45700" lIns="91425" spcFirstLastPara="1" rIns="91425" wrap="square" tIns="45700">
            <a:noAutofit/>
          </a:bodyPr>
          <a:lstStyle>
            <a:lvl1pPr indent="-327660" lvl="0" marL="457200" algn="l">
              <a:lnSpc>
                <a:spcPct val="100000"/>
              </a:lnSpc>
              <a:spcBef>
                <a:spcPts val="520"/>
              </a:spcBef>
              <a:spcAft>
                <a:spcPts val="0"/>
              </a:spcAft>
              <a:buSzPts val="1560"/>
              <a:buChar char="❖"/>
              <a:defRPr b="0" sz="2600"/>
            </a:lvl1pPr>
            <a:lvl2pPr indent="-382269" lvl="1" marL="914400" algn="l">
              <a:lnSpc>
                <a:spcPct val="100000"/>
              </a:lnSpc>
              <a:spcBef>
                <a:spcPts val="440"/>
              </a:spcBef>
              <a:spcAft>
                <a:spcPts val="0"/>
              </a:spcAft>
              <a:buSzPts val="2420"/>
              <a:buChar char="▪"/>
              <a:defRPr sz="22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Font typeface="Calibri"/>
              <a:buChar char="–"/>
              <a:defRPr sz="1800"/>
            </a:lvl4pPr>
            <a:lvl5pPr indent="-342900" lvl="4" marL="2286000" algn="l">
              <a:lnSpc>
                <a:spcPct val="100000"/>
              </a:lnSpc>
              <a:spcBef>
                <a:spcPts val="360"/>
              </a:spcBef>
              <a:spcAft>
                <a:spcPts val="0"/>
              </a:spcAft>
              <a:buSzPts val="1800"/>
              <a:buFont typeface="Calibri"/>
              <a:buChar char="»"/>
              <a:defRPr sz="18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descr="A picture containing drawing&#10;&#10;Description automatically generated" id="34" name="Google Shape;34;p86"/>
          <p:cNvPicPr preferRelativeResize="0"/>
          <p:nvPr/>
        </p:nvPicPr>
        <p:blipFill rotWithShape="1">
          <a:blip r:embed="rId2">
            <a:alphaModFix/>
          </a:blip>
          <a:srcRect b="0" l="0" r="0" t="0"/>
          <a:stretch/>
        </p:blipFill>
        <p:spPr>
          <a:xfrm>
            <a:off x="374090" y="371182"/>
            <a:ext cx="3416300" cy="787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p:cSld name="Title and 2 Content">
    <p:spTree>
      <p:nvGrpSpPr>
        <p:cNvPr id="35" name="Shape 35"/>
        <p:cNvGrpSpPr/>
        <p:nvPr/>
      </p:nvGrpSpPr>
      <p:grpSpPr>
        <a:xfrm>
          <a:off x="0" y="0"/>
          <a:ext cx="0" cy="0"/>
          <a:chOff x="0" y="0"/>
          <a:chExt cx="0" cy="0"/>
        </a:xfrm>
      </p:grpSpPr>
      <p:sp>
        <p:nvSpPr>
          <p:cNvPr id="36" name="Google Shape;36;p83"/>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83"/>
          <p:cNvSpPr txBox="1"/>
          <p:nvPr>
            <p:ph idx="1" type="body"/>
          </p:nvPr>
        </p:nvSpPr>
        <p:spPr>
          <a:xfrm>
            <a:off x="357018" y="1362075"/>
            <a:ext cx="4114800" cy="4972050"/>
          </a:xfrm>
          <a:prstGeom prst="rect">
            <a:avLst/>
          </a:prstGeom>
          <a:noFill/>
          <a:ln>
            <a:noFill/>
          </a:ln>
        </p:spPr>
        <p:txBody>
          <a:bodyPr anchorCtr="0" anchor="t" bIns="45700" lIns="91425" spcFirstLastPara="1" rIns="91425" wrap="square" tIns="45700">
            <a:noAutofit/>
          </a:bodyPr>
          <a:lstStyle>
            <a:lvl1pPr indent="-335280" lvl="0" marL="457200" algn="l">
              <a:lnSpc>
                <a:spcPct val="100000"/>
              </a:lnSpc>
              <a:spcBef>
                <a:spcPts val="560"/>
              </a:spcBef>
              <a:spcAft>
                <a:spcPts val="0"/>
              </a:spcAft>
              <a:buSzPts val="1680"/>
              <a:buChar char="❖"/>
              <a:defRPr b="0" sz="2800"/>
            </a:lvl1pPr>
            <a:lvl2pPr indent="-396240" lvl="1" marL="914400" algn="l">
              <a:lnSpc>
                <a:spcPct val="100000"/>
              </a:lnSpc>
              <a:spcBef>
                <a:spcPts val="480"/>
              </a:spcBef>
              <a:spcAft>
                <a:spcPts val="0"/>
              </a:spcAft>
              <a:buSzPts val="2640"/>
              <a:buChar char="▪"/>
              <a:defRPr sz="24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8" name="Google Shape;38;p83"/>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9" name="Google Shape;39;p83"/>
          <p:cNvSpPr txBox="1"/>
          <p:nvPr>
            <p:ph idx="2" type="body"/>
          </p:nvPr>
        </p:nvSpPr>
        <p:spPr>
          <a:xfrm>
            <a:off x="4648200" y="1362075"/>
            <a:ext cx="4114800" cy="4972050"/>
          </a:xfrm>
          <a:prstGeom prst="rect">
            <a:avLst/>
          </a:prstGeom>
          <a:noFill/>
          <a:ln>
            <a:noFill/>
          </a:ln>
        </p:spPr>
        <p:txBody>
          <a:bodyPr anchorCtr="0" anchor="t" bIns="45700" lIns="91425" spcFirstLastPara="1" rIns="91425" wrap="square" tIns="45700">
            <a:noAutofit/>
          </a:bodyPr>
          <a:lstStyle>
            <a:lvl1pPr indent="-335280" lvl="0" marL="457200" algn="l">
              <a:lnSpc>
                <a:spcPct val="100000"/>
              </a:lnSpc>
              <a:spcBef>
                <a:spcPts val="560"/>
              </a:spcBef>
              <a:spcAft>
                <a:spcPts val="0"/>
              </a:spcAft>
              <a:buSzPts val="1680"/>
              <a:buChar char="❖"/>
              <a:defRPr b="0" sz="2800"/>
            </a:lvl1pPr>
            <a:lvl2pPr indent="-396240" lvl="1" marL="914400" algn="l">
              <a:lnSpc>
                <a:spcPct val="100000"/>
              </a:lnSpc>
              <a:spcBef>
                <a:spcPts val="480"/>
              </a:spcBef>
              <a:spcAft>
                <a:spcPts val="0"/>
              </a:spcAft>
              <a:buSzPts val="2640"/>
              <a:buChar char="▪"/>
              <a:defRPr sz="24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0" name="Shape 40"/>
        <p:cNvGrpSpPr/>
        <p:nvPr/>
      </p:nvGrpSpPr>
      <p:grpSpPr>
        <a:xfrm>
          <a:off x="0" y="0"/>
          <a:ext cx="0" cy="0"/>
          <a:chOff x="0" y="0"/>
          <a:chExt cx="0" cy="0"/>
        </a:xfrm>
      </p:grpSpPr>
      <p:sp>
        <p:nvSpPr>
          <p:cNvPr id="41" name="Google Shape;41;p82"/>
          <p:cNvSpPr txBox="1"/>
          <p:nvPr>
            <p:ph type="title"/>
          </p:nvPr>
        </p:nvSpPr>
        <p:spPr>
          <a:xfrm>
            <a:off x="377540" y="423282"/>
            <a:ext cx="8388900" cy="7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3600"/>
              <a:buFont typeface="Calibri"/>
              <a:buNone/>
              <a:defRPr i="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2"/>
          <p:cNvSpPr txBox="1"/>
          <p:nvPr>
            <p:ph idx="1" type="body"/>
          </p:nvPr>
        </p:nvSpPr>
        <p:spPr>
          <a:xfrm>
            <a:off x="457200" y="1577340"/>
            <a:ext cx="3977640" cy="400110"/>
          </a:xfrm>
          <a:prstGeom prst="rect">
            <a:avLst/>
          </a:prstGeom>
          <a:noFill/>
          <a:ln>
            <a:noFill/>
          </a:ln>
        </p:spPr>
        <p:txBody>
          <a:bodyPr anchorCtr="0" anchor="t" bIns="0" lIns="0" spcFirstLastPara="1" rIns="0" wrap="square" tIns="0">
            <a:spAutoFit/>
          </a:bodyPr>
          <a:lstStyle>
            <a:lvl1pPr indent="-327660" lvl="0" marL="457200" algn="l">
              <a:lnSpc>
                <a:spcPct val="100000"/>
              </a:lnSpc>
              <a:spcBef>
                <a:spcPts val="520"/>
              </a:spcBef>
              <a:spcAft>
                <a:spcPts val="0"/>
              </a:spcAft>
              <a:buSzPts val="1560"/>
              <a:buChar char="❖"/>
              <a:defRPr/>
            </a:lvl1pPr>
            <a:lvl2pPr indent="-354330" lvl="1" marL="914400" algn="l">
              <a:lnSpc>
                <a:spcPct val="100000"/>
              </a:lnSpc>
              <a:spcBef>
                <a:spcPts val="360"/>
              </a:spcBef>
              <a:spcAft>
                <a:spcPts val="0"/>
              </a:spcAft>
              <a:buSzPts val="1980"/>
              <a:buChar char="▪"/>
              <a:defRPr/>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3" name="Google Shape;43;p82"/>
          <p:cNvSpPr txBox="1"/>
          <p:nvPr>
            <p:ph idx="2" type="body"/>
          </p:nvPr>
        </p:nvSpPr>
        <p:spPr>
          <a:xfrm>
            <a:off x="4709160" y="1577340"/>
            <a:ext cx="3977640" cy="400110"/>
          </a:xfrm>
          <a:prstGeom prst="rect">
            <a:avLst/>
          </a:prstGeom>
          <a:noFill/>
          <a:ln>
            <a:noFill/>
          </a:ln>
        </p:spPr>
        <p:txBody>
          <a:bodyPr anchorCtr="0" anchor="t" bIns="0" lIns="0" spcFirstLastPara="1" rIns="0" wrap="square" tIns="0">
            <a:spAutoFit/>
          </a:bodyPr>
          <a:lstStyle>
            <a:lvl1pPr indent="-327660" lvl="0" marL="457200" algn="l">
              <a:lnSpc>
                <a:spcPct val="100000"/>
              </a:lnSpc>
              <a:spcBef>
                <a:spcPts val="520"/>
              </a:spcBef>
              <a:spcAft>
                <a:spcPts val="0"/>
              </a:spcAft>
              <a:buSzPts val="1560"/>
              <a:buChar char="❖"/>
              <a:defRPr/>
            </a:lvl1pPr>
            <a:lvl2pPr indent="-354330" lvl="1" marL="914400" algn="l">
              <a:lnSpc>
                <a:spcPct val="100000"/>
              </a:lnSpc>
              <a:spcBef>
                <a:spcPts val="360"/>
              </a:spcBef>
              <a:spcAft>
                <a:spcPts val="0"/>
              </a:spcAft>
              <a:buSzPts val="1980"/>
              <a:buChar char="▪"/>
              <a:defRPr/>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4" name="Google Shape;44;p82"/>
          <p:cNvSpPr txBox="1"/>
          <p:nvPr>
            <p:ph idx="12" type="sldNum"/>
          </p:nvPr>
        </p:nvSpPr>
        <p:spPr>
          <a:xfrm>
            <a:off x="8534400" y="6492875"/>
            <a:ext cx="609600" cy="365125"/>
          </a:xfrm>
          <a:prstGeom prst="rect">
            <a:avLst/>
          </a:prstGeom>
          <a:noFill/>
          <a:ln>
            <a:noFill/>
          </a:ln>
        </p:spPr>
        <p:txBody>
          <a:bodyPr anchorCtr="0" anchor="ctr" bIns="0" lIns="0" spcFirstLastPara="1" rIns="0" wrap="square" tIns="0">
            <a:noAutofit/>
          </a:bodyPr>
          <a:lstStyle>
            <a:lvl1pPr indent="0" lvl="0"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9525" rtl="0" algn="ctr">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4"/>
          <p:cNvSpPr txBox="1"/>
          <p:nvPr>
            <p:ph type="title"/>
          </p:nvPr>
        </p:nvSpPr>
        <p:spPr>
          <a:xfrm>
            <a:off x="357762" y="438912"/>
            <a:ext cx="8405238"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4"/>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85"/>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9"/>
          <p:cNvSpPr txBox="1"/>
          <p:nvPr>
            <p:ph type="title"/>
          </p:nvPr>
        </p:nvSpPr>
        <p:spPr>
          <a:xfrm>
            <a:off x="374090" y="371182"/>
            <a:ext cx="8388910" cy="762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9pPr>
          </a:lstStyle>
          <a:p/>
        </p:txBody>
      </p:sp>
      <p:sp>
        <p:nvSpPr>
          <p:cNvPr id="11" name="Google Shape;11;p79"/>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lvl1pPr indent="-327660" lvl="0" marL="457200" marR="0" rtl="0" algn="l">
              <a:lnSpc>
                <a:spcPct val="100000"/>
              </a:lnSpc>
              <a:spcBef>
                <a:spcPts val="520"/>
              </a:spcBef>
              <a:spcAft>
                <a:spcPts val="0"/>
              </a:spcAft>
              <a:buClr>
                <a:srgbClr val="4B2A85"/>
              </a:buClr>
              <a:buSzPts val="1560"/>
              <a:buFont typeface="Noto Sans Symbols"/>
              <a:buChar char="❖"/>
              <a:defRPr b="1" i="0" sz="2600" u="none" cap="none" strike="noStrike">
                <a:solidFill>
                  <a:schemeClr val="dk1"/>
                </a:solidFill>
                <a:latin typeface="Calibri"/>
                <a:ea typeface="Calibri"/>
                <a:cs typeface="Calibri"/>
                <a:sym typeface="Calibri"/>
              </a:defRPr>
            </a:lvl1pPr>
            <a:lvl2pPr indent="-382269" lvl="1" marL="914400" marR="0" rtl="0" algn="l">
              <a:lnSpc>
                <a:spcPct val="100000"/>
              </a:lnSpc>
              <a:spcBef>
                <a:spcPts val="440"/>
              </a:spcBef>
              <a:spcAft>
                <a:spcPts val="0"/>
              </a:spcAft>
              <a:buClr>
                <a:srgbClr val="4B2A85"/>
              </a:buClr>
              <a:buSzPts val="2420"/>
              <a:buFont typeface="Noto Sans Symbols"/>
              <a:buChar char="▪"/>
              <a:defRPr b="0" i="0" sz="2200" u="none" cap="none" strike="noStrike">
                <a:solidFill>
                  <a:schemeClr val="dk1"/>
                </a:solidFill>
                <a:latin typeface="Calibri"/>
                <a:ea typeface="Calibri"/>
                <a:cs typeface="Calibri"/>
                <a:sym typeface="Calibri"/>
              </a:defRPr>
            </a:lvl2pPr>
            <a:lvl3pPr indent="-330200" lvl="2" marL="1371600" marR="0" rtl="0" algn="l">
              <a:lnSpc>
                <a:spcPct val="100000"/>
              </a:lnSpc>
              <a:spcBef>
                <a:spcPts val="400"/>
              </a:spcBef>
              <a:spcAft>
                <a:spcPts val="0"/>
              </a:spcAft>
              <a:buClr>
                <a:srgbClr val="4B2A85"/>
              </a:buClr>
              <a:buSzPts val="1600"/>
              <a:buFont typeface="Arial"/>
              <a:buChar char="•"/>
              <a:defRPr b="0" i="0" sz="20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4B2A85"/>
              </a:buClr>
              <a:buSzPts val="2000"/>
              <a:buFont typeface="Calibri"/>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4B2A85"/>
              </a:buClr>
              <a:buSzPts val="2000"/>
              <a:buFont typeface="Calibri"/>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79"/>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3" name="Google Shape;13;p79"/>
          <p:cNvSpPr/>
          <p:nvPr/>
        </p:nvSpPr>
        <p:spPr>
          <a:xfrm>
            <a:off x="0" y="0"/>
            <a:ext cx="9144000" cy="228600"/>
          </a:xfrm>
          <a:prstGeom prst="rect">
            <a:avLst/>
          </a:prstGeom>
          <a:solidFill>
            <a:srgbClr val="4B2A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pic>
        <p:nvPicPr>
          <p:cNvPr id="14" name="Google Shape;14;p79"/>
          <p:cNvPicPr preferRelativeResize="0"/>
          <p:nvPr/>
        </p:nvPicPr>
        <p:blipFill rotWithShape="1">
          <a:blip r:embed="rId1">
            <a:alphaModFix/>
          </a:blip>
          <a:srcRect b="0" l="0" r="0" t="0"/>
          <a:stretch/>
        </p:blipFill>
        <p:spPr>
          <a:xfrm>
            <a:off x="26376" y="25342"/>
            <a:ext cx="2150721" cy="169037"/>
          </a:xfrm>
          <a:prstGeom prst="rect">
            <a:avLst/>
          </a:prstGeom>
          <a:noFill/>
          <a:ln>
            <a:noFill/>
          </a:ln>
        </p:spPr>
      </p:pic>
      <p:sp>
        <p:nvSpPr>
          <p:cNvPr id="15" name="Google Shape;15;p79"/>
          <p:cNvSpPr txBox="1"/>
          <p:nvPr/>
        </p:nvSpPr>
        <p:spPr>
          <a:xfrm>
            <a:off x="7437900" y="27425"/>
            <a:ext cx="1706100" cy="169200"/>
          </a:xfrm>
          <a:prstGeom prst="rect">
            <a:avLst/>
          </a:prstGeom>
          <a:noFill/>
          <a:ln>
            <a:noFill/>
          </a:ln>
        </p:spPr>
        <p:txBody>
          <a:bodyPr anchorCtr="0" anchor="ctr" bIns="0" lIns="91425" spcFirstLastPara="1" rIns="91425" wrap="square" tIns="0">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CSE 390B, </a:t>
            </a:r>
            <a:r>
              <a:rPr lang="en-US" sz="1100">
                <a:solidFill>
                  <a:schemeClr val="lt1"/>
                </a:solidFill>
                <a:latin typeface="Calibri"/>
                <a:ea typeface="Calibri"/>
                <a:cs typeface="Calibri"/>
                <a:sym typeface="Calibri"/>
              </a:rPr>
              <a:t>Spring </a:t>
            </a:r>
            <a:r>
              <a:rPr b="0" i="0" lang="en-US" sz="1100" u="none" cap="none" strike="noStrike">
                <a:solidFill>
                  <a:schemeClr val="lt1"/>
                </a:solidFill>
                <a:latin typeface="Calibri"/>
                <a:ea typeface="Calibri"/>
                <a:cs typeface="Calibri"/>
                <a:sym typeface="Calibri"/>
              </a:rPr>
              <a:t>2021</a:t>
            </a:r>
            <a:endParaRPr b="0" i="0" sz="1100" u="none" cap="none" strike="noStrike">
              <a:solidFill>
                <a:schemeClr val="lt1"/>
              </a:solidFill>
              <a:latin typeface="Calibri"/>
              <a:ea typeface="Calibri"/>
              <a:cs typeface="Calibri"/>
              <a:sym typeface="Calibri"/>
            </a:endParaRPr>
          </a:p>
        </p:txBody>
      </p:sp>
      <p:sp>
        <p:nvSpPr>
          <p:cNvPr id="16" name="Google Shape;16;p79"/>
          <p:cNvSpPr txBox="1"/>
          <p:nvPr/>
        </p:nvSpPr>
        <p:spPr>
          <a:xfrm>
            <a:off x="2886136" y="27463"/>
            <a:ext cx="3387600" cy="169200"/>
          </a:xfrm>
          <a:prstGeom prst="rect">
            <a:avLst/>
          </a:prstGeom>
          <a:noFill/>
          <a:ln>
            <a:noFill/>
          </a:ln>
        </p:spPr>
        <p:txBody>
          <a:bodyPr anchorCtr="0" anchor="ctr" bIns="0" lIns="91425" spcFirstLastPara="1" rIns="91425" wrap="square" tIns="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L05: Sequential Logic &amp; Bloom’s Taxonomy</a:t>
            </a:r>
            <a:endParaRPr b="0" i="0" sz="11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685800" y="2043587"/>
            <a:ext cx="7772400" cy="1467257"/>
          </a:xfrm>
          <a:prstGeom prst="rect">
            <a:avLst/>
          </a:prstGeom>
          <a:noFill/>
          <a:ln>
            <a:noFill/>
          </a:ln>
        </p:spPr>
        <p:txBody>
          <a:bodyPr anchorCtr="0" anchor="t" bIns="45700" lIns="91425" spcFirstLastPara="1" rIns="91425" wrap="square" tIns="45700">
            <a:noAutofit/>
          </a:bodyPr>
          <a:lstStyle/>
          <a:p>
            <a:pPr indent="-119063" lvl="0" marL="119063" rtl="0" algn="l">
              <a:lnSpc>
                <a:spcPct val="80000"/>
              </a:lnSpc>
              <a:spcBef>
                <a:spcPts val="0"/>
              </a:spcBef>
              <a:spcAft>
                <a:spcPts val="0"/>
              </a:spcAft>
              <a:buSzPts val="1400"/>
              <a:buNone/>
            </a:pPr>
            <a:r>
              <a:rPr lang="en-US"/>
              <a:t>Sequential Logic &amp; Bloom’s Taxonomy</a:t>
            </a:r>
            <a:endParaRPr/>
          </a:p>
        </p:txBody>
      </p:sp>
      <p:sp>
        <p:nvSpPr>
          <p:cNvPr id="55" name="Google Shape;55;p1"/>
          <p:cNvSpPr txBox="1"/>
          <p:nvPr>
            <p:ph idx="1" type="subTitle"/>
          </p:nvPr>
        </p:nvSpPr>
        <p:spPr>
          <a:xfrm>
            <a:off x="685800" y="5374529"/>
            <a:ext cx="7772400" cy="59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40"/>
              <a:buNone/>
            </a:pPr>
            <a:r>
              <a:rPr lang="en-US" sz="2400">
                <a:extLst>
                  <a:ext uri="http://customooxmlschemas.google.com/">
                    <go:slidesCustomData xmlns:go="http://customooxmlschemas.google.com/" textRoundtripDataId="0"/>
                  </a:ext>
                </a:extLst>
              </a:rPr>
              <a:t>Project 1 Reflection, Introduction to Bloom’s Taxonomy, Cornell Note-Taking, C</a:t>
            </a:r>
            <a:r>
              <a:rPr lang="en-US" sz="2400">
                <a:extLst>
                  <a:ext uri="http://customooxmlschemas.google.com/">
                    <go:slidesCustomData xmlns:go="http://customooxmlschemas.google.com/" textRoundtripDataId="1"/>
                  </a:ext>
                </a:extLst>
              </a:rPr>
              <a:t>ontinuation of Circuit Design, &amp; Physical Timekeeping</a:t>
            </a:r>
            <a:endParaRPr/>
          </a:p>
          <a:p>
            <a:pPr indent="0" lvl="0" marL="0" rtl="0" algn="l">
              <a:lnSpc>
                <a:spcPct val="100000"/>
              </a:lnSpc>
              <a:spcBef>
                <a:spcPts val="0"/>
              </a:spcBef>
              <a:spcAft>
                <a:spcPts val="0"/>
              </a:spcAft>
              <a:buSzPts val="1440"/>
              <a:buNone/>
            </a:pPr>
            <a:r>
              <a:t/>
            </a:r>
            <a:endParaRPr sz="1200"/>
          </a:p>
          <a:p>
            <a:pPr indent="0" lvl="0" marL="0" rtl="0" algn="l">
              <a:lnSpc>
                <a:spcPct val="100000"/>
              </a:lnSpc>
              <a:spcBef>
                <a:spcPts val="0"/>
              </a:spcBef>
              <a:spcAft>
                <a:spcPts val="0"/>
              </a:spcAft>
              <a:buSzPts val="1440"/>
              <a:buNone/>
            </a:pPr>
            <a:r>
              <a:rPr i="1" lang="en-US" sz="1200">
                <a:solidFill>
                  <a:srgbClr val="666666"/>
                </a:solidFill>
              </a:rPr>
              <a:t>Significant material adapted from www.nand2tetris.org. © Noam Nisan and Shimon Schocken.</a:t>
            </a:r>
            <a:endParaRPr i="1" sz="1200">
              <a:solidFill>
                <a:srgbClr val="6666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Applying the Cornell Note-Taking Method</a:t>
            </a:r>
            <a:endParaRPr/>
          </a:p>
        </p:txBody>
      </p:sp>
      <p:sp>
        <p:nvSpPr>
          <p:cNvPr id="166" name="Google Shape;166;p11"/>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You are going to try it… TODAY!</a:t>
            </a:r>
            <a:br>
              <a:rPr lang="en-US"/>
            </a:br>
            <a:endParaRPr/>
          </a:p>
          <a:p>
            <a:pPr indent="-327660" lvl="0" marL="457200" rtl="0" algn="l">
              <a:lnSpc>
                <a:spcPct val="100000"/>
              </a:lnSpc>
              <a:spcBef>
                <a:spcPts val="520"/>
              </a:spcBef>
              <a:spcAft>
                <a:spcPts val="0"/>
              </a:spcAft>
              <a:buSzPts val="1560"/>
              <a:buChar char="❖"/>
            </a:pPr>
            <a:r>
              <a:rPr lang="en-US"/>
              <a:t>Thursday you will come &amp; contrast cornell notes with your classmates</a:t>
            </a:r>
            <a:br>
              <a:rPr lang="en-US"/>
            </a:br>
            <a:endParaRPr/>
          </a:p>
          <a:p>
            <a:pPr indent="-327660" lvl="0" marL="457200" rtl="0" algn="l">
              <a:lnSpc>
                <a:spcPct val="100000"/>
              </a:lnSpc>
              <a:spcBef>
                <a:spcPts val="0"/>
              </a:spcBef>
              <a:spcAft>
                <a:spcPts val="0"/>
              </a:spcAft>
              <a:buSzPts val="1560"/>
              <a:buChar char="❖"/>
            </a:pPr>
            <a:r>
              <a:rPr lang="en-US"/>
              <a:t>You are also going to try it with one of your other classes as part of Project 3 (more on Thursday)</a:t>
            </a:r>
            <a:endParaRPr/>
          </a:p>
          <a:p>
            <a:pPr indent="0" lvl="0" marL="457200" rtl="0" algn="l">
              <a:lnSpc>
                <a:spcPct val="100000"/>
              </a:lnSpc>
              <a:spcBef>
                <a:spcPts val="520"/>
              </a:spcBef>
              <a:spcAft>
                <a:spcPts val="0"/>
              </a:spcAft>
              <a:buSzPts val="1560"/>
              <a:buNone/>
            </a:pPr>
            <a:r>
              <a:t/>
            </a:r>
            <a:endParaRPr/>
          </a:p>
        </p:txBody>
      </p:sp>
      <p:sp>
        <p:nvSpPr>
          <p:cNvPr id="167" name="Google Shape;167;p11"/>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d0ce5c131e_0_3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173" name="Google Shape;173;gd0ce5c131e_0_30"/>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560"/>
              <a:buNone/>
            </a:pPr>
            <a:r>
              <a:t/>
            </a:r>
            <a:endParaRPr b="1">
              <a:solidFill>
                <a:srgbClr val="4B2A85"/>
              </a:solidFill>
            </a:endParaRPr>
          </a:p>
          <a:p>
            <a:pPr indent="-342900" lvl="0" marL="342900" rtl="0" algn="l">
              <a:lnSpc>
                <a:spcPct val="100000"/>
              </a:lnSpc>
              <a:spcBef>
                <a:spcPts val="0"/>
              </a:spcBef>
              <a:spcAft>
                <a:spcPts val="0"/>
              </a:spcAft>
              <a:buClr>
                <a:srgbClr val="4B2A85"/>
              </a:buClr>
              <a:buSzPts val="1560"/>
              <a:buChar char="❖"/>
            </a:pPr>
            <a:r>
              <a:rPr lang="en-US"/>
              <a:t>Project 1 Reflection</a:t>
            </a:r>
            <a:endParaRPr/>
          </a:p>
          <a:p>
            <a:pPr indent="0" lvl="0" marL="457200" rtl="0" algn="l">
              <a:lnSpc>
                <a:spcPct val="100000"/>
              </a:lnSpc>
              <a:spcBef>
                <a:spcPts val="0"/>
              </a:spcBef>
              <a:spcAft>
                <a:spcPts val="0"/>
              </a:spcAft>
              <a:buNone/>
            </a:pPr>
            <a:r>
              <a:t/>
            </a:r>
            <a:endParaRPr b="1">
              <a:solidFill>
                <a:srgbClr val="4B2A85"/>
              </a:solidFill>
            </a:endParaRPr>
          </a:p>
          <a:p>
            <a:pPr indent="-342900" lvl="0" marL="342900" rtl="0" algn="l">
              <a:lnSpc>
                <a:spcPct val="100000"/>
              </a:lnSpc>
              <a:spcBef>
                <a:spcPts val="0"/>
              </a:spcBef>
              <a:spcAft>
                <a:spcPts val="0"/>
              </a:spcAft>
              <a:buClr>
                <a:srgbClr val="4B2A85"/>
              </a:buClr>
              <a:buSzPts val="1560"/>
              <a:buChar char="❖"/>
            </a:pPr>
            <a:r>
              <a:rPr lang="en-US"/>
              <a:t>Bloom’s Taxonomy </a:t>
            </a:r>
            <a:endParaRPr/>
          </a:p>
          <a:p>
            <a:pPr indent="0" lvl="0" marL="0" rtl="0" algn="l">
              <a:lnSpc>
                <a:spcPct val="100000"/>
              </a:lnSpc>
              <a:spcBef>
                <a:spcPts val="0"/>
              </a:spcBef>
              <a:spcAft>
                <a:spcPts val="0"/>
              </a:spcAft>
              <a:buSzPts val="1560"/>
              <a:buNone/>
            </a:pPr>
            <a:r>
              <a:t/>
            </a:r>
            <a:endParaRPr/>
          </a:p>
          <a:p>
            <a:pPr indent="-342900" lvl="0" marL="342900" rtl="0" algn="l">
              <a:lnSpc>
                <a:spcPct val="100000"/>
              </a:lnSpc>
              <a:spcBef>
                <a:spcPts val="520"/>
              </a:spcBef>
              <a:spcAft>
                <a:spcPts val="0"/>
              </a:spcAft>
              <a:buClr>
                <a:srgbClr val="4B2A85"/>
              </a:buClr>
              <a:buSzPts val="1560"/>
              <a:buChar char="❖"/>
            </a:pPr>
            <a:r>
              <a:rPr lang="en-US"/>
              <a:t>Cornell Note-Taking Method</a:t>
            </a:r>
            <a:endParaRPr/>
          </a:p>
          <a:p>
            <a:pPr indent="-243840" lvl="0" marL="342900" rtl="0" algn="l">
              <a:lnSpc>
                <a:spcPct val="100000"/>
              </a:lnSpc>
              <a:spcBef>
                <a:spcPts val="520"/>
              </a:spcBef>
              <a:spcAft>
                <a:spcPts val="0"/>
              </a:spcAft>
              <a:buSzPts val="1560"/>
              <a:buNone/>
            </a:pPr>
            <a:r>
              <a:t/>
            </a:r>
            <a:endParaRPr/>
          </a:p>
          <a:p>
            <a:pPr indent="-342900" lvl="0" marL="342900" rtl="0" algn="l">
              <a:lnSpc>
                <a:spcPct val="100000"/>
              </a:lnSpc>
              <a:spcBef>
                <a:spcPts val="520"/>
              </a:spcBef>
              <a:spcAft>
                <a:spcPts val="0"/>
              </a:spcAft>
              <a:buClr>
                <a:srgbClr val="4B2A85"/>
              </a:buClr>
              <a:buSzPts val="1560"/>
              <a:buChar char="❖"/>
            </a:pPr>
            <a:r>
              <a:rPr b="1" lang="en-US">
                <a:solidFill>
                  <a:srgbClr val="4B2A85"/>
                </a:solidFill>
              </a:rPr>
              <a:t>Representing Time in Hardware</a:t>
            </a:r>
            <a:endParaRPr b="1">
              <a:solidFill>
                <a:srgbClr val="4B2A85"/>
              </a:solidFill>
            </a:endParaRPr>
          </a:p>
          <a:p>
            <a:pPr indent="-243840" lvl="1" marL="800100" rtl="0" algn="l">
              <a:lnSpc>
                <a:spcPct val="100000"/>
              </a:lnSpc>
              <a:spcBef>
                <a:spcPts val="520"/>
              </a:spcBef>
              <a:spcAft>
                <a:spcPts val="0"/>
              </a:spcAft>
              <a:buSzPts val="1560"/>
              <a:buNone/>
            </a:pPr>
            <a:r>
              <a:t/>
            </a:r>
            <a:endParaRPr/>
          </a:p>
          <a:p>
            <a:pPr indent="-342900" lvl="0" marL="342900" rtl="0" algn="l">
              <a:lnSpc>
                <a:spcPct val="100000"/>
              </a:lnSpc>
              <a:spcBef>
                <a:spcPts val="520"/>
              </a:spcBef>
              <a:spcAft>
                <a:spcPts val="0"/>
              </a:spcAft>
              <a:buClr>
                <a:srgbClr val="4B2A85"/>
              </a:buClr>
              <a:buSzPts val="1560"/>
              <a:buChar char="❖"/>
            </a:pPr>
            <a:r>
              <a:rPr lang="en-US"/>
              <a:t>Sequential Logic</a:t>
            </a:r>
            <a:endParaRPr/>
          </a:p>
        </p:txBody>
      </p:sp>
      <p:sp>
        <p:nvSpPr>
          <p:cNvPr id="174" name="Google Shape;174;gd0ce5c131e_0_3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734dc037f5_0_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Combinational Logic vs. Sequential Logic</a:t>
            </a:r>
            <a:endParaRPr/>
          </a:p>
        </p:txBody>
      </p:sp>
      <p:sp>
        <p:nvSpPr>
          <p:cNvPr id="181" name="Google Shape;181;g734dc037f5_0_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82" name="Google Shape;182;g734dc037f5_0_0"/>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So far, we ignored “time” in our circuits</a:t>
            </a:r>
            <a:endParaRPr/>
          </a:p>
          <a:p>
            <a:pPr indent="0" lvl="0" marL="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Our chips use </a:t>
            </a:r>
            <a:r>
              <a:rPr b="1" lang="en-US"/>
              <a:t>combinational logic</a:t>
            </a:r>
            <a:endParaRPr/>
          </a:p>
          <a:p>
            <a:pPr indent="-382269" lvl="1" marL="914400" rtl="0" algn="l">
              <a:lnSpc>
                <a:spcPct val="100000"/>
              </a:lnSpc>
              <a:spcBef>
                <a:spcPts val="0"/>
              </a:spcBef>
              <a:spcAft>
                <a:spcPts val="0"/>
              </a:spcAft>
              <a:buSzPts val="2420"/>
              <a:buChar char="○"/>
            </a:pPr>
            <a:r>
              <a:rPr lang="en-US"/>
              <a:t>When given inputs, the chip computes its output “instantaneously”</a:t>
            </a:r>
            <a:endParaRPr/>
          </a:p>
          <a:p>
            <a:pPr indent="-382269" lvl="1" marL="914400" rtl="0" algn="l">
              <a:lnSpc>
                <a:spcPct val="100000"/>
              </a:lnSpc>
              <a:spcBef>
                <a:spcPts val="0"/>
              </a:spcBef>
              <a:spcAft>
                <a:spcPts val="0"/>
              </a:spcAft>
              <a:buSzPts val="2420"/>
              <a:buChar char="○"/>
            </a:pPr>
            <a:r>
              <a:rPr lang="en-US"/>
              <a:t>The output is a pure function of the current inputs, no memory of previous events</a:t>
            </a:r>
            <a:endParaRPr/>
          </a:p>
          <a:p>
            <a:pPr indent="0" lvl="0" marL="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Today, we’ll start exploring what happens when we consider time, ultimately building to </a:t>
            </a:r>
            <a:r>
              <a:rPr b="1" lang="en-US"/>
              <a:t>sequential logic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734dc037f5_0_13"/>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Why Consider Time Now?</a:t>
            </a:r>
            <a:endParaRPr/>
          </a:p>
        </p:txBody>
      </p:sp>
      <p:sp>
        <p:nvSpPr>
          <p:cNvPr id="189" name="Google Shape;189;g734dc037f5_0_13"/>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190" name="Google Shape;190;g734dc037f5_0_13"/>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Needed for Our Abstraction:</a:t>
            </a:r>
            <a:endParaRPr/>
          </a:p>
          <a:p>
            <a:pPr indent="-382269" lvl="1" marL="914400" rtl="0" algn="l">
              <a:lnSpc>
                <a:spcPct val="100000"/>
              </a:lnSpc>
              <a:spcBef>
                <a:spcPts val="0"/>
              </a:spcBef>
              <a:spcAft>
                <a:spcPts val="0"/>
              </a:spcAft>
              <a:buSzPts val="2420"/>
              <a:buChar char="○"/>
            </a:pPr>
            <a:r>
              <a:rPr lang="en-US"/>
              <a:t>For memory, we need to talk about hardware maintaining state. To do so, we need a vocabulary to talk about time.</a:t>
            </a:r>
            <a:endParaRPr/>
          </a:p>
          <a:p>
            <a:pPr indent="0" lvl="0" marL="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Needed for Implementation:</a:t>
            </a:r>
            <a:endParaRPr/>
          </a:p>
          <a:p>
            <a:pPr indent="-382269" lvl="1" marL="914400" rtl="0" algn="l">
              <a:lnSpc>
                <a:spcPct val="100000"/>
              </a:lnSpc>
              <a:spcBef>
                <a:spcPts val="0"/>
              </a:spcBef>
              <a:spcAft>
                <a:spcPts val="0"/>
              </a:spcAft>
              <a:buSzPts val="2420"/>
              <a:buChar char="○"/>
            </a:pPr>
            <a:r>
              <a:rPr lang="en-US"/>
              <a:t>Physical implementations of chips </a:t>
            </a:r>
            <a:r>
              <a:rPr b="1" lang="en-US"/>
              <a:t>cannot be instantaneous</a:t>
            </a:r>
            <a:r>
              <a:rPr lang="en-US"/>
              <a:t>. We need to account for physical delays in signal propagation.</a:t>
            </a:r>
            <a:endParaRPr/>
          </a:p>
        </p:txBody>
      </p:sp>
      <p:pic>
        <p:nvPicPr>
          <p:cNvPr descr="Stock image of a circuit chip, meant to convey the sense of reality that this slide is focusing on" id="191" name="Google Shape;191;g734dc037f5_0_13" title="Stock image of hardware"/>
          <p:cNvPicPr preferRelativeResize="0"/>
          <p:nvPr/>
        </p:nvPicPr>
        <p:blipFill rotWithShape="1">
          <a:blip r:embed="rId3">
            <a:alphaModFix/>
          </a:blip>
          <a:srcRect b="0" l="0" r="0" t="0"/>
          <a:stretch/>
        </p:blipFill>
        <p:spPr>
          <a:xfrm>
            <a:off x="5174475" y="4614075"/>
            <a:ext cx="3102602" cy="19391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1"/>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Physical Timekeeping</a:t>
            </a:r>
            <a:endParaRPr/>
          </a:p>
        </p:txBody>
      </p:sp>
      <p:sp>
        <p:nvSpPr>
          <p:cNvPr id="198" name="Google Shape;198;p21"/>
          <p:cNvSpPr txBox="1"/>
          <p:nvPr>
            <p:ph idx="1" type="body"/>
          </p:nvPr>
        </p:nvSpPr>
        <p:spPr>
          <a:xfrm>
            <a:off x="396875" y="1362075"/>
            <a:ext cx="8366100" cy="14706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In hardware, keep track of time with an alternating signal</a:t>
            </a:r>
            <a:endParaRPr/>
          </a:p>
          <a:p>
            <a:pPr indent="-382269" lvl="1" marL="914400" rtl="0" algn="l">
              <a:lnSpc>
                <a:spcPct val="100000"/>
              </a:lnSpc>
              <a:spcBef>
                <a:spcPts val="0"/>
              </a:spcBef>
              <a:spcAft>
                <a:spcPts val="0"/>
              </a:spcAft>
              <a:buSzPts val="2420"/>
              <a:buChar char="○"/>
            </a:pPr>
            <a:r>
              <a:rPr lang="en-US"/>
              <a:t>Creates idea of </a:t>
            </a:r>
            <a:r>
              <a:rPr b="1" lang="en-US"/>
              <a:t>discrete time</a:t>
            </a:r>
            <a:r>
              <a:rPr lang="en-US"/>
              <a:t> -- state changes only occur in discrete intervals, right when signal alternates</a:t>
            </a:r>
            <a:endParaRPr/>
          </a:p>
        </p:txBody>
      </p:sp>
      <p:sp>
        <p:nvSpPr>
          <p:cNvPr id="199" name="Google Shape;199;p21"/>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descr="Image depicting a clock signal. A clock signal alternates between high and low signals at regular intervals. This allows us to have some notion of how time is changing in our circuits" id="200" name="Google Shape;200;p21" title="Clock Signal Image"/>
          <p:cNvPicPr preferRelativeResize="0"/>
          <p:nvPr/>
        </p:nvPicPr>
        <p:blipFill>
          <a:blip r:embed="rId3">
            <a:alphaModFix/>
          </a:blip>
          <a:stretch>
            <a:fillRect/>
          </a:stretch>
        </p:blipFill>
        <p:spPr>
          <a:xfrm>
            <a:off x="674675" y="3372275"/>
            <a:ext cx="7810500" cy="1524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734dc037f5_0_21"/>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Physical Timekeeping</a:t>
            </a:r>
            <a:endParaRPr/>
          </a:p>
        </p:txBody>
      </p:sp>
      <p:sp>
        <p:nvSpPr>
          <p:cNvPr id="207" name="Google Shape;207;g734dc037f5_0_21"/>
          <p:cNvSpPr txBox="1"/>
          <p:nvPr>
            <p:ph idx="1" type="body"/>
          </p:nvPr>
        </p:nvSpPr>
        <p:spPr>
          <a:xfrm>
            <a:off x="396875" y="1362075"/>
            <a:ext cx="8366100" cy="14706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In hardware, keep track of time with an alternating signal</a:t>
            </a:r>
            <a:endParaRPr/>
          </a:p>
          <a:p>
            <a:pPr indent="-382269" lvl="1" marL="914400" rtl="0" algn="l">
              <a:lnSpc>
                <a:spcPct val="100000"/>
              </a:lnSpc>
              <a:spcBef>
                <a:spcPts val="0"/>
              </a:spcBef>
              <a:spcAft>
                <a:spcPts val="0"/>
              </a:spcAft>
              <a:buSzPts val="2420"/>
              <a:buChar char="○"/>
            </a:pPr>
            <a:r>
              <a:rPr lang="en-US"/>
              <a:t>Creates idea of </a:t>
            </a:r>
            <a:r>
              <a:rPr b="1" lang="en-US"/>
              <a:t>discrete time</a:t>
            </a:r>
            <a:r>
              <a:rPr lang="en-US"/>
              <a:t> -- state changes only occur in discrete intervals, right when signal alternates</a:t>
            </a:r>
            <a:endParaRPr/>
          </a:p>
        </p:txBody>
      </p:sp>
      <p:sp>
        <p:nvSpPr>
          <p:cNvPr id="208" name="Google Shape;208;g734dc037f5_0_21"/>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descr="Image depicting a clock signal. A clock signal alternates between high and low signals at regular intervals. This allows us to have some notion of how time is changing in our circuits. We can divide the signal into discrete time intervals, each being the time it takes for one iteration of low/high in the signal. These intervals are often referred to as cycles" id="209" name="Google Shape;209;g734dc037f5_0_21" title="Clock Signal Image with Discrete Intervals"/>
          <p:cNvPicPr preferRelativeResize="0"/>
          <p:nvPr/>
        </p:nvPicPr>
        <p:blipFill>
          <a:blip r:embed="rId3">
            <a:alphaModFix/>
          </a:blip>
          <a:stretch>
            <a:fillRect/>
          </a:stretch>
        </p:blipFill>
        <p:spPr>
          <a:xfrm>
            <a:off x="685800" y="2997075"/>
            <a:ext cx="7772400" cy="2876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734dc037f5_0_29"/>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Adding a Clock: Ideal</a:t>
            </a:r>
            <a:endParaRPr/>
          </a:p>
        </p:txBody>
      </p:sp>
      <p:sp>
        <p:nvSpPr>
          <p:cNvPr id="216" name="Google Shape;216;g734dc037f5_0_29"/>
          <p:cNvSpPr txBox="1"/>
          <p:nvPr>
            <p:ph idx="1" type="body"/>
          </p:nvPr>
        </p:nvSpPr>
        <p:spPr>
          <a:xfrm>
            <a:off x="396875" y="1362075"/>
            <a:ext cx="8366100" cy="10626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We want this behavior from a simple, combinational Not gate:</a:t>
            </a:r>
            <a:endParaRPr/>
          </a:p>
        </p:txBody>
      </p:sp>
      <p:sp>
        <p:nvSpPr>
          <p:cNvPr id="217" name="Google Shape;217;g734dc037f5_0_29"/>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descr="Image depicts a clock signal, and an in and out signal from a Not gate. The image is divided into time chunks based on the cycles in the clock signal. The image shows the ideal behavior from a Not gate, where the value of out changes exactly at the same point in which in changes, and both change instantaneously. Unfortunately, this is not what would occur in the real world" id="218" name="Google Shape;218;g734dc037f5_0_29" title="Ideal Not Circuit Behavior"/>
          <p:cNvPicPr preferRelativeResize="0"/>
          <p:nvPr/>
        </p:nvPicPr>
        <p:blipFill>
          <a:blip r:embed="rId3">
            <a:alphaModFix/>
          </a:blip>
          <a:stretch>
            <a:fillRect/>
          </a:stretch>
        </p:blipFill>
        <p:spPr>
          <a:xfrm>
            <a:off x="573813" y="2547275"/>
            <a:ext cx="7972425" cy="4086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2"/>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Adding a Clock: Reality</a:t>
            </a:r>
            <a:endParaRPr/>
          </a:p>
        </p:txBody>
      </p:sp>
      <p:sp>
        <p:nvSpPr>
          <p:cNvPr id="225" name="Google Shape;225;p22"/>
          <p:cNvSpPr txBox="1"/>
          <p:nvPr>
            <p:ph idx="1" type="body"/>
          </p:nvPr>
        </p:nvSpPr>
        <p:spPr>
          <a:xfrm>
            <a:off x="396875" y="1362075"/>
            <a:ext cx="8366100" cy="15669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Combinational logic may be incorrect for a period immediately after inputs change</a:t>
            </a:r>
            <a:endParaRPr/>
          </a:p>
          <a:p>
            <a:pPr indent="-327660" lvl="1" marL="914400" rtl="0" algn="l">
              <a:lnSpc>
                <a:spcPct val="100000"/>
              </a:lnSpc>
              <a:spcBef>
                <a:spcPts val="520"/>
              </a:spcBef>
              <a:spcAft>
                <a:spcPts val="0"/>
              </a:spcAft>
              <a:buSzPts val="1560"/>
              <a:buChar char="●"/>
            </a:pPr>
            <a:r>
              <a:rPr b="1" lang="en-US"/>
              <a:t>computation delays</a:t>
            </a:r>
            <a:r>
              <a:rPr lang="en-US"/>
              <a:t> (logic gates) and </a:t>
            </a:r>
            <a:r>
              <a:rPr b="1" lang="en-US"/>
              <a:t>propagation delays </a:t>
            </a:r>
            <a:r>
              <a:rPr lang="en-US"/>
              <a:t>(wires)</a:t>
            </a:r>
            <a:endParaRPr/>
          </a:p>
        </p:txBody>
      </p:sp>
      <p:sp>
        <p:nvSpPr>
          <p:cNvPr id="226" name="Google Shape;226;p22"/>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descr="Image depicts a clock signal, and an in and out signal from a Not gate. The image is divided into time chunks based on the cycles in the clock signal. There are curves from the changes to the in and out signals. This is to show that when we change signals, there is actually a delay in terms of when that signal propagates through our circuits" id="227" name="Google Shape;227;p22" title="Signal Delays Time Series"/>
          <p:cNvPicPr preferRelativeResize="0"/>
          <p:nvPr/>
        </p:nvPicPr>
        <p:blipFill>
          <a:blip r:embed="rId3">
            <a:alphaModFix/>
          </a:blip>
          <a:stretch>
            <a:fillRect/>
          </a:stretch>
        </p:blipFill>
        <p:spPr>
          <a:xfrm>
            <a:off x="549500" y="2914131"/>
            <a:ext cx="7693413" cy="39432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3"/>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Adding a Clock: Clock Cycles</a:t>
            </a:r>
            <a:endParaRPr/>
          </a:p>
        </p:txBody>
      </p:sp>
      <p:sp>
        <p:nvSpPr>
          <p:cNvPr id="234" name="Google Shape;234;p23"/>
          <p:cNvSpPr txBox="1"/>
          <p:nvPr>
            <p:ph idx="1" type="body"/>
          </p:nvPr>
        </p:nvSpPr>
        <p:spPr>
          <a:xfrm>
            <a:off x="396875" y="1362075"/>
            <a:ext cx="8366100" cy="859800"/>
          </a:xfrm>
          <a:prstGeom prst="rect">
            <a:avLst/>
          </a:prstGeom>
          <a:noFill/>
          <a:ln>
            <a:noFill/>
          </a:ln>
        </p:spPr>
        <p:txBody>
          <a:bodyPr anchorCtr="0" anchor="t" bIns="45700" lIns="91425" spcFirstLastPara="1" rIns="91425" wrap="square" tIns="45700">
            <a:noAutofit/>
          </a:bodyPr>
          <a:lstStyle/>
          <a:p>
            <a:pPr indent="0" lvl="0" marL="129540" rtl="0" algn="l">
              <a:lnSpc>
                <a:spcPct val="100000"/>
              </a:lnSpc>
              <a:spcBef>
                <a:spcPts val="520"/>
              </a:spcBef>
              <a:spcAft>
                <a:spcPts val="0"/>
              </a:spcAft>
              <a:buSzPts val="1560"/>
              <a:buNone/>
            </a:pPr>
            <a:r>
              <a:rPr lang="en-US">
                <a:solidFill>
                  <a:srgbClr val="00B0F0"/>
                </a:solidFill>
              </a:rPr>
              <a:t>Choose a clock cycle length slightly longer than the delays</a:t>
            </a:r>
            <a:endParaRPr/>
          </a:p>
        </p:txBody>
      </p:sp>
      <p:sp>
        <p:nvSpPr>
          <p:cNvPr id="235" name="Google Shape;235;p23"/>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236" name="Google Shape;236;p23"/>
          <p:cNvSpPr/>
          <p:nvPr/>
        </p:nvSpPr>
        <p:spPr>
          <a:xfrm rot="-5400000">
            <a:off x="4854539" y="1838210"/>
            <a:ext cx="265594" cy="1277949"/>
          </a:xfrm>
          <a:prstGeom prst="rightBrace">
            <a:avLst>
              <a:gd fmla="val 58333" name="adj1"/>
              <a:gd fmla="val 50000" name="adj2"/>
            </a:avLst>
          </a:prstGeom>
          <a:noFill/>
          <a:ln cap="flat" cmpd="sng" w="28575">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Image depicts a clock signal, and an in and out signal from a Not gate. The image is divided into time chunks based on the cycles in the clock signal. There are curves from the changes to the in and out signals. This is to show that when we change signals, there is actually a delay in terms of when that signal propagates through our circuits" id="237" name="Google Shape;237;p23" title="Signal Delays Time Series"/>
          <p:cNvPicPr preferRelativeResize="0"/>
          <p:nvPr/>
        </p:nvPicPr>
        <p:blipFill>
          <a:blip r:embed="rId3">
            <a:alphaModFix/>
          </a:blip>
          <a:stretch>
            <a:fillRect/>
          </a:stretch>
        </p:blipFill>
        <p:spPr>
          <a:xfrm>
            <a:off x="549500" y="2609981"/>
            <a:ext cx="7693413" cy="39432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4"/>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Adding a Clock: Abstraction</a:t>
            </a:r>
            <a:endParaRPr/>
          </a:p>
        </p:txBody>
      </p:sp>
      <p:sp>
        <p:nvSpPr>
          <p:cNvPr id="244" name="Google Shape;244;p24"/>
          <p:cNvSpPr txBox="1"/>
          <p:nvPr>
            <p:ph idx="1" type="body"/>
          </p:nvPr>
        </p:nvSpPr>
        <p:spPr>
          <a:xfrm>
            <a:off x="396875" y="1362075"/>
            <a:ext cx="8366100" cy="10626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If we use a long enough clock cycle, we can </a:t>
            </a:r>
            <a:r>
              <a:rPr i="1" lang="en-US"/>
              <a:t>pretend</a:t>
            </a:r>
            <a:r>
              <a:rPr lang="en-US"/>
              <a:t> that combinational chips (like Not) work instantly</a:t>
            </a:r>
            <a:endParaRPr/>
          </a:p>
        </p:txBody>
      </p:sp>
      <p:sp>
        <p:nvSpPr>
          <p:cNvPr id="245" name="Google Shape;245;p24"/>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descr="Image depicts a clock signal, and an in and out signal from a Not gate. The image is divided into time chunks based on the cycles in the clock signal. The curves from the changes to the in and out signals are now dotted, and replaced by vertical &quot;instantaneous&quot; transitions. This is to show that if we only look at the signals at certain points in the clock signal, and if those points are spaced out enough to give time for the delays in signal changes, then it appears that the signal has changed instantly from the previous time we looked at it." id="246" name="Google Shape;246;p24" title="Clock Abstraction time series"/>
          <p:cNvPicPr preferRelativeResize="0"/>
          <p:nvPr/>
        </p:nvPicPr>
        <p:blipFill>
          <a:blip r:embed="rId3">
            <a:alphaModFix/>
          </a:blip>
          <a:stretch>
            <a:fillRect/>
          </a:stretch>
        </p:blipFill>
        <p:spPr>
          <a:xfrm>
            <a:off x="593713" y="2589075"/>
            <a:ext cx="7972425" cy="4086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5"/>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61" name="Google Shape;61;p5"/>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560"/>
              <a:buNone/>
            </a:pPr>
            <a:r>
              <a:t/>
            </a:r>
            <a:endParaRPr b="1">
              <a:solidFill>
                <a:srgbClr val="4B2A85"/>
              </a:solidFill>
            </a:endParaRPr>
          </a:p>
          <a:p>
            <a:pPr indent="-342900" lvl="0" marL="342900" rtl="0" algn="l">
              <a:lnSpc>
                <a:spcPct val="100000"/>
              </a:lnSpc>
              <a:spcBef>
                <a:spcPts val="0"/>
              </a:spcBef>
              <a:spcAft>
                <a:spcPts val="0"/>
              </a:spcAft>
              <a:buClr>
                <a:srgbClr val="4B2A85"/>
              </a:buClr>
              <a:buSzPts val="1560"/>
              <a:buChar char="❖"/>
            </a:pPr>
            <a:r>
              <a:rPr b="1" lang="en-US">
                <a:solidFill>
                  <a:srgbClr val="4B2A85"/>
                </a:solidFill>
              </a:rPr>
              <a:t>Project 1 Reflection</a:t>
            </a:r>
            <a:endParaRPr b="1">
              <a:solidFill>
                <a:srgbClr val="4B2A85"/>
              </a:solidFill>
            </a:endParaRPr>
          </a:p>
          <a:p>
            <a:pPr indent="0" lvl="0" marL="457200" rtl="0" algn="l">
              <a:lnSpc>
                <a:spcPct val="100000"/>
              </a:lnSpc>
              <a:spcBef>
                <a:spcPts val="0"/>
              </a:spcBef>
              <a:spcAft>
                <a:spcPts val="0"/>
              </a:spcAft>
              <a:buNone/>
            </a:pPr>
            <a:r>
              <a:t/>
            </a:r>
            <a:endParaRPr b="1">
              <a:solidFill>
                <a:srgbClr val="4B2A85"/>
              </a:solidFill>
            </a:endParaRPr>
          </a:p>
          <a:p>
            <a:pPr indent="-342900" lvl="0" marL="342900" rtl="0" algn="l">
              <a:lnSpc>
                <a:spcPct val="100000"/>
              </a:lnSpc>
              <a:spcBef>
                <a:spcPts val="0"/>
              </a:spcBef>
              <a:spcAft>
                <a:spcPts val="0"/>
              </a:spcAft>
              <a:buClr>
                <a:srgbClr val="4B2A85"/>
              </a:buClr>
              <a:buSzPts val="1560"/>
              <a:buChar char="❖"/>
            </a:pPr>
            <a:r>
              <a:rPr lang="en-US"/>
              <a:t>Bloom’s Taxonomy </a:t>
            </a:r>
            <a:endParaRPr/>
          </a:p>
          <a:p>
            <a:pPr indent="0" lvl="0" marL="0" rtl="0" algn="l">
              <a:lnSpc>
                <a:spcPct val="100000"/>
              </a:lnSpc>
              <a:spcBef>
                <a:spcPts val="0"/>
              </a:spcBef>
              <a:spcAft>
                <a:spcPts val="0"/>
              </a:spcAft>
              <a:buSzPts val="1560"/>
              <a:buNone/>
            </a:pPr>
            <a:r>
              <a:t/>
            </a:r>
            <a:endParaRPr/>
          </a:p>
          <a:p>
            <a:pPr indent="-342900" lvl="0" marL="342900" rtl="0" algn="l">
              <a:lnSpc>
                <a:spcPct val="100000"/>
              </a:lnSpc>
              <a:spcBef>
                <a:spcPts val="520"/>
              </a:spcBef>
              <a:spcAft>
                <a:spcPts val="0"/>
              </a:spcAft>
              <a:buClr>
                <a:srgbClr val="4B2A85"/>
              </a:buClr>
              <a:buSzPts val="1560"/>
              <a:buChar char="❖"/>
            </a:pPr>
            <a:r>
              <a:rPr lang="en-US"/>
              <a:t>Cornell Note-Taking Method</a:t>
            </a:r>
            <a:endParaRPr/>
          </a:p>
          <a:p>
            <a:pPr indent="-243840" lvl="0" marL="342900" rtl="0" algn="l">
              <a:lnSpc>
                <a:spcPct val="100000"/>
              </a:lnSpc>
              <a:spcBef>
                <a:spcPts val="520"/>
              </a:spcBef>
              <a:spcAft>
                <a:spcPts val="0"/>
              </a:spcAft>
              <a:buSzPts val="1560"/>
              <a:buNone/>
            </a:pPr>
            <a:r>
              <a:t/>
            </a:r>
            <a:endParaRPr/>
          </a:p>
          <a:p>
            <a:pPr indent="-342900" lvl="0" marL="342900" rtl="0" algn="l">
              <a:lnSpc>
                <a:spcPct val="100000"/>
              </a:lnSpc>
              <a:spcBef>
                <a:spcPts val="520"/>
              </a:spcBef>
              <a:spcAft>
                <a:spcPts val="0"/>
              </a:spcAft>
              <a:buClr>
                <a:srgbClr val="4B2A85"/>
              </a:buClr>
              <a:buSzPts val="1560"/>
              <a:buChar char="❖"/>
            </a:pPr>
            <a:r>
              <a:rPr lang="en-US"/>
              <a:t>Representing Time in Hardware</a:t>
            </a:r>
            <a:endParaRPr/>
          </a:p>
          <a:p>
            <a:pPr indent="-243840" lvl="1" marL="800100" rtl="0" algn="l">
              <a:lnSpc>
                <a:spcPct val="100000"/>
              </a:lnSpc>
              <a:spcBef>
                <a:spcPts val="520"/>
              </a:spcBef>
              <a:spcAft>
                <a:spcPts val="0"/>
              </a:spcAft>
              <a:buSzPts val="1560"/>
              <a:buNone/>
            </a:pPr>
            <a:r>
              <a:t/>
            </a:r>
            <a:endParaRPr/>
          </a:p>
          <a:p>
            <a:pPr indent="-342900" lvl="0" marL="342900" rtl="0" algn="l">
              <a:lnSpc>
                <a:spcPct val="100000"/>
              </a:lnSpc>
              <a:spcBef>
                <a:spcPts val="520"/>
              </a:spcBef>
              <a:spcAft>
                <a:spcPts val="0"/>
              </a:spcAft>
              <a:buClr>
                <a:srgbClr val="4B2A85"/>
              </a:buClr>
              <a:buSzPts val="1560"/>
              <a:buChar char="❖"/>
            </a:pPr>
            <a:r>
              <a:rPr lang="en-US"/>
              <a:t>Sequential Logic</a:t>
            </a:r>
            <a:endParaRPr/>
          </a:p>
        </p:txBody>
      </p:sp>
      <p:sp>
        <p:nvSpPr>
          <p:cNvPr id="62" name="Google Shape;62;p5"/>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descr="Image depicting the difference between combinational and sequential logic. The image has a clock cycle at the top, and is divided into discrete time intervals based on the signal. &#10;&#10;The combinational logic section depicts a series of inputs, and an output for each input that is in the same time series as the input. This is to represent that we view combinational logic as &quot;instant&quot;, that is, it happens within the same time period in our abstraction.&#10;&#10;The sequential logic section depicts a series of inputs, and an output for each input that is in the next time series after the input. This is to represent that we view sequential logic as &quot;delayed&quot;, that is, its effects are seen in the next time period in our abstraction." id="252" name="Google Shape;252;g734dc037f5_0_45" title="Combinational vs. Sequential Abstraction"/>
          <p:cNvPicPr preferRelativeResize="0"/>
          <p:nvPr/>
        </p:nvPicPr>
        <p:blipFill>
          <a:blip r:embed="rId3">
            <a:alphaModFix/>
          </a:blip>
          <a:stretch>
            <a:fillRect/>
          </a:stretch>
        </p:blipFill>
        <p:spPr>
          <a:xfrm>
            <a:off x="357013" y="1306913"/>
            <a:ext cx="7877175" cy="5400675"/>
          </a:xfrm>
          <a:prstGeom prst="rect">
            <a:avLst/>
          </a:prstGeom>
          <a:noFill/>
          <a:ln>
            <a:noFill/>
          </a:ln>
        </p:spPr>
      </p:pic>
      <p:sp>
        <p:nvSpPr>
          <p:cNvPr id="253" name="Google Shape;253;g734dc037f5_0_45"/>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Combinational vs. Sequential Abstraction</a:t>
            </a:r>
            <a:endParaRPr/>
          </a:p>
        </p:txBody>
      </p:sp>
      <p:sp>
        <p:nvSpPr>
          <p:cNvPr id="254" name="Google Shape;254;g734dc037f5_0_45"/>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255" name="Google Shape;255;g734dc037f5_0_45"/>
          <p:cNvSpPr txBox="1"/>
          <p:nvPr/>
        </p:nvSpPr>
        <p:spPr>
          <a:xfrm>
            <a:off x="273134" y="2904423"/>
            <a:ext cx="7668261"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Combinational: </a:t>
            </a:r>
            <a:r>
              <a:rPr b="0" i="0" lang="en-US" sz="2000" u="none" cap="none" strike="noStrike">
                <a:solidFill>
                  <a:schemeClr val="dk1"/>
                </a:solidFill>
                <a:latin typeface="Calibri"/>
                <a:ea typeface="Calibri"/>
                <a:cs typeface="Calibri"/>
                <a:sym typeface="Calibri"/>
              </a:rPr>
              <a:t>a function of the </a:t>
            </a:r>
            <a:r>
              <a:rPr lang="en-US" sz="2000">
                <a:solidFill>
                  <a:schemeClr val="dk1"/>
                </a:solidFill>
                <a:latin typeface="Calibri"/>
                <a:ea typeface="Calibri"/>
                <a:cs typeface="Calibri"/>
                <a:sym typeface="Calibri"/>
              </a:rPr>
              <a:t>inputs from the current time cycle</a:t>
            </a:r>
            <a:endParaRPr b="0" i="0" sz="1400" u="none" cap="none" strike="noStrike">
              <a:solidFill>
                <a:srgbClr val="000000"/>
              </a:solidFill>
              <a:latin typeface="Arial"/>
              <a:ea typeface="Arial"/>
              <a:cs typeface="Arial"/>
              <a:sym typeface="Arial"/>
            </a:endParaRPr>
          </a:p>
        </p:txBody>
      </p:sp>
      <p:sp>
        <p:nvSpPr>
          <p:cNvPr id="256" name="Google Shape;256;g734dc037f5_0_45"/>
          <p:cNvSpPr txBox="1"/>
          <p:nvPr/>
        </p:nvSpPr>
        <p:spPr>
          <a:xfrm>
            <a:off x="273135" y="4579866"/>
            <a:ext cx="7990908"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Sequential: </a:t>
            </a:r>
            <a:r>
              <a:rPr b="0" i="0" lang="en-US" sz="2000" u="none" cap="none" strike="noStrike">
                <a:solidFill>
                  <a:schemeClr val="dk1"/>
                </a:solidFill>
                <a:latin typeface="Calibri"/>
                <a:ea typeface="Calibri"/>
                <a:cs typeface="Calibri"/>
                <a:sym typeface="Calibri"/>
              </a:rPr>
              <a:t>a function of </a:t>
            </a:r>
            <a:r>
              <a:rPr lang="en-US" sz="2000">
                <a:solidFill>
                  <a:schemeClr val="dk1"/>
                </a:solidFill>
                <a:latin typeface="Calibri"/>
                <a:ea typeface="Calibri"/>
                <a:cs typeface="Calibri"/>
                <a:sym typeface="Calibri"/>
              </a:rPr>
              <a:t>inputs from the previous cycle </a:t>
            </a:r>
            <a:r>
              <a:rPr b="0" i="0" lang="en-US" sz="2000" u="none" cap="none" strike="noStrike">
                <a:solidFill>
                  <a:schemeClr val="dk1"/>
                </a:solidFill>
                <a:latin typeface="Calibri"/>
                <a:ea typeface="Calibri"/>
                <a:cs typeface="Calibri"/>
                <a:sym typeface="Calibri"/>
              </a:rPr>
              <a:t>(has “memory”)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d0ce5c131e_0_36"/>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262" name="Google Shape;262;gd0ce5c131e_0_36"/>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560"/>
              <a:buNone/>
            </a:pPr>
            <a:r>
              <a:t/>
            </a:r>
            <a:endParaRPr b="1">
              <a:solidFill>
                <a:srgbClr val="4B2A85"/>
              </a:solidFill>
            </a:endParaRPr>
          </a:p>
          <a:p>
            <a:pPr indent="-342900" lvl="0" marL="342900" rtl="0" algn="l">
              <a:lnSpc>
                <a:spcPct val="100000"/>
              </a:lnSpc>
              <a:spcBef>
                <a:spcPts val="0"/>
              </a:spcBef>
              <a:spcAft>
                <a:spcPts val="0"/>
              </a:spcAft>
              <a:buClr>
                <a:srgbClr val="4B2A85"/>
              </a:buClr>
              <a:buSzPts val="1560"/>
              <a:buChar char="❖"/>
            </a:pPr>
            <a:r>
              <a:rPr lang="en-US"/>
              <a:t>Project 1 Reflection</a:t>
            </a:r>
            <a:endParaRPr/>
          </a:p>
          <a:p>
            <a:pPr indent="0" lvl="0" marL="457200" rtl="0" algn="l">
              <a:lnSpc>
                <a:spcPct val="100000"/>
              </a:lnSpc>
              <a:spcBef>
                <a:spcPts val="0"/>
              </a:spcBef>
              <a:spcAft>
                <a:spcPts val="0"/>
              </a:spcAft>
              <a:buNone/>
            </a:pPr>
            <a:r>
              <a:t/>
            </a:r>
            <a:endParaRPr b="1">
              <a:solidFill>
                <a:srgbClr val="4B2A85"/>
              </a:solidFill>
            </a:endParaRPr>
          </a:p>
          <a:p>
            <a:pPr indent="-342900" lvl="0" marL="342900" rtl="0" algn="l">
              <a:lnSpc>
                <a:spcPct val="100000"/>
              </a:lnSpc>
              <a:spcBef>
                <a:spcPts val="0"/>
              </a:spcBef>
              <a:spcAft>
                <a:spcPts val="0"/>
              </a:spcAft>
              <a:buClr>
                <a:srgbClr val="4B2A85"/>
              </a:buClr>
              <a:buSzPts val="1560"/>
              <a:buChar char="❖"/>
            </a:pPr>
            <a:r>
              <a:rPr lang="en-US"/>
              <a:t>Bloom’s Taxonomy </a:t>
            </a:r>
            <a:endParaRPr/>
          </a:p>
          <a:p>
            <a:pPr indent="0" lvl="0" marL="0" rtl="0" algn="l">
              <a:lnSpc>
                <a:spcPct val="100000"/>
              </a:lnSpc>
              <a:spcBef>
                <a:spcPts val="0"/>
              </a:spcBef>
              <a:spcAft>
                <a:spcPts val="0"/>
              </a:spcAft>
              <a:buSzPts val="1560"/>
              <a:buNone/>
            </a:pPr>
            <a:r>
              <a:t/>
            </a:r>
            <a:endParaRPr/>
          </a:p>
          <a:p>
            <a:pPr indent="-342900" lvl="0" marL="342900" rtl="0" algn="l">
              <a:lnSpc>
                <a:spcPct val="100000"/>
              </a:lnSpc>
              <a:spcBef>
                <a:spcPts val="520"/>
              </a:spcBef>
              <a:spcAft>
                <a:spcPts val="0"/>
              </a:spcAft>
              <a:buClr>
                <a:srgbClr val="4B2A85"/>
              </a:buClr>
              <a:buSzPts val="1560"/>
              <a:buChar char="❖"/>
            </a:pPr>
            <a:r>
              <a:rPr lang="en-US"/>
              <a:t>Cornell Note-Taking Method</a:t>
            </a:r>
            <a:endParaRPr/>
          </a:p>
          <a:p>
            <a:pPr indent="-243840" lvl="0" marL="342900" rtl="0" algn="l">
              <a:lnSpc>
                <a:spcPct val="100000"/>
              </a:lnSpc>
              <a:spcBef>
                <a:spcPts val="520"/>
              </a:spcBef>
              <a:spcAft>
                <a:spcPts val="0"/>
              </a:spcAft>
              <a:buSzPts val="1560"/>
              <a:buNone/>
            </a:pPr>
            <a:r>
              <a:t/>
            </a:r>
            <a:endParaRPr/>
          </a:p>
          <a:p>
            <a:pPr indent="-342900" lvl="0" marL="342900" rtl="0" algn="l">
              <a:lnSpc>
                <a:spcPct val="100000"/>
              </a:lnSpc>
              <a:spcBef>
                <a:spcPts val="520"/>
              </a:spcBef>
              <a:spcAft>
                <a:spcPts val="0"/>
              </a:spcAft>
              <a:buClr>
                <a:srgbClr val="4B2A85"/>
              </a:buClr>
              <a:buSzPts val="1560"/>
              <a:buChar char="❖"/>
            </a:pPr>
            <a:r>
              <a:rPr lang="en-US"/>
              <a:t>Representing Time in Hardware</a:t>
            </a:r>
            <a:endParaRPr/>
          </a:p>
          <a:p>
            <a:pPr indent="-243840" lvl="1" marL="800100" rtl="0" algn="l">
              <a:lnSpc>
                <a:spcPct val="100000"/>
              </a:lnSpc>
              <a:spcBef>
                <a:spcPts val="520"/>
              </a:spcBef>
              <a:spcAft>
                <a:spcPts val="0"/>
              </a:spcAft>
              <a:buSzPts val="1560"/>
              <a:buNone/>
            </a:pPr>
            <a:r>
              <a:t/>
            </a:r>
            <a:endParaRPr/>
          </a:p>
          <a:p>
            <a:pPr indent="-342900" lvl="0" marL="342900" rtl="0" algn="l">
              <a:lnSpc>
                <a:spcPct val="100000"/>
              </a:lnSpc>
              <a:spcBef>
                <a:spcPts val="520"/>
              </a:spcBef>
              <a:spcAft>
                <a:spcPts val="0"/>
              </a:spcAft>
              <a:buClr>
                <a:srgbClr val="4B2A85"/>
              </a:buClr>
              <a:buSzPts val="1560"/>
              <a:buChar char="❖"/>
            </a:pPr>
            <a:r>
              <a:rPr b="1" lang="en-US">
                <a:solidFill>
                  <a:srgbClr val="4B2A85"/>
                </a:solidFill>
              </a:rPr>
              <a:t>Sequential Logic</a:t>
            </a:r>
            <a:endParaRPr b="1">
              <a:solidFill>
                <a:srgbClr val="4B2A85"/>
              </a:solidFill>
            </a:endParaRPr>
          </a:p>
        </p:txBody>
      </p:sp>
      <p:sp>
        <p:nvSpPr>
          <p:cNvPr id="263" name="Google Shape;263;gd0ce5c131e_0_36"/>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734dc037f5_0_53"/>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 New Primitive: Flip Flop</a:t>
            </a:r>
            <a:endParaRPr/>
          </a:p>
        </p:txBody>
      </p:sp>
      <p:sp>
        <p:nvSpPr>
          <p:cNvPr id="270" name="Google Shape;270;g734dc037f5_0_53"/>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Simplest state-keeping component</a:t>
            </a:r>
            <a:endParaRPr/>
          </a:p>
          <a:p>
            <a:pPr indent="-327660" lvl="1" marL="914400" rtl="0" algn="l">
              <a:lnSpc>
                <a:spcPct val="100000"/>
              </a:lnSpc>
              <a:spcBef>
                <a:spcPts val="520"/>
              </a:spcBef>
              <a:spcAft>
                <a:spcPts val="0"/>
              </a:spcAft>
              <a:buSzPts val="1560"/>
              <a:buChar char="●"/>
            </a:pPr>
            <a:r>
              <a:rPr lang="en-US"/>
              <a:t>1-bit input, 1-bit output</a:t>
            </a:r>
            <a:endParaRPr/>
          </a:p>
          <a:p>
            <a:pPr indent="-327660" lvl="1" marL="914400" rtl="0" algn="l">
              <a:lnSpc>
                <a:spcPct val="100000"/>
              </a:lnSpc>
              <a:spcBef>
                <a:spcPts val="520"/>
              </a:spcBef>
              <a:spcAft>
                <a:spcPts val="0"/>
              </a:spcAft>
              <a:buSzPts val="1560"/>
              <a:buChar char="●"/>
            </a:pPr>
            <a:r>
              <a:rPr lang="en-US"/>
              <a:t>Wired to the clock signal</a:t>
            </a:r>
            <a:endParaRPr/>
          </a:p>
          <a:p>
            <a:pPr indent="-327660" lvl="1" marL="914400" rtl="0" algn="l">
              <a:lnSpc>
                <a:spcPct val="100000"/>
              </a:lnSpc>
              <a:spcBef>
                <a:spcPts val="520"/>
              </a:spcBef>
              <a:spcAft>
                <a:spcPts val="0"/>
              </a:spcAft>
              <a:buSzPts val="1560"/>
              <a:buChar char="●"/>
            </a:pPr>
            <a:r>
              <a:rPr lang="en-US"/>
              <a:t>Always outputs its previous input: </a:t>
            </a:r>
            <a:r>
              <a:rPr lang="en-US">
                <a:latin typeface="Consolas"/>
                <a:ea typeface="Consolas"/>
                <a:cs typeface="Consolas"/>
                <a:sym typeface="Consolas"/>
              </a:rPr>
              <a:t>out(t) = in(t-1)</a:t>
            </a:r>
            <a:endParaRPr/>
          </a:p>
          <a:p>
            <a:pPr indent="0" lvl="1" marL="58674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Implementation: a gate that can flip between two stable states (remembering 0 vs. remembering 1)</a:t>
            </a:r>
            <a:endParaRPr/>
          </a:p>
          <a:p>
            <a:pPr indent="-382269" lvl="1" marL="914400" rtl="0" algn="l">
              <a:lnSpc>
                <a:spcPct val="100000"/>
              </a:lnSpc>
              <a:spcBef>
                <a:spcPts val="440"/>
              </a:spcBef>
              <a:spcAft>
                <a:spcPts val="0"/>
              </a:spcAft>
              <a:buSzPts val="2420"/>
              <a:buFont typeface="Noto Sans Symbols"/>
              <a:buChar char="●"/>
            </a:pPr>
            <a:r>
              <a:rPr lang="en-US"/>
              <a:t>Gates with this behavior are “Data Flip Flops”</a:t>
            </a:r>
            <a:endParaRPr/>
          </a:p>
          <a:p>
            <a:pPr indent="-228598" lvl="1" marL="914400" rtl="0" algn="l">
              <a:lnSpc>
                <a:spcPct val="100000"/>
              </a:lnSpc>
              <a:spcBef>
                <a:spcPts val="440"/>
              </a:spcBef>
              <a:spcAft>
                <a:spcPts val="0"/>
              </a:spcAft>
              <a:buSzPts val="2420"/>
              <a:buNone/>
            </a:pPr>
            <a:r>
              <a:t/>
            </a:r>
            <a:endParaRPr/>
          </a:p>
        </p:txBody>
      </p:sp>
      <p:sp>
        <p:nvSpPr>
          <p:cNvPr id="271" name="Google Shape;271;g734dc037f5_0_53"/>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descr="Circuit diagram showing a DFF. There is an input on the left, an output on the right, and a clock signal on top. The DFF outputs the input given at the previous time period based on the clock signal" id="272" name="Google Shape;272;g734dc037f5_0_53" title="DFF Circuit Diagram"/>
          <p:cNvPicPr preferRelativeResize="0"/>
          <p:nvPr/>
        </p:nvPicPr>
        <p:blipFill>
          <a:blip r:embed="rId3">
            <a:alphaModFix/>
          </a:blip>
          <a:stretch>
            <a:fillRect/>
          </a:stretch>
        </p:blipFill>
        <p:spPr>
          <a:xfrm>
            <a:off x="3294050" y="4999871"/>
            <a:ext cx="2571750" cy="1219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734dc037f5_0_61"/>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Flip-Flop Time Series</a:t>
            </a:r>
            <a:endParaRPr/>
          </a:p>
        </p:txBody>
      </p:sp>
      <p:sp>
        <p:nvSpPr>
          <p:cNvPr id="279" name="Google Shape;279;g734dc037f5_0_61"/>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descr="Time series table showing the values of in and out for a DFF gate.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 of in from the previous time section becomes the out for any given time section. The example given is out when t=3. In order to determine its value, you have to look at in when t=2. When t=2, in is 1, so out when t=3 will also be 1" id="280" name="Google Shape;280;g734dc037f5_0_61" title="Time Series Table of DFF Gate"/>
          <p:cNvGraphicFramePr/>
          <p:nvPr/>
        </p:nvGraphicFramePr>
        <p:xfrm>
          <a:off x="952538" y="3346125"/>
          <a:ext cx="3000000" cy="3000000"/>
        </p:xfrm>
        <a:graphic>
          <a:graphicData uri="http://schemas.openxmlformats.org/drawingml/2006/table">
            <a:tbl>
              <a:tblPr>
                <a:noFill/>
                <a:tableStyleId>{4B8199CC-65D9-4DD3-86D9-CF63B9A8C9E5}</a:tableStyleId>
              </a:tblPr>
              <a:tblGrid>
                <a:gridCol w="804325"/>
                <a:gridCol w="804325"/>
                <a:gridCol w="804325"/>
                <a:gridCol w="804325"/>
                <a:gridCol w="804325"/>
                <a:gridCol w="804325"/>
                <a:gridCol w="804325"/>
                <a:gridCol w="804325"/>
                <a:gridCol w="804325"/>
              </a:tblGrid>
              <a:tr h="661200">
                <a:tc>
                  <a:txBody>
                    <a:bodyPr/>
                    <a:lstStyle/>
                    <a:p>
                      <a:pPr indent="0" lvl="0" marL="0" rtl="0" algn="ctr">
                        <a:spcBef>
                          <a:spcPts val="0"/>
                        </a:spcBef>
                        <a:spcAft>
                          <a:spcPts val="0"/>
                        </a:spcAft>
                        <a:buNone/>
                      </a:pPr>
                      <a:r>
                        <a:rPr b="1" lang="en-US" sz="2300"/>
                        <a:t>pin</a:t>
                      </a:r>
                      <a:endParaRPr b="1" sz="2300"/>
                    </a:p>
                  </a:txBody>
                  <a:tcPr marT="91425" marB="91425" marR="91425" marL="91425" anchor="ctr"/>
                </a:tc>
                <a:tc>
                  <a:txBody>
                    <a:bodyPr/>
                    <a:lstStyle/>
                    <a:p>
                      <a:pPr indent="0" lvl="0" marL="0" rtl="0" algn="ctr">
                        <a:spcBef>
                          <a:spcPts val="0"/>
                        </a:spcBef>
                        <a:spcAft>
                          <a:spcPts val="0"/>
                        </a:spcAft>
                        <a:buNone/>
                      </a:pPr>
                      <a:r>
                        <a:rPr b="1" lang="en-US" sz="2300"/>
                        <a:t>t=0</a:t>
                      </a:r>
                      <a:endParaRPr b="1" sz="2300"/>
                    </a:p>
                  </a:txBody>
                  <a:tcPr marT="91425" marB="91425" marR="91425" marL="91425" anchor="ctr"/>
                </a:tc>
                <a:tc>
                  <a:txBody>
                    <a:bodyPr/>
                    <a:lstStyle/>
                    <a:p>
                      <a:pPr indent="0" lvl="0" marL="0" rtl="0" algn="ctr">
                        <a:spcBef>
                          <a:spcPts val="0"/>
                        </a:spcBef>
                        <a:spcAft>
                          <a:spcPts val="0"/>
                        </a:spcAft>
                        <a:buNone/>
                      </a:pPr>
                      <a:r>
                        <a:rPr b="1" lang="en-US" sz="2300"/>
                        <a:t>t=1</a:t>
                      </a:r>
                      <a:endParaRPr b="1" sz="2300"/>
                    </a:p>
                  </a:txBody>
                  <a:tcPr marT="91425" marB="91425" marR="91425" marL="91425" anchor="ctr"/>
                </a:tc>
                <a:tc>
                  <a:txBody>
                    <a:bodyPr/>
                    <a:lstStyle/>
                    <a:p>
                      <a:pPr indent="0" lvl="0" marL="0" rtl="0" algn="ctr">
                        <a:spcBef>
                          <a:spcPts val="0"/>
                        </a:spcBef>
                        <a:spcAft>
                          <a:spcPts val="0"/>
                        </a:spcAft>
                        <a:buNone/>
                      </a:pPr>
                      <a:r>
                        <a:rPr b="1" lang="en-US" sz="2300"/>
                        <a:t>t=2</a:t>
                      </a:r>
                      <a:endParaRPr b="1" sz="2300"/>
                    </a:p>
                  </a:txBody>
                  <a:tcPr marT="91425" marB="91425" marR="91425" marL="91425" anchor="ctr"/>
                </a:tc>
                <a:tc>
                  <a:txBody>
                    <a:bodyPr/>
                    <a:lstStyle/>
                    <a:p>
                      <a:pPr indent="0" lvl="0" marL="0" rtl="0" algn="ctr">
                        <a:spcBef>
                          <a:spcPts val="0"/>
                        </a:spcBef>
                        <a:spcAft>
                          <a:spcPts val="0"/>
                        </a:spcAft>
                        <a:buNone/>
                      </a:pPr>
                      <a:r>
                        <a:rPr b="1" lang="en-US" sz="2300"/>
                        <a:t>t=3</a:t>
                      </a:r>
                      <a:endParaRPr b="1" sz="2300"/>
                    </a:p>
                  </a:txBody>
                  <a:tcPr marT="91425" marB="91425" marR="91425" marL="91425" anchor="ctr"/>
                </a:tc>
                <a:tc>
                  <a:txBody>
                    <a:bodyPr/>
                    <a:lstStyle/>
                    <a:p>
                      <a:pPr indent="0" lvl="0" marL="0" rtl="0" algn="ctr">
                        <a:spcBef>
                          <a:spcPts val="0"/>
                        </a:spcBef>
                        <a:spcAft>
                          <a:spcPts val="0"/>
                        </a:spcAft>
                        <a:buNone/>
                      </a:pPr>
                      <a:r>
                        <a:rPr b="1" lang="en-US" sz="2300"/>
                        <a:t>t=4</a:t>
                      </a:r>
                      <a:endParaRPr b="1" sz="2300"/>
                    </a:p>
                  </a:txBody>
                  <a:tcPr marT="91425" marB="91425" marR="91425" marL="91425" anchor="ctr"/>
                </a:tc>
                <a:tc>
                  <a:txBody>
                    <a:bodyPr/>
                    <a:lstStyle/>
                    <a:p>
                      <a:pPr indent="0" lvl="0" marL="0" rtl="0" algn="ctr">
                        <a:spcBef>
                          <a:spcPts val="0"/>
                        </a:spcBef>
                        <a:spcAft>
                          <a:spcPts val="0"/>
                        </a:spcAft>
                        <a:buNone/>
                      </a:pPr>
                      <a:r>
                        <a:rPr b="1" lang="en-US" sz="2300"/>
                        <a:t>t=5</a:t>
                      </a:r>
                      <a:endParaRPr b="1" sz="2300"/>
                    </a:p>
                  </a:txBody>
                  <a:tcPr marT="91425" marB="91425" marR="91425" marL="91425" anchor="ctr"/>
                </a:tc>
                <a:tc>
                  <a:txBody>
                    <a:bodyPr/>
                    <a:lstStyle/>
                    <a:p>
                      <a:pPr indent="0" lvl="0" marL="0" rtl="0" algn="ctr">
                        <a:spcBef>
                          <a:spcPts val="0"/>
                        </a:spcBef>
                        <a:spcAft>
                          <a:spcPts val="0"/>
                        </a:spcAft>
                        <a:buNone/>
                      </a:pPr>
                      <a:r>
                        <a:rPr b="1" lang="en-US" sz="2300"/>
                        <a:t>t=6</a:t>
                      </a:r>
                      <a:endParaRPr b="1" sz="2300"/>
                    </a:p>
                  </a:txBody>
                  <a:tcPr marT="91425" marB="91425" marR="91425" marL="91425" anchor="ctr"/>
                </a:tc>
                <a:tc>
                  <a:txBody>
                    <a:bodyPr/>
                    <a:lstStyle/>
                    <a:p>
                      <a:pPr indent="0" lvl="0" marL="0" rtl="0" algn="ctr">
                        <a:spcBef>
                          <a:spcPts val="0"/>
                        </a:spcBef>
                        <a:spcAft>
                          <a:spcPts val="0"/>
                        </a:spcAft>
                        <a:buNone/>
                      </a:pPr>
                      <a:r>
                        <a:rPr b="1" lang="en-US" sz="2300"/>
                        <a:t>...</a:t>
                      </a:r>
                      <a:endParaRPr b="1" sz="2300"/>
                    </a:p>
                  </a:txBody>
                  <a:tcPr marT="91425" marB="91425" marR="91425" marL="91425" anchor="ctr"/>
                </a:tc>
              </a:tr>
              <a:tr h="661200">
                <a:tc>
                  <a:txBody>
                    <a:bodyPr/>
                    <a:lstStyle/>
                    <a:p>
                      <a:pPr indent="0" lvl="0" marL="0" rtl="0" algn="ctr">
                        <a:spcBef>
                          <a:spcPts val="0"/>
                        </a:spcBef>
                        <a:spcAft>
                          <a:spcPts val="0"/>
                        </a:spcAft>
                        <a:buNone/>
                      </a:pPr>
                      <a:r>
                        <a:rPr lang="en-US" sz="2300"/>
                        <a:t>in</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solidFill>
                      <a:srgbClr val="FFF2CC"/>
                    </a:solidFill>
                  </a:tcP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a:t>
                      </a:r>
                      <a:endParaRPr sz="2300"/>
                    </a:p>
                  </a:txBody>
                  <a:tcPr marT="91425" marB="91425" marR="91425" marL="91425" anchor="ctr"/>
                </a:tc>
              </a:tr>
              <a:tr h="661200">
                <a:tc>
                  <a:txBody>
                    <a:bodyPr/>
                    <a:lstStyle/>
                    <a:p>
                      <a:pPr indent="0" lvl="0" marL="0" rtl="0" algn="ctr">
                        <a:spcBef>
                          <a:spcPts val="0"/>
                        </a:spcBef>
                        <a:spcAft>
                          <a:spcPts val="0"/>
                        </a:spcAft>
                        <a:buNone/>
                      </a:pPr>
                      <a:r>
                        <a:rPr lang="en-US" sz="2300"/>
                        <a:t>out</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solidFill>
                      <a:srgbClr val="E6B8AF"/>
                    </a:solidFill>
                  </a:tcP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a:t>
                      </a:r>
                      <a:endParaRPr sz="2300"/>
                    </a:p>
                  </a:txBody>
                  <a:tcPr marT="91425" marB="91425" marR="91425" marL="91425" anchor="ctr"/>
                </a:tc>
              </a:tr>
            </a:tbl>
          </a:graphicData>
        </a:graphic>
      </p:graphicFrame>
      <p:pic>
        <p:nvPicPr>
          <p:cNvPr descr="Circuit diagram showing a DFF. There is an input on the left, an output on the right, and a clock signal on top. The DFF outputs the input given at the previous time period based on the clock signal" id="281" name="Google Shape;281;g734dc037f5_0_61" title="DFF Circuit Diagram"/>
          <p:cNvPicPr preferRelativeResize="0"/>
          <p:nvPr/>
        </p:nvPicPr>
        <p:blipFill>
          <a:blip r:embed="rId3">
            <a:alphaModFix/>
          </a:blip>
          <a:stretch>
            <a:fillRect/>
          </a:stretch>
        </p:blipFill>
        <p:spPr>
          <a:xfrm>
            <a:off x="3274150" y="1892296"/>
            <a:ext cx="2571750" cy="1219200"/>
          </a:xfrm>
          <a:prstGeom prst="rect">
            <a:avLst/>
          </a:prstGeom>
          <a:noFill/>
          <a:ln>
            <a:noFill/>
          </a:ln>
        </p:spPr>
      </p:pic>
      <p:sp>
        <p:nvSpPr>
          <p:cNvPr id="282" name="Google Shape;282;g734dc037f5_0_61"/>
          <p:cNvSpPr txBox="1"/>
          <p:nvPr/>
        </p:nvSpPr>
        <p:spPr>
          <a:xfrm>
            <a:off x="968725" y="5581725"/>
            <a:ext cx="7239000" cy="9105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US" sz="2500">
                <a:latin typeface="Calibri"/>
                <a:ea typeface="Calibri"/>
                <a:cs typeface="Calibri"/>
                <a:sym typeface="Calibri"/>
              </a:rPr>
              <a:t>Example: </a:t>
            </a:r>
            <a:endParaRPr sz="2500">
              <a:latin typeface="Calibri"/>
              <a:ea typeface="Calibri"/>
              <a:cs typeface="Calibri"/>
              <a:sym typeface="Calibri"/>
            </a:endParaRPr>
          </a:p>
          <a:p>
            <a:pPr indent="457200" lvl="0" marL="0" rtl="0" algn="l">
              <a:spcBef>
                <a:spcPts val="0"/>
              </a:spcBef>
              <a:spcAft>
                <a:spcPts val="0"/>
              </a:spcAft>
              <a:buNone/>
            </a:pPr>
            <a:r>
              <a:rPr lang="en-US" sz="2500">
                <a:highlight>
                  <a:srgbClr val="E6B8AF"/>
                </a:highlight>
                <a:latin typeface="Courier New"/>
                <a:ea typeface="Courier New"/>
                <a:cs typeface="Courier New"/>
                <a:sym typeface="Courier New"/>
              </a:rPr>
              <a:t>out(t=3)</a:t>
            </a:r>
            <a:r>
              <a:rPr lang="en-US" sz="2500">
                <a:latin typeface="Courier New"/>
                <a:ea typeface="Courier New"/>
                <a:cs typeface="Courier New"/>
                <a:sym typeface="Courier New"/>
              </a:rPr>
              <a:t> = </a:t>
            </a:r>
            <a:r>
              <a:rPr lang="en-US" sz="2500">
                <a:highlight>
                  <a:srgbClr val="FFF2CC"/>
                </a:highlight>
                <a:latin typeface="Courier New"/>
                <a:ea typeface="Courier New"/>
                <a:cs typeface="Courier New"/>
                <a:sym typeface="Courier New"/>
              </a:rPr>
              <a:t>in(t=2)</a:t>
            </a:r>
            <a:endParaRPr sz="2500">
              <a:latin typeface="Courier New"/>
              <a:ea typeface="Courier New"/>
              <a:cs typeface="Courier New"/>
              <a:sym typeface="Courier Ne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734dc037f5_0_85"/>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Aside: Treating Flip-Flop as Primitive</a:t>
            </a:r>
            <a:endParaRPr/>
          </a:p>
        </p:txBody>
      </p:sp>
      <p:sp>
        <p:nvSpPr>
          <p:cNvPr id="289" name="Google Shape;289;g734dc037f5_0_85"/>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Disclaimer: CAN be made from Nand gates exclusively!</a:t>
            </a:r>
            <a:endParaRPr/>
          </a:p>
          <a:p>
            <a:pPr indent="-382269" lvl="1" marL="914400" rtl="0" algn="l">
              <a:lnSpc>
                <a:spcPct val="100000"/>
              </a:lnSpc>
              <a:spcBef>
                <a:spcPts val="0"/>
              </a:spcBef>
              <a:spcAft>
                <a:spcPts val="0"/>
              </a:spcAft>
              <a:buSzPts val="2420"/>
              <a:buChar char="○"/>
            </a:pPr>
            <a:r>
              <a:rPr lang="en-US"/>
              <a:t>BUT requires wiring them together in a “messy” loop that the hardware simulator can’t simulate and isn’t very educational</a:t>
            </a:r>
            <a:endParaRPr/>
          </a:p>
          <a:p>
            <a:pPr indent="0" lvl="0" marL="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For simplicity, we’ll treat Flip-Flop as primitive in homeworks</a:t>
            </a:r>
            <a:endParaRPr/>
          </a:p>
          <a:p>
            <a:pPr indent="-382269" lvl="1" marL="914400" rtl="0" algn="l">
              <a:lnSpc>
                <a:spcPct val="100000"/>
              </a:lnSpc>
              <a:spcBef>
                <a:spcPts val="0"/>
              </a:spcBef>
              <a:spcAft>
                <a:spcPts val="0"/>
              </a:spcAft>
              <a:buSzPts val="2420"/>
              <a:buChar char="○"/>
            </a:pPr>
            <a:r>
              <a:rPr lang="en-US"/>
              <a:t>Just like Nand, you can use the built-in implementation</a:t>
            </a:r>
            <a:endParaRPr/>
          </a:p>
        </p:txBody>
      </p:sp>
      <p:sp>
        <p:nvSpPr>
          <p:cNvPr id="290" name="Google Shape;290;g734dc037f5_0_85"/>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734dc037f5_0_93"/>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Sequential Chips</a:t>
            </a:r>
            <a:endParaRPr/>
          </a:p>
        </p:txBody>
      </p:sp>
      <p:sp>
        <p:nvSpPr>
          <p:cNvPr id="297" name="Google Shape;297;g734dc037f5_0_93"/>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A category of chips that utilize the clock signal, in addition to any combinational logic</a:t>
            </a:r>
            <a:endParaRPr/>
          </a:p>
          <a:p>
            <a:pPr indent="-228600" lvl="0" marL="45720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Capable of:</a:t>
            </a:r>
            <a:endParaRPr/>
          </a:p>
          <a:p>
            <a:pPr indent="-327660" lvl="1" marL="914400" rtl="0" algn="l">
              <a:lnSpc>
                <a:spcPct val="100000"/>
              </a:lnSpc>
              <a:spcBef>
                <a:spcPts val="520"/>
              </a:spcBef>
              <a:spcAft>
                <a:spcPts val="0"/>
              </a:spcAft>
              <a:buSzPts val="1560"/>
              <a:buChar char="●"/>
            </a:pPr>
            <a:r>
              <a:rPr lang="en-US"/>
              <a:t>Maintaining state</a:t>
            </a:r>
            <a:endParaRPr/>
          </a:p>
          <a:p>
            <a:pPr indent="-327660" lvl="1" marL="914400" rtl="0" algn="l">
              <a:lnSpc>
                <a:spcPct val="100000"/>
              </a:lnSpc>
              <a:spcBef>
                <a:spcPts val="520"/>
              </a:spcBef>
              <a:spcAft>
                <a:spcPts val="0"/>
              </a:spcAft>
              <a:buSzPts val="1560"/>
              <a:buChar char="●"/>
            </a:pPr>
            <a:r>
              <a:rPr lang="en-US"/>
              <a:t>Optionally, acting on that state &amp; current inputs</a:t>
            </a:r>
            <a:endParaRPr/>
          </a:p>
          <a:p>
            <a:pPr indent="-327660" lvl="2" marL="1371600" rtl="0" algn="l">
              <a:lnSpc>
                <a:spcPct val="100000"/>
              </a:lnSpc>
              <a:spcBef>
                <a:spcPts val="520"/>
              </a:spcBef>
              <a:spcAft>
                <a:spcPts val="0"/>
              </a:spcAft>
              <a:buSzPts val="1560"/>
              <a:buChar char="●"/>
            </a:pPr>
            <a:r>
              <a:rPr lang="en-US"/>
              <a:t>Can incorporate combinational logic as well!</a:t>
            </a:r>
            <a:endParaRPr/>
          </a:p>
          <a:p>
            <a:pPr indent="0" lvl="2" marL="1043939"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Constructed from:</a:t>
            </a:r>
            <a:endParaRPr/>
          </a:p>
          <a:p>
            <a:pPr indent="-382269" lvl="1" marL="914400" rtl="0" algn="l">
              <a:lnSpc>
                <a:spcPct val="100000"/>
              </a:lnSpc>
              <a:spcBef>
                <a:spcPts val="440"/>
              </a:spcBef>
              <a:spcAft>
                <a:spcPts val="0"/>
              </a:spcAft>
              <a:buSzPts val="2420"/>
              <a:buChar char="●"/>
            </a:pPr>
            <a:r>
              <a:rPr lang="en-US"/>
              <a:t>DFFs</a:t>
            </a:r>
            <a:endParaRPr/>
          </a:p>
          <a:p>
            <a:pPr indent="-382269" lvl="1" marL="914400" rtl="0" algn="l">
              <a:lnSpc>
                <a:spcPct val="100000"/>
              </a:lnSpc>
              <a:spcBef>
                <a:spcPts val="440"/>
              </a:spcBef>
              <a:spcAft>
                <a:spcPts val="0"/>
              </a:spcAft>
              <a:buSzPts val="2420"/>
              <a:buChar char="●"/>
            </a:pPr>
            <a:r>
              <a:rPr lang="en-US"/>
              <a:t>Combinational logic (which is entirely constructed from Nand)</a:t>
            </a:r>
            <a:endParaRPr/>
          </a:p>
          <a:p>
            <a:pPr indent="-228600" lvl="0" marL="457200" rtl="0" algn="l">
              <a:lnSpc>
                <a:spcPct val="100000"/>
              </a:lnSpc>
              <a:spcBef>
                <a:spcPts val="520"/>
              </a:spcBef>
              <a:spcAft>
                <a:spcPts val="0"/>
              </a:spcAft>
              <a:buSzPts val="1560"/>
              <a:buNone/>
            </a:pPr>
            <a:r>
              <a:t/>
            </a:r>
            <a:endParaRPr/>
          </a:p>
        </p:txBody>
      </p:sp>
      <p:sp>
        <p:nvSpPr>
          <p:cNvPr id="298" name="Google Shape;298;g734dc037f5_0_93"/>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6"/>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Sequential Chips</a:t>
            </a:r>
            <a:endParaRPr/>
          </a:p>
        </p:txBody>
      </p:sp>
      <p:sp>
        <p:nvSpPr>
          <p:cNvPr id="305" name="Google Shape;305;p26"/>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306" name="Google Shape;306;p26"/>
          <p:cNvSpPr txBox="1"/>
          <p:nvPr/>
        </p:nvSpPr>
        <p:spPr>
          <a:xfrm>
            <a:off x="1886707" y="1495021"/>
            <a:ext cx="544640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onsolas"/>
                <a:ea typeface="Consolas"/>
                <a:cs typeface="Consolas"/>
                <a:sym typeface="Consolas"/>
              </a:rPr>
              <a:t>output(</a:t>
            </a:r>
            <a:r>
              <a:rPr b="1" i="0" lang="en-US" sz="2000" u="none" cap="none" strike="noStrike">
                <a:solidFill>
                  <a:srgbClr val="00B0F0"/>
                </a:solidFill>
                <a:latin typeface="Consolas"/>
                <a:ea typeface="Consolas"/>
                <a:cs typeface="Consolas"/>
                <a:sym typeface="Consolas"/>
              </a:rPr>
              <a:t>t</a:t>
            </a:r>
            <a:r>
              <a:rPr b="1" i="0" lang="en-US" sz="2000" u="none" cap="none" strike="noStrike">
                <a:solidFill>
                  <a:schemeClr val="dk1"/>
                </a:solidFill>
                <a:latin typeface="Consolas"/>
                <a:ea typeface="Consolas"/>
                <a:cs typeface="Consolas"/>
                <a:sym typeface="Consolas"/>
              </a:rPr>
              <a:t>) = </a:t>
            </a:r>
            <a:r>
              <a:rPr b="1" i="1" lang="en-US" sz="2000" u="none" cap="none" strike="noStrike">
                <a:solidFill>
                  <a:srgbClr val="FFC000"/>
                </a:solidFill>
                <a:latin typeface="Consolas"/>
                <a:ea typeface="Consolas"/>
                <a:cs typeface="Consolas"/>
                <a:sym typeface="Consolas"/>
              </a:rPr>
              <a:t>f</a:t>
            </a:r>
            <a:r>
              <a:rPr b="1" i="0" lang="en-US" sz="2000" u="none" cap="none" strike="noStrike">
                <a:solidFill>
                  <a:schemeClr val="dk1"/>
                </a:solidFill>
                <a:latin typeface="Consolas"/>
                <a:ea typeface="Consolas"/>
                <a:cs typeface="Consolas"/>
                <a:sym typeface="Consolas"/>
              </a:rPr>
              <a:t>(state(</a:t>
            </a:r>
            <a:r>
              <a:rPr b="1" i="0" lang="en-US" sz="2000" u="none" cap="none" strike="noStrike">
                <a:solidFill>
                  <a:srgbClr val="00B0F0"/>
                </a:solidFill>
                <a:latin typeface="Consolas"/>
                <a:ea typeface="Consolas"/>
                <a:cs typeface="Consolas"/>
                <a:sym typeface="Consolas"/>
              </a:rPr>
              <a:t>t-1</a:t>
            </a:r>
            <a:r>
              <a:rPr b="1" i="0" lang="en-US" sz="2000" u="none" cap="none" strike="noStrike">
                <a:solidFill>
                  <a:schemeClr val="dk1"/>
                </a:solidFill>
                <a:latin typeface="Consolas"/>
                <a:ea typeface="Consolas"/>
                <a:cs typeface="Consolas"/>
                <a:sym typeface="Consolas"/>
              </a:rPr>
              <a:t>), input(</a:t>
            </a:r>
            <a:r>
              <a:rPr b="1" i="0" lang="en-US" sz="2000" u="none" cap="none" strike="noStrike">
                <a:solidFill>
                  <a:srgbClr val="00B0F0"/>
                </a:solidFill>
                <a:latin typeface="Consolas"/>
                <a:ea typeface="Consolas"/>
                <a:cs typeface="Consolas"/>
                <a:sym typeface="Consolas"/>
              </a:rPr>
              <a:t>t-1</a:t>
            </a:r>
            <a:r>
              <a:rPr b="1" i="0" lang="en-US" sz="2000" u="none" cap="none" strike="noStrike">
                <a:solidFill>
                  <a:schemeClr val="dk1"/>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p:txBody>
      </p:sp>
      <p:pic>
        <p:nvPicPr>
          <p:cNvPr descr="Image detailing the general formula of a sequential chip. In order to implement a specification output(t) = f(state(t-1), input(t-1)), we will typically first build a combinational circuit to implement the logic from f based on the inputs and/or the output from the previous time cycle. The result of this combinational circuit is then fed through a series of one or more DFFs, which delays its propagation to the output until the next time cycle.&#10;" id="307" name="Google Shape;307;p26" title="Sequential Chip Overview"/>
          <p:cNvPicPr preferRelativeResize="0"/>
          <p:nvPr/>
        </p:nvPicPr>
        <p:blipFill>
          <a:blip r:embed="rId3">
            <a:alphaModFix/>
          </a:blip>
          <a:stretch>
            <a:fillRect/>
          </a:stretch>
        </p:blipFill>
        <p:spPr>
          <a:xfrm>
            <a:off x="357025" y="2434731"/>
            <a:ext cx="8229601" cy="30401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cd186638ef_0_37"/>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DFF Example 1 Specification</a:t>
            </a:r>
            <a:endParaRPr/>
          </a:p>
        </p:txBody>
      </p:sp>
      <p:sp>
        <p:nvSpPr>
          <p:cNvPr id="314" name="Google Shape;314;gcd186638ef_0_37"/>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Example specification:</a:t>
            </a:r>
            <a:endParaRPr/>
          </a:p>
          <a:p>
            <a:pPr indent="0" lvl="0" marL="0" rtl="0" algn="l">
              <a:spcBef>
                <a:spcPts val="520"/>
              </a:spcBef>
              <a:spcAft>
                <a:spcPts val="0"/>
              </a:spcAft>
              <a:buNone/>
            </a:pPr>
            <a:r>
              <a:t/>
            </a:r>
            <a:endParaRPr/>
          </a:p>
          <a:p>
            <a:pPr indent="0" lvl="0" marL="0" rtl="0" algn="l">
              <a:spcBef>
                <a:spcPts val="520"/>
              </a:spcBef>
              <a:spcAft>
                <a:spcPts val="0"/>
              </a:spcAft>
              <a:buNone/>
            </a:pPr>
            <a:r>
              <a:rPr lang="en-US"/>
              <a:t>	</a:t>
            </a:r>
            <a:r>
              <a:rPr lang="en-US">
                <a:latin typeface="Courier New"/>
                <a:ea typeface="Courier New"/>
                <a:cs typeface="Courier New"/>
                <a:sym typeface="Courier New"/>
              </a:rPr>
              <a:t>out(t) = Xor(a(t-1), b(t-1))</a:t>
            </a:r>
            <a:endParaRPr>
              <a:latin typeface="Courier New"/>
              <a:ea typeface="Courier New"/>
              <a:cs typeface="Courier New"/>
              <a:sym typeface="Courier New"/>
            </a:endParaRPr>
          </a:p>
          <a:p>
            <a:pPr indent="0" lvl="0" marL="0" rtl="0" algn="l">
              <a:spcBef>
                <a:spcPts val="520"/>
              </a:spcBef>
              <a:spcAft>
                <a:spcPts val="0"/>
              </a:spcAft>
              <a:buNone/>
            </a:pPr>
            <a:r>
              <a:t/>
            </a:r>
            <a:endParaRPr>
              <a:latin typeface="Courier New"/>
              <a:ea typeface="Courier New"/>
              <a:cs typeface="Courier New"/>
              <a:sym typeface="Courier New"/>
            </a:endParaRPr>
          </a:p>
          <a:p>
            <a:pPr indent="-327660" lvl="0" marL="457200" rtl="0" algn="l">
              <a:spcBef>
                <a:spcPts val="520"/>
              </a:spcBef>
              <a:spcAft>
                <a:spcPts val="0"/>
              </a:spcAft>
              <a:buSzPts val="1560"/>
              <a:buChar char="●"/>
            </a:pPr>
            <a:r>
              <a:rPr lang="en-US"/>
              <a:t>Takes two inputs, a and b, and outputs the Xor of them</a:t>
            </a:r>
            <a:endParaRPr/>
          </a:p>
          <a:p>
            <a:pPr indent="-382269" lvl="1" marL="914400" rtl="0" algn="l">
              <a:spcBef>
                <a:spcPts val="0"/>
              </a:spcBef>
              <a:spcAft>
                <a:spcPts val="0"/>
              </a:spcAft>
              <a:buSzPts val="2420"/>
              <a:buChar char="○"/>
            </a:pPr>
            <a:r>
              <a:rPr lang="en-US"/>
              <a:t>Note that out at time t is determined by a and b at time t-1</a:t>
            </a:r>
            <a:endParaRPr/>
          </a:p>
          <a:p>
            <a:pPr indent="-382269" lvl="1" marL="914400" rtl="0" algn="l">
              <a:spcBef>
                <a:spcPts val="0"/>
              </a:spcBef>
              <a:spcAft>
                <a:spcPts val="0"/>
              </a:spcAft>
              <a:buSzPts val="2420"/>
              <a:buChar char="○"/>
            </a:pPr>
            <a:r>
              <a:rPr lang="en-US"/>
              <a:t>We will need to use a DFF!</a:t>
            </a:r>
            <a:endParaRPr/>
          </a:p>
        </p:txBody>
      </p:sp>
      <p:sp>
        <p:nvSpPr>
          <p:cNvPr id="315" name="Google Shape;315;gcd186638ef_0_37"/>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cd186638ef_0_44"/>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DFF Example 1 Circuit Diagram</a:t>
            </a:r>
            <a:endParaRPr/>
          </a:p>
        </p:txBody>
      </p:sp>
      <p:sp>
        <p:nvSpPr>
          <p:cNvPr id="322" name="Google Shape;322;gcd186638ef_0_44"/>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Example specification:</a:t>
            </a:r>
            <a:endParaRPr/>
          </a:p>
          <a:p>
            <a:pPr indent="0" lvl="0" marL="0" rtl="0" algn="l">
              <a:spcBef>
                <a:spcPts val="520"/>
              </a:spcBef>
              <a:spcAft>
                <a:spcPts val="0"/>
              </a:spcAft>
              <a:buNone/>
            </a:pPr>
            <a:r>
              <a:t/>
            </a:r>
            <a:endParaRPr/>
          </a:p>
          <a:p>
            <a:pPr indent="0" lvl="0" marL="0" rtl="0" algn="l">
              <a:spcBef>
                <a:spcPts val="520"/>
              </a:spcBef>
              <a:spcAft>
                <a:spcPts val="0"/>
              </a:spcAft>
              <a:buNone/>
            </a:pPr>
            <a:r>
              <a:rPr lang="en-US"/>
              <a:t>	</a:t>
            </a:r>
            <a:r>
              <a:rPr lang="en-US">
                <a:latin typeface="Courier New"/>
                <a:ea typeface="Courier New"/>
                <a:cs typeface="Courier New"/>
                <a:sym typeface="Courier New"/>
              </a:rPr>
              <a:t>out(t) = Xor(a(t-1), b(t-1))</a:t>
            </a:r>
            <a:endParaRPr/>
          </a:p>
          <a:p>
            <a:pPr indent="0" lvl="0" marL="0" rtl="0" algn="l">
              <a:spcBef>
                <a:spcPts val="520"/>
              </a:spcBef>
              <a:spcAft>
                <a:spcPts val="0"/>
              </a:spcAft>
              <a:buNone/>
            </a:pPr>
            <a:r>
              <a:t/>
            </a:r>
            <a:endParaRPr>
              <a:latin typeface="Courier New"/>
              <a:ea typeface="Courier New"/>
              <a:cs typeface="Courier New"/>
              <a:sym typeface="Courier New"/>
            </a:endParaRPr>
          </a:p>
          <a:p>
            <a:pPr indent="-327660" lvl="0" marL="457200" rtl="0" algn="l">
              <a:spcBef>
                <a:spcPts val="520"/>
              </a:spcBef>
              <a:spcAft>
                <a:spcPts val="0"/>
              </a:spcAft>
              <a:buSzPts val="1560"/>
              <a:buChar char="●"/>
            </a:pPr>
            <a:r>
              <a:rPr lang="en-US"/>
              <a:t>Circuit diagram:</a:t>
            </a:r>
            <a:endParaRPr/>
          </a:p>
        </p:txBody>
      </p:sp>
      <p:sp>
        <p:nvSpPr>
          <p:cNvPr id="323" name="Google Shape;323;gcd186638ef_0_44"/>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Circuit diagram representing the specification out(t) = Xor(a(t-1), b(t-1)). There are two inputs in and one output out. There is a DFF which is connected to out. The input to this DFF is an Xor gate's output, and the inputs to the Xor gate are a and b. " id="324" name="Google Shape;324;gcd186638ef_0_44" title="DFF Example 1 Circuit Diagram"/>
          <p:cNvPicPr preferRelativeResize="0"/>
          <p:nvPr/>
        </p:nvPicPr>
        <p:blipFill>
          <a:blip r:embed="rId3">
            <a:alphaModFix/>
          </a:blip>
          <a:stretch>
            <a:fillRect/>
          </a:stretch>
        </p:blipFill>
        <p:spPr>
          <a:xfrm>
            <a:off x="2216875" y="4206125"/>
            <a:ext cx="4686300" cy="1066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cd186638ef_0_52"/>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DFF Example 1 Time Series</a:t>
            </a:r>
            <a:endParaRPr/>
          </a:p>
        </p:txBody>
      </p:sp>
      <p:sp>
        <p:nvSpPr>
          <p:cNvPr id="331" name="Google Shape;331;gcd186638ef_0_52"/>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descr="Time series table showing the values of in and out for the specification out(t) = Xor(a(t-1), b(t-1)). There are 9 columns, which from left to right are: &quot;pin&quot; which denotes which pin we are referring to, then 7 columns for t=0 through t=6, increasing by 1 from left to right, then a last column with ellipses denoting that the time series continues on. There are four rows, which from top to bottom are: a header row, a row for the a pin, a row for the b pin, and a row for the out pin.&#10;&#10;The key takeaway from the time series is that the values of a and b from the previous time section are what affect the out for any given time section. The example given is out when t=3. In order to determine its value, you have to look at a and b when t=2. When t=2, a is 1 and b is 0, so out when t=3 will be Xor(1, 0) which results in a 1." id="332" name="Google Shape;332;gcd186638ef_0_52" title="Time Series Table of Xor DFF Example 1"/>
          <p:cNvGraphicFramePr/>
          <p:nvPr/>
        </p:nvGraphicFramePr>
        <p:xfrm>
          <a:off x="952538" y="2869575"/>
          <a:ext cx="3000000" cy="3000000"/>
        </p:xfrm>
        <a:graphic>
          <a:graphicData uri="http://schemas.openxmlformats.org/drawingml/2006/table">
            <a:tbl>
              <a:tblPr>
                <a:noFill/>
                <a:tableStyleId>{4B8199CC-65D9-4DD3-86D9-CF63B9A8C9E5}</a:tableStyleId>
              </a:tblPr>
              <a:tblGrid>
                <a:gridCol w="804325"/>
                <a:gridCol w="804325"/>
                <a:gridCol w="804325"/>
                <a:gridCol w="804325"/>
                <a:gridCol w="804325"/>
                <a:gridCol w="804325"/>
                <a:gridCol w="804325"/>
                <a:gridCol w="804325"/>
                <a:gridCol w="804325"/>
              </a:tblGrid>
              <a:tr h="661200">
                <a:tc>
                  <a:txBody>
                    <a:bodyPr/>
                    <a:lstStyle/>
                    <a:p>
                      <a:pPr indent="0" lvl="0" marL="0" rtl="0" algn="ctr">
                        <a:spcBef>
                          <a:spcPts val="0"/>
                        </a:spcBef>
                        <a:spcAft>
                          <a:spcPts val="0"/>
                        </a:spcAft>
                        <a:buNone/>
                      </a:pPr>
                      <a:r>
                        <a:rPr b="1" lang="en-US" sz="2300"/>
                        <a:t>pin</a:t>
                      </a:r>
                      <a:endParaRPr b="1" sz="2300"/>
                    </a:p>
                  </a:txBody>
                  <a:tcPr marT="91425" marB="91425" marR="91425" marL="91425" anchor="ctr"/>
                </a:tc>
                <a:tc>
                  <a:txBody>
                    <a:bodyPr/>
                    <a:lstStyle/>
                    <a:p>
                      <a:pPr indent="0" lvl="0" marL="0" rtl="0" algn="ctr">
                        <a:spcBef>
                          <a:spcPts val="0"/>
                        </a:spcBef>
                        <a:spcAft>
                          <a:spcPts val="0"/>
                        </a:spcAft>
                        <a:buNone/>
                      </a:pPr>
                      <a:r>
                        <a:rPr b="1" lang="en-US" sz="2300"/>
                        <a:t>t=0</a:t>
                      </a:r>
                      <a:endParaRPr b="1" sz="2300"/>
                    </a:p>
                  </a:txBody>
                  <a:tcPr marT="91425" marB="91425" marR="91425" marL="91425" anchor="ctr"/>
                </a:tc>
                <a:tc>
                  <a:txBody>
                    <a:bodyPr/>
                    <a:lstStyle/>
                    <a:p>
                      <a:pPr indent="0" lvl="0" marL="0" rtl="0" algn="ctr">
                        <a:spcBef>
                          <a:spcPts val="0"/>
                        </a:spcBef>
                        <a:spcAft>
                          <a:spcPts val="0"/>
                        </a:spcAft>
                        <a:buNone/>
                      </a:pPr>
                      <a:r>
                        <a:rPr b="1" lang="en-US" sz="2300"/>
                        <a:t>t=1</a:t>
                      </a:r>
                      <a:endParaRPr b="1" sz="2300"/>
                    </a:p>
                  </a:txBody>
                  <a:tcPr marT="91425" marB="91425" marR="91425" marL="91425" anchor="ctr"/>
                </a:tc>
                <a:tc>
                  <a:txBody>
                    <a:bodyPr/>
                    <a:lstStyle/>
                    <a:p>
                      <a:pPr indent="0" lvl="0" marL="0" rtl="0" algn="ctr">
                        <a:spcBef>
                          <a:spcPts val="0"/>
                        </a:spcBef>
                        <a:spcAft>
                          <a:spcPts val="0"/>
                        </a:spcAft>
                        <a:buNone/>
                      </a:pPr>
                      <a:r>
                        <a:rPr b="1" lang="en-US" sz="2300"/>
                        <a:t>t=2</a:t>
                      </a:r>
                      <a:endParaRPr b="1" sz="2300"/>
                    </a:p>
                  </a:txBody>
                  <a:tcPr marT="91425" marB="91425" marR="91425" marL="91425" anchor="ctr"/>
                </a:tc>
                <a:tc>
                  <a:txBody>
                    <a:bodyPr/>
                    <a:lstStyle/>
                    <a:p>
                      <a:pPr indent="0" lvl="0" marL="0" rtl="0" algn="ctr">
                        <a:spcBef>
                          <a:spcPts val="0"/>
                        </a:spcBef>
                        <a:spcAft>
                          <a:spcPts val="0"/>
                        </a:spcAft>
                        <a:buNone/>
                      </a:pPr>
                      <a:r>
                        <a:rPr b="1" lang="en-US" sz="2300"/>
                        <a:t>t=3</a:t>
                      </a:r>
                      <a:endParaRPr b="1" sz="2300"/>
                    </a:p>
                  </a:txBody>
                  <a:tcPr marT="91425" marB="91425" marR="91425" marL="91425" anchor="ctr"/>
                </a:tc>
                <a:tc>
                  <a:txBody>
                    <a:bodyPr/>
                    <a:lstStyle/>
                    <a:p>
                      <a:pPr indent="0" lvl="0" marL="0" rtl="0" algn="ctr">
                        <a:spcBef>
                          <a:spcPts val="0"/>
                        </a:spcBef>
                        <a:spcAft>
                          <a:spcPts val="0"/>
                        </a:spcAft>
                        <a:buNone/>
                      </a:pPr>
                      <a:r>
                        <a:rPr b="1" lang="en-US" sz="2300"/>
                        <a:t>t=4</a:t>
                      </a:r>
                      <a:endParaRPr b="1" sz="2300"/>
                    </a:p>
                  </a:txBody>
                  <a:tcPr marT="91425" marB="91425" marR="91425" marL="91425" anchor="ctr"/>
                </a:tc>
                <a:tc>
                  <a:txBody>
                    <a:bodyPr/>
                    <a:lstStyle/>
                    <a:p>
                      <a:pPr indent="0" lvl="0" marL="0" rtl="0" algn="ctr">
                        <a:spcBef>
                          <a:spcPts val="0"/>
                        </a:spcBef>
                        <a:spcAft>
                          <a:spcPts val="0"/>
                        </a:spcAft>
                        <a:buNone/>
                      </a:pPr>
                      <a:r>
                        <a:rPr b="1" lang="en-US" sz="2300"/>
                        <a:t>t=5</a:t>
                      </a:r>
                      <a:endParaRPr b="1" sz="2300"/>
                    </a:p>
                  </a:txBody>
                  <a:tcPr marT="91425" marB="91425" marR="91425" marL="91425" anchor="ctr"/>
                </a:tc>
                <a:tc>
                  <a:txBody>
                    <a:bodyPr/>
                    <a:lstStyle/>
                    <a:p>
                      <a:pPr indent="0" lvl="0" marL="0" rtl="0" algn="ctr">
                        <a:spcBef>
                          <a:spcPts val="0"/>
                        </a:spcBef>
                        <a:spcAft>
                          <a:spcPts val="0"/>
                        </a:spcAft>
                        <a:buNone/>
                      </a:pPr>
                      <a:r>
                        <a:rPr b="1" lang="en-US" sz="2300"/>
                        <a:t>t=6</a:t>
                      </a:r>
                      <a:endParaRPr b="1" sz="2300"/>
                    </a:p>
                  </a:txBody>
                  <a:tcPr marT="91425" marB="91425" marR="91425" marL="91425" anchor="ctr"/>
                </a:tc>
                <a:tc>
                  <a:txBody>
                    <a:bodyPr/>
                    <a:lstStyle/>
                    <a:p>
                      <a:pPr indent="0" lvl="0" marL="0" rtl="0" algn="ctr">
                        <a:spcBef>
                          <a:spcPts val="0"/>
                        </a:spcBef>
                        <a:spcAft>
                          <a:spcPts val="0"/>
                        </a:spcAft>
                        <a:buNone/>
                      </a:pPr>
                      <a:r>
                        <a:rPr b="1" lang="en-US" sz="2300"/>
                        <a:t>...</a:t>
                      </a:r>
                      <a:endParaRPr b="1" sz="2300"/>
                    </a:p>
                  </a:txBody>
                  <a:tcPr marT="91425" marB="91425" marR="91425" marL="91425" anchor="ctr"/>
                </a:tc>
              </a:tr>
              <a:tr h="661200">
                <a:tc>
                  <a:txBody>
                    <a:bodyPr/>
                    <a:lstStyle/>
                    <a:p>
                      <a:pPr indent="0" lvl="0" marL="0" rtl="0" algn="ctr">
                        <a:spcBef>
                          <a:spcPts val="0"/>
                        </a:spcBef>
                        <a:spcAft>
                          <a:spcPts val="0"/>
                        </a:spcAft>
                        <a:buNone/>
                      </a:pPr>
                      <a:r>
                        <a:rPr lang="en-US" sz="2300"/>
                        <a:t>a</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solidFill>
                      <a:srgbClr val="FFF2CC"/>
                    </a:solidFill>
                  </a:tcP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a:t>
                      </a:r>
                      <a:endParaRPr sz="2300"/>
                    </a:p>
                  </a:txBody>
                  <a:tcPr marT="91425" marB="91425" marR="91425" marL="91425" anchor="ctr"/>
                </a:tc>
              </a:tr>
              <a:tr h="661200">
                <a:tc>
                  <a:txBody>
                    <a:bodyPr/>
                    <a:lstStyle/>
                    <a:p>
                      <a:pPr indent="0" lvl="0" marL="0" rtl="0" algn="ctr">
                        <a:spcBef>
                          <a:spcPts val="0"/>
                        </a:spcBef>
                        <a:spcAft>
                          <a:spcPts val="0"/>
                        </a:spcAft>
                        <a:buNone/>
                      </a:pPr>
                      <a:r>
                        <a:rPr lang="en-US" sz="2300"/>
                        <a:t>b</a:t>
                      </a:r>
                      <a:endParaRPr sz="2300"/>
                    </a:p>
                  </a:txBody>
                  <a:tcPr marT="91425" marB="91425" marR="91425" marL="91425" anchor="ctr"/>
                </a:tc>
                <a:tc>
                  <a:txBody>
                    <a:bodyPr/>
                    <a:lstStyle/>
                    <a:p>
                      <a:pPr indent="0" lvl="0" marL="0" rtl="0" algn="ctr">
                        <a:spcBef>
                          <a:spcPts val="0"/>
                        </a:spcBef>
                        <a:spcAft>
                          <a:spcPts val="0"/>
                        </a:spcAft>
                        <a:buNone/>
                      </a:pPr>
                      <a:r>
                        <a:rPr lang="en-US" sz="2300">
                          <a:solidFill>
                            <a:schemeClr val="dk1"/>
                          </a:solidFill>
                        </a:rPr>
                        <a:t>0</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solidFill>
                      <a:srgbClr val="C9DAF8"/>
                    </a:solidFill>
                  </a:tcP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a:t>
                      </a:r>
                      <a:endParaRPr sz="2300"/>
                    </a:p>
                  </a:txBody>
                  <a:tcPr marT="91425" marB="91425" marR="91425" marL="91425" anchor="ctr"/>
                </a:tc>
              </a:tr>
              <a:tr h="661200">
                <a:tc>
                  <a:txBody>
                    <a:bodyPr/>
                    <a:lstStyle/>
                    <a:p>
                      <a:pPr indent="0" lvl="0" marL="0" rtl="0" algn="ctr">
                        <a:spcBef>
                          <a:spcPts val="0"/>
                        </a:spcBef>
                        <a:spcAft>
                          <a:spcPts val="0"/>
                        </a:spcAft>
                        <a:buNone/>
                      </a:pPr>
                      <a:r>
                        <a:rPr lang="en-US" sz="2300"/>
                        <a:t>out</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solidFill>
                      <a:srgbClr val="E6B8AF"/>
                    </a:solidFill>
                  </a:tcP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a:t>
                      </a:r>
                      <a:endParaRPr sz="2300"/>
                    </a:p>
                  </a:txBody>
                  <a:tcPr marT="91425" marB="91425" marR="91425" marL="91425" anchor="ctr"/>
                </a:tc>
              </a:tr>
            </a:tbl>
          </a:graphicData>
        </a:graphic>
      </p:graphicFrame>
      <p:sp>
        <p:nvSpPr>
          <p:cNvPr id="333" name="Google Shape;333;gcd186638ef_0_52"/>
          <p:cNvSpPr txBox="1"/>
          <p:nvPr/>
        </p:nvSpPr>
        <p:spPr>
          <a:xfrm>
            <a:off x="940525" y="5581750"/>
            <a:ext cx="7239000" cy="9105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US" sz="2500">
                <a:latin typeface="Calibri"/>
                <a:ea typeface="Calibri"/>
                <a:cs typeface="Calibri"/>
                <a:sym typeface="Calibri"/>
              </a:rPr>
              <a:t>Example: </a:t>
            </a:r>
            <a:endParaRPr sz="2500">
              <a:latin typeface="Calibri"/>
              <a:ea typeface="Calibri"/>
              <a:cs typeface="Calibri"/>
              <a:sym typeface="Calibri"/>
            </a:endParaRPr>
          </a:p>
          <a:p>
            <a:pPr indent="457200" lvl="0" marL="0" rtl="0" algn="l">
              <a:spcBef>
                <a:spcPts val="0"/>
              </a:spcBef>
              <a:spcAft>
                <a:spcPts val="0"/>
              </a:spcAft>
              <a:buNone/>
            </a:pPr>
            <a:r>
              <a:rPr lang="en-US" sz="2500">
                <a:highlight>
                  <a:srgbClr val="E6B8AF"/>
                </a:highlight>
                <a:latin typeface="Courier New"/>
                <a:ea typeface="Courier New"/>
                <a:cs typeface="Courier New"/>
                <a:sym typeface="Courier New"/>
              </a:rPr>
              <a:t>out(t=3)</a:t>
            </a:r>
            <a:r>
              <a:rPr lang="en-US" sz="2500">
                <a:latin typeface="Courier New"/>
                <a:ea typeface="Courier New"/>
                <a:cs typeface="Courier New"/>
                <a:sym typeface="Courier New"/>
              </a:rPr>
              <a:t> = Xor(</a:t>
            </a:r>
            <a:r>
              <a:rPr lang="en-US" sz="2500">
                <a:highlight>
                  <a:srgbClr val="FFF2CC"/>
                </a:highlight>
                <a:latin typeface="Courier New"/>
                <a:ea typeface="Courier New"/>
                <a:cs typeface="Courier New"/>
                <a:sym typeface="Courier New"/>
              </a:rPr>
              <a:t>a</a:t>
            </a:r>
            <a:r>
              <a:rPr lang="en-US" sz="2500">
                <a:highlight>
                  <a:srgbClr val="FFF2CC"/>
                </a:highlight>
                <a:latin typeface="Courier New"/>
                <a:ea typeface="Courier New"/>
                <a:cs typeface="Courier New"/>
                <a:sym typeface="Courier New"/>
              </a:rPr>
              <a:t>(t=2)</a:t>
            </a:r>
            <a:r>
              <a:rPr lang="en-US" sz="2500">
                <a:latin typeface="Courier New"/>
                <a:ea typeface="Courier New"/>
                <a:cs typeface="Courier New"/>
                <a:sym typeface="Courier New"/>
              </a:rPr>
              <a:t>, </a:t>
            </a:r>
            <a:r>
              <a:rPr lang="en-US" sz="2500">
                <a:highlight>
                  <a:srgbClr val="C9DAF8"/>
                </a:highlight>
                <a:latin typeface="Courier New"/>
                <a:ea typeface="Courier New"/>
                <a:cs typeface="Courier New"/>
                <a:sym typeface="Courier New"/>
              </a:rPr>
              <a:t>b</a:t>
            </a:r>
            <a:r>
              <a:rPr lang="en-US" sz="2500">
                <a:highlight>
                  <a:srgbClr val="C9DAF8"/>
                </a:highlight>
                <a:latin typeface="Courier New"/>
                <a:ea typeface="Courier New"/>
                <a:cs typeface="Courier New"/>
                <a:sym typeface="Courier New"/>
              </a:rPr>
              <a:t>(t=2)</a:t>
            </a:r>
            <a:r>
              <a:rPr lang="en-US" sz="2500">
                <a:latin typeface="Courier New"/>
                <a:ea typeface="Courier New"/>
                <a:cs typeface="Courier New"/>
                <a:sym typeface="Courier New"/>
              </a:rPr>
              <a:t>)</a:t>
            </a:r>
            <a:endParaRPr sz="2500">
              <a:latin typeface="Courier New"/>
              <a:ea typeface="Courier New"/>
              <a:cs typeface="Courier New"/>
              <a:sym typeface="Courier New"/>
            </a:endParaRPr>
          </a:p>
        </p:txBody>
      </p:sp>
      <p:pic>
        <p:nvPicPr>
          <p:cNvPr descr="Circuit diagram representing the specification out(t) = Xor(a(t-1), b(t-1)). There are two inputs in and one output out. There is a DFF which is connected to out. The input to this DFF is an Xor gate's output, and the inputs to the Xor gate are a and b. " id="334" name="Google Shape;334;gcd186638ef_0_52" title="DFF Example 1 Circuit Diagram"/>
          <p:cNvPicPr preferRelativeResize="0"/>
          <p:nvPr/>
        </p:nvPicPr>
        <p:blipFill>
          <a:blip r:embed="rId3">
            <a:alphaModFix/>
          </a:blip>
          <a:stretch>
            <a:fillRect/>
          </a:stretch>
        </p:blipFill>
        <p:spPr>
          <a:xfrm>
            <a:off x="2228850" y="1500225"/>
            <a:ext cx="4686300" cy="1066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d0ce5c131e_0_11"/>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Project 1 Discussion</a:t>
            </a:r>
            <a:endParaRPr/>
          </a:p>
        </p:txBody>
      </p:sp>
      <p:sp>
        <p:nvSpPr>
          <p:cNvPr id="69" name="Google Shape;69;gd0ce5c131e_0_11"/>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Clr>
                <a:schemeClr val="hlink"/>
              </a:buClr>
              <a:buSzPts val="1560"/>
              <a:buChar char="❖"/>
            </a:pPr>
            <a:r>
              <a:rPr lang="en-US"/>
              <a:t>What was the most frustrating or difficult part of the Boolean Logic assignment?</a:t>
            </a:r>
            <a:br>
              <a:rPr lang="en-US"/>
            </a:br>
            <a:endParaRPr/>
          </a:p>
          <a:p>
            <a:pPr indent="-327660" lvl="0" marL="457200" rtl="0" algn="l">
              <a:spcBef>
                <a:spcPts val="0"/>
              </a:spcBef>
              <a:spcAft>
                <a:spcPts val="0"/>
              </a:spcAft>
              <a:buClr>
                <a:schemeClr val="hlink"/>
              </a:buClr>
              <a:buSzPts val="1560"/>
              <a:buChar char="❖"/>
            </a:pPr>
            <a:r>
              <a:rPr lang="en-US"/>
              <a:t>What tools, questions, strategies did you utilize to persist through the assignment?</a:t>
            </a:r>
            <a:br>
              <a:rPr lang="en-US"/>
            </a:br>
            <a:endParaRPr/>
          </a:p>
          <a:p>
            <a:pPr indent="-327660" lvl="0" marL="457200" rtl="0" algn="l">
              <a:spcBef>
                <a:spcPts val="0"/>
              </a:spcBef>
              <a:spcAft>
                <a:spcPts val="0"/>
              </a:spcAft>
              <a:buClr>
                <a:schemeClr val="hlink"/>
              </a:buClr>
              <a:buSzPts val="1560"/>
              <a:buChar char="❖"/>
            </a:pPr>
            <a:r>
              <a:rPr lang="en-US"/>
              <a:t>What discrepancy did you have been your </a:t>
            </a:r>
            <a:r>
              <a:rPr i="1" lang="en-US"/>
              <a:t>estimated</a:t>
            </a:r>
            <a:r>
              <a:rPr lang="en-US"/>
              <a:t> time to complete the assignment and your </a:t>
            </a:r>
            <a:r>
              <a:rPr i="1" lang="en-US"/>
              <a:t>actual</a:t>
            </a:r>
            <a:r>
              <a:rPr lang="en-US"/>
              <a:t> time? Why?</a:t>
            </a:r>
            <a:endParaRPr/>
          </a:p>
        </p:txBody>
      </p:sp>
      <p:sp>
        <p:nvSpPr>
          <p:cNvPr id="70" name="Google Shape;70;gd0ce5c131e_0_11"/>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cd186638ef_0_61"/>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DFF Example 1 HDL Implementation</a:t>
            </a:r>
            <a:endParaRPr/>
          </a:p>
        </p:txBody>
      </p:sp>
      <p:sp>
        <p:nvSpPr>
          <p:cNvPr id="341" name="Google Shape;341;gcd186638ef_0_61"/>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342" name="Google Shape;342;gcd186638ef_0_61"/>
          <p:cNvSpPr txBox="1"/>
          <p:nvPr/>
        </p:nvSpPr>
        <p:spPr>
          <a:xfrm>
            <a:off x="356925" y="3076575"/>
            <a:ext cx="8406000" cy="34158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US" sz="2600">
                <a:latin typeface="Courier New"/>
                <a:ea typeface="Courier New"/>
                <a:cs typeface="Courier New"/>
                <a:sym typeface="Courier New"/>
              </a:rPr>
              <a:t>CHIP</a:t>
            </a:r>
            <a:r>
              <a:rPr lang="en-US" sz="2600">
                <a:latin typeface="Courier New"/>
                <a:ea typeface="Courier New"/>
                <a:cs typeface="Courier New"/>
                <a:sym typeface="Courier New"/>
              </a:rPr>
              <a:t> Example1 {</a:t>
            </a:r>
            <a:endParaRPr sz="2600">
              <a:latin typeface="Courier New"/>
              <a:ea typeface="Courier New"/>
              <a:cs typeface="Courier New"/>
              <a:sym typeface="Courier New"/>
            </a:endParaRPr>
          </a:p>
          <a:p>
            <a:pPr indent="0" lvl="0" marL="0" rtl="0" algn="l">
              <a:spcBef>
                <a:spcPts val="0"/>
              </a:spcBef>
              <a:spcAft>
                <a:spcPts val="0"/>
              </a:spcAft>
              <a:buNone/>
            </a:pPr>
            <a:r>
              <a:rPr lang="en-US" sz="2600">
                <a:latin typeface="Courier New"/>
                <a:ea typeface="Courier New"/>
                <a:cs typeface="Courier New"/>
                <a:sym typeface="Courier New"/>
              </a:rPr>
              <a:t>    </a:t>
            </a:r>
            <a:r>
              <a:rPr b="1" lang="en-US" sz="2600">
                <a:latin typeface="Courier New"/>
                <a:ea typeface="Courier New"/>
                <a:cs typeface="Courier New"/>
                <a:sym typeface="Courier New"/>
              </a:rPr>
              <a:t>IN</a:t>
            </a:r>
            <a:r>
              <a:rPr lang="en-US" sz="2600">
                <a:latin typeface="Courier New"/>
                <a:ea typeface="Courier New"/>
                <a:cs typeface="Courier New"/>
                <a:sym typeface="Courier New"/>
              </a:rPr>
              <a:t> a, b;</a:t>
            </a:r>
            <a:endParaRPr sz="2600">
              <a:latin typeface="Courier New"/>
              <a:ea typeface="Courier New"/>
              <a:cs typeface="Courier New"/>
              <a:sym typeface="Courier New"/>
            </a:endParaRPr>
          </a:p>
          <a:p>
            <a:pPr indent="0" lvl="0" marL="0" rtl="0" algn="l">
              <a:spcBef>
                <a:spcPts val="0"/>
              </a:spcBef>
              <a:spcAft>
                <a:spcPts val="0"/>
              </a:spcAft>
              <a:buNone/>
            </a:pPr>
            <a:r>
              <a:rPr lang="en-US" sz="2600">
                <a:latin typeface="Courier New"/>
                <a:ea typeface="Courier New"/>
                <a:cs typeface="Courier New"/>
                <a:sym typeface="Courier New"/>
              </a:rPr>
              <a:t>    </a:t>
            </a:r>
            <a:r>
              <a:rPr b="1" lang="en-US" sz="2600">
                <a:latin typeface="Courier New"/>
                <a:ea typeface="Courier New"/>
                <a:cs typeface="Courier New"/>
                <a:sym typeface="Courier New"/>
              </a:rPr>
              <a:t>OUT</a:t>
            </a:r>
            <a:r>
              <a:rPr lang="en-US" sz="2600">
                <a:latin typeface="Courier New"/>
                <a:ea typeface="Courier New"/>
                <a:cs typeface="Courier New"/>
                <a:sym typeface="Courier New"/>
              </a:rPr>
              <a:t> out;</a:t>
            </a:r>
            <a:endParaRPr sz="2600">
              <a:latin typeface="Courier New"/>
              <a:ea typeface="Courier New"/>
              <a:cs typeface="Courier New"/>
              <a:sym typeface="Courier New"/>
            </a:endParaRPr>
          </a:p>
          <a:p>
            <a:pPr indent="0" lvl="0" marL="0" rtl="0" algn="l">
              <a:spcBef>
                <a:spcPts val="0"/>
              </a:spcBef>
              <a:spcAft>
                <a:spcPts val="0"/>
              </a:spcAft>
              <a:buNone/>
            </a:pPr>
            <a:r>
              <a:t/>
            </a:r>
            <a:endParaRPr sz="2600">
              <a:latin typeface="Courier New"/>
              <a:ea typeface="Courier New"/>
              <a:cs typeface="Courier New"/>
              <a:sym typeface="Courier New"/>
            </a:endParaRPr>
          </a:p>
          <a:p>
            <a:pPr indent="0" lvl="0" marL="0" rtl="0" algn="l">
              <a:spcBef>
                <a:spcPts val="0"/>
              </a:spcBef>
              <a:spcAft>
                <a:spcPts val="0"/>
              </a:spcAft>
              <a:buNone/>
            </a:pPr>
            <a:r>
              <a:rPr lang="en-US" sz="2600">
                <a:latin typeface="Courier New"/>
                <a:ea typeface="Courier New"/>
                <a:cs typeface="Courier New"/>
                <a:sym typeface="Courier New"/>
              </a:rPr>
              <a:t>    </a:t>
            </a:r>
            <a:r>
              <a:rPr b="1" lang="en-US" sz="2600">
                <a:latin typeface="Courier New"/>
                <a:ea typeface="Courier New"/>
                <a:cs typeface="Courier New"/>
                <a:sym typeface="Courier New"/>
              </a:rPr>
              <a:t>PARTS:</a:t>
            </a:r>
            <a:endParaRPr b="1" sz="2600">
              <a:latin typeface="Courier New"/>
              <a:ea typeface="Courier New"/>
              <a:cs typeface="Courier New"/>
              <a:sym typeface="Courier New"/>
            </a:endParaRPr>
          </a:p>
          <a:p>
            <a:pPr indent="0" lvl="0" marL="0" rtl="0" algn="l">
              <a:spcBef>
                <a:spcPts val="0"/>
              </a:spcBef>
              <a:spcAft>
                <a:spcPts val="0"/>
              </a:spcAft>
              <a:buNone/>
            </a:pPr>
            <a:r>
              <a:rPr lang="en-US" sz="2600">
                <a:latin typeface="Courier New"/>
                <a:ea typeface="Courier New"/>
                <a:cs typeface="Courier New"/>
                <a:sym typeface="Courier New"/>
              </a:rPr>
              <a:t>    Xor(a=a, b=b, out=xorout);</a:t>
            </a:r>
            <a:endParaRPr sz="2600">
              <a:latin typeface="Courier New"/>
              <a:ea typeface="Courier New"/>
              <a:cs typeface="Courier New"/>
              <a:sym typeface="Courier New"/>
            </a:endParaRPr>
          </a:p>
          <a:p>
            <a:pPr indent="0" lvl="0" marL="0" rtl="0" algn="l">
              <a:spcBef>
                <a:spcPts val="0"/>
              </a:spcBef>
              <a:spcAft>
                <a:spcPts val="0"/>
              </a:spcAft>
              <a:buNone/>
            </a:pPr>
            <a:r>
              <a:rPr lang="en-US" sz="2600">
                <a:latin typeface="Courier New"/>
                <a:ea typeface="Courier New"/>
                <a:cs typeface="Courier New"/>
                <a:sym typeface="Courier New"/>
              </a:rPr>
              <a:t>    DFF(in=</a:t>
            </a:r>
            <a:r>
              <a:rPr lang="en-US" sz="2600">
                <a:solidFill>
                  <a:schemeClr val="dk1"/>
                </a:solidFill>
                <a:latin typeface="Courier New"/>
                <a:ea typeface="Courier New"/>
                <a:cs typeface="Courier New"/>
                <a:sym typeface="Courier New"/>
              </a:rPr>
              <a:t>xorout</a:t>
            </a:r>
            <a:r>
              <a:rPr lang="en-US" sz="2600">
                <a:latin typeface="Courier New"/>
                <a:ea typeface="Courier New"/>
                <a:cs typeface="Courier New"/>
                <a:sym typeface="Courier New"/>
              </a:rPr>
              <a:t>, out=out);</a:t>
            </a:r>
            <a:endParaRPr sz="2600">
              <a:latin typeface="Courier New"/>
              <a:ea typeface="Courier New"/>
              <a:cs typeface="Courier New"/>
              <a:sym typeface="Courier New"/>
            </a:endParaRPr>
          </a:p>
          <a:p>
            <a:pPr indent="0" lvl="0" marL="0" rtl="0" algn="l">
              <a:spcBef>
                <a:spcPts val="0"/>
              </a:spcBef>
              <a:spcAft>
                <a:spcPts val="0"/>
              </a:spcAft>
              <a:buNone/>
            </a:pPr>
            <a:r>
              <a:rPr lang="en-US" sz="2600">
                <a:latin typeface="Courier New"/>
                <a:ea typeface="Courier New"/>
                <a:cs typeface="Courier New"/>
                <a:sym typeface="Courier New"/>
              </a:rPr>
              <a:t>}</a:t>
            </a:r>
            <a:endParaRPr sz="2600">
              <a:latin typeface="Courier New"/>
              <a:ea typeface="Courier New"/>
              <a:cs typeface="Courier New"/>
              <a:sym typeface="Courier New"/>
            </a:endParaRPr>
          </a:p>
        </p:txBody>
      </p:sp>
      <p:pic>
        <p:nvPicPr>
          <p:cNvPr descr="Circuit diagram representing the specification out(t) = Xor(a(t-1), b(t-1)). There are two inputs in and one output out. There is a DFF which is connected to out. The input to this DFF is an Xor gate's output, and the inputs to the Xor gate are a and b. " id="343" name="Google Shape;343;gcd186638ef_0_61" title="DFF Example 1 Circuit Diagram"/>
          <p:cNvPicPr preferRelativeResize="0"/>
          <p:nvPr/>
        </p:nvPicPr>
        <p:blipFill>
          <a:blip r:embed="rId3">
            <a:alphaModFix/>
          </a:blip>
          <a:stretch>
            <a:fillRect/>
          </a:stretch>
        </p:blipFill>
        <p:spPr>
          <a:xfrm>
            <a:off x="2228850" y="1500225"/>
            <a:ext cx="4686300" cy="1066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cd186638ef_0_0"/>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DFF Example 2 Specification</a:t>
            </a:r>
            <a:endParaRPr/>
          </a:p>
        </p:txBody>
      </p:sp>
      <p:sp>
        <p:nvSpPr>
          <p:cNvPr id="350" name="Google Shape;350;gcd186638ef_0_0"/>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Example specification:</a:t>
            </a:r>
            <a:endParaRPr/>
          </a:p>
          <a:p>
            <a:pPr indent="0" lvl="0" marL="0" rtl="0" algn="l">
              <a:spcBef>
                <a:spcPts val="520"/>
              </a:spcBef>
              <a:spcAft>
                <a:spcPts val="0"/>
              </a:spcAft>
              <a:buNone/>
            </a:pPr>
            <a:r>
              <a:t/>
            </a:r>
            <a:endParaRPr/>
          </a:p>
          <a:p>
            <a:pPr indent="0" lvl="0" marL="0" rtl="0" algn="l">
              <a:spcBef>
                <a:spcPts val="520"/>
              </a:spcBef>
              <a:spcAft>
                <a:spcPts val="0"/>
              </a:spcAft>
              <a:buNone/>
            </a:pPr>
            <a:r>
              <a:rPr lang="en-US"/>
              <a:t>	</a:t>
            </a:r>
            <a:r>
              <a:rPr lang="en-US">
                <a:latin typeface="Courier New"/>
                <a:ea typeface="Courier New"/>
                <a:cs typeface="Courier New"/>
                <a:sym typeface="Courier New"/>
              </a:rPr>
              <a:t>out(t) = Xor(out(t-1), in(t-1))</a:t>
            </a:r>
            <a:endParaRPr>
              <a:latin typeface="Courier New"/>
              <a:ea typeface="Courier New"/>
              <a:cs typeface="Courier New"/>
              <a:sym typeface="Courier New"/>
            </a:endParaRPr>
          </a:p>
          <a:p>
            <a:pPr indent="0" lvl="0" marL="0" rtl="0" algn="l">
              <a:spcBef>
                <a:spcPts val="520"/>
              </a:spcBef>
              <a:spcAft>
                <a:spcPts val="0"/>
              </a:spcAft>
              <a:buNone/>
            </a:pPr>
            <a:r>
              <a:t/>
            </a:r>
            <a:endParaRPr>
              <a:latin typeface="Courier New"/>
              <a:ea typeface="Courier New"/>
              <a:cs typeface="Courier New"/>
              <a:sym typeface="Courier New"/>
            </a:endParaRPr>
          </a:p>
          <a:p>
            <a:pPr indent="-327660" lvl="0" marL="457200" rtl="0" algn="l">
              <a:spcBef>
                <a:spcPts val="520"/>
              </a:spcBef>
              <a:spcAft>
                <a:spcPts val="0"/>
              </a:spcAft>
              <a:buSzPts val="1560"/>
              <a:buChar char="●"/>
            </a:pPr>
            <a:r>
              <a:rPr lang="en-US"/>
              <a:t>Notice how the specification uses out(t-1) as an input for out(t)</a:t>
            </a:r>
            <a:endParaRPr/>
          </a:p>
          <a:p>
            <a:pPr indent="-382269" lvl="1" marL="914400" rtl="0" algn="l">
              <a:spcBef>
                <a:spcPts val="0"/>
              </a:spcBef>
              <a:spcAft>
                <a:spcPts val="0"/>
              </a:spcAft>
              <a:buSzPts val="2420"/>
              <a:buChar char="○"/>
            </a:pPr>
            <a:r>
              <a:rPr lang="en-US"/>
              <a:t>Need some sort of circular wiring, separated by a DFF</a:t>
            </a:r>
            <a:endParaRPr/>
          </a:p>
        </p:txBody>
      </p:sp>
      <p:sp>
        <p:nvSpPr>
          <p:cNvPr id="351" name="Google Shape;351;gcd186638ef_0_0"/>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cd186638ef_0_7"/>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DFF Example 2 Circuit Diagram</a:t>
            </a:r>
            <a:endParaRPr/>
          </a:p>
        </p:txBody>
      </p:sp>
      <p:sp>
        <p:nvSpPr>
          <p:cNvPr id="358" name="Google Shape;358;gcd186638ef_0_7"/>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Example specification:</a:t>
            </a:r>
            <a:endParaRPr/>
          </a:p>
          <a:p>
            <a:pPr indent="0" lvl="0" marL="0" rtl="0" algn="l">
              <a:spcBef>
                <a:spcPts val="520"/>
              </a:spcBef>
              <a:spcAft>
                <a:spcPts val="0"/>
              </a:spcAft>
              <a:buNone/>
            </a:pPr>
            <a:r>
              <a:t/>
            </a:r>
            <a:endParaRPr/>
          </a:p>
          <a:p>
            <a:pPr indent="0" lvl="0" marL="0" rtl="0" algn="l">
              <a:spcBef>
                <a:spcPts val="520"/>
              </a:spcBef>
              <a:spcAft>
                <a:spcPts val="0"/>
              </a:spcAft>
              <a:buNone/>
            </a:pPr>
            <a:r>
              <a:rPr lang="en-US"/>
              <a:t>	</a:t>
            </a:r>
            <a:r>
              <a:rPr lang="en-US">
                <a:latin typeface="Courier New"/>
                <a:ea typeface="Courier New"/>
                <a:cs typeface="Courier New"/>
                <a:sym typeface="Courier New"/>
              </a:rPr>
              <a:t>out(t) = Xor(out(t-1), in(t-1))</a:t>
            </a:r>
            <a:endParaRPr>
              <a:latin typeface="Courier New"/>
              <a:ea typeface="Courier New"/>
              <a:cs typeface="Courier New"/>
              <a:sym typeface="Courier New"/>
            </a:endParaRPr>
          </a:p>
          <a:p>
            <a:pPr indent="0" lvl="0" marL="0" rtl="0" algn="l">
              <a:spcBef>
                <a:spcPts val="520"/>
              </a:spcBef>
              <a:spcAft>
                <a:spcPts val="0"/>
              </a:spcAft>
              <a:buNone/>
            </a:pPr>
            <a:r>
              <a:t/>
            </a:r>
            <a:endParaRPr>
              <a:latin typeface="Courier New"/>
              <a:ea typeface="Courier New"/>
              <a:cs typeface="Courier New"/>
              <a:sym typeface="Courier New"/>
            </a:endParaRPr>
          </a:p>
          <a:p>
            <a:pPr indent="-327660" lvl="0" marL="457200" rtl="0" algn="l">
              <a:spcBef>
                <a:spcPts val="520"/>
              </a:spcBef>
              <a:spcAft>
                <a:spcPts val="0"/>
              </a:spcAft>
              <a:buSzPts val="1560"/>
              <a:buChar char="●"/>
            </a:pPr>
            <a:r>
              <a:rPr lang="en-US"/>
              <a:t>Circuit diagram:</a:t>
            </a:r>
            <a:endParaRPr/>
          </a:p>
        </p:txBody>
      </p:sp>
      <p:sp>
        <p:nvSpPr>
          <p:cNvPr id="359" name="Google Shape;359;gcd186638ef_0_7"/>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Circuit diagram representing the specification out(t) = Xor(out(t-1), in(t-1)). There is one input in and one output out. There is a DFF which is connected to out. The input to this DFF is an Xor gate's output, and the inputs to the Xor gate are in and  the out from the previous time cycle. &#10;" id="360" name="Google Shape;360;gcd186638ef_0_7" title="Circuit Diagram of Xor DFF Example"/>
          <p:cNvPicPr preferRelativeResize="0"/>
          <p:nvPr/>
        </p:nvPicPr>
        <p:blipFill>
          <a:blip r:embed="rId3">
            <a:alphaModFix/>
          </a:blip>
          <a:stretch>
            <a:fillRect/>
          </a:stretch>
        </p:blipFill>
        <p:spPr>
          <a:xfrm>
            <a:off x="1302475" y="4140175"/>
            <a:ext cx="6515100" cy="1714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cd186638ef_0_15"/>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DFF Example 2 Time Series</a:t>
            </a:r>
            <a:endParaRPr/>
          </a:p>
        </p:txBody>
      </p:sp>
      <p:sp>
        <p:nvSpPr>
          <p:cNvPr id="367" name="Google Shape;367;gcd186638ef_0_15"/>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descr="Circuit diagram representing the specification out(t) = Xor(out(t-1), in(t-1)). There is one input in and one output out. There is a DFF which is connected to out. The input to this DFF is an Xor gate's output, and the inputs to the Xor gate are in and  the out from the previous time cycle. &#10;" id="368" name="Google Shape;368;gcd186638ef_0_15" title="Circuit Diagram of Xor DFF Example"/>
          <p:cNvPicPr preferRelativeResize="0"/>
          <p:nvPr/>
        </p:nvPicPr>
        <p:blipFill>
          <a:blip r:embed="rId3">
            <a:alphaModFix/>
          </a:blip>
          <a:stretch>
            <a:fillRect/>
          </a:stretch>
        </p:blipFill>
        <p:spPr>
          <a:xfrm>
            <a:off x="1148700" y="1362075"/>
            <a:ext cx="6515100" cy="1714500"/>
          </a:xfrm>
          <a:prstGeom prst="rect">
            <a:avLst/>
          </a:prstGeom>
          <a:noFill/>
          <a:ln>
            <a:noFill/>
          </a:ln>
        </p:spPr>
      </p:pic>
      <p:graphicFrame>
        <p:nvGraphicFramePr>
          <p:cNvPr descr="Time series table showing the values of in and out for the specification out(t) = Xor(out(t-1), in(t-1)).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s of in and out from the previous time section are what affect the out for any given time section. The example given is out when t=1. In order to determine its value, you have to look at in and out when t=0. When t=0, in is 0 and out is 0, so out when t=1 will be Xor(0, 0) which results in a 0." id="369" name="Google Shape;369;gcd186638ef_0_15" title="Time Series Table of Xor DFF Example 2"/>
          <p:cNvGraphicFramePr/>
          <p:nvPr/>
        </p:nvGraphicFramePr>
        <p:xfrm>
          <a:off x="952538" y="3346125"/>
          <a:ext cx="3000000" cy="3000000"/>
        </p:xfrm>
        <a:graphic>
          <a:graphicData uri="http://schemas.openxmlformats.org/drawingml/2006/table">
            <a:tbl>
              <a:tblPr>
                <a:noFill/>
                <a:tableStyleId>{4B8199CC-65D9-4DD3-86D9-CF63B9A8C9E5}</a:tableStyleId>
              </a:tblPr>
              <a:tblGrid>
                <a:gridCol w="804325"/>
                <a:gridCol w="804325"/>
                <a:gridCol w="804325"/>
                <a:gridCol w="804325"/>
                <a:gridCol w="804325"/>
                <a:gridCol w="804325"/>
                <a:gridCol w="804325"/>
                <a:gridCol w="804325"/>
                <a:gridCol w="804325"/>
              </a:tblGrid>
              <a:tr h="661200">
                <a:tc>
                  <a:txBody>
                    <a:bodyPr/>
                    <a:lstStyle/>
                    <a:p>
                      <a:pPr indent="0" lvl="0" marL="0" rtl="0" algn="ctr">
                        <a:spcBef>
                          <a:spcPts val="0"/>
                        </a:spcBef>
                        <a:spcAft>
                          <a:spcPts val="0"/>
                        </a:spcAft>
                        <a:buNone/>
                      </a:pPr>
                      <a:r>
                        <a:rPr b="1" lang="en-US" sz="2300"/>
                        <a:t>pin</a:t>
                      </a:r>
                      <a:endParaRPr b="1" sz="2300"/>
                    </a:p>
                  </a:txBody>
                  <a:tcPr marT="91425" marB="91425" marR="91425" marL="91425" anchor="ctr"/>
                </a:tc>
                <a:tc>
                  <a:txBody>
                    <a:bodyPr/>
                    <a:lstStyle/>
                    <a:p>
                      <a:pPr indent="0" lvl="0" marL="0" rtl="0" algn="ctr">
                        <a:spcBef>
                          <a:spcPts val="0"/>
                        </a:spcBef>
                        <a:spcAft>
                          <a:spcPts val="0"/>
                        </a:spcAft>
                        <a:buNone/>
                      </a:pPr>
                      <a:r>
                        <a:rPr b="1" lang="en-US" sz="2300"/>
                        <a:t>t=0</a:t>
                      </a:r>
                      <a:endParaRPr b="1" sz="2300"/>
                    </a:p>
                  </a:txBody>
                  <a:tcPr marT="91425" marB="91425" marR="91425" marL="91425" anchor="ctr"/>
                </a:tc>
                <a:tc>
                  <a:txBody>
                    <a:bodyPr/>
                    <a:lstStyle/>
                    <a:p>
                      <a:pPr indent="0" lvl="0" marL="0" rtl="0" algn="ctr">
                        <a:spcBef>
                          <a:spcPts val="0"/>
                        </a:spcBef>
                        <a:spcAft>
                          <a:spcPts val="0"/>
                        </a:spcAft>
                        <a:buNone/>
                      </a:pPr>
                      <a:r>
                        <a:rPr b="1" lang="en-US" sz="2300"/>
                        <a:t>t=1</a:t>
                      </a:r>
                      <a:endParaRPr b="1" sz="2300"/>
                    </a:p>
                  </a:txBody>
                  <a:tcPr marT="91425" marB="91425" marR="91425" marL="91425" anchor="ctr"/>
                </a:tc>
                <a:tc>
                  <a:txBody>
                    <a:bodyPr/>
                    <a:lstStyle/>
                    <a:p>
                      <a:pPr indent="0" lvl="0" marL="0" rtl="0" algn="ctr">
                        <a:spcBef>
                          <a:spcPts val="0"/>
                        </a:spcBef>
                        <a:spcAft>
                          <a:spcPts val="0"/>
                        </a:spcAft>
                        <a:buNone/>
                      </a:pPr>
                      <a:r>
                        <a:rPr b="1" lang="en-US" sz="2300"/>
                        <a:t>t=2</a:t>
                      </a:r>
                      <a:endParaRPr b="1" sz="2300"/>
                    </a:p>
                  </a:txBody>
                  <a:tcPr marT="91425" marB="91425" marR="91425" marL="91425" anchor="ctr"/>
                </a:tc>
                <a:tc>
                  <a:txBody>
                    <a:bodyPr/>
                    <a:lstStyle/>
                    <a:p>
                      <a:pPr indent="0" lvl="0" marL="0" rtl="0" algn="ctr">
                        <a:spcBef>
                          <a:spcPts val="0"/>
                        </a:spcBef>
                        <a:spcAft>
                          <a:spcPts val="0"/>
                        </a:spcAft>
                        <a:buNone/>
                      </a:pPr>
                      <a:r>
                        <a:rPr b="1" lang="en-US" sz="2300"/>
                        <a:t>t=3</a:t>
                      </a:r>
                      <a:endParaRPr b="1" sz="2300"/>
                    </a:p>
                  </a:txBody>
                  <a:tcPr marT="91425" marB="91425" marR="91425" marL="91425" anchor="ctr"/>
                </a:tc>
                <a:tc>
                  <a:txBody>
                    <a:bodyPr/>
                    <a:lstStyle/>
                    <a:p>
                      <a:pPr indent="0" lvl="0" marL="0" rtl="0" algn="ctr">
                        <a:spcBef>
                          <a:spcPts val="0"/>
                        </a:spcBef>
                        <a:spcAft>
                          <a:spcPts val="0"/>
                        </a:spcAft>
                        <a:buNone/>
                      </a:pPr>
                      <a:r>
                        <a:rPr b="1" lang="en-US" sz="2300"/>
                        <a:t>t=4</a:t>
                      </a:r>
                      <a:endParaRPr b="1" sz="2300"/>
                    </a:p>
                  </a:txBody>
                  <a:tcPr marT="91425" marB="91425" marR="91425" marL="91425" anchor="ctr"/>
                </a:tc>
                <a:tc>
                  <a:txBody>
                    <a:bodyPr/>
                    <a:lstStyle/>
                    <a:p>
                      <a:pPr indent="0" lvl="0" marL="0" rtl="0" algn="ctr">
                        <a:spcBef>
                          <a:spcPts val="0"/>
                        </a:spcBef>
                        <a:spcAft>
                          <a:spcPts val="0"/>
                        </a:spcAft>
                        <a:buNone/>
                      </a:pPr>
                      <a:r>
                        <a:rPr b="1" lang="en-US" sz="2300"/>
                        <a:t>t=5</a:t>
                      </a:r>
                      <a:endParaRPr b="1" sz="2300"/>
                    </a:p>
                  </a:txBody>
                  <a:tcPr marT="91425" marB="91425" marR="91425" marL="91425" anchor="ctr"/>
                </a:tc>
                <a:tc>
                  <a:txBody>
                    <a:bodyPr/>
                    <a:lstStyle/>
                    <a:p>
                      <a:pPr indent="0" lvl="0" marL="0" rtl="0" algn="ctr">
                        <a:spcBef>
                          <a:spcPts val="0"/>
                        </a:spcBef>
                        <a:spcAft>
                          <a:spcPts val="0"/>
                        </a:spcAft>
                        <a:buNone/>
                      </a:pPr>
                      <a:r>
                        <a:rPr b="1" lang="en-US" sz="2300"/>
                        <a:t>t=6</a:t>
                      </a:r>
                      <a:endParaRPr b="1" sz="2300"/>
                    </a:p>
                  </a:txBody>
                  <a:tcPr marT="91425" marB="91425" marR="91425" marL="91425" anchor="ctr"/>
                </a:tc>
                <a:tc>
                  <a:txBody>
                    <a:bodyPr/>
                    <a:lstStyle/>
                    <a:p>
                      <a:pPr indent="0" lvl="0" marL="0" rtl="0" algn="ctr">
                        <a:spcBef>
                          <a:spcPts val="0"/>
                        </a:spcBef>
                        <a:spcAft>
                          <a:spcPts val="0"/>
                        </a:spcAft>
                        <a:buNone/>
                      </a:pPr>
                      <a:r>
                        <a:rPr b="1" lang="en-US" sz="2300"/>
                        <a:t>...</a:t>
                      </a:r>
                      <a:endParaRPr b="1" sz="2300"/>
                    </a:p>
                  </a:txBody>
                  <a:tcPr marT="91425" marB="91425" marR="91425" marL="91425" anchor="ctr"/>
                </a:tc>
              </a:tr>
              <a:tr h="661200">
                <a:tc>
                  <a:txBody>
                    <a:bodyPr/>
                    <a:lstStyle/>
                    <a:p>
                      <a:pPr indent="0" lvl="0" marL="0" rtl="0" algn="ctr">
                        <a:spcBef>
                          <a:spcPts val="0"/>
                        </a:spcBef>
                        <a:spcAft>
                          <a:spcPts val="0"/>
                        </a:spcAft>
                        <a:buNone/>
                      </a:pPr>
                      <a:r>
                        <a:rPr lang="en-US" sz="2300"/>
                        <a:t>in</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solidFill>
                      <a:srgbClr val="FFF2CC"/>
                    </a:solidFill>
                  </a:tcP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a:t>
                      </a:r>
                      <a:endParaRPr sz="2300"/>
                    </a:p>
                  </a:txBody>
                  <a:tcPr marT="91425" marB="91425" marR="91425" marL="91425" anchor="ctr"/>
                </a:tc>
              </a:tr>
              <a:tr h="661200">
                <a:tc>
                  <a:txBody>
                    <a:bodyPr/>
                    <a:lstStyle/>
                    <a:p>
                      <a:pPr indent="0" lvl="0" marL="0" rtl="0" algn="ctr">
                        <a:spcBef>
                          <a:spcPts val="0"/>
                        </a:spcBef>
                        <a:spcAft>
                          <a:spcPts val="0"/>
                        </a:spcAft>
                        <a:buNone/>
                      </a:pPr>
                      <a:r>
                        <a:rPr lang="en-US" sz="2300"/>
                        <a:t>out</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solidFill>
                      <a:srgbClr val="C9DAF8"/>
                    </a:solidFill>
                  </a:tcPr>
                </a:tc>
                <a:tc>
                  <a:txBody>
                    <a:bodyPr/>
                    <a:lstStyle/>
                    <a:p>
                      <a:pPr indent="0" lvl="0" marL="0" rtl="0" algn="ctr">
                        <a:spcBef>
                          <a:spcPts val="0"/>
                        </a:spcBef>
                        <a:spcAft>
                          <a:spcPts val="0"/>
                        </a:spcAft>
                        <a:buNone/>
                      </a:pPr>
                      <a:r>
                        <a:rPr lang="en-US" sz="2300"/>
                        <a:t>0</a:t>
                      </a:r>
                      <a:endParaRPr sz="2300"/>
                    </a:p>
                  </a:txBody>
                  <a:tcPr marT="91425" marB="91425" marR="91425" marL="91425" anchor="ctr">
                    <a:solidFill>
                      <a:srgbClr val="E6B8AF"/>
                    </a:solidFill>
                  </a:tcP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a:t>
                      </a:r>
                      <a:endParaRPr sz="2300"/>
                    </a:p>
                  </a:txBody>
                  <a:tcPr marT="91425" marB="91425" marR="91425" marL="91425" anchor="ctr"/>
                </a:tc>
              </a:tr>
            </a:tbl>
          </a:graphicData>
        </a:graphic>
      </p:graphicFrame>
      <p:sp>
        <p:nvSpPr>
          <p:cNvPr id="370" name="Google Shape;370;gcd186638ef_0_15"/>
          <p:cNvSpPr txBox="1"/>
          <p:nvPr/>
        </p:nvSpPr>
        <p:spPr>
          <a:xfrm>
            <a:off x="968725" y="5581725"/>
            <a:ext cx="7239000" cy="9105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US" sz="2500">
                <a:latin typeface="Calibri"/>
                <a:ea typeface="Calibri"/>
                <a:cs typeface="Calibri"/>
                <a:sym typeface="Calibri"/>
              </a:rPr>
              <a:t>Example: </a:t>
            </a:r>
            <a:endParaRPr sz="2500">
              <a:latin typeface="Calibri"/>
              <a:ea typeface="Calibri"/>
              <a:cs typeface="Calibri"/>
              <a:sym typeface="Calibri"/>
            </a:endParaRPr>
          </a:p>
          <a:p>
            <a:pPr indent="457200" lvl="0" marL="0" rtl="0" algn="l">
              <a:spcBef>
                <a:spcPts val="0"/>
              </a:spcBef>
              <a:spcAft>
                <a:spcPts val="0"/>
              </a:spcAft>
              <a:buNone/>
            </a:pPr>
            <a:r>
              <a:rPr lang="en-US" sz="2500">
                <a:highlight>
                  <a:srgbClr val="E6B8AF"/>
                </a:highlight>
                <a:latin typeface="Courier New"/>
                <a:ea typeface="Courier New"/>
                <a:cs typeface="Courier New"/>
                <a:sym typeface="Courier New"/>
              </a:rPr>
              <a:t>out(t=1)</a:t>
            </a:r>
            <a:r>
              <a:rPr lang="en-US" sz="2500">
                <a:latin typeface="Courier New"/>
                <a:ea typeface="Courier New"/>
                <a:cs typeface="Courier New"/>
                <a:sym typeface="Courier New"/>
              </a:rPr>
              <a:t> = Xor(</a:t>
            </a:r>
            <a:r>
              <a:rPr lang="en-US" sz="2500">
                <a:highlight>
                  <a:srgbClr val="FFF2CC"/>
                </a:highlight>
                <a:latin typeface="Courier New"/>
                <a:ea typeface="Courier New"/>
                <a:cs typeface="Courier New"/>
                <a:sym typeface="Courier New"/>
              </a:rPr>
              <a:t>in(t=0)</a:t>
            </a:r>
            <a:r>
              <a:rPr lang="en-US" sz="2500">
                <a:latin typeface="Courier New"/>
                <a:ea typeface="Courier New"/>
                <a:cs typeface="Courier New"/>
                <a:sym typeface="Courier New"/>
              </a:rPr>
              <a:t>, </a:t>
            </a:r>
            <a:r>
              <a:rPr lang="en-US" sz="2500">
                <a:highlight>
                  <a:srgbClr val="C9DAF8"/>
                </a:highlight>
                <a:latin typeface="Courier New"/>
                <a:ea typeface="Courier New"/>
                <a:cs typeface="Courier New"/>
                <a:sym typeface="Courier New"/>
              </a:rPr>
              <a:t>out(t=0)</a:t>
            </a:r>
            <a:r>
              <a:rPr lang="en-US" sz="2500">
                <a:latin typeface="Courier New"/>
                <a:ea typeface="Courier New"/>
                <a:cs typeface="Courier New"/>
                <a:sym typeface="Courier New"/>
              </a:rPr>
              <a:t>)</a:t>
            </a:r>
            <a:endParaRPr sz="2500">
              <a:latin typeface="Courier New"/>
              <a:ea typeface="Courier New"/>
              <a:cs typeface="Courier New"/>
              <a:sym typeface="Courier New"/>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cd186638ef_0_24"/>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DFF Example 2 HDL Implementation</a:t>
            </a:r>
            <a:endParaRPr/>
          </a:p>
        </p:txBody>
      </p:sp>
      <p:sp>
        <p:nvSpPr>
          <p:cNvPr id="377" name="Google Shape;377;gcd186638ef_0_24"/>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descr="Circuit diagram representing the specification out(t) = Xor(out(t-1), in(t-1)). There is one input in and one output out. There is a DFF which is connected to out. The input to this DFF is an Xor gate's output, and the inputs to the Xor gate are in and  the out from the previous time cycle. &#10;" id="378" name="Google Shape;378;gcd186638ef_0_24" title="Circuit Diagram of Xor DFF Example"/>
          <p:cNvPicPr preferRelativeResize="0"/>
          <p:nvPr/>
        </p:nvPicPr>
        <p:blipFill>
          <a:blip r:embed="rId3">
            <a:alphaModFix/>
          </a:blip>
          <a:stretch>
            <a:fillRect/>
          </a:stretch>
        </p:blipFill>
        <p:spPr>
          <a:xfrm>
            <a:off x="1148700" y="1362075"/>
            <a:ext cx="6515100" cy="1714500"/>
          </a:xfrm>
          <a:prstGeom prst="rect">
            <a:avLst/>
          </a:prstGeom>
          <a:noFill/>
          <a:ln>
            <a:noFill/>
          </a:ln>
        </p:spPr>
      </p:pic>
      <p:sp>
        <p:nvSpPr>
          <p:cNvPr id="379" name="Google Shape;379;gcd186638ef_0_24"/>
          <p:cNvSpPr txBox="1"/>
          <p:nvPr/>
        </p:nvSpPr>
        <p:spPr>
          <a:xfrm>
            <a:off x="356925" y="3076575"/>
            <a:ext cx="8406000" cy="34158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US" sz="2600">
                <a:latin typeface="Courier New"/>
                <a:ea typeface="Courier New"/>
                <a:cs typeface="Courier New"/>
                <a:sym typeface="Courier New"/>
              </a:rPr>
              <a:t>CHIP</a:t>
            </a:r>
            <a:r>
              <a:rPr lang="en-US" sz="2600">
                <a:latin typeface="Courier New"/>
                <a:ea typeface="Courier New"/>
                <a:cs typeface="Courier New"/>
                <a:sym typeface="Courier New"/>
              </a:rPr>
              <a:t> Example2 {</a:t>
            </a:r>
            <a:endParaRPr sz="2600">
              <a:latin typeface="Courier New"/>
              <a:ea typeface="Courier New"/>
              <a:cs typeface="Courier New"/>
              <a:sym typeface="Courier New"/>
            </a:endParaRPr>
          </a:p>
          <a:p>
            <a:pPr indent="0" lvl="0" marL="0" rtl="0" algn="l">
              <a:spcBef>
                <a:spcPts val="0"/>
              </a:spcBef>
              <a:spcAft>
                <a:spcPts val="0"/>
              </a:spcAft>
              <a:buNone/>
            </a:pPr>
            <a:r>
              <a:rPr lang="en-US" sz="2600">
                <a:latin typeface="Courier New"/>
                <a:ea typeface="Courier New"/>
                <a:cs typeface="Courier New"/>
                <a:sym typeface="Courier New"/>
              </a:rPr>
              <a:t>    </a:t>
            </a:r>
            <a:r>
              <a:rPr b="1" lang="en-US" sz="2600">
                <a:latin typeface="Courier New"/>
                <a:ea typeface="Courier New"/>
                <a:cs typeface="Courier New"/>
                <a:sym typeface="Courier New"/>
              </a:rPr>
              <a:t>IN</a:t>
            </a:r>
            <a:r>
              <a:rPr lang="en-US" sz="2600">
                <a:latin typeface="Courier New"/>
                <a:ea typeface="Courier New"/>
                <a:cs typeface="Courier New"/>
                <a:sym typeface="Courier New"/>
              </a:rPr>
              <a:t> in;</a:t>
            </a:r>
            <a:endParaRPr sz="2600">
              <a:latin typeface="Courier New"/>
              <a:ea typeface="Courier New"/>
              <a:cs typeface="Courier New"/>
              <a:sym typeface="Courier New"/>
            </a:endParaRPr>
          </a:p>
          <a:p>
            <a:pPr indent="0" lvl="0" marL="0" rtl="0" algn="l">
              <a:spcBef>
                <a:spcPts val="0"/>
              </a:spcBef>
              <a:spcAft>
                <a:spcPts val="0"/>
              </a:spcAft>
              <a:buNone/>
            </a:pPr>
            <a:r>
              <a:rPr lang="en-US" sz="2600">
                <a:latin typeface="Courier New"/>
                <a:ea typeface="Courier New"/>
                <a:cs typeface="Courier New"/>
                <a:sym typeface="Courier New"/>
              </a:rPr>
              <a:t>    </a:t>
            </a:r>
            <a:r>
              <a:rPr b="1" lang="en-US" sz="2600">
                <a:latin typeface="Courier New"/>
                <a:ea typeface="Courier New"/>
                <a:cs typeface="Courier New"/>
                <a:sym typeface="Courier New"/>
              </a:rPr>
              <a:t>OUT</a:t>
            </a:r>
            <a:r>
              <a:rPr lang="en-US" sz="2600">
                <a:latin typeface="Courier New"/>
                <a:ea typeface="Courier New"/>
                <a:cs typeface="Courier New"/>
                <a:sym typeface="Courier New"/>
              </a:rPr>
              <a:t> out;</a:t>
            </a:r>
            <a:endParaRPr sz="2600">
              <a:latin typeface="Courier New"/>
              <a:ea typeface="Courier New"/>
              <a:cs typeface="Courier New"/>
              <a:sym typeface="Courier New"/>
            </a:endParaRPr>
          </a:p>
          <a:p>
            <a:pPr indent="0" lvl="0" marL="0" rtl="0" algn="l">
              <a:spcBef>
                <a:spcPts val="0"/>
              </a:spcBef>
              <a:spcAft>
                <a:spcPts val="0"/>
              </a:spcAft>
              <a:buNone/>
            </a:pPr>
            <a:r>
              <a:t/>
            </a:r>
            <a:endParaRPr sz="2600">
              <a:latin typeface="Courier New"/>
              <a:ea typeface="Courier New"/>
              <a:cs typeface="Courier New"/>
              <a:sym typeface="Courier New"/>
            </a:endParaRPr>
          </a:p>
          <a:p>
            <a:pPr indent="0" lvl="0" marL="0" rtl="0" algn="l">
              <a:spcBef>
                <a:spcPts val="0"/>
              </a:spcBef>
              <a:spcAft>
                <a:spcPts val="0"/>
              </a:spcAft>
              <a:buNone/>
            </a:pPr>
            <a:r>
              <a:rPr lang="en-US" sz="2600">
                <a:latin typeface="Courier New"/>
                <a:ea typeface="Courier New"/>
                <a:cs typeface="Courier New"/>
                <a:sym typeface="Courier New"/>
              </a:rPr>
              <a:t>    </a:t>
            </a:r>
            <a:r>
              <a:rPr b="1" lang="en-US" sz="2600">
                <a:latin typeface="Courier New"/>
                <a:ea typeface="Courier New"/>
                <a:cs typeface="Courier New"/>
                <a:sym typeface="Courier New"/>
              </a:rPr>
              <a:t>PARTS:</a:t>
            </a:r>
            <a:endParaRPr b="1" sz="2600">
              <a:latin typeface="Courier New"/>
              <a:ea typeface="Courier New"/>
              <a:cs typeface="Courier New"/>
              <a:sym typeface="Courier New"/>
            </a:endParaRPr>
          </a:p>
          <a:p>
            <a:pPr indent="0" lvl="0" marL="0" rtl="0" algn="l">
              <a:spcBef>
                <a:spcPts val="0"/>
              </a:spcBef>
              <a:spcAft>
                <a:spcPts val="0"/>
              </a:spcAft>
              <a:buNone/>
            </a:pPr>
            <a:r>
              <a:rPr lang="en-US" sz="2600">
                <a:latin typeface="Courier New"/>
                <a:ea typeface="Courier New"/>
                <a:cs typeface="Courier New"/>
                <a:sym typeface="Courier New"/>
              </a:rPr>
              <a:t>    Xor(a=in, b=prevout, out=xorout);</a:t>
            </a:r>
            <a:endParaRPr sz="2600">
              <a:latin typeface="Courier New"/>
              <a:ea typeface="Courier New"/>
              <a:cs typeface="Courier New"/>
              <a:sym typeface="Courier New"/>
            </a:endParaRPr>
          </a:p>
          <a:p>
            <a:pPr indent="0" lvl="0" marL="0" rtl="0" algn="l">
              <a:spcBef>
                <a:spcPts val="0"/>
              </a:spcBef>
              <a:spcAft>
                <a:spcPts val="0"/>
              </a:spcAft>
              <a:buNone/>
            </a:pPr>
            <a:r>
              <a:rPr lang="en-US" sz="2600">
                <a:latin typeface="Courier New"/>
                <a:ea typeface="Courier New"/>
                <a:cs typeface="Courier New"/>
                <a:sym typeface="Courier New"/>
              </a:rPr>
              <a:t>    DFF(in=</a:t>
            </a:r>
            <a:r>
              <a:rPr lang="en-US" sz="2600">
                <a:solidFill>
                  <a:schemeClr val="dk1"/>
                </a:solidFill>
                <a:latin typeface="Courier New"/>
                <a:ea typeface="Courier New"/>
                <a:cs typeface="Courier New"/>
                <a:sym typeface="Courier New"/>
              </a:rPr>
              <a:t>xorout</a:t>
            </a:r>
            <a:r>
              <a:rPr lang="en-US" sz="2600">
                <a:latin typeface="Courier New"/>
                <a:ea typeface="Courier New"/>
                <a:cs typeface="Courier New"/>
                <a:sym typeface="Courier New"/>
              </a:rPr>
              <a:t>, out=prevout, out=out);</a:t>
            </a:r>
            <a:endParaRPr sz="2600">
              <a:latin typeface="Courier New"/>
              <a:ea typeface="Courier New"/>
              <a:cs typeface="Courier New"/>
              <a:sym typeface="Courier New"/>
            </a:endParaRPr>
          </a:p>
          <a:p>
            <a:pPr indent="0" lvl="0" marL="0" rtl="0" algn="l">
              <a:spcBef>
                <a:spcPts val="0"/>
              </a:spcBef>
              <a:spcAft>
                <a:spcPts val="0"/>
              </a:spcAft>
              <a:buNone/>
            </a:pPr>
            <a:r>
              <a:rPr lang="en-US" sz="2600">
                <a:latin typeface="Courier New"/>
                <a:ea typeface="Courier New"/>
                <a:cs typeface="Courier New"/>
                <a:sym typeface="Courier New"/>
              </a:rPr>
              <a:t>}</a:t>
            </a:r>
            <a:endParaRPr sz="2600">
              <a:latin typeface="Courier New"/>
              <a:ea typeface="Courier New"/>
              <a:cs typeface="Courier New"/>
              <a:sym typeface="Courier New"/>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cd186638ef_0_74"/>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DFF Example 3 Specification</a:t>
            </a:r>
            <a:endParaRPr/>
          </a:p>
        </p:txBody>
      </p:sp>
      <p:sp>
        <p:nvSpPr>
          <p:cNvPr id="386" name="Google Shape;386;gcd186638ef_0_74"/>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Example specification:</a:t>
            </a:r>
            <a:endParaRPr/>
          </a:p>
          <a:p>
            <a:pPr indent="0" lvl="0" marL="0" rtl="0" algn="l">
              <a:spcBef>
                <a:spcPts val="520"/>
              </a:spcBef>
              <a:spcAft>
                <a:spcPts val="0"/>
              </a:spcAft>
              <a:buNone/>
            </a:pPr>
            <a:r>
              <a:t/>
            </a:r>
            <a:endParaRPr/>
          </a:p>
          <a:p>
            <a:pPr indent="0" lvl="0" marL="0" rtl="0" algn="l">
              <a:spcBef>
                <a:spcPts val="520"/>
              </a:spcBef>
              <a:spcAft>
                <a:spcPts val="0"/>
              </a:spcAft>
              <a:buNone/>
            </a:pPr>
            <a:r>
              <a:rPr lang="en-US"/>
              <a:t>	</a:t>
            </a:r>
            <a:r>
              <a:rPr lang="en-US">
                <a:latin typeface="Courier New"/>
                <a:ea typeface="Courier New"/>
                <a:cs typeface="Courier New"/>
                <a:sym typeface="Courier New"/>
              </a:rPr>
              <a:t>out(t) = And(Not(out(t-1)), in(t-1))</a:t>
            </a:r>
            <a:endParaRPr/>
          </a:p>
        </p:txBody>
      </p:sp>
      <p:sp>
        <p:nvSpPr>
          <p:cNvPr id="387" name="Google Shape;387;gcd186638ef_0_74"/>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cd186638ef_0_89"/>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DFF Example 3 Time Series</a:t>
            </a:r>
            <a:endParaRPr/>
          </a:p>
        </p:txBody>
      </p:sp>
      <p:sp>
        <p:nvSpPr>
          <p:cNvPr id="394" name="Google Shape;394;gcd186638ef_0_89"/>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descr="Time series table showing the values of in and out for the specification out(t) = And(Not(out(t-1)), in(t-1)).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s of in and out from the previous time section are what affect the out for any given time section. The example given is out when t=1. In order to determine its value, you have to look at in and out when t=0. When t=0, in is 1 and out is 0, so out when t=1 will be And(Not(0), 1) which results in a 1." id="395" name="Google Shape;395;gcd186638ef_0_89" title="Time Series Table of Xor DFF Example 3"/>
          <p:cNvGraphicFramePr/>
          <p:nvPr/>
        </p:nvGraphicFramePr>
        <p:xfrm>
          <a:off x="952538" y="3346125"/>
          <a:ext cx="3000000" cy="3000000"/>
        </p:xfrm>
        <a:graphic>
          <a:graphicData uri="http://schemas.openxmlformats.org/drawingml/2006/table">
            <a:tbl>
              <a:tblPr>
                <a:noFill/>
                <a:tableStyleId>{4B8199CC-65D9-4DD3-86D9-CF63B9A8C9E5}</a:tableStyleId>
              </a:tblPr>
              <a:tblGrid>
                <a:gridCol w="804325"/>
                <a:gridCol w="804325"/>
                <a:gridCol w="804325"/>
                <a:gridCol w="804325"/>
                <a:gridCol w="804325"/>
                <a:gridCol w="804325"/>
                <a:gridCol w="804325"/>
                <a:gridCol w="804325"/>
                <a:gridCol w="804325"/>
              </a:tblGrid>
              <a:tr h="661200">
                <a:tc>
                  <a:txBody>
                    <a:bodyPr/>
                    <a:lstStyle/>
                    <a:p>
                      <a:pPr indent="0" lvl="0" marL="0" rtl="0" algn="ctr">
                        <a:spcBef>
                          <a:spcPts val="0"/>
                        </a:spcBef>
                        <a:spcAft>
                          <a:spcPts val="0"/>
                        </a:spcAft>
                        <a:buNone/>
                      </a:pPr>
                      <a:r>
                        <a:rPr b="1" lang="en-US" sz="2300"/>
                        <a:t>pin</a:t>
                      </a:r>
                      <a:endParaRPr b="1" sz="2300"/>
                    </a:p>
                  </a:txBody>
                  <a:tcPr marT="91425" marB="91425" marR="91425" marL="91425" anchor="ctr"/>
                </a:tc>
                <a:tc>
                  <a:txBody>
                    <a:bodyPr/>
                    <a:lstStyle/>
                    <a:p>
                      <a:pPr indent="0" lvl="0" marL="0" rtl="0" algn="ctr">
                        <a:spcBef>
                          <a:spcPts val="0"/>
                        </a:spcBef>
                        <a:spcAft>
                          <a:spcPts val="0"/>
                        </a:spcAft>
                        <a:buNone/>
                      </a:pPr>
                      <a:r>
                        <a:rPr b="1" lang="en-US" sz="2300"/>
                        <a:t>t=0</a:t>
                      </a:r>
                      <a:endParaRPr b="1" sz="2300"/>
                    </a:p>
                  </a:txBody>
                  <a:tcPr marT="91425" marB="91425" marR="91425" marL="91425" anchor="ctr"/>
                </a:tc>
                <a:tc>
                  <a:txBody>
                    <a:bodyPr/>
                    <a:lstStyle/>
                    <a:p>
                      <a:pPr indent="0" lvl="0" marL="0" rtl="0" algn="ctr">
                        <a:spcBef>
                          <a:spcPts val="0"/>
                        </a:spcBef>
                        <a:spcAft>
                          <a:spcPts val="0"/>
                        </a:spcAft>
                        <a:buNone/>
                      </a:pPr>
                      <a:r>
                        <a:rPr b="1" lang="en-US" sz="2300"/>
                        <a:t>t=1</a:t>
                      </a:r>
                      <a:endParaRPr b="1" sz="2300"/>
                    </a:p>
                  </a:txBody>
                  <a:tcPr marT="91425" marB="91425" marR="91425" marL="91425" anchor="ctr"/>
                </a:tc>
                <a:tc>
                  <a:txBody>
                    <a:bodyPr/>
                    <a:lstStyle/>
                    <a:p>
                      <a:pPr indent="0" lvl="0" marL="0" rtl="0" algn="ctr">
                        <a:spcBef>
                          <a:spcPts val="0"/>
                        </a:spcBef>
                        <a:spcAft>
                          <a:spcPts val="0"/>
                        </a:spcAft>
                        <a:buNone/>
                      </a:pPr>
                      <a:r>
                        <a:rPr b="1" lang="en-US" sz="2300"/>
                        <a:t>t=2</a:t>
                      </a:r>
                      <a:endParaRPr b="1" sz="2300"/>
                    </a:p>
                  </a:txBody>
                  <a:tcPr marT="91425" marB="91425" marR="91425" marL="91425" anchor="ctr"/>
                </a:tc>
                <a:tc>
                  <a:txBody>
                    <a:bodyPr/>
                    <a:lstStyle/>
                    <a:p>
                      <a:pPr indent="0" lvl="0" marL="0" rtl="0" algn="ctr">
                        <a:spcBef>
                          <a:spcPts val="0"/>
                        </a:spcBef>
                        <a:spcAft>
                          <a:spcPts val="0"/>
                        </a:spcAft>
                        <a:buNone/>
                      </a:pPr>
                      <a:r>
                        <a:rPr b="1" lang="en-US" sz="2300"/>
                        <a:t>t=3</a:t>
                      </a:r>
                      <a:endParaRPr b="1" sz="2300"/>
                    </a:p>
                  </a:txBody>
                  <a:tcPr marT="91425" marB="91425" marR="91425" marL="91425" anchor="ctr"/>
                </a:tc>
                <a:tc>
                  <a:txBody>
                    <a:bodyPr/>
                    <a:lstStyle/>
                    <a:p>
                      <a:pPr indent="0" lvl="0" marL="0" rtl="0" algn="ctr">
                        <a:spcBef>
                          <a:spcPts val="0"/>
                        </a:spcBef>
                        <a:spcAft>
                          <a:spcPts val="0"/>
                        </a:spcAft>
                        <a:buNone/>
                      </a:pPr>
                      <a:r>
                        <a:rPr b="1" lang="en-US" sz="2300"/>
                        <a:t>t=4</a:t>
                      </a:r>
                      <a:endParaRPr b="1" sz="2300"/>
                    </a:p>
                  </a:txBody>
                  <a:tcPr marT="91425" marB="91425" marR="91425" marL="91425" anchor="ctr"/>
                </a:tc>
                <a:tc>
                  <a:txBody>
                    <a:bodyPr/>
                    <a:lstStyle/>
                    <a:p>
                      <a:pPr indent="0" lvl="0" marL="0" rtl="0" algn="ctr">
                        <a:spcBef>
                          <a:spcPts val="0"/>
                        </a:spcBef>
                        <a:spcAft>
                          <a:spcPts val="0"/>
                        </a:spcAft>
                        <a:buNone/>
                      </a:pPr>
                      <a:r>
                        <a:rPr b="1" lang="en-US" sz="2300"/>
                        <a:t>t=5</a:t>
                      </a:r>
                      <a:endParaRPr b="1" sz="2300"/>
                    </a:p>
                  </a:txBody>
                  <a:tcPr marT="91425" marB="91425" marR="91425" marL="91425" anchor="ctr"/>
                </a:tc>
                <a:tc>
                  <a:txBody>
                    <a:bodyPr/>
                    <a:lstStyle/>
                    <a:p>
                      <a:pPr indent="0" lvl="0" marL="0" rtl="0" algn="ctr">
                        <a:spcBef>
                          <a:spcPts val="0"/>
                        </a:spcBef>
                        <a:spcAft>
                          <a:spcPts val="0"/>
                        </a:spcAft>
                        <a:buNone/>
                      </a:pPr>
                      <a:r>
                        <a:rPr b="1" lang="en-US" sz="2300"/>
                        <a:t>t=6</a:t>
                      </a:r>
                      <a:endParaRPr b="1" sz="2300"/>
                    </a:p>
                  </a:txBody>
                  <a:tcPr marT="91425" marB="91425" marR="91425" marL="91425" anchor="ctr"/>
                </a:tc>
                <a:tc>
                  <a:txBody>
                    <a:bodyPr/>
                    <a:lstStyle/>
                    <a:p>
                      <a:pPr indent="0" lvl="0" marL="0" rtl="0" algn="ctr">
                        <a:spcBef>
                          <a:spcPts val="0"/>
                        </a:spcBef>
                        <a:spcAft>
                          <a:spcPts val="0"/>
                        </a:spcAft>
                        <a:buNone/>
                      </a:pPr>
                      <a:r>
                        <a:rPr b="1" lang="en-US" sz="2300"/>
                        <a:t>...</a:t>
                      </a:r>
                      <a:endParaRPr b="1" sz="2300"/>
                    </a:p>
                  </a:txBody>
                  <a:tcPr marT="91425" marB="91425" marR="91425" marL="91425" anchor="ctr"/>
                </a:tc>
              </a:tr>
              <a:tr h="661200">
                <a:tc>
                  <a:txBody>
                    <a:bodyPr/>
                    <a:lstStyle/>
                    <a:p>
                      <a:pPr indent="0" lvl="0" marL="0" rtl="0" algn="ctr">
                        <a:spcBef>
                          <a:spcPts val="0"/>
                        </a:spcBef>
                        <a:spcAft>
                          <a:spcPts val="0"/>
                        </a:spcAft>
                        <a:buNone/>
                      </a:pPr>
                      <a:r>
                        <a:rPr lang="en-US" sz="2300"/>
                        <a:t>in</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solidFill>
                      <a:srgbClr val="FFF2CC"/>
                    </a:solidFill>
                  </a:tcP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a:t>
                      </a:r>
                      <a:endParaRPr sz="2300"/>
                    </a:p>
                  </a:txBody>
                  <a:tcPr marT="91425" marB="91425" marR="91425" marL="91425" anchor="ctr"/>
                </a:tc>
              </a:tr>
              <a:tr h="661200">
                <a:tc>
                  <a:txBody>
                    <a:bodyPr/>
                    <a:lstStyle/>
                    <a:p>
                      <a:pPr indent="0" lvl="0" marL="0" rtl="0" algn="ctr">
                        <a:spcBef>
                          <a:spcPts val="0"/>
                        </a:spcBef>
                        <a:spcAft>
                          <a:spcPts val="0"/>
                        </a:spcAft>
                        <a:buNone/>
                      </a:pPr>
                      <a:r>
                        <a:rPr lang="en-US" sz="2300"/>
                        <a:t>out</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solidFill>
                      <a:srgbClr val="C9DAF8"/>
                    </a:solidFill>
                  </a:tcPr>
                </a:tc>
                <a:tc>
                  <a:txBody>
                    <a:bodyPr/>
                    <a:lstStyle/>
                    <a:p>
                      <a:pPr indent="0" lvl="0" marL="0" rtl="0" algn="ctr">
                        <a:spcBef>
                          <a:spcPts val="0"/>
                        </a:spcBef>
                        <a:spcAft>
                          <a:spcPts val="0"/>
                        </a:spcAft>
                        <a:buNone/>
                      </a:pPr>
                      <a:r>
                        <a:rPr lang="en-US" sz="2300"/>
                        <a:t>1</a:t>
                      </a:r>
                      <a:endParaRPr sz="2300"/>
                    </a:p>
                  </a:txBody>
                  <a:tcPr marT="91425" marB="91425" marR="91425" marL="91425" anchor="ctr">
                    <a:solidFill>
                      <a:srgbClr val="E6B8AF"/>
                    </a:solidFill>
                  </a:tcP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1</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0</a:t>
                      </a:r>
                      <a:endParaRPr sz="2300"/>
                    </a:p>
                  </a:txBody>
                  <a:tcPr marT="91425" marB="91425" marR="91425" marL="91425" anchor="ctr"/>
                </a:tc>
                <a:tc>
                  <a:txBody>
                    <a:bodyPr/>
                    <a:lstStyle/>
                    <a:p>
                      <a:pPr indent="0" lvl="0" marL="0" rtl="0" algn="ctr">
                        <a:spcBef>
                          <a:spcPts val="0"/>
                        </a:spcBef>
                        <a:spcAft>
                          <a:spcPts val="0"/>
                        </a:spcAft>
                        <a:buNone/>
                      </a:pPr>
                      <a:r>
                        <a:rPr lang="en-US" sz="2300"/>
                        <a:t>...</a:t>
                      </a:r>
                      <a:endParaRPr sz="2300"/>
                    </a:p>
                  </a:txBody>
                  <a:tcPr marT="91425" marB="91425" marR="91425" marL="91425" anchor="ctr"/>
                </a:tc>
              </a:tr>
            </a:tbl>
          </a:graphicData>
        </a:graphic>
      </p:graphicFrame>
      <p:sp>
        <p:nvSpPr>
          <p:cNvPr id="396" name="Google Shape;396;gcd186638ef_0_89"/>
          <p:cNvSpPr txBox="1"/>
          <p:nvPr/>
        </p:nvSpPr>
        <p:spPr>
          <a:xfrm>
            <a:off x="968725" y="5581725"/>
            <a:ext cx="7239000" cy="910500"/>
          </a:xfrm>
          <a:prstGeom prst="rect">
            <a:avLst/>
          </a:prstGeom>
          <a:noFill/>
          <a:ln>
            <a:noFill/>
          </a:ln>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US" sz="2500">
                <a:latin typeface="Calibri"/>
                <a:ea typeface="Calibri"/>
                <a:cs typeface="Calibri"/>
                <a:sym typeface="Calibri"/>
              </a:rPr>
              <a:t>Example: </a:t>
            </a:r>
            <a:endParaRPr sz="2500">
              <a:latin typeface="Calibri"/>
              <a:ea typeface="Calibri"/>
              <a:cs typeface="Calibri"/>
              <a:sym typeface="Calibri"/>
            </a:endParaRPr>
          </a:p>
          <a:p>
            <a:pPr indent="457200" lvl="0" marL="0" rtl="0" algn="l">
              <a:spcBef>
                <a:spcPts val="0"/>
              </a:spcBef>
              <a:spcAft>
                <a:spcPts val="0"/>
              </a:spcAft>
              <a:buNone/>
            </a:pPr>
            <a:r>
              <a:rPr lang="en-US" sz="2500">
                <a:highlight>
                  <a:srgbClr val="E6B8AF"/>
                </a:highlight>
                <a:latin typeface="Courier New"/>
                <a:ea typeface="Courier New"/>
                <a:cs typeface="Courier New"/>
                <a:sym typeface="Courier New"/>
              </a:rPr>
              <a:t>out(t=1)</a:t>
            </a:r>
            <a:r>
              <a:rPr lang="en-US" sz="2500">
                <a:latin typeface="Courier New"/>
                <a:ea typeface="Courier New"/>
                <a:cs typeface="Courier New"/>
                <a:sym typeface="Courier New"/>
              </a:rPr>
              <a:t> = And(Not(</a:t>
            </a:r>
            <a:r>
              <a:rPr lang="en-US" sz="2500">
                <a:solidFill>
                  <a:schemeClr val="dk1"/>
                </a:solidFill>
                <a:highlight>
                  <a:srgbClr val="C9DAF8"/>
                </a:highlight>
                <a:latin typeface="Courier New"/>
                <a:ea typeface="Courier New"/>
                <a:cs typeface="Courier New"/>
                <a:sym typeface="Courier New"/>
              </a:rPr>
              <a:t>out(t=0)</a:t>
            </a:r>
            <a:r>
              <a:rPr lang="en-US" sz="2500">
                <a:latin typeface="Courier New"/>
                <a:ea typeface="Courier New"/>
                <a:cs typeface="Courier New"/>
                <a:sym typeface="Courier New"/>
              </a:rPr>
              <a:t>), </a:t>
            </a:r>
            <a:r>
              <a:rPr lang="en-US" sz="2500">
                <a:solidFill>
                  <a:schemeClr val="dk1"/>
                </a:solidFill>
                <a:highlight>
                  <a:srgbClr val="FFF2CC"/>
                </a:highlight>
                <a:latin typeface="Courier New"/>
                <a:ea typeface="Courier New"/>
                <a:cs typeface="Courier New"/>
                <a:sym typeface="Courier New"/>
              </a:rPr>
              <a:t>in(t=0)</a:t>
            </a:r>
            <a:r>
              <a:rPr lang="en-US" sz="2500">
                <a:latin typeface="Courier New"/>
                <a:ea typeface="Courier New"/>
                <a:cs typeface="Courier New"/>
                <a:sym typeface="Courier New"/>
              </a:rPr>
              <a:t>)</a:t>
            </a:r>
            <a:endParaRPr sz="2500">
              <a:latin typeface="Courier New"/>
              <a:ea typeface="Courier New"/>
              <a:cs typeface="Courier New"/>
              <a:sym typeface="Courier New"/>
            </a:endParaRPr>
          </a:p>
        </p:txBody>
      </p:sp>
      <p:sp>
        <p:nvSpPr>
          <p:cNvPr id="397" name="Google Shape;397;gcd186638ef_0_89"/>
          <p:cNvSpPr txBox="1"/>
          <p:nvPr/>
        </p:nvSpPr>
        <p:spPr>
          <a:xfrm>
            <a:off x="968725" y="1340650"/>
            <a:ext cx="7222800" cy="762000"/>
          </a:xfrm>
          <a:prstGeom prst="rect">
            <a:avLst/>
          </a:prstGeom>
          <a:noFill/>
          <a:ln>
            <a:noFill/>
          </a:ln>
        </p:spPr>
        <p:txBody>
          <a:bodyPr anchorCtr="0" anchor="t" bIns="91425" lIns="91425" spcFirstLastPara="1" rIns="91425" wrap="square" tIns="91425">
            <a:normAutofit fontScale="92500"/>
          </a:bodyPr>
          <a:lstStyle/>
          <a:p>
            <a:pPr indent="0" lvl="0" marL="0" rtl="0" algn="l">
              <a:spcBef>
                <a:spcPts val="520"/>
              </a:spcBef>
              <a:spcAft>
                <a:spcPts val="0"/>
              </a:spcAft>
              <a:buClr>
                <a:schemeClr val="dk1"/>
              </a:buClr>
              <a:buSzPct val="42307"/>
              <a:buFont typeface="Arial"/>
              <a:buNone/>
            </a:pPr>
            <a:r>
              <a:rPr lang="en-US" sz="2600">
                <a:solidFill>
                  <a:schemeClr val="dk1"/>
                </a:solidFill>
                <a:latin typeface="Courier New"/>
                <a:ea typeface="Courier New"/>
                <a:cs typeface="Courier New"/>
                <a:sym typeface="Courier New"/>
              </a:rPr>
              <a:t>out(t) = And(Not(out(t-1)), in(t-1))</a:t>
            </a:r>
            <a:endParaRPr sz="26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cd186638ef_0_81"/>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DFF Example 3 Circuit Diagram</a:t>
            </a:r>
            <a:endParaRPr/>
          </a:p>
        </p:txBody>
      </p:sp>
      <p:sp>
        <p:nvSpPr>
          <p:cNvPr id="404" name="Google Shape;404;gcd186638ef_0_81"/>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Example specification:</a:t>
            </a:r>
            <a:endParaRPr/>
          </a:p>
          <a:p>
            <a:pPr indent="0" lvl="0" marL="0" rtl="0" algn="l">
              <a:spcBef>
                <a:spcPts val="520"/>
              </a:spcBef>
              <a:spcAft>
                <a:spcPts val="0"/>
              </a:spcAft>
              <a:buNone/>
            </a:pPr>
            <a:r>
              <a:t/>
            </a:r>
            <a:endParaRPr/>
          </a:p>
          <a:p>
            <a:pPr indent="0" lvl="0" marL="0" rtl="0" algn="l">
              <a:spcBef>
                <a:spcPts val="520"/>
              </a:spcBef>
              <a:spcAft>
                <a:spcPts val="0"/>
              </a:spcAft>
              <a:buNone/>
            </a:pPr>
            <a:r>
              <a:rPr lang="en-US"/>
              <a:t>	</a:t>
            </a:r>
            <a:r>
              <a:rPr lang="en-US">
                <a:latin typeface="Courier New"/>
                <a:ea typeface="Courier New"/>
                <a:cs typeface="Courier New"/>
                <a:sym typeface="Courier New"/>
              </a:rPr>
              <a:t>out(t) = And(Not(out(t-1)), in(t-1))</a:t>
            </a:r>
            <a:endParaRPr/>
          </a:p>
          <a:p>
            <a:pPr indent="0" lvl="0" marL="0" rtl="0" algn="l">
              <a:spcBef>
                <a:spcPts val="520"/>
              </a:spcBef>
              <a:spcAft>
                <a:spcPts val="0"/>
              </a:spcAft>
              <a:buNone/>
            </a:pPr>
            <a:r>
              <a:t/>
            </a:r>
            <a:endParaRPr>
              <a:latin typeface="Courier New"/>
              <a:ea typeface="Courier New"/>
              <a:cs typeface="Courier New"/>
              <a:sym typeface="Courier New"/>
            </a:endParaRPr>
          </a:p>
          <a:p>
            <a:pPr indent="-327660" lvl="0" marL="457200" rtl="0" algn="l">
              <a:spcBef>
                <a:spcPts val="520"/>
              </a:spcBef>
              <a:spcAft>
                <a:spcPts val="0"/>
              </a:spcAft>
              <a:buSzPts val="1560"/>
              <a:buChar char="●"/>
            </a:pPr>
            <a:r>
              <a:rPr lang="en-US"/>
              <a:t>Circuit diagram:</a:t>
            </a:r>
            <a:endParaRPr/>
          </a:p>
        </p:txBody>
      </p:sp>
      <p:sp>
        <p:nvSpPr>
          <p:cNvPr id="405" name="Google Shape;405;gcd186638ef_0_81"/>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Circuit diagram representing the specification out(t) = And(Not(out(t-1)), in(t-1)). There is one input in and one output out. There is a DFF which is connected to out. The input to this DFF is an And gate's output, and the inputs to the And gate are in and a Not gate whose input is the out from the previous time cycle. &#10;" id="406" name="Google Shape;406;gcd186638ef_0_81" title="Circuit Diagram of DFF Example 3"/>
          <p:cNvPicPr preferRelativeResize="0"/>
          <p:nvPr/>
        </p:nvPicPr>
        <p:blipFill>
          <a:blip r:embed="rId3">
            <a:alphaModFix/>
          </a:blip>
          <a:stretch>
            <a:fillRect/>
          </a:stretch>
        </p:blipFill>
        <p:spPr>
          <a:xfrm>
            <a:off x="827075" y="4045325"/>
            <a:ext cx="7505700" cy="1943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cd186638ef_0_99"/>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DFF Example 3 HDL Implementation</a:t>
            </a:r>
            <a:endParaRPr/>
          </a:p>
        </p:txBody>
      </p:sp>
      <p:sp>
        <p:nvSpPr>
          <p:cNvPr id="413" name="Google Shape;413;gcd186638ef_0_99"/>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414" name="Google Shape;414;gcd186638ef_0_99"/>
          <p:cNvSpPr txBox="1"/>
          <p:nvPr/>
        </p:nvSpPr>
        <p:spPr>
          <a:xfrm>
            <a:off x="356925" y="2245625"/>
            <a:ext cx="8406000" cy="42468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US" sz="2600">
                <a:latin typeface="Courier New"/>
                <a:ea typeface="Courier New"/>
                <a:cs typeface="Courier New"/>
                <a:sym typeface="Courier New"/>
              </a:rPr>
              <a:t>CHIP</a:t>
            </a:r>
            <a:r>
              <a:rPr lang="en-US" sz="2600">
                <a:latin typeface="Courier New"/>
                <a:ea typeface="Courier New"/>
                <a:cs typeface="Courier New"/>
                <a:sym typeface="Courier New"/>
              </a:rPr>
              <a:t> Example3 {</a:t>
            </a:r>
            <a:endParaRPr sz="2600">
              <a:latin typeface="Courier New"/>
              <a:ea typeface="Courier New"/>
              <a:cs typeface="Courier New"/>
              <a:sym typeface="Courier New"/>
            </a:endParaRPr>
          </a:p>
          <a:p>
            <a:pPr indent="0" lvl="0" marL="0" rtl="0" algn="l">
              <a:spcBef>
                <a:spcPts val="0"/>
              </a:spcBef>
              <a:spcAft>
                <a:spcPts val="0"/>
              </a:spcAft>
              <a:buNone/>
            </a:pPr>
            <a:r>
              <a:rPr lang="en-US" sz="2600">
                <a:latin typeface="Courier New"/>
                <a:ea typeface="Courier New"/>
                <a:cs typeface="Courier New"/>
                <a:sym typeface="Courier New"/>
              </a:rPr>
              <a:t>    </a:t>
            </a:r>
            <a:r>
              <a:rPr b="1" lang="en-US" sz="2600">
                <a:latin typeface="Courier New"/>
                <a:ea typeface="Courier New"/>
                <a:cs typeface="Courier New"/>
                <a:sym typeface="Courier New"/>
              </a:rPr>
              <a:t>IN</a:t>
            </a:r>
            <a:r>
              <a:rPr lang="en-US" sz="2600">
                <a:latin typeface="Courier New"/>
                <a:ea typeface="Courier New"/>
                <a:cs typeface="Courier New"/>
                <a:sym typeface="Courier New"/>
              </a:rPr>
              <a:t> in;</a:t>
            </a:r>
            <a:endParaRPr sz="2600">
              <a:latin typeface="Courier New"/>
              <a:ea typeface="Courier New"/>
              <a:cs typeface="Courier New"/>
              <a:sym typeface="Courier New"/>
            </a:endParaRPr>
          </a:p>
          <a:p>
            <a:pPr indent="0" lvl="0" marL="0" rtl="0" algn="l">
              <a:spcBef>
                <a:spcPts val="0"/>
              </a:spcBef>
              <a:spcAft>
                <a:spcPts val="0"/>
              </a:spcAft>
              <a:buNone/>
            </a:pPr>
            <a:r>
              <a:rPr lang="en-US" sz="2600">
                <a:latin typeface="Courier New"/>
                <a:ea typeface="Courier New"/>
                <a:cs typeface="Courier New"/>
                <a:sym typeface="Courier New"/>
              </a:rPr>
              <a:t>    </a:t>
            </a:r>
            <a:r>
              <a:rPr b="1" lang="en-US" sz="2600">
                <a:latin typeface="Courier New"/>
                <a:ea typeface="Courier New"/>
                <a:cs typeface="Courier New"/>
                <a:sym typeface="Courier New"/>
              </a:rPr>
              <a:t>OUT</a:t>
            </a:r>
            <a:r>
              <a:rPr lang="en-US" sz="2600">
                <a:latin typeface="Courier New"/>
                <a:ea typeface="Courier New"/>
                <a:cs typeface="Courier New"/>
                <a:sym typeface="Courier New"/>
              </a:rPr>
              <a:t> out;</a:t>
            </a:r>
            <a:endParaRPr sz="2600">
              <a:latin typeface="Courier New"/>
              <a:ea typeface="Courier New"/>
              <a:cs typeface="Courier New"/>
              <a:sym typeface="Courier New"/>
            </a:endParaRPr>
          </a:p>
          <a:p>
            <a:pPr indent="0" lvl="0" marL="0" rtl="0" algn="l">
              <a:spcBef>
                <a:spcPts val="0"/>
              </a:spcBef>
              <a:spcAft>
                <a:spcPts val="0"/>
              </a:spcAft>
              <a:buNone/>
            </a:pPr>
            <a:r>
              <a:t/>
            </a:r>
            <a:endParaRPr sz="2600">
              <a:latin typeface="Courier New"/>
              <a:ea typeface="Courier New"/>
              <a:cs typeface="Courier New"/>
              <a:sym typeface="Courier New"/>
            </a:endParaRPr>
          </a:p>
          <a:p>
            <a:pPr indent="0" lvl="0" marL="0" rtl="0" algn="l">
              <a:spcBef>
                <a:spcPts val="0"/>
              </a:spcBef>
              <a:spcAft>
                <a:spcPts val="0"/>
              </a:spcAft>
              <a:buNone/>
            </a:pPr>
            <a:r>
              <a:rPr lang="en-US" sz="2600">
                <a:latin typeface="Courier New"/>
                <a:ea typeface="Courier New"/>
                <a:cs typeface="Courier New"/>
                <a:sym typeface="Courier New"/>
              </a:rPr>
              <a:t>    </a:t>
            </a:r>
            <a:r>
              <a:rPr b="1" lang="en-US" sz="2600">
                <a:latin typeface="Courier New"/>
                <a:ea typeface="Courier New"/>
                <a:cs typeface="Courier New"/>
                <a:sym typeface="Courier New"/>
              </a:rPr>
              <a:t>PARTS:</a:t>
            </a:r>
            <a:endParaRPr b="1" sz="2600">
              <a:latin typeface="Courier New"/>
              <a:ea typeface="Courier New"/>
              <a:cs typeface="Courier New"/>
              <a:sym typeface="Courier New"/>
            </a:endParaRPr>
          </a:p>
          <a:p>
            <a:pPr indent="0" lvl="0" marL="0" rtl="0" algn="l">
              <a:spcBef>
                <a:spcPts val="0"/>
              </a:spcBef>
              <a:spcAft>
                <a:spcPts val="0"/>
              </a:spcAft>
              <a:buNone/>
            </a:pPr>
            <a:r>
              <a:rPr lang="en-US" sz="2600">
                <a:latin typeface="Courier New"/>
                <a:ea typeface="Courier New"/>
                <a:cs typeface="Courier New"/>
                <a:sym typeface="Courier New"/>
              </a:rPr>
              <a:t>    Not(in=prevout, out=notprevout);</a:t>
            </a:r>
            <a:endParaRPr sz="26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2600">
                <a:solidFill>
                  <a:schemeClr val="dk1"/>
                </a:solidFill>
                <a:latin typeface="Courier New"/>
                <a:ea typeface="Courier New"/>
                <a:cs typeface="Courier New"/>
                <a:sym typeface="Courier New"/>
              </a:rPr>
              <a:t>    And(a=in, b=notprevout, out=andout);</a:t>
            </a:r>
            <a:endParaRPr sz="2600">
              <a:solidFill>
                <a:schemeClr val="dk1"/>
              </a:solidFill>
              <a:latin typeface="Courier New"/>
              <a:ea typeface="Courier New"/>
              <a:cs typeface="Courier New"/>
              <a:sym typeface="Courier New"/>
            </a:endParaRPr>
          </a:p>
          <a:p>
            <a:pPr indent="0" lvl="0" marL="0" rtl="0" algn="l">
              <a:spcBef>
                <a:spcPts val="0"/>
              </a:spcBef>
              <a:spcAft>
                <a:spcPts val="0"/>
              </a:spcAft>
              <a:buNone/>
            </a:pPr>
            <a:r>
              <a:rPr lang="en-US" sz="2600">
                <a:solidFill>
                  <a:schemeClr val="dk1"/>
                </a:solidFill>
                <a:latin typeface="Courier New"/>
                <a:ea typeface="Courier New"/>
                <a:cs typeface="Courier New"/>
                <a:sym typeface="Courier New"/>
              </a:rPr>
              <a:t>    DFF(in=andout, out=prevout, out=out);</a:t>
            </a:r>
            <a:endParaRPr sz="2600">
              <a:latin typeface="Courier New"/>
              <a:ea typeface="Courier New"/>
              <a:cs typeface="Courier New"/>
              <a:sym typeface="Courier New"/>
            </a:endParaRPr>
          </a:p>
          <a:p>
            <a:pPr indent="0" lvl="0" marL="0" rtl="0" algn="l">
              <a:spcBef>
                <a:spcPts val="0"/>
              </a:spcBef>
              <a:spcAft>
                <a:spcPts val="0"/>
              </a:spcAft>
              <a:buNone/>
            </a:pPr>
            <a:r>
              <a:rPr lang="en-US" sz="2600">
                <a:latin typeface="Courier New"/>
                <a:ea typeface="Courier New"/>
                <a:cs typeface="Courier New"/>
                <a:sym typeface="Courier New"/>
              </a:rPr>
              <a:t>}</a:t>
            </a:r>
            <a:endParaRPr sz="2600">
              <a:latin typeface="Courier New"/>
              <a:ea typeface="Courier New"/>
              <a:cs typeface="Courier New"/>
              <a:sym typeface="Courier New"/>
            </a:endParaRPr>
          </a:p>
        </p:txBody>
      </p:sp>
      <p:sp>
        <p:nvSpPr>
          <p:cNvPr id="415" name="Google Shape;415;gcd186638ef_0_99"/>
          <p:cNvSpPr txBox="1"/>
          <p:nvPr/>
        </p:nvSpPr>
        <p:spPr>
          <a:xfrm>
            <a:off x="968725" y="1340650"/>
            <a:ext cx="7222800" cy="762000"/>
          </a:xfrm>
          <a:prstGeom prst="rect">
            <a:avLst/>
          </a:prstGeom>
          <a:noFill/>
          <a:ln>
            <a:noFill/>
          </a:ln>
        </p:spPr>
        <p:txBody>
          <a:bodyPr anchorCtr="0" anchor="t" bIns="91425" lIns="91425" spcFirstLastPara="1" rIns="91425" wrap="square" tIns="91425">
            <a:normAutofit fontScale="92500"/>
          </a:bodyPr>
          <a:lstStyle/>
          <a:p>
            <a:pPr indent="0" lvl="0" marL="0" rtl="0" algn="l">
              <a:spcBef>
                <a:spcPts val="520"/>
              </a:spcBef>
              <a:spcAft>
                <a:spcPts val="0"/>
              </a:spcAft>
              <a:buNone/>
            </a:pPr>
            <a:r>
              <a:rPr lang="en-US" sz="2600">
                <a:solidFill>
                  <a:schemeClr val="dk1"/>
                </a:solidFill>
                <a:latin typeface="Courier New"/>
                <a:ea typeface="Courier New"/>
                <a:cs typeface="Courier New"/>
                <a:sym typeface="Courier New"/>
              </a:rPr>
              <a:t>out(t) = And(Not(out(t-1)), in(t-1))</a:t>
            </a:r>
            <a:endParaRPr sz="26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b74d38c301_0_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Reminders</a:t>
            </a:r>
            <a:endParaRPr/>
          </a:p>
        </p:txBody>
      </p:sp>
      <p:sp>
        <p:nvSpPr>
          <p:cNvPr id="422" name="Google Shape;422;gb74d38c301_0_0"/>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Project 2 is due Thursday 11:59PM PDT</a:t>
            </a:r>
            <a:br>
              <a:rPr lang="en-US"/>
            </a:br>
            <a:endParaRPr/>
          </a:p>
          <a:p>
            <a:pPr indent="-327660" lvl="0" marL="457200" rtl="0" algn="l">
              <a:lnSpc>
                <a:spcPct val="100000"/>
              </a:lnSpc>
              <a:spcBef>
                <a:spcPts val="0"/>
              </a:spcBef>
              <a:spcAft>
                <a:spcPts val="0"/>
              </a:spcAft>
              <a:buSzPts val="1560"/>
              <a:buChar char="❖"/>
            </a:pPr>
            <a:r>
              <a:rPr lang="en-US"/>
              <a:t>Margot and Eric have office hours NOW(!) 2:00 - 3:00PM on Tuesdays!</a:t>
            </a:r>
            <a:br>
              <a:rPr lang="en-US"/>
            </a:br>
            <a:endParaRPr/>
          </a:p>
          <a:p>
            <a:pPr indent="-327660" lvl="0" marL="457200" rtl="0" algn="l">
              <a:lnSpc>
                <a:spcPct val="100000"/>
              </a:lnSpc>
              <a:spcBef>
                <a:spcPts val="0"/>
              </a:spcBef>
              <a:spcAft>
                <a:spcPts val="0"/>
              </a:spcAft>
              <a:buSzPts val="1560"/>
              <a:buChar char="❖"/>
            </a:pPr>
            <a:r>
              <a:rPr lang="en-US"/>
              <a:t>Message board! Discord!</a:t>
            </a:r>
            <a:endParaRPr/>
          </a:p>
        </p:txBody>
      </p:sp>
      <p:sp>
        <p:nvSpPr>
          <p:cNvPr id="423" name="Google Shape;423;gb74d38c301_0_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d0ce5c131e_0_24"/>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76" name="Google Shape;76;gd0ce5c131e_0_24"/>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560"/>
              <a:buNone/>
            </a:pPr>
            <a:r>
              <a:t/>
            </a:r>
            <a:endParaRPr b="1">
              <a:solidFill>
                <a:srgbClr val="4B2A85"/>
              </a:solidFill>
            </a:endParaRPr>
          </a:p>
          <a:p>
            <a:pPr indent="-342900" lvl="0" marL="342900" rtl="0" algn="l">
              <a:lnSpc>
                <a:spcPct val="100000"/>
              </a:lnSpc>
              <a:spcBef>
                <a:spcPts val="0"/>
              </a:spcBef>
              <a:spcAft>
                <a:spcPts val="0"/>
              </a:spcAft>
              <a:buClr>
                <a:srgbClr val="4B2A85"/>
              </a:buClr>
              <a:buSzPts val="1560"/>
              <a:buChar char="❖"/>
            </a:pPr>
            <a:r>
              <a:rPr lang="en-US"/>
              <a:t>Project 1 Reflection</a:t>
            </a:r>
            <a:endParaRPr/>
          </a:p>
          <a:p>
            <a:pPr indent="0" lvl="0" marL="457200" rtl="0" algn="l">
              <a:lnSpc>
                <a:spcPct val="100000"/>
              </a:lnSpc>
              <a:spcBef>
                <a:spcPts val="0"/>
              </a:spcBef>
              <a:spcAft>
                <a:spcPts val="0"/>
              </a:spcAft>
              <a:buNone/>
            </a:pPr>
            <a:r>
              <a:t/>
            </a:r>
            <a:endParaRPr b="1">
              <a:solidFill>
                <a:srgbClr val="4B2A85"/>
              </a:solidFill>
            </a:endParaRPr>
          </a:p>
          <a:p>
            <a:pPr indent="-342900" lvl="0" marL="342900" rtl="0" algn="l">
              <a:lnSpc>
                <a:spcPct val="100000"/>
              </a:lnSpc>
              <a:spcBef>
                <a:spcPts val="0"/>
              </a:spcBef>
              <a:spcAft>
                <a:spcPts val="0"/>
              </a:spcAft>
              <a:buClr>
                <a:srgbClr val="4B2A85"/>
              </a:buClr>
              <a:buSzPts val="1560"/>
              <a:buChar char="❖"/>
            </a:pPr>
            <a:r>
              <a:rPr b="1" lang="en-US">
                <a:solidFill>
                  <a:srgbClr val="4B2A85"/>
                </a:solidFill>
              </a:rPr>
              <a:t>Bloom’s Taxonomy </a:t>
            </a:r>
            <a:endParaRPr b="1">
              <a:solidFill>
                <a:srgbClr val="4B2A85"/>
              </a:solidFill>
            </a:endParaRPr>
          </a:p>
          <a:p>
            <a:pPr indent="0" lvl="0" marL="0" rtl="0" algn="l">
              <a:lnSpc>
                <a:spcPct val="100000"/>
              </a:lnSpc>
              <a:spcBef>
                <a:spcPts val="0"/>
              </a:spcBef>
              <a:spcAft>
                <a:spcPts val="0"/>
              </a:spcAft>
              <a:buSzPts val="1560"/>
              <a:buNone/>
            </a:pPr>
            <a:r>
              <a:t/>
            </a:r>
            <a:endParaRPr/>
          </a:p>
          <a:p>
            <a:pPr indent="-342900" lvl="0" marL="342900" rtl="0" algn="l">
              <a:lnSpc>
                <a:spcPct val="100000"/>
              </a:lnSpc>
              <a:spcBef>
                <a:spcPts val="520"/>
              </a:spcBef>
              <a:spcAft>
                <a:spcPts val="0"/>
              </a:spcAft>
              <a:buClr>
                <a:srgbClr val="4B2A85"/>
              </a:buClr>
              <a:buSzPts val="1560"/>
              <a:buChar char="❖"/>
            </a:pPr>
            <a:r>
              <a:rPr lang="en-US"/>
              <a:t>Cornell Note-Taking Method</a:t>
            </a:r>
            <a:endParaRPr/>
          </a:p>
          <a:p>
            <a:pPr indent="-243840" lvl="0" marL="342900" rtl="0" algn="l">
              <a:lnSpc>
                <a:spcPct val="100000"/>
              </a:lnSpc>
              <a:spcBef>
                <a:spcPts val="520"/>
              </a:spcBef>
              <a:spcAft>
                <a:spcPts val="0"/>
              </a:spcAft>
              <a:buSzPts val="1560"/>
              <a:buNone/>
            </a:pPr>
            <a:r>
              <a:t/>
            </a:r>
            <a:endParaRPr/>
          </a:p>
          <a:p>
            <a:pPr indent="-342900" lvl="0" marL="342900" rtl="0" algn="l">
              <a:lnSpc>
                <a:spcPct val="100000"/>
              </a:lnSpc>
              <a:spcBef>
                <a:spcPts val="520"/>
              </a:spcBef>
              <a:spcAft>
                <a:spcPts val="0"/>
              </a:spcAft>
              <a:buClr>
                <a:srgbClr val="4B2A85"/>
              </a:buClr>
              <a:buSzPts val="1560"/>
              <a:buChar char="❖"/>
            </a:pPr>
            <a:r>
              <a:rPr lang="en-US"/>
              <a:t>Representing Time in Hardware</a:t>
            </a:r>
            <a:endParaRPr/>
          </a:p>
          <a:p>
            <a:pPr indent="-243840" lvl="1" marL="800100" rtl="0" algn="l">
              <a:lnSpc>
                <a:spcPct val="100000"/>
              </a:lnSpc>
              <a:spcBef>
                <a:spcPts val="520"/>
              </a:spcBef>
              <a:spcAft>
                <a:spcPts val="0"/>
              </a:spcAft>
              <a:buSzPts val="1560"/>
              <a:buNone/>
            </a:pPr>
            <a:r>
              <a:t/>
            </a:r>
            <a:endParaRPr/>
          </a:p>
          <a:p>
            <a:pPr indent="-342900" lvl="0" marL="342900" rtl="0" algn="l">
              <a:lnSpc>
                <a:spcPct val="100000"/>
              </a:lnSpc>
              <a:spcBef>
                <a:spcPts val="520"/>
              </a:spcBef>
              <a:spcAft>
                <a:spcPts val="0"/>
              </a:spcAft>
              <a:buClr>
                <a:srgbClr val="4B2A85"/>
              </a:buClr>
              <a:buSzPts val="1560"/>
              <a:buChar char="❖"/>
            </a:pPr>
            <a:r>
              <a:rPr lang="en-US"/>
              <a:t>Sequential Logic</a:t>
            </a:r>
            <a:endParaRPr/>
          </a:p>
        </p:txBody>
      </p:sp>
      <p:sp>
        <p:nvSpPr>
          <p:cNvPr id="77" name="Google Shape;77;gd0ce5c131e_0_24"/>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6"/>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Bloom’s Taxonomy </a:t>
            </a:r>
            <a:endParaRPr/>
          </a:p>
        </p:txBody>
      </p:sp>
      <p:sp>
        <p:nvSpPr>
          <p:cNvPr id="84" name="Google Shape;84;p6"/>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85" name="Google Shape;85;p6"/>
          <p:cNvSpPr/>
          <p:nvPr/>
        </p:nvSpPr>
        <p:spPr>
          <a:xfrm>
            <a:off x="1367950" y="5975169"/>
            <a:ext cx="7314000" cy="688200"/>
          </a:xfrm>
          <a:prstGeom prst="trapezoid">
            <a:avLst>
              <a:gd fmla="val 64862" name="adj"/>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Open Sans"/>
                <a:ea typeface="Open Sans"/>
                <a:cs typeface="Open Sans"/>
                <a:sym typeface="Open Sans"/>
              </a:rPr>
              <a:t>Remembering</a:t>
            </a:r>
            <a:endParaRPr b="1" i="0" sz="1600" u="none" cap="none" strike="noStrike">
              <a:solidFill>
                <a:srgbClr val="000000"/>
              </a:solidFill>
              <a:latin typeface="Open Sans"/>
              <a:ea typeface="Open Sans"/>
              <a:cs typeface="Open Sans"/>
              <a:sym typeface="Open Sans"/>
            </a:endParaRPr>
          </a:p>
        </p:txBody>
      </p:sp>
      <p:sp>
        <p:nvSpPr>
          <p:cNvPr id="86" name="Google Shape;86;p6"/>
          <p:cNvSpPr/>
          <p:nvPr/>
        </p:nvSpPr>
        <p:spPr>
          <a:xfrm>
            <a:off x="1915818" y="5127421"/>
            <a:ext cx="6241200" cy="736200"/>
          </a:xfrm>
          <a:prstGeom prst="trapezoid">
            <a:avLst>
              <a:gd fmla="val 60623"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Open Sans"/>
                <a:ea typeface="Open Sans"/>
                <a:cs typeface="Open Sans"/>
                <a:sym typeface="Open Sans"/>
              </a:rPr>
              <a:t>Understanding</a:t>
            </a:r>
            <a:endParaRPr b="0" i="0" sz="1600" u="none" cap="none" strike="noStrike">
              <a:solidFill>
                <a:srgbClr val="000000"/>
              </a:solidFill>
              <a:latin typeface="Arial"/>
              <a:ea typeface="Arial"/>
              <a:cs typeface="Arial"/>
              <a:sym typeface="Arial"/>
            </a:endParaRPr>
          </a:p>
        </p:txBody>
      </p:sp>
      <p:sp>
        <p:nvSpPr>
          <p:cNvPr id="87" name="Google Shape;87;p6"/>
          <p:cNvSpPr/>
          <p:nvPr/>
        </p:nvSpPr>
        <p:spPr>
          <a:xfrm>
            <a:off x="2451770" y="4161998"/>
            <a:ext cx="5169300" cy="853800"/>
          </a:xfrm>
          <a:prstGeom prst="trapezoid">
            <a:avLst>
              <a:gd fmla="val 62989" name="adj"/>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Open Sans"/>
                <a:ea typeface="Open Sans"/>
                <a:cs typeface="Open Sans"/>
                <a:sym typeface="Open Sans"/>
              </a:rPr>
              <a:t>Applying</a:t>
            </a:r>
            <a:endParaRPr b="1" i="0" sz="1600" u="none" cap="none" strike="noStrike">
              <a:solidFill>
                <a:srgbClr val="000000"/>
              </a:solidFill>
              <a:latin typeface="Open Sans"/>
              <a:ea typeface="Open Sans"/>
              <a:cs typeface="Open Sans"/>
              <a:sym typeface="Open Sans"/>
            </a:endParaRPr>
          </a:p>
        </p:txBody>
      </p:sp>
      <p:sp>
        <p:nvSpPr>
          <p:cNvPr id="88" name="Google Shape;88;p6"/>
          <p:cNvSpPr/>
          <p:nvPr/>
        </p:nvSpPr>
        <p:spPr>
          <a:xfrm>
            <a:off x="3047274" y="3362380"/>
            <a:ext cx="3954000" cy="688200"/>
          </a:xfrm>
          <a:prstGeom prst="trapezoid">
            <a:avLst>
              <a:gd fmla="val 59874"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Open Sans"/>
                <a:ea typeface="Open Sans"/>
                <a:cs typeface="Open Sans"/>
                <a:sym typeface="Open Sans"/>
              </a:rPr>
              <a:t>Analyzing</a:t>
            </a:r>
            <a:endParaRPr b="0" i="0" sz="1600" u="none" cap="none" strike="noStrike">
              <a:solidFill>
                <a:srgbClr val="000000"/>
              </a:solidFill>
              <a:latin typeface="Arial"/>
              <a:ea typeface="Arial"/>
              <a:cs typeface="Arial"/>
              <a:sym typeface="Arial"/>
            </a:endParaRPr>
          </a:p>
        </p:txBody>
      </p:sp>
      <p:sp>
        <p:nvSpPr>
          <p:cNvPr id="89" name="Google Shape;89;p6"/>
          <p:cNvSpPr/>
          <p:nvPr/>
        </p:nvSpPr>
        <p:spPr>
          <a:xfrm>
            <a:off x="4083457" y="888325"/>
            <a:ext cx="1905900" cy="1515000"/>
          </a:xfrm>
          <a:prstGeom prst="triangle">
            <a:avLst>
              <a:gd fmla="val 49407"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Open Sans"/>
                <a:ea typeface="Open Sans"/>
                <a:cs typeface="Open Sans"/>
                <a:sym typeface="Open Sans"/>
              </a:rPr>
              <a:t>Creating</a:t>
            </a:r>
            <a:endParaRPr b="0" i="0" sz="1400" u="none" cap="none" strike="noStrike">
              <a:solidFill>
                <a:srgbClr val="000000"/>
              </a:solidFill>
              <a:highlight>
                <a:srgbClr val="FCE5CD"/>
              </a:highlight>
              <a:latin typeface="Arial"/>
              <a:ea typeface="Arial"/>
              <a:cs typeface="Arial"/>
              <a:sym typeface="Arial"/>
            </a:endParaRPr>
          </a:p>
        </p:txBody>
      </p:sp>
      <p:sp>
        <p:nvSpPr>
          <p:cNvPr id="90" name="Google Shape;90;p6"/>
          <p:cNvSpPr/>
          <p:nvPr/>
        </p:nvSpPr>
        <p:spPr>
          <a:xfrm>
            <a:off x="3535589" y="2514644"/>
            <a:ext cx="2977500" cy="736200"/>
          </a:xfrm>
          <a:prstGeom prst="trapezoid">
            <a:avLst>
              <a:gd fmla="val 60623"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Open Sans"/>
                <a:ea typeface="Open Sans"/>
                <a:cs typeface="Open Sans"/>
                <a:sym typeface="Open Sans"/>
              </a:rPr>
              <a:t>Evaluating</a:t>
            </a:r>
            <a:endParaRPr b="0" i="0" sz="1600" u="none" cap="none" strike="noStrike">
              <a:solidFill>
                <a:srgbClr val="000000"/>
              </a:solidFill>
              <a:latin typeface="Arial"/>
              <a:ea typeface="Arial"/>
              <a:cs typeface="Arial"/>
              <a:sym typeface="Arial"/>
            </a:endParaRPr>
          </a:p>
        </p:txBody>
      </p:sp>
      <p:sp>
        <p:nvSpPr>
          <p:cNvPr id="91" name="Google Shape;91;p6"/>
          <p:cNvSpPr/>
          <p:nvPr/>
        </p:nvSpPr>
        <p:spPr>
          <a:xfrm>
            <a:off x="414575" y="6017175"/>
            <a:ext cx="3120900" cy="580500"/>
          </a:xfrm>
          <a:prstGeom prst="homePlate">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Recalling facts and basic concepts</a:t>
            </a:r>
            <a:endParaRPr b="0" i="0" sz="1400" u="none" cap="none" strike="noStrike">
              <a:solidFill>
                <a:srgbClr val="000000"/>
              </a:solidFill>
              <a:latin typeface="Open Sans"/>
              <a:ea typeface="Open Sans"/>
              <a:cs typeface="Open Sans"/>
              <a:sym typeface="Open Sans"/>
            </a:endParaRPr>
          </a:p>
        </p:txBody>
      </p:sp>
      <p:sp>
        <p:nvSpPr>
          <p:cNvPr id="92" name="Google Shape;92;p6"/>
          <p:cNvSpPr/>
          <p:nvPr/>
        </p:nvSpPr>
        <p:spPr>
          <a:xfrm>
            <a:off x="414575" y="5193375"/>
            <a:ext cx="3363900" cy="580500"/>
          </a:xfrm>
          <a:prstGeom prst="homePlate">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Explaining ideas or concepts</a:t>
            </a:r>
            <a:endParaRPr b="0" i="0" sz="1400" u="none" cap="none" strike="noStrike">
              <a:solidFill>
                <a:srgbClr val="000000"/>
              </a:solidFill>
              <a:latin typeface="Open Sans"/>
              <a:ea typeface="Open Sans"/>
              <a:cs typeface="Open Sans"/>
              <a:sym typeface="Open Sans"/>
            </a:endParaRPr>
          </a:p>
        </p:txBody>
      </p:sp>
      <p:sp>
        <p:nvSpPr>
          <p:cNvPr id="93" name="Google Shape;93;p6"/>
          <p:cNvSpPr/>
          <p:nvPr/>
        </p:nvSpPr>
        <p:spPr>
          <a:xfrm>
            <a:off x="414575" y="4286900"/>
            <a:ext cx="3588900" cy="580500"/>
          </a:xfrm>
          <a:prstGeom prst="homePlate">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Using information in a new (or similar) situation</a:t>
            </a:r>
            <a:endParaRPr b="0" i="0" sz="1400" u="none" cap="none" strike="noStrike">
              <a:solidFill>
                <a:srgbClr val="000000"/>
              </a:solidFill>
              <a:latin typeface="Open Sans"/>
              <a:ea typeface="Open Sans"/>
              <a:cs typeface="Open Sans"/>
              <a:sym typeface="Open Sans"/>
            </a:endParaRPr>
          </a:p>
        </p:txBody>
      </p:sp>
      <p:sp>
        <p:nvSpPr>
          <p:cNvPr id="94" name="Google Shape;94;p6"/>
          <p:cNvSpPr/>
          <p:nvPr/>
        </p:nvSpPr>
        <p:spPr>
          <a:xfrm>
            <a:off x="414575" y="3404325"/>
            <a:ext cx="3802200" cy="580500"/>
          </a:xfrm>
          <a:prstGeom prst="homePlate">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Drawing connections among ideas</a:t>
            </a:r>
            <a:endParaRPr b="0" i="0" sz="1400" u="none" cap="none" strike="noStrike">
              <a:solidFill>
                <a:srgbClr val="000000"/>
              </a:solidFill>
              <a:latin typeface="Open Sans"/>
              <a:ea typeface="Open Sans"/>
              <a:cs typeface="Open Sans"/>
              <a:sym typeface="Open Sans"/>
            </a:endParaRPr>
          </a:p>
        </p:txBody>
      </p:sp>
      <p:sp>
        <p:nvSpPr>
          <p:cNvPr id="95" name="Google Shape;95;p6"/>
          <p:cNvSpPr/>
          <p:nvPr/>
        </p:nvSpPr>
        <p:spPr>
          <a:xfrm>
            <a:off x="414575" y="2592600"/>
            <a:ext cx="3954000" cy="580500"/>
          </a:xfrm>
          <a:prstGeom prst="homePlate">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Justifying your decisions or position</a:t>
            </a:r>
            <a:endParaRPr b="0" i="0" sz="1400" u="none" cap="none" strike="noStrike">
              <a:solidFill>
                <a:srgbClr val="000000"/>
              </a:solidFill>
              <a:latin typeface="Open Sans"/>
              <a:ea typeface="Open Sans"/>
              <a:cs typeface="Open Sans"/>
              <a:sym typeface="Open Sans"/>
            </a:endParaRPr>
          </a:p>
        </p:txBody>
      </p:sp>
      <p:sp>
        <p:nvSpPr>
          <p:cNvPr id="96" name="Google Shape;96;p6"/>
          <p:cNvSpPr/>
          <p:nvPr/>
        </p:nvSpPr>
        <p:spPr>
          <a:xfrm>
            <a:off x="414575" y="1705025"/>
            <a:ext cx="4122000" cy="580500"/>
          </a:xfrm>
          <a:prstGeom prst="homePlate">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Producing something new </a:t>
            </a:r>
            <a:endParaRPr b="0" i="0" sz="1400" u="none" cap="none" strike="noStrike">
              <a:solidFill>
                <a:srgbClr val="000000"/>
              </a:solidFill>
              <a:latin typeface="Open Sans"/>
              <a:ea typeface="Open Sans"/>
              <a:cs typeface="Open Sans"/>
              <a:sym typeface="Open Sans"/>
            </a:endParaRPr>
          </a:p>
        </p:txBody>
      </p:sp>
      <p:sp>
        <p:nvSpPr>
          <p:cNvPr id="97" name="Google Shape;97;p6"/>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7"/>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Bloom’s Taxonomy in Action</a:t>
            </a:r>
            <a:endParaRPr/>
          </a:p>
        </p:txBody>
      </p:sp>
      <p:sp>
        <p:nvSpPr>
          <p:cNvPr id="104" name="Google Shape;104;p7"/>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105" name="Google Shape;105;p7"/>
          <p:cNvSpPr/>
          <p:nvPr/>
        </p:nvSpPr>
        <p:spPr>
          <a:xfrm>
            <a:off x="1370695" y="6003405"/>
            <a:ext cx="7335000" cy="660000"/>
          </a:xfrm>
          <a:prstGeom prst="trapezoid">
            <a:avLst>
              <a:gd fmla="val 64862" name="adj"/>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Open Sans"/>
                <a:ea typeface="Open Sans"/>
                <a:cs typeface="Open Sans"/>
                <a:sym typeface="Open Sans"/>
              </a:rPr>
              <a:t>Remembering</a:t>
            </a:r>
            <a:endParaRPr b="1" i="0" sz="1600" u="none" cap="none" strike="noStrike">
              <a:solidFill>
                <a:srgbClr val="000000"/>
              </a:solidFill>
              <a:latin typeface="Open Sans"/>
              <a:ea typeface="Open Sans"/>
              <a:cs typeface="Open Sans"/>
              <a:sym typeface="Open Sans"/>
            </a:endParaRPr>
          </a:p>
        </p:txBody>
      </p:sp>
      <p:sp>
        <p:nvSpPr>
          <p:cNvPr id="106" name="Google Shape;106;p7"/>
          <p:cNvSpPr/>
          <p:nvPr/>
        </p:nvSpPr>
        <p:spPr>
          <a:xfrm>
            <a:off x="1920139" y="5190432"/>
            <a:ext cx="6259200" cy="705900"/>
          </a:xfrm>
          <a:prstGeom prst="trapezoid">
            <a:avLst>
              <a:gd fmla="val 60623"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Open Sans"/>
                <a:ea typeface="Open Sans"/>
                <a:cs typeface="Open Sans"/>
                <a:sym typeface="Open Sans"/>
              </a:rPr>
              <a:t>Understanding</a:t>
            </a:r>
            <a:endParaRPr b="0" i="0" sz="1600" u="none" cap="none" strike="noStrike">
              <a:solidFill>
                <a:srgbClr val="000000"/>
              </a:solidFill>
              <a:latin typeface="Arial"/>
              <a:ea typeface="Arial"/>
              <a:cs typeface="Arial"/>
              <a:sym typeface="Arial"/>
            </a:endParaRPr>
          </a:p>
        </p:txBody>
      </p:sp>
      <p:sp>
        <p:nvSpPr>
          <p:cNvPr id="107" name="Google Shape;107;p7"/>
          <p:cNvSpPr/>
          <p:nvPr/>
        </p:nvSpPr>
        <p:spPr>
          <a:xfrm>
            <a:off x="2457634" y="4264611"/>
            <a:ext cx="5184300" cy="818700"/>
          </a:xfrm>
          <a:prstGeom prst="trapezoid">
            <a:avLst>
              <a:gd fmla="val 62989" name="adj"/>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Open Sans"/>
                <a:ea typeface="Open Sans"/>
                <a:cs typeface="Open Sans"/>
                <a:sym typeface="Open Sans"/>
              </a:rPr>
              <a:t>Applying</a:t>
            </a:r>
            <a:endParaRPr b="1" i="0" sz="1600" u="none" cap="none" strike="noStrike">
              <a:solidFill>
                <a:srgbClr val="000000"/>
              </a:solidFill>
              <a:latin typeface="Open Sans"/>
              <a:ea typeface="Open Sans"/>
              <a:cs typeface="Open Sans"/>
              <a:sym typeface="Open Sans"/>
            </a:endParaRPr>
          </a:p>
        </p:txBody>
      </p:sp>
      <p:sp>
        <p:nvSpPr>
          <p:cNvPr id="108" name="Google Shape;108;p7"/>
          <p:cNvSpPr/>
          <p:nvPr/>
        </p:nvSpPr>
        <p:spPr>
          <a:xfrm>
            <a:off x="3054853" y="3497794"/>
            <a:ext cx="3965400" cy="660000"/>
          </a:xfrm>
          <a:prstGeom prst="trapezoid">
            <a:avLst>
              <a:gd fmla="val 59874"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Open Sans"/>
                <a:ea typeface="Open Sans"/>
                <a:cs typeface="Open Sans"/>
                <a:sym typeface="Open Sans"/>
              </a:rPr>
              <a:t>Analyzing</a:t>
            </a:r>
            <a:endParaRPr b="0" i="0" sz="1600" u="none" cap="none" strike="noStrike">
              <a:solidFill>
                <a:srgbClr val="000000"/>
              </a:solidFill>
              <a:latin typeface="Arial"/>
              <a:ea typeface="Arial"/>
              <a:cs typeface="Arial"/>
              <a:sym typeface="Arial"/>
            </a:endParaRPr>
          </a:p>
        </p:txBody>
      </p:sp>
      <p:sp>
        <p:nvSpPr>
          <p:cNvPr id="109" name="Google Shape;109;p7"/>
          <p:cNvSpPr/>
          <p:nvPr/>
        </p:nvSpPr>
        <p:spPr>
          <a:xfrm>
            <a:off x="4094018" y="1125225"/>
            <a:ext cx="1911300" cy="1452900"/>
          </a:xfrm>
          <a:prstGeom prst="triangle">
            <a:avLst>
              <a:gd fmla="val 49407"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Open Sans"/>
                <a:ea typeface="Open Sans"/>
                <a:cs typeface="Open Sans"/>
                <a:sym typeface="Open Sans"/>
              </a:rPr>
              <a:t>Creating</a:t>
            </a:r>
            <a:endParaRPr b="0" i="0" sz="1400" u="none" cap="none" strike="noStrike">
              <a:solidFill>
                <a:srgbClr val="000000"/>
              </a:solidFill>
              <a:highlight>
                <a:srgbClr val="FCE5CD"/>
              </a:highlight>
              <a:latin typeface="Arial"/>
              <a:ea typeface="Arial"/>
              <a:cs typeface="Arial"/>
              <a:sym typeface="Arial"/>
            </a:endParaRPr>
          </a:p>
        </p:txBody>
      </p:sp>
      <p:sp>
        <p:nvSpPr>
          <p:cNvPr id="110" name="Google Shape;110;p7"/>
          <p:cNvSpPr/>
          <p:nvPr/>
        </p:nvSpPr>
        <p:spPr>
          <a:xfrm>
            <a:off x="3544574" y="2684832"/>
            <a:ext cx="2986200" cy="705900"/>
          </a:xfrm>
          <a:prstGeom prst="trapezoid">
            <a:avLst>
              <a:gd fmla="val 60623"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Open Sans"/>
                <a:ea typeface="Open Sans"/>
                <a:cs typeface="Open Sans"/>
                <a:sym typeface="Open Sans"/>
              </a:rPr>
              <a:t>Evaluating</a:t>
            </a:r>
            <a:endParaRPr b="0" i="0" sz="1600" u="none" cap="none" strike="noStrike">
              <a:solidFill>
                <a:srgbClr val="000000"/>
              </a:solidFill>
              <a:latin typeface="Arial"/>
              <a:ea typeface="Arial"/>
              <a:cs typeface="Arial"/>
              <a:sym typeface="Arial"/>
            </a:endParaRPr>
          </a:p>
        </p:txBody>
      </p:sp>
      <p:sp>
        <p:nvSpPr>
          <p:cNvPr id="111" name="Google Shape;111;p7"/>
          <p:cNvSpPr/>
          <p:nvPr/>
        </p:nvSpPr>
        <p:spPr>
          <a:xfrm>
            <a:off x="414575" y="6043688"/>
            <a:ext cx="3129900" cy="556800"/>
          </a:xfrm>
          <a:prstGeom prst="homePlate">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Remembering what Java objects are</a:t>
            </a:r>
            <a:endParaRPr b="0" i="0" sz="1400" u="none" cap="none" strike="noStrike">
              <a:solidFill>
                <a:srgbClr val="000000"/>
              </a:solidFill>
              <a:latin typeface="Open Sans"/>
              <a:ea typeface="Open Sans"/>
              <a:cs typeface="Open Sans"/>
              <a:sym typeface="Open Sans"/>
            </a:endParaRPr>
          </a:p>
        </p:txBody>
      </p:sp>
      <p:sp>
        <p:nvSpPr>
          <p:cNvPr id="112" name="Google Shape;112;p7"/>
          <p:cNvSpPr/>
          <p:nvPr/>
        </p:nvSpPr>
        <p:spPr>
          <a:xfrm>
            <a:off x="414575" y="5253681"/>
            <a:ext cx="3373500" cy="556800"/>
          </a:xfrm>
          <a:prstGeom prst="homePlate">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Understanding the use Java objects </a:t>
            </a:r>
            <a:endParaRPr b="0" i="0" sz="1400" u="none" cap="none" strike="noStrike">
              <a:solidFill>
                <a:srgbClr val="000000"/>
              </a:solidFill>
              <a:latin typeface="Open Sans"/>
              <a:ea typeface="Open Sans"/>
              <a:cs typeface="Open Sans"/>
              <a:sym typeface="Open Sans"/>
            </a:endParaRPr>
          </a:p>
        </p:txBody>
      </p:sp>
      <p:sp>
        <p:nvSpPr>
          <p:cNvPr id="113" name="Google Shape;113;p7"/>
          <p:cNvSpPr/>
          <p:nvPr/>
        </p:nvSpPr>
        <p:spPr>
          <a:xfrm>
            <a:off x="414575" y="4384389"/>
            <a:ext cx="3599100" cy="556800"/>
          </a:xfrm>
          <a:prstGeom prst="homePlate">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Using Java objects defined in the standard class libraries</a:t>
            </a:r>
            <a:endParaRPr b="0" i="0" sz="1400" u="none" cap="none" strike="noStrike">
              <a:solidFill>
                <a:srgbClr val="000000"/>
              </a:solidFill>
              <a:latin typeface="Open Sans"/>
              <a:ea typeface="Open Sans"/>
              <a:cs typeface="Open Sans"/>
              <a:sym typeface="Open Sans"/>
            </a:endParaRPr>
          </a:p>
        </p:txBody>
      </p:sp>
      <p:sp>
        <p:nvSpPr>
          <p:cNvPr id="114" name="Google Shape;114;p7"/>
          <p:cNvSpPr/>
          <p:nvPr/>
        </p:nvSpPr>
        <p:spPr>
          <a:xfrm>
            <a:off x="414575" y="3538018"/>
            <a:ext cx="3813000" cy="556800"/>
          </a:xfrm>
          <a:prstGeom prst="homePlate">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How do Java objects relate to other real-word tools?</a:t>
            </a:r>
            <a:endParaRPr b="0" i="0" sz="1400" u="none" cap="none" strike="noStrike">
              <a:solidFill>
                <a:srgbClr val="000000"/>
              </a:solidFill>
              <a:latin typeface="Open Sans"/>
              <a:ea typeface="Open Sans"/>
              <a:cs typeface="Open Sans"/>
              <a:sym typeface="Open Sans"/>
            </a:endParaRPr>
          </a:p>
        </p:txBody>
      </p:sp>
      <p:sp>
        <p:nvSpPr>
          <p:cNvPr id="115" name="Google Shape;115;p7"/>
          <p:cNvSpPr/>
          <p:nvPr/>
        </p:nvSpPr>
        <p:spPr>
          <a:xfrm>
            <a:off x="414575" y="2759590"/>
            <a:ext cx="3965400" cy="556800"/>
          </a:xfrm>
          <a:prstGeom prst="homePlate">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Justifying why one would use a particular Java object (ArrayList)?</a:t>
            </a:r>
            <a:endParaRPr b="0" i="0" sz="1400" u="none" cap="none" strike="noStrike">
              <a:solidFill>
                <a:srgbClr val="000000"/>
              </a:solidFill>
              <a:latin typeface="Open Sans"/>
              <a:ea typeface="Open Sans"/>
              <a:cs typeface="Open Sans"/>
              <a:sym typeface="Open Sans"/>
            </a:endParaRPr>
          </a:p>
        </p:txBody>
      </p:sp>
      <p:sp>
        <p:nvSpPr>
          <p:cNvPr id="116" name="Google Shape;116;p7"/>
          <p:cNvSpPr/>
          <p:nvPr/>
        </p:nvSpPr>
        <p:spPr>
          <a:xfrm>
            <a:off x="414575" y="1908424"/>
            <a:ext cx="4134000" cy="556800"/>
          </a:xfrm>
          <a:prstGeom prst="homePlate">
            <a:avLst>
              <a:gd fmla="val 50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Creating your own Java objects in your CSE 143 assignments</a:t>
            </a:r>
            <a:endParaRPr b="0" i="0" sz="1400" u="none" cap="none" strike="noStrike">
              <a:solidFill>
                <a:srgbClr val="000000"/>
              </a:solidFill>
              <a:latin typeface="Open Sans"/>
              <a:ea typeface="Open Sans"/>
              <a:cs typeface="Open Sans"/>
              <a:sym typeface="Open Sans"/>
            </a:endParaRPr>
          </a:p>
        </p:txBody>
      </p:sp>
      <p:sp>
        <p:nvSpPr>
          <p:cNvPr id="117" name="Google Shape;117;p7"/>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d0ce5c131e_0_18"/>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123" name="Google Shape;123;gd0ce5c131e_0_18"/>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560"/>
              <a:buNone/>
            </a:pPr>
            <a:r>
              <a:t/>
            </a:r>
            <a:endParaRPr b="1">
              <a:solidFill>
                <a:srgbClr val="4B2A85"/>
              </a:solidFill>
            </a:endParaRPr>
          </a:p>
          <a:p>
            <a:pPr indent="-342900" lvl="0" marL="342900" rtl="0" algn="l">
              <a:lnSpc>
                <a:spcPct val="100000"/>
              </a:lnSpc>
              <a:spcBef>
                <a:spcPts val="0"/>
              </a:spcBef>
              <a:spcAft>
                <a:spcPts val="0"/>
              </a:spcAft>
              <a:buClr>
                <a:srgbClr val="4B2A85"/>
              </a:buClr>
              <a:buSzPts val="1560"/>
              <a:buChar char="❖"/>
            </a:pPr>
            <a:r>
              <a:rPr lang="en-US"/>
              <a:t>Project 1 Reflection</a:t>
            </a:r>
            <a:endParaRPr/>
          </a:p>
          <a:p>
            <a:pPr indent="0" lvl="0" marL="457200" rtl="0" algn="l">
              <a:lnSpc>
                <a:spcPct val="100000"/>
              </a:lnSpc>
              <a:spcBef>
                <a:spcPts val="0"/>
              </a:spcBef>
              <a:spcAft>
                <a:spcPts val="0"/>
              </a:spcAft>
              <a:buNone/>
            </a:pPr>
            <a:r>
              <a:t/>
            </a:r>
            <a:endParaRPr b="1">
              <a:solidFill>
                <a:srgbClr val="4B2A85"/>
              </a:solidFill>
            </a:endParaRPr>
          </a:p>
          <a:p>
            <a:pPr indent="-342900" lvl="0" marL="342900" rtl="0" algn="l">
              <a:lnSpc>
                <a:spcPct val="100000"/>
              </a:lnSpc>
              <a:spcBef>
                <a:spcPts val="0"/>
              </a:spcBef>
              <a:spcAft>
                <a:spcPts val="0"/>
              </a:spcAft>
              <a:buClr>
                <a:srgbClr val="4B2A85"/>
              </a:buClr>
              <a:buSzPts val="1560"/>
              <a:buChar char="❖"/>
            </a:pPr>
            <a:r>
              <a:rPr lang="en-US"/>
              <a:t>Bloom’s Taxonomy </a:t>
            </a:r>
            <a:endParaRPr/>
          </a:p>
          <a:p>
            <a:pPr indent="0" lvl="0" marL="0" rtl="0" algn="l">
              <a:lnSpc>
                <a:spcPct val="100000"/>
              </a:lnSpc>
              <a:spcBef>
                <a:spcPts val="0"/>
              </a:spcBef>
              <a:spcAft>
                <a:spcPts val="0"/>
              </a:spcAft>
              <a:buSzPts val="1560"/>
              <a:buNone/>
            </a:pPr>
            <a:r>
              <a:t/>
            </a:r>
            <a:endParaRPr/>
          </a:p>
          <a:p>
            <a:pPr indent="-342900" lvl="0" marL="342900" rtl="0" algn="l">
              <a:lnSpc>
                <a:spcPct val="100000"/>
              </a:lnSpc>
              <a:spcBef>
                <a:spcPts val="520"/>
              </a:spcBef>
              <a:spcAft>
                <a:spcPts val="0"/>
              </a:spcAft>
              <a:buClr>
                <a:srgbClr val="4B2A85"/>
              </a:buClr>
              <a:buSzPts val="1560"/>
              <a:buChar char="❖"/>
            </a:pPr>
            <a:r>
              <a:rPr b="1" lang="en-US">
                <a:solidFill>
                  <a:srgbClr val="4B2A85"/>
                </a:solidFill>
              </a:rPr>
              <a:t>Cornell Note-Taking Method</a:t>
            </a:r>
            <a:endParaRPr b="1">
              <a:solidFill>
                <a:srgbClr val="4B2A85"/>
              </a:solidFill>
            </a:endParaRPr>
          </a:p>
          <a:p>
            <a:pPr indent="-243840" lvl="0" marL="342900" rtl="0" algn="l">
              <a:lnSpc>
                <a:spcPct val="100000"/>
              </a:lnSpc>
              <a:spcBef>
                <a:spcPts val="520"/>
              </a:spcBef>
              <a:spcAft>
                <a:spcPts val="0"/>
              </a:spcAft>
              <a:buSzPts val="1560"/>
              <a:buNone/>
            </a:pPr>
            <a:r>
              <a:t/>
            </a:r>
            <a:endParaRPr/>
          </a:p>
          <a:p>
            <a:pPr indent="-342900" lvl="0" marL="342900" rtl="0" algn="l">
              <a:lnSpc>
                <a:spcPct val="100000"/>
              </a:lnSpc>
              <a:spcBef>
                <a:spcPts val="520"/>
              </a:spcBef>
              <a:spcAft>
                <a:spcPts val="0"/>
              </a:spcAft>
              <a:buClr>
                <a:srgbClr val="4B2A85"/>
              </a:buClr>
              <a:buSzPts val="1560"/>
              <a:buChar char="❖"/>
            </a:pPr>
            <a:r>
              <a:rPr lang="en-US"/>
              <a:t>Representing Time in Hardware</a:t>
            </a:r>
            <a:endParaRPr/>
          </a:p>
          <a:p>
            <a:pPr indent="-243840" lvl="1" marL="800100" rtl="0" algn="l">
              <a:lnSpc>
                <a:spcPct val="100000"/>
              </a:lnSpc>
              <a:spcBef>
                <a:spcPts val="520"/>
              </a:spcBef>
              <a:spcAft>
                <a:spcPts val="0"/>
              </a:spcAft>
              <a:buSzPts val="1560"/>
              <a:buNone/>
            </a:pPr>
            <a:r>
              <a:t/>
            </a:r>
            <a:endParaRPr/>
          </a:p>
          <a:p>
            <a:pPr indent="-342900" lvl="0" marL="342900" rtl="0" algn="l">
              <a:lnSpc>
                <a:spcPct val="100000"/>
              </a:lnSpc>
              <a:spcBef>
                <a:spcPts val="520"/>
              </a:spcBef>
              <a:spcAft>
                <a:spcPts val="0"/>
              </a:spcAft>
              <a:buClr>
                <a:srgbClr val="4B2A85"/>
              </a:buClr>
              <a:buSzPts val="1560"/>
              <a:buChar char="❖"/>
            </a:pPr>
            <a:r>
              <a:rPr lang="en-US"/>
              <a:t>Sequential Logic</a:t>
            </a:r>
            <a:endParaRPr/>
          </a:p>
        </p:txBody>
      </p:sp>
      <p:sp>
        <p:nvSpPr>
          <p:cNvPr id="124" name="Google Shape;124;gd0ce5c131e_0_18"/>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9"/>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Cornell Note-Taking Method</a:t>
            </a:r>
            <a:endParaRPr/>
          </a:p>
        </p:txBody>
      </p:sp>
      <p:sp>
        <p:nvSpPr>
          <p:cNvPr id="131" name="Google Shape;131;p9"/>
          <p:cNvSpPr txBox="1"/>
          <p:nvPr/>
        </p:nvSpPr>
        <p:spPr>
          <a:xfrm>
            <a:off x="2398500" y="1291050"/>
            <a:ext cx="4347000" cy="5306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32" name="Google Shape;132;p9"/>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cxnSp>
        <p:nvCxnSpPr>
          <p:cNvPr id="133" name="Google Shape;133;p9"/>
          <p:cNvCxnSpPr/>
          <p:nvPr/>
        </p:nvCxnSpPr>
        <p:spPr>
          <a:xfrm>
            <a:off x="3731025" y="1445050"/>
            <a:ext cx="23700" cy="3766500"/>
          </a:xfrm>
          <a:prstGeom prst="straightConnector1">
            <a:avLst/>
          </a:prstGeom>
          <a:noFill/>
          <a:ln cap="flat" cmpd="sng" w="19050">
            <a:solidFill>
              <a:schemeClr val="dk2"/>
            </a:solidFill>
            <a:prstDash val="dash"/>
            <a:round/>
            <a:headEnd len="sm" w="sm" type="none"/>
            <a:tailEnd len="sm" w="sm" type="none"/>
          </a:ln>
        </p:spPr>
      </p:cxnSp>
      <p:sp>
        <p:nvSpPr>
          <p:cNvPr id="134" name="Google Shape;134;p9"/>
          <p:cNvSpPr txBox="1"/>
          <p:nvPr/>
        </p:nvSpPr>
        <p:spPr>
          <a:xfrm>
            <a:off x="4003475" y="1445050"/>
            <a:ext cx="1883400" cy="41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Notes</a:t>
            </a:r>
            <a:endParaRPr b="1" i="0" sz="1400" u="none" cap="none" strike="noStrike">
              <a:solidFill>
                <a:srgbClr val="000000"/>
              </a:solidFill>
              <a:latin typeface="Open Sans"/>
              <a:ea typeface="Open Sans"/>
              <a:cs typeface="Open Sans"/>
              <a:sym typeface="Open Sans"/>
            </a:endParaRPr>
          </a:p>
        </p:txBody>
      </p:sp>
      <p:sp>
        <p:nvSpPr>
          <p:cNvPr id="135" name="Google Shape;135;p9"/>
          <p:cNvSpPr txBox="1"/>
          <p:nvPr/>
        </p:nvSpPr>
        <p:spPr>
          <a:xfrm>
            <a:off x="2120075" y="1445050"/>
            <a:ext cx="1883400" cy="41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Questions</a:t>
            </a:r>
            <a:endParaRPr b="1" i="0" sz="1400" u="none" cap="none" strike="noStrike">
              <a:solidFill>
                <a:srgbClr val="000000"/>
              </a:solidFill>
              <a:latin typeface="Open Sans"/>
              <a:ea typeface="Open Sans"/>
              <a:cs typeface="Open Sans"/>
              <a:sym typeface="Open Sans"/>
            </a:endParaRPr>
          </a:p>
        </p:txBody>
      </p:sp>
      <p:cxnSp>
        <p:nvCxnSpPr>
          <p:cNvPr id="136" name="Google Shape;136;p9"/>
          <p:cNvCxnSpPr/>
          <p:nvPr/>
        </p:nvCxnSpPr>
        <p:spPr>
          <a:xfrm>
            <a:off x="2623500" y="5519775"/>
            <a:ext cx="3897000" cy="12000"/>
          </a:xfrm>
          <a:prstGeom prst="straightConnector1">
            <a:avLst/>
          </a:prstGeom>
          <a:noFill/>
          <a:ln cap="flat" cmpd="sng" w="9525">
            <a:solidFill>
              <a:schemeClr val="dk2"/>
            </a:solidFill>
            <a:prstDash val="solid"/>
            <a:round/>
            <a:headEnd len="sm" w="sm" type="none"/>
            <a:tailEnd len="sm" w="sm" type="none"/>
          </a:ln>
        </p:spPr>
      </p:cxnSp>
      <p:sp>
        <p:nvSpPr>
          <p:cNvPr id="137" name="Google Shape;137;p9"/>
          <p:cNvSpPr txBox="1"/>
          <p:nvPr/>
        </p:nvSpPr>
        <p:spPr>
          <a:xfrm>
            <a:off x="3618325" y="5519775"/>
            <a:ext cx="1883400" cy="41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Summary</a:t>
            </a:r>
            <a:endParaRPr b="1" i="0" sz="1400" u="none" cap="none" strike="noStrike">
              <a:solidFill>
                <a:srgbClr val="000000"/>
              </a:solidFill>
              <a:latin typeface="Open Sans"/>
              <a:ea typeface="Open Sans"/>
              <a:cs typeface="Open Sans"/>
              <a:sym typeface="Open Sans"/>
            </a:endParaRPr>
          </a:p>
        </p:txBody>
      </p:sp>
      <p:sp>
        <p:nvSpPr>
          <p:cNvPr id="138" name="Google Shape;138;p9"/>
          <p:cNvSpPr txBox="1"/>
          <p:nvPr/>
        </p:nvSpPr>
        <p:spPr>
          <a:xfrm>
            <a:off x="3754725" y="1764875"/>
            <a:ext cx="2937600" cy="4146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Open Sans"/>
              <a:buAutoNum type="romanUcPeriod"/>
            </a:pPr>
            <a:r>
              <a:rPr b="0" i="0" lang="en-US" sz="1200" u="none" cap="none" strike="noStrike">
                <a:solidFill>
                  <a:srgbClr val="000000"/>
                </a:solidFill>
                <a:latin typeface="Open Sans"/>
                <a:ea typeface="Open Sans"/>
                <a:cs typeface="Open Sans"/>
                <a:sym typeface="Open Sans"/>
              </a:rPr>
              <a:t>Main Topic</a:t>
            </a:r>
            <a:endParaRPr b="0" i="0" sz="1200" u="none" cap="none" strike="noStrike">
              <a:solidFill>
                <a:srgbClr val="000000"/>
              </a:solidFill>
              <a:latin typeface="Open Sans"/>
              <a:ea typeface="Open Sans"/>
              <a:cs typeface="Open Sans"/>
              <a:sym typeface="Open Sans"/>
            </a:endParaRPr>
          </a:p>
          <a:p>
            <a:pPr indent="-304800" lvl="1" marL="914400" marR="0" rtl="0" algn="l">
              <a:lnSpc>
                <a:spcPct val="100000"/>
              </a:lnSpc>
              <a:spcBef>
                <a:spcPts val="0"/>
              </a:spcBef>
              <a:spcAft>
                <a:spcPts val="0"/>
              </a:spcAft>
              <a:buClr>
                <a:srgbClr val="000000"/>
              </a:buClr>
              <a:buSzPts val="1200"/>
              <a:buFont typeface="Open Sans"/>
              <a:buChar char="○"/>
            </a:pPr>
            <a:r>
              <a:rPr b="0" i="0" lang="en-US" sz="1200" u="none" cap="none" strike="noStrike">
                <a:solidFill>
                  <a:srgbClr val="000000"/>
                </a:solidFill>
                <a:latin typeface="Open Sans"/>
                <a:ea typeface="Open Sans"/>
                <a:cs typeface="Open Sans"/>
                <a:sym typeface="Open Sans"/>
              </a:rPr>
              <a:t>Sub point</a:t>
            </a:r>
            <a:endParaRPr b="0" i="0" sz="1200" u="none" cap="none" strike="noStrike">
              <a:solidFill>
                <a:srgbClr val="000000"/>
              </a:solidFill>
              <a:latin typeface="Open Sans"/>
              <a:ea typeface="Open Sans"/>
              <a:cs typeface="Open Sans"/>
              <a:sym typeface="Open Sans"/>
            </a:endParaRPr>
          </a:p>
          <a:p>
            <a:pPr indent="-304800" lvl="1" marL="914400" marR="0" rtl="0" algn="l">
              <a:lnSpc>
                <a:spcPct val="100000"/>
              </a:lnSpc>
              <a:spcBef>
                <a:spcPts val="0"/>
              </a:spcBef>
              <a:spcAft>
                <a:spcPts val="0"/>
              </a:spcAft>
              <a:buClr>
                <a:srgbClr val="000000"/>
              </a:buClr>
              <a:buSzPts val="1200"/>
              <a:buFont typeface="Open Sans"/>
              <a:buChar char="○"/>
            </a:pPr>
            <a:r>
              <a:rPr b="0" i="0" lang="en-US" sz="1200" u="sng" cap="none" strike="noStrike">
                <a:solidFill>
                  <a:srgbClr val="000000"/>
                </a:solidFill>
                <a:latin typeface="Open Sans"/>
                <a:ea typeface="Open Sans"/>
                <a:cs typeface="Open Sans"/>
                <a:sym typeface="Open Sans"/>
              </a:rPr>
              <a:t>definition</a:t>
            </a:r>
            <a:endParaRPr b="0" i="0" sz="1200" u="sng" cap="none" strike="noStrike">
              <a:solidFill>
                <a:srgbClr val="000000"/>
              </a:solidFill>
              <a:latin typeface="Open Sans"/>
              <a:ea typeface="Open Sans"/>
              <a:cs typeface="Open Sans"/>
              <a:sym typeface="Open Sans"/>
            </a:endParaRPr>
          </a:p>
          <a:p>
            <a:pPr indent="-304800" lvl="1" marL="914400" marR="0" rtl="0" algn="l">
              <a:lnSpc>
                <a:spcPct val="100000"/>
              </a:lnSpc>
              <a:spcBef>
                <a:spcPts val="0"/>
              </a:spcBef>
              <a:spcAft>
                <a:spcPts val="0"/>
              </a:spcAft>
              <a:buClr>
                <a:srgbClr val="000000"/>
              </a:buClr>
              <a:buSzPts val="1200"/>
              <a:buFont typeface="Open Sans"/>
              <a:buChar char="○"/>
            </a:pPr>
            <a:r>
              <a:rPr b="0" i="0" lang="en-US" sz="1200" u="none" cap="none" strike="noStrike">
                <a:solidFill>
                  <a:srgbClr val="000000"/>
                </a:solidFill>
                <a:latin typeface="Open Sans"/>
                <a:ea typeface="Open Sans"/>
                <a:cs typeface="Open Sans"/>
                <a:sym typeface="Open Sans"/>
              </a:rPr>
              <a:t>example **</a:t>
            </a:r>
            <a:br>
              <a:rPr b="0" i="0" lang="en-US" sz="1200" u="none" cap="none" strike="noStrike">
                <a:solidFill>
                  <a:srgbClr val="000000"/>
                </a:solidFill>
                <a:latin typeface="Open Sans"/>
                <a:ea typeface="Open Sans"/>
                <a:cs typeface="Open Sans"/>
                <a:sym typeface="Open Sans"/>
              </a:rPr>
            </a:br>
            <a:r>
              <a:rPr b="0" i="0" lang="en-US" sz="1200" u="none" cap="none" strike="noStrike">
                <a:solidFill>
                  <a:srgbClr val="000000"/>
                </a:solidFill>
                <a:latin typeface="Open Sans"/>
                <a:ea typeface="Open Sans"/>
                <a:cs typeface="Open Sans"/>
                <a:sym typeface="Open Sans"/>
              </a:rPr>
              <a:t> </a:t>
            </a:r>
            <a:endParaRPr b="0" i="0" sz="1200" u="none" cap="none" strike="noStrike">
              <a:solidFill>
                <a:srgbClr val="000000"/>
              </a:solidFill>
              <a:latin typeface="Open Sans"/>
              <a:ea typeface="Open Sans"/>
              <a:cs typeface="Open Sans"/>
              <a:sym typeface="Open Sans"/>
            </a:endParaRPr>
          </a:p>
          <a:p>
            <a:pPr indent="-304800" lvl="0" marL="457200" marR="0" rtl="0" algn="l">
              <a:lnSpc>
                <a:spcPct val="100000"/>
              </a:lnSpc>
              <a:spcBef>
                <a:spcPts val="0"/>
              </a:spcBef>
              <a:spcAft>
                <a:spcPts val="0"/>
              </a:spcAft>
              <a:buClr>
                <a:srgbClr val="000000"/>
              </a:buClr>
              <a:buSzPts val="1200"/>
              <a:buFont typeface="Open Sans"/>
              <a:buAutoNum type="romanUcPeriod"/>
            </a:pPr>
            <a:r>
              <a:rPr b="0" i="0" lang="en-US" sz="1200" u="none" cap="none" strike="noStrike">
                <a:solidFill>
                  <a:srgbClr val="000000"/>
                </a:solidFill>
                <a:latin typeface="Open Sans"/>
                <a:ea typeface="Open Sans"/>
                <a:cs typeface="Open Sans"/>
                <a:sym typeface="Open Sans"/>
              </a:rPr>
              <a:t>Object-Oriented Programming</a:t>
            </a:r>
            <a:endParaRPr b="0" i="0" sz="1200" u="none" cap="none" strike="noStrike">
              <a:solidFill>
                <a:srgbClr val="000000"/>
              </a:solidFill>
              <a:latin typeface="Open Sans"/>
              <a:ea typeface="Open Sans"/>
              <a:cs typeface="Open Sans"/>
              <a:sym typeface="Open Sans"/>
            </a:endParaRPr>
          </a:p>
          <a:p>
            <a:pPr indent="-304800" lvl="1" marL="914400" marR="0" rtl="0" algn="l">
              <a:lnSpc>
                <a:spcPct val="100000"/>
              </a:lnSpc>
              <a:spcBef>
                <a:spcPts val="0"/>
              </a:spcBef>
              <a:spcAft>
                <a:spcPts val="0"/>
              </a:spcAft>
              <a:buClr>
                <a:srgbClr val="000000"/>
              </a:buClr>
              <a:buSzPts val="1200"/>
              <a:buFont typeface="Open Sans"/>
              <a:buChar char="○"/>
            </a:pPr>
            <a:r>
              <a:rPr b="0" i="0" lang="en-US" sz="1200" u="none" cap="none" strike="noStrike">
                <a:solidFill>
                  <a:srgbClr val="000000"/>
                </a:solidFill>
                <a:latin typeface="Open Sans"/>
                <a:ea typeface="Open Sans"/>
                <a:cs typeface="Open Sans"/>
                <a:sym typeface="Open Sans"/>
              </a:rPr>
              <a:t>Encapsulates the data and the operations for a given data type</a:t>
            </a:r>
            <a:endParaRPr b="0" i="0" sz="1200" u="none" cap="none" strike="noStrike">
              <a:solidFill>
                <a:srgbClr val="000000"/>
              </a:solidFill>
              <a:latin typeface="Open Sans"/>
              <a:ea typeface="Open Sans"/>
              <a:cs typeface="Open Sans"/>
              <a:sym typeface="Open Sans"/>
            </a:endParaRPr>
          </a:p>
          <a:p>
            <a:pPr indent="-304800" lvl="1" marL="914400" marR="0" rtl="0" algn="l">
              <a:lnSpc>
                <a:spcPct val="100000"/>
              </a:lnSpc>
              <a:spcBef>
                <a:spcPts val="0"/>
              </a:spcBef>
              <a:spcAft>
                <a:spcPts val="0"/>
              </a:spcAft>
              <a:buClr>
                <a:srgbClr val="000000"/>
              </a:buClr>
              <a:buSzPts val="1200"/>
              <a:buFont typeface="Open Sans"/>
              <a:buChar char="○"/>
            </a:pPr>
            <a:r>
              <a:rPr b="0" i="0" lang="en-US" sz="1200" u="none" cap="none" strike="noStrike">
                <a:solidFill>
                  <a:srgbClr val="000000"/>
                </a:solidFill>
                <a:latin typeface="Open Sans"/>
                <a:ea typeface="Open Sans"/>
                <a:cs typeface="Open Sans"/>
                <a:sym typeface="Open Sans"/>
              </a:rPr>
              <a:t>Provides abstractions - you don’t need to know how a car is implemented in order to use it </a:t>
            </a:r>
            <a:endParaRPr b="0" i="0" sz="1200" u="none" cap="none" strike="noStrike">
              <a:solidFill>
                <a:srgbClr val="000000"/>
              </a:solidFill>
              <a:latin typeface="Open Sans"/>
              <a:ea typeface="Open Sans"/>
              <a:cs typeface="Open Sans"/>
              <a:sym typeface="Open Sans"/>
            </a:endParaRPr>
          </a:p>
          <a:p>
            <a:pPr indent="-304800" lvl="1" marL="914400" marR="0" rtl="0" algn="l">
              <a:lnSpc>
                <a:spcPct val="100000"/>
              </a:lnSpc>
              <a:spcBef>
                <a:spcPts val="0"/>
              </a:spcBef>
              <a:spcAft>
                <a:spcPts val="0"/>
              </a:spcAft>
              <a:buClr>
                <a:srgbClr val="000000"/>
              </a:buClr>
              <a:buSzPts val="1200"/>
              <a:buFont typeface="Open Sans"/>
              <a:buChar char="○"/>
            </a:pPr>
            <a:r>
              <a:rPr b="0" i="0" lang="en-US" sz="1200" u="none" cap="none" strike="noStrike">
                <a:solidFill>
                  <a:srgbClr val="000000"/>
                </a:solidFill>
                <a:latin typeface="Open Sans"/>
                <a:ea typeface="Open Sans"/>
                <a:cs typeface="Open Sans"/>
                <a:sym typeface="Open Sans"/>
              </a:rPr>
              <a:t>Extensibility - easier to </a:t>
            </a:r>
            <a:r>
              <a:rPr b="0" i="0" lang="en-US" sz="1200" u="sng" cap="none" strike="noStrike">
                <a:solidFill>
                  <a:srgbClr val="000000"/>
                </a:solidFill>
                <a:latin typeface="Open Sans"/>
                <a:ea typeface="Open Sans"/>
                <a:cs typeface="Open Sans"/>
                <a:sym typeface="Open Sans"/>
              </a:rPr>
              <a:t>add new data types</a:t>
            </a:r>
            <a:br>
              <a:rPr b="0" i="0" lang="en-US" sz="1200" u="none" cap="none" strike="noStrike">
                <a:solidFill>
                  <a:srgbClr val="000000"/>
                </a:solidFill>
                <a:latin typeface="Open Sans"/>
                <a:ea typeface="Open Sans"/>
                <a:cs typeface="Open Sans"/>
                <a:sym typeface="Open Sans"/>
              </a:rPr>
            </a:br>
            <a:endParaRPr b="0" i="0" sz="1200" u="none" cap="none" strike="noStrike">
              <a:solidFill>
                <a:srgbClr val="000000"/>
              </a:solidFill>
              <a:latin typeface="Open Sans"/>
              <a:ea typeface="Open Sans"/>
              <a:cs typeface="Open Sans"/>
              <a:sym typeface="Open Sans"/>
            </a:endParaRPr>
          </a:p>
          <a:p>
            <a:pPr indent="-304800" lvl="0" marL="457200" marR="0" rtl="0" algn="l">
              <a:lnSpc>
                <a:spcPct val="100000"/>
              </a:lnSpc>
              <a:spcBef>
                <a:spcPts val="0"/>
              </a:spcBef>
              <a:spcAft>
                <a:spcPts val="0"/>
              </a:spcAft>
              <a:buClr>
                <a:srgbClr val="000000"/>
              </a:buClr>
              <a:buSzPts val="1200"/>
              <a:buFont typeface="Open Sans"/>
              <a:buAutoNum type="romanUcPeriod"/>
            </a:pPr>
            <a:r>
              <a:rPr b="0" i="0" lang="en-US" sz="1200" u="none" cap="none" strike="noStrike">
                <a:solidFill>
                  <a:srgbClr val="000000"/>
                </a:solidFill>
                <a:latin typeface="Open Sans"/>
                <a:ea typeface="Open Sans"/>
                <a:cs typeface="Open Sans"/>
                <a:sym typeface="Open Sans"/>
              </a:rPr>
              <a:t>Functional Programming</a:t>
            </a:r>
            <a:endParaRPr b="0" i="0" sz="1200" u="none" cap="none" strike="noStrike">
              <a:solidFill>
                <a:srgbClr val="000000"/>
              </a:solidFill>
              <a:latin typeface="Open Sans"/>
              <a:ea typeface="Open Sans"/>
              <a:cs typeface="Open Sans"/>
              <a:sym typeface="Open Sans"/>
            </a:endParaRPr>
          </a:p>
          <a:p>
            <a:pPr indent="-304800" lvl="1" marL="914400" marR="0" rtl="0" algn="l">
              <a:lnSpc>
                <a:spcPct val="100000"/>
              </a:lnSpc>
              <a:spcBef>
                <a:spcPts val="0"/>
              </a:spcBef>
              <a:spcAft>
                <a:spcPts val="0"/>
              </a:spcAft>
              <a:buClr>
                <a:srgbClr val="000000"/>
              </a:buClr>
              <a:buSzPts val="1200"/>
              <a:buFont typeface="Open Sans"/>
              <a:buChar char="○"/>
            </a:pPr>
            <a:r>
              <a:rPr b="0" i="0" lang="en-US" sz="1200" u="none" cap="none" strike="noStrike">
                <a:solidFill>
                  <a:srgbClr val="000000"/>
                </a:solidFill>
                <a:latin typeface="Open Sans"/>
                <a:ea typeface="Open Sans"/>
                <a:cs typeface="Open Sans"/>
                <a:sym typeface="Open Sans"/>
              </a:rPr>
              <a:t>Extensibility - easier to </a:t>
            </a:r>
            <a:r>
              <a:rPr b="0" i="0" lang="en-US" sz="1200" u="sng" cap="none" strike="noStrike">
                <a:solidFill>
                  <a:srgbClr val="000000"/>
                </a:solidFill>
                <a:latin typeface="Open Sans"/>
                <a:ea typeface="Open Sans"/>
                <a:cs typeface="Open Sans"/>
                <a:sym typeface="Open Sans"/>
              </a:rPr>
              <a:t>add new operations</a:t>
            </a:r>
            <a:endParaRPr b="0" i="0" sz="1200" u="sng" cap="none" strike="noStrike">
              <a:solidFill>
                <a:srgbClr val="000000"/>
              </a:solidFill>
              <a:latin typeface="Open Sans"/>
              <a:ea typeface="Open Sans"/>
              <a:cs typeface="Open Sans"/>
              <a:sym typeface="Open Sans"/>
            </a:endParaRPr>
          </a:p>
        </p:txBody>
      </p:sp>
      <p:sp>
        <p:nvSpPr>
          <p:cNvPr id="139" name="Google Shape;139;p9"/>
          <p:cNvSpPr txBox="1"/>
          <p:nvPr/>
        </p:nvSpPr>
        <p:spPr>
          <a:xfrm>
            <a:off x="2475525" y="2107025"/>
            <a:ext cx="1397100" cy="294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Open Sans"/>
                <a:ea typeface="Open Sans"/>
                <a:cs typeface="Open Sans"/>
                <a:sym typeface="Open Sans"/>
              </a:rPr>
              <a:t>Compose a question that corresponds to the notes you took</a:t>
            </a:r>
            <a:endParaRPr b="0" i="0" sz="11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Open Sans"/>
                <a:ea typeface="Open Sans"/>
                <a:cs typeface="Open Sans"/>
                <a:sym typeface="Open Sans"/>
              </a:rPr>
              <a:t>In what ways is object-oriented programming more extensible than functional programming?</a:t>
            </a:r>
            <a:endParaRPr b="0" i="0" sz="1100" u="none" cap="none" strike="noStrike">
              <a:solidFill>
                <a:srgbClr val="000000"/>
              </a:solidFill>
              <a:latin typeface="Open Sans"/>
              <a:ea typeface="Open Sans"/>
              <a:cs typeface="Open Sans"/>
              <a:sym typeface="Open Sans"/>
            </a:endParaRPr>
          </a:p>
        </p:txBody>
      </p:sp>
      <p:sp>
        <p:nvSpPr>
          <p:cNvPr id="140" name="Google Shape;140;p9"/>
          <p:cNvSpPr txBox="1"/>
          <p:nvPr/>
        </p:nvSpPr>
        <p:spPr>
          <a:xfrm>
            <a:off x="2552550" y="5840000"/>
            <a:ext cx="4038900" cy="60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Object-oriented programming and functional programming are two types of programming paradigms… </a:t>
            </a:r>
            <a:endParaRPr b="0" i="0" sz="1200" u="none" cap="none" strike="noStrike">
              <a:solidFill>
                <a:srgbClr val="000000"/>
              </a:solidFill>
              <a:latin typeface="Open Sans"/>
              <a:ea typeface="Open Sans"/>
              <a:cs typeface="Open Sans"/>
              <a:sym typeface="Open Sans"/>
            </a:endParaRPr>
          </a:p>
        </p:txBody>
      </p:sp>
      <p:sp>
        <p:nvSpPr>
          <p:cNvPr id="141" name="Google Shape;141;p9"/>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Cornell Note-Taking Method</a:t>
            </a:r>
            <a:endParaRPr/>
          </a:p>
        </p:txBody>
      </p:sp>
      <p:sp>
        <p:nvSpPr>
          <p:cNvPr id="148" name="Google Shape;148;p10"/>
          <p:cNvSpPr txBox="1"/>
          <p:nvPr/>
        </p:nvSpPr>
        <p:spPr>
          <a:xfrm>
            <a:off x="2398500" y="1291050"/>
            <a:ext cx="4347000" cy="5306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49" name="Google Shape;149;p1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cxnSp>
        <p:nvCxnSpPr>
          <p:cNvPr id="150" name="Google Shape;150;p10"/>
          <p:cNvCxnSpPr/>
          <p:nvPr/>
        </p:nvCxnSpPr>
        <p:spPr>
          <a:xfrm>
            <a:off x="3731025" y="1445050"/>
            <a:ext cx="23700" cy="3766500"/>
          </a:xfrm>
          <a:prstGeom prst="straightConnector1">
            <a:avLst/>
          </a:prstGeom>
          <a:noFill/>
          <a:ln cap="flat" cmpd="sng" w="19050">
            <a:solidFill>
              <a:schemeClr val="dk2"/>
            </a:solidFill>
            <a:prstDash val="dash"/>
            <a:round/>
            <a:headEnd len="sm" w="sm" type="none"/>
            <a:tailEnd len="sm" w="sm" type="none"/>
          </a:ln>
        </p:spPr>
      </p:cxnSp>
      <p:sp>
        <p:nvSpPr>
          <p:cNvPr id="151" name="Google Shape;151;p10"/>
          <p:cNvSpPr txBox="1"/>
          <p:nvPr/>
        </p:nvSpPr>
        <p:spPr>
          <a:xfrm>
            <a:off x="4003475" y="1445050"/>
            <a:ext cx="1883400" cy="41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Notes</a:t>
            </a:r>
            <a:endParaRPr b="1" i="0" sz="1400" u="none" cap="none" strike="noStrike">
              <a:solidFill>
                <a:srgbClr val="000000"/>
              </a:solidFill>
              <a:latin typeface="Open Sans"/>
              <a:ea typeface="Open Sans"/>
              <a:cs typeface="Open Sans"/>
              <a:sym typeface="Open Sans"/>
            </a:endParaRPr>
          </a:p>
        </p:txBody>
      </p:sp>
      <p:sp>
        <p:nvSpPr>
          <p:cNvPr id="152" name="Google Shape;152;p10"/>
          <p:cNvSpPr txBox="1"/>
          <p:nvPr/>
        </p:nvSpPr>
        <p:spPr>
          <a:xfrm>
            <a:off x="2120075" y="1445050"/>
            <a:ext cx="1883400" cy="41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Questions</a:t>
            </a:r>
            <a:endParaRPr b="1" i="0" sz="1400" u="none" cap="none" strike="noStrike">
              <a:solidFill>
                <a:srgbClr val="000000"/>
              </a:solidFill>
              <a:latin typeface="Open Sans"/>
              <a:ea typeface="Open Sans"/>
              <a:cs typeface="Open Sans"/>
              <a:sym typeface="Open Sans"/>
            </a:endParaRPr>
          </a:p>
        </p:txBody>
      </p:sp>
      <p:cxnSp>
        <p:nvCxnSpPr>
          <p:cNvPr id="153" name="Google Shape;153;p10"/>
          <p:cNvCxnSpPr/>
          <p:nvPr/>
        </p:nvCxnSpPr>
        <p:spPr>
          <a:xfrm>
            <a:off x="2623500" y="5519775"/>
            <a:ext cx="3897000" cy="12000"/>
          </a:xfrm>
          <a:prstGeom prst="straightConnector1">
            <a:avLst/>
          </a:prstGeom>
          <a:noFill/>
          <a:ln cap="flat" cmpd="sng" w="9525">
            <a:solidFill>
              <a:schemeClr val="dk2"/>
            </a:solidFill>
            <a:prstDash val="solid"/>
            <a:round/>
            <a:headEnd len="sm" w="sm" type="none"/>
            <a:tailEnd len="sm" w="sm" type="none"/>
          </a:ln>
        </p:spPr>
      </p:cxnSp>
      <p:sp>
        <p:nvSpPr>
          <p:cNvPr id="154" name="Google Shape;154;p10"/>
          <p:cNvSpPr txBox="1"/>
          <p:nvPr/>
        </p:nvSpPr>
        <p:spPr>
          <a:xfrm>
            <a:off x="3618325" y="5519775"/>
            <a:ext cx="1883400" cy="41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Open Sans"/>
                <a:ea typeface="Open Sans"/>
                <a:cs typeface="Open Sans"/>
                <a:sym typeface="Open Sans"/>
              </a:rPr>
              <a:t>Summary</a:t>
            </a:r>
            <a:endParaRPr b="1" i="0" sz="1400" u="none" cap="none" strike="noStrike">
              <a:solidFill>
                <a:srgbClr val="000000"/>
              </a:solidFill>
              <a:latin typeface="Open Sans"/>
              <a:ea typeface="Open Sans"/>
              <a:cs typeface="Open Sans"/>
              <a:sym typeface="Open Sans"/>
            </a:endParaRPr>
          </a:p>
        </p:txBody>
      </p:sp>
      <p:sp>
        <p:nvSpPr>
          <p:cNvPr id="155" name="Google Shape;155;p10"/>
          <p:cNvSpPr txBox="1"/>
          <p:nvPr/>
        </p:nvSpPr>
        <p:spPr>
          <a:xfrm>
            <a:off x="3754725" y="1764875"/>
            <a:ext cx="2937600" cy="4146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Open Sans"/>
              <a:buAutoNum type="romanUcPeriod"/>
            </a:pPr>
            <a:r>
              <a:rPr b="0" i="0" lang="en-US" sz="1200" u="none" cap="none" strike="noStrike">
                <a:solidFill>
                  <a:srgbClr val="000000"/>
                </a:solidFill>
                <a:latin typeface="Open Sans"/>
                <a:ea typeface="Open Sans"/>
                <a:cs typeface="Open Sans"/>
                <a:sym typeface="Open Sans"/>
              </a:rPr>
              <a:t>Main Topic</a:t>
            </a:r>
            <a:endParaRPr b="0" i="0" sz="1200" u="none" cap="none" strike="noStrike">
              <a:solidFill>
                <a:srgbClr val="000000"/>
              </a:solidFill>
              <a:latin typeface="Open Sans"/>
              <a:ea typeface="Open Sans"/>
              <a:cs typeface="Open Sans"/>
              <a:sym typeface="Open Sans"/>
            </a:endParaRPr>
          </a:p>
          <a:p>
            <a:pPr indent="-304800" lvl="1" marL="914400" marR="0" rtl="0" algn="l">
              <a:lnSpc>
                <a:spcPct val="100000"/>
              </a:lnSpc>
              <a:spcBef>
                <a:spcPts val="0"/>
              </a:spcBef>
              <a:spcAft>
                <a:spcPts val="0"/>
              </a:spcAft>
              <a:buClr>
                <a:srgbClr val="000000"/>
              </a:buClr>
              <a:buSzPts val="1200"/>
              <a:buFont typeface="Open Sans"/>
              <a:buChar char="○"/>
            </a:pPr>
            <a:r>
              <a:rPr b="0" i="0" lang="en-US" sz="1200" u="none" cap="none" strike="noStrike">
                <a:solidFill>
                  <a:srgbClr val="000000"/>
                </a:solidFill>
                <a:latin typeface="Open Sans"/>
                <a:ea typeface="Open Sans"/>
                <a:cs typeface="Open Sans"/>
                <a:sym typeface="Open Sans"/>
              </a:rPr>
              <a:t>Sub point</a:t>
            </a:r>
            <a:endParaRPr b="0" i="0" sz="1200" u="none" cap="none" strike="noStrike">
              <a:solidFill>
                <a:srgbClr val="000000"/>
              </a:solidFill>
              <a:latin typeface="Open Sans"/>
              <a:ea typeface="Open Sans"/>
              <a:cs typeface="Open Sans"/>
              <a:sym typeface="Open Sans"/>
            </a:endParaRPr>
          </a:p>
          <a:p>
            <a:pPr indent="-304800" lvl="1" marL="914400" marR="0" rtl="0" algn="l">
              <a:lnSpc>
                <a:spcPct val="100000"/>
              </a:lnSpc>
              <a:spcBef>
                <a:spcPts val="0"/>
              </a:spcBef>
              <a:spcAft>
                <a:spcPts val="0"/>
              </a:spcAft>
              <a:buClr>
                <a:srgbClr val="000000"/>
              </a:buClr>
              <a:buSzPts val="1200"/>
              <a:buFont typeface="Open Sans"/>
              <a:buChar char="○"/>
            </a:pPr>
            <a:r>
              <a:rPr b="0" i="0" lang="en-US" sz="1200" u="sng" cap="none" strike="noStrike">
                <a:solidFill>
                  <a:srgbClr val="000000"/>
                </a:solidFill>
                <a:latin typeface="Open Sans"/>
                <a:ea typeface="Open Sans"/>
                <a:cs typeface="Open Sans"/>
                <a:sym typeface="Open Sans"/>
              </a:rPr>
              <a:t>definition</a:t>
            </a:r>
            <a:endParaRPr b="0" i="0" sz="1200" u="sng" cap="none" strike="noStrike">
              <a:solidFill>
                <a:srgbClr val="000000"/>
              </a:solidFill>
              <a:latin typeface="Open Sans"/>
              <a:ea typeface="Open Sans"/>
              <a:cs typeface="Open Sans"/>
              <a:sym typeface="Open Sans"/>
            </a:endParaRPr>
          </a:p>
          <a:p>
            <a:pPr indent="-304800" lvl="1" marL="914400" marR="0" rtl="0" algn="l">
              <a:lnSpc>
                <a:spcPct val="100000"/>
              </a:lnSpc>
              <a:spcBef>
                <a:spcPts val="0"/>
              </a:spcBef>
              <a:spcAft>
                <a:spcPts val="0"/>
              </a:spcAft>
              <a:buClr>
                <a:srgbClr val="000000"/>
              </a:buClr>
              <a:buSzPts val="1200"/>
              <a:buFont typeface="Open Sans"/>
              <a:buChar char="○"/>
            </a:pPr>
            <a:r>
              <a:rPr b="0" i="0" lang="en-US" sz="1200" u="none" cap="none" strike="noStrike">
                <a:solidFill>
                  <a:srgbClr val="000000"/>
                </a:solidFill>
                <a:latin typeface="Open Sans"/>
                <a:ea typeface="Open Sans"/>
                <a:cs typeface="Open Sans"/>
                <a:sym typeface="Open Sans"/>
              </a:rPr>
              <a:t>example **</a:t>
            </a:r>
            <a:br>
              <a:rPr b="0" i="0" lang="en-US" sz="1200" u="none" cap="none" strike="noStrike">
                <a:solidFill>
                  <a:srgbClr val="000000"/>
                </a:solidFill>
                <a:latin typeface="Open Sans"/>
                <a:ea typeface="Open Sans"/>
                <a:cs typeface="Open Sans"/>
                <a:sym typeface="Open Sans"/>
              </a:rPr>
            </a:br>
            <a:r>
              <a:rPr b="0" i="0" lang="en-US" sz="1200" u="none" cap="none" strike="noStrike">
                <a:solidFill>
                  <a:srgbClr val="000000"/>
                </a:solidFill>
                <a:latin typeface="Open Sans"/>
                <a:ea typeface="Open Sans"/>
                <a:cs typeface="Open Sans"/>
                <a:sym typeface="Open Sans"/>
              </a:rPr>
              <a:t> </a:t>
            </a:r>
            <a:endParaRPr b="0" i="0" sz="1200" u="none" cap="none" strike="noStrike">
              <a:solidFill>
                <a:srgbClr val="000000"/>
              </a:solidFill>
              <a:latin typeface="Open Sans"/>
              <a:ea typeface="Open Sans"/>
              <a:cs typeface="Open Sans"/>
              <a:sym typeface="Open Sans"/>
            </a:endParaRPr>
          </a:p>
          <a:p>
            <a:pPr indent="-304800" lvl="0" marL="457200" marR="0" rtl="0" algn="l">
              <a:lnSpc>
                <a:spcPct val="100000"/>
              </a:lnSpc>
              <a:spcBef>
                <a:spcPts val="0"/>
              </a:spcBef>
              <a:spcAft>
                <a:spcPts val="0"/>
              </a:spcAft>
              <a:buClr>
                <a:srgbClr val="000000"/>
              </a:buClr>
              <a:buSzPts val="1200"/>
              <a:buFont typeface="Open Sans"/>
              <a:buAutoNum type="romanUcPeriod"/>
            </a:pPr>
            <a:r>
              <a:rPr b="0" i="0" lang="en-US" sz="1200" u="none" cap="none" strike="noStrike">
                <a:solidFill>
                  <a:srgbClr val="000000"/>
                </a:solidFill>
                <a:latin typeface="Open Sans"/>
                <a:ea typeface="Open Sans"/>
                <a:cs typeface="Open Sans"/>
                <a:sym typeface="Open Sans"/>
              </a:rPr>
              <a:t>Object-Oriented Programming</a:t>
            </a:r>
            <a:endParaRPr b="0" i="0" sz="1200" u="none" cap="none" strike="noStrike">
              <a:solidFill>
                <a:srgbClr val="000000"/>
              </a:solidFill>
              <a:latin typeface="Open Sans"/>
              <a:ea typeface="Open Sans"/>
              <a:cs typeface="Open Sans"/>
              <a:sym typeface="Open Sans"/>
            </a:endParaRPr>
          </a:p>
          <a:p>
            <a:pPr indent="-304800" lvl="1" marL="914400" marR="0" rtl="0" algn="l">
              <a:lnSpc>
                <a:spcPct val="100000"/>
              </a:lnSpc>
              <a:spcBef>
                <a:spcPts val="0"/>
              </a:spcBef>
              <a:spcAft>
                <a:spcPts val="0"/>
              </a:spcAft>
              <a:buClr>
                <a:srgbClr val="000000"/>
              </a:buClr>
              <a:buSzPts val="1200"/>
              <a:buFont typeface="Open Sans"/>
              <a:buChar char="○"/>
            </a:pPr>
            <a:r>
              <a:rPr b="0" i="0" lang="en-US" sz="1200" u="none" cap="none" strike="noStrike">
                <a:solidFill>
                  <a:srgbClr val="000000"/>
                </a:solidFill>
                <a:latin typeface="Open Sans"/>
                <a:ea typeface="Open Sans"/>
                <a:cs typeface="Open Sans"/>
                <a:sym typeface="Open Sans"/>
              </a:rPr>
              <a:t>Encapsulates the data and the operations for a given data type</a:t>
            </a:r>
            <a:endParaRPr b="0" i="0" sz="1200" u="none" cap="none" strike="noStrike">
              <a:solidFill>
                <a:srgbClr val="000000"/>
              </a:solidFill>
              <a:latin typeface="Open Sans"/>
              <a:ea typeface="Open Sans"/>
              <a:cs typeface="Open Sans"/>
              <a:sym typeface="Open Sans"/>
            </a:endParaRPr>
          </a:p>
          <a:p>
            <a:pPr indent="-304800" lvl="1" marL="914400" marR="0" rtl="0" algn="l">
              <a:lnSpc>
                <a:spcPct val="100000"/>
              </a:lnSpc>
              <a:spcBef>
                <a:spcPts val="0"/>
              </a:spcBef>
              <a:spcAft>
                <a:spcPts val="0"/>
              </a:spcAft>
              <a:buClr>
                <a:srgbClr val="000000"/>
              </a:buClr>
              <a:buSzPts val="1200"/>
              <a:buFont typeface="Open Sans"/>
              <a:buChar char="○"/>
            </a:pPr>
            <a:r>
              <a:rPr b="0" i="0" lang="en-US" sz="1200" u="none" cap="none" strike="noStrike">
                <a:solidFill>
                  <a:srgbClr val="000000"/>
                </a:solidFill>
                <a:latin typeface="Open Sans"/>
                <a:ea typeface="Open Sans"/>
                <a:cs typeface="Open Sans"/>
                <a:sym typeface="Open Sans"/>
              </a:rPr>
              <a:t>Provides abstractions - you don’t need to know how a car is implemented in order to use it </a:t>
            </a:r>
            <a:endParaRPr b="0" i="0" sz="1200" u="none" cap="none" strike="noStrike">
              <a:solidFill>
                <a:srgbClr val="000000"/>
              </a:solidFill>
              <a:latin typeface="Open Sans"/>
              <a:ea typeface="Open Sans"/>
              <a:cs typeface="Open Sans"/>
              <a:sym typeface="Open Sans"/>
            </a:endParaRPr>
          </a:p>
          <a:p>
            <a:pPr indent="-304800" lvl="1" marL="914400" marR="0" rtl="0" algn="l">
              <a:lnSpc>
                <a:spcPct val="100000"/>
              </a:lnSpc>
              <a:spcBef>
                <a:spcPts val="0"/>
              </a:spcBef>
              <a:spcAft>
                <a:spcPts val="0"/>
              </a:spcAft>
              <a:buClr>
                <a:srgbClr val="000000"/>
              </a:buClr>
              <a:buSzPts val="1200"/>
              <a:buFont typeface="Open Sans"/>
              <a:buChar char="○"/>
            </a:pPr>
            <a:r>
              <a:rPr b="0" i="0" lang="en-US" sz="1200" u="none" cap="none" strike="noStrike">
                <a:solidFill>
                  <a:srgbClr val="000000"/>
                </a:solidFill>
                <a:latin typeface="Open Sans"/>
                <a:ea typeface="Open Sans"/>
                <a:cs typeface="Open Sans"/>
                <a:sym typeface="Open Sans"/>
              </a:rPr>
              <a:t>Extensibility - easier to </a:t>
            </a:r>
            <a:r>
              <a:rPr b="0" i="0" lang="en-US" sz="1200" u="sng" cap="none" strike="noStrike">
                <a:solidFill>
                  <a:srgbClr val="000000"/>
                </a:solidFill>
                <a:latin typeface="Open Sans"/>
                <a:ea typeface="Open Sans"/>
                <a:cs typeface="Open Sans"/>
                <a:sym typeface="Open Sans"/>
              </a:rPr>
              <a:t>add new data types</a:t>
            </a:r>
            <a:br>
              <a:rPr b="0" i="0" lang="en-US" sz="1200" u="none" cap="none" strike="noStrike">
                <a:solidFill>
                  <a:srgbClr val="000000"/>
                </a:solidFill>
                <a:latin typeface="Open Sans"/>
                <a:ea typeface="Open Sans"/>
                <a:cs typeface="Open Sans"/>
                <a:sym typeface="Open Sans"/>
              </a:rPr>
            </a:br>
            <a:endParaRPr b="0" i="0" sz="1200" u="none" cap="none" strike="noStrike">
              <a:solidFill>
                <a:srgbClr val="000000"/>
              </a:solidFill>
              <a:latin typeface="Open Sans"/>
              <a:ea typeface="Open Sans"/>
              <a:cs typeface="Open Sans"/>
              <a:sym typeface="Open Sans"/>
            </a:endParaRPr>
          </a:p>
          <a:p>
            <a:pPr indent="-304800" lvl="0" marL="457200" marR="0" rtl="0" algn="l">
              <a:lnSpc>
                <a:spcPct val="100000"/>
              </a:lnSpc>
              <a:spcBef>
                <a:spcPts val="0"/>
              </a:spcBef>
              <a:spcAft>
                <a:spcPts val="0"/>
              </a:spcAft>
              <a:buClr>
                <a:srgbClr val="000000"/>
              </a:buClr>
              <a:buSzPts val="1200"/>
              <a:buFont typeface="Open Sans"/>
              <a:buAutoNum type="romanUcPeriod"/>
            </a:pPr>
            <a:r>
              <a:rPr b="0" i="0" lang="en-US" sz="1200" u="none" cap="none" strike="noStrike">
                <a:solidFill>
                  <a:srgbClr val="000000"/>
                </a:solidFill>
                <a:latin typeface="Open Sans"/>
                <a:ea typeface="Open Sans"/>
                <a:cs typeface="Open Sans"/>
                <a:sym typeface="Open Sans"/>
              </a:rPr>
              <a:t>Functional Programming</a:t>
            </a:r>
            <a:endParaRPr b="0" i="0" sz="1200" u="none" cap="none" strike="noStrike">
              <a:solidFill>
                <a:srgbClr val="000000"/>
              </a:solidFill>
              <a:latin typeface="Open Sans"/>
              <a:ea typeface="Open Sans"/>
              <a:cs typeface="Open Sans"/>
              <a:sym typeface="Open Sans"/>
            </a:endParaRPr>
          </a:p>
          <a:p>
            <a:pPr indent="-304800" lvl="1" marL="914400" marR="0" rtl="0" algn="l">
              <a:lnSpc>
                <a:spcPct val="100000"/>
              </a:lnSpc>
              <a:spcBef>
                <a:spcPts val="0"/>
              </a:spcBef>
              <a:spcAft>
                <a:spcPts val="0"/>
              </a:spcAft>
              <a:buClr>
                <a:srgbClr val="000000"/>
              </a:buClr>
              <a:buSzPts val="1200"/>
              <a:buFont typeface="Open Sans"/>
              <a:buChar char="○"/>
            </a:pPr>
            <a:r>
              <a:rPr b="0" i="0" lang="en-US" sz="1200" u="none" cap="none" strike="noStrike">
                <a:solidFill>
                  <a:srgbClr val="000000"/>
                </a:solidFill>
                <a:latin typeface="Open Sans"/>
                <a:ea typeface="Open Sans"/>
                <a:cs typeface="Open Sans"/>
                <a:sym typeface="Open Sans"/>
              </a:rPr>
              <a:t>Extensibility - easier to </a:t>
            </a:r>
            <a:r>
              <a:rPr b="0" i="0" lang="en-US" sz="1200" u="sng" cap="none" strike="noStrike">
                <a:solidFill>
                  <a:srgbClr val="000000"/>
                </a:solidFill>
                <a:latin typeface="Open Sans"/>
                <a:ea typeface="Open Sans"/>
                <a:cs typeface="Open Sans"/>
                <a:sym typeface="Open Sans"/>
              </a:rPr>
              <a:t>add new operations</a:t>
            </a:r>
            <a:endParaRPr b="0" i="0" sz="1200" u="sng" cap="none" strike="noStrike">
              <a:solidFill>
                <a:srgbClr val="000000"/>
              </a:solidFill>
              <a:latin typeface="Open Sans"/>
              <a:ea typeface="Open Sans"/>
              <a:cs typeface="Open Sans"/>
              <a:sym typeface="Open Sans"/>
            </a:endParaRPr>
          </a:p>
        </p:txBody>
      </p:sp>
      <p:sp>
        <p:nvSpPr>
          <p:cNvPr id="156" name="Google Shape;156;p10"/>
          <p:cNvSpPr txBox="1"/>
          <p:nvPr/>
        </p:nvSpPr>
        <p:spPr>
          <a:xfrm>
            <a:off x="2475525" y="2107025"/>
            <a:ext cx="1397100" cy="294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Open Sans"/>
                <a:ea typeface="Open Sans"/>
                <a:cs typeface="Open Sans"/>
                <a:sym typeface="Open Sans"/>
              </a:rPr>
              <a:t>Compose a question that corresponds to the notes you took</a:t>
            </a:r>
            <a:endParaRPr b="0" i="0" sz="11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Open Sans"/>
                <a:ea typeface="Open Sans"/>
                <a:cs typeface="Open Sans"/>
                <a:sym typeface="Open Sans"/>
              </a:rPr>
              <a:t>In what ways is object-oriented programming more extensible than functional programming?</a:t>
            </a:r>
            <a:endParaRPr b="0" i="0" sz="1100" u="none" cap="none" strike="noStrike">
              <a:solidFill>
                <a:srgbClr val="000000"/>
              </a:solidFill>
              <a:latin typeface="Open Sans"/>
              <a:ea typeface="Open Sans"/>
              <a:cs typeface="Open Sans"/>
              <a:sym typeface="Open Sans"/>
            </a:endParaRPr>
          </a:p>
        </p:txBody>
      </p:sp>
      <p:sp>
        <p:nvSpPr>
          <p:cNvPr id="157" name="Google Shape;157;p10"/>
          <p:cNvSpPr txBox="1"/>
          <p:nvPr/>
        </p:nvSpPr>
        <p:spPr>
          <a:xfrm>
            <a:off x="2552550" y="5840000"/>
            <a:ext cx="4038900" cy="60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Object-oriented programming and functional programming are two types of programming paradigms… </a:t>
            </a:r>
            <a:endParaRPr b="0" i="0" sz="1200" u="none" cap="none" strike="noStrike">
              <a:solidFill>
                <a:srgbClr val="000000"/>
              </a:solidFill>
              <a:latin typeface="Open Sans"/>
              <a:ea typeface="Open Sans"/>
              <a:cs typeface="Open Sans"/>
              <a:sym typeface="Open Sans"/>
            </a:endParaRPr>
          </a:p>
        </p:txBody>
      </p:sp>
      <p:sp>
        <p:nvSpPr>
          <p:cNvPr id="158" name="Google Shape;158;p10"/>
          <p:cNvSpPr/>
          <p:nvPr/>
        </p:nvSpPr>
        <p:spPr>
          <a:xfrm>
            <a:off x="3813425" y="1326600"/>
            <a:ext cx="3245400" cy="42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0"/>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2018-03-28T08:00:24Z</dcterms:created>
  <dc:creator>Aaron Johnston</dc:creator>
</cp:coreProperties>
</file>