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6"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Lst>
  <p:sldSz cy="6858000" cx="9144000"/>
  <p:notesSz cx="9601200" cy="7315200"/>
  <p:embeddedFontLst>
    <p:embeddedFont>
      <p:font typeface="Arial Narrow"/>
      <p:regular r:id="rId39"/>
      <p:bold r:id="rId40"/>
      <p:italic r:id="rId41"/>
      <p:boldItalic r:id="rId4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43" roundtripDataSignature="AMtx7mhDPH18q1Jyf2T2/hx21QfDZTbpa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BA4B823-7970-40F7-8983-F7D61460A7BD}">
  <a:tblStyle styleId="{7BA4B823-7970-40F7-8983-F7D61460A7BD}"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FFBF35AE-D0CE-4D4D-9EBB-44C5077FB18C}" styleName="Table_1">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40" Type="http://schemas.openxmlformats.org/officeDocument/2006/relationships/font" Target="fonts/ArialNarrow-bold.fntdata"/><Relationship Id="rId20" Type="http://schemas.openxmlformats.org/officeDocument/2006/relationships/slide" Target="slides/slide14.xml"/><Relationship Id="rId42" Type="http://schemas.openxmlformats.org/officeDocument/2006/relationships/font" Target="fonts/ArialNarrow-boldItalic.fntdata"/><Relationship Id="rId41" Type="http://schemas.openxmlformats.org/officeDocument/2006/relationships/font" Target="fonts/ArialNarrow-italic.fntdata"/><Relationship Id="rId22" Type="http://schemas.openxmlformats.org/officeDocument/2006/relationships/slide" Target="slides/slide16.xml"/><Relationship Id="rId21" Type="http://schemas.openxmlformats.org/officeDocument/2006/relationships/slide" Target="slides/slide15.xml"/><Relationship Id="rId43" Type="http://customschemas.google.com/relationships/presentationmetadata" Target="metadata"/><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font" Target="fonts/ArialNarrow-regular.fntdata"/><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2"/>
            <a:ext cx="4160520" cy="367030"/>
          </a:xfrm>
          <a:prstGeom prst="rect">
            <a:avLst/>
          </a:prstGeom>
          <a:noFill/>
          <a:ln>
            <a:noFill/>
          </a:ln>
        </p:spPr>
        <p:txBody>
          <a:bodyPr anchorCtr="0" anchor="t"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438458" y="2"/>
            <a:ext cx="4160520" cy="367030"/>
          </a:xfrm>
          <a:prstGeom prst="rect">
            <a:avLst/>
          </a:prstGeom>
          <a:noFill/>
          <a:ln>
            <a:noFill/>
          </a:ln>
        </p:spPr>
        <p:txBody>
          <a:bodyPr anchorCtr="0" anchor="t" bIns="48325" lIns="96650" spcFirstLastPara="1" rIns="96650" wrap="square" tIns="4832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948171"/>
            <a:ext cx="4160520" cy="367029"/>
          </a:xfrm>
          <a:prstGeom prst="rect">
            <a:avLst/>
          </a:prstGeom>
          <a:noFill/>
          <a:ln>
            <a:noFill/>
          </a:ln>
        </p:spPr>
        <p:txBody>
          <a:bodyPr anchorCtr="0" anchor="b"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438458" y="6948171"/>
            <a:ext cx="4160520" cy="367029"/>
          </a:xfrm>
          <a:prstGeom prst="rect">
            <a:avLst/>
          </a:prstGeom>
          <a:noFill/>
          <a:ln>
            <a:noFill/>
          </a:ln>
        </p:spPr>
        <p:txBody>
          <a:bodyPr anchorCtr="0" anchor="b" bIns="48325" lIns="96650" spcFirstLastPara="1" rIns="96650" wrap="square" tIns="483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notes"/>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93" name="Google Shape;93;p1:notes"/>
          <p:cNvSpPr/>
          <p:nvPr>
            <p:ph idx="2"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cc43c89fac_0_5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cc43c89fac_0_58: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69" name="Google Shape;169;gcc43c89fac_0_58: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cc43c89fac_0_7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cc43c89fac_0_74: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78" name="Google Shape;178;gcc43c89fac_0_74: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cc43c89fac_0_13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85" name="Google Shape;185;gcc43c89fac_0_13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cc43c89fac_0_1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cc43c89fac_0_12: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93" name="Google Shape;193;gcc43c89fac_0_12: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cc43c89fac_0_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cc43c89fac_0_5: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01" name="Google Shape;201;gcc43c89fac_0_5: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cc43c89fac_0_1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cc43c89fac_0_19: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09" name="Google Shape;209;gcc43c89fac_0_19: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cc43c89fac_0_2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cc43c89fac_0_2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18" name="Google Shape;218;gcc43c89fac_0_2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cc43c89fac_0_4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cc43c89fac_0_41: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27" name="Google Shape;227;gcc43c89fac_0_41: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cc43c89fac_0_13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35" name="Google Shape;235;gcc43c89fac_0_13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42" name="Google Shape;242;p1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4: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99" name="Google Shape;99;p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3: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50" name="Google Shape;250;p1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1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8" name="Google Shape;258;p14: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59" name="Google Shape;259;p14: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1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7" name="Google Shape;267;p15: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68" name="Google Shape;268;p15: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1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7" name="Google Shape;277;p1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78" name="Google Shape;278;p16: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1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p17: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87" name="Google Shape;287;p17: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1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5" name="Google Shape;295;p18: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296" name="Google Shape;296;p18: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1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4" name="Google Shape;304;p19: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05" name="Google Shape;305;p19: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gcc43c89fac_0_14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12" name="Google Shape;312;gcc43c89fac_0_14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ce1b53c64b_0_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19" name="Google Shape;319;gce1b53c64b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2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6" name="Google Shape;326;p21: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27" name="Google Shape;327;p21: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cc43c89fac_0_118: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06" name="Google Shape;106;gcc43c89fac_0_11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2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5" name="Google Shape;335;p2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36" name="Google Shape;336;p22: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2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5" name="Google Shape;345;p23: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346" name="Google Shape;346;p23: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c7e802525e_0_24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354" name="Google Shape;354;gc7e802525e_0_246: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355" name="Google Shape;355;gc7e802525e_0_246: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p7: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rPr lang="en-US"/>
              <a:t>Psychologist Carol Dweck coined this idea of Fixed vs. Growth mindset. She has done a ton research looking at the BELIEF that people have on their abilities and intelligence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114" name="Google Shape;114;p7: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7320aeae91_1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g7320aeae91_1_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END BY 1:25PM</a:t>
            </a:r>
            <a:endParaRPr/>
          </a:p>
        </p:txBody>
      </p:sp>
      <p:sp>
        <p:nvSpPr>
          <p:cNvPr id="122" name="Google Shape;122;g7320aeae91_1_0: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c7e802525e_0_1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c7e802525e_0_15: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END BY 1:25PM</a:t>
            </a:r>
            <a:endParaRPr/>
          </a:p>
        </p:txBody>
      </p:sp>
      <p:sp>
        <p:nvSpPr>
          <p:cNvPr id="130" name="Google Shape;130;gc7e802525e_0_15: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cc43c89fac_0_124: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45" name="Google Shape;145;gcc43c89fac_0_12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cc43c89fac_0_5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cc43c89fac_0_51: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53" name="Google Shape;153;gcc43c89fac_0_51: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cc43c89fac_0_6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cc43c89fac_0_65: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61" name="Google Shape;161;gcc43c89fac_0_65: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17" name="Shape 17"/>
        <p:cNvGrpSpPr/>
        <p:nvPr/>
      </p:nvGrpSpPr>
      <p:grpSpPr>
        <a:xfrm>
          <a:off x="0" y="0"/>
          <a:ext cx="0" cy="0"/>
          <a:chOff x="0" y="0"/>
          <a:chExt cx="0" cy="0"/>
        </a:xfrm>
      </p:grpSpPr>
      <p:sp>
        <p:nvSpPr>
          <p:cNvPr id="18" name="Google Shape;18;p27"/>
          <p:cNvSpPr/>
          <p:nvPr/>
        </p:nvSpPr>
        <p:spPr>
          <a:xfrm>
            <a:off x="0" y="0"/>
            <a:ext cx="9144000" cy="4988560"/>
          </a:xfrm>
          <a:prstGeom prst="rect">
            <a:avLst/>
          </a:prstGeom>
          <a:blipFill rotWithShape="1">
            <a:blip r:embed="rId2">
              <a:alphaModFix/>
            </a:blip>
            <a:tile algn="tl" flip="none" tx="0" sx="80000" ty="0" sy="80000"/>
          </a:blip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Calibri"/>
              <a:buNone/>
            </a:pPr>
            <a:r>
              <a:t/>
            </a:r>
            <a:endParaRPr b="0" i="0" sz="2000" u="none" cap="none" strike="noStrike">
              <a:solidFill>
                <a:srgbClr val="C00000"/>
              </a:solidFill>
              <a:latin typeface="Calibri"/>
              <a:ea typeface="Calibri"/>
              <a:cs typeface="Calibri"/>
              <a:sym typeface="Calibri"/>
            </a:endParaRPr>
          </a:p>
        </p:txBody>
      </p:sp>
      <p:sp>
        <p:nvSpPr>
          <p:cNvPr id="19" name="Google Shape;19;p27"/>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lvl1pPr lvl="0" algn="l">
              <a:lnSpc>
                <a:spcPct val="80000"/>
              </a:lnSpc>
              <a:spcBef>
                <a:spcPts val="0"/>
              </a:spcBef>
              <a:spcAft>
                <a:spcPts val="0"/>
              </a:spcAft>
              <a:buSzPts val="1400"/>
              <a:buNone/>
              <a:defRPr sz="6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7"/>
          <p:cNvSpPr txBox="1"/>
          <p:nvPr>
            <p:ph idx="1" type="subTitle"/>
          </p:nvPr>
        </p:nvSpPr>
        <p:spPr>
          <a:xfrm>
            <a:off x="685800" y="5374529"/>
            <a:ext cx="7772400" cy="593883"/>
          </a:xfrm>
          <a:prstGeom prst="rect">
            <a:avLst/>
          </a:prstGeom>
          <a:noFill/>
          <a:ln>
            <a:noFill/>
          </a:ln>
        </p:spPr>
        <p:txBody>
          <a:bodyPr anchorCtr="0" anchor="t" bIns="45700" lIns="91425" spcFirstLastPara="1" rIns="91425" wrap="square" tIns="45700">
            <a:noAutofit/>
          </a:bodyPr>
          <a:lstStyle>
            <a:lvl1pPr lvl="0" algn="l">
              <a:lnSpc>
                <a:spcPct val="100000"/>
              </a:lnSpc>
              <a:spcBef>
                <a:spcPts val="640"/>
              </a:spcBef>
              <a:spcAft>
                <a:spcPts val="0"/>
              </a:spcAft>
              <a:buSzPts val="1920"/>
              <a:buNone/>
              <a:defRPr b="0" sz="320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p:txBody>
      </p:sp>
      <p:sp>
        <p:nvSpPr>
          <p:cNvPr id="21" name="Google Shape;21;p27"/>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pic>
        <p:nvPicPr>
          <p:cNvPr id="22" name="Google Shape;22;p27"/>
          <p:cNvPicPr preferRelativeResize="0"/>
          <p:nvPr/>
        </p:nvPicPr>
        <p:blipFill rotWithShape="1">
          <a:blip r:embed="rId3">
            <a:alphaModFix/>
          </a:blip>
          <a:srcRect b="0" l="0" r="0" t="0"/>
          <a:stretch/>
        </p:blipFill>
        <p:spPr>
          <a:xfrm>
            <a:off x="152400" y="6590918"/>
            <a:ext cx="2150721" cy="169037"/>
          </a:xfrm>
          <a:prstGeom prst="rect">
            <a:avLst/>
          </a:prstGeom>
          <a:noFill/>
          <a:ln>
            <a:noFill/>
          </a:ln>
        </p:spPr>
      </p:pic>
      <p:sp>
        <p:nvSpPr>
          <p:cNvPr id="23" name="Google Shape;23;p27"/>
          <p:cNvSpPr txBox="1"/>
          <p:nvPr/>
        </p:nvSpPr>
        <p:spPr>
          <a:xfrm>
            <a:off x="685800" y="1330960"/>
            <a:ext cx="7772400" cy="5775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4B2A85"/>
              </a:buClr>
              <a:buSzPts val="1920"/>
              <a:buFont typeface="Noto Sans Symbols"/>
              <a:buNone/>
            </a:pPr>
            <a:r>
              <a:rPr b="0" i="0" lang="en-US" sz="3200" u="none" cap="none" strike="noStrike">
                <a:solidFill>
                  <a:schemeClr val="lt1"/>
                </a:solidFill>
                <a:latin typeface="Calibri"/>
                <a:ea typeface="Calibri"/>
                <a:cs typeface="Calibri"/>
                <a:sym typeface="Calibri"/>
              </a:rPr>
              <a:t>CSE 390 B </a:t>
            </a:r>
            <a:r>
              <a:rPr lang="en-US" sz="3200">
                <a:solidFill>
                  <a:schemeClr val="lt1"/>
                </a:solidFill>
                <a:latin typeface="Calibri"/>
                <a:ea typeface="Calibri"/>
                <a:cs typeface="Calibri"/>
                <a:sym typeface="Calibri"/>
              </a:rPr>
              <a:t>Spring</a:t>
            </a:r>
            <a:r>
              <a:rPr b="0" i="0" lang="en-US" sz="3200" u="none" cap="none" strike="noStrike">
                <a:solidFill>
                  <a:schemeClr val="lt1"/>
                </a:solidFill>
                <a:latin typeface="Calibri"/>
                <a:ea typeface="Calibri"/>
                <a:cs typeface="Calibri"/>
                <a:sym typeface="Calibri"/>
              </a:rPr>
              <a:t> 2021</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69" name="Shape 69"/>
        <p:cNvGrpSpPr/>
        <p:nvPr/>
      </p:nvGrpSpPr>
      <p:grpSpPr>
        <a:xfrm>
          <a:off x="0" y="0"/>
          <a:ext cx="0" cy="0"/>
          <a:chOff x="0" y="0"/>
          <a:chExt cx="0" cy="0"/>
        </a:xfrm>
      </p:grpSpPr>
      <p:sp>
        <p:nvSpPr>
          <p:cNvPr id="70" name="Google Shape;70;p37"/>
          <p:cNvSpPr txBox="1"/>
          <p:nvPr>
            <p:ph type="title"/>
          </p:nvPr>
        </p:nvSpPr>
        <p:spPr>
          <a:xfrm>
            <a:off x="377540" y="423282"/>
            <a:ext cx="8388900" cy="762000"/>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3600"/>
              <a:buFont typeface="Calibri"/>
              <a:buNone/>
              <a:defRPr i="0">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7"/>
          <p:cNvSpPr txBox="1"/>
          <p:nvPr>
            <p:ph idx="1" type="body"/>
          </p:nvPr>
        </p:nvSpPr>
        <p:spPr>
          <a:xfrm>
            <a:off x="457200" y="1577340"/>
            <a:ext cx="3977700" cy="400200"/>
          </a:xfrm>
          <a:prstGeom prst="rect">
            <a:avLst/>
          </a:prstGeom>
          <a:noFill/>
          <a:ln>
            <a:noFill/>
          </a:ln>
        </p:spPr>
        <p:txBody>
          <a:bodyPr anchorCtr="0" anchor="t" bIns="0" lIns="0" spcFirstLastPara="1" rIns="0" wrap="square" tIns="0">
            <a:no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2" name="Google Shape;72;p37"/>
          <p:cNvSpPr txBox="1"/>
          <p:nvPr>
            <p:ph idx="2" type="body"/>
          </p:nvPr>
        </p:nvSpPr>
        <p:spPr>
          <a:xfrm>
            <a:off x="4709160" y="1577340"/>
            <a:ext cx="3977700" cy="400200"/>
          </a:xfrm>
          <a:prstGeom prst="rect">
            <a:avLst/>
          </a:prstGeom>
          <a:noFill/>
          <a:ln>
            <a:noFill/>
          </a:ln>
        </p:spPr>
        <p:txBody>
          <a:bodyPr anchorCtr="0" anchor="t" bIns="0" lIns="0" spcFirstLastPara="1" rIns="0" wrap="square" tIns="0">
            <a:no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3" name="Google Shape;73;p37"/>
          <p:cNvSpPr txBox="1"/>
          <p:nvPr>
            <p:ph idx="12" type="sldNum"/>
          </p:nvPr>
        </p:nvSpPr>
        <p:spPr>
          <a:xfrm>
            <a:off x="8534400" y="6492875"/>
            <a:ext cx="609600" cy="365100"/>
          </a:xfrm>
          <a:prstGeom prst="rect">
            <a:avLst/>
          </a:prstGeom>
          <a:noFill/>
          <a:ln>
            <a:noFill/>
          </a:ln>
        </p:spPr>
        <p:txBody>
          <a:bodyPr anchorCtr="0" anchor="ctr" bIns="0" lIns="0" spcFirstLastPara="1" rIns="0" wrap="square" tIns="0">
            <a:noAutofit/>
          </a:bodyPr>
          <a:lstStyle>
            <a:lvl1pPr indent="0" lvl="0"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1pPr>
            <a:lvl2pPr indent="0" lvl="1"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2pPr>
            <a:lvl3pPr indent="0" lvl="2"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3pPr>
            <a:lvl4pPr indent="0" lvl="3"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4pPr>
            <a:lvl5pPr indent="0" lvl="4"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5pPr>
            <a:lvl6pPr indent="0" lvl="5"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6pPr>
            <a:lvl7pPr indent="0" lvl="6"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7pPr>
            <a:lvl8pPr indent="0" lvl="7"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8pPr>
            <a:lvl9pPr indent="0" lvl="8"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9pPr>
          </a:lstStyle>
          <a:p>
            <a:pPr indent="0" lvl="0" marL="9525" rtl="0" algn="ctr">
              <a:spcBef>
                <a:spcPts val="0"/>
              </a:spcBef>
              <a:spcAft>
                <a:spcPts val="0"/>
              </a:spcAft>
              <a:buNone/>
            </a:pPr>
            <a:r>
              <a:rPr lang="en-US"/>
              <a:t>Slide </a:t>
            </a: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2 Content">
  <p:cSld name="Title and 2 Content">
    <p:spTree>
      <p:nvGrpSpPr>
        <p:cNvPr id="74" name="Shape 74"/>
        <p:cNvGrpSpPr/>
        <p:nvPr/>
      </p:nvGrpSpPr>
      <p:grpSpPr>
        <a:xfrm>
          <a:off x="0" y="0"/>
          <a:ext cx="0" cy="0"/>
          <a:chOff x="0" y="0"/>
          <a:chExt cx="0" cy="0"/>
        </a:xfrm>
      </p:grpSpPr>
      <p:sp>
        <p:nvSpPr>
          <p:cNvPr id="75" name="Google Shape;75;p38"/>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38"/>
          <p:cNvSpPr txBox="1"/>
          <p:nvPr>
            <p:ph idx="1" type="body"/>
          </p:nvPr>
        </p:nvSpPr>
        <p:spPr>
          <a:xfrm>
            <a:off x="357018" y="1362075"/>
            <a:ext cx="4114800" cy="497190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38"/>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78" name="Google Shape;78;p38"/>
          <p:cNvSpPr txBox="1"/>
          <p:nvPr>
            <p:ph idx="2" type="body"/>
          </p:nvPr>
        </p:nvSpPr>
        <p:spPr>
          <a:xfrm>
            <a:off x="4648200" y="1362075"/>
            <a:ext cx="4114800" cy="497190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_ONLY" type="titleOnly">
  <p:cSld name="TITLE_ONLY">
    <p:spTree>
      <p:nvGrpSpPr>
        <p:cNvPr id="79" name="Shape 79"/>
        <p:cNvGrpSpPr/>
        <p:nvPr/>
      </p:nvGrpSpPr>
      <p:grpSpPr>
        <a:xfrm>
          <a:off x="0" y="0"/>
          <a:ext cx="0" cy="0"/>
          <a:chOff x="0" y="0"/>
          <a:chExt cx="0" cy="0"/>
        </a:xfrm>
      </p:grpSpPr>
      <p:sp>
        <p:nvSpPr>
          <p:cNvPr id="80" name="Google Shape;80;p39"/>
          <p:cNvSpPr txBox="1"/>
          <p:nvPr>
            <p:ph type="title"/>
          </p:nvPr>
        </p:nvSpPr>
        <p:spPr>
          <a:xfrm>
            <a:off x="357762" y="438912"/>
            <a:ext cx="840510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9"/>
          <p:cNvSpPr txBox="1"/>
          <p:nvPr>
            <p:ph idx="12" type="sldNum"/>
          </p:nvPr>
        </p:nvSpPr>
        <p:spPr>
          <a:xfrm>
            <a:off x="8534400" y="6492875"/>
            <a:ext cx="609600" cy="365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2" name="Shape 82"/>
        <p:cNvGrpSpPr/>
        <p:nvPr/>
      </p:nvGrpSpPr>
      <p:grpSpPr>
        <a:xfrm>
          <a:off x="0" y="0"/>
          <a:ext cx="0" cy="0"/>
          <a:chOff x="0" y="0"/>
          <a:chExt cx="0" cy="0"/>
        </a:xfrm>
      </p:grpSpPr>
      <p:sp>
        <p:nvSpPr>
          <p:cNvPr id="83" name="Google Shape;83;p40"/>
          <p:cNvSpPr txBox="1"/>
          <p:nvPr>
            <p:ph idx="12" type="sldNum"/>
          </p:nvPr>
        </p:nvSpPr>
        <p:spPr>
          <a:xfrm>
            <a:off x="8534400" y="6492875"/>
            <a:ext cx="609600" cy="365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llEverywhere">
  <p:cSld name="PollEverywhere">
    <p:spTree>
      <p:nvGrpSpPr>
        <p:cNvPr id="84" name="Shape 84"/>
        <p:cNvGrpSpPr/>
        <p:nvPr/>
      </p:nvGrpSpPr>
      <p:grpSpPr>
        <a:xfrm>
          <a:off x="0" y="0"/>
          <a:ext cx="0" cy="0"/>
          <a:chOff x="0" y="0"/>
          <a:chExt cx="0" cy="0"/>
        </a:xfrm>
      </p:grpSpPr>
      <p:sp>
        <p:nvSpPr>
          <p:cNvPr id="85" name="Google Shape;85;p41"/>
          <p:cNvSpPr txBox="1"/>
          <p:nvPr>
            <p:ph type="title"/>
          </p:nvPr>
        </p:nvSpPr>
        <p:spPr>
          <a:xfrm>
            <a:off x="374090" y="371182"/>
            <a:ext cx="838890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41"/>
          <p:cNvSpPr txBox="1"/>
          <p:nvPr>
            <p:ph idx="12" type="sldNum"/>
          </p:nvPr>
        </p:nvSpPr>
        <p:spPr>
          <a:xfrm>
            <a:off x="8534400" y="6492875"/>
            <a:ext cx="609600" cy="365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87" name="Google Shape;87;p41"/>
          <p:cNvSpPr/>
          <p:nvPr/>
        </p:nvSpPr>
        <p:spPr>
          <a:xfrm>
            <a:off x="0" y="206019"/>
            <a:ext cx="9144000" cy="1064100"/>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88" name="Google Shape;88;p41"/>
          <p:cNvSpPr/>
          <p:nvPr/>
        </p:nvSpPr>
        <p:spPr>
          <a:xfrm>
            <a:off x="241553" y="479874"/>
            <a:ext cx="3693000" cy="6012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p41"/>
          <p:cNvSpPr/>
          <p:nvPr/>
        </p:nvSpPr>
        <p:spPr>
          <a:xfrm>
            <a:off x="6072845" y="540630"/>
            <a:ext cx="2829600" cy="479700"/>
          </a:xfrm>
          <a:prstGeom prst="roundRect">
            <a:avLst>
              <a:gd fmla="val 16667" name="adj"/>
            </a:avLst>
          </a:prstGeom>
          <a:solidFill>
            <a:srgbClr val="714EA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000"/>
              <a:buFont typeface="Calibri"/>
              <a:buNone/>
            </a:pPr>
            <a:r>
              <a:rPr b="1" i="0" lang="en-US" sz="2000" u="none" cap="none" strike="noStrike">
                <a:solidFill>
                  <a:schemeClr val="lt1"/>
                </a:solidFill>
                <a:latin typeface="Calibri"/>
                <a:ea typeface="Calibri"/>
                <a:cs typeface="Calibri"/>
                <a:sym typeface="Calibri"/>
              </a:rPr>
              <a:t>pollev.com/cse390b</a:t>
            </a:r>
            <a:endParaRPr b="0" i="0" sz="1400" u="none" cap="none" strike="noStrike">
              <a:solidFill>
                <a:srgbClr val="000000"/>
              </a:solidFill>
              <a:latin typeface="Arial"/>
              <a:ea typeface="Arial"/>
              <a:cs typeface="Arial"/>
              <a:sym typeface="Arial"/>
            </a:endParaRPr>
          </a:p>
        </p:txBody>
      </p:sp>
      <p:sp>
        <p:nvSpPr>
          <p:cNvPr id="90" name="Google Shape;90;p41"/>
          <p:cNvSpPr txBox="1"/>
          <p:nvPr>
            <p:ph idx="1" type="body"/>
          </p:nvPr>
        </p:nvSpPr>
        <p:spPr>
          <a:xfrm>
            <a:off x="396875" y="1543855"/>
            <a:ext cx="8366100" cy="479040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JECT" type="obj">
  <p:cSld name="OBJECT">
    <p:spTree>
      <p:nvGrpSpPr>
        <p:cNvPr id="24" name="Shape 24"/>
        <p:cNvGrpSpPr/>
        <p:nvPr/>
      </p:nvGrpSpPr>
      <p:grpSpPr>
        <a:xfrm>
          <a:off x="0" y="0"/>
          <a:ext cx="0" cy="0"/>
          <a:chOff x="0" y="0"/>
          <a:chExt cx="0" cy="0"/>
        </a:xfrm>
      </p:grpSpPr>
      <p:sp>
        <p:nvSpPr>
          <p:cNvPr id="25" name="Google Shape;25;p28"/>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28"/>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 name="Google Shape;27;p28"/>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2 Content">
  <p:cSld name="Title and 2 Content">
    <p:spTree>
      <p:nvGrpSpPr>
        <p:cNvPr id="28" name="Shape 28"/>
        <p:cNvGrpSpPr/>
        <p:nvPr/>
      </p:nvGrpSpPr>
      <p:grpSpPr>
        <a:xfrm>
          <a:off x="0" y="0"/>
          <a:ext cx="0" cy="0"/>
          <a:chOff x="0" y="0"/>
          <a:chExt cx="0" cy="0"/>
        </a:xfrm>
      </p:grpSpPr>
      <p:sp>
        <p:nvSpPr>
          <p:cNvPr id="29" name="Google Shape;29;p31"/>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31"/>
          <p:cNvSpPr txBox="1"/>
          <p:nvPr>
            <p:ph idx="1" type="body"/>
          </p:nvPr>
        </p:nvSpPr>
        <p:spPr>
          <a:xfrm>
            <a:off x="357018"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1" name="Google Shape;31;p31"/>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32" name="Google Shape;32;p31"/>
          <p:cNvSpPr txBox="1"/>
          <p:nvPr>
            <p:ph idx="2" type="body"/>
          </p:nvPr>
        </p:nvSpPr>
        <p:spPr>
          <a:xfrm>
            <a:off x="4648200"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3" name="Shape 33"/>
        <p:cNvGrpSpPr/>
        <p:nvPr/>
      </p:nvGrpSpPr>
      <p:grpSpPr>
        <a:xfrm>
          <a:off x="0" y="0"/>
          <a:ext cx="0" cy="0"/>
          <a:chOff x="0" y="0"/>
          <a:chExt cx="0" cy="0"/>
        </a:xfrm>
      </p:grpSpPr>
      <p:sp>
        <p:nvSpPr>
          <p:cNvPr id="34" name="Google Shape;34;p32"/>
          <p:cNvSpPr txBox="1"/>
          <p:nvPr>
            <p:ph type="title"/>
          </p:nvPr>
        </p:nvSpPr>
        <p:spPr>
          <a:xfrm>
            <a:off x="377540" y="423282"/>
            <a:ext cx="8388900" cy="762000"/>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3600"/>
              <a:buFont typeface="Calibri"/>
              <a:buNone/>
              <a:defRPr i="0">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2"/>
          <p:cNvSpPr txBox="1"/>
          <p:nvPr>
            <p:ph idx="1" type="body"/>
          </p:nvPr>
        </p:nvSpPr>
        <p:spPr>
          <a:xfrm>
            <a:off x="457200" y="1577340"/>
            <a:ext cx="3977640" cy="400110"/>
          </a:xfrm>
          <a:prstGeom prst="rect">
            <a:avLst/>
          </a:prstGeom>
          <a:noFill/>
          <a:ln>
            <a:noFill/>
          </a:ln>
        </p:spPr>
        <p:txBody>
          <a:bodyPr anchorCtr="0" anchor="t" bIns="0" lIns="0" spcFirstLastPara="1" rIns="0" wrap="square" tIns="0">
            <a:sp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6" name="Google Shape;36;p32"/>
          <p:cNvSpPr txBox="1"/>
          <p:nvPr>
            <p:ph idx="2" type="body"/>
          </p:nvPr>
        </p:nvSpPr>
        <p:spPr>
          <a:xfrm>
            <a:off x="4709160" y="1577340"/>
            <a:ext cx="3977640" cy="400110"/>
          </a:xfrm>
          <a:prstGeom prst="rect">
            <a:avLst/>
          </a:prstGeom>
          <a:noFill/>
          <a:ln>
            <a:noFill/>
          </a:ln>
        </p:spPr>
        <p:txBody>
          <a:bodyPr anchorCtr="0" anchor="t" bIns="0" lIns="0" spcFirstLastPara="1" rIns="0" wrap="square" tIns="0">
            <a:sp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7" name="Google Shape;37;p32"/>
          <p:cNvSpPr txBox="1"/>
          <p:nvPr>
            <p:ph idx="12" type="sldNum"/>
          </p:nvPr>
        </p:nvSpPr>
        <p:spPr>
          <a:xfrm>
            <a:off x="8534400" y="6492875"/>
            <a:ext cx="609600" cy="365125"/>
          </a:xfrm>
          <a:prstGeom prst="rect">
            <a:avLst/>
          </a:prstGeom>
          <a:noFill/>
          <a:ln>
            <a:noFill/>
          </a:ln>
        </p:spPr>
        <p:txBody>
          <a:bodyPr anchorCtr="0" anchor="ctr" bIns="0" lIns="0" spcFirstLastPara="1" rIns="0" wrap="square" tIns="0">
            <a:noAutofit/>
          </a:bodyPr>
          <a:lstStyle>
            <a:lvl1pPr indent="0" lvl="0"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1pPr>
            <a:lvl2pPr indent="0" lvl="1"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2pPr>
            <a:lvl3pPr indent="0" lvl="2"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3pPr>
            <a:lvl4pPr indent="0" lvl="3"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4pPr>
            <a:lvl5pPr indent="0" lvl="4"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5pPr>
            <a:lvl6pPr indent="0" lvl="5"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6pPr>
            <a:lvl7pPr indent="0" lvl="6"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7pPr>
            <a:lvl8pPr indent="0" lvl="7"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8pPr>
            <a:lvl9pPr indent="0" lvl="8"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9pPr>
          </a:lstStyle>
          <a:p>
            <a:pPr indent="0" lvl="0" marL="9525" rtl="0" algn="ctr">
              <a:spcBef>
                <a:spcPts val="0"/>
              </a:spcBef>
              <a:spcAft>
                <a:spcPts val="0"/>
              </a:spcAft>
              <a:buNone/>
            </a:pPr>
            <a:r>
              <a:rPr lang="en-US"/>
              <a:t>Slide </a:t>
            </a: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_ONLY" type="titleOnly">
  <p:cSld name="TITLE_ONLY">
    <p:spTree>
      <p:nvGrpSpPr>
        <p:cNvPr id="38" name="Shape 38"/>
        <p:cNvGrpSpPr/>
        <p:nvPr/>
      </p:nvGrpSpPr>
      <p:grpSpPr>
        <a:xfrm>
          <a:off x="0" y="0"/>
          <a:ext cx="0" cy="0"/>
          <a:chOff x="0" y="0"/>
          <a:chExt cx="0" cy="0"/>
        </a:xfrm>
      </p:grpSpPr>
      <p:sp>
        <p:nvSpPr>
          <p:cNvPr id="39" name="Google Shape;39;p33"/>
          <p:cNvSpPr txBox="1"/>
          <p:nvPr>
            <p:ph type="title"/>
          </p:nvPr>
        </p:nvSpPr>
        <p:spPr>
          <a:xfrm>
            <a:off x="357762" y="438912"/>
            <a:ext cx="8405238"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33"/>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1" name="Shape 41"/>
        <p:cNvGrpSpPr/>
        <p:nvPr/>
      </p:nvGrpSpPr>
      <p:grpSpPr>
        <a:xfrm>
          <a:off x="0" y="0"/>
          <a:ext cx="0" cy="0"/>
          <a:chOff x="0" y="0"/>
          <a:chExt cx="0" cy="0"/>
        </a:xfrm>
      </p:grpSpPr>
      <p:sp>
        <p:nvSpPr>
          <p:cNvPr id="42" name="Google Shape;42;p34"/>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llEverywhere">
  <p:cSld name="PollEverywhere">
    <p:spTree>
      <p:nvGrpSpPr>
        <p:cNvPr id="43" name="Shape 43"/>
        <p:cNvGrpSpPr/>
        <p:nvPr/>
      </p:nvGrpSpPr>
      <p:grpSpPr>
        <a:xfrm>
          <a:off x="0" y="0"/>
          <a:ext cx="0" cy="0"/>
          <a:chOff x="0" y="0"/>
          <a:chExt cx="0" cy="0"/>
        </a:xfrm>
      </p:grpSpPr>
      <p:sp>
        <p:nvSpPr>
          <p:cNvPr id="44" name="Google Shape;44;p35"/>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35"/>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46" name="Google Shape;46;p35"/>
          <p:cNvSpPr/>
          <p:nvPr/>
        </p:nvSpPr>
        <p:spPr>
          <a:xfrm>
            <a:off x="0" y="206019"/>
            <a:ext cx="9144000" cy="1063981"/>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47" name="Google Shape;47;p35"/>
          <p:cNvSpPr/>
          <p:nvPr/>
        </p:nvSpPr>
        <p:spPr>
          <a:xfrm>
            <a:off x="241553" y="479874"/>
            <a:ext cx="3692944" cy="601177"/>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 name="Google Shape;48;p35"/>
          <p:cNvSpPr/>
          <p:nvPr/>
        </p:nvSpPr>
        <p:spPr>
          <a:xfrm>
            <a:off x="6072845" y="540630"/>
            <a:ext cx="2829602" cy="479667"/>
          </a:xfrm>
          <a:prstGeom prst="roundRect">
            <a:avLst>
              <a:gd fmla="val 16667" name="adj"/>
            </a:avLst>
          </a:prstGeom>
          <a:solidFill>
            <a:srgbClr val="714EA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000"/>
              <a:buFont typeface="Calibri"/>
              <a:buNone/>
            </a:pPr>
            <a:r>
              <a:rPr b="1" i="0" lang="en-US" sz="2000" u="none" cap="none" strike="noStrike">
                <a:solidFill>
                  <a:schemeClr val="lt1"/>
                </a:solidFill>
                <a:latin typeface="Calibri"/>
                <a:ea typeface="Calibri"/>
                <a:cs typeface="Calibri"/>
                <a:sym typeface="Calibri"/>
              </a:rPr>
              <a:t>pollev.com/cse390b</a:t>
            </a:r>
            <a:endParaRPr b="0" i="0" sz="1400" u="none" cap="none" strike="noStrike">
              <a:solidFill>
                <a:srgbClr val="000000"/>
              </a:solidFill>
              <a:latin typeface="Arial"/>
              <a:ea typeface="Arial"/>
              <a:cs typeface="Arial"/>
              <a:sym typeface="Arial"/>
            </a:endParaRPr>
          </a:p>
        </p:txBody>
      </p:sp>
      <p:sp>
        <p:nvSpPr>
          <p:cNvPr id="49" name="Google Shape;49;p35"/>
          <p:cNvSpPr txBox="1"/>
          <p:nvPr>
            <p:ph idx="1" type="body"/>
          </p:nvPr>
        </p:nvSpPr>
        <p:spPr>
          <a:xfrm>
            <a:off x="396875" y="1543855"/>
            <a:ext cx="8366125" cy="479027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JECT" type="obj">
  <p:cSld name="OBJECT">
    <p:spTree>
      <p:nvGrpSpPr>
        <p:cNvPr id="58" name="Shape 58"/>
        <p:cNvGrpSpPr/>
        <p:nvPr/>
      </p:nvGrpSpPr>
      <p:grpSpPr>
        <a:xfrm>
          <a:off x="0" y="0"/>
          <a:ext cx="0" cy="0"/>
          <a:chOff x="0" y="0"/>
          <a:chExt cx="0" cy="0"/>
        </a:xfrm>
      </p:grpSpPr>
      <p:sp>
        <p:nvSpPr>
          <p:cNvPr id="59" name="Google Shape;59;p3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1" name="Google Shape;61;p3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62" name="Shape 62"/>
        <p:cNvGrpSpPr/>
        <p:nvPr/>
      </p:nvGrpSpPr>
      <p:grpSpPr>
        <a:xfrm>
          <a:off x="0" y="0"/>
          <a:ext cx="0" cy="0"/>
          <a:chOff x="0" y="0"/>
          <a:chExt cx="0" cy="0"/>
        </a:xfrm>
      </p:grpSpPr>
      <p:sp>
        <p:nvSpPr>
          <p:cNvPr id="63" name="Google Shape;63;p36"/>
          <p:cNvSpPr/>
          <p:nvPr/>
        </p:nvSpPr>
        <p:spPr>
          <a:xfrm>
            <a:off x="0" y="0"/>
            <a:ext cx="9144000" cy="4988700"/>
          </a:xfrm>
          <a:prstGeom prst="rect">
            <a:avLst/>
          </a:prstGeom>
          <a:blipFill rotWithShape="1">
            <a:blip r:embed="rId2">
              <a:alphaModFix/>
            </a:blip>
            <a:tile algn="tl" flip="none" tx="0" sx="80002" ty="0" sy="80002"/>
          </a:blip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Calibri"/>
              <a:buNone/>
            </a:pPr>
            <a:r>
              <a:t/>
            </a:r>
            <a:endParaRPr b="0" i="0" sz="2000" u="none" cap="none" strike="noStrike">
              <a:solidFill>
                <a:srgbClr val="C00000"/>
              </a:solidFill>
              <a:latin typeface="Calibri"/>
              <a:ea typeface="Calibri"/>
              <a:cs typeface="Calibri"/>
              <a:sym typeface="Calibri"/>
            </a:endParaRPr>
          </a:p>
        </p:txBody>
      </p:sp>
      <p:sp>
        <p:nvSpPr>
          <p:cNvPr id="64" name="Google Shape;64;p36"/>
          <p:cNvSpPr txBox="1"/>
          <p:nvPr>
            <p:ph type="ctrTitle"/>
          </p:nvPr>
        </p:nvSpPr>
        <p:spPr>
          <a:xfrm>
            <a:off x="685800" y="2043587"/>
            <a:ext cx="7772400" cy="1467300"/>
          </a:xfrm>
          <a:prstGeom prst="rect">
            <a:avLst/>
          </a:prstGeom>
          <a:noFill/>
          <a:ln>
            <a:noFill/>
          </a:ln>
        </p:spPr>
        <p:txBody>
          <a:bodyPr anchorCtr="0" anchor="t" bIns="45700" lIns="91425" spcFirstLastPara="1" rIns="91425" wrap="square" tIns="45700">
            <a:noAutofit/>
          </a:bodyPr>
          <a:lstStyle>
            <a:lvl1pPr lvl="0" algn="l">
              <a:lnSpc>
                <a:spcPct val="80000"/>
              </a:lnSpc>
              <a:spcBef>
                <a:spcPts val="0"/>
              </a:spcBef>
              <a:spcAft>
                <a:spcPts val="0"/>
              </a:spcAft>
              <a:buSzPts val="1400"/>
              <a:buNone/>
              <a:defRPr sz="6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6"/>
          <p:cNvSpPr txBox="1"/>
          <p:nvPr>
            <p:ph idx="1" type="subTitle"/>
          </p:nvPr>
        </p:nvSpPr>
        <p:spPr>
          <a:xfrm>
            <a:off x="685800" y="5374529"/>
            <a:ext cx="7772400" cy="594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640"/>
              </a:spcBef>
              <a:spcAft>
                <a:spcPts val="0"/>
              </a:spcAft>
              <a:buSzPts val="1920"/>
              <a:buNone/>
              <a:defRPr b="0" sz="320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p:txBody>
      </p:sp>
      <p:sp>
        <p:nvSpPr>
          <p:cNvPr id="66" name="Google Shape;66;p36"/>
          <p:cNvSpPr txBox="1"/>
          <p:nvPr>
            <p:ph idx="12" type="sldNum"/>
          </p:nvPr>
        </p:nvSpPr>
        <p:spPr>
          <a:xfrm>
            <a:off x="8534400" y="6492875"/>
            <a:ext cx="609600" cy="365100"/>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pic>
        <p:nvPicPr>
          <p:cNvPr id="67" name="Google Shape;67;p36"/>
          <p:cNvPicPr preferRelativeResize="0"/>
          <p:nvPr/>
        </p:nvPicPr>
        <p:blipFill rotWithShape="1">
          <a:blip r:embed="rId3">
            <a:alphaModFix/>
          </a:blip>
          <a:srcRect b="0" l="0" r="0" t="0"/>
          <a:stretch/>
        </p:blipFill>
        <p:spPr>
          <a:xfrm>
            <a:off x="152400" y="6590918"/>
            <a:ext cx="2150720" cy="169037"/>
          </a:xfrm>
          <a:prstGeom prst="rect">
            <a:avLst/>
          </a:prstGeom>
          <a:noFill/>
          <a:ln>
            <a:noFill/>
          </a:ln>
        </p:spPr>
      </p:pic>
      <p:sp>
        <p:nvSpPr>
          <p:cNvPr id="68" name="Google Shape;68;p36"/>
          <p:cNvSpPr txBox="1"/>
          <p:nvPr/>
        </p:nvSpPr>
        <p:spPr>
          <a:xfrm>
            <a:off x="685800" y="1330960"/>
            <a:ext cx="7772400" cy="5775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4B2A85"/>
              </a:buClr>
              <a:buSzPts val="1920"/>
              <a:buFont typeface="Noto Sans Symbols"/>
              <a:buNone/>
            </a:pPr>
            <a:r>
              <a:rPr b="0" i="0" lang="en-US" sz="3200" u="none" cap="none" strike="noStrike">
                <a:solidFill>
                  <a:schemeClr val="lt1"/>
                </a:solidFill>
                <a:latin typeface="Calibri"/>
                <a:ea typeface="Calibri"/>
                <a:cs typeface="Calibri"/>
                <a:sym typeface="Calibri"/>
              </a:rPr>
              <a:t>CSE 390 B Spring 2020</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8.xml"/><Relationship Id="rId3" Type="http://schemas.openxmlformats.org/officeDocument/2006/relationships/slideLayout" Target="../slideLayouts/slideLayout9.xml"/><Relationship Id="rId4" Type="http://schemas.openxmlformats.org/officeDocument/2006/relationships/slideLayout" Target="../slideLayouts/slideLayout10.xml"/><Relationship Id="rId9" Type="http://schemas.openxmlformats.org/officeDocument/2006/relationships/theme" Target="../theme/theme1.xml"/><Relationship Id="rId5" Type="http://schemas.openxmlformats.org/officeDocument/2006/relationships/slideLayout" Target="../slideLayouts/slideLayout11.xml"/><Relationship Id="rId6" Type="http://schemas.openxmlformats.org/officeDocument/2006/relationships/slideLayout" Target="../slideLayouts/slideLayout12.xml"/><Relationship Id="rId7" Type="http://schemas.openxmlformats.org/officeDocument/2006/relationships/slideLayout" Target="../slideLayouts/slideLayout13.xml"/><Relationship Id="rId8"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6"/>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2pPr>
            <a:lvl3pPr lvl="2"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3pPr>
            <a:lvl4pPr lvl="3"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4pPr>
            <a:lvl5pPr lvl="4"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5pPr>
            <a:lvl6pPr lvl="5"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6pPr>
            <a:lvl7pPr lvl="6"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7pPr>
            <a:lvl8pPr lvl="7"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8pPr>
            <a:lvl9pPr lvl="8"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9pPr>
          </a:lstStyle>
          <a:p/>
        </p:txBody>
      </p:sp>
      <p:sp>
        <p:nvSpPr>
          <p:cNvPr id="11" name="Google Shape;11;p26"/>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marR="0" rtl="0" algn="l">
              <a:lnSpc>
                <a:spcPct val="100000"/>
              </a:lnSpc>
              <a:spcBef>
                <a:spcPts val="520"/>
              </a:spcBef>
              <a:spcAft>
                <a:spcPts val="0"/>
              </a:spcAft>
              <a:buClr>
                <a:srgbClr val="4B2A85"/>
              </a:buClr>
              <a:buSzPts val="1560"/>
              <a:buFont typeface="Noto Sans Symbols"/>
              <a:buChar char="❖"/>
              <a:defRPr b="1" i="0" sz="2600" u="none" cap="none" strike="noStrike">
                <a:solidFill>
                  <a:schemeClr val="dk1"/>
                </a:solidFill>
                <a:latin typeface="Calibri"/>
                <a:ea typeface="Calibri"/>
                <a:cs typeface="Calibri"/>
                <a:sym typeface="Calibri"/>
              </a:defRPr>
            </a:lvl1pPr>
            <a:lvl2pPr indent="-382269" lvl="1" marL="914400" marR="0" rtl="0" algn="l">
              <a:lnSpc>
                <a:spcPct val="100000"/>
              </a:lnSpc>
              <a:spcBef>
                <a:spcPts val="440"/>
              </a:spcBef>
              <a:spcAft>
                <a:spcPts val="0"/>
              </a:spcAft>
              <a:buClr>
                <a:srgbClr val="4B2A85"/>
              </a:buClr>
              <a:buSzPts val="2420"/>
              <a:buFont typeface="Noto Sans Symbols"/>
              <a:buChar char="▪"/>
              <a:defRPr b="0" i="0" sz="2200" u="none" cap="none" strike="noStrike">
                <a:solidFill>
                  <a:schemeClr val="dk1"/>
                </a:solidFill>
                <a:latin typeface="Calibri"/>
                <a:ea typeface="Calibri"/>
                <a:cs typeface="Calibri"/>
                <a:sym typeface="Calibri"/>
              </a:defRPr>
            </a:lvl2pPr>
            <a:lvl3pPr indent="-330200" lvl="2" marL="1371600" marR="0" rtl="0" algn="l">
              <a:lnSpc>
                <a:spcPct val="100000"/>
              </a:lnSpc>
              <a:spcBef>
                <a:spcPts val="400"/>
              </a:spcBef>
              <a:spcAft>
                <a:spcPts val="0"/>
              </a:spcAft>
              <a:buClr>
                <a:srgbClr val="4B2A85"/>
              </a:buClr>
              <a:buSzPts val="1600"/>
              <a:buFont typeface="Arial"/>
              <a:buChar char="•"/>
              <a:defRPr b="0" i="0" sz="20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26"/>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13" name="Google Shape;13;p26"/>
          <p:cNvSpPr/>
          <p:nvPr/>
        </p:nvSpPr>
        <p:spPr>
          <a:xfrm>
            <a:off x="0" y="0"/>
            <a:ext cx="9144000" cy="228600"/>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pic>
        <p:nvPicPr>
          <p:cNvPr id="14" name="Google Shape;14;p26"/>
          <p:cNvPicPr preferRelativeResize="0"/>
          <p:nvPr/>
        </p:nvPicPr>
        <p:blipFill rotWithShape="1">
          <a:blip r:embed="rId1">
            <a:alphaModFix/>
          </a:blip>
          <a:srcRect b="0" l="0" r="0" t="0"/>
          <a:stretch/>
        </p:blipFill>
        <p:spPr>
          <a:xfrm>
            <a:off x="26376" y="25342"/>
            <a:ext cx="2150721" cy="169037"/>
          </a:xfrm>
          <a:prstGeom prst="rect">
            <a:avLst/>
          </a:prstGeom>
          <a:noFill/>
          <a:ln>
            <a:noFill/>
          </a:ln>
        </p:spPr>
      </p:pic>
      <p:sp>
        <p:nvSpPr>
          <p:cNvPr id="15" name="Google Shape;15;p26"/>
          <p:cNvSpPr txBox="1"/>
          <p:nvPr/>
        </p:nvSpPr>
        <p:spPr>
          <a:xfrm>
            <a:off x="7646075" y="27425"/>
            <a:ext cx="1497900" cy="169200"/>
          </a:xfrm>
          <a:prstGeom prst="rect">
            <a:avLst/>
          </a:prstGeom>
          <a:noFill/>
          <a:ln>
            <a:noFill/>
          </a:ln>
        </p:spPr>
        <p:txBody>
          <a:bodyPr anchorCtr="0" anchor="ctr" bIns="0" lIns="91425" spcFirstLastPara="1" rIns="91425" wrap="square" tIns="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CSE 390B, </a:t>
            </a:r>
            <a:r>
              <a:rPr lang="en-US" sz="1100">
                <a:solidFill>
                  <a:schemeClr val="lt1"/>
                </a:solidFill>
                <a:latin typeface="Calibri"/>
                <a:ea typeface="Calibri"/>
                <a:cs typeface="Calibri"/>
                <a:sym typeface="Calibri"/>
              </a:rPr>
              <a:t>Spring </a:t>
            </a:r>
            <a:r>
              <a:rPr b="0" i="0" lang="en-US" sz="1100" u="none" cap="none" strike="noStrike">
                <a:solidFill>
                  <a:schemeClr val="lt1"/>
                </a:solidFill>
                <a:latin typeface="Calibri"/>
                <a:ea typeface="Calibri"/>
                <a:cs typeface="Calibri"/>
                <a:sym typeface="Calibri"/>
              </a:rPr>
              <a:t>2021</a:t>
            </a:r>
            <a:endParaRPr b="0" i="0" sz="1100" u="none" cap="none" strike="noStrike">
              <a:solidFill>
                <a:schemeClr val="lt1"/>
              </a:solidFill>
              <a:latin typeface="Calibri"/>
              <a:ea typeface="Calibri"/>
              <a:cs typeface="Calibri"/>
              <a:sym typeface="Calibri"/>
            </a:endParaRPr>
          </a:p>
        </p:txBody>
      </p:sp>
      <p:sp>
        <p:nvSpPr>
          <p:cNvPr id="16" name="Google Shape;16;p26"/>
          <p:cNvSpPr txBox="1"/>
          <p:nvPr/>
        </p:nvSpPr>
        <p:spPr>
          <a:xfrm>
            <a:off x="3217345" y="29700"/>
            <a:ext cx="2725200" cy="169200"/>
          </a:xfrm>
          <a:prstGeom prst="rect">
            <a:avLst/>
          </a:prstGeom>
          <a:noFill/>
          <a:ln>
            <a:noFill/>
          </a:ln>
        </p:spPr>
        <p:txBody>
          <a:bodyPr anchorCtr="0" anchor="ctr" bIns="0" lIns="91425" spcFirstLastPara="1" rIns="91425"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L04: The ALU &amp; </a:t>
            </a:r>
            <a:r>
              <a:rPr lang="en-US" sz="1100">
                <a:solidFill>
                  <a:schemeClr val="lt1"/>
                </a:solidFill>
                <a:latin typeface="Calibri"/>
                <a:ea typeface="Calibri"/>
                <a:cs typeface="Calibri"/>
                <a:sym typeface="Calibri"/>
              </a:rPr>
              <a:t>Growth vs. Fixed Mindset</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29"/>
          <p:cNvSpPr txBox="1"/>
          <p:nvPr>
            <p:ph type="title"/>
          </p:nvPr>
        </p:nvSpPr>
        <p:spPr>
          <a:xfrm>
            <a:off x="374090" y="371182"/>
            <a:ext cx="8388900" cy="7620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2pPr>
            <a:lvl3pPr lvl="2"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3pPr>
            <a:lvl4pPr lvl="3"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4pPr>
            <a:lvl5pPr lvl="4"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5pPr>
            <a:lvl6pPr lvl="5"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6pPr>
            <a:lvl7pPr lvl="6"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7pPr>
            <a:lvl8pPr lvl="7"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8pPr>
            <a:lvl9pPr lvl="8"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9pPr>
          </a:lstStyle>
          <a:p/>
        </p:txBody>
      </p:sp>
      <p:sp>
        <p:nvSpPr>
          <p:cNvPr id="52" name="Google Shape;52;p29"/>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lvl1pPr indent="-327660" lvl="0" marL="457200" marR="0" rtl="0" algn="l">
              <a:lnSpc>
                <a:spcPct val="100000"/>
              </a:lnSpc>
              <a:spcBef>
                <a:spcPts val="520"/>
              </a:spcBef>
              <a:spcAft>
                <a:spcPts val="0"/>
              </a:spcAft>
              <a:buClr>
                <a:srgbClr val="4B2A85"/>
              </a:buClr>
              <a:buSzPts val="1560"/>
              <a:buFont typeface="Noto Sans Symbols"/>
              <a:buChar char="❖"/>
              <a:defRPr b="1" i="0" sz="2600" u="none" cap="none" strike="noStrike">
                <a:solidFill>
                  <a:schemeClr val="dk1"/>
                </a:solidFill>
                <a:latin typeface="Calibri"/>
                <a:ea typeface="Calibri"/>
                <a:cs typeface="Calibri"/>
                <a:sym typeface="Calibri"/>
              </a:defRPr>
            </a:lvl1pPr>
            <a:lvl2pPr indent="-382269" lvl="1" marL="914400" marR="0" rtl="0" algn="l">
              <a:lnSpc>
                <a:spcPct val="100000"/>
              </a:lnSpc>
              <a:spcBef>
                <a:spcPts val="440"/>
              </a:spcBef>
              <a:spcAft>
                <a:spcPts val="0"/>
              </a:spcAft>
              <a:buClr>
                <a:srgbClr val="4B2A85"/>
              </a:buClr>
              <a:buSzPts val="2420"/>
              <a:buFont typeface="Noto Sans Symbols"/>
              <a:buChar char="▪"/>
              <a:defRPr b="0" i="0" sz="2200" u="none" cap="none" strike="noStrike">
                <a:solidFill>
                  <a:schemeClr val="dk1"/>
                </a:solidFill>
                <a:latin typeface="Calibri"/>
                <a:ea typeface="Calibri"/>
                <a:cs typeface="Calibri"/>
                <a:sym typeface="Calibri"/>
              </a:defRPr>
            </a:lvl2pPr>
            <a:lvl3pPr indent="-330200" lvl="2" marL="1371600" marR="0" rtl="0" algn="l">
              <a:lnSpc>
                <a:spcPct val="100000"/>
              </a:lnSpc>
              <a:spcBef>
                <a:spcPts val="400"/>
              </a:spcBef>
              <a:spcAft>
                <a:spcPts val="0"/>
              </a:spcAft>
              <a:buClr>
                <a:srgbClr val="4B2A85"/>
              </a:buClr>
              <a:buSzPts val="1600"/>
              <a:buFont typeface="Arial"/>
              <a:buChar char="•"/>
              <a:defRPr b="0" i="0" sz="20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3" name="Google Shape;53;p29"/>
          <p:cNvSpPr txBox="1"/>
          <p:nvPr>
            <p:ph idx="12" type="sldNum"/>
          </p:nvPr>
        </p:nvSpPr>
        <p:spPr>
          <a:xfrm>
            <a:off x="8534400" y="6492875"/>
            <a:ext cx="609600" cy="365100"/>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54" name="Google Shape;54;p29"/>
          <p:cNvSpPr/>
          <p:nvPr/>
        </p:nvSpPr>
        <p:spPr>
          <a:xfrm>
            <a:off x="0" y="0"/>
            <a:ext cx="9144000" cy="228600"/>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pic>
        <p:nvPicPr>
          <p:cNvPr id="55" name="Google Shape;55;p29"/>
          <p:cNvPicPr preferRelativeResize="0"/>
          <p:nvPr/>
        </p:nvPicPr>
        <p:blipFill rotWithShape="1">
          <a:blip r:embed="rId1">
            <a:alphaModFix/>
          </a:blip>
          <a:srcRect b="0" l="0" r="0" t="0"/>
          <a:stretch/>
        </p:blipFill>
        <p:spPr>
          <a:xfrm>
            <a:off x="26376" y="25342"/>
            <a:ext cx="2150720" cy="169037"/>
          </a:xfrm>
          <a:prstGeom prst="rect">
            <a:avLst/>
          </a:prstGeom>
          <a:noFill/>
          <a:ln>
            <a:noFill/>
          </a:ln>
        </p:spPr>
      </p:pic>
      <p:sp>
        <p:nvSpPr>
          <p:cNvPr id="56" name="Google Shape;56;p29"/>
          <p:cNvSpPr txBox="1"/>
          <p:nvPr/>
        </p:nvSpPr>
        <p:spPr>
          <a:xfrm>
            <a:off x="7615175" y="27425"/>
            <a:ext cx="1528800" cy="169200"/>
          </a:xfrm>
          <a:prstGeom prst="rect">
            <a:avLst/>
          </a:prstGeom>
          <a:noFill/>
          <a:ln>
            <a:noFill/>
          </a:ln>
        </p:spPr>
        <p:txBody>
          <a:bodyPr anchorCtr="0" anchor="ctr" bIns="0" lIns="91425" spcFirstLastPara="1" rIns="91425" wrap="square" tIns="0">
            <a:no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CSE 390B, Winter 2021</a:t>
            </a:r>
            <a:endParaRPr b="0" i="0" sz="1100" u="none" cap="none" strike="noStrike">
              <a:solidFill>
                <a:schemeClr val="lt1"/>
              </a:solidFill>
              <a:latin typeface="Calibri"/>
              <a:ea typeface="Calibri"/>
              <a:cs typeface="Calibri"/>
              <a:sym typeface="Calibri"/>
            </a:endParaRPr>
          </a:p>
        </p:txBody>
      </p:sp>
      <p:sp>
        <p:nvSpPr>
          <p:cNvPr id="57" name="Google Shape;57;p29"/>
          <p:cNvSpPr txBox="1"/>
          <p:nvPr/>
        </p:nvSpPr>
        <p:spPr>
          <a:xfrm>
            <a:off x="3504579" y="25263"/>
            <a:ext cx="2150700" cy="169200"/>
          </a:xfrm>
          <a:prstGeom prst="rect">
            <a:avLst/>
          </a:prstGeom>
          <a:noFill/>
          <a:ln>
            <a:noFill/>
          </a:ln>
        </p:spPr>
        <p:txBody>
          <a:bodyPr anchorCtr="0" anchor="ctr" bIns="0" lIns="91425" spcFirstLastPara="1" rIns="91425"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L04: The ALU &amp; Skills Discussion</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7" r:id="rId2"/>
    <p:sldLayoutId id="2147483658" r:id="rId3"/>
    <p:sldLayoutId id="2147483659" r:id="rId4"/>
    <p:sldLayoutId id="2147483660" r:id="rId5"/>
    <p:sldLayoutId id="2147483661" r:id="rId6"/>
    <p:sldLayoutId id="2147483662" r:id="rId7"/>
    <p:sldLayoutId id="2147483663"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0.xml"/><Relationship Id="rId3" Type="http://schemas.openxmlformats.org/officeDocument/2006/relationships/image" Target="../media/image1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1.xml"/><Relationship Id="rId3" Type="http://schemas.openxmlformats.org/officeDocument/2006/relationships/image" Target="../media/image1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5.xml"/><Relationship Id="rId3" Type="http://schemas.openxmlformats.org/officeDocument/2006/relationships/image" Target="../media/image1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9.xml"/><Relationship Id="rId3"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0.xml"/><Relationship Id="rId3" Type="http://schemas.openxmlformats.org/officeDocument/2006/relationships/image" Target="../media/image9.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1.xml"/><Relationship Id="rId3" Type="http://schemas.openxmlformats.org/officeDocument/2006/relationships/image" Target="../media/image12.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www.youtube.com/watch?v=M1CHPnZfFmU" TargetMode="Externa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p>
            <a:pPr indent="-119063" lvl="0" marL="119063" rtl="0" algn="l">
              <a:lnSpc>
                <a:spcPct val="80000"/>
              </a:lnSpc>
              <a:spcBef>
                <a:spcPts val="0"/>
              </a:spcBef>
              <a:spcAft>
                <a:spcPts val="0"/>
              </a:spcAft>
              <a:buSzPts val="1400"/>
              <a:buNone/>
            </a:pPr>
            <a:r>
              <a:rPr lang="en-US"/>
              <a:t>Growth vs. Fixed Mindset &amp; </a:t>
            </a:r>
            <a:r>
              <a:rPr lang="en-US"/>
              <a:t>The ALU</a:t>
            </a:r>
            <a:endParaRPr/>
          </a:p>
        </p:txBody>
      </p:sp>
      <p:sp>
        <p:nvSpPr>
          <p:cNvPr id="96" name="Google Shape;96;p1"/>
          <p:cNvSpPr txBox="1"/>
          <p:nvPr>
            <p:ph idx="1" type="subTitle"/>
          </p:nvPr>
        </p:nvSpPr>
        <p:spPr>
          <a:xfrm>
            <a:off x="685800" y="5305949"/>
            <a:ext cx="7772400" cy="1140571"/>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40"/>
              <a:buNone/>
            </a:pPr>
            <a:r>
              <a:rPr lang="en-US" sz="2400"/>
              <a:t>Growth vs. Fixed Mindset, Goal-Setting and the ALU</a:t>
            </a:r>
            <a:endParaRPr sz="2400"/>
          </a:p>
          <a:p>
            <a:pPr indent="0" lvl="0" marL="0" rtl="0" algn="l">
              <a:lnSpc>
                <a:spcPct val="100000"/>
              </a:lnSpc>
              <a:spcBef>
                <a:spcPts val="0"/>
              </a:spcBef>
              <a:spcAft>
                <a:spcPts val="0"/>
              </a:spcAft>
              <a:buSzPts val="1440"/>
              <a:buNone/>
            </a:pPr>
            <a:r>
              <a:t/>
            </a:r>
            <a:endParaRPr sz="1200"/>
          </a:p>
          <a:p>
            <a:pPr indent="0" lvl="0" marL="0" rtl="0" algn="l">
              <a:lnSpc>
                <a:spcPct val="100000"/>
              </a:lnSpc>
              <a:spcBef>
                <a:spcPts val="0"/>
              </a:spcBef>
              <a:spcAft>
                <a:spcPts val="0"/>
              </a:spcAft>
              <a:buSzPts val="1440"/>
              <a:buNone/>
            </a:pPr>
            <a:r>
              <a:rPr i="1" lang="en-US" sz="1200">
                <a:solidFill>
                  <a:srgbClr val="666666"/>
                </a:solidFill>
              </a:rPr>
              <a:t>Significant material adapted from www.nand2tetris.org. © Noam Nisan and Shimon Schocken.</a:t>
            </a:r>
            <a:endParaRPr i="1" sz="1200">
              <a:solidFill>
                <a:srgbClr val="66666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gcc43c89fac_0_58"/>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Two’s Complement Addition</a:t>
            </a:r>
            <a:endParaRPr/>
          </a:p>
        </p:txBody>
      </p:sp>
      <p:sp>
        <p:nvSpPr>
          <p:cNvPr id="172" name="Google Shape;172;gcc43c89fac_0_58"/>
          <p:cNvSpPr txBox="1"/>
          <p:nvPr>
            <p:ph idx="1" type="body"/>
          </p:nvPr>
        </p:nvSpPr>
        <p:spPr>
          <a:xfrm>
            <a:off x="396875" y="1362075"/>
            <a:ext cx="8366100" cy="30474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Can use exactly the same addition process for both unsigned and signed (two’s complement) binary!</a:t>
            </a:r>
            <a:endParaRPr/>
          </a:p>
          <a:p>
            <a:pPr indent="-327660" lvl="0" marL="457200" rtl="0" algn="l">
              <a:spcBef>
                <a:spcPts val="0"/>
              </a:spcBef>
              <a:spcAft>
                <a:spcPts val="0"/>
              </a:spcAft>
              <a:buSzPts val="1560"/>
              <a:buChar char="●"/>
            </a:pPr>
            <a:r>
              <a:rPr lang="en-US"/>
              <a:t>Hardware doesn’t need to know the sign of the values it is working on, just does the same calculation</a:t>
            </a:r>
            <a:endParaRPr/>
          </a:p>
          <a:p>
            <a:pPr indent="-327660" lvl="0" marL="457200" rtl="0" algn="l">
              <a:spcBef>
                <a:spcPts val="0"/>
              </a:spcBef>
              <a:spcAft>
                <a:spcPts val="0"/>
              </a:spcAft>
              <a:buSzPts val="1560"/>
              <a:buChar char="●"/>
            </a:pPr>
            <a:r>
              <a:rPr lang="en-US"/>
              <a:t>Example: 1001 + 0010 = 1011</a:t>
            </a:r>
            <a:endParaRPr/>
          </a:p>
          <a:p>
            <a:pPr indent="-382269" lvl="1" marL="914400" rtl="0" algn="l">
              <a:spcBef>
                <a:spcPts val="0"/>
              </a:spcBef>
              <a:spcAft>
                <a:spcPts val="0"/>
              </a:spcAft>
              <a:buSzPts val="2420"/>
              <a:buChar char="○"/>
            </a:pPr>
            <a:r>
              <a:rPr lang="en-US"/>
              <a:t>Unsigned interpretation: 9 + 2 = 11</a:t>
            </a:r>
            <a:endParaRPr/>
          </a:p>
          <a:p>
            <a:pPr indent="-382269" lvl="1" marL="914400" rtl="0" algn="l">
              <a:spcBef>
                <a:spcPts val="0"/>
              </a:spcBef>
              <a:spcAft>
                <a:spcPts val="0"/>
              </a:spcAft>
              <a:buSzPts val="2420"/>
              <a:buChar char="○"/>
            </a:pPr>
            <a:r>
              <a:rPr lang="en-US"/>
              <a:t>Signed interpretation: -7 + 2 = -5</a:t>
            </a:r>
            <a:endParaRPr/>
          </a:p>
          <a:p>
            <a:pPr indent="0" lvl="0" marL="457200" rtl="0" algn="l">
              <a:spcBef>
                <a:spcPts val="520"/>
              </a:spcBef>
              <a:spcAft>
                <a:spcPts val="0"/>
              </a:spcAft>
              <a:buNone/>
            </a:pPr>
            <a:r>
              <a:t/>
            </a:r>
            <a:endParaRPr/>
          </a:p>
        </p:txBody>
      </p:sp>
      <p:sp>
        <p:nvSpPr>
          <p:cNvPr id="173" name="Google Shape;173;gcc43c89fac_0_58"/>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graphicFrame>
        <p:nvGraphicFramePr>
          <p:cNvPr descr="This is a table depicting an example where adding two 4-bit numbers in binary. The table has four rows, each containing 4 digit spots listed from most significant bit to least significant bit left to right. The first is the row representing the carry bits (0 0 0 0). The second is a row representing x's value (1 0 0 1). The third is a row representing y's value (0 0 1 0). The last is a row representing the result (1 0 1 1). Note our binary addition process remains the same regardless of if we are interpreting x and y as unsigned or signed, two's complement values" id="174" name="Google Shape;174;gcc43c89fac_0_58" title="Binary Addition Example"/>
          <p:cNvGraphicFramePr/>
          <p:nvPr/>
        </p:nvGraphicFramePr>
        <p:xfrm>
          <a:off x="2777613" y="4302725"/>
          <a:ext cx="3000000" cy="3000000"/>
        </p:xfrm>
        <a:graphic>
          <a:graphicData uri="http://schemas.openxmlformats.org/drawingml/2006/table">
            <a:tbl>
              <a:tblPr>
                <a:noFill/>
                <a:tableStyleId>{7BA4B823-7970-40F7-8983-F7D61460A7BD}</a:tableStyleId>
              </a:tblPr>
              <a:tblGrid>
                <a:gridCol w="1138125"/>
                <a:gridCol w="483875"/>
                <a:gridCol w="483875"/>
                <a:gridCol w="483875"/>
                <a:gridCol w="483875"/>
              </a:tblGrid>
              <a:tr h="756875">
                <a:tc>
                  <a:txBody>
                    <a:bodyPr/>
                    <a:lstStyle/>
                    <a:p>
                      <a:pPr indent="0" lvl="0" marL="0" rtl="0" algn="ctr">
                        <a:spcBef>
                          <a:spcPts val="0"/>
                        </a:spcBef>
                        <a:spcAft>
                          <a:spcPts val="0"/>
                        </a:spcAft>
                        <a:buNone/>
                      </a:pPr>
                      <a:r>
                        <a:rPr lang="en-US" sz="2600"/>
                        <a:t>carry</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19050">
                      <a:solidFill>
                        <a:srgbClr val="000000"/>
                      </a:solidFill>
                      <a:prstDash val="dash"/>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19050">
                      <a:solidFill>
                        <a:srgbClr val="000000"/>
                      </a:solidFill>
                      <a:prstDash val="dash"/>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19050">
                      <a:solidFill>
                        <a:srgbClr val="000000"/>
                      </a:solidFill>
                      <a:prstDash val="dash"/>
                      <a:round/>
                      <a:headEnd len="sm" w="sm" type="none"/>
                      <a:tailEnd len="sm" w="sm" type="none"/>
                    </a:lnB>
                  </a:tcPr>
                </a:tc>
                <a:tc>
                  <a:txBody>
                    <a:bodyPr/>
                    <a:lstStyle/>
                    <a:p>
                      <a:pPr indent="0" lvl="0" marL="0" rtl="0" algn="ctr">
                        <a:spcBef>
                          <a:spcPts val="0"/>
                        </a:spcBef>
                        <a:spcAft>
                          <a:spcPts val="0"/>
                        </a:spcAft>
                        <a:buNone/>
                      </a:pPr>
                      <a:r>
                        <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19050">
                      <a:solidFill>
                        <a:srgbClr val="000000"/>
                      </a:solidFill>
                      <a:prstDash val="dash"/>
                      <a:round/>
                      <a:headEnd len="sm" w="sm" type="none"/>
                      <a:tailEnd len="sm" w="sm" type="none"/>
                    </a:lnB>
                  </a:tcPr>
                </a:tc>
              </a:tr>
              <a:tr h="662300">
                <a:tc>
                  <a:txBody>
                    <a:bodyPr/>
                    <a:lstStyle/>
                    <a:p>
                      <a:pPr indent="0" lvl="0" marL="0" rtl="0" algn="ctr">
                        <a:spcBef>
                          <a:spcPts val="0"/>
                        </a:spcBef>
                        <a:spcAft>
                          <a:spcPts val="0"/>
                        </a:spcAft>
                        <a:buNone/>
                      </a:pPr>
                      <a:r>
                        <a:rPr lang="en-US" sz="2600"/>
                        <a:t>x</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1</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19050">
                      <a:solidFill>
                        <a:srgbClr val="000000"/>
                      </a:solidFill>
                      <a:prstDash val="dash"/>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19050">
                      <a:solidFill>
                        <a:srgbClr val="000000"/>
                      </a:solidFill>
                      <a:prstDash val="dash"/>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19050">
                      <a:solidFill>
                        <a:srgbClr val="000000"/>
                      </a:solidFill>
                      <a:prstDash val="dash"/>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1</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19050">
                      <a:solidFill>
                        <a:srgbClr val="000000"/>
                      </a:solidFill>
                      <a:prstDash val="dash"/>
                      <a:round/>
                      <a:headEnd len="sm" w="sm" type="none"/>
                      <a:tailEnd len="sm" w="sm" type="none"/>
                    </a:lnT>
                    <a:lnB cap="flat" cmpd="sng" w="9525">
                      <a:solidFill>
                        <a:srgbClr val="9E9E9E">
                          <a:alpha val="0"/>
                        </a:srgbClr>
                      </a:solidFill>
                      <a:prstDash val="solid"/>
                      <a:round/>
                      <a:headEnd len="sm" w="sm" type="none"/>
                      <a:tailEnd len="sm" w="sm" type="none"/>
                    </a:lnB>
                  </a:tcPr>
                </a:tc>
              </a:tr>
              <a:tr h="544075">
                <a:tc>
                  <a:txBody>
                    <a:bodyPr/>
                    <a:lstStyle/>
                    <a:p>
                      <a:pPr indent="0" lvl="0" marL="0" rtl="0" algn="ctr">
                        <a:spcBef>
                          <a:spcPts val="0"/>
                        </a:spcBef>
                        <a:spcAft>
                          <a:spcPts val="0"/>
                        </a:spcAft>
                        <a:buNone/>
                      </a:pPr>
                      <a:r>
                        <a:rPr lang="en-US" sz="2600"/>
                        <a:t>y</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US" sz="2600"/>
                        <a:t> 1</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19050">
                      <a:solidFill>
                        <a:srgbClr val="000000"/>
                      </a:solidFill>
                      <a:prstDash val="solid"/>
                      <a:round/>
                      <a:headEnd len="sm" w="sm" type="none"/>
                      <a:tailEnd len="sm" w="sm" type="none"/>
                    </a:lnB>
                  </a:tcPr>
                </a:tc>
              </a:tr>
              <a:tr h="591375">
                <a:tc>
                  <a:txBody>
                    <a:bodyPr/>
                    <a:lstStyle/>
                    <a:p>
                      <a:pPr indent="0" lvl="0" marL="0" rtl="0" algn="ctr">
                        <a:spcBef>
                          <a:spcPts val="0"/>
                        </a:spcBef>
                        <a:spcAft>
                          <a:spcPts val="0"/>
                        </a:spcAft>
                        <a:buNone/>
                      </a:pPr>
                      <a:r>
                        <a:rPr lang="en-US" sz="2600"/>
                        <a:t>result</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1</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0</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1</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en-US" sz="2600"/>
                        <a:t>1</a:t>
                      </a:r>
                      <a:endParaRPr sz="2600"/>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gcc43c89fac_0_74"/>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Reading Q&amp;A</a:t>
            </a:r>
            <a:endParaRPr/>
          </a:p>
        </p:txBody>
      </p:sp>
      <p:sp>
        <p:nvSpPr>
          <p:cNvPr id="181" name="Google Shape;181;gcc43c89fac_0_74"/>
          <p:cNvSpPr txBox="1"/>
          <p:nvPr>
            <p:ph idx="1" type="body"/>
          </p:nvPr>
        </p:nvSpPr>
        <p:spPr>
          <a:xfrm>
            <a:off x="396875" y="1362075"/>
            <a:ext cx="8366100" cy="30474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a:p>
            <a:pPr indent="0" lvl="0" marL="457200" rtl="0" algn="l">
              <a:spcBef>
                <a:spcPts val="520"/>
              </a:spcBef>
              <a:spcAft>
                <a:spcPts val="0"/>
              </a:spcAft>
              <a:buNone/>
            </a:pPr>
            <a:r>
              <a:t/>
            </a:r>
            <a:endParaRPr/>
          </a:p>
        </p:txBody>
      </p:sp>
      <p:sp>
        <p:nvSpPr>
          <p:cNvPr id="182" name="Google Shape;182;gcc43c89fac_0_74"/>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gcc43c89fac_0_13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188" name="Google Shape;188;gcc43c89fac_0_13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520"/>
              </a:spcBef>
              <a:spcAft>
                <a:spcPts val="0"/>
              </a:spcAft>
              <a:buSzPts val="1560"/>
              <a:buChar char="❖"/>
            </a:pPr>
            <a:r>
              <a:rPr lang="en-US"/>
              <a:t>Growth vs. Fixed Mindset</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Reading Review and Q&amp;A</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Clr>
                <a:srgbClr val="4B2A85"/>
              </a:buClr>
              <a:buSzPts val="1560"/>
              <a:buChar char="❖"/>
            </a:pPr>
            <a:r>
              <a:rPr b="1" lang="en-US">
                <a:solidFill>
                  <a:srgbClr val="4B2A85"/>
                </a:solidFill>
              </a:rPr>
              <a:t>If/Else Logic In Hardware</a:t>
            </a:r>
            <a:endParaRPr b="1">
              <a:solidFill>
                <a:srgbClr val="4B2A85"/>
              </a:solidFill>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Introduction to the Arithmetic Logic Unit (ALU)</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Project 2 Overview</a:t>
            </a:r>
            <a:endParaRPr/>
          </a:p>
        </p:txBody>
      </p:sp>
      <p:sp>
        <p:nvSpPr>
          <p:cNvPr id="189" name="Google Shape;189;gcc43c89fac_0_13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gcc43c89fac_0_12"/>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Making If/Else Decisions In Hardware</a:t>
            </a:r>
            <a:endParaRPr/>
          </a:p>
        </p:txBody>
      </p:sp>
      <p:sp>
        <p:nvSpPr>
          <p:cNvPr id="196" name="Google Shape;196;gcc43c89fac_0_12"/>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In programming languages like Java, we write if/else statements with the notion that only one of the branches will execute!</a:t>
            </a:r>
            <a:endParaRPr/>
          </a:p>
          <a:p>
            <a:pPr indent="-382269" lvl="1" marL="914400" rtl="0" algn="l">
              <a:spcBef>
                <a:spcPts val="0"/>
              </a:spcBef>
              <a:spcAft>
                <a:spcPts val="0"/>
              </a:spcAft>
              <a:buSzPts val="2420"/>
              <a:buChar char="○"/>
            </a:pPr>
            <a:r>
              <a:rPr lang="en-US"/>
              <a:t>For example, in the following code we only expect to compute either add a &amp; b </a:t>
            </a:r>
            <a:r>
              <a:rPr b="1" lang="en-US"/>
              <a:t>or</a:t>
            </a:r>
            <a:r>
              <a:rPr lang="en-US"/>
              <a:t> a | b, not both:</a:t>
            </a:r>
            <a:endParaRPr/>
          </a:p>
          <a:p>
            <a:pPr indent="0" lvl="0" marL="914400" rtl="0" algn="l">
              <a:spcBef>
                <a:spcPts val="520"/>
              </a:spcBef>
              <a:spcAft>
                <a:spcPts val="0"/>
              </a:spcAft>
              <a:buNone/>
            </a:pPr>
            <a:r>
              <a:t/>
            </a:r>
            <a:endParaRPr/>
          </a:p>
          <a:p>
            <a:pPr indent="0" lvl="0" marL="914400" rtl="0" algn="l">
              <a:spcBef>
                <a:spcPts val="520"/>
              </a:spcBef>
              <a:spcAft>
                <a:spcPts val="0"/>
              </a:spcAft>
              <a:buNone/>
            </a:pPr>
            <a:r>
              <a:rPr lang="en-US">
                <a:latin typeface="Courier New"/>
                <a:ea typeface="Courier New"/>
                <a:cs typeface="Courier New"/>
                <a:sym typeface="Courier New"/>
              </a:rPr>
              <a:t>if (c == 0) { </a:t>
            </a:r>
            <a:endParaRPr>
              <a:latin typeface="Courier New"/>
              <a:ea typeface="Courier New"/>
              <a:cs typeface="Courier New"/>
              <a:sym typeface="Courier New"/>
            </a:endParaRPr>
          </a:p>
          <a:p>
            <a:pPr indent="0" lvl="0" marL="914400" rtl="0" algn="l">
              <a:spcBef>
                <a:spcPts val="520"/>
              </a:spcBef>
              <a:spcAft>
                <a:spcPts val="0"/>
              </a:spcAft>
              <a:buNone/>
            </a:pPr>
            <a:r>
              <a:rPr lang="en-US">
                <a:latin typeface="Courier New"/>
                <a:ea typeface="Courier New"/>
                <a:cs typeface="Courier New"/>
                <a:sym typeface="Courier New"/>
              </a:rPr>
              <a:t>    out = a &amp; b;</a:t>
            </a:r>
            <a:endParaRPr>
              <a:latin typeface="Courier New"/>
              <a:ea typeface="Courier New"/>
              <a:cs typeface="Courier New"/>
              <a:sym typeface="Courier New"/>
            </a:endParaRPr>
          </a:p>
          <a:p>
            <a:pPr indent="0" lvl="0" marL="914400" rtl="0" algn="l">
              <a:spcBef>
                <a:spcPts val="520"/>
              </a:spcBef>
              <a:spcAft>
                <a:spcPts val="0"/>
              </a:spcAft>
              <a:buNone/>
            </a:pPr>
            <a:r>
              <a:rPr lang="en-US">
                <a:latin typeface="Courier New"/>
                <a:ea typeface="Courier New"/>
                <a:cs typeface="Courier New"/>
                <a:sym typeface="Courier New"/>
              </a:rPr>
              <a:t>} else { </a:t>
            </a:r>
            <a:endParaRPr>
              <a:latin typeface="Courier New"/>
              <a:ea typeface="Courier New"/>
              <a:cs typeface="Courier New"/>
              <a:sym typeface="Courier New"/>
            </a:endParaRPr>
          </a:p>
          <a:p>
            <a:pPr indent="0" lvl="0" marL="914400" rtl="0" algn="l">
              <a:spcBef>
                <a:spcPts val="520"/>
              </a:spcBef>
              <a:spcAft>
                <a:spcPts val="0"/>
              </a:spcAft>
              <a:buNone/>
            </a:pPr>
            <a:r>
              <a:rPr lang="en-US">
                <a:latin typeface="Courier New"/>
                <a:ea typeface="Courier New"/>
                <a:cs typeface="Courier New"/>
                <a:sym typeface="Courier New"/>
              </a:rPr>
              <a:t>    out = a | b;</a:t>
            </a:r>
            <a:endParaRPr>
              <a:latin typeface="Courier New"/>
              <a:ea typeface="Courier New"/>
              <a:cs typeface="Courier New"/>
              <a:sym typeface="Courier New"/>
            </a:endParaRPr>
          </a:p>
          <a:p>
            <a:pPr indent="0" lvl="0" marL="914400" rtl="0" algn="l">
              <a:spcBef>
                <a:spcPts val="520"/>
              </a:spcBef>
              <a:spcAft>
                <a:spcPts val="0"/>
              </a:spcAft>
              <a:buNone/>
            </a:pPr>
            <a:r>
              <a:rPr lang="en-US">
                <a:latin typeface="Courier New"/>
                <a:ea typeface="Courier New"/>
                <a:cs typeface="Courier New"/>
                <a:sym typeface="Courier New"/>
              </a:rPr>
              <a:t>}</a:t>
            </a:r>
            <a:endParaRPr>
              <a:latin typeface="Courier New"/>
              <a:ea typeface="Courier New"/>
              <a:cs typeface="Courier New"/>
              <a:sym typeface="Courier New"/>
            </a:endParaRPr>
          </a:p>
        </p:txBody>
      </p:sp>
      <p:sp>
        <p:nvSpPr>
          <p:cNvPr id="197" name="Google Shape;197;gcc43c89fac_0_12"/>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gcc43c89fac_0_5"/>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Making If/Else Decisions In Hardware</a:t>
            </a:r>
            <a:endParaRPr/>
          </a:p>
        </p:txBody>
      </p:sp>
      <p:sp>
        <p:nvSpPr>
          <p:cNvPr id="204" name="Google Shape;204;gcc43c89fac_0_5"/>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In hardware, all of our circuits are executing at all times</a:t>
            </a:r>
            <a:endParaRPr/>
          </a:p>
          <a:p>
            <a:pPr indent="-382269" lvl="1" marL="914400" rtl="0" algn="l">
              <a:spcBef>
                <a:spcPts val="0"/>
              </a:spcBef>
              <a:spcAft>
                <a:spcPts val="0"/>
              </a:spcAft>
              <a:buSzPts val="2420"/>
              <a:buChar char="○"/>
            </a:pPr>
            <a:r>
              <a:rPr lang="en-US"/>
              <a:t>Can’t “turn off” a circuit based on a condition</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Instead of expecting only one circuit to execute, we write circuits for different cases and choose which </a:t>
            </a:r>
            <a:r>
              <a:rPr lang="en-US"/>
              <a:t>output</a:t>
            </a:r>
            <a:r>
              <a:rPr lang="en-US"/>
              <a:t> we want to use based on a condition</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We can use Mux gates to choose which input!!!</a:t>
            </a:r>
            <a:endParaRPr/>
          </a:p>
        </p:txBody>
      </p:sp>
      <p:sp>
        <p:nvSpPr>
          <p:cNvPr id="205" name="Google Shape;205;gcc43c89fac_0_5"/>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gcc43c89fac_0_19"/>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Example:</a:t>
            </a:r>
            <a:endParaRPr/>
          </a:p>
        </p:txBody>
      </p:sp>
      <p:sp>
        <p:nvSpPr>
          <p:cNvPr id="212" name="Google Shape;212;gcc43c89fac_0_19"/>
          <p:cNvSpPr txBox="1"/>
          <p:nvPr>
            <p:ph idx="1" type="body"/>
          </p:nvPr>
        </p:nvSpPr>
        <p:spPr>
          <a:xfrm>
            <a:off x="396875" y="11976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lang="en-US"/>
              <a:t>High level view of implementing the following code:</a:t>
            </a:r>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if (c == 0) { </a:t>
            </a:r>
            <a:endParaRPr>
              <a:latin typeface="Courier New"/>
              <a:ea typeface="Courier New"/>
              <a:cs typeface="Courier New"/>
              <a:sym typeface="Courier New"/>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    out = a &amp; b;</a:t>
            </a:r>
            <a:endParaRPr>
              <a:latin typeface="Courier New"/>
              <a:ea typeface="Courier New"/>
              <a:cs typeface="Courier New"/>
              <a:sym typeface="Courier New"/>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 else { </a:t>
            </a:r>
            <a:endParaRPr>
              <a:latin typeface="Courier New"/>
              <a:ea typeface="Courier New"/>
              <a:cs typeface="Courier New"/>
              <a:sym typeface="Courier New"/>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    out = a | b;</a:t>
            </a:r>
            <a:endParaRPr>
              <a:latin typeface="Courier New"/>
              <a:ea typeface="Courier New"/>
              <a:cs typeface="Courier New"/>
              <a:sym typeface="Courier New"/>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a:t>
            </a:r>
            <a:endParaRPr/>
          </a:p>
        </p:txBody>
      </p:sp>
      <p:sp>
        <p:nvSpPr>
          <p:cNvPr id="213" name="Google Shape;213;gcc43c89fac_0_19"/>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Circuit diagram showing how to use a Mux gate to implement if/else logic. First we build the circuit a And b, then we build the circuit a Or b, and we feed the outputs into a Mux gate. Since our condition depends on c, we use c as the selector bit for the Mux. Then we attach the Mux output to our output.&#10;&#10;The most important thing here is to make sure that our inputs the Mux are in the right order. That is, since we want to computer a And b when c == 0, we feed the output from a And b into the first input of the mux, and the output of a Or b into the second (by convention, most Muxes will specify which output will be produced when the selector is 0 versus when it is 1)." id="214" name="Google Shape;214;gcc43c89fac_0_19" title="Circuit Diagram of Mux Example"/>
          <p:cNvPicPr preferRelativeResize="0"/>
          <p:nvPr/>
        </p:nvPicPr>
        <p:blipFill>
          <a:blip r:embed="rId3">
            <a:alphaModFix/>
          </a:blip>
          <a:stretch>
            <a:fillRect/>
          </a:stretch>
        </p:blipFill>
        <p:spPr>
          <a:xfrm>
            <a:off x="1570025" y="4019550"/>
            <a:ext cx="6019800" cy="28384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gcc43c89fac_0_2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Practice problem 1</a:t>
            </a:r>
            <a:endParaRPr/>
          </a:p>
        </p:txBody>
      </p:sp>
      <p:sp>
        <p:nvSpPr>
          <p:cNvPr id="221" name="Google Shape;221;gcc43c89fac_0_27"/>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Clr>
                <a:schemeClr val="dk1"/>
              </a:buClr>
              <a:buSzPts val="1100"/>
              <a:buFont typeface="Arial"/>
              <a:buNone/>
            </a:pPr>
            <a:r>
              <a:rPr lang="en-US"/>
              <a:t>Implement the following pseudo-code in hardware</a:t>
            </a:r>
            <a:r>
              <a:rPr lang="en-US"/>
              <a:t>:</a:t>
            </a:r>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if (c == 0) { </a:t>
            </a:r>
            <a:endParaRPr>
              <a:latin typeface="Courier New"/>
              <a:ea typeface="Courier New"/>
              <a:cs typeface="Courier New"/>
              <a:sym typeface="Courier New"/>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    out = ~a | ~b;</a:t>
            </a:r>
            <a:endParaRPr>
              <a:latin typeface="Courier New"/>
              <a:ea typeface="Courier New"/>
              <a:cs typeface="Courier New"/>
              <a:sym typeface="Courier New"/>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 else { </a:t>
            </a:r>
            <a:endParaRPr>
              <a:latin typeface="Courier New"/>
              <a:ea typeface="Courier New"/>
              <a:cs typeface="Courier New"/>
              <a:sym typeface="Courier New"/>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    out = a | b;</a:t>
            </a:r>
            <a:endParaRPr>
              <a:latin typeface="Courier New"/>
              <a:ea typeface="Courier New"/>
              <a:cs typeface="Courier New"/>
              <a:sym typeface="Courier New"/>
            </a:endParaRPr>
          </a:p>
          <a:p>
            <a:pPr indent="0" lvl="0" marL="914400" rtl="0" algn="l">
              <a:spcBef>
                <a:spcPts val="520"/>
              </a:spcBef>
              <a:spcAft>
                <a:spcPts val="0"/>
              </a:spcAft>
              <a:buClr>
                <a:schemeClr val="dk1"/>
              </a:buClr>
              <a:buSzPts val="1100"/>
              <a:buFont typeface="Arial"/>
              <a:buNone/>
            </a:pPr>
            <a:r>
              <a:rPr lang="en-US">
                <a:latin typeface="Courier New"/>
                <a:ea typeface="Courier New"/>
                <a:cs typeface="Courier New"/>
                <a:sym typeface="Courier New"/>
              </a:rPr>
              <a:t>}</a:t>
            </a:r>
            <a:endParaRPr/>
          </a:p>
        </p:txBody>
      </p:sp>
      <p:sp>
        <p:nvSpPr>
          <p:cNvPr id="222" name="Google Shape;222;gcc43c89fac_0_2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Circuit diagram implementing the pseudo-code for practice problem 1. First we build the circuit ~a Or ~b and feed the output into the 0 input for the Mux gate, then we build the circuit a Or b and feed the output into the 1 input for the Mux gate. Since our condition depends on c, we use c as the selector bit for the Mux. Then we attach the Mux output to our output." id="223" name="Google Shape;223;gcc43c89fac_0_27" title="Practice problem 1 circuit diagram"/>
          <p:cNvPicPr preferRelativeResize="0"/>
          <p:nvPr/>
        </p:nvPicPr>
        <p:blipFill>
          <a:blip r:embed="rId3">
            <a:alphaModFix/>
          </a:blip>
          <a:stretch>
            <a:fillRect/>
          </a:stretch>
        </p:blipFill>
        <p:spPr>
          <a:xfrm>
            <a:off x="1647225" y="3900075"/>
            <a:ext cx="6662549" cy="29572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gcc43c89fac_0_41"/>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Practice problem 2</a:t>
            </a:r>
            <a:endParaRPr/>
          </a:p>
        </p:txBody>
      </p:sp>
      <p:sp>
        <p:nvSpPr>
          <p:cNvPr id="230" name="Google Shape;230;gcc43c89fac_0_41"/>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lang="en-US"/>
              <a:t>Implement the following pseudo-code in hardware:</a:t>
            </a:r>
            <a:endParaRPr/>
          </a:p>
          <a:p>
            <a:pPr indent="0" lvl="0" marL="914400" rtl="0" algn="l">
              <a:spcBef>
                <a:spcPts val="520"/>
              </a:spcBef>
              <a:spcAft>
                <a:spcPts val="0"/>
              </a:spcAft>
              <a:buNone/>
            </a:pPr>
            <a:r>
              <a:rPr lang="en-US">
                <a:latin typeface="Courier New"/>
                <a:ea typeface="Courier New"/>
                <a:cs typeface="Courier New"/>
                <a:sym typeface="Courier New"/>
              </a:rPr>
              <a:t>if (a == b) { </a:t>
            </a:r>
            <a:endParaRPr>
              <a:latin typeface="Courier New"/>
              <a:ea typeface="Courier New"/>
              <a:cs typeface="Courier New"/>
              <a:sym typeface="Courier New"/>
            </a:endParaRPr>
          </a:p>
          <a:p>
            <a:pPr indent="0" lvl="0" marL="914400" rtl="0" algn="l">
              <a:spcBef>
                <a:spcPts val="520"/>
              </a:spcBef>
              <a:spcAft>
                <a:spcPts val="0"/>
              </a:spcAft>
              <a:buNone/>
            </a:pPr>
            <a:r>
              <a:rPr lang="en-US">
                <a:latin typeface="Courier New"/>
                <a:ea typeface="Courier New"/>
                <a:cs typeface="Courier New"/>
                <a:sym typeface="Courier New"/>
              </a:rPr>
              <a:t>    out = a &amp; b;</a:t>
            </a:r>
            <a:endParaRPr>
              <a:latin typeface="Courier New"/>
              <a:ea typeface="Courier New"/>
              <a:cs typeface="Courier New"/>
              <a:sym typeface="Courier New"/>
            </a:endParaRPr>
          </a:p>
          <a:p>
            <a:pPr indent="0" lvl="0" marL="914400" rtl="0" algn="l">
              <a:spcBef>
                <a:spcPts val="520"/>
              </a:spcBef>
              <a:spcAft>
                <a:spcPts val="0"/>
              </a:spcAft>
              <a:buNone/>
            </a:pPr>
            <a:r>
              <a:rPr lang="en-US">
                <a:latin typeface="Courier New"/>
                <a:ea typeface="Courier New"/>
                <a:cs typeface="Courier New"/>
                <a:sym typeface="Courier New"/>
              </a:rPr>
              <a:t>} else { </a:t>
            </a:r>
            <a:endParaRPr>
              <a:latin typeface="Courier New"/>
              <a:ea typeface="Courier New"/>
              <a:cs typeface="Courier New"/>
              <a:sym typeface="Courier New"/>
            </a:endParaRPr>
          </a:p>
          <a:p>
            <a:pPr indent="0" lvl="0" marL="914400" rtl="0" algn="l">
              <a:spcBef>
                <a:spcPts val="520"/>
              </a:spcBef>
              <a:spcAft>
                <a:spcPts val="0"/>
              </a:spcAft>
              <a:buNone/>
            </a:pPr>
            <a:r>
              <a:rPr lang="en-US">
                <a:latin typeface="Courier New"/>
                <a:ea typeface="Courier New"/>
                <a:cs typeface="Courier New"/>
                <a:sym typeface="Courier New"/>
              </a:rPr>
              <a:t>    out = a | b;</a:t>
            </a:r>
            <a:endParaRPr>
              <a:latin typeface="Courier New"/>
              <a:ea typeface="Courier New"/>
              <a:cs typeface="Courier New"/>
              <a:sym typeface="Courier New"/>
            </a:endParaRPr>
          </a:p>
          <a:p>
            <a:pPr indent="0" lvl="0" marL="914400" rtl="0" algn="l">
              <a:spcBef>
                <a:spcPts val="520"/>
              </a:spcBef>
              <a:spcAft>
                <a:spcPts val="0"/>
              </a:spcAft>
              <a:buNone/>
            </a:pPr>
            <a:r>
              <a:rPr lang="en-US">
                <a:latin typeface="Courier New"/>
                <a:ea typeface="Courier New"/>
                <a:cs typeface="Courier New"/>
                <a:sym typeface="Courier New"/>
              </a:rPr>
              <a:t>}</a:t>
            </a:r>
            <a:endParaRPr/>
          </a:p>
        </p:txBody>
      </p:sp>
      <p:sp>
        <p:nvSpPr>
          <p:cNvPr id="231" name="Google Shape;231;gcc43c89fac_0_41"/>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pic>
        <p:nvPicPr>
          <p:cNvPr descr="Circuit diagram implementing the pseudo-code for practice problem 2. First we build the circuit a And b and feed the output into the 0 input for the Mux gate, then we build the circuit a Or b and feed the output into the 1 input for the Mux gate. Since our condition depends on if a == b, we use a gate representing a Xor b to determine if and b are the same. We can feed the output of this Xor gate directly into the selector bit for the Mux, since it will be 0 when a == b (when we want to calculate a And b). Then we attach the Mux output to our output." id="232" name="Google Shape;232;gcc43c89fac_0_41" title="Practice problem 2 circuit diagram"/>
          <p:cNvPicPr preferRelativeResize="0"/>
          <p:nvPr/>
        </p:nvPicPr>
        <p:blipFill>
          <a:blip r:embed="rId3">
            <a:alphaModFix/>
          </a:blip>
          <a:stretch>
            <a:fillRect/>
          </a:stretch>
        </p:blipFill>
        <p:spPr>
          <a:xfrm>
            <a:off x="2430075" y="3758400"/>
            <a:ext cx="4800575" cy="30996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gcc43c89fac_0_136"/>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238" name="Google Shape;238;gcc43c89fac_0_136"/>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520"/>
              </a:spcBef>
              <a:spcAft>
                <a:spcPts val="0"/>
              </a:spcAft>
              <a:buSzPts val="1560"/>
              <a:buChar char="❖"/>
            </a:pPr>
            <a:r>
              <a:rPr lang="en-US"/>
              <a:t>Growth vs. Fixed Mindset</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Reading Review and Q&amp;A</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If/Else Logic In Hardware</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Clr>
                <a:srgbClr val="4B2A85"/>
              </a:buClr>
              <a:buSzPts val="1560"/>
              <a:buChar char="❖"/>
            </a:pPr>
            <a:r>
              <a:rPr b="1" lang="en-US">
                <a:solidFill>
                  <a:srgbClr val="4B2A85"/>
                </a:solidFill>
              </a:rPr>
              <a:t>Introduction to the Arithmetic Logic Unit (ALU)</a:t>
            </a:r>
            <a:endParaRPr b="1">
              <a:solidFill>
                <a:srgbClr val="4B2A85"/>
              </a:solidFill>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Project 2 Overview</a:t>
            </a:r>
            <a:endParaRPr/>
          </a:p>
        </p:txBody>
      </p:sp>
      <p:sp>
        <p:nvSpPr>
          <p:cNvPr id="239" name="Google Shape;239;gcc43c89fac_0_136"/>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1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The Von Neumann Architecture</a:t>
            </a:r>
            <a:endParaRPr/>
          </a:p>
        </p:txBody>
      </p:sp>
      <p:sp>
        <p:nvSpPr>
          <p:cNvPr id="245" name="Google Shape;245;p1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246" name="Google Shape;246;p12"/>
          <p:cNvSpPr txBox="1"/>
          <p:nvPr>
            <p:ph idx="1" type="body"/>
          </p:nvPr>
        </p:nvSpPr>
        <p:spPr>
          <a:xfrm>
            <a:off x="469675" y="6095050"/>
            <a:ext cx="8366100" cy="5526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520"/>
              </a:spcBef>
              <a:spcAft>
                <a:spcPts val="0"/>
              </a:spcAft>
              <a:buSzPts val="1560"/>
              <a:buNone/>
            </a:pPr>
            <a:r>
              <a:rPr lang="en-US" sz="2000"/>
              <a:t>(This picture will get more detailed as we go!)</a:t>
            </a:r>
            <a:endParaRPr sz="2000"/>
          </a:p>
          <a:p>
            <a:pPr indent="0" lvl="0" marL="0" rtl="0" algn="l">
              <a:lnSpc>
                <a:spcPct val="100000"/>
              </a:lnSpc>
              <a:spcBef>
                <a:spcPts val="520"/>
              </a:spcBef>
              <a:spcAft>
                <a:spcPts val="0"/>
              </a:spcAft>
              <a:buSzPts val="1560"/>
              <a:buNone/>
            </a:pPr>
            <a:r>
              <a:t/>
            </a:r>
            <a:endParaRPr/>
          </a:p>
        </p:txBody>
      </p:sp>
      <p:pic>
        <p:nvPicPr>
          <p:cNvPr descr="High level overview of our computer architecture, which is based on the Von Neumann architecture. There is a Central Processing Unit that stores registers and control information and performs computations. It is reads and writes data from another chip, Memory. Memory is also connected to external input devices like your keyboard. The computer also is connected to output devices, like the screen, to display information." id="247" name="Google Shape;247;p12" title="Computer Architecture Overview"/>
          <p:cNvPicPr preferRelativeResize="0"/>
          <p:nvPr/>
        </p:nvPicPr>
        <p:blipFill rotWithShape="1">
          <a:blip r:embed="rId3">
            <a:alphaModFix/>
          </a:blip>
          <a:srcRect b="15013" l="0" r="0" t="17750"/>
          <a:stretch/>
        </p:blipFill>
        <p:spPr>
          <a:xfrm>
            <a:off x="0" y="1197675"/>
            <a:ext cx="9144000" cy="461114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102" name="Google Shape;102;p4"/>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520"/>
              </a:spcBef>
              <a:spcAft>
                <a:spcPts val="0"/>
              </a:spcAft>
              <a:buSzPts val="1560"/>
              <a:buChar char="❖"/>
            </a:pPr>
            <a:r>
              <a:rPr lang="en-US"/>
              <a:t>Growth vs. Fixed Mindset</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Reading Review and Q&amp;A</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If/Else Logic In Hardware</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Introduction to the Arithmetic Logic Unit (ALU)</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Project 2 Overview</a:t>
            </a:r>
            <a:endParaRPr/>
          </a:p>
        </p:txBody>
      </p:sp>
      <p:sp>
        <p:nvSpPr>
          <p:cNvPr id="103" name="Google Shape;103;p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13"/>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The Arithmetic Logic Unit</a:t>
            </a:r>
            <a:endParaRPr/>
          </a:p>
        </p:txBody>
      </p:sp>
      <p:sp>
        <p:nvSpPr>
          <p:cNvPr id="253" name="Google Shape;253;p13"/>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254" name="Google Shape;254;p13"/>
          <p:cNvSpPr txBox="1"/>
          <p:nvPr>
            <p:ph idx="1" type="body"/>
          </p:nvPr>
        </p:nvSpPr>
        <p:spPr>
          <a:xfrm>
            <a:off x="357025" y="1314375"/>
            <a:ext cx="4955100" cy="51780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Computes a function on two inputs to produce output</a:t>
            </a:r>
            <a:endParaRPr/>
          </a:p>
          <a:p>
            <a:pPr indent="0" lvl="0" marL="457200" rtl="0" algn="l">
              <a:lnSpc>
                <a:spcPct val="100000"/>
              </a:lnSpc>
              <a:spcBef>
                <a:spcPts val="520"/>
              </a:spcBef>
              <a:spcAft>
                <a:spcPts val="0"/>
              </a:spcAft>
              <a:buNone/>
            </a:pPr>
            <a:r>
              <a:t/>
            </a:r>
            <a:endParaRPr/>
          </a:p>
          <a:p>
            <a:pPr indent="-327660" lvl="0" marL="457200" rtl="0" algn="l">
              <a:spcBef>
                <a:spcPts val="520"/>
              </a:spcBef>
              <a:spcAft>
                <a:spcPts val="0"/>
              </a:spcAft>
              <a:buClr>
                <a:schemeClr val="hlink"/>
              </a:buClr>
              <a:buSzPts val="1560"/>
              <a:buChar char="●"/>
            </a:pPr>
            <a:r>
              <a:rPr lang="en-US"/>
              <a:t>Input Control Bits specify what should be computed</a:t>
            </a:r>
            <a:endParaRPr/>
          </a:p>
          <a:p>
            <a:pPr indent="-382268" lvl="1" marL="914400" rtl="0" algn="l">
              <a:spcBef>
                <a:spcPts val="0"/>
              </a:spcBef>
              <a:spcAft>
                <a:spcPts val="0"/>
              </a:spcAft>
              <a:buClr>
                <a:schemeClr val="hlink"/>
              </a:buClr>
              <a:buSzPts val="2420"/>
              <a:buChar char="▪"/>
            </a:pPr>
            <a:r>
              <a:rPr lang="en-US"/>
              <a:t>Supports some combo of logical (And, Or) and arithmetic (+, -)</a:t>
            </a:r>
            <a:endParaRPr/>
          </a:p>
          <a:p>
            <a:pPr indent="0" lvl="0" marL="914400" rtl="0" algn="l">
              <a:spcBef>
                <a:spcPts val="0"/>
              </a:spcBef>
              <a:spcAft>
                <a:spcPts val="0"/>
              </a:spcAft>
              <a:buNone/>
            </a:pPr>
            <a:r>
              <a:t/>
            </a:r>
            <a:endParaRPr/>
          </a:p>
          <a:p>
            <a:pPr indent="-327660" lvl="0" marL="457200" rtl="0" algn="l">
              <a:spcBef>
                <a:spcPts val="520"/>
              </a:spcBef>
              <a:spcAft>
                <a:spcPts val="0"/>
              </a:spcAft>
              <a:buClr>
                <a:schemeClr val="hlink"/>
              </a:buClr>
              <a:buSzPts val="1560"/>
              <a:buChar char="●"/>
            </a:pPr>
            <a:r>
              <a:rPr lang="en-US"/>
              <a:t>Indicate properties of the result with Output Control Bits (commonly called Flags)</a:t>
            </a:r>
            <a:endParaRPr/>
          </a:p>
          <a:p>
            <a:pPr indent="0" lvl="0" marL="0" rtl="0" algn="l">
              <a:lnSpc>
                <a:spcPct val="100000"/>
              </a:lnSpc>
              <a:spcBef>
                <a:spcPts val="520"/>
              </a:spcBef>
              <a:spcAft>
                <a:spcPts val="0"/>
              </a:spcAft>
              <a:buSzPts val="1560"/>
              <a:buNone/>
            </a:pPr>
            <a:r>
              <a:t/>
            </a:r>
            <a:endParaRPr/>
          </a:p>
          <a:p>
            <a:pPr indent="0" lvl="0" marL="0" rtl="0" algn="l">
              <a:lnSpc>
                <a:spcPct val="100000"/>
              </a:lnSpc>
              <a:spcBef>
                <a:spcPts val="520"/>
              </a:spcBef>
              <a:spcAft>
                <a:spcPts val="0"/>
              </a:spcAft>
              <a:buSzPts val="1560"/>
              <a:buNone/>
            </a:pPr>
            <a:r>
              <a:t/>
            </a:r>
            <a:endParaRPr/>
          </a:p>
          <a:p>
            <a:pPr indent="0" lvl="0" marL="0" rtl="0" algn="l">
              <a:lnSpc>
                <a:spcPct val="100000"/>
              </a:lnSpc>
              <a:spcBef>
                <a:spcPts val="520"/>
              </a:spcBef>
              <a:spcAft>
                <a:spcPts val="0"/>
              </a:spcAft>
              <a:buSzPts val="1560"/>
              <a:buNone/>
            </a:pPr>
            <a:r>
              <a:t/>
            </a:r>
            <a:endParaRPr/>
          </a:p>
          <a:p>
            <a:pPr indent="0" lvl="0" marL="457200" rtl="0" algn="l">
              <a:lnSpc>
                <a:spcPct val="100000"/>
              </a:lnSpc>
              <a:spcBef>
                <a:spcPts val="520"/>
              </a:spcBef>
              <a:spcAft>
                <a:spcPts val="0"/>
              </a:spcAft>
              <a:buSzPts val="1560"/>
              <a:buNone/>
            </a:pPr>
            <a:r>
              <a:t/>
            </a:r>
            <a:endParaRPr/>
          </a:p>
        </p:txBody>
      </p:sp>
      <p:pic>
        <p:nvPicPr>
          <p:cNvPr descr="A high level view of the arithmetic logic unit. There are two inputs, control bits which specify what operation to perform on the inputs, an output value, and output flags that give metadata about the output value" id="255" name="Google Shape;255;p13" title="High Level View of the Arithmetic Logic Unit"/>
          <p:cNvPicPr preferRelativeResize="0"/>
          <p:nvPr/>
        </p:nvPicPr>
        <p:blipFill>
          <a:blip r:embed="rId3">
            <a:alphaModFix/>
          </a:blip>
          <a:stretch>
            <a:fillRect/>
          </a:stretch>
        </p:blipFill>
        <p:spPr>
          <a:xfrm>
            <a:off x="5640950" y="2164478"/>
            <a:ext cx="3503050" cy="2627287"/>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1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Our ALU Implementation</a:t>
            </a:r>
            <a:endParaRPr/>
          </a:p>
        </p:txBody>
      </p:sp>
      <p:sp>
        <p:nvSpPr>
          <p:cNvPr id="262" name="Google Shape;262;p14"/>
          <p:cNvSpPr txBox="1"/>
          <p:nvPr>
            <p:ph idx="1" type="body"/>
          </p:nvPr>
        </p:nvSpPr>
        <p:spPr>
          <a:xfrm>
            <a:off x="4497525" y="1320700"/>
            <a:ext cx="4230000" cy="51714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Inputs &amp; Output</a:t>
            </a:r>
            <a:endParaRPr/>
          </a:p>
          <a:p>
            <a:pPr indent="-382269" lvl="1" marL="914400" rtl="0" algn="l">
              <a:lnSpc>
                <a:spcPct val="100000"/>
              </a:lnSpc>
              <a:spcBef>
                <a:spcPts val="0"/>
              </a:spcBef>
              <a:spcAft>
                <a:spcPts val="0"/>
              </a:spcAft>
              <a:buSzPts val="2420"/>
              <a:buChar char="○"/>
            </a:pPr>
            <a:r>
              <a:rPr lang="en-US"/>
              <a:t>16-bit</a:t>
            </a:r>
            <a:endParaRPr/>
          </a:p>
          <a:p>
            <a:pPr indent="-382269" lvl="1" marL="914400" rtl="0" algn="l">
              <a:lnSpc>
                <a:spcPct val="100000"/>
              </a:lnSpc>
              <a:spcBef>
                <a:spcPts val="0"/>
              </a:spcBef>
              <a:spcAft>
                <a:spcPts val="0"/>
              </a:spcAft>
              <a:buSzPts val="2420"/>
              <a:buChar char="○"/>
            </a:pPr>
            <a:r>
              <a:rPr lang="en-US"/>
              <a:t>Interpret as two’s complement</a:t>
            </a:r>
            <a:endParaRPr/>
          </a:p>
          <a:p>
            <a:pPr indent="-327660" lvl="0" marL="457200" rtl="0" algn="l">
              <a:lnSpc>
                <a:spcPct val="100000"/>
              </a:lnSpc>
              <a:spcBef>
                <a:spcPts val="1000"/>
              </a:spcBef>
              <a:spcAft>
                <a:spcPts val="0"/>
              </a:spcAft>
              <a:buSzPts val="1560"/>
              <a:buChar char="●"/>
            </a:pPr>
            <a:r>
              <a:rPr lang="en-US"/>
              <a:t>Input Control Bits</a:t>
            </a:r>
            <a:endParaRPr/>
          </a:p>
          <a:p>
            <a:pPr indent="-382269" lvl="1" marL="914400" rtl="0" algn="l">
              <a:lnSpc>
                <a:spcPct val="100000"/>
              </a:lnSpc>
              <a:spcBef>
                <a:spcPts val="0"/>
              </a:spcBef>
              <a:spcAft>
                <a:spcPts val="0"/>
              </a:spcAft>
              <a:buSzPts val="2420"/>
              <a:buChar char="○"/>
            </a:pPr>
            <a:r>
              <a:rPr lang="en-US"/>
              <a:t>6 bits specify which function</a:t>
            </a:r>
            <a:endParaRPr/>
          </a:p>
          <a:p>
            <a:pPr indent="-382269" lvl="1" marL="914400" rtl="0" algn="l">
              <a:lnSpc>
                <a:spcPct val="100000"/>
              </a:lnSpc>
              <a:spcBef>
                <a:spcPts val="0"/>
              </a:spcBef>
              <a:spcAft>
                <a:spcPts val="0"/>
              </a:spcAft>
              <a:buSzPts val="2420"/>
              <a:buChar char="○"/>
            </a:pPr>
            <a:r>
              <a:rPr lang="en-US"/>
              <a:t>18 functions to choose from</a:t>
            </a:r>
            <a:endParaRPr/>
          </a:p>
          <a:p>
            <a:pPr indent="-327660" lvl="0" marL="457200" rtl="0" algn="l">
              <a:lnSpc>
                <a:spcPct val="100000"/>
              </a:lnSpc>
              <a:spcBef>
                <a:spcPts val="1000"/>
              </a:spcBef>
              <a:spcAft>
                <a:spcPts val="0"/>
              </a:spcAft>
              <a:buSzPts val="1560"/>
              <a:buChar char="●"/>
            </a:pPr>
            <a:r>
              <a:rPr lang="en-US"/>
              <a:t>Output Control Bits (Flags)</a:t>
            </a:r>
            <a:endParaRPr/>
          </a:p>
          <a:p>
            <a:pPr indent="-382269" lvl="1" marL="914400" rtl="0" algn="l">
              <a:lnSpc>
                <a:spcPct val="100000"/>
              </a:lnSpc>
              <a:spcBef>
                <a:spcPts val="0"/>
              </a:spcBef>
              <a:spcAft>
                <a:spcPts val="0"/>
              </a:spcAft>
              <a:buSzPts val="2420"/>
              <a:buChar char="○"/>
            </a:pPr>
            <a:r>
              <a:rPr lang="en-US"/>
              <a:t>2 bits describe properties of the output</a:t>
            </a:r>
            <a:endParaRPr/>
          </a:p>
        </p:txBody>
      </p:sp>
      <p:sp>
        <p:nvSpPr>
          <p:cNvPr id="263" name="Google Shape;263;p1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pic>
        <p:nvPicPr>
          <p:cNvPr descr="Diagram showing the interface for the Arithmetic Logic Unit. The ALU has two 16 bit inputs, x and y, 6 control bit inputs, zx, nx, zy, ny, f, and no, one 16 bit output out, and 2 status bit outputs zr and ng" id="264" name="Google Shape;264;p14" title="ALU Overview Diagram"/>
          <p:cNvPicPr preferRelativeResize="0"/>
          <p:nvPr/>
        </p:nvPicPr>
        <p:blipFill rotWithShape="1">
          <a:blip r:embed="rId3">
            <a:alphaModFix/>
          </a:blip>
          <a:srcRect b="12948" l="0" r="49912" t="25889"/>
          <a:stretch/>
        </p:blipFill>
        <p:spPr>
          <a:xfrm>
            <a:off x="152400" y="2104613"/>
            <a:ext cx="3934699" cy="360357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15"/>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ALU Functions: “Black Box” View</a:t>
            </a:r>
            <a:endParaRPr/>
          </a:p>
        </p:txBody>
      </p:sp>
      <p:sp>
        <p:nvSpPr>
          <p:cNvPr id="271" name="Google Shape;271;p15"/>
          <p:cNvSpPr txBox="1"/>
          <p:nvPr>
            <p:ph idx="1" type="body"/>
          </p:nvPr>
        </p:nvSpPr>
        <p:spPr>
          <a:xfrm>
            <a:off x="396875" y="1362075"/>
            <a:ext cx="5208000" cy="27372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We support 18 different functions</a:t>
            </a:r>
            <a:endParaRPr/>
          </a:p>
          <a:p>
            <a:pPr indent="-382269" lvl="1" marL="914400" rtl="0" algn="l">
              <a:lnSpc>
                <a:spcPct val="100000"/>
              </a:lnSpc>
              <a:spcBef>
                <a:spcPts val="0"/>
              </a:spcBef>
              <a:spcAft>
                <a:spcPts val="0"/>
              </a:spcAft>
              <a:buClr>
                <a:srgbClr val="000000"/>
              </a:buClr>
              <a:buSzPts val="2420"/>
              <a:buChar char="○"/>
            </a:pPr>
            <a:r>
              <a:rPr lang="en-US">
                <a:solidFill>
                  <a:srgbClr val="000000"/>
                </a:solidFill>
              </a:rPr>
              <a:t>3 that simply give </a:t>
            </a:r>
            <a:r>
              <a:rPr lang="en-US">
                <a:solidFill>
                  <a:srgbClr val="000000"/>
                </a:solidFill>
                <a:highlight>
                  <a:srgbClr val="FFF2CC"/>
                </a:highlight>
              </a:rPr>
              <a:t>constant values</a:t>
            </a:r>
            <a:r>
              <a:rPr lang="en-US">
                <a:solidFill>
                  <a:srgbClr val="000000"/>
                </a:solidFill>
              </a:rPr>
              <a:t> (ignoring operands)</a:t>
            </a:r>
            <a:endParaRPr>
              <a:solidFill>
                <a:srgbClr val="000000"/>
              </a:solidFill>
            </a:endParaRPr>
          </a:p>
          <a:p>
            <a:pPr indent="-382269" lvl="1" marL="914400" rtl="0" algn="l">
              <a:lnSpc>
                <a:spcPct val="100000"/>
              </a:lnSpc>
              <a:spcBef>
                <a:spcPts val="0"/>
              </a:spcBef>
              <a:spcAft>
                <a:spcPts val="0"/>
              </a:spcAft>
              <a:buSzPts val="2420"/>
              <a:buChar char="○"/>
            </a:pPr>
            <a:r>
              <a:rPr lang="en-US"/>
              <a:t>10 that change a </a:t>
            </a:r>
            <a:r>
              <a:rPr lang="en-US">
                <a:highlight>
                  <a:srgbClr val="CFE2F3"/>
                </a:highlight>
              </a:rPr>
              <a:t>single operand</a:t>
            </a:r>
            <a:r>
              <a:rPr lang="en-US"/>
              <a:t>, possibly with a constant</a:t>
            </a:r>
            <a:endParaRPr/>
          </a:p>
          <a:p>
            <a:pPr indent="-382269" lvl="1" marL="914400" rtl="0" algn="l">
              <a:lnSpc>
                <a:spcPct val="100000"/>
              </a:lnSpc>
              <a:spcBef>
                <a:spcPts val="0"/>
              </a:spcBef>
              <a:spcAft>
                <a:spcPts val="0"/>
              </a:spcAft>
              <a:buSzPts val="2420"/>
              <a:buChar char="○"/>
            </a:pPr>
            <a:r>
              <a:rPr lang="en-US"/>
              <a:t>5 that combine </a:t>
            </a:r>
            <a:r>
              <a:rPr lang="en-US">
                <a:highlight>
                  <a:srgbClr val="F4CCCC"/>
                </a:highlight>
              </a:rPr>
              <a:t>both operands</a:t>
            </a:r>
            <a:r>
              <a:rPr lang="en-US"/>
              <a:t> using some operation</a:t>
            </a:r>
            <a:endParaRPr/>
          </a:p>
        </p:txBody>
      </p:sp>
      <p:sp>
        <p:nvSpPr>
          <p:cNvPr id="272" name="Google Shape;272;p15"/>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273" name="Google Shape;273;p15"/>
          <p:cNvSpPr txBox="1"/>
          <p:nvPr/>
        </p:nvSpPr>
        <p:spPr>
          <a:xfrm>
            <a:off x="372575" y="4263675"/>
            <a:ext cx="5256600" cy="1745400"/>
          </a:xfrm>
          <a:prstGeom prst="rect">
            <a:avLst/>
          </a:prstGeom>
          <a:noFill/>
          <a:ln>
            <a:noFill/>
          </a:ln>
        </p:spPr>
        <p:txBody>
          <a:bodyPr anchorCtr="0" anchor="t" bIns="91425" lIns="91425" spcFirstLastPara="1" rIns="91425" wrap="square" tIns="91425">
            <a:noAutofit/>
          </a:bodyPr>
          <a:lstStyle/>
          <a:p>
            <a:pPr indent="-327660" lvl="0" marL="457200" marR="0" rtl="0" algn="l">
              <a:lnSpc>
                <a:spcPct val="100000"/>
              </a:lnSpc>
              <a:spcBef>
                <a:spcPts val="520"/>
              </a:spcBef>
              <a:spcAft>
                <a:spcPts val="0"/>
              </a:spcAft>
              <a:buClr>
                <a:schemeClr val="hlink"/>
              </a:buClr>
              <a:buSzPts val="1560"/>
              <a:buFont typeface="Noto Sans Symbols"/>
              <a:buChar char="●"/>
            </a:pPr>
            <a:r>
              <a:rPr b="0" i="0" lang="en-US" sz="2600" u="none" cap="none" strike="noStrike">
                <a:solidFill>
                  <a:schemeClr val="dk1"/>
                </a:solidFill>
                <a:latin typeface="Calibri"/>
                <a:ea typeface="Calibri"/>
                <a:cs typeface="Calibri"/>
                <a:sym typeface="Calibri"/>
              </a:rPr>
              <a:t>To select a function, set the control bits to the corresponding combination</a:t>
            </a:r>
            <a:endParaRPr b="0" i="0" sz="1400" u="none" cap="none" strike="noStrike">
              <a:solidFill>
                <a:srgbClr val="000000"/>
              </a:solidFill>
              <a:latin typeface="Arial"/>
              <a:ea typeface="Arial"/>
              <a:cs typeface="Arial"/>
              <a:sym typeface="Arial"/>
            </a:endParaRPr>
          </a:p>
        </p:txBody>
      </p:sp>
      <p:graphicFrame>
        <p:nvGraphicFramePr>
          <p:cNvPr descr="A table that specifies all the possible operations our ALU can perform. There are 7 columns, six of which specify the control bit values (zx, nx, zy, ny, f, no) and one of which specifies the resulting operation that is performed for that combination of control bits" id="274" name="Google Shape;274;p15" title="ALU Operation Table"/>
          <p:cNvGraphicFramePr/>
          <p:nvPr/>
        </p:nvGraphicFramePr>
        <p:xfrm>
          <a:off x="5953275" y="1362080"/>
          <a:ext cx="3000000" cy="3000000"/>
        </p:xfrm>
        <a:graphic>
          <a:graphicData uri="http://schemas.openxmlformats.org/drawingml/2006/table">
            <a:tbl>
              <a:tblPr>
                <a:noFill/>
                <a:tableStyleId>{FFBF35AE-D0CE-4D4D-9EBB-44C5077FB18C}</a:tableStyleId>
              </a:tblPr>
              <a:tblGrid>
                <a:gridCol w="385125"/>
                <a:gridCol w="385125"/>
                <a:gridCol w="385125"/>
                <a:gridCol w="385125"/>
                <a:gridCol w="385125"/>
                <a:gridCol w="385125"/>
                <a:gridCol w="499000"/>
              </a:tblGrid>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zx</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nx</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zy</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ny</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f</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no</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out</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EFEFE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2CC"/>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2CC"/>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2CC"/>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2CC"/>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2CC"/>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2CC"/>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2CC"/>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C9DAF8"/>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C9DAF8"/>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C9DAF8"/>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E6B8A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E6B8A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E6B8A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E6B8A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E6B8A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y-x</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E6B8A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E6B8A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x&amp;y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E6B8A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E6B8A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E6B8A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E6B8AF"/>
                    </a:solidFill>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3"/>
                                        </p:tgtEl>
                                        <p:attrNameLst>
                                          <p:attrName>style.visibility</p:attrName>
                                        </p:attrNameLst>
                                      </p:cBhvr>
                                      <p:to>
                                        <p:strVal val="visible"/>
                                      </p:to>
                                    </p:set>
                                    <p:animEffect filter="fade" transition="in">
                                      <p:cBhvr>
                                        <p:cTn dur="1000"/>
                                        <p:tgtEl>
                                          <p:spTgt spid="2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16"/>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ALU Functions: Implementer’s View</a:t>
            </a:r>
            <a:endParaRPr/>
          </a:p>
        </p:txBody>
      </p:sp>
      <p:sp>
        <p:nvSpPr>
          <p:cNvPr id="281" name="Google Shape;281;p16"/>
          <p:cNvSpPr txBox="1"/>
          <p:nvPr>
            <p:ph idx="1" type="body"/>
          </p:nvPr>
        </p:nvSpPr>
        <p:spPr>
          <a:xfrm>
            <a:off x="396875" y="1362075"/>
            <a:ext cx="5227500" cy="5495400"/>
          </a:xfrm>
          <a:prstGeom prst="rect">
            <a:avLst/>
          </a:prstGeom>
          <a:noFill/>
          <a:ln>
            <a:noFill/>
          </a:ln>
        </p:spPr>
        <p:txBody>
          <a:bodyPr anchorCtr="0" anchor="t" bIns="45700" lIns="91425" spcFirstLastPara="1" rIns="91425" wrap="square" tIns="45700">
            <a:normAutofit/>
          </a:bodyPr>
          <a:lstStyle/>
          <a:p>
            <a:pPr indent="-327660" lvl="0" marL="457200" rtl="0" algn="l">
              <a:lnSpc>
                <a:spcPct val="100000"/>
              </a:lnSpc>
              <a:spcBef>
                <a:spcPts val="520"/>
              </a:spcBef>
              <a:spcAft>
                <a:spcPts val="0"/>
              </a:spcAft>
              <a:buSzPts val="1560"/>
              <a:buChar char="●"/>
            </a:pPr>
            <a:r>
              <a:rPr lang="en-US"/>
              <a:t>“18 functions” is really clever combination of 6 core operations</a:t>
            </a:r>
            <a:endParaRPr/>
          </a:p>
          <a:p>
            <a:pPr indent="-327660" lvl="0" marL="457200" rtl="0" algn="l">
              <a:lnSpc>
                <a:spcPct val="100000"/>
              </a:lnSpc>
              <a:spcBef>
                <a:spcPts val="520"/>
              </a:spcBef>
              <a:spcAft>
                <a:spcPts val="0"/>
              </a:spcAft>
              <a:buSzPts val="1560"/>
              <a:buChar char="●"/>
            </a:pPr>
            <a:r>
              <a:rPr lang="en-US"/>
              <a:t>First, preprocess inputs</a:t>
            </a:r>
            <a:endParaRPr/>
          </a:p>
          <a:p>
            <a:pPr indent="-382268" lvl="1" marL="914400" rtl="0" algn="l">
              <a:lnSpc>
                <a:spcPct val="100000"/>
              </a:lnSpc>
              <a:spcBef>
                <a:spcPts val="520"/>
              </a:spcBef>
              <a:spcAft>
                <a:spcPts val="0"/>
              </a:spcAft>
              <a:buSzPts val="2420"/>
              <a:buChar char="▪"/>
            </a:pPr>
            <a:r>
              <a:rPr lang="en-US"/>
              <a:t>If zx is set, then zero out x</a:t>
            </a:r>
            <a:endParaRPr/>
          </a:p>
          <a:p>
            <a:pPr indent="-382268" lvl="1" marL="914400" rtl="0" algn="l">
              <a:lnSpc>
                <a:spcPct val="100000"/>
              </a:lnSpc>
              <a:spcBef>
                <a:spcPts val="520"/>
              </a:spcBef>
              <a:spcAft>
                <a:spcPts val="0"/>
              </a:spcAft>
              <a:buSzPts val="2420"/>
              <a:buChar char="▪"/>
            </a:pPr>
            <a:r>
              <a:rPr lang="en-US"/>
              <a:t>If nx is set, then negate x</a:t>
            </a:r>
            <a:endParaRPr/>
          </a:p>
          <a:p>
            <a:pPr indent="-382268" lvl="1" marL="914400" rtl="0" algn="l">
              <a:lnSpc>
                <a:spcPct val="100000"/>
              </a:lnSpc>
              <a:spcBef>
                <a:spcPts val="520"/>
              </a:spcBef>
              <a:spcAft>
                <a:spcPts val="0"/>
              </a:spcAft>
              <a:buSzPts val="2420"/>
              <a:buChar char="▪"/>
            </a:pPr>
            <a:r>
              <a:rPr lang="en-US"/>
              <a:t>If zy is set, then zero out y</a:t>
            </a:r>
            <a:endParaRPr/>
          </a:p>
          <a:p>
            <a:pPr indent="-382268" lvl="1" marL="914400" rtl="0" algn="l">
              <a:spcBef>
                <a:spcPts val="520"/>
              </a:spcBef>
              <a:spcAft>
                <a:spcPts val="0"/>
              </a:spcAft>
              <a:buClr>
                <a:schemeClr val="hlink"/>
              </a:buClr>
              <a:buSzPts val="2420"/>
              <a:buChar char="▪"/>
            </a:pPr>
            <a:r>
              <a:rPr lang="en-US"/>
              <a:t>If ny is set, then negate y</a:t>
            </a:r>
            <a:endParaRPr/>
          </a:p>
          <a:p>
            <a:pPr indent="-327660" lvl="0" marL="457200" rtl="0" algn="l">
              <a:lnSpc>
                <a:spcPct val="100000"/>
              </a:lnSpc>
              <a:spcBef>
                <a:spcPts val="520"/>
              </a:spcBef>
              <a:spcAft>
                <a:spcPts val="0"/>
              </a:spcAft>
              <a:buSzPts val="1560"/>
              <a:buChar char="●"/>
            </a:pPr>
            <a:r>
              <a:rPr lang="en-US"/>
              <a:t>Next compute the operation</a:t>
            </a:r>
            <a:endParaRPr/>
          </a:p>
          <a:p>
            <a:pPr indent="-382268" lvl="1" marL="914400" rtl="0" algn="l">
              <a:lnSpc>
                <a:spcPct val="100000"/>
              </a:lnSpc>
              <a:spcBef>
                <a:spcPts val="520"/>
              </a:spcBef>
              <a:spcAft>
                <a:spcPts val="0"/>
              </a:spcAft>
              <a:buSzPts val="2420"/>
              <a:buChar char="▪"/>
            </a:pPr>
            <a:r>
              <a:rPr lang="en-US"/>
              <a:t>If f is set, compute x + y, else compute x &amp; y</a:t>
            </a:r>
            <a:endParaRPr/>
          </a:p>
          <a:p>
            <a:pPr indent="-327660" lvl="0" marL="457200" rtl="0" algn="l">
              <a:lnSpc>
                <a:spcPct val="100000"/>
              </a:lnSpc>
              <a:spcBef>
                <a:spcPts val="520"/>
              </a:spcBef>
              <a:spcAft>
                <a:spcPts val="0"/>
              </a:spcAft>
              <a:buSzPts val="1560"/>
              <a:buChar char="●"/>
            </a:pPr>
            <a:r>
              <a:rPr lang="en-US"/>
              <a:t>Finally postprocess the output</a:t>
            </a:r>
            <a:endParaRPr/>
          </a:p>
          <a:p>
            <a:pPr indent="-382268" lvl="1" marL="914400" rtl="0" algn="l">
              <a:lnSpc>
                <a:spcPct val="100000"/>
              </a:lnSpc>
              <a:spcBef>
                <a:spcPts val="520"/>
              </a:spcBef>
              <a:spcAft>
                <a:spcPts val="0"/>
              </a:spcAft>
              <a:buSzPts val="2420"/>
              <a:buChar char="▪"/>
            </a:pPr>
            <a:r>
              <a:rPr lang="en-US"/>
              <a:t>If no, negate the output</a:t>
            </a:r>
            <a:endParaRPr/>
          </a:p>
        </p:txBody>
      </p:sp>
      <p:sp>
        <p:nvSpPr>
          <p:cNvPr id="282" name="Google Shape;282;p16"/>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graphicFrame>
        <p:nvGraphicFramePr>
          <p:cNvPr descr="A table that specifies all the possible operations our ALU can perform. There are 7 columns, six of which specify the control bit values (zx, nx, zy, ny, f, no) and one of which specifies the resulting operation that is performed for that combination of control bits" id="283" name="Google Shape;283;p16" title="ALU Operation Table"/>
          <p:cNvGraphicFramePr/>
          <p:nvPr/>
        </p:nvGraphicFramePr>
        <p:xfrm>
          <a:off x="5953275" y="1362080"/>
          <a:ext cx="3000000" cy="3000000"/>
        </p:xfrm>
        <a:graphic>
          <a:graphicData uri="http://schemas.openxmlformats.org/drawingml/2006/table">
            <a:tbl>
              <a:tblPr>
                <a:noFill/>
                <a:tableStyleId>{FFBF35AE-D0CE-4D4D-9EBB-44C5077FB18C}</a:tableStyleId>
              </a:tblPr>
              <a:tblGrid>
                <a:gridCol w="385125"/>
                <a:gridCol w="385125"/>
                <a:gridCol w="385125"/>
                <a:gridCol w="385125"/>
                <a:gridCol w="385125"/>
                <a:gridCol w="385125"/>
                <a:gridCol w="499000"/>
              </a:tblGrid>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zx</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nx</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zy</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ny</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f</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no</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out</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EFEFE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y-x</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x&amp;y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x|y</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7"/>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ALU Functions: Implementer’s View</a:t>
            </a:r>
            <a:endParaRPr/>
          </a:p>
        </p:txBody>
      </p:sp>
      <p:sp>
        <p:nvSpPr>
          <p:cNvPr id="290" name="Google Shape;290;p17"/>
          <p:cNvSpPr txBox="1"/>
          <p:nvPr>
            <p:ph idx="1" type="body"/>
          </p:nvPr>
        </p:nvSpPr>
        <p:spPr>
          <a:xfrm>
            <a:off x="228625" y="1362075"/>
            <a:ext cx="8534400" cy="51303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Example: Computing </a:t>
            </a:r>
            <a:r>
              <a:rPr lang="en-US">
                <a:latin typeface="Consolas"/>
                <a:ea typeface="Consolas"/>
                <a:cs typeface="Consolas"/>
                <a:sym typeface="Consolas"/>
              </a:rPr>
              <a:t>x-1</a:t>
            </a:r>
            <a:endParaRPr>
              <a:latin typeface="Consolas"/>
              <a:ea typeface="Consolas"/>
              <a:cs typeface="Consolas"/>
              <a:sym typeface="Consolas"/>
            </a:endParaRPr>
          </a:p>
          <a:p>
            <a:pPr indent="-382268" lvl="1" marL="914400" rtl="0" algn="l">
              <a:lnSpc>
                <a:spcPct val="100000"/>
              </a:lnSpc>
              <a:spcBef>
                <a:spcPts val="0"/>
              </a:spcBef>
              <a:spcAft>
                <a:spcPts val="0"/>
              </a:spcAft>
              <a:buSzPts val="2420"/>
              <a:buFont typeface="Calibri"/>
              <a:buChar char="○"/>
            </a:pPr>
            <a:r>
              <a:rPr lang="en-US"/>
              <a:t>Given inputs </a:t>
            </a:r>
            <a:r>
              <a:rPr lang="en-US">
                <a:latin typeface="Consolas"/>
                <a:ea typeface="Consolas"/>
                <a:cs typeface="Consolas"/>
                <a:sym typeface="Consolas"/>
              </a:rPr>
              <a:t>x=0101</a:t>
            </a:r>
            <a:r>
              <a:rPr lang="en-US"/>
              <a:t> (5), </a:t>
            </a:r>
            <a:r>
              <a:rPr lang="en-US">
                <a:latin typeface="Consolas"/>
                <a:ea typeface="Consolas"/>
                <a:cs typeface="Consolas"/>
                <a:sym typeface="Consolas"/>
              </a:rPr>
              <a:t>y=0010</a:t>
            </a:r>
            <a:r>
              <a:rPr lang="en-US"/>
              <a:t> (2)</a:t>
            </a:r>
            <a:endParaRPr/>
          </a:p>
          <a:p>
            <a:pPr indent="-382268" lvl="1" marL="914400" rtl="0" algn="l">
              <a:lnSpc>
                <a:spcPct val="100000"/>
              </a:lnSpc>
              <a:spcBef>
                <a:spcPts val="0"/>
              </a:spcBef>
              <a:spcAft>
                <a:spcPts val="0"/>
              </a:spcAft>
              <a:buSzPts val="2420"/>
              <a:buChar char="○"/>
            </a:pPr>
            <a:r>
              <a:rPr lang="en-US"/>
              <a:t>For x-1, zx=0, nx=0, zy=1, ny=1, f=1, no=0</a:t>
            </a:r>
            <a:endParaRPr/>
          </a:p>
          <a:p>
            <a:pPr indent="-382268" lvl="1" marL="914400" rtl="0" algn="l">
              <a:lnSpc>
                <a:spcPct val="100000"/>
              </a:lnSpc>
              <a:spcBef>
                <a:spcPts val="0"/>
              </a:spcBef>
              <a:spcAft>
                <a:spcPts val="0"/>
              </a:spcAft>
              <a:buSzPts val="2420"/>
              <a:buChar char="○"/>
            </a:pPr>
            <a:r>
              <a:rPr lang="en-US"/>
              <a:t>zx=0 so </a:t>
            </a:r>
            <a:r>
              <a:rPr b="1" lang="en-US"/>
              <a:t>don’t</a:t>
            </a:r>
            <a:r>
              <a:rPr lang="en-US"/>
              <a:t> zero out x</a:t>
            </a:r>
            <a:endParaRPr/>
          </a:p>
          <a:p>
            <a:pPr indent="-382268" lvl="1" marL="914400" rtl="0" algn="l">
              <a:lnSpc>
                <a:spcPct val="100000"/>
              </a:lnSpc>
              <a:spcBef>
                <a:spcPts val="0"/>
              </a:spcBef>
              <a:spcAft>
                <a:spcPts val="0"/>
              </a:spcAft>
              <a:buSzPts val="2420"/>
              <a:buChar char="○"/>
            </a:pPr>
            <a:r>
              <a:rPr lang="en-US"/>
              <a:t>nx=0 so </a:t>
            </a:r>
            <a:r>
              <a:rPr b="1" lang="en-US"/>
              <a:t>don’t</a:t>
            </a:r>
            <a:r>
              <a:rPr lang="en-US"/>
              <a:t> negate x</a:t>
            </a:r>
            <a:endParaRPr/>
          </a:p>
          <a:p>
            <a:pPr indent="-382268" lvl="1" marL="914400" rtl="0" algn="l">
              <a:lnSpc>
                <a:spcPct val="100000"/>
              </a:lnSpc>
              <a:spcBef>
                <a:spcPts val="0"/>
              </a:spcBef>
              <a:spcAft>
                <a:spcPts val="0"/>
              </a:spcAft>
              <a:buSzPts val="2420"/>
              <a:buChar char="○"/>
            </a:pPr>
            <a:r>
              <a:rPr lang="en-US"/>
              <a:t>zy=1 so </a:t>
            </a:r>
            <a:r>
              <a:rPr b="1" lang="en-US"/>
              <a:t>do</a:t>
            </a:r>
            <a:r>
              <a:rPr lang="en-US"/>
              <a:t> zero out y</a:t>
            </a:r>
            <a:endParaRPr/>
          </a:p>
          <a:p>
            <a:pPr indent="-320038" lvl="2" marL="1371600" rtl="0" algn="l">
              <a:lnSpc>
                <a:spcPct val="100000"/>
              </a:lnSpc>
              <a:spcBef>
                <a:spcPts val="0"/>
              </a:spcBef>
              <a:spcAft>
                <a:spcPts val="0"/>
              </a:spcAft>
              <a:buSzPts val="1440"/>
              <a:buChar char="•"/>
            </a:pPr>
            <a:r>
              <a:rPr lang="en-US"/>
              <a:t>y becomes 0000</a:t>
            </a:r>
            <a:endParaRPr/>
          </a:p>
          <a:p>
            <a:pPr indent="-382268" lvl="1" marL="914400" rtl="0" algn="l">
              <a:lnSpc>
                <a:spcPct val="100000"/>
              </a:lnSpc>
              <a:spcBef>
                <a:spcPts val="0"/>
              </a:spcBef>
              <a:spcAft>
                <a:spcPts val="0"/>
              </a:spcAft>
              <a:buSzPts val="2420"/>
              <a:buChar char="○"/>
            </a:pPr>
            <a:r>
              <a:rPr lang="en-US"/>
              <a:t>ny=1 so </a:t>
            </a:r>
            <a:r>
              <a:rPr b="1" lang="en-US"/>
              <a:t>do</a:t>
            </a:r>
            <a:r>
              <a:rPr lang="en-US"/>
              <a:t> negate y</a:t>
            </a:r>
            <a:endParaRPr/>
          </a:p>
          <a:p>
            <a:pPr indent="-320038" lvl="2" marL="1371600" rtl="0" algn="l">
              <a:lnSpc>
                <a:spcPct val="100000"/>
              </a:lnSpc>
              <a:spcBef>
                <a:spcPts val="0"/>
              </a:spcBef>
              <a:spcAft>
                <a:spcPts val="0"/>
              </a:spcAft>
              <a:buSzPts val="1440"/>
              <a:buChar char="•"/>
            </a:pPr>
            <a:r>
              <a:rPr lang="en-US"/>
              <a:t>y becomes 1111</a:t>
            </a:r>
            <a:endParaRPr/>
          </a:p>
          <a:p>
            <a:pPr indent="-382268" lvl="1" marL="914400" rtl="0" algn="l">
              <a:lnSpc>
                <a:spcPct val="100000"/>
              </a:lnSpc>
              <a:spcBef>
                <a:spcPts val="0"/>
              </a:spcBef>
              <a:spcAft>
                <a:spcPts val="0"/>
              </a:spcAft>
              <a:buSzPts val="2420"/>
              <a:buChar char="○"/>
            </a:pPr>
            <a:r>
              <a:rPr lang="en-US"/>
              <a:t>f=1 so compute x </a:t>
            </a:r>
            <a:r>
              <a:rPr b="1" lang="en-US"/>
              <a:t>+</a:t>
            </a:r>
            <a:r>
              <a:rPr lang="en-US"/>
              <a:t> y</a:t>
            </a:r>
            <a:endParaRPr/>
          </a:p>
          <a:p>
            <a:pPr indent="-320038" lvl="2" marL="1371600" rtl="0" algn="l">
              <a:lnSpc>
                <a:spcPct val="100000"/>
              </a:lnSpc>
              <a:spcBef>
                <a:spcPts val="0"/>
              </a:spcBef>
              <a:spcAft>
                <a:spcPts val="0"/>
              </a:spcAft>
              <a:buSzPts val="1440"/>
              <a:buChar char="•"/>
            </a:pPr>
            <a:r>
              <a:rPr lang="en-US"/>
              <a:t>x hasn’t changed, but y has become 1111 (or -1!), so this is equivalent to x + (-1)</a:t>
            </a:r>
            <a:endParaRPr/>
          </a:p>
          <a:p>
            <a:pPr indent="-382268" lvl="1" marL="914400" rtl="0" algn="l">
              <a:lnSpc>
                <a:spcPct val="100000"/>
              </a:lnSpc>
              <a:spcBef>
                <a:spcPts val="0"/>
              </a:spcBef>
              <a:spcAft>
                <a:spcPts val="0"/>
              </a:spcAft>
              <a:buSzPts val="2420"/>
              <a:buChar char="○"/>
            </a:pPr>
            <a:r>
              <a:rPr lang="en-US"/>
              <a:t>no=0 so </a:t>
            </a:r>
            <a:r>
              <a:rPr b="1" lang="en-US"/>
              <a:t>don’t</a:t>
            </a:r>
            <a:r>
              <a:rPr lang="en-US"/>
              <a:t> negate output</a:t>
            </a:r>
            <a:endParaRPr/>
          </a:p>
          <a:p>
            <a:pPr indent="-320038" lvl="2" marL="1371600" rtl="0" algn="l">
              <a:lnSpc>
                <a:spcPct val="100000"/>
              </a:lnSpc>
              <a:spcBef>
                <a:spcPts val="0"/>
              </a:spcBef>
              <a:spcAft>
                <a:spcPts val="0"/>
              </a:spcAft>
              <a:buSzPts val="1440"/>
              <a:buChar char="•"/>
            </a:pPr>
            <a:r>
              <a:rPr lang="en-US"/>
              <a:t>out = x + (-1) = 0101 + 1111 = 0100 (4)</a:t>
            </a:r>
            <a:endParaRPr/>
          </a:p>
        </p:txBody>
      </p:sp>
      <p:sp>
        <p:nvSpPr>
          <p:cNvPr id="291" name="Google Shape;291;p17"/>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graphicFrame>
        <p:nvGraphicFramePr>
          <p:cNvPr descr="A table that specifies the control bits for the operation x-1. There are 7 columns, six of which specify the control bit values (zx, nx, zy, ny, f, no) and one of which specifies the resulting operation that is performed for that combination of control bits (in this case, x-1)" id="292" name="Google Shape;292;p17" title="ALU Operation Table For x-1"/>
          <p:cNvGraphicFramePr/>
          <p:nvPr/>
        </p:nvGraphicFramePr>
        <p:xfrm>
          <a:off x="5953275" y="2076205"/>
          <a:ext cx="3000000" cy="3000000"/>
        </p:xfrm>
        <a:graphic>
          <a:graphicData uri="http://schemas.openxmlformats.org/drawingml/2006/table">
            <a:tbl>
              <a:tblPr>
                <a:noFill/>
                <a:tableStyleId>{FFBF35AE-D0CE-4D4D-9EBB-44C5077FB18C}</a:tableStyleId>
              </a:tblPr>
              <a:tblGrid>
                <a:gridCol w="385125"/>
                <a:gridCol w="385125"/>
                <a:gridCol w="385125"/>
                <a:gridCol w="385125"/>
                <a:gridCol w="385125"/>
                <a:gridCol w="385125"/>
                <a:gridCol w="499000"/>
              </a:tblGrid>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zx</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nx</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zy</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ny</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f</a:t>
                      </a:r>
                      <a:endParaRPr b="1" sz="1200" u="none" cap="none" strike="noStrike">
                        <a:latin typeface="Consolas"/>
                        <a:ea typeface="Consolas"/>
                        <a:cs typeface="Consolas"/>
                        <a:sym typeface="Consolas"/>
                      </a:endParaRPr>
                    </a:p>
                  </a:txBody>
                  <a:tcPr marT="91425" marB="91425" marR="91425" marL="91425">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no</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EFEFE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out</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EFEFEF"/>
                    </a:solidFill>
                  </a:tcPr>
                </a:tc>
              </a:tr>
              <a:tr h="256000">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1</a:t>
                      </a:r>
                      <a:endParaRPr b="1" sz="1200" u="none" cap="none" strike="noStrike">
                        <a:latin typeface="Consolas"/>
                        <a:ea typeface="Consolas"/>
                        <a:cs typeface="Consolas"/>
                        <a:sym typeface="Consolas"/>
                      </a:endParaRPr>
                    </a:p>
                  </a:txBody>
                  <a:tcPr marT="91425" marB="91425" marR="91425" marL="91425">
                    <a:solidFill>
                      <a:srgbClr val="FFFFFF"/>
                    </a:solidFill>
                  </a:tcPr>
                </a:tc>
                <a:tc>
                  <a:txBody>
                    <a:bodyPr/>
                    <a:lstStyle/>
                    <a:p>
                      <a:pPr indent="0" lvl="0" marL="0" marR="0" rtl="0" algn="ct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0</a:t>
                      </a:r>
                      <a:endParaRPr b="1" sz="1200" u="none" cap="none" strike="noStrike">
                        <a:latin typeface="Consolas"/>
                        <a:ea typeface="Consolas"/>
                        <a:cs typeface="Consolas"/>
                        <a:sym typeface="Consolas"/>
                      </a:endParaRPr>
                    </a:p>
                  </a:txBody>
                  <a:tcPr marT="91425" marB="91425" marR="91425" marL="91425">
                    <a:lnR cap="flat" cmpd="sng" w="28575">
                      <a:solidFill>
                        <a:srgbClr val="000000"/>
                      </a:solidFill>
                      <a:prstDash val="solid"/>
                      <a:round/>
                      <a:headEnd len="sm" w="sm" type="none"/>
                      <a:tailEnd len="sm" w="sm" type="none"/>
                    </a:lnR>
                    <a:solidFill>
                      <a:srgbClr val="FFFFFF"/>
                    </a:solidFill>
                  </a:tcPr>
                </a:tc>
                <a:tc>
                  <a:txBody>
                    <a:bodyPr/>
                    <a:lstStyle/>
                    <a:p>
                      <a:pPr indent="0" lvl="0" marL="0" marR="0" rtl="0" algn="r">
                        <a:lnSpc>
                          <a:spcPct val="40000"/>
                        </a:lnSpc>
                        <a:spcBef>
                          <a:spcPts val="0"/>
                        </a:spcBef>
                        <a:spcAft>
                          <a:spcPts val="0"/>
                        </a:spcAft>
                        <a:buClr>
                          <a:srgbClr val="000000"/>
                        </a:buClr>
                        <a:buSzPts val="1200"/>
                        <a:buFont typeface="Arial"/>
                        <a:buNone/>
                      </a:pPr>
                      <a:r>
                        <a:rPr b="1" lang="en-US" sz="1200" u="none" cap="none" strike="noStrike">
                          <a:latin typeface="Consolas"/>
                          <a:ea typeface="Consolas"/>
                          <a:cs typeface="Consolas"/>
                          <a:sym typeface="Consolas"/>
                        </a:rPr>
                        <a:t>x-1</a:t>
                      </a:r>
                      <a:endParaRPr b="1" sz="1200" u="none" cap="none" strike="noStrike">
                        <a:latin typeface="Consolas"/>
                        <a:ea typeface="Consolas"/>
                        <a:cs typeface="Consolas"/>
                        <a:sym typeface="Consolas"/>
                      </a:endParaRPr>
                    </a:p>
                  </a:txBody>
                  <a:tcPr marT="91425" marB="91425" marR="91425" marL="91425">
                    <a:lnL cap="flat" cmpd="sng" w="28575">
                      <a:solidFill>
                        <a:srgbClr val="000000"/>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18"/>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ALU Output Control Bits</a:t>
            </a:r>
            <a:endParaRPr/>
          </a:p>
        </p:txBody>
      </p:sp>
      <p:sp>
        <p:nvSpPr>
          <p:cNvPr id="299" name="Google Shape;299;p18"/>
          <p:cNvSpPr txBox="1"/>
          <p:nvPr>
            <p:ph idx="1" type="body"/>
          </p:nvPr>
        </p:nvSpPr>
        <p:spPr>
          <a:xfrm>
            <a:off x="4515600" y="1320688"/>
            <a:ext cx="4230000" cy="51714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b="1" lang="en-US">
                <a:latin typeface="Consolas"/>
                <a:ea typeface="Consolas"/>
                <a:cs typeface="Consolas"/>
                <a:sym typeface="Consolas"/>
              </a:rPr>
              <a:t>zr</a:t>
            </a:r>
            <a:r>
              <a:rPr lang="en-US"/>
              <a:t> is </a:t>
            </a:r>
            <a:r>
              <a:rPr lang="en-US">
                <a:latin typeface="Consolas"/>
                <a:ea typeface="Consolas"/>
                <a:cs typeface="Consolas"/>
                <a:sym typeface="Consolas"/>
              </a:rPr>
              <a:t>1</a:t>
            </a:r>
            <a:r>
              <a:rPr lang="en-US"/>
              <a:t> if </a:t>
            </a:r>
            <a:r>
              <a:rPr b="1" lang="en-US">
                <a:latin typeface="Consolas"/>
                <a:ea typeface="Consolas"/>
                <a:cs typeface="Consolas"/>
                <a:sym typeface="Consolas"/>
              </a:rPr>
              <a:t>out</a:t>
            </a:r>
            <a:r>
              <a:rPr lang="en-US">
                <a:latin typeface="Consolas"/>
                <a:ea typeface="Consolas"/>
                <a:cs typeface="Consolas"/>
                <a:sym typeface="Consolas"/>
              </a:rPr>
              <a:t> == 0</a:t>
            </a:r>
            <a:endParaRPr/>
          </a:p>
          <a:p>
            <a:pPr indent="-327660" lvl="0" marL="457200" rtl="0" algn="l">
              <a:lnSpc>
                <a:spcPct val="100000"/>
              </a:lnSpc>
              <a:spcBef>
                <a:spcPts val="0"/>
              </a:spcBef>
              <a:spcAft>
                <a:spcPts val="0"/>
              </a:spcAft>
              <a:buSzPts val="1560"/>
              <a:buChar char="●"/>
            </a:pPr>
            <a:r>
              <a:rPr b="1" lang="en-US">
                <a:latin typeface="Consolas"/>
                <a:ea typeface="Consolas"/>
                <a:cs typeface="Consolas"/>
                <a:sym typeface="Consolas"/>
              </a:rPr>
              <a:t>ng</a:t>
            </a:r>
            <a:r>
              <a:rPr lang="en-US"/>
              <a:t> is </a:t>
            </a:r>
            <a:r>
              <a:rPr lang="en-US">
                <a:latin typeface="Consolas"/>
                <a:ea typeface="Consolas"/>
                <a:cs typeface="Consolas"/>
                <a:sym typeface="Consolas"/>
              </a:rPr>
              <a:t>1</a:t>
            </a:r>
            <a:r>
              <a:rPr lang="en-US"/>
              <a:t> if </a:t>
            </a:r>
            <a:r>
              <a:rPr b="1" lang="en-US">
                <a:latin typeface="Consolas"/>
                <a:ea typeface="Consolas"/>
                <a:cs typeface="Consolas"/>
                <a:sym typeface="Consolas"/>
              </a:rPr>
              <a:t>out</a:t>
            </a:r>
            <a:r>
              <a:rPr lang="en-US">
                <a:latin typeface="Consolas"/>
                <a:ea typeface="Consolas"/>
                <a:cs typeface="Consolas"/>
                <a:sym typeface="Consolas"/>
              </a:rPr>
              <a:t> &lt; 0</a:t>
            </a:r>
            <a:endParaRPr>
              <a:latin typeface="Consolas"/>
              <a:ea typeface="Consolas"/>
              <a:cs typeface="Consolas"/>
              <a:sym typeface="Consolas"/>
            </a:endParaRPr>
          </a:p>
          <a:p>
            <a:pPr indent="0" lvl="0" marL="0" rtl="0" algn="l">
              <a:lnSpc>
                <a:spcPct val="100000"/>
              </a:lnSpc>
              <a:spcBef>
                <a:spcPts val="520"/>
              </a:spcBef>
              <a:spcAft>
                <a:spcPts val="0"/>
              </a:spcAft>
              <a:buSzPts val="1560"/>
              <a:buNone/>
            </a:pPr>
            <a:r>
              <a:t/>
            </a:r>
            <a:endParaRPr>
              <a:latin typeface="Consolas"/>
              <a:ea typeface="Consolas"/>
              <a:cs typeface="Consolas"/>
              <a:sym typeface="Consolas"/>
            </a:endParaRPr>
          </a:p>
          <a:p>
            <a:pPr indent="-327660" lvl="0" marL="457200" rtl="0" algn="l">
              <a:lnSpc>
                <a:spcPct val="100000"/>
              </a:lnSpc>
              <a:spcBef>
                <a:spcPts val="520"/>
              </a:spcBef>
              <a:spcAft>
                <a:spcPts val="0"/>
              </a:spcAft>
              <a:buSzPts val="1560"/>
              <a:buFont typeface="Calibri"/>
              <a:buChar char="●"/>
            </a:pPr>
            <a:r>
              <a:rPr lang="en-US"/>
              <a:t>We’ll use these in a later project</a:t>
            </a:r>
            <a:endParaRPr/>
          </a:p>
          <a:p>
            <a:pPr indent="-382269" lvl="1" marL="914400" rtl="0" algn="l">
              <a:lnSpc>
                <a:spcPct val="100000"/>
              </a:lnSpc>
              <a:spcBef>
                <a:spcPts val="0"/>
              </a:spcBef>
              <a:spcAft>
                <a:spcPts val="0"/>
              </a:spcAft>
              <a:buSzPts val="2420"/>
              <a:buFont typeface="Calibri"/>
              <a:buChar char="○"/>
            </a:pPr>
            <a:r>
              <a:rPr lang="en-US"/>
              <a:t>The basis of </a:t>
            </a:r>
            <a:r>
              <a:rPr b="1" lang="en-US"/>
              <a:t>comparison</a:t>
            </a:r>
            <a:r>
              <a:rPr lang="en-US"/>
              <a:t>! To evaluate if </a:t>
            </a:r>
            <a:r>
              <a:rPr lang="en-US">
                <a:latin typeface="Consolas"/>
                <a:ea typeface="Consolas"/>
                <a:cs typeface="Consolas"/>
                <a:sym typeface="Consolas"/>
              </a:rPr>
              <a:t>x == 4</a:t>
            </a:r>
            <a:r>
              <a:rPr lang="en-US"/>
              <a:t>, compute </a:t>
            </a:r>
            <a:r>
              <a:rPr lang="en-US">
                <a:latin typeface="Consolas"/>
                <a:ea typeface="Consolas"/>
                <a:cs typeface="Consolas"/>
                <a:sym typeface="Consolas"/>
              </a:rPr>
              <a:t>x - 4</a:t>
            </a:r>
            <a:r>
              <a:rPr lang="en-US"/>
              <a:t> and check </a:t>
            </a:r>
            <a:r>
              <a:rPr b="1" lang="en-US">
                <a:latin typeface="Consolas"/>
                <a:ea typeface="Consolas"/>
                <a:cs typeface="Consolas"/>
                <a:sym typeface="Consolas"/>
              </a:rPr>
              <a:t>zr</a:t>
            </a:r>
            <a:r>
              <a:rPr lang="en-US"/>
              <a:t> flag!</a:t>
            </a:r>
            <a:endParaRPr/>
          </a:p>
          <a:p>
            <a:pPr indent="0" lvl="0" marL="914400" rtl="0" algn="l">
              <a:lnSpc>
                <a:spcPct val="100000"/>
              </a:lnSpc>
              <a:spcBef>
                <a:spcPts val="520"/>
              </a:spcBef>
              <a:spcAft>
                <a:spcPts val="0"/>
              </a:spcAft>
              <a:buSzPts val="1560"/>
              <a:buNone/>
            </a:pPr>
            <a:r>
              <a:t/>
            </a:r>
            <a:endParaRPr/>
          </a:p>
          <a:p>
            <a:pPr indent="-327660" lvl="0" marL="457200" rtl="0" algn="l">
              <a:lnSpc>
                <a:spcPct val="100000"/>
              </a:lnSpc>
              <a:spcBef>
                <a:spcPts val="520"/>
              </a:spcBef>
              <a:spcAft>
                <a:spcPts val="0"/>
              </a:spcAft>
              <a:buSzPts val="1560"/>
              <a:buChar char="●"/>
            </a:pPr>
            <a:r>
              <a:rPr lang="en-US"/>
              <a:t>These are deceptively hard to implement. Don’t put them off too long!</a:t>
            </a:r>
            <a:endParaRPr/>
          </a:p>
        </p:txBody>
      </p:sp>
      <p:sp>
        <p:nvSpPr>
          <p:cNvPr id="300" name="Google Shape;300;p18"/>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pic>
        <p:nvPicPr>
          <p:cNvPr descr="Diagram showing the interface for the Arithmetic Logic Unit. The ALU has two 16 bit inputs, x and y, 6 control bit inputs, zx, nx, zy, ny, f, and no, one 16 bit output out, and 2 status bit outputs zr and ng" id="301" name="Google Shape;301;p18" title="ALU Overview Diagram"/>
          <p:cNvPicPr preferRelativeResize="0"/>
          <p:nvPr/>
        </p:nvPicPr>
        <p:blipFill rotWithShape="1">
          <a:blip r:embed="rId3">
            <a:alphaModFix/>
          </a:blip>
          <a:srcRect b="12948" l="0" r="49912" t="25889"/>
          <a:stretch/>
        </p:blipFill>
        <p:spPr>
          <a:xfrm>
            <a:off x="152400" y="2104613"/>
            <a:ext cx="3934699" cy="360357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19"/>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Implementation Strategy</a:t>
            </a:r>
            <a:endParaRPr/>
          </a:p>
        </p:txBody>
      </p:sp>
      <p:sp>
        <p:nvSpPr>
          <p:cNvPr id="308" name="Google Shape;308;p19"/>
          <p:cNvSpPr txBox="1"/>
          <p:nvPr>
            <p:ph idx="1" type="body"/>
          </p:nvPr>
        </p:nvSpPr>
        <p:spPr>
          <a:xfrm>
            <a:off x="396875" y="1362075"/>
            <a:ext cx="8366100" cy="51303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We suggest doing the ALU in three parts:</a:t>
            </a:r>
            <a:endParaRPr sz="2800"/>
          </a:p>
          <a:p>
            <a:pPr indent="-394968" lvl="1" marL="914400" rtl="0" algn="l">
              <a:lnSpc>
                <a:spcPct val="100000"/>
              </a:lnSpc>
              <a:spcBef>
                <a:spcPts val="520"/>
              </a:spcBef>
              <a:spcAft>
                <a:spcPts val="0"/>
              </a:spcAft>
              <a:buSzPts val="2620"/>
              <a:buChar char="▪"/>
            </a:pPr>
            <a:r>
              <a:rPr lang="en-US" sz="2400"/>
              <a:t>First deal with zeroing out/negating inputs (x and y) and negating the output</a:t>
            </a:r>
            <a:endParaRPr sz="2400"/>
          </a:p>
          <a:p>
            <a:pPr indent="-332738" lvl="2" marL="1371600" rtl="0" algn="l">
              <a:lnSpc>
                <a:spcPct val="100000"/>
              </a:lnSpc>
              <a:spcBef>
                <a:spcPts val="520"/>
              </a:spcBef>
              <a:spcAft>
                <a:spcPts val="0"/>
              </a:spcAft>
              <a:buSzPts val="1640"/>
              <a:buChar char="•"/>
            </a:pPr>
            <a:r>
              <a:rPr lang="en-US" sz="2200"/>
              <a:t>Ignore the f bit (only compute And) and ignore flag outputs</a:t>
            </a:r>
            <a:endParaRPr sz="2200"/>
          </a:p>
          <a:p>
            <a:pPr indent="-332738" lvl="2" marL="1371600" rtl="0" algn="l">
              <a:lnSpc>
                <a:spcPct val="100000"/>
              </a:lnSpc>
              <a:spcBef>
                <a:spcPts val="520"/>
              </a:spcBef>
              <a:spcAft>
                <a:spcPts val="0"/>
              </a:spcAft>
              <a:buSzPts val="1640"/>
              <a:buChar char="•"/>
            </a:pPr>
            <a:r>
              <a:rPr lang="en-US" sz="2200"/>
              <a:t>Test your implementation using </a:t>
            </a:r>
            <a:r>
              <a:rPr b="1" lang="en-US" sz="2200"/>
              <a:t>ALU-nostat-noadd.tst</a:t>
            </a:r>
            <a:endParaRPr b="1" sz="2200"/>
          </a:p>
          <a:p>
            <a:pPr indent="0" lvl="0" marL="1371600" rtl="0" algn="l">
              <a:lnSpc>
                <a:spcPct val="100000"/>
              </a:lnSpc>
              <a:spcBef>
                <a:spcPts val="520"/>
              </a:spcBef>
              <a:spcAft>
                <a:spcPts val="0"/>
              </a:spcAft>
              <a:buNone/>
            </a:pPr>
            <a:r>
              <a:t/>
            </a:r>
            <a:endParaRPr b="1" sz="2800"/>
          </a:p>
          <a:p>
            <a:pPr indent="-394968" lvl="1" marL="914400" rtl="0" algn="l">
              <a:lnSpc>
                <a:spcPct val="100000"/>
              </a:lnSpc>
              <a:spcBef>
                <a:spcPts val="520"/>
              </a:spcBef>
              <a:spcAft>
                <a:spcPts val="0"/>
              </a:spcAft>
              <a:buSzPts val="2620"/>
              <a:buChar char="▪"/>
            </a:pPr>
            <a:r>
              <a:rPr lang="en-US" sz="2400"/>
              <a:t>Next support both And and Add operations by incorporating f</a:t>
            </a:r>
            <a:endParaRPr sz="2400"/>
          </a:p>
          <a:p>
            <a:pPr indent="-332738" lvl="2" marL="1371600" rtl="0" algn="l">
              <a:lnSpc>
                <a:spcPct val="100000"/>
              </a:lnSpc>
              <a:spcBef>
                <a:spcPts val="520"/>
              </a:spcBef>
              <a:spcAft>
                <a:spcPts val="0"/>
              </a:spcAft>
              <a:buSzPts val="1640"/>
              <a:buChar char="•"/>
            </a:pPr>
            <a:r>
              <a:rPr lang="en-US" sz="2200"/>
              <a:t>Test your implementation using </a:t>
            </a:r>
            <a:r>
              <a:rPr b="1" lang="en-US" sz="2200"/>
              <a:t>ALU-nostat.tst</a:t>
            </a:r>
            <a:endParaRPr b="1" sz="2200"/>
          </a:p>
          <a:p>
            <a:pPr indent="0" lvl="0" marL="1371600" rtl="0" algn="l">
              <a:lnSpc>
                <a:spcPct val="100000"/>
              </a:lnSpc>
              <a:spcBef>
                <a:spcPts val="520"/>
              </a:spcBef>
              <a:spcAft>
                <a:spcPts val="0"/>
              </a:spcAft>
              <a:buNone/>
            </a:pPr>
            <a:r>
              <a:t/>
            </a:r>
            <a:endParaRPr b="1" sz="2800"/>
          </a:p>
          <a:p>
            <a:pPr indent="-394968" lvl="1" marL="914400" rtl="0" algn="l">
              <a:lnSpc>
                <a:spcPct val="100000"/>
              </a:lnSpc>
              <a:spcBef>
                <a:spcPts val="520"/>
              </a:spcBef>
              <a:spcAft>
                <a:spcPts val="0"/>
              </a:spcAft>
              <a:buSzPts val="2620"/>
              <a:buChar char="▪"/>
            </a:pPr>
            <a:r>
              <a:rPr lang="en-US" sz="2400"/>
              <a:t>Finally implement the logic for the status flags (zr and ng)</a:t>
            </a:r>
            <a:endParaRPr sz="2400"/>
          </a:p>
          <a:p>
            <a:pPr indent="-332738" lvl="2" marL="1371600" rtl="0" algn="l">
              <a:lnSpc>
                <a:spcPct val="100000"/>
              </a:lnSpc>
              <a:spcBef>
                <a:spcPts val="520"/>
              </a:spcBef>
              <a:spcAft>
                <a:spcPts val="0"/>
              </a:spcAft>
              <a:buSzPts val="1640"/>
              <a:buChar char="•"/>
            </a:pPr>
            <a:r>
              <a:rPr lang="en-US" sz="2200"/>
              <a:t>Test your full ALU using </a:t>
            </a:r>
            <a:r>
              <a:rPr b="1" lang="en-US" sz="2200"/>
              <a:t>ALU.tst</a:t>
            </a:r>
            <a:endParaRPr b="1" sz="2200"/>
          </a:p>
        </p:txBody>
      </p:sp>
      <p:sp>
        <p:nvSpPr>
          <p:cNvPr id="309" name="Google Shape;309;p19"/>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gcc43c89fac_0_14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315" name="Google Shape;315;gcc43c89fac_0_142"/>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520"/>
              </a:spcBef>
              <a:spcAft>
                <a:spcPts val="0"/>
              </a:spcAft>
              <a:buSzPts val="1560"/>
              <a:buChar char="❖"/>
            </a:pPr>
            <a:r>
              <a:rPr lang="en-US"/>
              <a:t>Growth vs. Fixed Mindset</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Reading Review and Q&amp;A</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If/Else Logic In Hardware</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Introduction to the Arithmetic Logic Unit (ALU)</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Clr>
                <a:srgbClr val="4B2A85"/>
              </a:buClr>
              <a:buSzPts val="1560"/>
              <a:buChar char="❖"/>
            </a:pPr>
            <a:r>
              <a:rPr b="1" lang="en-US">
                <a:solidFill>
                  <a:srgbClr val="4B2A85"/>
                </a:solidFill>
              </a:rPr>
              <a:t>Project 2 Overview</a:t>
            </a:r>
            <a:endParaRPr b="1">
              <a:solidFill>
                <a:srgbClr val="4B2A85"/>
              </a:solidFill>
            </a:endParaRPr>
          </a:p>
        </p:txBody>
      </p:sp>
      <p:sp>
        <p:nvSpPr>
          <p:cNvPr id="316" name="Google Shape;316;gcc43c89fac_0_14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gce1b53c64b_0_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Project 2 Overview</a:t>
            </a:r>
            <a:endParaRPr/>
          </a:p>
        </p:txBody>
      </p:sp>
      <p:sp>
        <p:nvSpPr>
          <p:cNvPr id="322" name="Google Shape;322;gce1b53c64b_0_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b="1" lang="en-US"/>
              <a:t>Part I: 24-Hour Time Audit</a:t>
            </a:r>
            <a:endParaRPr b="1"/>
          </a:p>
          <a:p>
            <a:pPr indent="-327660" lvl="0" marL="457200" rtl="0" algn="l">
              <a:lnSpc>
                <a:spcPct val="100000"/>
              </a:lnSpc>
              <a:spcBef>
                <a:spcPts val="1000"/>
              </a:spcBef>
              <a:spcAft>
                <a:spcPts val="0"/>
              </a:spcAft>
              <a:buSzPts val="1560"/>
              <a:buChar char="●"/>
            </a:pPr>
            <a:r>
              <a:rPr b="1" lang="en-US"/>
              <a:t>Part II: Boolean Arithmetic</a:t>
            </a:r>
            <a:endParaRPr b="1"/>
          </a:p>
          <a:p>
            <a:pPr indent="-382268" lvl="1" marL="914400" rtl="0" algn="l">
              <a:lnSpc>
                <a:spcPct val="100000"/>
              </a:lnSpc>
              <a:spcBef>
                <a:spcPts val="0"/>
              </a:spcBef>
              <a:spcAft>
                <a:spcPts val="0"/>
              </a:spcAft>
              <a:buSzPts val="2420"/>
              <a:buChar char="○"/>
            </a:pPr>
            <a:r>
              <a:rPr lang="en-US"/>
              <a:t>Goal: implement our ALU, which performs the core computations we need (+/&amp;)</a:t>
            </a:r>
            <a:endParaRPr/>
          </a:p>
          <a:p>
            <a:pPr indent="-382268" lvl="1" marL="914400" rtl="0" algn="l">
              <a:lnSpc>
                <a:spcPct val="100000"/>
              </a:lnSpc>
              <a:spcBef>
                <a:spcPts val="0"/>
              </a:spcBef>
              <a:spcAft>
                <a:spcPts val="0"/>
              </a:spcAft>
              <a:buSzPts val="2420"/>
              <a:buChar char="○"/>
            </a:pPr>
            <a:r>
              <a:rPr lang="en-US"/>
              <a:t>First implement HalfAdder, FullAdder, Add16</a:t>
            </a:r>
            <a:endParaRPr/>
          </a:p>
          <a:p>
            <a:pPr indent="-382268" lvl="1" marL="914400" rtl="0" algn="l">
              <a:lnSpc>
                <a:spcPct val="100000"/>
              </a:lnSpc>
              <a:spcBef>
                <a:spcPts val="0"/>
              </a:spcBef>
              <a:spcAft>
                <a:spcPts val="0"/>
              </a:spcAft>
              <a:buSzPts val="2420"/>
              <a:buChar char="○"/>
            </a:pPr>
            <a:r>
              <a:rPr lang="en-US"/>
              <a:t>Then implement the ALU in the order suggested by the spec</a:t>
            </a:r>
            <a:endParaRPr/>
          </a:p>
          <a:p>
            <a:pPr indent="-382268" lvl="1" marL="914400" rtl="0" algn="l">
              <a:lnSpc>
                <a:spcPct val="100000"/>
              </a:lnSpc>
              <a:spcBef>
                <a:spcPts val="0"/>
              </a:spcBef>
              <a:spcAft>
                <a:spcPts val="0"/>
              </a:spcAft>
              <a:buSzPts val="2420"/>
              <a:buChar char="○"/>
            </a:pPr>
            <a:r>
              <a:rPr lang="en-US"/>
              <a:t>Remember the textbook chapters can be helpful!!</a:t>
            </a:r>
            <a:endParaRPr/>
          </a:p>
          <a:p>
            <a:pPr indent="-327660" lvl="0" marL="457200" rtl="0" algn="l">
              <a:lnSpc>
                <a:spcPct val="100000"/>
              </a:lnSpc>
              <a:spcBef>
                <a:spcPts val="1000"/>
              </a:spcBef>
              <a:spcAft>
                <a:spcPts val="0"/>
              </a:spcAft>
              <a:buSzPts val="1560"/>
              <a:buChar char="●"/>
            </a:pPr>
            <a:r>
              <a:rPr b="1" lang="en-US"/>
              <a:t>Part III: Social Computer Reflection Prompt #1</a:t>
            </a:r>
            <a:endParaRPr i="1"/>
          </a:p>
          <a:p>
            <a:pPr indent="0" lvl="0" marL="0" rtl="0" algn="l">
              <a:lnSpc>
                <a:spcPct val="100000"/>
              </a:lnSpc>
              <a:spcBef>
                <a:spcPts val="520"/>
              </a:spcBef>
              <a:spcAft>
                <a:spcPts val="0"/>
              </a:spcAft>
              <a:buSzPts val="1560"/>
              <a:buNone/>
            </a:pPr>
            <a:r>
              <a:t/>
            </a:r>
            <a:endParaRPr/>
          </a:p>
          <a:p>
            <a:pPr indent="0" lvl="0" marL="0" rtl="0" algn="l">
              <a:lnSpc>
                <a:spcPct val="100000"/>
              </a:lnSpc>
              <a:spcBef>
                <a:spcPts val="520"/>
              </a:spcBef>
              <a:spcAft>
                <a:spcPts val="0"/>
              </a:spcAft>
              <a:buSzPts val="1560"/>
              <a:buNone/>
            </a:pPr>
            <a:r>
              <a:t/>
            </a:r>
            <a:endParaRPr/>
          </a:p>
        </p:txBody>
      </p:sp>
      <p:sp>
        <p:nvSpPr>
          <p:cNvPr id="323" name="Google Shape;323;gce1b53c64b_0_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2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HDL Tips: Slicing</a:t>
            </a:r>
            <a:endParaRPr/>
          </a:p>
        </p:txBody>
      </p:sp>
      <p:sp>
        <p:nvSpPr>
          <p:cNvPr id="330" name="Google Shape;330;p21"/>
          <p:cNvSpPr txBox="1"/>
          <p:nvPr>
            <p:ph idx="1" type="body"/>
          </p:nvPr>
        </p:nvSpPr>
        <p:spPr>
          <a:xfrm>
            <a:off x="388950" y="1197675"/>
            <a:ext cx="8366100" cy="5294700"/>
          </a:xfrm>
          <a:prstGeom prst="rect">
            <a:avLst/>
          </a:prstGeom>
          <a:noFill/>
          <a:ln>
            <a:noFill/>
          </a:ln>
        </p:spPr>
        <p:txBody>
          <a:bodyPr anchorCtr="0" anchor="t" bIns="45700" lIns="91425" spcFirstLastPara="1" rIns="91425" wrap="square" tIns="45700">
            <a:normAutofit fontScale="85000" lnSpcReduction="20000"/>
          </a:bodyPr>
          <a:lstStyle/>
          <a:p>
            <a:pPr indent="-312801" lvl="0" marL="457200" rtl="0" algn="l">
              <a:lnSpc>
                <a:spcPct val="100000"/>
              </a:lnSpc>
              <a:spcBef>
                <a:spcPts val="520"/>
              </a:spcBef>
              <a:spcAft>
                <a:spcPts val="0"/>
              </a:spcAft>
              <a:buSzPct val="60000"/>
              <a:buChar char="●"/>
            </a:pPr>
            <a:r>
              <a:rPr lang="en-US"/>
              <a:t>Sometimes want to connect only part of a multi-bit bus</a:t>
            </a:r>
            <a:endParaRPr/>
          </a:p>
          <a:p>
            <a:pPr indent="-312801" lvl="0" marL="457200" rtl="0" algn="l">
              <a:spcBef>
                <a:spcPts val="520"/>
              </a:spcBef>
              <a:spcAft>
                <a:spcPts val="0"/>
              </a:spcAft>
              <a:buClr>
                <a:schemeClr val="hlink"/>
              </a:buClr>
              <a:buSzPct val="60000"/>
              <a:buChar char="●"/>
            </a:pPr>
            <a:r>
              <a:rPr lang="en-US"/>
              <a:t>HDL lets us with </a:t>
            </a:r>
            <a:r>
              <a:rPr b="1" lang="en-US"/>
              <a:t>slicing notation</a:t>
            </a:r>
            <a:endParaRPr b="1"/>
          </a:p>
          <a:p>
            <a:pPr indent="-312801" lvl="0" marL="457200" rtl="0" algn="l">
              <a:spcBef>
                <a:spcPts val="520"/>
              </a:spcBef>
              <a:spcAft>
                <a:spcPts val="0"/>
              </a:spcAft>
              <a:buSzPct val="60000"/>
              <a:buChar char="●"/>
            </a:pPr>
            <a:r>
              <a:rPr lang="en-US"/>
              <a:t>Example: Say ChipA has 8 output pins, and we want to connect the first 4 to ChipB’s 4 inputs:</a:t>
            </a:r>
            <a:endParaRPr/>
          </a:p>
          <a:p>
            <a:pPr indent="0" lvl="0" marL="457200" rtl="0" algn="l">
              <a:spcBef>
                <a:spcPts val="520"/>
              </a:spcBef>
              <a:spcAft>
                <a:spcPts val="0"/>
              </a:spcAft>
              <a:buNone/>
            </a:pPr>
            <a:r>
              <a:t/>
            </a:r>
            <a:endParaRPr/>
          </a:p>
          <a:p>
            <a:pPr indent="0" lvl="0" marL="457200" rtl="0" algn="l">
              <a:spcBef>
                <a:spcPts val="520"/>
              </a:spcBef>
              <a:spcAft>
                <a:spcPts val="0"/>
              </a:spcAft>
              <a:buNone/>
            </a:pPr>
            <a:r>
              <a:rPr lang="en-US">
                <a:latin typeface="Courier New"/>
                <a:ea typeface="Courier New"/>
                <a:cs typeface="Courier New"/>
                <a:sym typeface="Courier New"/>
              </a:rPr>
              <a:t>ChipA(out[0..3]=w1);</a:t>
            </a:r>
            <a:endParaRPr>
              <a:latin typeface="Courier New"/>
              <a:ea typeface="Courier New"/>
              <a:cs typeface="Courier New"/>
              <a:sym typeface="Courier New"/>
            </a:endParaRPr>
          </a:p>
          <a:p>
            <a:pPr indent="0" lvl="0" marL="457200" rtl="0" algn="l">
              <a:spcBef>
                <a:spcPts val="520"/>
              </a:spcBef>
              <a:spcAft>
                <a:spcPts val="0"/>
              </a:spcAft>
              <a:buNone/>
            </a:pPr>
            <a:r>
              <a:rPr lang="en-US">
                <a:latin typeface="Courier New"/>
                <a:ea typeface="Courier New"/>
                <a:cs typeface="Courier New"/>
                <a:sym typeface="Courier New"/>
              </a:rPr>
              <a:t>ChipB(in=w1);</a:t>
            </a:r>
            <a:endParaRPr>
              <a:latin typeface="Courier New"/>
              <a:ea typeface="Courier New"/>
              <a:cs typeface="Courier New"/>
              <a:sym typeface="Courier New"/>
            </a:endParaRPr>
          </a:p>
          <a:p>
            <a:pPr indent="0" lvl="0" marL="0" rtl="0" algn="l">
              <a:spcBef>
                <a:spcPts val="520"/>
              </a:spcBef>
              <a:spcAft>
                <a:spcPts val="0"/>
              </a:spcAft>
              <a:buNone/>
            </a:pPr>
            <a:r>
              <a:t/>
            </a:r>
            <a:endParaRPr/>
          </a:p>
          <a:p>
            <a:pPr indent="0" lvl="0" marL="0" rtl="0" algn="l">
              <a:spcBef>
                <a:spcPts val="520"/>
              </a:spcBef>
              <a:spcAft>
                <a:spcPts val="0"/>
              </a:spcAft>
              <a:buNone/>
            </a:pPr>
            <a:r>
              <a:t/>
            </a:r>
            <a:endParaRPr/>
          </a:p>
          <a:p>
            <a:pPr indent="0" lvl="0" marL="0" rtl="0" algn="l">
              <a:spcBef>
                <a:spcPts val="520"/>
              </a:spcBef>
              <a:spcAft>
                <a:spcPts val="0"/>
              </a:spcAft>
              <a:buNone/>
            </a:pPr>
            <a:r>
              <a:t/>
            </a:r>
            <a:endParaRPr/>
          </a:p>
          <a:p>
            <a:pPr indent="0" lvl="0" marL="0" rtl="0" algn="l">
              <a:spcBef>
                <a:spcPts val="520"/>
              </a:spcBef>
              <a:spcAft>
                <a:spcPts val="0"/>
              </a:spcAft>
              <a:buNone/>
            </a:pPr>
            <a:r>
              <a:t/>
            </a:r>
            <a:endParaRPr/>
          </a:p>
          <a:p>
            <a:pPr indent="0" lvl="0" marL="0" rtl="0" algn="l">
              <a:spcBef>
                <a:spcPts val="520"/>
              </a:spcBef>
              <a:spcAft>
                <a:spcPts val="0"/>
              </a:spcAft>
              <a:buNone/>
            </a:pPr>
            <a:r>
              <a:t/>
            </a:r>
            <a:endParaRPr/>
          </a:p>
          <a:p>
            <a:pPr indent="-312801" lvl="0" marL="457200" rtl="0" algn="l">
              <a:spcBef>
                <a:spcPts val="520"/>
              </a:spcBef>
              <a:spcAft>
                <a:spcPts val="0"/>
              </a:spcAft>
              <a:buClr>
                <a:schemeClr val="hlink"/>
              </a:buClr>
              <a:buSzPct val="60000"/>
              <a:buChar char="●"/>
            </a:pPr>
            <a:r>
              <a:rPr lang="en-US"/>
              <a:t>Note: Can </a:t>
            </a:r>
            <a:r>
              <a:rPr lang="en-US" u="sng"/>
              <a:t>ONLY</a:t>
            </a:r>
            <a:r>
              <a:rPr lang="en-US"/>
              <a:t> slice chip connections, can’t slice internal wires (e.g. </a:t>
            </a:r>
            <a:r>
              <a:rPr b="1" lang="en-US">
                <a:solidFill>
                  <a:srgbClr val="E69138"/>
                </a:solidFill>
                <a:latin typeface="Consolas"/>
                <a:ea typeface="Consolas"/>
                <a:cs typeface="Consolas"/>
                <a:sym typeface="Consolas"/>
              </a:rPr>
              <a:t>w1</a:t>
            </a:r>
            <a:r>
              <a:rPr b="1" lang="en-US">
                <a:latin typeface="Consolas"/>
                <a:ea typeface="Consolas"/>
                <a:cs typeface="Consolas"/>
                <a:sym typeface="Consolas"/>
              </a:rPr>
              <a:t>[0..3]</a:t>
            </a:r>
            <a:r>
              <a:rPr lang="en-US"/>
              <a:t> not allowed!)</a:t>
            </a:r>
            <a:endParaRPr/>
          </a:p>
          <a:p>
            <a:pPr indent="-359218" lvl="1" marL="914400" rtl="0" algn="l">
              <a:spcBef>
                <a:spcPts val="440"/>
              </a:spcBef>
              <a:spcAft>
                <a:spcPts val="0"/>
              </a:spcAft>
              <a:buClr>
                <a:schemeClr val="hlink"/>
              </a:buClr>
              <a:buSzPct val="100833"/>
              <a:buChar char="▪"/>
            </a:pPr>
            <a:r>
              <a:rPr lang="en-US" sz="2400"/>
              <a:t>Need to use half an 8-bit wire? Instead, make two 4-bit wires and slice the output they’re connected to</a:t>
            </a:r>
            <a:endParaRPr/>
          </a:p>
        </p:txBody>
      </p:sp>
      <p:sp>
        <p:nvSpPr>
          <p:cNvPr id="331" name="Google Shape;331;p2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pic>
        <p:nvPicPr>
          <p:cNvPr descr="Diagram showing slicing part of ChipA's output. On the left is ChipA and on the right is ChipB. The first 4 of ChipA's 8 outputs are connected to the 4 inputs of ChipB. These 4 connections are represented by the internal wire group w1" id="332" name="Google Shape;332;p21" title="Slicing Example Diagram"/>
          <p:cNvPicPr preferRelativeResize="0"/>
          <p:nvPr/>
        </p:nvPicPr>
        <p:blipFill rotWithShape="1">
          <a:blip r:embed="rId3">
            <a:alphaModFix/>
          </a:blip>
          <a:srcRect b="11253" l="6623" r="11200" t="39170"/>
          <a:stretch/>
        </p:blipFill>
        <p:spPr>
          <a:xfrm>
            <a:off x="3648550" y="3170950"/>
            <a:ext cx="4300325" cy="1945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gcc43c89fac_0_118"/>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109" name="Google Shape;109;gcc43c89fac_0_118"/>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520"/>
              </a:spcBef>
              <a:spcAft>
                <a:spcPts val="0"/>
              </a:spcAft>
              <a:buClr>
                <a:srgbClr val="4B2A85"/>
              </a:buClr>
              <a:buSzPts val="1560"/>
              <a:buChar char="❖"/>
            </a:pPr>
            <a:r>
              <a:rPr b="1" lang="en-US">
                <a:solidFill>
                  <a:srgbClr val="4B2A85"/>
                </a:solidFill>
              </a:rPr>
              <a:t>Growth vs. Fixed Mindset</a:t>
            </a:r>
            <a:endParaRPr b="1">
              <a:solidFill>
                <a:srgbClr val="4B2A85"/>
              </a:solidFill>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Reading Review and Q&amp;A</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If/Else Logic In Hardware</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Introduction to the Arithmetic Logic Unit (ALU)</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Project 2 Overview</a:t>
            </a:r>
            <a:endParaRPr/>
          </a:p>
        </p:txBody>
      </p:sp>
      <p:sp>
        <p:nvSpPr>
          <p:cNvPr id="110" name="Google Shape;110;gcc43c89fac_0_118"/>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2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HDL Tips: Connections</a:t>
            </a:r>
            <a:endParaRPr/>
          </a:p>
        </p:txBody>
      </p:sp>
      <p:sp>
        <p:nvSpPr>
          <p:cNvPr id="339" name="Google Shape;339;p22"/>
          <p:cNvSpPr txBox="1"/>
          <p:nvPr>
            <p:ph idx="1" type="body"/>
          </p:nvPr>
        </p:nvSpPr>
        <p:spPr>
          <a:xfrm>
            <a:off x="396875" y="1362075"/>
            <a:ext cx="8366100" cy="10884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Can connect</a:t>
            </a:r>
            <a:r>
              <a:rPr lang="en-US"/>
              <a:t> a chip output multiple times, or not at all!</a:t>
            </a:r>
            <a:endParaRPr/>
          </a:p>
          <a:p>
            <a:pPr indent="-382269" lvl="1" marL="914400" rtl="0" algn="l">
              <a:lnSpc>
                <a:spcPct val="100000"/>
              </a:lnSpc>
              <a:spcBef>
                <a:spcPts val="0"/>
              </a:spcBef>
              <a:spcAft>
                <a:spcPts val="0"/>
              </a:spcAft>
              <a:buSzPts val="2420"/>
              <a:buChar char="○"/>
            </a:pPr>
            <a:r>
              <a:rPr lang="en-US"/>
              <a:t>Hint: In Add16, do we need to use the last carry bit?</a:t>
            </a:r>
            <a:endParaRPr/>
          </a:p>
        </p:txBody>
      </p:sp>
      <p:sp>
        <p:nvSpPr>
          <p:cNvPr id="340" name="Google Shape;340;p2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341" name="Google Shape;341;p22"/>
          <p:cNvSpPr/>
          <p:nvPr/>
        </p:nvSpPr>
        <p:spPr>
          <a:xfrm>
            <a:off x="256550" y="2450475"/>
            <a:ext cx="3640500" cy="4041900"/>
          </a:xfrm>
          <a:prstGeom prst="rect">
            <a:avLst/>
          </a:prstGeom>
          <a:solidFill>
            <a:srgbClr val="EFEFE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600"/>
              <a:buFont typeface="Arial"/>
              <a:buNone/>
            </a:pPr>
            <a:r>
              <a:rPr b="1" i="0" lang="en-US" sz="2300" u="none" cap="none" strike="noStrike">
                <a:solidFill>
                  <a:srgbClr val="674EA7"/>
                </a:solidFill>
                <a:latin typeface="Consolas"/>
                <a:ea typeface="Consolas"/>
                <a:cs typeface="Consolas"/>
                <a:sym typeface="Consolas"/>
              </a:rPr>
              <a:t>ChipA</a:t>
            </a:r>
            <a:r>
              <a:rPr b="0" i="0" lang="en-US" sz="2300" u="none" cap="none" strike="noStrike">
                <a:solidFill>
                  <a:srgbClr val="000000"/>
                </a:solidFill>
                <a:latin typeface="Consolas"/>
                <a:ea typeface="Consolas"/>
                <a:cs typeface="Consolas"/>
                <a:sym typeface="Consolas"/>
              </a:rPr>
              <a:t> (</a:t>
            </a:r>
            <a:endParaRPr b="0" i="0" sz="2300" u="none" cap="none" strike="noStrike">
              <a:solidFill>
                <a:srgbClr val="000000"/>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1600"/>
              <a:buFont typeface="Arial"/>
              <a:buNone/>
            </a:pPr>
            <a:r>
              <a:rPr b="1" i="0" lang="en-US" sz="2300" u="none" cap="none" strike="noStrike">
                <a:solidFill>
                  <a:srgbClr val="674EA7"/>
                </a:solidFill>
                <a:latin typeface="Consolas"/>
                <a:ea typeface="Consolas"/>
                <a:cs typeface="Consolas"/>
                <a:sym typeface="Consolas"/>
              </a:rPr>
              <a:t>   out</a:t>
            </a:r>
            <a:r>
              <a:rPr b="1" i="0" lang="en-US" sz="2300" u="none" cap="none" strike="noStrike">
                <a:solidFill>
                  <a:srgbClr val="000000"/>
                </a:solidFill>
                <a:latin typeface="Consolas"/>
                <a:ea typeface="Consolas"/>
                <a:cs typeface="Consolas"/>
                <a:sym typeface="Consolas"/>
              </a:rPr>
              <a:t>[0..3]</a:t>
            </a:r>
            <a:r>
              <a:rPr b="0" i="0" lang="en-US" sz="2300" u="none" cap="none" strike="noStrike">
                <a:solidFill>
                  <a:srgbClr val="000000"/>
                </a:solidFill>
                <a:latin typeface="Consolas"/>
                <a:ea typeface="Consolas"/>
                <a:cs typeface="Consolas"/>
                <a:sym typeface="Consolas"/>
              </a:rPr>
              <a:t>=</a:t>
            </a:r>
            <a:r>
              <a:rPr b="1" i="0" lang="en-US" sz="2300" u="none" cap="none" strike="noStrike">
                <a:solidFill>
                  <a:srgbClr val="E69138"/>
                </a:solidFill>
                <a:latin typeface="Consolas"/>
                <a:ea typeface="Consolas"/>
                <a:cs typeface="Consolas"/>
                <a:sym typeface="Consolas"/>
              </a:rPr>
              <a:t>w1</a:t>
            </a:r>
            <a:r>
              <a:rPr b="1" i="0" lang="en-US" sz="2300" u="none" cap="none" strike="noStrike">
                <a:solidFill>
                  <a:srgbClr val="000000"/>
                </a:solidFill>
                <a:latin typeface="Consolas"/>
                <a:ea typeface="Consolas"/>
                <a:cs typeface="Consolas"/>
                <a:sym typeface="Consolas"/>
              </a:rPr>
              <a:t>,</a:t>
            </a:r>
            <a:r>
              <a:rPr b="1" i="0" lang="en-US" sz="2300" u="none" cap="none" strike="noStrike">
                <a:solidFill>
                  <a:srgbClr val="E69138"/>
                </a:solidFill>
                <a:latin typeface="Consolas"/>
                <a:ea typeface="Consolas"/>
                <a:cs typeface="Consolas"/>
                <a:sym typeface="Consolas"/>
              </a:rPr>
              <a:t>   </a:t>
            </a:r>
            <a:endParaRPr b="1" i="0" sz="2300" u="none" cap="none" strike="noStrike">
              <a:solidFill>
                <a:srgbClr val="E69138"/>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1600"/>
              <a:buFont typeface="Arial"/>
              <a:buNone/>
            </a:pPr>
            <a:r>
              <a:rPr b="1" i="0" lang="en-US" sz="2300" u="none" cap="none" strike="noStrike">
                <a:solidFill>
                  <a:srgbClr val="E69138"/>
                </a:solidFill>
                <a:latin typeface="Consolas"/>
                <a:ea typeface="Consolas"/>
                <a:cs typeface="Consolas"/>
                <a:sym typeface="Consolas"/>
              </a:rPr>
              <a:t>   </a:t>
            </a:r>
            <a:r>
              <a:rPr b="1" i="0" lang="en-US" sz="2300" u="none" cap="none" strike="noStrike">
                <a:solidFill>
                  <a:srgbClr val="674EA7"/>
                </a:solidFill>
                <a:latin typeface="Consolas"/>
                <a:ea typeface="Consolas"/>
                <a:cs typeface="Consolas"/>
                <a:sym typeface="Consolas"/>
              </a:rPr>
              <a:t>out</a:t>
            </a:r>
            <a:r>
              <a:rPr b="1" i="0" lang="en-US" sz="2300" u="none" cap="none" strike="noStrike">
                <a:solidFill>
                  <a:srgbClr val="000000"/>
                </a:solidFill>
                <a:latin typeface="Consolas"/>
                <a:ea typeface="Consolas"/>
                <a:cs typeface="Consolas"/>
                <a:sym typeface="Consolas"/>
              </a:rPr>
              <a:t>[2..5]</a:t>
            </a:r>
            <a:r>
              <a:rPr b="0" i="0" lang="en-US" sz="2300" u="none" cap="none" strike="noStrike">
                <a:solidFill>
                  <a:srgbClr val="000000"/>
                </a:solidFill>
                <a:latin typeface="Consolas"/>
                <a:ea typeface="Consolas"/>
                <a:cs typeface="Consolas"/>
                <a:sym typeface="Consolas"/>
              </a:rPr>
              <a:t>=</a:t>
            </a:r>
            <a:r>
              <a:rPr b="1" i="0" lang="en-US" sz="2300" u="none" cap="none" strike="noStrike">
                <a:solidFill>
                  <a:srgbClr val="CC0000"/>
                </a:solidFill>
                <a:latin typeface="Consolas"/>
                <a:ea typeface="Consolas"/>
                <a:cs typeface="Consolas"/>
                <a:sym typeface="Consolas"/>
              </a:rPr>
              <a:t>w2</a:t>
            </a:r>
            <a:r>
              <a:rPr b="1" i="0" lang="en-US" sz="2300" u="none" cap="none" strike="noStrike">
                <a:solidFill>
                  <a:srgbClr val="000000"/>
                </a:solidFill>
                <a:latin typeface="Consolas"/>
                <a:ea typeface="Consolas"/>
                <a:cs typeface="Consolas"/>
                <a:sym typeface="Consolas"/>
              </a:rPr>
              <a:t>,</a:t>
            </a:r>
            <a:r>
              <a:rPr b="1" i="0" lang="en-US" sz="2300" u="none" cap="none" strike="noStrike">
                <a:solidFill>
                  <a:srgbClr val="E69138"/>
                </a:solidFill>
                <a:latin typeface="Consolas"/>
                <a:ea typeface="Consolas"/>
                <a:cs typeface="Consolas"/>
                <a:sym typeface="Consolas"/>
              </a:rPr>
              <a:t> </a:t>
            </a:r>
            <a:endParaRPr b="1" i="0" sz="2300" u="none" cap="none" strike="noStrike">
              <a:solidFill>
                <a:srgbClr val="E69138"/>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1600"/>
              <a:buFont typeface="Arial"/>
              <a:buNone/>
            </a:pPr>
            <a:r>
              <a:rPr b="1" i="0" lang="en-US" sz="2300" u="none" cap="none" strike="noStrike">
                <a:solidFill>
                  <a:srgbClr val="E69138"/>
                </a:solidFill>
                <a:latin typeface="Consolas"/>
                <a:ea typeface="Consolas"/>
                <a:cs typeface="Consolas"/>
                <a:sym typeface="Consolas"/>
              </a:rPr>
              <a:t>   </a:t>
            </a:r>
            <a:r>
              <a:rPr b="1" i="0" lang="en-US" sz="2300" u="none" cap="none" strike="noStrike">
                <a:solidFill>
                  <a:srgbClr val="674EA7"/>
                </a:solidFill>
                <a:latin typeface="Consolas"/>
                <a:ea typeface="Consolas"/>
                <a:cs typeface="Consolas"/>
                <a:sym typeface="Consolas"/>
              </a:rPr>
              <a:t>out</a:t>
            </a:r>
            <a:r>
              <a:rPr b="1" i="0" lang="en-US" sz="2300" u="none" cap="none" strike="noStrike">
                <a:solidFill>
                  <a:srgbClr val="000000"/>
                </a:solidFill>
                <a:latin typeface="Consolas"/>
                <a:ea typeface="Consolas"/>
                <a:cs typeface="Consolas"/>
                <a:sym typeface="Consolas"/>
              </a:rPr>
              <a:t>[5]</a:t>
            </a:r>
            <a:r>
              <a:rPr b="0" i="0" lang="en-US" sz="2300" u="none" cap="none" strike="noStrike">
                <a:solidFill>
                  <a:srgbClr val="000000"/>
                </a:solidFill>
                <a:latin typeface="Consolas"/>
                <a:ea typeface="Consolas"/>
                <a:cs typeface="Consolas"/>
                <a:sym typeface="Consolas"/>
              </a:rPr>
              <a:t>=</a:t>
            </a:r>
            <a:r>
              <a:rPr b="1" i="0" lang="en-US" sz="2300" u="none" cap="none" strike="noStrike">
                <a:solidFill>
                  <a:srgbClr val="741B47"/>
                </a:solidFill>
                <a:latin typeface="Consolas"/>
                <a:ea typeface="Consolas"/>
                <a:cs typeface="Consolas"/>
                <a:sym typeface="Consolas"/>
              </a:rPr>
              <a:t>w3</a:t>
            </a:r>
            <a:endParaRPr b="1" i="0" sz="2300" u="none" cap="none" strike="noStrike">
              <a:solidFill>
                <a:srgbClr val="741B47"/>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1600"/>
              <a:buFont typeface="Arial"/>
              <a:buNone/>
            </a:pPr>
            <a:r>
              <a:rPr b="0" i="0" lang="en-US" sz="2300" u="none" cap="none" strike="noStrike">
                <a:solidFill>
                  <a:srgbClr val="000000"/>
                </a:solidFill>
                <a:latin typeface="Consolas"/>
                <a:ea typeface="Consolas"/>
                <a:cs typeface="Consolas"/>
                <a:sym typeface="Consolas"/>
              </a:rPr>
              <a:t>);</a:t>
            </a:r>
            <a:endParaRPr b="0" i="0" sz="2300" u="none" cap="none" strike="noStrike">
              <a:solidFill>
                <a:srgbClr val="000000"/>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1600"/>
              <a:buFont typeface="Arial"/>
              <a:buNone/>
            </a:pPr>
            <a:r>
              <a:rPr b="1" i="0" lang="en-US" sz="2300" u="none" cap="none" strike="noStrike">
                <a:solidFill>
                  <a:srgbClr val="45818E"/>
                </a:solidFill>
                <a:latin typeface="Consolas"/>
                <a:ea typeface="Consolas"/>
                <a:cs typeface="Consolas"/>
                <a:sym typeface="Consolas"/>
              </a:rPr>
              <a:t>ChipB</a:t>
            </a:r>
            <a:r>
              <a:rPr b="0" i="0" lang="en-US" sz="2300" u="none" cap="none" strike="noStrike">
                <a:solidFill>
                  <a:srgbClr val="000000"/>
                </a:solidFill>
                <a:latin typeface="Consolas"/>
                <a:ea typeface="Consolas"/>
                <a:cs typeface="Consolas"/>
                <a:sym typeface="Consolas"/>
              </a:rPr>
              <a:t> (</a:t>
            </a:r>
            <a:r>
              <a:rPr b="1" i="0" lang="en-US" sz="2300" u="none" cap="none" strike="noStrike">
                <a:solidFill>
                  <a:srgbClr val="45818E"/>
                </a:solidFill>
                <a:latin typeface="Consolas"/>
                <a:ea typeface="Consolas"/>
                <a:cs typeface="Consolas"/>
                <a:sym typeface="Consolas"/>
              </a:rPr>
              <a:t>in</a:t>
            </a:r>
            <a:r>
              <a:rPr b="0" i="0" lang="en-US" sz="2300" u="none" cap="none" strike="noStrike">
                <a:solidFill>
                  <a:srgbClr val="000000"/>
                </a:solidFill>
                <a:latin typeface="Consolas"/>
                <a:ea typeface="Consolas"/>
                <a:cs typeface="Consolas"/>
                <a:sym typeface="Consolas"/>
              </a:rPr>
              <a:t>=</a:t>
            </a:r>
            <a:r>
              <a:rPr b="1" i="0" lang="en-US" sz="2300" u="none" cap="none" strike="noStrike">
                <a:solidFill>
                  <a:srgbClr val="E69138"/>
                </a:solidFill>
                <a:latin typeface="Consolas"/>
                <a:ea typeface="Consolas"/>
                <a:cs typeface="Consolas"/>
                <a:sym typeface="Consolas"/>
              </a:rPr>
              <a:t>w1</a:t>
            </a:r>
            <a:r>
              <a:rPr b="0" i="0" lang="en-US" sz="2300" u="none" cap="none" strike="noStrike">
                <a:solidFill>
                  <a:srgbClr val="000000"/>
                </a:solidFill>
                <a:latin typeface="Consolas"/>
                <a:ea typeface="Consolas"/>
                <a:cs typeface="Consolas"/>
                <a:sym typeface="Consolas"/>
              </a:rPr>
              <a:t>);</a:t>
            </a:r>
            <a:endParaRPr b="0" i="0" sz="2300" u="none" cap="none" strike="noStrike">
              <a:solidFill>
                <a:srgbClr val="000000"/>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1600"/>
              <a:buFont typeface="Arial"/>
              <a:buNone/>
            </a:pPr>
            <a:r>
              <a:rPr b="1" i="0" lang="en-US" sz="2300" u="none" cap="none" strike="noStrike">
                <a:solidFill>
                  <a:srgbClr val="45818E"/>
                </a:solidFill>
                <a:latin typeface="Consolas"/>
                <a:ea typeface="Consolas"/>
                <a:cs typeface="Consolas"/>
                <a:sym typeface="Consolas"/>
              </a:rPr>
              <a:t>ChipB</a:t>
            </a:r>
            <a:r>
              <a:rPr b="0" i="0" lang="en-US" sz="2300" u="none" cap="none" strike="noStrike">
                <a:solidFill>
                  <a:srgbClr val="000000"/>
                </a:solidFill>
                <a:latin typeface="Consolas"/>
                <a:ea typeface="Consolas"/>
                <a:cs typeface="Consolas"/>
                <a:sym typeface="Consolas"/>
              </a:rPr>
              <a:t> (</a:t>
            </a:r>
            <a:r>
              <a:rPr b="1" i="0" lang="en-US" sz="2300" u="none" cap="none" strike="noStrike">
                <a:solidFill>
                  <a:srgbClr val="45818E"/>
                </a:solidFill>
                <a:latin typeface="Consolas"/>
                <a:ea typeface="Consolas"/>
                <a:cs typeface="Consolas"/>
                <a:sym typeface="Consolas"/>
              </a:rPr>
              <a:t>in</a:t>
            </a:r>
            <a:r>
              <a:rPr b="0" i="0" lang="en-US" sz="2300" u="none" cap="none" strike="noStrike">
                <a:solidFill>
                  <a:srgbClr val="000000"/>
                </a:solidFill>
                <a:latin typeface="Consolas"/>
                <a:ea typeface="Consolas"/>
                <a:cs typeface="Consolas"/>
                <a:sym typeface="Consolas"/>
              </a:rPr>
              <a:t>=</a:t>
            </a:r>
            <a:r>
              <a:rPr b="1" i="0" lang="en-US" sz="2300" u="none" cap="none" strike="noStrike">
                <a:solidFill>
                  <a:srgbClr val="CC0000"/>
                </a:solidFill>
                <a:latin typeface="Consolas"/>
                <a:ea typeface="Consolas"/>
                <a:cs typeface="Consolas"/>
                <a:sym typeface="Consolas"/>
              </a:rPr>
              <a:t>w2</a:t>
            </a:r>
            <a:r>
              <a:rPr b="0" i="0" lang="en-US" sz="2300" u="none" cap="none" strike="noStrike">
                <a:solidFill>
                  <a:srgbClr val="000000"/>
                </a:solidFill>
                <a:latin typeface="Consolas"/>
                <a:ea typeface="Consolas"/>
                <a:cs typeface="Consolas"/>
                <a:sym typeface="Consolas"/>
              </a:rPr>
              <a:t>);</a:t>
            </a:r>
            <a:endParaRPr b="0" i="0" sz="2300" u="none" cap="none" strike="noStrike">
              <a:solidFill>
                <a:srgbClr val="000000"/>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1600"/>
              <a:buFont typeface="Arial"/>
              <a:buNone/>
            </a:pPr>
            <a:r>
              <a:rPr b="1" i="0" lang="en-US" sz="2300" u="none" cap="none" strike="noStrike">
                <a:solidFill>
                  <a:srgbClr val="6AA84F"/>
                </a:solidFill>
                <a:latin typeface="Consolas"/>
                <a:ea typeface="Consolas"/>
                <a:cs typeface="Consolas"/>
                <a:sym typeface="Consolas"/>
              </a:rPr>
              <a:t>ChipC</a:t>
            </a:r>
            <a:r>
              <a:rPr b="0" i="0" lang="en-US" sz="2300" u="none" cap="none" strike="noStrike">
                <a:solidFill>
                  <a:srgbClr val="000000"/>
                </a:solidFill>
                <a:latin typeface="Consolas"/>
                <a:ea typeface="Consolas"/>
                <a:cs typeface="Consolas"/>
                <a:sym typeface="Consolas"/>
              </a:rPr>
              <a:t> (</a:t>
            </a:r>
            <a:r>
              <a:rPr b="1" i="0" lang="en-US" sz="2300" u="none" cap="none" strike="noStrike">
                <a:solidFill>
                  <a:srgbClr val="6AA84F"/>
                </a:solidFill>
                <a:latin typeface="Consolas"/>
                <a:ea typeface="Consolas"/>
                <a:cs typeface="Consolas"/>
                <a:sym typeface="Consolas"/>
              </a:rPr>
              <a:t>in</a:t>
            </a:r>
            <a:r>
              <a:rPr b="0" i="0" lang="en-US" sz="2300" u="none" cap="none" strike="noStrike">
                <a:solidFill>
                  <a:srgbClr val="000000"/>
                </a:solidFill>
                <a:latin typeface="Consolas"/>
                <a:ea typeface="Consolas"/>
                <a:cs typeface="Consolas"/>
                <a:sym typeface="Consolas"/>
              </a:rPr>
              <a:t>=</a:t>
            </a:r>
            <a:r>
              <a:rPr b="1" i="0" lang="en-US" sz="2300" u="none" cap="none" strike="noStrike">
                <a:solidFill>
                  <a:srgbClr val="741B47"/>
                </a:solidFill>
                <a:latin typeface="Consolas"/>
                <a:ea typeface="Consolas"/>
                <a:cs typeface="Consolas"/>
                <a:sym typeface="Consolas"/>
              </a:rPr>
              <a:t>w3</a:t>
            </a:r>
            <a:r>
              <a:rPr b="0" i="0" lang="en-US" sz="2300" u="none" cap="none" strike="noStrike">
                <a:solidFill>
                  <a:srgbClr val="000000"/>
                </a:solidFill>
                <a:latin typeface="Consolas"/>
                <a:ea typeface="Consolas"/>
                <a:cs typeface="Consolas"/>
                <a:sym typeface="Consolas"/>
              </a:rPr>
              <a:t>);</a:t>
            </a:r>
            <a:endParaRPr b="0" i="0" sz="2300" u="none" cap="none" strike="noStrike">
              <a:solidFill>
                <a:srgbClr val="000000"/>
              </a:solidFill>
              <a:latin typeface="Consolas"/>
              <a:ea typeface="Consolas"/>
              <a:cs typeface="Consolas"/>
              <a:sym typeface="Consolas"/>
            </a:endParaRPr>
          </a:p>
        </p:txBody>
      </p:sp>
      <p:pic>
        <p:nvPicPr>
          <p:cNvPr descr="Image showing 4 chips, ChipA, ChipB, ChipB, and ChipC. Some outputs from ChipA are used once, some are used multiple times, and some aren't used at all. The first 2 outputs from ChipA are connected to the first two outputs of the first ChipB. The third and fourth outputs from ChipA are connected to the last two inputs of the first ChipB and the first two inputs of the second ChipB. The fifth output from ChipA is connected to the third input of the second ChipB. The sixth output from ChipA is connected to the fourth input of the second ChipB and the input to ChipC. The last two outputs from ChipA are not used at all" id="342" name="Google Shape;342;p22" title="Multiple Connections Example"/>
          <p:cNvPicPr preferRelativeResize="0"/>
          <p:nvPr/>
        </p:nvPicPr>
        <p:blipFill>
          <a:blip r:embed="rId3">
            <a:alphaModFix/>
          </a:blip>
          <a:stretch>
            <a:fillRect/>
          </a:stretch>
        </p:blipFill>
        <p:spPr>
          <a:xfrm>
            <a:off x="4049450" y="2602875"/>
            <a:ext cx="4942150" cy="3706612"/>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23"/>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HDL Tips: Constants</a:t>
            </a:r>
            <a:endParaRPr/>
          </a:p>
        </p:txBody>
      </p:sp>
      <p:sp>
        <p:nvSpPr>
          <p:cNvPr id="349" name="Google Shape;349;p23"/>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
        <p:nvSpPr>
          <p:cNvPr id="350" name="Google Shape;350;p23"/>
          <p:cNvSpPr txBox="1"/>
          <p:nvPr>
            <p:ph idx="1" type="body"/>
          </p:nvPr>
        </p:nvSpPr>
        <p:spPr>
          <a:xfrm>
            <a:off x="0" y="1362075"/>
            <a:ext cx="4611000" cy="50190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SzPts val="1560"/>
              <a:buChar char="●"/>
            </a:pPr>
            <a:r>
              <a:rPr lang="en-US"/>
              <a:t>The special buses true and false contain all 1s and all 0s, and can implicitly act as whatever width is needed</a:t>
            </a:r>
            <a:endParaRPr/>
          </a:p>
          <a:p>
            <a:pPr indent="-327660" lvl="0" marL="457200" rtl="0" algn="l">
              <a:lnSpc>
                <a:spcPct val="100000"/>
              </a:lnSpc>
              <a:spcBef>
                <a:spcPts val="520"/>
              </a:spcBef>
              <a:spcAft>
                <a:spcPts val="0"/>
              </a:spcAft>
              <a:buSzPts val="1560"/>
              <a:buChar char="●"/>
            </a:pPr>
            <a:r>
              <a:rPr lang="en-US"/>
              <a:t>Example: Say ChipB has 4 inputs and ChipC has 1 input</a:t>
            </a:r>
            <a:endParaRPr/>
          </a:p>
          <a:p>
            <a:pPr indent="-382268" lvl="1" marL="914400" rtl="0" algn="l">
              <a:lnSpc>
                <a:spcPct val="100000"/>
              </a:lnSpc>
              <a:spcBef>
                <a:spcPts val="520"/>
              </a:spcBef>
              <a:spcAft>
                <a:spcPts val="0"/>
              </a:spcAft>
              <a:buSzPts val="2420"/>
              <a:buChar char="▪"/>
            </a:pPr>
            <a:r>
              <a:rPr b="1" lang="en-US" sz="1900">
                <a:latin typeface="Courier New"/>
                <a:ea typeface="Courier New"/>
                <a:cs typeface="Courier New"/>
                <a:sym typeface="Courier New"/>
              </a:rPr>
              <a:t>ChipB(in=true);</a:t>
            </a:r>
            <a:r>
              <a:rPr lang="en-US"/>
              <a:t> assigns all 4 inputs the value of 1 (true)</a:t>
            </a:r>
            <a:endParaRPr/>
          </a:p>
          <a:p>
            <a:pPr indent="-382268" lvl="1" marL="914400" rtl="0" algn="l">
              <a:lnSpc>
                <a:spcPct val="100000"/>
              </a:lnSpc>
              <a:spcBef>
                <a:spcPts val="520"/>
              </a:spcBef>
              <a:spcAft>
                <a:spcPts val="0"/>
              </a:spcAft>
              <a:buSzPts val="2420"/>
              <a:buChar char="▪"/>
            </a:pPr>
            <a:r>
              <a:rPr b="1" lang="en-US" sz="1900">
                <a:latin typeface="Courier New"/>
                <a:ea typeface="Courier New"/>
                <a:cs typeface="Courier New"/>
                <a:sym typeface="Courier New"/>
              </a:rPr>
              <a:t>ChipC(in=true);</a:t>
            </a:r>
            <a:r>
              <a:rPr lang="en-US"/>
              <a:t> assigns the one input the value of 1 (true)</a:t>
            </a:r>
            <a:endParaRPr/>
          </a:p>
          <a:p>
            <a:pPr indent="-382268" lvl="1" marL="914400" rtl="0" algn="l">
              <a:spcBef>
                <a:spcPts val="520"/>
              </a:spcBef>
              <a:spcAft>
                <a:spcPts val="0"/>
              </a:spcAft>
              <a:buClr>
                <a:schemeClr val="hlink"/>
              </a:buClr>
              <a:buSzPts val="2420"/>
              <a:buChar char="▪"/>
            </a:pPr>
            <a:r>
              <a:rPr b="1" lang="en-US" sz="1900">
                <a:latin typeface="Courier New"/>
                <a:ea typeface="Courier New"/>
                <a:cs typeface="Courier New"/>
                <a:sym typeface="Courier New"/>
              </a:rPr>
              <a:t>ChipC(in=false);</a:t>
            </a:r>
            <a:r>
              <a:rPr lang="en-US"/>
              <a:t> assigns the one input the value of 0 (false)</a:t>
            </a:r>
            <a:endParaRPr/>
          </a:p>
          <a:p>
            <a:pPr indent="0" lvl="0" marL="457200" rtl="0" algn="l">
              <a:lnSpc>
                <a:spcPct val="100000"/>
              </a:lnSpc>
              <a:spcBef>
                <a:spcPts val="520"/>
              </a:spcBef>
              <a:spcAft>
                <a:spcPts val="0"/>
              </a:spcAft>
              <a:buNone/>
            </a:pPr>
            <a:r>
              <a:t/>
            </a:r>
            <a:endParaRPr/>
          </a:p>
        </p:txBody>
      </p:sp>
      <p:pic>
        <p:nvPicPr>
          <p:cNvPr descr="Example showing how the values true and false take up whatever width they are assigned to. The image shows a &quot;fountain of endless ones&quot; representing the constant true, connected to the 4 inputs for ChipB and the 1 input for ChipC. The image also shows a &quot;bottomless serving of zeroes&quot; representing the constant false, connected to the one input for a different ChipC" id="351" name="Google Shape;351;p23" title="HDL Constants Examples"/>
          <p:cNvPicPr preferRelativeResize="0"/>
          <p:nvPr/>
        </p:nvPicPr>
        <p:blipFill>
          <a:blip r:embed="rId3">
            <a:alphaModFix/>
          </a:blip>
          <a:stretch>
            <a:fillRect/>
          </a:stretch>
        </p:blipFill>
        <p:spPr>
          <a:xfrm>
            <a:off x="4362700" y="2165800"/>
            <a:ext cx="4548725" cy="3411551"/>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gc7e802525e_0_246"/>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Wrapping Up</a:t>
            </a:r>
            <a:endParaRPr/>
          </a:p>
        </p:txBody>
      </p:sp>
      <p:sp>
        <p:nvSpPr>
          <p:cNvPr id="358" name="Google Shape;358;gc7e802525e_0_246"/>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b="1" lang="en-US"/>
              <a:t>What’s in store for Week 3?</a:t>
            </a:r>
            <a:endParaRPr b="1"/>
          </a:p>
          <a:p>
            <a:pPr indent="-327660" lvl="0" marL="457200" rtl="0" algn="l">
              <a:spcBef>
                <a:spcPts val="520"/>
              </a:spcBef>
              <a:spcAft>
                <a:spcPts val="0"/>
              </a:spcAft>
              <a:buSzPts val="1560"/>
              <a:buChar char="❖"/>
            </a:pPr>
            <a:r>
              <a:rPr lang="en-US"/>
              <a:t>Sequential Logic &amp; Building Memory </a:t>
            </a:r>
            <a:endParaRPr/>
          </a:p>
          <a:p>
            <a:pPr indent="-327660" lvl="0" marL="457200" rtl="0" algn="l">
              <a:spcBef>
                <a:spcPts val="0"/>
              </a:spcBef>
              <a:spcAft>
                <a:spcPts val="0"/>
              </a:spcAft>
              <a:buSzPts val="1560"/>
              <a:buChar char="❖"/>
            </a:pPr>
            <a:r>
              <a:rPr lang="en-US"/>
              <a:t>Note-Taking Practices</a:t>
            </a:r>
            <a:endParaRPr/>
          </a:p>
          <a:p>
            <a:pPr indent="-327660" lvl="0" marL="457200" rtl="0" algn="l">
              <a:spcBef>
                <a:spcPts val="0"/>
              </a:spcBef>
              <a:spcAft>
                <a:spcPts val="0"/>
              </a:spcAft>
              <a:buSzPts val="1560"/>
              <a:buChar char="❖"/>
            </a:pPr>
            <a:r>
              <a:rPr lang="en-US"/>
              <a:t>Project 3 Released </a:t>
            </a:r>
            <a:endParaRPr/>
          </a:p>
          <a:p>
            <a:pPr indent="0" lvl="0" marL="0" rtl="0" algn="l">
              <a:spcBef>
                <a:spcPts val="520"/>
              </a:spcBef>
              <a:spcAft>
                <a:spcPts val="0"/>
              </a:spcAft>
              <a:buNone/>
            </a:pPr>
            <a:r>
              <a:t/>
            </a:r>
            <a:endParaRPr b="1"/>
          </a:p>
          <a:p>
            <a:pPr indent="0" lvl="0" marL="0" rtl="0" algn="l">
              <a:spcBef>
                <a:spcPts val="520"/>
              </a:spcBef>
              <a:spcAft>
                <a:spcPts val="0"/>
              </a:spcAft>
              <a:buNone/>
            </a:pPr>
            <a:r>
              <a:rPr b="1" lang="en-US"/>
              <a:t>Reminders</a:t>
            </a:r>
            <a:endParaRPr b="1"/>
          </a:p>
          <a:p>
            <a:pPr indent="-327660" lvl="0" marL="457200" rtl="0" algn="l">
              <a:spcBef>
                <a:spcPts val="520"/>
              </a:spcBef>
              <a:spcAft>
                <a:spcPts val="0"/>
              </a:spcAft>
              <a:buSzPts val="1560"/>
              <a:buChar char="❖"/>
            </a:pPr>
            <a:r>
              <a:rPr lang="en-US"/>
              <a:t>Project 1 Due Tonight 4/8 11:59PM PDT</a:t>
            </a:r>
            <a:endParaRPr/>
          </a:p>
          <a:p>
            <a:pPr indent="-327660" lvl="0" marL="457200" rtl="0" algn="l">
              <a:spcBef>
                <a:spcPts val="0"/>
              </a:spcBef>
              <a:spcAft>
                <a:spcPts val="0"/>
              </a:spcAft>
              <a:buSzPts val="1560"/>
              <a:buChar char="❖"/>
            </a:pPr>
            <a:r>
              <a:rPr lang="en-US"/>
              <a:t>Join the discord channel</a:t>
            </a:r>
            <a:endParaRPr/>
          </a:p>
          <a:p>
            <a:pPr indent="0" lvl="0" marL="0" rtl="0" algn="l">
              <a:spcBef>
                <a:spcPts val="520"/>
              </a:spcBef>
              <a:spcAft>
                <a:spcPts val="0"/>
              </a:spcAft>
              <a:buNone/>
            </a:pPr>
            <a:r>
              <a:t/>
            </a:r>
            <a:endParaRPr b="1"/>
          </a:p>
        </p:txBody>
      </p:sp>
      <p:sp>
        <p:nvSpPr>
          <p:cNvPr id="359" name="Google Shape;359;gc7e802525e_0_246"/>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7"/>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Growth vs. Fixed Mindset</a:t>
            </a:r>
            <a:endParaRPr/>
          </a:p>
        </p:txBody>
      </p:sp>
      <p:sp>
        <p:nvSpPr>
          <p:cNvPr id="117" name="Google Shape;117;p7"/>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If you like this video, subscribe to my channel at http://bit.ly/spencervideos  Music from bensound.com  Researcher and professor Carol Dweck uses the term “mindset” to describe the way people think about ability and talent. Dweck delineates between two different mindsets that exist on a continuum.  The first is a fixed mindset, which suggests that your abilities are innate and unchangeable. The second is a growth mindset, which views it as something you can improve through practice.   In a fixed mindset, you view failure as permanent but with a growth mindset, you see failure as a chance to learn and pivot.   Those with a fixed mindset are more likely to view critical feedback as a personal attack while those with a growth mindset will see it as a chance to improve, where they can develop new systems.  With a fixed mindset, you’re more likely to choose easier tasks and put in minimal effort.   After all, if talent is fixed, why bother improving? Why even try? But with a growth mindset, you’re more likely to embrace challenging tasks and work hard to improve.   Those with a fixed mindset are likely to give up when they face an obstacle. Meanwhile, those with a growth mindset will view obstacles as a chance to experiment and solve problems.   In a fixed mindset, the focus is on measurable accomplishments. But with a growth mindset, the focus is more on a journey of continual improvement.   With a fixed mindset, you’re less likely to take creative risks. But with a growth mindset, creative risks are simply a way to innovate and improve.  Ultimately, your mindset influences everything from creative risk-taking to how you view feedback to whether or not you finish difficult tasks.   In the end, it’s one of the greatest factors in determining whether or not you grow and improve in your abilities." id="118" name="Google Shape;118;p7">
            <a:hlinkClick r:id="rId3"/>
          </p:cNvPr>
          <p:cNvPicPr preferRelativeResize="0"/>
          <p:nvPr/>
        </p:nvPicPr>
        <p:blipFill rotWithShape="1">
          <a:blip r:embed="rId4">
            <a:alphaModFix/>
          </a:blip>
          <a:srcRect b="0" l="0" r="0" t="0"/>
          <a:stretch/>
        </p:blipFill>
        <p:spPr>
          <a:xfrm>
            <a:off x="1153700" y="1382775"/>
            <a:ext cx="6812650" cy="51094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g7320aeae91_1_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Setting SMART Goals</a:t>
            </a:r>
            <a:endParaRPr/>
          </a:p>
        </p:txBody>
      </p:sp>
      <p:sp>
        <p:nvSpPr>
          <p:cNvPr id="125" name="Google Shape;125;g7320aeae91_1_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27660" lvl="0" marL="457200" rtl="0" algn="l">
              <a:lnSpc>
                <a:spcPct val="100000"/>
              </a:lnSpc>
              <a:spcBef>
                <a:spcPts val="520"/>
              </a:spcBef>
              <a:spcAft>
                <a:spcPts val="0"/>
              </a:spcAft>
              <a:buClr>
                <a:schemeClr val="hlink"/>
              </a:buClr>
              <a:buSzPts val="1560"/>
              <a:buChar char="❖"/>
            </a:pPr>
            <a:r>
              <a:rPr b="1" lang="en-US"/>
              <a:t>S </a:t>
            </a:r>
            <a:r>
              <a:rPr lang="en-US"/>
              <a:t>-- Be specific, simple and significant.</a:t>
            </a:r>
            <a:br>
              <a:rPr lang="en-US"/>
            </a:br>
            <a:endParaRPr/>
          </a:p>
          <a:p>
            <a:pPr indent="-327660" lvl="0" marL="457200" rtl="0" algn="l">
              <a:lnSpc>
                <a:spcPct val="100000"/>
              </a:lnSpc>
              <a:spcBef>
                <a:spcPts val="0"/>
              </a:spcBef>
              <a:spcAft>
                <a:spcPts val="0"/>
              </a:spcAft>
              <a:buClr>
                <a:schemeClr val="hlink"/>
              </a:buClr>
              <a:buSzPts val="1560"/>
              <a:buChar char="❖"/>
            </a:pPr>
            <a:r>
              <a:rPr b="1" lang="en-US"/>
              <a:t>M </a:t>
            </a:r>
            <a:r>
              <a:rPr lang="en-US"/>
              <a:t>-- Make sure your goals are measurable. How many times within a week, month, the quarter do you want to do x goal? </a:t>
            </a:r>
            <a:br>
              <a:rPr lang="en-US"/>
            </a:br>
            <a:endParaRPr/>
          </a:p>
          <a:p>
            <a:pPr indent="-327660" lvl="0" marL="457200" rtl="0" algn="l">
              <a:lnSpc>
                <a:spcPct val="100000"/>
              </a:lnSpc>
              <a:spcBef>
                <a:spcPts val="0"/>
              </a:spcBef>
              <a:spcAft>
                <a:spcPts val="0"/>
              </a:spcAft>
              <a:buClr>
                <a:schemeClr val="hlink"/>
              </a:buClr>
              <a:buSzPts val="1560"/>
              <a:buChar char="❖"/>
            </a:pPr>
            <a:r>
              <a:rPr b="1" lang="en-US"/>
              <a:t>A</a:t>
            </a:r>
            <a:r>
              <a:rPr lang="en-US"/>
              <a:t> -- Make sure your goals are achievable. Is your goal within your scope of control? </a:t>
            </a:r>
            <a:br>
              <a:rPr lang="en-US"/>
            </a:br>
            <a:endParaRPr/>
          </a:p>
          <a:p>
            <a:pPr indent="-327660" lvl="0" marL="457200" rtl="0" algn="l">
              <a:lnSpc>
                <a:spcPct val="100000"/>
              </a:lnSpc>
              <a:spcBef>
                <a:spcPts val="0"/>
              </a:spcBef>
              <a:spcAft>
                <a:spcPts val="0"/>
              </a:spcAft>
              <a:buClr>
                <a:schemeClr val="hlink"/>
              </a:buClr>
              <a:buSzPts val="1560"/>
              <a:buChar char="❖"/>
            </a:pPr>
            <a:r>
              <a:rPr b="1" lang="en-US"/>
              <a:t>R </a:t>
            </a:r>
            <a:r>
              <a:rPr lang="en-US"/>
              <a:t>-- Be realistic and reasonable. </a:t>
            </a:r>
            <a:br>
              <a:rPr lang="en-US"/>
            </a:br>
            <a:endParaRPr/>
          </a:p>
          <a:p>
            <a:pPr indent="-327660" lvl="0" marL="457200" rtl="0" algn="l">
              <a:lnSpc>
                <a:spcPct val="100000"/>
              </a:lnSpc>
              <a:spcBef>
                <a:spcPts val="0"/>
              </a:spcBef>
              <a:spcAft>
                <a:spcPts val="0"/>
              </a:spcAft>
              <a:buClr>
                <a:schemeClr val="hlink"/>
              </a:buClr>
              <a:buSzPts val="1560"/>
              <a:buChar char="❖"/>
            </a:pPr>
            <a:r>
              <a:rPr b="1" lang="en-US"/>
              <a:t>T </a:t>
            </a:r>
            <a:r>
              <a:rPr lang="en-US"/>
              <a:t>-- Be time-bound. When will you accomplish x goal? </a:t>
            </a:r>
            <a:endParaRPr/>
          </a:p>
          <a:p>
            <a:pPr indent="0" lvl="0" marL="0" rtl="0" algn="l">
              <a:lnSpc>
                <a:spcPct val="100000"/>
              </a:lnSpc>
              <a:spcBef>
                <a:spcPts val="520"/>
              </a:spcBef>
              <a:spcAft>
                <a:spcPts val="0"/>
              </a:spcAft>
              <a:buClr>
                <a:schemeClr val="dk1"/>
              </a:buClr>
              <a:buSzPts val="1100"/>
              <a:buFont typeface="Arial"/>
              <a:buNone/>
            </a:pPr>
            <a:r>
              <a:t/>
            </a:r>
            <a:endParaRPr/>
          </a:p>
          <a:p>
            <a:pPr indent="0" lvl="0" marL="0" rtl="0" algn="l">
              <a:lnSpc>
                <a:spcPct val="100000"/>
              </a:lnSpc>
              <a:spcBef>
                <a:spcPts val="520"/>
              </a:spcBef>
              <a:spcAft>
                <a:spcPts val="0"/>
              </a:spcAft>
              <a:buClr>
                <a:schemeClr val="dk1"/>
              </a:buClr>
              <a:buSzPts val="1100"/>
              <a:buFont typeface="Arial"/>
              <a:buNone/>
            </a:pPr>
            <a:r>
              <a:t/>
            </a:r>
            <a:endParaRPr/>
          </a:p>
          <a:p>
            <a:pPr indent="0" lvl="0" marL="0" rtl="0" algn="l">
              <a:lnSpc>
                <a:spcPct val="100000"/>
              </a:lnSpc>
              <a:spcBef>
                <a:spcPts val="520"/>
              </a:spcBef>
              <a:spcAft>
                <a:spcPts val="0"/>
              </a:spcAft>
              <a:buSzPts val="1560"/>
              <a:buNone/>
            </a:pPr>
            <a:r>
              <a:t/>
            </a:r>
            <a:endParaRPr/>
          </a:p>
        </p:txBody>
      </p:sp>
      <p:sp>
        <p:nvSpPr>
          <p:cNvPr id="126" name="Google Shape;126;g7320aeae91_1_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gc7e802525e_0_15"/>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Breakout Rooms</a:t>
            </a:r>
            <a:endParaRPr/>
          </a:p>
        </p:txBody>
      </p:sp>
      <p:sp>
        <p:nvSpPr>
          <p:cNvPr id="133" name="Google Shape;133;gc7e802525e_0_15"/>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grpSp>
        <p:nvGrpSpPr>
          <p:cNvPr id="134" name="Google Shape;134;gc7e802525e_0_15"/>
          <p:cNvGrpSpPr/>
          <p:nvPr/>
        </p:nvGrpSpPr>
        <p:grpSpPr>
          <a:xfrm>
            <a:off x="5632317" y="2375743"/>
            <a:ext cx="3305700" cy="3483057"/>
            <a:chOff x="5632317" y="1189775"/>
            <a:chExt cx="3305700" cy="3483057"/>
          </a:xfrm>
        </p:grpSpPr>
        <p:sp>
          <p:nvSpPr>
            <p:cNvPr id="135" name="Google Shape;135;gc7e802525e_0_15"/>
            <p:cNvSpPr/>
            <p:nvPr/>
          </p:nvSpPr>
          <p:spPr>
            <a:xfrm>
              <a:off x="5632317" y="1189775"/>
              <a:ext cx="3305700" cy="669000"/>
            </a:xfrm>
            <a:prstGeom prst="chevron">
              <a:avLst>
                <a:gd fmla="val 50000" name="adj"/>
              </a:avLst>
            </a:prstGeom>
            <a:solidFill>
              <a:srgbClr val="714EA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US" sz="1600">
                  <a:solidFill>
                    <a:srgbClr val="FFFFFF"/>
                  </a:solidFill>
                  <a:latin typeface="Calibri"/>
                  <a:ea typeface="Calibri"/>
                  <a:cs typeface="Calibri"/>
                  <a:sym typeface="Calibri"/>
                </a:rPr>
                <a:t>SMART GOAL </a:t>
              </a:r>
              <a:br>
                <a:rPr b="1" lang="en-US" sz="1600">
                  <a:solidFill>
                    <a:srgbClr val="FFFFFF"/>
                  </a:solidFill>
                  <a:latin typeface="Calibri"/>
                  <a:ea typeface="Calibri"/>
                  <a:cs typeface="Calibri"/>
                  <a:sym typeface="Calibri"/>
                </a:rPr>
              </a:br>
              <a:r>
                <a:rPr b="1" lang="en-US" sz="1600">
                  <a:solidFill>
                    <a:srgbClr val="FFFFFF"/>
                  </a:solidFill>
                  <a:latin typeface="Calibri"/>
                  <a:ea typeface="Calibri"/>
                  <a:cs typeface="Calibri"/>
                  <a:sym typeface="Calibri"/>
                </a:rPr>
                <a:t>FRAMEWORK</a:t>
              </a:r>
              <a:endParaRPr b="1" sz="1600">
                <a:solidFill>
                  <a:srgbClr val="FFFFFF"/>
                </a:solidFill>
                <a:latin typeface="Calibri"/>
                <a:ea typeface="Calibri"/>
                <a:cs typeface="Calibri"/>
                <a:sym typeface="Calibri"/>
              </a:endParaRPr>
            </a:p>
          </p:txBody>
        </p:sp>
        <p:sp>
          <p:nvSpPr>
            <p:cNvPr id="136" name="Google Shape;136;gc7e802525e_0_15"/>
            <p:cNvSpPr txBox="1"/>
            <p:nvPr/>
          </p:nvSpPr>
          <p:spPr>
            <a:xfrm>
              <a:off x="5968775" y="2057132"/>
              <a:ext cx="2632800" cy="26157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US" sz="1200">
                  <a:latin typeface="Calibri"/>
                  <a:ea typeface="Calibri"/>
                  <a:cs typeface="Calibri"/>
                  <a:sym typeface="Calibri"/>
                </a:rPr>
                <a:t>S</a:t>
              </a:r>
              <a:r>
                <a:rPr lang="en-US" sz="1200">
                  <a:latin typeface="Calibri"/>
                  <a:ea typeface="Calibri"/>
                  <a:cs typeface="Calibri"/>
                  <a:sym typeface="Calibri"/>
                </a:rPr>
                <a:t> -- Specific</a:t>
              </a:r>
              <a:endParaRPr sz="1200">
                <a:latin typeface="Calibri"/>
                <a:ea typeface="Calibri"/>
                <a:cs typeface="Calibri"/>
                <a:sym typeface="Calibri"/>
              </a:endParaRPr>
            </a:p>
            <a:p>
              <a:pPr indent="0" lvl="0" marL="0" rtl="0" algn="ctr">
                <a:lnSpc>
                  <a:spcPct val="115000"/>
                </a:lnSpc>
                <a:spcBef>
                  <a:spcPts val="0"/>
                </a:spcBef>
                <a:spcAft>
                  <a:spcPts val="0"/>
                </a:spcAft>
                <a:buNone/>
              </a:pPr>
              <a:r>
                <a:rPr b="1" lang="en-US" sz="1200">
                  <a:latin typeface="Calibri"/>
                  <a:ea typeface="Calibri"/>
                  <a:cs typeface="Calibri"/>
                  <a:sym typeface="Calibri"/>
                </a:rPr>
                <a:t>M</a:t>
              </a:r>
              <a:r>
                <a:rPr lang="en-US" sz="1200">
                  <a:latin typeface="Calibri"/>
                  <a:ea typeface="Calibri"/>
                  <a:cs typeface="Calibri"/>
                  <a:sym typeface="Calibri"/>
                </a:rPr>
                <a:t> -- Measurable</a:t>
              </a:r>
              <a:endParaRPr sz="1200">
                <a:latin typeface="Calibri"/>
                <a:ea typeface="Calibri"/>
                <a:cs typeface="Calibri"/>
                <a:sym typeface="Calibri"/>
              </a:endParaRPr>
            </a:p>
            <a:p>
              <a:pPr indent="0" lvl="0" marL="0" rtl="0" algn="ctr">
                <a:lnSpc>
                  <a:spcPct val="115000"/>
                </a:lnSpc>
                <a:spcBef>
                  <a:spcPts val="0"/>
                </a:spcBef>
                <a:spcAft>
                  <a:spcPts val="0"/>
                </a:spcAft>
                <a:buNone/>
              </a:pPr>
              <a:r>
                <a:rPr b="1" lang="en-US" sz="1200">
                  <a:latin typeface="Calibri"/>
                  <a:ea typeface="Calibri"/>
                  <a:cs typeface="Calibri"/>
                  <a:sym typeface="Calibri"/>
                </a:rPr>
                <a:t>A</a:t>
              </a:r>
              <a:r>
                <a:rPr lang="en-US" sz="1200">
                  <a:latin typeface="Calibri"/>
                  <a:ea typeface="Calibri"/>
                  <a:cs typeface="Calibri"/>
                  <a:sym typeface="Calibri"/>
                </a:rPr>
                <a:t> -- Achievable. </a:t>
              </a:r>
              <a:endParaRPr sz="1200">
                <a:latin typeface="Calibri"/>
                <a:ea typeface="Calibri"/>
                <a:cs typeface="Calibri"/>
                <a:sym typeface="Calibri"/>
              </a:endParaRPr>
            </a:p>
            <a:p>
              <a:pPr indent="0" lvl="0" marL="0" rtl="0" algn="ctr">
                <a:lnSpc>
                  <a:spcPct val="115000"/>
                </a:lnSpc>
                <a:spcBef>
                  <a:spcPts val="0"/>
                </a:spcBef>
                <a:spcAft>
                  <a:spcPts val="0"/>
                </a:spcAft>
                <a:buNone/>
              </a:pPr>
              <a:r>
                <a:rPr b="1" lang="en-US" sz="1200">
                  <a:latin typeface="Calibri"/>
                  <a:ea typeface="Calibri"/>
                  <a:cs typeface="Calibri"/>
                  <a:sym typeface="Calibri"/>
                </a:rPr>
                <a:t>R </a:t>
              </a:r>
              <a:r>
                <a:rPr lang="en-US" sz="1200">
                  <a:latin typeface="Calibri"/>
                  <a:ea typeface="Calibri"/>
                  <a:cs typeface="Calibri"/>
                  <a:sym typeface="Calibri"/>
                </a:rPr>
                <a:t>-- Realistic </a:t>
              </a:r>
              <a:endParaRPr sz="1200">
                <a:latin typeface="Calibri"/>
                <a:ea typeface="Calibri"/>
                <a:cs typeface="Calibri"/>
                <a:sym typeface="Calibri"/>
              </a:endParaRPr>
            </a:p>
            <a:p>
              <a:pPr indent="0" lvl="0" marL="0" rtl="0" algn="ctr">
                <a:lnSpc>
                  <a:spcPct val="115000"/>
                </a:lnSpc>
                <a:spcBef>
                  <a:spcPts val="0"/>
                </a:spcBef>
                <a:spcAft>
                  <a:spcPts val="0"/>
                </a:spcAft>
                <a:buNone/>
              </a:pPr>
              <a:r>
                <a:rPr b="1" lang="en-US" sz="1200">
                  <a:latin typeface="Calibri"/>
                  <a:ea typeface="Calibri"/>
                  <a:cs typeface="Calibri"/>
                  <a:sym typeface="Calibri"/>
                </a:rPr>
                <a:t>T </a:t>
              </a:r>
              <a:r>
                <a:rPr lang="en-US" sz="1200">
                  <a:latin typeface="Calibri"/>
                  <a:ea typeface="Calibri"/>
                  <a:cs typeface="Calibri"/>
                  <a:sym typeface="Calibri"/>
                </a:rPr>
                <a:t>-- Timebound </a:t>
              </a:r>
              <a:endParaRPr sz="1200">
                <a:latin typeface="Calibri"/>
                <a:ea typeface="Calibri"/>
                <a:cs typeface="Calibri"/>
                <a:sym typeface="Calibri"/>
              </a:endParaRPr>
            </a:p>
            <a:p>
              <a:pPr indent="0" lvl="0" marL="0" rtl="0" algn="ctr">
                <a:lnSpc>
                  <a:spcPct val="115000"/>
                </a:lnSpc>
                <a:spcBef>
                  <a:spcPts val="0"/>
                </a:spcBef>
                <a:spcAft>
                  <a:spcPts val="0"/>
                </a:spcAft>
                <a:buNone/>
              </a:pPr>
              <a:br>
                <a:rPr lang="en-US" sz="1200">
                  <a:latin typeface="Calibri"/>
                  <a:ea typeface="Calibri"/>
                  <a:cs typeface="Calibri"/>
                  <a:sym typeface="Calibri"/>
                </a:rPr>
              </a:br>
              <a:r>
                <a:rPr lang="en-US" sz="1600">
                  <a:solidFill>
                    <a:schemeClr val="dk1"/>
                  </a:solidFill>
                  <a:latin typeface="Calibri"/>
                  <a:ea typeface="Calibri"/>
                  <a:cs typeface="Calibri"/>
                  <a:sym typeface="Calibri"/>
                </a:rPr>
                <a:t>Attending CSE 390B </a:t>
              </a:r>
              <a:endParaRPr sz="1600">
                <a:solidFill>
                  <a:schemeClr val="dk1"/>
                </a:solidFill>
                <a:latin typeface="Calibri"/>
                <a:ea typeface="Calibri"/>
                <a:cs typeface="Calibri"/>
                <a:sym typeface="Calibri"/>
              </a:endParaRPr>
            </a:p>
            <a:p>
              <a:pPr indent="0" lvl="0" marL="0" rtl="0" algn="ctr">
                <a:lnSpc>
                  <a:spcPct val="115000"/>
                </a:lnSpc>
                <a:spcBef>
                  <a:spcPts val="0"/>
                </a:spcBef>
                <a:spcAft>
                  <a:spcPts val="0"/>
                </a:spcAft>
                <a:buNone/>
              </a:pPr>
              <a:r>
                <a:rPr lang="en-US" sz="1600">
                  <a:solidFill>
                    <a:schemeClr val="dk1"/>
                  </a:solidFill>
                  <a:latin typeface="Calibri"/>
                  <a:ea typeface="Calibri"/>
                  <a:cs typeface="Calibri"/>
                  <a:sym typeface="Calibri"/>
                </a:rPr>
                <a:t>office hours at least </a:t>
              </a: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5x this quarter </a:t>
              </a: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(or once every other week)</a:t>
              </a:r>
              <a:endParaRPr sz="1200">
                <a:latin typeface="Calibri"/>
                <a:ea typeface="Calibri"/>
                <a:cs typeface="Calibri"/>
                <a:sym typeface="Calibri"/>
              </a:endParaRPr>
            </a:p>
            <a:p>
              <a:pPr indent="0" lvl="0" marL="0" rtl="0" algn="l">
                <a:lnSpc>
                  <a:spcPct val="115000"/>
                </a:lnSpc>
                <a:spcBef>
                  <a:spcPts val="0"/>
                </a:spcBef>
                <a:spcAft>
                  <a:spcPts val="0"/>
                </a:spcAft>
                <a:buNone/>
              </a:pPr>
              <a:r>
                <a:t/>
              </a:r>
              <a:endParaRPr sz="1200">
                <a:latin typeface="Calibri"/>
                <a:ea typeface="Calibri"/>
                <a:cs typeface="Calibri"/>
                <a:sym typeface="Calibri"/>
              </a:endParaRPr>
            </a:p>
            <a:p>
              <a:pPr indent="0" lvl="0" marL="0" rtl="0" algn="l">
                <a:lnSpc>
                  <a:spcPct val="115000"/>
                </a:lnSpc>
                <a:spcBef>
                  <a:spcPts val="0"/>
                </a:spcBef>
                <a:spcAft>
                  <a:spcPts val="0"/>
                </a:spcAft>
                <a:buNone/>
              </a:pPr>
              <a:r>
                <a:t/>
              </a:r>
              <a:endParaRPr sz="1200">
                <a:latin typeface="Calibri"/>
                <a:ea typeface="Calibri"/>
                <a:cs typeface="Calibri"/>
                <a:sym typeface="Calibri"/>
              </a:endParaRPr>
            </a:p>
            <a:p>
              <a:pPr indent="0" lvl="0" marL="0" rtl="0" algn="l">
                <a:lnSpc>
                  <a:spcPct val="115000"/>
                </a:lnSpc>
                <a:spcBef>
                  <a:spcPts val="0"/>
                </a:spcBef>
                <a:spcAft>
                  <a:spcPts val="0"/>
                </a:spcAft>
                <a:buNone/>
              </a:pPr>
              <a:r>
                <a:t/>
              </a:r>
              <a:endParaRPr sz="1200">
                <a:latin typeface="Calibri"/>
                <a:ea typeface="Calibri"/>
                <a:cs typeface="Calibri"/>
                <a:sym typeface="Calibri"/>
              </a:endParaRPr>
            </a:p>
            <a:p>
              <a:pPr indent="0" lvl="0" marL="0" rtl="0" algn="l">
                <a:lnSpc>
                  <a:spcPct val="115000"/>
                </a:lnSpc>
                <a:spcBef>
                  <a:spcPts val="0"/>
                </a:spcBef>
                <a:spcAft>
                  <a:spcPts val="0"/>
                </a:spcAft>
                <a:buNone/>
              </a:pPr>
              <a:r>
                <a:t/>
              </a:r>
              <a:endParaRPr sz="1200">
                <a:latin typeface="Calibri"/>
                <a:ea typeface="Calibri"/>
                <a:cs typeface="Calibri"/>
                <a:sym typeface="Calibri"/>
              </a:endParaRPr>
            </a:p>
          </p:txBody>
        </p:sp>
      </p:grpSp>
      <p:grpSp>
        <p:nvGrpSpPr>
          <p:cNvPr id="137" name="Google Shape;137;gc7e802525e_0_15"/>
          <p:cNvGrpSpPr/>
          <p:nvPr/>
        </p:nvGrpSpPr>
        <p:grpSpPr>
          <a:xfrm>
            <a:off x="0" y="2375957"/>
            <a:ext cx="3546900" cy="3482836"/>
            <a:chOff x="0" y="1189989"/>
            <a:chExt cx="3546900" cy="3482836"/>
          </a:xfrm>
        </p:grpSpPr>
        <p:sp>
          <p:nvSpPr>
            <p:cNvPr id="138" name="Google Shape;138;gc7e802525e_0_15"/>
            <p:cNvSpPr/>
            <p:nvPr/>
          </p:nvSpPr>
          <p:spPr>
            <a:xfrm>
              <a:off x="0" y="1189989"/>
              <a:ext cx="3546900" cy="669000"/>
            </a:xfrm>
            <a:prstGeom prst="homePlate">
              <a:avLst>
                <a:gd fmla="val 50000" name="adj"/>
              </a:avLst>
            </a:prstGeom>
            <a:solidFill>
              <a:srgbClr val="351C75"/>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US" sz="1600">
                  <a:solidFill>
                    <a:srgbClr val="FFFFFF"/>
                  </a:solidFill>
                  <a:latin typeface="Calibri"/>
                  <a:ea typeface="Calibri"/>
                  <a:cs typeface="Calibri"/>
                  <a:sym typeface="Calibri"/>
                </a:rPr>
                <a:t>SPRING QUARTER </a:t>
              </a:r>
              <a:br>
                <a:rPr b="1" lang="en-US" sz="1600">
                  <a:solidFill>
                    <a:srgbClr val="FFFFFF"/>
                  </a:solidFill>
                  <a:latin typeface="Calibri"/>
                  <a:ea typeface="Calibri"/>
                  <a:cs typeface="Calibri"/>
                  <a:sym typeface="Calibri"/>
                </a:rPr>
              </a:br>
              <a:r>
                <a:rPr b="1" lang="en-US" sz="1600">
                  <a:solidFill>
                    <a:srgbClr val="FFFFFF"/>
                  </a:solidFill>
                  <a:latin typeface="Calibri"/>
                  <a:ea typeface="Calibri"/>
                  <a:cs typeface="Calibri"/>
                  <a:sym typeface="Calibri"/>
                </a:rPr>
                <a:t>GOALS</a:t>
              </a:r>
              <a:endParaRPr b="1" sz="1600">
                <a:solidFill>
                  <a:srgbClr val="FFFFFF"/>
                </a:solidFill>
                <a:latin typeface="Calibri"/>
                <a:ea typeface="Calibri"/>
                <a:cs typeface="Calibri"/>
                <a:sym typeface="Calibri"/>
              </a:endParaRPr>
            </a:p>
          </p:txBody>
        </p:sp>
        <p:sp>
          <p:nvSpPr>
            <p:cNvPr id="139" name="Google Shape;139;gc7e802525e_0_15"/>
            <p:cNvSpPr txBox="1"/>
            <p:nvPr/>
          </p:nvSpPr>
          <p:spPr>
            <a:xfrm>
              <a:off x="655361" y="2057125"/>
              <a:ext cx="2236200" cy="26157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br>
                <a:rPr lang="en-US" sz="1600">
                  <a:latin typeface="Calibri"/>
                  <a:ea typeface="Calibri"/>
                  <a:cs typeface="Calibri"/>
                  <a:sym typeface="Calibri"/>
                </a:rPr>
              </a:br>
              <a:br>
                <a:rPr lang="en-US" sz="1600">
                  <a:latin typeface="Calibri"/>
                  <a:ea typeface="Calibri"/>
                  <a:cs typeface="Calibri"/>
                  <a:sym typeface="Calibri"/>
                </a:rPr>
              </a:br>
              <a:r>
                <a:rPr lang="en-US" sz="1600">
                  <a:latin typeface="Calibri"/>
                  <a:ea typeface="Calibri"/>
                  <a:cs typeface="Calibri"/>
                  <a:sym typeface="Calibri"/>
                </a:rPr>
                <a:t>What are skills, practices or habits that are not strengths YET?</a:t>
              </a:r>
              <a:endParaRPr sz="1600">
                <a:latin typeface="Calibri"/>
                <a:ea typeface="Calibri"/>
                <a:cs typeface="Calibri"/>
                <a:sym typeface="Calibri"/>
              </a:endParaRPr>
            </a:p>
            <a:p>
              <a:pPr indent="0" lvl="0" marL="0" rtl="0" algn="l">
                <a:lnSpc>
                  <a:spcPct val="115000"/>
                </a:lnSpc>
                <a:spcBef>
                  <a:spcPts val="0"/>
                </a:spcBef>
                <a:spcAft>
                  <a:spcPts val="0"/>
                </a:spcAft>
                <a:buNone/>
              </a:pPr>
              <a:r>
                <a:t/>
              </a:r>
              <a:endParaRPr sz="1200">
                <a:latin typeface="Calibri"/>
                <a:ea typeface="Calibri"/>
                <a:cs typeface="Calibri"/>
                <a:sym typeface="Calibri"/>
              </a:endParaRPr>
            </a:p>
          </p:txBody>
        </p:sp>
      </p:grpSp>
      <p:grpSp>
        <p:nvGrpSpPr>
          <p:cNvPr id="140" name="Google Shape;140;gc7e802525e_0_15"/>
          <p:cNvGrpSpPr/>
          <p:nvPr/>
        </p:nvGrpSpPr>
        <p:grpSpPr>
          <a:xfrm>
            <a:off x="2944204" y="2375743"/>
            <a:ext cx="3305700" cy="3483050"/>
            <a:chOff x="2944204" y="1189775"/>
            <a:chExt cx="3305700" cy="3483050"/>
          </a:xfrm>
        </p:grpSpPr>
        <p:sp>
          <p:nvSpPr>
            <p:cNvPr id="141" name="Google Shape;141;gc7e802525e_0_15"/>
            <p:cNvSpPr/>
            <p:nvPr/>
          </p:nvSpPr>
          <p:spPr>
            <a:xfrm>
              <a:off x="2944204" y="1189775"/>
              <a:ext cx="3305700" cy="669000"/>
            </a:xfrm>
            <a:prstGeom prst="chevron">
              <a:avLst>
                <a:gd fmla="val 50000" name="adj"/>
              </a:avLst>
            </a:prstGeom>
            <a:solidFill>
              <a:srgbClr val="4B2A85"/>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US" sz="1600">
                  <a:solidFill>
                    <a:srgbClr val="FFFFFF"/>
                  </a:solidFill>
                  <a:latin typeface="Calibri"/>
                  <a:ea typeface="Calibri"/>
                  <a:cs typeface="Calibri"/>
                  <a:sym typeface="Calibri"/>
                </a:rPr>
                <a:t>SPHERE OF CONTROL</a:t>
              </a:r>
              <a:endParaRPr b="1" sz="1600">
                <a:solidFill>
                  <a:srgbClr val="FFFFFF"/>
                </a:solidFill>
                <a:latin typeface="Calibri"/>
                <a:ea typeface="Calibri"/>
                <a:cs typeface="Calibri"/>
                <a:sym typeface="Calibri"/>
              </a:endParaRPr>
            </a:p>
          </p:txBody>
        </p:sp>
        <p:sp>
          <p:nvSpPr>
            <p:cNvPr id="142" name="Google Shape;142;gc7e802525e_0_15"/>
            <p:cNvSpPr txBox="1"/>
            <p:nvPr/>
          </p:nvSpPr>
          <p:spPr>
            <a:xfrm>
              <a:off x="3478949" y="2057125"/>
              <a:ext cx="2236200" cy="26157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Getting a 4.0 in a course</a:t>
              </a:r>
              <a:br>
                <a:rPr lang="en-US" sz="1600">
                  <a:solidFill>
                    <a:schemeClr val="dk1"/>
                  </a:solidFill>
                  <a:latin typeface="Calibri"/>
                  <a:ea typeface="Calibri"/>
                  <a:cs typeface="Calibri"/>
                  <a:sym typeface="Calibri"/>
                </a:rPr>
              </a:b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VS.</a:t>
              </a:r>
              <a:br>
                <a:rPr lang="en-US" sz="1600">
                  <a:solidFill>
                    <a:schemeClr val="dk1"/>
                  </a:solidFill>
                  <a:latin typeface="Calibri"/>
                  <a:ea typeface="Calibri"/>
                  <a:cs typeface="Calibri"/>
                  <a:sym typeface="Calibri"/>
                </a:rPr>
              </a:b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Attending course </a:t>
              </a: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office hours</a:t>
              </a:r>
              <a:endParaRPr sz="16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200">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cc43c89fac_0_12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148" name="Google Shape;148;gcc43c89fac_0_124"/>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520"/>
              </a:spcBef>
              <a:spcAft>
                <a:spcPts val="0"/>
              </a:spcAft>
              <a:buSzPts val="1560"/>
              <a:buChar char="❖"/>
            </a:pPr>
            <a:r>
              <a:rPr lang="en-US"/>
              <a:t>Growth vs. Fixed Mindset</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Clr>
                <a:srgbClr val="4B2A85"/>
              </a:buClr>
              <a:buSzPts val="1560"/>
              <a:buChar char="❖"/>
            </a:pPr>
            <a:r>
              <a:rPr b="1" lang="en-US">
                <a:solidFill>
                  <a:srgbClr val="4B2A85"/>
                </a:solidFill>
              </a:rPr>
              <a:t>Reading Review and Q&amp;A</a:t>
            </a:r>
            <a:endParaRPr b="1">
              <a:solidFill>
                <a:srgbClr val="4B2A85"/>
              </a:solidFill>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If/Else Logic In Hardware</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Introduction to the Arithmetic Logic Unit (ALU)</a:t>
            </a:r>
            <a:endParaRPr/>
          </a:p>
          <a:p>
            <a:pPr indent="0" lvl="0" marL="457200" rtl="0" algn="l">
              <a:lnSpc>
                <a:spcPct val="100000"/>
              </a:lnSpc>
              <a:spcBef>
                <a:spcPts val="520"/>
              </a:spcBef>
              <a:spcAft>
                <a:spcPts val="0"/>
              </a:spcAft>
              <a:buNone/>
            </a:pPr>
            <a:r>
              <a:t/>
            </a:r>
            <a:endParaRPr/>
          </a:p>
          <a:p>
            <a:pPr indent="-342900" lvl="0" marL="342900" rtl="0" algn="l">
              <a:lnSpc>
                <a:spcPct val="100000"/>
              </a:lnSpc>
              <a:spcBef>
                <a:spcPts val="520"/>
              </a:spcBef>
              <a:spcAft>
                <a:spcPts val="0"/>
              </a:spcAft>
              <a:buSzPts val="1560"/>
              <a:buChar char="❖"/>
            </a:pPr>
            <a:r>
              <a:rPr lang="en-US"/>
              <a:t>Project 2 Overview</a:t>
            </a:r>
            <a:endParaRPr/>
          </a:p>
        </p:txBody>
      </p:sp>
      <p:sp>
        <p:nvSpPr>
          <p:cNvPr id="149" name="Google Shape;149;gcc43c89fac_0_12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cc43c89fac_0_51"/>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Two’s Complement</a:t>
            </a:r>
            <a:endParaRPr/>
          </a:p>
        </p:txBody>
      </p:sp>
      <p:sp>
        <p:nvSpPr>
          <p:cNvPr id="156" name="Google Shape;156;gcc43c89fac_0_51"/>
          <p:cNvSpPr txBox="1"/>
          <p:nvPr>
            <p:ph idx="1" type="body"/>
          </p:nvPr>
        </p:nvSpPr>
        <p:spPr>
          <a:xfrm>
            <a:off x="396875" y="1362075"/>
            <a:ext cx="8366100" cy="5313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Way of interpreting binary numbers to represent negative values</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Give a negative weight to the most significant digit, then compute the value like normal</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Example: 1101 in a 4-bit representation</a:t>
            </a:r>
            <a:endParaRPr/>
          </a:p>
          <a:p>
            <a:pPr indent="-382269" lvl="1" marL="914400" rtl="0" algn="l">
              <a:spcBef>
                <a:spcPts val="0"/>
              </a:spcBef>
              <a:spcAft>
                <a:spcPts val="0"/>
              </a:spcAft>
              <a:buSzPts val="2420"/>
              <a:buChar char="○"/>
            </a:pPr>
            <a:r>
              <a:rPr lang="en-US"/>
              <a:t>-2^3 + 2^2 + 2^0 = -8 + 4 + 1 = -3</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For a value x, -x = ~x + 1</a:t>
            </a:r>
            <a:endParaRPr/>
          </a:p>
          <a:p>
            <a:pPr indent="-382269" lvl="1" marL="914400" rtl="0" algn="l">
              <a:spcBef>
                <a:spcPts val="0"/>
              </a:spcBef>
              <a:spcAft>
                <a:spcPts val="0"/>
              </a:spcAft>
              <a:buSzPts val="2420"/>
              <a:buChar char="○"/>
            </a:pPr>
            <a:r>
              <a:rPr lang="en-US"/>
              <a:t>Example: x = 4 = 0100</a:t>
            </a:r>
            <a:endParaRPr/>
          </a:p>
          <a:p>
            <a:pPr indent="-382269" lvl="1" marL="914400" rtl="0" algn="l">
              <a:spcBef>
                <a:spcPts val="0"/>
              </a:spcBef>
              <a:spcAft>
                <a:spcPts val="0"/>
              </a:spcAft>
              <a:buSzPts val="2420"/>
              <a:buChar char="○"/>
            </a:pPr>
            <a:r>
              <a:rPr lang="en-US"/>
              <a:t>-x = ~x + 1 = ~0100 + 1 = 1011 + 1= 1100 = -8 + 4 = -4</a:t>
            </a:r>
            <a:endParaRPr/>
          </a:p>
        </p:txBody>
      </p:sp>
      <p:sp>
        <p:nvSpPr>
          <p:cNvPr id="157" name="Google Shape;157;gcc43c89fac_0_51"/>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cc43c89fac_0_65"/>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Two’s Complement 4-bit Values</a:t>
            </a:r>
            <a:endParaRPr/>
          </a:p>
        </p:txBody>
      </p:sp>
      <p:sp>
        <p:nvSpPr>
          <p:cNvPr id="164" name="Google Shape;164;gcc43c89fac_0_65"/>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graphicFrame>
        <p:nvGraphicFramePr>
          <p:cNvPr descr="Table showing 4-bit binary representations and their corresponding two's complement values. There are two columns, one showing the binary representation, the other showing the two's complement value" id="165" name="Google Shape;165;gcc43c89fac_0_65" title="4-bit Binary and Two's Complement Table"/>
          <p:cNvGraphicFramePr/>
          <p:nvPr/>
        </p:nvGraphicFramePr>
        <p:xfrm>
          <a:off x="357025" y="1197675"/>
          <a:ext cx="3000000" cy="3000000"/>
        </p:xfrm>
        <a:graphic>
          <a:graphicData uri="http://schemas.openxmlformats.org/drawingml/2006/table">
            <a:tbl>
              <a:tblPr>
                <a:noFill/>
                <a:tableStyleId>{7BA4B823-7970-40F7-8983-F7D61460A7BD}</a:tableStyleId>
              </a:tblPr>
              <a:tblGrid>
                <a:gridCol w="1973625"/>
                <a:gridCol w="2858525"/>
              </a:tblGrid>
              <a:tr h="332950">
                <a:tc>
                  <a:txBody>
                    <a:bodyPr/>
                    <a:lstStyle/>
                    <a:p>
                      <a:pPr indent="0" lvl="0" marL="0" rtl="0" algn="ctr">
                        <a:spcBef>
                          <a:spcPts val="0"/>
                        </a:spcBef>
                        <a:spcAft>
                          <a:spcPts val="0"/>
                        </a:spcAft>
                        <a:buNone/>
                      </a:pPr>
                      <a:r>
                        <a:rPr b="1" lang="en-US" sz="2000"/>
                        <a:t>Binary</a:t>
                      </a:r>
                      <a:endParaRPr b="1"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b="1" lang="en-US" sz="2000"/>
                        <a:t>2’s Complement Value</a:t>
                      </a:r>
                      <a:endParaRPr b="1"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0000</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0</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0001</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1</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0010</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2</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0011</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3</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0100</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4</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0101</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5</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0110</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6</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0111</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7</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1000</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-8</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1001</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-7</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1010</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-6</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1011</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-5</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1100</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-4</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1101</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-3</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1110</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-2</a:t>
                      </a:r>
                      <a:endParaRPr sz="2000"/>
                    </a:p>
                  </a:txBody>
                  <a:tcPr marT="0" marB="0" marR="0" marL="0">
                    <a:lnL cap="flat" cmpd="sng" w="19050">
                      <a:solidFill>
                        <a:srgbClr val="000000"/>
                      </a:solidFill>
                      <a:prstDash val="solid"/>
                      <a:round/>
                      <a:headEnd len="sm" w="sm" type="none"/>
                      <a:tailEnd len="sm" w="sm" type="none"/>
                    </a:lnL>
                  </a:tcPr>
                </a:tc>
              </a:tr>
              <a:tr h="332950">
                <a:tc>
                  <a:txBody>
                    <a:bodyPr/>
                    <a:lstStyle/>
                    <a:p>
                      <a:pPr indent="0" lvl="0" marL="0" rtl="0" algn="ctr">
                        <a:spcBef>
                          <a:spcPts val="0"/>
                        </a:spcBef>
                        <a:spcAft>
                          <a:spcPts val="0"/>
                        </a:spcAft>
                        <a:buNone/>
                      </a:pPr>
                      <a:r>
                        <a:rPr lang="en-US" sz="2000"/>
                        <a:t>1111</a:t>
                      </a:r>
                      <a:endParaRPr sz="2000"/>
                    </a:p>
                  </a:txBody>
                  <a:tcPr marT="0" marB="0" marR="0" marL="0">
                    <a:lnR cap="flat" cmpd="sng" w="19050">
                      <a:solidFill>
                        <a:srgbClr val="000000"/>
                      </a:solidFill>
                      <a:prstDash val="solid"/>
                      <a:round/>
                      <a:headEnd len="sm" w="sm" type="none"/>
                      <a:tailEnd len="sm" w="sm" type="none"/>
                    </a:lnR>
                  </a:tcPr>
                </a:tc>
                <a:tc>
                  <a:txBody>
                    <a:bodyPr/>
                    <a:lstStyle/>
                    <a:p>
                      <a:pPr indent="0" lvl="0" marL="0" rtl="0" algn="ctr">
                        <a:spcBef>
                          <a:spcPts val="0"/>
                        </a:spcBef>
                        <a:spcAft>
                          <a:spcPts val="0"/>
                        </a:spcAft>
                        <a:buNone/>
                      </a:pPr>
                      <a:r>
                        <a:rPr lang="en-US" sz="2000"/>
                        <a:t>-1</a:t>
                      </a:r>
                      <a:endParaRPr sz="2000"/>
                    </a:p>
                  </a:txBody>
                  <a:tcPr marT="0" marB="0" marR="0" marL="0">
                    <a:lnL cap="flat" cmpd="sng" w="19050">
                      <a:solidFill>
                        <a:srgbClr val="000000"/>
                      </a:solidFill>
                      <a:prstDash val="solid"/>
                      <a:round/>
                      <a:headEnd len="sm" w="sm" type="none"/>
                      <a:tailEnd len="sm" w="sm" type="none"/>
                    </a:ln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2018-03-28T08:00:24Z</dcterms:created>
  <dc:creator>Aaron Johnston</dc:creator>
</cp:coreProperties>
</file>