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9144000"/>
  <p:notesSz cx="9601200" cy="7315200"/>
  <p:embeddedFontLst>
    <p:embeddedFont>
      <p:font typeface="Encode Sans"/>
      <p:regular r:id="rId38"/>
      <p:bold r:id="rId39"/>
    </p:embeddedFont>
    <p:embeddedFont>
      <p:font typeface="Arial Narrow"/>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h3i8847eCDUb1h0NoXD3+5GF+EA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eslie Iked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348A94-4D94-45F5-A82A-332714E6A8AF}">
  <a:tblStyle styleId="{77348A94-4D94-45F5-A82A-332714E6A8A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95B5526-5038-4525-A766-74926E11F5A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ialNarrow-regular.fntdata"/><Relationship Id="rId20" Type="http://schemas.openxmlformats.org/officeDocument/2006/relationships/slide" Target="slides/slide13.xml"/><Relationship Id="rId42" Type="http://schemas.openxmlformats.org/officeDocument/2006/relationships/font" Target="fonts/ArialNarrow-italic.fntdata"/><Relationship Id="rId41" Type="http://schemas.openxmlformats.org/officeDocument/2006/relationships/font" Target="fonts/ArialNarrow-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ArialNarrow-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EncodeSans-bold.fntdata"/><Relationship Id="rId16" Type="http://schemas.openxmlformats.org/officeDocument/2006/relationships/slide" Target="slides/slide9.xml"/><Relationship Id="rId38" Type="http://schemas.openxmlformats.org/officeDocument/2006/relationships/font" Target="fonts/EncodeSans-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4-04T16:52:39.965">
    <p:pos x="6000" y="0"/>
    <p:text>Eric &amp; Margot Lead
@ericfan@cs.washington.edu 
@enrigm@cs.washington.edu 
Add instructions and info about setting up a Discord channel (either adding to 390b discord channel from last quarter or starting a new one)</p:text>
    <p:extLst>
      <p:ext uri="{C676402C-5697-4E1C-873F-D02D1690AC5C}">
        <p15:threadingInfo timeZoneBias="0"/>
      </p:ext>
      <p:ext uri="http://customooxmlschemas.google.com/">
        <go:slidesCustomData xmlns:go="http://customooxmlschemas.google.com/" commentPostId="AAAAL6xWmm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g3bHgmPizu5n-ekW2S1vLmB_kh4DgfJP/view?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g3bHgmPizu5n-ekW2S1vLmB_kh4DgfJP/view?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g3bHgmPizu5n-ekW2S1vLmB_kh4DgfJP/view?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g3bHgmPizu5n-ekW2S1vLmB_kh4DgfJP/view?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52a65d627_0_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b52a65d627_0_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[10 min] </a:t>
            </a:r>
            <a:r>
              <a:rPr lang="en-US" u="sng">
                <a:solidFill>
                  <a:schemeClr val="hlink"/>
                </a:solidFill>
                <a:hlinkClick r:id="rId2"/>
              </a:rPr>
              <a:t>https://drive.google.com/file/d/1g3bHgmPizu5n-ekW2S1vLmB_kh4DgfJP/view?usp=sharing</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CLASS MEETING TIMES &amp; QUIZ SECTIONS</a:t>
            </a:r>
            <a:endParaRPr/>
          </a:p>
          <a:p>
            <a:pPr indent="-317500" lvl="0" marL="457200" rtl="0" algn="l">
              <a:lnSpc>
                <a:spcPct val="100000"/>
              </a:lnSpc>
              <a:spcBef>
                <a:spcPts val="0"/>
              </a:spcBef>
              <a:spcAft>
                <a:spcPts val="0"/>
              </a:spcAft>
              <a:buSzPts val="1400"/>
              <a:buChar char="-"/>
            </a:pPr>
            <a:r>
              <a:rPr lang="en-US"/>
              <a:t>Block out all the time in which you are meeting for your classes and their quiz sections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FAMILY / FRIENDS / COMMUNITY COMMITMENTS </a:t>
            </a:r>
            <a:endParaRPr/>
          </a:p>
          <a:p>
            <a:pPr indent="-317500" lvl="0" marL="457200" rtl="0" algn="l">
              <a:lnSpc>
                <a:spcPct val="100000"/>
              </a:lnSpc>
              <a:spcBef>
                <a:spcPts val="0"/>
              </a:spcBef>
              <a:spcAft>
                <a:spcPts val="0"/>
              </a:spcAft>
              <a:buSzPts val="1400"/>
              <a:buChar char="-"/>
            </a:pPr>
            <a:r>
              <a:rPr lang="en-US"/>
              <a:t>Video chatting with your family or chosen family </a:t>
            </a:r>
            <a:endParaRPr/>
          </a:p>
          <a:p>
            <a:pPr indent="-317500" lvl="0" marL="457200" rtl="0" algn="l">
              <a:lnSpc>
                <a:spcPct val="100000"/>
              </a:lnSpc>
              <a:spcBef>
                <a:spcPts val="0"/>
              </a:spcBef>
              <a:spcAft>
                <a:spcPts val="0"/>
              </a:spcAft>
              <a:buSzPts val="1400"/>
              <a:buChar char="-"/>
            </a:pPr>
            <a:r>
              <a:rPr lang="en-US"/>
              <a:t>Maybe part of your role is looking after your siblings if you’re at home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DO YOU EAT?</a:t>
            </a:r>
            <a:endParaRPr/>
          </a:p>
          <a:p>
            <a:pPr indent="-317500" lvl="0" marL="457200" rtl="0" algn="l">
              <a:lnSpc>
                <a:spcPct val="100000"/>
              </a:lnSpc>
              <a:spcBef>
                <a:spcPts val="0"/>
              </a:spcBef>
              <a:spcAft>
                <a:spcPts val="0"/>
              </a:spcAft>
              <a:buSzPts val="1400"/>
              <a:buChar char="-"/>
            </a:pPr>
            <a:r>
              <a:rPr lang="en-US"/>
              <a:t>when do you typically eat breakfast, lunch, dinner? </a:t>
            </a:r>
            <a:endParaRPr/>
          </a:p>
          <a:p>
            <a:pPr indent="-317500" lvl="0" marL="457200" rtl="0" algn="l">
              <a:lnSpc>
                <a:spcPct val="100000"/>
              </a:lnSpc>
              <a:spcBef>
                <a:spcPts val="0"/>
              </a:spcBef>
              <a:spcAft>
                <a:spcPts val="0"/>
              </a:spcAft>
              <a:buSzPts val="1400"/>
              <a:buChar char="-"/>
            </a:pPr>
            <a:r>
              <a:rPr lang="en-US"/>
              <a:t>Preparation for these meals?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PHYSICAL &amp; MENTAL HEALTH ACTIVITIES?</a:t>
            </a:r>
            <a:endParaRPr/>
          </a:p>
          <a:p>
            <a:pPr indent="-317500" lvl="0" marL="457200" rtl="0" algn="l">
              <a:lnSpc>
                <a:spcPct val="100000"/>
              </a:lnSpc>
              <a:spcBef>
                <a:spcPts val="0"/>
              </a:spcBef>
              <a:spcAft>
                <a:spcPts val="0"/>
              </a:spcAft>
              <a:buSzPts val="1400"/>
              <a:buChar char="-"/>
            </a:pPr>
            <a:r>
              <a:rPr lang="en-US"/>
              <a:t>Activities that you’re doing for your own mental health and well-being?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STUDYING </a:t>
            </a:r>
            <a:endParaRPr/>
          </a:p>
          <a:p>
            <a:pPr indent="-317500" lvl="0" marL="457200" rtl="0" algn="l">
              <a:lnSpc>
                <a:spcPct val="100000"/>
              </a:lnSpc>
              <a:spcBef>
                <a:spcPts val="0"/>
              </a:spcBef>
              <a:spcAft>
                <a:spcPts val="0"/>
              </a:spcAft>
              <a:buSzPts val="1400"/>
              <a:buChar char="-"/>
            </a:pPr>
            <a:r>
              <a:rPr lang="en-US"/>
              <a:t> The expectation is that students are studying/doing 2 hours of for every 1 hours in class.</a:t>
            </a:r>
            <a:endParaRPr/>
          </a:p>
          <a:p>
            <a:pPr indent="-317500" lvl="0" marL="457200" rtl="0" algn="l">
              <a:lnSpc>
                <a:spcPct val="100000"/>
              </a:lnSpc>
              <a:spcBef>
                <a:spcPts val="0"/>
              </a:spcBef>
              <a:spcAft>
                <a:spcPts val="0"/>
              </a:spcAft>
              <a:buSzPts val="1400"/>
              <a:buChar char="-"/>
            </a:pPr>
            <a:r>
              <a:rPr lang="en-US"/>
              <a:t>For example, this class meetings for 3 hours per week and therefore is a 3 credit course.</a:t>
            </a:r>
            <a:endParaRPr/>
          </a:p>
          <a:p>
            <a:pPr indent="-317500" lvl="1" marL="914400" rtl="0" algn="l">
              <a:lnSpc>
                <a:spcPct val="100000"/>
              </a:lnSpc>
              <a:spcBef>
                <a:spcPts val="0"/>
              </a:spcBef>
              <a:spcAft>
                <a:spcPts val="0"/>
              </a:spcAft>
              <a:buSzPts val="1400"/>
              <a:buChar char="-"/>
            </a:pPr>
            <a:r>
              <a:rPr lang="en-US"/>
              <a:t>The expectation is that students are committing 6 hours per week on homework</a:t>
            </a:r>
            <a:endParaRPr/>
          </a:p>
          <a:p>
            <a:pPr indent="-292100" lvl="0" marL="457200" rtl="0" algn="l">
              <a:lnSpc>
                <a:spcPct val="115000"/>
              </a:lnSpc>
              <a:spcBef>
                <a:spcPts val="0"/>
              </a:spcBef>
              <a:spcAft>
                <a:spcPts val="0"/>
              </a:spcAft>
              <a:buSzPts val="1000"/>
              <a:buChar char="-"/>
            </a:pPr>
            <a:r>
              <a:rPr lang="en-US" sz="1000">
                <a:latin typeface="Open Sans"/>
                <a:ea typeface="Open Sans"/>
                <a:cs typeface="Open Sans"/>
                <a:sym typeface="Open Sans"/>
              </a:rPr>
              <a:t>A 15-credit load should end up taking about 45 hours of time per week (15 hours of class time plus 30 hours of homework).</a:t>
            </a:r>
            <a:br>
              <a:rPr lang="en-US" sz="1000">
                <a:latin typeface="Open Sans"/>
                <a:ea typeface="Open Sans"/>
                <a:cs typeface="Open Sans"/>
                <a:sym typeface="Open Sans"/>
              </a:rPr>
            </a:br>
            <a:endParaRPr sz="1000">
              <a:latin typeface="Open Sans"/>
              <a:ea typeface="Open Sans"/>
              <a:cs typeface="Open Sans"/>
              <a:sym typeface="Open Sans"/>
            </a:endParaRPr>
          </a:p>
          <a:p>
            <a:pPr indent="0" lvl="0" marL="0" rtl="0" algn="l">
              <a:lnSpc>
                <a:spcPct val="115000"/>
              </a:lnSpc>
              <a:spcBef>
                <a:spcPts val="0"/>
              </a:spcBef>
              <a:spcAft>
                <a:spcPts val="0"/>
              </a:spcAft>
              <a:buSzPts val="1400"/>
              <a:buNone/>
            </a:pPr>
            <a:r>
              <a:rPr lang="en-US" sz="1000">
                <a:latin typeface="Open Sans"/>
                <a:ea typeface="Open Sans"/>
                <a:cs typeface="Open Sans"/>
                <a:sym typeface="Open Sans"/>
              </a:rPr>
              <a:t>WHAT ELSE?</a:t>
            </a:r>
            <a:endParaRPr sz="1000">
              <a:latin typeface="Open Sans"/>
              <a:ea typeface="Open Sans"/>
              <a:cs typeface="Open Sans"/>
              <a:sym typeface="Open Sans"/>
            </a:endParaRPr>
          </a:p>
          <a:p>
            <a:pPr indent="-292100" lvl="0" marL="457200" rtl="0" algn="l">
              <a:lnSpc>
                <a:spcPct val="115000"/>
              </a:lnSpc>
              <a:spcBef>
                <a:spcPts val="0"/>
              </a:spcBef>
              <a:spcAft>
                <a:spcPts val="0"/>
              </a:spcAft>
              <a:buSzPts val="1000"/>
              <a:buFont typeface="Open Sans"/>
              <a:buChar char="-"/>
            </a:pPr>
            <a:r>
              <a:rPr lang="en-US" sz="1000">
                <a:latin typeface="Open Sans"/>
                <a:ea typeface="Open Sans"/>
                <a:cs typeface="Open Sans"/>
                <a:sym typeface="Open Sans"/>
              </a:rPr>
              <a:t>working? walking your dog?</a:t>
            </a:r>
            <a:endParaRPr sz="10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it doesn’t reflect?</a:t>
            </a:r>
            <a:endParaRPr/>
          </a:p>
          <a:p>
            <a:pPr indent="-317500" lvl="0" marL="457200" rtl="0" algn="l">
              <a:lnSpc>
                <a:spcPct val="100000"/>
              </a:lnSpc>
              <a:spcBef>
                <a:spcPts val="0"/>
              </a:spcBef>
              <a:spcAft>
                <a:spcPts val="0"/>
              </a:spcAft>
              <a:buSzPts val="1400"/>
              <a:buChar char="●"/>
            </a:pPr>
            <a:r>
              <a:rPr lang="en-US"/>
              <a:t>How are you accomplishing these activities each day? What daily action items/to-dos do you work to accomplish within the context of what you have going on each day (could look different depending on the day)</a:t>
            </a:r>
            <a:endParaRPr/>
          </a:p>
          <a:p>
            <a:pPr indent="-317500" lvl="0" marL="457200" rtl="0" algn="l">
              <a:lnSpc>
                <a:spcPct val="100000"/>
              </a:lnSpc>
              <a:spcBef>
                <a:spcPts val="0"/>
              </a:spcBef>
              <a:spcAft>
                <a:spcPts val="0"/>
              </a:spcAft>
              <a:buSzPts val="1400"/>
              <a:buChar char="●"/>
            </a:pPr>
            <a:r>
              <a:rPr lang="en-US"/>
              <a:t>How do the time of these activities change depending on where you are at in the quarter?</a:t>
            </a:r>
            <a:endParaRPr/>
          </a:p>
        </p:txBody>
      </p:sp>
      <p:sp>
        <p:nvSpPr>
          <p:cNvPr id="170" name="Google Shape;170;gb52a65d627_0_1: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e7a432d2b_0_85: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77" name="Google Shape;177;gce7a432d2b_0_8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2ec1e61c1_3_5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84" name="Google Shape;184;g82ec1e61c1_3_5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ba930822d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1" name="Google Shape;191;gaba930822d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300141d06_1_3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98" name="Google Shape;198;g8300141d06_1_3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300141d06_1_374: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06" name="Google Shape;206;g8300141d06_1_374: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300141d06_1_46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13" name="Google Shape;213;g8300141d06_1_46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300141d06_3_1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21" name="Google Shape;221;g8300141d06_3_1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e360532ed_0_3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e360532ed_0_30: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30" name="Google Shape;230;gce360532ed_0_30: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e360532ed_0_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AARON</a:t>
            </a:r>
            <a:endParaRPr/>
          </a:p>
        </p:txBody>
      </p:sp>
      <p:sp>
        <p:nvSpPr>
          <p:cNvPr id="237" name="Google Shape;237;gce360532ed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e7a432d2b_0_9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43" name="Google Shape;243;gce7a432d2b_0_9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8300141d06_1_33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50" name="Google Shape;250;g8300141d06_1_33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e7a432d2b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62" name="Google Shape;262;gce7a432d2b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e7a432d2b_0_1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1" name="Google Shape;271;gce7a432d2b_0_1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e7a432d2b_0_3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79" name="Google Shape;279;gce7a432d2b_0_3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8300141d06_3_4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86" name="Google Shape;286;g8300141d06_3_4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e7a432d2b_0_4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294" name="Google Shape;294;gce7a432d2b_0_4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ce7a432d2b_0_5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03" name="Google Shape;303;gce7a432d2b_0_5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300141d06_3_101: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1" name="Google Shape;311;g8300141d06_3_101: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300141d06_3_16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18" name="Google Shape;318;g8300141d06_3_16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e7a432d2b_0_6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1" name="Google Shape;101;gce7a432d2b_0_6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e752b3be0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27" name="Google Shape;327;gce752b3be0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e360532ed_0_3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e360532ed_0_39: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9" name="Google Shape;109;gce360532ed_0_39: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e7a432d2b_0_73: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19" name="Google Shape;119;gce7a432d2b_0_73: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2bf86dd72_3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82bf86dd72_3_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100"/>
              <a:buFont typeface="Arial"/>
              <a:buNone/>
            </a:pPr>
            <a:r>
              <a:rPr lang="en-US"/>
              <a:t>[2 min] There will always be things that demand your time.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We are talking about this at the start of the quarter bc time management is often the backbone of understanding the landscape of what you have going on for the next 3 months. </a:t>
            </a:r>
            <a:endParaRPr/>
          </a:p>
          <a:p>
            <a:pPr indent="0" lvl="0" marL="0" rtl="0" algn="l">
              <a:lnSpc>
                <a:spcPct val="100000"/>
              </a:lnSpc>
              <a:spcBef>
                <a:spcPts val="0"/>
              </a:spcBef>
              <a:spcAft>
                <a:spcPts val="0"/>
              </a:spcAft>
              <a:buClr>
                <a:schemeClr val="dk1"/>
              </a:buClr>
              <a:buSzPts val="1100"/>
              <a:buFont typeface="Arial"/>
              <a:buNone/>
            </a:pPr>
            <a:r>
              <a:rPr lang="en-US"/>
              <a:t>I hear a lot of students say “I ran out of time”, I didn’t have enough time to spend on X because I had to work on Y. -- make no mistake, this will be an ONGOING skill that you will need to continue to assess, refine, and practice. But I want to introduce you to some exercises to help you address procrastination and mitigate the stress of not having enough time.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First we need to identify what ARE the things that fill up your time.</a:t>
            </a:r>
            <a:endParaRPr/>
          </a:p>
        </p:txBody>
      </p:sp>
      <p:sp>
        <p:nvSpPr>
          <p:cNvPr id="127" name="Google Shape;127;g82bf86dd72_3_7: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2bf86dd72_1_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82bf86dd72_1_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[5 min] Debunk this idea that online classes will mean you have a plethora of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might gain more time in some areas (commuting for example) but you might lose time in other ways (admin work in getting ready in courses, needing social interaction so you’re video chatting with your friends and family a lot more)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want us to spend some time quantifying these activities a bit more. [send Weekly Time Commitments file] </a:t>
            </a:r>
            <a:r>
              <a:rPr lang="en-US" u="sng">
                <a:solidFill>
                  <a:srgbClr val="4B2A85"/>
                </a:solidFill>
                <a:hlinkClick r:id="rId2">
                  <a:extLst>
                    <a:ext uri="{A12FA001-AC4F-418D-AE19-62706E023703}">
                      <ahyp:hlinkClr val="tx"/>
                    </a:ext>
                  </a:extLst>
                </a:hlinkClick>
              </a:rPr>
              <a:t>https://drive.google.com/file/d/1g3bHgmPizu5n-ekW2S1vLmB_kh4DgfJP/view?usp=sharing</a:t>
            </a:r>
            <a:r>
              <a:rPr lang="en-US"/>
              <a:t> </a:t>
            </a:r>
            <a:endParaRPr/>
          </a:p>
          <a:p>
            <a:pPr indent="0" lvl="0" marL="0" rtl="0" algn="l">
              <a:lnSpc>
                <a:spcPct val="100000"/>
              </a:lnSpc>
              <a:spcBef>
                <a:spcPts val="0"/>
              </a:spcBef>
              <a:spcAft>
                <a:spcPts val="0"/>
              </a:spcAft>
              <a:buSzPts val="1400"/>
              <a:buNone/>
            </a:pPr>
            <a:r>
              <a:t/>
            </a:r>
            <a:endParaRPr/>
          </a:p>
        </p:txBody>
      </p:sp>
      <p:sp>
        <p:nvSpPr>
          <p:cNvPr id="136" name="Google Shape;136;g82bf86dd72_1_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52a65d627_0_9: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b52a65d627_0_9: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[10 min] </a:t>
            </a:r>
            <a:r>
              <a:rPr lang="en-US" u="sng">
                <a:solidFill>
                  <a:schemeClr val="hlink"/>
                </a:solidFill>
                <a:hlinkClick r:id="rId2"/>
              </a:rPr>
              <a:t>https://drive.google.com/file/d/1g3bHgmPizu5n-ekW2S1vLmB_kh4DgfJP/view?usp=sharing</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CLASS MEETING TIMES &amp; QUIZ SECTIONS</a:t>
            </a:r>
            <a:endParaRPr/>
          </a:p>
          <a:p>
            <a:pPr indent="-317500" lvl="0" marL="457200" rtl="0" algn="l">
              <a:lnSpc>
                <a:spcPct val="100000"/>
              </a:lnSpc>
              <a:spcBef>
                <a:spcPts val="0"/>
              </a:spcBef>
              <a:spcAft>
                <a:spcPts val="0"/>
              </a:spcAft>
              <a:buSzPts val="1400"/>
              <a:buChar char="-"/>
            </a:pPr>
            <a:r>
              <a:rPr lang="en-US"/>
              <a:t>Block out all the time in which you are meeting for your classes and their quiz sections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FAMILY / FRIENDS / COMMUNITY COMMITMENTS </a:t>
            </a:r>
            <a:endParaRPr/>
          </a:p>
          <a:p>
            <a:pPr indent="-317500" lvl="0" marL="457200" rtl="0" algn="l">
              <a:lnSpc>
                <a:spcPct val="100000"/>
              </a:lnSpc>
              <a:spcBef>
                <a:spcPts val="0"/>
              </a:spcBef>
              <a:spcAft>
                <a:spcPts val="0"/>
              </a:spcAft>
              <a:buSzPts val="1400"/>
              <a:buChar char="-"/>
            </a:pPr>
            <a:r>
              <a:rPr lang="en-US"/>
              <a:t>Video chatting with your family or chosen family </a:t>
            </a:r>
            <a:endParaRPr/>
          </a:p>
          <a:p>
            <a:pPr indent="-317500" lvl="0" marL="457200" rtl="0" algn="l">
              <a:lnSpc>
                <a:spcPct val="100000"/>
              </a:lnSpc>
              <a:spcBef>
                <a:spcPts val="0"/>
              </a:spcBef>
              <a:spcAft>
                <a:spcPts val="0"/>
              </a:spcAft>
              <a:buSzPts val="1400"/>
              <a:buChar char="-"/>
            </a:pPr>
            <a:r>
              <a:rPr lang="en-US"/>
              <a:t>Maybe part of your role is looking after your siblings if you’re at home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DO YOU EAT?</a:t>
            </a:r>
            <a:endParaRPr/>
          </a:p>
          <a:p>
            <a:pPr indent="-317500" lvl="0" marL="457200" rtl="0" algn="l">
              <a:lnSpc>
                <a:spcPct val="100000"/>
              </a:lnSpc>
              <a:spcBef>
                <a:spcPts val="0"/>
              </a:spcBef>
              <a:spcAft>
                <a:spcPts val="0"/>
              </a:spcAft>
              <a:buSzPts val="1400"/>
              <a:buChar char="-"/>
            </a:pPr>
            <a:r>
              <a:rPr lang="en-US"/>
              <a:t>when do you typically eat breakfast, lunch, dinner? </a:t>
            </a:r>
            <a:endParaRPr/>
          </a:p>
          <a:p>
            <a:pPr indent="-317500" lvl="0" marL="457200" rtl="0" algn="l">
              <a:lnSpc>
                <a:spcPct val="100000"/>
              </a:lnSpc>
              <a:spcBef>
                <a:spcPts val="0"/>
              </a:spcBef>
              <a:spcAft>
                <a:spcPts val="0"/>
              </a:spcAft>
              <a:buSzPts val="1400"/>
              <a:buChar char="-"/>
            </a:pPr>
            <a:r>
              <a:rPr lang="en-US"/>
              <a:t>Preparation for these meals?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PHYSICAL &amp; MENTAL HEALTH ACTIVITIES?</a:t>
            </a:r>
            <a:endParaRPr/>
          </a:p>
          <a:p>
            <a:pPr indent="-317500" lvl="0" marL="457200" rtl="0" algn="l">
              <a:lnSpc>
                <a:spcPct val="100000"/>
              </a:lnSpc>
              <a:spcBef>
                <a:spcPts val="0"/>
              </a:spcBef>
              <a:spcAft>
                <a:spcPts val="0"/>
              </a:spcAft>
              <a:buSzPts val="1400"/>
              <a:buChar char="-"/>
            </a:pPr>
            <a:r>
              <a:rPr lang="en-US"/>
              <a:t>Activities that you’re doing for your own mental health and well-being?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STUDYING </a:t>
            </a:r>
            <a:endParaRPr/>
          </a:p>
          <a:p>
            <a:pPr indent="-317500" lvl="0" marL="457200" rtl="0" algn="l">
              <a:lnSpc>
                <a:spcPct val="100000"/>
              </a:lnSpc>
              <a:spcBef>
                <a:spcPts val="0"/>
              </a:spcBef>
              <a:spcAft>
                <a:spcPts val="0"/>
              </a:spcAft>
              <a:buSzPts val="1400"/>
              <a:buChar char="-"/>
            </a:pPr>
            <a:r>
              <a:rPr lang="en-US"/>
              <a:t> The expectation is that students are studying/doing 2 hours of for every 1 hours in class.</a:t>
            </a:r>
            <a:endParaRPr/>
          </a:p>
          <a:p>
            <a:pPr indent="-317500" lvl="0" marL="457200" rtl="0" algn="l">
              <a:lnSpc>
                <a:spcPct val="100000"/>
              </a:lnSpc>
              <a:spcBef>
                <a:spcPts val="0"/>
              </a:spcBef>
              <a:spcAft>
                <a:spcPts val="0"/>
              </a:spcAft>
              <a:buSzPts val="1400"/>
              <a:buChar char="-"/>
            </a:pPr>
            <a:r>
              <a:rPr lang="en-US"/>
              <a:t>For example, this class meetings for 3 hours per week and therefore is a 3 credit course.</a:t>
            </a:r>
            <a:endParaRPr/>
          </a:p>
          <a:p>
            <a:pPr indent="-317500" lvl="1" marL="914400" rtl="0" algn="l">
              <a:lnSpc>
                <a:spcPct val="100000"/>
              </a:lnSpc>
              <a:spcBef>
                <a:spcPts val="0"/>
              </a:spcBef>
              <a:spcAft>
                <a:spcPts val="0"/>
              </a:spcAft>
              <a:buSzPts val="1400"/>
              <a:buChar char="-"/>
            </a:pPr>
            <a:r>
              <a:rPr lang="en-US"/>
              <a:t>The expectation is that students are committing 6 hours per week on homework</a:t>
            </a:r>
            <a:endParaRPr/>
          </a:p>
          <a:p>
            <a:pPr indent="-292100" lvl="0" marL="457200" rtl="0" algn="l">
              <a:lnSpc>
                <a:spcPct val="115000"/>
              </a:lnSpc>
              <a:spcBef>
                <a:spcPts val="0"/>
              </a:spcBef>
              <a:spcAft>
                <a:spcPts val="0"/>
              </a:spcAft>
              <a:buSzPts val="1000"/>
              <a:buChar char="-"/>
            </a:pPr>
            <a:r>
              <a:rPr lang="en-US" sz="1000">
                <a:latin typeface="Open Sans"/>
                <a:ea typeface="Open Sans"/>
                <a:cs typeface="Open Sans"/>
                <a:sym typeface="Open Sans"/>
              </a:rPr>
              <a:t>A 15-credit load should end up taking about 45 hours of time per week (15 hours of class time plus 30 hours of homework).</a:t>
            </a:r>
            <a:br>
              <a:rPr lang="en-US" sz="1000">
                <a:latin typeface="Open Sans"/>
                <a:ea typeface="Open Sans"/>
                <a:cs typeface="Open Sans"/>
                <a:sym typeface="Open Sans"/>
              </a:rPr>
            </a:br>
            <a:endParaRPr sz="1000">
              <a:latin typeface="Open Sans"/>
              <a:ea typeface="Open Sans"/>
              <a:cs typeface="Open Sans"/>
              <a:sym typeface="Open Sans"/>
            </a:endParaRPr>
          </a:p>
          <a:p>
            <a:pPr indent="0" lvl="0" marL="0" rtl="0" algn="l">
              <a:lnSpc>
                <a:spcPct val="115000"/>
              </a:lnSpc>
              <a:spcBef>
                <a:spcPts val="0"/>
              </a:spcBef>
              <a:spcAft>
                <a:spcPts val="0"/>
              </a:spcAft>
              <a:buSzPts val="1400"/>
              <a:buNone/>
            </a:pPr>
            <a:r>
              <a:rPr lang="en-US" sz="1000">
                <a:latin typeface="Open Sans"/>
                <a:ea typeface="Open Sans"/>
                <a:cs typeface="Open Sans"/>
                <a:sym typeface="Open Sans"/>
              </a:rPr>
              <a:t>WHAT ELSE?</a:t>
            </a:r>
            <a:endParaRPr sz="1000">
              <a:latin typeface="Open Sans"/>
              <a:ea typeface="Open Sans"/>
              <a:cs typeface="Open Sans"/>
              <a:sym typeface="Open Sans"/>
            </a:endParaRPr>
          </a:p>
          <a:p>
            <a:pPr indent="-292100" lvl="0" marL="457200" rtl="0" algn="l">
              <a:lnSpc>
                <a:spcPct val="115000"/>
              </a:lnSpc>
              <a:spcBef>
                <a:spcPts val="0"/>
              </a:spcBef>
              <a:spcAft>
                <a:spcPts val="0"/>
              </a:spcAft>
              <a:buSzPts val="1000"/>
              <a:buFont typeface="Open Sans"/>
              <a:buChar char="-"/>
            </a:pPr>
            <a:r>
              <a:rPr lang="en-US" sz="1000">
                <a:latin typeface="Open Sans"/>
                <a:ea typeface="Open Sans"/>
                <a:cs typeface="Open Sans"/>
                <a:sym typeface="Open Sans"/>
              </a:rPr>
              <a:t>working? walking your dog?</a:t>
            </a:r>
            <a:endParaRPr sz="10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it doesn’t reflect?</a:t>
            </a:r>
            <a:endParaRPr/>
          </a:p>
          <a:p>
            <a:pPr indent="-317500" lvl="0" marL="457200" rtl="0" algn="l">
              <a:lnSpc>
                <a:spcPct val="100000"/>
              </a:lnSpc>
              <a:spcBef>
                <a:spcPts val="0"/>
              </a:spcBef>
              <a:spcAft>
                <a:spcPts val="0"/>
              </a:spcAft>
              <a:buSzPts val="1400"/>
              <a:buChar char="●"/>
            </a:pPr>
            <a:r>
              <a:rPr lang="en-US"/>
              <a:t>How are you accomplishing these activities each day? What daily action items/to-dos do you work to accomplish within the context of what you have going on each day (could look different depending on the day)</a:t>
            </a:r>
            <a:endParaRPr/>
          </a:p>
          <a:p>
            <a:pPr indent="-317500" lvl="0" marL="457200" rtl="0" algn="l">
              <a:lnSpc>
                <a:spcPct val="100000"/>
              </a:lnSpc>
              <a:spcBef>
                <a:spcPts val="0"/>
              </a:spcBef>
              <a:spcAft>
                <a:spcPts val="0"/>
              </a:spcAft>
              <a:buSzPts val="1400"/>
              <a:buChar char="●"/>
            </a:pPr>
            <a:r>
              <a:rPr lang="en-US"/>
              <a:t>How do the time of these activities change depending on where you are at in the quarter?</a:t>
            </a:r>
            <a:endParaRPr/>
          </a:p>
        </p:txBody>
      </p:sp>
      <p:sp>
        <p:nvSpPr>
          <p:cNvPr id="155" name="Google Shape;155;gb52a65d627_0_9: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2ec1e61c1_2_1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82ec1e61c1_2_1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[10 min] </a:t>
            </a:r>
            <a:r>
              <a:rPr lang="en-US" u="sng">
                <a:solidFill>
                  <a:schemeClr val="hlink"/>
                </a:solidFill>
                <a:hlinkClick r:id="rId2"/>
              </a:rPr>
              <a:t>https://drive.google.com/file/d/1g3bHgmPizu5n-ekW2S1vLmB_kh4DgfJP/view?usp=sharing</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CLASS MEETING TIMES &amp; QUIZ SECTIONS</a:t>
            </a:r>
            <a:endParaRPr/>
          </a:p>
          <a:p>
            <a:pPr indent="-317500" lvl="0" marL="457200" rtl="0" algn="l">
              <a:lnSpc>
                <a:spcPct val="100000"/>
              </a:lnSpc>
              <a:spcBef>
                <a:spcPts val="0"/>
              </a:spcBef>
              <a:spcAft>
                <a:spcPts val="0"/>
              </a:spcAft>
              <a:buSzPts val="1400"/>
              <a:buChar char="-"/>
            </a:pPr>
            <a:r>
              <a:rPr lang="en-US"/>
              <a:t>Block out all the time in which you are meeting for your classes and their quiz sections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FAMILY / FRIENDS / COMMUNITY COMMITMENTS </a:t>
            </a:r>
            <a:endParaRPr/>
          </a:p>
          <a:p>
            <a:pPr indent="-317500" lvl="0" marL="457200" rtl="0" algn="l">
              <a:lnSpc>
                <a:spcPct val="100000"/>
              </a:lnSpc>
              <a:spcBef>
                <a:spcPts val="0"/>
              </a:spcBef>
              <a:spcAft>
                <a:spcPts val="0"/>
              </a:spcAft>
              <a:buSzPts val="1400"/>
              <a:buChar char="-"/>
            </a:pPr>
            <a:r>
              <a:rPr lang="en-US"/>
              <a:t>Video chatting with your family or chosen family </a:t>
            </a:r>
            <a:endParaRPr/>
          </a:p>
          <a:p>
            <a:pPr indent="-317500" lvl="0" marL="457200" rtl="0" algn="l">
              <a:lnSpc>
                <a:spcPct val="100000"/>
              </a:lnSpc>
              <a:spcBef>
                <a:spcPts val="0"/>
              </a:spcBef>
              <a:spcAft>
                <a:spcPts val="0"/>
              </a:spcAft>
              <a:buSzPts val="1400"/>
              <a:buChar char="-"/>
            </a:pPr>
            <a:r>
              <a:rPr lang="en-US"/>
              <a:t>Maybe part of your role is looking after your siblings if you’re at home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DO YOU EAT?</a:t>
            </a:r>
            <a:endParaRPr/>
          </a:p>
          <a:p>
            <a:pPr indent="-317500" lvl="0" marL="457200" rtl="0" algn="l">
              <a:lnSpc>
                <a:spcPct val="100000"/>
              </a:lnSpc>
              <a:spcBef>
                <a:spcPts val="0"/>
              </a:spcBef>
              <a:spcAft>
                <a:spcPts val="0"/>
              </a:spcAft>
              <a:buSzPts val="1400"/>
              <a:buChar char="-"/>
            </a:pPr>
            <a:r>
              <a:rPr lang="en-US"/>
              <a:t>when do you typically eat breakfast, lunch, dinner? </a:t>
            </a:r>
            <a:endParaRPr/>
          </a:p>
          <a:p>
            <a:pPr indent="-317500" lvl="0" marL="457200" rtl="0" algn="l">
              <a:lnSpc>
                <a:spcPct val="100000"/>
              </a:lnSpc>
              <a:spcBef>
                <a:spcPts val="0"/>
              </a:spcBef>
              <a:spcAft>
                <a:spcPts val="0"/>
              </a:spcAft>
              <a:buSzPts val="1400"/>
              <a:buChar char="-"/>
            </a:pPr>
            <a:r>
              <a:rPr lang="en-US"/>
              <a:t>Preparation for these meals?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PHYSICAL &amp; MENTAL HEALTH ACTIVITIES?</a:t>
            </a:r>
            <a:endParaRPr/>
          </a:p>
          <a:p>
            <a:pPr indent="-317500" lvl="0" marL="457200" rtl="0" algn="l">
              <a:lnSpc>
                <a:spcPct val="100000"/>
              </a:lnSpc>
              <a:spcBef>
                <a:spcPts val="0"/>
              </a:spcBef>
              <a:spcAft>
                <a:spcPts val="0"/>
              </a:spcAft>
              <a:buSzPts val="1400"/>
              <a:buChar char="-"/>
            </a:pPr>
            <a:r>
              <a:rPr lang="en-US"/>
              <a:t>Activities that you’re doing for your own mental health and well-being?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STUDYING </a:t>
            </a:r>
            <a:endParaRPr/>
          </a:p>
          <a:p>
            <a:pPr indent="-317500" lvl="0" marL="457200" rtl="0" algn="l">
              <a:lnSpc>
                <a:spcPct val="100000"/>
              </a:lnSpc>
              <a:spcBef>
                <a:spcPts val="0"/>
              </a:spcBef>
              <a:spcAft>
                <a:spcPts val="0"/>
              </a:spcAft>
              <a:buSzPts val="1400"/>
              <a:buChar char="-"/>
            </a:pPr>
            <a:r>
              <a:rPr lang="en-US"/>
              <a:t> The expectation is that students are studying/doing 2 hours of for every 1 hours in class.</a:t>
            </a:r>
            <a:endParaRPr/>
          </a:p>
          <a:p>
            <a:pPr indent="-317500" lvl="0" marL="457200" rtl="0" algn="l">
              <a:lnSpc>
                <a:spcPct val="100000"/>
              </a:lnSpc>
              <a:spcBef>
                <a:spcPts val="0"/>
              </a:spcBef>
              <a:spcAft>
                <a:spcPts val="0"/>
              </a:spcAft>
              <a:buSzPts val="1400"/>
              <a:buChar char="-"/>
            </a:pPr>
            <a:r>
              <a:rPr lang="en-US"/>
              <a:t>For example, this class meetings for 3 hours per week and therefore is a 3 credit course.</a:t>
            </a:r>
            <a:endParaRPr/>
          </a:p>
          <a:p>
            <a:pPr indent="-317500" lvl="1" marL="914400" rtl="0" algn="l">
              <a:lnSpc>
                <a:spcPct val="100000"/>
              </a:lnSpc>
              <a:spcBef>
                <a:spcPts val="0"/>
              </a:spcBef>
              <a:spcAft>
                <a:spcPts val="0"/>
              </a:spcAft>
              <a:buSzPts val="1400"/>
              <a:buChar char="-"/>
            </a:pPr>
            <a:r>
              <a:rPr lang="en-US"/>
              <a:t>The expectation is that students are committing 6 hours per week on homework</a:t>
            </a:r>
            <a:endParaRPr/>
          </a:p>
          <a:p>
            <a:pPr indent="-292100" lvl="0" marL="457200" rtl="0" algn="l">
              <a:lnSpc>
                <a:spcPct val="115000"/>
              </a:lnSpc>
              <a:spcBef>
                <a:spcPts val="0"/>
              </a:spcBef>
              <a:spcAft>
                <a:spcPts val="0"/>
              </a:spcAft>
              <a:buSzPts val="1000"/>
              <a:buChar char="-"/>
            </a:pPr>
            <a:r>
              <a:rPr lang="en-US" sz="1000">
                <a:latin typeface="Open Sans"/>
                <a:ea typeface="Open Sans"/>
                <a:cs typeface="Open Sans"/>
                <a:sym typeface="Open Sans"/>
              </a:rPr>
              <a:t>A 15-credit load should end up taking about 45 hours of time per week (15 hours of class time plus 30 hours of homework).</a:t>
            </a:r>
            <a:br>
              <a:rPr lang="en-US" sz="1000">
                <a:latin typeface="Open Sans"/>
                <a:ea typeface="Open Sans"/>
                <a:cs typeface="Open Sans"/>
                <a:sym typeface="Open Sans"/>
              </a:rPr>
            </a:br>
            <a:endParaRPr sz="1000">
              <a:latin typeface="Open Sans"/>
              <a:ea typeface="Open Sans"/>
              <a:cs typeface="Open Sans"/>
              <a:sym typeface="Open Sans"/>
            </a:endParaRPr>
          </a:p>
          <a:p>
            <a:pPr indent="0" lvl="0" marL="0" rtl="0" algn="l">
              <a:lnSpc>
                <a:spcPct val="115000"/>
              </a:lnSpc>
              <a:spcBef>
                <a:spcPts val="0"/>
              </a:spcBef>
              <a:spcAft>
                <a:spcPts val="0"/>
              </a:spcAft>
              <a:buSzPts val="1400"/>
              <a:buNone/>
            </a:pPr>
            <a:r>
              <a:rPr lang="en-US" sz="1000">
                <a:latin typeface="Open Sans"/>
                <a:ea typeface="Open Sans"/>
                <a:cs typeface="Open Sans"/>
                <a:sym typeface="Open Sans"/>
              </a:rPr>
              <a:t>WHAT ELSE?</a:t>
            </a:r>
            <a:endParaRPr sz="1000">
              <a:latin typeface="Open Sans"/>
              <a:ea typeface="Open Sans"/>
              <a:cs typeface="Open Sans"/>
              <a:sym typeface="Open Sans"/>
            </a:endParaRPr>
          </a:p>
          <a:p>
            <a:pPr indent="-292100" lvl="0" marL="457200" rtl="0" algn="l">
              <a:lnSpc>
                <a:spcPct val="115000"/>
              </a:lnSpc>
              <a:spcBef>
                <a:spcPts val="0"/>
              </a:spcBef>
              <a:spcAft>
                <a:spcPts val="0"/>
              </a:spcAft>
              <a:buSzPts val="1000"/>
              <a:buFont typeface="Open Sans"/>
              <a:buChar char="-"/>
            </a:pPr>
            <a:r>
              <a:rPr lang="en-US" sz="1000">
                <a:latin typeface="Open Sans"/>
                <a:ea typeface="Open Sans"/>
                <a:cs typeface="Open Sans"/>
                <a:sym typeface="Open Sans"/>
              </a:rPr>
              <a:t>working? walking your dog?</a:t>
            </a:r>
            <a:endParaRPr sz="10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it doesn’t reflect?</a:t>
            </a:r>
            <a:endParaRPr/>
          </a:p>
          <a:p>
            <a:pPr indent="-317500" lvl="0" marL="457200" rtl="0" algn="l">
              <a:lnSpc>
                <a:spcPct val="100000"/>
              </a:lnSpc>
              <a:spcBef>
                <a:spcPts val="0"/>
              </a:spcBef>
              <a:spcAft>
                <a:spcPts val="0"/>
              </a:spcAft>
              <a:buSzPts val="1400"/>
              <a:buChar char="●"/>
            </a:pPr>
            <a:r>
              <a:rPr lang="en-US"/>
              <a:t>How are you accomplishing these activities each day? What daily action items/to-dos do you work to accomplish within the context of what you have going on each day (could look different depending on the day)</a:t>
            </a:r>
            <a:endParaRPr/>
          </a:p>
          <a:p>
            <a:pPr indent="-317500" lvl="0" marL="457200" rtl="0" algn="l">
              <a:lnSpc>
                <a:spcPct val="100000"/>
              </a:lnSpc>
              <a:spcBef>
                <a:spcPts val="0"/>
              </a:spcBef>
              <a:spcAft>
                <a:spcPts val="0"/>
              </a:spcAft>
              <a:buSzPts val="1400"/>
              <a:buChar char="●"/>
            </a:pPr>
            <a:r>
              <a:rPr lang="en-US"/>
              <a:t>How do the time of these activities change depending on where you are at in the quarter?</a:t>
            </a:r>
            <a:endParaRPr/>
          </a:p>
        </p:txBody>
      </p:sp>
      <p:sp>
        <p:nvSpPr>
          <p:cNvPr id="162" name="Google Shape;162;g82ec1e61c1_2_1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80"/>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80"/>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0"/>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80"/>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80"/>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80"/>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a:t>
            </a:r>
            <a:r>
              <a:rPr b="0" i="0" lang="en-US" sz="3200" u="none" cap="none" strike="noStrike">
                <a:solidFill>
                  <a:schemeClr val="lt1"/>
                </a:solidFill>
                <a:latin typeface="Calibri"/>
                <a:ea typeface="Calibri"/>
                <a:cs typeface="Calibri"/>
                <a:sym typeface="Calibri"/>
              </a:rPr>
              <a:t>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g8300141d06_1_15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8300141d06_1_159"/>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Font typeface="Calibri"/>
              <a:buChar char="▪"/>
              <a:defRPr sz="2200"/>
            </a:lvl2pPr>
            <a:lvl3pPr indent="-320039" lvl="2" marL="1371600" algn="l">
              <a:lnSpc>
                <a:spcPct val="100000"/>
              </a:lnSpc>
              <a:spcBef>
                <a:spcPts val="360"/>
              </a:spcBef>
              <a:spcAft>
                <a:spcPts val="0"/>
              </a:spcAft>
              <a:buSzPts val="1440"/>
              <a:buFont typeface="Calibri"/>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g8300141d06_1_15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76" name="Shape 76"/>
        <p:cNvGrpSpPr/>
        <p:nvPr/>
      </p:nvGrpSpPr>
      <p:grpSpPr>
        <a:xfrm>
          <a:off x="0" y="0"/>
          <a:ext cx="0" cy="0"/>
          <a:chOff x="0" y="0"/>
          <a:chExt cx="0" cy="0"/>
        </a:xfrm>
      </p:grpSpPr>
      <p:sp>
        <p:nvSpPr>
          <p:cNvPr id="77" name="Google Shape;77;g8300141d06_1_17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g8300141d06_1_170"/>
          <p:cNvSpPr txBox="1"/>
          <p:nvPr>
            <p:ph idx="1" type="body"/>
          </p:nvPr>
        </p:nvSpPr>
        <p:spPr>
          <a:xfrm>
            <a:off x="357018" y="1362075"/>
            <a:ext cx="4114800" cy="497190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g8300141d06_1_17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0" name="Google Shape;80;g8300141d06_1_170"/>
          <p:cNvSpPr txBox="1"/>
          <p:nvPr>
            <p:ph idx="2" type="body"/>
          </p:nvPr>
        </p:nvSpPr>
        <p:spPr>
          <a:xfrm>
            <a:off x="4648200" y="1362075"/>
            <a:ext cx="4114800" cy="497190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g8300141d06_1_175"/>
          <p:cNvSpPr txBox="1"/>
          <p:nvPr>
            <p:ph type="title"/>
          </p:nvPr>
        </p:nvSpPr>
        <p:spPr>
          <a:xfrm>
            <a:off x="357762" y="438912"/>
            <a:ext cx="840510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8300141d06_1_175"/>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8300141d06_1_178"/>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8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8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28" name="Shape 28"/>
        <p:cNvGrpSpPr/>
        <p:nvPr/>
      </p:nvGrpSpPr>
      <p:grpSpPr>
        <a:xfrm>
          <a:off x="0" y="0"/>
          <a:ext cx="0" cy="0"/>
          <a:chOff x="0" y="0"/>
          <a:chExt cx="0" cy="0"/>
        </a:xfrm>
      </p:grpSpPr>
      <p:sp>
        <p:nvSpPr>
          <p:cNvPr id="29" name="Google Shape;29;p8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3"/>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8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83"/>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82"/>
          <p:cNvSpPr txBox="1"/>
          <p:nvPr>
            <p:ph type="title"/>
          </p:nvPr>
        </p:nvSpPr>
        <p:spPr>
          <a:xfrm>
            <a:off x="377540" y="423282"/>
            <a:ext cx="8388900" cy="7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Font typeface="Calibri"/>
              <a:buNone/>
              <a:defRPr i="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2"/>
          <p:cNvSpPr txBox="1"/>
          <p:nvPr>
            <p:ph idx="1" type="body"/>
          </p:nvPr>
        </p:nvSpPr>
        <p:spPr>
          <a:xfrm>
            <a:off x="45720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82"/>
          <p:cNvSpPr txBox="1"/>
          <p:nvPr>
            <p:ph idx="2" type="body"/>
          </p:nvPr>
        </p:nvSpPr>
        <p:spPr>
          <a:xfrm>
            <a:off x="4709160" y="1577340"/>
            <a:ext cx="3977640" cy="400110"/>
          </a:xfrm>
          <a:prstGeom prst="rect">
            <a:avLst/>
          </a:prstGeom>
          <a:noFill/>
          <a:ln>
            <a:noFill/>
          </a:ln>
        </p:spPr>
        <p:txBody>
          <a:bodyPr anchorCtr="0" anchor="t" bIns="0" lIns="0" spcFirstLastPara="1" rIns="0" wrap="square" tIns="0">
            <a:spAutoFit/>
          </a:bodyPr>
          <a:lstStyle>
            <a:lvl1pPr indent="-327660" lvl="0" marL="457200" algn="l">
              <a:lnSpc>
                <a:spcPct val="100000"/>
              </a:lnSpc>
              <a:spcBef>
                <a:spcPts val="520"/>
              </a:spcBef>
              <a:spcAft>
                <a:spcPts val="0"/>
              </a:spcAft>
              <a:buSzPts val="1560"/>
              <a:buChar char="❖"/>
              <a:defRPr/>
            </a:lvl1pPr>
            <a:lvl2pPr indent="-354330" lvl="1" marL="914400" algn="l">
              <a:lnSpc>
                <a:spcPct val="100000"/>
              </a:lnSpc>
              <a:spcBef>
                <a:spcPts val="360"/>
              </a:spcBef>
              <a:spcAft>
                <a:spcPts val="0"/>
              </a:spcAft>
              <a:buSzPts val="1980"/>
              <a:buChar char="▪"/>
              <a:defRPr/>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82"/>
          <p:cNvSpPr txBox="1"/>
          <p:nvPr>
            <p:ph idx="12" type="sldNum"/>
          </p:nvPr>
        </p:nvSpPr>
        <p:spPr>
          <a:xfrm>
            <a:off x="8534400" y="6492875"/>
            <a:ext cx="609600" cy="365125"/>
          </a:xfrm>
          <a:prstGeom prst="rect">
            <a:avLst/>
          </a:prstGeom>
          <a:noFill/>
          <a:ln>
            <a:noFill/>
          </a:ln>
        </p:spPr>
        <p:txBody>
          <a:bodyPr anchorCtr="0" anchor="ctr" bIns="0" lIns="0" spcFirstLastPara="1" rIns="0" wrap="square" tIns="0">
            <a:noAutofit/>
          </a:bodyPr>
          <a:lstStyle>
            <a:lvl1pPr indent="0" lvl="0"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9525" marR="0" algn="ctr">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9525" rtl="0" algn="ctr">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84"/>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4"/>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85"/>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43" name="Shape 43"/>
        <p:cNvGrpSpPr/>
        <p:nvPr/>
      </p:nvGrpSpPr>
      <p:grpSpPr>
        <a:xfrm>
          <a:off x="0" y="0"/>
          <a:ext cx="0" cy="0"/>
          <a:chOff x="0" y="0"/>
          <a:chExt cx="0" cy="0"/>
        </a:xfrm>
      </p:grpSpPr>
      <p:sp>
        <p:nvSpPr>
          <p:cNvPr id="44" name="Google Shape;44;p86"/>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6"/>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6" name="Google Shape;46;p86"/>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7" name="Google Shape;47;p86"/>
          <p:cNvSpPr/>
          <p:nvPr/>
        </p:nvSpPr>
        <p:spPr>
          <a:xfrm>
            <a:off x="241553" y="479874"/>
            <a:ext cx="3692944" cy="601177"/>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6"/>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49" name="Google Shape;49;p86"/>
          <p:cNvSpPr txBox="1"/>
          <p:nvPr>
            <p:ph idx="1" type="body"/>
          </p:nvPr>
        </p:nvSpPr>
        <p:spPr>
          <a:xfrm>
            <a:off x="396875" y="1543855"/>
            <a:ext cx="8366125" cy="479027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58" name="Shape 58"/>
        <p:cNvGrpSpPr/>
        <p:nvPr/>
      </p:nvGrpSpPr>
      <p:grpSpPr>
        <a:xfrm>
          <a:off x="0" y="0"/>
          <a:ext cx="0" cy="0"/>
          <a:chOff x="0" y="0"/>
          <a:chExt cx="0" cy="0"/>
        </a:xfrm>
      </p:grpSpPr>
      <p:sp>
        <p:nvSpPr>
          <p:cNvPr id="59" name="Google Shape;59;g8300141d06_1_163"/>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g8300141d06_1_163"/>
          <p:cNvSpPr/>
          <p:nvPr/>
        </p:nvSpPr>
        <p:spPr>
          <a:xfrm>
            <a:off x="0" y="206019"/>
            <a:ext cx="9144000" cy="10641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61" name="Google Shape;61;g8300141d06_1_163"/>
          <p:cNvPicPr preferRelativeResize="0"/>
          <p:nvPr/>
        </p:nvPicPr>
        <p:blipFill rotWithShape="1">
          <a:blip r:embed="rId2">
            <a:alphaModFix/>
          </a:blip>
          <a:srcRect b="14964" l="0" r="0" t="14966"/>
          <a:stretch/>
        </p:blipFill>
        <p:spPr>
          <a:xfrm>
            <a:off x="241553" y="479874"/>
            <a:ext cx="3692944" cy="601177"/>
          </a:xfrm>
          <a:prstGeom prst="rect">
            <a:avLst/>
          </a:prstGeom>
          <a:noFill/>
          <a:ln>
            <a:noFill/>
          </a:ln>
        </p:spPr>
      </p:pic>
      <p:sp>
        <p:nvSpPr>
          <p:cNvPr id="62" name="Google Shape;62;g8300141d06_1_163"/>
          <p:cNvSpPr/>
          <p:nvPr/>
        </p:nvSpPr>
        <p:spPr>
          <a:xfrm>
            <a:off x="6072845" y="540630"/>
            <a:ext cx="2829600" cy="479700"/>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63" name="Google Shape;63;g8300141d06_1_163"/>
          <p:cNvSpPr txBox="1"/>
          <p:nvPr>
            <p:ph idx="1" type="body"/>
          </p:nvPr>
        </p:nvSpPr>
        <p:spPr>
          <a:xfrm>
            <a:off x="396875" y="2204720"/>
            <a:ext cx="8366100" cy="412950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4" name="Google Shape;64;g8300141d06_1_163"/>
          <p:cNvSpPr txBox="1"/>
          <p:nvPr>
            <p:ph type="title"/>
          </p:nvPr>
        </p:nvSpPr>
        <p:spPr>
          <a:xfrm>
            <a:off x="374090" y="1316061"/>
            <a:ext cx="838890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g8300141d06_1_152"/>
          <p:cNvSpPr/>
          <p:nvPr/>
        </p:nvSpPr>
        <p:spPr>
          <a:xfrm>
            <a:off x="0" y="0"/>
            <a:ext cx="9144000" cy="4988700"/>
          </a:xfrm>
          <a:prstGeom prst="rect">
            <a:avLst/>
          </a:prstGeom>
          <a:blipFill rotWithShape="1">
            <a:blip r:embed="rId2">
              <a:alphaModFix/>
            </a:blip>
            <a:tile algn="tl" flip="none" tx="0" sx="80002" ty="0" sy="80002"/>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67" name="Google Shape;67;g8300141d06_1_152"/>
          <p:cNvSpPr txBox="1"/>
          <p:nvPr>
            <p:ph type="ctrTitle"/>
          </p:nvPr>
        </p:nvSpPr>
        <p:spPr>
          <a:xfrm>
            <a:off x="685800" y="2043587"/>
            <a:ext cx="7772400" cy="1467300"/>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8300141d06_1_152"/>
          <p:cNvSpPr txBox="1"/>
          <p:nvPr>
            <p:ph idx="1" type="subTitle"/>
          </p:nvPr>
        </p:nvSpPr>
        <p:spPr>
          <a:xfrm>
            <a:off x="685800" y="5374529"/>
            <a:ext cx="7772400" cy="594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69" name="Google Shape;69;g8300141d06_1_152"/>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70" name="Google Shape;70;g8300141d06_1_152"/>
          <p:cNvPicPr preferRelativeResize="0"/>
          <p:nvPr/>
        </p:nvPicPr>
        <p:blipFill rotWithShape="1">
          <a:blip r:embed="rId3">
            <a:alphaModFix/>
          </a:blip>
          <a:srcRect b="0" l="0" r="0" t="0"/>
          <a:stretch/>
        </p:blipFill>
        <p:spPr>
          <a:xfrm>
            <a:off x="152400" y="6590918"/>
            <a:ext cx="2150720" cy="169037"/>
          </a:xfrm>
          <a:prstGeom prst="rect">
            <a:avLst/>
          </a:prstGeom>
          <a:noFill/>
          <a:ln>
            <a:noFill/>
          </a:ln>
        </p:spPr>
      </p:pic>
      <p:sp>
        <p:nvSpPr>
          <p:cNvPr id="71" name="Google Shape;71;g8300141d06_1_152"/>
          <p:cNvSpPr txBox="1"/>
          <p:nvPr/>
        </p:nvSpPr>
        <p:spPr>
          <a:xfrm>
            <a:off x="685800" y="1330960"/>
            <a:ext cx="7772400" cy="5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Spring 2020</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7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Noto Sans Symbols"/>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Arial"/>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79"/>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79"/>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79"/>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79"/>
          <p:cNvSpPr txBox="1"/>
          <p:nvPr/>
        </p:nvSpPr>
        <p:spPr>
          <a:xfrm>
            <a:off x="7635125" y="27425"/>
            <a:ext cx="1509000" cy="169200"/>
          </a:xfrm>
          <a:prstGeom prst="rect">
            <a:avLst/>
          </a:prstGeom>
          <a:noFill/>
          <a:ln>
            <a:noFill/>
          </a:ln>
        </p:spPr>
        <p:txBody>
          <a:bodyPr anchorCtr="0" anchor="ctr" bIns="0" lIns="91425" spcFirstLastPara="1" rIns="91425"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a:t>
            </a:r>
            <a:r>
              <a:rPr b="0" i="0" lang="en-US" sz="1100" u="none" cap="none" strike="noStrike">
                <a:solidFill>
                  <a:schemeClr val="lt1"/>
                </a:solidFill>
                <a:latin typeface="Calibri"/>
                <a:ea typeface="Calibri"/>
                <a:cs typeface="Calibri"/>
                <a:sym typeface="Calibri"/>
              </a:rPr>
              <a:t> 2021</a:t>
            </a:r>
            <a:endParaRPr b="0" i="0" sz="1100" u="none" cap="none" strike="noStrike">
              <a:solidFill>
                <a:schemeClr val="lt1"/>
              </a:solidFill>
              <a:latin typeface="Calibri"/>
              <a:ea typeface="Calibri"/>
              <a:cs typeface="Calibri"/>
              <a:sym typeface="Calibri"/>
            </a:endParaRPr>
          </a:p>
        </p:txBody>
      </p:sp>
      <p:sp>
        <p:nvSpPr>
          <p:cNvPr id="16" name="Google Shape;16;p79"/>
          <p:cNvSpPr txBox="1"/>
          <p:nvPr/>
        </p:nvSpPr>
        <p:spPr>
          <a:xfrm>
            <a:off x="2886136" y="27463"/>
            <a:ext cx="3387600" cy="169200"/>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L03: Boolean Arithmetic &amp; Time Management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g8300141d06_1_144"/>
          <p:cNvSpPr txBox="1"/>
          <p:nvPr>
            <p:ph type="title"/>
          </p:nvPr>
        </p:nvSpPr>
        <p:spPr>
          <a:xfrm>
            <a:off x="374090" y="371182"/>
            <a:ext cx="838890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52" name="Google Shape;52;g8300141d06_1_14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Calibri"/>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53" name="Google Shape;53;g8300141d06_1_144"/>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g8300141d06_1_144"/>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55" name="Google Shape;55;g8300141d06_1_144"/>
          <p:cNvPicPr preferRelativeResize="0"/>
          <p:nvPr/>
        </p:nvPicPr>
        <p:blipFill rotWithShape="1">
          <a:blip r:embed="rId1">
            <a:alphaModFix/>
          </a:blip>
          <a:srcRect b="0" l="0" r="0" t="0"/>
          <a:stretch/>
        </p:blipFill>
        <p:spPr>
          <a:xfrm>
            <a:off x="26376" y="25342"/>
            <a:ext cx="2150720" cy="169037"/>
          </a:xfrm>
          <a:prstGeom prst="rect">
            <a:avLst/>
          </a:prstGeom>
          <a:noFill/>
          <a:ln>
            <a:noFill/>
          </a:ln>
        </p:spPr>
      </p:pic>
      <p:sp>
        <p:nvSpPr>
          <p:cNvPr id="56" name="Google Shape;56;g8300141d06_1_144"/>
          <p:cNvSpPr txBox="1"/>
          <p:nvPr/>
        </p:nvSpPr>
        <p:spPr>
          <a:xfrm>
            <a:off x="7578674" y="27425"/>
            <a:ext cx="1565400" cy="169200"/>
          </a:xfrm>
          <a:prstGeom prst="rect">
            <a:avLst/>
          </a:prstGeom>
          <a:noFill/>
          <a:ln>
            <a:noFill/>
          </a:ln>
        </p:spPr>
        <p:txBody>
          <a:bodyPr anchorCtr="0" anchor="ctr" bIns="0" lIns="91425" spcFirstLastPara="1" rIns="91425" wrap="square" tIns="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a:t>
            </a:r>
            <a:r>
              <a:rPr b="0" i="0" lang="en-US" sz="1100" u="none" cap="none" strike="noStrike">
                <a:solidFill>
                  <a:schemeClr val="lt1"/>
                </a:solidFill>
                <a:latin typeface="Calibri"/>
                <a:ea typeface="Calibri"/>
                <a:cs typeface="Calibri"/>
                <a:sym typeface="Calibri"/>
              </a:rPr>
              <a:t> 202</a:t>
            </a:r>
            <a:r>
              <a:rPr lang="en-US" sz="1100">
                <a:solidFill>
                  <a:schemeClr val="lt1"/>
                </a:solidFill>
                <a:latin typeface="Calibri"/>
                <a:ea typeface="Calibri"/>
                <a:cs typeface="Calibri"/>
                <a:sym typeface="Calibri"/>
              </a:rPr>
              <a:t>1</a:t>
            </a:r>
            <a:endParaRPr b="0" i="0" sz="1100" u="none" cap="none" strike="noStrike">
              <a:solidFill>
                <a:schemeClr val="lt1"/>
              </a:solidFill>
              <a:latin typeface="Calibri"/>
              <a:ea typeface="Calibri"/>
              <a:cs typeface="Calibri"/>
              <a:sym typeface="Calibri"/>
            </a:endParaRPr>
          </a:p>
        </p:txBody>
      </p:sp>
      <p:sp>
        <p:nvSpPr>
          <p:cNvPr id="57" name="Google Shape;57;g8300141d06_1_144"/>
          <p:cNvSpPr txBox="1"/>
          <p:nvPr/>
        </p:nvSpPr>
        <p:spPr>
          <a:xfrm>
            <a:off x="2973451" y="27425"/>
            <a:ext cx="3197100" cy="169200"/>
          </a:xfrm>
          <a:prstGeom prst="rect">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L03: Boolean Arithmetic &amp; Time Management</a:t>
            </a:r>
            <a:endParaRPr b="0" i="0" sz="11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hyperlink" Target="https://discord.com/download" TargetMode="External"/><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p>
            <a:pPr indent="-119063" lvl="0" marL="119063" rtl="0" algn="l">
              <a:lnSpc>
                <a:spcPct val="80000"/>
              </a:lnSpc>
              <a:spcBef>
                <a:spcPts val="0"/>
              </a:spcBef>
              <a:spcAft>
                <a:spcPts val="0"/>
              </a:spcAft>
              <a:buSzPts val="1400"/>
              <a:buNone/>
            </a:pPr>
            <a:r>
              <a:rPr lang="en-US"/>
              <a:t>Boolean Arithmetic &amp; Time Management</a:t>
            </a:r>
            <a:endParaRPr/>
          </a:p>
        </p:txBody>
      </p:sp>
      <p:sp>
        <p:nvSpPr>
          <p:cNvPr id="91" name="Google Shape;91;p1"/>
          <p:cNvSpPr txBox="1"/>
          <p:nvPr>
            <p:ph idx="1" type="subTitle"/>
          </p:nvPr>
        </p:nvSpPr>
        <p:spPr>
          <a:xfrm>
            <a:off x="685800" y="5305949"/>
            <a:ext cx="7772400" cy="11405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t>Continuation of Circuit Design, Time Management, Project 2 Overview </a:t>
            </a:r>
            <a:endParaRPr sz="2400"/>
          </a:p>
          <a:p>
            <a:pPr indent="0" lvl="0" marL="0" rtl="0" algn="l">
              <a:lnSpc>
                <a:spcPct val="100000"/>
              </a:lnSpc>
              <a:spcBef>
                <a:spcPts val="0"/>
              </a:spcBef>
              <a:spcAft>
                <a:spcPts val="0"/>
              </a:spcAft>
              <a:buSzPts val="1440"/>
              <a:buNone/>
            </a:pPr>
            <a:r>
              <a:t/>
            </a:r>
            <a:endParaRPr sz="1200"/>
          </a:p>
          <a:p>
            <a:pPr indent="0" lvl="0" marL="0" rtl="0" algn="l">
              <a:lnSpc>
                <a:spcPct val="100000"/>
              </a:lnSpc>
              <a:spcBef>
                <a:spcPts val="0"/>
              </a:spcBef>
              <a:spcAft>
                <a:spcPts val="0"/>
              </a:spcAft>
              <a:buSzPts val="1440"/>
              <a:buNone/>
            </a:pPr>
            <a:r>
              <a:rPr i="1" lang="en-US" sz="1200">
                <a:solidFill>
                  <a:srgbClr val="666666"/>
                </a:solidFill>
              </a:rPr>
              <a:t>Significant material adapted from www.nand2tetris.org. © Noam Nisan and Shimon Schocken.</a:t>
            </a:r>
            <a:endParaRPr i="1" sz="12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b52a65d627_0_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Weekly Time Commitments</a:t>
            </a:r>
            <a:endParaRPr/>
          </a:p>
        </p:txBody>
      </p:sp>
      <p:sp>
        <p:nvSpPr>
          <p:cNvPr id="173" name="Google Shape;173;gb52a65d627_0_1"/>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20"/>
              </a:spcBef>
              <a:spcAft>
                <a:spcPts val="0"/>
              </a:spcAft>
              <a:buClr>
                <a:srgbClr val="4B2A85"/>
              </a:buClr>
              <a:buSzPts val="2400"/>
              <a:buChar char="❖"/>
            </a:pPr>
            <a:r>
              <a:rPr b="1" lang="en-US" sz="2400">
                <a:solidFill>
                  <a:srgbClr val="000000"/>
                </a:solidFill>
              </a:rPr>
              <a:t>Class meeting times and quiz sections</a:t>
            </a:r>
            <a:br>
              <a:rPr b="1" lang="en-US" sz="2400">
                <a:solidFill>
                  <a:srgbClr val="000000"/>
                </a:solidFill>
              </a:rPr>
            </a:br>
            <a:endParaRPr b="1" sz="2400">
              <a:solidFill>
                <a:srgbClr val="000000"/>
              </a:solidFill>
            </a:endParaRPr>
          </a:p>
          <a:p>
            <a:pPr indent="-381000" lvl="0" marL="457200" rtl="0" algn="l">
              <a:lnSpc>
                <a:spcPct val="100000"/>
              </a:lnSpc>
              <a:spcBef>
                <a:spcPts val="0"/>
              </a:spcBef>
              <a:spcAft>
                <a:spcPts val="0"/>
              </a:spcAft>
              <a:buClr>
                <a:srgbClr val="4B2A85"/>
              </a:buClr>
              <a:buSzPts val="2400"/>
              <a:buChar char="❖"/>
            </a:pPr>
            <a:r>
              <a:rPr b="1" lang="en-US" sz="2400">
                <a:solidFill>
                  <a:srgbClr val="000000"/>
                </a:solidFill>
              </a:rPr>
              <a:t>Family, friends, community, extracurricular commitments</a:t>
            </a:r>
            <a:br>
              <a:rPr lang="en-US" sz="2400">
                <a:solidFill>
                  <a:srgbClr val="000000"/>
                </a:solidFill>
              </a:rPr>
            </a:br>
            <a:endParaRPr sz="2400">
              <a:solidFill>
                <a:srgbClr val="000000"/>
              </a:solidFill>
            </a:endParaRPr>
          </a:p>
          <a:p>
            <a:pPr indent="-381000" lvl="0" marL="457200" rtl="0" algn="l">
              <a:lnSpc>
                <a:spcPct val="100000"/>
              </a:lnSpc>
              <a:spcBef>
                <a:spcPts val="0"/>
              </a:spcBef>
              <a:spcAft>
                <a:spcPts val="0"/>
              </a:spcAft>
              <a:buClr>
                <a:srgbClr val="4B2A85"/>
              </a:buClr>
              <a:buSzPts val="2400"/>
              <a:buChar char="❖"/>
            </a:pPr>
            <a:r>
              <a:rPr b="1" lang="en-US" sz="2400">
                <a:solidFill>
                  <a:srgbClr val="000000"/>
                </a:solidFill>
              </a:rPr>
              <a:t>Meals!</a:t>
            </a:r>
            <a:br>
              <a:rPr lang="en-US" sz="2400">
                <a:solidFill>
                  <a:srgbClr val="000000"/>
                </a:solidFill>
              </a:rPr>
            </a:br>
            <a:endParaRPr sz="2400">
              <a:solidFill>
                <a:srgbClr val="000000"/>
              </a:solidFill>
            </a:endParaRPr>
          </a:p>
          <a:p>
            <a:pPr indent="-381000" lvl="0" marL="457200" rtl="0" algn="l">
              <a:lnSpc>
                <a:spcPct val="100000"/>
              </a:lnSpc>
              <a:spcBef>
                <a:spcPts val="0"/>
              </a:spcBef>
              <a:spcAft>
                <a:spcPts val="0"/>
              </a:spcAft>
              <a:buClr>
                <a:srgbClr val="4B2A85"/>
              </a:buClr>
              <a:buSzPts val="2400"/>
              <a:buChar char="❖"/>
            </a:pPr>
            <a:r>
              <a:rPr b="1" lang="en-US" sz="2400">
                <a:solidFill>
                  <a:srgbClr val="000000"/>
                </a:solidFill>
              </a:rPr>
              <a:t>Physical and Mental Activities</a:t>
            </a:r>
            <a:br>
              <a:rPr b="1" lang="en-US" sz="2400">
                <a:solidFill>
                  <a:srgbClr val="000000"/>
                </a:solidFill>
              </a:rPr>
            </a:br>
            <a:endParaRPr b="1" sz="2400">
              <a:solidFill>
                <a:srgbClr val="000000"/>
              </a:solidFill>
            </a:endParaRPr>
          </a:p>
          <a:p>
            <a:pPr indent="-381000" lvl="0" marL="457200" rtl="0" algn="l">
              <a:lnSpc>
                <a:spcPct val="100000"/>
              </a:lnSpc>
              <a:spcBef>
                <a:spcPts val="0"/>
              </a:spcBef>
              <a:spcAft>
                <a:spcPts val="0"/>
              </a:spcAft>
              <a:buClr>
                <a:srgbClr val="4B2A85"/>
              </a:buClr>
              <a:buSzPts val="2400"/>
              <a:buChar char="❖"/>
            </a:pPr>
            <a:r>
              <a:rPr b="1" lang="en-US" sz="2400">
                <a:solidFill>
                  <a:srgbClr val="000000"/>
                </a:solidFill>
              </a:rPr>
              <a:t> Studying for </a:t>
            </a:r>
            <a:r>
              <a:rPr b="1" lang="en-US" sz="2400" u="sng">
                <a:solidFill>
                  <a:srgbClr val="000000"/>
                </a:solidFill>
              </a:rPr>
              <a:t>each</a:t>
            </a:r>
            <a:r>
              <a:rPr b="1" lang="en-US" sz="2400">
                <a:solidFill>
                  <a:srgbClr val="000000"/>
                </a:solidFill>
              </a:rPr>
              <a:t> of your classes</a:t>
            </a:r>
            <a:endParaRPr b="1" sz="2400">
              <a:solidFill>
                <a:srgbClr val="000000"/>
              </a:solidFill>
            </a:endParaRPr>
          </a:p>
          <a:p>
            <a:pPr indent="-317500" lvl="1" marL="914400" rtl="0" algn="l">
              <a:lnSpc>
                <a:spcPct val="115000"/>
              </a:lnSpc>
              <a:spcBef>
                <a:spcPts val="0"/>
              </a:spcBef>
              <a:spcAft>
                <a:spcPts val="0"/>
              </a:spcAft>
              <a:buClr>
                <a:srgbClr val="4B2A85"/>
              </a:buClr>
              <a:buSzPts val="1400"/>
              <a:buFont typeface="Open Sans"/>
              <a:buChar char="▪"/>
            </a:pPr>
            <a:r>
              <a:rPr lang="en-US" sz="1400">
                <a:solidFill>
                  <a:srgbClr val="000000"/>
                </a:solidFill>
                <a:latin typeface="Open Sans"/>
                <a:ea typeface="Open Sans"/>
                <a:cs typeface="Open Sans"/>
                <a:sym typeface="Open Sans"/>
              </a:rPr>
              <a:t>The # of credits for a course reflects the # of hours the class meets. </a:t>
            </a:r>
            <a:r>
              <a:rPr lang="en-US" sz="1400">
                <a:latin typeface="Open Sans"/>
                <a:ea typeface="Open Sans"/>
                <a:cs typeface="Open Sans"/>
                <a:sym typeface="Open Sans"/>
              </a:rPr>
              <a:t>In general, courses require 2 hours of homework for every 1 hour of class. </a:t>
            </a:r>
            <a:br>
              <a:rPr lang="en-US" sz="1400">
                <a:latin typeface="Open Sans"/>
                <a:ea typeface="Open Sans"/>
                <a:cs typeface="Open Sans"/>
                <a:sym typeface="Open Sans"/>
              </a:rPr>
            </a:br>
            <a:endParaRPr sz="1400">
              <a:latin typeface="Open Sans"/>
              <a:ea typeface="Open Sans"/>
              <a:cs typeface="Open Sans"/>
              <a:sym typeface="Open Sans"/>
            </a:endParaRPr>
          </a:p>
          <a:p>
            <a:pPr indent="-381000" lvl="0" marL="457200" rtl="0" algn="l">
              <a:lnSpc>
                <a:spcPct val="100000"/>
              </a:lnSpc>
              <a:spcBef>
                <a:spcPts val="0"/>
              </a:spcBef>
              <a:spcAft>
                <a:spcPts val="0"/>
              </a:spcAft>
              <a:buClr>
                <a:srgbClr val="4B2A85"/>
              </a:buClr>
              <a:buSzPts val="2400"/>
              <a:buChar char="❖"/>
            </a:pPr>
            <a:r>
              <a:rPr b="1" lang="en-US" sz="2400"/>
              <a:t>What else is not reflected given your specific situation?</a:t>
            </a:r>
            <a:endParaRPr sz="1400">
              <a:latin typeface="Open Sans"/>
              <a:ea typeface="Open Sans"/>
              <a:cs typeface="Open Sans"/>
              <a:sym typeface="Open Sans"/>
            </a:endParaRPr>
          </a:p>
        </p:txBody>
      </p:sp>
      <p:sp>
        <p:nvSpPr>
          <p:cNvPr id="174" name="Google Shape;174;gb52a65d627_0_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ce7a432d2b_0_85"/>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80" name="Google Shape;180;gce7a432d2b_0_85"/>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A85"/>
              </a:buClr>
              <a:buSzPts val="1560"/>
              <a:buChar char="❖"/>
            </a:pPr>
            <a:r>
              <a:rPr lang="en-US">
                <a:solidFill>
                  <a:srgbClr val="000000"/>
                </a:solidFill>
              </a:rPr>
              <a:t>Connecting w/Other 390B Students</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Introduction to Time Management </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4B2A85"/>
              </a:buClr>
              <a:buSzPts val="1560"/>
              <a:buChar char="❖"/>
            </a:pPr>
            <a:r>
              <a:rPr b="1" lang="en-US">
                <a:solidFill>
                  <a:srgbClr val="4B2A85"/>
                </a:solidFill>
              </a:rPr>
              <a:t>Reading Review and Q&amp;A</a:t>
            </a:r>
            <a:endParaRPr b="1">
              <a:solidFill>
                <a:srgbClr val="4B2A85"/>
              </a:solidFill>
            </a:endParaRPr>
          </a:p>
          <a:p>
            <a:pPr indent="0" lvl="0" marL="457200" rtl="0" algn="l">
              <a:lnSpc>
                <a:spcPct val="100000"/>
              </a:lnSpc>
              <a:spcBef>
                <a:spcPts val="520"/>
              </a:spcBef>
              <a:spcAft>
                <a:spcPts val="0"/>
              </a:spcAft>
              <a:buNone/>
            </a:pPr>
            <a:r>
              <a:t/>
            </a:r>
            <a:endParaRPr/>
          </a:p>
          <a:p>
            <a:pPr indent="-342900" lvl="0" marL="342900" rtl="0" algn="l">
              <a:lnSpc>
                <a:spcPct val="100000"/>
              </a:lnSpc>
              <a:spcBef>
                <a:spcPts val="520"/>
              </a:spcBef>
              <a:spcAft>
                <a:spcPts val="0"/>
              </a:spcAft>
              <a:buSzPts val="1560"/>
              <a:buChar char="❖"/>
            </a:pPr>
            <a:r>
              <a:rPr lang="en-US"/>
              <a:t>Circuits For Adding Binary Numbers</a:t>
            </a:r>
            <a:endParaRPr/>
          </a:p>
          <a:p>
            <a:pPr indent="0" lvl="0" marL="0" rtl="0" algn="l">
              <a:lnSpc>
                <a:spcPct val="100000"/>
              </a:lnSpc>
              <a:spcBef>
                <a:spcPts val="520"/>
              </a:spcBef>
              <a:spcAft>
                <a:spcPts val="0"/>
              </a:spcAft>
              <a:buNone/>
            </a:pPr>
            <a:r>
              <a:t/>
            </a:r>
            <a:endParaRPr/>
          </a:p>
        </p:txBody>
      </p:sp>
      <p:sp>
        <p:nvSpPr>
          <p:cNvPr id="181" name="Google Shape;181;gce7a432d2b_0_85"/>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82ec1e61c1_3_5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What is Binary?</a:t>
            </a:r>
            <a:endParaRPr/>
          </a:p>
        </p:txBody>
      </p:sp>
      <p:sp>
        <p:nvSpPr>
          <p:cNvPr id="187" name="Google Shape;187;g82ec1e61c1_3_5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88" name="Google Shape;188;g82ec1e61c1_3_54"/>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520"/>
              </a:spcBef>
              <a:spcAft>
                <a:spcPts val="0"/>
              </a:spcAft>
              <a:buSzPts val="1560"/>
              <a:buChar char="❖"/>
            </a:pPr>
            <a:r>
              <a:rPr lang="en-US"/>
              <a:t>A </a:t>
            </a:r>
            <a:r>
              <a:rPr b="1" lang="en-US"/>
              <a:t>base</a:t>
            </a:r>
            <a:r>
              <a:rPr lang="en-US"/>
              <a:t> </a:t>
            </a:r>
            <a:r>
              <a:rPr b="1" lang="en-US"/>
              <a:t>n</a:t>
            </a:r>
            <a:r>
              <a:rPr lang="en-US"/>
              <a:t> number system is a system of number representation w/n symbols</a:t>
            </a:r>
            <a:endParaRPr/>
          </a:p>
          <a:p>
            <a:pPr indent="-382267" lvl="1" marL="914400" rtl="0" algn="l">
              <a:lnSpc>
                <a:spcPct val="100000"/>
              </a:lnSpc>
              <a:spcBef>
                <a:spcPts val="520"/>
              </a:spcBef>
              <a:spcAft>
                <a:spcPts val="0"/>
              </a:spcAft>
              <a:buSzPts val="2420"/>
              <a:buChar char="▪"/>
            </a:pPr>
            <a:r>
              <a:rPr lang="en-US"/>
              <a:t>We are super used to the decimal system, a base 10 number system, with the symbols 0, 1, 2, 3, 4, 5, 6, 7, 8, 9</a:t>
            </a:r>
            <a:endParaRPr/>
          </a:p>
          <a:p>
            <a:pPr indent="-382267" lvl="1" marL="914400" rtl="0" algn="l">
              <a:lnSpc>
                <a:spcPct val="100000"/>
              </a:lnSpc>
              <a:spcBef>
                <a:spcPts val="520"/>
              </a:spcBef>
              <a:spcAft>
                <a:spcPts val="0"/>
              </a:spcAft>
              <a:buSzPts val="2420"/>
              <a:buChar char="▪"/>
            </a:pPr>
            <a:r>
              <a:rPr lang="en-US"/>
              <a:t>Increase a number by moving to the next greatest symbol</a:t>
            </a:r>
            <a:endParaRPr/>
          </a:p>
          <a:p>
            <a:pPr indent="-382267" lvl="1" marL="914400" rtl="0" algn="l">
              <a:lnSpc>
                <a:spcPct val="100000"/>
              </a:lnSpc>
              <a:spcBef>
                <a:spcPts val="520"/>
              </a:spcBef>
              <a:spcAft>
                <a:spcPts val="0"/>
              </a:spcAft>
              <a:buSzPts val="2420"/>
              <a:buChar char="▪"/>
            </a:pPr>
            <a:r>
              <a:rPr lang="en-US"/>
              <a:t>Add another digit when we run out of symbols!</a:t>
            </a:r>
            <a:endParaRPr/>
          </a:p>
          <a:p>
            <a:pPr indent="0" lvl="0" marL="9144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b="1" lang="en-US"/>
              <a:t>Binary</a:t>
            </a:r>
            <a:r>
              <a:rPr lang="en-US"/>
              <a:t> is a base 2 number system</a:t>
            </a:r>
            <a:endParaRPr/>
          </a:p>
          <a:p>
            <a:pPr indent="-382267" lvl="1" marL="914400" rtl="0" algn="l">
              <a:lnSpc>
                <a:spcPct val="100000"/>
              </a:lnSpc>
              <a:spcBef>
                <a:spcPts val="520"/>
              </a:spcBef>
              <a:spcAft>
                <a:spcPts val="0"/>
              </a:spcAft>
              <a:buSzPts val="2420"/>
              <a:buChar char="▪"/>
            </a:pPr>
            <a:r>
              <a:rPr lang="en-US"/>
              <a:t>Only two symbols (0 and 1)</a:t>
            </a:r>
            <a:endParaRPr/>
          </a:p>
          <a:p>
            <a:pPr indent="-382267" lvl="1" marL="914400" rtl="0" algn="l">
              <a:lnSpc>
                <a:spcPct val="100000"/>
              </a:lnSpc>
              <a:spcBef>
                <a:spcPts val="520"/>
              </a:spcBef>
              <a:spcAft>
                <a:spcPts val="0"/>
              </a:spcAft>
              <a:buSzPts val="2420"/>
              <a:buChar char="▪"/>
            </a:pPr>
            <a:r>
              <a:rPr lang="en-US"/>
              <a:t>Example values: 1 is the same in decimal and binary, 3 in decimal is 11 in binary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aba930822d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Representing Numbers in Binary</a:t>
            </a:r>
            <a:endParaRPr/>
          </a:p>
        </p:txBody>
      </p:sp>
      <p:sp>
        <p:nvSpPr>
          <p:cNvPr id="194" name="Google Shape;194;gaba930822d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aphicFrame>
        <p:nvGraphicFramePr>
          <p:cNvPr descr="Table showing binary numbers and their equivalent decimal value. First column is the binary representation of a value, second column is the decimal representation" id="195" name="Google Shape;195;gaba930822d_0_0" title="Binary and Decimal Numbers"/>
          <p:cNvGraphicFramePr/>
          <p:nvPr/>
        </p:nvGraphicFramePr>
        <p:xfrm>
          <a:off x="2909425" y="1418775"/>
          <a:ext cx="3000000" cy="3000000"/>
        </p:xfrm>
        <a:graphic>
          <a:graphicData uri="http://schemas.openxmlformats.org/drawingml/2006/table">
            <a:tbl>
              <a:tblPr>
                <a:noFill/>
                <a:tableStyleId>{77348A94-4D94-45F5-A82A-332714E6A8AF}</a:tableStyleId>
              </a:tblPr>
              <a:tblGrid>
                <a:gridCol w="1584025"/>
                <a:gridCol w="1741125"/>
              </a:tblGrid>
              <a:tr h="497075">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latin typeface="Calibri"/>
                          <a:ea typeface="Calibri"/>
                          <a:cs typeface="Calibri"/>
                          <a:sym typeface="Calibri"/>
                        </a:rPr>
                        <a:t>Binary</a:t>
                      </a:r>
                      <a:endParaRPr b="1" sz="2400" u="none" cap="none" strike="noStrike">
                        <a:latin typeface="Calibri"/>
                        <a:ea typeface="Calibri"/>
                        <a:cs typeface="Calibri"/>
                        <a:sym typeface="Calibri"/>
                      </a:endParaRPr>
                    </a:p>
                  </a:txBody>
                  <a:tcPr marT="91425" marB="91425" marR="91425" marL="91425">
                    <a:lnR cap="flat" cmpd="sng" w="9525">
                      <a:solidFill>
                        <a:srgbClr val="9E9E9E"/>
                      </a:solidFill>
                      <a:prstDash val="solid"/>
                      <a:round/>
                      <a:headEnd len="sm" w="sm" type="none"/>
                      <a:tailEnd len="sm" w="sm" type="none"/>
                    </a:lnR>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latin typeface="Calibri"/>
                          <a:ea typeface="Calibri"/>
                          <a:cs typeface="Calibri"/>
                          <a:sym typeface="Calibri"/>
                        </a:rPr>
                        <a:t>Decimal</a:t>
                      </a:r>
                      <a:endParaRPr b="1" sz="2400" u="none" cap="none" strike="noStrike">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9050">
                      <a:solidFill>
                        <a:srgbClr val="000000"/>
                      </a:solidFill>
                      <a:prstDash val="solid"/>
                      <a:round/>
                      <a:headEnd len="sm" w="sm" type="none"/>
                      <a:tailEnd len="sm" w="sm" type="none"/>
                    </a:lnB>
                  </a:tcP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0</a:t>
                      </a:r>
                      <a:endParaRPr b="1" sz="1800" u="none" cap="none" strike="noStrike">
                        <a:latin typeface="Courier New"/>
                        <a:ea typeface="Courier New"/>
                        <a:cs typeface="Courier New"/>
                        <a:sym typeface="Courier New"/>
                      </a:endParaRPr>
                    </a:p>
                  </a:txBody>
                  <a:tcPr marT="91425" marB="91425" marR="91425" marL="91425" anchor="ctr">
                    <a:lnT cap="flat" cmpd="sng" w="19050">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0</a:t>
                      </a:r>
                      <a:endParaRPr b="1" sz="1800" u="none" cap="none" strike="noStrike">
                        <a:latin typeface="Courier New"/>
                        <a:ea typeface="Courier New"/>
                        <a:cs typeface="Courier New"/>
                        <a:sym typeface="Courier New"/>
                      </a:endParaRPr>
                    </a:p>
                  </a:txBody>
                  <a:tcPr marT="91425" marB="91425" marR="91425" marL="91425" anchor="ctr">
                    <a:lnT cap="flat" cmpd="sng" w="19050">
                      <a:solidFill>
                        <a:srgbClr val="000000"/>
                      </a:solidFill>
                      <a:prstDash val="solid"/>
                      <a:round/>
                      <a:headEnd len="sm" w="sm" type="none"/>
                      <a:tailEnd len="sm" w="sm" type="none"/>
                    </a:lnT>
                  </a:tcP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10</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2</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11</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3</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100</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4</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101</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5</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110</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6</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111</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7</a:t>
                      </a:r>
                      <a:endParaRPr b="1" sz="1800" u="none" cap="none" strike="noStrike">
                        <a:latin typeface="Courier New"/>
                        <a:ea typeface="Courier New"/>
                        <a:cs typeface="Courier New"/>
                        <a:sym typeface="Courier New"/>
                      </a:endParaRPr>
                    </a:p>
                  </a:txBody>
                  <a:tcPr marT="91425" marB="91425" marR="91425" marL="91425" anchor="ctr"/>
                </a:tc>
              </a:tr>
              <a:tr h="5187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a:t>
                      </a:r>
                      <a:endParaRPr b="1" sz="1800" u="none" cap="none" strike="noStrike">
                        <a:latin typeface="Courier New"/>
                        <a:ea typeface="Courier New"/>
                        <a:cs typeface="Courier New"/>
                        <a:sym typeface="Courier New"/>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Courier New"/>
                          <a:ea typeface="Courier New"/>
                          <a:cs typeface="Courier New"/>
                          <a:sym typeface="Courier New"/>
                        </a:rPr>
                        <a:t>...</a:t>
                      </a:r>
                      <a:endParaRPr b="1" sz="1800" u="none" cap="none" strike="noStrike">
                        <a:latin typeface="Courier New"/>
                        <a:ea typeface="Courier New"/>
                        <a:cs typeface="Courier New"/>
                        <a:sym typeface="Courier New"/>
                      </a:endParaRPr>
                    </a:p>
                  </a:txBody>
                  <a:tcPr marT="91425" marB="91425" marR="91425" marL="914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8300141d06_1_3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Representing Numbers in Base 2</a:t>
            </a:r>
            <a:endParaRPr/>
          </a:p>
        </p:txBody>
      </p:sp>
      <p:sp>
        <p:nvSpPr>
          <p:cNvPr id="201" name="Google Shape;201;g8300141d06_1_3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02" name="Google Shape;202;g8300141d06_1_37"/>
          <p:cNvSpPr txBox="1"/>
          <p:nvPr>
            <p:ph idx="1" type="body"/>
          </p:nvPr>
        </p:nvSpPr>
        <p:spPr>
          <a:xfrm>
            <a:off x="396875" y="1362075"/>
            <a:ext cx="8366100" cy="15522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Binary numbers are identical, except “Base 2”</a:t>
            </a:r>
            <a:endParaRPr/>
          </a:p>
          <a:p>
            <a:pPr indent="-382268" lvl="1" marL="914400" rtl="0" algn="l">
              <a:lnSpc>
                <a:spcPct val="100000"/>
              </a:lnSpc>
              <a:spcBef>
                <a:spcPts val="0"/>
              </a:spcBef>
              <a:spcAft>
                <a:spcPts val="0"/>
              </a:spcAft>
              <a:buSzPts val="2420"/>
              <a:buChar char="○"/>
            </a:pPr>
            <a:r>
              <a:rPr lang="en-US"/>
              <a:t>Describe a value by specifying multiples of powers of 2</a:t>
            </a:r>
            <a:endParaRPr/>
          </a:p>
          <a:p>
            <a:pPr indent="-382269" lvl="1" marL="914400" rtl="0" algn="l">
              <a:lnSpc>
                <a:spcPct val="100000"/>
              </a:lnSpc>
              <a:spcBef>
                <a:spcPts val="0"/>
              </a:spcBef>
              <a:spcAft>
                <a:spcPts val="0"/>
              </a:spcAft>
              <a:buSzPts val="2420"/>
              <a:buChar char="○"/>
            </a:pPr>
            <a:r>
              <a:rPr lang="en-US"/>
              <a:t>For example, a breakdown of 1101 in binary (which is 13 in decimal)</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p:txBody>
      </p:sp>
      <p:graphicFrame>
        <p:nvGraphicFramePr>
          <p:cNvPr descr="Table showing conversion from the binary representation 1101 to the decimal representation 13. There are 3 columns, the first showing the binary value for each digit, the second showing the calculation of the decimal value based on the power of 2 for that digit, and the third showing the decimal weight of the binary digit" id="203" name="Google Shape;203;g8300141d06_1_37" title="Binary to Decimal conversion"/>
          <p:cNvGraphicFramePr/>
          <p:nvPr/>
        </p:nvGraphicFramePr>
        <p:xfrm>
          <a:off x="1701025" y="3362500"/>
          <a:ext cx="3000000" cy="3000000"/>
        </p:xfrm>
        <a:graphic>
          <a:graphicData uri="http://schemas.openxmlformats.org/drawingml/2006/table">
            <a:tbl>
              <a:tblPr>
                <a:noFill/>
                <a:tableStyleId>{77348A94-4D94-45F5-A82A-332714E6A8AF}</a:tableStyleId>
              </a:tblPr>
              <a:tblGrid>
                <a:gridCol w="1477700"/>
                <a:gridCol w="1972100"/>
                <a:gridCol w="2268200"/>
              </a:tblGrid>
              <a:tr h="625950">
                <a:tc>
                  <a:txBody>
                    <a:bodyPr/>
                    <a:lstStyle/>
                    <a:p>
                      <a:pPr indent="0" lvl="0" marL="0" marR="0" rtl="0" algn="l">
                        <a:lnSpc>
                          <a:spcPct val="100000"/>
                        </a:lnSpc>
                        <a:spcBef>
                          <a:spcPts val="0"/>
                        </a:spcBef>
                        <a:spcAft>
                          <a:spcPts val="0"/>
                        </a:spcAft>
                        <a:buNone/>
                      </a:pPr>
                      <a:r>
                        <a:rPr b="1" lang="en-US" sz="2600">
                          <a:latin typeface="Courier New"/>
                          <a:ea typeface="Courier New"/>
                          <a:cs typeface="Courier New"/>
                          <a:sym typeface="Courier New"/>
                        </a:rPr>
                        <a:t>Binary</a:t>
                      </a:r>
                      <a:endParaRPr b="1" sz="2600" u="none" cap="none" strike="noStrike">
                        <a:latin typeface="Courier New"/>
                        <a:ea typeface="Courier New"/>
                        <a:cs typeface="Courier New"/>
                        <a:sym typeface="Courier New"/>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lang="en-US" sz="2400">
                          <a:latin typeface="Calibri"/>
                          <a:ea typeface="Calibri"/>
                          <a:cs typeface="Calibri"/>
                          <a:sym typeface="Calibri"/>
                        </a:rPr>
                        <a:t>Power of 2</a:t>
                      </a:r>
                      <a:endParaRPr b="1" sz="2400" u="none" cap="none" strike="noStrike">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en-US" sz="2400">
                          <a:latin typeface="Calibri"/>
                          <a:ea typeface="Calibri"/>
                          <a:cs typeface="Calibri"/>
                          <a:sym typeface="Calibri"/>
                        </a:rPr>
                        <a:t>Decimal</a:t>
                      </a:r>
                      <a:endParaRPr b="1" sz="2400" u="none" cap="none" strike="noStrike">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625950">
                <a:tc>
                  <a:txBody>
                    <a:bodyPr/>
                    <a:lstStyle/>
                    <a:p>
                      <a:pPr indent="0" lvl="0" marL="0" marR="0" rtl="0" algn="l">
                        <a:lnSpc>
                          <a:spcPct val="100000"/>
                        </a:lnSpc>
                        <a:spcBef>
                          <a:spcPts val="0"/>
                        </a:spcBef>
                        <a:spcAft>
                          <a:spcPts val="0"/>
                        </a:spcAft>
                        <a:buClr>
                          <a:srgbClr val="000000"/>
                        </a:buClr>
                        <a:buSzPts val="2600"/>
                        <a:buFont typeface="Arial"/>
                        <a:buNone/>
                      </a:pPr>
                      <a:r>
                        <a:rPr b="1" lang="en-US" sz="2600" u="none" cap="none" strike="noStrike">
                          <a:latin typeface="Courier New"/>
                          <a:ea typeface="Courier New"/>
                          <a:cs typeface="Courier New"/>
                          <a:sym typeface="Courier New"/>
                        </a:rPr>
                        <a:t>  1000 </a:t>
                      </a:r>
                      <a:endParaRPr b="1" sz="2600" u="none" cap="none" strike="noStrike">
                        <a:latin typeface="Courier New"/>
                        <a:ea typeface="Courier New"/>
                        <a:cs typeface="Courier New"/>
                        <a:sym typeface="Courier New"/>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CCCCCC"/>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latin typeface="Calibri"/>
                          <a:ea typeface="Calibri"/>
                          <a:cs typeface="Calibri"/>
                          <a:sym typeface="Calibri"/>
                        </a:rPr>
                        <a:t>(1 * 2</a:t>
                      </a:r>
                      <a:r>
                        <a:rPr b="1" baseline="30000" lang="en-US" sz="2400" u="none" cap="none" strike="noStrike">
                          <a:latin typeface="Calibri"/>
                          <a:ea typeface="Calibri"/>
                          <a:cs typeface="Calibri"/>
                          <a:sym typeface="Calibri"/>
                        </a:rPr>
                        <a:t>3</a:t>
                      </a:r>
                      <a:r>
                        <a:rPr b="1" lang="en-US" sz="2400" u="none" cap="none" strike="noStrike">
                          <a:latin typeface="Calibri"/>
                          <a:ea typeface="Calibri"/>
                          <a:cs typeface="Calibri"/>
                          <a:sym typeface="Calibri"/>
                        </a:rPr>
                        <a:t>)</a:t>
                      </a:r>
                      <a:endParaRPr b="1" sz="2400" u="none" cap="none" strike="noStrike">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latin typeface="Calibri"/>
                          <a:ea typeface="Calibri"/>
                          <a:cs typeface="Calibri"/>
                          <a:sym typeface="Calibri"/>
                        </a:rPr>
                        <a:t>8</a:t>
                      </a:r>
                      <a:endParaRPr b="1" sz="2400" u="none" cap="none" strike="noStrike">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CCCCCC"/>
                    </a:solidFill>
                  </a:tcPr>
                </a:tc>
              </a:tr>
              <a:tr h="625950">
                <a:tc>
                  <a:txBody>
                    <a:bodyPr/>
                    <a:lstStyle/>
                    <a:p>
                      <a:pPr indent="0" lvl="0" marL="0" marR="0" rtl="0" algn="l">
                        <a:lnSpc>
                          <a:spcPct val="100000"/>
                        </a:lnSpc>
                        <a:spcBef>
                          <a:spcPts val="0"/>
                        </a:spcBef>
                        <a:spcAft>
                          <a:spcPts val="0"/>
                        </a:spcAft>
                        <a:buClr>
                          <a:srgbClr val="000000"/>
                        </a:buClr>
                        <a:buSzPts val="2600"/>
                        <a:buFont typeface="Arial"/>
                        <a:buNone/>
                      </a:pPr>
                      <a:r>
                        <a:rPr b="1" lang="en-US" sz="2600">
                          <a:latin typeface="Courier New"/>
                          <a:ea typeface="Courier New"/>
                          <a:cs typeface="Courier New"/>
                          <a:sym typeface="Courier New"/>
                        </a:rPr>
                        <a:t> </a:t>
                      </a:r>
                      <a:r>
                        <a:rPr b="1" lang="en-US" sz="2600" u="none" cap="none" strike="noStrike">
                          <a:latin typeface="Courier New"/>
                          <a:ea typeface="Courier New"/>
                          <a:cs typeface="Courier New"/>
                          <a:sym typeface="Courier New"/>
                        </a:rPr>
                        <a:t>  100 </a:t>
                      </a:r>
                      <a:endParaRPr b="1" sz="2600" u="none" cap="none" strike="noStrike">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9D9"/>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Calibri"/>
                          <a:ea typeface="Calibri"/>
                          <a:cs typeface="Calibri"/>
                          <a:sym typeface="Calibri"/>
                        </a:rPr>
                        <a:t>(1 * 2</a:t>
                      </a:r>
                      <a:r>
                        <a:rPr b="1" baseline="30000" lang="en-US" sz="2400" u="none" cap="none" strike="noStrike">
                          <a:solidFill>
                            <a:schemeClr val="dk1"/>
                          </a:solidFill>
                          <a:latin typeface="Calibri"/>
                          <a:ea typeface="Calibri"/>
                          <a:cs typeface="Calibri"/>
                          <a:sym typeface="Calibri"/>
                        </a:rPr>
                        <a:t>2</a:t>
                      </a:r>
                      <a:r>
                        <a:rPr b="1" lang="en-US" sz="2400" u="none" cap="none" strike="noStrike">
                          <a:solidFill>
                            <a:schemeClr val="dk1"/>
                          </a:solidFill>
                          <a:latin typeface="Calibri"/>
                          <a:ea typeface="Calibri"/>
                          <a:cs typeface="Calibri"/>
                          <a:sym typeface="Calibri"/>
                        </a:rPr>
                        <a:t>)</a:t>
                      </a:r>
                      <a:endParaRPr b="1" sz="1800" u="none" cap="none" strike="noStrike">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Calibri"/>
                          <a:ea typeface="Calibri"/>
                          <a:cs typeface="Calibri"/>
                          <a:sym typeface="Calibri"/>
                        </a:rPr>
                        <a:t>4</a:t>
                      </a:r>
                      <a:endParaRPr b="1" sz="2400" u="none" cap="none" strike="noStrike">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9D9"/>
                    </a:solidFill>
                  </a:tcPr>
                </a:tc>
              </a:tr>
              <a:tr h="625950">
                <a:tc>
                  <a:txBody>
                    <a:bodyPr/>
                    <a:lstStyle/>
                    <a:p>
                      <a:pPr indent="0" lvl="0" marL="0" marR="0" rtl="0" algn="l">
                        <a:lnSpc>
                          <a:spcPct val="100000"/>
                        </a:lnSpc>
                        <a:spcBef>
                          <a:spcPts val="0"/>
                        </a:spcBef>
                        <a:spcAft>
                          <a:spcPts val="0"/>
                        </a:spcAft>
                        <a:buClr>
                          <a:srgbClr val="000000"/>
                        </a:buClr>
                        <a:buSzPts val="2600"/>
                        <a:buFont typeface="Arial"/>
                        <a:buNone/>
                      </a:pPr>
                      <a:r>
                        <a:rPr b="1" lang="en-US" sz="2600">
                          <a:latin typeface="Courier New"/>
                          <a:ea typeface="Courier New"/>
                          <a:cs typeface="Courier New"/>
                          <a:sym typeface="Courier New"/>
                        </a:rPr>
                        <a:t> </a:t>
                      </a:r>
                      <a:r>
                        <a:rPr b="1" lang="en-US" sz="2600" u="none" cap="none" strike="noStrike">
                          <a:latin typeface="Courier New"/>
                          <a:ea typeface="Courier New"/>
                          <a:cs typeface="Courier New"/>
                          <a:sym typeface="Courier New"/>
                        </a:rPr>
                        <a:t>   00</a:t>
                      </a:r>
                      <a:endParaRPr b="1" sz="2600" u="none" cap="none" strike="noStrike">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Calibri"/>
                          <a:ea typeface="Calibri"/>
                          <a:cs typeface="Calibri"/>
                          <a:sym typeface="Calibri"/>
                        </a:rPr>
                        <a:t>(0 * 2</a:t>
                      </a:r>
                      <a:r>
                        <a:rPr b="1" baseline="30000" lang="en-US" sz="2400" u="none" cap="none" strike="noStrike">
                          <a:solidFill>
                            <a:schemeClr val="dk1"/>
                          </a:solidFill>
                          <a:latin typeface="Calibri"/>
                          <a:ea typeface="Calibri"/>
                          <a:cs typeface="Calibri"/>
                          <a:sym typeface="Calibri"/>
                        </a:rPr>
                        <a:t>1</a:t>
                      </a:r>
                      <a:r>
                        <a:rPr b="1" lang="en-US" sz="2400" u="none" cap="none" strike="noStrike">
                          <a:solidFill>
                            <a:schemeClr val="dk1"/>
                          </a:solidFill>
                          <a:latin typeface="Calibri"/>
                          <a:ea typeface="Calibri"/>
                          <a:cs typeface="Calibri"/>
                          <a:sym typeface="Calibri"/>
                        </a:rPr>
                        <a:t>)</a:t>
                      </a:r>
                      <a:endParaRPr b="1" sz="1800" u="none" cap="none" strike="noStrike">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Calibri"/>
                          <a:ea typeface="Calibri"/>
                          <a:cs typeface="Calibri"/>
                          <a:sym typeface="Calibri"/>
                        </a:rPr>
                        <a:t>0</a:t>
                      </a:r>
                      <a:endParaRPr b="1" sz="2400" u="none" cap="none" strike="noStrike">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625950">
                <a:tc>
                  <a:txBody>
                    <a:bodyPr/>
                    <a:lstStyle/>
                    <a:p>
                      <a:pPr indent="0" lvl="0" marL="0" marR="0" rtl="0" algn="l">
                        <a:lnSpc>
                          <a:spcPct val="100000"/>
                        </a:lnSpc>
                        <a:spcBef>
                          <a:spcPts val="0"/>
                        </a:spcBef>
                        <a:spcAft>
                          <a:spcPts val="0"/>
                        </a:spcAft>
                        <a:buClr>
                          <a:srgbClr val="000000"/>
                        </a:buClr>
                        <a:buSzPts val="2600"/>
                        <a:buFont typeface="Arial"/>
                        <a:buNone/>
                      </a:pPr>
                      <a:r>
                        <a:rPr b="1" lang="en-US" sz="2600">
                          <a:latin typeface="Courier New"/>
                          <a:ea typeface="Courier New"/>
                          <a:cs typeface="Courier New"/>
                          <a:sym typeface="Courier New"/>
                        </a:rPr>
                        <a:t> </a:t>
                      </a:r>
                      <a:r>
                        <a:rPr b="1" lang="en-US" sz="2600" u="none" cap="none" strike="noStrike">
                          <a:latin typeface="Courier New"/>
                          <a:ea typeface="Courier New"/>
                          <a:cs typeface="Courier New"/>
                          <a:sym typeface="Courier New"/>
                        </a:rPr>
                        <a:t>    1</a:t>
                      </a:r>
                      <a:endParaRPr b="1" sz="2600" u="none" cap="none" strike="noStrike">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r">
                        <a:lnSpc>
                          <a:spcPct val="100000"/>
                        </a:lnSpc>
                        <a:spcBef>
                          <a:spcPts val="0"/>
                        </a:spcBef>
                        <a:spcAft>
                          <a:spcPts val="0"/>
                        </a:spcAft>
                        <a:buClr>
                          <a:schemeClr val="dk1"/>
                        </a:buClr>
                        <a:buSzPts val="1100"/>
                        <a:buFont typeface="Arial"/>
                        <a:buNone/>
                      </a:pPr>
                      <a:r>
                        <a:rPr b="1" lang="en-US" sz="2400" u="none" cap="none" strike="noStrike">
                          <a:solidFill>
                            <a:schemeClr val="dk1"/>
                          </a:solidFill>
                          <a:latin typeface="Calibri"/>
                          <a:ea typeface="Calibri"/>
                          <a:cs typeface="Calibri"/>
                          <a:sym typeface="Calibri"/>
                        </a:rPr>
                        <a:t>(1 * 2</a:t>
                      </a:r>
                      <a:r>
                        <a:rPr b="1" baseline="30000" lang="en-US" sz="2400" u="none" cap="none" strike="noStrike">
                          <a:solidFill>
                            <a:schemeClr val="dk1"/>
                          </a:solidFill>
                          <a:latin typeface="Calibri"/>
                          <a:ea typeface="Calibri"/>
                          <a:cs typeface="Calibri"/>
                          <a:sym typeface="Calibri"/>
                        </a:rPr>
                        <a:t>0</a:t>
                      </a:r>
                      <a:r>
                        <a:rPr b="1" lang="en-US" sz="2400" u="none" cap="none" strike="noStrike">
                          <a:solidFill>
                            <a:schemeClr val="dk1"/>
                          </a:solidFill>
                          <a:latin typeface="Calibri"/>
                          <a:ea typeface="Calibri"/>
                          <a:cs typeface="Calibri"/>
                          <a:sym typeface="Calibri"/>
                        </a:rPr>
                        <a:t>)</a:t>
                      </a:r>
                      <a:endParaRPr b="1" sz="2400" u="none" cap="none" strike="noStrike">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Calibri"/>
                          <a:ea typeface="Calibri"/>
                          <a:cs typeface="Calibri"/>
                          <a:sym typeface="Calibri"/>
                        </a:rPr>
                        <a:t>1</a:t>
                      </a:r>
                      <a:endParaRPr b="1" sz="2400" u="none" cap="none" strike="noStrike">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8300141d06_1_374"/>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Addition</a:t>
            </a:r>
            <a:endParaRPr/>
          </a:p>
        </p:txBody>
      </p:sp>
      <p:sp>
        <p:nvSpPr>
          <p:cNvPr id="209" name="Google Shape;209;g8300141d06_1_374"/>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10" name="Google Shape;210;g8300141d06_1_374"/>
          <p:cNvSpPr txBox="1"/>
          <p:nvPr>
            <p:ph idx="1" type="body"/>
          </p:nvPr>
        </p:nvSpPr>
        <p:spPr>
          <a:xfrm>
            <a:off x="396875" y="1362075"/>
            <a:ext cx="8366100" cy="51303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How do we add two binary numbers?</a:t>
            </a:r>
            <a:endParaRPr/>
          </a:p>
          <a:p>
            <a:pPr indent="-327660" lvl="0" marL="457200" rtl="0" algn="l">
              <a:lnSpc>
                <a:spcPct val="115000"/>
              </a:lnSpc>
              <a:spcBef>
                <a:spcPts val="520"/>
              </a:spcBef>
              <a:spcAft>
                <a:spcPts val="0"/>
              </a:spcAft>
              <a:buSzPts val="1560"/>
              <a:buChar char="●"/>
            </a:pPr>
            <a:r>
              <a:rPr lang="en-US"/>
              <a:t>As humans, could convert to decimal and then back</a:t>
            </a:r>
            <a:endParaRPr/>
          </a:p>
          <a:p>
            <a:pPr indent="-382268" lvl="1" marL="914400" rtl="0" algn="l">
              <a:lnSpc>
                <a:spcPct val="115000"/>
              </a:lnSpc>
              <a:spcBef>
                <a:spcPts val="520"/>
              </a:spcBef>
              <a:spcAft>
                <a:spcPts val="0"/>
              </a:spcAft>
              <a:buSzPts val="2420"/>
              <a:buChar char="○"/>
            </a:pPr>
            <a:r>
              <a:rPr lang="en-US"/>
              <a:t>Example: 0101 + 0010 = ?</a:t>
            </a:r>
            <a:endParaRPr/>
          </a:p>
          <a:p>
            <a:pPr indent="-382268" lvl="1" marL="914400" rtl="0" algn="l">
              <a:lnSpc>
                <a:spcPct val="115000"/>
              </a:lnSpc>
              <a:spcBef>
                <a:spcPts val="520"/>
              </a:spcBef>
              <a:spcAft>
                <a:spcPts val="0"/>
              </a:spcAft>
              <a:buSzPts val="2420"/>
              <a:buChar char="○"/>
            </a:pPr>
            <a:r>
              <a:rPr lang="en-US"/>
              <a:t>First convert 0101 to </a:t>
            </a:r>
            <a:r>
              <a:rPr lang="en-US"/>
              <a:t>decimal (result is 5)</a:t>
            </a:r>
            <a:endParaRPr/>
          </a:p>
          <a:p>
            <a:pPr indent="-382268" lvl="1" marL="914400" rtl="0" algn="l">
              <a:lnSpc>
                <a:spcPct val="115000"/>
              </a:lnSpc>
              <a:spcBef>
                <a:spcPts val="520"/>
              </a:spcBef>
              <a:spcAft>
                <a:spcPts val="0"/>
              </a:spcAft>
              <a:buSzPts val="2420"/>
              <a:buChar char="○"/>
            </a:pPr>
            <a:r>
              <a:rPr lang="en-US"/>
              <a:t>Next convert 0010 to decimal (result is 2)</a:t>
            </a:r>
            <a:endParaRPr/>
          </a:p>
          <a:p>
            <a:pPr indent="-382268" lvl="1" marL="914400" rtl="0" algn="l">
              <a:lnSpc>
                <a:spcPct val="115000"/>
              </a:lnSpc>
              <a:spcBef>
                <a:spcPts val="520"/>
              </a:spcBef>
              <a:spcAft>
                <a:spcPts val="0"/>
              </a:spcAft>
              <a:buSzPts val="2420"/>
              <a:buChar char="○"/>
            </a:pPr>
            <a:r>
              <a:rPr lang="en-US"/>
              <a:t>Add the decimal numbers and convert back to binary. 2 + 5 = 7, 7 is 0111 in binary.</a:t>
            </a:r>
            <a:endParaRPr/>
          </a:p>
          <a:p>
            <a:pPr indent="0" lvl="0" marL="914400" rtl="0" algn="l">
              <a:lnSpc>
                <a:spcPct val="115000"/>
              </a:lnSpc>
              <a:spcBef>
                <a:spcPts val="520"/>
              </a:spcBef>
              <a:spcAft>
                <a:spcPts val="0"/>
              </a:spcAft>
              <a:buNone/>
            </a:pPr>
            <a:r>
              <a:t/>
            </a:r>
            <a:endParaRPr/>
          </a:p>
          <a:p>
            <a:pPr indent="-327660" lvl="0" marL="457200" rtl="0" algn="l">
              <a:lnSpc>
                <a:spcPct val="115000"/>
              </a:lnSpc>
              <a:spcBef>
                <a:spcPts val="520"/>
              </a:spcBef>
              <a:spcAft>
                <a:spcPts val="0"/>
              </a:spcAft>
              <a:buSzPts val="1560"/>
              <a:buChar char="●"/>
            </a:pPr>
            <a:r>
              <a:rPr lang="en-US"/>
              <a:t>More useful: understand the rules of binary addition so we can teach them to a computer</a:t>
            </a:r>
            <a:endParaRPr/>
          </a:p>
          <a:p>
            <a:pPr indent="0" lvl="0" marL="0" rtl="0" algn="l">
              <a:lnSpc>
                <a:spcPct val="100000"/>
              </a:lnSpc>
              <a:spcBef>
                <a:spcPts val="520"/>
              </a:spcBef>
              <a:spcAft>
                <a:spcPts val="0"/>
              </a:spcAft>
              <a:buSzPts val="156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8300141d06_1_46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Binary Addition</a:t>
            </a:r>
            <a:endParaRPr/>
          </a:p>
        </p:txBody>
      </p:sp>
      <p:sp>
        <p:nvSpPr>
          <p:cNvPr id="216" name="Google Shape;216;g8300141d06_1_46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17" name="Google Shape;217;g8300141d06_1_466"/>
          <p:cNvSpPr txBox="1"/>
          <p:nvPr>
            <p:ph idx="1" type="body"/>
          </p:nvPr>
        </p:nvSpPr>
        <p:spPr>
          <a:xfrm>
            <a:off x="396875" y="1362075"/>
            <a:ext cx="8366100" cy="16881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Exactly the same as decimal addition!</a:t>
            </a:r>
            <a:endParaRPr/>
          </a:p>
          <a:p>
            <a:pPr indent="-382269" lvl="1" marL="914400" rtl="0" algn="l">
              <a:lnSpc>
                <a:spcPct val="115000"/>
              </a:lnSpc>
              <a:spcBef>
                <a:spcPts val="0"/>
              </a:spcBef>
              <a:spcAft>
                <a:spcPts val="0"/>
              </a:spcAft>
              <a:buSzPts val="2420"/>
              <a:buChar char="○"/>
            </a:pPr>
            <a:r>
              <a:rPr lang="en-US"/>
              <a:t>Right to left (least significant place to most significant place)</a:t>
            </a:r>
            <a:endParaRPr/>
          </a:p>
          <a:p>
            <a:pPr indent="-382269" lvl="1" marL="914400" rtl="0" algn="l">
              <a:lnSpc>
                <a:spcPct val="115000"/>
              </a:lnSpc>
              <a:spcBef>
                <a:spcPts val="0"/>
              </a:spcBef>
              <a:spcAft>
                <a:spcPts val="0"/>
              </a:spcAft>
              <a:buSzPts val="2420"/>
              <a:buChar char="○"/>
            </a:pPr>
            <a:r>
              <a:rPr lang="en-US"/>
              <a:t>When a result is more than one digit, </a:t>
            </a:r>
            <a:r>
              <a:rPr b="1" lang="en-US">
                <a:solidFill>
                  <a:srgbClr val="000000"/>
                </a:solidFill>
              </a:rPr>
              <a:t>carry</a:t>
            </a:r>
            <a:r>
              <a:rPr lang="en-US"/>
              <a:t> the “overflow”</a:t>
            </a:r>
            <a:endParaRPr/>
          </a:p>
          <a:p>
            <a:pPr indent="0" lvl="0" marL="0" rtl="0" algn="l">
              <a:lnSpc>
                <a:spcPct val="100000"/>
              </a:lnSpc>
              <a:spcBef>
                <a:spcPts val="520"/>
              </a:spcBef>
              <a:spcAft>
                <a:spcPts val="0"/>
              </a:spcAft>
              <a:buSzPts val="1560"/>
              <a:buNone/>
            </a:pPr>
            <a:r>
              <a:t/>
            </a:r>
            <a:endParaRPr/>
          </a:p>
        </p:txBody>
      </p:sp>
      <p:graphicFrame>
        <p:nvGraphicFramePr>
          <p:cNvPr descr="This is a table depicting an example where adding two 4-bit numbers in binary. The table has four rows, each containing 4 digit spots listed from most significant bit to least significant bit left to right. The first is the row representing the carry bits (1 1 1 0). The second is a row representing x's value (0 0 1 1). The third is a row representing y's value (0 1 0 1). The last is a row representing the result (1 0 0 0). Note how the carry bit of the next column is determined by whether or not the previous column's bits create a result that fits in 1 or 2 bits. If the previous column's bits are 1 and 1, then the result is 10, and since we need 2 bits to represent 10, we place the 0 in the result for that column, and carry the 1 to the next column" id="218" name="Google Shape;218;g8300141d06_1_466" title="Binary Addition Example"/>
          <p:cNvGraphicFramePr/>
          <p:nvPr/>
        </p:nvGraphicFramePr>
        <p:xfrm>
          <a:off x="2769563" y="3050175"/>
          <a:ext cx="3000000" cy="3000000"/>
        </p:xfrm>
        <a:graphic>
          <a:graphicData uri="http://schemas.openxmlformats.org/drawingml/2006/table">
            <a:tbl>
              <a:tblPr>
                <a:noFill/>
                <a:tableStyleId>{795B5526-5038-4525-A766-74926E11F5A9}</a:tableStyleId>
              </a:tblPr>
              <a:tblGrid>
                <a:gridCol w="1158350"/>
                <a:gridCol w="492475"/>
                <a:gridCol w="492475"/>
                <a:gridCol w="492475"/>
                <a:gridCol w="492475"/>
              </a:tblGrid>
              <a:tr h="832900">
                <a:tc>
                  <a:txBody>
                    <a:bodyPr/>
                    <a:lstStyle/>
                    <a:p>
                      <a:pPr indent="0" lvl="0" marL="0" rtl="0" algn="ctr">
                        <a:spcBef>
                          <a:spcPts val="0"/>
                        </a:spcBef>
                        <a:spcAft>
                          <a:spcPts val="0"/>
                        </a:spcAft>
                        <a:buNone/>
                      </a:pPr>
                      <a:r>
                        <a:rPr lang="en-US" sz="2600"/>
                        <a:t>carry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r>
              <a:tr h="728825">
                <a:tc>
                  <a:txBody>
                    <a:bodyPr/>
                    <a:lstStyle/>
                    <a:p>
                      <a:pPr indent="0" lvl="0" marL="0" rtl="0" algn="ctr">
                        <a:spcBef>
                          <a:spcPts val="0"/>
                        </a:spcBef>
                        <a:spcAft>
                          <a:spcPts val="0"/>
                        </a:spcAft>
                        <a:buNone/>
                      </a:pPr>
                      <a:r>
                        <a:rPr lang="en-US" sz="2600"/>
                        <a:t>x</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r>
              <a:tr h="598725">
                <a:tc>
                  <a:txBody>
                    <a:bodyPr/>
                    <a:lstStyle/>
                    <a:p>
                      <a:pPr indent="0" lvl="0" marL="0" rtl="0" algn="ctr">
                        <a:spcBef>
                          <a:spcPts val="0"/>
                        </a:spcBef>
                        <a:spcAft>
                          <a:spcPts val="0"/>
                        </a:spcAft>
                        <a:buNone/>
                      </a:pPr>
                      <a:r>
                        <a:rPr lang="en-US" sz="2600"/>
                        <a:t>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650775">
                <a:tc>
                  <a:txBody>
                    <a:bodyPr/>
                    <a:lstStyle/>
                    <a:p>
                      <a:pPr indent="0" lvl="0" marL="0" rtl="0" algn="ctr">
                        <a:spcBef>
                          <a:spcPts val="0"/>
                        </a:spcBef>
                        <a:spcAft>
                          <a:spcPts val="0"/>
                        </a:spcAft>
                        <a:buNone/>
                      </a:pPr>
                      <a:r>
                        <a:rPr lang="en-US" sz="2600"/>
                        <a:t>result</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8300141d06_3_1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Overflow</a:t>
            </a:r>
            <a:endParaRPr/>
          </a:p>
        </p:txBody>
      </p:sp>
      <p:sp>
        <p:nvSpPr>
          <p:cNvPr id="224" name="Google Shape;224;g8300141d06_3_1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25" name="Google Shape;225;g8300141d06_3_17"/>
          <p:cNvSpPr txBox="1"/>
          <p:nvPr>
            <p:ph idx="1" type="body"/>
          </p:nvPr>
        </p:nvSpPr>
        <p:spPr>
          <a:xfrm>
            <a:off x="396875" y="1362075"/>
            <a:ext cx="8366100" cy="16881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What if there’s a carry bit in the last column?</a:t>
            </a:r>
            <a:endParaRPr/>
          </a:p>
          <a:p>
            <a:pPr indent="-327660" lvl="0" marL="457200" rtl="0" algn="l">
              <a:lnSpc>
                <a:spcPct val="115000"/>
              </a:lnSpc>
              <a:spcBef>
                <a:spcPts val="520"/>
              </a:spcBef>
              <a:spcAft>
                <a:spcPts val="0"/>
              </a:spcAft>
              <a:buClr>
                <a:schemeClr val="hlink"/>
              </a:buClr>
              <a:buSzPts val="1560"/>
              <a:buChar char="●"/>
            </a:pPr>
            <a:r>
              <a:rPr lang="en-US"/>
              <a:t>We </a:t>
            </a:r>
            <a:r>
              <a:rPr lang="en-US" u="sng"/>
              <a:t>can’t</a:t>
            </a:r>
            <a:r>
              <a:rPr lang="en-US"/>
              <a:t> represent it in our fixed-width numbers</a:t>
            </a:r>
            <a:endParaRPr/>
          </a:p>
          <a:p>
            <a:pPr indent="-382268" lvl="1" marL="914400" rtl="0" algn="l">
              <a:lnSpc>
                <a:spcPct val="115000"/>
              </a:lnSpc>
              <a:spcBef>
                <a:spcPts val="0"/>
              </a:spcBef>
              <a:spcAft>
                <a:spcPts val="0"/>
              </a:spcAft>
              <a:buClr>
                <a:schemeClr val="hlink"/>
              </a:buClr>
              <a:buSzPts val="2420"/>
              <a:buChar char="▪"/>
            </a:pPr>
            <a:r>
              <a:rPr lang="en-US"/>
              <a:t>We are going to “drop” or ignore the extra carry bit</a:t>
            </a:r>
            <a:endParaRPr/>
          </a:p>
          <a:p>
            <a:pPr indent="0" lvl="0" marL="0" rtl="0" algn="l">
              <a:lnSpc>
                <a:spcPct val="100000"/>
              </a:lnSpc>
              <a:spcBef>
                <a:spcPts val="520"/>
              </a:spcBef>
              <a:spcAft>
                <a:spcPts val="0"/>
              </a:spcAft>
              <a:buSzPts val="1560"/>
              <a:buNone/>
            </a:pPr>
            <a:r>
              <a:t/>
            </a:r>
            <a:endParaRPr/>
          </a:p>
        </p:txBody>
      </p:sp>
      <p:graphicFrame>
        <p:nvGraphicFramePr>
          <p:cNvPr descr="This is a table depicting an example where adding two 4-bit numbers in binary produces a result that is 5-bits and can't be represented in a 4-bit width. The table has four rows, each containing 5 digit spots listed from most significant bit to least significant bit left to right. The first is the row representing the carry bits (1 1 1 0 blank). The second is a row representing x's value (blank 0 1 1 0). The third is a row representing y's value (blank 1 0 1 0). The last is a row representing the result (blank 0 0 0 0). Note how even though the most significant column has a 1 in the carry, the result is still left blank, because we can only use 4 bits to represent the result." id="226" name="Google Shape;226;g8300141d06_3_17" title="Binary Addition Overflow Example"/>
          <p:cNvGraphicFramePr/>
          <p:nvPr/>
        </p:nvGraphicFramePr>
        <p:xfrm>
          <a:off x="2769563" y="3050175"/>
          <a:ext cx="3000000" cy="3000000"/>
        </p:xfrm>
        <a:graphic>
          <a:graphicData uri="http://schemas.openxmlformats.org/drawingml/2006/table">
            <a:tbl>
              <a:tblPr>
                <a:noFill/>
                <a:tableStyleId>{795B5526-5038-4525-A766-74926E11F5A9}</a:tableStyleId>
              </a:tblPr>
              <a:tblGrid>
                <a:gridCol w="1158350"/>
                <a:gridCol w="492475"/>
                <a:gridCol w="492475"/>
                <a:gridCol w="492475"/>
                <a:gridCol w="492475"/>
                <a:gridCol w="492475"/>
              </a:tblGrid>
              <a:tr h="832900">
                <a:tc>
                  <a:txBody>
                    <a:bodyPr/>
                    <a:lstStyle/>
                    <a:p>
                      <a:pPr indent="0" lvl="0" marL="0" rtl="0" algn="ctr">
                        <a:spcBef>
                          <a:spcPts val="0"/>
                        </a:spcBef>
                        <a:spcAft>
                          <a:spcPts val="0"/>
                        </a:spcAft>
                        <a:buNone/>
                      </a:pPr>
                      <a:r>
                        <a:rPr lang="en-US" sz="2600"/>
                        <a:t>carry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r>
              <a:tr h="728825">
                <a:tc>
                  <a:txBody>
                    <a:bodyPr/>
                    <a:lstStyle/>
                    <a:p>
                      <a:pPr indent="0" lvl="0" marL="0" rtl="0" algn="ctr">
                        <a:spcBef>
                          <a:spcPts val="0"/>
                        </a:spcBef>
                        <a:spcAft>
                          <a:spcPts val="0"/>
                        </a:spcAft>
                        <a:buNone/>
                      </a:pPr>
                      <a:r>
                        <a:rPr lang="en-US" sz="2600"/>
                        <a:t>x</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r>
              <a:tr h="598725">
                <a:tc>
                  <a:txBody>
                    <a:bodyPr/>
                    <a:lstStyle/>
                    <a:p>
                      <a:pPr indent="0" lvl="0" marL="0" rtl="0" algn="ctr">
                        <a:spcBef>
                          <a:spcPts val="0"/>
                        </a:spcBef>
                        <a:spcAft>
                          <a:spcPts val="0"/>
                        </a:spcAft>
                        <a:buNone/>
                      </a:pPr>
                      <a:r>
                        <a:rPr lang="en-US" sz="2600"/>
                        <a:t>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650775">
                <a:tc>
                  <a:txBody>
                    <a:bodyPr/>
                    <a:lstStyle/>
                    <a:p>
                      <a:pPr indent="0" lvl="0" marL="0" rtl="0" algn="ctr">
                        <a:spcBef>
                          <a:spcPts val="0"/>
                        </a:spcBef>
                        <a:spcAft>
                          <a:spcPts val="0"/>
                        </a:spcAft>
                        <a:buNone/>
                      </a:pPr>
                      <a:r>
                        <a:rPr lang="en-US" sz="2600"/>
                        <a:t>result</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ce360532ed_0_30"/>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Reading Q&amp;A</a:t>
            </a:r>
            <a:endParaRPr/>
          </a:p>
        </p:txBody>
      </p:sp>
      <p:sp>
        <p:nvSpPr>
          <p:cNvPr id="233" name="Google Shape;233;gce360532ed_0_30"/>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t/>
            </a:r>
            <a:endParaRPr/>
          </a:p>
        </p:txBody>
      </p:sp>
      <p:sp>
        <p:nvSpPr>
          <p:cNvPr id="234" name="Google Shape;234;gce360532ed_0_30"/>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ce360532ed_0_7"/>
          <p:cNvSpPr txBox="1"/>
          <p:nvPr>
            <p:ph type="title"/>
          </p:nvPr>
        </p:nvSpPr>
        <p:spPr>
          <a:xfrm>
            <a:off x="377550" y="1446997"/>
            <a:ext cx="8388900" cy="514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t>Assuming we are fixing the width of our numbers to be 4-bits, what is the result of adding 1011 and 0110 in binary</a:t>
            </a:r>
            <a:r>
              <a:rPr lang="en-US" sz="3200"/>
              <a:t>?</a:t>
            </a:r>
            <a:endParaRPr sz="3200"/>
          </a:p>
          <a:p>
            <a:pPr indent="0" lvl="0" marL="0" rtl="0" algn="l">
              <a:lnSpc>
                <a:spcPct val="100000"/>
              </a:lnSpc>
              <a:spcBef>
                <a:spcPts val="0"/>
              </a:spcBef>
              <a:spcAft>
                <a:spcPts val="0"/>
              </a:spcAft>
              <a:buSzPts val="1400"/>
              <a:buNone/>
            </a:pPr>
            <a:r>
              <a:t/>
            </a:r>
            <a:endParaRPr sz="3200"/>
          </a:p>
          <a:p>
            <a:pPr indent="0" lvl="0" marL="0" rtl="0" algn="l">
              <a:lnSpc>
                <a:spcPct val="100000"/>
              </a:lnSpc>
              <a:spcBef>
                <a:spcPts val="0"/>
              </a:spcBef>
              <a:spcAft>
                <a:spcPts val="0"/>
              </a:spcAft>
              <a:buSzPts val="1400"/>
              <a:buNone/>
            </a:pPr>
            <a:r>
              <a:rPr lang="en-US" sz="3200">
                <a:solidFill>
                  <a:srgbClr val="4B2A85"/>
                </a:solidFill>
              </a:rPr>
              <a:t>Options:</a:t>
            </a:r>
            <a:endParaRPr sz="3200">
              <a:solidFill>
                <a:srgbClr val="4B2A85"/>
              </a:solidFill>
            </a:endParaRPr>
          </a:p>
          <a:p>
            <a:pPr indent="-203200" lvl="0" marL="914400" rtl="0" algn="l">
              <a:lnSpc>
                <a:spcPct val="100000"/>
              </a:lnSpc>
              <a:spcBef>
                <a:spcPts val="0"/>
              </a:spcBef>
              <a:spcAft>
                <a:spcPts val="0"/>
              </a:spcAft>
              <a:buClr>
                <a:srgbClr val="4B2A85"/>
              </a:buClr>
              <a:buSzPts val="3200"/>
              <a:buAutoNum type="alphaUcPeriod"/>
            </a:pPr>
            <a:r>
              <a:rPr lang="en-US" sz="3200">
                <a:solidFill>
                  <a:srgbClr val="4B2A85"/>
                </a:solidFill>
              </a:rPr>
              <a:t> 1101</a:t>
            </a:r>
            <a:endParaRPr sz="3200">
              <a:solidFill>
                <a:srgbClr val="4B2A85"/>
              </a:solidFill>
            </a:endParaRPr>
          </a:p>
          <a:p>
            <a:pPr indent="-203200" lvl="0" marL="914400" rtl="0" algn="l">
              <a:lnSpc>
                <a:spcPct val="100000"/>
              </a:lnSpc>
              <a:spcBef>
                <a:spcPts val="0"/>
              </a:spcBef>
              <a:spcAft>
                <a:spcPts val="0"/>
              </a:spcAft>
              <a:buClr>
                <a:srgbClr val="4B2A85"/>
              </a:buClr>
              <a:buSzPts val="3200"/>
              <a:buAutoNum type="alphaUcPeriod"/>
            </a:pPr>
            <a:r>
              <a:rPr lang="en-US" sz="3200">
                <a:solidFill>
                  <a:srgbClr val="4B2A85"/>
                </a:solidFill>
              </a:rPr>
              <a:t> 0001</a:t>
            </a:r>
            <a:endParaRPr sz="3200">
              <a:solidFill>
                <a:srgbClr val="4B2A85"/>
              </a:solidFill>
            </a:endParaRPr>
          </a:p>
          <a:p>
            <a:pPr indent="-203200" lvl="0" marL="914400" rtl="0" algn="l">
              <a:lnSpc>
                <a:spcPct val="100000"/>
              </a:lnSpc>
              <a:spcBef>
                <a:spcPts val="0"/>
              </a:spcBef>
              <a:spcAft>
                <a:spcPts val="0"/>
              </a:spcAft>
              <a:buClr>
                <a:srgbClr val="4B2A85"/>
              </a:buClr>
              <a:buSzPts val="3200"/>
              <a:buAutoNum type="alphaUcPeriod"/>
            </a:pPr>
            <a:r>
              <a:rPr lang="en-US" sz="3200">
                <a:solidFill>
                  <a:srgbClr val="4B2A85"/>
                </a:solidFill>
              </a:rPr>
              <a:t> 10001</a:t>
            </a:r>
            <a:endParaRPr sz="3200">
              <a:solidFill>
                <a:srgbClr val="4B2A85"/>
              </a:solidFill>
            </a:endParaRPr>
          </a:p>
          <a:p>
            <a:pPr indent="-203200" lvl="0" marL="914400" rtl="0" algn="l">
              <a:lnSpc>
                <a:spcPct val="100000"/>
              </a:lnSpc>
              <a:spcBef>
                <a:spcPts val="0"/>
              </a:spcBef>
              <a:spcAft>
                <a:spcPts val="0"/>
              </a:spcAft>
              <a:buClr>
                <a:srgbClr val="4B2A85"/>
              </a:buClr>
              <a:buSzPts val="3200"/>
              <a:buAutoNum type="alphaUcPeriod"/>
            </a:pPr>
            <a:r>
              <a:rPr lang="en-US" sz="3200">
                <a:solidFill>
                  <a:srgbClr val="4B2A85"/>
                </a:solidFill>
              </a:rPr>
              <a:t> 0111</a:t>
            </a:r>
            <a:endParaRPr sz="3200">
              <a:solidFill>
                <a:srgbClr val="4B2A85"/>
              </a:solidFill>
            </a:endParaRPr>
          </a:p>
        </p:txBody>
      </p:sp>
      <p:sp>
        <p:nvSpPr>
          <p:cNvPr id="240" name="Google Shape;240;gce360532ed_0_7"/>
          <p:cNvSpPr txBox="1"/>
          <p:nvPr>
            <p:ph idx="12" type="sldNum"/>
          </p:nvPr>
        </p:nvSpPr>
        <p:spPr>
          <a:xfrm>
            <a:off x="8534400" y="6492875"/>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Agenda</a:t>
            </a:r>
            <a:endParaRPr/>
          </a:p>
        </p:txBody>
      </p:sp>
      <p:sp>
        <p:nvSpPr>
          <p:cNvPr id="97" name="Google Shape;97;p2"/>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A85"/>
              </a:buClr>
              <a:buSzPts val="1560"/>
              <a:buChar char="❖"/>
            </a:pPr>
            <a:r>
              <a:rPr lang="en-US">
                <a:solidFill>
                  <a:srgbClr val="000000"/>
                </a:solidFill>
              </a:rPr>
              <a:t>Connecting w/Other 390B Students</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Introduction to Time Management </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Reading Review and Q&amp;A</a:t>
            </a:r>
            <a:endParaRPr/>
          </a:p>
          <a:p>
            <a:pPr indent="0" lvl="0" marL="457200" rtl="0" algn="l">
              <a:lnSpc>
                <a:spcPct val="100000"/>
              </a:lnSpc>
              <a:spcBef>
                <a:spcPts val="520"/>
              </a:spcBef>
              <a:spcAft>
                <a:spcPts val="0"/>
              </a:spcAft>
              <a:buNone/>
            </a:pPr>
            <a:r>
              <a:t/>
            </a:r>
            <a:endParaRPr/>
          </a:p>
          <a:p>
            <a:pPr indent="-342900" lvl="0" marL="342900" rtl="0" algn="l">
              <a:lnSpc>
                <a:spcPct val="100000"/>
              </a:lnSpc>
              <a:spcBef>
                <a:spcPts val="520"/>
              </a:spcBef>
              <a:spcAft>
                <a:spcPts val="0"/>
              </a:spcAft>
              <a:buSzPts val="1560"/>
              <a:buChar char="❖"/>
            </a:pPr>
            <a:r>
              <a:rPr lang="en-US"/>
              <a:t>Circuits For Adding Binary Numbers</a:t>
            </a:r>
            <a:endParaRPr/>
          </a:p>
          <a:p>
            <a:pPr indent="0" lvl="0" marL="0" rtl="0" algn="l">
              <a:lnSpc>
                <a:spcPct val="100000"/>
              </a:lnSpc>
              <a:spcBef>
                <a:spcPts val="520"/>
              </a:spcBef>
              <a:spcAft>
                <a:spcPts val="0"/>
              </a:spcAft>
              <a:buNone/>
            </a:pPr>
            <a:r>
              <a:t/>
            </a:r>
            <a:endParaRPr/>
          </a:p>
        </p:txBody>
      </p:sp>
      <p:sp>
        <p:nvSpPr>
          <p:cNvPr id="98" name="Google Shape;98;p2"/>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ce7a432d2b_0_9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246" name="Google Shape;246;gce7a432d2b_0_91"/>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A85"/>
              </a:buClr>
              <a:buSzPts val="1560"/>
              <a:buChar char="❖"/>
            </a:pPr>
            <a:r>
              <a:rPr lang="en-US">
                <a:solidFill>
                  <a:srgbClr val="000000"/>
                </a:solidFill>
              </a:rPr>
              <a:t>Connecting w/Other 390B Students</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Introduction to Time Management </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Reading Review and Q&amp;A</a:t>
            </a:r>
            <a:endParaRPr/>
          </a:p>
          <a:p>
            <a:pPr indent="0" lvl="0" marL="457200" rtl="0" algn="l">
              <a:lnSpc>
                <a:spcPct val="100000"/>
              </a:lnSpc>
              <a:spcBef>
                <a:spcPts val="520"/>
              </a:spcBef>
              <a:spcAft>
                <a:spcPts val="0"/>
              </a:spcAft>
              <a:buNone/>
            </a:pPr>
            <a:r>
              <a:t/>
            </a:r>
            <a:endParaRPr/>
          </a:p>
          <a:p>
            <a:pPr indent="-342900" lvl="0" marL="342900" rtl="0" algn="l">
              <a:lnSpc>
                <a:spcPct val="100000"/>
              </a:lnSpc>
              <a:spcBef>
                <a:spcPts val="520"/>
              </a:spcBef>
              <a:spcAft>
                <a:spcPts val="0"/>
              </a:spcAft>
              <a:buClr>
                <a:srgbClr val="4B2A85"/>
              </a:buClr>
              <a:buSzPts val="1560"/>
              <a:buChar char="❖"/>
            </a:pPr>
            <a:r>
              <a:rPr b="1" lang="en-US">
                <a:solidFill>
                  <a:srgbClr val="4B2A85"/>
                </a:solidFill>
              </a:rPr>
              <a:t>Circuits For Adding Binary Numbers</a:t>
            </a:r>
            <a:endParaRPr b="1">
              <a:solidFill>
                <a:srgbClr val="4B2A85"/>
              </a:solidFill>
            </a:endParaRPr>
          </a:p>
          <a:p>
            <a:pPr indent="0" lvl="0" marL="0" rtl="0" algn="l">
              <a:lnSpc>
                <a:spcPct val="100000"/>
              </a:lnSpc>
              <a:spcBef>
                <a:spcPts val="520"/>
              </a:spcBef>
              <a:spcAft>
                <a:spcPts val="0"/>
              </a:spcAft>
              <a:buNone/>
            </a:pPr>
            <a:r>
              <a:t/>
            </a:r>
            <a:endParaRPr/>
          </a:p>
        </p:txBody>
      </p:sp>
      <p:sp>
        <p:nvSpPr>
          <p:cNvPr id="247" name="Google Shape;247;gce7a432d2b_0_9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8300141d06_1_33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Roadmap: Boolean Arithmetic</a:t>
            </a:r>
            <a:endParaRPr/>
          </a:p>
        </p:txBody>
      </p:sp>
      <p:sp>
        <p:nvSpPr>
          <p:cNvPr id="253" name="Google Shape;253;g8300141d06_1_33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descr="Slide describes that we will implement addition in hardware, and as a result get both subtraction and comparison operations (&lt;, &gt;, ==, etc.). We will postpone more complicated algorithms, namely multiplication and division, to implement later in software" id="254" name="Google Shape;254;g8300141d06_1_338" title="Boolean Arithmetic Roadmap"/>
          <p:cNvSpPr txBox="1"/>
          <p:nvPr>
            <p:ph idx="1" type="body"/>
          </p:nvPr>
        </p:nvSpPr>
        <p:spPr>
          <a:xfrm>
            <a:off x="396875" y="1362075"/>
            <a:ext cx="8366100" cy="4165200"/>
          </a:xfrm>
          <a:prstGeom prst="rect">
            <a:avLst/>
          </a:prstGeom>
          <a:noFill/>
          <a:ln>
            <a:noFill/>
          </a:ln>
        </p:spPr>
        <p:txBody>
          <a:bodyPr anchorCtr="0" anchor="t" bIns="45700" lIns="91425" spcFirstLastPara="1" rIns="91425" wrap="square" tIns="45700">
            <a:noAutofit/>
          </a:bodyPr>
          <a:lstStyle/>
          <a:p>
            <a:pPr indent="-327660" lvl="0" marL="457200" rtl="0" algn="l">
              <a:lnSpc>
                <a:spcPct val="200000"/>
              </a:lnSpc>
              <a:spcBef>
                <a:spcPts val="520"/>
              </a:spcBef>
              <a:spcAft>
                <a:spcPts val="0"/>
              </a:spcAft>
              <a:buSzPts val="1560"/>
              <a:buChar char="●"/>
            </a:pPr>
            <a:r>
              <a:rPr lang="en-US"/>
              <a:t>Addition</a:t>
            </a:r>
            <a:endParaRPr/>
          </a:p>
          <a:p>
            <a:pPr indent="-327660" lvl="0" marL="457200" rtl="0" algn="l">
              <a:lnSpc>
                <a:spcPct val="200000"/>
              </a:lnSpc>
              <a:spcBef>
                <a:spcPts val="0"/>
              </a:spcBef>
              <a:spcAft>
                <a:spcPts val="0"/>
              </a:spcAft>
              <a:buSzPts val="1560"/>
              <a:buChar char="●"/>
            </a:pPr>
            <a:r>
              <a:rPr lang="en-US"/>
              <a:t>Subtraction</a:t>
            </a:r>
            <a:endParaRPr/>
          </a:p>
          <a:p>
            <a:pPr indent="-327660" lvl="0" marL="457200" rtl="0" algn="l">
              <a:lnSpc>
                <a:spcPct val="200000"/>
              </a:lnSpc>
              <a:spcBef>
                <a:spcPts val="0"/>
              </a:spcBef>
              <a:spcAft>
                <a:spcPts val="0"/>
              </a:spcAft>
              <a:buSzPts val="1560"/>
              <a:buChar char="●"/>
            </a:pPr>
            <a:r>
              <a:rPr lang="en-US"/>
              <a:t>Comparison (&lt;, &gt;, ==)</a:t>
            </a:r>
            <a:endParaRPr/>
          </a:p>
          <a:p>
            <a:pPr indent="-327660" lvl="0" marL="457200" rtl="0" algn="l">
              <a:lnSpc>
                <a:spcPct val="200000"/>
              </a:lnSpc>
              <a:spcBef>
                <a:spcPts val="0"/>
              </a:spcBef>
              <a:spcAft>
                <a:spcPts val="0"/>
              </a:spcAft>
              <a:buSzPts val="1560"/>
              <a:buChar char="●"/>
            </a:pPr>
            <a:r>
              <a:rPr lang="en-US"/>
              <a:t>Multiplication</a:t>
            </a:r>
            <a:endParaRPr/>
          </a:p>
          <a:p>
            <a:pPr indent="-327660" lvl="0" marL="457200" rtl="0" algn="l">
              <a:lnSpc>
                <a:spcPct val="200000"/>
              </a:lnSpc>
              <a:spcBef>
                <a:spcPts val="0"/>
              </a:spcBef>
              <a:spcAft>
                <a:spcPts val="0"/>
              </a:spcAft>
              <a:buSzPts val="1560"/>
              <a:buChar char="●"/>
            </a:pPr>
            <a:r>
              <a:rPr lang="en-US"/>
              <a:t>Division</a:t>
            </a:r>
            <a:endParaRPr/>
          </a:p>
          <a:p>
            <a:pPr indent="0" lvl="0" marL="0" rtl="0" algn="l">
              <a:lnSpc>
                <a:spcPct val="100000"/>
              </a:lnSpc>
              <a:spcBef>
                <a:spcPts val="520"/>
              </a:spcBef>
              <a:spcAft>
                <a:spcPts val="0"/>
              </a:spcAft>
              <a:buSzPts val="1560"/>
              <a:buNone/>
            </a:pPr>
            <a:r>
              <a:t/>
            </a:r>
            <a:endParaRPr/>
          </a:p>
        </p:txBody>
      </p:sp>
      <p:sp>
        <p:nvSpPr>
          <p:cNvPr id="255" name="Google Shape;255;g8300141d06_1_338"/>
          <p:cNvSpPr/>
          <p:nvPr/>
        </p:nvSpPr>
        <p:spPr>
          <a:xfrm>
            <a:off x="3331900" y="1505650"/>
            <a:ext cx="1942800" cy="365100"/>
          </a:xfrm>
          <a:prstGeom prst="wedgeRectCallout">
            <a:avLst>
              <a:gd fmla="val -74001" name="adj1"/>
              <a:gd fmla="val 19173" name="adj2"/>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Implement</a:t>
            </a:r>
            <a:endParaRPr b="1" i="0" sz="1800" u="none" cap="none" strike="noStrike">
              <a:solidFill>
                <a:srgbClr val="000000"/>
              </a:solidFill>
              <a:latin typeface="Calibri"/>
              <a:ea typeface="Calibri"/>
              <a:cs typeface="Calibri"/>
              <a:sym typeface="Calibri"/>
            </a:endParaRPr>
          </a:p>
        </p:txBody>
      </p:sp>
      <p:sp>
        <p:nvSpPr>
          <p:cNvPr id="256" name="Google Shape;256;g8300141d06_1_338"/>
          <p:cNvSpPr/>
          <p:nvPr/>
        </p:nvSpPr>
        <p:spPr>
          <a:xfrm>
            <a:off x="3331900" y="2289450"/>
            <a:ext cx="1942800" cy="365100"/>
          </a:xfrm>
          <a:prstGeom prst="wedgeRectCallout">
            <a:avLst>
              <a:gd fmla="val -72502" name="adj1"/>
              <a:gd fmla="val 20001" name="adj2"/>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Get it for free!</a:t>
            </a:r>
            <a:endParaRPr b="1" i="0" sz="1800" u="none" cap="none" strike="noStrike">
              <a:solidFill>
                <a:srgbClr val="000000"/>
              </a:solidFill>
              <a:latin typeface="Calibri"/>
              <a:ea typeface="Calibri"/>
              <a:cs typeface="Calibri"/>
              <a:sym typeface="Calibri"/>
            </a:endParaRPr>
          </a:p>
        </p:txBody>
      </p:sp>
      <p:sp>
        <p:nvSpPr>
          <p:cNvPr id="257" name="Google Shape;257;g8300141d06_1_338"/>
          <p:cNvSpPr/>
          <p:nvPr/>
        </p:nvSpPr>
        <p:spPr>
          <a:xfrm>
            <a:off x="4679100" y="3073250"/>
            <a:ext cx="1942800" cy="365100"/>
          </a:xfrm>
          <a:prstGeom prst="wedgeRectCallout">
            <a:avLst>
              <a:gd fmla="val -73846" name="adj1"/>
              <a:gd fmla="val 15509" name="adj2"/>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Get it for free!</a:t>
            </a:r>
            <a:endParaRPr b="1" i="0" sz="1800" u="none" cap="none" strike="noStrike">
              <a:solidFill>
                <a:srgbClr val="000000"/>
              </a:solidFill>
              <a:latin typeface="Calibri"/>
              <a:ea typeface="Calibri"/>
              <a:cs typeface="Calibri"/>
              <a:sym typeface="Calibri"/>
            </a:endParaRPr>
          </a:p>
        </p:txBody>
      </p:sp>
      <p:sp>
        <p:nvSpPr>
          <p:cNvPr id="258" name="Google Shape;258;g8300141d06_1_338"/>
          <p:cNvSpPr/>
          <p:nvPr/>
        </p:nvSpPr>
        <p:spPr>
          <a:xfrm>
            <a:off x="3734800" y="3857050"/>
            <a:ext cx="2394600" cy="365100"/>
          </a:xfrm>
          <a:prstGeom prst="wedgeRectCallout">
            <a:avLst>
              <a:gd fmla="val -71290" name="adj1"/>
              <a:gd fmla="val 16338" name="adj2"/>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Postpone to software</a:t>
            </a:r>
            <a:endParaRPr b="1" i="0" sz="1800" u="none" cap="none" strike="noStrike">
              <a:solidFill>
                <a:srgbClr val="000000"/>
              </a:solidFill>
              <a:latin typeface="Calibri"/>
              <a:ea typeface="Calibri"/>
              <a:cs typeface="Calibri"/>
              <a:sym typeface="Calibri"/>
            </a:endParaRPr>
          </a:p>
        </p:txBody>
      </p:sp>
      <p:sp>
        <p:nvSpPr>
          <p:cNvPr id="259" name="Google Shape;259;g8300141d06_1_338"/>
          <p:cNvSpPr/>
          <p:nvPr/>
        </p:nvSpPr>
        <p:spPr>
          <a:xfrm>
            <a:off x="3734800" y="4640850"/>
            <a:ext cx="2394600" cy="365100"/>
          </a:xfrm>
          <a:prstGeom prst="wedgeRectCallout">
            <a:avLst>
              <a:gd fmla="val -70478" name="adj1"/>
              <a:gd fmla="val 17167" name="adj2"/>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Postpone to software</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ce7a432d2b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Half Adder</a:t>
            </a:r>
            <a:endParaRPr/>
          </a:p>
        </p:txBody>
      </p:sp>
      <p:sp>
        <p:nvSpPr>
          <p:cNvPr id="265" name="Google Shape;265;gce7a432d2b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66" name="Google Shape;266;gce7a432d2b_0_0"/>
          <p:cNvSpPr txBox="1"/>
          <p:nvPr>
            <p:ph idx="1" type="body"/>
          </p:nvPr>
        </p:nvSpPr>
        <p:spPr>
          <a:xfrm>
            <a:off x="396875" y="1362075"/>
            <a:ext cx="4908900" cy="5066100"/>
          </a:xfrm>
          <a:prstGeom prst="rect">
            <a:avLst/>
          </a:prstGeom>
          <a:noFill/>
          <a:ln>
            <a:noFill/>
          </a:ln>
        </p:spPr>
        <p:txBody>
          <a:bodyPr anchorCtr="0" anchor="t" bIns="45700" lIns="91425" spcFirstLastPara="1" rIns="91425" wrap="square" tIns="45700">
            <a:normAutofit lnSpcReduction="20000"/>
          </a:bodyPr>
          <a:lstStyle/>
          <a:p>
            <a:pPr indent="-327660" lvl="0" marL="457200" rtl="0" algn="l">
              <a:lnSpc>
                <a:spcPct val="115000"/>
              </a:lnSpc>
              <a:spcBef>
                <a:spcPts val="520"/>
              </a:spcBef>
              <a:spcAft>
                <a:spcPts val="0"/>
              </a:spcAft>
              <a:buSzPts val="1560"/>
              <a:buChar char="●"/>
            </a:pPr>
            <a:r>
              <a:rPr lang="en-US"/>
              <a:t>Circuit that is the logic for adding two bits together</a:t>
            </a:r>
            <a:endParaRPr/>
          </a:p>
          <a:p>
            <a:pPr indent="-327660" lvl="0" marL="457200" rtl="0" algn="l">
              <a:lnSpc>
                <a:spcPct val="115000"/>
              </a:lnSpc>
              <a:spcBef>
                <a:spcPts val="520"/>
              </a:spcBef>
              <a:spcAft>
                <a:spcPts val="0"/>
              </a:spcAft>
              <a:buSzPts val="1560"/>
              <a:buChar char="●"/>
            </a:pPr>
            <a:r>
              <a:rPr lang="en-US"/>
              <a:t>Takes in two inputs</a:t>
            </a:r>
            <a:endParaRPr/>
          </a:p>
          <a:p>
            <a:pPr indent="-382268" lvl="1" marL="914400" rtl="0" algn="l">
              <a:lnSpc>
                <a:spcPct val="115000"/>
              </a:lnSpc>
              <a:spcBef>
                <a:spcPts val="520"/>
              </a:spcBef>
              <a:spcAft>
                <a:spcPts val="0"/>
              </a:spcAft>
              <a:buSzPts val="2420"/>
              <a:buChar char="○"/>
            </a:pPr>
            <a:r>
              <a:rPr lang="en-US"/>
              <a:t>“a” - a bit from the first number being added</a:t>
            </a:r>
            <a:endParaRPr/>
          </a:p>
          <a:p>
            <a:pPr indent="-382268" lvl="1" marL="914400" rtl="0" algn="l">
              <a:lnSpc>
                <a:spcPct val="115000"/>
              </a:lnSpc>
              <a:spcBef>
                <a:spcPts val="520"/>
              </a:spcBef>
              <a:spcAft>
                <a:spcPts val="0"/>
              </a:spcAft>
              <a:buSzPts val="2420"/>
              <a:buChar char="○"/>
            </a:pPr>
            <a:r>
              <a:rPr lang="en-US"/>
              <a:t>“b” - a corresponding bit from the second </a:t>
            </a:r>
            <a:r>
              <a:rPr lang="en-US"/>
              <a:t>number being added</a:t>
            </a:r>
            <a:endParaRPr/>
          </a:p>
          <a:p>
            <a:pPr indent="-327660" lvl="0" marL="457200" rtl="0" algn="l">
              <a:lnSpc>
                <a:spcPct val="115000"/>
              </a:lnSpc>
              <a:spcBef>
                <a:spcPts val="520"/>
              </a:spcBef>
              <a:spcAft>
                <a:spcPts val="0"/>
              </a:spcAft>
              <a:buSzPts val="1560"/>
              <a:buChar char="●"/>
            </a:pPr>
            <a:r>
              <a:rPr lang="en-US"/>
              <a:t>Produces two outputs</a:t>
            </a:r>
            <a:endParaRPr/>
          </a:p>
          <a:p>
            <a:pPr indent="-382268" lvl="1" marL="914400" rtl="0" algn="l">
              <a:lnSpc>
                <a:spcPct val="115000"/>
              </a:lnSpc>
              <a:spcBef>
                <a:spcPts val="520"/>
              </a:spcBef>
              <a:spcAft>
                <a:spcPts val="0"/>
              </a:spcAft>
              <a:buSzPts val="2420"/>
              <a:buChar char="○"/>
            </a:pPr>
            <a:r>
              <a:rPr lang="en-US"/>
              <a:t>sum - the value to be put for this column in the result</a:t>
            </a:r>
            <a:endParaRPr/>
          </a:p>
          <a:p>
            <a:pPr indent="-382268" lvl="1" marL="914400" rtl="0" algn="l">
              <a:lnSpc>
                <a:spcPct val="115000"/>
              </a:lnSpc>
              <a:spcBef>
                <a:spcPts val="520"/>
              </a:spcBef>
              <a:spcAft>
                <a:spcPts val="0"/>
              </a:spcAft>
              <a:buSzPts val="2420"/>
              <a:buChar char="○"/>
            </a:pPr>
            <a:r>
              <a:rPr lang="en-US"/>
              <a:t>carry - the value to be carried over to the next column</a:t>
            </a:r>
            <a:endParaRPr/>
          </a:p>
          <a:p>
            <a:pPr indent="0" lvl="0" marL="0" rtl="0" algn="l">
              <a:lnSpc>
                <a:spcPct val="100000"/>
              </a:lnSpc>
              <a:spcBef>
                <a:spcPts val="520"/>
              </a:spcBef>
              <a:spcAft>
                <a:spcPts val="0"/>
              </a:spcAft>
              <a:buSzPts val="1560"/>
              <a:buNone/>
            </a:pPr>
            <a:r>
              <a:t/>
            </a:r>
            <a:endParaRPr/>
          </a:p>
        </p:txBody>
      </p:sp>
      <p:sp>
        <p:nvSpPr>
          <p:cNvPr id="267" name="Google Shape;267;gce7a432d2b_0_0"/>
          <p:cNvSpPr/>
          <p:nvPr/>
        </p:nvSpPr>
        <p:spPr>
          <a:xfrm>
            <a:off x="5305825" y="1494000"/>
            <a:ext cx="3733500" cy="3870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 Computes the sum of</a:t>
            </a:r>
            <a:endParaRPr b="0" i="0" sz="1800" u="none" cap="none" strike="noStrike">
              <a:solidFill>
                <a:srgbClr val="009972"/>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 2 bits</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3333CC"/>
                </a:solidFill>
                <a:latin typeface="Consolas"/>
                <a:ea typeface="Consolas"/>
                <a:cs typeface="Consolas"/>
                <a:sym typeface="Consolas"/>
              </a:rPr>
              <a:t>CHIP</a:t>
            </a:r>
            <a:r>
              <a:rPr b="0" i="0" lang="en-US" sz="1800" u="none" cap="none" strike="noStrike">
                <a:solidFill>
                  <a:srgbClr val="000000"/>
                </a:solidFill>
                <a:latin typeface="Consolas"/>
                <a:ea typeface="Consolas"/>
                <a:cs typeface="Consolas"/>
                <a:sym typeface="Consolas"/>
              </a:rPr>
              <a:t> HalfAdder {</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IN</a:t>
            </a:r>
            <a:r>
              <a:rPr b="0" i="0" lang="en-US" sz="1800" u="none" cap="none" strike="noStrike">
                <a:solidFill>
                  <a:srgbClr val="000000"/>
                </a:solidFill>
                <a:latin typeface="Consolas"/>
                <a:ea typeface="Consolas"/>
                <a:cs typeface="Consolas"/>
                <a:sym typeface="Consolas"/>
              </a:rPr>
              <a:t> a, b;</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 sum, carry;</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PARTS</a:t>
            </a: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9972"/>
                </a:solidFill>
                <a:latin typeface="Consolas"/>
                <a:ea typeface="Consolas"/>
                <a:cs typeface="Consolas"/>
                <a:sym typeface="Consolas"/>
              </a:rPr>
              <a:t>// Put your code here:</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9972"/>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ircuit diagram depicting a half adder. It shows the two inputs on the left, a and b, and the two outputs on the right, sum and carry" id="268" name="Google Shape;268;gce7a432d2b_0_0" title="Circuit Diagram of Half Adder"/>
          <p:cNvPicPr preferRelativeResize="0"/>
          <p:nvPr/>
        </p:nvPicPr>
        <p:blipFill>
          <a:blip r:embed="rId3">
            <a:alphaModFix/>
          </a:blip>
          <a:stretch>
            <a:fillRect/>
          </a:stretch>
        </p:blipFill>
        <p:spPr>
          <a:xfrm>
            <a:off x="5458175" y="5516400"/>
            <a:ext cx="2647950" cy="1104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ce7a432d2b_0_1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Half Adder</a:t>
            </a:r>
            <a:endParaRPr/>
          </a:p>
        </p:txBody>
      </p:sp>
      <p:sp>
        <p:nvSpPr>
          <p:cNvPr id="274" name="Google Shape;274;gce7a432d2b_0_1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75" name="Google Shape;275;gce7a432d2b_0_18"/>
          <p:cNvSpPr txBox="1"/>
          <p:nvPr>
            <p:ph idx="1" type="body"/>
          </p:nvPr>
        </p:nvSpPr>
        <p:spPr>
          <a:xfrm>
            <a:off x="388950" y="1400700"/>
            <a:ext cx="8366100" cy="40566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Example: 0111 + 0101</a:t>
            </a:r>
            <a:endParaRPr/>
          </a:p>
          <a:p>
            <a:pPr indent="-327660" lvl="0" marL="457200" rtl="0" algn="l">
              <a:lnSpc>
                <a:spcPct val="115000"/>
              </a:lnSpc>
              <a:spcBef>
                <a:spcPts val="520"/>
              </a:spcBef>
              <a:spcAft>
                <a:spcPts val="0"/>
              </a:spcAft>
              <a:buSzPts val="1560"/>
              <a:buChar char="●"/>
            </a:pPr>
            <a:r>
              <a:rPr lang="en-US"/>
              <a:t>For the first (least significant) column:</a:t>
            </a:r>
            <a:endParaRPr/>
          </a:p>
          <a:p>
            <a:pPr indent="-382268" lvl="1" marL="914400" rtl="0" algn="l">
              <a:lnSpc>
                <a:spcPct val="115000"/>
              </a:lnSpc>
              <a:spcBef>
                <a:spcPts val="520"/>
              </a:spcBef>
              <a:spcAft>
                <a:spcPts val="0"/>
              </a:spcAft>
              <a:buSzPts val="2420"/>
              <a:buChar char="○"/>
            </a:pPr>
            <a:r>
              <a:rPr lang="en-US"/>
              <a:t>a = 1</a:t>
            </a:r>
            <a:endParaRPr/>
          </a:p>
          <a:p>
            <a:pPr indent="-382268" lvl="1" marL="914400" rtl="0" algn="l">
              <a:lnSpc>
                <a:spcPct val="115000"/>
              </a:lnSpc>
              <a:spcBef>
                <a:spcPts val="520"/>
              </a:spcBef>
              <a:spcAft>
                <a:spcPts val="0"/>
              </a:spcAft>
              <a:buSzPts val="2420"/>
              <a:buChar char="○"/>
            </a:pPr>
            <a:r>
              <a:rPr lang="en-US"/>
              <a:t>b = 1</a:t>
            </a:r>
            <a:endParaRPr/>
          </a:p>
          <a:p>
            <a:pPr indent="-382268" lvl="1" marL="914400" rtl="0" algn="l">
              <a:lnSpc>
                <a:spcPct val="115000"/>
              </a:lnSpc>
              <a:spcBef>
                <a:spcPts val="520"/>
              </a:spcBef>
              <a:spcAft>
                <a:spcPts val="0"/>
              </a:spcAft>
              <a:buSzPts val="2420"/>
              <a:buChar char="○"/>
            </a:pPr>
            <a:r>
              <a:rPr lang="en-US"/>
              <a:t>result = 0</a:t>
            </a:r>
            <a:endParaRPr/>
          </a:p>
          <a:p>
            <a:pPr indent="-382268" lvl="1" marL="914400" rtl="0" algn="l">
              <a:lnSpc>
                <a:spcPct val="115000"/>
              </a:lnSpc>
              <a:spcBef>
                <a:spcPts val="520"/>
              </a:spcBef>
              <a:spcAft>
                <a:spcPts val="0"/>
              </a:spcAft>
              <a:buSzPts val="2420"/>
              <a:buChar char="○"/>
            </a:pPr>
            <a:r>
              <a:rPr lang="en-US"/>
              <a:t>carry = 1</a:t>
            </a:r>
            <a:endParaRPr/>
          </a:p>
          <a:p>
            <a:pPr indent="0" lvl="0" marL="0" rtl="0" algn="l">
              <a:lnSpc>
                <a:spcPct val="100000"/>
              </a:lnSpc>
              <a:spcBef>
                <a:spcPts val="520"/>
              </a:spcBef>
              <a:spcAft>
                <a:spcPts val="0"/>
              </a:spcAft>
              <a:buSzPts val="1560"/>
              <a:buNone/>
            </a:pPr>
            <a:r>
              <a:t/>
            </a:r>
            <a:endParaRPr/>
          </a:p>
        </p:txBody>
      </p:sp>
      <p:graphicFrame>
        <p:nvGraphicFramePr>
          <p:cNvPr descr="This is a table depicting an example where adding two 4-bit numbers in binary. The table has four rows, each containing 4 digit spots listed from most significant bit to least significant bit left to right. The first is the row representing the carry bits (1 1 1 0). The second is a row representing x's value (0 0 1 1). The third is a row representing y's value (0 1 0 1). The last is a row representing the result (1 0 0 0). The half adder is responsible for just the addition of one column of the number, so for the least significant column, this is the addition of 1 + 1, which gives the result 10, hence a 0 is the result for this column and a 1 is the carry to the next column" id="276" name="Google Shape;276;gce7a432d2b_0_18" title="Binary Addition Half Adder Example"/>
          <p:cNvGraphicFramePr/>
          <p:nvPr/>
        </p:nvGraphicFramePr>
        <p:xfrm>
          <a:off x="2721150" y="4175900"/>
          <a:ext cx="3000000" cy="3000000"/>
        </p:xfrm>
        <a:graphic>
          <a:graphicData uri="http://schemas.openxmlformats.org/drawingml/2006/table">
            <a:tbl>
              <a:tblPr>
                <a:noFill/>
                <a:tableStyleId>{795B5526-5038-4525-A766-74926E11F5A9}</a:tableStyleId>
              </a:tblPr>
              <a:tblGrid>
                <a:gridCol w="1390050"/>
                <a:gridCol w="590975"/>
                <a:gridCol w="590975"/>
                <a:gridCol w="590975"/>
                <a:gridCol w="514750"/>
              </a:tblGrid>
              <a:tr h="435400">
                <a:tc>
                  <a:txBody>
                    <a:bodyPr/>
                    <a:lstStyle/>
                    <a:p>
                      <a:pPr indent="0" lvl="0" marL="0" rtl="0" algn="ctr">
                        <a:spcBef>
                          <a:spcPts val="0"/>
                        </a:spcBef>
                        <a:spcAft>
                          <a:spcPts val="0"/>
                        </a:spcAft>
                        <a:buNone/>
                      </a:pPr>
                      <a:r>
                        <a:rPr lang="en-US" sz="2600"/>
                        <a:t>carry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solidFill>
                      <a:srgbClr val="CCCCCC"/>
                    </a:solidFill>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r>
              <a:tr h="435400">
                <a:tc>
                  <a:txBody>
                    <a:bodyPr/>
                    <a:lstStyle/>
                    <a:p>
                      <a:pPr indent="0" lvl="0" marL="0" rtl="0" algn="ctr">
                        <a:spcBef>
                          <a:spcPts val="0"/>
                        </a:spcBef>
                        <a:spcAft>
                          <a:spcPts val="0"/>
                        </a:spcAft>
                        <a:buNone/>
                      </a:pPr>
                      <a:r>
                        <a:rPr lang="en-US" sz="2600"/>
                        <a:t>x</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solidFill>
                      <a:srgbClr val="CCCCCC"/>
                    </a:solidFill>
                  </a:tcPr>
                </a:tc>
              </a:tr>
              <a:tr h="435400">
                <a:tc>
                  <a:txBody>
                    <a:bodyPr/>
                    <a:lstStyle/>
                    <a:p>
                      <a:pPr indent="0" lvl="0" marL="0" rtl="0" algn="ctr">
                        <a:spcBef>
                          <a:spcPts val="0"/>
                        </a:spcBef>
                        <a:spcAft>
                          <a:spcPts val="0"/>
                        </a:spcAft>
                        <a:buNone/>
                      </a:pPr>
                      <a:r>
                        <a:rPr lang="en-US" sz="2600"/>
                        <a:t>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CC"/>
                    </a:solidFill>
                  </a:tcPr>
                </a:tc>
              </a:tr>
              <a:tr h="435400">
                <a:tc>
                  <a:txBody>
                    <a:bodyPr/>
                    <a:lstStyle/>
                    <a:p>
                      <a:pPr indent="0" lvl="0" marL="0" rtl="0" algn="ctr">
                        <a:spcBef>
                          <a:spcPts val="0"/>
                        </a:spcBef>
                        <a:spcAft>
                          <a:spcPts val="0"/>
                        </a:spcAft>
                        <a:buNone/>
                      </a:pPr>
                      <a:r>
                        <a:rPr lang="en-US" sz="2600"/>
                        <a:t>result</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CCCCC"/>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ce7a432d2b_0_3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Half Adder Group Work</a:t>
            </a:r>
            <a:endParaRPr/>
          </a:p>
        </p:txBody>
      </p:sp>
      <p:sp>
        <p:nvSpPr>
          <p:cNvPr id="282" name="Google Shape;282;gce7a432d2b_0_3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83" name="Google Shape;283;gce7a432d2b_0_31"/>
          <p:cNvSpPr txBox="1"/>
          <p:nvPr>
            <p:ph idx="1" type="body"/>
          </p:nvPr>
        </p:nvSpPr>
        <p:spPr>
          <a:xfrm>
            <a:off x="396875" y="1362075"/>
            <a:ext cx="8366100" cy="5130300"/>
          </a:xfrm>
          <a:prstGeom prst="rect">
            <a:avLst/>
          </a:prstGeom>
          <a:noFill/>
          <a:ln>
            <a:noFill/>
          </a:ln>
        </p:spPr>
        <p:txBody>
          <a:bodyPr anchorCtr="0" anchor="t" bIns="45700" lIns="91425" spcFirstLastPara="1" rIns="91425" wrap="square" tIns="45700">
            <a:normAutofit lnSpcReduction="10000"/>
          </a:bodyPr>
          <a:lstStyle/>
          <a:p>
            <a:pPr indent="-327660" lvl="0" marL="457200" rtl="0" algn="l">
              <a:lnSpc>
                <a:spcPct val="115000"/>
              </a:lnSpc>
              <a:spcBef>
                <a:spcPts val="520"/>
              </a:spcBef>
              <a:spcAft>
                <a:spcPts val="0"/>
              </a:spcAft>
              <a:buSzPts val="1560"/>
              <a:buChar char="●"/>
            </a:pPr>
            <a:r>
              <a:rPr lang="en-US"/>
              <a:t>As a group, come up with the boolean expression that implements the half adder logic</a:t>
            </a:r>
            <a:endParaRPr/>
          </a:p>
          <a:p>
            <a:pPr indent="-382268" lvl="1" marL="914400" rtl="0" algn="l">
              <a:lnSpc>
                <a:spcPct val="115000"/>
              </a:lnSpc>
              <a:spcBef>
                <a:spcPts val="520"/>
              </a:spcBef>
              <a:spcAft>
                <a:spcPts val="0"/>
              </a:spcAft>
              <a:buSzPts val="2420"/>
              <a:buChar char="○"/>
            </a:pPr>
            <a:r>
              <a:rPr lang="en-US"/>
              <a:t>First fill in the truth table on the next slide with the correct values for sum and carry-out based on the inputs</a:t>
            </a:r>
            <a:endParaRPr/>
          </a:p>
          <a:p>
            <a:pPr indent="-382268" lvl="1" marL="914400" rtl="0" algn="l">
              <a:lnSpc>
                <a:spcPct val="115000"/>
              </a:lnSpc>
              <a:spcBef>
                <a:spcPts val="520"/>
              </a:spcBef>
              <a:spcAft>
                <a:spcPts val="0"/>
              </a:spcAft>
              <a:buSzPts val="2420"/>
              <a:buChar char="○"/>
            </a:pPr>
            <a:r>
              <a:rPr lang="en-US"/>
              <a:t>Develop a boolean expression for sum based on the truth table</a:t>
            </a:r>
            <a:endParaRPr/>
          </a:p>
          <a:p>
            <a:pPr indent="-382268" lvl="1" marL="914400" rtl="0" algn="l">
              <a:lnSpc>
                <a:spcPct val="115000"/>
              </a:lnSpc>
              <a:spcBef>
                <a:spcPts val="520"/>
              </a:spcBef>
              <a:spcAft>
                <a:spcPts val="0"/>
              </a:spcAft>
              <a:buClr>
                <a:schemeClr val="hlink"/>
              </a:buClr>
              <a:buSzPts val="2420"/>
              <a:buChar char="○"/>
            </a:pPr>
            <a:r>
              <a:rPr lang="en-US"/>
              <a:t>Develop a boolean expression for carry based on the truth table</a:t>
            </a:r>
            <a:endParaRPr/>
          </a:p>
          <a:p>
            <a:pPr indent="-327660" lvl="0" marL="457200" rtl="0" algn="l">
              <a:lnSpc>
                <a:spcPct val="115000"/>
              </a:lnSpc>
              <a:spcBef>
                <a:spcPts val="520"/>
              </a:spcBef>
              <a:spcAft>
                <a:spcPts val="0"/>
              </a:spcAft>
              <a:buSzPts val="1560"/>
              <a:buChar char="●"/>
            </a:pPr>
            <a:r>
              <a:rPr lang="en-US"/>
              <a:t>Present your solutions to the course staff (as </a:t>
            </a:r>
            <a:r>
              <a:rPr lang="en-US"/>
              <a:t>though</a:t>
            </a:r>
            <a:r>
              <a:rPr lang="en-US"/>
              <a:t> we were students learning about half adders)</a:t>
            </a:r>
            <a:endParaRPr/>
          </a:p>
          <a:p>
            <a:pPr indent="-382268" lvl="1" marL="914400" rtl="0" algn="l">
              <a:lnSpc>
                <a:spcPct val="115000"/>
              </a:lnSpc>
              <a:spcBef>
                <a:spcPts val="520"/>
              </a:spcBef>
              <a:spcAft>
                <a:spcPts val="0"/>
              </a:spcAft>
              <a:buSzPts val="2420"/>
              <a:buChar char="○"/>
            </a:pPr>
            <a:r>
              <a:rPr lang="en-US"/>
              <a:t>One person give an overview of what the half adder does</a:t>
            </a:r>
            <a:endParaRPr/>
          </a:p>
          <a:p>
            <a:pPr indent="-382268" lvl="1" marL="914400" rtl="0" algn="l">
              <a:lnSpc>
                <a:spcPct val="115000"/>
              </a:lnSpc>
              <a:spcBef>
                <a:spcPts val="520"/>
              </a:spcBef>
              <a:spcAft>
                <a:spcPts val="0"/>
              </a:spcAft>
              <a:buSzPts val="2420"/>
              <a:buChar char="○"/>
            </a:pPr>
            <a:r>
              <a:rPr lang="en-US"/>
              <a:t>One person detail how the expression for sum was determined</a:t>
            </a:r>
            <a:endParaRPr/>
          </a:p>
          <a:p>
            <a:pPr indent="-382268" lvl="1" marL="914400" rtl="0" algn="l">
              <a:lnSpc>
                <a:spcPct val="115000"/>
              </a:lnSpc>
              <a:spcBef>
                <a:spcPts val="520"/>
              </a:spcBef>
              <a:spcAft>
                <a:spcPts val="0"/>
              </a:spcAft>
              <a:buClr>
                <a:schemeClr val="hlink"/>
              </a:buClr>
              <a:buSzPts val="2420"/>
              <a:buChar char="○"/>
            </a:pPr>
            <a:r>
              <a:rPr lang="en-US"/>
              <a:t>One person detail how the expression for carry was determined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8300141d06_3_4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Half Adder Group Work</a:t>
            </a:r>
            <a:endParaRPr/>
          </a:p>
        </p:txBody>
      </p:sp>
      <p:sp>
        <p:nvSpPr>
          <p:cNvPr id="289" name="Google Shape;289;g8300141d06_3_4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aphicFrame>
        <p:nvGraphicFramePr>
          <p:cNvPr descr="Truth table for half adder. Has four columns, one for the a input, one for the b input, one for the sum output, and one for the carry output. The a and b inputs are filled in with all possible combinations. The sum and carry outputs are left blank to be filled in during the group work" id="290" name="Google Shape;290;g8300141d06_3_41" title="Half Adder Truth Table"/>
          <p:cNvGraphicFramePr/>
          <p:nvPr/>
        </p:nvGraphicFramePr>
        <p:xfrm>
          <a:off x="473600" y="1372925"/>
          <a:ext cx="3000000" cy="3000000"/>
        </p:xfrm>
        <a:graphic>
          <a:graphicData uri="http://schemas.openxmlformats.org/drawingml/2006/table">
            <a:tbl>
              <a:tblPr>
                <a:noFill/>
                <a:tableStyleId>{77348A94-4D94-45F5-A82A-332714E6A8AF}</a:tableStyleId>
              </a:tblPr>
              <a:tblGrid>
                <a:gridCol w="954900"/>
                <a:gridCol w="954900"/>
                <a:gridCol w="954900"/>
                <a:gridCol w="954900"/>
              </a:tblGrid>
              <a:tr h="650725">
                <a:tc>
                  <a:txBody>
                    <a:bodyPr/>
                    <a:lstStyle/>
                    <a:p>
                      <a:pPr indent="0" lvl="0" marL="0" marR="0" rtl="0" algn="ctr">
                        <a:lnSpc>
                          <a:spcPct val="100000"/>
                        </a:lnSpc>
                        <a:spcBef>
                          <a:spcPts val="0"/>
                        </a:spcBef>
                        <a:spcAft>
                          <a:spcPts val="0"/>
                        </a:spcAft>
                        <a:buClr>
                          <a:srgbClr val="000000"/>
                        </a:buClr>
                        <a:buSzPts val="1800"/>
                        <a:buFont typeface="Arial"/>
                        <a:buNone/>
                      </a:pPr>
                      <a:r>
                        <a:rPr b="1" lang="en-US" sz="2600" u="none" cap="none" strike="noStrike">
                          <a:latin typeface="Calibri"/>
                          <a:ea typeface="Calibri"/>
                          <a:cs typeface="Calibri"/>
                          <a:sym typeface="Calibri"/>
                        </a:rPr>
                        <a:t>a</a:t>
                      </a:r>
                      <a:endParaRPr b="1" sz="26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2600" u="none" cap="none" strike="noStrike">
                          <a:latin typeface="Calibri"/>
                          <a:ea typeface="Calibri"/>
                          <a:cs typeface="Calibri"/>
                          <a:sym typeface="Calibri"/>
                        </a:rPr>
                        <a:t>b</a:t>
                      </a:r>
                      <a:endParaRPr b="1" sz="2600" u="none" cap="none" strike="noStrike">
                        <a:latin typeface="Calibri"/>
                        <a:ea typeface="Calibri"/>
                        <a:cs typeface="Calibri"/>
                        <a:sym typeface="Calibri"/>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600" u="none" cap="none" strike="noStrike">
                          <a:latin typeface="Calibri"/>
                          <a:ea typeface="Calibri"/>
                          <a:cs typeface="Calibri"/>
                          <a:sym typeface="Calibri"/>
                        </a:rPr>
                        <a:t>sum</a:t>
                      </a:r>
                      <a:endParaRPr b="1" sz="26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600" u="none" cap="none" strike="noStrike">
                          <a:latin typeface="Calibri"/>
                          <a:ea typeface="Calibri"/>
                          <a:cs typeface="Calibri"/>
                          <a:sym typeface="Calibri"/>
                        </a:rPr>
                        <a:t>carry</a:t>
                      </a:r>
                      <a:endParaRPr b="1" sz="2600" u="none" cap="none" strike="noStrike">
                        <a:latin typeface="Calibri"/>
                        <a:ea typeface="Calibri"/>
                        <a:cs typeface="Calibri"/>
                        <a:sym typeface="Calibri"/>
                      </a:endParaRPr>
                    </a:p>
                  </a:txBody>
                  <a:tcPr marT="91425" marB="91425" marR="91425" marL="91425">
                    <a:solidFill>
                      <a:srgbClr val="A4C2F4"/>
                    </a:solidFill>
                  </a:tcPr>
                </a:tc>
              </a:tr>
              <a:tr h="563950">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0</a:t>
                      </a:r>
                      <a:endParaRPr sz="22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0</a:t>
                      </a:r>
                      <a:endParaRPr sz="22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2200"/>
                        <a:t>  0</a:t>
                      </a:r>
                      <a:endParaRPr sz="2200"/>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rtl="0" algn="l">
                        <a:spcBef>
                          <a:spcPts val="0"/>
                        </a:spcBef>
                        <a:spcAft>
                          <a:spcPts val="0"/>
                        </a:spcAft>
                        <a:buNone/>
                      </a:pPr>
                      <a:r>
                        <a:rPr lang="en-US" sz="2200"/>
                        <a:t>0</a:t>
                      </a:r>
                      <a:endParaRPr sz="2200"/>
                    </a:p>
                  </a:txBody>
                  <a:tcPr marT="91425" marB="91425" marR="91425" marL="91425">
                    <a:solidFill>
                      <a:srgbClr val="A4C2F4"/>
                    </a:solidFill>
                  </a:tcPr>
                </a:tc>
              </a:tr>
              <a:tr h="563950">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0</a:t>
                      </a:r>
                      <a:endParaRPr sz="22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1</a:t>
                      </a:r>
                      <a:endParaRPr sz="22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2200"/>
                        <a:t>1</a:t>
                      </a:r>
                      <a:endParaRPr sz="2200"/>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rtl="0" algn="l">
                        <a:spcBef>
                          <a:spcPts val="0"/>
                        </a:spcBef>
                        <a:spcAft>
                          <a:spcPts val="0"/>
                        </a:spcAft>
                        <a:buNone/>
                      </a:pPr>
                      <a:r>
                        <a:rPr lang="en-US" sz="2200"/>
                        <a:t>0</a:t>
                      </a:r>
                      <a:endParaRPr sz="2200"/>
                    </a:p>
                  </a:txBody>
                  <a:tcPr marT="91425" marB="91425" marR="91425" marL="91425">
                    <a:solidFill>
                      <a:srgbClr val="A4C2F4"/>
                    </a:solidFill>
                  </a:tcPr>
                </a:tc>
              </a:tr>
              <a:tr h="563950">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1</a:t>
                      </a:r>
                      <a:endParaRPr sz="22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0</a:t>
                      </a:r>
                      <a:endParaRPr sz="22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2200"/>
                        <a:t>1</a:t>
                      </a:r>
                      <a:endParaRPr sz="2200"/>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rtl="0" algn="l">
                        <a:spcBef>
                          <a:spcPts val="0"/>
                        </a:spcBef>
                        <a:spcAft>
                          <a:spcPts val="0"/>
                        </a:spcAft>
                        <a:buNone/>
                      </a:pPr>
                      <a:r>
                        <a:rPr lang="en-US" sz="2200"/>
                        <a:t>0</a:t>
                      </a:r>
                      <a:endParaRPr sz="2200"/>
                    </a:p>
                  </a:txBody>
                  <a:tcPr marT="91425" marB="91425" marR="91425" marL="91425">
                    <a:solidFill>
                      <a:srgbClr val="A4C2F4"/>
                    </a:solidFill>
                  </a:tcPr>
                </a:tc>
              </a:tr>
              <a:tr h="563950">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1</a:t>
                      </a:r>
                      <a:endParaRPr sz="22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200" u="none" cap="none" strike="noStrike">
                          <a:latin typeface="Consolas"/>
                          <a:ea typeface="Consolas"/>
                          <a:cs typeface="Consolas"/>
                          <a:sym typeface="Consolas"/>
                        </a:rPr>
                        <a:t>1</a:t>
                      </a:r>
                      <a:endParaRPr sz="22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US" sz="2200"/>
                        <a:t>0</a:t>
                      </a:r>
                      <a:endParaRPr sz="2200"/>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rtl="0" algn="l">
                        <a:spcBef>
                          <a:spcPts val="0"/>
                        </a:spcBef>
                        <a:spcAft>
                          <a:spcPts val="0"/>
                        </a:spcAft>
                        <a:buNone/>
                      </a:pPr>
                      <a:r>
                        <a:rPr lang="en-US" sz="2200"/>
                        <a:t>1</a:t>
                      </a:r>
                      <a:endParaRPr sz="2200"/>
                    </a:p>
                  </a:txBody>
                  <a:tcPr marT="91425" marB="91425" marR="91425" marL="91425">
                    <a:solidFill>
                      <a:srgbClr val="A4C2F4"/>
                    </a:solidFill>
                  </a:tcPr>
                </a:tc>
              </a:tr>
            </a:tbl>
          </a:graphicData>
        </a:graphic>
      </p:graphicFrame>
      <p:sp>
        <p:nvSpPr>
          <p:cNvPr id="291" name="Google Shape;291;g8300141d06_3_41"/>
          <p:cNvSpPr txBox="1"/>
          <p:nvPr>
            <p:ph idx="1" type="body"/>
          </p:nvPr>
        </p:nvSpPr>
        <p:spPr>
          <a:xfrm>
            <a:off x="396875" y="4450325"/>
            <a:ext cx="8366100" cy="2042100"/>
          </a:xfrm>
          <a:prstGeom prst="rect">
            <a:avLst/>
          </a:prstGeom>
          <a:noFill/>
          <a:ln>
            <a:noFill/>
          </a:ln>
        </p:spPr>
        <p:txBody>
          <a:bodyPr anchorCtr="0" anchor="t" bIns="45700" lIns="91425" spcFirstLastPara="1" rIns="91425" wrap="square" tIns="45700">
            <a:normAutofit/>
          </a:bodyPr>
          <a:lstStyle/>
          <a:p>
            <a:pPr indent="-327660" lvl="0" marL="457200" rtl="0" algn="l">
              <a:lnSpc>
                <a:spcPct val="115000"/>
              </a:lnSpc>
              <a:spcBef>
                <a:spcPts val="520"/>
              </a:spcBef>
              <a:spcAft>
                <a:spcPts val="0"/>
              </a:spcAft>
              <a:buSzPts val="1560"/>
              <a:buChar char="●"/>
            </a:pPr>
            <a:r>
              <a:rPr lang="en-US"/>
              <a:t>Boolean expressions:</a:t>
            </a:r>
            <a:endParaRPr/>
          </a:p>
          <a:p>
            <a:pPr indent="-382268" lvl="1" marL="914400" rtl="0" algn="l">
              <a:lnSpc>
                <a:spcPct val="115000"/>
              </a:lnSpc>
              <a:spcBef>
                <a:spcPts val="520"/>
              </a:spcBef>
              <a:spcAft>
                <a:spcPts val="0"/>
              </a:spcAft>
              <a:buSzPts val="2420"/>
              <a:buChar char="○"/>
            </a:pPr>
            <a:r>
              <a:rPr lang="en-US"/>
              <a:t>sum = a Xor b</a:t>
            </a:r>
            <a:endParaRPr/>
          </a:p>
          <a:p>
            <a:pPr indent="-382268" lvl="1" marL="914400" rtl="0" algn="l">
              <a:lnSpc>
                <a:spcPct val="115000"/>
              </a:lnSpc>
              <a:spcBef>
                <a:spcPts val="520"/>
              </a:spcBef>
              <a:spcAft>
                <a:spcPts val="0"/>
              </a:spcAft>
              <a:buSzPts val="2420"/>
              <a:buChar char="○"/>
            </a:pPr>
            <a:r>
              <a:rPr lang="en-US"/>
              <a:t>carry = a And b</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ce7a432d2b_0_4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Full</a:t>
            </a:r>
            <a:r>
              <a:rPr lang="en-US"/>
              <a:t> Adder</a:t>
            </a:r>
            <a:endParaRPr/>
          </a:p>
        </p:txBody>
      </p:sp>
      <p:sp>
        <p:nvSpPr>
          <p:cNvPr id="297" name="Google Shape;297;gce7a432d2b_0_4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98" name="Google Shape;298;gce7a432d2b_0_48"/>
          <p:cNvSpPr txBox="1"/>
          <p:nvPr>
            <p:ph idx="1" type="body"/>
          </p:nvPr>
        </p:nvSpPr>
        <p:spPr>
          <a:xfrm>
            <a:off x="396875" y="1362075"/>
            <a:ext cx="4908900" cy="5259300"/>
          </a:xfrm>
          <a:prstGeom prst="rect">
            <a:avLst/>
          </a:prstGeom>
          <a:noFill/>
          <a:ln>
            <a:noFill/>
          </a:ln>
        </p:spPr>
        <p:txBody>
          <a:bodyPr anchorCtr="0" anchor="t" bIns="45700" lIns="91425" spcFirstLastPara="1" rIns="91425" wrap="square" tIns="45700">
            <a:normAutofit fontScale="77500" lnSpcReduction="20000"/>
          </a:bodyPr>
          <a:lstStyle/>
          <a:p>
            <a:pPr indent="-305371" lvl="0" marL="457200" rtl="0" algn="l">
              <a:lnSpc>
                <a:spcPct val="115000"/>
              </a:lnSpc>
              <a:spcBef>
                <a:spcPts val="520"/>
              </a:spcBef>
              <a:spcAft>
                <a:spcPts val="0"/>
              </a:spcAft>
              <a:buSzPct val="60000"/>
              <a:buChar char="●"/>
            </a:pPr>
            <a:r>
              <a:rPr lang="en-US"/>
              <a:t>Circuit that is the logic for adding two bits and the carry from the previous column together</a:t>
            </a:r>
            <a:endParaRPr/>
          </a:p>
          <a:p>
            <a:pPr indent="-305371" lvl="0" marL="457200" rtl="0" algn="l">
              <a:lnSpc>
                <a:spcPct val="115000"/>
              </a:lnSpc>
              <a:spcBef>
                <a:spcPts val="520"/>
              </a:spcBef>
              <a:spcAft>
                <a:spcPts val="0"/>
              </a:spcAft>
              <a:buSzPct val="60000"/>
              <a:buChar char="●"/>
            </a:pPr>
            <a:r>
              <a:rPr lang="en-US"/>
              <a:t>Takes in three inputs</a:t>
            </a:r>
            <a:endParaRPr/>
          </a:p>
          <a:p>
            <a:pPr indent="-347692" lvl="1" marL="914400" rtl="0" algn="l">
              <a:lnSpc>
                <a:spcPct val="115000"/>
              </a:lnSpc>
              <a:spcBef>
                <a:spcPts val="520"/>
              </a:spcBef>
              <a:spcAft>
                <a:spcPts val="0"/>
              </a:spcAft>
              <a:buSzPct val="110000"/>
              <a:buChar char="○"/>
            </a:pPr>
            <a:r>
              <a:rPr lang="en-US"/>
              <a:t>“a” - a bit from the first number being added</a:t>
            </a:r>
            <a:endParaRPr/>
          </a:p>
          <a:p>
            <a:pPr indent="-347692" lvl="1" marL="914400" rtl="0" algn="l">
              <a:lnSpc>
                <a:spcPct val="115000"/>
              </a:lnSpc>
              <a:spcBef>
                <a:spcPts val="520"/>
              </a:spcBef>
              <a:spcAft>
                <a:spcPts val="0"/>
              </a:spcAft>
              <a:buSzPct val="110000"/>
              <a:buChar char="○"/>
            </a:pPr>
            <a:r>
              <a:rPr lang="en-US"/>
              <a:t>“b” - a corresponding bit from the second number being added</a:t>
            </a:r>
            <a:endParaRPr/>
          </a:p>
          <a:p>
            <a:pPr indent="-347692" lvl="1" marL="914400" rtl="0" algn="l">
              <a:lnSpc>
                <a:spcPct val="115000"/>
              </a:lnSpc>
              <a:spcBef>
                <a:spcPts val="520"/>
              </a:spcBef>
              <a:spcAft>
                <a:spcPts val="0"/>
              </a:spcAft>
              <a:buSzPct val="110000"/>
              <a:buChar char="○"/>
            </a:pPr>
            <a:r>
              <a:rPr lang="en-US"/>
              <a:t>“c” - the carry bit from the previous column</a:t>
            </a:r>
            <a:endParaRPr/>
          </a:p>
          <a:p>
            <a:pPr indent="-305371" lvl="0" marL="457200" rtl="0" algn="l">
              <a:lnSpc>
                <a:spcPct val="115000"/>
              </a:lnSpc>
              <a:spcBef>
                <a:spcPts val="520"/>
              </a:spcBef>
              <a:spcAft>
                <a:spcPts val="0"/>
              </a:spcAft>
              <a:buSzPct val="60000"/>
              <a:buChar char="●"/>
            </a:pPr>
            <a:r>
              <a:rPr lang="en-US"/>
              <a:t>Produces two outputs</a:t>
            </a:r>
            <a:endParaRPr/>
          </a:p>
          <a:p>
            <a:pPr indent="-347692" lvl="1" marL="914400" rtl="0" algn="l">
              <a:lnSpc>
                <a:spcPct val="115000"/>
              </a:lnSpc>
              <a:spcBef>
                <a:spcPts val="520"/>
              </a:spcBef>
              <a:spcAft>
                <a:spcPts val="0"/>
              </a:spcAft>
              <a:buSzPct val="110000"/>
              <a:buChar char="○"/>
            </a:pPr>
            <a:r>
              <a:rPr lang="en-US"/>
              <a:t>sum - the value to be put for this column in the result</a:t>
            </a:r>
            <a:endParaRPr/>
          </a:p>
          <a:p>
            <a:pPr indent="-347692" lvl="1" marL="914400" rtl="0" algn="l">
              <a:lnSpc>
                <a:spcPct val="115000"/>
              </a:lnSpc>
              <a:spcBef>
                <a:spcPts val="520"/>
              </a:spcBef>
              <a:spcAft>
                <a:spcPts val="0"/>
              </a:spcAft>
              <a:buSzPct val="110000"/>
              <a:buChar char="○"/>
            </a:pPr>
            <a:r>
              <a:rPr lang="en-US"/>
              <a:t>carry - the value to be carried over to the next column</a:t>
            </a:r>
            <a:endParaRPr/>
          </a:p>
          <a:p>
            <a:pPr indent="0" lvl="0" marL="0" rtl="0" algn="l">
              <a:lnSpc>
                <a:spcPct val="100000"/>
              </a:lnSpc>
              <a:spcBef>
                <a:spcPts val="520"/>
              </a:spcBef>
              <a:spcAft>
                <a:spcPts val="0"/>
              </a:spcAft>
              <a:buSzPct val="60000"/>
              <a:buNone/>
            </a:pPr>
            <a:r>
              <a:t/>
            </a:r>
            <a:endParaRPr/>
          </a:p>
        </p:txBody>
      </p:sp>
      <p:sp>
        <p:nvSpPr>
          <p:cNvPr id="299" name="Google Shape;299;gce7a432d2b_0_48"/>
          <p:cNvSpPr/>
          <p:nvPr/>
        </p:nvSpPr>
        <p:spPr>
          <a:xfrm>
            <a:off x="5305775" y="1422025"/>
            <a:ext cx="3733500" cy="3870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rgbClr val="009972"/>
                </a:solidFill>
                <a:latin typeface="Consolas"/>
                <a:ea typeface="Consolas"/>
                <a:cs typeface="Consolas"/>
                <a:sym typeface="Consolas"/>
              </a:rPr>
              <a:t>/**</a:t>
            </a:r>
            <a:endParaRPr b="0" i="0" sz="14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rgbClr val="009972"/>
                </a:solidFill>
                <a:latin typeface="Consolas"/>
                <a:ea typeface="Consolas"/>
                <a:cs typeface="Consolas"/>
                <a:sym typeface="Consolas"/>
              </a:rPr>
              <a:t> * Computes the sum of</a:t>
            </a:r>
            <a:endParaRPr b="0" i="0" sz="1800" u="none" cap="none" strike="noStrike">
              <a:solidFill>
                <a:srgbClr val="009972"/>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rgbClr val="009972"/>
                </a:solidFill>
                <a:latin typeface="Consolas"/>
                <a:ea typeface="Consolas"/>
                <a:cs typeface="Consolas"/>
                <a:sym typeface="Consolas"/>
              </a:rPr>
              <a:t> * 3 bits</a:t>
            </a:r>
            <a:endParaRPr b="0" i="0" sz="14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rgbClr val="009972"/>
                </a:solidFill>
                <a:latin typeface="Consolas"/>
                <a:ea typeface="Consolas"/>
                <a:cs typeface="Consolas"/>
                <a:sym typeface="Consolas"/>
              </a:rPr>
              <a:t> */</a:t>
            </a:r>
            <a:endParaRPr b="0" i="0" sz="1800" u="none" cap="none" strike="noStrike">
              <a:solidFill>
                <a:srgbClr val="009972"/>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3333CC"/>
                </a:solidFill>
                <a:latin typeface="Consolas"/>
                <a:ea typeface="Consolas"/>
                <a:cs typeface="Consolas"/>
                <a:sym typeface="Consolas"/>
              </a:rPr>
              <a:t>CHIP</a:t>
            </a:r>
            <a:r>
              <a:rPr b="0" i="0" lang="en-US" sz="1800" u="none" cap="none" strike="noStrike">
                <a:solidFill>
                  <a:srgbClr val="000000"/>
                </a:solidFill>
                <a:latin typeface="Consolas"/>
                <a:ea typeface="Consolas"/>
                <a:cs typeface="Consolas"/>
                <a:sym typeface="Consolas"/>
              </a:rPr>
              <a:t> FullAdder {</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IN</a:t>
            </a:r>
            <a:r>
              <a:rPr b="0" i="0" lang="en-US" sz="1800" u="none" cap="none" strike="noStrike">
                <a:solidFill>
                  <a:srgbClr val="000000"/>
                </a:solidFill>
                <a:latin typeface="Consolas"/>
                <a:ea typeface="Consolas"/>
                <a:cs typeface="Consolas"/>
                <a:sym typeface="Consolas"/>
              </a:rPr>
              <a:t> a, b, c;</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 sum, carry;</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PARTS</a:t>
            </a: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9972"/>
                </a:solidFill>
                <a:latin typeface="Consolas"/>
                <a:ea typeface="Consolas"/>
                <a:cs typeface="Consolas"/>
                <a:sym typeface="Consolas"/>
              </a:rPr>
              <a:t>// Put your code here:</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9972"/>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ircuit diagram depicting a full adder. It shows the three inputs on the left, a, b, and c, and the two outputs on the right, sum and carry" id="300" name="Google Shape;300;gce7a432d2b_0_48" title="Full Adder Circuit Diagram"/>
          <p:cNvPicPr preferRelativeResize="0"/>
          <p:nvPr/>
        </p:nvPicPr>
        <p:blipFill>
          <a:blip r:embed="rId3">
            <a:alphaModFix/>
          </a:blip>
          <a:stretch>
            <a:fillRect/>
          </a:stretch>
        </p:blipFill>
        <p:spPr>
          <a:xfrm>
            <a:off x="5458175" y="5444425"/>
            <a:ext cx="2647950" cy="118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ce7a432d2b_0_5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Full</a:t>
            </a:r>
            <a:r>
              <a:rPr lang="en-US"/>
              <a:t> Adder</a:t>
            </a:r>
            <a:endParaRPr/>
          </a:p>
        </p:txBody>
      </p:sp>
      <p:sp>
        <p:nvSpPr>
          <p:cNvPr id="306" name="Google Shape;306;gce7a432d2b_0_5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07" name="Google Shape;307;gce7a432d2b_0_56"/>
          <p:cNvSpPr txBox="1"/>
          <p:nvPr>
            <p:ph idx="1" type="body"/>
          </p:nvPr>
        </p:nvSpPr>
        <p:spPr>
          <a:xfrm>
            <a:off x="388950" y="1400700"/>
            <a:ext cx="8366100" cy="40566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Example: 0111 + 0101</a:t>
            </a:r>
            <a:endParaRPr/>
          </a:p>
          <a:p>
            <a:pPr indent="-327660" lvl="0" marL="457200" rtl="0" algn="l">
              <a:lnSpc>
                <a:spcPct val="115000"/>
              </a:lnSpc>
              <a:spcBef>
                <a:spcPts val="520"/>
              </a:spcBef>
              <a:spcAft>
                <a:spcPts val="0"/>
              </a:spcAft>
              <a:buSzPts val="1560"/>
              <a:buChar char="●"/>
            </a:pPr>
            <a:r>
              <a:rPr lang="en-US"/>
              <a:t>For the second (second least significant) column:</a:t>
            </a:r>
            <a:endParaRPr/>
          </a:p>
          <a:p>
            <a:pPr indent="-382268" lvl="1" marL="914400" rtl="0" algn="l">
              <a:lnSpc>
                <a:spcPct val="115000"/>
              </a:lnSpc>
              <a:spcBef>
                <a:spcPts val="520"/>
              </a:spcBef>
              <a:spcAft>
                <a:spcPts val="0"/>
              </a:spcAft>
              <a:buSzPts val="2420"/>
              <a:buChar char="○"/>
            </a:pPr>
            <a:r>
              <a:rPr lang="en-US"/>
              <a:t>a = 1</a:t>
            </a:r>
            <a:endParaRPr/>
          </a:p>
          <a:p>
            <a:pPr indent="-382268" lvl="1" marL="914400" rtl="0" algn="l">
              <a:lnSpc>
                <a:spcPct val="115000"/>
              </a:lnSpc>
              <a:spcBef>
                <a:spcPts val="520"/>
              </a:spcBef>
              <a:spcAft>
                <a:spcPts val="0"/>
              </a:spcAft>
              <a:buSzPts val="2420"/>
              <a:buChar char="○"/>
            </a:pPr>
            <a:r>
              <a:rPr lang="en-US"/>
              <a:t>b = 0</a:t>
            </a:r>
            <a:endParaRPr/>
          </a:p>
          <a:p>
            <a:pPr indent="-382268" lvl="1" marL="914400" rtl="0" algn="l">
              <a:lnSpc>
                <a:spcPct val="115000"/>
              </a:lnSpc>
              <a:spcBef>
                <a:spcPts val="520"/>
              </a:spcBef>
              <a:spcAft>
                <a:spcPts val="0"/>
              </a:spcAft>
              <a:buSzPts val="2420"/>
              <a:buChar char="○"/>
            </a:pPr>
            <a:r>
              <a:rPr lang="en-US"/>
              <a:t>c = 1</a:t>
            </a:r>
            <a:endParaRPr/>
          </a:p>
          <a:p>
            <a:pPr indent="-382268" lvl="1" marL="914400" rtl="0" algn="l">
              <a:lnSpc>
                <a:spcPct val="115000"/>
              </a:lnSpc>
              <a:spcBef>
                <a:spcPts val="520"/>
              </a:spcBef>
              <a:spcAft>
                <a:spcPts val="0"/>
              </a:spcAft>
              <a:buSzPts val="2420"/>
              <a:buChar char="○"/>
            </a:pPr>
            <a:r>
              <a:rPr lang="en-US"/>
              <a:t>result = 0</a:t>
            </a:r>
            <a:endParaRPr/>
          </a:p>
          <a:p>
            <a:pPr indent="-382268" lvl="1" marL="914400" rtl="0" algn="l">
              <a:lnSpc>
                <a:spcPct val="115000"/>
              </a:lnSpc>
              <a:spcBef>
                <a:spcPts val="520"/>
              </a:spcBef>
              <a:spcAft>
                <a:spcPts val="0"/>
              </a:spcAft>
              <a:buSzPts val="2420"/>
              <a:buChar char="○"/>
            </a:pPr>
            <a:r>
              <a:rPr lang="en-US"/>
              <a:t>carry = 1</a:t>
            </a:r>
            <a:endParaRPr/>
          </a:p>
          <a:p>
            <a:pPr indent="0" lvl="0" marL="0" rtl="0" algn="l">
              <a:lnSpc>
                <a:spcPct val="100000"/>
              </a:lnSpc>
              <a:spcBef>
                <a:spcPts val="520"/>
              </a:spcBef>
              <a:spcAft>
                <a:spcPts val="0"/>
              </a:spcAft>
              <a:buSzPts val="1560"/>
              <a:buNone/>
            </a:pPr>
            <a:r>
              <a:t/>
            </a:r>
            <a:endParaRPr/>
          </a:p>
        </p:txBody>
      </p:sp>
      <p:graphicFrame>
        <p:nvGraphicFramePr>
          <p:cNvPr descr="This is a table depicting an example where adding two 4-bit numbers in binary. The table has four rows, each containing 4 digit spots listed from most significant bit to least significant bit left to right. The first is the row representing the carry bits (1 1 1 0). The second is a row representing x's value (0 0 1 1). The third is a row representing y's value (0 1 0 1). The last is a row representing the result (1 0 0 0). The half adder is responsible for just the addition of one column of the number, so for the least significant column, this is the addition of 1 + 1, which gives the result 10, hence a 0 is the result for this column and a 1 is the carry to the next column" id="308" name="Google Shape;308;gce7a432d2b_0_56" title="Binary Addition Half Adder Example"/>
          <p:cNvGraphicFramePr/>
          <p:nvPr/>
        </p:nvGraphicFramePr>
        <p:xfrm>
          <a:off x="2721150" y="4175900"/>
          <a:ext cx="3000000" cy="3000000"/>
        </p:xfrm>
        <a:graphic>
          <a:graphicData uri="http://schemas.openxmlformats.org/drawingml/2006/table">
            <a:tbl>
              <a:tblPr>
                <a:noFill/>
                <a:tableStyleId>{795B5526-5038-4525-A766-74926E11F5A9}</a:tableStyleId>
              </a:tblPr>
              <a:tblGrid>
                <a:gridCol w="1390050"/>
                <a:gridCol w="590975"/>
                <a:gridCol w="590975"/>
                <a:gridCol w="590975"/>
                <a:gridCol w="514750"/>
              </a:tblGrid>
              <a:tr h="435400">
                <a:tc>
                  <a:txBody>
                    <a:bodyPr/>
                    <a:lstStyle/>
                    <a:p>
                      <a:pPr indent="0" lvl="0" marL="0" rtl="0" algn="ctr">
                        <a:spcBef>
                          <a:spcPts val="0"/>
                        </a:spcBef>
                        <a:spcAft>
                          <a:spcPts val="0"/>
                        </a:spcAft>
                        <a:buNone/>
                      </a:pPr>
                      <a:r>
                        <a:rPr lang="en-US" sz="2600"/>
                        <a:t>carry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solidFill>
                      <a:srgbClr val="CCCCCC"/>
                    </a:solidFill>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solidFill>
                      <a:srgbClr val="CCCCCC"/>
                    </a:solidFill>
                  </a:tcPr>
                </a:tc>
                <a:tc>
                  <a:txBody>
                    <a:bodyPr/>
                    <a:lstStyle/>
                    <a:p>
                      <a:pPr indent="0" lvl="0" marL="0" rtl="0" algn="ctr">
                        <a:spcBef>
                          <a:spcPts val="0"/>
                        </a:spcBef>
                        <a:spcAft>
                          <a:spcPts val="0"/>
                        </a:spcAft>
                        <a:buNone/>
                      </a:pPr>
                      <a:r>
                        <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dash"/>
                      <a:round/>
                      <a:headEnd len="sm" w="sm" type="none"/>
                      <a:tailEnd len="sm" w="sm" type="none"/>
                    </a:lnB>
                  </a:tcPr>
                </a:tc>
              </a:tr>
              <a:tr h="435400">
                <a:tc>
                  <a:txBody>
                    <a:bodyPr/>
                    <a:lstStyle/>
                    <a:p>
                      <a:pPr indent="0" lvl="0" marL="0" rtl="0" algn="ctr">
                        <a:spcBef>
                          <a:spcPts val="0"/>
                        </a:spcBef>
                        <a:spcAft>
                          <a:spcPts val="0"/>
                        </a:spcAft>
                        <a:buNone/>
                      </a:pPr>
                      <a:r>
                        <a:rPr lang="en-US" sz="2600"/>
                        <a:t>x</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dash"/>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435400">
                <a:tc>
                  <a:txBody>
                    <a:bodyPr/>
                    <a:lstStyle/>
                    <a:p>
                      <a:pPr indent="0" lvl="0" marL="0" rtl="0" algn="ctr">
                        <a:spcBef>
                          <a:spcPts val="0"/>
                        </a:spcBef>
                        <a:spcAft>
                          <a:spcPts val="0"/>
                        </a:spcAft>
                        <a:buNone/>
                      </a:pPr>
                      <a:r>
                        <a:rPr lang="en-US" sz="2600"/>
                        <a:t>y</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435400">
                <a:tc>
                  <a:txBody>
                    <a:bodyPr/>
                    <a:lstStyle/>
                    <a:p>
                      <a:pPr indent="0" lvl="0" marL="0" rtl="0" algn="ctr">
                        <a:spcBef>
                          <a:spcPts val="0"/>
                        </a:spcBef>
                        <a:spcAft>
                          <a:spcPts val="0"/>
                        </a:spcAft>
                        <a:buNone/>
                      </a:pPr>
                      <a:r>
                        <a:rPr lang="en-US" sz="2600"/>
                        <a:t>result</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1</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en-US" sz="2600"/>
                        <a:t>0</a:t>
                      </a:r>
                      <a:endParaRPr sz="26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8300141d06_3_101"/>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Full Adder Truth Table</a:t>
            </a:r>
            <a:endParaRPr/>
          </a:p>
        </p:txBody>
      </p:sp>
      <p:sp>
        <p:nvSpPr>
          <p:cNvPr id="314" name="Google Shape;314;g8300141d06_3_101"/>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aphicFrame>
        <p:nvGraphicFramePr>
          <p:cNvPr descr="Truth table for full adder. Has five columns, one for the a input, one for the b input, one for the c input, one for the sum output, and one for the carry output. Shows the values of sum and carry for all possible input combinations." id="315" name="Google Shape;315;g8300141d06_3_101" title="Full Adder Truth Table"/>
          <p:cNvGraphicFramePr/>
          <p:nvPr/>
        </p:nvGraphicFramePr>
        <p:xfrm>
          <a:off x="473600" y="1330250"/>
          <a:ext cx="3000000" cy="3000000"/>
        </p:xfrm>
        <a:graphic>
          <a:graphicData uri="http://schemas.openxmlformats.org/drawingml/2006/table">
            <a:tbl>
              <a:tblPr>
                <a:noFill/>
                <a:tableStyleId>{77348A94-4D94-45F5-A82A-332714E6A8AF}</a:tableStyleId>
              </a:tblPr>
              <a:tblGrid>
                <a:gridCol w="1186525"/>
                <a:gridCol w="1186525"/>
                <a:gridCol w="1186525"/>
                <a:gridCol w="1186525"/>
                <a:gridCol w="1186525"/>
              </a:tblGrid>
              <a:tr h="637800">
                <a:tc>
                  <a:txBody>
                    <a:bodyPr/>
                    <a:lstStyle/>
                    <a:p>
                      <a:pPr indent="0" lvl="0" marL="0" marR="0" rtl="0" algn="ctr">
                        <a:lnSpc>
                          <a:spcPct val="100000"/>
                        </a:lnSpc>
                        <a:spcBef>
                          <a:spcPts val="0"/>
                        </a:spcBef>
                        <a:spcAft>
                          <a:spcPts val="0"/>
                        </a:spcAft>
                        <a:buClr>
                          <a:srgbClr val="000000"/>
                        </a:buClr>
                        <a:buSzPts val="1800"/>
                        <a:buFont typeface="Arial"/>
                        <a:buNone/>
                      </a:pPr>
                      <a:r>
                        <a:rPr b="1" lang="en-US" sz="2800" u="none" cap="none" strike="noStrike">
                          <a:latin typeface="Calibri"/>
                          <a:ea typeface="Calibri"/>
                          <a:cs typeface="Calibri"/>
                          <a:sym typeface="Calibri"/>
                        </a:rPr>
                        <a:t>a</a:t>
                      </a:r>
                      <a:endParaRPr b="1" sz="28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2800" u="none" cap="none" strike="noStrike">
                          <a:latin typeface="Calibri"/>
                          <a:ea typeface="Calibri"/>
                          <a:cs typeface="Calibri"/>
                          <a:sym typeface="Calibri"/>
                        </a:rPr>
                        <a:t>b</a:t>
                      </a:r>
                      <a:endParaRPr b="1" sz="2800" u="none" cap="none" strike="noStrike">
                        <a:latin typeface="Calibri"/>
                        <a:ea typeface="Calibri"/>
                        <a:cs typeface="Calibri"/>
                        <a:sym typeface="Calibri"/>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US" sz="2800" u="none" cap="none" strike="noStrike">
                          <a:latin typeface="Calibri"/>
                          <a:ea typeface="Calibri"/>
                          <a:cs typeface="Calibri"/>
                          <a:sym typeface="Calibri"/>
                        </a:rPr>
                        <a:t>c</a:t>
                      </a:r>
                      <a:endParaRPr b="1" sz="2800" u="none" cap="none" strike="noStrike">
                        <a:latin typeface="Calibri"/>
                        <a:ea typeface="Calibri"/>
                        <a:cs typeface="Calibri"/>
                        <a:sym typeface="Calibri"/>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800" u="none" cap="none" strike="noStrike">
                          <a:latin typeface="Calibri"/>
                          <a:ea typeface="Calibri"/>
                          <a:cs typeface="Calibri"/>
                          <a:sym typeface="Calibri"/>
                        </a:rPr>
                        <a:t>sum</a:t>
                      </a:r>
                      <a:endParaRPr b="1" sz="2800" u="none" cap="none" strike="noStrike">
                        <a:latin typeface="Calibri"/>
                        <a:ea typeface="Calibri"/>
                        <a:cs typeface="Calibri"/>
                        <a:sym typeface="Calibri"/>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800" u="none" cap="none" strike="noStrike">
                          <a:latin typeface="Calibri"/>
                          <a:ea typeface="Calibri"/>
                          <a:cs typeface="Calibri"/>
                          <a:sym typeface="Calibri"/>
                        </a:rPr>
                        <a:t>carry</a:t>
                      </a:r>
                      <a:endParaRPr b="1" sz="2800" u="none" cap="none" strike="noStrike">
                        <a:latin typeface="Calibri"/>
                        <a:ea typeface="Calibri"/>
                        <a:cs typeface="Calibri"/>
                        <a:sym typeface="Calibri"/>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0</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solidFill>
                      <a:srgbClr val="A4C2F4"/>
                    </a:solidFill>
                  </a:tcPr>
                </a:tc>
              </a:tr>
              <a:tr h="552750">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R cap="flat" cmpd="sng" w="19050">
                      <a:solidFill>
                        <a:srgbClr val="000000"/>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lnL cap="flat" cmpd="sng" w="19050">
                      <a:solidFill>
                        <a:srgbClr val="000000"/>
                      </a:solidFill>
                      <a:prstDash val="solid"/>
                      <a:round/>
                      <a:headEnd len="sm" w="sm" type="none"/>
                      <a:tailEnd len="sm" w="sm" type="none"/>
                    </a:lnL>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latin typeface="Consolas"/>
                          <a:ea typeface="Consolas"/>
                          <a:cs typeface="Consolas"/>
                          <a:sym typeface="Consolas"/>
                        </a:rPr>
                        <a:t>1</a:t>
                      </a:r>
                      <a:endParaRPr sz="2400" u="none" cap="none" strike="noStrike">
                        <a:latin typeface="Consolas"/>
                        <a:ea typeface="Consolas"/>
                        <a:cs typeface="Consolas"/>
                        <a:sym typeface="Consolas"/>
                      </a:endParaRPr>
                    </a:p>
                  </a:txBody>
                  <a:tcPr marT="91425" marB="91425" marR="91425" marL="91425">
                    <a:solidFill>
                      <a:srgbClr val="A4C2F4"/>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8300141d06_3_16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Multi-Bit Adder</a:t>
            </a:r>
            <a:endParaRPr/>
          </a:p>
        </p:txBody>
      </p:sp>
      <p:sp>
        <p:nvSpPr>
          <p:cNvPr id="321" name="Google Shape;321;g8300141d06_3_16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22" name="Google Shape;322;g8300141d06_3_162"/>
          <p:cNvSpPr/>
          <p:nvPr/>
        </p:nvSpPr>
        <p:spPr>
          <a:xfrm>
            <a:off x="4299775" y="3294500"/>
            <a:ext cx="4604400" cy="3119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 Adds two 16-bit two’s complement</a:t>
            </a:r>
            <a:endParaRPr b="0" i="0" sz="1800" u="none" cap="none" strike="noStrike">
              <a:solidFill>
                <a:srgbClr val="009972"/>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 values. Overflow is ignored.</a:t>
            </a:r>
            <a:endParaRPr b="0" i="0" sz="1800" u="none" cap="none" strike="noStrike">
              <a:solidFill>
                <a:srgbClr val="009972"/>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9972"/>
                </a:solidFill>
                <a:latin typeface="Consolas"/>
                <a:ea typeface="Consolas"/>
                <a:cs typeface="Consolas"/>
                <a:sym typeface="Consolas"/>
              </a:rPr>
              <a:t> */</a:t>
            </a: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3333CC"/>
                </a:solidFill>
                <a:latin typeface="Consolas"/>
                <a:ea typeface="Consolas"/>
                <a:cs typeface="Consolas"/>
                <a:sym typeface="Consolas"/>
              </a:rPr>
              <a:t>CHIP</a:t>
            </a:r>
            <a:r>
              <a:rPr b="0" i="0" lang="en-US" sz="1800" u="none" cap="none" strike="noStrike">
                <a:solidFill>
                  <a:srgbClr val="000000"/>
                </a:solidFill>
                <a:latin typeface="Consolas"/>
                <a:ea typeface="Consolas"/>
                <a:cs typeface="Consolas"/>
                <a:sym typeface="Consolas"/>
              </a:rPr>
              <a:t> Add16 {</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IN</a:t>
            </a:r>
            <a:r>
              <a:rPr b="0" i="0" lang="en-US" sz="1800" u="none" cap="none" strike="noStrike">
                <a:solidFill>
                  <a:srgbClr val="000000"/>
                </a:solidFill>
                <a:latin typeface="Consolas"/>
                <a:ea typeface="Consolas"/>
                <a:cs typeface="Consolas"/>
                <a:sym typeface="Consolas"/>
              </a:rPr>
              <a:t> a[16], b[16];</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OUT</a:t>
            </a:r>
            <a:r>
              <a:rPr b="0" i="0" lang="en-US" sz="1800" u="none" cap="none" strike="noStrike">
                <a:solidFill>
                  <a:srgbClr val="000000"/>
                </a:solidFill>
                <a:latin typeface="Consolas"/>
                <a:ea typeface="Consolas"/>
                <a:cs typeface="Consolas"/>
                <a:sym typeface="Consolas"/>
              </a:rPr>
              <a:t> sum[16];</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Consolas"/>
                <a:ea typeface="Consolas"/>
                <a:cs typeface="Consolas"/>
                <a:sym typeface="Consolas"/>
              </a:rPr>
            </a:b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3333CC"/>
                </a:solidFill>
                <a:latin typeface="Consolas"/>
                <a:ea typeface="Consolas"/>
                <a:cs typeface="Consolas"/>
                <a:sym typeface="Consolas"/>
              </a:rPr>
              <a:t>PARTS</a:t>
            </a: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  </a:t>
            </a:r>
            <a:r>
              <a:rPr b="0" i="0" lang="en-US" sz="1800" u="none" cap="none" strike="noStrike">
                <a:solidFill>
                  <a:srgbClr val="009972"/>
                </a:solidFill>
                <a:latin typeface="Consolas"/>
                <a:ea typeface="Consolas"/>
                <a:cs typeface="Consolas"/>
                <a:sym typeface="Consolas"/>
              </a:rPr>
              <a:t>// Put your code here:</a:t>
            </a:r>
            <a:endParaRPr b="0" i="0" sz="1800" u="none" cap="none" strike="noStrike">
              <a:solidFill>
                <a:srgbClr val="009972"/>
              </a:solidFill>
              <a:latin typeface="Consolas"/>
              <a:ea typeface="Consolas"/>
              <a:cs typeface="Consolas"/>
              <a:sym typeface="Consolas"/>
            </a:endParaRPr>
          </a:p>
          <a:p>
            <a:pPr indent="0" lvl="1"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p:txBody>
      </p:sp>
      <p:sp>
        <p:nvSpPr>
          <p:cNvPr id="323" name="Google Shape;323;g8300141d06_3_162"/>
          <p:cNvSpPr txBox="1"/>
          <p:nvPr>
            <p:ph idx="1" type="body"/>
          </p:nvPr>
        </p:nvSpPr>
        <p:spPr>
          <a:xfrm>
            <a:off x="388950" y="1400700"/>
            <a:ext cx="8366100" cy="4056600"/>
          </a:xfrm>
          <a:prstGeom prst="rect">
            <a:avLst/>
          </a:prstGeom>
          <a:noFill/>
          <a:ln>
            <a:noFill/>
          </a:ln>
        </p:spPr>
        <p:txBody>
          <a:bodyPr anchorCtr="0" anchor="t" bIns="45700" lIns="91425" spcFirstLastPara="1" rIns="91425" wrap="square" tIns="45700">
            <a:noAutofit/>
          </a:bodyPr>
          <a:lstStyle/>
          <a:p>
            <a:pPr indent="-327660" lvl="0" marL="457200" rtl="0" algn="l">
              <a:lnSpc>
                <a:spcPct val="115000"/>
              </a:lnSpc>
              <a:spcBef>
                <a:spcPts val="520"/>
              </a:spcBef>
              <a:spcAft>
                <a:spcPts val="0"/>
              </a:spcAft>
              <a:buSzPts val="1560"/>
              <a:buChar char="●"/>
            </a:pPr>
            <a:r>
              <a:rPr lang="en-US"/>
              <a:t>Adds two 16-bit numbers</a:t>
            </a:r>
            <a:endParaRPr/>
          </a:p>
          <a:p>
            <a:pPr indent="-327660" lvl="0" marL="457200" rtl="0" algn="l">
              <a:lnSpc>
                <a:spcPct val="115000"/>
              </a:lnSpc>
              <a:spcBef>
                <a:spcPts val="520"/>
              </a:spcBef>
              <a:spcAft>
                <a:spcPts val="0"/>
              </a:spcAft>
              <a:buSzPts val="1560"/>
              <a:buChar char="●"/>
            </a:pPr>
            <a:r>
              <a:rPr lang="en-US"/>
              <a:t>Connects the full adders for each column together</a:t>
            </a:r>
            <a:r>
              <a:rPr lang="en-US"/>
              <a:t> (w</a:t>
            </a:r>
            <a:r>
              <a:rPr lang="en-US"/>
              <a:t>ires the out carry from one column to the in carry of the next) </a:t>
            </a:r>
            <a:endParaRPr/>
          </a:p>
          <a:p>
            <a:pPr indent="0" lvl="0" marL="0" rtl="0" algn="l">
              <a:lnSpc>
                <a:spcPct val="100000"/>
              </a:lnSpc>
              <a:spcBef>
                <a:spcPts val="520"/>
              </a:spcBef>
              <a:spcAft>
                <a:spcPts val="0"/>
              </a:spcAft>
              <a:buSzPts val="1560"/>
              <a:buNone/>
            </a:pPr>
            <a:r>
              <a:t/>
            </a:r>
            <a:endParaRPr/>
          </a:p>
        </p:txBody>
      </p:sp>
      <p:pic>
        <p:nvPicPr>
          <p:cNvPr descr="Circuit diagram of the Add16 chip, showing two 16 bit inputs a and b and one 16 bit output sum" id="324" name="Google Shape;324;g8300141d06_3_162" title="Add16 Circuit Diagram"/>
          <p:cNvPicPr preferRelativeResize="0"/>
          <p:nvPr/>
        </p:nvPicPr>
        <p:blipFill>
          <a:blip r:embed="rId3">
            <a:alphaModFix/>
          </a:blip>
          <a:stretch>
            <a:fillRect/>
          </a:stretch>
        </p:blipFill>
        <p:spPr>
          <a:xfrm>
            <a:off x="357025" y="3950725"/>
            <a:ext cx="3332725" cy="150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ce7a432d2b_0_6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04" name="Google Shape;104;gce7a432d2b_0_67"/>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A85"/>
              </a:buClr>
              <a:buSzPts val="1560"/>
              <a:buChar char="❖"/>
            </a:pPr>
            <a:r>
              <a:rPr b="1" lang="en-US">
                <a:solidFill>
                  <a:srgbClr val="4B2A85"/>
                </a:solidFill>
              </a:rPr>
              <a:t>Connecting w/Other 390B Students</a:t>
            </a:r>
            <a:endParaRPr b="1">
              <a:solidFill>
                <a:srgbClr val="4B2A85"/>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lang="en-US">
                <a:solidFill>
                  <a:srgbClr val="000000"/>
                </a:solidFill>
              </a:rPr>
              <a:t>Introduction to Time Management </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Reading Review and Q&amp;A</a:t>
            </a:r>
            <a:endParaRPr/>
          </a:p>
          <a:p>
            <a:pPr indent="0" lvl="0" marL="457200" rtl="0" algn="l">
              <a:lnSpc>
                <a:spcPct val="100000"/>
              </a:lnSpc>
              <a:spcBef>
                <a:spcPts val="520"/>
              </a:spcBef>
              <a:spcAft>
                <a:spcPts val="0"/>
              </a:spcAft>
              <a:buNone/>
            </a:pPr>
            <a:r>
              <a:t/>
            </a:r>
            <a:endParaRPr/>
          </a:p>
          <a:p>
            <a:pPr indent="-342900" lvl="0" marL="342900" rtl="0" algn="l">
              <a:lnSpc>
                <a:spcPct val="100000"/>
              </a:lnSpc>
              <a:spcBef>
                <a:spcPts val="520"/>
              </a:spcBef>
              <a:spcAft>
                <a:spcPts val="0"/>
              </a:spcAft>
              <a:buSzPts val="1560"/>
              <a:buChar char="❖"/>
            </a:pPr>
            <a:r>
              <a:rPr lang="en-US"/>
              <a:t>Circuits For Adding Binary Numbers</a:t>
            </a:r>
            <a:endParaRPr/>
          </a:p>
          <a:p>
            <a:pPr indent="0" lvl="0" marL="0" rtl="0" algn="l">
              <a:lnSpc>
                <a:spcPct val="100000"/>
              </a:lnSpc>
              <a:spcBef>
                <a:spcPts val="520"/>
              </a:spcBef>
              <a:spcAft>
                <a:spcPts val="0"/>
              </a:spcAft>
              <a:buNone/>
            </a:pPr>
            <a:r>
              <a:t/>
            </a:r>
            <a:endParaRPr/>
          </a:p>
        </p:txBody>
      </p:sp>
      <p:sp>
        <p:nvSpPr>
          <p:cNvPr id="105" name="Google Shape;105;gce7a432d2b_0_6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ce752b3be0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Reminders</a:t>
            </a:r>
            <a:endParaRPr/>
          </a:p>
        </p:txBody>
      </p:sp>
      <p:sp>
        <p:nvSpPr>
          <p:cNvPr id="330" name="Google Shape;330;gce752b3be0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t/>
            </a:r>
            <a:endParaRPr>
              <a:solidFill>
                <a:srgbClr val="000000"/>
              </a:solidFill>
            </a:endParaRPr>
          </a:p>
          <a:p>
            <a:pPr indent="-342900" lvl="0" marL="342900" rtl="0" algn="l">
              <a:lnSpc>
                <a:spcPct val="100000"/>
              </a:lnSpc>
              <a:spcBef>
                <a:spcPts val="0"/>
              </a:spcBef>
              <a:spcAft>
                <a:spcPts val="0"/>
              </a:spcAft>
              <a:buClr>
                <a:srgbClr val="000000"/>
              </a:buClr>
              <a:buSzPts val="1560"/>
              <a:buChar char="❖"/>
            </a:pPr>
            <a:r>
              <a:rPr b="1" lang="en-US">
                <a:solidFill>
                  <a:srgbClr val="000000"/>
                </a:solidFill>
              </a:rPr>
              <a:t>1:1 TA-Student Meetings</a:t>
            </a:r>
            <a:endParaRPr b="1">
              <a:solidFill>
                <a:srgbClr val="000000"/>
              </a:solidFill>
            </a:endParaRPr>
          </a:p>
          <a:p>
            <a:pPr indent="-382268" lvl="1" marL="914400" rtl="0" algn="l">
              <a:lnSpc>
                <a:spcPct val="100000"/>
              </a:lnSpc>
              <a:spcBef>
                <a:spcPts val="0"/>
              </a:spcBef>
              <a:spcAft>
                <a:spcPts val="0"/>
              </a:spcAft>
              <a:buClr>
                <a:srgbClr val="4B2A85"/>
              </a:buClr>
              <a:buSzPts val="2420"/>
              <a:buChar char="▪"/>
            </a:pPr>
            <a:r>
              <a:rPr lang="en-US">
                <a:solidFill>
                  <a:srgbClr val="000000"/>
                </a:solidFill>
              </a:rPr>
              <a:t>First meeting is this week! 1-hour first time; 45-min going forward</a:t>
            </a:r>
            <a:br>
              <a:rPr lang="en-US">
                <a:solidFill>
                  <a:srgbClr val="000000"/>
                </a:solidFill>
              </a:rPr>
            </a:br>
            <a:endParaRPr>
              <a:solidFill>
                <a:srgbClr val="000000"/>
              </a:solidFill>
            </a:endParaRPr>
          </a:p>
          <a:p>
            <a:pPr indent="-327660" lvl="0" marL="457200" rtl="0" algn="l">
              <a:lnSpc>
                <a:spcPct val="100000"/>
              </a:lnSpc>
              <a:spcBef>
                <a:spcPts val="0"/>
              </a:spcBef>
              <a:spcAft>
                <a:spcPts val="0"/>
              </a:spcAft>
              <a:buClr>
                <a:srgbClr val="000000"/>
              </a:buClr>
              <a:buSzPts val="1560"/>
              <a:buChar char="❖"/>
            </a:pPr>
            <a:r>
              <a:rPr b="1" lang="en-US">
                <a:solidFill>
                  <a:srgbClr val="000000"/>
                </a:solidFill>
              </a:rPr>
              <a:t>Office Hours</a:t>
            </a:r>
            <a:endParaRPr b="1">
              <a:solidFill>
                <a:srgbClr val="000000"/>
              </a:solidFill>
            </a:endParaRPr>
          </a:p>
          <a:p>
            <a:pPr indent="-382268" lvl="1" marL="914400" rtl="0" algn="l">
              <a:lnSpc>
                <a:spcPct val="100000"/>
              </a:lnSpc>
              <a:spcBef>
                <a:spcPts val="0"/>
              </a:spcBef>
              <a:spcAft>
                <a:spcPts val="0"/>
              </a:spcAft>
              <a:buClr>
                <a:srgbClr val="4B2A85"/>
              </a:buClr>
              <a:buSzPts val="2420"/>
              <a:buChar char="▪"/>
            </a:pPr>
            <a:r>
              <a:rPr lang="en-US"/>
              <a:t>Porter Wednesdays 4 - 5PM PDT</a:t>
            </a:r>
            <a:endParaRPr/>
          </a:p>
          <a:p>
            <a:pPr indent="-382268" lvl="1" marL="914400" rtl="0" algn="l">
              <a:lnSpc>
                <a:spcPct val="100000"/>
              </a:lnSpc>
              <a:spcBef>
                <a:spcPts val="0"/>
              </a:spcBef>
              <a:spcAft>
                <a:spcPts val="0"/>
              </a:spcAft>
              <a:buClr>
                <a:srgbClr val="4B2A85"/>
              </a:buClr>
              <a:buSzPts val="2420"/>
              <a:buChar char="▪"/>
            </a:pPr>
            <a:r>
              <a:rPr lang="en-US">
                <a:solidFill>
                  <a:srgbClr val="000000"/>
                </a:solidFill>
              </a:rPr>
              <a:t>Leslie Tuesdays 4 - 4:30PM PDT</a:t>
            </a:r>
            <a:endParaRPr>
              <a:solidFill>
                <a:srgbClr val="000000"/>
              </a:solidFill>
            </a:endParaRPr>
          </a:p>
          <a:p>
            <a:pPr indent="-382268" lvl="1" marL="914400" rtl="0" algn="l">
              <a:lnSpc>
                <a:spcPct val="100000"/>
              </a:lnSpc>
              <a:spcBef>
                <a:spcPts val="0"/>
              </a:spcBef>
              <a:spcAft>
                <a:spcPts val="0"/>
              </a:spcAft>
              <a:buClr>
                <a:srgbClr val="4B2A85"/>
              </a:buClr>
              <a:buSzPts val="2420"/>
              <a:buChar char="▪"/>
            </a:pPr>
            <a:r>
              <a:rPr lang="en-US">
                <a:solidFill>
                  <a:srgbClr val="000000"/>
                </a:solidFill>
              </a:rPr>
              <a:t>Eric &amp; Margot Tuesdays 2 -3PM PDT</a:t>
            </a:r>
            <a:endParaRPr>
              <a:solidFill>
                <a:srgbClr val="000000"/>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Clr>
                <a:srgbClr val="000000"/>
              </a:buClr>
              <a:buSzPts val="1560"/>
              <a:buChar char="❖"/>
            </a:pPr>
            <a:r>
              <a:rPr b="1" lang="en-US"/>
              <a:t>Project 1: Boolean Logic &amp; Study Skills Inventory </a:t>
            </a:r>
            <a:endParaRPr b="1"/>
          </a:p>
          <a:p>
            <a:pPr indent="-382268" lvl="1" marL="914400" rtl="0" algn="l">
              <a:lnSpc>
                <a:spcPct val="100000"/>
              </a:lnSpc>
              <a:spcBef>
                <a:spcPts val="520"/>
              </a:spcBef>
              <a:spcAft>
                <a:spcPts val="0"/>
              </a:spcAft>
              <a:buClr>
                <a:srgbClr val="4B2A85"/>
              </a:buClr>
              <a:buSzPts val="2420"/>
              <a:buChar char="▪"/>
            </a:pPr>
            <a:r>
              <a:rPr lang="en-US"/>
              <a:t>Due Thursday 11:59PM PDT</a:t>
            </a:r>
            <a:endParaRPr/>
          </a:p>
        </p:txBody>
      </p:sp>
      <p:sp>
        <p:nvSpPr>
          <p:cNvPr id="331" name="Google Shape;331;gce752b3be0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ce360532ed_0_39"/>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Connect w/Other 390B Students</a:t>
            </a:r>
            <a:endParaRPr/>
          </a:p>
        </p:txBody>
      </p:sp>
      <p:sp>
        <p:nvSpPr>
          <p:cNvPr id="112" name="Google Shape;112;gce360532ed_0_39"/>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42900" lvl="0" marL="342900" rtl="0" algn="l">
              <a:spcBef>
                <a:spcPts val="520"/>
              </a:spcBef>
              <a:spcAft>
                <a:spcPts val="0"/>
              </a:spcAft>
              <a:buClr>
                <a:schemeClr val="hlink"/>
              </a:buClr>
              <a:buSzPts val="1560"/>
              <a:buChar char="❖"/>
            </a:pPr>
            <a:r>
              <a:rPr lang="en-US"/>
              <a:t>Download Discord from </a:t>
            </a:r>
            <a:r>
              <a:rPr lang="en-US" u="sng">
                <a:solidFill>
                  <a:schemeClr val="hlink"/>
                </a:solidFill>
                <a:hlinkClick r:id="rId4"/>
              </a:rPr>
              <a:t>https://discord.com/download</a:t>
            </a:r>
            <a:endParaRPr/>
          </a:p>
          <a:p>
            <a:pPr indent="-342900" lvl="0" marL="342900" rtl="0" algn="l">
              <a:spcBef>
                <a:spcPts val="520"/>
              </a:spcBef>
              <a:spcAft>
                <a:spcPts val="0"/>
              </a:spcAft>
              <a:buClr>
                <a:schemeClr val="hlink"/>
              </a:buClr>
              <a:buSzPts val="1560"/>
              <a:buChar char="❖"/>
            </a:pPr>
            <a:r>
              <a:rPr lang="en-US"/>
              <a:t>Log in or create an account</a:t>
            </a:r>
            <a:endParaRPr/>
          </a:p>
          <a:p>
            <a:pPr indent="-342900" lvl="0" marL="342900" rtl="0" algn="l">
              <a:spcBef>
                <a:spcPts val="520"/>
              </a:spcBef>
              <a:spcAft>
                <a:spcPts val="0"/>
              </a:spcAft>
              <a:buClr>
                <a:schemeClr val="hlink"/>
              </a:buClr>
              <a:buSzPts val="1560"/>
              <a:buChar char="❖"/>
            </a:pPr>
            <a:r>
              <a:rPr lang="en-US"/>
              <a:t>Click on</a:t>
            </a:r>
            <a:r>
              <a:rPr lang="en-US"/>
              <a:t> </a:t>
            </a:r>
            <a:r>
              <a:rPr lang="en-US"/>
              <a:t>		icon in left-most column to create channel</a:t>
            </a:r>
            <a:endParaRPr/>
          </a:p>
          <a:p>
            <a:pPr indent="-382268" lvl="1" marL="914400" rtl="0" algn="l">
              <a:spcBef>
                <a:spcPts val="440"/>
              </a:spcBef>
              <a:spcAft>
                <a:spcPts val="0"/>
              </a:spcAft>
              <a:buClr>
                <a:schemeClr val="hlink"/>
              </a:buClr>
              <a:buSzPts val="2420"/>
              <a:buChar char="▪"/>
            </a:pPr>
            <a:r>
              <a:rPr lang="en-US"/>
              <a:t>Select “Create My Own”</a:t>
            </a:r>
            <a:endParaRPr/>
          </a:p>
          <a:p>
            <a:pPr indent="-382268" lvl="1" marL="914400" rtl="0" algn="l">
              <a:spcBef>
                <a:spcPts val="440"/>
              </a:spcBef>
              <a:spcAft>
                <a:spcPts val="0"/>
              </a:spcAft>
              <a:buClr>
                <a:schemeClr val="hlink"/>
              </a:buClr>
              <a:buSzPts val="2420"/>
              <a:buChar char="▪"/>
            </a:pPr>
            <a:r>
              <a:rPr lang="en-US"/>
              <a:t>Select “For me and my friends”</a:t>
            </a:r>
            <a:endParaRPr/>
          </a:p>
          <a:p>
            <a:pPr indent="-382268" lvl="1" marL="914400" rtl="0" algn="l">
              <a:spcBef>
                <a:spcPts val="440"/>
              </a:spcBef>
              <a:spcAft>
                <a:spcPts val="0"/>
              </a:spcAft>
              <a:buClr>
                <a:schemeClr val="hlink"/>
              </a:buClr>
              <a:buSzPts val="2420"/>
              <a:buChar char="▪"/>
            </a:pPr>
            <a:r>
              <a:rPr lang="en-US"/>
              <a:t>Give your server a name! (e.g., “CSE 390B”)</a:t>
            </a:r>
            <a:endParaRPr/>
          </a:p>
          <a:p>
            <a:pPr indent="-327660" lvl="0" marL="457200" rtl="0" algn="l">
              <a:spcBef>
                <a:spcPts val="520"/>
              </a:spcBef>
              <a:spcAft>
                <a:spcPts val="0"/>
              </a:spcAft>
              <a:buClr>
                <a:schemeClr val="hlink"/>
              </a:buClr>
              <a:buSzPts val="1560"/>
              <a:buChar char="❖"/>
            </a:pPr>
            <a:r>
              <a:rPr lang="en-US"/>
              <a:t>Use the			sd  button to invite peers!</a:t>
            </a:r>
            <a:endParaRPr/>
          </a:p>
          <a:p>
            <a:pPr indent="-327660" lvl="0" marL="457200" rtl="0" algn="l">
              <a:spcBef>
                <a:spcPts val="520"/>
              </a:spcBef>
              <a:spcAft>
                <a:spcPts val="0"/>
              </a:spcAft>
              <a:buClr>
                <a:schemeClr val="hlink"/>
              </a:buClr>
              <a:buSzPts val="1560"/>
              <a:buChar char="❖"/>
            </a:pPr>
            <a:r>
              <a:rPr lang="en-US"/>
              <a:t>Create some text and voice channels! Ideas:</a:t>
            </a:r>
            <a:endParaRPr/>
          </a:p>
          <a:p>
            <a:pPr indent="-382268" lvl="1" marL="914400" rtl="0" algn="l">
              <a:spcBef>
                <a:spcPts val="440"/>
              </a:spcBef>
              <a:spcAft>
                <a:spcPts val="0"/>
              </a:spcAft>
              <a:buClr>
                <a:schemeClr val="hlink"/>
              </a:buClr>
              <a:buSzPts val="2420"/>
              <a:buChar char="▪"/>
            </a:pPr>
            <a:r>
              <a:rPr lang="en-US"/>
              <a:t>Text: </a:t>
            </a:r>
            <a:r>
              <a:rPr i="1" lang="en-US"/>
              <a:t>#</a:t>
            </a:r>
            <a:r>
              <a:rPr lang="en-US"/>
              <a:t>projects, </a:t>
            </a:r>
            <a:r>
              <a:rPr i="1" lang="en-US"/>
              <a:t>#</a:t>
            </a:r>
            <a:r>
              <a:rPr lang="en-US"/>
              <a:t>questions, </a:t>
            </a:r>
            <a:r>
              <a:rPr i="1" lang="en-US"/>
              <a:t>#</a:t>
            </a:r>
            <a:r>
              <a:rPr lang="en-US"/>
              <a:t>chill, </a:t>
            </a:r>
            <a:r>
              <a:rPr i="1" lang="en-US"/>
              <a:t>#</a:t>
            </a:r>
            <a:r>
              <a:rPr lang="en-US"/>
              <a:t>off-topic</a:t>
            </a:r>
            <a:endParaRPr/>
          </a:p>
          <a:p>
            <a:pPr indent="-382268" lvl="1" marL="914400" rtl="0" algn="l">
              <a:spcBef>
                <a:spcPts val="440"/>
              </a:spcBef>
              <a:spcAft>
                <a:spcPts val="0"/>
              </a:spcAft>
              <a:buClr>
                <a:schemeClr val="hlink"/>
              </a:buClr>
              <a:buSzPts val="2420"/>
              <a:buChar char="▪"/>
            </a:pPr>
            <a:r>
              <a:rPr lang="en-US"/>
              <a:t>Voice: 🔊 Study Room, </a:t>
            </a:r>
            <a:r>
              <a:rPr lang="en-US"/>
              <a:t>🔊 Lounge</a:t>
            </a:r>
            <a:endParaRPr/>
          </a:p>
          <a:p>
            <a:pPr indent="-327660" lvl="0" marL="457200" rtl="0" algn="l">
              <a:spcBef>
                <a:spcPts val="520"/>
              </a:spcBef>
              <a:spcAft>
                <a:spcPts val="0"/>
              </a:spcAft>
              <a:buClr>
                <a:schemeClr val="hlink"/>
              </a:buClr>
              <a:buSzPts val="1560"/>
              <a:buChar char="❖"/>
            </a:pPr>
            <a:r>
              <a:rPr lang="en-US"/>
              <a:t>Feel free to connect via Slack, Messenger, etc. too!</a:t>
            </a:r>
            <a:endParaRPr/>
          </a:p>
        </p:txBody>
      </p:sp>
      <p:sp>
        <p:nvSpPr>
          <p:cNvPr id="113" name="Google Shape;113;gce360532ed_0_39"/>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114" name="Google Shape;114;gce360532ed_0_39"/>
          <p:cNvPicPr preferRelativeResize="0"/>
          <p:nvPr/>
        </p:nvPicPr>
        <p:blipFill>
          <a:blip r:embed="rId5">
            <a:alphaModFix/>
          </a:blip>
          <a:stretch>
            <a:fillRect/>
          </a:stretch>
        </p:blipFill>
        <p:spPr>
          <a:xfrm>
            <a:off x="6893600" y="2986350"/>
            <a:ext cx="2105950" cy="2643325"/>
          </a:xfrm>
          <a:prstGeom prst="rect">
            <a:avLst/>
          </a:prstGeom>
          <a:noFill/>
          <a:ln>
            <a:noFill/>
          </a:ln>
        </p:spPr>
      </p:pic>
      <p:pic>
        <p:nvPicPr>
          <p:cNvPr id="115" name="Google Shape;115;gce360532ed_0_39"/>
          <p:cNvPicPr preferRelativeResize="0"/>
          <p:nvPr/>
        </p:nvPicPr>
        <p:blipFill>
          <a:blip r:embed="rId6">
            <a:alphaModFix/>
          </a:blip>
          <a:stretch>
            <a:fillRect/>
          </a:stretch>
        </p:blipFill>
        <p:spPr>
          <a:xfrm>
            <a:off x="2045325" y="4054800"/>
            <a:ext cx="1533725" cy="506425"/>
          </a:xfrm>
          <a:prstGeom prst="rect">
            <a:avLst/>
          </a:prstGeom>
          <a:noFill/>
          <a:ln>
            <a:noFill/>
          </a:ln>
        </p:spPr>
      </p:pic>
      <p:pic>
        <p:nvPicPr>
          <p:cNvPr id="116" name="Google Shape;116;gce360532ed_0_39"/>
          <p:cNvPicPr preferRelativeResize="0"/>
          <p:nvPr/>
        </p:nvPicPr>
        <p:blipFill>
          <a:blip r:embed="rId7">
            <a:alphaModFix/>
          </a:blip>
          <a:stretch>
            <a:fillRect/>
          </a:stretch>
        </p:blipFill>
        <p:spPr>
          <a:xfrm>
            <a:off x="2045333" y="2236758"/>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ce7a432d2b_0_7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Agenda</a:t>
            </a:r>
            <a:endParaRPr/>
          </a:p>
        </p:txBody>
      </p:sp>
      <p:sp>
        <p:nvSpPr>
          <p:cNvPr id="122" name="Google Shape;122;gce7a432d2b_0_73"/>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4B2A85"/>
              </a:buClr>
              <a:buSzPts val="1560"/>
              <a:buChar char="❖"/>
            </a:pPr>
            <a:r>
              <a:rPr lang="en-US">
                <a:solidFill>
                  <a:srgbClr val="000000"/>
                </a:solidFill>
              </a:rPr>
              <a:t>Connecting w/Other 390B Students</a:t>
            </a: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342900" lvl="0" marL="342900" rtl="0" algn="l">
              <a:lnSpc>
                <a:spcPct val="100000"/>
              </a:lnSpc>
              <a:spcBef>
                <a:spcPts val="0"/>
              </a:spcBef>
              <a:spcAft>
                <a:spcPts val="0"/>
              </a:spcAft>
              <a:buClr>
                <a:srgbClr val="4B2A85"/>
              </a:buClr>
              <a:buSzPts val="1560"/>
              <a:buChar char="❖"/>
            </a:pPr>
            <a:r>
              <a:rPr b="1" lang="en-US">
                <a:solidFill>
                  <a:srgbClr val="4B2A85"/>
                </a:solidFill>
              </a:rPr>
              <a:t>Introduction to Time Management </a:t>
            </a:r>
            <a:endParaRPr b="1">
              <a:solidFill>
                <a:srgbClr val="4B2A85"/>
              </a:solidFill>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Reading Review and Q&amp;A</a:t>
            </a:r>
            <a:endParaRPr/>
          </a:p>
          <a:p>
            <a:pPr indent="0" lvl="0" marL="457200" rtl="0" algn="l">
              <a:lnSpc>
                <a:spcPct val="100000"/>
              </a:lnSpc>
              <a:spcBef>
                <a:spcPts val="520"/>
              </a:spcBef>
              <a:spcAft>
                <a:spcPts val="0"/>
              </a:spcAft>
              <a:buNone/>
            </a:pPr>
            <a:r>
              <a:t/>
            </a:r>
            <a:endParaRPr/>
          </a:p>
          <a:p>
            <a:pPr indent="-342900" lvl="0" marL="342900" rtl="0" algn="l">
              <a:lnSpc>
                <a:spcPct val="100000"/>
              </a:lnSpc>
              <a:spcBef>
                <a:spcPts val="520"/>
              </a:spcBef>
              <a:spcAft>
                <a:spcPts val="0"/>
              </a:spcAft>
              <a:buSzPts val="1560"/>
              <a:buChar char="❖"/>
            </a:pPr>
            <a:r>
              <a:rPr lang="en-US"/>
              <a:t>Circuits For Adding Binary Numbers</a:t>
            </a:r>
            <a:endParaRPr/>
          </a:p>
          <a:p>
            <a:pPr indent="0" lvl="0" marL="0" rtl="0" algn="l">
              <a:lnSpc>
                <a:spcPct val="100000"/>
              </a:lnSpc>
              <a:spcBef>
                <a:spcPts val="520"/>
              </a:spcBef>
              <a:spcAft>
                <a:spcPts val="0"/>
              </a:spcAft>
              <a:buNone/>
            </a:pPr>
            <a:r>
              <a:t/>
            </a:r>
            <a:endParaRPr/>
          </a:p>
        </p:txBody>
      </p:sp>
      <p:sp>
        <p:nvSpPr>
          <p:cNvPr id="123" name="Google Shape;123;gce7a432d2b_0_73"/>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82bf86dd72_3_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Introduction to Time Management</a:t>
            </a:r>
            <a:endParaRPr/>
          </a:p>
        </p:txBody>
      </p:sp>
      <p:sp>
        <p:nvSpPr>
          <p:cNvPr id="130" name="Google Shape;130;g82bf86dd72_3_7"/>
          <p:cNvSpPr txBox="1"/>
          <p:nvPr>
            <p:ph idx="1" type="body"/>
          </p:nvPr>
        </p:nvSpPr>
        <p:spPr>
          <a:xfrm>
            <a:off x="1405650" y="3687800"/>
            <a:ext cx="6332700" cy="293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1680"/>
              <a:buNone/>
            </a:pPr>
            <a:r>
              <a:t/>
            </a:r>
            <a:endParaRPr/>
          </a:p>
          <a:p>
            <a:pPr indent="0" lvl="0" marL="0" rtl="0" algn="l">
              <a:lnSpc>
                <a:spcPct val="100000"/>
              </a:lnSpc>
              <a:spcBef>
                <a:spcPts val="560"/>
              </a:spcBef>
              <a:spcAft>
                <a:spcPts val="0"/>
              </a:spcAft>
              <a:buSzPts val="1680"/>
              <a:buNone/>
            </a:pPr>
            <a:r>
              <a:t/>
            </a:r>
            <a:endParaRPr/>
          </a:p>
          <a:p>
            <a:pPr indent="0" lvl="0" marL="0" rtl="0" algn="ctr">
              <a:lnSpc>
                <a:spcPct val="115000"/>
              </a:lnSpc>
              <a:spcBef>
                <a:spcPts val="0"/>
              </a:spcBef>
              <a:spcAft>
                <a:spcPts val="0"/>
              </a:spcAft>
              <a:buClr>
                <a:schemeClr val="dk1"/>
              </a:buClr>
              <a:buSzPts val="1100"/>
              <a:buFont typeface="Arial"/>
              <a:buNone/>
            </a:pPr>
            <a:r>
              <a:rPr b="1" lang="en-US" sz="2850">
                <a:latin typeface="Encode Sans"/>
                <a:ea typeface="Encode Sans"/>
                <a:cs typeface="Encode Sans"/>
                <a:sym typeface="Encode Sans"/>
              </a:rPr>
              <a:t>One of your most precious resources is your time.</a:t>
            </a:r>
            <a:endParaRPr b="1" sz="2850">
              <a:latin typeface="Encode Sans"/>
              <a:ea typeface="Encode Sans"/>
              <a:cs typeface="Encode Sans"/>
              <a:sym typeface="Encode Sans"/>
            </a:endParaRPr>
          </a:p>
          <a:p>
            <a:pPr indent="0" lvl="0" marL="0" rtl="0" algn="l">
              <a:lnSpc>
                <a:spcPct val="100000"/>
              </a:lnSpc>
              <a:spcBef>
                <a:spcPts val="560"/>
              </a:spcBef>
              <a:spcAft>
                <a:spcPts val="0"/>
              </a:spcAft>
              <a:buSzPts val="1680"/>
              <a:buNone/>
            </a:pPr>
            <a:r>
              <a:t/>
            </a:r>
            <a:endParaRPr/>
          </a:p>
        </p:txBody>
      </p:sp>
      <p:sp>
        <p:nvSpPr>
          <p:cNvPr id="131" name="Google Shape;131;g82bf86dd72_3_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32" name="Google Shape;132;g82bf86dd72_3_7"/>
          <p:cNvPicPr preferRelativeResize="0"/>
          <p:nvPr/>
        </p:nvPicPr>
        <p:blipFill rotWithShape="1">
          <a:blip r:embed="rId3">
            <a:alphaModFix/>
          </a:blip>
          <a:srcRect b="0" l="0" r="0" t="0"/>
          <a:stretch/>
        </p:blipFill>
        <p:spPr>
          <a:xfrm>
            <a:off x="2129287" y="1436300"/>
            <a:ext cx="4885424" cy="2748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82bf86dd72_1_9"/>
          <p:cNvSpPr txBox="1"/>
          <p:nvPr>
            <p:ph type="title"/>
          </p:nvPr>
        </p:nvSpPr>
        <p:spPr>
          <a:xfrm>
            <a:off x="420768" y="2128053"/>
            <a:ext cx="84060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WHAT TYPICALLY FILLS UP YOUR TIME DURING THE QUARTER?</a:t>
            </a:r>
            <a:endParaRPr/>
          </a:p>
        </p:txBody>
      </p:sp>
      <p:sp>
        <p:nvSpPr>
          <p:cNvPr id="139" name="Google Shape;139;g82bf86dd72_1_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0" name="Google Shape;140;g82bf86dd72_1_9"/>
          <p:cNvSpPr txBox="1"/>
          <p:nvPr/>
        </p:nvSpPr>
        <p:spPr>
          <a:xfrm>
            <a:off x="369000" y="35770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CLASS LECTURES &amp; QUIZ SECTIONS</a:t>
            </a:r>
            <a:endParaRPr b="1" i="0" sz="2400" u="none" cap="none" strike="noStrike">
              <a:solidFill>
                <a:srgbClr val="4B2A85"/>
              </a:solidFill>
              <a:latin typeface="Calibri"/>
              <a:ea typeface="Calibri"/>
              <a:cs typeface="Calibri"/>
              <a:sym typeface="Calibri"/>
            </a:endParaRPr>
          </a:p>
        </p:txBody>
      </p:sp>
      <p:sp>
        <p:nvSpPr>
          <p:cNvPr id="141" name="Google Shape;141;g82bf86dd72_1_9"/>
          <p:cNvSpPr txBox="1"/>
          <p:nvPr/>
        </p:nvSpPr>
        <p:spPr>
          <a:xfrm>
            <a:off x="3180300" y="374130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WORKING</a:t>
            </a:r>
            <a:endParaRPr b="1" i="0" sz="2400" u="none" cap="none" strike="noStrike">
              <a:solidFill>
                <a:srgbClr val="F1C232"/>
              </a:solidFill>
              <a:latin typeface="Calibri"/>
              <a:ea typeface="Calibri"/>
              <a:cs typeface="Calibri"/>
              <a:sym typeface="Calibri"/>
            </a:endParaRPr>
          </a:p>
        </p:txBody>
      </p:sp>
      <p:sp>
        <p:nvSpPr>
          <p:cNvPr id="142" name="Google Shape;142;g82bf86dd72_1_9"/>
          <p:cNvSpPr txBox="1"/>
          <p:nvPr/>
        </p:nvSpPr>
        <p:spPr>
          <a:xfrm>
            <a:off x="5963700" y="374130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STUDYING</a:t>
            </a:r>
            <a:endParaRPr b="1" i="0" sz="2400" u="none" cap="none" strike="noStrike">
              <a:solidFill>
                <a:srgbClr val="4B2A85"/>
              </a:solidFill>
              <a:latin typeface="Calibri"/>
              <a:ea typeface="Calibri"/>
              <a:cs typeface="Calibri"/>
              <a:sym typeface="Calibri"/>
            </a:endParaRPr>
          </a:p>
        </p:txBody>
      </p:sp>
      <p:sp>
        <p:nvSpPr>
          <p:cNvPr id="143" name="Google Shape;143;g82bf86dd72_1_9"/>
          <p:cNvSpPr txBox="1"/>
          <p:nvPr/>
        </p:nvSpPr>
        <p:spPr>
          <a:xfrm>
            <a:off x="369000" y="442830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FAMILY COMMITMENTS</a:t>
            </a:r>
            <a:endParaRPr b="1" i="0" sz="2400" u="none" cap="none" strike="noStrike">
              <a:solidFill>
                <a:srgbClr val="F1C23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1C232"/>
              </a:solidFill>
              <a:latin typeface="Calibri"/>
              <a:ea typeface="Calibri"/>
              <a:cs typeface="Calibri"/>
              <a:sym typeface="Calibri"/>
            </a:endParaRPr>
          </a:p>
        </p:txBody>
      </p:sp>
      <p:sp>
        <p:nvSpPr>
          <p:cNvPr id="144" name="Google Shape;144;g82bf86dd72_1_9"/>
          <p:cNvSpPr txBox="1"/>
          <p:nvPr/>
        </p:nvSpPr>
        <p:spPr>
          <a:xfrm>
            <a:off x="3180300" y="4510425"/>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OFFICE HOURS</a:t>
            </a:r>
            <a:endParaRPr b="1" i="0" sz="2400" u="none" cap="none" strike="noStrike">
              <a:solidFill>
                <a:srgbClr val="4B2A85"/>
              </a:solidFill>
              <a:latin typeface="Calibri"/>
              <a:ea typeface="Calibri"/>
              <a:cs typeface="Calibri"/>
              <a:sym typeface="Calibri"/>
            </a:endParaRPr>
          </a:p>
        </p:txBody>
      </p:sp>
      <p:sp>
        <p:nvSpPr>
          <p:cNvPr id="145" name="Google Shape;145;g82bf86dd72_1_9"/>
          <p:cNvSpPr txBox="1"/>
          <p:nvPr/>
        </p:nvSpPr>
        <p:spPr>
          <a:xfrm>
            <a:off x="5963700" y="442830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EXTRACURRICULAR INVOLVEMENT</a:t>
            </a:r>
            <a:endParaRPr b="1" i="0" sz="2400" u="none" cap="none" strike="noStrike">
              <a:solidFill>
                <a:srgbClr val="F1C23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1C232"/>
              </a:solidFill>
              <a:latin typeface="Calibri"/>
              <a:ea typeface="Calibri"/>
              <a:cs typeface="Calibri"/>
              <a:sym typeface="Calibri"/>
            </a:endParaRPr>
          </a:p>
        </p:txBody>
      </p:sp>
      <p:sp>
        <p:nvSpPr>
          <p:cNvPr id="146" name="Google Shape;146;g82bf86dd72_1_9"/>
          <p:cNvSpPr txBox="1"/>
          <p:nvPr/>
        </p:nvSpPr>
        <p:spPr>
          <a:xfrm>
            <a:off x="369000" y="52795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COMMUTING</a:t>
            </a:r>
            <a:endParaRPr b="1" i="0" sz="2400" u="none" cap="none" strike="noStrike">
              <a:solidFill>
                <a:srgbClr val="4B2A85"/>
              </a:solidFill>
              <a:latin typeface="Calibri"/>
              <a:ea typeface="Calibri"/>
              <a:cs typeface="Calibri"/>
              <a:sym typeface="Calibri"/>
            </a:endParaRPr>
          </a:p>
        </p:txBody>
      </p:sp>
      <p:sp>
        <p:nvSpPr>
          <p:cNvPr id="147" name="Google Shape;147;g82bf86dd72_1_9"/>
          <p:cNvSpPr txBox="1"/>
          <p:nvPr/>
        </p:nvSpPr>
        <p:spPr>
          <a:xfrm>
            <a:off x="3180300" y="52795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HOME CHORES</a:t>
            </a:r>
            <a:endParaRPr b="1" i="0" sz="2400" u="none" cap="none" strike="noStrike">
              <a:solidFill>
                <a:srgbClr val="F1C232"/>
              </a:solidFill>
              <a:latin typeface="Calibri"/>
              <a:ea typeface="Calibri"/>
              <a:cs typeface="Calibri"/>
              <a:sym typeface="Calibri"/>
            </a:endParaRPr>
          </a:p>
        </p:txBody>
      </p:sp>
      <p:sp>
        <p:nvSpPr>
          <p:cNvPr id="148" name="Google Shape;148;g82bf86dd72_1_9"/>
          <p:cNvSpPr txBox="1"/>
          <p:nvPr/>
        </p:nvSpPr>
        <p:spPr>
          <a:xfrm>
            <a:off x="5963700" y="52795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FRIENDS/PARTNERS</a:t>
            </a:r>
            <a:endParaRPr b="1" i="0" sz="2400" u="none" cap="none" strike="noStrike">
              <a:solidFill>
                <a:srgbClr val="4B2A85"/>
              </a:solidFill>
              <a:latin typeface="Calibri"/>
              <a:ea typeface="Calibri"/>
              <a:cs typeface="Calibri"/>
              <a:sym typeface="Calibri"/>
            </a:endParaRPr>
          </a:p>
        </p:txBody>
      </p:sp>
      <p:sp>
        <p:nvSpPr>
          <p:cNvPr id="149" name="Google Shape;149;g82bf86dd72_1_9"/>
          <p:cNvSpPr txBox="1"/>
          <p:nvPr/>
        </p:nvSpPr>
        <p:spPr>
          <a:xfrm>
            <a:off x="369000" y="58052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ADMINISTRATIVE WORK</a:t>
            </a:r>
            <a:endParaRPr b="1" i="0" sz="2400" u="none" cap="none" strike="noStrike">
              <a:solidFill>
                <a:srgbClr val="F1C232"/>
              </a:solidFill>
              <a:latin typeface="Calibri"/>
              <a:ea typeface="Calibri"/>
              <a:cs typeface="Calibri"/>
              <a:sym typeface="Calibri"/>
            </a:endParaRPr>
          </a:p>
        </p:txBody>
      </p:sp>
      <p:sp>
        <p:nvSpPr>
          <p:cNvPr id="150" name="Google Shape;150;g82bf86dd72_1_9"/>
          <p:cNvSpPr txBox="1"/>
          <p:nvPr/>
        </p:nvSpPr>
        <p:spPr>
          <a:xfrm>
            <a:off x="3180300" y="58052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4B2A85"/>
                </a:solidFill>
                <a:latin typeface="Calibri"/>
                <a:ea typeface="Calibri"/>
                <a:cs typeface="Calibri"/>
                <a:sym typeface="Calibri"/>
              </a:rPr>
              <a:t>PHYSICAL /MENTAL ACTIVITIES</a:t>
            </a:r>
            <a:endParaRPr b="1" i="0" sz="2400" u="none" cap="none" strike="noStrike">
              <a:solidFill>
                <a:srgbClr val="4B2A85"/>
              </a:solidFill>
              <a:latin typeface="Calibri"/>
              <a:ea typeface="Calibri"/>
              <a:cs typeface="Calibri"/>
              <a:sym typeface="Calibri"/>
            </a:endParaRPr>
          </a:p>
        </p:txBody>
      </p:sp>
      <p:sp>
        <p:nvSpPr>
          <p:cNvPr id="151" name="Google Shape;151;g82bf86dd72_1_9"/>
          <p:cNvSpPr txBox="1"/>
          <p:nvPr/>
        </p:nvSpPr>
        <p:spPr>
          <a:xfrm>
            <a:off x="5963700" y="5805250"/>
            <a:ext cx="2783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1C232"/>
                </a:solidFill>
                <a:latin typeface="Calibri"/>
                <a:ea typeface="Calibri"/>
                <a:cs typeface="Calibri"/>
                <a:sym typeface="Calibri"/>
              </a:rPr>
              <a:t>MORE!</a:t>
            </a:r>
            <a:endParaRPr b="1" i="0" sz="2400" u="none" cap="none" strike="noStrike">
              <a:solidFill>
                <a:srgbClr val="F1C23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b52a65d627_0_9"/>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Weekly Time Commitments</a:t>
            </a:r>
            <a:endParaRPr/>
          </a:p>
        </p:txBody>
      </p:sp>
      <p:sp>
        <p:nvSpPr>
          <p:cNvPr id="158" name="Google Shape;158;gb52a65d627_0_9"/>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82ec1e61c1_2_1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Weekly Time Commitments</a:t>
            </a:r>
            <a:endParaRPr/>
          </a:p>
        </p:txBody>
      </p:sp>
      <p:sp>
        <p:nvSpPr>
          <p:cNvPr id="165" name="Google Shape;165;g82ec1e61c1_2_1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66" name="Google Shape;166;g82ec1e61c1_2_12"/>
          <p:cNvPicPr preferRelativeResize="0"/>
          <p:nvPr/>
        </p:nvPicPr>
        <p:blipFill rotWithShape="1">
          <a:blip r:embed="rId3">
            <a:alphaModFix/>
          </a:blip>
          <a:srcRect b="0" l="0" r="0" t="0"/>
          <a:stretch/>
        </p:blipFill>
        <p:spPr>
          <a:xfrm>
            <a:off x="1069250" y="1197678"/>
            <a:ext cx="6240506" cy="53555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2018-03-28T08:00:24Z</dcterms:created>
  <dc:creator>Aaron Johnston</dc:creator>
</cp:coreProperties>
</file>