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3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 showSpecialPlsOnTitleSld="0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</p:sldIdLst>
  <p:sldSz cy="6858000" cx="9144000"/>
  <p:notesSz cx="9601200" cy="7315200"/>
  <p:embeddedFontLst>
    <p:embeddedFont>
      <p:font typeface="Arial Narrow"/>
      <p:regular r:id="rId39"/>
      <p:bold r:id="rId40"/>
      <p:italic r:id="rId41"/>
      <p:boldItalic r:id="rId4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43" roundtripDataSignature="AMtx7mjfbfoF9maC1/JHQ9ENGsveTS+l9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A4BCCCB8-3939-4581-B63B-BDD9FCFC4AD5}">
  <a:tblStyle styleId="{A4BCCCB8-3939-4581-B63B-BDD9FCFC4AD5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font" Target="fonts/ArialNarrow-bold.fntdata"/><Relationship Id="rId20" Type="http://schemas.openxmlformats.org/officeDocument/2006/relationships/slide" Target="slides/slide15.xml"/><Relationship Id="rId42" Type="http://schemas.openxmlformats.org/officeDocument/2006/relationships/font" Target="fonts/ArialNarrow-boldItalic.fntdata"/><Relationship Id="rId41" Type="http://schemas.openxmlformats.org/officeDocument/2006/relationships/font" Target="fonts/ArialNarrow-italic.fntdata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43" Type="http://customschemas.google.com/relationships/presentationmetadata" Target="metadata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slide" Target="slides/slide28.xml"/><Relationship Id="rId10" Type="http://schemas.openxmlformats.org/officeDocument/2006/relationships/slide" Target="slides/slide5.xml"/><Relationship Id="rId32" Type="http://schemas.openxmlformats.org/officeDocument/2006/relationships/slide" Target="slides/slide27.xml"/><Relationship Id="rId13" Type="http://schemas.openxmlformats.org/officeDocument/2006/relationships/slide" Target="slides/slide8.xml"/><Relationship Id="rId35" Type="http://schemas.openxmlformats.org/officeDocument/2006/relationships/slide" Target="slides/slide30.xml"/><Relationship Id="rId12" Type="http://schemas.openxmlformats.org/officeDocument/2006/relationships/slide" Target="slides/slide7.xml"/><Relationship Id="rId34" Type="http://schemas.openxmlformats.org/officeDocument/2006/relationships/slide" Target="slides/slide29.xml"/><Relationship Id="rId15" Type="http://schemas.openxmlformats.org/officeDocument/2006/relationships/slide" Target="slides/slide10.xml"/><Relationship Id="rId37" Type="http://schemas.openxmlformats.org/officeDocument/2006/relationships/slide" Target="slides/slide32.xml"/><Relationship Id="rId14" Type="http://schemas.openxmlformats.org/officeDocument/2006/relationships/slide" Target="slides/slide9.xml"/><Relationship Id="rId36" Type="http://schemas.openxmlformats.org/officeDocument/2006/relationships/slide" Target="slides/slide31.xml"/><Relationship Id="rId17" Type="http://schemas.openxmlformats.org/officeDocument/2006/relationships/slide" Target="slides/slide12.xml"/><Relationship Id="rId39" Type="http://schemas.openxmlformats.org/officeDocument/2006/relationships/font" Target="fonts/ArialNarrow-regular.fntdata"/><Relationship Id="rId16" Type="http://schemas.openxmlformats.org/officeDocument/2006/relationships/slide" Target="slides/slide11.xml"/><Relationship Id="rId38" Type="http://schemas.openxmlformats.org/officeDocument/2006/relationships/slide" Target="slides/slide33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2"/>
            <a:ext cx="4160520" cy="367030"/>
          </a:xfrm>
          <a:prstGeom prst="rect">
            <a:avLst/>
          </a:prstGeom>
          <a:noFill/>
          <a:ln>
            <a:noFill/>
          </a:ln>
        </p:spPr>
        <p:txBody>
          <a:bodyPr anchorCtr="0" anchor="t" bIns="48325" lIns="96650" spcFirstLastPara="1" rIns="96650" wrap="square" tIns="483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5438458" y="2"/>
            <a:ext cx="4160520" cy="367030"/>
          </a:xfrm>
          <a:prstGeom prst="rect">
            <a:avLst/>
          </a:prstGeom>
          <a:noFill/>
          <a:ln>
            <a:noFill/>
          </a:ln>
        </p:spPr>
        <p:txBody>
          <a:bodyPr anchorCtr="0" anchor="t" bIns="48325" lIns="96650" spcFirstLastPara="1" rIns="96650" wrap="square" tIns="48325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155950" y="914400"/>
            <a:ext cx="3289300" cy="246856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anchorCtr="0" anchor="t" bIns="48325" lIns="96650" spcFirstLastPara="1" rIns="96650" wrap="square" tIns="48325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anchorCtr="0" anchor="b" bIns="48325" lIns="96650" spcFirstLastPara="1" rIns="96650" wrap="square" tIns="483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b="0" i="0" lang="en-US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:notes"/>
          <p:cNvSpPr txBox="1"/>
          <p:nvPr>
            <p:ph idx="1" type="body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47" name="Google Shape;47;p1:notes"/>
          <p:cNvSpPr/>
          <p:nvPr>
            <p:ph idx="2" type="sldImg"/>
          </p:nvPr>
        </p:nvSpPr>
        <p:spPr>
          <a:xfrm>
            <a:off x="3155950" y="914400"/>
            <a:ext cx="3289300" cy="246856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7a06cb6055_0_11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20" name="Google Shape;120;g7a06cb6055_0_11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7a06cb6055_0_195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26" name="Google Shape;126;g7a06cb6055_0_195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08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33" name="Google Shape;133;p108:notes"/>
          <p:cNvSpPr/>
          <p:nvPr>
            <p:ph idx="2" type="sldImg"/>
          </p:nvPr>
        </p:nvSpPr>
        <p:spPr>
          <a:xfrm>
            <a:off x="3155950" y="914400"/>
            <a:ext cx="3289300" cy="246856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09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40" name="Google Shape;140;p109:notes"/>
          <p:cNvSpPr/>
          <p:nvPr>
            <p:ph idx="2" type="sldImg"/>
          </p:nvPr>
        </p:nvSpPr>
        <p:spPr>
          <a:xfrm>
            <a:off x="3155950" y="914400"/>
            <a:ext cx="3289300" cy="246856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7a06cb6055_0_27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48" name="Google Shape;148;g7a06cb6055_0_27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10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55" name="Google Shape;155;p110:notes"/>
          <p:cNvSpPr/>
          <p:nvPr>
            <p:ph idx="2" type="sldImg"/>
          </p:nvPr>
        </p:nvSpPr>
        <p:spPr>
          <a:xfrm>
            <a:off x="3155950" y="914400"/>
            <a:ext cx="3289300" cy="246856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7a06cb6055_0_43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63" name="Google Shape;163;g7a06cb6055_0_43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7a06cb6055_0_36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71" name="Google Shape;171;g7a06cb6055_0_36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7a06cb6055_0_201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78" name="Google Shape;178;g7a06cb6055_0_201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00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85" name="Google Shape;185;p100:notes"/>
          <p:cNvSpPr/>
          <p:nvPr>
            <p:ph idx="2" type="sldImg"/>
          </p:nvPr>
        </p:nvSpPr>
        <p:spPr>
          <a:xfrm>
            <a:off x="3155950" y="914400"/>
            <a:ext cx="3289300" cy="246856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89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53" name="Google Shape;53;p89:notes"/>
          <p:cNvSpPr/>
          <p:nvPr>
            <p:ph idx="2" type="sldImg"/>
          </p:nvPr>
        </p:nvSpPr>
        <p:spPr>
          <a:xfrm>
            <a:off x="3155950" y="914400"/>
            <a:ext cx="3289300" cy="246856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g7a06cb6055_0_86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4" name="Google Shape;194;g7a06cb6055_0_86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5" name="Google Shape;195;g7a06cb6055_0_86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7a06cb6055_0_93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2" name="Google Shape;202;g7a06cb6055_0_93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3" name="Google Shape;203;g7a06cb6055_0_93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g7a06cb6055_0_102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0" name="Google Shape;210;g7a06cb6055_0_102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1" name="Google Shape;211;g7a06cb6055_0_102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g7a06cb6055_0_133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9" name="Google Shape;219;g7a06cb6055_0_133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0" name="Google Shape;220;g7a06cb6055_0_133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g7a06cb6055_0_124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8" name="Google Shape;228;g7a06cb6055_0_124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9" name="Google Shape;229;g7a06cb6055_0_124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g7a06cb6055_0_141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7" name="Google Shape;237;g7a06cb6055_0_141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8" name="Google Shape;238;g7a06cb6055_0_141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g7a06cb6055_0_150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6" name="Google Shape;246;g7a06cb6055_0_150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7" name="Google Shape;247;g7a06cb6055_0_150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g7a06cb6055_0_159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5" name="Google Shape;255;g7a06cb6055_0_159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6" name="Google Shape;256;g7a06cb6055_0_159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g7a06cb6055_0_207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65" name="Google Shape;265;g7a06cb6055_0_207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0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119:notes"/>
          <p:cNvSpPr txBox="1"/>
          <p:nvPr>
            <p:ph idx="1" type="body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72" name="Google Shape;272;p119:notes"/>
          <p:cNvSpPr/>
          <p:nvPr>
            <p:ph idx="2" type="sldImg"/>
          </p:nvPr>
        </p:nvSpPr>
        <p:spPr>
          <a:xfrm>
            <a:off x="3155950" y="914400"/>
            <a:ext cx="3289300" cy="246856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7a06cb6055_0_183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60" name="Google Shape;60;g7a06cb6055_0_183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7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g7a06cb6055_0_169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9" name="Google Shape;279;g7a06cb6055_0_169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0" name="Google Shape;280;g7a06cb6055_0_169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5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g7a06cb6055_0_213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87" name="Google Shape;287;g7a06cb6055_0_213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2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g7a06cb6055_0_176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4" name="Google Shape;294;g7a06cb6055_0_176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5" name="Google Shape;295;g7a06cb6055_0_176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0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gcade3dfbee_0_0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2" name="Google Shape;302;gcade3dfbee_0_0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3" name="Google Shape;303;gcade3dfbee_0_0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91:notes"/>
          <p:cNvSpPr/>
          <p:nvPr>
            <p:ph idx="2" type="sldImg"/>
          </p:nvPr>
        </p:nvSpPr>
        <p:spPr>
          <a:xfrm>
            <a:off x="3155950" y="914400"/>
            <a:ext cx="3289300" cy="246856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7" name="Google Shape;67;p91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Two groups - TAs are split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-US"/>
              <a:t>set boundaries (maybe you need to have a conversation with your partner, family, roommate about supporting your study environment)</a:t>
            </a:r>
            <a:endParaRPr/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-US"/>
              <a:t>take breaks!</a:t>
            </a:r>
            <a:endParaRPr/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-US"/>
              <a:t>clear away other distractions from your space (i.e cell phone)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Reminder, while we are talking about this in the context of an online quarter, these things STILL APPLY FOR FUTURE QUARTERS THAT HOPEFULLY WON”T BE ONLINE</a:t>
            </a:r>
            <a:endParaRPr/>
          </a:p>
        </p:txBody>
      </p:sp>
      <p:sp>
        <p:nvSpPr>
          <p:cNvPr id="68" name="Google Shape;68;p91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90:notes"/>
          <p:cNvSpPr/>
          <p:nvPr>
            <p:ph idx="2" type="sldImg"/>
          </p:nvPr>
        </p:nvSpPr>
        <p:spPr>
          <a:xfrm>
            <a:off x="3155950" y="914400"/>
            <a:ext cx="3289300" cy="246856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5" name="Google Shape;75;p90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76" name="Google Shape;76;p90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7a06cb6055_0_189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3" name="Google Shape;83;g7a06cb6055_0_189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82951d5151_0_22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0" name="Google Shape;90;g82951d5151_0_22:notes"/>
          <p:cNvSpPr/>
          <p:nvPr>
            <p:ph idx="2" type="sldImg"/>
          </p:nvPr>
        </p:nvSpPr>
        <p:spPr>
          <a:xfrm>
            <a:off x="3155950" y="914400"/>
            <a:ext cx="3289300" cy="246856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6:notes"/>
          <p:cNvSpPr txBox="1"/>
          <p:nvPr>
            <p:ph idx="1" type="body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01" name="Google Shape;101;p6:notes"/>
          <p:cNvSpPr/>
          <p:nvPr>
            <p:ph idx="2" type="sldImg"/>
          </p:nvPr>
        </p:nvSpPr>
        <p:spPr>
          <a:xfrm>
            <a:off x="3155950" y="914400"/>
            <a:ext cx="3289300" cy="246856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7:notes"/>
          <p:cNvSpPr txBox="1"/>
          <p:nvPr>
            <p:ph idx="1" type="body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11" name="Google Shape;111;p7:notes"/>
          <p:cNvSpPr/>
          <p:nvPr>
            <p:ph idx="2" type="sldImg"/>
          </p:nvPr>
        </p:nvSpPr>
        <p:spPr>
          <a:xfrm>
            <a:off x="3155950" y="914400"/>
            <a:ext cx="3289300" cy="246856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Relationship Id="rId3" Type="http://schemas.openxmlformats.org/officeDocument/2006/relationships/image" Target="../media/image6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80"/>
          <p:cNvSpPr/>
          <p:nvPr/>
        </p:nvSpPr>
        <p:spPr>
          <a:xfrm>
            <a:off x="0" y="0"/>
            <a:ext cx="9144000" cy="4988560"/>
          </a:xfrm>
          <a:prstGeom prst="rect">
            <a:avLst/>
          </a:prstGeom>
          <a:blipFill rotWithShape="1">
            <a:blip r:embed="rId2">
              <a:alphaModFix/>
            </a:blip>
            <a:tile algn="tl" flip="none" tx="0" sx="80000" ty="0" sy="80000"/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t/>
            </a:r>
            <a:endParaRPr b="0" i="0" sz="2000" u="none" cap="none" strike="noStrik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80"/>
          <p:cNvSpPr txBox="1"/>
          <p:nvPr>
            <p:ph type="ctrTitle"/>
          </p:nvPr>
        </p:nvSpPr>
        <p:spPr>
          <a:xfrm>
            <a:off x="685800" y="2043587"/>
            <a:ext cx="7772400" cy="14672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80"/>
          <p:cNvSpPr txBox="1"/>
          <p:nvPr>
            <p:ph idx="1" type="subTitle"/>
          </p:nvPr>
        </p:nvSpPr>
        <p:spPr>
          <a:xfrm>
            <a:off x="685800" y="5374529"/>
            <a:ext cx="7772400" cy="5938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1920"/>
              <a:buNone/>
              <a:defRPr b="0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420"/>
              <a:buNone/>
              <a:defRPr/>
            </a:lvl2pPr>
            <a:lvl3pPr lvl="2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Calibri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Calibri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/>
        </p:txBody>
      </p:sp>
      <p:sp>
        <p:nvSpPr>
          <p:cNvPr id="21" name="Google Shape;21;p80"/>
          <p:cNvSpPr txBox="1"/>
          <p:nvPr>
            <p:ph idx="12" type="sldNum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2" name="Google Shape;22;p8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2400" y="6590918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80"/>
          <p:cNvSpPr txBox="1"/>
          <p:nvPr/>
        </p:nvSpPr>
        <p:spPr>
          <a:xfrm>
            <a:off x="685800" y="1330960"/>
            <a:ext cx="7772400" cy="5775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920"/>
              <a:buFont typeface="Noto Sans Symbols"/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CSE 390 B </a:t>
            </a:r>
            <a:r>
              <a:rPr lang="en-US" sz="3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Spring</a:t>
            </a: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2021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81"/>
          <p:cNvSpPr txBox="1"/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81"/>
          <p:cNvSpPr txBox="1"/>
          <p:nvPr>
            <p:ph idx="1" type="body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27660" lvl="0" marL="4572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Char char="❖"/>
              <a:defRPr b="0" sz="2600"/>
            </a:lvl1pPr>
            <a:lvl2pPr indent="-382269" lvl="1" marL="91440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420"/>
              <a:buChar char="▪"/>
              <a:defRPr sz="2200"/>
            </a:lvl2pPr>
            <a:lvl3pPr indent="-320039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Calibri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Calibri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27" name="Google Shape;27;p81"/>
          <p:cNvSpPr txBox="1"/>
          <p:nvPr>
            <p:ph idx="12" type="sldNum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2 Content">
  <p:cSld name="Title and 2 Conten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83"/>
          <p:cNvSpPr txBox="1"/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83"/>
          <p:cNvSpPr txBox="1"/>
          <p:nvPr>
            <p:ph idx="1" type="body"/>
          </p:nvPr>
        </p:nvSpPr>
        <p:spPr>
          <a:xfrm>
            <a:off x="357018" y="1362075"/>
            <a:ext cx="4114800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3528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1680"/>
              <a:buChar char="❖"/>
              <a:defRPr b="0" sz="2800"/>
            </a:lvl1pPr>
            <a:lvl2pPr indent="-39624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640"/>
              <a:buChar char="▪"/>
              <a:defRPr sz="2400"/>
            </a:lvl2pPr>
            <a:lvl3pPr indent="-320039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31" name="Google Shape;31;p83"/>
          <p:cNvSpPr txBox="1"/>
          <p:nvPr>
            <p:ph idx="12" type="sldNum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2" name="Google Shape;32;p83"/>
          <p:cNvSpPr txBox="1"/>
          <p:nvPr>
            <p:ph idx="2" type="body"/>
          </p:nvPr>
        </p:nvSpPr>
        <p:spPr>
          <a:xfrm>
            <a:off x="4648200" y="1362075"/>
            <a:ext cx="4114800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3528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1680"/>
              <a:buChar char="❖"/>
              <a:defRPr b="0" sz="2800"/>
            </a:lvl1pPr>
            <a:lvl2pPr indent="-39624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640"/>
              <a:buChar char="▪"/>
              <a:defRPr sz="2400"/>
            </a:lvl2pPr>
            <a:lvl3pPr indent="-320039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4"/>
          <p:cNvSpPr txBox="1"/>
          <p:nvPr>
            <p:ph type="title"/>
          </p:nvPr>
        </p:nvSpPr>
        <p:spPr>
          <a:xfrm>
            <a:off x="357762" y="438912"/>
            <a:ext cx="8405238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84"/>
          <p:cNvSpPr txBox="1"/>
          <p:nvPr>
            <p:ph idx="12" type="sldNum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5"/>
          <p:cNvSpPr txBox="1"/>
          <p:nvPr>
            <p:ph idx="12" type="sldNum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ollEverywhere">
  <p:cSld name="PollEverywhere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86"/>
          <p:cNvSpPr txBox="1"/>
          <p:nvPr>
            <p:ph type="title"/>
          </p:nvPr>
        </p:nvSpPr>
        <p:spPr>
          <a:xfrm>
            <a:off x="374090" y="371182"/>
            <a:ext cx="838891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86"/>
          <p:cNvSpPr txBox="1"/>
          <p:nvPr>
            <p:ph idx="12" type="sldNum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1" name="Google Shape;41;p86"/>
          <p:cNvSpPr/>
          <p:nvPr/>
        </p:nvSpPr>
        <p:spPr>
          <a:xfrm>
            <a:off x="0" y="206019"/>
            <a:ext cx="9144000" cy="1063981"/>
          </a:xfrm>
          <a:prstGeom prst="rect">
            <a:avLst/>
          </a:prstGeom>
          <a:solidFill>
            <a:srgbClr val="4B2A8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2" name="Google Shape;42;p86"/>
          <p:cNvSpPr/>
          <p:nvPr/>
        </p:nvSpPr>
        <p:spPr>
          <a:xfrm>
            <a:off x="241553" y="479874"/>
            <a:ext cx="3692944" cy="601177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" name="Google Shape;43;p86"/>
          <p:cNvSpPr/>
          <p:nvPr/>
        </p:nvSpPr>
        <p:spPr>
          <a:xfrm>
            <a:off x="6072845" y="540630"/>
            <a:ext cx="2829602" cy="479667"/>
          </a:xfrm>
          <a:prstGeom prst="roundRect">
            <a:avLst>
              <a:gd fmla="val 16667" name="adj"/>
            </a:avLst>
          </a:prstGeom>
          <a:solidFill>
            <a:srgbClr val="714EA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None/>
            </a:pPr>
            <a:r>
              <a:rPr b="1" i="0" lang="en-US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pollev.com/cse390b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" name="Google Shape;44;p86"/>
          <p:cNvSpPr txBox="1"/>
          <p:nvPr>
            <p:ph idx="1" type="body"/>
          </p:nvPr>
        </p:nvSpPr>
        <p:spPr>
          <a:xfrm>
            <a:off x="396875" y="1543855"/>
            <a:ext cx="8366125" cy="479027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27660" lvl="0" marL="4572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Char char="❖"/>
              <a:defRPr b="0" sz="2600"/>
            </a:lvl1pPr>
            <a:lvl2pPr indent="-382269" lvl="1" marL="91440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420"/>
              <a:buChar char="▪"/>
              <a:defRPr sz="2200"/>
            </a:lvl2pPr>
            <a:lvl3pPr indent="-320039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Calibri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Calibri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79"/>
          <p:cNvSpPr txBox="1"/>
          <p:nvPr>
            <p:ph type="title"/>
          </p:nvPr>
        </p:nvSpPr>
        <p:spPr>
          <a:xfrm>
            <a:off x="374090" y="371182"/>
            <a:ext cx="838891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/>
        </p:txBody>
      </p:sp>
      <p:sp>
        <p:nvSpPr>
          <p:cNvPr id="11" name="Google Shape;11;p79"/>
          <p:cNvSpPr txBox="1"/>
          <p:nvPr>
            <p:ph idx="1" type="body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27660" lvl="0" marL="457200" marR="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4B2A85"/>
              </a:buClr>
              <a:buSzPts val="1560"/>
              <a:buFont typeface="Noto Sans Symbols"/>
              <a:buChar char="❖"/>
              <a:defRPr b="1" i="0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2269" lvl="1" marL="914400" marR="0" rtl="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420"/>
              <a:buFont typeface="Noto Sans Symbols"/>
              <a:buChar char="▪"/>
              <a:defRPr b="0" i="0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3020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16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Calibri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Calibri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79"/>
          <p:cNvSpPr txBox="1"/>
          <p:nvPr>
            <p:ph idx="12" type="sldNum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" name="Google Shape;13;p79"/>
          <p:cNvSpPr/>
          <p:nvPr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4B2A8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4" name="Google Shape;14;p79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26376" y="25342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Google Shape;15;p79"/>
          <p:cNvSpPr txBox="1"/>
          <p:nvPr/>
        </p:nvSpPr>
        <p:spPr>
          <a:xfrm>
            <a:off x="7635075" y="27425"/>
            <a:ext cx="1509000" cy="16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91425" spcFirstLastPara="1" rIns="91425" wrap="square" tIns="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-US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CSE 390B, </a:t>
            </a:r>
            <a:r>
              <a:rPr lang="en-US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Spring</a:t>
            </a:r>
            <a:r>
              <a:rPr b="0" i="0" lang="en-US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2021</a:t>
            </a:r>
            <a:endParaRPr b="0" i="0" sz="11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" name="Google Shape;16;p79"/>
          <p:cNvSpPr txBox="1"/>
          <p:nvPr/>
        </p:nvSpPr>
        <p:spPr>
          <a:xfrm>
            <a:off x="3509150" y="27425"/>
            <a:ext cx="2150700" cy="16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91425" spcFirstLastPara="1" rIns="91425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-US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L02: Boolean Logic &amp; Skills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5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Relationship Id="rId3" Type="http://schemas.openxmlformats.org/officeDocument/2006/relationships/image" Target="../media/image8.png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Relationship Id="rId3" Type="http://schemas.openxmlformats.org/officeDocument/2006/relationships/image" Target="../media/image8.png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jpg"/><Relationship Id="rId4" Type="http://schemas.openxmlformats.org/officeDocument/2006/relationships/image" Target="../media/image4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"/>
          <p:cNvSpPr txBox="1"/>
          <p:nvPr>
            <p:ph type="ctrTitle"/>
          </p:nvPr>
        </p:nvSpPr>
        <p:spPr>
          <a:xfrm>
            <a:off x="685800" y="2043587"/>
            <a:ext cx="7772400" cy="14672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19063" lvl="0" marL="119063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Boolean Logic &amp; </a:t>
            </a:r>
            <a:br>
              <a:rPr lang="en-US"/>
            </a:br>
            <a:r>
              <a:rPr lang="en-US"/>
              <a:t>Project 1 Overview</a:t>
            </a:r>
            <a:endParaRPr/>
          </a:p>
        </p:txBody>
      </p:sp>
      <p:sp>
        <p:nvSpPr>
          <p:cNvPr id="50" name="Google Shape;50;p1"/>
          <p:cNvSpPr txBox="1"/>
          <p:nvPr>
            <p:ph idx="1" type="subTitle"/>
          </p:nvPr>
        </p:nvSpPr>
        <p:spPr>
          <a:xfrm>
            <a:off x="685800" y="5305949"/>
            <a:ext cx="7772400" cy="114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rPr lang="en-US" sz="2400"/>
              <a:t>Fundamentals of Circuits, Hardware Simulation, Skills Inventory, Project 1 Demo</a:t>
            </a:r>
            <a:endParaRPr sz="24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 sz="12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rPr i="1" lang="en-US" sz="1200">
                <a:solidFill>
                  <a:srgbClr val="666666"/>
                </a:solidFill>
              </a:rPr>
              <a:t>Significant material adapted from www.nand2tetris.org. © Noam Nisan and Shimon Schocken.</a:t>
            </a:r>
            <a:endParaRPr i="1" sz="1200">
              <a:solidFill>
                <a:srgbClr val="666666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7a06cb6055_0_11"/>
          <p:cNvSpPr txBox="1"/>
          <p:nvPr>
            <p:ph idx="12" type="sldNum"/>
          </p:nvPr>
        </p:nvSpPr>
        <p:spPr>
          <a:xfrm>
            <a:off x="10424667" y="6563738"/>
            <a:ext cx="622200" cy="242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952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0" i="0" lang="en-US" sz="1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Slide </a:t>
            </a:r>
            <a:fld id="{00000000-1234-1234-1234-123412341234}" type="slidenum">
              <a:rPr b="0" i="0" lang="en-US" sz="1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" name="Google Shape;123;g7a06cb6055_0_11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9525">
            <a:noAutofit/>
          </a:bodyPr>
          <a:lstStyle/>
          <a:p>
            <a:pPr indent="-9525" lvl="0" marL="952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000000"/>
                </a:solidFill>
              </a:rPr>
              <a:t>Reading Q&amp;A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7a06cb6055_0_195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19062" lvl="0" marL="11906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Agenda</a:t>
            </a:r>
            <a:endParaRPr/>
          </a:p>
        </p:txBody>
      </p:sp>
      <p:sp>
        <p:nvSpPr>
          <p:cNvPr id="129" name="Google Shape;129;g7a06cb6055_0_195"/>
          <p:cNvSpPr txBox="1"/>
          <p:nvPr>
            <p:ph idx="1" type="body"/>
          </p:nvPr>
        </p:nvSpPr>
        <p:spPr>
          <a:xfrm>
            <a:off x="388950" y="1275325"/>
            <a:ext cx="8366100" cy="543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"/>
              <a:buNone/>
            </a:pPr>
            <a:r>
              <a:t/>
            </a:r>
            <a:endParaRPr b="1">
              <a:solidFill>
                <a:srgbClr val="4B2A85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>
                <a:solidFill>
                  <a:srgbClr val="000000"/>
                </a:solidFill>
              </a:rPr>
              <a:t>Let’s Get Organized!</a:t>
            </a:r>
            <a:endParaRPr>
              <a:solidFill>
                <a:srgbClr val="000000"/>
              </a:solidFill>
            </a:endParaRPr>
          </a:p>
          <a:p>
            <a:pPr indent="-327657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60"/>
              <a:buChar char="▪"/>
            </a:pPr>
            <a:r>
              <a:rPr lang="en-US">
                <a:solidFill>
                  <a:srgbClr val="000000"/>
                </a:solidFill>
              </a:rPr>
              <a:t>What’s included in your at-home study area? </a:t>
            </a:r>
            <a:br>
              <a:rPr lang="en-US">
                <a:solidFill>
                  <a:srgbClr val="000000"/>
                </a:solidFill>
              </a:rPr>
            </a:br>
            <a:endParaRPr>
              <a:solidFill>
                <a:srgbClr val="000000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/>
              <a:t>Reading Overview and Q&amp;A</a:t>
            </a:r>
            <a:endParaRPr/>
          </a:p>
          <a:p>
            <a:pPr indent="0" lvl="0" marL="4572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b="1" lang="en-US">
                <a:solidFill>
                  <a:srgbClr val="4B2A85"/>
                </a:solidFill>
              </a:rPr>
              <a:t>Hardware Design Language</a:t>
            </a:r>
            <a:endParaRPr b="1">
              <a:solidFill>
                <a:srgbClr val="4B2A85"/>
              </a:solidFill>
            </a:endParaRPr>
          </a:p>
          <a:p>
            <a:pPr indent="-243840" lvl="0" marL="3429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ts val="1560"/>
              <a:buNone/>
            </a:pPr>
            <a:r>
              <a:rPr lang="en-US" sz="2200"/>
              <a:t>			</a:t>
            </a:r>
            <a:endParaRPr sz="2200"/>
          </a:p>
          <a:p>
            <a:pPr indent="-342900" lvl="0" marL="3429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/>
              <a:t>Project 1</a:t>
            </a:r>
            <a:endParaRPr/>
          </a:p>
          <a:p>
            <a:pPr indent="-327657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"/>
              <a:buChar char="▪"/>
            </a:pPr>
            <a:r>
              <a:rPr lang="en-US"/>
              <a:t>Overview &amp; Example: Xor</a:t>
            </a:r>
            <a:endParaRPr/>
          </a:p>
          <a:p>
            <a:pPr indent="-327657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"/>
              <a:buChar char="▪"/>
            </a:pPr>
            <a:r>
              <a:rPr lang="en-US"/>
              <a:t>Demo</a:t>
            </a:r>
            <a:endParaRPr/>
          </a:p>
          <a:p>
            <a:pPr indent="-327657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"/>
              <a:buChar char="▪"/>
            </a:pPr>
            <a:r>
              <a:rPr lang="en-US"/>
              <a:t>Group work</a:t>
            </a:r>
            <a:endParaRPr/>
          </a:p>
        </p:txBody>
      </p:sp>
      <p:sp>
        <p:nvSpPr>
          <p:cNvPr id="130" name="Google Shape;130;g7a06cb6055_0_195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08"/>
          <p:cNvSpPr txBox="1"/>
          <p:nvPr>
            <p:ph idx="12" type="sldNum"/>
          </p:nvPr>
        </p:nvSpPr>
        <p:spPr>
          <a:xfrm>
            <a:off x="10424667" y="6563738"/>
            <a:ext cx="622200" cy="242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952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0" i="0" lang="en-US" sz="1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Slide </a:t>
            </a:r>
            <a:fld id="{00000000-1234-1234-1234-123412341234}" type="slidenum">
              <a:rPr b="0" i="0" lang="en-US" sz="1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" name="Google Shape;136;p108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9525">
            <a:noAutofit/>
          </a:bodyPr>
          <a:lstStyle/>
          <a:p>
            <a:pPr indent="-9525" lvl="0" marL="952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000000"/>
                </a:solidFill>
              </a:rPr>
              <a:t>Hardware Design Language (.hdl)</a:t>
            </a:r>
            <a:endParaRPr/>
          </a:p>
        </p:txBody>
      </p:sp>
      <p:sp>
        <p:nvSpPr>
          <p:cNvPr id="137" name="Google Shape;137;p108"/>
          <p:cNvSpPr txBox="1"/>
          <p:nvPr>
            <p:ph idx="1" type="body"/>
          </p:nvPr>
        </p:nvSpPr>
        <p:spPr>
          <a:xfrm>
            <a:off x="396875" y="1362074"/>
            <a:ext cx="8366100" cy="506024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27660" lvl="0" marL="4572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A programming language to specify hardware </a:t>
            </a:r>
            <a:r>
              <a:rPr b="1" lang="en-US"/>
              <a:t>components</a:t>
            </a:r>
            <a:r>
              <a:rPr lang="en-US"/>
              <a:t> and how they’re </a:t>
            </a:r>
            <a:r>
              <a:rPr b="1" lang="en-US"/>
              <a:t>connected</a:t>
            </a:r>
            <a:endParaRPr b="1"/>
          </a:p>
          <a:p>
            <a:pPr indent="-382269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Just another way of writing a boolean function!!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660" lvl="0" marL="4572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There are many Hardware Design Languages in use today (e.g. VHDL, Verilog, SystemVerilog)</a:t>
            </a:r>
            <a:endParaRPr/>
          </a:p>
          <a:p>
            <a:pPr indent="-382269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In this course, we’ll use a simple one, just called “HDL”.</a:t>
            </a:r>
            <a:endParaRPr/>
          </a:p>
          <a:p>
            <a:pPr indent="0" lvl="0" marL="9144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660" lvl="0" marL="4572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Unlike Java, HDL is a </a:t>
            </a:r>
            <a:r>
              <a:rPr b="1" lang="en-US"/>
              <a:t>declarative </a:t>
            </a:r>
            <a:r>
              <a:rPr lang="en-US"/>
              <a:t>language</a:t>
            </a:r>
            <a:endParaRPr/>
          </a:p>
          <a:p>
            <a:pPr indent="-382269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The order of statements doesn’t matter</a:t>
            </a:r>
            <a:endParaRPr/>
          </a:p>
          <a:p>
            <a:pPr indent="-382269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Describes a physical system</a:t>
            </a:r>
            <a:endParaRPr b="1"/>
          </a:p>
          <a:p>
            <a:pPr indent="-228598" lvl="1" marL="914400" rtl="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420"/>
              <a:buNone/>
            </a:pPr>
            <a:r>
              <a:t/>
            </a:r>
            <a:endParaRPr/>
          </a:p>
          <a:p>
            <a:pPr indent="-228600" lvl="0" marL="4572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109"/>
          <p:cNvSpPr txBox="1"/>
          <p:nvPr>
            <p:ph idx="12" type="sldNum"/>
          </p:nvPr>
        </p:nvSpPr>
        <p:spPr>
          <a:xfrm>
            <a:off x="10424667" y="6563738"/>
            <a:ext cx="622200" cy="242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952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0" i="0" lang="en-US" sz="1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Slide </a:t>
            </a:r>
            <a:fld id="{00000000-1234-1234-1234-123412341234}" type="slidenum">
              <a:rPr b="0" i="0" lang="en-US" sz="1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3" name="Google Shape;143;p109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9525">
            <a:noAutofit/>
          </a:bodyPr>
          <a:lstStyle/>
          <a:p>
            <a:pPr indent="-9525" lvl="0" marL="952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000000"/>
                </a:solidFill>
              </a:rPr>
              <a:t>Hardware Design Language (.hdl)</a:t>
            </a:r>
            <a:endParaRPr/>
          </a:p>
        </p:txBody>
      </p:sp>
      <p:sp>
        <p:nvSpPr>
          <p:cNvPr id="144" name="Google Shape;144;p109"/>
          <p:cNvSpPr txBox="1"/>
          <p:nvPr>
            <p:ph idx="1" type="body"/>
          </p:nvPr>
        </p:nvSpPr>
        <p:spPr>
          <a:xfrm>
            <a:off x="388950" y="1197675"/>
            <a:ext cx="8366100" cy="196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27660" lvl="0" marL="4572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Makeup of an HDL file:</a:t>
            </a:r>
            <a:endParaRPr/>
          </a:p>
          <a:p>
            <a:pPr indent="-382268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File comment describes expected behavior</a:t>
            </a:r>
            <a:endParaRPr/>
          </a:p>
          <a:p>
            <a:pPr indent="-382268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“IN” names chip inputs, “OUT” names chip outputs</a:t>
            </a:r>
            <a:endParaRPr/>
          </a:p>
          <a:p>
            <a:pPr indent="-382268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“PARTS” is where you specify the components that implement the chip</a:t>
            </a:r>
            <a:endParaRPr/>
          </a:p>
          <a:p>
            <a:pPr indent="-320038" lvl="2" marL="13716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440"/>
              <a:buChar char="■"/>
            </a:pPr>
            <a:r>
              <a:rPr lang="en-US"/>
              <a:t>For most of project 1, this will be specifying boolean functions!</a:t>
            </a:r>
            <a:endParaRPr/>
          </a:p>
        </p:txBody>
      </p:sp>
      <p:sp>
        <p:nvSpPr>
          <p:cNvPr id="145" name="Google Shape;145;p109"/>
          <p:cNvSpPr/>
          <p:nvPr/>
        </p:nvSpPr>
        <p:spPr>
          <a:xfrm>
            <a:off x="357025" y="3498000"/>
            <a:ext cx="5426700" cy="32172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009972"/>
                </a:solidFill>
                <a:latin typeface="Courier New"/>
                <a:ea typeface="Courier New"/>
                <a:cs typeface="Courier New"/>
                <a:sym typeface="Courier New"/>
              </a:rPr>
              <a:t>/**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009972"/>
                </a:solidFill>
                <a:latin typeface="Courier New"/>
                <a:ea typeface="Courier New"/>
                <a:cs typeface="Courier New"/>
                <a:sym typeface="Courier New"/>
              </a:rPr>
              <a:t>* </a:t>
            </a:r>
            <a:r>
              <a:rPr lang="en-US" sz="1800">
                <a:solidFill>
                  <a:srgbClr val="009972"/>
                </a:solidFill>
                <a:latin typeface="Courier New"/>
                <a:ea typeface="Courier New"/>
                <a:cs typeface="Courier New"/>
                <a:sym typeface="Courier New"/>
              </a:rPr>
              <a:t>And</a:t>
            </a:r>
            <a:r>
              <a:rPr b="0" i="0" lang="en-US" sz="1800" u="none" cap="none" strike="noStrike">
                <a:solidFill>
                  <a:srgbClr val="009972"/>
                </a:solidFill>
                <a:latin typeface="Courier New"/>
                <a:ea typeface="Courier New"/>
                <a:cs typeface="Courier New"/>
                <a:sym typeface="Courier New"/>
              </a:rPr>
              <a:t> gate: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009972"/>
                </a:solidFill>
                <a:latin typeface="Courier New"/>
                <a:ea typeface="Courier New"/>
                <a:cs typeface="Courier New"/>
                <a:sym typeface="Courier New"/>
              </a:rPr>
              <a:t>* out = </a:t>
            </a:r>
            <a:r>
              <a:rPr lang="en-US" sz="1800">
                <a:solidFill>
                  <a:srgbClr val="009972"/>
                </a:solidFill>
                <a:latin typeface="Courier New"/>
                <a:ea typeface="Courier New"/>
                <a:cs typeface="Courier New"/>
                <a:sym typeface="Courier New"/>
              </a:rPr>
              <a:t>1 only if both a and b are 1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009972"/>
                </a:solidFill>
                <a:latin typeface="Courier New"/>
                <a:ea typeface="Courier New"/>
                <a:cs typeface="Courier New"/>
                <a:sym typeface="Courier New"/>
              </a:rPr>
              <a:t>*/</a:t>
            </a:r>
            <a:br>
              <a:rPr b="0" i="0" lang="en-US" sz="1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en-US" sz="1800" u="none" cap="none" strike="noStrike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CHIP</a:t>
            </a:r>
            <a:r>
              <a:rPr b="0" i="0" lang="en-US" sz="1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800">
                <a:latin typeface="Courier New"/>
                <a:ea typeface="Courier New"/>
                <a:cs typeface="Courier New"/>
                <a:sym typeface="Courier New"/>
              </a:rPr>
              <a:t>And</a:t>
            </a:r>
            <a:r>
              <a:rPr b="0" i="0" lang="en-US" sz="1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{</a:t>
            </a:r>
            <a:endParaRPr sz="18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b="0" i="0" lang="en-US" sz="1800" u="none" cap="none" strike="noStrike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IN</a:t>
            </a:r>
            <a:r>
              <a:rPr b="0" i="0" lang="en-US" sz="1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a, b;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b="0" i="0" lang="en-US" sz="1800" u="none" cap="none" strike="noStrike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OUT</a:t>
            </a:r>
            <a:r>
              <a:rPr b="0" i="0" lang="en-US" sz="1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out;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br>
              <a:rPr b="0" i="0" lang="en-US" sz="1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en-US" sz="1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b="0" i="0" lang="en-US" sz="1800" u="none" cap="none" strike="noStrike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PARTS</a:t>
            </a:r>
            <a:r>
              <a:rPr b="0" i="0" lang="en-US" sz="1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b="0" i="0" lang="en-US" sz="1800" u="none" cap="none" strike="noStrike">
                <a:solidFill>
                  <a:srgbClr val="009972"/>
                </a:solidFill>
                <a:latin typeface="Courier New"/>
                <a:ea typeface="Courier New"/>
                <a:cs typeface="Courier New"/>
                <a:sym typeface="Courier New"/>
              </a:rPr>
              <a:t>// Put your code here:</a:t>
            </a:r>
            <a:endParaRPr b="0" i="0" sz="1800" u="none" cap="none" strike="noStrike">
              <a:solidFill>
                <a:srgbClr val="009972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7a06cb6055_0_27"/>
          <p:cNvSpPr txBox="1"/>
          <p:nvPr>
            <p:ph idx="12" type="sldNum"/>
          </p:nvPr>
        </p:nvSpPr>
        <p:spPr>
          <a:xfrm>
            <a:off x="10424667" y="6563738"/>
            <a:ext cx="622200" cy="242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952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0" i="0" lang="en-US" sz="1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Slide </a:t>
            </a:r>
            <a:fld id="{00000000-1234-1234-1234-123412341234}" type="slidenum">
              <a:rPr b="0" i="0" lang="en-US" sz="1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" name="Google Shape;151;g7a06cb6055_0_27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9525">
            <a:noAutofit/>
          </a:bodyPr>
          <a:lstStyle/>
          <a:p>
            <a:pPr indent="-9525" lvl="0" marL="952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000000"/>
                </a:solidFill>
              </a:rPr>
              <a:t>Reusing Components</a:t>
            </a:r>
            <a:endParaRPr/>
          </a:p>
        </p:txBody>
      </p:sp>
      <p:sp>
        <p:nvSpPr>
          <p:cNvPr id="152" name="Google Shape;152;g7a06cb6055_0_27"/>
          <p:cNvSpPr txBox="1"/>
          <p:nvPr>
            <p:ph idx="1" type="body"/>
          </p:nvPr>
        </p:nvSpPr>
        <p:spPr>
          <a:xfrm>
            <a:off x="388950" y="1197675"/>
            <a:ext cx="8366100" cy="531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27660" lvl="0" marL="4572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Once you’ve completed a chip implementation, you can use that chip to implement future chips!</a:t>
            </a:r>
            <a:endParaRPr/>
          </a:p>
          <a:p>
            <a:pPr indent="0" lvl="0" marL="4572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660" lvl="0" marL="4572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We only give you one gate, “Nand”, to start out with</a:t>
            </a:r>
            <a:endParaRPr/>
          </a:p>
          <a:p>
            <a:pPr indent="-382268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This means your entire computer will essentially be built on top of Nand gates!!!</a:t>
            </a:r>
            <a:endParaRPr/>
          </a:p>
          <a:p>
            <a:pPr indent="-382268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More on this in a few slides</a:t>
            </a:r>
            <a:endParaRPr/>
          </a:p>
          <a:p>
            <a:pPr indent="0" lvl="0" marL="4572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660" lvl="0" marL="4572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We also give you some chips you can use without implementing</a:t>
            </a:r>
            <a:endParaRPr/>
          </a:p>
          <a:p>
            <a:pPr indent="-382268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See project specs for more details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10"/>
          <p:cNvSpPr txBox="1"/>
          <p:nvPr>
            <p:ph idx="12" type="sldNum"/>
          </p:nvPr>
        </p:nvSpPr>
        <p:spPr>
          <a:xfrm>
            <a:off x="10424667" y="6563738"/>
            <a:ext cx="622200" cy="242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952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0" i="0" lang="en-US" sz="1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Slide </a:t>
            </a:r>
            <a:fld id="{00000000-1234-1234-1234-123412341234}" type="slidenum">
              <a:rPr b="0" i="0" lang="en-US" sz="1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8" name="Google Shape;158;p110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9525">
            <a:noAutofit/>
          </a:bodyPr>
          <a:lstStyle/>
          <a:p>
            <a:pPr indent="-9525" lvl="0" marL="952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000000"/>
                </a:solidFill>
              </a:rPr>
              <a:t>Reusing Components Example: And</a:t>
            </a:r>
            <a:endParaRPr/>
          </a:p>
        </p:txBody>
      </p:sp>
      <p:sp>
        <p:nvSpPr>
          <p:cNvPr id="159" name="Google Shape;159;p110"/>
          <p:cNvSpPr txBox="1"/>
          <p:nvPr>
            <p:ph idx="1" type="body"/>
          </p:nvPr>
        </p:nvSpPr>
        <p:spPr>
          <a:xfrm>
            <a:off x="396875" y="1362075"/>
            <a:ext cx="8366100" cy="520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27660" lvl="0" marL="4572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The chip specification tells us the name of the input and output wires!</a:t>
            </a:r>
            <a:endParaRPr/>
          </a:p>
          <a:p>
            <a:pPr indent="0" lvl="0" marL="9144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200">
                <a:latin typeface="Courier New"/>
                <a:ea typeface="Courier New"/>
                <a:cs typeface="Courier New"/>
                <a:sym typeface="Courier New"/>
              </a:rPr>
              <a:t>CHIP And {</a:t>
            </a:r>
            <a:endParaRPr sz="22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9144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200">
                <a:latin typeface="Courier New"/>
                <a:ea typeface="Courier New"/>
                <a:cs typeface="Courier New"/>
                <a:sym typeface="Courier New"/>
              </a:rPr>
              <a:t>  IN a, b;</a:t>
            </a:r>
            <a:endParaRPr sz="22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9144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200">
                <a:latin typeface="Courier New"/>
                <a:ea typeface="Courier New"/>
                <a:cs typeface="Courier New"/>
                <a:sym typeface="Courier New"/>
              </a:rPr>
              <a:t>  OUT out;</a:t>
            </a:r>
            <a:endParaRPr sz="22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9144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200">
                <a:latin typeface="Courier New"/>
                <a:ea typeface="Courier New"/>
                <a:cs typeface="Courier New"/>
                <a:sym typeface="Courier New"/>
              </a:rPr>
              <a:t>	...</a:t>
            </a:r>
            <a:endParaRPr sz="22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9144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200"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22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9144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 sz="2200">
              <a:latin typeface="Courier New"/>
              <a:ea typeface="Courier New"/>
              <a:cs typeface="Courier New"/>
              <a:sym typeface="Courier New"/>
            </a:endParaRPr>
          </a:p>
          <a:p>
            <a:pPr indent="-327660" lvl="0" marL="4572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Goal: implement w1 And w2</a:t>
            </a:r>
            <a:endParaRPr/>
          </a:p>
          <a:p>
            <a:pPr indent="-382268" lvl="1" marL="9144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HDL Syntax: </a:t>
            </a:r>
            <a:r>
              <a:rPr lang="en-US" sz="2200">
                <a:latin typeface="Courier New"/>
                <a:ea typeface="Courier New"/>
                <a:cs typeface="Courier New"/>
                <a:sym typeface="Courier New"/>
              </a:rPr>
              <a:t>And(a=w1, b=w2, out=w3);</a:t>
            </a:r>
            <a:endParaRPr sz="22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9144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82268" lvl="1" marL="9144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Equivalent circuit diagram:</a:t>
            </a:r>
            <a:endParaRPr/>
          </a:p>
        </p:txBody>
      </p:sp>
      <p:pic>
        <p:nvPicPr>
          <p:cNvPr descr="Circuit diagram that matches the following HDL code: And(a=w1, b=w2, out=w3);" id="160" name="Google Shape;160;p110" title="Circuit Diagram of w1 And w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019349" y="5801078"/>
            <a:ext cx="2702775" cy="896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7a06cb6055_0_43"/>
          <p:cNvSpPr txBox="1"/>
          <p:nvPr>
            <p:ph idx="12" type="sldNum"/>
          </p:nvPr>
        </p:nvSpPr>
        <p:spPr>
          <a:xfrm>
            <a:off x="10424667" y="6563738"/>
            <a:ext cx="622200" cy="242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952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0" i="0" lang="en-US" sz="1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Slide </a:t>
            </a:r>
            <a:fld id="{00000000-1234-1234-1234-123412341234}" type="slidenum">
              <a:rPr b="0" i="0" lang="en-US" sz="1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" name="Google Shape;166;g7a06cb6055_0_43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9525">
            <a:noAutofit/>
          </a:bodyPr>
          <a:lstStyle/>
          <a:p>
            <a:pPr indent="-9525" lvl="0" marL="952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000000"/>
                </a:solidFill>
              </a:rPr>
              <a:t>Multi-Bit Buses in HDL</a:t>
            </a:r>
            <a:endParaRPr/>
          </a:p>
        </p:txBody>
      </p:sp>
      <p:sp>
        <p:nvSpPr>
          <p:cNvPr id="167" name="Google Shape;167;g7a06cb6055_0_43"/>
          <p:cNvSpPr/>
          <p:nvPr/>
        </p:nvSpPr>
        <p:spPr>
          <a:xfrm>
            <a:off x="357025" y="3532950"/>
            <a:ext cx="4215000" cy="32736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9972"/>
                </a:solidFill>
                <a:latin typeface="Courier New"/>
                <a:ea typeface="Courier New"/>
                <a:cs typeface="Courier New"/>
                <a:sym typeface="Courier New"/>
              </a:rPr>
              <a:t>/**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9972"/>
                </a:solidFill>
                <a:latin typeface="Courier New"/>
                <a:ea typeface="Courier New"/>
                <a:cs typeface="Courier New"/>
                <a:sym typeface="Courier New"/>
              </a:rPr>
              <a:t> * Bit-wise And of two 4-bit inputs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9972"/>
                </a:solidFill>
                <a:latin typeface="Courier New"/>
                <a:ea typeface="Courier New"/>
                <a:cs typeface="Courier New"/>
                <a:sym typeface="Courier New"/>
              </a:rPr>
              <a:t> */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CHIP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And4 {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b="0" i="0" lang="en-US" sz="1400" u="none" cap="none" strike="noStrike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IN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a[4], b[4];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b="0" i="0" lang="en-US" sz="1400" u="none" cap="none" strike="noStrike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OUT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out[4];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b="0" i="0" lang="en-US" sz="1400" u="none" cap="none" strike="noStrike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PARTS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And (a=a[0], b=b[0], out=out[0]);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And (a=a[1], b=b[1], out=out[1]);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And (a=a[2], b=b[2], out=out[2]);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And (a=a[3], b=b[3], out=out[3]);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" name="Google Shape;168;g7a06cb6055_0_43"/>
          <p:cNvSpPr txBox="1"/>
          <p:nvPr>
            <p:ph idx="1" type="body"/>
          </p:nvPr>
        </p:nvSpPr>
        <p:spPr>
          <a:xfrm>
            <a:off x="396875" y="1362075"/>
            <a:ext cx="8366100" cy="20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327660" lvl="0" marL="4572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Sometimes it can be useful to manipulate groups of wires (called a “bus” of wires)</a:t>
            </a:r>
            <a:endParaRPr/>
          </a:p>
          <a:p>
            <a:pPr indent="0" lvl="0" marL="4572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660" lvl="0" marL="4572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HDL provides array like syntax for manipulating buses</a:t>
            </a:r>
            <a:endParaRPr/>
          </a:p>
          <a:p>
            <a:pPr indent="-382269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Example - And4 chip: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g7a06cb6055_0_36"/>
          <p:cNvSpPr txBox="1"/>
          <p:nvPr>
            <p:ph idx="12" type="sldNum"/>
          </p:nvPr>
        </p:nvSpPr>
        <p:spPr>
          <a:xfrm>
            <a:off x="10424667" y="6563738"/>
            <a:ext cx="622200" cy="242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952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0" i="0" lang="en-US" sz="1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Slide </a:t>
            </a:r>
            <a:fld id="{00000000-1234-1234-1234-123412341234}" type="slidenum">
              <a:rPr b="0" i="0" lang="en-US" sz="1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4" name="Google Shape;174;g7a06cb6055_0_36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9525">
            <a:noAutofit/>
          </a:bodyPr>
          <a:lstStyle/>
          <a:p>
            <a:pPr indent="-9525" lvl="0" marL="952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000000"/>
                </a:solidFill>
              </a:rPr>
              <a:t>HDL Resources</a:t>
            </a:r>
            <a:endParaRPr/>
          </a:p>
        </p:txBody>
      </p:sp>
      <p:sp>
        <p:nvSpPr>
          <p:cNvPr id="175" name="Google Shape;175;g7a06cb6055_0_36"/>
          <p:cNvSpPr txBox="1"/>
          <p:nvPr>
            <p:ph idx="1" type="body"/>
          </p:nvPr>
        </p:nvSpPr>
        <p:spPr>
          <a:xfrm>
            <a:off x="396875" y="1362075"/>
            <a:ext cx="8366100" cy="520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27660" lvl="0" marL="4572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HDL is going to feel uncomfortable at first!</a:t>
            </a:r>
            <a:endParaRPr/>
          </a:p>
          <a:p>
            <a:pPr indent="-382269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It </a:t>
            </a:r>
            <a:r>
              <a:rPr lang="en-US"/>
              <a:t>certainly</a:t>
            </a:r>
            <a:r>
              <a:rPr lang="en-US"/>
              <a:t> did for me :)</a:t>
            </a:r>
            <a:endParaRPr/>
          </a:p>
          <a:p>
            <a:pPr indent="0" lvl="0" marL="9144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660" lvl="0" marL="4572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Some resources for helping you navigate HDL (these are all linked under the “Resources” page on the course website</a:t>
            </a:r>
            <a:endParaRPr/>
          </a:p>
          <a:p>
            <a:pPr indent="-382269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HDL Survival guide</a:t>
            </a:r>
            <a:endParaRPr/>
          </a:p>
          <a:p>
            <a:pPr indent="-382269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Appendix A (HDL Spec)</a:t>
            </a:r>
            <a:endParaRPr/>
          </a:p>
          <a:p>
            <a:pPr indent="-382269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Chip Set Overview (to help you remember the inputs/outputs for various chips)</a:t>
            </a:r>
            <a:endParaRPr/>
          </a:p>
          <a:p>
            <a:pPr indent="-382269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Chapter readings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g7a06cb6055_0_201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19062" lvl="0" marL="11906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Agenda</a:t>
            </a:r>
            <a:endParaRPr/>
          </a:p>
        </p:txBody>
      </p:sp>
      <p:sp>
        <p:nvSpPr>
          <p:cNvPr id="181" name="Google Shape;181;g7a06cb6055_0_201"/>
          <p:cNvSpPr txBox="1"/>
          <p:nvPr>
            <p:ph idx="1" type="body"/>
          </p:nvPr>
        </p:nvSpPr>
        <p:spPr>
          <a:xfrm>
            <a:off x="388950" y="1275325"/>
            <a:ext cx="8366100" cy="543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"/>
              <a:buNone/>
            </a:pPr>
            <a:r>
              <a:t/>
            </a:r>
            <a:endParaRPr b="1">
              <a:solidFill>
                <a:srgbClr val="4B2A85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>
                <a:solidFill>
                  <a:srgbClr val="000000"/>
                </a:solidFill>
              </a:rPr>
              <a:t>Let’s Get Organized!</a:t>
            </a:r>
            <a:endParaRPr>
              <a:solidFill>
                <a:srgbClr val="000000"/>
              </a:solidFill>
            </a:endParaRPr>
          </a:p>
          <a:p>
            <a:pPr indent="-327657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60"/>
              <a:buChar char="▪"/>
            </a:pPr>
            <a:r>
              <a:rPr lang="en-US">
                <a:solidFill>
                  <a:srgbClr val="000000"/>
                </a:solidFill>
              </a:rPr>
              <a:t>What’s included in your at-home study area? </a:t>
            </a:r>
            <a:br>
              <a:rPr lang="en-US">
                <a:solidFill>
                  <a:srgbClr val="000000"/>
                </a:solidFill>
              </a:rPr>
            </a:br>
            <a:endParaRPr>
              <a:solidFill>
                <a:srgbClr val="000000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/>
              <a:t>Reading Overview and Q&amp;A</a:t>
            </a:r>
            <a:endParaRPr/>
          </a:p>
          <a:p>
            <a:pPr indent="0" lvl="0" marL="4572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/>
              <a:t>Hardware Design Language</a:t>
            </a:r>
            <a:endParaRPr/>
          </a:p>
          <a:p>
            <a:pPr indent="-243840" lvl="0" marL="3429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ts val="1560"/>
              <a:buNone/>
            </a:pPr>
            <a:r>
              <a:rPr lang="en-US" sz="2200"/>
              <a:t>			</a:t>
            </a:r>
            <a:endParaRPr sz="2200"/>
          </a:p>
          <a:p>
            <a:pPr indent="-342900" lvl="0" marL="3429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b="1" lang="en-US">
                <a:solidFill>
                  <a:srgbClr val="4B2A85"/>
                </a:solidFill>
              </a:rPr>
              <a:t>Project 1</a:t>
            </a:r>
            <a:endParaRPr b="1">
              <a:solidFill>
                <a:srgbClr val="4B2A85"/>
              </a:solidFill>
            </a:endParaRPr>
          </a:p>
          <a:p>
            <a:pPr indent="-327657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▪"/>
            </a:pPr>
            <a:r>
              <a:rPr b="1" lang="en-US">
                <a:solidFill>
                  <a:srgbClr val="4B2A85"/>
                </a:solidFill>
              </a:rPr>
              <a:t>Overview &amp; Example: Xor</a:t>
            </a:r>
            <a:endParaRPr b="1">
              <a:solidFill>
                <a:srgbClr val="4B2A85"/>
              </a:solidFill>
            </a:endParaRPr>
          </a:p>
          <a:p>
            <a:pPr indent="-327657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"/>
              <a:buChar char="▪"/>
            </a:pPr>
            <a:r>
              <a:rPr lang="en-US"/>
              <a:t>Demo</a:t>
            </a:r>
            <a:endParaRPr/>
          </a:p>
          <a:p>
            <a:pPr indent="-327657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"/>
              <a:buChar char="▪"/>
            </a:pPr>
            <a:r>
              <a:rPr lang="en-US"/>
              <a:t>Group work</a:t>
            </a:r>
            <a:endParaRPr/>
          </a:p>
        </p:txBody>
      </p:sp>
      <p:sp>
        <p:nvSpPr>
          <p:cNvPr id="182" name="Google Shape;182;g7a06cb6055_0_201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100"/>
          <p:cNvSpPr txBox="1"/>
          <p:nvPr>
            <p:ph idx="12" type="sldNum"/>
          </p:nvPr>
        </p:nvSpPr>
        <p:spPr>
          <a:xfrm>
            <a:off x="10424667" y="6563738"/>
            <a:ext cx="622200" cy="242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952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0" i="0" lang="en-US" sz="1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Slide </a:t>
            </a:r>
            <a:fld id="{00000000-1234-1234-1234-123412341234}" type="slidenum">
              <a:rPr b="0" i="0" lang="en-US" sz="1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" name="Google Shape;188;p100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95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US"/>
              <a:t>Project 1 Overview: It all starts with Nand</a:t>
            </a:r>
            <a:endParaRPr>
              <a:solidFill>
                <a:srgbClr val="000000"/>
              </a:solidFill>
            </a:endParaRPr>
          </a:p>
        </p:txBody>
      </p:sp>
      <p:graphicFrame>
        <p:nvGraphicFramePr>
          <p:cNvPr id="189" name="Google Shape;189;p100"/>
          <p:cNvGraphicFramePr/>
          <p:nvPr/>
        </p:nvGraphicFramePr>
        <p:xfrm>
          <a:off x="5059967" y="2612989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{A4BCCCB8-3939-4581-B63B-BDD9FCFC4AD5}</a:tableStyleId>
              </a:tblPr>
              <a:tblGrid>
                <a:gridCol w="516825"/>
                <a:gridCol w="560225"/>
                <a:gridCol w="872700"/>
              </a:tblGrid>
              <a:tr h="424525">
                <a:tc>
                  <a:txBody>
                    <a:bodyPr/>
                    <a:lstStyle/>
                    <a:p>
                      <a:pPr indent="0" lvl="0" marL="19875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b="1" i="1" lang="en-US" sz="20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x</a:t>
                      </a:r>
                      <a:endParaRPr b="1" sz="2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2762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220979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b="1" i="1" lang="en-US" sz="20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y</a:t>
                      </a:r>
                      <a:endParaRPr b="1" sz="2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27625" marB="0" marR="0" marL="0"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b="1" lang="en-US" sz="20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Nand</a:t>
                      </a:r>
                      <a:endParaRPr b="1" sz="2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2762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5B9BD5"/>
                    </a:solidFill>
                  </a:tcPr>
                </a:tc>
              </a:tr>
              <a:tr h="424525">
                <a:tc>
                  <a:txBody>
                    <a:bodyPr/>
                    <a:lstStyle/>
                    <a:p>
                      <a:pPr indent="0" lvl="0" marL="19177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0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21399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0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FF7"/>
                    </a:solidFill>
                  </a:tcPr>
                </a:tc>
              </a:tr>
              <a:tr h="424525">
                <a:tc>
                  <a:txBody>
                    <a:bodyPr/>
                    <a:lstStyle/>
                    <a:p>
                      <a:pPr indent="0" lvl="0" marL="19177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0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21399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24525">
                <a:tc>
                  <a:txBody>
                    <a:bodyPr/>
                    <a:lstStyle/>
                    <a:p>
                      <a:pPr indent="0" lvl="0" marL="19177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21399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0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FF7"/>
                    </a:solidFill>
                  </a:tcPr>
                </a:tc>
              </a:tr>
              <a:tr h="424525">
                <a:tc>
                  <a:txBody>
                    <a:bodyPr/>
                    <a:lstStyle/>
                    <a:p>
                      <a:pPr indent="0" lvl="0" marL="19177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21399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0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90" name="Google Shape;190;p100"/>
          <p:cNvSpPr txBox="1"/>
          <p:nvPr>
            <p:ph idx="1" type="body"/>
          </p:nvPr>
        </p:nvSpPr>
        <p:spPr>
          <a:xfrm>
            <a:off x="396875" y="1362075"/>
            <a:ext cx="8366100" cy="141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27660" lvl="0" marL="4572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“Nand” stands for “Negated And”</a:t>
            </a:r>
            <a:endParaRPr/>
          </a:p>
          <a:p>
            <a:pPr indent="-327660" lvl="1" marL="9144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The And operation, but every output is negated</a:t>
            </a:r>
            <a:endParaRPr/>
          </a:p>
        </p:txBody>
      </p:sp>
      <p:graphicFrame>
        <p:nvGraphicFramePr>
          <p:cNvPr id="191" name="Google Shape;191;p100"/>
          <p:cNvGraphicFramePr/>
          <p:nvPr/>
        </p:nvGraphicFramePr>
        <p:xfrm>
          <a:off x="1966159" y="2612989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{A4BCCCB8-3939-4581-B63B-BDD9FCFC4AD5}</a:tableStyleId>
              </a:tblPr>
              <a:tblGrid>
                <a:gridCol w="516825"/>
                <a:gridCol w="560225"/>
                <a:gridCol w="872700"/>
              </a:tblGrid>
              <a:tr h="424525">
                <a:tc>
                  <a:txBody>
                    <a:bodyPr/>
                    <a:lstStyle/>
                    <a:p>
                      <a:pPr indent="0" lvl="0" marL="19875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b="1" i="1" lang="en-US" sz="20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x</a:t>
                      </a:r>
                      <a:endParaRPr b="1" sz="2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2762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220979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b="1" i="1" lang="en-US" sz="20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y</a:t>
                      </a:r>
                      <a:endParaRPr b="1" sz="2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27625" marB="0" marR="0" marL="0"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b="1" lang="en-US" sz="20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And</a:t>
                      </a:r>
                      <a:endParaRPr b="1" sz="2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2762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5B9BD5"/>
                    </a:solidFill>
                  </a:tcPr>
                </a:tc>
              </a:tr>
              <a:tr h="424525">
                <a:tc>
                  <a:txBody>
                    <a:bodyPr/>
                    <a:lstStyle/>
                    <a:p>
                      <a:pPr indent="0" lvl="0" marL="19177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0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21399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0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0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FF7"/>
                    </a:solidFill>
                  </a:tcPr>
                </a:tc>
              </a:tr>
              <a:tr h="424525">
                <a:tc>
                  <a:txBody>
                    <a:bodyPr/>
                    <a:lstStyle/>
                    <a:p>
                      <a:pPr indent="0" lvl="0" marL="19177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0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21399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0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24525">
                <a:tc>
                  <a:txBody>
                    <a:bodyPr/>
                    <a:lstStyle/>
                    <a:p>
                      <a:pPr indent="0" lvl="0" marL="19177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21399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0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0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FF7"/>
                    </a:solidFill>
                  </a:tcPr>
                </a:tc>
              </a:tr>
              <a:tr h="424525">
                <a:tc>
                  <a:txBody>
                    <a:bodyPr/>
                    <a:lstStyle/>
                    <a:p>
                      <a:pPr indent="0" lvl="0" marL="19177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21399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9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19062" lvl="0" marL="11906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Agenda</a:t>
            </a:r>
            <a:endParaRPr/>
          </a:p>
        </p:txBody>
      </p:sp>
      <p:sp>
        <p:nvSpPr>
          <p:cNvPr id="56" name="Google Shape;56;p89"/>
          <p:cNvSpPr txBox="1"/>
          <p:nvPr>
            <p:ph idx="1" type="body"/>
          </p:nvPr>
        </p:nvSpPr>
        <p:spPr>
          <a:xfrm>
            <a:off x="388950" y="1275325"/>
            <a:ext cx="8366100" cy="543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"/>
              <a:buNone/>
            </a:pPr>
            <a:r>
              <a:t/>
            </a:r>
            <a:endParaRPr b="1">
              <a:solidFill>
                <a:srgbClr val="4B2A85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>
                <a:solidFill>
                  <a:srgbClr val="000000"/>
                </a:solidFill>
              </a:rPr>
              <a:t>Let’s Get Organized!</a:t>
            </a:r>
            <a:endParaRPr>
              <a:solidFill>
                <a:srgbClr val="000000"/>
              </a:solidFill>
            </a:endParaRPr>
          </a:p>
          <a:p>
            <a:pPr indent="-327657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60"/>
              <a:buChar char="▪"/>
            </a:pPr>
            <a:r>
              <a:rPr lang="en-US">
                <a:solidFill>
                  <a:srgbClr val="000000"/>
                </a:solidFill>
              </a:rPr>
              <a:t>What’s included in your at-home study area? </a:t>
            </a:r>
            <a:br>
              <a:rPr lang="en-US">
                <a:solidFill>
                  <a:srgbClr val="000000"/>
                </a:solidFill>
              </a:rPr>
            </a:br>
            <a:endParaRPr>
              <a:solidFill>
                <a:srgbClr val="000000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/>
              <a:t>Reading Overview and Q&amp;A</a:t>
            </a:r>
            <a:endParaRPr/>
          </a:p>
          <a:p>
            <a:pPr indent="0" lvl="0" marL="4572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/>
              <a:t>Hardware Design Language</a:t>
            </a:r>
            <a:endParaRPr/>
          </a:p>
          <a:p>
            <a:pPr indent="-243840" lvl="0" marL="3429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ts val="1560"/>
              <a:buNone/>
            </a:pPr>
            <a:r>
              <a:rPr lang="en-US" sz="2200"/>
              <a:t>			</a:t>
            </a:r>
            <a:endParaRPr sz="2200"/>
          </a:p>
          <a:p>
            <a:pPr indent="-342900" lvl="0" marL="3429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/>
              <a:t>Project 1</a:t>
            </a:r>
            <a:endParaRPr/>
          </a:p>
          <a:p>
            <a:pPr indent="-327657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"/>
              <a:buChar char="▪"/>
            </a:pPr>
            <a:r>
              <a:rPr lang="en-US"/>
              <a:t>Overview &amp; Example: Xor</a:t>
            </a:r>
            <a:endParaRPr/>
          </a:p>
          <a:p>
            <a:pPr indent="-327658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"/>
              <a:buChar char="▪"/>
            </a:pPr>
            <a:r>
              <a:rPr lang="en-US"/>
              <a:t>Demo</a:t>
            </a:r>
            <a:endParaRPr/>
          </a:p>
          <a:p>
            <a:pPr indent="-327658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"/>
              <a:buChar char="▪"/>
            </a:pPr>
            <a:r>
              <a:rPr lang="en-US"/>
              <a:t>Group work</a:t>
            </a:r>
            <a:endParaRPr/>
          </a:p>
        </p:txBody>
      </p:sp>
      <p:sp>
        <p:nvSpPr>
          <p:cNvPr id="57" name="Google Shape;57;p89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7a06cb6055_0_86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Project 1 Overview: It all starts with Nand</a:t>
            </a:r>
            <a:endParaRPr/>
          </a:p>
        </p:txBody>
      </p:sp>
      <p:sp>
        <p:nvSpPr>
          <p:cNvPr id="198" name="Google Shape;198;g7a06cb6055_0_86"/>
          <p:cNvSpPr txBox="1"/>
          <p:nvPr>
            <p:ph idx="1" type="body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Turns out every logic gate in our computer can be implemented in terms of Nand</a:t>
            </a:r>
            <a:endParaRPr/>
          </a:p>
          <a:p>
            <a:pPr indent="0" lvl="0" marL="45720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We will give you only Nand to start project 1</a:t>
            </a:r>
            <a:endParaRPr/>
          </a:p>
          <a:p>
            <a:pPr indent="0" lvl="0" marL="45720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You will build other basic gates (Not, And, etc.) in terms of Nand and then increasingly complex gates in terms of other gates you implement</a:t>
            </a:r>
            <a:endParaRPr/>
          </a:p>
          <a:p>
            <a:pPr indent="0" lvl="0" marL="45720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Will culminate (after a couple projects) with you building a computer entirely based on Nand gates!</a:t>
            </a:r>
            <a:endParaRPr/>
          </a:p>
        </p:txBody>
      </p:sp>
      <p:sp>
        <p:nvSpPr>
          <p:cNvPr id="199" name="Google Shape;199;g7a06cb6055_0_86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g7a06cb6055_0_93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How can it all be built on top of Nand?</a:t>
            </a:r>
            <a:endParaRPr/>
          </a:p>
        </p:txBody>
      </p:sp>
      <p:sp>
        <p:nvSpPr>
          <p:cNvPr id="206" name="Google Shape;206;g7a06cb6055_0_93"/>
          <p:cNvSpPr txBox="1"/>
          <p:nvPr>
            <p:ph idx="1" type="body"/>
          </p:nvPr>
        </p:nvSpPr>
        <p:spPr>
          <a:xfrm>
            <a:off x="396875" y="1105275"/>
            <a:ext cx="8366100" cy="57522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Clr>
                <a:schemeClr val="hlink"/>
              </a:buClr>
              <a:buSzPts val="1560"/>
              <a:buChar char="●"/>
            </a:pPr>
            <a:r>
              <a:rPr lang="en-US"/>
              <a:t>Remember our boolean synthesis strategy from the reading? 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420"/>
              <a:buChar char="○"/>
            </a:pPr>
            <a:r>
              <a:rPr lang="en-US"/>
              <a:t>Could represent any truth table/boolean function in terms of three gates: Not, And, Or</a:t>
            </a:r>
            <a:endParaRPr/>
          </a:p>
          <a:p>
            <a:pPr indent="0" lvl="0" marL="45720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We can represent Or in terms of Not and And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De Morgan’s Law! </a:t>
            </a:r>
            <a:r>
              <a:rPr lang="en-US"/>
              <a:t>a Or b = Not(Not(a) And Not(b))</a:t>
            </a:r>
            <a:endParaRPr/>
          </a:p>
          <a:p>
            <a:pPr indent="-327660" lvl="0" marL="457200" rtl="0" algn="l">
              <a:spcBef>
                <a:spcPts val="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We can represent And in terms of Not and Nand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a And b = Not(a Nand b)</a:t>
            </a:r>
            <a:endParaRPr/>
          </a:p>
          <a:p>
            <a:pPr indent="-327660" lvl="0" marL="457200" rtl="0" algn="l">
              <a:spcBef>
                <a:spcPts val="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We can represent Not in terms of Nand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Not a = a Nand a</a:t>
            </a:r>
            <a:endParaRPr/>
          </a:p>
          <a:p>
            <a:pPr indent="0" lvl="0" marL="91440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So we can really represent any truth table/boolean function in terms of Nand!!</a:t>
            </a:r>
            <a:endParaRPr/>
          </a:p>
        </p:txBody>
      </p:sp>
      <p:sp>
        <p:nvSpPr>
          <p:cNvPr id="207" name="Google Shape;207;g7a06cb6055_0_93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g7a06cb6055_0_102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Project 1 Example: Xor</a:t>
            </a:r>
            <a:endParaRPr/>
          </a:p>
        </p:txBody>
      </p:sp>
      <p:sp>
        <p:nvSpPr>
          <p:cNvPr id="214" name="Google Shape;214;g7a06cb6055_0_102"/>
          <p:cNvSpPr txBox="1"/>
          <p:nvPr>
            <p:ph idx="1" type="body"/>
          </p:nvPr>
        </p:nvSpPr>
        <p:spPr>
          <a:xfrm>
            <a:off x="396875" y="1105275"/>
            <a:ext cx="8366100" cy="2082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Let’s walkthrough an example of some of what you will be doing in project 1</a:t>
            </a:r>
            <a:endParaRPr/>
          </a:p>
          <a:p>
            <a:pPr indent="0" lvl="0" marL="45720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We want to implement the following gate: Xor</a:t>
            </a:r>
            <a:endParaRPr/>
          </a:p>
        </p:txBody>
      </p:sp>
      <p:sp>
        <p:nvSpPr>
          <p:cNvPr id="215" name="Google Shape;215;g7a06cb6055_0_102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16" name="Google Shape;216;g7a06cb6055_0_102"/>
          <p:cNvSpPr/>
          <p:nvPr/>
        </p:nvSpPr>
        <p:spPr>
          <a:xfrm>
            <a:off x="357025" y="3187550"/>
            <a:ext cx="5426700" cy="35277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009972"/>
                </a:solidFill>
                <a:latin typeface="Courier New"/>
                <a:ea typeface="Courier New"/>
                <a:cs typeface="Courier New"/>
                <a:sym typeface="Courier New"/>
              </a:rPr>
              <a:t>/**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009972"/>
                </a:solidFill>
                <a:latin typeface="Courier New"/>
                <a:ea typeface="Courier New"/>
                <a:cs typeface="Courier New"/>
                <a:sym typeface="Courier New"/>
              </a:rPr>
              <a:t>* </a:t>
            </a:r>
            <a:r>
              <a:rPr lang="en-US" sz="1800">
                <a:solidFill>
                  <a:srgbClr val="009972"/>
                </a:solidFill>
                <a:latin typeface="Courier New"/>
                <a:ea typeface="Courier New"/>
                <a:cs typeface="Courier New"/>
                <a:sym typeface="Courier New"/>
              </a:rPr>
              <a:t>Xor</a:t>
            </a:r>
            <a:r>
              <a:rPr b="0" i="0" lang="en-US" sz="1800" u="none" cap="none" strike="noStrike">
                <a:solidFill>
                  <a:srgbClr val="009972"/>
                </a:solidFill>
                <a:latin typeface="Courier New"/>
                <a:ea typeface="Courier New"/>
                <a:cs typeface="Courier New"/>
                <a:sym typeface="Courier New"/>
              </a:rPr>
              <a:t> gate: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009972"/>
                </a:solidFill>
                <a:latin typeface="Courier New"/>
                <a:ea typeface="Courier New"/>
                <a:cs typeface="Courier New"/>
                <a:sym typeface="Courier New"/>
              </a:rPr>
              <a:t>* out = </a:t>
            </a:r>
            <a:r>
              <a:rPr lang="en-US" sz="1800">
                <a:solidFill>
                  <a:srgbClr val="009972"/>
                </a:solidFill>
                <a:latin typeface="Courier New"/>
                <a:ea typeface="Courier New"/>
                <a:cs typeface="Courier New"/>
                <a:sym typeface="Courier New"/>
              </a:rPr>
              <a:t>not(a == b)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009972"/>
                </a:solidFill>
                <a:latin typeface="Courier New"/>
                <a:ea typeface="Courier New"/>
                <a:cs typeface="Courier New"/>
                <a:sym typeface="Courier New"/>
              </a:rPr>
              <a:t>*/</a:t>
            </a:r>
            <a:br>
              <a:rPr b="0" i="0" lang="en-US" sz="1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en-US" sz="1800" u="none" cap="none" strike="noStrike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CHIP</a:t>
            </a:r>
            <a:r>
              <a:rPr b="0" i="0" lang="en-US" sz="1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800">
                <a:latin typeface="Courier New"/>
                <a:ea typeface="Courier New"/>
                <a:cs typeface="Courier New"/>
                <a:sym typeface="Courier New"/>
              </a:rPr>
              <a:t>Xor</a:t>
            </a:r>
            <a:r>
              <a:rPr b="0" i="0" lang="en-US" sz="1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{</a:t>
            </a:r>
            <a:endParaRPr sz="18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b="0" i="0" lang="en-US" sz="1800" u="none" cap="none" strike="noStrike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IN</a:t>
            </a:r>
            <a:r>
              <a:rPr b="0" i="0" lang="en-US" sz="1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a, b;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b="0" i="0" lang="en-US" sz="1800" u="none" cap="none" strike="noStrike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OUT</a:t>
            </a:r>
            <a:r>
              <a:rPr b="0" i="0" lang="en-US" sz="1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out;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br>
              <a:rPr b="0" i="0" lang="en-US" sz="1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en-US" sz="1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b="0" i="0" lang="en-US" sz="1800" u="none" cap="none" strike="noStrike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PARTS</a:t>
            </a:r>
            <a:r>
              <a:rPr b="0" i="0" lang="en-US" sz="1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b="0" i="0" lang="en-US" sz="1800" u="none" cap="none" strike="noStrike">
                <a:solidFill>
                  <a:srgbClr val="009972"/>
                </a:solidFill>
                <a:latin typeface="Courier New"/>
                <a:ea typeface="Courier New"/>
                <a:cs typeface="Courier New"/>
                <a:sym typeface="Courier New"/>
              </a:rPr>
              <a:t>// Put your code here:</a:t>
            </a:r>
            <a:endParaRPr b="0" i="0" sz="1800" u="none" cap="none" strike="noStrike">
              <a:solidFill>
                <a:srgbClr val="009972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g7a06cb6055_0_133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Project 1 Example: Xor</a:t>
            </a:r>
            <a:endParaRPr/>
          </a:p>
        </p:txBody>
      </p:sp>
      <p:sp>
        <p:nvSpPr>
          <p:cNvPr id="223" name="Google Shape;223;g7a06cb6055_0_133"/>
          <p:cNvSpPr txBox="1"/>
          <p:nvPr>
            <p:ph idx="1" type="body"/>
          </p:nvPr>
        </p:nvSpPr>
        <p:spPr>
          <a:xfrm>
            <a:off x="396875" y="1105275"/>
            <a:ext cx="8366100" cy="2082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Plan: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Generate truth table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Use truth table to generate boolean function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Convert boolean function to HDL syntax!</a:t>
            </a:r>
            <a:endParaRPr/>
          </a:p>
        </p:txBody>
      </p:sp>
      <p:sp>
        <p:nvSpPr>
          <p:cNvPr id="224" name="Google Shape;224;g7a06cb6055_0_133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25" name="Google Shape;225;g7a06cb6055_0_133"/>
          <p:cNvSpPr/>
          <p:nvPr/>
        </p:nvSpPr>
        <p:spPr>
          <a:xfrm>
            <a:off x="357025" y="3187550"/>
            <a:ext cx="5426700" cy="35277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009972"/>
                </a:solidFill>
                <a:latin typeface="Courier New"/>
                <a:ea typeface="Courier New"/>
                <a:cs typeface="Courier New"/>
                <a:sym typeface="Courier New"/>
              </a:rPr>
              <a:t>/**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009972"/>
                </a:solidFill>
                <a:latin typeface="Courier New"/>
                <a:ea typeface="Courier New"/>
                <a:cs typeface="Courier New"/>
                <a:sym typeface="Courier New"/>
              </a:rPr>
              <a:t>* </a:t>
            </a:r>
            <a:r>
              <a:rPr lang="en-US" sz="1800">
                <a:solidFill>
                  <a:srgbClr val="009972"/>
                </a:solidFill>
                <a:latin typeface="Courier New"/>
                <a:ea typeface="Courier New"/>
                <a:cs typeface="Courier New"/>
                <a:sym typeface="Courier New"/>
              </a:rPr>
              <a:t>Xor</a:t>
            </a:r>
            <a:r>
              <a:rPr b="0" i="0" lang="en-US" sz="1800" u="none" cap="none" strike="noStrike">
                <a:solidFill>
                  <a:srgbClr val="009972"/>
                </a:solidFill>
                <a:latin typeface="Courier New"/>
                <a:ea typeface="Courier New"/>
                <a:cs typeface="Courier New"/>
                <a:sym typeface="Courier New"/>
              </a:rPr>
              <a:t> gate: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009972"/>
                </a:solidFill>
                <a:latin typeface="Courier New"/>
                <a:ea typeface="Courier New"/>
                <a:cs typeface="Courier New"/>
                <a:sym typeface="Courier New"/>
              </a:rPr>
              <a:t>* out = </a:t>
            </a:r>
            <a:r>
              <a:rPr lang="en-US" sz="1800">
                <a:solidFill>
                  <a:srgbClr val="009972"/>
                </a:solidFill>
                <a:latin typeface="Courier New"/>
                <a:ea typeface="Courier New"/>
                <a:cs typeface="Courier New"/>
                <a:sym typeface="Courier New"/>
              </a:rPr>
              <a:t>not(a == b)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009972"/>
                </a:solidFill>
                <a:latin typeface="Courier New"/>
                <a:ea typeface="Courier New"/>
                <a:cs typeface="Courier New"/>
                <a:sym typeface="Courier New"/>
              </a:rPr>
              <a:t>*/</a:t>
            </a:r>
            <a:br>
              <a:rPr b="0" i="0" lang="en-US" sz="1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en-US" sz="1800" u="none" cap="none" strike="noStrike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CHIP</a:t>
            </a:r>
            <a:r>
              <a:rPr b="0" i="0" lang="en-US" sz="1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800">
                <a:latin typeface="Courier New"/>
                <a:ea typeface="Courier New"/>
                <a:cs typeface="Courier New"/>
                <a:sym typeface="Courier New"/>
              </a:rPr>
              <a:t>Xor</a:t>
            </a:r>
            <a:r>
              <a:rPr b="0" i="0" lang="en-US" sz="1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{</a:t>
            </a:r>
            <a:endParaRPr sz="18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b="0" i="0" lang="en-US" sz="1800" u="none" cap="none" strike="noStrike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IN</a:t>
            </a:r>
            <a:r>
              <a:rPr b="0" i="0" lang="en-US" sz="1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a, b;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b="0" i="0" lang="en-US" sz="1800" u="none" cap="none" strike="noStrike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OUT</a:t>
            </a:r>
            <a:r>
              <a:rPr b="0" i="0" lang="en-US" sz="1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out;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br>
              <a:rPr b="0" i="0" lang="en-US" sz="1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en-US" sz="1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b="0" i="0" lang="en-US" sz="1800" u="none" cap="none" strike="noStrike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PARTS</a:t>
            </a:r>
            <a:r>
              <a:rPr b="0" i="0" lang="en-US" sz="1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b="0" i="0" lang="en-US" sz="1800" u="none" cap="none" strike="noStrike">
                <a:solidFill>
                  <a:srgbClr val="009972"/>
                </a:solidFill>
                <a:latin typeface="Courier New"/>
                <a:ea typeface="Courier New"/>
                <a:cs typeface="Courier New"/>
                <a:sym typeface="Courier New"/>
              </a:rPr>
              <a:t>// Put your code here:</a:t>
            </a:r>
            <a:endParaRPr b="0" i="0" sz="1800" u="none" cap="none" strike="noStrike">
              <a:solidFill>
                <a:srgbClr val="009972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g7a06cb6055_0_124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Project 1 Example: Xor</a:t>
            </a:r>
            <a:endParaRPr/>
          </a:p>
        </p:txBody>
      </p:sp>
      <p:sp>
        <p:nvSpPr>
          <p:cNvPr id="232" name="Google Shape;232;g7a06cb6055_0_124"/>
          <p:cNvSpPr txBox="1"/>
          <p:nvPr>
            <p:ph idx="1" type="body"/>
          </p:nvPr>
        </p:nvSpPr>
        <p:spPr>
          <a:xfrm>
            <a:off x="396875" y="1105275"/>
            <a:ext cx="8366100" cy="2082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First step: </a:t>
            </a:r>
            <a:r>
              <a:rPr lang="en-US"/>
              <a:t>build</a:t>
            </a:r>
            <a:r>
              <a:rPr lang="en-US"/>
              <a:t> a truth table!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Have to interpret the spec: out = not(a == b)</a:t>
            </a:r>
            <a:endParaRPr/>
          </a:p>
        </p:txBody>
      </p:sp>
      <p:sp>
        <p:nvSpPr>
          <p:cNvPr id="233" name="Google Shape;233;g7a06cb6055_0_124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graphicFrame>
        <p:nvGraphicFramePr>
          <p:cNvPr id="234" name="Google Shape;234;g7a06cb6055_0_124"/>
          <p:cNvGraphicFramePr/>
          <p:nvPr/>
        </p:nvGraphicFramePr>
        <p:xfrm>
          <a:off x="913780" y="219409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{A4BCCCB8-3939-4581-B63B-BDD9FCFC4AD5}</a:tableStyleId>
              </a:tblPr>
              <a:tblGrid>
                <a:gridCol w="744875"/>
                <a:gridCol w="807450"/>
                <a:gridCol w="1257800"/>
              </a:tblGrid>
              <a:tr h="578300">
                <a:tc>
                  <a:txBody>
                    <a:bodyPr/>
                    <a:lstStyle/>
                    <a:p>
                      <a:pPr indent="0" lvl="0" marL="19875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b="1" i="0" lang="en-US" sz="20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</a:t>
                      </a:r>
                      <a:endParaRPr b="1" i="0" sz="2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2762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220978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b="1" i="0" lang="en-US" sz="20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</a:t>
                      </a:r>
                      <a:endParaRPr b="1" i="0" sz="2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27625" marB="0" marR="0" marL="0"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b="1" lang="en-US" sz="20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Xor</a:t>
                      </a:r>
                      <a:endParaRPr b="1" sz="2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2762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5B9BD5"/>
                    </a:solidFill>
                  </a:tcPr>
                </a:tc>
              </a:tr>
              <a:tr h="578300">
                <a:tc>
                  <a:txBody>
                    <a:bodyPr/>
                    <a:lstStyle/>
                    <a:p>
                      <a:pPr indent="0" lvl="0" marL="19177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0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21399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0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0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FF7"/>
                    </a:solidFill>
                  </a:tcPr>
                </a:tc>
              </a:tr>
              <a:tr h="578300">
                <a:tc>
                  <a:txBody>
                    <a:bodyPr/>
                    <a:lstStyle/>
                    <a:p>
                      <a:pPr indent="0" lvl="0" marL="19177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0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21399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78300">
                <a:tc>
                  <a:txBody>
                    <a:bodyPr/>
                    <a:lstStyle/>
                    <a:p>
                      <a:pPr indent="0" lvl="0" marL="19177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21399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0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FF7"/>
                    </a:solidFill>
                  </a:tcPr>
                </a:tc>
              </a:tr>
              <a:tr h="578300">
                <a:tc>
                  <a:txBody>
                    <a:bodyPr/>
                    <a:lstStyle/>
                    <a:p>
                      <a:pPr indent="0" lvl="0" marL="19177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21399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0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g7a06cb6055_0_141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Project 1 Example: Xor</a:t>
            </a:r>
            <a:endParaRPr/>
          </a:p>
        </p:txBody>
      </p:sp>
      <p:sp>
        <p:nvSpPr>
          <p:cNvPr id="241" name="Google Shape;241;g7a06cb6055_0_141"/>
          <p:cNvSpPr txBox="1"/>
          <p:nvPr>
            <p:ph idx="1" type="body"/>
          </p:nvPr>
        </p:nvSpPr>
        <p:spPr>
          <a:xfrm>
            <a:off x="396875" y="1105275"/>
            <a:ext cx="8366100" cy="27342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Second step: Use truth table to generate a boolean function</a:t>
            </a:r>
            <a:endParaRPr/>
          </a:p>
          <a:p>
            <a:pPr indent="-327660" lvl="0" marL="457200" rtl="0" algn="l">
              <a:spcBef>
                <a:spcPts val="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Need to use our strategy from the reading!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row2 = Not(a) And b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row3 = a And Not(b)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a Xor b = row2 Or row3 = (Not(a) And b) Or (</a:t>
            </a:r>
            <a:r>
              <a:rPr lang="en-US"/>
              <a:t>a And Not(b)</a:t>
            </a:r>
            <a:r>
              <a:rPr lang="en-US"/>
              <a:t>)</a:t>
            </a:r>
            <a:endParaRPr/>
          </a:p>
        </p:txBody>
      </p:sp>
      <p:sp>
        <p:nvSpPr>
          <p:cNvPr id="242" name="Google Shape;242;g7a06cb6055_0_141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graphicFrame>
        <p:nvGraphicFramePr>
          <p:cNvPr id="243" name="Google Shape;243;g7a06cb6055_0_141"/>
          <p:cNvGraphicFramePr/>
          <p:nvPr/>
        </p:nvGraphicFramePr>
        <p:xfrm>
          <a:off x="515430" y="371234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{A4BCCCB8-3939-4581-B63B-BDD9FCFC4AD5}</a:tableStyleId>
              </a:tblPr>
              <a:tblGrid>
                <a:gridCol w="744875"/>
                <a:gridCol w="807450"/>
                <a:gridCol w="1257800"/>
              </a:tblGrid>
              <a:tr h="578300">
                <a:tc>
                  <a:txBody>
                    <a:bodyPr/>
                    <a:lstStyle/>
                    <a:p>
                      <a:pPr indent="0" lvl="0" marL="19875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b="1" i="0" lang="en-US" sz="20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</a:t>
                      </a:r>
                      <a:endParaRPr b="1" i="0" sz="2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2762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220978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b="1" i="0" lang="en-US" sz="20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</a:t>
                      </a:r>
                      <a:endParaRPr b="1" i="0" sz="2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27625" marB="0" marR="0" marL="0"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b="1" lang="en-US" sz="20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Xor</a:t>
                      </a:r>
                      <a:endParaRPr b="1" sz="2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2762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5B9BD5"/>
                    </a:solidFill>
                  </a:tcPr>
                </a:tc>
              </a:tr>
              <a:tr h="578300">
                <a:tc>
                  <a:txBody>
                    <a:bodyPr/>
                    <a:lstStyle/>
                    <a:p>
                      <a:pPr indent="0" lvl="0" marL="19177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0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21399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0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0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FF7"/>
                    </a:solidFill>
                  </a:tcPr>
                </a:tc>
              </a:tr>
              <a:tr h="578300">
                <a:tc>
                  <a:txBody>
                    <a:bodyPr/>
                    <a:lstStyle/>
                    <a:p>
                      <a:pPr indent="0" lvl="0" marL="19177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0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21399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78300">
                <a:tc>
                  <a:txBody>
                    <a:bodyPr/>
                    <a:lstStyle/>
                    <a:p>
                      <a:pPr indent="0" lvl="0" marL="19177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21399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0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FF7"/>
                    </a:solidFill>
                  </a:tcPr>
                </a:tc>
              </a:tr>
              <a:tr h="578300">
                <a:tc>
                  <a:txBody>
                    <a:bodyPr/>
                    <a:lstStyle/>
                    <a:p>
                      <a:pPr indent="0" lvl="0" marL="19177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21399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0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g7a06cb6055_0_150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Project 1 Example: Xor</a:t>
            </a:r>
            <a:endParaRPr/>
          </a:p>
        </p:txBody>
      </p:sp>
      <p:sp>
        <p:nvSpPr>
          <p:cNvPr id="250" name="Google Shape;250;g7a06cb6055_0_150"/>
          <p:cNvSpPr txBox="1"/>
          <p:nvPr>
            <p:ph idx="1" type="body"/>
          </p:nvPr>
        </p:nvSpPr>
        <p:spPr>
          <a:xfrm>
            <a:off x="396875" y="1105275"/>
            <a:ext cx="8366100" cy="17202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Sometimes helps to convert to a circuit diagram!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420"/>
              <a:buChar char="○"/>
            </a:pPr>
            <a:r>
              <a:rPr lang="en-US"/>
              <a:t>a Xor b = (Not(a) And b) Or (a And Not(b))</a:t>
            </a:r>
            <a:endParaRPr/>
          </a:p>
        </p:txBody>
      </p:sp>
      <p:sp>
        <p:nvSpPr>
          <p:cNvPr id="251" name="Google Shape;251;g7a06cb6055_0_150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descr="Circuit diagram for the boolean function: a Xor b = (Not(a) And b) Or (a And Not(b))" id="252" name="Google Shape;252;g7a06cb6055_0_150" title="Circuit diagram of Xor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2977875"/>
            <a:ext cx="8901350" cy="2780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g7a06cb6055_0_159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Project 1 Example: Xor</a:t>
            </a:r>
            <a:endParaRPr/>
          </a:p>
        </p:txBody>
      </p:sp>
      <p:sp>
        <p:nvSpPr>
          <p:cNvPr id="259" name="Google Shape;259;g7a06cb6055_0_159"/>
          <p:cNvSpPr txBox="1"/>
          <p:nvPr>
            <p:ph idx="1" type="body"/>
          </p:nvPr>
        </p:nvSpPr>
        <p:spPr>
          <a:xfrm>
            <a:off x="396875" y="1105275"/>
            <a:ext cx="8366100" cy="2118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Third step: Convert boolean function to HDL syntax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a Xor b = (Not(a) And b) Or (a And Not(b))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Assumes we’ve implemented Not, And, and Or already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Note the use of intermediary wires! (nota, notb, x, y)</a:t>
            </a:r>
            <a:endParaRPr/>
          </a:p>
        </p:txBody>
      </p:sp>
      <p:sp>
        <p:nvSpPr>
          <p:cNvPr id="260" name="Google Shape;260;g7a06cb6055_0_159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61" name="Google Shape;261;g7a06cb6055_0_159"/>
          <p:cNvSpPr/>
          <p:nvPr/>
        </p:nvSpPr>
        <p:spPr>
          <a:xfrm>
            <a:off x="396877" y="3502250"/>
            <a:ext cx="3731700" cy="30687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CHIP</a:t>
            </a: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Xor {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b="0" i="0" lang="en-US" sz="1600" u="none" cap="none" strike="noStrike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IN</a:t>
            </a: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a, b;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b="0" i="0" lang="en-US" sz="1600" u="none" cap="none" strike="noStrike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OUT</a:t>
            </a: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out;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b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b="0" i="0" lang="en-US" sz="1600" u="none" cap="none" strike="noStrike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PARTS</a:t>
            </a: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Not(in=a, out=nota);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Not(in=b, out=notb);</a:t>
            </a:r>
            <a:endParaRPr b="0" i="0" sz="1600" u="none" cap="none" strike="noStrike">
              <a:solidFill>
                <a:srgbClr val="009972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And(a=a, b=notb, out=x);</a:t>
            </a:r>
            <a:endParaRPr b="0" i="0" sz="1600" u="none" cap="none" strike="noStrike">
              <a:solidFill>
                <a:srgbClr val="009972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And(a=nota, b=b, out=y);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i="0" lang="en-US" sz="1600" u="none" cap="none" strike="noStrike">
                <a:latin typeface="Courier New"/>
                <a:ea typeface="Courier New"/>
                <a:cs typeface="Courier New"/>
                <a:sym typeface="Courier New"/>
              </a:rPr>
              <a:t>  Or(a=x, b=y, out=out);</a:t>
            </a:r>
            <a:endParaRPr i="0" sz="1600" u="none" cap="none" strike="noStrike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Circuit diagram for the boolean function: a Xor b = (Not(a) And b) Or (a And Not(b))" id="262" name="Google Shape;262;g7a06cb6055_0_159" title="Circuit diagram of Xor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28575" y="4219828"/>
            <a:ext cx="4925175" cy="153837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g7a06cb6055_0_207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19062" lvl="0" marL="11906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Agenda</a:t>
            </a:r>
            <a:endParaRPr/>
          </a:p>
        </p:txBody>
      </p:sp>
      <p:sp>
        <p:nvSpPr>
          <p:cNvPr id="268" name="Google Shape;268;g7a06cb6055_0_207"/>
          <p:cNvSpPr txBox="1"/>
          <p:nvPr>
            <p:ph idx="1" type="body"/>
          </p:nvPr>
        </p:nvSpPr>
        <p:spPr>
          <a:xfrm>
            <a:off x="388950" y="1275325"/>
            <a:ext cx="8366100" cy="543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"/>
              <a:buNone/>
            </a:pPr>
            <a:r>
              <a:t/>
            </a:r>
            <a:endParaRPr b="1">
              <a:solidFill>
                <a:srgbClr val="4B2A85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>
                <a:solidFill>
                  <a:srgbClr val="000000"/>
                </a:solidFill>
              </a:rPr>
              <a:t>Let’s Get Organized!</a:t>
            </a:r>
            <a:endParaRPr>
              <a:solidFill>
                <a:srgbClr val="000000"/>
              </a:solidFill>
            </a:endParaRPr>
          </a:p>
          <a:p>
            <a:pPr indent="-327657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60"/>
              <a:buChar char="▪"/>
            </a:pPr>
            <a:r>
              <a:rPr lang="en-US">
                <a:solidFill>
                  <a:srgbClr val="000000"/>
                </a:solidFill>
              </a:rPr>
              <a:t>What’s included in your at-home study area? </a:t>
            </a:r>
            <a:br>
              <a:rPr lang="en-US">
                <a:solidFill>
                  <a:srgbClr val="000000"/>
                </a:solidFill>
              </a:rPr>
            </a:br>
            <a:endParaRPr>
              <a:solidFill>
                <a:srgbClr val="000000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/>
              <a:t>Reading Overview and Q&amp;A</a:t>
            </a:r>
            <a:endParaRPr/>
          </a:p>
          <a:p>
            <a:pPr indent="0" lvl="0" marL="4572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/>
              <a:t>Hardware Design Language</a:t>
            </a:r>
            <a:endParaRPr/>
          </a:p>
          <a:p>
            <a:pPr indent="-243840" lvl="0" marL="3429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ts val="1560"/>
              <a:buNone/>
            </a:pPr>
            <a:r>
              <a:rPr lang="en-US" sz="2200"/>
              <a:t>			</a:t>
            </a:r>
            <a:endParaRPr sz="2200"/>
          </a:p>
          <a:p>
            <a:pPr indent="-342900" lvl="0" marL="3429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b="1" lang="en-US">
                <a:solidFill>
                  <a:srgbClr val="4B2A85"/>
                </a:solidFill>
              </a:rPr>
              <a:t>Project 1</a:t>
            </a:r>
            <a:endParaRPr b="1">
              <a:solidFill>
                <a:srgbClr val="4B2A85"/>
              </a:solidFill>
            </a:endParaRPr>
          </a:p>
          <a:p>
            <a:pPr indent="-327657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"/>
              <a:buChar char="▪"/>
            </a:pPr>
            <a:r>
              <a:rPr lang="en-US"/>
              <a:t>Overview &amp; Example: Xor</a:t>
            </a:r>
            <a:endParaRPr/>
          </a:p>
          <a:p>
            <a:pPr indent="-327657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▪"/>
            </a:pPr>
            <a:r>
              <a:rPr b="1" lang="en-US">
                <a:solidFill>
                  <a:srgbClr val="4B2A85"/>
                </a:solidFill>
              </a:rPr>
              <a:t>Demo</a:t>
            </a:r>
            <a:endParaRPr b="1">
              <a:solidFill>
                <a:srgbClr val="4B2A85"/>
              </a:solidFill>
            </a:endParaRPr>
          </a:p>
          <a:p>
            <a:pPr indent="-327657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"/>
              <a:buChar char="▪"/>
            </a:pPr>
            <a:r>
              <a:rPr lang="en-US"/>
              <a:t>Group work</a:t>
            </a:r>
            <a:endParaRPr/>
          </a:p>
        </p:txBody>
      </p:sp>
      <p:sp>
        <p:nvSpPr>
          <p:cNvPr id="269" name="Google Shape;269;g7a06cb6055_0_207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119"/>
          <p:cNvSpPr txBox="1"/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19063" lvl="0" marL="11906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Project 1</a:t>
            </a:r>
            <a:endParaRPr/>
          </a:p>
        </p:txBody>
      </p:sp>
      <p:sp>
        <p:nvSpPr>
          <p:cNvPr id="275" name="Google Shape;275;p119"/>
          <p:cNvSpPr txBox="1"/>
          <p:nvPr>
            <p:ph idx="1" type="body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"/>
              <a:buNone/>
            </a:pPr>
            <a:r>
              <a:rPr b="1" lang="en-US">
                <a:solidFill>
                  <a:srgbClr val="000000"/>
                </a:solidFill>
              </a:rPr>
              <a:t>PART I:</a:t>
            </a:r>
            <a:r>
              <a:rPr lang="en-US">
                <a:solidFill>
                  <a:srgbClr val="000000"/>
                </a:solidFill>
              </a:rPr>
              <a:t> </a:t>
            </a:r>
            <a:r>
              <a:rPr b="1" lang="en-US"/>
              <a:t>Study Skills Inventory</a:t>
            </a:r>
            <a:endParaRPr b="1"/>
          </a:p>
          <a:p>
            <a:pPr indent="-32766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Self-assessing your skill level in various study practices and habits.</a:t>
            </a:r>
            <a:endParaRPr>
              <a:solidFill>
                <a:srgbClr val="000000"/>
              </a:solidFill>
            </a:endParaRPr>
          </a:p>
          <a:p>
            <a:pPr indent="0" lvl="0" marL="1371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"/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"/>
              <a:buNone/>
            </a:pPr>
            <a:r>
              <a:rPr b="1" lang="en-US"/>
              <a:t>PART II: Boolean Logic</a:t>
            </a:r>
            <a:endParaRPr/>
          </a:p>
          <a:p>
            <a:pPr indent="-32766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If you’ve cloned your repo, you have everything you need to get started on project 1!</a:t>
            </a:r>
            <a:br>
              <a:rPr lang="en-US"/>
            </a:br>
            <a:endParaRPr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"/>
              <a:buNone/>
            </a:pPr>
            <a:r>
              <a:rPr b="1" lang="en-US">
                <a:solidFill>
                  <a:srgbClr val="000000"/>
                </a:solidFill>
              </a:rPr>
              <a:t>PART III: </a:t>
            </a:r>
            <a:r>
              <a:rPr b="1" lang="en-US"/>
              <a:t>Boolean Logic Reflection </a:t>
            </a:r>
            <a:endParaRPr b="1"/>
          </a:p>
          <a:p>
            <a:pPr indent="-32766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Reflecting on what your experience was like in working through the Boolean Logic project.</a:t>
            </a:r>
            <a:endParaRPr b="1">
              <a:solidFill>
                <a:srgbClr val="000000"/>
              </a:solidFill>
            </a:endParaRPr>
          </a:p>
          <a:p>
            <a:pPr indent="0" lvl="0" marL="2743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"/>
              <a:buNone/>
            </a:pPr>
            <a:r>
              <a:t/>
            </a:r>
            <a:endParaRPr b="1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"/>
              <a:buNone/>
            </a:pPr>
            <a:r>
              <a:rPr b="1" lang="en-US">
                <a:solidFill>
                  <a:srgbClr val="000000"/>
                </a:solidFill>
              </a:rPr>
              <a:t>DUE NEXT THURSDAY 11:59PM</a:t>
            </a:r>
            <a:endParaRPr b="1" sz="220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1560"/>
              <a:buNone/>
            </a:pPr>
            <a:r>
              <a:t/>
            </a:r>
            <a:endParaRPr/>
          </a:p>
        </p:txBody>
      </p:sp>
      <p:sp>
        <p:nvSpPr>
          <p:cNvPr id="276" name="Google Shape;276;p119"/>
          <p:cNvSpPr txBox="1"/>
          <p:nvPr>
            <p:ph idx="12" type="sldNum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7a06cb6055_0_183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19062" lvl="0" marL="11906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Agenda</a:t>
            </a:r>
            <a:endParaRPr/>
          </a:p>
        </p:txBody>
      </p:sp>
      <p:sp>
        <p:nvSpPr>
          <p:cNvPr id="63" name="Google Shape;63;g7a06cb6055_0_183"/>
          <p:cNvSpPr txBox="1"/>
          <p:nvPr>
            <p:ph idx="1" type="body"/>
          </p:nvPr>
        </p:nvSpPr>
        <p:spPr>
          <a:xfrm>
            <a:off x="388950" y="1275325"/>
            <a:ext cx="8366100" cy="543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"/>
              <a:buNone/>
            </a:pPr>
            <a:r>
              <a:t/>
            </a:r>
            <a:endParaRPr b="1">
              <a:solidFill>
                <a:srgbClr val="4B2A85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b="1" lang="en-US">
                <a:solidFill>
                  <a:srgbClr val="4B2A85"/>
                </a:solidFill>
              </a:rPr>
              <a:t>Let’s Get Organized!</a:t>
            </a:r>
            <a:endParaRPr b="1">
              <a:solidFill>
                <a:srgbClr val="4B2A85"/>
              </a:solidFill>
            </a:endParaRPr>
          </a:p>
          <a:p>
            <a:pPr indent="-327657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▪"/>
            </a:pPr>
            <a:r>
              <a:rPr b="1" lang="en-US">
                <a:solidFill>
                  <a:srgbClr val="4B2A85"/>
                </a:solidFill>
              </a:rPr>
              <a:t>What’s included in your at-home study area? </a:t>
            </a:r>
            <a:br>
              <a:rPr b="1" lang="en-US">
                <a:solidFill>
                  <a:srgbClr val="4B2A85"/>
                </a:solidFill>
              </a:rPr>
            </a:br>
            <a:endParaRPr b="1">
              <a:solidFill>
                <a:srgbClr val="4B2A85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/>
              <a:t>Reading Overview and Q&amp;A</a:t>
            </a:r>
            <a:endParaRPr/>
          </a:p>
          <a:p>
            <a:pPr indent="0" lvl="0" marL="4572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/>
              <a:t>Hardware Design Language</a:t>
            </a:r>
            <a:endParaRPr/>
          </a:p>
          <a:p>
            <a:pPr indent="-243840" lvl="0" marL="3429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ts val="1560"/>
              <a:buNone/>
            </a:pPr>
            <a:r>
              <a:rPr lang="en-US" sz="2200"/>
              <a:t>			</a:t>
            </a:r>
            <a:endParaRPr sz="2200"/>
          </a:p>
          <a:p>
            <a:pPr indent="-342900" lvl="0" marL="3429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/>
              <a:t>Project 1</a:t>
            </a:r>
            <a:endParaRPr/>
          </a:p>
          <a:p>
            <a:pPr indent="-327657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"/>
              <a:buChar char="▪"/>
            </a:pPr>
            <a:r>
              <a:rPr lang="en-US"/>
              <a:t>Overview &amp; Example: Xor</a:t>
            </a:r>
            <a:endParaRPr/>
          </a:p>
          <a:p>
            <a:pPr indent="-327657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"/>
              <a:buChar char="▪"/>
            </a:pPr>
            <a:r>
              <a:rPr lang="en-US"/>
              <a:t>Demo</a:t>
            </a:r>
            <a:endParaRPr/>
          </a:p>
          <a:p>
            <a:pPr indent="-327657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"/>
              <a:buChar char="▪"/>
            </a:pPr>
            <a:r>
              <a:rPr lang="en-US"/>
              <a:t>Group work</a:t>
            </a:r>
            <a:endParaRPr/>
          </a:p>
        </p:txBody>
      </p:sp>
      <p:sp>
        <p:nvSpPr>
          <p:cNvPr id="64" name="Google Shape;64;g7a06cb6055_0_183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g7a06cb6055_0_169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Project 1 Demo</a:t>
            </a:r>
            <a:endParaRPr/>
          </a:p>
        </p:txBody>
      </p:sp>
      <p:sp>
        <p:nvSpPr>
          <p:cNvPr id="283" name="Google Shape;283;g7a06cb6055_0_169"/>
          <p:cNvSpPr txBox="1"/>
          <p:nvPr>
            <p:ph idx="1" type="body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Brief demo of the tools you will use in project 1</a:t>
            </a:r>
            <a:endParaRPr/>
          </a:p>
          <a:p>
            <a:pPr indent="0" lvl="0" marL="45720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Goal for today is for all of you to at least have opened up the tools</a:t>
            </a:r>
            <a:endParaRPr/>
          </a:p>
          <a:p>
            <a:pPr indent="0" lvl="0" marL="45720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Ideally you’ll be able to implement the first gate in project 1 - Not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This will get you familiar with the tools and sort out any confusion you may have!</a:t>
            </a:r>
            <a:endParaRPr/>
          </a:p>
        </p:txBody>
      </p:sp>
      <p:sp>
        <p:nvSpPr>
          <p:cNvPr id="284" name="Google Shape;284;g7a06cb6055_0_169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g7a06cb6055_0_213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19062" lvl="0" marL="11906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Agenda</a:t>
            </a:r>
            <a:endParaRPr/>
          </a:p>
        </p:txBody>
      </p:sp>
      <p:sp>
        <p:nvSpPr>
          <p:cNvPr id="290" name="Google Shape;290;g7a06cb6055_0_213"/>
          <p:cNvSpPr txBox="1"/>
          <p:nvPr>
            <p:ph idx="1" type="body"/>
          </p:nvPr>
        </p:nvSpPr>
        <p:spPr>
          <a:xfrm>
            <a:off x="388950" y="1275325"/>
            <a:ext cx="8366100" cy="543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"/>
              <a:buNone/>
            </a:pPr>
            <a:r>
              <a:t/>
            </a:r>
            <a:endParaRPr b="1">
              <a:solidFill>
                <a:srgbClr val="4B2A85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>
                <a:solidFill>
                  <a:srgbClr val="000000"/>
                </a:solidFill>
              </a:rPr>
              <a:t>Let’s Get Organized!</a:t>
            </a:r>
            <a:endParaRPr>
              <a:solidFill>
                <a:srgbClr val="000000"/>
              </a:solidFill>
            </a:endParaRPr>
          </a:p>
          <a:p>
            <a:pPr indent="-327657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60"/>
              <a:buChar char="▪"/>
            </a:pPr>
            <a:r>
              <a:rPr lang="en-US">
                <a:solidFill>
                  <a:srgbClr val="000000"/>
                </a:solidFill>
              </a:rPr>
              <a:t>What’s included in your at-home study area? </a:t>
            </a:r>
            <a:br>
              <a:rPr lang="en-US">
                <a:solidFill>
                  <a:srgbClr val="000000"/>
                </a:solidFill>
              </a:rPr>
            </a:br>
            <a:endParaRPr>
              <a:solidFill>
                <a:srgbClr val="000000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/>
              <a:t>Reading Overview and Q&amp;A</a:t>
            </a:r>
            <a:endParaRPr/>
          </a:p>
          <a:p>
            <a:pPr indent="0" lvl="0" marL="4572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/>
              <a:t>Hardware Design Language</a:t>
            </a:r>
            <a:endParaRPr/>
          </a:p>
          <a:p>
            <a:pPr indent="-243840" lvl="0" marL="3429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ts val="1560"/>
              <a:buNone/>
            </a:pPr>
            <a:r>
              <a:rPr lang="en-US" sz="2200"/>
              <a:t>			</a:t>
            </a:r>
            <a:endParaRPr sz="2200"/>
          </a:p>
          <a:p>
            <a:pPr indent="-342900" lvl="0" marL="3429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b="1" lang="en-US">
                <a:solidFill>
                  <a:srgbClr val="4B2A85"/>
                </a:solidFill>
              </a:rPr>
              <a:t>Project 1</a:t>
            </a:r>
            <a:endParaRPr b="1">
              <a:solidFill>
                <a:srgbClr val="4B2A85"/>
              </a:solidFill>
            </a:endParaRPr>
          </a:p>
          <a:p>
            <a:pPr indent="-327657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"/>
              <a:buChar char="▪"/>
            </a:pPr>
            <a:r>
              <a:rPr lang="en-US"/>
              <a:t>Overview &amp; Example: Xor</a:t>
            </a:r>
            <a:endParaRPr/>
          </a:p>
          <a:p>
            <a:pPr indent="-327657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"/>
              <a:buChar char="▪"/>
            </a:pPr>
            <a:r>
              <a:rPr lang="en-US"/>
              <a:t>Demo</a:t>
            </a:r>
            <a:endParaRPr/>
          </a:p>
          <a:p>
            <a:pPr indent="-327657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▪"/>
            </a:pPr>
            <a:r>
              <a:rPr b="1" lang="en-US">
                <a:solidFill>
                  <a:srgbClr val="4B2A85"/>
                </a:solidFill>
              </a:rPr>
              <a:t>Group work</a:t>
            </a:r>
            <a:endParaRPr b="1">
              <a:solidFill>
                <a:srgbClr val="4B2A85"/>
              </a:solidFill>
            </a:endParaRPr>
          </a:p>
        </p:txBody>
      </p:sp>
      <p:sp>
        <p:nvSpPr>
          <p:cNvPr id="291" name="Google Shape;291;g7a06cb6055_0_213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6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g7a06cb6055_0_176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Project 1 Group Work</a:t>
            </a:r>
            <a:endParaRPr/>
          </a:p>
        </p:txBody>
      </p:sp>
      <p:sp>
        <p:nvSpPr>
          <p:cNvPr id="298" name="Google Shape;298;g7a06cb6055_0_176"/>
          <p:cNvSpPr txBox="1"/>
          <p:nvPr>
            <p:ph idx="1" type="body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We now have some time for allocated for you to complete at least the first gate in project 1 in groups</a:t>
            </a:r>
            <a:endParaRPr/>
          </a:p>
          <a:p>
            <a:pPr indent="0" lvl="0" marL="45720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Complete the following tasks in groups - course staff will bounce around and are happy to answer any questions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420"/>
              <a:buChar char="○"/>
            </a:pPr>
            <a:r>
              <a:rPr lang="en-US"/>
              <a:t>Read the “Overview” section of the spec and briefly skim the rest of the spec (you’ll want to do a more thorough read through of the spec later)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420"/>
              <a:buChar char="○"/>
            </a:pPr>
            <a:r>
              <a:rPr lang="en-US"/>
              <a:t>Estimate the amount of time you think it will take to finish the project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Verify that everyone has cloned their repo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Verify that everyone can open the HardwareSimulator (see instructions in the Tools section of the spec)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Attempt to implement and test the Not gate</a:t>
            </a:r>
            <a:endParaRPr/>
          </a:p>
        </p:txBody>
      </p:sp>
      <p:sp>
        <p:nvSpPr>
          <p:cNvPr id="299" name="Google Shape;299;g7a06cb6055_0_176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4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gcade3dfbee_0_0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Wrapping Up</a:t>
            </a:r>
            <a:endParaRPr/>
          </a:p>
        </p:txBody>
      </p:sp>
      <p:sp>
        <p:nvSpPr>
          <p:cNvPr id="306" name="Google Shape;306;gcade3dfbee_0_0"/>
          <p:cNvSpPr txBox="1"/>
          <p:nvPr>
            <p:ph idx="1" type="body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/>
              <a:t>What’s in store for Week 2?</a:t>
            </a:r>
            <a:endParaRPr b="1"/>
          </a:p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❖"/>
            </a:pPr>
            <a:r>
              <a:rPr lang="en-US"/>
              <a:t>Boolean </a:t>
            </a:r>
            <a:r>
              <a:rPr lang="en-US"/>
              <a:t>Arithmetic &amp; ALU</a:t>
            </a:r>
            <a:endParaRPr/>
          </a:p>
          <a:p>
            <a:pPr indent="-327660" lvl="0" marL="457200" rtl="0" algn="l">
              <a:spcBef>
                <a:spcPts val="0"/>
              </a:spcBef>
              <a:spcAft>
                <a:spcPts val="0"/>
              </a:spcAft>
              <a:buSzPts val="1560"/>
              <a:buChar char="❖"/>
            </a:pPr>
            <a:r>
              <a:rPr lang="en-US"/>
              <a:t>Time Management</a:t>
            </a:r>
            <a:endParaRPr/>
          </a:p>
          <a:p>
            <a:pPr indent="-327660" lvl="0" marL="457200" rtl="0" algn="l">
              <a:spcBef>
                <a:spcPts val="0"/>
              </a:spcBef>
              <a:spcAft>
                <a:spcPts val="0"/>
              </a:spcAft>
              <a:buSzPts val="1560"/>
              <a:buChar char="❖"/>
            </a:pPr>
            <a:r>
              <a:rPr lang="en-US"/>
              <a:t>Project 2 Released</a:t>
            </a:r>
            <a:r>
              <a:rPr lang="en-US"/>
              <a:t> </a:t>
            </a:r>
            <a:endParaRPr/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/>
              <a:t>Reminders</a:t>
            </a:r>
            <a:endParaRPr b="1"/>
          </a:p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❖"/>
            </a:pPr>
            <a:r>
              <a:rPr lang="en-US"/>
              <a:t>Project 1 Due Thursday 4/8 11:59PM PDT</a:t>
            </a:r>
            <a:endParaRPr/>
          </a:p>
          <a:p>
            <a:pPr indent="-327660" lvl="0" marL="457200" rtl="0" algn="l">
              <a:spcBef>
                <a:spcPts val="0"/>
              </a:spcBef>
              <a:spcAft>
                <a:spcPts val="0"/>
              </a:spcAft>
              <a:buSzPts val="1560"/>
              <a:buChar char="❖"/>
            </a:pPr>
            <a:r>
              <a:rPr lang="en-US"/>
              <a:t>First Student-TA 1:1 session</a:t>
            </a:r>
            <a:endParaRPr/>
          </a:p>
          <a:p>
            <a:pPr indent="-327660" lvl="0" marL="457200" rtl="0" algn="l">
              <a:spcBef>
                <a:spcPts val="0"/>
              </a:spcBef>
              <a:spcAft>
                <a:spcPts val="0"/>
              </a:spcAft>
              <a:buSzPts val="1560"/>
              <a:buChar char="❖"/>
            </a:pPr>
            <a:r>
              <a:rPr lang="en-US"/>
              <a:t>TA Office Hours When2Meet </a:t>
            </a:r>
            <a:endParaRPr/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</p:txBody>
      </p:sp>
      <p:sp>
        <p:nvSpPr>
          <p:cNvPr id="307" name="Google Shape;307;gcade3dfbee_0_0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91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Breakout groups</a:t>
            </a:r>
            <a:endParaRPr/>
          </a:p>
        </p:txBody>
      </p:sp>
      <p:sp>
        <p:nvSpPr>
          <p:cNvPr id="71" name="Google Shape;71;p91"/>
          <p:cNvSpPr txBox="1"/>
          <p:nvPr>
            <p:ph idx="1" type="body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None/>
            </a:pPr>
            <a:r>
              <a:rPr lang="en-US"/>
              <a:t>In your small groups…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None/>
            </a:pPr>
            <a:r>
              <a:rPr lang="en-US"/>
              <a:t>Talk about what your study area has looked like in previous quarters. </a:t>
            </a:r>
            <a:endParaRPr/>
          </a:p>
          <a:p>
            <a:pPr indent="-327660" lvl="0" marL="4572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Char char="❖"/>
            </a:pPr>
            <a:r>
              <a:rPr lang="en-US"/>
              <a:t>What does your environment look like? </a:t>
            </a:r>
            <a:endParaRPr/>
          </a:p>
          <a:p>
            <a:pPr indent="-32766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"/>
              <a:buChar char="❖"/>
            </a:pPr>
            <a:r>
              <a:rPr lang="en-US"/>
              <a:t>What might be/has been a challenge in setting up your ideal at home study environment?</a:t>
            </a:r>
            <a:endParaRPr/>
          </a:p>
          <a:p>
            <a:pPr indent="-327660" lvl="0" marL="457200" rtl="0" algn="l">
              <a:spcBef>
                <a:spcPts val="0"/>
              </a:spcBef>
              <a:spcAft>
                <a:spcPts val="0"/>
              </a:spcAft>
              <a:buSzPts val="1560"/>
              <a:buChar char="❖"/>
            </a:pPr>
            <a:r>
              <a:rPr lang="en-US"/>
              <a:t>What could be some tools, resources, and/or vibes (that are within your control) that could help mitigate these challenges?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None/>
            </a:pPr>
            <a:r>
              <a:t/>
            </a:r>
            <a:endParaRPr/>
          </a:p>
        </p:txBody>
      </p:sp>
      <p:sp>
        <p:nvSpPr>
          <p:cNvPr id="72" name="Google Shape;72;p91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90"/>
          <p:cNvSpPr txBox="1"/>
          <p:nvPr>
            <p:ph type="title"/>
          </p:nvPr>
        </p:nvSpPr>
        <p:spPr>
          <a:xfrm>
            <a:off x="368993" y="2544853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BREAKOUTS!</a:t>
            </a:r>
            <a:endParaRPr/>
          </a:p>
        </p:txBody>
      </p:sp>
      <p:sp>
        <p:nvSpPr>
          <p:cNvPr id="79" name="Google Shape;79;p90"/>
          <p:cNvSpPr txBox="1"/>
          <p:nvPr>
            <p:ph idx="1" type="body"/>
          </p:nvPr>
        </p:nvSpPr>
        <p:spPr>
          <a:xfrm>
            <a:off x="396875" y="5784000"/>
            <a:ext cx="8366100" cy="549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None/>
            </a:pPr>
            <a:r>
              <a:t/>
            </a:r>
            <a:endParaRPr sz="1800"/>
          </a:p>
        </p:txBody>
      </p:sp>
      <p:sp>
        <p:nvSpPr>
          <p:cNvPr id="80" name="Google Shape;80;p90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7a06cb6055_0_189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19062" lvl="0" marL="11906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Agenda</a:t>
            </a:r>
            <a:endParaRPr/>
          </a:p>
        </p:txBody>
      </p:sp>
      <p:sp>
        <p:nvSpPr>
          <p:cNvPr id="86" name="Google Shape;86;g7a06cb6055_0_189"/>
          <p:cNvSpPr txBox="1"/>
          <p:nvPr>
            <p:ph idx="1" type="body"/>
          </p:nvPr>
        </p:nvSpPr>
        <p:spPr>
          <a:xfrm>
            <a:off x="388950" y="1275325"/>
            <a:ext cx="8366100" cy="543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"/>
              <a:buNone/>
            </a:pPr>
            <a:r>
              <a:t/>
            </a:r>
            <a:endParaRPr b="1">
              <a:solidFill>
                <a:srgbClr val="4B2A85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>
                <a:solidFill>
                  <a:srgbClr val="000000"/>
                </a:solidFill>
              </a:rPr>
              <a:t>Let’s Get Organized!</a:t>
            </a:r>
            <a:endParaRPr>
              <a:solidFill>
                <a:srgbClr val="000000"/>
              </a:solidFill>
            </a:endParaRPr>
          </a:p>
          <a:p>
            <a:pPr indent="-327657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60"/>
              <a:buChar char="▪"/>
            </a:pPr>
            <a:r>
              <a:rPr lang="en-US">
                <a:solidFill>
                  <a:srgbClr val="000000"/>
                </a:solidFill>
              </a:rPr>
              <a:t>What’s included in your at-home study area? </a:t>
            </a:r>
            <a:br>
              <a:rPr lang="en-US">
                <a:solidFill>
                  <a:srgbClr val="000000"/>
                </a:solidFill>
              </a:rPr>
            </a:br>
            <a:endParaRPr>
              <a:solidFill>
                <a:srgbClr val="000000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b="1" lang="en-US">
                <a:solidFill>
                  <a:srgbClr val="4B2A85"/>
                </a:solidFill>
              </a:rPr>
              <a:t>Reading Overview and Q&amp;A</a:t>
            </a:r>
            <a:endParaRPr b="1">
              <a:solidFill>
                <a:srgbClr val="4B2A85"/>
              </a:solidFill>
            </a:endParaRPr>
          </a:p>
          <a:p>
            <a:pPr indent="0" lvl="0" marL="4572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/>
              <a:t>Hardware Design Language</a:t>
            </a:r>
            <a:endParaRPr/>
          </a:p>
          <a:p>
            <a:pPr indent="-243840" lvl="0" marL="3429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ts val="1560"/>
              <a:buNone/>
            </a:pPr>
            <a:r>
              <a:rPr lang="en-US" sz="2200"/>
              <a:t>			</a:t>
            </a:r>
            <a:endParaRPr sz="2200"/>
          </a:p>
          <a:p>
            <a:pPr indent="-342900" lvl="0" marL="3429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/>
              <a:t>Project 1</a:t>
            </a:r>
            <a:endParaRPr/>
          </a:p>
          <a:p>
            <a:pPr indent="-327657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"/>
              <a:buChar char="▪"/>
            </a:pPr>
            <a:r>
              <a:rPr lang="en-US"/>
              <a:t>Overview &amp; Example: Xor</a:t>
            </a:r>
            <a:endParaRPr/>
          </a:p>
          <a:p>
            <a:pPr indent="-327657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"/>
              <a:buChar char="▪"/>
            </a:pPr>
            <a:r>
              <a:rPr lang="en-US"/>
              <a:t>Demo</a:t>
            </a:r>
            <a:endParaRPr/>
          </a:p>
          <a:p>
            <a:pPr indent="-327657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"/>
              <a:buChar char="▪"/>
            </a:pPr>
            <a:r>
              <a:rPr lang="en-US"/>
              <a:t>Group work</a:t>
            </a:r>
            <a:endParaRPr/>
          </a:p>
        </p:txBody>
      </p:sp>
      <p:sp>
        <p:nvSpPr>
          <p:cNvPr id="87" name="Google Shape;87;g7a06cb6055_0_189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82951d5151_0_22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9525">
            <a:noAutofit/>
          </a:bodyPr>
          <a:lstStyle/>
          <a:p>
            <a:pPr indent="-9525" lvl="0" marL="952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000000"/>
                </a:solidFill>
              </a:rPr>
              <a:t>Boolean Values</a:t>
            </a:r>
            <a:endParaRPr/>
          </a:p>
        </p:txBody>
      </p:sp>
      <p:sp>
        <p:nvSpPr>
          <p:cNvPr id="93" name="Google Shape;93;g82951d5151_0_22"/>
          <p:cNvSpPr txBox="1"/>
          <p:nvPr/>
        </p:nvSpPr>
        <p:spPr>
          <a:xfrm>
            <a:off x="3428181" y="5120200"/>
            <a:ext cx="778800" cy="1166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8075">
            <a:noAutofit/>
          </a:bodyPr>
          <a:lstStyle/>
          <a:p>
            <a:pPr indent="0" lvl="0" marL="9525" marR="3810" rtl="0" algn="ctr">
              <a:lnSpc>
                <a:spcPct val="1452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“Off”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9525" marR="3810" rtl="0" algn="ctr">
              <a:lnSpc>
                <a:spcPct val="1452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False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3810" rtl="0" algn="ctr">
              <a:lnSpc>
                <a:spcPct val="1452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g82951d5151_0_22"/>
          <p:cNvSpPr txBox="1"/>
          <p:nvPr/>
        </p:nvSpPr>
        <p:spPr>
          <a:xfrm>
            <a:off x="4870421" y="5120200"/>
            <a:ext cx="845400" cy="1166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8075">
            <a:noAutofit/>
          </a:bodyPr>
          <a:lstStyle/>
          <a:p>
            <a:pPr indent="-33813" lvl="0" marL="42862" marR="3810" rtl="0" algn="ctr">
              <a:lnSpc>
                <a:spcPct val="1452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“On”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813" lvl="0" marL="42862" marR="3810" rtl="0" algn="ctr">
              <a:lnSpc>
                <a:spcPct val="1452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True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813" lvl="0" marL="42862" marR="3810" rtl="0" algn="ctr">
              <a:lnSpc>
                <a:spcPct val="1452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descr="Image of light bulb turned on to signify a high voltage signal, which is associated with the boolean value true or the value 1." id="95" name="Google Shape;95;g82951d5151_0_22" title="On light bulb"/>
          <p:cNvSpPr/>
          <p:nvPr/>
        </p:nvSpPr>
        <p:spPr>
          <a:xfrm>
            <a:off x="4914381" y="3657891"/>
            <a:ext cx="757500" cy="12120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r>
              <a:t/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descr="Image of light bulb turned off to signify a low voltage signal, which is associated with the boolean value false or the value 0." id="96" name="Google Shape;96;g82951d5151_0_22" title="Off light bulb"/>
          <p:cNvSpPr/>
          <p:nvPr/>
        </p:nvSpPr>
        <p:spPr>
          <a:xfrm>
            <a:off x="3428182" y="3655338"/>
            <a:ext cx="778800" cy="1217100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r>
              <a:t/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g82951d5151_0_22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98" name="Google Shape;98;g82951d5151_0_22"/>
          <p:cNvSpPr txBox="1"/>
          <p:nvPr>
            <p:ph idx="1" type="body"/>
          </p:nvPr>
        </p:nvSpPr>
        <p:spPr>
          <a:xfrm>
            <a:off x="396875" y="1362075"/>
            <a:ext cx="8366100" cy="141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27660" lvl="0" marL="4572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A binary choice: true or false</a:t>
            </a:r>
            <a:endParaRPr/>
          </a:p>
          <a:p>
            <a:pPr indent="-32766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Maps to “high” signal (true) or “low” signal (false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6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04" name="Google Shape;104;p6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9525">
            <a:spAutoFit/>
          </a:bodyPr>
          <a:lstStyle/>
          <a:p>
            <a:pPr indent="-9525" lvl="0" marL="952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000000"/>
                </a:solidFill>
              </a:rPr>
              <a:t>Boolean Operations</a:t>
            </a:r>
            <a:endParaRPr/>
          </a:p>
        </p:txBody>
      </p:sp>
      <p:graphicFrame>
        <p:nvGraphicFramePr>
          <p:cNvPr id="105" name="Google Shape;105;p6"/>
          <p:cNvGraphicFramePr/>
          <p:nvPr/>
        </p:nvGraphicFramePr>
        <p:xfrm>
          <a:off x="1110646" y="461564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{A4BCCCB8-3939-4581-B63B-BDD9FCFC4AD5}</a:tableStyleId>
              </a:tblPr>
              <a:tblGrid>
                <a:gridCol w="466725"/>
                <a:gridCol w="466725"/>
                <a:gridCol w="466725"/>
              </a:tblGrid>
              <a:tr h="3469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i="1" lang="en-US" sz="1400" u="none" cap="none" strike="noStrike"/>
                        <a:t>x</a:t>
                      </a:r>
                      <a:endParaRPr sz="1400" u="none" cap="none" strike="noStrike"/>
                    </a:p>
                  </a:txBody>
                  <a:tcPr marT="2762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i="1" lang="en-US" sz="1400" u="none" cap="none" strike="noStrike"/>
                        <a:t>y</a:t>
                      </a:r>
                      <a:endParaRPr sz="1400" u="none" cap="none" strike="noStrike"/>
                    </a:p>
                  </a:txBody>
                  <a:tcPr marT="27625" marB="0" marR="0" marL="0"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/>
                        <a:t>And</a:t>
                      </a:r>
                      <a:endParaRPr sz="1400" u="none" cap="none" strike="noStrike"/>
                    </a:p>
                  </a:txBody>
                  <a:tcPr marT="2762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5B9BD5"/>
                    </a:solidFill>
                  </a:tcPr>
                </a:tc>
              </a:tr>
              <a:tr h="3469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0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0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0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FF7"/>
                    </a:solidFill>
                  </a:tcPr>
                </a:tc>
              </a:tr>
              <a:tr h="3469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0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0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469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0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0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FF7"/>
                    </a:solidFill>
                  </a:tcPr>
                </a:tc>
              </a:tr>
              <a:tr h="3469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106" name="Google Shape;106;p6"/>
          <p:cNvGraphicFramePr/>
          <p:nvPr/>
        </p:nvGraphicFramePr>
        <p:xfrm>
          <a:off x="3871925" y="461564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{A4BCCCB8-3939-4581-B63B-BDD9FCFC4AD5}</a:tableStyleId>
              </a:tblPr>
              <a:tblGrid>
                <a:gridCol w="466725"/>
                <a:gridCol w="466725"/>
                <a:gridCol w="466725"/>
              </a:tblGrid>
              <a:tr h="3469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i="1" lang="en-US" sz="1400" u="none" cap="none" strike="noStrike"/>
                        <a:t>x</a:t>
                      </a:r>
                      <a:endParaRPr sz="1400" u="none" cap="none" strike="noStrike"/>
                    </a:p>
                  </a:txBody>
                  <a:tcPr marT="2762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i="1" lang="en-US" sz="1400" u="none" cap="none" strike="noStrike"/>
                        <a:t>y</a:t>
                      </a:r>
                      <a:endParaRPr sz="1400" u="none" cap="none" strike="noStrike"/>
                    </a:p>
                  </a:txBody>
                  <a:tcPr marT="27625" marB="0" marR="0" marL="0"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/>
                        <a:t>Or</a:t>
                      </a:r>
                      <a:endParaRPr sz="1400" u="none" cap="none" strike="noStrike"/>
                    </a:p>
                  </a:txBody>
                  <a:tcPr marT="2762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5B9BD5"/>
                    </a:solidFill>
                  </a:tcPr>
                </a:tc>
              </a:tr>
              <a:tr h="3469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0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0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0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FF7"/>
                    </a:solidFill>
                  </a:tcPr>
                </a:tc>
              </a:tr>
              <a:tr h="3469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0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469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0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FF7"/>
                    </a:solidFill>
                  </a:tcPr>
                </a:tc>
              </a:tr>
              <a:tr h="3469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107" name="Google Shape;107;p6"/>
          <p:cNvGraphicFramePr/>
          <p:nvPr/>
        </p:nvGraphicFramePr>
        <p:xfrm>
          <a:off x="6849706" y="4615642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{A4BCCCB8-3939-4581-B63B-BDD9FCFC4AD5}</a:tableStyleId>
              </a:tblPr>
              <a:tblGrid>
                <a:gridCol w="466975"/>
                <a:gridCol w="466975"/>
              </a:tblGrid>
              <a:tr h="3469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i="1" lang="en-US" sz="1400" u="none" cap="none" strike="noStrike"/>
                        <a:t>x</a:t>
                      </a:r>
                      <a:endParaRPr i="1" sz="1400" u="none" cap="none" strike="noStrike"/>
                    </a:p>
                  </a:txBody>
                  <a:tcPr marT="2762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/>
                        <a:t>Not</a:t>
                      </a:r>
                      <a:endParaRPr sz="1400" u="none" cap="none" strike="noStrike"/>
                    </a:p>
                  </a:txBody>
                  <a:tcPr marT="2762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5B9BD5"/>
                    </a:solidFill>
                  </a:tcPr>
                </a:tc>
              </a:tr>
              <a:tr h="3469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0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FF7"/>
                    </a:solidFill>
                  </a:tcPr>
                </a:tc>
              </a:tr>
              <a:tr h="3469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0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08" name="Google Shape;108;p6"/>
          <p:cNvSpPr txBox="1"/>
          <p:nvPr>
            <p:ph idx="1" type="body"/>
          </p:nvPr>
        </p:nvSpPr>
        <p:spPr>
          <a:xfrm>
            <a:off x="396875" y="1362075"/>
            <a:ext cx="8366100" cy="141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27660" lvl="0" marL="4572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Can use simple logical operations to combine booleans</a:t>
            </a:r>
            <a:endParaRPr/>
          </a:p>
          <a:p>
            <a:pPr indent="-382268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b="1" lang="en-US"/>
              <a:t>Truth table</a:t>
            </a:r>
            <a:r>
              <a:rPr lang="en-US"/>
              <a:t>: Writing out </a:t>
            </a:r>
            <a:r>
              <a:rPr i="1" lang="en-US"/>
              <a:t>every possible </a:t>
            </a:r>
            <a:r>
              <a:rPr lang="en-US"/>
              <a:t>set of inputs and the corresponding output of the operation</a:t>
            </a:r>
            <a:endParaRPr/>
          </a:p>
          <a:p>
            <a:pPr indent="-382268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Operations correspond to physical hardware gates</a:t>
            </a:r>
            <a:endParaRPr/>
          </a:p>
          <a:p>
            <a:pPr indent="-32766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Examples:</a:t>
            </a:r>
            <a:endParaRPr/>
          </a:p>
          <a:p>
            <a:pPr indent="-382268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x And y</a:t>
            </a:r>
            <a:endParaRPr/>
          </a:p>
          <a:p>
            <a:pPr indent="-382268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x Or y</a:t>
            </a:r>
            <a:endParaRPr/>
          </a:p>
          <a:p>
            <a:pPr indent="-382268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Not x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7"/>
          <p:cNvSpPr txBox="1"/>
          <p:nvPr>
            <p:ph idx="12" type="sldNum"/>
          </p:nvPr>
        </p:nvSpPr>
        <p:spPr>
          <a:xfrm>
            <a:off x="10424667" y="6563738"/>
            <a:ext cx="622300" cy="24257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952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0" i="0" lang="en-US" sz="1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Slide </a:t>
            </a:r>
            <a:fld id="{00000000-1234-1234-1234-123412341234}" type="slidenum">
              <a:rPr b="0" i="0" lang="en-US" sz="1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7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9525">
            <a:noAutofit/>
          </a:bodyPr>
          <a:lstStyle/>
          <a:p>
            <a:pPr indent="-9525" lvl="0" marL="952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000000"/>
                </a:solidFill>
              </a:rPr>
              <a:t>Boolean Functions</a:t>
            </a:r>
            <a:endParaRPr/>
          </a:p>
        </p:txBody>
      </p:sp>
      <p:sp>
        <p:nvSpPr>
          <p:cNvPr id="115" name="Google Shape;115;p7"/>
          <p:cNvSpPr txBox="1"/>
          <p:nvPr>
            <p:ph idx="1" type="body"/>
          </p:nvPr>
        </p:nvSpPr>
        <p:spPr>
          <a:xfrm>
            <a:off x="388950" y="1197675"/>
            <a:ext cx="8556000" cy="536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27660" lvl="0" marL="4572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Combinations of boolean values/inputs</a:t>
            </a:r>
            <a:endParaRPr/>
          </a:p>
          <a:p>
            <a:pPr indent="-32766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Reading discussed 3 ways of specifying boolean functions:</a:t>
            </a:r>
            <a:endParaRPr/>
          </a:p>
          <a:p>
            <a:pPr indent="-382268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Boolean expression: Not((a Or b) And c)</a:t>
            </a:r>
            <a:endParaRPr/>
          </a:p>
          <a:p>
            <a:pPr indent="-382268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Truth table:</a:t>
            </a:r>
            <a:endParaRPr/>
          </a:p>
          <a:p>
            <a:pPr indent="0" lvl="0" marL="9144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9144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9144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9144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9144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82268" lvl="1" marL="9144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Circuit diagram of hardware gates:</a:t>
            </a:r>
            <a:endParaRPr/>
          </a:p>
        </p:txBody>
      </p:sp>
      <p:pic>
        <p:nvPicPr>
          <p:cNvPr descr="Circuit diagram of the boolean function Not((a Or b) And c)" id="116" name="Google Shape;116;p7" title="Circuit diagram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47750" y="5608325"/>
            <a:ext cx="3248025" cy="8763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17" name="Google Shape;117;p7"/>
          <p:cNvGraphicFramePr/>
          <p:nvPr/>
        </p:nvGraphicFramePr>
        <p:xfrm>
          <a:off x="3123336" y="2538604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{A4BCCCB8-3939-4581-B63B-BDD9FCFC4AD5}</a:tableStyleId>
              </a:tblPr>
              <a:tblGrid>
                <a:gridCol w="533575"/>
                <a:gridCol w="421775"/>
                <a:gridCol w="477675"/>
                <a:gridCol w="477675"/>
              </a:tblGrid>
              <a:tr h="278125">
                <a:tc>
                  <a:txBody>
                    <a:bodyPr/>
                    <a:lstStyle/>
                    <a:p>
                      <a:pPr indent="0" lvl="0" marL="26733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i="1" lang="en-US"/>
                        <a:t>a</a:t>
                      </a:r>
                      <a:endParaRPr sz="1400" u="none" cap="none" strike="noStrike"/>
                    </a:p>
                  </a:txBody>
                  <a:tcPr marT="2762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i="1" lang="en-US"/>
                        <a:t>b</a:t>
                      </a:r>
                      <a:endParaRPr sz="1400" u="none" cap="none" strike="noStrike"/>
                    </a:p>
                  </a:txBody>
                  <a:tcPr marT="27625" marB="0" marR="0" marL="0"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i="1" lang="en-US"/>
                        <a:t>c</a:t>
                      </a:r>
                      <a:endParaRPr sz="1400" u="none" cap="none" strike="noStrike"/>
                    </a:p>
                  </a:txBody>
                  <a:tcPr marT="27625" marB="0" marR="0" marL="0"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i="1" lang="en-US"/>
                        <a:t>out</a:t>
                      </a:r>
                      <a:endParaRPr sz="1400" u="none" cap="none" strike="noStrike"/>
                    </a:p>
                  </a:txBody>
                  <a:tcPr marT="2762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5B9BD5"/>
                    </a:solidFill>
                  </a:tcPr>
                </a:tc>
              </a:tr>
              <a:tr h="278125">
                <a:tc>
                  <a:txBody>
                    <a:bodyPr/>
                    <a:lstStyle/>
                    <a:p>
                      <a:pPr indent="0" lvl="0" marL="2667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0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0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0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0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FF7"/>
                    </a:solidFill>
                  </a:tcPr>
                </a:tc>
              </a:tr>
              <a:tr h="278125">
                <a:tc>
                  <a:txBody>
                    <a:bodyPr/>
                    <a:lstStyle/>
                    <a:p>
                      <a:pPr indent="0" lvl="0" marL="2667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0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0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T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8125">
                <a:tc>
                  <a:txBody>
                    <a:bodyPr/>
                    <a:lstStyle/>
                    <a:p>
                      <a:pPr indent="0" lvl="0" marL="2667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0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T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0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0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FF7"/>
                    </a:solidFill>
                  </a:tcPr>
                </a:tc>
              </a:tr>
              <a:tr h="278125">
                <a:tc>
                  <a:txBody>
                    <a:bodyPr/>
                    <a:lstStyle/>
                    <a:p>
                      <a:pPr indent="0" lvl="0" marL="2667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0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T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8125">
                <a:tc>
                  <a:txBody>
                    <a:bodyPr/>
                    <a:lstStyle/>
                    <a:p>
                      <a:pPr indent="0" lvl="0" marL="2667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0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T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0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0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FF7"/>
                    </a:solidFill>
                  </a:tcPr>
                </a:tc>
              </a:tr>
              <a:tr h="278125">
                <a:tc>
                  <a:txBody>
                    <a:bodyPr/>
                    <a:lstStyle/>
                    <a:p>
                      <a:pPr indent="0" lvl="0" marL="2667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0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T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0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8125">
                <a:tc>
                  <a:txBody>
                    <a:bodyPr/>
                    <a:lstStyle/>
                    <a:p>
                      <a:pPr indent="0" lvl="0" marL="2667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T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0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FF7"/>
                    </a:solidFill>
                  </a:tcPr>
                </a:tc>
              </a:tr>
              <a:tr h="278125">
                <a:tc>
                  <a:txBody>
                    <a:bodyPr/>
                    <a:lstStyle/>
                    <a:p>
                      <a:pPr indent="0" lvl="0" marL="2667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T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5B9BD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UWTheme-333-Sp18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4B2A85"/>
      </a:hlink>
      <a:folHlink>
        <a:srgbClr val="DED4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2018-03-28T08:00:24Z</dcterms:created>
  <dc:creator>Aaron Johnston</dc:creator>
</cp:coreProperties>
</file>