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Lst>
  <p:sldSz cy="6858000" cx="9144000"/>
  <p:notesSz cx="9601200" cy="7315200"/>
  <p:embeddedFontLst>
    <p:embeddedFont>
      <p:font typeface="Arial Narrow"/>
      <p:regular r:id="rId39"/>
      <p:bold r:id="rId40"/>
      <p:italic r:id="rId41"/>
      <p:boldItalic r:id="rId42"/>
    </p:embeddedFont>
    <p:embeddedFont>
      <p:font typeface="Montserrat"/>
      <p:regular r:id="rId43"/>
      <p:bold r:id="rId44"/>
      <p:italic r:id="rId45"/>
      <p:boldItalic r:id="rId46"/>
    </p:embeddedFont>
    <p:embeddedFont>
      <p:font typeface="Roboto Mono"/>
      <p:regular r:id="rId47"/>
      <p:bold r:id="rId48"/>
      <p:italic r:id="rId49"/>
      <p:boldItalic r:id="rId5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1" roundtripDataSignature="AMtx7mjH13spXof0u/uLYd31eNxpfgUeu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ArialNarrow-bold.fntdata"/><Relationship Id="rId42" Type="http://schemas.openxmlformats.org/officeDocument/2006/relationships/font" Target="fonts/ArialNarrow-boldItalic.fntdata"/><Relationship Id="rId41" Type="http://schemas.openxmlformats.org/officeDocument/2006/relationships/font" Target="fonts/ArialNarrow-italic.fntdata"/><Relationship Id="rId44" Type="http://schemas.openxmlformats.org/officeDocument/2006/relationships/font" Target="fonts/Montserrat-bold.fntdata"/><Relationship Id="rId43" Type="http://schemas.openxmlformats.org/officeDocument/2006/relationships/font" Target="fonts/Montserrat-regular.fntdata"/><Relationship Id="rId46" Type="http://schemas.openxmlformats.org/officeDocument/2006/relationships/font" Target="fonts/Montserrat-boldItalic.fntdata"/><Relationship Id="rId45" Type="http://schemas.openxmlformats.org/officeDocument/2006/relationships/font" Target="fonts/Montserrat-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RobotoMono-bold.fntdata"/><Relationship Id="rId47" Type="http://schemas.openxmlformats.org/officeDocument/2006/relationships/font" Target="fonts/RobotoMono-regular.fntdata"/><Relationship Id="rId49" Type="http://schemas.openxmlformats.org/officeDocument/2006/relationships/font" Target="fonts/RobotoMono-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font" Target="fonts/ArialNarrow-regular.fntdata"/><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customschemas.google.com/relationships/presentationmetadata" Target="metadata"/><Relationship Id="rId50" Type="http://schemas.openxmlformats.org/officeDocument/2006/relationships/font" Target="fonts/RobotoMono-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2"/>
            <a:ext cx="4160520" cy="367030"/>
          </a:xfrm>
          <a:prstGeom prst="rect">
            <a:avLst/>
          </a:prstGeom>
          <a:noFill/>
          <a:ln>
            <a:noFill/>
          </a:ln>
        </p:spPr>
        <p:txBody>
          <a:bodyPr anchorCtr="0" anchor="t"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438458" y="2"/>
            <a:ext cx="4160520" cy="367030"/>
          </a:xfrm>
          <a:prstGeom prst="rect">
            <a:avLst/>
          </a:prstGeom>
          <a:noFill/>
          <a:ln>
            <a:noFill/>
          </a:ln>
        </p:spPr>
        <p:txBody>
          <a:bodyPr anchorCtr="0" anchor="t" bIns="48325" lIns="96650" spcFirstLastPara="1" rIns="96650" wrap="square" tIns="48325">
            <a:noAutofit/>
          </a:bodyPr>
          <a:lstStyle>
            <a:lvl1pPr lvl="0" marR="0" rtl="0" algn="r">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948171"/>
            <a:ext cx="4160520" cy="367029"/>
          </a:xfrm>
          <a:prstGeom prst="rect">
            <a:avLst/>
          </a:prstGeom>
          <a:noFill/>
          <a:ln>
            <a:noFill/>
          </a:ln>
        </p:spPr>
        <p:txBody>
          <a:bodyPr anchorCtr="0" anchor="b" bIns="48325" lIns="96650" spcFirstLastPara="1" rIns="96650" wrap="square" tIns="48325">
            <a:noAutofit/>
          </a:bodyPr>
          <a:lstStyle>
            <a:lvl1pPr lvl="0" marR="0" rtl="0" algn="l">
              <a:lnSpc>
                <a:spcPct val="100000"/>
              </a:lnSpc>
              <a:spcBef>
                <a:spcPts val="0"/>
              </a:spcBef>
              <a:spcAft>
                <a:spcPts val="0"/>
              </a:spcAft>
              <a:buClr>
                <a:srgbClr val="000000"/>
              </a:buClr>
              <a:buSzPts val="1400"/>
              <a:buFont typeface="Arial"/>
              <a:buNone/>
              <a:defRPr b="0" i="0" sz="1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438458" y="6948171"/>
            <a:ext cx="4160520" cy="367029"/>
          </a:xfrm>
          <a:prstGeom prst="rect">
            <a:avLst/>
          </a:prstGeom>
          <a:noFill/>
          <a:ln>
            <a:noFill/>
          </a:ln>
        </p:spPr>
        <p:txBody>
          <a:bodyPr anchorCtr="0" anchor="b" bIns="48325" lIns="96650" spcFirstLastPara="1" rIns="96650" wrap="square" tIns="48325">
            <a:noAutofit/>
          </a:bodyPr>
          <a:lstStyle/>
          <a:p>
            <a:pPr indent="0" lvl="0" marL="0" marR="0" rtl="0" algn="r">
              <a:lnSpc>
                <a:spcPct val="100000"/>
              </a:lnSpc>
              <a:spcBef>
                <a:spcPts val="0"/>
              </a:spcBef>
              <a:spcAft>
                <a:spcPts val="0"/>
              </a:spcAft>
              <a:buClr>
                <a:srgbClr val="000000"/>
              </a:buClr>
              <a:buSzPts val="1300"/>
              <a:buFont typeface="Arial"/>
              <a:buNone/>
            </a:pPr>
            <a:fld id="{00000000-1234-1234-1234-123412341234}" type="slidenum">
              <a:rPr b="0" i="0" lang="en-US" sz="1300" u="none" cap="none" strike="noStrike">
                <a:solidFill>
                  <a:schemeClr val="dk1"/>
                </a:solidFill>
                <a:latin typeface="Calibri"/>
                <a:ea typeface="Calibri"/>
                <a:cs typeface="Calibri"/>
                <a:sym typeface="Calibri"/>
              </a:rPr>
              <a:t>‹#›</a:t>
            </a:fld>
            <a:endParaRPr b="0" i="0" sz="1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1: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ALL</a:t>
            </a:r>
            <a:endParaRPr/>
          </a:p>
        </p:txBody>
      </p:sp>
      <p:sp>
        <p:nvSpPr>
          <p:cNvPr id="47" name="Google Shape;47;p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828d842812_1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0" name="Google Shape;140;g828d842812_1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a:t>
            </a:r>
            <a:endParaRPr/>
          </a:p>
        </p:txBody>
      </p:sp>
      <p:sp>
        <p:nvSpPr>
          <p:cNvPr id="141" name="Google Shape;141;g828d842812_1_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7f627cb537_0_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a:t>
            </a:r>
            <a:endParaRPr/>
          </a:p>
        </p:txBody>
      </p:sp>
      <p:sp>
        <p:nvSpPr>
          <p:cNvPr id="148" name="Google Shape;148;g7f627cb537_0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7226799cf1_0_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5" name="Google Shape;155;g7226799cf1_0_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 </a:t>
            </a:r>
            <a:endParaRPr/>
          </a:p>
        </p:txBody>
      </p:sp>
      <p:sp>
        <p:nvSpPr>
          <p:cNvPr id="156" name="Google Shape;156;g7226799cf1_0_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9: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example: “Assignment 1” includes Project 1 &amp; Time Audit = 5 points (3 points for Project 1 and 2 points for Time Audit) </a:t>
            </a:r>
            <a:endParaRPr/>
          </a:p>
        </p:txBody>
      </p:sp>
      <p:sp>
        <p:nvSpPr>
          <p:cNvPr id="183" name="Google Shape;183;p9: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4: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190" name="Google Shape;190;p14: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aa1c327bed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For example: “Assignment 1” includes Project 1 &amp; Time Audit = 5 points (3 points for Project 1 and 2 points for Time Audit) </a:t>
            </a:r>
            <a:endParaRPr/>
          </a:p>
        </p:txBody>
      </p:sp>
      <p:sp>
        <p:nvSpPr>
          <p:cNvPr id="197" name="Google Shape;197;gaa1c327bed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cae58c24c8_0_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04" name="Google Shape;204;gcae58c24c8_0_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0: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11" name="Google Shape;211;p10: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cae58c24c8_0_8: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18" name="Google Shape;218;gcae58c24c8_0_8: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1: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25" name="Google Shape;225;p1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g7f627cb537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g7f627cb537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ALL</a:t>
            </a:r>
            <a:endParaRPr/>
          </a:p>
        </p:txBody>
      </p:sp>
      <p:sp>
        <p:nvSpPr>
          <p:cNvPr id="55" name="Google Shape;55;g7f627cb537_0_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12: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32" name="Google Shape;232;p12: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13: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 - pull up course syllabus in discussing extension requests</a:t>
            </a:r>
            <a:br>
              <a:rPr lang="en-US"/>
            </a:br>
            <a:br>
              <a:rPr lang="en-US"/>
            </a:br>
            <a:r>
              <a:rPr lang="en-US"/>
              <a:t>A big goal of the course is help students stay persistent and stay resilient even in the midst of being challenged (i.e hard assignments/technical content, life circumstances, hardship, etc). Having to juggle multiple duties, wear different hats and navigate tough moments will continue to be something that comes up over the course of their time as a student and beyond. We understand that things come up. We also want students to be able to practice what they should do if something does come up and to communicate with us to identify a plan of action.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This is why in order for students to receive a passing grade for the course, they MUST submit all their assignments. (even if all their late days are used).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46" name="Google Shape;246;p13: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5: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53" name="Google Shape;253;p15: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16: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a:t>
            </a:r>
            <a:endParaRPr/>
          </a:p>
          <a:p>
            <a:pPr indent="0" lvl="0" marL="0" rtl="0" algn="l">
              <a:lnSpc>
                <a:spcPct val="100000"/>
              </a:lnSpc>
              <a:spcBef>
                <a:spcPts val="0"/>
              </a:spcBef>
              <a:spcAft>
                <a:spcPts val="0"/>
              </a:spcAft>
              <a:buSzPts val="1400"/>
              <a:buNone/>
            </a:pPr>
            <a:r>
              <a:rPr lang="en-US"/>
              <a:t>Virtual Engagement -- Non-Verbal Communication!  </a:t>
            </a:r>
            <a:endParaRPr/>
          </a:p>
          <a:p>
            <a:pPr indent="0" lvl="0" marL="0" rtl="0" algn="l">
              <a:lnSpc>
                <a:spcPct val="100000"/>
              </a:lnSpc>
              <a:spcBef>
                <a:spcPts val="0"/>
              </a:spcBef>
              <a:spcAft>
                <a:spcPts val="0"/>
              </a:spcAft>
              <a:buSzPts val="1400"/>
              <a:buNone/>
            </a:pPr>
            <a:r>
              <a:rPr lang="en-US"/>
              <a:t>We ask that each time we meet for class, that you bring THREE pieces of paper that you will utilize during class.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0" name="Google Shape;260;p16: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aa1c327bed_0_6: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a:t>
            </a:r>
            <a:endParaRPr/>
          </a:p>
          <a:p>
            <a:pPr indent="0" lvl="0" marL="0" rtl="0" algn="l">
              <a:lnSpc>
                <a:spcPct val="100000"/>
              </a:lnSpc>
              <a:spcBef>
                <a:spcPts val="0"/>
              </a:spcBef>
              <a:spcAft>
                <a:spcPts val="0"/>
              </a:spcAft>
              <a:buSzPts val="1400"/>
              <a:buNone/>
            </a:pPr>
            <a:r>
              <a:rPr lang="en-US"/>
              <a:t>Virtual Engagement -- Non-Verbal Communication!  </a:t>
            </a:r>
            <a:endParaRPr/>
          </a:p>
          <a:p>
            <a:pPr indent="0" lvl="0" marL="0" rtl="0" algn="l">
              <a:lnSpc>
                <a:spcPct val="100000"/>
              </a:lnSpc>
              <a:spcBef>
                <a:spcPts val="0"/>
              </a:spcBef>
              <a:spcAft>
                <a:spcPts val="0"/>
              </a:spcAft>
              <a:buSzPts val="1400"/>
              <a:buNone/>
            </a:pPr>
            <a:r>
              <a:rPr lang="en-US"/>
              <a:t>We ask that each time we meet for class, that you bring THREE pieces of paper that you will utilize during class.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i="1" lang="en-US"/>
              <a:t>Promotes active participation and engagement.</a:t>
            </a:r>
            <a:endParaRPr i="1"/>
          </a:p>
          <a:p>
            <a:pPr indent="0" lvl="0" marL="0" rtl="0" algn="l">
              <a:lnSpc>
                <a:spcPct val="100000"/>
              </a:lnSpc>
              <a:spcBef>
                <a:spcPts val="0"/>
              </a:spcBef>
              <a:spcAft>
                <a:spcPts val="0"/>
              </a:spcAft>
              <a:buSzPts val="1400"/>
              <a:buNone/>
            </a:pPr>
            <a:r>
              <a:rPr lang="en-US"/>
              <a:t>1) “I have a question!” </a:t>
            </a:r>
            <a:endParaRPr/>
          </a:p>
          <a:p>
            <a:pPr indent="0" lvl="0" marL="0" rtl="0" algn="l">
              <a:lnSpc>
                <a:spcPct val="100000"/>
              </a:lnSpc>
              <a:spcBef>
                <a:spcPts val="0"/>
              </a:spcBef>
              <a:spcAft>
                <a:spcPts val="0"/>
              </a:spcAft>
              <a:buSzPts val="1400"/>
              <a:buNone/>
            </a:pPr>
            <a:r>
              <a:rPr lang="en-US"/>
              <a:t>2) “snapping fingers” - showing that you are affirming someone, that resonates with you</a:t>
            </a:r>
            <a:endParaRPr/>
          </a:p>
          <a:p>
            <a:pPr indent="0" lvl="0" marL="0" rtl="0" algn="l">
              <a:lnSpc>
                <a:spcPct val="100000"/>
              </a:lnSpc>
              <a:spcBef>
                <a:spcPts val="0"/>
              </a:spcBef>
              <a:spcAft>
                <a:spcPts val="0"/>
              </a:spcAft>
              <a:buSzPts val="1400"/>
              <a:buNone/>
            </a:pPr>
            <a:r>
              <a:rPr lang="en-US"/>
              <a:t>3) I’m overwhelmed - signals to us that maybe folks are confused, frustrated, overwhelmed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267" name="Google Shape;267;gaa1c327bed_0_6: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74" name="Google Shape;274;p17: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18: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81" name="Google Shape;281;p18: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 name="Shape 286"/>
        <p:cNvGrpSpPr/>
        <p:nvPr/>
      </p:nvGrpSpPr>
      <p:grpSpPr>
        <a:xfrm>
          <a:off x="0" y="0"/>
          <a:ext cx="0" cy="0"/>
          <a:chOff x="0" y="0"/>
          <a:chExt cx="0" cy="0"/>
        </a:xfrm>
      </p:grpSpPr>
      <p:sp>
        <p:nvSpPr>
          <p:cNvPr id="287" name="Google Shape;287;p19: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88" name="Google Shape;288;p19: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20: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295" name="Google Shape;295;p20: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aa47bc3a74_1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p:txBody>
      </p:sp>
      <p:sp>
        <p:nvSpPr>
          <p:cNvPr id="315" name="Google Shape;315;gaa47bc3a74_1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a:t>
            </a:r>
            <a:endParaRPr/>
          </a:p>
        </p:txBody>
      </p:sp>
      <p:sp>
        <p:nvSpPr>
          <p:cNvPr id="62" name="Google Shape;62;p2: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8292c852d3_0_22: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2" name="Google Shape;322;g8292c852d3_0_22: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GITLAB DEMO:</a:t>
            </a:r>
            <a:endParaRPr/>
          </a:p>
          <a:p>
            <a:pPr indent="0" lvl="0" marL="0" rtl="0" algn="l">
              <a:lnSpc>
                <a:spcPct val="100000"/>
              </a:lnSpc>
              <a:spcBef>
                <a:spcPts val="0"/>
              </a:spcBef>
              <a:spcAft>
                <a:spcPts val="0"/>
              </a:spcAft>
              <a:buSzPts val="1400"/>
              <a:buNone/>
            </a:pPr>
            <a:r>
              <a:rPr lang="en-US"/>
              <a:t>(Setup) Gitlab page open</a:t>
            </a:r>
            <a:endParaRPr/>
          </a:p>
          <a:p>
            <a:pPr indent="0" lvl="0" marL="0" rtl="0" algn="l">
              <a:lnSpc>
                <a:spcPct val="100000"/>
              </a:lnSpc>
              <a:spcBef>
                <a:spcPts val="0"/>
              </a:spcBef>
              <a:spcAft>
                <a:spcPts val="0"/>
              </a:spcAft>
              <a:buSzPts val="1400"/>
              <a:buNone/>
            </a:pPr>
            <a:r>
              <a:rPr lang="en-US"/>
              <a:t>SIMULATOR DEMO:</a:t>
            </a:r>
            <a:endParaRPr/>
          </a:p>
          <a:p>
            <a:pPr indent="0" lvl="0" marL="0" rtl="0" algn="l">
              <a:lnSpc>
                <a:spcPct val="100000"/>
              </a:lnSpc>
              <a:spcBef>
                <a:spcPts val="0"/>
              </a:spcBef>
              <a:spcAft>
                <a:spcPts val="0"/>
              </a:spcAft>
              <a:buClr>
                <a:schemeClr val="dk1"/>
              </a:buClr>
              <a:buSzPts val="1100"/>
              <a:buFont typeface="Arial"/>
              <a:buNone/>
            </a:pPr>
            <a:r>
              <a:rPr lang="en-US"/>
              <a:t>(Setup) Empty Hardware Simulator (1) Load Xor Chip, show code structure, this is HDL (2) Load Xor Script, show commands aren’t really important, show expected output (3) Run script, show working (4) Break something, run script, show it failing</a:t>
            </a:r>
            <a:endParaRPr/>
          </a:p>
        </p:txBody>
      </p:sp>
      <p:sp>
        <p:nvSpPr>
          <p:cNvPr id="323" name="Google Shape;323;g8292c852d3_0_22: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21: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 &amp; LESLIE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We will be discussing these items on Thursday so please come to class prepared with Project 0 completed.</a:t>
            </a:r>
            <a:endParaRPr/>
          </a:p>
        </p:txBody>
      </p:sp>
      <p:sp>
        <p:nvSpPr>
          <p:cNvPr id="329" name="Google Shape;329;p21: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cae58c24c8_0_15: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p:spPr>
      </p:sp>
      <p:sp>
        <p:nvSpPr>
          <p:cNvPr id="336" name="Google Shape;336;gcae58c24c8_0_15:notes"/>
          <p:cNvSpPr txBox="1"/>
          <p:nvPr>
            <p:ph idx="1" type="body"/>
          </p:nvPr>
        </p:nvSpPr>
        <p:spPr>
          <a:xfrm>
            <a:off x="960120" y="3520439"/>
            <a:ext cx="7680900" cy="2880300"/>
          </a:xfrm>
          <a:prstGeom prst="rect">
            <a:avLst/>
          </a:prstGeom>
        </p:spPr>
        <p:txBody>
          <a:bodyPr anchorCtr="0" anchor="t" bIns="48325" lIns="96650" spcFirstLastPara="1" rIns="96650" wrap="square" tIns="48325">
            <a:noAutofit/>
          </a:bodyPr>
          <a:lstStyle/>
          <a:p>
            <a:pPr indent="0" lvl="0" marL="0" rtl="0" algn="l">
              <a:spcBef>
                <a:spcPts val="0"/>
              </a:spcBef>
              <a:spcAft>
                <a:spcPts val="0"/>
              </a:spcAft>
              <a:buNone/>
            </a:pPr>
            <a:r>
              <a:rPr lang="en-US"/>
              <a:t>PORTER</a:t>
            </a:r>
            <a:endParaRPr/>
          </a:p>
        </p:txBody>
      </p:sp>
      <p:sp>
        <p:nvSpPr>
          <p:cNvPr id="337" name="Google Shape;337;gcae58c24c8_0_15:notes"/>
          <p:cNvSpPr txBox="1"/>
          <p:nvPr>
            <p:ph idx="12" type="sldNum"/>
          </p:nvPr>
        </p:nvSpPr>
        <p:spPr>
          <a:xfrm>
            <a:off x="5438458" y="6948171"/>
            <a:ext cx="4160400" cy="366900"/>
          </a:xfrm>
          <a:prstGeom prst="rect">
            <a:avLst/>
          </a:prstGeom>
        </p:spPr>
        <p:txBody>
          <a:bodyPr anchorCtr="0" anchor="b" bIns="48325" lIns="96650" spcFirstLastPara="1" rIns="96650" wrap="square" tIns="48325">
            <a:noAutofit/>
          </a:bodyPr>
          <a:lstStyle/>
          <a:p>
            <a:pPr indent="0" lvl="0" marL="0" rtl="0" algn="r">
              <a:spcBef>
                <a:spcPts val="0"/>
              </a:spcBef>
              <a:spcAft>
                <a:spcPts val="0"/>
              </a:spcAft>
              <a:buClr>
                <a:srgbClr val="000000"/>
              </a:buClr>
              <a:buSzPts val="1300"/>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725f616258_0_7: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4" name="Google Shape;344;g725f616258_0_7: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45" name="Google Shape;345;g725f616258_0_7: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725f616258_0_0:notes"/>
          <p:cNvSpPr/>
          <p:nvPr>
            <p:ph idx="2" type="sldImg"/>
          </p:nvPr>
        </p:nvSpPr>
        <p:spPr>
          <a:xfrm>
            <a:off x="3155950" y="914400"/>
            <a:ext cx="3289200" cy="2468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g725f616258_0_0:notes"/>
          <p:cNvSpPr txBox="1"/>
          <p:nvPr>
            <p:ph idx="1" type="body"/>
          </p:nvPr>
        </p:nvSpPr>
        <p:spPr>
          <a:xfrm>
            <a:off x="960120" y="3520439"/>
            <a:ext cx="7680900" cy="2880300"/>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t/>
            </a:r>
            <a:endParaRPr/>
          </a:p>
        </p:txBody>
      </p:sp>
      <p:sp>
        <p:nvSpPr>
          <p:cNvPr id="352" name="Google Shape;352;g725f616258_0_0:notes"/>
          <p:cNvSpPr txBox="1"/>
          <p:nvPr>
            <p:ph idx="12" type="sldNum"/>
          </p:nvPr>
        </p:nvSpPr>
        <p:spPr>
          <a:xfrm>
            <a:off x="5438458" y="6948171"/>
            <a:ext cx="4160400" cy="366900"/>
          </a:xfrm>
          <a:prstGeom prst="rect">
            <a:avLst/>
          </a:prstGeom>
          <a:noFill/>
          <a:ln>
            <a:noFill/>
          </a:ln>
        </p:spPr>
        <p:txBody>
          <a:bodyPr anchorCtr="0" anchor="b" bIns="48325" lIns="96650" spcFirstLastPara="1" rIns="96650" wrap="square" tIns="48325">
            <a:noAutofit/>
          </a:bodyPr>
          <a:lstStyle/>
          <a:p>
            <a:pPr indent="0" lvl="0" marL="0" rtl="0" algn="r">
              <a:lnSpc>
                <a:spcPct val="100000"/>
              </a:lnSpc>
              <a:spcBef>
                <a:spcPts val="0"/>
              </a:spcBef>
              <a:spcAft>
                <a:spcPts val="0"/>
              </a:spcAft>
              <a:buClr>
                <a:srgbClr val="000000"/>
              </a:buClr>
              <a:buSzPts val="14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15000"/>
              </a:lnSpc>
              <a:spcBef>
                <a:spcPts val="0"/>
              </a:spcBef>
              <a:spcAft>
                <a:spcPts val="0"/>
              </a:spcAft>
              <a:buClr>
                <a:schemeClr val="dk1"/>
              </a:buClr>
              <a:buSzPts val="1100"/>
              <a:buFont typeface="Arial"/>
              <a:buNone/>
            </a:pPr>
            <a:r>
              <a:rPr b="1" lang="en-US">
                <a:latin typeface="Times New Roman"/>
                <a:ea typeface="Times New Roman"/>
                <a:cs typeface="Times New Roman"/>
                <a:sym typeface="Times New Roman"/>
              </a:rPr>
              <a:t>LESLIE - introduces graphic</a:t>
            </a:r>
            <a:endParaRPr b="1">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US">
                <a:latin typeface="Times New Roman"/>
                <a:ea typeface="Times New Roman"/>
                <a:cs typeface="Times New Roman"/>
                <a:sym typeface="Times New Roman"/>
              </a:rPr>
              <a:t>PORTER - chime in with anything else</a:t>
            </a:r>
            <a:endParaRPr b="1">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t/>
            </a:r>
            <a:endParaRPr b="1" i="1">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i="1" lang="en-US">
                <a:latin typeface="Times New Roman"/>
                <a:ea typeface="Times New Roman"/>
                <a:cs typeface="Times New Roman"/>
                <a:sym typeface="Times New Roman"/>
              </a:rPr>
              <a:t>This course is and will be different than any other you probably have taken at the UW.  Our goal is to help you develop and succeed as a university student. In order for this to happen we ask that you be open to trying new techniques and approaches to studying, learning and living at the university. By participating in this class then you are agreeing to have an open mind and to try hard to learn from us, your TAs, and your fellow classmates. </a:t>
            </a:r>
            <a:endParaRPr b="1" i="1">
              <a:latin typeface="Times New Roman"/>
              <a:ea typeface="Times New Roman"/>
              <a:cs typeface="Times New Roman"/>
              <a:sym typeface="Times New Roman"/>
            </a:endParaRPr>
          </a:p>
          <a:p>
            <a:pPr indent="0" lvl="0" marL="0" rtl="0" algn="l">
              <a:lnSpc>
                <a:spcPct val="100000"/>
              </a:lnSpc>
              <a:spcBef>
                <a:spcPts val="0"/>
              </a:spcBef>
              <a:spcAft>
                <a:spcPts val="0"/>
              </a:spcAft>
              <a:buSzPts val="1400"/>
              <a:buNone/>
            </a:pPr>
            <a:r>
              <a:t/>
            </a:r>
            <a:endParaRPr/>
          </a:p>
        </p:txBody>
      </p:sp>
      <p:sp>
        <p:nvSpPr>
          <p:cNvPr id="69" name="Google Shape;69;p3: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4: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a:t>
            </a:r>
            <a:endParaRPr/>
          </a:p>
          <a:p>
            <a:pPr indent="0" lvl="0" marL="0" rtl="0" algn="l">
              <a:lnSpc>
                <a:spcPct val="100000"/>
              </a:lnSpc>
              <a:spcBef>
                <a:spcPts val="0"/>
              </a:spcBef>
              <a:spcAft>
                <a:spcPts val="0"/>
              </a:spcAft>
              <a:buSzPts val="1400"/>
              <a:buNone/>
            </a:pPr>
            <a:br>
              <a:rPr lang="en-US"/>
            </a:br>
            <a:r>
              <a:rPr lang="en-US"/>
              <a:t>What does Metacognitive even mean?</a:t>
            </a:r>
            <a:endParaRPr/>
          </a:p>
          <a:p>
            <a:pPr indent="-317500" lvl="0" marL="457200" rtl="0" algn="l">
              <a:lnSpc>
                <a:spcPct val="100000"/>
              </a:lnSpc>
              <a:spcBef>
                <a:spcPts val="0"/>
              </a:spcBef>
              <a:spcAft>
                <a:spcPts val="0"/>
              </a:spcAft>
              <a:buSzPts val="1400"/>
              <a:buChar char="●"/>
            </a:pPr>
            <a:r>
              <a:rPr lang="en-US"/>
              <a:t>Becoming aware and understanding of your thought process</a:t>
            </a:r>
            <a:endParaRPr/>
          </a:p>
          <a:p>
            <a:pPr indent="-317500" lvl="0" marL="457200" rtl="0" algn="l">
              <a:lnSpc>
                <a:spcPct val="100000"/>
              </a:lnSpc>
              <a:spcBef>
                <a:spcPts val="0"/>
              </a:spcBef>
              <a:spcAft>
                <a:spcPts val="0"/>
              </a:spcAft>
              <a:buSzPts val="1400"/>
              <a:buChar char="●"/>
            </a:pPr>
            <a:r>
              <a:rPr lang="en-US"/>
              <a:t>Learning and understanding how you best learn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91" name="Google Shape;91;p4: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5: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Porter’s slide!</a:t>
            </a:r>
            <a:endParaRPr/>
          </a:p>
        </p:txBody>
      </p:sp>
      <p:sp>
        <p:nvSpPr>
          <p:cNvPr id="99" name="Google Shape;99;p5: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6: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 INTRODUCES</a:t>
            </a:r>
            <a:endParaRPr/>
          </a:p>
          <a:p>
            <a:pPr indent="0" lvl="0" marL="0" rtl="0" algn="l">
              <a:lnSpc>
                <a:spcPct val="100000"/>
              </a:lnSpc>
              <a:spcBef>
                <a:spcPts val="0"/>
              </a:spcBef>
              <a:spcAft>
                <a:spcPts val="0"/>
              </a:spcAft>
              <a:buSzPts val="1400"/>
              <a:buNone/>
            </a:pPr>
            <a:r>
              <a:rPr lang="en-US"/>
              <a:t>DAN WITH ANY ADDITIONS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Each week we will go over both new technical content as well as a new skill. This class will ask students to not only apply the metacognitive skill to the course content of this class but also to courses that you are currently enrolled in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Adding how this is connected to research that can make this connection more credible - could also connect to next slide of “why does it matter”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Future lectures can refer back to this slide</a:t>
            </a:r>
            <a:endParaRPr/>
          </a:p>
        </p:txBody>
      </p:sp>
      <p:sp>
        <p:nvSpPr>
          <p:cNvPr id="106" name="Google Shape;106;p6: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7: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PORTER &amp; LESLIE - split down the middle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Connect with Learning Objectives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‘BOTTOM-UP COMPUTING CAN BE COOL.</a:t>
            </a:r>
            <a:endParaRPr/>
          </a:p>
          <a:p>
            <a:pPr indent="0" lvl="0" marL="0" rtl="0" algn="l">
              <a:lnSpc>
                <a:spcPct val="100000"/>
              </a:lnSpc>
              <a:spcBef>
                <a:spcPts val="0"/>
              </a:spcBef>
              <a:spcAft>
                <a:spcPts val="0"/>
              </a:spcAft>
              <a:buSzPts val="1400"/>
              <a:buNone/>
            </a:pPr>
            <a:r>
              <a:rPr lang="en-US"/>
              <a:t>Learning how computers work is a foundational element of computer science</a:t>
            </a:r>
            <a:endParaRPr/>
          </a:p>
          <a:p>
            <a:pPr indent="0" lvl="0" marL="0" rtl="0" algn="l">
              <a:lnSpc>
                <a:spcPct val="100000"/>
              </a:lnSpc>
              <a:spcBef>
                <a:spcPts val="0"/>
              </a:spcBef>
              <a:spcAft>
                <a:spcPts val="0"/>
              </a:spcAft>
              <a:buSzPts val="1400"/>
              <a:buNone/>
            </a:pPr>
            <a:r>
              <a:rPr i="1" lang="en-US"/>
              <a:t>Learning about computers and how they work often get a bad rep’. It can feel daunting to tackle however, we aim to offer an empowering and dynamic way of learning this area of CS that also will help broaden/enrich your learning in other CSE classes </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COMPUTER SCIENCE IS A SOCIAL DISCIPLINE</a:t>
            </a:r>
            <a:endParaRPr/>
          </a:p>
          <a:p>
            <a:pPr indent="0" lvl="0" marL="0" rtl="0" algn="l">
              <a:lnSpc>
                <a:spcPct val="100000"/>
              </a:lnSpc>
              <a:spcBef>
                <a:spcPts val="0"/>
              </a:spcBef>
              <a:spcAft>
                <a:spcPts val="0"/>
              </a:spcAft>
              <a:buSzPts val="1400"/>
              <a:buNone/>
            </a:pPr>
            <a:r>
              <a:rPr lang="en-US"/>
              <a:t>Thinking about how technology touches and interacts with society and the world we and other communities navigate in</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BUILDING YOUR TOOLBOX</a:t>
            </a:r>
            <a:endParaRPr/>
          </a:p>
          <a:p>
            <a:pPr indent="0" lvl="0" marL="0" rtl="0" algn="l">
              <a:lnSpc>
                <a:spcPct val="100000"/>
              </a:lnSpc>
              <a:spcBef>
                <a:spcPts val="0"/>
              </a:spcBef>
              <a:spcAft>
                <a:spcPts val="0"/>
              </a:spcAft>
              <a:buSzPts val="1400"/>
              <a:buNone/>
            </a:pPr>
            <a:r>
              <a:rPr lang="en-US"/>
              <a:t>A CSE degree isn’t just about learning technical concepts; it’s also about preparation for a career (collaboration, organization, etc.)</a:t>
            </a:r>
            <a:endParaRPr/>
          </a:p>
          <a:p>
            <a:pPr indent="0" lvl="0" marL="0" rtl="0" algn="l">
              <a:lnSpc>
                <a:spcPct val="100000"/>
              </a:lnSpc>
              <a:spcBef>
                <a:spcPts val="0"/>
              </a:spcBef>
              <a:spcAft>
                <a:spcPts val="0"/>
              </a:spcAft>
              <a:buSzPts val="1400"/>
              <a:buNone/>
            </a:pPr>
            <a:r>
              <a:rPr i="1" lang="en-US"/>
              <a:t>Whatever your career goals are, you will be required to have a strong technical foundation but also have the ability to juggle competing commitments, work with diverse teams, problem-solve, etc. You are already coming into this class with experience in these areas, but this course is about broadening your skillset and strengthening areas in a supportive environment. </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TEACHING STUDENTS TO FISH</a:t>
            </a:r>
            <a:endParaRPr/>
          </a:p>
          <a:p>
            <a:pPr indent="0" lvl="0" marL="0" rtl="0" algn="l">
              <a:lnSpc>
                <a:spcPct val="100000"/>
              </a:lnSpc>
              <a:spcBef>
                <a:spcPts val="0"/>
              </a:spcBef>
              <a:spcAft>
                <a:spcPts val="0"/>
              </a:spcAft>
              <a:buSzPts val="1400"/>
              <a:buNone/>
            </a:pPr>
            <a:r>
              <a:rPr lang="en-US"/>
              <a:t>Helping students become independent learners by helping develop the skills, tools and knowledge that can help student be autonomous in your future UW courses and beyond.</a:t>
            </a:r>
            <a:endParaRPr/>
          </a:p>
          <a:p>
            <a:pPr indent="0" lvl="0" marL="0" rtl="0" algn="l">
              <a:lnSpc>
                <a:spcPct val="100000"/>
              </a:lnSpc>
              <a:spcBef>
                <a:spcPts val="0"/>
              </a:spcBef>
              <a:spcAft>
                <a:spcPts val="0"/>
              </a:spcAft>
              <a:buSzPts val="1400"/>
              <a:buNone/>
            </a:pPr>
            <a:r>
              <a:rPr i="1" lang="en-US"/>
              <a:t>If you give a person a fish, you feed them for a day. If you teach a person to fish, they’ll be fed for a lifetime. Ultimately, we want to help students learn to fish. If we just went over 331 content  (for example), students may do great in 331. But what happens when they take another CSE class? When they encounter a problem slightly different from something they learned in 331? We want students to develop the skills and practices that foster active self-regulated learning where students contribute their own knowledge and strategies to the material rather than acting as passive recipients of the information presented to them in their texts and classes.</a:t>
            </a:r>
            <a:endParaRPr i="1"/>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126" name="Google Shape;126;p7: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8:notes"/>
          <p:cNvSpPr txBox="1"/>
          <p:nvPr>
            <p:ph idx="1" type="body"/>
          </p:nvPr>
        </p:nvSpPr>
        <p:spPr>
          <a:xfrm>
            <a:off x="960120" y="3520439"/>
            <a:ext cx="7680960" cy="2880361"/>
          </a:xfrm>
          <a:prstGeom prst="rect">
            <a:avLst/>
          </a:prstGeom>
          <a:noFill/>
          <a:ln>
            <a:noFill/>
          </a:ln>
        </p:spPr>
        <p:txBody>
          <a:bodyPr anchorCtr="0" anchor="t" bIns="48325" lIns="96650" spcFirstLastPara="1" rIns="96650" wrap="square" tIns="48325">
            <a:noAutofit/>
          </a:bodyPr>
          <a:lstStyle/>
          <a:p>
            <a:pPr indent="0" lvl="0" marL="0" rtl="0" algn="l">
              <a:lnSpc>
                <a:spcPct val="100000"/>
              </a:lnSpc>
              <a:spcBef>
                <a:spcPts val="0"/>
              </a:spcBef>
              <a:spcAft>
                <a:spcPts val="0"/>
              </a:spcAft>
              <a:buSzPts val="1400"/>
              <a:buNone/>
            </a:pPr>
            <a:r>
              <a:rPr lang="en-US"/>
              <a:t>LESLIE</a:t>
            </a:r>
            <a:endParaRPr/>
          </a:p>
        </p:txBody>
      </p:sp>
      <p:sp>
        <p:nvSpPr>
          <p:cNvPr id="133" name="Google Shape;133;p8:notes"/>
          <p:cNvSpPr/>
          <p:nvPr>
            <p:ph idx="2" type="sldImg"/>
          </p:nvPr>
        </p:nvSpPr>
        <p:spPr>
          <a:xfrm>
            <a:off x="3155950" y="914400"/>
            <a:ext cx="3289300" cy="2468563"/>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 name="Shape 17"/>
        <p:cNvGrpSpPr/>
        <p:nvPr/>
      </p:nvGrpSpPr>
      <p:grpSpPr>
        <a:xfrm>
          <a:off x="0" y="0"/>
          <a:ext cx="0" cy="0"/>
          <a:chOff x="0" y="0"/>
          <a:chExt cx="0" cy="0"/>
        </a:xfrm>
      </p:grpSpPr>
      <p:sp>
        <p:nvSpPr>
          <p:cNvPr id="18" name="Google Shape;18;p23"/>
          <p:cNvSpPr/>
          <p:nvPr/>
        </p:nvSpPr>
        <p:spPr>
          <a:xfrm>
            <a:off x="0" y="0"/>
            <a:ext cx="9144000" cy="4988560"/>
          </a:xfrm>
          <a:prstGeom prst="rect">
            <a:avLst/>
          </a:prstGeom>
          <a:blipFill rotWithShape="1">
            <a:blip r:embed="rId2">
              <a:alphaModFix/>
            </a:blip>
            <a:tile algn="tl" flip="none" tx="0" sx="80000" ty="0" sy="80000"/>
          </a:blip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2000"/>
              <a:buFont typeface="Calibri"/>
              <a:buNone/>
            </a:pPr>
            <a:r>
              <a:t/>
            </a:r>
            <a:endParaRPr b="0" i="0" sz="2000" u="none" cap="none" strike="noStrike">
              <a:solidFill>
                <a:srgbClr val="C00000"/>
              </a:solidFill>
              <a:latin typeface="Calibri"/>
              <a:ea typeface="Calibri"/>
              <a:cs typeface="Calibri"/>
              <a:sym typeface="Calibri"/>
            </a:endParaRPr>
          </a:p>
        </p:txBody>
      </p:sp>
      <p:sp>
        <p:nvSpPr>
          <p:cNvPr id="19" name="Google Shape;19;p23"/>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lvl1pPr lvl="0" algn="l">
              <a:lnSpc>
                <a:spcPct val="80000"/>
              </a:lnSpc>
              <a:spcBef>
                <a:spcPts val="0"/>
              </a:spcBef>
              <a:spcAft>
                <a:spcPts val="0"/>
              </a:spcAft>
              <a:buSzPts val="1400"/>
              <a:buNone/>
              <a:defRPr sz="6000">
                <a:solidFill>
                  <a:schemeClr val="lt1"/>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3"/>
          <p:cNvSpPr txBox="1"/>
          <p:nvPr>
            <p:ph idx="1" type="subTitle"/>
          </p:nvPr>
        </p:nvSpPr>
        <p:spPr>
          <a:xfrm>
            <a:off x="685800" y="5374529"/>
            <a:ext cx="7772400" cy="593883"/>
          </a:xfrm>
          <a:prstGeom prst="rect">
            <a:avLst/>
          </a:prstGeom>
          <a:noFill/>
          <a:ln>
            <a:noFill/>
          </a:ln>
        </p:spPr>
        <p:txBody>
          <a:bodyPr anchorCtr="0" anchor="t" bIns="45700" lIns="91425" spcFirstLastPara="1" rIns="91425" wrap="square" tIns="45700">
            <a:noAutofit/>
          </a:bodyPr>
          <a:lstStyle>
            <a:lvl1pPr lvl="0" algn="l">
              <a:lnSpc>
                <a:spcPct val="100000"/>
              </a:lnSpc>
              <a:spcBef>
                <a:spcPts val="640"/>
              </a:spcBef>
              <a:spcAft>
                <a:spcPts val="0"/>
              </a:spcAft>
              <a:buSzPts val="1920"/>
              <a:buNone/>
              <a:defRPr b="0" sz="3200">
                <a:solidFill>
                  <a:schemeClr val="dk1"/>
                </a:solidFill>
                <a:latin typeface="Calibri"/>
                <a:ea typeface="Calibri"/>
                <a:cs typeface="Calibri"/>
                <a:sym typeface="Calibri"/>
              </a:defRPr>
            </a:lvl1pPr>
            <a:lvl2pPr lvl="1" algn="ctr">
              <a:lnSpc>
                <a:spcPct val="100000"/>
              </a:lnSpc>
              <a:spcBef>
                <a:spcPts val="440"/>
              </a:spcBef>
              <a:spcAft>
                <a:spcPts val="0"/>
              </a:spcAft>
              <a:buSzPts val="2420"/>
              <a:buNone/>
              <a:defRPr/>
            </a:lvl2pPr>
            <a:lvl3pPr lvl="2" algn="ctr">
              <a:lnSpc>
                <a:spcPct val="100000"/>
              </a:lnSpc>
              <a:spcBef>
                <a:spcPts val="400"/>
              </a:spcBef>
              <a:spcAft>
                <a:spcPts val="0"/>
              </a:spcAft>
              <a:buSzPts val="1600"/>
              <a:buNone/>
              <a:defRPr/>
            </a:lvl3pPr>
            <a:lvl4pPr lvl="3" algn="ctr">
              <a:lnSpc>
                <a:spcPct val="100000"/>
              </a:lnSpc>
              <a:spcBef>
                <a:spcPts val="400"/>
              </a:spcBef>
              <a:spcAft>
                <a:spcPts val="0"/>
              </a:spcAft>
              <a:buSzPts val="2000"/>
              <a:buFont typeface="Calibri"/>
              <a:buNone/>
              <a:defRPr/>
            </a:lvl4pPr>
            <a:lvl5pPr lvl="4" algn="ctr">
              <a:lnSpc>
                <a:spcPct val="100000"/>
              </a:lnSpc>
              <a:spcBef>
                <a:spcPts val="400"/>
              </a:spcBef>
              <a:spcAft>
                <a:spcPts val="0"/>
              </a:spcAft>
              <a:buSzPts val="2000"/>
              <a:buFont typeface="Calibri"/>
              <a:buNone/>
              <a:defRPr/>
            </a:lvl5pPr>
            <a:lvl6pPr lvl="5" algn="ctr">
              <a:lnSpc>
                <a:spcPct val="100000"/>
              </a:lnSpc>
              <a:spcBef>
                <a:spcPts val="400"/>
              </a:spcBef>
              <a:spcAft>
                <a:spcPts val="0"/>
              </a:spcAft>
              <a:buClr>
                <a:schemeClr val="dk1"/>
              </a:buClr>
              <a:buSzPts val="2000"/>
              <a:buFont typeface="Arial"/>
              <a:buNone/>
              <a:defRPr/>
            </a:lvl6pPr>
            <a:lvl7pPr lvl="6" algn="ctr">
              <a:lnSpc>
                <a:spcPct val="100000"/>
              </a:lnSpc>
              <a:spcBef>
                <a:spcPts val="400"/>
              </a:spcBef>
              <a:spcAft>
                <a:spcPts val="0"/>
              </a:spcAft>
              <a:buClr>
                <a:schemeClr val="dk1"/>
              </a:buClr>
              <a:buSzPts val="2000"/>
              <a:buFont typeface="Arial"/>
              <a:buNone/>
              <a:defRPr/>
            </a:lvl7pPr>
            <a:lvl8pPr lvl="7" algn="ctr">
              <a:lnSpc>
                <a:spcPct val="100000"/>
              </a:lnSpc>
              <a:spcBef>
                <a:spcPts val="400"/>
              </a:spcBef>
              <a:spcAft>
                <a:spcPts val="0"/>
              </a:spcAft>
              <a:buClr>
                <a:schemeClr val="dk1"/>
              </a:buClr>
              <a:buSzPts val="2000"/>
              <a:buFont typeface="Arial"/>
              <a:buNone/>
              <a:defRPr/>
            </a:lvl8pPr>
            <a:lvl9pPr lvl="8" algn="ctr">
              <a:lnSpc>
                <a:spcPct val="100000"/>
              </a:lnSpc>
              <a:spcBef>
                <a:spcPts val="400"/>
              </a:spcBef>
              <a:spcAft>
                <a:spcPts val="0"/>
              </a:spcAft>
              <a:buClr>
                <a:schemeClr val="dk1"/>
              </a:buClr>
              <a:buSzPts val="2000"/>
              <a:buFont typeface="Arial"/>
              <a:buNone/>
              <a:defRPr/>
            </a:lvl9pPr>
          </a:lstStyle>
          <a:p/>
        </p:txBody>
      </p:sp>
      <p:sp>
        <p:nvSpPr>
          <p:cNvPr id="21" name="Google Shape;21;p23"/>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pic>
        <p:nvPicPr>
          <p:cNvPr id="22" name="Google Shape;22;p23"/>
          <p:cNvPicPr preferRelativeResize="0"/>
          <p:nvPr/>
        </p:nvPicPr>
        <p:blipFill rotWithShape="1">
          <a:blip r:embed="rId3">
            <a:alphaModFix/>
          </a:blip>
          <a:srcRect b="0" l="0" r="0" t="0"/>
          <a:stretch/>
        </p:blipFill>
        <p:spPr>
          <a:xfrm>
            <a:off x="152400" y="6590918"/>
            <a:ext cx="2150721" cy="169037"/>
          </a:xfrm>
          <a:prstGeom prst="rect">
            <a:avLst/>
          </a:prstGeom>
          <a:noFill/>
          <a:ln>
            <a:noFill/>
          </a:ln>
        </p:spPr>
      </p:pic>
      <p:sp>
        <p:nvSpPr>
          <p:cNvPr id="23" name="Google Shape;23;p23"/>
          <p:cNvSpPr txBox="1"/>
          <p:nvPr/>
        </p:nvSpPr>
        <p:spPr>
          <a:xfrm>
            <a:off x="685800" y="1330960"/>
            <a:ext cx="7772400" cy="577526"/>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2A85"/>
              </a:buClr>
              <a:buSzPts val="1920"/>
              <a:buFont typeface="Noto Sans Symbols"/>
              <a:buNone/>
            </a:pPr>
            <a:r>
              <a:rPr b="0" i="0" lang="en-US" sz="3200" u="none" cap="none" strike="noStrike">
                <a:solidFill>
                  <a:schemeClr val="lt1"/>
                </a:solidFill>
                <a:latin typeface="Calibri"/>
                <a:ea typeface="Calibri"/>
                <a:cs typeface="Calibri"/>
                <a:sym typeface="Calibri"/>
              </a:rPr>
              <a:t>CSE 390 B </a:t>
            </a:r>
            <a:r>
              <a:rPr lang="en-US" sz="3200">
                <a:solidFill>
                  <a:schemeClr val="lt1"/>
                </a:solidFill>
                <a:latin typeface="Calibri"/>
                <a:ea typeface="Calibri"/>
                <a:cs typeface="Calibri"/>
                <a:sym typeface="Calibri"/>
              </a:rPr>
              <a:t>Spring</a:t>
            </a:r>
            <a:r>
              <a:rPr b="0" i="0" lang="en-US" sz="3200" u="none" cap="none" strike="noStrike">
                <a:solidFill>
                  <a:schemeClr val="lt1"/>
                </a:solidFill>
                <a:latin typeface="Calibri"/>
                <a:ea typeface="Calibri"/>
                <a:cs typeface="Calibri"/>
                <a:sym typeface="Calibri"/>
              </a:rPr>
              <a:t> 2021</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24"/>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4"/>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Font typeface="Calibri"/>
              <a:buChar char="▪"/>
              <a:defRPr sz="2200"/>
            </a:lvl2pPr>
            <a:lvl3pPr indent="-320039" lvl="2" marL="1371600" algn="l">
              <a:lnSpc>
                <a:spcPct val="100000"/>
              </a:lnSpc>
              <a:spcBef>
                <a:spcPts val="360"/>
              </a:spcBef>
              <a:spcAft>
                <a:spcPts val="0"/>
              </a:spcAft>
              <a:buSzPts val="1440"/>
              <a:buFont typeface="Calibri"/>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7" name="Google Shape;27;p24"/>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2 Content">
  <p:cSld name="Title and 2 Content">
    <p:spTree>
      <p:nvGrpSpPr>
        <p:cNvPr id="28" name="Shape 28"/>
        <p:cNvGrpSpPr/>
        <p:nvPr/>
      </p:nvGrpSpPr>
      <p:grpSpPr>
        <a:xfrm>
          <a:off x="0" y="0"/>
          <a:ext cx="0" cy="0"/>
          <a:chOff x="0" y="0"/>
          <a:chExt cx="0" cy="0"/>
        </a:xfrm>
      </p:grpSpPr>
      <p:sp>
        <p:nvSpPr>
          <p:cNvPr id="29" name="Google Shape;29;p26"/>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6"/>
          <p:cNvSpPr txBox="1"/>
          <p:nvPr>
            <p:ph idx="1" type="body"/>
          </p:nvPr>
        </p:nvSpPr>
        <p:spPr>
          <a:xfrm>
            <a:off x="357018"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1" name="Google Shape;31;p26"/>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2" name="Google Shape;32;p26"/>
          <p:cNvSpPr txBox="1"/>
          <p:nvPr>
            <p:ph idx="2" type="body"/>
          </p:nvPr>
        </p:nvSpPr>
        <p:spPr>
          <a:xfrm>
            <a:off x="4648200" y="1362075"/>
            <a:ext cx="4114800" cy="4972050"/>
          </a:xfrm>
          <a:prstGeom prst="rect">
            <a:avLst/>
          </a:prstGeom>
          <a:noFill/>
          <a:ln>
            <a:noFill/>
          </a:ln>
        </p:spPr>
        <p:txBody>
          <a:bodyPr anchorCtr="0" anchor="t" bIns="45700" lIns="91425" spcFirstLastPara="1" rIns="91425" wrap="square" tIns="45700">
            <a:noAutofit/>
          </a:bodyPr>
          <a:lstStyle>
            <a:lvl1pPr indent="-335280" lvl="0" marL="457200" algn="l">
              <a:lnSpc>
                <a:spcPct val="100000"/>
              </a:lnSpc>
              <a:spcBef>
                <a:spcPts val="560"/>
              </a:spcBef>
              <a:spcAft>
                <a:spcPts val="0"/>
              </a:spcAft>
              <a:buSzPts val="1680"/>
              <a:buChar char="❖"/>
              <a:defRPr b="0" sz="2800"/>
            </a:lvl1pPr>
            <a:lvl2pPr indent="-396240" lvl="1" marL="914400" algn="l">
              <a:lnSpc>
                <a:spcPct val="100000"/>
              </a:lnSpc>
              <a:spcBef>
                <a:spcPts val="480"/>
              </a:spcBef>
              <a:spcAft>
                <a:spcPts val="0"/>
              </a:spcAft>
              <a:buSzPts val="2640"/>
              <a:buChar char="▪"/>
              <a:defRPr sz="24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Char char="–"/>
              <a:defRPr/>
            </a:lvl4pPr>
            <a:lvl5pPr indent="-342900" lvl="4" marL="2286000" algn="l">
              <a:lnSpc>
                <a:spcPct val="100000"/>
              </a:lnSpc>
              <a:spcBef>
                <a:spcPts val="360"/>
              </a:spcBef>
              <a:spcAft>
                <a:spcPts val="0"/>
              </a:spcAft>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llEverywhere">
  <p:cSld name="PollEverywhere">
    <p:spTree>
      <p:nvGrpSpPr>
        <p:cNvPr id="33" name="Shape 33"/>
        <p:cNvGrpSpPr/>
        <p:nvPr/>
      </p:nvGrpSpPr>
      <p:grpSpPr>
        <a:xfrm>
          <a:off x="0" y="0"/>
          <a:ext cx="0" cy="0"/>
          <a:chOff x="0" y="0"/>
          <a:chExt cx="0" cy="0"/>
        </a:xfrm>
      </p:grpSpPr>
      <p:sp>
        <p:nvSpPr>
          <p:cNvPr id="34" name="Google Shape;34;p25"/>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35" name="Google Shape;35;p25"/>
          <p:cNvSpPr/>
          <p:nvPr/>
        </p:nvSpPr>
        <p:spPr>
          <a:xfrm>
            <a:off x="0" y="206019"/>
            <a:ext cx="9144000" cy="1063981"/>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36" name="Google Shape;36;p25"/>
          <p:cNvPicPr preferRelativeResize="0"/>
          <p:nvPr/>
        </p:nvPicPr>
        <p:blipFill rotWithShape="1">
          <a:blip r:embed="rId2">
            <a:alphaModFix/>
          </a:blip>
          <a:srcRect b="14964" l="0" r="0" t="14966"/>
          <a:stretch/>
        </p:blipFill>
        <p:spPr>
          <a:xfrm>
            <a:off x="241553" y="479874"/>
            <a:ext cx="3692944" cy="601177"/>
          </a:xfrm>
          <a:prstGeom prst="rect">
            <a:avLst/>
          </a:prstGeom>
          <a:noFill/>
          <a:ln>
            <a:noFill/>
          </a:ln>
        </p:spPr>
      </p:pic>
      <p:sp>
        <p:nvSpPr>
          <p:cNvPr id="37" name="Google Shape;37;p25"/>
          <p:cNvSpPr/>
          <p:nvPr/>
        </p:nvSpPr>
        <p:spPr>
          <a:xfrm>
            <a:off x="6072845" y="540630"/>
            <a:ext cx="2829602" cy="479667"/>
          </a:xfrm>
          <a:prstGeom prst="roundRect">
            <a:avLst>
              <a:gd fmla="val 16667" name="adj"/>
            </a:avLst>
          </a:prstGeom>
          <a:solidFill>
            <a:srgbClr val="714EA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000"/>
              <a:buFont typeface="Calibri"/>
              <a:buNone/>
            </a:pPr>
            <a:r>
              <a:rPr b="1" i="0" lang="en-US" sz="2000" u="none" cap="none" strike="noStrike">
                <a:solidFill>
                  <a:schemeClr val="lt1"/>
                </a:solidFill>
                <a:latin typeface="Calibri"/>
                <a:ea typeface="Calibri"/>
                <a:cs typeface="Calibri"/>
                <a:sym typeface="Calibri"/>
              </a:rPr>
              <a:t>pollev.com/cse390b</a:t>
            </a:r>
            <a:endParaRPr b="0" i="0" sz="1400" u="none" cap="none" strike="noStrike">
              <a:solidFill>
                <a:srgbClr val="000000"/>
              </a:solidFill>
              <a:latin typeface="Arial"/>
              <a:ea typeface="Arial"/>
              <a:cs typeface="Arial"/>
              <a:sym typeface="Arial"/>
            </a:endParaRPr>
          </a:p>
        </p:txBody>
      </p:sp>
      <p:sp>
        <p:nvSpPr>
          <p:cNvPr id="38" name="Google Shape;38;p25"/>
          <p:cNvSpPr txBox="1"/>
          <p:nvPr>
            <p:ph idx="1" type="body"/>
          </p:nvPr>
        </p:nvSpPr>
        <p:spPr>
          <a:xfrm>
            <a:off x="396875" y="2204720"/>
            <a:ext cx="8366125" cy="4129404"/>
          </a:xfrm>
          <a:prstGeom prst="rect">
            <a:avLst/>
          </a:prstGeom>
          <a:noFill/>
          <a:ln>
            <a:noFill/>
          </a:ln>
        </p:spPr>
        <p:txBody>
          <a:bodyPr anchorCtr="0" anchor="t" bIns="45700" lIns="91425" spcFirstLastPara="1" rIns="91425" wrap="square" tIns="45700">
            <a:noAutofit/>
          </a:bodyPr>
          <a:lstStyle>
            <a:lvl1pPr indent="-327660" lvl="0" marL="457200" algn="l">
              <a:lnSpc>
                <a:spcPct val="100000"/>
              </a:lnSpc>
              <a:spcBef>
                <a:spcPts val="520"/>
              </a:spcBef>
              <a:spcAft>
                <a:spcPts val="0"/>
              </a:spcAft>
              <a:buSzPts val="1560"/>
              <a:buChar char="❖"/>
              <a:defRPr b="0" sz="2600"/>
            </a:lvl1pPr>
            <a:lvl2pPr indent="-382269" lvl="1" marL="914400" algn="l">
              <a:lnSpc>
                <a:spcPct val="100000"/>
              </a:lnSpc>
              <a:spcBef>
                <a:spcPts val="440"/>
              </a:spcBef>
              <a:spcAft>
                <a:spcPts val="0"/>
              </a:spcAft>
              <a:buSzPts val="2420"/>
              <a:buChar char="▪"/>
              <a:defRPr sz="2200"/>
            </a:lvl2pPr>
            <a:lvl3pPr indent="-320039" lvl="2" marL="1371600" algn="l">
              <a:lnSpc>
                <a:spcPct val="100000"/>
              </a:lnSpc>
              <a:spcBef>
                <a:spcPts val="360"/>
              </a:spcBef>
              <a:spcAft>
                <a:spcPts val="0"/>
              </a:spcAft>
              <a:buSzPts val="1440"/>
              <a:buChar char="•"/>
              <a:defRPr/>
            </a:lvl3pPr>
            <a:lvl4pPr indent="-342900" lvl="3" marL="1828800" algn="l">
              <a:lnSpc>
                <a:spcPct val="100000"/>
              </a:lnSpc>
              <a:spcBef>
                <a:spcPts val="360"/>
              </a:spcBef>
              <a:spcAft>
                <a:spcPts val="0"/>
              </a:spcAft>
              <a:buSzPts val="1800"/>
              <a:buFont typeface="Calibri"/>
              <a:buChar char="–"/>
              <a:defRPr sz="1800"/>
            </a:lvl4pPr>
            <a:lvl5pPr indent="-342900" lvl="4" marL="2286000" algn="l">
              <a:lnSpc>
                <a:spcPct val="100000"/>
              </a:lnSpc>
              <a:spcBef>
                <a:spcPts val="360"/>
              </a:spcBef>
              <a:spcAft>
                <a:spcPts val="0"/>
              </a:spcAft>
              <a:buSzPts val="1800"/>
              <a:buFont typeface="Calibri"/>
              <a:buChar char="»"/>
              <a:defRPr sz="1800"/>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39" name="Google Shape;39;p25"/>
          <p:cNvSpPr txBox="1"/>
          <p:nvPr>
            <p:ph type="title"/>
          </p:nvPr>
        </p:nvSpPr>
        <p:spPr>
          <a:xfrm>
            <a:off x="374090" y="1316061"/>
            <a:ext cx="8388910"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27"/>
          <p:cNvSpPr txBox="1"/>
          <p:nvPr>
            <p:ph type="title"/>
          </p:nvPr>
        </p:nvSpPr>
        <p:spPr>
          <a:xfrm>
            <a:off x="357762" y="438912"/>
            <a:ext cx="8405238" cy="7620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27"/>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3" name="Shape 43"/>
        <p:cNvGrpSpPr/>
        <p:nvPr/>
      </p:nvGrpSpPr>
      <p:grpSpPr>
        <a:xfrm>
          <a:off x="0" y="0"/>
          <a:ext cx="0" cy="0"/>
          <a:chOff x="0" y="0"/>
          <a:chExt cx="0" cy="0"/>
        </a:xfrm>
      </p:grpSpPr>
      <p:sp>
        <p:nvSpPr>
          <p:cNvPr id="44" name="Google Shape;44;p28"/>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2"/>
          <p:cNvSpPr txBox="1"/>
          <p:nvPr>
            <p:ph type="title"/>
          </p:nvPr>
        </p:nvSpPr>
        <p:spPr>
          <a:xfrm>
            <a:off x="374090" y="371182"/>
            <a:ext cx="8388910" cy="7620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2pPr>
            <a:lvl3pPr lvl="2"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3pPr>
            <a:lvl4pPr lvl="3"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4pPr>
            <a:lvl5pPr lvl="4"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5pPr>
            <a:lvl6pPr lvl="5"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6pPr>
            <a:lvl7pPr lvl="6"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7pPr>
            <a:lvl8pPr lvl="7"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8pPr>
            <a:lvl9pPr lvl="8" marR="0" rtl="0" algn="l">
              <a:lnSpc>
                <a:spcPct val="100000"/>
              </a:lnSpc>
              <a:spcBef>
                <a:spcPts val="0"/>
              </a:spcBef>
              <a:spcAft>
                <a:spcPts val="0"/>
              </a:spcAft>
              <a:buClr>
                <a:srgbClr val="000000"/>
              </a:buClr>
              <a:buSzPts val="1400"/>
              <a:buFont typeface="Arial"/>
              <a:buNone/>
              <a:defRPr b="1" i="0" sz="3600" u="none" cap="none" strike="noStrike">
                <a:solidFill>
                  <a:schemeClr val="dk1"/>
                </a:solidFill>
                <a:latin typeface="Arial Narrow"/>
                <a:ea typeface="Arial Narrow"/>
                <a:cs typeface="Arial Narrow"/>
                <a:sym typeface="Arial Narrow"/>
              </a:defRPr>
            </a:lvl9pPr>
          </a:lstStyle>
          <a:p/>
        </p:txBody>
      </p:sp>
      <p:sp>
        <p:nvSpPr>
          <p:cNvPr id="11" name="Google Shape;11;p22"/>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lvl1pPr indent="-327660" lvl="0" marL="457200" marR="0" rtl="0" algn="l">
              <a:lnSpc>
                <a:spcPct val="100000"/>
              </a:lnSpc>
              <a:spcBef>
                <a:spcPts val="520"/>
              </a:spcBef>
              <a:spcAft>
                <a:spcPts val="0"/>
              </a:spcAft>
              <a:buClr>
                <a:srgbClr val="4B2A85"/>
              </a:buClr>
              <a:buSzPts val="1560"/>
              <a:buFont typeface="Noto Sans Symbols"/>
              <a:buChar char="❖"/>
              <a:defRPr b="1" i="0" sz="2600" u="none" cap="none" strike="noStrike">
                <a:solidFill>
                  <a:schemeClr val="dk1"/>
                </a:solidFill>
                <a:latin typeface="Calibri"/>
                <a:ea typeface="Calibri"/>
                <a:cs typeface="Calibri"/>
                <a:sym typeface="Calibri"/>
              </a:defRPr>
            </a:lvl1pPr>
            <a:lvl2pPr indent="-382269" lvl="1" marL="914400" marR="0" rtl="0" algn="l">
              <a:lnSpc>
                <a:spcPct val="100000"/>
              </a:lnSpc>
              <a:spcBef>
                <a:spcPts val="440"/>
              </a:spcBef>
              <a:spcAft>
                <a:spcPts val="0"/>
              </a:spcAft>
              <a:buClr>
                <a:srgbClr val="4B2A85"/>
              </a:buClr>
              <a:buSzPts val="2420"/>
              <a:buFont typeface="Calibri"/>
              <a:buChar char="▪"/>
              <a:defRPr b="0" i="0" sz="2200" u="none" cap="none" strike="noStrike">
                <a:solidFill>
                  <a:schemeClr val="dk1"/>
                </a:solidFill>
                <a:latin typeface="Calibri"/>
                <a:ea typeface="Calibri"/>
                <a:cs typeface="Calibri"/>
                <a:sym typeface="Calibri"/>
              </a:defRPr>
            </a:lvl2pPr>
            <a:lvl3pPr indent="-330200" lvl="2" marL="1371600" marR="0" rtl="0" algn="l">
              <a:lnSpc>
                <a:spcPct val="100000"/>
              </a:lnSpc>
              <a:spcBef>
                <a:spcPts val="400"/>
              </a:spcBef>
              <a:spcAft>
                <a:spcPts val="0"/>
              </a:spcAft>
              <a:buClr>
                <a:srgbClr val="4B2A85"/>
              </a:buClr>
              <a:buSzPts val="1600"/>
              <a:buFont typeface="Calibri"/>
              <a:buChar char="•"/>
              <a:defRPr b="0" i="0" sz="20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rgbClr val="4B2A85"/>
              </a:buClr>
              <a:buSzPts val="2000"/>
              <a:buFont typeface="Calibri"/>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Calibri"/>
              <a:buChar char="»"/>
              <a:defRPr b="0" i="0" sz="2000" u="none" cap="none" strike="noStrike">
                <a:solidFill>
                  <a:schemeClr val="dk1"/>
                </a:solidFill>
                <a:latin typeface="Calibri"/>
                <a:ea typeface="Calibri"/>
                <a:cs typeface="Calibri"/>
                <a:sym typeface="Calibri"/>
              </a:defRPr>
            </a:lvl9pPr>
          </a:lstStyle>
          <a:p/>
        </p:txBody>
      </p:sp>
      <p:sp>
        <p:nvSpPr>
          <p:cNvPr id="12" name="Google Shape;12;p22"/>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lvl1pPr indent="0" lvl="0"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1pPr>
            <a:lvl2pPr indent="0" lvl="1"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2pPr>
            <a:lvl3pPr indent="0" lvl="2"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3pPr>
            <a:lvl4pPr indent="0" lvl="3"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4pPr>
            <a:lvl5pPr indent="0" lvl="4"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5pPr>
            <a:lvl6pPr indent="0" lvl="5"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6pPr>
            <a:lvl7pPr indent="0" lvl="6"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7pPr>
            <a:lvl8pPr indent="0" lvl="7"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8pPr>
            <a:lvl9pPr indent="0" lvl="8" marL="0" marR="0" rtl="0" algn="ctr">
              <a:lnSpc>
                <a:spcPct val="100000"/>
              </a:lnSpc>
              <a:spcBef>
                <a:spcPts val="0"/>
              </a:spcBef>
              <a:spcAft>
                <a:spcPts val="0"/>
              </a:spcAft>
              <a:buClr>
                <a:srgbClr val="000000"/>
              </a:buClr>
              <a:buSzPts val="1200"/>
              <a:buFont typeface="Arial"/>
              <a:buNone/>
              <a:defRPr b="1" i="0" sz="1200" u="none" cap="none" strike="noStrike">
                <a:solidFill>
                  <a:srgbClr val="4B2A85"/>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US"/>
              <a:t>‹#›</a:t>
            </a:fld>
            <a:endParaRPr/>
          </a:p>
        </p:txBody>
      </p:sp>
      <p:sp>
        <p:nvSpPr>
          <p:cNvPr id="13" name="Google Shape;13;p22"/>
          <p:cNvSpPr/>
          <p:nvPr/>
        </p:nvSpPr>
        <p:spPr>
          <a:xfrm>
            <a:off x="0" y="0"/>
            <a:ext cx="9144000" cy="228600"/>
          </a:xfrm>
          <a:prstGeom prst="rect">
            <a:avLst/>
          </a:prstGeom>
          <a:solidFill>
            <a:srgbClr val="4B2A8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Times New Roman"/>
              <a:ea typeface="Times New Roman"/>
              <a:cs typeface="Times New Roman"/>
              <a:sym typeface="Times New Roman"/>
            </a:endParaRPr>
          </a:p>
        </p:txBody>
      </p:sp>
      <p:pic>
        <p:nvPicPr>
          <p:cNvPr id="14" name="Google Shape;14;p22"/>
          <p:cNvPicPr preferRelativeResize="0"/>
          <p:nvPr/>
        </p:nvPicPr>
        <p:blipFill rotWithShape="1">
          <a:blip r:embed="rId1">
            <a:alphaModFix/>
          </a:blip>
          <a:srcRect b="0" l="0" r="0" t="0"/>
          <a:stretch/>
        </p:blipFill>
        <p:spPr>
          <a:xfrm>
            <a:off x="26376" y="25342"/>
            <a:ext cx="2150721" cy="169037"/>
          </a:xfrm>
          <a:prstGeom prst="rect">
            <a:avLst/>
          </a:prstGeom>
          <a:noFill/>
          <a:ln>
            <a:noFill/>
          </a:ln>
        </p:spPr>
      </p:pic>
      <p:sp>
        <p:nvSpPr>
          <p:cNvPr id="15" name="Google Shape;15;p22"/>
          <p:cNvSpPr txBox="1"/>
          <p:nvPr/>
        </p:nvSpPr>
        <p:spPr>
          <a:xfrm>
            <a:off x="7362275" y="27425"/>
            <a:ext cx="1781700" cy="169200"/>
          </a:xfrm>
          <a:prstGeom prst="rect">
            <a:avLst/>
          </a:prstGeom>
          <a:noFill/>
          <a:ln>
            <a:noFill/>
          </a:ln>
        </p:spPr>
        <p:txBody>
          <a:bodyPr anchorCtr="0" anchor="ctr" bIns="0" lIns="91425" spcFirstLastPara="1" rIns="91425" wrap="square" tIns="0">
            <a:spAutoFit/>
          </a:bodyPr>
          <a:lstStyle/>
          <a:p>
            <a:pPr indent="0" lvl="0" marL="0" marR="0" rtl="0" algn="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CSE 390B, </a:t>
            </a:r>
            <a:r>
              <a:rPr lang="en-US" sz="1100">
                <a:solidFill>
                  <a:schemeClr val="lt1"/>
                </a:solidFill>
                <a:latin typeface="Calibri"/>
                <a:ea typeface="Calibri"/>
                <a:cs typeface="Calibri"/>
                <a:sym typeface="Calibri"/>
              </a:rPr>
              <a:t>Spring</a:t>
            </a:r>
            <a:r>
              <a:rPr b="0" i="0" lang="en-US" sz="1100" u="none" cap="none" strike="noStrike">
                <a:solidFill>
                  <a:schemeClr val="lt1"/>
                </a:solidFill>
                <a:latin typeface="Calibri"/>
                <a:ea typeface="Calibri"/>
                <a:cs typeface="Calibri"/>
                <a:sym typeface="Calibri"/>
              </a:rPr>
              <a:t> 2021</a:t>
            </a:r>
            <a:endParaRPr b="0" i="0" sz="1100" u="none" cap="none" strike="noStrike">
              <a:solidFill>
                <a:schemeClr val="lt1"/>
              </a:solidFill>
              <a:latin typeface="Calibri"/>
              <a:ea typeface="Calibri"/>
              <a:cs typeface="Calibri"/>
              <a:sym typeface="Calibri"/>
            </a:endParaRPr>
          </a:p>
        </p:txBody>
      </p:sp>
      <p:sp>
        <p:nvSpPr>
          <p:cNvPr id="16" name="Google Shape;16;p22"/>
          <p:cNvSpPr txBox="1"/>
          <p:nvPr/>
        </p:nvSpPr>
        <p:spPr>
          <a:xfrm>
            <a:off x="3771965" y="27429"/>
            <a:ext cx="1600118" cy="169277"/>
          </a:xfrm>
          <a:prstGeom prst="rect">
            <a:avLst/>
          </a:prstGeom>
          <a:noFill/>
          <a:ln>
            <a:noFill/>
          </a:ln>
        </p:spPr>
        <p:txBody>
          <a:bodyPr anchorCtr="0" anchor="ctr" bIns="0" lIns="91425" spcFirstLastPara="1" rIns="91425" wrap="square" tIns="0">
            <a:spAutoFit/>
          </a:bodyPr>
          <a:lstStyle/>
          <a:p>
            <a:pPr indent="0" lvl="0" marL="0" marR="0" rtl="0" algn="ctr">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L01: Course Introduction</a:t>
            </a:r>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pnas.org/content/pnas/111/23/8410.full.pd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courses.cs.washington.edu/courses/cse390b/21wi/" TargetMode="External"/><Relationship Id="rId4" Type="http://schemas.openxmlformats.org/officeDocument/2006/relationships/hyperlink" Target="https://courses.cs.washington.edu/courses/cse390b/21wi/"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hyperlink" Target="mailto:cse390b-staff@cs.uw.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1"/>
          <p:cNvSpPr txBox="1"/>
          <p:nvPr>
            <p:ph type="ctrTitle"/>
          </p:nvPr>
        </p:nvSpPr>
        <p:spPr>
          <a:xfrm>
            <a:off x="685800" y="2043587"/>
            <a:ext cx="7772400" cy="1467257"/>
          </a:xfrm>
          <a:prstGeom prst="rect">
            <a:avLst/>
          </a:prstGeom>
          <a:noFill/>
          <a:ln>
            <a:noFill/>
          </a:ln>
        </p:spPr>
        <p:txBody>
          <a:bodyPr anchorCtr="0" anchor="t" bIns="45700" lIns="91425" spcFirstLastPara="1" rIns="91425" wrap="square" tIns="45700">
            <a:noAutofit/>
          </a:bodyPr>
          <a:lstStyle/>
          <a:p>
            <a:pPr indent="-119063" lvl="0" marL="119063" rtl="0" algn="l">
              <a:lnSpc>
                <a:spcPct val="80000"/>
              </a:lnSpc>
              <a:spcBef>
                <a:spcPts val="0"/>
              </a:spcBef>
              <a:spcAft>
                <a:spcPts val="0"/>
              </a:spcAft>
              <a:buSzPts val="1400"/>
              <a:buNone/>
            </a:pPr>
            <a:r>
              <a:rPr lang="en-US"/>
              <a:t>Course Introduction</a:t>
            </a:r>
            <a:br>
              <a:rPr lang="en-US"/>
            </a:br>
            <a:r>
              <a:rPr lang="en-US"/>
              <a:t>Welcome!</a:t>
            </a:r>
            <a:endParaRPr/>
          </a:p>
        </p:txBody>
      </p:sp>
      <p:sp>
        <p:nvSpPr>
          <p:cNvPr id="50" name="Google Shape;50;p1"/>
          <p:cNvSpPr txBox="1"/>
          <p:nvPr>
            <p:ph idx="1" type="subTitle"/>
          </p:nvPr>
        </p:nvSpPr>
        <p:spPr>
          <a:xfrm>
            <a:off x="685800" y="5305949"/>
            <a:ext cx="7772400" cy="114057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40"/>
              <a:buNone/>
            </a:pPr>
            <a:r>
              <a:rPr lang="en-US" sz="2400"/>
              <a:t>Course organization, What you will learn, Policies &amp; Expectations, Homework Setup</a:t>
            </a:r>
            <a:endParaRPr sz="2400"/>
          </a:p>
          <a:p>
            <a:pPr indent="0" lvl="0" marL="0" rtl="0" algn="ctr">
              <a:lnSpc>
                <a:spcPct val="100000"/>
              </a:lnSpc>
              <a:spcBef>
                <a:spcPts val="0"/>
              </a:spcBef>
              <a:spcAft>
                <a:spcPts val="0"/>
              </a:spcAft>
              <a:buSzPts val="1440"/>
              <a:buNone/>
            </a:pPr>
            <a:br>
              <a:rPr i="1" lang="en-US" sz="1600"/>
            </a:br>
            <a:r>
              <a:rPr i="1" lang="en-US" sz="1600"/>
              <a:t>If you are able to, please have your camera on!</a:t>
            </a:r>
            <a:endParaRPr i="1" sz="1600"/>
          </a:p>
        </p:txBody>
      </p:sp>
      <p:pic>
        <p:nvPicPr>
          <p:cNvPr id="51" name="Google Shape;51;p1"/>
          <p:cNvPicPr preferRelativeResize="0"/>
          <p:nvPr/>
        </p:nvPicPr>
        <p:blipFill>
          <a:blip r:embed="rId3">
            <a:alphaModFix/>
          </a:blip>
          <a:stretch>
            <a:fillRect/>
          </a:stretch>
        </p:blipFill>
        <p:spPr>
          <a:xfrm>
            <a:off x="6635801" y="6144201"/>
            <a:ext cx="573825" cy="5738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828d842812_1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The world right now</a:t>
            </a:r>
            <a:endParaRPr/>
          </a:p>
        </p:txBody>
      </p:sp>
      <p:sp>
        <p:nvSpPr>
          <p:cNvPr id="144" name="Google Shape;144;g828d842812_1_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lang="en-US"/>
              <a:t>[See also the syllabus]</a:t>
            </a:r>
            <a:endParaRPr/>
          </a:p>
          <a:p>
            <a:pPr indent="0" lvl="0" marL="0" rtl="0" algn="l">
              <a:lnSpc>
                <a:spcPct val="100000"/>
              </a:lnSpc>
              <a:spcBef>
                <a:spcPts val="520"/>
              </a:spcBef>
              <a:spcAft>
                <a:spcPts val="0"/>
              </a:spcAft>
              <a:buSzPts val="1560"/>
              <a:buNone/>
            </a:pPr>
            <a:r>
              <a:t/>
            </a:r>
            <a:endParaRPr/>
          </a:p>
          <a:p>
            <a:pPr indent="-327660" lvl="0" marL="457200" rtl="0" algn="l">
              <a:lnSpc>
                <a:spcPct val="100000"/>
              </a:lnSpc>
              <a:spcBef>
                <a:spcPts val="520"/>
              </a:spcBef>
              <a:spcAft>
                <a:spcPts val="0"/>
              </a:spcAft>
              <a:buSzPts val="1560"/>
              <a:buChar char="❖"/>
            </a:pPr>
            <a:r>
              <a:rPr lang="en-US"/>
              <a:t>We know the world is a challenging place right now!</a:t>
            </a:r>
            <a:endParaRPr/>
          </a:p>
          <a:p>
            <a:pPr indent="-382269" lvl="1" marL="914400" rtl="0" algn="l">
              <a:lnSpc>
                <a:spcPct val="100000"/>
              </a:lnSpc>
              <a:spcBef>
                <a:spcPts val="0"/>
              </a:spcBef>
              <a:spcAft>
                <a:spcPts val="0"/>
              </a:spcAft>
              <a:buSzPts val="2420"/>
              <a:buChar char="▪"/>
            </a:pPr>
            <a:r>
              <a:rPr lang="en-US"/>
              <a:t>Health, social isolation, finances, and more</a:t>
            </a:r>
            <a:endParaRPr/>
          </a:p>
          <a:p>
            <a:pPr indent="-327660" lvl="0" marL="457200" rtl="0" algn="l">
              <a:lnSpc>
                <a:spcPct val="100000"/>
              </a:lnSpc>
              <a:spcBef>
                <a:spcPts val="0"/>
              </a:spcBef>
              <a:spcAft>
                <a:spcPts val="0"/>
              </a:spcAft>
              <a:buSzPts val="1560"/>
              <a:buChar char="❖"/>
            </a:pPr>
            <a:r>
              <a:rPr lang="en-US"/>
              <a:t>Obviously not ideal to teach this course under these circumstances</a:t>
            </a:r>
            <a:endParaRPr/>
          </a:p>
          <a:p>
            <a:pPr indent="-327660" lvl="0" marL="457200" rtl="0" algn="l">
              <a:lnSpc>
                <a:spcPct val="100000"/>
              </a:lnSpc>
              <a:spcBef>
                <a:spcPts val="0"/>
              </a:spcBef>
              <a:spcAft>
                <a:spcPts val="0"/>
              </a:spcAft>
              <a:buSzPts val="1560"/>
              <a:buChar char="❖"/>
            </a:pPr>
            <a:r>
              <a:rPr lang="en-US"/>
              <a:t>But on we go because we believe in this course and we believe in you</a:t>
            </a:r>
            <a:endParaRPr/>
          </a:p>
          <a:p>
            <a:pPr indent="-327660" lvl="0" marL="457200" rtl="0" algn="l">
              <a:lnSpc>
                <a:spcPct val="100000"/>
              </a:lnSpc>
              <a:spcBef>
                <a:spcPts val="0"/>
              </a:spcBef>
              <a:spcAft>
                <a:spcPts val="0"/>
              </a:spcAft>
              <a:buSzPts val="1560"/>
              <a:buChar char="❖"/>
            </a:pPr>
            <a:r>
              <a:rPr lang="en-US"/>
              <a:t>Rely on you to tell us how “virtual” is falling short</a:t>
            </a:r>
            <a:endParaRPr/>
          </a:p>
          <a:p>
            <a:pPr indent="-327660" lvl="0" marL="457200" rtl="0" algn="l">
              <a:lnSpc>
                <a:spcPct val="100000"/>
              </a:lnSpc>
              <a:spcBef>
                <a:spcPts val="0"/>
              </a:spcBef>
              <a:spcAft>
                <a:spcPts val="0"/>
              </a:spcAft>
              <a:buSzPts val="1560"/>
              <a:buChar char="❖"/>
            </a:pPr>
            <a:r>
              <a:rPr lang="en-US"/>
              <a:t>And we hope to meet you in person one day! :-/</a:t>
            </a:r>
            <a:endParaRPr/>
          </a:p>
        </p:txBody>
      </p:sp>
      <p:sp>
        <p:nvSpPr>
          <p:cNvPr id="145" name="Google Shape;145;g828d842812_1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g7f627cb537_0_7"/>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What you should know about this class</a:t>
            </a:r>
            <a:endParaRPr/>
          </a:p>
        </p:txBody>
      </p:sp>
      <p:sp>
        <p:nvSpPr>
          <p:cNvPr id="151" name="Google Shape;151;g7f627cb537_0_7"/>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520"/>
              </a:spcBef>
              <a:spcAft>
                <a:spcPts val="0"/>
              </a:spcAft>
              <a:buSzPts val="2400"/>
              <a:buChar char="❖"/>
            </a:pPr>
            <a:r>
              <a:rPr lang="en-US" sz="2400"/>
              <a:t>This course will have frequent assignments and move through many topics</a:t>
            </a:r>
            <a:endParaRPr sz="2400"/>
          </a:p>
          <a:p>
            <a:pPr indent="-284479" lvl="1" marL="649224" rtl="0" algn="l">
              <a:lnSpc>
                <a:spcPct val="100000"/>
              </a:lnSpc>
              <a:spcBef>
                <a:spcPts val="440"/>
              </a:spcBef>
              <a:spcAft>
                <a:spcPts val="0"/>
              </a:spcAft>
              <a:buSzPts val="2400"/>
              <a:buChar char="▪"/>
            </a:pPr>
            <a:r>
              <a:rPr lang="en-US" sz="1800"/>
              <a:t>Stay organized. Falling behind makes it difficult to catch up. You will not be successful in this course if you wait till the day before to do your assignments</a:t>
            </a:r>
            <a:br>
              <a:rPr lang="en-US"/>
            </a:br>
            <a:endParaRPr/>
          </a:p>
          <a:p>
            <a:pPr indent="-342900" lvl="0" marL="342900" rtl="0" algn="l">
              <a:lnSpc>
                <a:spcPct val="100000"/>
              </a:lnSpc>
              <a:spcBef>
                <a:spcPts val="520"/>
              </a:spcBef>
              <a:spcAft>
                <a:spcPts val="0"/>
              </a:spcAft>
              <a:buSzPts val="2400"/>
              <a:buChar char="❖"/>
            </a:pPr>
            <a:r>
              <a:rPr lang="en-US" sz="2400"/>
              <a:t>This course will reward participation</a:t>
            </a:r>
            <a:endParaRPr sz="2400"/>
          </a:p>
          <a:p>
            <a:pPr indent="-284479" lvl="1" marL="649224" rtl="0" algn="l">
              <a:lnSpc>
                <a:spcPct val="100000"/>
              </a:lnSpc>
              <a:spcBef>
                <a:spcPts val="440"/>
              </a:spcBef>
              <a:spcAft>
                <a:spcPts val="0"/>
              </a:spcAft>
              <a:buSzPts val="2400"/>
              <a:buChar char="▪"/>
            </a:pPr>
            <a:r>
              <a:rPr lang="en-US" sz="1800"/>
              <a:t>Lecture participation is expected</a:t>
            </a:r>
            <a:endParaRPr sz="1800"/>
          </a:p>
          <a:p>
            <a:pPr indent="-284479" lvl="1" marL="649224" rtl="0" algn="l">
              <a:lnSpc>
                <a:spcPct val="100000"/>
              </a:lnSpc>
              <a:spcBef>
                <a:spcPts val="440"/>
              </a:spcBef>
              <a:spcAft>
                <a:spcPts val="0"/>
              </a:spcAft>
              <a:buSzPts val="2400"/>
              <a:buChar char="▪"/>
            </a:pPr>
            <a:r>
              <a:rPr lang="en-US" sz="1800"/>
              <a:t>In-class </a:t>
            </a:r>
            <a:r>
              <a:rPr lang="en-US" sz="1800"/>
              <a:t>activities</a:t>
            </a:r>
            <a:r>
              <a:rPr lang="en-US" sz="1800"/>
              <a:t> are meant to help you in with your weekly projects</a:t>
            </a:r>
            <a:br>
              <a:rPr lang="en-US"/>
            </a:br>
            <a:endParaRPr/>
          </a:p>
          <a:p>
            <a:pPr indent="-342900" lvl="0" marL="342900" rtl="0" algn="l">
              <a:lnSpc>
                <a:spcPct val="100000"/>
              </a:lnSpc>
              <a:spcBef>
                <a:spcPts val="440"/>
              </a:spcBef>
              <a:spcAft>
                <a:spcPts val="0"/>
              </a:spcAft>
              <a:buSzPts val="2400"/>
              <a:buChar char="❖"/>
            </a:pPr>
            <a:r>
              <a:rPr lang="en-US" sz="2400"/>
              <a:t>This course is not a way to earn an “easy” 4.0</a:t>
            </a:r>
            <a:endParaRPr sz="2400"/>
          </a:p>
          <a:p>
            <a:pPr indent="-284479" lvl="1" marL="649224" rtl="0" algn="l">
              <a:lnSpc>
                <a:spcPct val="100000"/>
              </a:lnSpc>
              <a:spcBef>
                <a:spcPts val="440"/>
              </a:spcBef>
              <a:spcAft>
                <a:spcPts val="0"/>
              </a:spcAft>
              <a:buSzPts val="2400"/>
              <a:buChar char="▪"/>
            </a:pPr>
            <a:r>
              <a:rPr lang="en-US" sz="1800"/>
              <a:t>What you get out of the course is what you put in</a:t>
            </a:r>
            <a:endParaRPr sz="1800"/>
          </a:p>
          <a:p>
            <a:pPr indent="-284479" lvl="1" marL="649224" rtl="0" algn="l">
              <a:lnSpc>
                <a:spcPct val="100000"/>
              </a:lnSpc>
              <a:spcBef>
                <a:spcPts val="440"/>
              </a:spcBef>
              <a:spcAft>
                <a:spcPts val="0"/>
              </a:spcAft>
              <a:buSzPts val="2400"/>
              <a:buChar char="▪"/>
            </a:pPr>
            <a:r>
              <a:rPr lang="en-US" sz="1800"/>
              <a:t>If you’re looking for a course to “boost” your grade, this is not that. We expect students to work hard, take risks and give your best effort</a:t>
            </a:r>
            <a:endParaRPr sz="1800"/>
          </a:p>
        </p:txBody>
      </p:sp>
      <p:sp>
        <p:nvSpPr>
          <p:cNvPr id="152" name="Google Shape;152;g7f627cb537_0_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g7226799cf1_0_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Teaching Staff Roles</a:t>
            </a:r>
            <a:endParaRPr/>
          </a:p>
        </p:txBody>
      </p:sp>
      <p:sp>
        <p:nvSpPr>
          <p:cNvPr id="159" name="Google Shape;159;g7226799cf1_0_2"/>
          <p:cNvSpPr txBox="1"/>
          <p:nvPr>
            <p:ph idx="1" type="body"/>
          </p:nvPr>
        </p:nvSpPr>
        <p:spPr>
          <a:xfrm>
            <a:off x="256350" y="1091075"/>
            <a:ext cx="2994900" cy="147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60"/>
              </a:spcBef>
              <a:spcAft>
                <a:spcPts val="0"/>
              </a:spcAft>
              <a:buSzPts val="1680"/>
              <a:buNone/>
            </a:pPr>
            <a:r>
              <a:rPr b="1" lang="en-US" sz="2500"/>
              <a:t>Porter</a:t>
            </a:r>
            <a:endParaRPr b="1" sz="2500"/>
          </a:p>
          <a:p>
            <a:pPr indent="0" lvl="0" marL="0" rtl="0" algn="ctr">
              <a:lnSpc>
                <a:spcPct val="100000"/>
              </a:lnSpc>
              <a:spcBef>
                <a:spcPts val="560"/>
              </a:spcBef>
              <a:spcAft>
                <a:spcPts val="0"/>
              </a:spcAft>
              <a:buSzPts val="1680"/>
              <a:buNone/>
            </a:pPr>
            <a:r>
              <a:rPr lang="en-US" sz="1600"/>
              <a:t>Lecturing on technical components of course with a focus on the Nand2Tetris projects</a:t>
            </a:r>
            <a:br>
              <a:rPr lang="en-US" sz="1600"/>
            </a:br>
            <a:br>
              <a:rPr lang="en-US" sz="1600"/>
            </a:br>
            <a:endParaRPr sz="1600"/>
          </a:p>
        </p:txBody>
      </p:sp>
      <p:sp>
        <p:nvSpPr>
          <p:cNvPr id="160" name="Google Shape;160;g7226799cf1_0_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161" name="Google Shape;161;g7226799cf1_0_2"/>
          <p:cNvSpPr txBox="1"/>
          <p:nvPr>
            <p:ph idx="1" type="body"/>
          </p:nvPr>
        </p:nvSpPr>
        <p:spPr>
          <a:xfrm>
            <a:off x="3062575" y="1091075"/>
            <a:ext cx="2994900" cy="147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60"/>
              </a:spcBef>
              <a:spcAft>
                <a:spcPts val="0"/>
              </a:spcAft>
              <a:buSzPts val="1680"/>
              <a:buNone/>
            </a:pPr>
            <a:r>
              <a:rPr b="1" lang="en-US" sz="2500"/>
              <a:t>Leslie</a:t>
            </a:r>
            <a:endParaRPr b="1" sz="2500"/>
          </a:p>
          <a:p>
            <a:pPr indent="0" lvl="0" marL="0" rtl="0" algn="ctr">
              <a:lnSpc>
                <a:spcPct val="100000"/>
              </a:lnSpc>
              <a:spcBef>
                <a:spcPts val="560"/>
              </a:spcBef>
              <a:spcAft>
                <a:spcPts val="0"/>
              </a:spcAft>
              <a:buClr>
                <a:schemeClr val="dk1"/>
              </a:buClr>
              <a:buSzPts val="1100"/>
              <a:buFont typeface="Arial"/>
              <a:buNone/>
            </a:pPr>
            <a:r>
              <a:rPr lang="en-US" sz="1600"/>
              <a:t>Lecturing on metacognitive components of course and academic skill building</a:t>
            </a:r>
            <a:endParaRPr b="1" sz="1600"/>
          </a:p>
        </p:txBody>
      </p:sp>
      <p:sp>
        <p:nvSpPr>
          <p:cNvPr id="162" name="Google Shape;162;g7226799cf1_0_2"/>
          <p:cNvSpPr txBox="1"/>
          <p:nvPr>
            <p:ph idx="1" type="body"/>
          </p:nvPr>
        </p:nvSpPr>
        <p:spPr>
          <a:xfrm>
            <a:off x="6057475" y="1091075"/>
            <a:ext cx="2994900" cy="1473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560"/>
              </a:spcBef>
              <a:spcAft>
                <a:spcPts val="0"/>
              </a:spcAft>
              <a:buSzPts val="1680"/>
              <a:buNone/>
            </a:pPr>
            <a:r>
              <a:rPr b="1" lang="en-US" sz="2500"/>
              <a:t>Eric</a:t>
            </a:r>
            <a:r>
              <a:rPr b="1" lang="en-US" sz="2500"/>
              <a:t> &amp; Margot</a:t>
            </a:r>
            <a:endParaRPr b="1" sz="2500"/>
          </a:p>
          <a:p>
            <a:pPr indent="0" lvl="0" marL="0" rtl="0" algn="ctr">
              <a:lnSpc>
                <a:spcPct val="100000"/>
              </a:lnSpc>
              <a:spcBef>
                <a:spcPts val="560"/>
              </a:spcBef>
              <a:spcAft>
                <a:spcPts val="0"/>
              </a:spcAft>
              <a:buClr>
                <a:schemeClr val="dk1"/>
              </a:buClr>
              <a:buSzPts val="1100"/>
              <a:buFont typeface="Arial"/>
              <a:buNone/>
            </a:pPr>
            <a:r>
              <a:rPr lang="en-US" sz="1600"/>
              <a:t>Weekly TA meetings as a touch point in practicing the application on course concepts and study skills</a:t>
            </a:r>
            <a:endParaRPr sz="1600"/>
          </a:p>
        </p:txBody>
      </p:sp>
      <p:grpSp>
        <p:nvGrpSpPr>
          <p:cNvPr id="163" name="Google Shape;163;g7226799cf1_0_2"/>
          <p:cNvGrpSpPr/>
          <p:nvPr/>
        </p:nvGrpSpPr>
        <p:grpSpPr>
          <a:xfrm>
            <a:off x="1921551" y="2487327"/>
            <a:ext cx="5300891" cy="4664599"/>
            <a:chOff x="-65700" y="-844475"/>
            <a:chExt cx="9275400" cy="9275400"/>
          </a:xfrm>
        </p:grpSpPr>
        <p:sp>
          <p:nvSpPr>
            <p:cNvPr id="164" name="Google Shape;164;g7226799cf1_0_2"/>
            <p:cNvSpPr/>
            <p:nvPr/>
          </p:nvSpPr>
          <p:spPr>
            <a:xfrm>
              <a:off x="-65700" y="-844475"/>
              <a:ext cx="9275400" cy="9275400"/>
            </a:xfrm>
            <a:prstGeom prst="ellipse">
              <a:avLst/>
            </a:prstGeom>
            <a:solidFill>
              <a:srgbClr val="D9D2E9">
                <a:alpha val="49803"/>
              </a:srgbClr>
            </a:solidFill>
            <a:ln cap="flat" cmpd="sng" w="381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Roboto Mono"/>
                <a:ea typeface="Roboto Mono"/>
                <a:cs typeface="Roboto Mono"/>
                <a:sym typeface="Roboto Mono"/>
              </a:endParaRPr>
            </a:p>
          </p:txBody>
        </p:sp>
        <p:sp>
          <p:nvSpPr>
            <p:cNvPr id="165" name="Google Shape;165;g7226799cf1_0_2"/>
            <p:cNvSpPr txBox="1"/>
            <p:nvPr/>
          </p:nvSpPr>
          <p:spPr>
            <a:xfrm>
              <a:off x="3801299" y="-70064"/>
              <a:ext cx="3978600" cy="5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351C75"/>
                  </a:solidFill>
                  <a:latin typeface="Montserrat"/>
                  <a:ea typeface="Montserrat"/>
                  <a:cs typeface="Montserrat"/>
                  <a:sym typeface="Montserrat"/>
                </a:rPr>
                <a:t>The UW Student Experience</a:t>
              </a:r>
              <a:endParaRPr b="1" i="0" sz="1400" u="none" cap="none" strike="noStrike">
                <a:solidFill>
                  <a:srgbClr val="351C75"/>
                </a:solidFill>
                <a:latin typeface="Montserrat"/>
                <a:ea typeface="Montserrat"/>
                <a:cs typeface="Montserrat"/>
                <a:sym typeface="Montserrat"/>
              </a:endParaRPr>
            </a:p>
          </p:txBody>
        </p:sp>
      </p:grpSp>
      <p:sp>
        <p:nvSpPr>
          <p:cNvPr id="166" name="Google Shape;166;g7226799cf1_0_2"/>
          <p:cNvSpPr/>
          <p:nvPr/>
        </p:nvSpPr>
        <p:spPr>
          <a:xfrm>
            <a:off x="5285201" y="3631100"/>
            <a:ext cx="1608300" cy="1296900"/>
          </a:xfrm>
          <a:prstGeom prst="ellipse">
            <a:avLst/>
          </a:prstGeom>
          <a:solidFill>
            <a:srgbClr val="D9EAD3">
              <a:alpha val="49803"/>
            </a:srgbClr>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38761D"/>
                </a:solidFill>
                <a:latin typeface="Montserrat"/>
                <a:ea typeface="Montserrat"/>
                <a:cs typeface="Montserrat"/>
                <a:sym typeface="Montserrat"/>
              </a:rPr>
              <a:t>Math</a:t>
            </a:r>
            <a:endParaRPr b="1" i="0" sz="1400" u="none" cap="none" strike="noStrike">
              <a:solidFill>
                <a:srgbClr val="38761D"/>
              </a:solidFill>
              <a:latin typeface="Montserrat"/>
              <a:ea typeface="Montserrat"/>
              <a:cs typeface="Montserrat"/>
              <a:sym typeface="Montserrat"/>
            </a:endParaRPr>
          </a:p>
        </p:txBody>
      </p:sp>
      <p:sp>
        <p:nvSpPr>
          <p:cNvPr id="167" name="Google Shape;167;g7226799cf1_0_2"/>
          <p:cNvSpPr/>
          <p:nvPr/>
        </p:nvSpPr>
        <p:spPr>
          <a:xfrm>
            <a:off x="4776650" y="5269525"/>
            <a:ext cx="1522800" cy="1376700"/>
          </a:xfrm>
          <a:prstGeom prst="ellipse">
            <a:avLst/>
          </a:prstGeom>
          <a:solidFill>
            <a:srgbClr val="D9EAD3">
              <a:alpha val="49803"/>
            </a:srgbClr>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300"/>
              <a:buFont typeface="Arial"/>
              <a:buNone/>
            </a:pPr>
            <a:r>
              <a:rPr b="1" i="0" lang="en-US" sz="1300" u="none" cap="none" strike="noStrike">
                <a:solidFill>
                  <a:srgbClr val="38761D"/>
                </a:solidFill>
                <a:latin typeface="Montserrat"/>
                <a:ea typeface="Montserrat"/>
                <a:cs typeface="Montserrat"/>
                <a:sym typeface="Montserrat"/>
              </a:rPr>
              <a:t>Sociology</a:t>
            </a:r>
            <a:endParaRPr b="1" i="0" sz="1300" u="none" cap="none" strike="noStrike">
              <a:solidFill>
                <a:srgbClr val="38761D"/>
              </a:solidFill>
              <a:latin typeface="Montserrat"/>
              <a:ea typeface="Montserrat"/>
              <a:cs typeface="Montserrat"/>
              <a:sym typeface="Montserrat"/>
            </a:endParaRPr>
          </a:p>
        </p:txBody>
      </p:sp>
      <p:grpSp>
        <p:nvGrpSpPr>
          <p:cNvPr id="168" name="Google Shape;168;g7226799cf1_0_2"/>
          <p:cNvGrpSpPr/>
          <p:nvPr/>
        </p:nvGrpSpPr>
        <p:grpSpPr>
          <a:xfrm>
            <a:off x="1978062" y="3467073"/>
            <a:ext cx="2317143" cy="2144067"/>
            <a:chOff x="250175" y="1607700"/>
            <a:chExt cx="3837600" cy="3837600"/>
          </a:xfrm>
        </p:grpSpPr>
        <p:sp>
          <p:nvSpPr>
            <p:cNvPr id="169" name="Google Shape;169;g7226799cf1_0_2"/>
            <p:cNvSpPr/>
            <p:nvPr/>
          </p:nvSpPr>
          <p:spPr>
            <a:xfrm>
              <a:off x="250175" y="1607700"/>
              <a:ext cx="3837600" cy="3837600"/>
            </a:xfrm>
            <a:prstGeom prst="ellipse">
              <a:avLst/>
            </a:prstGeom>
            <a:solidFill>
              <a:srgbClr val="D9EAD3">
                <a:alpha val="49803"/>
              </a:srgbClr>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38761D"/>
                </a:solidFill>
                <a:latin typeface="Roboto Mono"/>
                <a:ea typeface="Roboto Mono"/>
                <a:cs typeface="Roboto Mono"/>
                <a:sym typeface="Roboto Mono"/>
              </a:endParaRPr>
            </a:p>
          </p:txBody>
        </p:sp>
        <p:sp>
          <p:nvSpPr>
            <p:cNvPr id="170" name="Google Shape;170;g7226799cf1_0_2"/>
            <p:cNvSpPr txBox="1"/>
            <p:nvPr/>
          </p:nvSpPr>
          <p:spPr>
            <a:xfrm>
              <a:off x="1678025" y="2362225"/>
              <a:ext cx="981900" cy="45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US" sz="1400" u="none" cap="none" strike="noStrike">
                  <a:solidFill>
                    <a:srgbClr val="38761D"/>
                  </a:solidFill>
                  <a:latin typeface="Montserrat"/>
                  <a:ea typeface="Montserrat"/>
                  <a:cs typeface="Montserrat"/>
                  <a:sym typeface="Montserrat"/>
                </a:rPr>
                <a:t>CSE</a:t>
              </a:r>
              <a:br>
                <a:rPr b="1" i="0" lang="en-US" sz="1400" u="none" cap="none" strike="noStrike">
                  <a:solidFill>
                    <a:srgbClr val="38761D"/>
                  </a:solidFill>
                  <a:latin typeface="Montserrat"/>
                  <a:ea typeface="Montserrat"/>
                  <a:cs typeface="Montserrat"/>
                  <a:sym typeface="Montserrat"/>
                </a:rPr>
              </a:br>
              <a:endParaRPr b="1" i="0" sz="1400" u="none" cap="none" strike="noStrike">
                <a:solidFill>
                  <a:srgbClr val="38761D"/>
                </a:solidFill>
                <a:latin typeface="Montserrat"/>
                <a:ea typeface="Montserrat"/>
                <a:cs typeface="Montserrat"/>
                <a:sym typeface="Montserrat"/>
              </a:endParaRPr>
            </a:p>
          </p:txBody>
        </p:sp>
      </p:grpSp>
      <p:grpSp>
        <p:nvGrpSpPr>
          <p:cNvPr id="171" name="Google Shape;171;g7226799cf1_0_2"/>
          <p:cNvGrpSpPr/>
          <p:nvPr/>
        </p:nvGrpSpPr>
        <p:grpSpPr>
          <a:xfrm>
            <a:off x="2377522" y="4320154"/>
            <a:ext cx="1518225" cy="1291002"/>
            <a:chOff x="1232800" y="2956675"/>
            <a:chExt cx="2267700" cy="2267700"/>
          </a:xfrm>
        </p:grpSpPr>
        <p:sp>
          <p:nvSpPr>
            <p:cNvPr id="172" name="Google Shape;172;g7226799cf1_0_2"/>
            <p:cNvSpPr/>
            <p:nvPr/>
          </p:nvSpPr>
          <p:spPr>
            <a:xfrm>
              <a:off x="1232800" y="2956675"/>
              <a:ext cx="2267700" cy="2267700"/>
            </a:xfrm>
            <a:prstGeom prst="ellipse">
              <a:avLst/>
            </a:prstGeom>
            <a:solidFill>
              <a:srgbClr val="CFE2F3">
                <a:alpha val="49803"/>
              </a:srgbClr>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B5394"/>
                </a:solidFill>
                <a:latin typeface="Roboto Mono"/>
                <a:ea typeface="Roboto Mono"/>
                <a:cs typeface="Roboto Mono"/>
                <a:sym typeface="Roboto Mono"/>
              </a:endParaRPr>
            </a:p>
          </p:txBody>
        </p:sp>
        <p:sp>
          <p:nvSpPr>
            <p:cNvPr id="173" name="Google Shape;173;g7226799cf1_0_2"/>
            <p:cNvSpPr txBox="1"/>
            <p:nvPr/>
          </p:nvSpPr>
          <p:spPr>
            <a:xfrm>
              <a:off x="1388500" y="3813625"/>
              <a:ext cx="1956300" cy="55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B5394"/>
                  </a:solidFill>
                  <a:latin typeface="Montserrat"/>
                  <a:ea typeface="Montserrat"/>
                  <a:cs typeface="Montserrat"/>
                  <a:sym typeface="Montserrat"/>
                </a:rPr>
                <a:t>Nand2Tetris</a:t>
              </a:r>
              <a:endParaRPr b="1" i="0" sz="1200" u="none" cap="none" strike="noStrike">
                <a:solidFill>
                  <a:srgbClr val="0B5394"/>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B5394"/>
                  </a:solidFill>
                  <a:latin typeface="Montserrat"/>
                  <a:ea typeface="Montserrat"/>
                  <a:cs typeface="Montserrat"/>
                  <a:sym typeface="Montserrat"/>
                </a:rPr>
                <a:t>Projects</a:t>
              </a:r>
              <a:endParaRPr b="1" i="0" sz="1200" u="none" cap="none" strike="noStrike">
                <a:solidFill>
                  <a:srgbClr val="0B5394"/>
                </a:solidFill>
                <a:latin typeface="Montserrat"/>
                <a:ea typeface="Montserrat"/>
                <a:cs typeface="Montserrat"/>
                <a:sym typeface="Montserrat"/>
              </a:endParaRPr>
            </a:p>
          </p:txBody>
        </p:sp>
      </p:grpSp>
      <p:sp>
        <p:nvSpPr>
          <p:cNvPr id="174" name="Google Shape;174;g7226799cf1_0_2"/>
          <p:cNvSpPr txBox="1"/>
          <p:nvPr/>
        </p:nvSpPr>
        <p:spPr>
          <a:xfrm>
            <a:off x="3352000" y="5981350"/>
            <a:ext cx="1125300" cy="2784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300"/>
              <a:buFont typeface="Arial"/>
              <a:buNone/>
            </a:pPr>
            <a:r>
              <a:rPr b="1" i="0" lang="en-US" sz="1300" u="none" cap="none" strike="noStrike">
                <a:solidFill>
                  <a:srgbClr val="0B5394"/>
                </a:solidFill>
                <a:latin typeface="Montserrat"/>
                <a:ea typeface="Montserrat"/>
                <a:cs typeface="Montserrat"/>
                <a:sym typeface="Montserrat"/>
              </a:rPr>
              <a:t>CSE 390B</a:t>
            </a:r>
            <a:endParaRPr b="1" i="0" sz="1300" u="none" cap="none" strike="noStrike">
              <a:solidFill>
                <a:srgbClr val="0B5394"/>
              </a:solidFill>
              <a:latin typeface="Montserrat"/>
              <a:ea typeface="Montserrat"/>
              <a:cs typeface="Montserrat"/>
              <a:sym typeface="Montserrat"/>
            </a:endParaRPr>
          </a:p>
        </p:txBody>
      </p:sp>
      <p:cxnSp>
        <p:nvCxnSpPr>
          <p:cNvPr id="175" name="Google Shape;175;g7226799cf1_0_2"/>
          <p:cNvCxnSpPr>
            <a:endCxn id="174" idx="0"/>
          </p:cNvCxnSpPr>
          <p:nvPr/>
        </p:nvCxnSpPr>
        <p:spPr>
          <a:xfrm flipH="1">
            <a:off x="3914650" y="5611150"/>
            <a:ext cx="216900" cy="370200"/>
          </a:xfrm>
          <a:prstGeom prst="straightConnector1">
            <a:avLst/>
          </a:prstGeom>
          <a:noFill/>
          <a:ln cap="flat" cmpd="sng" w="38100">
            <a:solidFill>
              <a:srgbClr val="6FA8DC"/>
            </a:solidFill>
            <a:prstDash val="solid"/>
            <a:round/>
            <a:headEnd len="med" w="med" type="stealth"/>
            <a:tailEnd len="sm" w="sm" type="none"/>
          </a:ln>
        </p:spPr>
      </p:cxnSp>
      <p:sp>
        <p:nvSpPr>
          <p:cNvPr id="176" name="Google Shape;176;g7226799cf1_0_2"/>
          <p:cNvSpPr/>
          <p:nvPr/>
        </p:nvSpPr>
        <p:spPr>
          <a:xfrm>
            <a:off x="3719200" y="3956075"/>
            <a:ext cx="2013600" cy="1752900"/>
          </a:xfrm>
          <a:prstGeom prst="ellipse">
            <a:avLst/>
          </a:prstGeom>
          <a:solidFill>
            <a:srgbClr val="CFE2F3">
              <a:alpha val="49803"/>
            </a:srgbClr>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B5394"/>
                </a:solidFill>
                <a:latin typeface="Montserrat"/>
                <a:ea typeface="Montserrat"/>
                <a:cs typeface="Montserrat"/>
                <a:sym typeface="Montserrat"/>
              </a:rPr>
              <a:t>Metacognitive</a:t>
            </a:r>
            <a:endParaRPr b="1" i="0" sz="1200" u="none" cap="none" strike="noStrike">
              <a:solidFill>
                <a:srgbClr val="0B5394"/>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200"/>
              <a:buFont typeface="Arial"/>
              <a:buNone/>
            </a:pPr>
            <a:r>
              <a:rPr b="1" i="0" lang="en-US" sz="1200" u="none" cap="none" strike="noStrike">
                <a:solidFill>
                  <a:srgbClr val="0B5394"/>
                </a:solidFill>
                <a:latin typeface="Montserrat"/>
                <a:ea typeface="Montserrat"/>
                <a:cs typeface="Montserrat"/>
                <a:sym typeface="Montserrat"/>
              </a:rPr>
              <a:t>Skills</a:t>
            </a:r>
            <a:endParaRPr b="1" i="0" sz="1200" u="none" cap="none" strike="noStrike">
              <a:solidFill>
                <a:srgbClr val="0B5394"/>
              </a:solidFill>
              <a:latin typeface="Montserrat"/>
              <a:ea typeface="Montserrat"/>
              <a:cs typeface="Montserrat"/>
              <a:sym typeface="Montserrat"/>
            </a:endParaRPr>
          </a:p>
        </p:txBody>
      </p:sp>
      <p:cxnSp>
        <p:nvCxnSpPr>
          <p:cNvPr id="177" name="Google Shape;177;g7226799cf1_0_2"/>
          <p:cNvCxnSpPr>
            <a:endCxn id="174" idx="0"/>
          </p:cNvCxnSpPr>
          <p:nvPr/>
        </p:nvCxnSpPr>
        <p:spPr>
          <a:xfrm>
            <a:off x="3515350" y="5523250"/>
            <a:ext cx="399300" cy="458100"/>
          </a:xfrm>
          <a:prstGeom prst="straightConnector1">
            <a:avLst/>
          </a:prstGeom>
          <a:noFill/>
          <a:ln cap="flat" cmpd="sng" w="38100">
            <a:solidFill>
              <a:srgbClr val="6FA8DC"/>
            </a:solidFill>
            <a:prstDash val="solid"/>
            <a:round/>
            <a:headEnd len="med" w="med" type="stealth"/>
            <a:tailEnd len="sm" w="sm" type="none"/>
          </a:ln>
        </p:spPr>
      </p:cxnSp>
      <p:sp>
        <p:nvSpPr>
          <p:cNvPr id="178" name="Google Shape;178;g7226799cf1_0_2"/>
          <p:cNvSpPr txBox="1"/>
          <p:nvPr/>
        </p:nvSpPr>
        <p:spPr>
          <a:xfrm>
            <a:off x="2038375" y="4329163"/>
            <a:ext cx="1056300" cy="18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PORTER!</a:t>
            </a:r>
            <a:endParaRPr b="1" i="0" sz="1800" u="none" cap="none" strike="noStrike">
              <a:solidFill>
                <a:srgbClr val="000000"/>
              </a:solidFill>
              <a:latin typeface="Calibri"/>
              <a:ea typeface="Calibri"/>
              <a:cs typeface="Calibri"/>
              <a:sym typeface="Calibri"/>
            </a:endParaRPr>
          </a:p>
        </p:txBody>
      </p:sp>
      <p:sp>
        <p:nvSpPr>
          <p:cNvPr id="179" name="Google Shape;179;g7226799cf1_0_2"/>
          <p:cNvSpPr txBox="1"/>
          <p:nvPr/>
        </p:nvSpPr>
        <p:spPr>
          <a:xfrm>
            <a:off x="4365100" y="4015625"/>
            <a:ext cx="850200" cy="18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LESLIE!</a:t>
            </a:r>
            <a:endParaRPr b="1" i="0" sz="1800" u="none" cap="none" strike="noStrike">
              <a:solidFill>
                <a:srgbClr val="000000"/>
              </a:solidFill>
              <a:latin typeface="Calibri"/>
              <a:ea typeface="Calibri"/>
              <a:cs typeface="Calibri"/>
              <a:sym typeface="Calibri"/>
            </a:endParaRPr>
          </a:p>
        </p:txBody>
      </p:sp>
      <p:sp>
        <p:nvSpPr>
          <p:cNvPr id="180" name="Google Shape;180;g7226799cf1_0_2"/>
          <p:cNvSpPr txBox="1"/>
          <p:nvPr/>
        </p:nvSpPr>
        <p:spPr>
          <a:xfrm>
            <a:off x="4683625" y="3334200"/>
            <a:ext cx="850200" cy="1896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TAs!</a:t>
            </a:r>
            <a:endParaRPr b="1" i="0" sz="18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000"/>
                                        <p:tgtEl>
                                          <p:spTgt spid="163"/>
                                        </p:tgtEl>
                                      </p:cBhvr>
                                    </p:animEffect>
                                  </p:childTnLst>
                                </p:cTn>
                              </p:par>
                              <p:par>
                                <p:cTn fill="hold" nodeType="with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par>
                                <p:cTn fill="hold" nodeType="with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par>
                                <p:cTn fill="hold" nodeType="withEffect" presetClass="entr" presetID="10" presetSubtype="0">
                                  <p:stCondLst>
                                    <p:cond delay="0"/>
                                  </p:stCondLst>
                                  <p:childTnLst>
                                    <p:set>
                                      <p:cBhvr>
                                        <p:cTn dur="1" fill="hold">
                                          <p:stCondLst>
                                            <p:cond delay="0"/>
                                          </p:stCondLst>
                                        </p:cTn>
                                        <p:tgtEl>
                                          <p:spTgt spid="168"/>
                                        </p:tgtEl>
                                        <p:attrNameLst>
                                          <p:attrName>style.visibility</p:attrName>
                                        </p:attrNameLst>
                                      </p:cBhvr>
                                      <p:to>
                                        <p:strVal val="visible"/>
                                      </p:to>
                                    </p:set>
                                    <p:animEffect filter="fade" transition="in">
                                      <p:cBhvr>
                                        <p:cTn dur="1000"/>
                                        <p:tgtEl>
                                          <p:spTgt spid="168"/>
                                        </p:tgtEl>
                                      </p:cBhvr>
                                    </p:animEffect>
                                  </p:childTnLst>
                                </p:cTn>
                              </p:par>
                              <p:par>
                                <p:cTn fill="hold" nodeType="with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000"/>
                                        <p:tgtEl>
                                          <p:spTgt spid="174"/>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000"/>
                                        <p:tgtEl>
                                          <p:spTgt spid="175"/>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par>
                                <p:cTn fill="hold" nodeType="with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p9"/>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Logistics: Grading Breakdown</a:t>
            </a:r>
            <a:endParaRPr/>
          </a:p>
        </p:txBody>
      </p:sp>
      <p:sp>
        <p:nvSpPr>
          <p:cNvPr id="186" name="Google Shape;186;p9"/>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520"/>
              </a:spcBef>
              <a:spcAft>
                <a:spcPts val="0"/>
              </a:spcAft>
              <a:buSzPts val="1560"/>
              <a:buChar char="❖"/>
            </a:pPr>
            <a:r>
              <a:rPr lang="en-US"/>
              <a:t>50% - Projects</a:t>
            </a:r>
            <a:endParaRPr/>
          </a:p>
          <a:p>
            <a:pPr indent="-285749" lvl="1" marL="649224" rtl="0" algn="l">
              <a:lnSpc>
                <a:spcPct val="100000"/>
              </a:lnSpc>
              <a:spcBef>
                <a:spcPts val="440"/>
              </a:spcBef>
              <a:spcAft>
                <a:spcPts val="0"/>
              </a:spcAft>
              <a:buSzPts val="2420"/>
              <a:buChar char="▪"/>
            </a:pPr>
            <a:r>
              <a:rPr lang="en-US"/>
              <a:t>7 Projects</a:t>
            </a:r>
            <a:endParaRPr/>
          </a:p>
          <a:p>
            <a:pPr indent="-290830" lvl="2" marL="914400" rtl="0" algn="l">
              <a:lnSpc>
                <a:spcPct val="100000"/>
              </a:lnSpc>
              <a:spcBef>
                <a:spcPts val="440"/>
              </a:spcBef>
              <a:spcAft>
                <a:spcPts val="0"/>
              </a:spcAft>
              <a:buSzPts val="2420"/>
              <a:buChar char="•"/>
            </a:pPr>
            <a:r>
              <a:rPr lang="en-US"/>
              <a:t>Each Project will have a programming component and a metacognitive skill component</a:t>
            </a:r>
            <a:endParaRPr/>
          </a:p>
          <a:p>
            <a:pPr indent="-290830" lvl="2" marL="914400" rtl="0" algn="l">
              <a:lnSpc>
                <a:spcPct val="100000"/>
              </a:lnSpc>
              <a:spcBef>
                <a:spcPts val="440"/>
              </a:spcBef>
              <a:spcAft>
                <a:spcPts val="0"/>
              </a:spcAft>
              <a:buSzPts val="2420"/>
              <a:buChar char="•"/>
            </a:pPr>
            <a:r>
              <a:rPr lang="en-US"/>
              <a:t>About half will include reflections on computing and society </a:t>
            </a:r>
            <a:endParaRPr/>
          </a:p>
          <a:p>
            <a:pPr indent="-290830" lvl="2" marL="914400" rtl="0" algn="l">
              <a:lnSpc>
                <a:spcPct val="100000"/>
              </a:lnSpc>
              <a:spcBef>
                <a:spcPts val="440"/>
              </a:spcBef>
              <a:spcAft>
                <a:spcPts val="0"/>
              </a:spcAft>
              <a:buSzPts val="2420"/>
              <a:buChar char="•"/>
            </a:pPr>
            <a:r>
              <a:rPr lang="en-US"/>
              <a:t>Projects will typically be assigned on Thursdays, due the following Thursday</a:t>
            </a:r>
            <a:br>
              <a:rPr lang="en-US"/>
            </a:br>
            <a:endParaRPr/>
          </a:p>
          <a:p>
            <a:pPr indent="-342900" lvl="0" marL="342900" rtl="0" algn="l">
              <a:lnSpc>
                <a:spcPct val="100000"/>
              </a:lnSpc>
              <a:spcBef>
                <a:spcPts val="520"/>
              </a:spcBef>
              <a:spcAft>
                <a:spcPts val="0"/>
              </a:spcAft>
              <a:buSzPts val="1560"/>
              <a:buChar char="❖"/>
            </a:pPr>
            <a:r>
              <a:rPr lang="en-US"/>
              <a:t>15% - Midterm</a:t>
            </a:r>
            <a:br>
              <a:rPr lang="en-US"/>
            </a:br>
            <a:endParaRPr/>
          </a:p>
          <a:p>
            <a:pPr indent="-342900" lvl="0" marL="342900" rtl="0" algn="l">
              <a:lnSpc>
                <a:spcPct val="100000"/>
              </a:lnSpc>
              <a:spcBef>
                <a:spcPts val="520"/>
              </a:spcBef>
              <a:spcAft>
                <a:spcPts val="0"/>
              </a:spcAft>
              <a:buSzPts val="1560"/>
              <a:buChar char="❖"/>
            </a:pPr>
            <a:r>
              <a:rPr lang="en-US"/>
              <a:t>15% - Final Project &amp; Presentation</a:t>
            </a:r>
            <a:br>
              <a:rPr lang="en-US"/>
            </a:br>
            <a:endParaRPr/>
          </a:p>
          <a:p>
            <a:pPr indent="-342900" lvl="0" marL="342900" rtl="0" algn="l">
              <a:lnSpc>
                <a:spcPct val="100000"/>
              </a:lnSpc>
              <a:spcBef>
                <a:spcPts val="520"/>
              </a:spcBef>
              <a:spcAft>
                <a:spcPts val="0"/>
              </a:spcAft>
              <a:buSzPts val="1560"/>
              <a:buChar char="❖"/>
            </a:pPr>
            <a:r>
              <a:rPr lang="en-US"/>
              <a:t>20% - Participation </a:t>
            </a:r>
            <a:endParaRPr/>
          </a:p>
        </p:txBody>
      </p:sp>
      <p:sp>
        <p:nvSpPr>
          <p:cNvPr id="187" name="Google Shape;187;p9"/>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14"/>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Logistics: Academic Integrity </a:t>
            </a:r>
            <a:endParaRPr/>
          </a:p>
        </p:txBody>
      </p:sp>
      <p:sp>
        <p:nvSpPr>
          <p:cNvPr id="193" name="Google Shape;193;p14"/>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SzPts val="1800"/>
              <a:buChar char="❖"/>
            </a:pPr>
            <a:r>
              <a:rPr lang="en-US" sz="1800"/>
              <a:t>This policy is intended to encourage you to get the most out of this class that you can. It is not intended to be a strict policing of your learning, and by no means should discourage you from collaborating with your peers (in the allowed ways) or asking for help.</a:t>
            </a:r>
            <a:endParaRPr sz="1800"/>
          </a:p>
          <a:p>
            <a:pPr indent="0" lvl="0" marL="457200" rtl="0" algn="l">
              <a:lnSpc>
                <a:spcPct val="100000"/>
              </a:lnSpc>
              <a:spcBef>
                <a:spcPts val="0"/>
              </a:spcBef>
              <a:spcAft>
                <a:spcPts val="0"/>
              </a:spcAft>
              <a:buSzPts val="1560"/>
              <a:buNone/>
            </a:pPr>
            <a:r>
              <a:t/>
            </a:r>
            <a:endParaRPr sz="1800"/>
          </a:p>
          <a:p>
            <a:pPr indent="-342900" lvl="0" marL="342900" rtl="0" algn="l">
              <a:lnSpc>
                <a:spcPct val="100000"/>
              </a:lnSpc>
              <a:spcBef>
                <a:spcPts val="0"/>
              </a:spcBef>
              <a:spcAft>
                <a:spcPts val="0"/>
              </a:spcAft>
              <a:buSzPts val="1800"/>
              <a:buChar char="❖"/>
            </a:pPr>
            <a:r>
              <a:rPr lang="en-US" sz="1800"/>
              <a:t>The projects and midterm in this class are to be done </a:t>
            </a:r>
            <a:r>
              <a:rPr b="1" lang="en-US" sz="1800"/>
              <a:t>individually.</a:t>
            </a:r>
            <a:r>
              <a:rPr lang="en-US" sz="1800"/>
              <a:t> Reach out to course staff for help when you are stuck. You may, and are encouraged to, discuss your high-level approach with fellow students, but you should complete your work on your own and not show your completed work to other students.</a:t>
            </a:r>
            <a:br>
              <a:rPr lang="en-US" sz="1800"/>
            </a:br>
            <a:endParaRPr sz="1800"/>
          </a:p>
          <a:p>
            <a:pPr indent="-342900" lvl="0" marL="342900" rtl="0" algn="l">
              <a:lnSpc>
                <a:spcPct val="100000"/>
              </a:lnSpc>
              <a:spcBef>
                <a:spcPts val="0"/>
              </a:spcBef>
              <a:spcAft>
                <a:spcPts val="0"/>
              </a:spcAft>
              <a:buSzPts val="1800"/>
              <a:buChar char="❖"/>
            </a:pPr>
            <a:r>
              <a:rPr lang="en-US" sz="1800"/>
              <a:t>You should </a:t>
            </a:r>
            <a:r>
              <a:rPr b="1" lang="en-US" sz="1800"/>
              <a:t>not</a:t>
            </a:r>
            <a:r>
              <a:rPr lang="en-US" sz="1800"/>
              <a:t> receive help beyond high-level review of course concepts from others not in the class (tutors, friends, etc.) nor from web searches. </a:t>
            </a:r>
            <a:br>
              <a:rPr lang="en-US" sz="1800"/>
            </a:br>
            <a:endParaRPr sz="1800"/>
          </a:p>
          <a:p>
            <a:pPr indent="-342900" lvl="0" marL="342900" rtl="0" algn="l">
              <a:lnSpc>
                <a:spcPct val="100000"/>
              </a:lnSpc>
              <a:spcBef>
                <a:spcPts val="0"/>
              </a:spcBef>
              <a:spcAft>
                <a:spcPts val="0"/>
              </a:spcAft>
              <a:buSzPts val="1800"/>
              <a:buChar char="❖"/>
            </a:pPr>
            <a:r>
              <a:rPr lang="en-US" sz="1800"/>
              <a:t>You should </a:t>
            </a:r>
            <a:r>
              <a:rPr b="1" lang="en-US" sz="1800"/>
              <a:t>not</a:t>
            </a:r>
            <a:r>
              <a:rPr lang="en-US" sz="1800"/>
              <a:t> search for or use any solutions to work in the class that you find online.</a:t>
            </a:r>
            <a:endParaRPr sz="1800"/>
          </a:p>
          <a:p>
            <a:pPr indent="0" lvl="0" marL="342900" rtl="0" algn="l">
              <a:lnSpc>
                <a:spcPct val="100000"/>
              </a:lnSpc>
              <a:spcBef>
                <a:spcPts val="0"/>
              </a:spcBef>
              <a:spcAft>
                <a:spcPts val="0"/>
              </a:spcAft>
              <a:buSzPts val="1560"/>
              <a:buNone/>
            </a:pPr>
            <a:r>
              <a:t/>
            </a:r>
            <a:endParaRPr sz="1800"/>
          </a:p>
          <a:p>
            <a:pPr indent="-342900" lvl="0" marL="342900" rtl="0" algn="l">
              <a:lnSpc>
                <a:spcPct val="100000"/>
              </a:lnSpc>
              <a:spcBef>
                <a:spcPts val="0"/>
              </a:spcBef>
              <a:spcAft>
                <a:spcPts val="0"/>
              </a:spcAft>
              <a:buSzPts val="1800"/>
              <a:buChar char="❖"/>
            </a:pPr>
            <a:r>
              <a:rPr lang="en-US" sz="1800"/>
              <a:t>If you have any questions about what is allowed, </a:t>
            </a:r>
            <a:r>
              <a:rPr b="1" lang="en-US" sz="1800"/>
              <a:t>ask us in advance.</a:t>
            </a:r>
            <a:r>
              <a:rPr lang="en-US" sz="1800"/>
              <a:t> Turning in work that is too similar to another student's or to information found online is unacceptable and will lead to a substantially lower grade and a formal report via the university mechanisms.</a:t>
            </a:r>
            <a:endParaRPr sz="1800"/>
          </a:p>
          <a:p>
            <a:pPr indent="0" lvl="0" marL="0" rtl="0" algn="l">
              <a:lnSpc>
                <a:spcPct val="100000"/>
              </a:lnSpc>
              <a:spcBef>
                <a:spcPts val="0"/>
              </a:spcBef>
              <a:spcAft>
                <a:spcPts val="0"/>
              </a:spcAft>
              <a:buSzPts val="1560"/>
              <a:buNone/>
            </a:pPr>
            <a:r>
              <a:t/>
            </a:r>
            <a:endParaRPr sz="1800"/>
          </a:p>
          <a:p>
            <a:pPr indent="0" lvl="0" marL="0" rtl="0" algn="l">
              <a:lnSpc>
                <a:spcPct val="100000"/>
              </a:lnSpc>
              <a:spcBef>
                <a:spcPts val="0"/>
              </a:spcBef>
              <a:spcAft>
                <a:spcPts val="0"/>
              </a:spcAft>
              <a:buSzPts val="1560"/>
              <a:buNone/>
            </a:pPr>
            <a:r>
              <a:t/>
            </a:r>
            <a:endParaRPr sz="1800"/>
          </a:p>
        </p:txBody>
      </p:sp>
      <p:sp>
        <p:nvSpPr>
          <p:cNvPr id="194" name="Google Shape;194;p14"/>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gaa1c327bed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Logistics: TA-Student Meetings</a:t>
            </a:r>
            <a:endParaRPr/>
          </a:p>
        </p:txBody>
      </p:sp>
      <p:sp>
        <p:nvSpPr>
          <p:cNvPr id="200" name="Google Shape;200;gaa1c327bed_0_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rmAutofit fontScale="85000" lnSpcReduction="20000"/>
          </a:bodyPr>
          <a:lstStyle/>
          <a:p>
            <a:pPr indent="-328041" lvl="0" marL="342900" rtl="0" algn="l">
              <a:lnSpc>
                <a:spcPct val="100000"/>
              </a:lnSpc>
              <a:spcBef>
                <a:spcPts val="520"/>
              </a:spcBef>
              <a:spcAft>
                <a:spcPts val="0"/>
              </a:spcAft>
              <a:buSzPct val="60000"/>
              <a:buChar char="❖"/>
            </a:pPr>
            <a:r>
              <a:rPr lang="en-US"/>
              <a:t>Weekly 1:1 TA Meetings</a:t>
            </a:r>
            <a:endParaRPr/>
          </a:p>
          <a:p>
            <a:pPr indent="-312798" lvl="1" marL="914400" rtl="0" algn="l">
              <a:lnSpc>
                <a:spcPct val="100000"/>
              </a:lnSpc>
              <a:spcBef>
                <a:spcPts val="520"/>
              </a:spcBef>
              <a:spcAft>
                <a:spcPts val="0"/>
              </a:spcAft>
              <a:buSzPct val="70909"/>
              <a:buChar char="▪"/>
            </a:pPr>
            <a:r>
              <a:rPr lang="en-US"/>
              <a:t>This is a required element of the course</a:t>
            </a:r>
            <a:endParaRPr/>
          </a:p>
          <a:p>
            <a:pPr indent="-312798" lvl="1" marL="914400" rtl="0" algn="l">
              <a:lnSpc>
                <a:spcPct val="100000"/>
              </a:lnSpc>
              <a:spcBef>
                <a:spcPts val="520"/>
              </a:spcBef>
              <a:spcAft>
                <a:spcPts val="0"/>
              </a:spcAft>
              <a:buSzPct val="70909"/>
              <a:buChar char="▪"/>
            </a:pPr>
            <a:r>
              <a:rPr lang="en-US"/>
              <a:t>45-minutes each week; first meeting will be 1-hour</a:t>
            </a:r>
            <a:endParaRPr/>
          </a:p>
          <a:p>
            <a:pPr indent="-312798" lvl="1" marL="914400" rtl="0" algn="l">
              <a:lnSpc>
                <a:spcPct val="100000"/>
              </a:lnSpc>
              <a:spcBef>
                <a:spcPts val="520"/>
              </a:spcBef>
              <a:spcAft>
                <a:spcPts val="0"/>
              </a:spcAft>
              <a:buSzPct val="70909"/>
              <a:buChar char="▪"/>
            </a:pPr>
            <a:r>
              <a:rPr lang="en-US"/>
              <a:t>1:1 TA Meetings will begin Week 2 and based on the availability of you and the TA</a:t>
            </a:r>
            <a:br>
              <a:rPr lang="en-US"/>
            </a:br>
            <a:endParaRPr/>
          </a:p>
          <a:p>
            <a:pPr indent="-328041" lvl="0" marL="342900" rtl="0" algn="l">
              <a:lnSpc>
                <a:spcPct val="100000"/>
              </a:lnSpc>
              <a:spcBef>
                <a:spcPts val="520"/>
              </a:spcBef>
              <a:spcAft>
                <a:spcPts val="0"/>
              </a:spcAft>
              <a:buSzPct val="60000"/>
              <a:buChar char="❖"/>
            </a:pPr>
            <a:r>
              <a:rPr lang="en-US"/>
              <a:t>Student Expectations</a:t>
            </a:r>
            <a:endParaRPr/>
          </a:p>
          <a:p>
            <a:pPr indent="-312798" lvl="1" marL="914400" rtl="0" algn="l">
              <a:lnSpc>
                <a:spcPct val="100000"/>
              </a:lnSpc>
              <a:spcBef>
                <a:spcPts val="520"/>
              </a:spcBef>
              <a:spcAft>
                <a:spcPts val="0"/>
              </a:spcAft>
              <a:buSzPct val="70909"/>
              <a:buChar char="▪"/>
            </a:pPr>
            <a:r>
              <a:rPr lang="en-US"/>
              <a:t>Come prepared, on-time and ready to work</a:t>
            </a:r>
            <a:endParaRPr/>
          </a:p>
          <a:p>
            <a:pPr indent="-312798" lvl="1" marL="914400" rtl="0" algn="l">
              <a:lnSpc>
                <a:spcPct val="100000"/>
              </a:lnSpc>
              <a:spcBef>
                <a:spcPts val="520"/>
              </a:spcBef>
              <a:spcAft>
                <a:spcPts val="0"/>
              </a:spcAft>
              <a:buSzPct val="70909"/>
              <a:buChar char="▪"/>
            </a:pPr>
            <a:r>
              <a:rPr lang="en-US"/>
              <a:t>No shows and/or a pattern of rescheduling will negatively impact your grade in this course</a:t>
            </a:r>
            <a:br>
              <a:rPr lang="en-US"/>
            </a:br>
            <a:endParaRPr/>
          </a:p>
          <a:p>
            <a:pPr indent="-328041" lvl="0" marL="342900" rtl="0" algn="l">
              <a:lnSpc>
                <a:spcPct val="100000"/>
              </a:lnSpc>
              <a:spcBef>
                <a:spcPts val="520"/>
              </a:spcBef>
              <a:spcAft>
                <a:spcPts val="0"/>
              </a:spcAft>
              <a:buSzPct val="60000"/>
              <a:buChar char="❖"/>
            </a:pPr>
            <a:r>
              <a:rPr lang="en-US"/>
              <a:t>TA Expectations</a:t>
            </a:r>
            <a:endParaRPr/>
          </a:p>
          <a:p>
            <a:pPr indent="-312798" lvl="1" marL="914400" rtl="0" algn="l">
              <a:lnSpc>
                <a:spcPct val="100000"/>
              </a:lnSpc>
              <a:spcBef>
                <a:spcPts val="520"/>
              </a:spcBef>
              <a:spcAft>
                <a:spcPts val="0"/>
              </a:spcAft>
              <a:buSzPct val="70909"/>
              <a:buChar char="▪"/>
            </a:pPr>
            <a:r>
              <a:rPr lang="en-US"/>
              <a:t>Checking in on progress of course assignments and projects</a:t>
            </a:r>
            <a:endParaRPr/>
          </a:p>
          <a:p>
            <a:pPr indent="-312798" lvl="1" marL="914400" rtl="0" algn="l">
              <a:lnSpc>
                <a:spcPct val="100000"/>
              </a:lnSpc>
              <a:spcBef>
                <a:spcPts val="520"/>
              </a:spcBef>
              <a:spcAft>
                <a:spcPts val="0"/>
              </a:spcAft>
              <a:buSzPct val="70909"/>
              <a:buChar char="▪"/>
            </a:pPr>
            <a:r>
              <a:rPr lang="en-US"/>
              <a:t>Occasionally may have a task/exercise for you to do in getting additional practice with technical concepts or metacognitive skills</a:t>
            </a:r>
            <a:br>
              <a:rPr lang="en-US"/>
            </a:br>
            <a:endParaRPr/>
          </a:p>
          <a:p>
            <a:pPr indent="-328041" lvl="0" marL="342900" rtl="0" algn="l">
              <a:lnSpc>
                <a:spcPct val="100000"/>
              </a:lnSpc>
              <a:spcBef>
                <a:spcPts val="520"/>
              </a:spcBef>
              <a:spcAft>
                <a:spcPts val="0"/>
              </a:spcAft>
              <a:buSzPct val="60000"/>
              <a:buChar char="❖"/>
            </a:pPr>
            <a:r>
              <a:rPr lang="en-US"/>
              <a:t>Coordination of first TA-Student Meeting</a:t>
            </a:r>
            <a:endParaRPr/>
          </a:p>
        </p:txBody>
      </p:sp>
      <p:sp>
        <p:nvSpPr>
          <p:cNvPr id="201" name="Google Shape;201;gaa1c327bed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gcae58c24c8_0_2"/>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Logistics: Lectures</a:t>
            </a:r>
            <a:endParaRPr/>
          </a:p>
        </p:txBody>
      </p:sp>
      <p:sp>
        <p:nvSpPr>
          <p:cNvPr id="207" name="Google Shape;207;gcae58c24c8_0_2"/>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560"/>
              <a:buNone/>
            </a:pPr>
            <a:r>
              <a:rPr lang="en-US"/>
              <a:t>A typical schedule:</a:t>
            </a:r>
            <a:br>
              <a:rPr lang="en-US"/>
            </a:br>
            <a:endParaRPr/>
          </a:p>
          <a:p>
            <a:pPr indent="-342900" lvl="0" marL="342900" rtl="0" algn="l">
              <a:lnSpc>
                <a:spcPct val="100000"/>
              </a:lnSpc>
              <a:spcBef>
                <a:spcPts val="520"/>
              </a:spcBef>
              <a:spcAft>
                <a:spcPts val="0"/>
              </a:spcAft>
              <a:buSzPts val="1560"/>
              <a:buChar char="❖"/>
            </a:pPr>
            <a:r>
              <a:rPr b="1" lang="en-US"/>
              <a:t>TUESDAY</a:t>
            </a:r>
            <a:endParaRPr b="1"/>
          </a:p>
          <a:p>
            <a:pPr indent="-285748" lvl="1" marL="649224" rtl="0" algn="l">
              <a:lnSpc>
                <a:spcPct val="100000"/>
              </a:lnSpc>
              <a:spcBef>
                <a:spcPts val="440"/>
              </a:spcBef>
              <a:spcAft>
                <a:spcPts val="0"/>
              </a:spcAft>
              <a:buSzPts val="2420"/>
              <a:buChar char="▪"/>
            </a:pPr>
            <a:r>
              <a:rPr lang="en-US"/>
              <a:t>Small group discussions and reflections</a:t>
            </a:r>
            <a:endParaRPr/>
          </a:p>
          <a:p>
            <a:pPr indent="-285748" lvl="1" marL="649224" rtl="0" algn="l">
              <a:lnSpc>
                <a:spcPct val="100000"/>
              </a:lnSpc>
              <a:spcBef>
                <a:spcPts val="440"/>
              </a:spcBef>
              <a:spcAft>
                <a:spcPts val="0"/>
              </a:spcAft>
              <a:buSzPts val="2420"/>
              <a:buChar char="▪"/>
            </a:pPr>
            <a:r>
              <a:rPr lang="en-US"/>
              <a:t>Technical concepts lecture</a:t>
            </a:r>
            <a:endParaRPr/>
          </a:p>
          <a:p>
            <a:pPr indent="-285748" lvl="1" marL="649224" rtl="0" algn="l">
              <a:lnSpc>
                <a:spcPct val="100000"/>
              </a:lnSpc>
              <a:spcBef>
                <a:spcPts val="440"/>
              </a:spcBef>
              <a:spcAft>
                <a:spcPts val="0"/>
              </a:spcAft>
              <a:buSzPts val="2420"/>
              <a:buChar char="▪"/>
            </a:pPr>
            <a:r>
              <a:rPr lang="en-US"/>
              <a:t>Group work to prepare for the projects</a:t>
            </a:r>
            <a:br>
              <a:rPr lang="en-US"/>
            </a:br>
            <a:endParaRPr/>
          </a:p>
          <a:p>
            <a:pPr indent="-342900" lvl="0" marL="342900" rtl="0" algn="l">
              <a:lnSpc>
                <a:spcPct val="100000"/>
              </a:lnSpc>
              <a:spcBef>
                <a:spcPts val="520"/>
              </a:spcBef>
              <a:spcAft>
                <a:spcPts val="0"/>
              </a:spcAft>
              <a:buSzPts val="1560"/>
              <a:buChar char="❖"/>
            </a:pPr>
            <a:r>
              <a:rPr b="1" lang="en-US"/>
              <a:t>THURSDAY</a:t>
            </a:r>
            <a:endParaRPr b="1"/>
          </a:p>
          <a:p>
            <a:pPr indent="-285747" lvl="1" marL="649224" rtl="0" algn="l">
              <a:lnSpc>
                <a:spcPct val="100000"/>
              </a:lnSpc>
              <a:spcBef>
                <a:spcPts val="440"/>
              </a:spcBef>
              <a:spcAft>
                <a:spcPts val="0"/>
              </a:spcAft>
              <a:buSzPts val="2420"/>
              <a:buChar char="▪"/>
            </a:pPr>
            <a:r>
              <a:rPr lang="en-US"/>
              <a:t>Metacognitive skills connection</a:t>
            </a:r>
            <a:endParaRPr/>
          </a:p>
          <a:p>
            <a:pPr indent="-285747" lvl="1" marL="649224" rtl="0" algn="l">
              <a:lnSpc>
                <a:spcPct val="100000"/>
              </a:lnSpc>
              <a:spcBef>
                <a:spcPts val="440"/>
              </a:spcBef>
              <a:spcAft>
                <a:spcPts val="0"/>
              </a:spcAft>
              <a:buSzPts val="2420"/>
              <a:buChar char="▪"/>
            </a:pPr>
            <a:r>
              <a:rPr lang="en-US"/>
              <a:t>Introduction to programming project, project demo</a:t>
            </a:r>
            <a:endParaRPr/>
          </a:p>
          <a:p>
            <a:pPr indent="-285748" lvl="1" marL="649224" rtl="0" algn="l">
              <a:lnSpc>
                <a:spcPct val="100000"/>
              </a:lnSpc>
              <a:spcBef>
                <a:spcPts val="440"/>
              </a:spcBef>
              <a:spcAft>
                <a:spcPts val="0"/>
              </a:spcAft>
              <a:buSzPts val="2420"/>
              <a:buChar char="▪"/>
            </a:pPr>
            <a:r>
              <a:rPr lang="en-US"/>
              <a:t>Group work to get started on the projects</a:t>
            </a:r>
            <a:endParaRPr/>
          </a:p>
        </p:txBody>
      </p:sp>
      <p:sp>
        <p:nvSpPr>
          <p:cNvPr id="208" name="Google Shape;208;gcae58c24c8_0_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10"/>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Logistics: Lecture Readings</a:t>
            </a:r>
            <a:endParaRPr/>
          </a:p>
        </p:txBody>
      </p:sp>
      <p:sp>
        <p:nvSpPr>
          <p:cNvPr id="214" name="Google Shape;214;p10"/>
          <p:cNvSpPr txBox="1"/>
          <p:nvPr>
            <p:ph idx="1" type="body"/>
          </p:nvPr>
        </p:nvSpPr>
        <p:spPr>
          <a:xfrm>
            <a:off x="396875" y="1362075"/>
            <a:ext cx="8366100" cy="5222100"/>
          </a:xfrm>
          <a:prstGeom prst="rect">
            <a:avLst/>
          </a:prstGeom>
          <a:noFill/>
          <a:ln>
            <a:noFill/>
          </a:ln>
        </p:spPr>
        <p:txBody>
          <a:bodyPr anchorCtr="0" anchor="t" bIns="45700" lIns="91425" spcFirstLastPara="1" rIns="91425" wrap="square" tIns="45700">
            <a:normAutofit fontScale="92500" lnSpcReduction="20000"/>
          </a:bodyPr>
          <a:lstStyle/>
          <a:p>
            <a:pPr indent="-320230" lvl="0" marL="457200" rtl="0" algn="l">
              <a:lnSpc>
                <a:spcPct val="100000"/>
              </a:lnSpc>
              <a:spcBef>
                <a:spcPts val="520"/>
              </a:spcBef>
              <a:spcAft>
                <a:spcPts val="0"/>
              </a:spcAft>
              <a:buSzPct val="60000"/>
              <a:buChar char="●"/>
            </a:pPr>
            <a:r>
              <a:rPr lang="en-US"/>
              <a:t>There will be short (10 min) readings required before each lecture</a:t>
            </a:r>
            <a:endParaRPr/>
          </a:p>
          <a:p>
            <a:pPr indent="-370744" lvl="1" marL="914400" rtl="0" algn="l">
              <a:lnSpc>
                <a:spcPct val="100000"/>
              </a:lnSpc>
              <a:spcBef>
                <a:spcPts val="0"/>
              </a:spcBef>
              <a:spcAft>
                <a:spcPts val="0"/>
              </a:spcAft>
              <a:buSzPct val="110000"/>
              <a:buChar char="○"/>
            </a:pPr>
            <a:r>
              <a:rPr lang="en-US"/>
              <a:t>These will be posted under the course calendar (reading will be linked on the day that it should be read by)</a:t>
            </a:r>
            <a:endParaRPr/>
          </a:p>
          <a:p>
            <a:pPr indent="0" lvl="0" marL="457200" rtl="0" algn="l">
              <a:lnSpc>
                <a:spcPct val="100000"/>
              </a:lnSpc>
              <a:spcBef>
                <a:spcPts val="520"/>
              </a:spcBef>
              <a:spcAft>
                <a:spcPts val="0"/>
              </a:spcAft>
              <a:buNone/>
            </a:pPr>
            <a:r>
              <a:t/>
            </a:r>
            <a:endParaRPr/>
          </a:p>
          <a:p>
            <a:pPr indent="-320230" lvl="0" marL="457200" rtl="0" algn="l">
              <a:lnSpc>
                <a:spcPct val="100000"/>
              </a:lnSpc>
              <a:spcBef>
                <a:spcPts val="520"/>
              </a:spcBef>
              <a:spcAft>
                <a:spcPts val="0"/>
              </a:spcAft>
              <a:buSzPct val="60000"/>
              <a:buChar char="●"/>
            </a:pPr>
            <a:r>
              <a:rPr lang="en-US"/>
              <a:t>Allows us to spend more </a:t>
            </a:r>
            <a:r>
              <a:rPr lang="en-US"/>
              <a:t>time</a:t>
            </a:r>
            <a:r>
              <a:rPr lang="en-US"/>
              <a:t> interacting with each other during lecture, and less time listening to Porter talk</a:t>
            </a:r>
            <a:endParaRPr/>
          </a:p>
          <a:p>
            <a:pPr indent="-370744" lvl="1" marL="914400" rtl="0" algn="l">
              <a:lnSpc>
                <a:spcPct val="100000"/>
              </a:lnSpc>
              <a:spcBef>
                <a:spcPts val="0"/>
              </a:spcBef>
              <a:spcAft>
                <a:spcPts val="0"/>
              </a:spcAft>
              <a:buSzPct val="110000"/>
              <a:buChar char="○"/>
            </a:pPr>
            <a:r>
              <a:rPr lang="en-US"/>
              <a:t>This will usually be in the form of individual/group work that will help you complete the projects</a:t>
            </a:r>
            <a:endParaRPr/>
          </a:p>
          <a:p>
            <a:pPr indent="-370744" lvl="1" marL="914400" rtl="0" algn="l">
              <a:lnSpc>
                <a:spcPct val="100000"/>
              </a:lnSpc>
              <a:spcBef>
                <a:spcPts val="0"/>
              </a:spcBef>
              <a:spcAft>
                <a:spcPts val="0"/>
              </a:spcAft>
              <a:buSzPct val="110000"/>
              <a:buChar char="○"/>
            </a:pPr>
            <a:r>
              <a:rPr lang="en-US"/>
              <a:t>Moves some of lecture outside of class and some of project work into class</a:t>
            </a:r>
            <a:endParaRPr/>
          </a:p>
          <a:p>
            <a:pPr indent="0" lvl="0" marL="457200" rtl="0" algn="l">
              <a:lnSpc>
                <a:spcPct val="100000"/>
              </a:lnSpc>
              <a:spcBef>
                <a:spcPts val="520"/>
              </a:spcBef>
              <a:spcAft>
                <a:spcPts val="0"/>
              </a:spcAft>
              <a:buNone/>
            </a:pPr>
            <a:r>
              <a:t/>
            </a:r>
            <a:endParaRPr/>
          </a:p>
          <a:p>
            <a:pPr indent="-320230" lvl="0" marL="457200" rtl="0" algn="l">
              <a:lnSpc>
                <a:spcPct val="100000"/>
              </a:lnSpc>
              <a:spcBef>
                <a:spcPts val="520"/>
              </a:spcBef>
              <a:spcAft>
                <a:spcPts val="0"/>
              </a:spcAft>
              <a:buSzPct val="60000"/>
              <a:buChar char="●"/>
            </a:pPr>
            <a:r>
              <a:rPr lang="en-US"/>
              <a:t>Some research shows that this style (required readings before class, group work in class) can also lead to better grades</a:t>
            </a:r>
            <a:endParaRPr/>
          </a:p>
          <a:p>
            <a:pPr indent="-370744" lvl="1" marL="914400" rtl="0" algn="l">
              <a:lnSpc>
                <a:spcPct val="100000"/>
              </a:lnSpc>
              <a:spcBef>
                <a:spcPts val="0"/>
              </a:spcBef>
              <a:spcAft>
                <a:spcPts val="0"/>
              </a:spcAft>
              <a:buSzPct val="110000"/>
              <a:buChar char="○"/>
            </a:pPr>
            <a:r>
              <a:rPr lang="en-US"/>
              <a:t>Grades aren’t everything though (and only measure of certain skills)</a:t>
            </a:r>
            <a:endParaRPr/>
          </a:p>
          <a:p>
            <a:pPr indent="-370744" lvl="1" marL="914400" rtl="0" algn="l">
              <a:lnSpc>
                <a:spcPct val="100000"/>
              </a:lnSpc>
              <a:spcBef>
                <a:spcPts val="0"/>
              </a:spcBef>
              <a:spcAft>
                <a:spcPts val="0"/>
              </a:spcAft>
              <a:buSzPct val="110000"/>
              <a:buChar char="○"/>
            </a:pPr>
            <a:r>
              <a:rPr lang="en-US"/>
              <a:t>We think the real value will come in having more time allocated for working with and learning from your peers</a:t>
            </a:r>
            <a:endParaRPr/>
          </a:p>
        </p:txBody>
      </p:sp>
      <p:sp>
        <p:nvSpPr>
          <p:cNvPr id="215" name="Google Shape;215;p10"/>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gcae58c24c8_0_8"/>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Logistics: Typical Lecture</a:t>
            </a:r>
            <a:endParaRPr/>
          </a:p>
        </p:txBody>
      </p:sp>
      <p:sp>
        <p:nvSpPr>
          <p:cNvPr id="221" name="Google Shape;221;gcae58c24c8_0_8"/>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rmAutofit lnSpcReduction="20000"/>
          </a:bodyPr>
          <a:lstStyle/>
          <a:p>
            <a:pPr indent="-327660" lvl="0" marL="457200" rtl="0" algn="l">
              <a:lnSpc>
                <a:spcPct val="100000"/>
              </a:lnSpc>
              <a:spcBef>
                <a:spcPts val="520"/>
              </a:spcBef>
              <a:spcAft>
                <a:spcPts val="0"/>
              </a:spcAft>
              <a:buSzPts val="1560"/>
              <a:buChar char="●"/>
            </a:pPr>
            <a:r>
              <a:rPr lang="en-US"/>
              <a:t>Before lecture: you spend 10 min completing the technical reading</a:t>
            </a:r>
            <a:endParaRPr/>
          </a:p>
          <a:p>
            <a:pPr indent="-382269" lvl="1" marL="914400" rtl="0" algn="l">
              <a:lnSpc>
                <a:spcPct val="100000"/>
              </a:lnSpc>
              <a:spcBef>
                <a:spcPts val="0"/>
              </a:spcBef>
              <a:spcAft>
                <a:spcPts val="0"/>
              </a:spcAft>
              <a:buSzPts val="2420"/>
              <a:buChar char="○"/>
            </a:pPr>
            <a:r>
              <a:rPr lang="en-US"/>
              <a:t>You don’t need to come to class having perfected the material! </a:t>
            </a:r>
            <a:endParaRPr/>
          </a:p>
          <a:p>
            <a:pPr indent="-382269" lvl="1" marL="914400" rtl="0" algn="l">
              <a:lnSpc>
                <a:spcPct val="100000"/>
              </a:lnSpc>
              <a:spcBef>
                <a:spcPts val="0"/>
              </a:spcBef>
              <a:spcAft>
                <a:spcPts val="0"/>
              </a:spcAft>
              <a:buSzPts val="2420"/>
              <a:buChar char="○"/>
            </a:pPr>
            <a:r>
              <a:rPr lang="en-US"/>
              <a:t>It is meant to introduce you to the material, just like a traditional lecture would</a:t>
            </a:r>
            <a:endParaRPr/>
          </a:p>
          <a:p>
            <a:pPr indent="-382269" lvl="1" marL="914400" rtl="0" algn="l">
              <a:lnSpc>
                <a:spcPct val="100000"/>
              </a:lnSpc>
              <a:spcBef>
                <a:spcPts val="0"/>
              </a:spcBef>
              <a:spcAft>
                <a:spcPts val="0"/>
              </a:spcAft>
              <a:buSzPts val="2420"/>
              <a:buChar char="○"/>
            </a:pPr>
            <a:r>
              <a:rPr lang="en-US"/>
              <a:t>Note any questions you have as you do the reading!</a:t>
            </a:r>
            <a:endParaRPr/>
          </a:p>
          <a:p>
            <a:pPr indent="0" lvl="0" marL="457200" rtl="0" algn="l">
              <a:lnSpc>
                <a:spcPct val="100000"/>
              </a:lnSpc>
              <a:spcBef>
                <a:spcPts val="520"/>
              </a:spcBef>
              <a:spcAft>
                <a:spcPts val="0"/>
              </a:spcAft>
              <a:buNone/>
            </a:pPr>
            <a:r>
              <a:t/>
            </a:r>
            <a:endParaRPr/>
          </a:p>
          <a:p>
            <a:pPr indent="-327660" lvl="0" marL="457200" rtl="0" algn="l">
              <a:lnSpc>
                <a:spcPct val="100000"/>
              </a:lnSpc>
              <a:spcBef>
                <a:spcPts val="520"/>
              </a:spcBef>
              <a:spcAft>
                <a:spcPts val="0"/>
              </a:spcAft>
              <a:buSzPts val="1560"/>
              <a:buChar char="●"/>
            </a:pPr>
            <a:r>
              <a:rPr lang="en-US"/>
              <a:t>In lecture:</a:t>
            </a:r>
            <a:endParaRPr/>
          </a:p>
          <a:p>
            <a:pPr indent="-382269" lvl="1" marL="914400" rtl="0" algn="l">
              <a:lnSpc>
                <a:spcPct val="100000"/>
              </a:lnSpc>
              <a:spcBef>
                <a:spcPts val="0"/>
              </a:spcBef>
              <a:spcAft>
                <a:spcPts val="0"/>
              </a:spcAft>
              <a:buSzPts val="2420"/>
              <a:buChar char="○"/>
            </a:pPr>
            <a:r>
              <a:rPr lang="en-US"/>
              <a:t>New metacognitive skills</a:t>
            </a:r>
            <a:endParaRPr/>
          </a:p>
          <a:p>
            <a:pPr indent="-382269" lvl="1" marL="914400" rtl="0" algn="l">
              <a:lnSpc>
                <a:spcPct val="100000"/>
              </a:lnSpc>
              <a:spcBef>
                <a:spcPts val="0"/>
              </a:spcBef>
              <a:spcAft>
                <a:spcPts val="0"/>
              </a:spcAft>
              <a:buSzPts val="2420"/>
              <a:buChar char="○"/>
            </a:pPr>
            <a:r>
              <a:rPr lang="en-US"/>
              <a:t>Discussions and reflections related to the projects</a:t>
            </a:r>
            <a:endParaRPr/>
          </a:p>
          <a:p>
            <a:pPr indent="-382269" lvl="1" marL="914400" rtl="0" algn="l">
              <a:lnSpc>
                <a:spcPct val="100000"/>
              </a:lnSpc>
              <a:spcBef>
                <a:spcPts val="0"/>
              </a:spcBef>
              <a:spcAft>
                <a:spcPts val="0"/>
              </a:spcAft>
              <a:buSzPts val="2420"/>
              <a:buChar char="○"/>
            </a:pPr>
            <a:r>
              <a:rPr lang="en-US"/>
              <a:t>Very brief overview of the technical reading</a:t>
            </a:r>
            <a:endParaRPr/>
          </a:p>
          <a:p>
            <a:pPr indent="-382269" lvl="1" marL="914400" rtl="0" algn="l">
              <a:lnSpc>
                <a:spcPct val="100000"/>
              </a:lnSpc>
              <a:spcBef>
                <a:spcPts val="0"/>
              </a:spcBef>
              <a:spcAft>
                <a:spcPts val="0"/>
              </a:spcAft>
              <a:buSzPts val="2420"/>
              <a:buChar char="○"/>
            </a:pPr>
            <a:r>
              <a:rPr lang="en-US"/>
              <a:t>Q&amp;A related to the reading material</a:t>
            </a:r>
            <a:endParaRPr/>
          </a:p>
          <a:p>
            <a:pPr indent="-382269" lvl="1" marL="914400" rtl="0" algn="l">
              <a:lnSpc>
                <a:spcPct val="100000"/>
              </a:lnSpc>
              <a:spcBef>
                <a:spcPts val="0"/>
              </a:spcBef>
              <a:spcAft>
                <a:spcPts val="0"/>
              </a:spcAft>
              <a:buSzPts val="2420"/>
              <a:buChar char="○"/>
            </a:pPr>
            <a:r>
              <a:rPr lang="en-US"/>
              <a:t>Short lecture that builds off of the reading</a:t>
            </a:r>
            <a:endParaRPr/>
          </a:p>
          <a:p>
            <a:pPr indent="-382269" lvl="1" marL="914400" rtl="0" algn="l">
              <a:lnSpc>
                <a:spcPct val="100000"/>
              </a:lnSpc>
              <a:spcBef>
                <a:spcPts val="0"/>
              </a:spcBef>
              <a:spcAft>
                <a:spcPts val="0"/>
              </a:spcAft>
              <a:buSzPts val="2420"/>
              <a:buChar char="○"/>
            </a:pPr>
            <a:r>
              <a:rPr lang="en-US"/>
              <a:t>Time for individual and group work that will help you get started on the projects</a:t>
            </a:r>
            <a:endParaRPr/>
          </a:p>
        </p:txBody>
      </p:sp>
      <p:sp>
        <p:nvSpPr>
          <p:cNvPr id="222" name="Google Shape;222;gcae58c24c8_0_8"/>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1"/>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Logistics: Lecture Polling</a:t>
            </a:r>
            <a:endParaRPr/>
          </a:p>
        </p:txBody>
      </p:sp>
      <p:sp>
        <p:nvSpPr>
          <p:cNvPr id="228" name="Google Shape;228;p11"/>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520"/>
              </a:spcBef>
              <a:spcAft>
                <a:spcPts val="0"/>
              </a:spcAft>
              <a:buSzPts val="1560"/>
              <a:buChar char="❖"/>
            </a:pPr>
            <a:r>
              <a:rPr lang="en-US"/>
              <a:t>A way for you to instantly practice and solidify the concepts covered in lecture</a:t>
            </a:r>
            <a:br>
              <a:rPr lang="en-US"/>
            </a:br>
            <a:endParaRPr/>
          </a:p>
          <a:p>
            <a:pPr indent="-342900" lvl="0" marL="342900" rtl="0" algn="l">
              <a:lnSpc>
                <a:spcPct val="100000"/>
              </a:lnSpc>
              <a:spcBef>
                <a:spcPts val="520"/>
              </a:spcBef>
              <a:spcAft>
                <a:spcPts val="0"/>
              </a:spcAft>
              <a:buSzPts val="1560"/>
              <a:buChar char="❖"/>
            </a:pPr>
            <a:r>
              <a:rPr lang="en-US"/>
              <a:t>This is NOT intended to take attendance or grade you on the correctness of your answers</a:t>
            </a:r>
            <a:endParaRPr/>
          </a:p>
          <a:p>
            <a:pPr indent="-285749" lvl="1" marL="649224" rtl="0" algn="l">
              <a:lnSpc>
                <a:spcPct val="100000"/>
              </a:lnSpc>
              <a:spcBef>
                <a:spcPts val="440"/>
              </a:spcBef>
              <a:spcAft>
                <a:spcPts val="0"/>
              </a:spcAft>
              <a:buSzPts val="2420"/>
              <a:buChar char="▪"/>
            </a:pPr>
            <a:r>
              <a:rPr lang="en-US"/>
              <a:t>Countless research studies have shown the act of thinking about an application question is a highly effective way to learn</a:t>
            </a:r>
            <a:endParaRPr/>
          </a:p>
          <a:p>
            <a:pPr indent="-285749" lvl="1" marL="649224" rtl="0" algn="l">
              <a:lnSpc>
                <a:spcPct val="100000"/>
              </a:lnSpc>
              <a:spcBef>
                <a:spcPts val="440"/>
              </a:spcBef>
              <a:spcAft>
                <a:spcPts val="0"/>
              </a:spcAft>
              <a:buSzPts val="2420"/>
              <a:buChar char="▪"/>
            </a:pPr>
            <a:r>
              <a:rPr lang="en-US"/>
              <a:t>e.g. </a:t>
            </a:r>
            <a:r>
              <a:rPr lang="en-US" u="sng">
                <a:solidFill>
                  <a:schemeClr val="hlink"/>
                </a:solidFill>
                <a:hlinkClick r:id="rId3"/>
              </a:rPr>
              <a:t>https://www.pnas.org/content/pnas/111/23/8410.full.pdf</a:t>
            </a:r>
            <a:br>
              <a:rPr lang="en-US"/>
            </a:br>
            <a:endParaRPr/>
          </a:p>
          <a:p>
            <a:pPr indent="-342900" lvl="0" marL="342900" rtl="0" algn="l">
              <a:lnSpc>
                <a:spcPct val="100000"/>
              </a:lnSpc>
              <a:spcBef>
                <a:spcPts val="520"/>
              </a:spcBef>
              <a:spcAft>
                <a:spcPts val="0"/>
              </a:spcAft>
              <a:buSzPts val="1560"/>
              <a:buChar char="❖"/>
            </a:pPr>
            <a:r>
              <a:rPr lang="en-US"/>
              <a:t>We will occasionally use </a:t>
            </a:r>
            <a:r>
              <a:rPr b="1" lang="en-US"/>
              <a:t>PollEverywhere</a:t>
            </a:r>
            <a:endParaRPr b="1"/>
          </a:p>
          <a:p>
            <a:pPr indent="-285749" lvl="1" marL="649224" rtl="0" algn="l">
              <a:lnSpc>
                <a:spcPct val="100000"/>
              </a:lnSpc>
              <a:spcBef>
                <a:spcPts val="440"/>
              </a:spcBef>
              <a:spcAft>
                <a:spcPts val="0"/>
              </a:spcAft>
              <a:buSzPts val="2420"/>
              <a:buChar char="▪"/>
            </a:pPr>
            <a:r>
              <a:rPr lang="en-US"/>
              <a:t>Sign up now for an account at </a:t>
            </a:r>
            <a:r>
              <a:rPr b="1" lang="en-US"/>
              <a:t>http://pollev.com</a:t>
            </a:r>
            <a:endParaRPr b="1"/>
          </a:p>
          <a:p>
            <a:pPr indent="-243840" lvl="0" marL="342900" rtl="0" algn="l">
              <a:lnSpc>
                <a:spcPct val="100000"/>
              </a:lnSpc>
              <a:spcBef>
                <a:spcPts val="520"/>
              </a:spcBef>
              <a:spcAft>
                <a:spcPts val="0"/>
              </a:spcAft>
              <a:buSzPts val="1560"/>
              <a:buNone/>
            </a:pPr>
            <a:r>
              <a:t/>
            </a:r>
            <a:endParaRPr/>
          </a:p>
        </p:txBody>
      </p:sp>
      <p:sp>
        <p:nvSpPr>
          <p:cNvPr id="229" name="Google Shape;229;p11"/>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g7f627cb537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Introductions!</a:t>
            </a:r>
            <a:endParaRPr/>
          </a:p>
        </p:txBody>
      </p:sp>
      <p:sp>
        <p:nvSpPr>
          <p:cNvPr id="58" name="Google Shape;58;g7f627cb537_0_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327660" lvl="0" marL="457200" rtl="0" algn="l">
              <a:lnSpc>
                <a:spcPct val="100000"/>
              </a:lnSpc>
              <a:spcBef>
                <a:spcPts val="520"/>
              </a:spcBef>
              <a:spcAft>
                <a:spcPts val="0"/>
              </a:spcAft>
              <a:buSzPts val="1560"/>
              <a:buChar char="❖"/>
            </a:pPr>
            <a:r>
              <a:rPr lang="en-US"/>
              <a:t>Who’s all here?</a:t>
            </a:r>
            <a:br>
              <a:rPr lang="en-US"/>
            </a:br>
            <a:endParaRPr/>
          </a:p>
          <a:p>
            <a:pPr indent="-327660" lvl="0" marL="457200" rtl="0" algn="l">
              <a:lnSpc>
                <a:spcPct val="100000"/>
              </a:lnSpc>
              <a:spcBef>
                <a:spcPts val="0"/>
              </a:spcBef>
              <a:spcAft>
                <a:spcPts val="0"/>
              </a:spcAft>
              <a:buSzPts val="1560"/>
              <a:buChar char="❖"/>
            </a:pPr>
            <a:r>
              <a:rPr lang="en-US"/>
              <a:t>Please share…</a:t>
            </a:r>
            <a:endParaRPr/>
          </a:p>
          <a:p>
            <a:pPr indent="-320039" lvl="2" marL="1371600" rtl="0" algn="l">
              <a:lnSpc>
                <a:spcPct val="100000"/>
              </a:lnSpc>
              <a:spcBef>
                <a:spcPts val="0"/>
              </a:spcBef>
              <a:spcAft>
                <a:spcPts val="0"/>
              </a:spcAft>
              <a:buSzPts val="1440"/>
              <a:buChar char="•"/>
            </a:pPr>
            <a:r>
              <a:rPr lang="en-US"/>
              <a:t>Your Name</a:t>
            </a:r>
            <a:endParaRPr/>
          </a:p>
          <a:p>
            <a:pPr indent="-320038" lvl="2" marL="1371600" rtl="0" algn="l">
              <a:lnSpc>
                <a:spcPct val="100000"/>
              </a:lnSpc>
              <a:spcBef>
                <a:spcPts val="0"/>
              </a:spcBef>
              <a:spcAft>
                <a:spcPts val="0"/>
              </a:spcAft>
              <a:buSzPts val="1440"/>
              <a:buChar char="•"/>
            </a:pPr>
            <a:r>
              <a:rPr lang="en-US"/>
              <a:t>Preferred Pronouns</a:t>
            </a:r>
            <a:endParaRPr/>
          </a:p>
          <a:p>
            <a:pPr indent="-320039" lvl="2" marL="1371600" rtl="0" algn="l">
              <a:lnSpc>
                <a:spcPct val="100000"/>
              </a:lnSpc>
              <a:spcBef>
                <a:spcPts val="0"/>
              </a:spcBef>
              <a:spcAft>
                <a:spcPts val="0"/>
              </a:spcAft>
              <a:buSzPts val="1440"/>
              <a:buChar char="•"/>
            </a:pPr>
            <a:r>
              <a:rPr lang="en-US"/>
              <a:t>Class year</a:t>
            </a:r>
            <a:endParaRPr/>
          </a:p>
          <a:p>
            <a:pPr indent="-320039" lvl="2" marL="1371600" rtl="0" algn="l">
              <a:lnSpc>
                <a:spcPct val="100000"/>
              </a:lnSpc>
              <a:spcBef>
                <a:spcPts val="0"/>
              </a:spcBef>
              <a:spcAft>
                <a:spcPts val="0"/>
              </a:spcAft>
              <a:buSzPts val="1440"/>
              <a:buChar char="•"/>
            </a:pPr>
            <a:r>
              <a:rPr lang="en-US"/>
              <a:t>Where are you currently zooming in from?</a:t>
            </a:r>
            <a:endParaRPr/>
          </a:p>
          <a:p>
            <a:pPr indent="0" lvl="0" marL="0" rtl="0" algn="l">
              <a:lnSpc>
                <a:spcPct val="100000"/>
              </a:lnSpc>
              <a:spcBef>
                <a:spcPts val="0"/>
              </a:spcBef>
              <a:spcAft>
                <a:spcPts val="0"/>
              </a:spcAft>
              <a:buSzPts val="1560"/>
              <a:buNone/>
            </a:pPr>
            <a:r>
              <a:t/>
            </a:r>
            <a:endParaRPr/>
          </a:p>
        </p:txBody>
      </p:sp>
      <p:sp>
        <p:nvSpPr>
          <p:cNvPr id="59" name="Google Shape;59;g7f627cb537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descr="Respond at https://pollev.com/cse390b. Options are:&#10;a) To grade you on whether or not you get the questions we ask correct&#10;b) to aid your learning by giving you a chance to practice applying the material we are covering&#10;c) to take attendance&#10;d) I'm not sure" id="234" name="Google Shape;234;p12" title="Why are we using Poll Everywhere in lectures?"/>
          <p:cNvSpPr txBox="1"/>
          <p:nvPr>
            <p:ph type="title"/>
          </p:nvPr>
        </p:nvSpPr>
        <p:spPr>
          <a:xfrm>
            <a:off x="377550" y="1446995"/>
            <a:ext cx="8388900" cy="11133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Why are we using Poll Everywhere in lectures?</a:t>
            </a:r>
            <a:endParaRPr/>
          </a:p>
        </p:txBody>
      </p:sp>
      <p:sp>
        <p:nvSpPr>
          <p:cNvPr id="235" name="Google Shape;235;p12"/>
          <p:cNvSpPr txBox="1"/>
          <p:nvPr>
            <p:ph idx="12" type="sldNum"/>
          </p:nvPr>
        </p:nvSpPr>
        <p:spPr>
          <a:xfrm>
            <a:off x="8534400" y="6492875"/>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
        <p:nvSpPr>
          <p:cNvPr id="236" name="Google Shape;236;p12"/>
          <p:cNvSpPr/>
          <p:nvPr/>
        </p:nvSpPr>
        <p:spPr>
          <a:xfrm>
            <a:off x="707875" y="2927175"/>
            <a:ext cx="754200" cy="754200"/>
          </a:xfrm>
          <a:prstGeom prst="rect">
            <a:avLst/>
          </a:prstGeom>
          <a:solidFill>
            <a:srgbClr val="714EA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A</a:t>
            </a:r>
            <a:endParaRPr b="1" i="0" sz="2400" u="none" cap="none" strike="noStrike">
              <a:solidFill>
                <a:srgbClr val="FFFFFF"/>
              </a:solidFill>
              <a:latin typeface="Calibri"/>
              <a:ea typeface="Calibri"/>
              <a:cs typeface="Calibri"/>
              <a:sym typeface="Calibri"/>
            </a:endParaRPr>
          </a:p>
        </p:txBody>
      </p:sp>
      <p:sp>
        <p:nvSpPr>
          <p:cNvPr id="237" name="Google Shape;237;p12"/>
          <p:cNvSpPr/>
          <p:nvPr/>
        </p:nvSpPr>
        <p:spPr>
          <a:xfrm>
            <a:off x="1636325" y="2927175"/>
            <a:ext cx="6799800" cy="754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To grade you on whether or not you get the questions we ask correct</a:t>
            </a:r>
            <a:endParaRPr b="0" i="0" sz="2400" u="none" cap="none" strike="noStrike">
              <a:solidFill>
                <a:srgbClr val="000000"/>
              </a:solidFill>
              <a:latin typeface="Calibri"/>
              <a:ea typeface="Calibri"/>
              <a:cs typeface="Calibri"/>
              <a:sym typeface="Calibri"/>
            </a:endParaRPr>
          </a:p>
        </p:txBody>
      </p:sp>
      <p:sp>
        <p:nvSpPr>
          <p:cNvPr id="238" name="Google Shape;238;p12"/>
          <p:cNvSpPr/>
          <p:nvPr/>
        </p:nvSpPr>
        <p:spPr>
          <a:xfrm>
            <a:off x="707875" y="3833850"/>
            <a:ext cx="754200" cy="754200"/>
          </a:xfrm>
          <a:prstGeom prst="rect">
            <a:avLst/>
          </a:prstGeom>
          <a:solidFill>
            <a:srgbClr val="714EA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B</a:t>
            </a:r>
            <a:endParaRPr b="1" i="0" sz="2400" u="none" cap="none" strike="noStrike">
              <a:solidFill>
                <a:srgbClr val="FFFFFF"/>
              </a:solidFill>
              <a:latin typeface="Calibri"/>
              <a:ea typeface="Calibri"/>
              <a:cs typeface="Calibri"/>
              <a:sym typeface="Calibri"/>
            </a:endParaRPr>
          </a:p>
        </p:txBody>
      </p:sp>
      <p:sp>
        <p:nvSpPr>
          <p:cNvPr id="239" name="Google Shape;239;p12"/>
          <p:cNvSpPr/>
          <p:nvPr/>
        </p:nvSpPr>
        <p:spPr>
          <a:xfrm>
            <a:off x="1636325" y="3833850"/>
            <a:ext cx="6799800" cy="754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To aid your learning by giving you a chance to practice applying the material we are covering</a:t>
            </a:r>
            <a:endParaRPr b="0" i="0" sz="2400" u="none" cap="none" strike="noStrike">
              <a:solidFill>
                <a:srgbClr val="000000"/>
              </a:solidFill>
              <a:latin typeface="Calibri"/>
              <a:ea typeface="Calibri"/>
              <a:cs typeface="Calibri"/>
              <a:sym typeface="Calibri"/>
            </a:endParaRPr>
          </a:p>
        </p:txBody>
      </p:sp>
      <p:sp>
        <p:nvSpPr>
          <p:cNvPr id="240" name="Google Shape;240;p12"/>
          <p:cNvSpPr/>
          <p:nvPr/>
        </p:nvSpPr>
        <p:spPr>
          <a:xfrm>
            <a:off x="707875" y="4740525"/>
            <a:ext cx="754200" cy="754200"/>
          </a:xfrm>
          <a:prstGeom prst="rect">
            <a:avLst/>
          </a:prstGeom>
          <a:solidFill>
            <a:srgbClr val="714EA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C</a:t>
            </a:r>
            <a:endParaRPr b="1" i="0" sz="2400" u="none" cap="none" strike="noStrike">
              <a:solidFill>
                <a:srgbClr val="FFFFFF"/>
              </a:solidFill>
              <a:latin typeface="Calibri"/>
              <a:ea typeface="Calibri"/>
              <a:cs typeface="Calibri"/>
              <a:sym typeface="Calibri"/>
            </a:endParaRPr>
          </a:p>
        </p:txBody>
      </p:sp>
      <p:sp>
        <p:nvSpPr>
          <p:cNvPr id="241" name="Google Shape;241;p12"/>
          <p:cNvSpPr/>
          <p:nvPr/>
        </p:nvSpPr>
        <p:spPr>
          <a:xfrm>
            <a:off x="1636325" y="4740525"/>
            <a:ext cx="6799800" cy="754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To take attendance</a:t>
            </a:r>
            <a:endParaRPr b="0" i="0" sz="2400" u="none" cap="none" strike="noStrike">
              <a:solidFill>
                <a:srgbClr val="000000"/>
              </a:solidFill>
              <a:latin typeface="Calibri"/>
              <a:ea typeface="Calibri"/>
              <a:cs typeface="Calibri"/>
              <a:sym typeface="Calibri"/>
            </a:endParaRPr>
          </a:p>
        </p:txBody>
      </p:sp>
      <p:sp>
        <p:nvSpPr>
          <p:cNvPr id="242" name="Google Shape;242;p12"/>
          <p:cNvSpPr/>
          <p:nvPr/>
        </p:nvSpPr>
        <p:spPr>
          <a:xfrm>
            <a:off x="707875" y="5647200"/>
            <a:ext cx="754200" cy="754200"/>
          </a:xfrm>
          <a:prstGeom prst="rect">
            <a:avLst/>
          </a:prstGeom>
          <a:solidFill>
            <a:srgbClr val="714EA3"/>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rgbClr val="FFFFFF"/>
                </a:solidFill>
                <a:latin typeface="Calibri"/>
                <a:ea typeface="Calibri"/>
                <a:cs typeface="Calibri"/>
                <a:sym typeface="Calibri"/>
              </a:rPr>
              <a:t>D</a:t>
            </a:r>
            <a:endParaRPr b="1" i="0" sz="2400" u="none" cap="none" strike="noStrike">
              <a:solidFill>
                <a:srgbClr val="FFFFFF"/>
              </a:solidFill>
              <a:latin typeface="Calibri"/>
              <a:ea typeface="Calibri"/>
              <a:cs typeface="Calibri"/>
              <a:sym typeface="Calibri"/>
            </a:endParaRPr>
          </a:p>
        </p:txBody>
      </p:sp>
      <p:sp>
        <p:nvSpPr>
          <p:cNvPr id="243" name="Google Shape;243;p12"/>
          <p:cNvSpPr/>
          <p:nvPr/>
        </p:nvSpPr>
        <p:spPr>
          <a:xfrm>
            <a:off x="1636325" y="5647200"/>
            <a:ext cx="6799800" cy="754200"/>
          </a:xfrm>
          <a:prstGeom prst="rect">
            <a:avLst/>
          </a:prstGeom>
          <a:solidFill>
            <a:srgbClr val="D9D9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000000"/>
                </a:solidFill>
                <a:latin typeface="Calibri"/>
                <a:ea typeface="Calibri"/>
                <a:cs typeface="Calibri"/>
                <a:sym typeface="Calibri"/>
              </a:rPr>
              <a:t>I'm not sure</a:t>
            </a:r>
            <a:endParaRPr b="0" i="0" sz="2400" u="none" cap="none" strike="noStrike">
              <a:solidFill>
                <a:srgbClr val="00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13"/>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Logistics: Late Policy</a:t>
            </a:r>
            <a:endParaRPr/>
          </a:p>
        </p:txBody>
      </p:sp>
      <p:sp>
        <p:nvSpPr>
          <p:cNvPr id="249" name="Google Shape;249;p13"/>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520"/>
              </a:spcBef>
              <a:spcAft>
                <a:spcPts val="0"/>
              </a:spcAft>
              <a:buSzPts val="1600"/>
              <a:buChar char="❖"/>
            </a:pPr>
            <a:r>
              <a:rPr lang="en-US"/>
              <a:t>4 late days for the quarter </a:t>
            </a:r>
            <a:endParaRPr/>
          </a:p>
          <a:p>
            <a:pPr indent="-382269" lvl="1" marL="914400" rtl="0" algn="l">
              <a:lnSpc>
                <a:spcPct val="100000"/>
              </a:lnSpc>
              <a:spcBef>
                <a:spcPts val="0"/>
              </a:spcBef>
              <a:spcAft>
                <a:spcPts val="0"/>
              </a:spcAft>
              <a:buSzPts val="2420"/>
              <a:buChar char="▪"/>
            </a:pPr>
            <a:r>
              <a:rPr lang="en-US"/>
              <a:t>Importance of not falling behind</a:t>
            </a:r>
            <a:endParaRPr/>
          </a:p>
          <a:p>
            <a:pPr indent="-382269" lvl="1" marL="914400" rtl="0" algn="l">
              <a:lnSpc>
                <a:spcPct val="100000"/>
              </a:lnSpc>
              <a:spcBef>
                <a:spcPts val="0"/>
              </a:spcBef>
              <a:spcAft>
                <a:spcPts val="0"/>
              </a:spcAft>
              <a:buSzPts val="2420"/>
              <a:buChar char="▪"/>
            </a:pPr>
            <a:r>
              <a:rPr lang="en-US"/>
              <a:t>Even if you have used all your late days, you still must submit all your assignments</a:t>
            </a:r>
            <a:br>
              <a:rPr lang="en-US"/>
            </a:br>
            <a:endParaRPr/>
          </a:p>
          <a:p>
            <a:pPr indent="-330200" lvl="0" marL="457200" rtl="0" algn="l">
              <a:lnSpc>
                <a:spcPct val="100000"/>
              </a:lnSpc>
              <a:spcBef>
                <a:spcPts val="440"/>
              </a:spcBef>
              <a:spcAft>
                <a:spcPts val="0"/>
              </a:spcAft>
              <a:buSzPts val="1600"/>
              <a:buChar char="❖"/>
            </a:pPr>
            <a:r>
              <a:rPr lang="en-US"/>
              <a:t>Guaranteed to pass the course if you submit all assignments </a:t>
            </a:r>
            <a:r>
              <a:rPr lang="en-US" sz="2400"/>
              <a:t>(even if all late days have been used)</a:t>
            </a:r>
            <a:endParaRPr sz="2400"/>
          </a:p>
          <a:p>
            <a:pPr indent="-382267" lvl="1" marL="914400" rtl="0" algn="l">
              <a:lnSpc>
                <a:spcPct val="100000"/>
              </a:lnSpc>
              <a:spcBef>
                <a:spcPts val="0"/>
              </a:spcBef>
              <a:spcAft>
                <a:spcPts val="0"/>
              </a:spcAft>
              <a:buSzPts val="2420"/>
              <a:buChar char="▪"/>
            </a:pPr>
            <a:r>
              <a:rPr lang="en-US"/>
              <a:t>Importance of staying persistent and resilient</a:t>
            </a:r>
            <a:br>
              <a:rPr lang="en-US"/>
            </a:br>
            <a:endParaRPr/>
          </a:p>
          <a:p>
            <a:pPr indent="-330200" lvl="0" marL="457200" rtl="0" algn="l">
              <a:lnSpc>
                <a:spcPct val="100000"/>
              </a:lnSpc>
              <a:spcBef>
                <a:spcPts val="0"/>
              </a:spcBef>
              <a:spcAft>
                <a:spcPts val="0"/>
              </a:spcAft>
              <a:buSzPts val="1600"/>
              <a:buChar char="❖"/>
            </a:pPr>
            <a:r>
              <a:rPr lang="en-US"/>
              <a:t>Extension Requests will be provided so long as the request is made </a:t>
            </a:r>
            <a:r>
              <a:rPr b="1" lang="en-US" u="sng"/>
              <a:t>before</a:t>
            </a:r>
            <a:r>
              <a:rPr lang="en-US"/>
              <a:t> the assignment deadline</a:t>
            </a:r>
            <a:endParaRPr/>
          </a:p>
          <a:p>
            <a:pPr indent="-330198" lvl="1" marL="914400" rtl="0" algn="l">
              <a:lnSpc>
                <a:spcPct val="100000"/>
              </a:lnSpc>
              <a:spcBef>
                <a:spcPts val="0"/>
              </a:spcBef>
              <a:spcAft>
                <a:spcPts val="0"/>
              </a:spcAft>
              <a:buSzPts val="1600"/>
              <a:buChar char="▪"/>
            </a:pPr>
            <a:r>
              <a:rPr lang="en-US"/>
              <a:t>See syllabus for extension request instructions</a:t>
            </a:r>
            <a:br>
              <a:rPr lang="en-US"/>
            </a:br>
            <a:endParaRPr/>
          </a:p>
          <a:p>
            <a:pPr indent="-330200" lvl="0" marL="457200" rtl="0" algn="l">
              <a:lnSpc>
                <a:spcPct val="100000"/>
              </a:lnSpc>
              <a:spcBef>
                <a:spcPts val="0"/>
              </a:spcBef>
              <a:spcAft>
                <a:spcPts val="0"/>
              </a:spcAft>
              <a:buSzPts val="1600"/>
              <a:buChar char="❖"/>
            </a:pPr>
            <a:r>
              <a:rPr lang="en-US"/>
              <a:t>Communicate with us </a:t>
            </a:r>
            <a:r>
              <a:rPr b="1" lang="en-US" u="sng"/>
              <a:t>early</a:t>
            </a:r>
            <a:r>
              <a:rPr b="1" lang="en-US"/>
              <a:t> - </a:t>
            </a:r>
            <a:r>
              <a:rPr lang="en-US"/>
              <a:t>Help us, help you!</a:t>
            </a:r>
            <a:endParaRPr/>
          </a:p>
        </p:txBody>
      </p:sp>
      <p:sp>
        <p:nvSpPr>
          <p:cNvPr id="250" name="Google Shape;250;p1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5"/>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Logistics: Distribution of Information</a:t>
            </a:r>
            <a:endParaRPr/>
          </a:p>
        </p:txBody>
      </p:sp>
      <p:sp>
        <p:nvSpPr>
          <p:cNvPr id="256" name="Google Shape;256;p15"/>
          <p:cNvSpPr txBox="1"/>
          <p:nvPr>
            <p:ph idx="1" type="body"/>
          </p:nvPr>
        </p:nvSpPr>
        <p:spPr>
          <a:xfrm>
            <a:off x="396875" y="1362075"/>
            <a:ext cx="8366100" cy="5496000"/>
          </a:xfrm>
          <a:prstGeom prst="rect">
            <a:avLst/>
          </a:prstGeom>
          <a:noFill/>
          <a:ln>
            <a:noFill/>
          </a:ln>
        </p:spPr>
        <p:txBody>
          <a:bodyPr anchorCtr="0" anchor="t" bIns="45700" lIns="91425" spcFirstLastPara="1" rIns="91425" wrap="square" tIns="45700">
            <a:normAutofit fontScale="85000" lnSpcReduction="20000"/>
          </a:bodyPr>
          <a:lstStyle/>
          <a:p>
            <a:pPr indent="-312801" lvl="0" marL="457200" rtl="0" algn="l">
              <a:lnSpc>
                <a:spcPct val="100000"/>
              </a:lnSpc>
              <a:spcBef>
                <a:spcPts val="0"/>
              </a:spcBef>
              <a:spcAft>
                <a:spcPts val="0"/>
              </a:spcAft>
              <a:buSzPct val="60000"/>
              <a:buChar char="❖"/>
            </a:pPr>
            <a:r>
              <a:rPr b="1" lang="en-US"/>
              <a:t>Website</a:t>
            </a:r>
            <a:endParaRPr b="1"/>
          </a:p>
          <a:p>
            <a:pPr indent="-359219" lvl="1" marL="914400" rtl="0" algn="l">
              <a:lnSpc>
                <a:spcPct val="100000"/>
              </a:lnSpc>
              <a:spcBef>
                <a:spcPts val="0"/>
              </a:spcBef>
              <a:spcAft>
                <a:spcPts val="0"/>
              </a:spcAft>
              <a:buSzPct val="110000"/>
              <a:buChar char="▪"/>
            </a:pPr>
            <a:r>
              <a:rPr lang="en-US"/>
              <a:t>Main source for everything</a:t>
            </a:r>
            <a:endParaRPr/>
          </a:p>
          <a:p>
            <a:pPr indent="-359219" lvl="1" marL="914400" rtl="0" algn="l">
              <a:lnSpc>
                <a:spcPct val="100000"/>
              </a:lnSpc>
              <a:spcBef>
                <a:spcPts val="0"/>
              </a:spcBef>
              <a:spcAft>
                <a:spcPts val="0"/>
              </a:spcAft>
              <a:buSzPct val="110000"/>
              <a:buChar char="▪"/>
            </a:pPr>
            <a:r>
              <a:rPr lang="en-US" u="sng">
                <a:solidFill>
                  <a:schemeClr val="hlink"/>
                </a:solidFill>
                <a:hlinkClick r:id="rId3"/>
              </a:rPr>
              <a:t>https://courses.cs.washington.edu/courses/cse390b/21wi/</a:t>
            </a:r>
            <a:br>
              <a:rPr lang="en-US" u="sng">
                <a:solidFill>
                  <a:schemeClr val="hlink"/>
                </a:solidFill>
                <a:hlinkClick r:id="rId4"/>
              </a:rPr>
            </a:br>
            <a:endParaRPr/>
          </a:p>
          <a:p>
            <a:pPr indent="-312801" lvl="0" marL="457200" rtl="0" algn="l">
              <a:lnSpc>
                <a:spcPct val="100000"/>
              </a:lnSpc>
              <a:spcBef>
                <a:spcPts val="0"/>
              </a:spcBef>
              <a:spcAft>
                <a:spcPts val="0"/>
              </a:spcAft>
              <a:buSzPct val="60000"/>
              <a:buChar char="❖"/>
            </a:pPr>
            <a:r>
              <a:rPr b="1" lang="en-US"/>
              <a:t>Canvas</a:t>
            </a:r>
            <a:endParaRPr b="1"/>
          </a:p>
          <a:p>
            <a:pPr indent="-359219" lvl="1" marL="914400" rtl="0" algn="l">
              <a:lnSpc>
                <a:spcPct val="100000"/>
              </a:lnSpc>
              <a:spcBef>
                <a:spcPts val="0"/>
              </a:spcBef>
              <a:spcAft>
                <a:spcPts val="0"/>
              </a:spcAft>
              <a:buSzPct val="110000"/>
              <a:buChar char="▪"/>
            </a:pPr>
            <a:r>
              <a:rPr lang="en-US"/>
              <a:t>Access to class recordings, zoom links, and rubric info</a:t>
            </a:r>
            <a:br>
              <a:rPr lang="en-US"/>
            </a:br>
            <a:endParaRPr/>
          </a:p>
          <a:p>
            <a:pPr indent="-312801" lvl="0" marL="457200" rtl="0" algn="l">
              <a:lnSpc>
                <a:spcPct val="100000"/>
              </a:lnSpc>
              <a:spcBef>
                <a:spcPts val="0"/>
              </a:spcBef>
              <a:spcAft>
                <a:spcPts val="0"/>
              </a:spcAft>
              <a:buSzPct val="60000"/>
              <a:buChar char="❖"/>
            </a:pPr>
            <a:r>
              <a:rPr b="1" lang="en-US"/>
              <a:t>Mailing List</a:t>
            </a:r>
            <a:r>
              <a:rPr lang="en-US"/>
              <a:t> </a:t>
            </a:r>
            <a:endParaRPr/>
          </a:p>
          <a:p>
            <a:pPr indent="-359219" lvl="1" marL="914400" rtl="0" algn="l">
              <a:lnSpc>
                <a:spcPct val="100000"/>
              </a:lnSpc>
              <a:spcBef>
                <a:spcPts val="0"/>
              </a:spcBef>
              <a:spcAft>
                <a:spcPts val="0"/>
              </a:spcAft>
              <a:buSzPct val="110000"/>
              <a:buChar char="▪"/>
            </a:pPr>
            <a:r>
              <a:rPr lang="en-US"/>
              <a:t>Occasional course announcements					</a:t>
            </a:r>
            <a:br>
              <a:rPr lang="en-US"/>
            </a:br>
            <a:endParaRPr/>
          </a:p>
          <a:p>
            <a:pPr indent="-312801" lvl="0" marL="457200" rtl="0" algn="l">
              <a:lnSpc>
                <a:spcPct val="100000"/>
              </a:lnSpc>
              <a:spcBef>
                <a:spcPts val="0"/>
              </a:spcBef>
              <a:spcAft>
                <a:spcPts val="0"/>
              </a:spcAft>
              <a:buSzPct val="60000"/>
              <a:buChar char="❖"/>
            </a:pPr>
            <a:r>
              <a:rPr b="1" lang="en-US"/>
              <a:t>Ed Discussion Board</a:t>
            </a:r>
            <a:endParaRPr b="1"/>
          </a:p>
          <a:p>
            <a:pPr indent="-359219" lvl="1" marL="914400" rtl="0" algn="l">
              <a:lnSpc>
                <a:spcPct val="100000"/>
              </a:lnSpc>
              <a:spcBef>
                <a:spcPts val="0"/>
              </a:spcBef>
              <a:spcAft>
                <a:spcPts val="0"/>
              </a:spcAft>
              <a:buSzPct val="110000"/>
              <a:buChar char="▪"/>
            </a:pPr>
            <a:r>
              <a:rPr lang="en-US"/>
              <a:t>Great place to ask and answer questions related to the class (logistics, projects, general questions, etc.)</a:t>
            </a:r>
            <a:endParaRPr/>
          </a:p>
          <a:p>
            <a:pPr indent="-359219" lvl="1" marL="914400" rtl="0" algn="l">
              <a:lnSpc>
                <a:spcPct val="100000"/>
              </a:lnSpc>
              <a:spcBef>
                <a:spcPts val="0"/>
              </a:spcBef>
              <a:spcAft>
                <a:spcPts val="0"/>
              </a:spcAft>
              <a:buSzPct val="110000"/>
              <a:buChar char="▪"/>
            </a:pPr>
            <a:r>
              <a:rPr lang="en-US"/>
              <a:t>Most course announcements</a:t>
            </a:r>
            <a:endParaRPr/>
          </a:p>
          <a:p>
            <a:pPr indent="0" lvl="0" marL="914400" rtl="0" algn="l">
              <a:lnSpc>
                <a:spcPct val="100000"/>
              </a:lnSpc>
              <a:spcBef>
                <a:spcPts val="520"/>
              </a:spcBef>
              <a:spcAft>
                <a:spcPts val="0"/>
              </a:spcAft>
              <a:buNone/>
            </a:pPr>
            <a:r>
              <a:t/>
            </a:r>
            <a:endParaRPr/>
          </a:p>
          <a:p>
            <a:pPr indent="-312801" lvl="0" marL="457200" rtl="0" algn="l">
              <a:lnSpc>
                <a:spcPct val="100000"/>
              </a:lnSpc>
              <a:spcBef>
                <a:spcPts val="520"/>
              </a:spcBef>
              <a:spcAft>
                <a:spcPts val="0"/>
              </a:spcAft>
              <a:buSzPct val="60000"/>
              <a:buChar char="❖"/>
            </a:pPr>
            <a:r>
              <a:rPr b="1" lang="en-US"/>
              <a:t>Gitlab</a:t>
            </a:r>
            <a:endParaRPr b="1"/>
          </a:p>
          <a:p>
            <a:pPr indent="-359219" lvl="1" marL="914400" rtl="0" algn="l">
              <a:lnSpc>
                <a:spcPct val="100000"/>
              </a:lnSpc>
              <a:spcBef>
                <a:spcPts val="0"/>
              </a:spcBef>
              <a:spcAft>
                <a:spcPts val="0"/>
              </a:spcAft>
              <a:buSzPct val="110000"/>
              <a:buChar char="▪"/>
            </a:pPr>
            <a:r>
              <a:rPr lang="en-US"/>
              <a:t>Project distribution and submission</a:t>
            </a:r>
            <a:endParaRPr/>
          </a:p>
          <a:p>
            <a:pPr indent="0" lvl="0" marL="914400" rtl="0" algn="l">
              <a:lnSpc>
                <a:spcPct val="100000"/>
              </a:lnSpc>
              <a:spcBef>
                <a:spcPts val="520"/>
              </a:spcBef>
              <a:spcAft>
                <a:spcPts val="0"/>
              </a:spcAft>
              <a:buNone/>
            </a:pPr>
            <a:r>
              <a:t/>
            </a:r>
            <a:endParaRPr/>
          </a:p>
          <a:p>
            <a:pPr indent="-312801" lvl="0" marL="457200" rtl="0" algn="l">
              <a:lnSpc>
                <a:spcPct val="100000"/>
              </a:lnSpc>
              <a:spcBef>
                <a:spcPts val="520"/>
              </a:spcBef>
              <a:spcAft>
                <a:spcPts val="0"/>
              </a:spcAft>
              <a:buSzPct val="60000"/>
              <a:buChar char="❖"/>
            </a:pPr>
            <a:r>
              <a:rPr b="1" lang="en-US"/>
              <a:t>Gradescope</a:t>
            </a:r>
            <a:endParaRPr b="1"/>
          </a:p>
          <a:p>
            <a:pPr indent="-359219" lvl="1" marL="914400" rtl="0" algn="l">
              <a:lnSpc>
                <a:spcPct val="100000"/>
              </a:lnSpc>
              <a:spcBef>
                <a:spcPts val="0"/>
              </a:spcBef>
              <a:spcAft>
                <a:spcPts val="0"/>
              </a:spcAft>
              <a:buSzPct val="110000"/>
              <a:buChar char="▪"/>
            </a:pPr>
            <a:r>
              <a:rPr lang="en-US"/>
              <a:t>Where you will receive feedback, no need to submit anything here</a:t>
            </a:r>
            <a:endParaRPr/>
          </a:p>
        </p:txBody>
      </p:sp>
      <p:sp>
        <p:nvSpPr>
          <p:cNvPr id="257" name="Google Shape;257;p15"/>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6"/>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Zoom &amp; Virtual Expectations</a:t>
            </a:r>
            <a:endParaRPr/>
          </a:p>
        </p:txBody>
      </p:sp>
      <p:sp>
        <p:nvSpPr>
          <p:cNvPr id="263" name="Google Shape;263;p16"/>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520"/>
              </a:spcBef>
              <a:spcAft>
                <a:spcPts val="0"/>
              </a:spcAft>
              <a:buSzPts val="2400"/>
              <a:buChar char="❖"/>
            </a:pPr>
            <a:r>
              <a:rPr lang="en-US" sz="2400"/>
              <a:t>Zoom Video On &amp; Unmuted</a:t>
            </a:r>
            <a:endParaRPr sz="2400"/>
          </a:p>
          <a:p>
            <a:pPr indent="-246377" lvl="1" marL="649224" rtl="0" algn="l">
              <a:lnSpc>
                <a:spcPct val="100000"/>
              </a:lnSpc>
              <a:spcBef>
                <a:spcPts val="440"/>
              </a:spcBef>
              <a:spcAft>
                <a:spcPts val="0"/>
              </a:spcAft>
              <a:buSzPts val="1800"/>
              <a:buChar char="▪"/>
            </a:pPr>
            <a:r>
              <a:rPr lang="en-US" sz="1800"/>
              <a:t>We aim to cultivate relationships with you and among each other. We ask that by joining this class, you are open to having your video on. </a:t>
            </a:r>
            <a:endParaRPr sz="1800"/>
          </a:p>
          <a:p>
            <a:pPr indent="-246379" lvl="1" marL="649224" rtl="0" algn="l">
              <a:lnSpc>
                <a:spcPct val="100000"/>
              </a:lnSpc>
              <a:spcBef>
                <a:spcPts val="440"/>
              </a:spcBef>
              <a:spcAft>
                <a:spcPts val="0"/>
              </a:spcAft>
              <a:buSzPts val="1800"/>
              <a:buChar char="▪"/>
            </a:pPr>
            <a:r>
              <a:rPr lang="en-US" sz="1800"/>
              <a:t>Occasionally there may be times where we ask that you unmute your zoom to participate in class discussions</a:t>
            </a:r>
            <a:br>
              <a:rPr lang="en-US" sz="1800"/>
            </a:br>
            <a:endParaRPr sz="1400"/>
          </a:p>
          <a:p>
            <a:pPr indent="-342900" lvl="0" marL="342900" rtl="0" algn="l">
              <a:lnSpc>
                <a:spcPct val="100000"/>
              </a:lnSpc>
              <a:spcBef>
                <a:spcPts val="520"/>
              </a:spcBef>
              <a:spcAft>
                <a:spcPts val="0"/>
              </a:spcAft>
              <a:buSzPts val="2400"/>
              <a:buChar char="❖"/>
            </a:pPr>
            <a:r>
              <a:rPr lang="en-US" sz="2400"/>
              <a:t>Zoom Chat</a:t>
            </a:r>
            <a:endParaRPr sz="2400"/>
          </a:p>
          <a:p>
            <a:pPr indent="-246377" lvl="1" marL="649224" rtl="0" algn="l">
              <a:lnSpc>
                <a:spcPct val="100000"/>
              </a:lnSpc>
              <a:spcBef>
                <a:spcPts val="520"/>
              </a:spcBef>
              <a:spcAft>
                <a:spcPts val="0"/>
              </a:spcAft>
              <a:buSzPts val="1800"/>
              <a:buChar char="▪"/>
            </a:pPr>
            <a:r>
              <a:rPr lang="en-US" sz="1800"/>
              <a:t>We encourage the class to utilize this space to ask questions and engage with each other! </a:t>
            </a:r>
            <a:endParaRPr sz="1800"/>
          </a:p>
          <a:p>
            <a:pPr indent="0" lvl="0" marL="0" rtl="0" algn="l">
              <a:lnSpc>
                <a:spcPct val="100000"/>
              </a:lnSpc>
              <a:spcBef>
                <a:spcPts val="520"/>
              </a:spcBef>
              <a:spcAft>
                <a:spcPts val="0"/>
              </a:spcAft>
              <a:buSzPts val="1560"/>
              <a:buNone/>
            </a:pPr>
            <a:r>
              <a:t/>
            </a:r>
            <a:endParaRPr sz="1400"/>
          </a:p>
          <a:p>
            <a:pPr indent="-342900" lvl="0" marL="342900" rtl="0" algn="l">
              <a:lnSpc>
                <a:spcPct val="100000"/>
              </a:lnSpc>
              <a:spcBef>
                <a:spcPts val="520"/>
              </a:spcBef>
              <a:spcAft>
                <a:spcPts val="0"/>
              </a:spcAft>
              <a:buClr>
                <a:schemeClr val="hlink"/>
              </a:buClr>
              <a:buSzPts val="2400"/>
              <a:buChar char="❖"/>
            </a:pPr>
            <a:r>
              <a:rPr lang="en-US" sz="2400"/>
              <a:t>Breakout Rooms</a:t>
            </a:r>
            <a:endParaRPr sz="1800"/>
          </a:p>
          <a:p>
            <a:pPr indent="-246377" lvl="1" marL="649224" rtl="0" algn="l">
              <a:lnSpc>
                <a:spcPct val="100000"/>
              </a:lnSpc>
              <a:spcBef>
                <a:spcPts val="520"/>
              </a:spcBef>
              <a:spcAft>
                <a:spcPts val="0"/>
              </a:spcAft>
              <a:buSzPts val="1800"/>
              <a:buChar char="▪"/>
            </a:pPr>
            <a:r>
              <a:rPr lang="en-US" sz="1800"/>
              <a:t>Breakout rooms will be a key element to the course. They are not recorded and therefore expect that cameras are on for breakout room discussions</a:t>
            </a:r>
            <a:endParaRPr sz="1800"/>
          </a:p>
          <a:p>
            <a:pPr indent="-246377" lvl="1" marL="649224" rtl="0" algn="l">
              <a:lnSpc>
                <a:spcPct val="100000"/>
              </a:lnSpc>
              <a:spcBef>
                <a:spcPts val="520"/>
              </a:spcBef>
              <a:spcAft>
                <a:spcPts val="0"/>
              </a:spcAft>
              <a:buSzPts val="1800"/>
              <a:buChar char="▪"/>
            </a:pPr>
            <a:r>
              <a:rPr lang="en-US" sz="1800"/>
              <a:t>TAs will occasionally “pop-in” to see if you have any questions</a:t>
            </a:r>
            <a:endParaRPr sz="1800"/>
          </a:p>
          <a:p>
            <a:pPr indent="-246377" lvl="1" marL="649224" rtl="0" algn="l">
              <a:lnSpc>
                <a:spcPct val="100000"/>
              </a:lnSpc>
              <a:spcBef>
                <a:spcPts val="520"/>
              </a:spcBef>
              <a:spcAft>
                <a:spcPts val="0"/>
              </a:spcAft>
              <a:buSzPts val="1800"/>
              <a:buChar char="▪"/>
            </a:pPr>
            <a:r>
              <a:rPr lang="en-US" sz="1800"/>
              <a:t>Can always DM the Host and a TA will go to your breakout room</a:t>
            </a:r>
            <a:endParaRPr sz="1800"/>
          </a:p>
          <a:p>
            <a:pPr indent="0" lvl="0" marL="0" rtl="0" algn="l">
              <a:lnSpc>
                <a:spcPct val="100000"/>
              </a:lnSpc>
              <a:spcBef>
                <a:spcPts val="520"/>
              </a:spcBef>
              <a:spcAft>
                <a:spcPts val="0"/>
              </a:spcAft>
              <a:buSzPts val="1560"/>
              <a:buNone/>
            </a:pPr>
            <a:r>
              <a:t/>
            </a:r>
            <a:endParaRPr sz="1800"/>
          </a:p>
        </p:txBody>
      </p:sp>
      <p:sp>
        <p:nvSpPr>
          <p:cNvPr id="264" name="Google Shape;264;p16"/>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gaa1c327bed_0_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Breakout Rooms!</a:t>
            </a:r>
            <a:endParaRPr/>
          </a:p>
        </p:txBody>
      </p:sp>
      <p:sp>
        <p:nvSpPr>
          <p:cNvPr id="270" name="Google Shape;270;gaa1c327bed_0_6"/>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271" name="Google Shape;271;gaa1c327bed_0_6"/>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t/>
            </a:r>
            <a:endParaRPr sz="2400"/>
          </a:p>
          <a:p>
            <a:pPr indent="-381000" lvl="0" marL="457200" rtl="0" algn="l">
              <a:lnSpc>
                <a:spcPct val="100000"/>
              </a:lnSpc>
              <a:spcBef>
                <a:spcPts val="520"/>
              </a:spcBef>
              <a:spcAft>
                <a:spcPts val="0"/>
              </a:spcAft>
              <a:buSzPts val="2400"/>
              <a:buFont typeface="Calibri"/>
              <a:buAutoNum type="arabicPeriod"/>
            </a:pPr>
            <a:r>
              <a:rPr lang="en-US" sz="2400"/>
              <a:t>Introduce yourself!</a:t>
            </a:r>
            <a:br>
              <a:rPr lang="en-US" sz="2400"/>
            </a:br>
            <a:endParaRPr sz="2400"/>
          </a:p>
          <a:p>
            <a:pPr indent="-381000" lvl="0" marL="457200" rtl="0" algn="l">
              <a:lnSpc>
                <a:spcPct val="100000"/>
              </a:lnSpc>
              <a:spcBef>
                <a:spcPts val="0"/>
              </a:spcBef>
              <a:spcAft>
                <a:spcPts val="0"/>
              </a:spcAft>
              <a:buSzPts val="2400"/>
              <a:buFont typeface="Calibri"/>
              <a:buAutoNum type="arabicPeriod"/>
            </a:pPr>
            <a:r>
              <a:rPr lang="en-US" sz="2400"/>
              <a:t>Please share an artifact/item that you have near you that tells us something about you </a:t>
            </a:r>
            <a:br>
              <a:rPr lang="en-US" sz="2400"/>
            </a:br>
            <a:endParaRPr sz="2400"/>
          </a:p>
          <a:p>
            <a:pPr indent="-381000" lvl="0" marL="457200" rtl="0" algn="l">
              <a:lnSpc>
                <a:spcPct val="100000"/>
              </a:lnSpc>
              <a:spcBef>
                <a:spcPts val="0"/>
              </a:spcBef>
              <a:spcAft>
                <a:spcPts val="0"/>
              </a:spcAft>
              <a:buSzPts val="2400"/>
              <a:buFont typeface="Calibri"/>
              <a:buAutoNum type="arabicPeriod"/>
            </a:pPr>
            <a:r>
              <a:rPr lang="en-US" sz="2400"/>
              <a:t>Based on what you’ve learned about the course so far, what are you most excited about in taking CSE 390B?</a:t>
            </a:r>
            <a:endParaRPr sz="2400"/>
          </a:p>
          <a:p>
            <a:pPr indent="0" lvl="0" marL="0" rtl="0" algn="l">
              <a:lnSpc>
                <a:spcPct val="100000"/>
              </a:lnSpc>
              <a:spcBef>
                <a:spcPts val="520"/>
              </a:spcBef>
              <a:spcAft>
                <a:spcPts val="0"/>
              </a:spcAft>
              <a:buSzPts val="1560"/>
              <a:buNone/>
            </a:pPr>
            <a:r>
              <a:t/>
            </a:r>
            <a:endParaRPr sz="2400"/>
          </a:p>
          <a:p>
            <a:pPr indent="0" lvl="0" marL="0" rtl="0" algn="ctr">
              <a:lnSpc>
                <a:spcPct val="100000"/>
              </a:lnSpc>
              <a:spcBef>
                <a:spcPts val="520"/>
              </a:spcBef>
              <a:spcAft>
                <a:spcPts val="0"/>
              </a:spcAft>
              <a:buSzPts val="1560"/>
              <a:buNone/>
            </a:pPr>
            <a:r>
              <a:rPr i="1" lang="en-US" sz="2000"/>
              <a:t>Groups will be 8 minutes. </a:t>
            </a:r>
            <a:br>
              <a:rPr i="1" lang="en-US" sz="2000"/>
            </a:br>
            <a:r>
              <a:rPr i="1" lang="en-US" sz="2000"/>
              <a:t>Please identify one person in your group to share out what was discussed to Question #3.</a:t>
            </a:r>
            <a:endParaRPr i="1"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7"/>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Agenda</a:t>
            </a:r>
            <a:endParaRPr/>
          </a:p>
        </p:txBody>
      </p:sp>
      <p:sp>
        <p:nvSpPr>
          <p:cNvPr id="277" name="Google Shape;277;p17"/>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lang="en-US"/>
              <a:t>What is this course?</a:t>
            </a:r>
            <a:endParaRPr/>
          </a:p>
          <a:p>
            <a:pPr indent="-285749" lvl="1" marL="649224" rtl="0" algn="l">
              <a:lnSpc>
                <a:spcPct val="100000"/>
              </a:lnSpc>
              <a:spcBef>
                <a:spcPts val="440"/>
              </a:spcBef>
              <a:spcAft>
                <a:spcPts val="0"/>
              </a:spcAft>
              <a:buSzPts val="2420"/>
              <a:buChar char="▪"/>
            </a:pPr>
            <a:r>
              <a:rPr lang="en-US"/>
              <a:t>What you will learn</a:t>
            </a:r>
            <a:endParaRPr/>
          </a:p>
          <a:p>
            <a:pPr indent="-285749" lvl="1" marL="649224" rtl="0" algn="l">
              <a:lnSpc>
                <a:spcPct val="100000"/>
              </a:lnSpc>
              <a:spcBef>
                <a:spcPts val="440"/>
              </a:spcBef>
              <a:spcAft>
                <a:spcPts val="0"/>
              </a:spcAft>
              <a:buSzPts val="2420"/>
              <a:buChar char="▪"/>
            </a:pPr>
            <a:r>
              <a:rPr lang="en-US"/>
              <a:t>Why it matters</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SzPts val="1560"/>
              <a:buChar char="❖"/>
            </a:pPr>
            <a:r>
              <a:rPr lang="en-US"/>
              <a:t>Course Logistics</a:t>
            </a:r>
            <a:endParaRPr/>
          </a:p>
          <a:p>
            <a:pPr indent="-285749" lvl="1" marL="649224" rtl="0" algn="l">
              <a:lnSpc>
                <a:spcPct val="100000"/>
              </a:lnSpc>
              <a:spcBef>
                <a:spcPts val="440"/>
              </a:spcBef>
              <a:spcAft>
                <a:spcPts val="0"/>
              </a:spcAft>
              <a:buSzPts val="2420"/>
              <a:buChar char="▪"/>
            </a:pPr>
            <a:r>
              <a:rPr lang="en-US"/>
              <a:t>Lectures &amp; Assignments</a:t>
            </a:r>
            <a:endParaRPr/>
          </a:p>
          <a:p>
            <a:pPr indent="-285749" lvl="1" marL="649224" rtl="0" algn="l">
              <a:lnSpc>
                <a:spcPct val="100000"/>
              </a:lnSpc>
              <a:spcBef>
                <a:spcPts val="440"/>
              </a:spcBef>
              <a:spcAft>
                <a:spcPts val="0"/>
              </a:spcAft>
              <a:buSzPts val="2420"/>
              <a:buChar char="▪"/>
            </a:pPr>
            <a:r>
              <a:rPr lang="en-US"/>
              <a:t>Policies</a:t>
            </a:r>
            <a:endParaRPr/>
          </a:p>
          <a:p>
            <a:pPr indent="-285749" lvl="1" marL="649224" rtl="0" algn="l">
              <a:lnSpc>
                <a:spcPct val="100000"/>
              </a:lnSpc>
              <a:spcBef>
                <a:spcPts val="440"/>
              </a:spcBef>
              <a:spcAft>
                <a:spcPts val="0"/>
              </a:spcAft>
              <a:buSzPts val="2420"/>
              <a:buChar char="▪"/>
            </a:pPr>
            <a:r>
              <a:rPr lang="en-US"/>
              <a:t>Expectations</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SzPts val="1560"/>
              <a:buChar char="❖"/>
            </a:pPr>
            <a:r>
              <a:rPr b="1" lang="en-US">
                <a:solidFill>
                  <a:srgbClr val="4B2A85"/>
                </a:solidFill>
              </a:rPr>
              <a:t>Programming Project Series</a:t>
            </a:r>
            <a:endParaRPr/>
          </a:p>
          <a:p>
            <a:pPr indent="-285749" lvl="1" marL="649224" rtl="0" algn="l">
              <a:lnSpc>
                <a:spcPct val="100000"/>
              </a:lnSpc>
              <a:spcBef>
                <a:spcPts val="440"/>
              </a:spcBef>
              <a:spcAft>
                <a:spcPts val="0"/>
              </a:spcAft>
              <a:buSzPts val="2420"/>
              <a:buChar char="▪"/>
            </a:pPr>
            <a:r>
              <a:rPr b="1" lang="en-US">
                <a:solidFill>
                  <a:srgbClr val="4B2A85"/>
                </a:solidFill>
              </a:rPr>
              <a:t>Tools demo</a:t>
            </a:r>
            <a:endParaRPr/>
          </a:p>
        </p:txBody>
      </p:sp>
      <p:sp>
        <p:nvSpPr>
          <p:cNvPr id="278" name="Google Shape;278;p17"/>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8"/>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Programming Project Series</a:t>
            </a:r>
            <a:endParaRPr/>
          </a:p>
        </p:txBody>
      </p:sp>
      <p:sp>
        <p:nvSpPr>
          <p:cNvPr id="284" name="Google Shape;284;p18"/>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lang="en-US"/>
              <a:t>NAND 2 Tetris</a:t>
            </a:r>
            <a:endParaRPr/>
          </a:p>
          <a:p>
            <a:pPr indent="-285749" lvl="1" marL="649224" rtl="0" algn="l">
              <a:lnSpc>
                <a:spcPct val="100000"/>
              </a:lnSpc>
              <a:spcBef>
                <a:spcPts val="440"/>
              </a:spcBef>
              <a:spcAft>
                <a:spcPts val="0"/>
              </a:spcAft>
              <a:buSzPts val="2420"/>
              <a:buChar char="▪"/>
            </a:pPr>
            <a:r>
              <a:rPr lang="en-US"/>
              <a:t>You will build an entire (simulated) computer, starting with a single type of hardware logic gate and going all the way up to writing a game</a:t>
            </a:r>
            <a:endParaRPr/>
          </a:p>
          <a:p>
            <a:pPr indent="-285749" lvl="1" marL="649224" rtl="0" algn="l">
              <a:lnSpc>
                <a:spcPct val="100000"/>
              </a:lnSpc>
              <a:spcBef>
                <a:spcPts val="440"/>
              </a:spcBef>
              <a:spcAft>
                <a:spcPts val="0"/>
              </a:spcAft>
              <a:buSzPts val="2420"/>
              <a:buChar char="▪"/>
            </a:pPr>
            <a:r>
              <a:rPr lang="en-US"/>
              <a:t>Hardware concepts, low-level software, fundamentals of operating systems, virtual machines, compilers</a:t>
            </a:r>
            <a:endParaRPr/>
          </a:p>
          <a:p>
            <a:pPr indent="0" lvl="1" marL="0" rtl="0" algn="l">
              <a:lnSpc>
                <a:spcPct val="100000"/>
              </a:lnSpc>
              <a:spcBef>
                <a:spcPts val="440"/>
              </a:spcBef>
              <a:spcAft>
                <a:spcPts val="0"/>
              </a:spcAft>
              <a:buSzPts val="2420"/>
              <a:buNone/>
            </a:pPr>
            <a:r>
              <a:t/>
            </a:r>
            <a:endParaRPr/>
          </a:p>
          <a:p>
            <a:pPr indent="-342900" lvl="0" marL="342900" rtl="0" algn="l">
              <a:lnSpc>
                <a:spcPct val="100000"/>
              </a:lnSpc>
              <a:spcBef>
                <a:spcPts val="520"/>
              </a:spcBef>
              <a:spcAft>
                <a:spcPts val="0"/>
              </a:spcAft>
              <a:buSzPts val="1560"/>
              <a:buChar char="❖"/>
            </a:pPr>
            <a:r>
              <a:rPr lang="en-US"/>
              <a:t>Acknowledgements</a:t>
            </a:r>
            <a:endParaRPr/>
          </a:p>
          <a:p>
            <a:pPr indent="-285749" lvl="1" marL="649224" rtl="0" algn="l">
              <a:lnSpc>
                <a:spcPct val="100000"/>
              </a:lnSpc>
              <a:spcBef>
                <a:spcPts val="520"/>
              </a:spcBef>
              <a:spcAft>
                <a:spcPts val="0"/>
              </a:spcAft>
              <a:buSzPts val="2420"/>
              <a:buChar char="▪"/>
            </a:pPr>
            <a:r>
              <a:rPr lang="en-US"/>
              <a:t>These projects gratefully adapted from the open-source Nand2Tetris program (nand2tetris.org)</a:t>
            </a:r>
            <a:endParaRPr/>
          </a:p>
          <a:p>
            <a:pPr indent="-285749" lvl="1" marL="649224" rtl="0" algn="l">
              <a:lnSpc>
                <a:spcPct val="100000"/>
              </a:lnSpc>
              <a:spcBef>
                <a:spcPts val="520"/>
              </a:spcBef>
              <a:spcAft>
                <a:spcPts val="0"/>
              </a:spcAft>
              <a:buSzPts val="2420"/>
              <a:buChar char="▪"/>
            </a:pPr>
            <a:r>
              <a:rPr lang="en-US"/>
              <a:t>We will tweak to fit into our quarter and distribute everything you need</a:t>
            </a:r>
            <a:endParaRPr/>
          </a:p>
        </p:txBody>
      </p:sp>
      <p:sp>
        <p:nvSpPr>
          <p:cNvPr id="285" name="Google Shape;285;p18"/>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sp>
        <p:nvSpPr>
          <p:cNvPr id="290" name="Google Shape;290;p19"/>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Programming Project Series</a:t>
            </a:r>
            <a:endParaRPr/>
          </a:p>
        </p:txBody>
      </p:sp>
      <p:sp>
        <p:nvSpPr>
          <p:cNvPr id="291" name="Google Shape;291;p19"/>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lang="en-US"/>
              <a:t>How to get assignments</a:t>
            </a:r>
            <a:endParaRPr/>
          </a:p>
          <a:p>
            <a:pPr indent="-285749" lvl="1" marL="649224" rtl="0" algn="l">
              <a:lnSpc>
                <a:spcPct val="100000"/>
              </a:lnSpc>
              <a:spcBef>
                <a:spcPts val="0"/>
              </a:spcBef>
              <a:spcAft>
                <a:spcPts val="0"/>
              </a:spcAft>
              <a:buSzPts val="2420"/>
              <a:buChar char="▪"/>
            </a:pPr>
            <a:r>
              <a:rPr lang="en-US"/>
              <a:t>You will get a git repository for the quarter</a:t>
            </a:r>
            <a:endParaRPr/>
          </a:p>
          <a:p>
            <a:pPr indent="-228600" lvl="2" marL="914400" rtl="0" algn="l">
              <a:lnSpc>
                <a:spcPct val="100000"/>
              </a:lnSpc>
              <a:spcBef>
                <a:spcPts val="0"/>
              </a:spcBef>
              <a:spcAft>
                <a:spcPts val="0"/>
              </a:spcAft>
              <a:buSzPts val="1440"/>
              <a:buChar char="•"/>
            </a:pPr>
            <a:r>
              <a:rPr lang="en-US"/>
              <a:t>We use to distribute starter code</a:t>
            </a:r>
            <a:endParaRPr/>
          </a:p>
          <a:p>
            <a:pPr indent="-228600" lvl="2" marL="914400" rtl="0" algn="l">
              <a:lnSpc>
                <a:spcPct val="100000"/>
              </a:lnSpc>
              <a:spcBef>
                <a:spcPts val="0"/>
              </a:spcBef>
              <a:spcAft>
                <a:spcPts val="0"/>
              </a:spcAft>
              <a:buSzPts val="1440"/>
              <a:buChar char="•"/>
            </a:pPr>
            <a:r>
              <a:rPr lang="en-US"/>
              <a:t>You use to organize and submit your projects</a:t>
            </a:r>
            <a:endParaRPr/>
          </a:p>
          <a:p>
            <a:pPr indent="0" lvl="0" marL="914400" rtl="0" algn="l">
              <a:lnSpc>
                <a:spcPct val="100000"/>
              </a:lnSpc>
              <a:spcBef>
                <a:spcPts val="0"/>
              </a:spcBef>
              <a:spcAft>
                <a:spcPts val="0"/>
              </a:spcAft>
              <a:buSzPts val="1560"/>
              <a:buNone/>
            </a:pPr>
            <a:r>
              <a:t/>
            </a:r>
            <a:endParaRPr/>
          </a:p>
          <a:p>
            <a:pPr indent="-342900" lvl="0" marL="342900" rtl="0" algn="l">
              <a:lnSpc>
                <a:spcPct val="100000"/>
              </a:lnSpc>
              <a:spcBef>
                <a:spcPts val="0"/>
              </a:spcBef>
              <a:spcAft>
                <a:spcPts val="0"/>
              </a:spcAft>
              <a:buSzPts val="1560"/>
              <a:buChar char="❖"/>
            </a:pPr>
            <a:r>
              <a:rPr lang="en-US"/>
              <a:t>Specifications, textbook chapters, and references will be on the course website</a:t>
            </a:r>
            <a:endParaRPr/>
          </a:p>
          <a:p>
            <a:pPr indent="0" lvl="0" marL="649224" rtl="0" algn="l">
              <a:lnSpc>
                <a:spcPct val="100000"/>
              </a:lnSpc>
              <a:spcBef>
                <a:spcPts val="0"/>
              </a:spcBef>
              <a:spcAft>
                <a:spcPts val="0"/>
              </a:spcAft>
              <a:buSzPts val="1560"/>
              <a:buNone/>
            </a:pPr>
            <a:r>
              <a:t/>
            </a:r>
            <a:endParaRPr/>
          </a:p>
          <a:p>
            <a:pPr indent="-342900" lvl="0" marL="342900" rtl="0" algn="l">
              <a:lnSpc>
                <a:spcPct val="100000"/>
              </a:lnSpc>
              <a:spcBef>
                <a:spcPts val="0"/>
              </a:spcBef>
              <a:spcAft>
                <a:spcPts val="0"/>
              </a:spcAft>
              <a:buSzPts val="1560"/>
              <a:buChar char="❖"/>
            </a:pPr>
            <a:r>
              <a:rPr lang="en-US"/>
              <a:t>Don’t worry if you aren’t comfortable with git! We’ll provide all the info you need.</a:t>
            </a:r>
            <a:endParaRPr/>
          </a:p>
          <a:p>
            <a:pPr indent="-132079" lvl="1" marL="649224" rtl="0" algn="l">
              <a:lnSpc>
                <a:spcPct val="100000"/>
              </a:lnSpc>
              <a:spcBef>
                <a:spcPts val="440"/>
              </a:spcBef>
              <a:spcAft>
                <a:spcPts val="0"/>
              </a:spcAft>
              <a:buSzPts val="2420"/>
              <a:buNone/>
            </a:pPr>
            <a:r>
              <a:t/>
            </a:r>
            <a:endParaRPr/>
          </a:p>
        </p:txBody>
      </p:sp>
      <p:sp>
        <p:nvSpPr>
          <p:cNvPr id="292" name="Google Shape;292;p19"/>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20"/>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Programming Project Series</a:t>
            </a:r>
            <a:endParaRPr/>
          </a:p>
        </p:txBody>
      </p:sp>
      <p:sp>
        <p:nvSpPr>
          <p:cNvPr descr="In readings and lecture we will cover both technical concepts and metacognitive skills. You will use these to read the spec and textbook chapters, and start writing code. As you test and debug your code, you will continue to draw from both your metacognitive and technical skills. Finally, you will complete a reflection on the process which will aid you in future projects!" id="298" name="Google Shape;298;p20" title="How to complete programming projects"/>
          <p:cNvSpPr txBox="1"/>
          <p:nvPr>
            <p:ph idx="1" type="body"/>
          </p:nvPr>
        </p:nvSpPr>
        <p:spPr>
          <a:xfrm>
            <a:off x="396875" y="1362075"/>
            <a:ext cx="8366100" cy="5226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lang="en-US"/>
              <a:t>How to complete programming projects</a:t>
            </a:r>
            <a:endParaRPr/>
          </a:p>
        </p:txBody>
      </p:sp>
      <p:sp>
        <p:nvSpPr>
          <p:cNvPr id="299" name="Google Shape;299;p20"/>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
        <p:nvSpPr>
          <p:cNvPr id="300" name="Google Shape;300;p20"/>
          <p:cNvSpPr/>
          <p:nvPr/>
        </p:nvSpPr>
        <p:spPr>
          <a:xfrm>
            <a:off x="238275" y="2202625"/>
            <a:ext cx="1671900" cy="2479800"/>
          </a:xfrm>
          <a:prstGeom prst="rect">
            <a:avLst/>
          </a:prstGeom>
          <a:solidFill>
            <a:srgbClr val="EFEFEF"/>
          </a:solidFill>
          <a:ln cap="flat" cmpd="sng" w="28575">
            <a:solidFill>
              <a:srgbClr val="999999"/>
            </a:solidFill>
            <a:prstDash val="solid"/>
            <a:round/>
            <a:headEnd len="sm" w="sm" type="none"/>
            <a:tailEnd len="sm" w="sm" type="none"/>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In </a:t>
            </a:r>
            <a:r>
              <a:rPr b="1" i="0" lang="en-US" sz="2000" u="none" cap="none" strike="noStrike">
                <a:solidFill>
                  <a:srgbClr val="000000"/>
                </a:solidFill>
                <a:latin typeface="Calibri"/>
                <a:ea typeface="Calibri"/>
                <a:cs typeface="Calibri"/>
                <a:sym typeface="Calibri"/>
              </a:rPr>
              <a:t>lecture</a:t>
            </a:r>
            <a:r>
              <a:rPr b="0" i="0" lang="en-US" sz="2000" u="none" cap="none" strike="noStrike">
                <a:solidFill>
                  <a:srgbClr val="000000"/>
                </a:solidFill>
                <a:latin typeface="Calibri"/>
                <a:ea typeface="Calibri"/>
                <a:cs typeface="Calibri"/>
                <a:sym typeface="Calibri"/>
              </a:rPr>
              <a:t>:</a:t>
            </a:r>
            <a:endParaRPr b="1" i="0" sz="2000" u="none" cap="none" strike="noStrike">
              <a:solidFill>
                <a:srgbClr val="000000"/>
              </a:solidFill>
              <a:latin typeface="Calibri"/>
              <a:ea typeface="Calibri"/>
              <a:cs typeface="Calibri"/>
              <a:sym typeface="Calibri"/>
            </a:endParaRPr>
          </a:p>
        </p:txBody>
      </p:sp>
      <p:sp>
        <p:nvSpPr>
          <p:cNvPr id="301" name="Google Shape;301;p20"/>
          <p:cNvSpPr/>
          <p:nvPr/>
        </p:nvSpPr>
        <p:spPr>
          <a:xfrm>
            <a:off x="512700" y="2770363"/>
            <a:ext cx="1719300" cy="762000"/>
          </a:xfrm>
          <a:prstGeom prst="rect">
            <a:avLst/>
          </a:prstGeom>
          <a:solidFill>
            <a:srgbClr val="EFEFEF"/>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Technical concepts</a:t>
            </a:r>
            <a:endParaRPr b="1" i="0" sz="2000" u="none" cap="none" strike="noStrike">
              <a:solidFill>
                <a:srgbClr val="000000"/>
              </a:solidFill>
              <a:latin typeface="Calibri"/>
              <a:ea typeface="Calibri"/>
              <a:cs typeface="Calibri"/>
              <a:sym typeface="Calibri"/>
            </a:endParaRPr>
          </a:p>
        </p:txBody>
      </p:sp>
      <p:sp>
        <p:nvSpPr>
          <p:cNvPr id="302" name="Google Shape;302;p20"/>
          <p:cNvSpPr/>
          <p:nvPr/>
        </p:nvSpPr>
        <p:spPr>
          <a:xfrm>
            <a:off x="2576075" y="2202613"/>
            <a:ext cx="2014500" cy="1416300"/>
          </a:xfrm>
          <a:prstGeom prst="rect">
            <a:avLst/>
          </a:prstGeom>
          <a:solidFill>
            <a:srgbClr val="EFEFEF"/>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Read </a:t>
            </a:r>
            <a:r>
              <a:rPr b="1" i="0" lang="en-US" sz="2000" u="none" cap="none" strike="noStrike">
                <a:solidFill>
                  <a:srgbClr val="000000"/>
                </a:solidFill>
                <a:latin typeface="Calibri"/>
                <a:ea typeface="Calibri"/>
                <a:cs typeface="Calibri"/>
                <a:sym typeface="Calibri"/>
              </a:rPr>
              <a:t>spec</a:t>
            </a:r>
            <a:r>
              <a:rPr b="0" i="0" lang="en-US" sz="2000" u="none" cap="none" strike="noStrike">
                <a:solidFill>
                  <a:srgbClr val="000000"/>
                </a:solidFill>
                <a:latin typeface="Calibri"/>
                <a:ea typeface="Calibri"/>
                <a:cs typeface="Calibri"/>
                <a:sym typeface="Calibri"/>
              </a:rPr>
              <a:t> &amp; </a:t>
            </a:r>
            <a:r>
              <a:rPr b="1" i="0" lang="en-US" sz="2000" u="none" cap="none" strike="noStrike">
                <a:solidFill>
                  <a:srgbClr val="000000"/>
                </a:solidFill>
                <a:latin typeface="Calibri"/>
                <a:ea typeface="Calibri"/>
                <a:cs typeface="Calibri"/>
                <a:sym typeface="Calibri"/>
              </a:rPr>
              <a:t>textbook chapter</a:t>
            </a:r>
            <a:r>
              <a:rPr b="0" i="0" lang="en-US" sz="2000" u="none" cap="none" strike="noStrike">
                <a:solidFill>
                  <a:srgbClr val="000000"/>
                </a:solidFill>
                <a:latin typeface="Calibri"/>
                <a:ea typeface="Calibri"/>
                <a:cs typeface="Calibri"/>
                <a:sym typeface="Calibri"/>
              </a:rPr>
              <a:t> about specific application</a:t>
            </a:r>
            <a:endParaRPr b="0" i="0" sz="2000" u="none" cap="none" strike="noStrike">
              <a:solidFill>
                <a:srgbClr val="000000"/>
              </a:solidFill>
              <a:latin typeface="Calibri"/>
              <a:ea typeface="Calibri"/>
              <a:cs typeface="Calibri"/>
              <a:sym typeface="Calibri"/>
            </a:endParaRPr>
          </a:p>
        </p:txBody>
      </p:sp>
      <p:sp>
        <p:nvSpPr>
          <p:cNvPr id="303" name="Google Shape;303;p20"/>
          <p:cNvSpPr/>
          <p:nvPr/>
        </p:nvSpPr>
        <p:spPr>
          <a:xfrm>
            <a:off x="4934650" y="2955013"/>
            <a:ext cx="2014500" cy="1416300"/>
          </a:xfrm>
          <a:prstGeom prst="rect">
            <a:avLst/>
          </a:prstGeom>
          <a:solidFill>
            <a:srgbClr val="EFEFEF"/>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Try writing code in your </a:t>
            </a:r>
            <a:r>
              <a:rPr b="1" i="0" lang="en-US" sz="2000" u="none" cap="none" strike="noStrike">
                <a:solidFill>
                  <a:srgbClr val="000000"/>
                </a:solidFill>
                <a:latin typeface="Calibri"/>
                <a:ea typeface="Calibri"/>
                <a:cs typeface="Calibri"/>
                <a:sym typeface="Calibri"/>
              </a:rPr>
              <a:t>preferred text editor</a:t>
            </a:r>
            <a:endParaRPr b="1" i="0" sz="2000" u="none" cap="none" strike="noStrike">
              <a:solidFill>
                <a:srgbClr val="000000"/>
              </a:solidFill>
              <a:latin typeface="Calibri"/>
              <a:ea typeface="Calibri"/>
              <a:cs typeface="Calibri"/>
              <a:sym typeface="Calibri"/>
            </a:endParaRPr>
          </a:p>
        </p:txBody>
      </p:sp>
      <p:sp>
        <p:nvSpPr>
          <p:cNvPr id="304" name="Google Shape;304;p20"/>
          <p:cNvSpPr/>
          <p:nvPr/>
        </p:nvSpPr>
        <p:spPr>
          <a:xfrm>
            <a:off x="4934650" y="4757988"/>
            <a:ext cx="2014500" cy="1416300"/>
          </a:xfrm>
          <a:prstGeom prst="rect">
            <a:avLst/>
          </a:prstGeom>
          <a:solidFill>
            <a:srgbClr val="EFEFEF"/>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Test &amp; debug using </a:t>
            </a:r>
            <a:r>
              <a:rPr b="1" i="0" lang="en-US" sz="2000" u="none" cap="none" strike="noStrike">
                <a:solidFill>
                  <a:srgbClr val="000000"/>
                </a:solidFill>
                <a:latin typeface="Calibri"/>
                <a:ea typeface="Calibri"/>
                <a:cs typeface="Calibri"/>
                <a:sym typeface="Calibri"/>
              </a:rPr>
              <a:t>provided simulator tools</a:t>
            </a:r>
            <a:endParaRPr b="1" i="0" sz="2000" u="none" cap="none" strike="noStrike">
              <a:solidFill>
                <a:srgbClr val="000000"/>
              </a:solidFill>
              <a:latin typeface="Calibri"/>
              <a:ea typeface="Calibri"/>
              <a:cs typeface="Calibri"/>
              <a:sym typeface="Calibri"/>
            </a:endParaRPr>
          </a:p>
        </p:txBody>
      </p:sp>
      <p:sp>
        <p:nvSpPr>
          <p:cNvPr id="305" name="Google Shape;305;p20"/>
          <p:cNvSpPr/>
          <p:nvPr/>
        </p:nvSpPr>
        <p:spPr>
          <a:xfrm>
            <a:off x="7294175" y="4891038"/>
            <a:ext cx="1671900" cy="1150200"/>
          </a:xfrm>
          <a:prstGeom prst="rect">
            <a:avLst/>
          </a:prstGeom>
          <a:solidFill>
            <a:srgbClr val="EFEFEF"/>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Complete</a:t>
            </a:r>
            <a:r>
              <a:rPr b="1" i="0" lang="en-US" sz="2000" u="none" cap="none" strike="noStrike">
                <a:solidFill>
                  <a:srgbClr val="000000"/>
                </a:solidFill>
                <a:latin typeface="Calibri"/>
                <a:ea typeface="Calibri"/>
                <a:cs typeface="Calibri"/>
                <a:sym typeface="Calibri"/>
              </a:rPr>
              <a:t> reflection</a:t>
            </a:r>
            <a:r>
              <a:rPr b="0" i="0" lang="en-US" sz="2000" u="none" cap="none" strike="noStrike">
                <a:solidFill>
                  <a:srgbClr val="000000"/>
                </a:solidFill>
                <a:latin typeface="Calibri"/>
                <a:ea typeface="Calibri"/>
                <a:cs typeface="Calibri"/>
                <a:sym typeface="Calibri"/>
              </a:rPr>
              <a:t> on the process</a:t>
            </a:r>
            <a:endParaRPr b="1" i="0" sz="2000" u="none" cap="none" strike="noStrike">
              <a:solidFill>
                <a:srgbClr val="000000"/>
              </a:solidFill>
              <a:latin typeface="Calibri"/>
              <a:ea typeface="Calibri"/>
              <a:cs typeface="Calibri"/>
              <a:sym typeface="Calibri"/>
            </a:endParaRPr>
          </a:p>
        </p:txBody>
      </p:sp>
      <p:sp>
        <p:nvSpPr>
          <p:cNvPr id="306" name="Google Shape;306;p20"/>
          <p:cNvSpPr/>
          <p:nvPr/>
        </p:nvSpPr>
        <p:spPr>
          <a:xfrm>
            <a:off x="2232050" y="3167263"/>
            <a:ext cx="466800" cy="365100"/>
          </a:xfrm>
          <a:prstGeom prst="rightArrow">
            <a:avLst>
              <a:gd fmla="val 50000" name="adj1"/>
              <a:gd fmla="val 50000" name="adj2"/>
            </a:avLst>
          </a:prstGeom>
          <a:solidFill>
            <a:srgbClr val="8E7C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20"/>
          <p:cNvSpPr/>
          <p:nvPr/>
        </p:nvSpPr>
        <p:spPr>
          <a:xfrm>
            <a:off x="4590563" y="3167263"/>
            <a:ext cx="466800" cy="365100"/>
          </a:xfrm>
          <a:prstGeom prst="rightArrow">
            <a:avLst>
              <a:gd fmla="val 50000" name="adj1"/>
              <a:gd fmla="val 50000" name="adj2"/>
            </a:avLst>
          </a:prstGeom>
          <a:solidFill>
            <a:srgbClr val="8E7C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0"/>
          <p:cNvSpPr/>
          <p:nvPr/>
        </p:nvSpPr>
        <p:spPr>
          <a:xfrm>
            <a:off x="6949150" y="5283588"/>
            <a:ext cx="466800" cy="365100"/>
          </a:xfrm>
          <a:prstGeom prst="rightArrow">
            <a:avLst>
              <a:gd fmla="val 50000" name="adj1"/>
              <a:gd fmla="val 50000" name="adj2"/>
            </a:avLst>
          </a:prstGeom>
          <a:solidFill>
            <a:srgbClr val="8E7C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20"/>
          <p:cNvSpPr/>
          <p:nvPr/>
        </p:nvSpPr>
        <p:spPr>
          <a:xfrm rot="5400000">
            <a:off x="5345150" y="4422163"/>
            <a:ext cx="466800" cy="365100"/>
          </a:xfrm>
          <a:prstGeom prst="rightArrow">
            <a:avLst>
              <a:gd fmla="val 50000" name="adj1"/>
              <a:gd fmla="val 50000" name="adj2"/>
            </a:avLst>
          </a:prstGeom>
          <a:solidFill>
            <a:srgbClr val="8E7C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20"/>
          <p:cNvSpPr/>
          <p:nvPr/>
        </p:nvSpPr>
        <p:spPr>
          <a:xfrm rot="-5400000">
            <a:off x="6083000" y="4342038"/>
            <a:ext cx="466800" cy="365100"/>
          </a:xfrm>
          <a:prstGeom prst="rightArrow">
            <a:avLst>
              <a:gd fmla="val 50000" name="adj1"/>
              <a:gd fmla="val 50000" name="adj2"/>
            </a:avLst>
          </a:prstGeom>
          <a:solidFill>
            <a:srgbClr val="8E7C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20"/>
          <p:cNvSpPr/>
          <p:nvPr/>
        </p:nvSpPr>
        <p:spPr>
          <a:xfrm>
            <a:off x="512700" y="3735038"/>
            <a:ext cx="1719300" cy="762000"/>
          </a:xfrm>
          <a:prstGeom prst="rect">
            <a:avLst/>
          </a:prstGeom>
          <a:solidFill>
            <a:srgbClr val="EFEFEF"/>
          </a:solidFill>
          <a:ln cap="flat" cmpd="sng" w="28575">
            <a:solidFill>
              <a:srgbClr val="99999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Metacognitive skills</a:t>
            </a:r>
            <a:endParaRPr b="1" i="0" sz="2000" u="none" cap="none" strike="noStrike">
              <a:solidFill>
                <a:srgbClr val="000000"/>
              </a:solidFill>
              <a:latin typeface="Calibri"/>
              <a:ea typeface="Calibri"/>
              <a:cs typeface="Calibri"/>
              <a:sym typeface="Calibri"/>
            </a:endParaRPr>
          </a:p>
        </p:txBody>
      </p:sp>
      <p:sp>
        <p:nvSpPr>
          <p:cNvPr id="312" name="Google Shape;312;p20"/>
          <p:cNvSpPr/>
          <p:nvPr/>
        </p:nvSpPr>
        <p:spPr>
          <a:xfrm>
            <a:off x="2232062" y="3933488"/>
            <a:ext cx="2825400" cy="365100"/>
          </a:xfrm>
          <a:prstGeom prst="rightArrow">
            <a:avLst>
              <a:gd fmla="val 50000" name="adj1"/>
              <a:gd fmla="val 50000" name="adj2"/>
            </a:avLst>
          </a:prstGeom>
          <a:solidFill>
            <a:srgbClr val="8E7CC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gaa47bc3a74_1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2" lvl="0" marL="119062" rtl="0" algn="l">
              <a:lnSpc>
                <a:spcPct val="100000"/>
              </a:lnSpc>
              <a:spcBef>
                <a:spcPts val="0"/>
              </a:spcBef>
              <a:spcAft>
                <a:spcPts val="0"/>
              </a:spcAft>
              <a:buSzPts val="1400"/>
              <a:buNone/>
            </a:pPr>
            <a:r>
              <a:rPr lang="en-US"/>
              <a:t>Social Computing Reflections</a:t>
            </a:r>
            <a:endParaRPr/>
          </a:p>
        </p:txBody>
      </p:sp>
      <p:sp>
        <p:nvSpPr>
          <p:cNvPr id="318" name="Google Shape;318;gaa47bc3a74_1_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rmAutofit lnSpcReduction="20000"/>
          </a:bodyPr>
          <a:lstStyle/>
          <a:p>
            <a:pPr indent="-342900" lvl="0" marL="342900" rtl="0" algn="l">
              <a:lnSpc>
                <a:spcPct val="100000"/>
              </a:lnSpc>
              <a:spcBef>
                <a:spcPts val="0"/>
              </a:spcBef>
              <a:spcAft>
                <a:spcPts val="0"/>
              </a:spcAft>
              <a:buSzPts val="1560"/>
              <a:buChar char="❖"/>
            </a:pPr>
            <a:r>
              <a:rPr lang="en-US"/>
              <a:t>Computing is truly a social discipline!</a:t>
            </a:r>
            <a:endParaRPr/>
          </a:p>
          <a:p>
            <a:pPr indent="-382267" lvl="1" marL="914400" rtl="0" algn="l">
              <a:lnSpc>
                <a:spcPct val="100000"/>
              </a:lnSpc>
              <a:spcBef>
                <a:spcPts val="0"/>
              </a:spcBef>
              <a:spcAft>
                <a:spcPts val="0"/>
              </a:spcAft>
              <a:buSzPts val="2420"/>
              <a:buChar char="▪"/>
            </a:pPr>
            <a:r>
              <a:rPr lang="en-US"/>
              <a:t>Almost all the technologies we work on affect human beings (some in more direct ways than others)</a:t>
            </a:r>
            <a:endParaRPr/>
          </a:p>
          <a:p>
            <a:pPr indent="-382267" lvl="1" marL="914400" rtl="0" algn="l">
              <a:lnSpc>
                <a:spcPct val="100000"/>
              </a:lnSpc>
              <a:spcBef>
                <a:spcPts val="0"/>
              </a:spcBef>
              <a:spcAft>
                <a:spcPts val="0"/>
              </a:spcAft>
              <a:buSzPts val="2420"/>
              <a:buChar char="▪"/>
            </a:pPr>
            <a:r>
              <a:rPr lang="en-US"/>
              <a:t>As computer scientists, we need to consider the social implications of our work</a:t>
            </a:r>
            <a:endParaRPr/>
          </a:p>
          <a:p>
            <a:pPr indent="0" lvl="0" marL="914400" rtl="0" algn="l">
              <a:lnSpc>
                <a:spcPct val="100000"/>
              </a:lnSpc>
              <a:spcBef>
                <a:spcPts val="0"/>
              </a:spcBef>
              <a:spcAft>
                <a:spcPts val="0"/>
              </a:spcAft>
              <a:buSzPts val="1560"/>
              <a:buNone/>
            </a:pPr>
            <a:r>
              <a:t/>
            </a:r>
            <a:endParaRPr/>
          </a:p>
          <a:p>
            <a:pPr indent="-327660" lvl="0" marL="457200" rtl="0" algn="l">
              <a:lnSpc>
                <a:spcPct val="100000"/>
              </a:lnSpc>
              <a:spcBef>
                <a:spcPts val="0"/>
              </a:spcBef>
              <a:spcAft>
                <a:spcPts val="0"/>
              </a:spcAft>
              <a:buSzPts val="1560"/>
              <a:buChar char="❖"/>
            </a:pPr>
            <a:r>
              <a:rPr lang="en-US"/>
              <a:t>Some projects will include reflections on some of the social aspects of computing</a:t>
            </a:r>
            <a:endParaRPr/>
          </a:p>
          <a:p>
            <a:pPr indent="-382267" lvl="1" marL="914400" rtl="0" algn="l">
              <a:lnSpc>
                <a:spcPct val="100000"/>
              </a:lnSpc>
              <a:spcBef>
                <a:spcPts val="0"/>
              </a:spcBef>
              <a:spcAft>
                <a:spcPts val="0"/>
              </a:spcAft>
              <a:buSzPts val="2420"/>
              <a:buChar char="▪"/>
            </a:pPr>
            <a:r>
              <a:rPr lang="en-US"/>
              <a:t>Goal is for them to be fairly open-ended, giving you control over the direction of your reflection</a:t>
            </a:r>
            <a:endParaRPr/>
          </a:p>
          <a:p>
            <a:pPr indent="-382267" lvl="1" marL="914400" rtl="0" algn="l">
              <a:lnSpc>
                <a:spcPct val="100000"/>
              </a:lnSpc>
              <a:spcBef>
                <a:spcPts val="0"/>
              </a:spcBef>
              <a:spcAft>
                <a:spcPts val="0"/>
              </a:spcAft>
              <a:buSzPts val="2420"/>
              <a:buChar char="▪"/>
            </a:pPr>
            <a:r>
              <a:rPr lang="en-US"/>
              <a:t>More specifics will be released w/the first reflection</a:t>
            </a:r>
            <a:endParaRPr/>
          </a:p>
          <a:p>
            <a:pPr indent="0" lvl="0" marL="914400" rtl="0" algn="l">
              <a:lnSpc>
                <a:spcPct val="100000"/>
              </a:lnSpc>
              <a:spcBef>
                <a:spcPts val="0"/>
              </a:spcBef>
              <a:spcAft>
                <a:spcPts val="0"/>
              </a:spcAft>
              <a:buSzPts val="1560"/>
              <a:buNone/>
            </a:pPr>
            <a:r>
              <a:t/>
            </a:r>
            <a:endParaRPr/>
          </a:p>
          <a:p>
            <a:pPr indent="-327660" lvl="0" marL="457200" rtl="0" algn="l">
              <a:lnSpc>
                <a:spcPct val="100000"/>
              </a:lnSpc>
              <a:spcBef>
                <a:spcPts val="0"/>
              </a:spcBef>
              <a:spcAft>
                <a:spcPts val="0"/>
              </a:spcAft>
              <a:buSzPts val="1560"/>
              <a:buChar char="❖"/>
            </a:pPr>
            <a:r>
              <a:rPr lang="en-US"/>
              <a:t>Hopefully we will also be able to have in-class follow up discussions on these reflections</a:t>
            </a:r>
            <a:endParaRPr/>
          </a:p>
          <a:p>
            <a:pPr indent="-382267" lvl="1" marL="914400" rtl="0" algn="l">
              <a:lnSpc>
                <a:spcPct val="100000"/>
              </a:lnSpc>
              <a:spcBef>
                <a:spcPts val="0"/>
              </a:spcBef>
              <a:spcAft>
                <a:spcPts val="0"/>
              </a:spcAft>
              <a:buSzPts val="2420"/>
              <a:buChar char="▪"/>
            </a:pPr>
            <a:r>
              <a:rPr lang="en-US"/>
              <a:t>A great chance to share ideas with your peers!</a:t>
            </a:r>
            <a:endParaRPr/>
          </a:p>
        </p:txBody>
      </p:sp>
      <p:sp>
        <p:nvSpPr>
          <p:cNvPr id="319" name="Google Shape;319;gaa47bc3a74_1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Agenda</a:t>
            </a:r>
            <a:endParaRPr/>
          </a:p>
        </p:txBody>
      </p:sp>
      <p:sp>
        <p:nvSpPr>
          <p:cNvPr id="65" name="Google Shape;65;p2"/>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b="1" lang="en-US">
                <a:solidFill>
                  <a:srgbClr val="4B2A85"/>
                </a:solidFill>
              </a:rPr>
              <a:t>What is this course?</a:t>
            </a:r>
            <a:endParaRPr/>
          </a:p>
          <a:p>
            <a:pPr indent="-285749" lvl="1" marL="649224" rtl="0" algn="l">
              <a:lnSpc>
                <a:spcPct val="100000"/>
              </a:lnSpc>
              <a:spcBef>
                <a:spcPts val="440"/>
              </a:spcBef>
              <a:spcAft>
                <a:spcPts val="0"/>
              </a:spcAft>
              <a:buSzPts val="2420"/>
              <a:buChar char="▪"/>
            </a:pPr>
            <a:r>
              <a:rPr b="1" lang="en-US">
                <a:solidFill>
                  <a:srgbClr val="4B2A85"/>
                </a:solidFill>
              </a:rPr>
              <a:t>What you will learn</a:t>
            </a:r>
            <a:endParaRPr/>
          </a:p>
          <a:p>
            <a:pPr indent="-285749" lvl="1" marL="649224" rtl="0" algn="l">
              <a:lnSpc>
                <a:spcPct val="100000"/>
              </a:lnSpc>
              <a:spcBef>
                <a:spcPts val="440"/>
              </a:spcBef>
              <a:spcAft>
                <a:spcPts val="0"/>
              </a:spcAft>
              <a:buSzPts val="2420"/>
              <a:buChar char="▪"/>
            </a:pPr>
            <a:r>
              <a:rPr b="1" lang="en-US">
                <a:solidFill>
                  <a:srgbClr val="4B2A85"/>
                </a:solidFill>
              </a:rPr>
              <a:t>Why it matters</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SzPts val="1560"/>
              <a:buChar char="❖"/>
            </a:pPr>
            <a:r>
              <a:rPr lang="en-US"/>
              <a:t>Course Logistics</a:t>
            </a:r>
            <a:endParaRPr/>
          </a:p>
          <a:p>
            <a:pPr indent="-285749" lvl="1" marL="649224" rtl="0" algn="l">
              <a:lnSpc>
                <a:spcPct val="100000"/>
              </a:lnSpc>
              <a:spcBef>
                <a:spcPts val="440"/>
              </a:spcBef>
              <a:spcAft>
                <a:spcPts val="0"/>
              </a:spcAft>
              <a:buSzPts val="2420"/>
              <a:buChar char="▪"/>
            </a:pPr>
            <a:r>
              <a:rPr lang="en-US"/>
              <a:t>Lectures &amp; Assignments</a:t>
            </a:r>
            <a:endParaRPr/>
          </a:p>
          <a:p>
            <a:pPr indent="-285749" lvl="1" marL="649224" rtl="0" algn="l">
              <a:lnSpc>
                <a:spcPct val="100000"/>
              </a:lnSpc>
              <a:spcBef>
                <a:spcPts val="440"/>
              </a:spcBef>
              <a:spcAft>
                <a:spcPts val="0"/>
              </a:spcAft>
              <a:buSzPts val="2420"/>
              <a:buChar char="▪"/>
            </a:pPr>
            <a:r>
              <a:rPr lang="en-US"/>
              <a:t>Policies</a:t>
            </a:r>
            <a:endParaRPr/>
          </a:p>
          <a:p>
            <a:pPr indent="-285749" lvl="1" marL="649224" rtl="0" algn="l">
              <a:lnSpc>
                <a:spcPct val="100000"/>
              </a:lnSpc>
              <a:spcBef>
                <a:spcPts val="440"/>
              </a:spcBef>
              <a:spcAft>
                <a:spcPts val="0"/>
              </a:spcAft>
              <a:buSzPts val="2420"/>
              <a:buChar char="▪"/>
            </a:pPr>
            <a:r>
              <a:rPr lang="en-US"/>
              <a:t>Expectations</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SzPts val="1560"/>
              <a:buChar char="❖"/>
            </a:pPr>
            <a:r>
              <a:rPr lang="en-US"/>
              <a:t>Programming Project Series</a:t>
            </a:r>
            <a:endParaRPr/>
          </a:p>
          <a:p>
            <a:pPr indent="-285749" lvl="1" marL="649224" rtl="0" algn="l">
              <a:lnSpc>
                <a:spcPct val="100000"/>
              </a:lnSpc>
              <a:spcBef>
                <a:spcPts val="440"/>
              </a:spcBef>
              <a:spcAft>
                <a:spcPts val="0"/>
              </a:spcAft>
              <a:buSzPts val="2420"/>
              <a:buChar char="▪"/>
            </a:pPr>
            <a:r>
              <a:rPr lang="en-US"/>
              <a:t>Tools demo</a:t>
            </a:r>
            <a:endParaRPr/>
          </a:p>
        </p:txBody>
      </p:sp>
      <p:sp>
        <p:nvSpPr>
          <p:cNvPr id="66" name="Google Shape;66;p2"/>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g8292c852d3_0_22"/>
          <p:cNvSpPr txBox="1"/>
          <p:nvPr>
            <p:ph type="title"/>
          </p:nvPr>
        </p:nvSpPr>
        <p:spPr>
          <a:xfrm>
            <a:off x="369000" y="2691597"/>
            <a:ext cx="8406000" cy="14748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Course Infrastructure Demo</a:t>
            </a:r>
            <a:endParaRPr/>
          </a:p>
        </p:txBody>
      </p:sp>
      <p:sp>
        <p:nvSpPr>
          <p:cNvPr id="326" name="Google Shape;326;g8292c852d3_0_22"/>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21"/>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Project 0</a:t>
            </a:r>
            <a:endParaRPr/>
          </a:p>
        </p:txBody>
      </p:sp>
      <p:sp>
        <p:nvSpPr>
          <p:cNvPr id="332" name="Google Shape;332;p21"/>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lang="en-US"/>
              <a:t>Programming Component: </a:t>
            </a:r>
            <a:r>
              <a:rPr b="1" lang="en-US"/>
              <a:t>Gitlab Set-Up</a:t>
            </a:r>
            <a:endParaRPr b="1"/>
          </a:p>
          <a:p>
            <a:pPr indent="-228600" lvl="2" marL="914400" rtl="0" algn="l">
              <a:lnSpc>
                <a:spcPct val="100000"/>
              </a:lnSpc>
              <a:spcBef>
                <a:spcPts val="0"/>
              </a:spcBef>
              <a:spcAft>
                <a:spcPts val="0"/>
              </a:spcAft>
              <a:buSzPts val="1440"/>
              <a:buChar char="•"/>
            </a:pPr>
            <a:r>
              <a:rPr lang="en-US"/>
              <a:t>Connecting your CSE Linux environment (attu or VM) to your GitLab repo in preparation for the labs</a:t>
            </a:r>
            <a:br>
              <a:rPr lang="en-US"/>
            </a:br>
            <a:endParaRPr/>
          </a:p>
          <a:p>
            <a:pPr indent="-342900" lvl="0" marL="342900" rtl="0" algn="l">
              <a:lnSpc>
                <a:spcPct val="100000"/>
              </a:lnSpc>
              <a:spcBef>
                <a:spcPts val="0"/>
              </a:spcBef>
              <a:spcAft>
                <a:spcPts val="0"/>
              </a:spcAft>
              <a:buSzPts val="1560"/>
              <a:buChar char="❖"/>
            </a:pPr>
            <a:r>
              <a:rPr lang="en-US"/>
              <a:t>Metacognitive Component: </a:t>
            </a:r>
            <a:r>
              <a:rPr b="1" lang="en-US"/>
              <a:t>Zoom Links Worksheet</a:t>
            </a:r>
            <a:endParaRPr b="1"/>
          </a:p>
          <a:p>
            <a:pPr indent="-228600" lvl="2" marL="914400" rtl="0" algn="l">
              <a:lnSpc>
                <a:spcPct val="100000"/>
              </a:lnSpc>
              <a:spcBef>
                <a:spcPts val="0"/>
              </a:spcBef>
              <a:spcAft>
                <a:spcPts val="0"/>
              </a:spcAft>
              <a:buSzPts val="1440"/>
              <a:buChar char="•"/>
            </a:pPr>
            <a:r>
              <a:rPr lang="en-US"/>
              <a:t>Organizing your Spring quarter courses and identifying the key learning spaces that you will be accessing online throughout the quarter</a:t>
            </a:r>
            <a:endParaRPr b="1"/>
          </a:p>
          <a:p>
            <a:pPr indent="0" lvl="0" marL="0" rtl="0" algn="l">
              <a:lnSpc>
                <a:spcPct val="100000"/>
              </a:lnSpc>
              <a:spcBef>
                <a:spcPts val="0"/>
              </a:spcBef>
              <a:spcAft>
                <a:spcPts val="0"/>
              </a:spcAft>
              <a:buSzPts val="1560"/>
              <a:buNone/>
            </a:pPr>
            <a:r>
              <a:t/>
            </a:r>
            <a:endParaRPr b="1"/>
          </a:p>
          <a:p>
            <a:pPr indent="0" lvl="0" marL="0" rtl="0" algn="l">
              <a:lnSpc>
                <a:spcPct val="100000"/>
              </a:lnSpc>
              <a:spcBef>
                <a:spcPts val="0"/>
              </a:spcBef>
              <a:spcAft>
                <a:spcPts val="0"/>
              </a:spcAft>
              <a:buSzPts val="1560"/>
              <a:buNone/>
            </a:pPr>
            <a:r>
              <a:t/>
            </a:r>
            <a:endParaRPr b="1"/>
          </a:p>
          <a:p>
            <a:pPr indent="0" lvl="0" marL="0" rtl="0" algn="l">
              <a:lnSpc>
                <a:spcPct val="100000"/>
              </a:lnSpc>
              <a:spcBef>
                <a:spcPts val="0"/>
              </a:spcBef>
              <a:spcAft>
                <a:spcPts val="0"/>
              </a:spcAft>
              <a:buSzPts val="1560"/>
              <a:buNone/>
            </a:pPr>
            <a:r>
              <a:rPr b="1" lang="en-US"/>
              <a:t>DUE THIS THURSDAY 4/1 BY THE START OF CLASS</a:t>
            </a:r>
            <a:endParaRPr sz="1800"/>
          </a:p>
        </p:txBody>
      </p:sp>
      <p:sp>
        <p:nvSpPr>
          <p:cNvPr id="333" name="Google Shape;333;p21"/>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gcae58c24c8_0_15"/>
          <p:cNvSpPr txBox="1"/>
          <p:nvPr>
            <p:ph type="title"/>
          </p:nvPr>
        </p:nvSpPr>
        <p:spPr>
          <a:xfrm>
            <a:off x="357018" y="435678"/>
            <a:ext cx="8406000" cy="7620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US"/>
              <a:t>First Lecture Reading: Boolean Logic</a:t>
            </a:r>
            <a:endParaRPr/>
          </a:p>
        </p:txBody>
      </p:sp>
      <p:sp>
        <p:nvSpPr>
          <p:cNvPr id="340" name="Google Shape;340;gcae58c24c8_0_15"/>
          <p:cNvSpPr txBox="1"/>
          <p:nvPr>
            <p:ph idx="1" type="body"/>
          </p:nvPr>
        </p:nvSpPr>
        <p:spPr>
          <a:xfrm>
            <a:off x="396875" y="1362075"/>
            <a:ext cx="8366100" cy="4971900"/>
          </a:xfrm>
          <a:prstGeom prst="rect">
            <a:avLst/>
          </a:prstGeom>
        </p:spPr>
        <p:txBody>
          <a:bodyPr anchorCtr="0" anchor="t" bIns="45700" lIns="91425" spcFirstLastPara="1" rIns="91425" wrap="square" tIns="45700">
            <a:noAutofit/>
          </a:bodyPr>
          <a:lstStyle/>
          <a:p>
            <a:pPr indent="-327660" lvl="0" marL="457200" rtl="0" algn="l">
              <a:spcBef>
                <a:spcPts val="520"/>
              </a:spcBef>
              <a:spcAft>
                <a:spcPts val="0"/>
              </a:spcAft>
              <a:buSzPts val="1560"/>
              <a:buChar char="●"/>
            </a:pPr>
            <a:r>
              <a:rPr lang="en-US"/>
              <a:t>First lecture reading is on the course calendar!</a:t>
            </a:r>
            <a:endParaRPr/>
          </a:p>
          <a:p>
            <a:pPr indent="-382269" lvl="1" marL="914400" rtl="0" algn="l">
              <a:spcBef>
                <a:spcPts val="0"/>
              </a:spcBef>
              <a:spcAft>
                <a:spcPts val="0"/>
              </a:spcAft>
              <a:buSzPts val="2420"/>
              <a:buChar char="○"/>
            </a:pPr>
            <a:r>
              <a:rPr lang="en-US"/>
              <a:t>Please complete it before lecture this Thursday</a:t>
            </a:r>
            <a:endParaRPr/>
          </a:p>
          <a:p>
            <a:pPr indent="-382269" lvl="1" marL="914400" rtl="0" algn="l">
              <a:spcBef>
                <a:spcPts val="0"/>
              </a:spcBef>
              <a:spcAft>
                <a:spcPts val="0"/>
              </a:spcAft>
              <a:buSzPts val="2420"/>
              <a:buChar char="○"/>
            </a:pPr>
            <a:r>
              <a:rPr lang="en-US"/>
              <a:t>Bring any questions you have to lecture on Thursday!</a:t>
            </a:r>
            <a:endParaRPr/>
          </a:p>
          <a:p>
            <a:pPr indent="0" lvl="0" marL="457200" rtl="0" algn="l">
              <a:spcBef>
                <a:spcPts val="520"/>
              </a:spcBef>
              <a:spcAft>
                <a:spcPts val="0"/>
              </a:spcAft>
              <a:buNone/>
            </a:pPr>
            <a:r>
              <a:t/>
            </a:r>
            <a:endParaRPr/>
          </a:p>
          <a:p>
            <a:pPr indent="-327660" lvl="0" marL="457200" rtl="0" algn="l">
              <a:spcBef>
                <a:spcPts val="520"/>
              </a:spcBef>
              <a:spcAft>
                <a:spcPts val="0"/>
              </a:spcAft>
              <a:buSzPts val="1560"/>
              <a:buChar char="●"/>
            </a:pPr>
            <a:r>
              <a:rPr lang="en-US"/>
              <a:t>Again, it should only take you ~10 minutes</a:t>
            </a:r>
            <a:endParaRPr/>
          </a:p>
          <a:p>
            <a:pPr indent="-382269" lvl="1" marL="914400" rtl="0" algn="l">
              <a:spcBef>
                <a:spcPts val="0"/>
              </a:spcBef>
              <a:spcAft>
                <a:spcPts val="0"/>
              </a:spcAft>
              <a:buSzPts val="2420"/>
              <a:buChar char="○"/>
            </a:pPr>
            <a:r>
              <a:rPr lang="en-US"/>
              <a:t>Don’t feel like you have to have perfected the material by the start of class!</a:t>
            </a:r>
            <a:endParaRPr/>
          </a:p>
          <a:p>
            <a:pPr indent="0" lvl="0" marL="914400" rtl="0" algn="l">
              <a:spcBef>
                <a:spcPts val="520"/>
              </a:spcBef>
              <a:spcAft>
                <a:spcPts val="0"/>
              </a:spcAft>
              <a:buNone/>
            </a:pPr>
            <a:r>
              <a:t/>
            </a:r>
            <a:endParaRPr/>
          </a:p>
          <a:p>
            <a:pPr indent="-327660" lvl="0" marL="457200" rtl="0" algn="l">
              <a:spcBef>
                <a:spcPts val="520"/>
              </a:spcBef>
              <a:spcAft>
                <a:spcPts val="0"/>
              </a:spcAft>
              <a:buSzPts val="1560"/>
              <a:buChar char="●"/>
            </a:pPr>
            <a:r>
              <a:rPr lang="en-US"/>
              <a:t>Readings will be posted at least a week ahead of time</a:t>
            </a:r>
            <a:endParaRPr/>
          </a:p>
          <a:p>
            <a:pPr indent="-382269" lvl="1" marL="914400" rtl="0" algn="l">
              <a:spcBef>
                <a:spcPts val="0"/>
              </a:spcBef>
              <a:spcAft>
                <a:spcPts val="0"/>
              </a:spcAft>
              <a:buSzPts val="2420"/>
              <a:buChar char="○"/>
            </a:pPr>
            <a:r>
              <a:rPr lang="en-US"/>
              <a:t>Hopefully provides you some flexibility as to when you complete the reading</a:t>
            </a:r>
            <a:endParaRPr/>
          </a:p>
        </p:txBody>
      </p:sp>
      <p:sp>
        <p:nvSpPr>
          <p:cNvPr id="341" name="Google Shape;341;gcae58c24c8_0_15"/>
          <p:cNvSpPr txBox="1"/>
          <p:nvPr>
            <p:ph idx="12" type="sldNum"/>
          </p:nvPr>
        </p:nvSpPr>
        <p:spPr>
          <a:xfrm>
            <a:off x="8534400" y="6492240"/>
            <a:ext cx="609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g725f616258_0_7"/>
          <p:cNvSpPr txBox="1"/>
          <p:nvPr>
            <p:ph type="title"/>
          </p:nvPr>
        </p:nvSpPr>
        <p:spPr>
          <a:xfrm>
            <a:off x="368993" y="3048003"/>
            <a:ext cx="8406000" cy="76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400"/>
              <a:buNone/>
            </a:pPr>
            <a:r>
              <a:rPr lang="en-US"/>
              <a:t>Questions?</a:t>
            </a:r>
            <a:endParaRPr/>
          </a:p>
        </p:txBody>
      </p:sp>
      <p:sp>
        <p:nvSpPr>
          <p:cNvPr id="348" name="Google Shape;348;g725f616258_0_7"/>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g725f616258_0_0"/>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400"/>
              <a:buNone/>
            </a:pPr>
            <a:r>
              <a:rPr lang="en-US"/>
              <a:t>Reaching out!</a:t>
            </a:r>
            <a:endParaRPr/>
          </a:p>
        </p:txBody>
      </p:sp>
      <p:sp>
        <p:nvSpPr>
          <p:cNvPr id="355" name="Google Shape;355;g725f616258_0_0"/>
          <p:cNvSpPr txBox="1"/>
          <p:nvPr>
            <p:ph idx="1" type="body"/>
          </p:nvPr>
        </p:nvSpPr>
        <p:spPr>
          <a:xfrm>
            <a:off x="396875" y="1362075"/>
            <a:ext cx="8366100" cy="4971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520"/>
              </a:spcBef>
              <a:spcAft>
                <a:spcPts val="0"/>
              </a:spcAft>
              <a:buSzPts val="1560"/>
              <a:buNone/>
            </a:pPr>
            <a:r>
              <a:rPr b="1" lang="en-US"/>
              <a:t>Office Hours: </a:t>
            </a:r>
            <a:r>
              <a:rPr lang="en-US"/>
              <a:t>Zoom links available via Canvas</a:t>
            </a:r>
            <a:endParaRPr/>
          </a:p>
          <a:p>
            <a:pPr indent="-327660" lvl="0" marL="914400" rtl="0" algn="l">
              <a:lnSpc>
                <a:spcPct val="100000"/>
              </a:lnSpc>
              <a:spcBef>
                <a:spcPts val="0"/>
              </a:spcBef>
              <a:spcAft>
                <a:spcPts val="0"/>
              </a:spcAft>
              <a:buSzPts val="1560"/>
              <a:buChar char="❖"/>
            </a:pPr>
            <a:r>
              <a:rPr b="1" lang="en-US"/>
              <a:t>Porter </a:t>
            </a:r>
            <a:r>
              <a:rPr lang="en-US"/>
              <a:t>Wednesdays</a:t>
            </a:r>
            <a:r>
              <a:rPr lang="en-US"/>
              <a:t> 4:00 - 5:00PM </a:t>
            </a:r>
            <a:endParaRPr/>
          </a:p>
          <a:p>
            <a:pPr indent="-327660" lvl="0" marL="914400" rtl="0" algn="l">
              <a:lnSpc>
                <a:spcPct val="100000"/>
              </a:lnSpc>
              <a:spcBef>
                <a:spcPts val="0"/>
              </a:spcBef>
              <a:spcAft>
                <a:spcPts val="0"/>
              </a:spcAft>
              <a:buSzPts val="1560"/>
              <a:buChar char="❖"/>
            </a:pPr>
            <a:r>
              <a:rPr b="1" lang="en-US"/>
              <a:t>Leslie </a:t>
            </a:r>
            <a:r>
              <a:rPr lang="en-US"/>
              <a:t>Tuesdays</a:t>
            </a:r>
            <a:r>
              <a:rPr lang="en-US"/>
              <a:t> 4:00 - 4:30PM</a:t>
            </a:r>
            <a:endParaRPr/>
          </a:p>
          <a:p>
            <a:pPr indent="-327660" lvl="0" marL="914400" rtl="0" algn="l">
              <a:lnSpc>
                <a:spcPct val="100000"/>
              </a:lnSpc>
              <a:spcBef>
                <a:spcPts val="0"/>
              </a:spcBef>
              <a:spcAft>
                <a:spcPts val="0"/>
              </a:spcAft>
              <a:buSzPts val="1560"/>
              <a:buChar char="❖"/>
            </a:pPr>
            <a:r>
              <a:rPr b="1" lang="en-US"/>
              <a:t>Margot</a:t>
            </a:r>
            <a:r>
              <a:rPr b="1" lang="en-US"/>
              <a:t> </a:t>
            </a:r>
            <a:r>
              <a:rPr lang="en-US"/>
              <a:t>and </a:t>
            </a:r>
            <a:r>
              <a:rPr b="1" lang="en-US"/>
              <a:t>Eric</a:t>
            </a:r>
            <a:r>
              <a:rPr lang="en-US"/>
              <a:t>: Will schedule OH time based on survey results</a:t>
            </a:r>
            <a:endParaRPr/>
          </a:p>
          <a:p>
            <a:pPr indent="0" lvl="0" marL="0" rtl="0" algn="l">
              <a:lnSpc>
                <a:spcPct val="100000"/>
              </a:lnSpc>
              <a:spcBef>
                <a:spcPts val="520"/>
              </a:spcBef>
              <a:spcAft>
                <a:spcPts val="0"/>
              </a:spcAft>
              <a:buSzPts val="1560"/>
              <a:buNone/>
            </a:pPr>
            <a:r>
              <a:rPr i="1" lang="en-US" sz="1800"/>
              <a:t>If you are in a different time zone where it will prevent you from attending office hours, please let us know! We are happy to try and set-up an appointment at a different time to support you.</a:t>
            </a:r>
            <a:br>
              <a:rPr i="1" lang="en-US" sz="1800"/>
            </a:br>
            <a:endParaRPr i="1" sz="1800"/>
          </a:p>
          <a:p>
            <a:pPr indent="0" lvl="0" marL="0" rtl="0" algn="l">
              <a:lnSpc>
                <a:spcPct val="100000"/>
              </a:lnSpc>
              <a:spcBef>
                <a:spcPts val="520"/>
              </a:spcBef>
              <a:spcAft>
                <a:spcPts val="0"/>
              </a:spcAft>
              <a:buSzPts val="1560"/>
              <a:buNone/>
            </a:pPr>
            <a:r>
              <a:rPr b="1" lang="en-US"/>
              <a:t>Course Staff Email: </a:t>
            </a:r>
            <a:r>
              <a:rPr lang="en-US" u="sng">
                <a:solidFill>
                  <a:schemeClr val="hlink"/>
                </a:solidFill>
                <a:hlinkClick r:id="rId3"/>
              </a:rPr>
              <a:t>cse390b-staff@cs.uw.edu</a:t>
            </a:r>
            <a:r>
              <a:rPr lang="en-US"/>
              <a:t> </a:t>
            </a:r>
            <a:endParaRPr/>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rPr b="1" lang="en-US"/>
              <a:t>Use the Discussion Board to ask and answer general course questions!</a:t>
            </a:r>
            <a:endParaRPr b="1"/>
          </a:p>
          <a:p>
            <a:pPr indent="0" lvl="0" marL="0" rtl="0" algn="l">
              <a:lnSpc>
                <a:spcPct val="100000"/>
              </a:lnSpc>
              <a:spcBef>
                <a:spcPts val="520"/>
              </a:spcBef>
              <a:spcAft>
                <a:spcPts val="0"/>
              </a:spcAft>
              <a:buSzPts val="1560"/>
              <a:buNone/>
            </a:pPr>
            <a:r>
              <a:t/>
            </a:r>
            <a:endParaRPr/>
          </a:p>
          <a:p>
            <a:pPr indent="0" lvl="0" marL="0" rtl="0" algn="l">
              <a:lnSpc>
                <a:spcPct val="100000"/>
              </a:lnSpc>
              <a:spcBef>
                <a:spcPts val="520"/>
              </a:spcBef>
              <a:spcAft>
                <a:spcPts val="0"/>
              </a:spcAft>
              <a:buSzPts val="1560"/>
              <a:buNone/>
            </a:pPr>
            <a:r>
              <a:t/>
            </a:r>
            <a:endParaRPr/>
          </a:p>
        </p:txBody>
      </p:sp>
      <p:sp>
        <p:nvSpPr>
          <p:cNvPr id="356" name="Google Shape;356;g725f616258_0_0"/>
          <p:cNvSpPr txBox="1"/>
          <p:nvPr>
            <p:ph idx="12" type="sldNum"/>
          </p:nvPr>
        </p:nvSpPr>
        <p:spPr>
          <a:xfrm>
            <a:off x="8534400" y="6492240"/>
            <a:ext cx="609600" cy="3651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What is this course?</a:t>
            </a:r>
            <a:endParaRPr/>
          </a:p>
        </p:txBody>
      </p:sp>
      <p:sp>
        <p:nvSpPr>
          <p:cNvPr id="72" name="Google Shape;72;p3"/>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73" name="Google Shape;73;p3"/>
          <p:cNvGrpSpPr/>
          <p:nvPr/>
        </p:nvGrpSpPr>
        <p:grpSpPr>
          <a:xfrm>
            <a:off x="-65700" y="-844475"/>
            <a:ext cx="9275400" cy="9275400"/>
            <a:chOff x="-65700" y="-844475"/>
            <a:chExt cx="9275400" cy="9275400"/>
          </a:xfrm>
        </p:grpSpPr>
        <p:grpSp>
          <p:nvGrpSpPr>
            <p:cNvPr id="74" name="Google Shape;74;p3"/>
            <p:cNvGrpSpPr/>
            <p:nvPr/>
          </p:nvGrpSpPr>
          <p:grpSpPr>
            <a:xfrm>
              <a:off x="-65700" y="-844475"/>
              <a:ext cx="9275400" cy="9275400"/>
              <a:chOff x="-65700" y="-844475"/>
              <a:chExt cx="9275400" cy="9275400"/>
            </a:xfrm>
          </p:grpSpPr>
          <p:sp>
            <p:nvSpPr>
              <p:cNvPr descr="CSE 390B is a subset of the UW experience. One aspect, the nand2tetris projects, is meant to mirror what technical content may look like in your typical CSE course at UW. The other aspect, metacognitive skills, are useful both in CSE courses and in non-CSE courses (such as a math or sociology course)." id="75" name="Google Shape;75;p3" title="Venn Diagram of Course Topics"/>
              <p:cNvSpPr/>
              <p:nvPr/>
            </p:nvSpPr>
            <p:spPr>
              <a:xfrm>
                <a:off x="-65700" y="-844475"/>
                <a:ext cx="9275400" cy="9275400"/>
              </a:xfrm>
              <a:prstGeom prst="ellipse">
                <a:avLst/>
              </a:prstGeom>
              <a:solidFill>
                <a:srgbClr val="D9D2E9">
                  <a:alpha val="49803"/>
                </a:srgbClr>
              </a:solidFill>
              <a:ln cap="flat" cmpd="sng" w="38100">
                <a:solidFill>
                  <a:srgbClr val="8E7CC3"/>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00000"/>
                  </a:solidFill>
                  <a:latin typeface="Roboto Mono"/>
                  <a:ea typeface="Roboto Mono"/>
                  <a:cs typeface="Roboto Mono"/>
                  <a:sym typeface="Roboto Mono"/>
                </a:endParaRPr>
              </a:p>
            </p:txBody>
          </p:sp>
          <p:sp>
            <p:nvSpPr>
              <p:cNvPr id="76" name="Google Shape;76;p3"/>
              <p:cNvSpPr txBox="1"/>
              <p:nvPr/>
            </p:nvSpPr>
            <p:spPr>
              <a:xfrm>
                <a:off x="3742025" y="1151700"/>
                <a:ext cx="3978600" cy="5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351C75"/>
                    </a:solidFill>
                    <a:latin typeface="Montserrat"/>
                    <a:ea typeface="Montserrat"/>
                    <a:cs typeface="Montserrat"/>
                    <a:sym typeface="Montserrat"/>
                  </a:rPr>
                  <a:t>The UW Student Experience</a:t>
                </a:r>
                <a:endParaRPr b="1" i="0" sz="1800" u="none" cap="none" strike="noStrike">
                  <a:solidFill>
                    <a:srgbClr val="351C75"/>
                  </a:solidFill>
                  <a:latin typeface="Montserrat"/>
                  <a:ea typeface="Montserrat"/>
                  <a:cs typeface="Montserrat"/>
                  <a:sym typeface="Montserrat"/>
                </a:endParaRPr>
              </a:p>
            </p:txBody>
          </p:sp>
        </p:grpSp>
        <p:sp>
          <p:nvSpPr>
            <p:cNvPr id="77" name="Google Shape;77;p3"/>
            <p:cNvSpPr/>
            <p:nvPr/>
          </p:nvSpPr>
          <p:spPr>
            <a:xfrm>
              <a:off x="5467500" y="1806899"/>
              <a:ext cx="2507700" cy="2507700"/>
            </a:xfrm>
            <a:prstGeom prst="ellipse">
              <a:avLst/>
            </a:prstGeom>
            <a:solidFill>
              <a:srgbClr val="D9EAD3">
                <a:alpha val="49803"/>
              </a:srgbClr>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38761D"/>
                  </a:solidFill>
                  <a:latin typeface="Montserrat"/>
                  <a:ea typeface="Montserrat"/>
                  <a:cs typeface="Montserrat"/>
                  <a:sym typeface="Montserrat"/>
                </a:rPr>
                <a:t>Math</a:t>
              </a:r>
              <a:endParaRPr b="1" i="0" sz="1800" u="none" cap="none" strike="noStrike">
                <a:solidFill>
                  <a:srgbClr val="38761D"/>
                </a:solidFill>
                <a:latin typeface="Montserrat"/>
                <a:ea typeface="Montserrat"/>
                <a:cs typeface="Montserrat"/>
                <a:sym typeface="Montserrat"/>
              </a:endParaRPr>
            </a:p>
          </p:txBody>
        </p:sp>
        <p:sp>
          <p:nvSpPr>
            <p:cNvPr id="78" name="Google Shape;78;p3"/>
            <p:cNvSpPr/>
            <p:nvPr/>
          </p:nvSpPr>
          <p:spPr>
            <a:xfrm>
              <a:off x="4681313" y="4416000"/>
              <a:ext cx="2455200" cy="2455200"/>
            </a:xfrm>
            <a:prstGeom prst="ellipse">
              <a:avLst/>
            </a:prstGeom>
            <a:solidFill>
              <a:srgbClr val="D9EAD3">
                <a:alpha val="49803"/>
              </a:srgbClr>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38761D"/>
                  </a:solidFill>
                  <a:latin typeface="Montserrat"/>
                  <a:ea typeface="Montserrat"/>
                  <a:cs typeface="Montserrat"/>
                  <a:sym typeface="Montserrat"/>
                </a:rPr>
                <a:t>Sociology</a:t>
              </a:r>
              <a:endParaRPr b="1" i="0" sz="1800" u="none" cap="none" strike="noStrike">
                <a:solidFill>
                  <a:srgbClr val="38761D"/>
                </a:solidFill>
                <a:latin typeface="Montserrat"/>
                <a:ea typeface="Montserrat"/>
                <a:cs typeface="Montserrat"/>
                <a:sym typeface="Montserrat"/>
              </a:endParaRPr>
            </a:p>
          </p:txBody>
        </p:sp>
        <p:grpSp>
          <p:nvGrpSpPr>
            <p:cNvPr id="79" name="Google Shape;79;p3"/>
            <p:cNvGrpSpPr/>
            <p:nvPr/>
          </p:nvGrpSpPr>
          <p:grpSpPr>
            <a:xfrm>
              <a:off x="250175" y="1607700"/>
              <a:ext cx="3837600" cy="3837600"/>
              <a:chOff x="250175" y="1607700"/>
              <a:chExt cx="3837600" cy="3837600"/>
            </a:xfrm>
          </p:grpSpPr>
          <p:sp>
            <p:nvSpPr>
              <p:cNvPr id="80" name="Google Shape;80;p3"/>
              <p:cNvSpPr/>
              <p:nvPr/>
            </p:nvSpPr>
            <p:spPr>
              <a:xfrm>
                <a:off x="250175" y="1607700"/>
                <a:ext cx="3837600" cy="3837600"/>
              </a:xfrm>
              <a:prstGeom prst="ellipse">
                <a:avLst/>
              </a:prstGeom>
              <a:solidFill>
                <a:srgbClr val="D9EAD3">
                  <a:alpha val="49803"/>
                </a:srgbClr>
              </a:solidFill>
              <a:ln cap="flat" cmpd="sng" w="38100">
                <a:solidFill>
                  <a:srgbClr val="93C4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38761D"/>
                  </a:solidFill>
                  <a:latin typeface="Roboto Mono"/>
                  <a:ea typeface="Roboto Mono"/>
                  <a:cs typeface="Roboto Mono"/>
                  <a:sym typeface="Roboto Mono"/>
                </a:endParaRPr>
              </a:p>
            </p:txBody>
          </p:sp>
          <p:sp>
            <p:nvSpPr>
              <p:cNvPr id="81" name="Google Shape;81;p3"/>
              <p:cNvSpPr txBox="1"/>
              <p:nvPr/>
            </p:nvSpPr>
            <p:spPr>
              <a:xfrm>
                <a:off x="1678025" y="2362225"/>
                <a:ext cx="981900" cy="4521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38761D"/>
                    </a:solidFill>
                    <a:latin typeface="Montserrat"/>
                    <a:ea typeface="Montserrat"/>
                    <a:cs typeface="Montserrat"/>
                    <a:sym typeface="Montserrat"/>
                  </a:rPr>
                  <a:t>CSE</a:t>
                </a:r>
                <a:endParaRPr b="1" i="0" sz="1800" u="none" cap="none" strike="noStrike">
                  <a:solidFill>
                    <a:srgbClr val="38761D"/>
                  </a:solidFill>
                  <a:latin typeface="Montserrat"/>
                  <a:ea typeface="Montserrat"/>
                  <a:cs typeface="Montserrat"/>
                  <a:sym typeface="Montserrat"/>
                </a:endParaRPr>
              </a:p>
            </p:txBody>
          </p:sp>
        </p:grpSp>
        <p:grpSp>
          <p:nvGrpSpPr>
            <p:cNvPr id="82" name="Google Shape;82;p3"/>
            <p:cNvGrpSpPr/>
            <p:nvPr/>
          </p:nvGrpSpPr>
          <p:grpSpPr>
            <a:xfrm>
              <a:off x="1232800" y="2977025"/>
              <a:ext cx="2267700" cy="2267700"/>
              <a:chOff x="1232800" y="2956675"/>
              <a:chExt cx="2267700" cy="2267700"/>
            </a:xfrm>
          </p:grpSpPr>
          <p:sp>
            <p:nvSpPr>
              <p:cNvPr id="83" name="Google Shape;83;p3"/>
              <p:cNvSpPr/>
              <p:nvPr/>
            </p:nvSpPr>
            <p:spPr>
              <a:xfrm>
                <a:off x="1232800" y="2956675"/>
                <a:ext cx="2267700" cy="2267700"/>
              </a:xfrm>
              <a:prstGeom prst="ellipse">
                <a:avLst/>
              </a:prstGeom>
              <a:solidFill>
                <a:srgbClr val="CFE2F3">
                  <a:alpha val="49803"/>
                </a:srgbClr>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t/>
                </a:r>
                <a:endParaRPr b="1" i="0" sz="1800" u="none" cap="none" strike="noStrike">
                  <a:solidFill>
                    <a:srgbClr val="0B5394"/>
                  </a:solidFill>
                  <a:latin typeface="Roboto Mono"/>
                  <a:ea typeface="Roboto Mono"/>
                  <a:cs typeface="Roboto Mono"/>
                  <a:sym typeface="Roboto Mono"/>
                </a:endParaRPr>
              </a:p>
            </p:txBody>
          </p:sp>
          <p:sp>
            <p:nvSpPr>
              <p:cNvPr id="84" name="Google Shape;84;p3"/>
              <p:cNvSpPr txBox="1"/>
              <p:nvPr/>
            </p:nvSpPr>
            <p:spPr>
              <a:xfrm>
                <a:off x="1388500" y="3813625"/>
                <a:ext cx="1956300" cy="553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Montserrat"/>
                    <a:ea typeface="Montserrat"/>
                    <a:cs typeface="Montserrat"/>
                    <a:sym typeface="Montserrat"/>
                  </a:rPr>
                  <a:t>Nand2Tetris</a:t>
                </a:r>
                <a:endParaRPr b="1" i="0" sz="1800" u="none" cap="none" strike="noStrike">
                  <a:solidFill>
                    <a:srgbClr val="0B5394"/>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Montserrat"/>
                    <a:ea typeface="Montserrat"/>
                    <a:cs typeface="Montserrat"/>
                    <a:sym typeface="Montserrat"/>
                  </a:rPr>
                  <a:t>Projects</a:t>
                </a:r>
                <a:endParaRPr b="1" i="0" sz="1800" u="none" cap="none" strike="noStrike">
                  <a:solidFill>
                    <a:srgbClr val="0B5394"/>
                  </a:solidFill>
                  <a:latin typeface="Montserrat"/>
                  <a:ea typeface="Montserrat"/>
                  <a:cs typeface="Montserrat"/>
                  <a:sym typeface="Montserrat"/>
                </a:endParaRPr>
              </a:p>
            </p:txBody>
          </p:sp>
        </p:grpSp>
        <p:sp>
          <p:nvSpPr>
            <p:cNvPr id="85" name="Google Shape;85;p3"/>
            <p:cNvSpPr txBox="1"/>
            <p:nvPr/>
          </p:nvSpPr>
          <p:spPr>
            <a:xfrm>
              <a:off x="2704225" y="6103600"/>
              <a:ext cx="1331400" cy="553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Montserrat"/>
                  <a:ea typeface="Montserrat"/>
                  <a:cs typeface="Montserrat"/>
                  <a:sym typeface="Montserrat"/>
                </a:rPr>
                <a:t>CSE 390B</a:t>
              </a:r>
              <a:endParaRPr b="1" i="0" sz="1800" u="none" cap="none" strike="noStrike">
                <a:solidFill>
                  <a:srgbClr val="0B5394"/>
                </a:solidFill>
                <a:latin typeface="Montserrat"/>
                <a:ea typeface="Montserrat"/>
                <a:cs typeface="Montserrat"/>
                <a:sym typeface="Montserrat"/>
              </a:endParaRPr>
            </a:p>
          </p:txBody>
        </p:sp>
        <p:cxnSp>
          <p:nvCxnSpPr>
            <p:cNvPr id="86" name="Google Shape;86;p3"/>
            <p:cNvCxnSpPr>
              <a:endCxn id="85" idx="0"/>
            </p:cNvCxnSpPr>
            <p:nvPr/>
          </p:nvCxnSpPr>
          <p:spPr>
            <a:xfrm flipH="1">
              <a:off x="3369925" y="5367400"/>
              <a:ext cx="379500" cy="736200"/>
            </a:xfrm>
            <a:prstGeom prst="straightConnector1">
              <a:avLst/>
            </a:prstGeom>
            <a:noFill/>
            <a:ln cap="flat" cmpd="sng" w="38100">
              <a:solidFill>
                <a:srgbClr val="6FA8DC"/>
              </a:solidFill>
              <a:prstDash val="solid"/>
              <a:round/>
              <a:headEnd len="med" w="med" type="stealth"/>
              <a:tailEnd len="sm" w="sm" type="none"/>
            </a:ln>
          </p:spPr>
        </p:cxnSp>
        <p:sp>
          <p:nvSpPr>
            <p:cNvPr id="87" name="Google Shape;87;p3"/>
            <p:cNvSpPr/>
            <p:nvPr/>
          </p:nvSpPr>
          <p:spPr>
            <a:xfrm>
              <a:off x="2803503" y="2024725"/>
              <a:ext cx="3537000" cy="3537000"/>
            </a:xfrm>
            <a:prstGeom prst="ellipse">
              <a:avLst/>
            </a:prstGeom>
            <a:solidFill>
              <a:srgbClr val="CFE2F3">
                <a:alpha val="49803"/>
              </a:srgbClr>
            </a:solidFill>
            <a:ln cap="flat" cmpd="sng" w="38100">
              <a:solidFill>
                <a:srgbClr val="6FA8D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Montserrat"/>
                  <a:ea typeface="Montserrat"/>
                  <a:cs typeface="Montserrat"/>
                  <a:sym typeface="Montserrat"/>
                </a:rPr>
                <a:t>Metacognitive</a:t>
              </a:r>
              <a:endParaRPr b="1" i="0" sz="1800" u="none" cap="none" strike="noStrike">
                <a:solidFill>
                  <a:srgbClr val="0B5394"/>
                </a:solidFill>
                <a:latin typeface="Montserrat"/>
                <a:ea typeface="Montserrat"/>
                <a:cs typeface="Montserrat"/>
                <a:sym typeface="Montserrat"/>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B5394"/>
                  </a:solidFill>
                  <a:latin typeface="Montserrat"/>
                  <a:ea typeface="Montserrat"/>
                  <a:cs typeface="Montserrat"/>
                  <a:sym typeface="Montserrat"/>
                </a:rPr>
                <a:t>Skills</a:t>
              </a:r>
              <a:endParaRPr b="1" i="0" sz="1800" u="none" cap="none" strike="noStrike">
                <a:solidFill>
                  <a:srgbClr val="0B5394"/>
                </a:solidFill>
                <a:latin typeface="Montserrat"/>
                <a:ea typeface="Montserrat"/>
                <a:cs typeface="Montserrat"/>
                <a:sym typeface="Montserrat"/>
              </a:endParaRPr>
            </a:p>
          </p:txBody>
        </p:sp>
        <p:cxnSp>
          <p:nvCxnSpPr>
            <p:cNvPr id="88" name="Google Shape;88;p3"/>
            <p:cNvCxnSpPr>
              <a:endCxn id="85" idx="0"/>
            </p:cNvCxnSpPr>
            <p:nvPr/>
          </p:nvCxnSpPr>
          <p:spPr>
            <a:xfrm>
              <a:off x="2671225" y="5192800"/>
              <a:ext cx="698700" cy="910800"/>
            </a:xfrm>
            <a:prstGeom prst="straightConnector1">
              <a:avLst/>
            </a:prstGeom>
            <a:noFill/>
            <a:ln cap="flat" cmpd="sng" w="38100">
              <a:solidFill>
                <a:srgbClr val="6FA8DC"/>
              </a:solidFill>
              <a:prstDash val="solid"/>
              <a:round/>
              <a:headEnd len="med" w="med" type="stealth"/>
              <a:tailEnd len="sm" w="sm" type="none"/>
            </a:ln>
          </p:spPr>
        </p:cxn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4"/>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Metacognitive Skills</a:t>
            </a:r>
            <a:endParaRPr/>
          </a:p>
        </p:txBody>
      </p:sp>
      <p:sp>
        <p:nvSpPr>
          <p:cNvPr id="94" name="Google Shape;94;p4"/>
          <p:cNvSpPr txBox="1"/>
          <p:nvPr>
            <p:ph idx="1" type="body"/>
          </p:nvPr>
        </p:nvSpPr>
        <p:spPr>
          <a:xfrm>
            <a:off x="396875" y="1362075"/>
            <a:ext cx="4227600" cy="49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lang="en-US"/>
              <a:t>What does Metacognitive mean?</a:t>
            </a:r>
            <a:endParaRPr/>
          </a:p>
          <a:p>
            <a:pPr indent="-285749" lvl="1" marL="649224" rtl="0" algn="l">
              <a:lnSpc>
                <a:spcPct val="100000"/>
              </a:lnSpc>
              <a:spcBef>
                <a:spcPts val="0"/>
              </a:spcBef>
              <a:spcAft>
                <a:spcPts val="0"/>
              </a:spcAft>
              <a:buSzPts val="2420"/>
              <a:buChar char="▪"/>
            </a:pPr>
            <a:r>
              <a:rPr lang="en-US"/>
              <a:t>Awareness of your thought process</a:t>
            </a:r>
            <a:endParaRPr/>
          </a:p>
          <a:p>
            <a:pPr indent="0" lvl="0" marL="0" rtl="0" algn="l">
              <a:lnSpc>
                <a:spcPct val="100000"/>
              </a:lnSpc>
              <a:spcBef>
                <a:spcPts val="0"/>
              </a:spcBef>
              <a:spcAft>
                <a:spcPts val="0"/>
              </a:spcAft>
              <a:buSzPts val="1560"/>
              <a:buNone/>
            </a:pPr>
            <a:r>
              <a:t/>
            </a:r>
            <a:endParaRPr/>
          </a:p>
          <a:p>
            <a:pPr indent="-342900" lvl="0" marL="342900" rtl="0" algn="l">
              <a:lnSpc>
                <a:spcPct val="100000"/>
              </a:lnSpc>
              <a:spcBef>
                <a:spcPts val="0"/>
              </a:spcBef>
              <a:spcAft>
                <a:spcPts val="0"/>
              </a:spcAft>
              <a:buSzPts val="1560"/>
              <a:buChar char="❖"/>
            </a:pPr>
            <a:r>
              <a:rPr lang="en-US"/>
              <a:t>Skills we will cover: </a:t>
            </a:r>
            <a:endParaRPr/>
          </a:p>
          <a:p>
            <a:pPr indent="-285749" lvl="1" marL="649224" rtl="0" algn="l">
              <a:lnSpc>
                <a:spcPct val="100000"/>
              </a:lnSpc>
              <a:spcBef>
                <a:spcPts val="0"/>
              </a:spcBef>
              <a:spcAft>
                <a:spcPts val="0"/>
              </a:spcAft>
              <a:buSzPts val="2420"/>
              <a:buChar char="▪"/>
            </a:pPr>
            <a:r>
              <a:rPr lang="en-US"/>
              <a:t>Time Management</a:t>
            </a:r>
            <a:endParaRPr/>
          </a:p>
          <a:p>
            <a:pPr indent="-285749" lvl="1" marL="649224" rtl="0" algn="l">
              <a:lnSpc>
                <a:spcPct val="100000"/>
              </a:lnSpc>
              <a:spcBef>
                <a:spcPts val="0"/>
              </a:spcBef>
              <a:spcAft>
                <a:spcPts val="0"/>
              </a:spcAft>
              <a:buSzPts val="2420"/>
              <a:buChar char="▪"/>
            </a:pPr>
            <a:r>
              <a:rPr lang="en-US"/>
              <a:t>Annotation Strategies</a:t>
            </a:r>
            <a:endParaRPr/>
          </a:p>
          <a:p>
            <a:pPr indent="-285749" lvl="1" marL="649224" rtl="0" algn="l">
              <a:lnSpc>
                <a:spcPct val="100000"/>
              </a:lnSpc>
              <a:spcBef>
                <a:spcPts val="0"/>
              </a:spcBef>
              <a:spcAft>
                <a:spcPts val="0"/>
              </a:spcAft>
              <a:buSzPts val="2420"/>
              <a:buChar char="▪"/>
            </a:pPr>
            <a:r>
              <a:rPr lang="en-US"/>
              <a:t>Test-Taking</a:t>
            </a:r>
            <a:endParaRPr/>
          </a:p>
          <a:p>
            <a:pPr indent="-285749" lvl="1" marL="649224" rtl="0" algn="l">
              <a:lnSpc>
                <a:spcPct val="100000"/>
              </a:lnSpc>
              <a:spcBef>
                <a:spcPts val="0"/>
              </a:spcBef>
              <a:spcAft>
                <a:spcPts val="0"/>
              </a:spcAft>
              <a:buSzPts val="2420"/>
              <a:buChar char="▪"/>
            </a:pPr>
            <a:r>
              <a:rPr lang="en-US"/>
              <a:t>Note-Taking</a:t>
            </a:r>
            <a:endParaRPr/>
          </a:p>
          <a:p>
            <a:pPr indent="-285749" lvl="1" marL="649224" rtl="0" algn="l">
              <a:lnSpc>
                <a:spcPct val="100000"/>
              </a:lnSpc>
              <a:spcBef>
                <a:spcPts val="0"/>
              </a:spcBef>
              <a:spcAft>
                <a:spcPts val="0"/>
              </a:spcAft>
              <a:buSzPts val="2420"/>
              <a:buChar char="▪"/>
            </a:pPr>
            <a:r>
              <a:rPr lang="en-US"/>
              <a:t>Written &amp; Oral Communication</a:t>
            </a:r>
            <a:endParaRPr/>
          </a:p>
          <a:p>
            <a:pPr indent="-285749" lvl="1" marL="649224" rtl="0" algn="l">
              <a:lnSpc>
                <a:spcPct val="100000"/>
              </a:lnSpc>
              <a:spcBef>
                <a:spcPts val="0"/>
              </a:spcBef>
              <a:spcAft>
                <a:spcPts val="0"/>
              </a:spcAft>
              <a:buSzPts val="2420"/>
              <a:buChar char="▪"/>
            </a:pPr>
            <a:r>
              <a:rPr lang="en-US"/>
              <a:t>Testing &amp; Debugging</a:t>
            </a:r>
            <a:endParaRPr/>
          </a:p>
          <a:p>
            <a:pPr indent="-285749" lvl="1" marL="649224" rtl="0" algn="l">
              <a:lnSpc>
                <a:spcPct val="100000"/>
              </a:lnSpc>
              <a:spcBef>
                <a:spcPts val="0"/>
              </a:spcBef>
              <a:spcAft>
                <a:spcPts val="0"/>
              </a:spcAft>
              <a:buSzPts val="2420"/>
              <a:buChar char="▪"/>
            </a:pPr>
            <a:r>
              <a:rPr lang="en-US"/>
              <a:t>... </a:t>
            </a:r>
            <a:endParaRPr/>
          </a:p>
        </p:txBody>
      </p:sp>
      <p:sp>
        <p:nvSpPr>
          <p:cNvPr id="95" name="Google Shape;95;p4"/>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pic>
        <p:nvPicPr>
          <p:cNvPr descr="Metacognition can be viewed as a cyclical process - first you assess the task, then you evaluate your strengths and weaknesses, then you plan an approach to the task, then apply that approach and carry out your plan, then you reflect on what went well and what didn't, and repeat again for the next task." id="96" name="Google Shape;96;p4" title="Metacognition cycle"/>
          <p:cNvPicPr preferRelativeResize="0"/>
          <p:nvPr/>
        </p:nvPicPr>
        <p:blipFill rotWithShape="1">
          <a:blip r:embed="rId3">
            <a:alphaModFix/>
          </a:blip>
          <a:srcRect b="0" l="0" r="0" t="0"/>
          <a:stretch/>
        </p:blipFill>
        <p:spPr>
          <a:xfrm>
            <a:off x="4229700" y="1797200"/>
            <a:ext cx="4772750" cy="4014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5"/>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sz="2700"/>
              <a:t>How Does a Computer Work? How Should They Be Used?</a:t>
            </a:r>
            <a:endParaRPr sz="2700"/>
          </a:p>
        </p:txBody>
      </p:sp>
      <p:sp>
        <p:nvSpPr>
          <p:cNvPr id="102" name="Google Shape;102;p5"/>
          <p:cNvSpPr txBox="1"/>
          <p:nvPr>
            <p:ph idx="1" type="body"/>
          </p:nvPr>
        </p:nvSpPr>
        <p:spPr>
          <a:xfrm>
            <a:off x="396875" y="1362075"/>
            <a:ext cx="8366100" cy="5396400"/>
          </a:xfrm>
          <a:prstGeom prst="rect">
            <a:avLst/>
          </a:prstGeom>
          <a:noFill/>
          <a:ln>
            <a:noFill/>
          </a:ln>
        </p:spPr>
        <p:txBody>
          <a:bodyPr anchorCtr="0" anchor="t" bIns="45700" lIns="91425" spcFirstLastPara="1" rIns="91425" wrap="square" tIns="45700">
            <a:normAutofit lnSpcReduction="10000"/>
          </a:bodyPr>
          <a:lstStyle/>
          <a:p>
            <a:pPr indent="-342900" lvl="0" marL="342900" rtl="0" algn="l">
              <a:lnSpc>
                <a:spcPct val="100000"/>
              </a:lnSpc>
              <a:spcBef>
                <a:spcPts val="0"/>
              </a:spcBef>
              <a:spcAft>
                <a:spcPts val="0"/>
              </a:spcAft>
              <a:buSzPts val="1560"/>
              <a:buChar char="❖"/>
            </a:pPr>
            <a:r>
              <a:rPr lang="en-US"/>
              <a:t>Fascinating questions: What happens when code runs? What role do computers play in our society?</a:t>
            </a:r>
            <a:endParaRPr/>
          </a:p>
          <a:p>
            <a:pPr indent="0" lvl="0" marL="342900" rtl="0" algn="l">
              <a:lnSpc>
                <a:spcPct val="100000"/>
              </a:lnSpc>
              <a:spcBef>
                <a:spcPts val="0"/>
              </a:spcBef>
              <a:spcAft>
                <a:spcPts val="0"/>
              </a:spcAft>
              <a:buSzPts val="1560"/>
              <a:buNone/>
            </a:pPr>
            <a:r>
              <a:t/>
            </a:r>
            <a:endParaRPr/>
          </a:p>
          <a:p>
            <a:pPr indent="-342900" lvl="0" marL="342900" rtl="0" algn="l">
              <a:lnSpc>
                <a:spcPct val="100000"/>
              </a:lnSpc>
              <a:spcBef>
                <a:spcPts val="0"/>
              </a:spcBef>
              <a:spcAft>
                <a:spcPts val="0"/>
              </a:spcAft>
              <a:buSzPts val="1560"/>
              <a:buChar char="❖"/>
            </a:pPr>
            <a:r>
              <a:rPr lang="en-US"/>
              <a:t>Fascinating answers:</a:t>
            </a:r>
            <a:r>
              <a:rPr b="1" i="1" lang="en-US"/>
              <a:t> </a:t>
            </a:r>
            <a:endParaRPr/>
          </a:p>
          <a:p>
            <a:pPr indent="-382267" lvl="1" marL="914400" rtl="0" algn="l">
              <a:lnSpc>
                <a:spcPct val="100000"/>
              </a:lnSpc>
              <a:spcBef>
                <a:spcPts val="0"/>
              </a:spcBef>
              <a:spcAft>
                <a:spcPts val="0"/>
              </a:spcAft>
              <a:buSzPts val="2420"/>
              <a:buChar char="▪"/>
            </a:pPr>
            <a:r>
              <a:rPr lang="en-US"/>
              <a:t>Many layers of abstraction, each with its own answer, implemented on top of lower layers</a:t>
            </a:r>
            <a:endParaRPr/>
          </a:p>
          <a:p>
            <a:pPr indent="-382267" lvl="1" marL="914400" rtl="0" algn="l">
              <a:lnSpc>
                <a:spcPct val="100000"/>
              </a:lnSpc>
              <a:spcBef>
                <a:spcPts val="0"/>
              </a:spcBef>
              <a:spcAft>
                <a:spcPts val="0"/>
              </a:spcAft>
              <a:buSzPts val="2420"/>
              <a:buChar char="▪"/>
            </a:pPr>
            <a:r>
              <a:rPr lang="en-US"/>
              <a:t>Many possible societal roles with different tradeoffs/ethics/etc.</a:t>
            </a:r>
            <a:endParaRPr/>
          </a:p>
          <a:p>
            <a:pPr indent="0" lvl="0" marL="342900" rtl="0" algn="l">
              <a:lnSpc>
                <a:spcPct val="100000"/>
              </a:lnSpc>
              <a:spcBef>
                <a:spcPts val="0"/>
              </a:spcBef>
              <a:spcAft>
                <a:spcPts val="0"/>
              </a:spcAft>
              <a:buSzPts val="1560"/>
              <a:buNone/>
            </a:pPr>
            <a:r>
              <a:t/>
            </a:r>
            <a:endParaRPr/>
          </a:p>
          <a:p>
            <a:pPr indent="-342900" lvl="0" marL="342900" rtl="0" algn="l">
              <a:lnSpc>
                <a:spcPct val="100000"/>
              </a:lnSpc>
              <a:spcBef>
                <a:spcPts val="0"/>
              </a:spcBef>
              <a:spcAft>
                <a:spcPts val="0"/>
              </a:spcAft>
              <a:buSzPts val="1560"/>
              <a:buChar char="❖"/>
            </a:pPr>
            <a:r>
              <a:rPr lang="en-US"/>
              <a:t>nand2tetris: beautiful curated virtual environment for exploring several layers bottom-up</a:t>
            </a:r>
            <a:endParaRPr/>
          </a:p>
          <a:p>
            <a:pPr indent="-285749" lvl="1" marL="649224" rtl="0" algn="l">
              <a:lnSpc>
                <a:spcPct val="100000"/>
              </a:lnSpc>
              <a:spcBef>
                <a:spcPts val="0"/>
              </a:spcBef>
              <a:spcAft>
                <a:spcPts val="0"/>
              </a:spcAft>
              <a:buSzPts val="2420"/>
              <a:buChar char="▪"/>
            </a:pPr>
            <a:r>
              <a:rPr lang="en-US"/>
              <a:t>Brief spoiler: Can do everything with nand gates and I/O</a:t>
            </a:r>
            <a:endParaRPr/>
          </a:p>
          <a:p>
            <a:pPr indent="0" lvl="0" marL="342900" rtl="0" algn="l">
              <a:lnSpc>
                <a:spcPct val="100000"/>
              </a:lnSpc>
              <a:spcBef>
                <a:spcPts val="0"/>
              </a:spcBef>
              <a:spcAft>
                <a:spcPts val="0"/>
              </a:spcAft>
              <a:buSzPts val="1560"/>
              <a:buNone/>
            </a:pPr>
            <a:r>
              <a:t/>
            </a:r>
            <a:endParaRPr/>
          </a:p>
          <a:p>
            <a:pPr indent="-342900" lvl="0" marL="342900" rtl="0" algn="l">
              <a:lnSpc>
                <a:spcPct val="100000"/>
              </a:lnSpc>
              <a:spcBef>
                <a:spcPts val="0"/>
              </a:spcBef>
              <a:spcAft>
                <a:spcPts val="0"/>
              </a:spcAft>
              <a:buSzPts val="1560"/>
              <a:buChar char="❖"/>
            </a:pPr>
            <a:r>
              <a:rPr i="1" lang="en-US"/>
              <a:t>Empowering: </a:t>
            </a:r>
            <a:r>
              <a:rPr lang="en-US"/>
              <a:t>A coordinated broad look at “how computers really work”</a:t>
            </a:r>
            <a:endParaRPr/>
          </a:p>
          <a:p>
            <a:pPr indent="-285748" lvl="1" marL="649224" rtl="0" algn="l">
              <a:lnSpc>
                <a:spcPct val="100000"/>
              </a:lnSpc>
              <a:spcBef>
                <a:spcPts val="0"/>
              </a:spcBef>
              <a:spcAft>
                <a:spcPts val="0"/>
              </a:spcAft>
              <a:buSzPts val="2420"/>
              <a:buChar char="▪"/>
            </a:pPr>
            <a:r>
              <a:rPr lang="en-US"/>
              <a:t>Closest to 351, but lower level, with elements of 369, 451, ...</a:t>
            </a:r>
            <a:endParaRPr/>
          </a:p>
        </p:txBody>
      </p:sp>
      <p:sp>
        <p:nvSpPr>
          <p:cNvPr id="103" name="Google Shape;103;p5"/>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descr="The metacognitive cycle is something we will make use of in 390 B. We will start by introducing new technical content and new metacognitive skills. Then we will give you a chance to practice applying these skills through weekly assignments. Finally, you will be asked to reflect on what worked well and what didn't, which will help you continue to refine your practices on future assignments!" id="108" name="Google Shape;108;p6" title="Metacognitive cycle in 390 B"/>
          <p:cNvSpPr txBox="1"/>
          <p:nvPr>
            <p:ph idx="1" type="body"/>
          </p:nvPr>
        </p:nvSpPr>
        <p:spPr>
          <a:xfrm>
            <a:off x="388950" y="1449350"/>
            <a:ext cx="8366100" cy="497190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lang="en-US"/>
              <a:t>How do the different elements of practicing metacognitive skills and working on technical projects connect?</a:t>
            </a:r>
            <a:endParaRPr/>
          </a:p>
          <a:p>
            <a:pPr indent="0" lvl="0" marL="342900" rtl="0" algn="l">
              <a:lnSpc>
                <a:spcPct val="100000"/>
              </a:lnSpc>
              <a:spcBef>
                <a:spcPts val="0"/>
              </a:spcBef>
              <a:spcAft>
                <a:spcPts val="0"/>
              </a:spcAft>
              <a:buSzPts val="1560"/>
              <a:buNone/>
            </a:pPr>
            <a:r>
              <a:t/>
            </a:r>
            <a:endParaRPr/>
          </a:p>
        </p:txBody>
      </p:sp>
      <p:sp>
        <p:nvSpPr>
          <p:cNvPr id="109" name="Google Shape;109;p6"/>
          <p:cNvSpPr txBox="1"/>
          <p:nvPr>
            <p:ph type="title"/>
          </p:nvPr>
        </p:nvSpPr>
        <p:spPr>
          <a:xfrm>
            <a:off x="357018" y="435678"/>
            <a:ext cx="8406000"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How it Connects?</a:t>
            </a:r>
            <a:endParaRPr/>
          </a:p>
        </p:txBody>
      </p:sp>
      <p:sp>
        <p:nvSpPr>
          <p:cNvPr id="110" name="Google Shape;110;p6"/>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grpSp>
        <p:nvGrpSpPr>
          <p:cNvPr id="111" name="Google Shape;111;p6"/>
          <p:cNvGrpSpPr/>
          <p:nvPr/>
        </p:nvGrpSpPr>
        <p:grpSpPr>
          <a:xfrm>
            <a:off x="2195046" y="2572159"/>
            <a:ext cx="4753913" cy="3920101"/>
            <a:chOff x="2195046" y="2572159"/>
            <a:chExt cx="4753913" cy="3920101"/>
          </a:xfrm>
        </p:grpSpPr>
        <p:grpSp>
          <p:nvGrpSpPr>
            <p:cNvPr id="112" name="Google Shape;112;p6"/>
            <p:cNvGrpSpPr/>
            <p:nvPr/>
          </p:nvGrpSpPr>
          <p:grpSpPr>
            <a:xfrm>
              <a:off x="2616629" y="2784896"/>
              <a:ext cx="3776583" cy="3707364"/>
              <a:chOff x="2820225" y="891450"/>
              <a:chExt cx="3175200" cy="3175200"/>
            </a:xfrm>
          </p:grpSpPr>
          <p:sp>
            <p:nvSpPr>
              <p:cNvPr id="113" name="Google Shape;113;p6"/>
              <p:cNvSpPr/>
              <p:nvPr/>
            </p:nvSpPr>
            <p:spPr>
              <a:xfrm rot="10800000">
                <a:off x="2820225" y="891450"/>
                <a:ext cx="3175200" cy="3175200"/>
              </a:xfrm>
              <a:prstGeom prst="blockArc">
                <a:avLst>
                  <a:gd fmla="val 5399801" name="adj1"/>
                  <a:gd fmla="val 3012680" name="adj2"/>
                  <a:gd fmla="val 6939" name="adj3"/>
                </a:avLst>
              </a:prstGeom>
              <a:solidFill>
                <a:srgbClr val="83E3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6"/>
              <p:cNvSpPr/>
              <p:nvPr/>
            </p:nvSpPr>
            <p:spPr>
              <a:xfrm rot="10800000">
                <a:off x="3175023" y="1179900"/>
                <a:ext cx="450600" cy="450600"/>
              </a:xfrm>
              <a:prstGeom prst="rtTriangle">
                <a:avLst/>
              </a:prstGeom>
              <a:solidFill>
                <a:srgbClr val="83E3D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15" name="Google Shape;115;p6"/>
            <p:cNvGrpSpPr/>
            <p:nvPr/>
          </p:nvGrpSpPr>
          <p:grpSpPr>
            <a:xfrm>
              <a:off x="5364321" y="4572754"/>
              <a:ext cx="1584638" cy="1068004"/>
              <a:chOff x="5130375" y="2422675"/>
              <a:chExt cx="1332300" cy="914700"/>
            </a:xfrm>
          </p:grpSpPr>
          <p:sp>
            <p:nvSpPr>
              <p:cNvPr id="116" name="Google Shape;116;p6"/>
              <p:cNvSpPr/>
              <p:nvPr/>
            </p:nvSpPr>
            <p:spPr>
              <a:xfrm>
                <a:off x="5130375" y="2707675"/>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Applying knowledge through weekly assignments</a:t>
                </a:r>
                <a:endParaRPr b="0" i="0" sz="1100" u="none" cap="none" strike="noStrike">
                  <a:solidFill>
                    <a:srgbClr val="FFFFFF"/>
                  </a:solidFill>
                  <a:latin typeface="Calibri"/>
                  <a:ea typeface="Calibri"/>
                  <a:cs typeface="Calibri"/>
                  <a:sym typeface="Calibri"/>
                </a:endParaRPr>
              </a:p>
            </p:txBody>
          </p:sp>
          <p:sp>
            <p:nvSpPr>
              <p:cNvPr id="117" name="Google Shape;117;p6"/>
              <p:cNvSpPr/>
              <p:nvPr/>
            </p:nvSpPr>
            <p:spPr>
              <a:xfrm>
                <a:off x="5130375" y="2422675"/>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PRACTICE!</a:t>
                </a:r>
                <a:endParaRPr b="0" i="0" sz="1200" u="none" cap="none" strike="noStrike">
                  <a:solidFill>
                    <a:srgbClr val="FFFFFF"/>
                  </a:solidFill>
                  <a:latin typeface="Calibri"/>
                  <a:ea typeface="Calibri"/>
                  <a:cs typeface="Calibri"/>
                  <a:sym typeface="Calibri"/>
                </a:endParaRPr>
              </a:p>
            </p:txBody>
          </p:sp>
        </p:grpSp>
        <p:grpSp>
          <p:nvGrpSpPr>
            <p:cNvPr id="118" name="Google Shape;118;p6"/>
            <p:cNvGrpSpPr/>
            <p:nvPr/>
          </p:nvGrpSpPr>
          <p:grpSpPr>
            <a:xfrm>
              <a:off x="3779684" y="2572159"/>
              <a:ext cx="1584638" cy="1068004"/>
              <a:chOff x="3798075" y="709250"/>
              <a:chExt cx="1332300" cy="914700"/>
            </a:xfrm>
          </p:grpSpPr>
          <p:sp>
            <p:nvSpPr>
              <p:cNvPr id="119" name="Google Shape;119;p6"/>
              <p:cNvSpPr/>
              <p:nvPr/>
            </p:nvSpPr>
            <p:spPr>
              <a:xfrm>
                <a:off x="3798075" y="994250"/>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Introduce technical content and a new metacognitive skill</a:t>
                </a:r>
                <a:endParaRPr b="0" i="0" sz="1100" u="none" cap="none" strike="noStrike">
                  <a:solidFill>
                    <a:srgbClr val="FFFFFF"/>
                  </a:solidFill>
                  <a:latin typeface="Calibri"/>
                  <a:ea typeface="Calibri"/>
                  <a:cs typeface="Calibri"/>
                  <a:sym typeface="Calibri"/>
                </a:endParaRPr>
              </a:p>
            </p:txBody>
          </p:sp>
          <p:sp>
            <p:nvSpPr>
              <p:cNvPr id="120" name="Google Shape;120;p6"/>
              <p:cNvSpPr/>
              <p:nvPr/>
            </p:nvSpPr>
            <p:spPr>
              <a:xfrm>
                <a:off x="3798075" y="709250"/>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DEFINE &amp; PREPARE</a:t>
                </a:r>
                <a:endParaRPr b="0" i="0" sz="1200" u="none" cap="none" strike="noStrike">
                  <a:solidFill>
                    <a:srgbClr val="FFFFFF"/>
                  </a:solidFill>
                  <a:latin typeface="Calibri"/>
                  <a:ea typeface="Calibri"/>
                  <a:cs typeface="Calibri"/>
                  <a:sym typeface="Calibri"/>
                </a:endParaRPr>
              </a:p>
            </p:txBody>
          </p:sp>
        </p:grpSp>
        <p:grpSp>
          <p:nvGrpSpPr>
            <p:cNvPr id="121" name="Google Shape;121;p6"/>
            <p:cNvGrpSpPr/>
            <p:nvPr/>
          </p:nvGrpSpPr>
          <p:grpSpPr>
            <a:xfrm>
              <a:off x="2195046" y="4572754"/>
              <a:ext cx="1584638" cy="1068004"/>
              <a:chOff x="2465775" y="2422675"/>
              <a:chExt cx="1332300" cy="914700"/>
            </a:xfrm>
          </p:grpSpPr>
          <p:sp>
            <p:nvSpPr>
              <p:cNvPr id="122" name="Google Shape;122;p6"/>
              <p:cNvSpPr/>
              <p:nvPr/>
            </p:nvSpPr>
            <p:spPr>
              <a:xfrm>
                <a:off x="2465775" y="2707675"/>
                <a:ext cx="1332300" cy="629700"/>
              </a:xfrm>
              <a:prstGeom prst="rect">
                <a:avLst/>
              </a:prstGeom>
              <a:solidFill>
                <a:srgbClr val="1B786E"/>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FFFFFF"/>
                    </a:solidFill>
                    <a:latin typeface="Calibri"/>
                    <a:ea typeface="Calibri"/>
                    <a:cs typeface="Calibri"/>
                    <a:sym typeface="Calibri"/>
                  </a:rPr>
                  <a:t>What was challenging? What worked well?</a:t>
                </a:r>
                <a:endParaRPr b="0" i="0" sz="1100" u="none"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FFFFFF"/>
                  </a:solidFill>
                  <a:latin typeface="Calibri"/>
                  <a:ea typeface="Calibri"/>
                  <a:cs typeface="Calibri"/>
                  <a:sym typeface="Calibri"/>
                </a:endParaRPr>
              </a:p>
            </p:txBody>
          </p:sp>
          <p:sp>
            <p:nvSpPr>
              <p:cNvPr id="123" name="Google Shape;123;p6"/>
              <p:cNvSpPr/>
              <p:nvPr/>
            </p:nvSpPr>
            <p:spPr>
              <a:xfrm>
                <a:off x="2465775" y="2422675"/>
                <a:ext cx="1332300" cy="285000"/>
              </a:xfrm>
              <a:prstGeom prst="round1Rect">
                <a:avLst>
                  <a:gd fmla="val 50000" name="adj"/>
                </a:avLst>
              </a:prstGeom>
              <a:solidFill>
                <a:srgbClr val="155B5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US" sz="1200" u="none" cap="none" strike="noStrike">
                    <a:solidFill>
                      <a:srgbClr val="FFFFFF"/>
                    </a:solidFill>
                    <a:latin typeface="Calibri"/>
                    <a:ea typeface="Calibri"/>
                    <a:cs typeface="Calibri"/>
                    <a:sym typeface="Calibri"/>
                  </a:rPr>
                  <a:t>REFLECT</a:t>
                </a:r>
                <a:endParaRPr b="0" i="0" sz="1200" u="none" cap="none" strike="noStrike">
                  <a:solidFill>
                    <a:srgbClr val="FFFFFF"/>
                  </a:solidFill>
                  <a:latin typeface="Calibri"/>
                  <a:ea typeface="Calibri"/>
                  <a:cs typeface="Calibri"/>
                  <a:sym typeface="Calibri"/>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7"/>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Why Does it Matter?</a:t>
            </a:r>
            <a:endParaRPr/>
          </a:p>
        </p:txBody>
      </p:sp>
      <p:sp>
        <p:nvSpPr>
          <p:cNvPr id="129" name="Google Shape;129;p7"/>
          <p:cNvSpPr txBox="1"/>
          <p:nvPr>
            <p:ph idx="1" type="body"/>
          </p:nvPr>
        </p:nvSpPr>
        <p:spPr>
          <a:xfrm>
            <a:off x="388938" y="1130475"/>
            <a:ext cx="8366100" cy="4971900"/>
          </a:xfrm>
          <a:prstGeom prst="rect">
            <a:avLst/>
          </a:prstGeom>
          <a:noFill/>
          <a:ln>
            <a:noFill/>
          </a:ln>
        </p:spPr>
        <p:txBody>
          <a:bodyPr anchorCtr="0" anchor="t" bIns="45700" lIns="91425" spcFirstLastPara="1" rIns="91425" wrap="square" tIns="45700">
            <a:noAutofit/>
          </a:bodyPr>
          <a:lstStyle/>
          <a:p>
            <a:pPr indent="-285748" lvl="1" marL="649224" rtl="0" algn="l">
              <a:lnSpc>
                <a:spcPct val="100000"/>
              </a:lnSpc>
              <a:spcBef>
                <a:spcPts val="440"/>
              </a:spcBef>
              <a:spcAft>
                <a:spcPts val="0"/>
              </a:spcAft>
              <a:buClr>
                <a:schemeClr val="hlink"/>
              </a:buClr>
              <a:buSzPts val="2420"/>
              <a:buChar char="▪"/>
            </a:pPr>
            <a:r>
              <a:rPr b="1" lang="en-US"/>
              <a:t>‘BOTTOM-UP’ COMPUTING CAN BE COOL.</a:t>
            </a:r>
            <a:br>
              <a:rPr lang="en-US"/>
            </a:br>
            <a:r>
              <a:rPr lang="en-US"/>
              <a:t>Learning how computers work is a foundational element of computer science </a:t>
            </a:r>
            <a:br>
              <a:rPr lang="en-US"/>
            </a:br>
            <a:endParaRPr/>
          </a:p>
          <a:p>
            <a:pPr indent="-285748" lvl="1" marL="649224" rtl="0" algn="l">
              <a:lnSpc>
                <a:spcPct val="100000"/>
              </a:lnSpc>
              <a:spcBef>
                <a:spcPts val="440"/>
              </a:spcBef>
              <a:spcAft>
                <a:spcPts val="0"/>
              </a:spcAft>
              <a:buClr>
                <a:schemeClr val="hlink"/>
              </a:buClr>
              <a:buSzPts val="2420"/>
              <a:buChar char="▪"/>
            </a:pPr>
            <a:r>
              <a:rPr b="1" lang="en-US"/>
              <a:t>COMPUTER SCIENCE IS A SOCIAL DISCIPLINE</a:t>
            </a:r>
            <a:br>
              <a:rPr lang="en-US"/>
            </a:br>
            <a:r>
              <a:rPr lang="en-US"/>
              <a:t>As computer scientists, we should constantly be cognisant of how the technology we are building interacts with society</a:t>
            </a:r>
            <a:br>
              <a:rPr lang="en-US"/>
            </a:br>
            <a:endParaRPr/>
          </a:p>
          <a:p>
            <a:pPr indent="-285749" lvl="1" marL="649224" rtl="0" algn="l">
              <a:lnSpc>
                <a:spcPct val="100000"/>
              </a:lnSpc>
              <a:spcBef>
                <a:spcPts val="440"/>
              </a:spcBef>
              <a:spcAft>
                <a:spcPts val="0"/>
              </a:spcAft>
              <a:buSzPts val="2420"/>
              <a:buChar char="▪"/>
            </a:pPr>
            <a:r>
              <a:rPr b="1" lang="en-US"/>
              <a:t>BUILDING YOUR TOOLBOX</a:t>
            </a:r>
            <a:br>
              <a:rPr lang="en-US"/>
            </a:br>
            <a:r>
              <a:rPr lang="en-US"/>
              <a:t>A CSE degree isn’t just about learning technical concepts; it’s also about preparation for a career (collaboration, organization, etc.)</a:t>
            </a:r>
            <a:br>
              <a:rPr lang="en-US"/>
            </a:br>
            <a:endParaRPr/>
          </a:p>
          <a:p>
            <a:pPr indent="-285749" lvl="1" marL="649224" rtl="0" algn="l">
              <a:lnSpc>
                <a:spcPct val="100000"/>
              </a:lnSpc>
              <a:spcBef>
                <a:spcPts val="440"/>
              </a:spcBef>
              <a:spcAft>
                <a:spcPts val="0"/>
              </a:spcAft>
              <a:buSzPts val="2420"/>
              <a:buChar char="▪"/>
            </a:pPr>
            <a:r>
              <a:rPr b="1" lang="en-US"/>
              <a:t>TEACHING STUDENTS TO FISH</a:t>
            </a:r>
            <a:br>
              <a:rPr b="1" lang="en-US"/>
            </a:br>
            <a:r>
              <a:rPr lang="en-US"/>
              <a:t>Helping students become independent learners and be autonomous in their learning for future UW courses and beyond.</a:t>
            </a:r>
            <a:endParaRPr/>
          </a:p>
          <a:p>
            <a:pPr indent="0" lvl="0" marL="649224" rtl="0" algn="l">
              <a:lnSpc>
                <a:spcPct val="100000"/>
              </a:lnSpc>
              <a:spcBef>
                <a:spcPts val="440"/>
              </a:spcBef>
              <a:spcAft>
                <a:spcPts val="0"/>
              </a:spcAft>
              <a:buSzPts val="1560"/>
              <a:buNone/>
            </a:pPr>
            <a:r>
              <a:t/>
            </a:r>
            <a:endParaRPr/>
          </a:p>
        </p:txBody>
      </p:sp>
      <p:sp>
        <p:nvSpPr>
          <p:cNvPr id="130" name="Google Shape;130;p7"/>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357018" y="435678"/>
            <a:ext cx="8405982" cy="762000"/>
          </a:xfrm>
          <a:prstGeom prst="rect">
            <a:avLst/>
          </a:prstGeom>
          <a:noFill/>
          <a:ln>
            <a:noFill/>
          </a:ln>
        </p:spPr>
        <p:txBody>
          <a:bodyPr anchorCtr="0" anchor="ctr" bIns="45700" lIns="91425" spcFirstLastPara="1" rIns="91425" wrap="square" tIns="45700">
            <a:noAutofit/>
          </a:bodyPr>
          <a:lstStyle/>
          <a:p>
            <a:pPr indent="-119063" lvl="0" marL="119063" rtl="0" algn="l">
              <a:lnSpc>
                <a:spcPct val="100000"/>
              </a:lnSpc>
              <a:spcBef>
                <a:spcPts val="0"/>
              </a:spcBef>
              <a:spcAft>
                <a:spcPts val="0"/>
              </a:spcAft>
              <a:buSzPts val="1400"/>
              <a:buNone/>
            </a:pPr>
            <a:r>
              <a:rPr lang="en-US"/>
              <a:t>Agenda</a:t>
            </a:r>
            <a:endParaRPr/>
          </a:p>
        </p:txBody>
      </p:sp>
      <p:sp>
        <p:nvSpPr>
          <p:cNvPr id="136" name="Google Shape;136;p8"/>
          <p:cNvSpPr txBox="1"/>
          <p:nvPr>
            <p:ph idx="1" type="body"/>
          </p:nvPr>
        </p:nvSpPr>
        <p:spPr>
          <a:xfrm>
            <a:off x="396875" y="1362075"/>
            <a:ext cx="8366125" cy="4972050"/>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1560"/>
              <a:buChar char="❖"/>
            </a:pPr>
            <a:r>
              <a:rPr lang="en-US"/>
              <a:t>What is this course?</a:t>
            </a:r>
            <a:endParaRPr/>
          </a:p>
          <a:p>
            <a:pPr indent="-285749" lvl="1" marL="649224" rtl="0" algn="l">
              <a:lnSpc>
                <a:spcPct val="100000"/>
              </a:lnSpc>
              <a:spcBef>
                <a:spcPts val="440"/>
              </a:spcBef>
              <a:spcAft>
                <a:spcPts val="0"/>
              </a:spcAft>
              <a:buSzPts val="2420"/>
              <a:buChar char="▪"/>
            </a:pPr>
            <a:r>
              <a:rPr lang="en-US"/>
              <a:t>What you will learn</a:t>
            </a:r>
            <a:endParaRPr/>
          </a:p>
          <a:p>
            <a:pPr indent="-285749" lvl="1" marL="649224" rtl="0" algn="l">
              <a:lnSpc>
                <a:spcPct val="100000"/>
              </a:lnSpc>
              <a:spcBef>
                <a:spcPts val="440"/>
              </a:spcBef>
              <a:spcAft>
                <a:spcPts val="0"/>
              </a:spcAft>
              <a:buSzPts val="2420"/>
              <a:buChar char="▪"/>
            </a:pPr>
            <a:r>
              <a:rPr lang="en-US"/>
              <a:t>Why it matters</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SzPts val="1560"/>
              <a:buChar char="❖"/>
            </a:pPr>
            <a:r>
              <a:rPr b="1" lang="en-US">
                <a:solidFill>
                  <a:srgbClr val="4B2A85"/>
                </a:solidFill>
              </a:rPr>
              <a:t>Course Logistics</a:t>
            </a:r>
            <a:endParaRPr/>
          </a:p>
          <a:p>
            <a:pPr indent="-285749" lvl="1" marL="649224" rtl="0" algn="l">
              <a:lnSpc>
                <a:spcPct val="100000"/>
              </a:lnSpc>
              <a:spcBef>
                <a:spcPts val="440"/>
              </a:spcBef>
              <a:spcAft>
                <a:spcPts val="0"/>
              </a:spcAft>
              <a:buSzPts val="2420"/>
              <a:buChar char="▪"/>
            </a:pPr>
            <a:r>
              <a:rPr b="1" lang="en-US">
                <a:solidFill>
                  <a:srgbClr val="4B2A85"/>
                </a:solidFill>
              </a:rPr>
              <a:t>Lectures &amp; Assignments</a:t>
            </a:r>
            <a:endParaRPr/>
          </a:p>
          <a:p>
            <a:pPr indent="-285749" lvl="1" marL="649224" rtl="0" algn="l">
              <a:lnSpc>
                <a:spcPct val="100000"/>
              </a:lnSpc>
              <a:spcBef>
                <a:spcPts val="440"/>
              </a:spcBef>
              <a:spcAft>
                <a:spcPts val="0"/>
              </a:spcAft>
              <a:buSzPts val="2420"/>
              <a:buChar char="▪"/>
            </a:pPr>
            <a:r>
              <a:rPr b="1" lang="en-US">
                <a:solidFill>
                  <a:srgbClr val="4B2A85"/>
                </a:solidFill>
              </a:rPr>
              <a:t>Policies</a:t>
            </a:r>
            <a:endParaRPr/>
          </a:p>
          <a:p>
            <a:pPr indent="-285749" lvl="1" marL="649224" rtl="0" algn="l">
              <a:lnSpc>
                <a:spcPct val="100000"/>
              </a:lnSpc>
              <a:spcBef>
                <a:spcPts val="440"/>
              </a:spcBef>
              <a:spcAft>
                <a:spcPts val="0"/>
              </a:spcAft>
              <a:buSzPts val="2420"/>
              <a:buChar char="▪"/>
            </a:pPr>
            <a:r>
              <a:rPr b="1" lang="en-US">
                <a:solidFill>
                  <a:srgbClr val="4B2A85"/>
                </a:solidFill>
              </a:rPr>
              <a:t>Expectations</a:t>
            </a:r>
            <a:endParaRPr/>
          </a:p>
          <a:p>
            <a:pPr indent="-243840" lvl="0" marL="342900" rtl="0" algn="l">
              <a:lnSpc>
                <a:spcPct val="100000"/>
              </a:lnSpc>
              <a:spcBef>
                <a:spcPts val="520"/>
              </a:spcBef>
              <a:spcAft>
                <a:spcPts val="0"/>
              </a:spcAft>
              <a:buSzPts val="1560"/>
              <a:buNone/>
            </a:pPr>
            <a:r>
              <a:t/>
            </a:r>
            <a:endParaRPr/>
          </a:p>
          <a:p>
            <a:pPr indent="-342900" lvl="0" marL="342900" rtl="0" algn="l">
              <a:lnSpc>
                <a:spcPct val="100000"/>
              </a:lnSpc>
              <a:spcBef>
                <a:spcPts val="520"/>
              </a:spcBef>
              <a:spcAft>
                <a:spcPts val="0"/>
              </a:spcAft>
              <a:buSzPts val="1560"/>
              <a:buChar char="❖"/>
            </a:pPr>
            <a:r>
              <a:rPr lang="en-US"/>
              <a:t>Programming Project Series</a:t>
            </a:r>
            <a:endParaRPr/>
          </a:p>
          <a:p>
            <a:pPr indent="-285749" lvl="1" marL="649224" rtl="0" algn="l">
              <a:lnSpc>
                <a:spcPct val="100000"/>
              </a:lnSpc>
              <a:spcBef>
                <a:spcPts val="440"/>
              </a:spcBef>
              <a:spcAft>
                <a:spcPts val="0"/>
              </a:spcAft>
              <a:buSzPts val="2420"/>
              <a:buChar char="▪"/>
            </a:pPr>
            <a:r>
              <a:rPr lang="en-US"/>
              <a:t>Tools demo</a:t>
            </a:r>
            <a:endParaRPr/>
          </a:p>
        </p:txBody>
      </p:sp>
      <p:sp>
        <p:nvSpPr>
          <p:cNvPr id="137" name="Google Shape;137;p8"/>
          <p:cNvSpPr txBox="1"/>
          <p:nvPr>
            <p:ph idx="12" type="sldNum"/>
          </p:nvPr>
        </p:nvSpPr>
        <p:spPr>
          <a:xfrm>
            <a:off x="8534400" y="6492240"/>
            <a:ext cx="609600" cy="3651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UWTheme-333-Sp18">
  <a:themeElements>
    <a:clrScheme name="Custom 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4B2A85"/>
      </a:hlink>
      <a:folHlink>
        <a:srgbClr val="DED4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2018-03-28T08:00:24Z</dcterms:created>
  <dc:creator>Aaron Johnston</dc:creator>
</cp:coreProperties>
</file>