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6858000" cx="9144000"/>
  <p:notesSz cx="9601200" cy="7315200"/>
  <p:embeddedFontLst>
    <p:embeddedFont>
      <p:font typeface="Arial Narrow"/>
      <p:regular r:id="rId30"/>
      <p:bold r:id="rId31"/>
      <p:italic r:id="rId32"/>
      <p:boldItalic r:id="rId33"/>
    </p:embeddedFont>
    <p:embeddedFont>
      <p:font typeface="Montserrat"/>
      <p:regular r:id="rId34"/>
      <p:bold r:id="rId35"/>
      <p:italic r:id="rId36"/>
      <p:boldItalic r:id="rId37"/>
    </p:embeddedFont>
    <p:embeddedFont>
      <p:font typeface="Roboto Mon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Mono-italic.fntdata"/><Relationship Id="rId20" Type="http://schemas.openxmlformats.org/officeDocument/2006/relationships/slide" Target="slides/slide16.xml"/><Relationship Id="rId41" Type="http://schemas.openxmlformats.org/officeDocument/2006/relationships/font" Target="fonts/RobotoMono-bold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ArialNarrow-bold.fntdata"/><Relationship Id="rId30" Type="http://schemas.openxmlformats.org/officeDocument/2006/relationships/font" Target="fonts/ArialNarrow-regular.fntdata"/><Relationship Id="rId11" Type="http://schemas.openxmlformats.org/officeDocument/2006/relationships/slide" Target="slides/slide7.xml"/><Relationship Id="rId33" Type="http://schemas.openxmlformats.org/officeDocument/2006/relationships/font" Target="fonts/ArialNarrow-boldItalic.fntdata"/><Relationship Id="rId10" Type="http://schemas.openxmlformats.org/officeDocument/2006/relationships/slide" Target="slides/slide6.xml"/><Relationship Id="rId32" Type="http://schemas.openxmlformats.org/officeDocument/2006/relationships/font" Target="fonts/ArialNarrow-italic.fntdata"/><Relationship Id="rId13" Type="http://schemas.openxmlformats.org/officeDocument/2006/relationships/slide" Target="slides/slide9.xml"/><Relationship Id="rId35" Type="http://schemas.openxmlformats.org/officeDocument/2006/relationships/font" Target="fonts/Montserrat-bold.fntdata"/><Relationship Id="rId12" Type="http://schemas.openxmlformats.org/officeDocument/2006/relationships/slide" Target="slides/slide8.xml"/><Relationship Id="rId34" Type="http://schemas.openxmlformats.org/officeDocument/2006/relationships/font" Target="fonts/Montserrat-regular.fntdata"/><Relationship Id="rId15" Type="http://schemas.openxmlformats.org/officeDocument/2006/relationships/slide" Target="slides/slide11.xml"/><Relationship Id="rId37" Type="http://schemas.openxmlformats.org/officeDocument/2006/relationships/font" Target="fonts/Montserrat-boldItalic.fntdata"/><Relationship Id="rId14" Type="http://schemas.openxmlformats.org/officeDocument/2006/relationships/slide" Target="slides/slide10.xml"/><Relationship Id="rId36" Type="http://schemas.openxmlformats.org/officeDocument/2006/relationships/font" Target="fonts/Montserrat-italic.fntdata"/><Relationship Id="rId17" Type="http://schemas.openxmlformats.org/officeDocument/2006/relationships/slide" Target="slides/slide13.xml"/><Relationship Id="rId39" Type="http://schemas.openxmlformats.org/officeDocument/2006/relationships/font" Target="fonts/RobotoMono-bold.fntdata"/><Relationship Id="rId16" Type="http://schemas.openxmlformats.org/officeDocument/2006/relationships/slide" Target="slides/slide12.xml"/><Relationship Id="rId38" Type="http://schemas.openxmlformats.org/officeDocument/2006/relationships/font" Target="fonts/RobotoMono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2"/>
            <a:ext cx="4160520" cy="36703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438458" y="2"/>
            <a:ext cx="4160520" cy="36703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155950" y="914400"/>
            <a:ext cx="3289300" cy="2468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/>
          <p:nvPr>
            <p:ph idx="1" type="body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" name="Google Shape;52;p1:notes"/>
          <p:cNvSpPr/>
          <p:nvPr>
            <p:ph idx="2" type="sldImg"/>
          </p:nvPr>
        </p:nvSpPr>
        <p:spPr>
          <a:xfrm>
            <a:off x="3155950" y="914400"/>
            <a:ext cx="3289300" cy="2468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e6e7fe02f_0_0:notes"/>
          <p:cNvSpPr/>
          <p:nvPr>
            <p:ph idx="2" type="sldImg"/>
          </p:nvPr>
        </p:nvSpPr>
        <p:spPr>
          <a:xfrm>
            <a:off x="3155950" y="914400"/>
            <a:ext cx="3289200" cy="246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de6e7fe02f_0_0:notes"/>
          <p:cNvSpPr txBox="1"/>
          <p:nvPr>
            <p:ph idx="1" type="body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de6e7fe02f_0_0:notes"/>
          <p:cNvSpPr txBox="1"/>
          <p:nvPr>
            <p:ph idx="12" type="sldNum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64d228493_1_168:notes"/>
          <p:cNvSpPr/>
          <p:nvPr>
            <p:ph idx="2" type="sldImg"/>
          </p:nvPr>
        </p:nvSpPr>
        <p:spPr>
          <a:xfrm>
            <a:off x="3155950" y="914400"/>
            <a:ext cx="3289200" cy="246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64d228493_1_168:notes"/>
          <p:cNvSpPr txBox="1"/>
          <p:nvPr>
            <p:ph idx="1" type="body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Take a min going through what you’ve done!</a:t>
            </a:r>
            <a:endParaRPr/>
          </a:p>
        </p:txBody>
      </p:sp>
      <p:sp>
        <p:nvSpPr>
          <p:cNvPr id="132" name="Google Shape;132;g864d228493_1_168:notes"/>
          <p:cNvSpPr txBox="1"/>
          <p:nvPr>
            <p:ph idx="12" type="sldNum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64d228493_1_35:notes"/>
          <p:cNvSpPr/>
          <p:nvPr>
            <p:ph idx="2" type="sldImg"/>
          </p:nvPr>
        </p:nvSpPr>
        <p:spPr>
          <a:xfrm>
            <a:off x="3155950" y="914400"/>
            <a:ext cx="3289200" cy="246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64d228493_1_35:notes"/>
          <p:cNvSpPr txBox="1"/>
          <p:nvPr>
            <p:ph idx="1" type="body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Let’s revisit</a:t>
            </a:r>
            <a:endParaRPr/>
          </a:p>
        </p:txBody>
      </p:sp>
      <p:sp>
        <p:nvSpPr>
          <p:cNvPr id="141" name="Google Shape;141;g864d228493_1_35:notes"/>
          <p:cNvSpPr txBox="1"/>
          <p:nvPr>
            <p:ph idx="12" type="sldNum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64d228493_1_457:notes"/>
          <p:cNvSpPr/>
          <p:nvPr>
            <p:ph idx="2" type="sldImg"/>
          </p:nvPr>
        </p:nvSpPr>
        <p:spPr>
          <a:xfrm>
            <a:off x="3155950" y="914400"/>
            <a:ext cx="3289200" cy="246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64d228493_1_457:notes"/>
          <p:cNvSpPr txBox="1"/>
          <p:nvPr>
            <p:ph idx="1" type="body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Any function -- that includes the “Computer”</a:t>
            </a:r>
            <a:endParaRPr/>
          </a:p>
        </p:txBody>
      </p:sp>
      <p:sp>
        <p:nvSpPr>
          <p:cNvPr id="180" name="Google Shape;180;g864d228493_1_457:notes"/>
          <p:cNvSpPr txBox="1"/>
          <p:nvPr>
            <p:ph idx="12" type="sldNum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64d228493_1_499:notes"/>
          <p:cNvSpPr/>
          <p:nvPr>
            <p:ph idx="2" type="sldImg"/>
          </p:nvPr>
        </p:nvSpPr>
        <p:spPr>
          <a:xfrm>
            <a:off x="3155950" y="914400"/>
            <a:ext cx="3289200" cy="246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64d228493_1_499:notes"/>
          <p:cNvSpPr txBox="1"/>
          <p:nvPr>
            <p:ph idx="1" type="body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864d228493_1_499:notes"/>
          <p:cNvSpPr txBox="1"/>
          <p:nvPr>
            <p:ph idx="12" type="sldNum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864d228493_1_539:notes"/>
          <p:cNvSpPr/>
          <p:nvPr>
            <p:ph idx="2" type="sldImg"/>
          </p:nvPr>
        </p:nvSpPr>
        <p:spPr>
          <a:xfrm>
            <a:off x="3155950" y="914400"/>
            <a:ext cx="3289200" cy="246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864d228493_1_539:notes"/>
          <p:cNvSpPr txBox="1"/>
          <p:nvPr>
            <p:ph idx="1" type="body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864d228493_1_539:notes"/>
          <p:cNvSpPr txBox="1"/>
          <p:nvPr>
            <p:ph idx="12" type="sldNum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864d228493_1_290:notes"/>
          <p:cNvSpPr/>
          <p:nvPr>
            <p:ph idx="2" type="sldImg"/>
          </p:nvPr>
        </p:nvSpPr>
        <p:spPr>
          <a:xfrm>
            <a:off x="3155950" y="914400"/>
            <a:ext cx="3289200" cy="246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864d228493_1_290:notes"/>
          <p:cNvSpPr txBox="1"/>
          <p:nvPr>
            <p:ph idx="1" type="body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Getting at: what </a:t>
            </a:r>
            <a:r>
              <a:rPr i="1" lang="en-US" u="sng"/>
              <a:t>is</a:t>
            </a:r>
            <a:r>
              <a:rPr lang="en-US"/>
              <a:t> a program?</a:t>
            </a:r>
            <a:endParaRPr/>
          </a:p>
        </p:txBody>
      </p:sp>
      <p:sp>
        <p:nvSpPr>
          <p:cNvPr id="248" name="Google Shape;248;g864d228493_1_290:notes"/>
          <p:cNvSpPr txBox="1"/>
          <p:nvPr>
            <p:ph idx="12" type="sldNum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64d228493_0_30:notes"/>
          <p:cNvSpPr/>
          <p:nvPr>
            <p:ph idx="2" type="sldImg"/>
          </p:nvPr>
        </p:nvSpPr>
        <p:spPr>
          <a:xfrm>
            <a:off x="3155950" y="914400"/>
            <a:ext cx="3289200" cy="246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864d228493_0_30:notes"/>
          <p:cNvSpPr txBox="1"/>
          <p:nvPr>
            <p:ph idx="1" type="body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864d228493_0_30:notes"/>
          <p:cNvSpPr txBox="1"/>
          <p:nvPr>
            <p:ph idx="12" type="sldNum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864d228493_1_613:notes"/>
          <p:cNvSpPr/>
          <p:nvPr>
            <p:ph idx="2" type="sldImg"/>
          </p:nvPr>
        </p:nvSpPr>
        <p:spPr>
          <a:xfrm>
            <a:off x="3155950" y="914400"/>
            <a:ext cx="3289200" cy="246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864d228493_1_613:notes"/>
          <p:cNvSpPr txBox="1"/>
          <p:nvPr>
            <p:ph idx="1" type="body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864d228493_1_613:notes"/>
          <p:cNvSpPr txBox="1"/>
          <p:nvPr>
            <p:ph idx="12" type="sldNum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864d228493_0_93:notes"/>
          <p:cNvSpPr txBox="1"/>
          <p:nvPr>
            <p:ph idx="1" type="body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8" name="Google Shape;358;g864d228493_0_93:notes"/>
          <p:cNvSpPr/>
          <p:nvPr>
            <p:ph idx="2" type="sldImg"/>
          </p:nvPr>
        </p:nvSpPr>
        <p:spPr>
          <a:xfrm>
            <a:off x="3155950" y="914400"/>
            <a:ext cx="3289200" cy="246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53d6a7667_0_792:notes"/>
          <p:cNvSpPr/>
          <p:nvPr>
            <p:ph idx="2" type="sldImg"/>
          </p:nvPr>
        </p:nvSpPr>
        <p:spPr>
          <a:xfrm>
            <a:off x="3155950" y="914400"/>
            <a:ext cx="3289200" cy="246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53d6a7667_0_792:notes"/>
          <p:cNvSpPr txBox="1"/>
          <p:nvPr>
            <p:ph idx="1" type="body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g853d6a7667_0_792:notes"/>
          <p:cNvSpPr txBox="1"/>
          <p:nvPr>
            <p:ph idx="12" type="sldNum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864d228493_0_22:notes"/>
          <p:cNvSpPr/>
          <p:nvPr>
            <p:ph idx="2" type="sldImg"/>
          </p:nvPr>
        </p:nvSpPr>
        <p:spPr>
          <a:xfrm>
            <a:off x="3155950" y="914400"/>
            <a:ext cx="3289200" cy="246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864d228493_0_22:notes"/>
          <p:cNvSpPr txBox="1"/>
          <p:nvPr>
            <p:ph idx="1" type="body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Also acknowledging an extremely difficult quarter…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Your UW experience this quarter has included SO MANY HURDLES and CHALLENGES. 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You have experienced (and still are experiencing) navigating a global pandemic and the impacts that COVID-19 has had on our world and daily lives. You have endured an entire quarter (and then some) of online learning - we all have a very special relationship with zoom.. 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And certainly given recent events, you are still processing so much that is happening in our community and across the world.</a:t>
            </a:r>
            <a:endParaRPr/>
          </a:p>
        </p:txBody>
      </p:sp>
      <p:sp>
        <p:nvSpPr>
          <p:cNvPr id="380" name="Google Shape;380;g864d228493_0_22:notes"/>
          <p:cNvSpPr txBox="1"/>
          <p:nvPr>
            <p:ph idx="12" type="sldNum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864d228493_0_150:notes"/>
          <p:cNvSpPr/>
          <p:nvPr>
            <p:ph idx="2" type="sldImg"/>
          </p:nvPr>
        </p:nvSpPr>
        <p:spPr>
          <a:xfrm>
            <a:off x="3155950" y="914400"/>
            <a:ext cx="3289200" cy="246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864d228493_0_150:notes"/>
          <p:cNvSpPr txBox="1"/>
          <p:nvPr>
            <p:ph idx="1" type="body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g864d228493_0_150:notes"/>
          <p:cNvSpPr txBox="1"/>
          <p:nvPr>
            <p:ph idx="12" type="sldNum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de6e7fe02f_0_8:notes"/>
          <p:cNvSpPr/>
          <p:nvPr>
            <p:ph idx="2" type="sldImg"/>
          </p:nvPr>
        </p:nvSpPr>
        <p:spPr>
          <a:xfrm>
            <a:off x="3155950" y="914400"/>
            <a:ext cx="3289200" cy="246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de6e7fe02f_0_8:notes"/>
          <p:cNvSpPr txBox="1"/>
          <p:nvPr>
            <p:ph idx="1" type="body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gde6e7fe02f_0_8:notes"/>
          <p:cNvSpPr txBox="1"/>
          <p:nvPr>
            <p:ph idx="12" type="sldNum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de6e7fe02f_0_15:notes"/>
          <p:cNvSpPr/>
          <p:nvPr>
            <p:ph idx="2" type="sldImg"/>
          </p:nvPr>
        </p:nvSpPr>
        <p:spPr>
          <a:xfrm>
            <a:off x="3155950" y="914400"/>
            <a:ext cx="3289200" cy="246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de6e7fe02f_0_15:notes"/>
          <p:cNvSpPr txBox="1"/>
          <p:nvPr>
            <p:ph idx="1" type="body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gde6e7fe02f_0_15:notes"/>
          <p:cNvSpPr txBox="1"/>
          <p:nvPr>
            <p:ph idx="12" type="sldNum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8801313c20_0_0:notes"/>
          <p:cNvSpPr/>
          <p:nvPr>
            <p:ph idx="2" type="sldImg"/>
          </p:nvPr>
        </p:nvSpPr>
        <p:spPr>
          <a:xfrm>
            <a:off x="3155950" y="914400"/>
            <a:ext cx="3289200" cy="246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8801313c20_0_0:notes"/>
          <p:cNvSpPr txBox="1"/>
          <p:nvPr>
            <p:ph idx="1" type="body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g8801313c20_0_0:notes"/>
          <p:cNvSpPr txBox="1"/>
          <p:nvPr>
            <p:ph idx="12" type="sldNum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864d228493_1_448:notes"/>
          <p:cNvSpPr/>
          <p:nvPr>
            <p:ph idx="2" type="sldImg"/>
          </p:nvPr>
        </p:nvSpPr>
        <p:spPr>
          <a:xfrm>
            <a:off x="3155950" y="914400"/>
            <a:ext cx="3289200" cy="246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864d228493_1_448:notes"/>
          <p:cNvSpPr txBox="1"/>
          <p:nvPr>
            <p:ph idx="1" type="body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g864d228493_1_448:notes"/>
          <p:cNvSpPr txBox="1"/>
          <p:nvPr>
            <p:ph idx="12" type="sldNum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6a5ec221b_0_0:notes"/>
          <p:cNvSpPr/>
          <p:nvPr>
            <p:ph idx="2" type="sldImg"/>
          </p:nvPr>
        </p:nvSpPr>
        <p:spPr>
          <a:xfrm>
            <a:off x="3155950" y="914400"/>
            <a:ext cx="3289200" cy="246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b6a5ec221b_0_0:notes"/>
          <p:cNvSpPr txBox="1"/>
          <p:nvPr>
            <p:ph idx="1" type="body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b6a5ec221b_0_0:notes"/>
          <p:cNvSpPr txBox="1"/>
          <p:nvPr>
            <p:ph idx="12" type="sldNum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b6a5ec221b_0_7:notes"/>
          <p:cNvSpPr/>
          <p:nvPr>
            <p:ph idx="2" type="sldImg"/>
          </p:nvPr>
        </p:nvSpPr>
        <p:spPr>
          <a:xfrm>
            <a:off x="3155950" y="914400"/>
            <a:ext cx="3289200" cy="246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b6a5ec221b_0_7:notes"/>
          <p:cNvSpPr txBox="1"/>
          <p:nvPr>
            <p:ph idx="1" type="body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gb6a5ec221b_0_7:notes"/>
          <p:cNvSpPr txBox="1"/>
          <p:nvPr>
            <p:ph idx="12" type="sldNum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6a5ec221b_0_14:notes"/>
          <p:cNvSpPr/>
          <p:nvPr>
            <p:ph idx="2" type="sldImg"/>
          </p:nvPr>
        </p:nvSpPr>
        <p:spPr>
          <a:xfrm>
            <a:off x="3155950" y="914400"/>
            <a:ext cx="3289200" cy="246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6a5ec221b_0_14:notes"/>
          <p:cNvSpPr txBox="1"/>
          <p:nvPr>
            <p:ph idx="1" type="body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gb6a5ec221b_0_14:notes"/>
          <p:cNvSpPr txBox="1"/>
          <p:nvPr>
            <p:ph idx="12" type="sldNum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6a5ec221b_0_21:notes"/>
          <p:cNvSpPr/>
          <p:nvPr>
            <p:ph idx="2" type="sldImg"/>
          </p:nvPr>
        </p:nvSpPr>
        <p:spPr>
          <a:xfrm>
            <a:off x="3155950" y="914400"/>
            <a:ext cx="3289200" cy="246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b6a5ec221b_0_21:notes"/>
          <p:cNvSpPr txBox="1"/>
          <p:nvPr>
            <p:ph idx="1" type="body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b6a5ec221b_0_21:notes"/>
          <p:cNvSpPr txBox="1"/>
          <p:nvPr>
            <p:ph idx="12" type="sldNum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6a5ec221b_0_28:notes"/>
          <p:cNvSpPr/>
          <p:nvPr>
            <p:ph idx="2" type="sldImg"/>
          </p:nvPr>
        </p:nvSpPr>
        <p:spPr>
          <a:xfrm>
            <a:off x="3155950" y="914400"/>
            <a:ext cx="3289200" cy="246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b6a5ec221b_0_28:notes"/>
          <p:cNvSpPr txBox="1"/>
          <p:nvPr>
            <p:ph idx="1" type="body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b6a5ec221b_0_28:notes"/>
          <p:cNvSpPr txBox="1"/>
          <p:nvPr>
            <p:ph idx="12" type="sldNum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6a5ec221b_0_35:notes"/>
          <p:cNvSpPr/>
          <p:nvPr>
            <p:ph idx="2" type="sldImg"/>
          </p:nvPr>
        </p:nvSpPr>
        <p:spPr>
          <a:xfrm>
            <a:off x="3155950" y="914400"/>
            <a:ext cx="3289200" cy="246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b6a5ec221b_0_35:notes"/>
          <p:cNvSpPr txBox="1"/>
          <p:nvPr>
            <p:ph idx="1" type="body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b6a5ec221b_0_35:notes"/>
          <p:cNvSpPr txBox="1"/>
          <p:nvPr>
            <p:ph idx="12" type="sldNum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b6a5ec221b_0_42:notes"/>
          <p:cNvSpPr/>
          <p:nvPr>
            <p:ph idx="2" type="sldImg"/>
          </p:nvPr>
        </p:nvSpPr>
        <p:spPr>
          <a:xfrm>
            <a:off x="3155950" y="914400"/>
            <a:ext cx="3289200" cy="246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b6a5ec221b_0_42:notes"/>
          <p:cNvSpPr txBox="1"/>
          <p:nvPr>
            <p:ph idx="1" type="body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b6a5ec221b_0_42:notes"/>
          <p:cNvSpPr txBox="1"/>
          <p:nvPr>
            <p:ph idx="12" type="sldNum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/>
          <p:nvPr/>
        </p:nvSpPr>
        <p:spPr>
          <a:xfrm>
            <a:off x="0" y="0"/>
            <a:ext cx="9144000" cy="498856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80000" ty="0" sy="8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 txBox="1"/>
          <p:nvPr>
            <p:ph type="ctrTitle"/>
          </p:nvPr>
        </p:nvSpPr>
        <p:spPr>
          <a:xfrm>
            <a:off x="685800" y="2043587"/>
            <a:ext cx="7772400" cy="1467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685800" y="5374529"/>
            <a:ext cx="7772400" cy="593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None/>
              <a:defRPr b="0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420"/>
              <a:buNone/>
              <a:defRPr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6590918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"/>
          <p:cNvSpPr txBox="1"/>
          <p:nvPr/>
        </p:nvSpPr>
        <p:spPr>
          <a:xfrm>
            <a:off x="685800" y="1330960"/>
            <a:ext cx="7772400" cy="577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CSE 390 B 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Spring </a:t>
            </a: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766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560"/>
              <a:buChar char="❖"/>
              <a:defRPr b="0" sz="2600"/>
            </a:lvl1pPr>
            <a:lvl2pPr indent="-382269" lvl="1" marL="9144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420"/>
              <a:buChar char="▪"/>
              <a:defRPr sz="2200"/>
            </a:lvl2pPr>
            <a:lvl3pPr indent="-32003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357762" y="438912"/>
            <a:ext cx="8405238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ntent">
  <p:cSld name="Title and 2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357018" y="1362075"/>
            <a:ext cx="4114800" cy="4972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80"/>
              <a:buChar char="❖"/>
              <a:defRPr b="0" sz="2800"/>
            </a:lvl1pPr>
            <a:lvl2pPr indent="-39624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640"/>
              <a:buChar char="▪"/>
              <a:defRPr sz="2400"/>
            </a:lvl2pPr>
            <a:lvl3pPr indent="-32003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4648200" y="1362075"/>
            <a:ext cx="4114800" cy="4972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80"/>
              <a:buChar char="❖"/>
              <a:defRPr b="0" sz="2800"/>
            </a:lvl1pPr>
            <a:lvl2pPr indent="-39624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640"/>
              <a:buChar char="▪"/>
              <a:defRPr sz="2400"/>
            </a:lvl2pPr>
            <a:lvl3pPr indent="-32003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llEverywhere">
  <p:cSld name="PollEverywher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74090" y="371182"/>
            <a:ext cx="838891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7"/>
          <p:cNvSpPr/>
          <p:nvPr/>
        </p:nvSpPr>
        <p:spPr>
          <a:xfrm>
            <a:off x="0" y="206019"/>
            <a:ext cx="9144000" cy="1063981"/>
          </a:xfrm>
          <a:prstGeom prst="rect">
            <a:avLst/>
          </a:prstGeom>
          <a:solidFill>
            <a:srgbClr val="4B2A8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" name="Google Shape;42;p7"/>
          <p:cNvSpPr/>
          <p:nvPr/>
        </p:nvSpPr>
        <p:spPr>
          <a:xfrm>
            <a:off x="6072845" y="540630"/>
            <a:ext cx="2829602" cy="479667"/>
          </a:xfrm>
          <a:prstGeom prst="roundRect">
            <a:avLst>
              <a:gd fmla="val 16667" name="adj"/>
            </a:avLst>
          </a:prstGeom>
          <a:solidFill>
            <a:srgbClr val="714EA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pollev.com/cse390b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396875" y="1543855"/>
            <a:ext cx="8366125" cy="47902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766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560"/>
              <a:buChar char="❖"/>
              <a:defRPr b="0" sz="2600"/>
            </a:lvl1pPr>
            <a:lvl2pPr indent="-382269" lvl="1" marL="9144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420"/>
              <a:buChar char="▪"/>
              <a:defRPr sz="2200"/>
            </a:lvl2pPr>
            <a:lvl3pPr indent="-32003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pic>
        <p:nvPicPr>
          <p:cNvPr id="44" name="Google Shape;44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6650" y="337100"/>
            <a:ext cx="3816475" cy="88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377540" y="423282"/>
            <a:ext cx="83889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i="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7200" y="1577340"/>
            <a:ext cx="39776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766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560"/>
              <a:buChar char="❖"/>
              <a:defRPr/>
            </a:lvl1pPr>
            <a:lvl2pPr indent="-35433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▪"/>
              <a:defRPr/>
            </a:lvl2pPr>
            <a:lvl3pPr indent="-32003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4709160" y="1577340"/>
            <a:ext cx="39776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766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560"/>
              <a:buChar char="❖"/>
              <a:defRPr/>
            </a:lvl1pPr>
            <a:lvl2pPr indent="-35433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▪"/>
              <a:defRPr/>
            </a:lvl2pPr>
            <a:lvl3pPr indent="-32003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952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952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52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952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952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952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52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952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952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9525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374090" y="371182"/>
            <a:ext cx="838891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766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4B2A85"/>
              </a:buClr>
              <a:buSzPts val="1560"/>
              <a:buFont typeface="Noto Sans Symbols"/>
              <a:buChar char="❖"/>
              <a:defRPr b="1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2269" lvl="1" marL="914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42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6376" y="2534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/>
        </p:nvSpPr>
        <p:spPr>
          <a:xfrm>
            <a:off x="7562325" y="27425"/>
            <a:ext cx="15816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CSE 390B, </a:t>
            </a:r>
            <a:r>
              <a:rPr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Spring</a:t>
            </a:r>
            <a:r>
              <a:rPr b="0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202</a:t>
            </a:r>
            <a:r>
              <a:rPr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"/>
          <p:cNvSpPr txBox="1"/>
          <p:nvPr/>
        </p:nvSpPr>
        <p:spPr>
          <a:xfrm>
            <a:off x="2886136" y="27424"/>
            <a:ext cx="33876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b="0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Course Wrap-up &amp; Gratitude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gif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ctrTitle"/>
          </p:nvPr>
        </p:nvSpPr>
        <p:spPr>
          <a:xfrm>
            <a:off x="685800" y="2043587"/>
            <a:ext cx="7772400" cy="1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Final Class! :(</a:t>
            </a:r>
            <a:br>
              <a:rPr lang="en-US"/>
            </a:br>
            <a:br>
              <a:rPr lang="en-US"/>
            </a:br>
            <a:r>
              <a:rPr b="0" i="1" lang="en-US" sz="3000"/>
              <a:t> </a:t>
            </a:r>
            <a:endParaRPr b="0" i="1" sz="3000"/>
          </a:p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685800" y="5374529"/>
            <a:ext cx="77724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2400"/>
              <a:t>Social Computing Reflection, CSE 390B victory lap, TA-led activity 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i="1" lang="en-US" sz="1200">
                <a:solidFill>
                  <a:srgbClr val="666666"/>
                </a:solidFill>
              </a:rPr>
              <a:t>Significant material adapted from www.nand2tetris.org. © Noam Nisan and Shimon Schocken.</a:t>
            </a:r>
            <a:endParaRPr i="1" sz="12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26" name="Google Shape;126;p18"/>
          <p:cNvSpPr txBox="1"/>
          <p:nvPr>
            <p:ph idx="1" type="body"/>
          </p:nvPr>
        </p:nvSpPr>
        <p:spPr>
          <a:xfrm>
            <a:off x="396875" y="1362075"/>
            <a:ext cx="8366100" cy="497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7660" lvl="0" marL="342900" rtl="0" algn="l"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560"/>
              <a:buChar char="❖"/>
            </a:pPr>
            <a:r>
              <a:rPr lang="en-US">
                <a:solidFill>
                  <a:srgbClr val="000000"/>
                </a:solidFill>
              </a:rPr>
              <a:t>Social Computing Discussion III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27660" lvl="0" marL="342900" rtl="0" algn="l"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560"/>
              <a:buChar char="❖"/>
            </a:pPr>
            <a:r>
              <a:rPr b="1" lang="en-US">
                <a:solidFill>
                  <a:srgbClr val="4B2A85"/>
                </a:solidFill>
              </a:rPr>
              <a:t>Victory Lap</a:t>
            </a:r>
            <a:endParaRPr b="1">
              <a:solidFill>
                <a:srgbClr val="4B2A8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27660" lvl="0" marL="342900" rtl="0" algn="l"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560"/>
              <a:buChar char="❖"/>
            </a:pPr>
            <a:r>
              <a:rPr lang="en-US">
                <a:solidFill>
                  <a:srgbClr val="000000"/>
                </a:solidFill>
              </a:rPr>
              <a:t>End of Quarter Activity led by your lovely TAs</a:t>
            </a:r>
            <a:br>
              <a:rPr lang="en-US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27660" lvl="0" marL="342900" rtl="0" algn="l"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560"/>
              <a:buChar char="❖"/>
            </a:pPr>
            <a:r>
              <a:rPr lang="en-US">
                <a:solidFill>
                  <a:srgbClr val="000000"/>
                </a:solidFill>
              </a:rPr>
              <a:t>Reminders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Arial"/>
              <a:buNone/>
            </a:pPr>
            <a:r>
              <a:t/>
            </a:r>
            <a:endParaRPr sz="2200"/>
          </a:p>
          <a:p>
            <a:pPr indent="-243840" lvl="1" marL="80010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8"/>
          <p:cNvSpPr txBox="1"/>
          <p:nvPr>
            <p:ph idx="12" type="sldNum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8" name="Google Shape;12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7850" y="435675"/>
            <a:ext cx="3590251" cy="226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Nand2Tetris Projects</a:t>
            </a:r>
            <a:endParaRPr/>
          </a:p>
        </p:txBody>
      </p:sp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307975" y="1373175"/>
            <a:ext cx="6324300" cy="497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7660" lvl="0" marL="457200" rtl="0" algn="l">
              <a:spcBef>
                <a:spcPts val="520"/>
              </a:spcBef>
              <a:spcAft>
                <a:spcPts val="0"/>
              </a:spcAft>
              <a:buSzPts val="1560"/>
              <a:buChar char="●"/>
            </a:pPr>
            <a:r>
              <a:rPr lang="en-US"/>
              <a:t>By </a:t>
            </a:r>
            <a:r>
              <a:rPr b="1" lang="en-US"/>
              <a:t>building a computer</a:t>
            </a:r>
            <a:r>
              <a:rPr lang="en-US"/>
              <a:t>, you’ve accomplished something that very few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students have done!</a:t>
            </a:r>
            <a:endParaRPr/>
          </a:p>
          <a:p>
            <a:pPr indent="-382269" lvl="1" marL="914400" rtl="0" algn="l">
              <a:spcBef>
                <a:spcPts val="1000"/>
              </a:spcBef>
              <a:spcAft>
                <a:spcPts val="0"/>
              </a:spcAft>
              <a:buSzPts val="2420"/>
              <a:buChar char="○"/>
            </a:pPr>
            <a:r>
              <a:rPr lang="en-US"/>
              <a:t>Many software writers consider building the computer as Somebody Else’s Problem™</a:t>
            </a:r>
            <a:endParaRPr/>
          </a:p>
          <a:p>
            <a:pPr indent="-382269" lvl="1" marL="914400" rtl="0" algn="l">
              <a:spcBef>
                <a:spcPts val="1000"/>
              </a:spcBef>
              <a:spcAft>
                <a:spcPts val="0"/>
              </a:spcAft>
              <a:buSzPts val="2420"/>
              <a:buChar char="○"/>
            </a:pPr>
            <a:r>
              <a:rPr lang="en-US"/>
              <a:t>But so many technical skills and CSE courses tie in to this task</a:t>
            </a:r>
            <a:endParaRPr/>
          </a:p>
          <a:p>
            <a:pPr indent="-382269" lvl="1" marL="914400" rtl="0" algn="l">
              <a:spcBef>
                <a:spcPts val="1000"/>
              </a:spcBef>
              <a:spcAft>
                <a:spcPts val="0"/>
              </a:spcAft>
              <a:buSzPts val="2420"/>
              <a:buChar char="○"/>
            </a:pPr>
            <a:r>
              <a:rPr lang="en-US"/>
              <a:t>And even if you only write Java for the rest of time…</a:t>
            </a:r>
            <a:endParaRPr/>
          </a:p>
          <a:p>
            <a:pPr indent="-320039" lvl="2" marL="1371600" rtl="0" algn="l">
              <a:spcBef>
                <a:spcPts val="1000"/>
              </a:spcBef>
              <a:spcAft>
                <a:spcPts val="0"/>
              </a:spcAft>
              <a:buSzPts val="1440"/>
              <a:buChar char="■"/>
            </a:pPr>
            <a:r>
              <a:rPr lang="en-US"/>
              <a:t>Understanding the “layer below” makes you a better engineer in the “layer above”!</a:t>
            </a:r>
            <a:endParaRPr/>
          </a:p>
        </p:txBody>
      </p:sp>
      <p:sp>
        <p:nvSpPr>
          <p:cNvPr id="136" name="Google Shape;136;p19"/>
          <p:cNvSpPr txBox="1"/>
          <p:nvPr>
            <p:ph idx="12" type="sldNum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7" name="Google Shape;13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2275" y="435675"/>
            <a:ext cx="2206000" cy="234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/>
          <p:nvPr/>
        </p:nvSpPr>
        <p:spPr>
          <a:xfrm>
            <a:off x="89100" y="339975"/>
            <a:ext cx="8965800" cy="33318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0"/>
          <p:cNvSpPr/>
          <p:nvPr/>
        </p:nvSpPr>
        <p:spPr>
          <a:xfrm>
            <a:off x="87425" y="3827275"/>
            <a:ext cx="8965800" cy="29340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0"/>
          <p:cNvSpPr txBox="1"/>
          <p:nvPr>
            <p:ph type="title"/>
          </p:nvPr>
        </p:nvSpPr>
        <p:spPr>
          <a:xfrm>
            <a:off x="357025" y="435675"/>
            <a:ext cx="4821600" cy="11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Roadmap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6" name="Google Shape;146;p20"/>
          <p:cNvSpPr txBox="1"/>
          <p:nvPr>
            <p:ph idx="12" type="sldNum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20"/>
          <p:cNvSpPr/>
          <p:nvPr/>
        </p:nvSpPr>
        <p:spPr>
          <a:xfrm>
            <a:off x="3722575" y="618525"/>
            <a:ext cx="14376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High-Level Language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0"/>
          <p:cNvSpPr/>
          <p:nvPr/>
        </p:nvSpPr>
        <p:spPr>
          <a:xfrm>
            <a:off x="3722575" y="1560250"/>
            <a:ext cx="14376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Intermediate Language(s)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0"/>
          <p:cNvSpPr/>
          <p:nvPr/>
        </p:nvSpPr>
        <p:spPr>
          <a:xfrm>
            <a:off x="3722575" y="2501975"/>
            <a:ext cx="14376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Assembly Language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0"/>
          <p:cNvSpPr/>
          <p:nvPr/>
        </p:nvSpPr>
        <p:spPr>
          <a:xfrm>
            <a:off x="4519113" y="3563750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Machine Code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5412800" y="2503250"/>
            <a:ext cx="14376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Operating System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4519125" y="4140388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5412800" y="47575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CPU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3576925" y="47575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Memory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5316788" y="5306275"/>
            <a:ext cx="7869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ALU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4519125" y="58550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Basic Logic Gates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0"/>
          <p:cNvSpPr/>
          <p:nvPr/>
        </p:nvSpPr>
        <p:spPr>
          <a:xfrm>
            <a:off x="4519125" y="634877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NAND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0"/>
          <p:cNvSpPr txBox="1"/>
          <p:nvPr>
            <p:ph type="title"/>
          </p:nvPr>
        </p:nvSpPr>
        <p:spPr>
          <a:xfrm>
            <a:off x="229220" y="2909775"/>
            <a:ext cx="2356200" cy="7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5818E"/>
                </a:solidFill>
              </a:rPr>
              <a:t>SOFTWARE</a:t>
            </a:r>
            <a:endParaRPr>
              <a:solidFill>
                <a:srgbClr val="45818E"/>
              </a:solidFill>
            </a:endParaRPr>
          </a:p>
        </p:txBody>
      </p:sp>
      <p:sp>
        <p:nvSpPr>
          <p:cNvPr id="159" name="Google Shape;159;p20"/>
          <p:cNvSpPr txBox="1"/>
          <p:nvPr>
            <p:ph type="title"/>
          </p:nvPr>
        </p:nvSpPr>
        <p:spPr>
          <a:xfrm>
            <a:off x="229225" y="3827275"/>
            <a:ext cx="2499000" cy="7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69138"/>
                </a:solidFill>
              </a:rPr>
              <a:t>HARDWARE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4297225" y="1221088"/>
            <a:ext cx="288300" cy="320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0"/>
          <p:cNvSpPr/>
          <p:nvPr/>
        </p:nvSpPr>
        <p:spPr>
          <a:xfrm>
            <a:off x="4297225" y="2165438"/>
            <a:ext cx="288300" cy="320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0"/>
          <p:cNvSpPr/>
          <p:nvPr/>
        </p:nvSpPr>
        <p:spPr>
          <a:xfrm>
            <a:off x="5093775" y="3928875"/>
            <a:ext cx="288300" cy="280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0"/>
          <p:cNvSpPr/>
          <p:nvPr/>
        </p:nvSpPr>
        <p:spPr>
          <a:xfrm>
            <a:off x="4702750" y="4506363"/>
            <a:ext cx="288300" cy="365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0"/>
          <p:cNvSpPr/>
          <p:nvPr/>
        </p:nvSpPr>
        <p:spPr>
          <a:xfrm>
            <a:off x="5566100" y="4506363"/>
            <a:ext cx="288300" cy="365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0"/>
          <p:cNvSpPr/>
          <p:nvPr/>
        </p:nvSpPr>
        <p:spPr>
          <a:xfrm>
            <a:off x="5566100" y="5122620"/>
            <a:ext cx="288300" cy="231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0"/>
          <p:cNvSpPr/>
          <p:nvPr/>
        </p:nvSpPr>
        <p:spPr>
          <a:xfrm>
            <a:off x="4702750" y="5140975"/>
            <a:ext cx="288300" cy="714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0"/>
          <p:cNvSpPr/>
          <p:nvPr/>
        </p:nvSpPr>
        <p:spPr>
          <a:xfrm>
            <a:off x="5566100" y="5694975"/>
            <a:ext cx="288300" cy="231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0"/>
          <p:cNvSpPr/>
          <p:nvPr/>
        </p:nvSpPr>
        <p:spPr>
          <a:xfrm rot="3167050">
            <a:off x="6020555" y="5483789"/>
            <a:ext cx="288185" cy="581472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0"/>
          <p:cNvSpPr/>
          <p:nvPr/>
        </p:nvSpPr>
        <p:spPr>
          <a:xfrm>
            <a:off x="5093775" y="6220125"/>
            <a:ext cx="288300" cy="231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0"/>
          <p:cNvSpPr/>
          <p:nvPr/>
        </p:nvSpPr>
        <p:spPr>
          <a:xfrm>
            <a:off x="6257275" y="5306275"/>
            <a:ext cx="7224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PC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0"/>
          <p:cNvSpPr/>
          <p:nvPr/>
        </p:nvSpPr>
        <p:spPr>
          <a:xfrm>
            <a:off x="6359625" y="5122620"/>
            <a:ext cx="288300" cy="231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0"/>
          <p:cNvSpPr/>
          <p:nvPr/>
        </p:nvSpPr>
        <p:spPr>
          <a:xfrm>
            <a:off x="4235425" y="3243025"/>
            <a:ext cx="981000" cy="3207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Assembler</a:t>
            </a:r>
            <a:endParaRPr b="1" sz="1200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3" name="Google Shape;173;p20"/>
          <p:cNvGrpSpPr/>
          <p:nvPr/>
        </p:nvGrpSpPr>
        <p:grpSpPr>
          <a:xfrm>
            <a:off x="4991543" y="3086077"/>
            <a:ext cx="492779" cy="540161"/>
            <a:chOff x="4704168" y="3604377"/>
            <a:chExt cx="492779" cy="540161"/>
          </a:xfrm>
        </p:grpSpPr>
        <p:sp>
          <p:nvSpPr>
            <p:cNvPr id="174" name="Google Shape;174;p20"/>
            <p:cNvSpPr/>
            <p:nvPr/>
          </p:nvSpPr>
          <p:spPr>
            <a:xfrm>
              <a:off x="4806900" y="3726938"/>
              <a:ext cx="288300" cy="4176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0"/>
            <p:cNvSpPr/>
            <p:nvPr/>
          </p:nvSpPr>
          <p:spPr>
            <a:xfrm rot="-3063482">
              <a:off x="4767512" y="3616962"/>
              <a:ext cx="142713" cy="231031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0"/>
            <p:cNvSpPr/>
            <p:nvPr/>
          </p:nvSpPr>
          <p:spPr>
            <a:xfrm rot="3109755">
              <a:off x="4990738" y="3617041"/>
              <a:ext cx="142717" cy="230942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/>
          <p:nvPr/>
        </p:nvSpPr>
        <p:spPr>
          <a:xfrm>
            <a:off x="4396425" y="3827125"/>
            <a:ext cx="4673700" cy="2934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5000">
                <a:srgbClr val="FFFFFF">
                  <a:alpha val="0"/>
                </a:srgbClr>
              </a:gs>
              <a:gs pos="51000">
                <a:srgbClr val="F9CB9C"/>
              </a:gs>
              <a:gs pos="100000">
                <a:srgbClr val="F9CB9C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1"/>
          <p:cNvSpPr/>
          <p:nvPr/>
        </p:nvSpPr>
        <p:spPr>
          <a:xfrm>
            <a:off x="4397879" y="339825"/>
            <a:ext cx="4673700" cy="3331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4000">
                <a:srgbClr val="FFFFFF">
                  <a:alpha val="0"/>
                </a:srgbClr>
              </a:gs>
              <a:gs pos="50000">
                <a:srgbClr val="76A5AF"/>
              </a:gs>
              <a:gs pos="100000">
                <a:srgbClr val="76A5AF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1"/>
          <p:cNvSpPr/>
          <p:nvPr/>
        </p:nvSpPr>
        <p:spPr>
          <a:xfrm>
            <a:off x="6542900" y="58550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Basic Logic Gates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1"/>
          <p:cNvSpPr/>
          <p:nvPr/>
        </p:nvSpPr>
        <p:spPr>
          <a:xfrm>
            <a:off x="6542900" y="634877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NAND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1"/>
          <p:cNvSpPr/>
          <p:nvPr/>
        </p:nvSpPr>
        <p:spPr>
          <a:xfrm>
            <a:off x="7117550" y="6220125"/>
            <a:ext cx="288300" cy="231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150" y="634875"/>
            <a:ext cx="5867149" cy="4245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88" name="Google Shape;188;p21"/>
          <p:cNvSpPr/>
          <p:nvPr/>
        </p:nvSpPr>
        <p:spPr>
          <a:xfrm>
            <a:off x="5211225" y="5924325"/>
            <a:ext cx="948000" cy="526800"/>
          </a:xfrm>
          <a:prstGeom prst="wedgeRoundRectCallout">
            <a:avLst>
              <a:gd fmla="val 77700" name="adj1"/>
              <a:gd fmla="val -21721" name="adj2"/>
              <a:gd fmla="val 0" name="adj3"/>
            </a:avLst>
          </a:prstGeom>
          <a:solidFill>
            <a:srgbClr val="D5A6BD"/>
          </a:solidFill>
          <a:ln cap="flat" cmpd="sng" w="2857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Project 1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1"/>
          <p:cNvSpPr txBox="1"/>
          <p:nvPr/>
        </p:nvSpPr>
        <p:spPr>
          <a:xfrm>
            <a:off x="464150" y="5202475"/>
            <a:ext cx="4620300" cy="11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4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Boolean function synthesis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4B2A85"/>
              </a:buClr>
              <a:buSzPts val="14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Practice with an unfamiliar, declarative style of programming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/>
          <p:nvPr/>
        </p:nvSpPr>
        <p:spPr>
          <a:xfrm>
            <a:off x="4396425" y="3827125"/>
            <a:ext cx="4673700" cy="2934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5000">
                <a:srgbClr val="FFFFFF">
                  <a:alpha val="0"/>
                </a:srgbClr>
              </a:gs>
              <a:gs pos="51000">
                <a:srgbClr val="F9CB9C"/>
              </a:gs>
              <a:gs pos="100000">
                <a:srgbClr val="F9CB9C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2"/>
          <p:cNvSpPr/>
          <p:nvPr/>
        </p:nvSpPr>
        <p:spPr>
          <a:xfrm>
            <a:off x="4397879" y="339825"/>
            <a:ext cx="4673700" cy="3331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4000">
                <a:srgbClr val="FFFFFF">
                  <a:alpha val="0"/>
                </a:srgbClr>
              </a:gs>
              <a:gs pos="50000">
                <a:srgbClr val="76A5AF"/>
              </a:gs>
              <a:gs pos="100000">
                <a:srgbClr val="76A5AF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2"/>
          <p:cNvSpPr/>
          <p:nvPr/>
        </p:nvSpPr>
        <p:spPr>
          <a:xfrm>
            <a:off x="6380175" y="4757525"/>
            <a:ext cx="9810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Memory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2"/>
          <p:cNvSpPr/>
          <p:nvPr/>
        </p:nvSpPr>
        <p:spPr>
          <a:xfrm>
            <a:off x="7340563" y="5306275"/>
            <a:ext cx="7869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ALU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2"/>
          <p:cNvSpPr/>
          <p:nvPr/>
        </p:nvSpPr>
        <p:spPr>
          <a:xfrm>
            <a:off x="6542900" y="58550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Basic Logic Gates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2"/>
          <p:cNvSpPr/>
          <p:nvPr/>
        </p:nvSpPr>
        <p:spPr>
          <a:xfrm>
            <a:off x="6542900" y="634877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NAND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2"/>
          <p:cNvSpPr/>
          <p:nvPr/>
        </p:nvSpPr>
        <p:spPr>
          <a:xfrm>
            <a:off x="6726525" y="5140975"/>
            <a:ext cx="288300" cy="714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2"/>
          <p:cNvSpPr/>
          <p:nvPr/>
        </p:nvSpPr>
        <p:spPr>
          <a:xfrm>
            <a:off x="7589875" y="5694975"/>
            <a:ext cx="288300" cy="231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2"/>
          <p:cNvSpPr/>
          <p:nvPr/>
        </p:nvSpPr>
        <p:spPr>
          <a:xfrm rot="3167050">
            <a:off x="8044330" y="5483789"/>
            <a:ext cx="288185" cy="581472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2"/>
          <p:cNvSpPr/>
          <p:nvPr/>
        </p:nvSpPr>
        <p:spPr>
          <a:xfrm>
            <a:off x="7117550" y="6220125"/>
            <a:ext cx="288300" cy="231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2"/>
          <p:cNvSpPr/>
          <p:nvPr/>
        </p:nvSpPr>
        <p:spPr>
          <a:xfrm>
            <a:off x="8281050" y="5306275"/>
            <a:ext cx="7224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PC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2"/>
          <p:cNvSpPr txBox="1"/>
          <p:nvPr/>
        </p:nvSpPr>
        <p:spPr>
          <a:xfrm>
            <a:off x="464150" y="5202475"/>
            <a:ext cx="4620300" cy="14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4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Components found in “real-world” computers: ALU, PC, Memory...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4B2A85"/>
              </a:buClr>
              <a:buSzPts val="14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Learning a mental model for sequential logic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325" y="491302"/>
            <a:ext cx="4620300" cy="333582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08" name="Google Shape;20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9188" y="910925"/>
            <a:ext cx="4601718" cy="33317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09" name="Google Shape;209;p22"/>
          <p:cNvSpPr/>
          <p:nvPr/>
        </p:nvSpPr>
        <p:spPr>
          <a:xfrm>
            <a:off x="5339675" y="5300500"/>
            <a:ext cx="948000" cy="526800"/>
          </a:xfrm>
          <a:prstGeom prst="wedgeRoundRectCallout">
            <a:avLst>
              <a:gd fmla="val 77700" name="adj1"/>
              <a:gd fmla="val -21721" name="adj2"/>
              <a:gd fmla="val 0" name="adj3"/>
            </a:avLst>
          </a:prstGeom>
          <a:solidFill>
            <a:srgbClr val="D5A6BD"/>
          </a:solidFill>
          <a:ln cap="flat" cmpd="sng" w="2857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Project 2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2"/>
          <p:cNvSpPr/>
          <p:nvPr/>
        </p:nvSpPr>
        <p:spPr>
          <a:xfrm>
            <a:off x="5030263" y="4676675"/>
            <a:ext cx="948000" cy="526800"/>
          </a:xfrm>
          <a:prstGeom prst="wedgeRoundRectCallout">
            <a:avLst>
              <a:gd fmla="val 77700" name="adj1"/>
              <a:gd fmla="val -21721" name="adj2"/>
              <a:gd fmla="val 0" name="adj3"/>
            </a:avLst>
          </a:prstGeom>
          <a:solidFill>
            <a:srgbClr val="D5A6BD"/>
          </a:solidFill>
          <a:ln cap="flat" cmpd="sng" w="2857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Project 3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"/>
          <p:cNvSpPr/>
          <p:nvPr/>
        </p:nvSpPr>
        <p:spPr>
          <a:xfrm>
            <a:off x="4396425" y="3827125"/>
            <a:ext cx="4673700" cy="2934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5000">
                <a:srgbClr val="FFFFFF">
                  <a:alpha val="0"/>
                </a:srgbClr>
              </a:gs>
              <a:gs pos="51000">
                <a:srgbClr val="F9CB9C"/>
              </a:gs>
              <a:gs pos="100000">
                <a:srgbClr val="F9CB9C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3"/>
          <p:cNvSpPr/>
          <p:nvPr/>
        </p:nvSpPr>
        <p:spPr>
          <a:xfrm>
            <a:off x="4397879" y="339825"/>
            <a:ext cx="4673700" cy="3331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4000">
                <a:srgbClr val="FFFFFF">
                  <a:alpha val="0"/>
                </a:srgbClr>
              </a:gs>
              <a:gs pos="50000">
                <a:srgbClr val="76A5AF"/>
              </a:gs>
              <a:gs pos="100000">
                <a:srgbClr val="76A5AF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3"/>
          <p:cNvSpPr/>
          <p:nvPr/>
        </p:nvSpPr>
        <p:spPr>
          <a:xfrm>
            <a:off x="6245300" y="2501975"/>
            <a:ext cx="12075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Assembly Language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3"/>
          <p:cNvSpPr/>
          <p:nvPr/>
        </p:nvSpPr>
        <p:spPr>
          <a:xfrm>
            <a:off x="6380175" y="4757525"/>
            <a:ext cx="9810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Memory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3"/>
          <p:cNvSpPr/>
          <p:nvPr/>
        </p:nvSpPr>
        <p:spPr>
          <a:xfrm>
            <a:off x="7340563" y="5306275"/>
            <a:ext cx="7869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ALU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3"/>
          <p:cNvSpPr/>
          <p:nvPr/>
        </p:nvSpPr>
        <p:spPr>
          <a:xfrm>
            <a:off x="6542900" y="58550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Basic Logic Gates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3"/>
          <p:cNvSpPr/>
          <p:nvPr/>
        </p:nvSpPr>
        <p:spPr>
          <a:xfrm>
            <a:off x="6542900" y="634877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NAND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3"/>
          <p:cNvSpPr/>
          <p:nvPr/>
        </p:nvSpPr>
        <p:spPr>
          <a:xfrm>
            <a:off x="6726525" y="5140975"/>
            <a:ext cx="288300" cy="714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3"/>
          <p:cNvSpPr/>
          <p:nvPr/>
        </p:nvSpPr>
        <p:spPr>
          <a:xfrm>
            <a:off x="7589875" y="5694975"/>
            <a:ext cx="288300" cy="231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3"/>
          <p:cNvSpPr/>
          <p:nvPr/>
        </p:nvSpPr>
        <p:spPr>
          <a:xfrm rot="3167050">
            <a:off x="8044330" y="5483789"/>
            <a:ext cx="288185" cy="581472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3"/>
          <p:cNvSpPr/>
          <p:nvPr/>
        </p:nvSpPr>
        <p:spPr>
          <a:xfrm>
            <a:off x="7117550" y="6220125"/>
            <a:ext cx="288300" cy="231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3"/>
          <p:cNvSpPr/>
          <p:nvPr/>
        </p:nvSpPr>
        <p:spPr>
          <a:xfrm>
            <a:off x="8281050" y="5306275"/>
            <a:ext cx="7224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PC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3"/>
          <p:cNvSpPr/>
          <p:nvPr/>
        </p:nvSpPr>
        <p:spPr>
          <a:xfrm>
            <a:off x="6542888" y="3563750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Machine Code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3"/>
          <p:cNvSpPr/>
          <p:nvPr/>
        </p:nvSpPr>
        <p:spPr>
          <a:xfrm>
            <a:off x="6527925" y="3243025"/>
            <a:ext cx="981000" cy="3207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Assembler</a:t>
            </a:r>
            <a:endParaRPr b="1" sz="1200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0" name="Google Shape;230;p23"/>
          <p:cNvGrpSpPr/>
          <p:nvPr/>
        </p:nvGrpSpPr>
        <p:grpSpPr>
          <a:xfrm>
            <a:off x="7284051" y="3086078"/>
            <a:ext cx="391024" cy="540172"/>
            <a:chOff x="4704176" y="3604378"/>
            <a:chExt cx="391024" cy="540172"/>
          </a:xfrm>
        </p:grpSpPr>
        <p:sp>
          <p:nvSpPr>
            <p:cNvPr id="231" name="Google Shape;231;p23"/>
            <p:cNvSpPr/>
            <p:nvPr/>
          </p:nvSpPr>
          <p:spPr>
            <a:xfrm>
              <a:off x="4806900" y="3779450"/>
              <a:ext cx="288300" cy="3651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3"/>
            <p:cNvSpPr/>
            <p:nvPr/>
          </p:nvSpPr>
          <p:spPr>
            <a:xfrm rot="-3063482">
              <a:off x="4786719" y="3607824"/>
              <a:ext cx="142713" cy="280508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33" name="Google Shape;2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375" y="448375"/>
            <a:ext cx="4091625" cy="295901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34" name="Google Shape;234;p23"/>
          <p:cNvSpPr/>
          <p:nvPr/>
        </p:nvSpPr>
        <p:spPr>
          <a:xfrm>
            <a:off x="6542900" y="4140388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3"/>
          <p:cNvSpPr/>
          <p:nvPr/>
        </p:nvSpPr>
        <p:spPr>
          <a:xfrm>
            <a:off x="7606525" y="4757525"/>
            <a:ext cx="10977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CPU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3"/>
          <p:cNvSpPr/>
          <p:nvPr/>
        </p:nvSpPr>
        <p:spPr>
          <a:xfrm>
            <a:off x="7117550" y="3928875"/>
            <a:ext cx="288300" cy="280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3"/>
          <p:cNvSpPr/>
          <p:nvPr/>
        </p:nvSpPr>
        <p:spPr>
          <a:xfrm>
            <a:off x="6726525" y="4506363"/>
            <a:ext cx="288300" cy="365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3"/>
          <p:cNvSpPr/>
          <p:nvPr/>
        </p:nvSpPr>
        <p:spPr>
          <a:xfrm>
            <a:off x="7589875" y="4506363"/>
            <a:ext cx="288300" cy="365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3"/>
          <p:cNvSpPr/>
          <p:nvPr/>
        </p:nvSpPr>
        <p:spPr>
          <a:xfrm>
            <a:off x="7589875" y="5122620"/>
            <a:ext cx="288300" cy="231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3"/>
          <p:cNvSpPr/>
          <p:nvPr/>
        </p:nvSpPr>
        <p:spPr>
          <a:xfrm>
            <a:off x="8383400" y="5122620"/>
            <a:ext cx="288300" cy="231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3"/>
          <p:cNvSpPr/>
          <p:nvPr/>
        </p:nvSpPr>
        <p:spPr>
          <a:xfrm>
            <a:off x="4944138" y="2636350"/>
            <a:ext cx="948000" cy="526800"/>
          </a:xfrm>
          <a:prstGeom prst="wedgeRoundRectCallout">
            <a:avLst>
              <a:gd fmla="val 77700" name="adj1"/>
              <a:gd fmla="val -21721" name="adj2"/>
              <a:gd fmla="val 0" name="adj3"/>
            </a:avLst>
          </a:prstGeom>
          <a:solidFill>
            <a:srgbClr val="D5A6BD"/>
          </a:solidFill>
          <a:ln cap="flat" cmpd="sng" w="2857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Project 4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3"/>
          <p:cNvSpPr/>
          <p:nvPr/>
        </p:nvSpPr>
        <p:spPr>
          <a:xfrm>
            <a:off x="5246263" y="4052850"/>
            <a:ext cx="948000" cy="526800"/>
          </a:xfrm>
          <a:prstGeom prst="wedgeRoundRectCallout">
            <a:avLst>
              <a:gd fmla="val 82338" name="adj1"/>
              <a:gd fmla="val 21427" name="adj2"/>
              <a:gd fmla="val 0" name="adj3"/>
            </a:avLst>
          </a:prstGeom>
          <a:solidFill>
            <a:srgbClr val="D5A6BD"/>
          </a:solidFill>
          <a:ln cap="flat" cmpd="sng" w="2857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Project 5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3"/>
          <p:cNvSpPr txBox="1"/>
          <p:nvPr/>
        </p:nvSpPr>
        <p:spPr>
          <a:xfrm>
            <a:off x="464150" y="5202475"/>
            <a:ext cx="4620300" cy="14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4B2A85"/>
              </a:buClr>
              <a:buSzPts val="14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The connection between software and hardware through binary instructions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4B2A85"/>
              </a:buClr>
              <a:buSzPts val="14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has to happen in a clock cycle to process one instruction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488" y="2240441"/>
            <a:ext cx="4091624" cy="296203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4"/>
          <p:cNvSpPr/>
          <p:nvPr/>
        </p:nvSpPr>
        <p:spPr>
          <a:xfrm>
            <a:off x="4396425" y="3827125"/>
            <a:ext cx="4673700" cy="2934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5000">
                <a:srgbClr val="FFFFFF">
                  <a:alpha val="0"/>
                </a:srgbClr>
              </a:gs>
              <a:gs pos="51000">
                <a:srgbClr val="F9CB9C"/>
              </a:gs>
              <a:gs pos="100000">
                <a:srgbClr val="F9CB9C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4"/>
          <p:cNvSpPr/>
          <p:nvPr/>
        </p:nvSpPr>
        <p:spPr>
          <a:xfrm>
            <a:off x="4397879" y="339825"/>
            <a:ext cx="4673700" cy="3331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4000">
                <a:srgbClr val="FFFFFF">
                  <a:alpha val="0"/>
                </a:srgbClr>
              </a:gs>
              <a:gs pos="50000">
                <a:srgbClr val="76A5AF"/>
              </a:gs>
              <a:gs pos="100000">
                <a:srgbClr val="76A5AF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4"/>
          <p:cNvSpPr/>
          <p:nvPr/>
        </p:nvSpPr>
        <p:spPr>
          <a:xfrm>
            <a:off x="6245300" y="618525"/>
            <a:ext cx="12075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High-Level Language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4"/>
          <p:cNvSpPr/>
          <p:nvPr/>
        </p:nvSpPr>
        <p:spPr>
          <a:xfrm>
            <a:off x="6245300" y="1560250"/>
            <a:ext cx="12075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Intermediate Language(s)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4"/>
          <p:cNvSpPr/>
          <p:nvPr/>
        </p:nvSpPr>
        <p:spPr>
          <a:xfrm>
            <a:off x="6245300" y="2501975"/>
            <a:ext cx="12075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Assembly Language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4"/>
          <p:cNvSpPr/>
          <p:nvPr/>
        </p:nvSpPr>
        <p:spPr>
          <a:xfrm>
            <a:off x="6542888" y="3563750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Machine Code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4"/>
          <p:cNvSpPr/>
          <p:nvPr/>
        </p:nvSpPr>
        <p:spPr>
          <a:xfrm>
            <a:off x="7705300" y="2503250"/>
            <a:ext cx="12075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Operating System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4"/>
          <p:cNvSpPr/>
          <p:nvPr/>
        </p:nvSpPr>
        <p:spPr>
          <a:xfrm>
            <a:off x="6542900" y="4140388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4"/>
          <p:cNvSpPr/>
          <p:nvPr/>
        </p:nvSpPr>
        <p:spPr>
          <a:xfrm>
            <a:off x="7606525" y="4757525"/>
            <a:ext cx="10977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CPU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4"/>
          <p:cNvSpPr/>
          <p:nvPr/>
        </p:nvSpPr>
        <p:spPr>
          <a:xfrm>
            <a:off x="6380175" y="4757525"/>
            <a:ext cx="9810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Memory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4"/>
          <p:cNvSpPr/>
          <p:nvPr/>
        </p:nvSpPr>
        <p:spPr>
          <a:xfrm>
            <a:off x="7340563" y="5306275"/>
            <a:ext cx="7869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ALU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4"/>
          <p:cNvSpPr/>
          <p:nvPr/>
        </p:nvSpPr>
        <p:spPr>
          <a:xfrm>
            <a:off x="6542900" y="58550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Basic Logic Gates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4"/>
          <p:cNvSpPr/>
          <p:nvPr/>
        </p:nvSpPr>
        <p:spPr>
          <a:xfrm>
            <a:off x="6542900" y="634877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NAND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4"/>
          <p:cNvSpPr/>
          <p:nvPr/>
        </p:nvSpPr>
        <p:spPr>
          <a:xfrm>
            <a:off x="6704900" y="1219763"/>
            <a:ext cx="288300" cy="320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4"/>
          <p:cNvSpPr/>
          <p:nvPr/>
        </p:nvSpPr>
        <p:spPr>
          <a:xfrm>
            <a:off x="6704900" y="2164113"/>
            <a:ext cx="288300" cy="320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4"/>
          <p:cNvSpPr/>
          <p:nvPr/>
        </p:nvSpPr>
        <p:spPr>
          <a:xfrm>
            <a:off x="7117550" y="3928875"/>
            <a:ext cx="288300" cy="280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4"/>
          <p:cNvSpPr/>
          <p:nvPr/>
        </p:nvSpPr>
        <p:spPr>
          <a:xfrm>
            <a:off x="6726525" y="4506363"/>
            <a:ext cx="288300" cy="365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4"/>
          <p:cNvSpPr/>
          <p:nvPr/>
        </p:nvSpPr>
        <p:spPr>
          <a:xfrm>
            <a:off x="7589875" y="4506363"/>
            <a:ext cx="288300" cy="365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4"/>
          <p:cNvSpPr/>
          <p:nvPr/>
        </p:nvSpPr>
        <p:spPr>
          <a:xfrm>
            <a:off x="7589875" y="5122620"/>
            <a:ext cx="288300" cy="231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4"/>
          <p:cNvSpPr/>
          <p:nvPr/>
        </p:nvSpPr>
        <p:spPr>
          <a:xfrm>
            <a:off x="6726525" y="5140975"/>
            <a:ext cx="288300" cy="714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4"/>
          <p:cNvSpPr/>
          <p:nvPr/>
        </p:nvSpPr>
        <p:spPr>
          <a:xfrm>
            <a:off x="7589875" y="5694975"/>
            <a:ext cx="288300" cy="231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4"/>
          <p:cNvSpPr/>
          <p:nvPr/>
        </p:nvSpPr>
        <p:spPr>
          <a:xfrm rot="3167050">
            <a:off x="8044330" y="5483789"/>
            <a:ext cx="288185" cy="581472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4"/>
          <p:cNvSpPr/>
          <p:nvPr/>
        </p:nvSpPr>
        <p:spPr>
          <a:xfrm>
            <a:off x="7117550" y="6220125"/>
            <a:ext cx="288300" cy="231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4"/>
          <p:cNvSpPr/>
          <p:nvPr/>
        </p:nvSpPr>
        <p:spPr>
          <a:xfrm>
            <a:off x="8281050" y="5306275"/>
            <a:ext cx="7224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PC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4"/>
          <p:cNvSpPr/>
          <p:nvPr/>
        </p:nvSpPr>
        <p:spPr>
          <a:xfrm>
            <a:off x="8383400" y="5122620"/>
            <a:ext cx="288300" cy="231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4"/>
          <p:cNvSpPr/>
          <p:nvPr/>
        </p:nvSpPr>
        <p:spPr>
          <a:xfrm>
            <a:off x="6527925" y="3243025"/>
            <a:ext cx="981000" cy="3207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Assembler</a:t>
            </a:r>
            <a:endParaRPr b="1" sz="1200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6" name="Google Shape;276;p24"/>
          <p:cNvGrpSpPr/>
          <p:nvPr/>
        </p:nvGrpSpPr>
        <p:grpSpPr>
          <a:xfrm>
            <a:off x="7284043" y="3086077"/>
            <a:ext cx="492779" cy="540161"/>
            <a:chOff x="4704168" y="3604377"/>
            <a:chExt cx="492779" cy="540161"/>
          </a:xfrm>
        </p:grpSpPr>
        <p:sp>
          <p:nvSpPr>
            <p:cNvPr id="277" name="Google Shape;277;p24"/>
            <p:cNvSpPr/>
            <p:nvPr/>
          </p:nvSpPr>
          <p:spPr>
            <a:xfrm>
              <a:off x="4806900" y="3726938"/>
              <a:ext cx="288300" cy="4176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4"/>
            <p:cNvSpPr/>
            <p:nvPr/>
          </p:nvSpPr>
          <p:spPr>
            <a:xfrm rot="-3063482">
              <a:off x="4767512" y="3616962"/>
              <a:ext cx="142713" cy="231031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4"/>
            <p:cNvSpPr/>
            <p:nvPr/>
          </p:nvSpPr>
          <p:spPr>
            <a:xfrm rot="3109755">
              <a:off x="4990738" y="3617041"/>
              <a:ext cx="142717" cy="230942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0" name="Google Shape;280;p24"/>
          <p:cNvSpPr/>
          <p:nvPr/>
        </p:nvSpPr>
        <p:spPr>
          <a:xfrm>
            <a:off x="4984938" y="1219775"/>
            <a:ext cx="948000" cy="526800"/>
          </a:xfrm>
          <a:prstGeom prst="wedgeRoundRectCallout">
            <a:avLst>
              <a:gd fmla="val 77700" name="adj1"/>
              <a:gd fmla="val -21721" name="adj2"/>
              <a:gd fmla="val 0" name="adj3"/>
            </a:avLst>
          </a:prstGeom>
          <a:solidFill>
            <a:srgbClr val="D5A6BD"/>
          </a:solidFill>
          <a:ln cap="flat" cmpd="sng" w="2857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Project 7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275" y="339825"/>
            <a:ext cx="3675474" cy="265471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82" name="Google Shape;28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7683" y="2323865"/>
            <a:ext cx="3675474" cy="266115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83" name="Google Shape;283;p24"/>
          <p:cNvSpPr txBox="1"/>
          <p:nvPr/>
        </p:nvSpPr>
        <p:spPr>
          <a:xfrm>
            <a:off x="464150" y="5202475"/>
            <a:ext cx="4620300" cy="14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4B2A85"/>
              </a:buClr>
              <a:buSzPts val="14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What actually happens when you click that green run button?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4B2A85"/>
              </a:buClr>
              <a:buSzPts val="14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Programs can read in programs and then spit out equivalent programs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5"/>
          <p:cNvSpPr txBox="1"/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Takeaways: Why Build a Computer?</a:t>
            </a:r>
            <a:endParaRPr/>
          </a:p>
        </p:txBody>
      </p:sp>
      <p:sp>
        <p:nvSpPr>
          <p:cNvPr id="290" name="Google Shape;290;p25"/>
          <p:cNvSpPr txBox="1"/>
          <p:nvPr>
            <p:ph idx="1" type="body"/>
          </p:nvPr>
        </p:nvSpPr>
        <p:spPr>
          <a:xfrm>
            <a:off x="396875" y="1362075"/>
            <a:ext cx="8366100" cy="497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7660" lvl="0" marL="457200" rtl="0" algn="l">
              <a:spcBef>
                <a:spcPts val="0"/>
              </a:spcBef>
              <a:spcAft>
                <a:spcPts val="0"/>
              </a:spcAft>
              <a:buSzPts val="1560"/>
              <a:buChar char="●"/>
            </a:pPr>
            <a:r>
              <a:rPr lang="en-US"/>
              <a:t>Undeniably a </a:t>
            </a:r>
            <a:r>
              <a:rPr b="1" lang="en-US"/>
              <a:t>significant engineering effort</a:t>
            </a:r>
            <a:endParaRPr b="1"/>
          </a:p>
          <a:p>
            <a:pPr indent="-382269" lvl="1" marL="914400" rtl="0" algn="l">
              <a:spcBef>
                <a:spcPts val="0"/>
              </a:spcBef>
              <a:spcAft>
                <a:spcPts val="0"/>
              </a:spcAft>
              <a:buSzPts val="2420"/>
              <a:buChar char="○"/>
            </a:pPr>
            <a:r>
              <a:rPr lang="en-US"/>
              <a:t>You practiced so many skills and programmed with so many different languages, tools, &amp; paradigms -- and you can do it again!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7660" lvl="0" marL="457200" rtl="0" algn="l">
              <a:spcBef>
                <a:spcPts val="0"/>
              </a:spcBef>
              <a:spcAft>
                <a:spcPts val="0"/>
              </a:spcAft>
              <a:buSzPts val="1560"/>
              <a:buChar char="●"/>
            </a:pPr>
            <a:r>
              <a:rPr lang="en-US"/>
              <a:t>We hope this was </a:t>
            </a:r>
            <a:r>
              <a:rPr b="1" lang="en-US"/>
              <a:t>demystifying experience</a:t>
            </a:r>
            <a:endParaRPr b="1"/>
          </a:p>
          <a:p>
            <a:pPr indent="-382269" lvl="1" marL="914400" rtl="0" algn="l">
              <a:spcBef>
                <a:spcPts val="0"/>
              </a:spcBef>
              <a:spcAft>
                <a:spcPts val="0"/>
              </a:spcAft>
              <a:buSzPts val="2420"/>
              <a:buChar char="○"/>
            </a:pPr>
            <a:r>
              <a:rPr lang="en-US"/>
              <a:t>To see CSE not as isolated courses, but as a big inter-connected jigsaw puzzle.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7660" lvl="0" marL="457200" rtl="0" algn="l">
              <a:spcBef>
                <a:spcPts val="0"/>
              </a:spcBef>
              <a:spcAft>
                <a:spcPts val="0"/>
              </a:spcAft>
              <a:buSzPts val="1560"/>
              <a:buChar char="●"/>
            </a:pPr>
            <a:r>
              <a:rPr lang="en-US"/>
              <a:t>And hopefully at least a little </a:t>
            </a:r>
            <a:r>
              <a:rPr b="1" lang="en-US"/>
              <a:t>fun</a:t>
            </a:r>
            <a:r>
              <a:rPr lang="en-US"/>
              <a:t> :)</a:t>
            </a:r>
            <a:endParaRPr/>
          </a:p>
          <a:p>
            <a:pPr indent="-382269" lvl="1" marL="914400" rtl="0" algn="l">
              <a:spcBef>
                <a:spcPts val="0"/>
              </a:spcBef>
              <a:spcAft>
                <a:spcPts val="0"/>
              </a:spcAft>
              <a:buSzPts val="2420"/>
              <a:buChar char="○"/>
            </a:pPr>
            <a:r>
              <a:rPr lang="en-US"/>
              <a:t>CSE has something for everyone, and with any luck you found something exciting enough to pursue further.</a:t>
            </a:r>
            <a:endParaRPr/>
          </a:p>
        </p:txBody>
      </p:sp>
      <p:sp>
        <p:nvSpPr>
          <p:cNvPr id="291" name="Google Shape;291;p25"/>
          <p:cNvSpPr txBox="1"/>
          <p:nvPr>
            <p:ph idx="12" type="sldNum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6"/>
          <p:cNvSpPr/>
          <p:nvPr/>
        </p:nvSpPr>
        <p:spPr>
          <a:xfrm>
            <a:off x="89100" y="339975"/>
            <a:ext cx="8965800" cy="33318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6"/>
          <p:cNvSpPr/>
          <p:nvPr/>
        </p:nvSpPr>
        <p:spPr>
          <a:xfrm>
            <a:off x="87425" y="3827275"/>
            <a:ext cx="8965800" cy="29340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6"/>
          <p:cNvSpPr txBox="1"/>
          <p:nvPr>
            <p:ph idx="12" type="sldNum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0" name="Google Shape;300;p26"/>
          <p:cNvSpPr/>
          <p:nvPr/>
        </p:nvSpPr>
        <p:spPr>
          <a:xfrm>
            <a:off x="3722575" y="618525"/>
            <a:ext cx="14376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High-Level Language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6"/>
          <p:cNvSpPr/>
          <p:nvPr/>
        </p:nvSpPr>
        <p:spPr>
          <a:xfrm>
            <a:off x="3722575" y="1560250"/>
            <a:ext cx="14376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Intermediate Language(s)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6"/>
          <p:cNvSpPr/>
          <p:nvPr/>
        </p:nvSpPr>
        <p:spPr>
          <a:xfrm>
            <a:off x="3722575" y="2501975"/>
            <a:ext cx="14376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Assembly Language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6"/>
          <p:cNvSpPr/>
          <p:nvPr/>
        </p:nvSpPr>
        <p:spPr>
          <a:xfrm>
            <a:off x="4519113" y="3563750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Machine Code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6"/>
          <p:cNvSpPr/>
          <p:nvPr/>
        </p:nvSpPr>
        <p:spPr>
          <a:xfrm>
            <a:off x="5412800" y="2503250"/>
            <a:ext cx="14376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Operating System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6"/>
          <p:cNvSpPr/>
          <p:nvPr/>
        </p:nvSpPr>
        <p:spPr>
          <a:xfrm>
            <a:off x="4519125" y="4140388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26"/>
          <p:cNvSpPr/>
          <p:nvPr/>
        </p:nvSpPr>
        <p:spPr>
          <a:xfrm>
            <a:off x="5412800" y="47575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CPU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6"/>
          <p:cNvSpPr/>
          <p:nvPr/>
        </p:nvSpPr>
        <p:spPr>
          <a:xfrm>
            <a:off x="3576925" y="47575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Memory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6"/>
          <p:cNvSpPr/>
          <p:nvPr/>
        </p:nvSpPr>
        <p:spPr>
          <a:xfrm>
            <a:off x="5316788" y="5306275"/>
            <a:ext cx="7869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ALU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6"/>
          <p:cNvSpPr/>
          <p:nvPr/>
        </p:nvSpPr>
        <p:spPr>
          <a:xfrm>
            <a:off x="4519125" y="58550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Basic Logic Gates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6"/>
          <p:cNvSpPr/>
          <p:nvPr/>
        </p:nvSpPr>
        <p:spPr>
          <a:xfrm>
            <a:off x="4519125" y="634877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NAND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6"/>
          <p:cNvSpPr txBox="1"/>
          <p:nvPr>
            <p:ph type="title"/>
          </p:nvPr>
        </p:nvSpPr>
        <p:spPr>
          <a:xfrm>
            <a:off x="229220" y="2909775"/>
            <a:ext cx="2356200" cy="7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5818E"/>
                </a:solidFill>
              </a:rPr>
              <a:t>SOFTWARE</a:t>
            </a:r>
            <a:endParaRPr>
              <a:solidFill>
                <a:srgbClr val="45818E"/>
              </a:solidFill>
            </a:endParaRPr>
          </a:p>
        </p:txBody>
      </p:sp>
      <p:sp>
        <p:nvSpPr>
          <p:cNvPr id="312" name="Google Shape;312;p26"/>
          <p:cNvSpPr txBox="1"/>
          <p:nvPr>
            <p:ph type="title"/>
          </p:nvPr>
        </p:nvSpPr>
        <p:spPr>
          <a:xfrm>
            <a:off x="229225" y="3827275"/>
            <a:ext cx="2499000" cy="7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69138"/>
                </a:solidFill>
              </a:rPr>
              <a:t>HARDWARE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313" name="Google Shape;313;p26"/>
          <p:cNvSpPr/>
          <p:nvPr/>
        </p:nvSpPr>
        <p:spPr>
          <a:xfrm>
            <a:off x="4297225" y="1221088"/>
            <a:ext cx="288300" cy="320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6"/>
          <p:cNvSpPr/>
          <p:nvPr/>
        </p:nvSpPr>
        <p:spPr>
          <a:xfrm>
            <a:off x="4297225" y="2165438"/>
            <a:ext cx="288300" cy="320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6"/>
          <p:cNvSpPr/>
          <p:nvPr/>
        </p:nvSpPr>
        <p:spPr>
          <a:xfrm>
            <a:off x="5093775" y="3928875"/>
            <a:ext cx="288300" cy="280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6"/>
          <p:cNvSpPr/>
          <p:nvPr/>
        </p:nvSpPr>
        <p:spPr>
          <a:xfrm>
            <a:off x="4702750" y="4506363"/>
            <a:ext cx="288300" cy="365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6"/>
          <p:cNvSpPr/>
          <p:nvPr/>
        </p:nvSpPr>
        <p:spPr>
          <a:xfrm>
            <a:off x="5566100" y="4506363"/>
            <a:ext cx="288300" cy="365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6"/>
          <p:cNvSpPr/>
          <p:nvPr/>
        </p:nvSpPr>
        <p:spPr>
          <a:xfrm>
            <a:off x="5566100" y="5122620"/>
            <a:ext cx="288300" cy="231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6"/>
          <p:cNvSpPr/>
          <p:nvPr/>
        </p:nvSpPr>
        <p:spPr>
          <a:xfrm>
            <a:off x="4702750" y="5140975"/>
            <a:ext cx="288300" cy="714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6"/>
          <p:cNvSpPr/>
          <p:nvPr/>
        </p:nvSpPr>
        <p:spPr>
          <a:xfrm>
            <a:off x="5566100" y="5694975"/>
            <a:ext cx="288300" cy="231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6"/>
          <p:cNvSpPr/>
          <p:nvPr/>
        </p:nvSpPr>
        <p:spPr>
          <a:xfrm rot="3167050">
            <a:off x="6020555" y="5483789"/>
            <a:ext cx="288185" cy="581472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6"/>
          <p:cNvSpPr/>
          <p:nvPr/>
        </p:nvSpPr>
        <p:spPr>
          <a:xfrm>
            <a:off x="5093775" y="6220125"/>
            <a:ext cx="288300" cy="231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6"/>
          <p:cNvSpPr/>
          <p:nvPr/>
        </p:nvSpPr>
        <p:spPr>
          <a:xfrm>
            <a:off x="6257275" y="5306275"/>
            <a:ext cx="7224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PC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6"/>
          <p:cNvSpPr/>
          <p:nvPr/>
        </p:nvSpPr>
        <p:spPr>
          <a:xfrm>
            <a:off x="6359625" y="5122620"/>
            <a:ext cx="288300" cy="231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6"/>
          <p:cNvSpPr/>
          <p:nvPr/>
        </p:nvSpPr>
        <p:spPr>
          <a:xfrm>
            <a:off x="4235425" y="3243025"/>
            <a:ext cx="981000" cy="3207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Assembler</a:t>
            </a:r>
            <a:endParaRPr b="1" sz="1200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6" name="Google Shape;326;p26"/>
          <p:cNvGrpSpPr/>
          <p:nvPr/>
        </p:nvGrpSpPr>
        <p:grpSpPr>
          <a:xfrm>
            <a:off x="4991543" y="3086077"/>
            <a:ext cx="492779" cy="540161"/>
            <a:chOff x="4704168" y="3604377"/>
            <a:chExt cx="492779" cy="540161"/>
          </a:xfrm>
        </p:grpSpPr>
        <p:sp>
          <p:nvSpPr>
            <p:cNvPr id="327" name="Google Shape;327;p26"/>
            <p:cNvSpPr/>
            <p:nvPr/>
          </p:nvSpPr>
          <p:spPr>
            <a:xfrm>
              <a:off x="4806900" y="3726938"/>
              <a:ext cx="288300" cy="4176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6"/>
            <p:cNvSpPr/>
            <p:nvPr/>
          </p:nvSpPr>
          <p:spPr>
            <a:xfrm rot="-3063482">
              <a:off x="4767512" y="3616962"/>
              <a:ext cx="142713" cy="231031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6"/>
            <p:cNvSpPr/>
            <p:nvPr/>
          </p:nvSpPr>
          <p:spPr>
            <a:xfrm rot="3109755">
              <a:off x="4990738" y="3617041"/>
              <a:ext cx="142717" cy="230942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0" name="Google Shape;330;p26"/>
          <p:cNvSpPr/>
          <p:nvPr/>
        </p:nvSpPr>
        <p:spPr>
          <a:xfrm>
            <a:off x="5851200" y="410325"/>
            <a:ext cx="2942700" cy="10005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2857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331: Software Design</a:t>
            </a:r>
            <a:br>
              <a:rPr b="1" lang="en-US">
                <a:latin typeface="Calibri"/>
                <a:ea typeface="Calibri"/>
                <a:cs typeface="Calibri"/>
                <a:sym typeface="Calibri"/>
              </a:rPr>
            </a:b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332: Data Structures</a:t>
            </a:r>
            <a:br>
              <a:rPr b="1" lang="en-US">
                <a:latin typeface="Calibri"/>
                <a:ea typeface="Calibri"/>
                <a:cs typeface="Calibri"/>
                <a:sym typeface="Calibri"/>
              </a:rPr>
            </a:b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421: Algorithms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446: ML                … &amp; many more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6"/>
          <p:cNvSpPr/>
          <p:nvPr/>
        </p:nvSpPr>
        <p:spPr>
          <a:xfrm>
            <a:off x="1369800" y="1940925"/>
            <a:ext cx="1437600" cy="4080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2857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401: Compilers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6"/>
          <p:cNvSpPr/>
          <p:nvPr/>
        </p:nvSpPr>
        <p:spPr>
          <a:xfrm>
            <a:off x="6866425" y="3068650"/>
            <a:ext cx="2134800" cy="8466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2857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451: Operating Systems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452: Distributed Systems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461: Networks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6"/>
          <p:cNvSpPr/>
          <p:nvPr/>
        </p:nvSpPr>
        <p:spPr>
          <a:xfrm>
            <a:off x="1702200" y="3543013"/>
            <a:ext cx="1386000" cy="4965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2857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351: HW/SW Interface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6"/>
          <p:cNvSpPr/>
          <p:nvPr/>
        </p:nvSpPr>
        <p:spPr>
          <a:xfrm>
            <a:off x="7266400" y="1896675"/>
            <a:ext cx="1386000" cy="4965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2857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333: Systems Programming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26"/>
          <p:cNvSpPr/>
          <p:nvPr/>
        </p:nvSpPr>
        <p:spPr>
          <a:xfrm>
            <a:off x="6306550" y="5855025"/>
            <a:ext cx="1727700" cy="3651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2857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369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: Digital Design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6"/>
          <p:cNvSpPr/>
          <p:nvPr/>
        </p:nvSpPr>
        <p:spPr>
          <a:xfrm>
            <a:off x="7453900" y="4657500"/>
            <a:ext cx="1386000" cy="5403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2857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469: Computer Architecture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6"/>
          <p:cNvSpPr/>
          <p:nvPr/>
        </p:nvSpPr>
        <p:spPr>
          <a:xfrm>
            <a:off x="1410625" y="564625"/>
            <a:ext cx="1727700" cy="4965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2857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341: Programming Languages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6"/>
          <p:cNvSpPr/>
          <p:nvPr/>
        </p:nvSpPr>
        <p:spPr>
          <a:xfrm>
            <a:off x="6306550" y="6348775"/>
            <a:ext cx="1786200" cy="3651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2857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371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: Digital Circuits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6"/>
          <p:cNvSpPr/>
          <p:nvPr/>
        </p:nvSpPr>
        <p:spPr>
          <a:xfrm>
            <a:off x="3518550" y="618525"/>
            <a:ext cx="133500" cy="1515000"/>
          </a:xfrm>
          <a:prstGeom prst="leftBracket">
            <a:avLst>
              <a:gd fmla="val 76441" name="adj"/>
            </a:avLst>
          </a:prstGeom>
          <a:noFill/>
          <a:ln cap="flat" cmpd="sng" w="76200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6"/>
          <p:cNvSpPr/>
          <p:nvPr/>
        </p:nvSpPr>
        <p:spPr>
          <a:xfrm>
            <a:off x="3056250" y="1202625"/>
            <a:ext cx="133500" cy="1884600"/>
          </a:xfrm>
          <a:prstGeom prst="leftBracket">
            <a:avLst>
              <a:gd fmla="val 76441" name="adj"/>
            </a:avLst>
          </a:prstGeom>
          <a:noFill/>
          <a:ln cap="flat" cmpd="sng" w="76200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6"/>
          <p:cNvSpPr/>
          <p:nvPr/>
        </p:nvSpPr>
        <p:spPr>
          <a:xfrm>
            <a:off x="3397788" y="2472318"/>
            <a:ext cx="133500" cy="2637900"/>
          </a:xfrm>
          <a:prstGeom prst="leftBracket">
            <a:avLst>
              <a:gd fmla="val 76441" name="adj"/>
            </a:avLst>
          </a:prstGeom>
          <a:noFill/>
          <a:ln cap="flat" cmpd="sng" w="76200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6"/>
          <p:cNvSpPr/>
          <p:nvPr/>
        </p:nvSpPr>
        <p:spPr>
          <a:xfrm rot="10800000">
            <a:off x="7132900" y="4140300"/>
            <a:ext cx="133500" cy="1574700"/>
          </a:xfrm>
          <a:prstGeom prst="leftBracket">
            <a:avLst>
              <a:gd fmla="val 76441" name="adj"/>
            </a:avLst>
          </a:prstGeom>
          <a:noFill/>
          <a:ln cap="flat" cmpd="sng" w="76200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6"/>
          <p:cNvSpPr/>
          <p:nvPr/>
        </p:nvSpPr>
        <p:spPr>
          <a:xfrm rot="10800000">
            <a:off x="6551725" y="2513950"/>
            <a:ext cx="133500" cy="1956000"/>
          </a:xfrm>
          <a:prstGeom prst="leftBracket">
            <a:avLst>
              <a:gd fmla="val 76441" name="adj"/>
            </a:avLst>
          </a:prstGeom>
          <a:noFill/>
          <a:ln cap="flat" cmpd="sng" w="76200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6"/>
          <p:cNvSpPr/>
          <p:nvPr/>
        </p:nvSpPr>
        <p:spPr>
          <a:xfrm>
            <a:off x="2486550" y="5833575"/>
            <a:ext cx="1609800" cy="4080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2857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311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: Foundations I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6"/>
          <p:cNvSpPr/>
          <p:nvPr/>
        </p:nvSpPr>
        <p:spPr>
          <a:xfrm rot="10800000">
            <a:off x="6809575" y="1600875"/>
            <a:ext cx="133500" cy="1088100"/>
          </a:xfrm>
          <a:prstGeom prst="leftBracket">
            <a:avLst>
              <a:gd fmla="val 76441" name="adj"/>
            </a:avLst>
          </a:prstGeom>
          <a:noFill/>
          <a:ln cap="flat" cmpd="sng" w="76200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46" name="Google Shape;346;p26"/>
          <p:cNvCxnSpPr>
            <a:stCxn id="337" idx="3"/>
          </p:cNvCxnSpPr>
          <p:nvPr/>
        </p:nvCxnSpPr>
        <p:spPr>
          <a:xfrm>
            <a:off x="3138325" y="812875"/>
            <a:ext cx="382500" cy="0"/>
          </a:xfrm>
          <a:prstGeom prst="straightConnector1">
            <a:avLst/>
          </a:prstGeom>
          <a:noFill/>
          <a:ln cap="flat" cmpd="sng" w="7620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7" name="Google Shape;347;p26"/>
          <p:cNvCxnSpPr>
            <a:stCxn id="300" idx="3"/>
            <a:endCxn id="330" idx="1"/>
          </p:cNvCxnSpPr>
          <p:nvPr/>
        </p:nvCxnSpPr>
        <p:spPr>
          <a:xfrm>
            <a:off x="5160175" y="910575"/>
            <a:ext cx="690900" cy="0"/>
          </a:xfrm>
          <a:prstGeom prst="straightConnector1">
            <a:avLst/>
          </a:prstGeom>
          <a:noFill/>
          <a:ln cap="flat" cmpd="sng" w="7620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8" name="Google Shape;348;p26"/>
          <p:cNvCxnSpPr>
            <a:stCxn id="333" idx="3"/>
            <a:endCxn id="341" idx="1"/>
          </p:cNvCxnSpPr>
          <p:nvPr/>
        </p:nvCxnSpPr>
        <p:spPr>
          <a:xfrm>
            <a:off x="3088200" y="3791263"/>
            <a:ext cx="309600" cy="0"/>
          </a:xfrm>
          <a:prstGeom prst="straightConnector1">
            <a:avLst/>
          </a:prstGeom>
          <a:noFill/>
          <a:ln cap="flat" cmpd="sng" w="7620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9" name="Google Shape;349;p26"/>
          <p:cNvCxnSpPr>
            <a:stCxn id="331" idx="3"/>
            <a:endCxn id="340" idx="1"/>
          </p:cNvCxnSpPr>
          <p:nvPr/>
        </p:nvCxnSpPr>
        <p:spPr>
          <a:xfrm>
            <a:off x="2807400" y="2144925"/>
            <a:ext cx="249000" cy="0"/>
          </a:xfrm>
          <a:prstGeom prst="straightConnector1">
            <a:avLst/>
          </a:prstGeom>
          <a:noFill/>
          <a:ln cap="flat" cmpd="sng" w="7620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0" name="Google Shape;350;p26"/>
          <p:cNvCxnSpPr>
            <a:stCxn id="345" idx="1"/>
            <a:endCxn id="334" idx="1"/>
          </p:cNvCxnSpPr>
          <p:nvPr/>
        </p:nvCxnSpPr>
        <p:spPr>
          <a:xfrm>
            <a:off x="6943075" y="2144925"/>
            <a:ext cx="323400" cy="0"/>
          </a:xfrm>
          <a:prstGeom prst="straightConnector1">
            <a:avLst/>
          </a:prstGeom>
          <a:noFill/>
          <a:ln cap="flat" cmpd="sng" w="7620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1" name="Google Shape;351;p26"/>
          <p:cNvCxnSpPr>
            <a:stCxn id="343" idx="1"/>
            <a:endCxn id="332" idx="1"/>
          </p:cNvCxnSpPr>
          <p:nvPr/>
        </p:nvCxnSpPr>
        <p:spPr>
          <a:xfrm>
            <a:off x="6685225" y="3491950"/>
            <a:ext cx="181200" cy="0"/>
          </a:xfrm>
          <a:prstGeom prst="straightConnector1">
            <a:avLst/>
          </a:prstGeom>
          <a:noFill/>
          <a:ln cap="flat" cmpd="sng" w="7620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2" name="Google Shape;352;p26"/>
          <p:cNvCxnSpPr>
            <a:stCxn id="342" idx="1"/>
            <a:endCxn id="336" idx="1"/>
          </p:cNvCxnSpPr>
          <p:nvPr/>
        </p:nvCxnSpPr>
        <p:spPr>
          <a:xfrm>
            <a:off x="7266400" y="4927650"/>
            <a:ext cx="187500" cy="0"/>
          </a:xfrm>
          <a:prstGeom prst="straightConnector1">
            <a:avLst/>
          </a:prstGeom>
          <a:noFill/>
          <a:ln cap="flat" cmpd="sng" w="7620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3" name="Google Shape;353;p26"/>
          <p:cNvCxnSpPr>
            <a:stCxn id="309" idx="3"/>
            <a:endCxn id="335" idx="1"/>
          </p:cNvCxnSpPr>
          <p:nvPr/>
        </p:nvCxnSpPr>
        <p:spPr>
          <a:xfrm>
            <a:off x="5956725" y="6037575"/>
            <a:ext cx="349800" cy="0"/>
          </a:xfrm>
          <a:prstGeom prst="straightConnector1">
            <a:avLst/>
          </a:prstGeom>
          <a:noFill/>
          <a:ln cap="flat" cmpd="sng" w="7620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4" name="Google Shape;354;p26"/>
          <p:cNvCxnSpPr>
            <a:stCxn id="310" idx="3"/>
            <a:endCxn id="338" idx="1"/>
          </p:cNvCxnSpPr>
          <p:nvPr/>
        </p:nvCxnSpPr>
        <p:spPr>
          <a:xfrm>
            <a:off x="5956725" y="6531325"/>
            <a:ext cx="349800" cy="0"/>
          </a:xfrm>
          <a:prstGeom prst="straightConnector1">
            <a:avLst/>
          </a:prstGeom>
          <a:noFill/>
          <a:ln cap="flat" cmpd="sng" w="7620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5" name="Google Shape;355;p26"/>
          <p:cNvCxnSpPr>
            <a:stCxn id="344" idx="3"/>
            <a:endCxn id="309" idx="1"/>
          </p:cNvCxnSpPr>
          <p:nvPr/>
        </p:nvCxnSpPr>
        <p:spPr>
          <a:xfrm>
            <a:off x="4096350" y="6037575"/>
            <a:ext cx="422700" cy="0"/>
          </a:xfrm>
          <a:prstGeom prst="straightConnector1">
            <a:avLst/>
          </a:prstGeom>
          <a:noFill/>
          <a:ln cap="flat" cmpd="sng" w="7620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27"/>
          <p:cNvGrpSpPr/>
          <p:nvPr/>
        </p:nvGrpSpPr>
        <p:grpSpPr>
          <a:xfrm>
            <a:off x="-65700" y="-844475"/>
            <a:ext cx="9275400" cy="9275400"/>
            <a:chOff x="-65700" y="-844475"/>
            <a:chExt cx="9275400" cy="9275400"/>
          </a:xfrm>
        </p:grpSpPr>
        <p:sp>
          <p:nvSpPr>
            <p:cNvPr id="361" name="Google Shape;361;p27"/>
            <p:cNvSpPr/>
            <p:nvPr/>
          </p:nvSpPr>
          <p:spPr>
            <a:xfrm>
              <a:off x="-65700" y="-844475"/>
              <a:ext cx="9275400" cy="9275400"/>
            </a:xfrm>
            <a:prstGeom prst="ellipse">
              <a:avLst/>
            </a:prstGeom>
            <a:solidFill>
              <a:srgbClr val="D9D2E9">
                <a:alpha val="50199"/>
              </a:srgbClr>
            </a:solidFill>
            <a:ln cap="flat" cmpd="sng" w="38100">
              <a:solidFill>
                <a:srgbClr val="8E7C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362" name="Google Shape;362;p27"/>
            <p:cNvSpPr txBox="1"/>
            <p:nvPr/>
          </p:nvSpPr>
          <p:spPr>
            <a:xfrm>
              <a:off x="3742025" y="1151700"/>
              <a:ext cx="3978600" cy="5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51C7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The UW Student Experience</a:t>
              </a:r>
              <a:endParaRPr b="1" sz="18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363" name="Google Shape;363;p27"/>
          <p:cNvSpPr txBox="1"/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19062" lvl="0" marL="119062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Remember this?</a:t>
            </a:r>
            <a:endParaRPr/>
          </a:p>
        </p:txBody>
      </p:sp>
      <p:sp>
        <p:nvSpPr>
          <p:cNvPr id="364" name="Google Shape;364;p27"/>
          <p:cNvSpPr txBox="1"/>
          <p:nvPr>
            <p:ph idx="12" type="sldNum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5" name="Google Shape;365;p27"/>
          <p:cNvSpPr/>
          <p:nvPr/>
        </p:nvSpPr>
        <p:spPr>
          <a:xfrm>
            <a:off x="5467500" y="1806899"/>
            <a:ext cx="2507700" cy="2507700"/>
          </a:xfrm>
          <a:prstGeom prst="ellipse">
            <a:avLst/>
          </a:prstGeom>
          <a:solidFill>
            <a:srgbClr val="D9EAD3">
              <a:alpha val="50199"/>
            </a:srgbClr>
          </a:solidFill>
          <a:ln cap="flat" cmpd="sng" w="38100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Math</a:t>
            </a:r>
            <a:endParaRPr b="1" sz="18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6" name="Google Shape;366;p27"/>
          <p:cNvSpPr/>
          <p:nvPr/>
        </p:nvSpPr>
        <p:spPr>
          <a:xfrm>
            <a:off x="4681313" y="4416000"/>
            <a:ext cx="2455200" cy="2455200"/>
          </a:xfrm>
          <a:prstGeom prst="ellipse">
            <a:avLst/>
          </a:prstGeom>
          <a:solidFill>
            <a:srgbClr val="D9EAD3">
              <a:alpha val="50199"/>
            </a:srgbClr>
          </a:solidFill>
          <a:ln cap="flat" cmpd="sng" w="38100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Sociology</a:t>
            </a:r>
            <a:endParaRPr b="1" sz="18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67" name="Google Shape;367;p27"/>
          <p:cNvGrpSpPr/>
          <p:nvPr/>
        </p:nvGrpSpPr>
        <p:grpSpPr>
          <a:xfrm>
            <a:off x="250175" y="1607700"/>
            <a:ext cx="3837600" cy="3837600"/>
            <a:chOff x="250175" y="1607700"/>
            <a:chExt cx="3837600" cy="3837600"/>
          </a:xfrm>
        </p:grpSpPr>
        <p:sp>
          <p:nvSpPr>
            <p:cNvPr id="368" name="Google Shape;368;p27"/>
            <p:cNvSpPr/>
            <p:nvPr/>
          </p:nvSpPr>
          <p:spPr>
            <a:xfrm>
              <a:off x="250175" y="1607700"/>
              <a:ext cx="3837600" cy="3837600"/>
            </a:xfrm>
            <a:prstGeom prst="ellipse">
              <a:avLst/>
            </a:prstGeom>
            <a:solidFill>
              <a:srgbClr val="D9EAD3">
                <a:alpha val="50199"/>
              </a:srgbClr>
            </a:solidFill>
            <a:ln cap="flat" cmpd="sng" w="38100">
              <a:solidFill>
                <a:srgbClr val="93C47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38761D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369" name="Google Shape;369;p27"/>
            <p:cNvSpPr txBox="1"/>
            <p:nvPr/>
          </p:nvSpPr>
          <p:spPr>
            <a:xfrm>
              <a:off x="1678025" y="2362225"/>
              <a:ext cx="981900" cy="45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8761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CSE</a:t>
              </a:r>
              <a:endParaRPr b="1" sz="18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70" name="Google Shape;370;p27"/>
          <p:cNvGrpSpPr/>
          <p:nvPr/>
        </p:nvGrpSpPr>
        <p:grpSpPr>
          <a:xfrm>
            <a:off x="1232800" y="2977025"/>
            <a:ext cx="2267700" cy="2267700"/>
            <a:chOff x="1232800" y="2956675"/>
            <a:chExt cx="2267700" cy="2267700"/>
          </a:xfrm>
        </p:grpSpPr>
        <p:sp>
          <p:nvSpPr>
            <p:cNvPr id="371" name="Google Shape;371;p27"/>
            <p:cNvSpPr/>
            <p:nvPr/>
          </p:nvSpPr>
          <p:spPr>
            <a:xfrm>
              <a:off x="1232800" y="2956675"/>
              <a:ext cx="2267700" cy="2267700"/>
            </a:xfrm>
            <a:prstGeom prst="ellipse">
              <a:avLst/>
            </a:prstGeom>
            <a:solidFill>
              <a:srgbClr val="CFE2F3">
                <a:alpha val="50199"/>
              </a:srgbClr>
            </a:solidFill>
            <a:ln cap="flat" cmpd="sng" w="38100">
              <a:solidFill>
                <a:srgbClr val="6FA8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0B5394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372" name="Google Shape;372;p27"/>
            <p:cNvSpPr txBox="1"/>
            <p:nvPr/>
          </p:nvSpPr>
          <p:spPr>
            <a:xfrm>
              <a:off x="1388500" y="3813625"/>
              <a:ext cx="1956300" cy="5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0B539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Nand2Tetris</a:t>
              </a:r>
              <a:endParaRPr b="1" sz="18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0B539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Projects</a:t>
              </a:r>
              <a:endParaRPr b="1" sz="18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373" name="Google Shape;373;p27"/>
          <p:cNvSpPr txBox="1"/>
          <p:nvPr/>
        </p:nvSpPr>
        <p:spPr>
          <a:xfrm>
            <a:off x="2704225" y="6103600"/>
            <a:ext cx="1331400" cy="5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CSE 390B</a:t>
            </a:r>
            <a:endParaRPr b="1" sz="180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74" name="Google Shape;374;p27"/>
          <p:cNvCxnSpPr>
            <a:endCxn id="373" idx="0"/>
          </p:cNvCxnSpPr>
          <p:nvPr/>
        </p:nvCxnSpPr>
        <p:spPr>
          <a:xfrm flipH="1">
            <a:off x="3369925" y="5367400"/>
            <a:ext cx="379500" cy="736200"/>
          </a:xfrm>
          <a:prstGeom prst="straightConnector1">
            <a:avLst/>
          </a:prstGeom>
          <a:noFill/>
          <a:ln cap="flat" cmpd="sng" w="38100">
            <a:solidFill>
              <a:srgbClr val="6FA8DC"/>
            </a:solidFill>
            <a:prstDash val="solid"/>
            <a:round/>
            <a:headEnd len="med" w="med" type="stealth"/>
            <a:tailEnd len="med" w="med" type="none"/>
          </a:ln>
        </p:spPr>
      </p:cxnSp>
      <p:sp>
        <p:nvSpPr>
          <p:cNvPr id="375" name="Google Shape;375;p27"/>
          <p:cNvSpPr/>
          <p:nvPr/>
        </p:nvSpPr>
        <p:spPr>
          <a:xfrm>
            <a:off x="2803503" y="2024725"/>
            <a:ext cx="3537000" cy="3537000"/>
          </a:xfrm>
          <a:prstGeom prst="ellipse">
            <a:avLst/>
          </a:prstGeom>
          <a:solidFill>
            <a:srgbClr val="CFE2F3">
              <a:alpha val="50199"/>
            </a:srgbClr>
          </a:solidFill>
          <a:ln cap="flat" cmpd="sng" w="3810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Metacognitive</a:t>
            </a:r>
            <a:endParaRPr b="1" sz="180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Skills</a:t>
            </a:r>
            <a:endParaRPr b="1" sz="180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76" name="Google Shape;376;p27"/>
          <p:cNvCxnSpPr>
            <a:endCxn id="373" idx="0"/>
          </p:cNvCxnSpPr>
          <p:nvPr/>
        </p:nvCxnSpPr>
        <p:spPr>
          <a:xfrm>
            <a:off x="2671225" y="5192800"/>
            <a:ext cx="698700" cy="910800"/>
          </a:xfrm>
          <a:prstGeom prst="straightConnector1">
            <a:avLst/>
          </a:prstGeom>
          <a:noFill/>
          <a:ln cap="flat" cmpd="sng" w="38100">
            <a:solidFill>
              <a:srgbClr val="6FA8DC"/>
            </a:solidFill>
            <a:prstDash val="solid"/>
            <a:round/>
            <a:headEnd len="med" w="med" type="stealth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62" name="Google Shape;62;p10"/>
          <p:cNvSpPr txBox="1"/>
          <p:nvPr>
            <p:ph idx="1" type="body"/>
          </p:nvPr>
        </p:nvSpPr>
        <p:spPr>
          <a:xfrm>
            <a:off x="396875" y="1362075"/>
            <a:ext cx="8366100" cy="497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7660" lvl="0" marL="342900" rtl="0" algn="l"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560"/>
              <a:buChar char="❖"/>
            </a:pPr>
            <a:r>
              <a:rPr b="1" lang="en-US">
                <a:solidFill>
                  <a:srgbClr val="4B2A85"/>
                </a:solidFill>
              </a:rPr>
              <a:t>Social Computing Discussion III</a:t>
            </a:r>
            <a:endParaRPr b="1">
              <a:solidFill>
                <a:srgbClr val="4B2A85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27660" lvl="0" marL="342900" rtl="0" algn="l"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560"/>
              <a:buChar char="❖"/>
            </a:pPr>
            <a:r>
              <a:rPr lang="en-US">
                <a:solidFill>
                  <a:srgbClr val="000000"/>
                </a:solidFill>
              </a:rPr>
              <a:t>Victory Lap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27660" lvl="0" marL="342900" rtl="0" algn="l"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560"/>
              <a:buChar char="❖"/>
            </a:pPr>
            <a:r>
              <a:rPr lang="en-US">
                <a:solidFill>
                  <a:srgbClr val="000000"/>
                </a:solidFill>
              </a:rPr>
              <a:t>End of Quarter Activity led by your lovely TAs</a:t>
            </a:r>
            <a:br>
              <a:rPr lang="en-US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27660" lvl="0" marL="342900" rtl="0" algn="l"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560"/>
              <a:buChar char="❖"/>
            </a:pPr>
            <a:r>
              <a:rPr lang="en-US">
                <a:solidFill>
                  <a:srgbClr val="000000"/>
                </a:solidFill>
              </a:rPr>
              <a:t>Reminders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Arial"/>
              <a:buNone/>
            </a:pPr>
            <a:r>
              <a:t/>
            </a:r>
            <a:endParaRPr sz="2200"/>
          </a:p>
          <a:p>
            <a:pPr indent="-243840" lvl="1" marL="80010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0"/>
          <p:cNvSpPr txBox="1"/>
          <p:nvPr>
            <p:ph idx="12" type="sldNum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8"/>
          <p:cNvSpPr txBox="1"/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Metacognitive Skills Victory Lap!</a:t>
            </a:r>
            <a:endParaRPr/>
          </a:p>
        </p:txBody>
      </p:sp>
      <p:sp>
        <p:nvSpPr>
          <p:cNvPr id="383" name="Google Shape;383;p28"/>
          <p:cNvSpPr txBox="1"/>
          <p:nvPr>
            <p:ph idx="12" type="sldNum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4" name="Google Shape;38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6525" y="1384048"/>
            <a:ext cx="5356499" cy="4505776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8"/>
          <p:cNvSpPr txBox="1"/>
          <p:nvPr/>
        </p:nvSpPr>
        <p:spPr>
          <a:xfrm>
            <a:off x="357025" y="1471650"/>
            <a:ext cx="2955900" cy="46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Time Management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Note-Taking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Annotation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Exam Preparation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Test-Taking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Debugging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Working with Instructors &amp; TAs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Design Decisions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Oral Communication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9"/>
          <p:cNvSpPr txBox="1"/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29"/>
          <p:cNvSpPr txBox="1"/>
          <p:nvPr>
            <p:ph idx="1" type="body"/>
          </p:nvPr>
        </p:nvSpPr>
        <p:spPr>
          <a:xfrm>
            <a:off x="396875" y="1362075"/>
            <a:ext cx="8366100" cy="497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9"/>
          <p:cNvSpPr txBox="1"/>
          <p:nvPr>
            <p:ph idx="12" type="sldNum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4" name="Google Shape;39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088" y="1362075"/>
            <a:ext cx="7611675" cy="45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0"/>
          <p:cNvSpPr txBox="1"/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401" name="Google Shape;401;p30"/>
          <p:cNvSpPr txBox="1"/>
          <p:nvPr>
            <p:ph idx="1" type="body"/>
          </p:nvPr>
        </p:nvSpPr>
        <p:spPr>
          <a:xfrm>
            <a:off x="396875" y="1362075"/>
            <a:ext cx="8366100" cy="497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7660" lvl="0" marL="342900" rtl="0" algn="l"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560"/>
              <a:buChar char="❖"/>
            </a:pPr>
            <a:r>
              <a:rPr lang="en-US">
                <a:solidFill>
                  <a:srgbClr val="000000"/>
                </a:solidFill>
              </a:rPr>
              <a:t>Social Computing Discussion III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27660" lvl="0" marL="342900" rtl="0" algn="l"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560"/>
              <a:buChar char="❖"/>
            </a:pPr>
            <a:r>
              <a:rPr lang="en-US">
                <a:solidFill>
                  <a:srgbClr val="000000"/>
                </a:solidFill>
              </a:rPr>
              <a:t>Victory Lap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27660" lvl="0" marL="342900" rtl="0" algn="l"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560"/>
              <a:buChar char="❖"/>
            </a:pPr>
            <a:r>
              <a:rPr b="1" lang="en-US">
                <a:solidFill>
                  <a:srgbClr val="4B2A85"/>
                </a:solidFill>
              </a:rPr>
              <a:t>End of Quarter Activity led by your lovely TAs</a:t>
            </a:r>
            <a:br>
              <a:rPr b="1" lang="en-US">
                <a:solidFill>
                  <a:srgbClr val="4B2A85"/>
                </a:solidFill>
              </a:rPr>
            </a:br>
            <a:endParaRPr b="1">
              <a:solidFill>
                <a:srgbClr val="4B2A85"/>
              </a:solidFill>
            </a:endParaRPr>
          </a:p>
          <a:p>
            <a:pPr indent="-327660" lvl="0" marL="342900" rtl="0" algn="l"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560"/>
              <a:buChar char="❖"/>
            </a:pPr>
            <a:r>
              <a:rPr lang="en-US">
                <a:solidFill>
                  <a:srgbClr val="000000"/>
                </a:solidFill>
              </a:rPr>
              <a:t>Reminders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Arial"/>
              <a:buNone/>
            </a:pPr>
            <a:r>
              <a:t/>
            </a:r>
            <a:endParaRPr sz="2200"/>
          </a:p>
          <a:p>
            <a:pPr indent="-243840" lvl="1" marL="80010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30"/>
          <p:cNvSpPr txBox="1"/>
          <p:nvPr>
            <p:ph idx="12" type="sldNum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1"/>
          <p:cNvSpPr txBox="1"/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409" name="Google Shape;409;p31"/>
          <p:cNvSpPr txBox="1"/>
          <p:nvPr>
            <p:ph idx="1" type="body"/>
          </p:nvPr>
        </p:nvSpPr>
        <p:spPr>
          <a:xfrm>
            <a:off x="396875" y="1362075"/>
            <a:ext cx="8366100" cy="497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7660" lvl="0" marL="342900" rtl="0" algn="l"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560"/>
              <a:buChar char="❖"/>
            </a:pPr>
            <a:r>
              <a:rPr lang="en-US">
                <a:solidFill>
                  <a:srgbClr val="000000"/>
                </a:solidFill>
              </a:rPr>
              <a:t>Social Computing Discussion III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27660" lvl="0" marL="342900" rtl="0" algn="l"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560"/>
              <a:buChar char="❖"/>
            </a:pPr>
            <a:r>
              <a:rPr lang="en-US">
                <a:solidFill>
                  <a:srgbClr val="000000"/>
                </a:solidFill>
              </a:rPr>
              <a:t>Victory Lap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27660" lvl="0" marL="342900" rtl="0" algn="l"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560"/>
              <a:buChar char="❖"/>
            </a:pPr>
            <a:r>
              <a:rPr lang="en-US">
                <a:solidFill>
                  <a:srgbClr val="000000"/>
                </a:solidFill>
              </a:rPr>
              <a:t>End of Quarter Activity led by your lovely TAs</a:t>
            </a:r>
            <a:br>
              <a:rPr lang="en-US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27660" lvl="0" marL="342900" rtl="0" algn="l"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560"/>
              <a:buChar char="❖"/>
            </a:pPr>
            <a:r>
              <a:rPr b="1" lang="en-US">
                <a:solidFill>
                  <a:srgbClr val="4B2A85"/>
                </a:solidFill>
              </a:rPr>
              <a:t>Reminders</a:t>
            </a:r>
            <a:endParaRPr b="1">
              <a:solidFill>
                <a:srgbClr val="4B2A8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Arial"/>
              <a:buNone/>
            </a:pPr>
            <a:r>
              <a:t/>
            </a:r>
            <a:endParaRPr sz="2200"/>
          </a:p>
          <a:p>
            <a:pPr indent="-243840" lvl="1" marL="80010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1"/>
          <p:cNvSpPr txBox="1"/>
          <p:nvPr>
            <p:ph idx="12" type="sldNum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2"/>
          <p:cNvSpPr txBox="1"/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Reminders!</a:t>
            </a:r>
            <a:endParaRPr/>
          </a:p>
        </p:txBody>
      </p:sp>
      <p:sp>
        <p:nvSpPr>
          <p:cNvPr id="417" name="Google Shape;417;p32"/>
          <p:cNvSpPr txBox="1"/>
          <p:nvPr>
            <p:ph idx="1" type="body"/>
          </p:nvPr>
        </p:nvSpPr>
        <p:spPr>
          <a:xfrm>
            <a:off x="388950" y="1291350"/>
            <a:ext cx="8366100" cy="526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7660" lvl="0" marL="457200" rtl="0" algn="l">
              <a:spcBef>
                <a:spcPts val="1000"/>
              </a:spcBef>
              <a:spcAft>
                <a:spcPts val="0"/>
              </a:spcAft>
              <a:buSzPts val="1560"/>
              <a:buChar char="❖"/>
            </a:pPr>
            <a:r>
              <a:rPr lang="en-US"/>
              <a:t>Office Hours ending this week</a:t>
            </a:r>
            <a:endParaRPr/>
          </a:p>
          <a:p>
            <a:pPr indent="-382269" lvl="1" marL="914400" rtl="0" algn="l">
              <a:spcBef>
                <a:spcPts val="0"/>
              </a:spcBef>
              <a:spcAft>
                <a:spcPts val="0"/>
              </a:spcAft>
              <a:buSzPts val="2420"/>
              <a:buChar char="▪"/>
            </a:pPr>
            <a:r>
              <a:rPr lang="en-US"/>
              <a:t>Happy to meet during finals week by appointment</a:t>
            </a:r>
            <a:br>
              <a:rPr lang="en-US"/>
            </a:br>
            <a:endParaRPr/>
          </a:p>
          <a:p>
            <a:pPr indent="-327660" lvl="0" marL="457200" rtl="0" algn="l">
              <a:spcBef>
                <a:spcPts val="0"/>
              </a:spcBef>
              <a:spcAft>
                <a:spcPts val="0"/>
              </a:spcAft>
              <a:buSzPts val="1560"/>
              <a:buChar char="❖"/>
            </a:pPr>
            <a:r>
              <a:rPr lang="en-US"/>
              <a:t>Final Project Part I: Project Outline</a:t>
            </a:r>
            <a:endParaRPr/>
          </a:p>
          <a:p>
            <a:pPr indent="-382269" lvl="1" marL="91440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20"/>
              <a:buChar char="▪"/>
            </a:pPr>
            <a:r>
              <a:rPr lang="en-US"/>
              <a:t>Due TONIGHT 11:59PM PST</a:t>
            </a:r>
            <a:br>
              <a:rPr lang="en-US"/>
            </a:br>
            <a:endParaRPr sz="2200"/>
          </a:p>
          <a:p>
            <a:pPr indent="-327660" lvl="0" marL="457200" rtl="0" algn="l">
              <a:spcBef>
                <a:spcPts val="0"/>
              </a:spcBef>
              <a:spcAft>
                <a:spcPts val="0"/>
              </a:spcAft>
              <a:buSzPts val="1560"/>
              <a:buChar char="❖"/>
            </a:pPr>
            <a:r>
              <a:rPr lang="en-US"/>
              <a:t>Final Project Part II: Mock Presentation</a:t>
            </a:r>
            <a:endParaRPr/>
          </a:p>
          <a:p>
            <a:pPr indent="-382269" lvl="1" marL="91440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20"/>
              <a:buChar char="▪"/>
            </a:pPr>
            <a:r>
              <a:rPr lang="en-US"/>
              <a:t>Due next Wed 6/9 11:59PM PST</a:t>
            </a:r>
            <a:br>
              <a:rPr lang="en-US"/>
            </a:br>
            <a:endParaRPr/>
          </a:p>
          <a:p>
            <a:pPr indent="-327660" lvl="0" marL="457200" rtl="0" algn="l">
              <a:spcBef>
                <a:spcPts val="0"/>
              </a:spcBef>
              <a:spcAft>
                <a:spcPts val="0"/>
              </a:spcAft>
              <a:buSzPts val="1560"/>
              <a:buChar char="❖"/>
            </a:pPr>
            <a:r>
              <a:rPr lang="en-US"/>
              <a:t>Final Project Presentations Thursday June 10th @ 10:30AM PST</a:t>
            </a:r>
            <a:br>
              <a:rPr lang="en-US"/>
            </a:br>
            <a:endParaRPr/>
          </a:p>
          <a:p>
            <a:pPr indent="-327660" lvl="0" marL="457200" rtl="0" algn="l">
              <a:spcBef>
                <a:spcPts val="0"/>
              </a:spcBef>
              <a:spcAft>
                <a:spcPts val="0"/>
              </a:spcAft>
              <a:buSzPts val="1560"/>
              <a:buChar char="❖"/>
            </a:pPr>
            <a:r>
              <a:rPr lang="en-US"/>
              <a:t>Course Evaluations</a:t>
            </a:r>
            <a:endParaRPr/>
          </a:p>
          <a:p>
            <a:pPr indent="-382269" lvl="1" marL="1371600" rtl="0" algn="l">
              <a:spcBef>
                <a:spcPts val="0"/>
              </a:spcBef>
              <a:spcAft>
                <a:spcPts val="0"/>
              </a:spcAft>
              <a:buSzPts val="2420"/>
              <a:buChar char="▪"/>
            </a:pPr>
            <a:r>
              <a:rPr lang="en-US"/>
              <a:t>Please, please, pleaseeeeeee complete this! </a:t>
            </a:r>
            <a:endParaRPr/>
          </a:p>
        </p:txBody>
      </p:sp>
      <p:sp>
        <p:nvSpPr>
          <p:cNvPr id="418" name="Google Shape;418;p32"/>
          <p:cNvSpPr txBox="1"/>
          <p:nvPr>
            <p:ph idx="12" type="sldNum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3"/>
          <p:cNvSpPr txBox="1"/>
          <p:nvPr>
            <p:ph type="title"/>
          </p:nvPr>
        </p:nvSpPr>
        <p:spPr>
          <a:xfrm>
            <a:off x="260250" y="2987000"/>
            <a:ext cx="8623500" cy="7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Thanks for an incredible quarter!</a:t>
            </a:r>
            <a:endParaRPr sz="4400"/>
          </a:p>
        </p:txBody>
      </p:sp>
      <p:sp>
        <p:nvSpPr>
          <p:cNvPr id="425" name="Google Shape;425;p33"/>
          <p:cNvSpPr txBox="1"/>
          <p:nvPr>
            <p:ph idx="1" type="body"/>
          </p:nvPr>
        </p:nvSpPr>
        <p:spPr>
          <a:xfrm>
            <a:off x="2882700" y="3749000"/>
            <a:ext cx="3378600" cy="638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Stay in touch :)</a:t>
            </a:r>
            <a:endParaRPr/>
          </a:p>
        </p:txBody>
      </p:sp>
      <p:sp>
        <p:nvSpPr>
          <p:cNvPr id="426" name="Google Shape;426;p33"/>
          <p:cNvSpPr txBox="1"/>
          <p:nvPr>
            <p:ph idx="12" type="sldNum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7" name="Google Shape;427;p33"/>
          <p:cNvSpPr txBox="1"/>
          <p:nvPr>
            <p:ph idx="1" type="body"/>
          </p:nvPr>
        </p:nvSpPr>
        <p:spPr>
          <a:xfrm>
            <a:off x="3259950" y="5789400"/>
            <a:ext cx="2624100" cy="548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i="1" lang="en-US" sz="2200"/>
              <a:t>-- The CSE 390B Staff</a:t>
            </a:r>
            <a:endParaRPr i="1"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Social Computing Reflection Discussion III</a:t>
            </a:r>
            <a:endParaRPr/>
          </a:p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396875" y="1362075"/>
            <a:ext cx="8366100" cy="497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US"/>
              <a:t>Share the article you found for your third social reflection!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US"/>
              <a:t>Things to include: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Give a summary of the article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Share how it changed/influenced your thinking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Share your follow up questions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Feel free to have discussions beyond these bullet points too!	</a:t>
            </a:r>
            <a:endParaRPr/>
          </a:p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What can we do to change things as computer scientists?</a:t>
            </a:r>
            <a:endParaRPr sz="2700"/>
          </a:p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>
            <a:off x="396875" y="1362075"/>
            <a:ext cx="8366100" cy="497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We’ve spent some time exploring social issues in computing, and you may feel like you want to help change things about the current computing culture!</a:t>
            </a:r>
            <a:endParaRPr/>
          </a:p>
          <a:p>
            <a:pPr indent="-382269" lvl="1" marL="914400" rtl="0" algn="l">
              <a:spcBef>
                <a:spcPts val="0"/>
              </a:spcBef>
              <a:spcAft>
                <a:spcPts val="0"/>
              </a:spcAft>
              <a:buSzPts val="2420"/>
              <a:buChar char="○"/>
            </a:pPr>
            <a:r>
              <a:rPr lang="en-US"/>
              <a:t>I know there are things I would definitely like to change 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But it can be hard to feel like you have any power or control over what are very complex issues</a:t>
            </a:r>
            <a:endParaRPr/>
          </a:p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Individualistic Ethics Can be Misleading</a:t>
            </a:r>
            <a:endParaRPr sz="3000"/>
          </a:p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396875" y="1362075"/>
            <a:ext cx="8366100" cy="497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20230" lvl="0" marL="457200" rtl="0" algn="l">
              <a:spcBef>
                <a:spcPts val="1000"/>
              </a:spcBef>
              <a:spcAft>
                <a:spcPts val="0"/>
              </a:spcAft>
              <a:buSzPct val="60000"/>
              <a:buChar char="●"/>
            </a:pPr>
            <a:r>
              <a:rPr lang="en-US"/>
              <a:t>Often our society portrays solutions to systemic issues as a sum of a bunch of individual actions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0230" lvl="0" marL="457200" rtl="0" algn="l">
              <a:spcBef>
                <a:spcPts val="1000"/>
              </a:spcBef>
              <a:spcAft>
                <a:spcPts val="0"/>
              </a:spcAft>
              <a:buSzPct val="60000"/>
              <a:buChar char="●"/>
            </a:pPr>
            <a:r>
              <a:rPr lang="en-US"/>
              <a:t>While individual choices do add up, this view does not acknowledge the structural pressures placed on individuals that lead them to make certain choices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0230" lvl="0" marL="457200" rtl="0" algn="l">
              <a:spcBef>
                <a:spcPts val="1000"/>
              </a:spcBef>
              <a:spcAft>
                <a:spcPts val="0"/>
              </a:spcAft>
              <a:buSzPct val="60000"/>
              <a:buChar char="●"/>
            </a:pPr>
            <a:r>
              <a:rPr lang="en-US"/>
              <a:t>It also doesn’t account for the things that individuals don’t have control over (or very indirect control over)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0230" lvl="0" marL="457200" rtl="0" algn="l">
              <a:spcBef>
                <a:spcPts val="1000"/>
              </a:spcBef>
              <a:spcAft>
                <a:spcPts val="0"/>
              </a:spcAft>
              <a:buSzPct val="60000"/>
              <a:buChar char="●"/>
            </a:pPr>
            <a:r>
              <a:rPr lang="en-US"/>
              <a:t>Systemic problems need systemic solutions</a:t>
            </a:r>
            <a:endParaRPr/>
          </a:p>
          <a:p>
            <a:pPr indent="-370744" lvl="1" marL="914400" rtl="0" algn="l">
              <a:spcBef>
                <a:spcPts val="0"/>
              </a:spcBef>
              <a:spcAft>
                <a:spcPts val="0"/>
              </a:spcAft>
              <a:buSzPct val="110000"/>
              <a:buChar char="○"/>
            </a:pPr>
            <a:r>
              <a:rPr lang="en-US"/>
              <a:t>Changing systems to incentivize better choices by individuals</a:t>
            </a:r>
            <a:endParaRPr/>
          </a:p>
          <a:p>
            <a:pPr indent="-370744" lvl="1" marL="914400" rtl="0" algn="l">
              <a:spcBef>
                <a:spcPts val="0"/>
              </a:spcBef>
              <a:spcAft>
                <a:spcPts val="0"/>
              </a:spcAft>
              <a:buSzPct val="110000"/>
              <a:buChar char="○"/>
            </a:pPr>
            <a:r>
              <a:rPr lang="en-US"/>
              <a:t>Changing systems to prioritize better choices at all levels (not just the individual level)</a:t>
            </a:r>
            <a:endParaRPr/>
          </a:p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Example: Carbon Emissions</a:t>
            </a:r>
            <a:endParaRPr sz="3000"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396875" y="1362075"/>
            <a:ext cx="8366100" cy="513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05371" lvl="0" marL="457200" rtl="0" algn="l">
              <a:spcBef>
                <a:spcPts val="0"/>
              </a:spcBef>
              <a:spcAft>
                <a:spcPts val="0"/>
              </a:spcAft>
              <a:buSzPct val="60000"/>
              <a:buChar char="●"/>
            </a:pPr>
            <a:r>
              <a:rPr lang="en-US"/>
              <a:t>Often our society portrays solutions to systemic issues as a sum of a bunch of individual actions</a:t>
            </a:r>
            <a:endParaRPr/>
          </a:p>
          <a:p>
            <a:pPr indent="-347694" lvl="1" marL="914400" rtl="0" algn="l">
              <a:spcBef>
                <a:spcPts val="0"/>
              </a:spcBef>
              <a:spcAft>
                <a:spcPts val="0"/>
              </a:spcAft>
              <a:buSzPct val="110000"/>
              <a:buChar char="○"/>
            </a:pPr>
            <a:r>
              <a:rPr lang="en-US"/>
              <a:t>Carbon emissions are so bad because of all the individual choices we make to drive/fly/use lawn mowers/etc.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5371" lvl="0" marL="457200" rtl="0" algn="l">
              <a:spcBef>
                <a:spcPts val="0"/>
              </a:spcBef>
              <a:spcAft>
                <a:spcPts val="0"/>
              </a:spcAft>
              <a:buSzPct val="60000"/>
              <a:buChar char="●"/>
            </a:pPr>
            <a:r>
              <a:rPr lang="en-US"/>
              <a:t>While individual choices do add up, this view does not acknowledge the structural pressures placed on individuals that lead them to make certain choices</a:t>
            </a:r>
            <a:endParaRPr/>
          </a:p>
          <a:p>
            <a:pPr indent="-347694" lvl="1" marL="914400" rtl="0" algn="l">
              <a:spcBef>
                <a:spcPts val="0"/>
              </a:spcBef>
              <a:spcAft>
                <a:spcPts val="0"/>
              </a:spcAft>
              <a:buSzPct val="110000"/>
              <a:buChar char="○"/>
            </a:pPr>
            <a:r>
              <a:rPr lang="en-US"/>
              <a:t>You may have to drive to work because the only bus option requires 2 transfers and takes 2 hours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5371" lvl="0" marL="457200" rtl="0" algn="l">
              <a:spcBef>
                <a:spcPts val="0"/>
              </a:spcBef>
              <a:spcAft>
                <a:spcPts val="0"/>
              </a:spcAft>
              <a:buSzPct val="60000"/>
              <a:buChar char="●"/>
            </a:pPr>
            <a:r>
              <a:rPr lang="en-US"/>
              <a:t>It also doesn’t account for the things that individuals don’t have control over (or very indirect control over)</a:t>
            </a:r>
            <a:endParaRPr/>
          </a:p>
          <a:p>
            <a:pPr indent="-347694" lvl="1" marL="914400" rtl="0" algn="l">
              <a:spcBef>
                <a:spcPts val="0"/>
              </a:spcBef>
              <a:spcAft>
                <a:spcPts val="0"/>
              </a:spcAft>
              <a:buSzPct val="110000"/>
              <a:buChar char="○"/>
            </a:pPr>
            <a:r>
              <a:rPr lang="en-US"/>
              <a:t>You have little direct control over how energy companies generate their energy (aside from your power to vote)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5371" lvl="0" marL="457200" rtl="0" algn="l">
              <a:spcBef>
                <a:spcPts val="0"/>
              </a:spcBef>
              <a:spcAft>
                <a:spcPts val="0"/>
              </a:spcAft>
              <a:buSzPct val="60000"/>
              <a:buChar char="●"/>
            </a:pPr>
            <a:r>
              <a:rPr lang="en-US"/>
              <a:t>Systemic problems need systemic solutions</a:t>
            </a:r>
            <a:endParaRPr/>
          </a:p>
          <a:p>
            <a:pPr indent="-347694" lvl="1" marL="914400" rtl="0" algn="l">
              <a:spcBef>
                <a:spcPts val="0"/>
              </a:spcBef>
              <a:spcAft>
                <a:spcPts val="0"/>
              </a:spcAft>
              <a:buSzPct val="110000"/>
              <a:buChar char="○"/>
            </a:pPr>
            <a:r>
              <a:rPr lang="en-US"/>
              <a:t>Individual incentives: Providing more options for public transport/greener commutes</a:t>
            </a:r>
            <a:endParaRPr/>
          </a:p>
          <a:p>
            <a:pPr indent="-347694" lvl="1" marL="914400" rtl="0" algn="l">
              <a:spcBef>
                <a:spcPts val="0"/>
              </a:spcBef>
              <a:spcAft>
                <a:spcPts val="0"/>
              </a:spcAft>
              <a:buSzPct val="110000"/>
              <a:buChar char="○"/>
            </a:pPr>
            <a:r>
              <a:rPr lang="en-US"/>
              <a:t>Better choices at all levels: taxing carbon emissions produced by organizations</a:t>
            </a:r>
            <a:endParaRPr/>
          </a:p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Individualistic Ethics in Computing</a:t>
            </a:r>
            <a:endParaRPr sz="3000"/>
          </a:p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396875" y="1362075"/>
            <a:ext cx="8366100" cy="513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7660" lvl="0" marL="457200" rtl="0" algn="l">
              <a:spcBef>
                <a:spcPts val="0"/>
              </a:spcBef>
              <a:spcAft>
                <a:spcPts val="0"/>
              </a:spcAft>
              <a:buSzPts val="1560"/>
              <a:buChar char="●"/>
            </a:pPr>
            <a:r>
              <a:rPr lang="en-US"/>
              <a:t>Movements towards ethics/social issues/change in computing often emphasize individual responsibilities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7660" lvl="0" marL="457200" rtl="0" algn="l">
              <a:spcBef>
                <a:spcPts val="0"/>
              </a:spcBef>
              <a:spcAft>
                <a:spcPts val="0"/>
              </a:spcAft>
              <a:buSzPts val="1560"/>
              <a:buChar char="●"/>
            </a:pPr>
            <a:r>
              <a:rPr lang="en-US"/>
              <a:t>In reality, there may be very few times where you will be programming and have a direct ethical question in front of you</a:t>
            </a:r>
            <a:endParaRPr/>
          </a:p>
          <a:p>
            <a:pPr indent="-382269" lvl="1" marL="914400" rtl="0" algn="l">
              <a:spcBef>
                <a:spcPts val="0"/>
              </a:spcBef>
              <a:spcAft>
                <a:spcPts val="0"/>
              </a:spcAft>
              <a:buSzPts val="2420"/>
              <a:buChar char="○"/>
            </a:pPr>
            <a:r>
              <a:rPr lang="en-US"/>
              <a:t>These are often decided at other levels and then passed down as instructions for “what to do”</a:t>
            </a:r>
            <a:endParaRPr/>
          </a:p>
          <a:p>
            <a:pPr indent="-382269" lvl="1" marL="914400" rtl="0" algn="l">
              <a:spcBef>
                <a:spcPts val="0"/>
              </a:spcBef>
              <a:spcAft>
                <a:spcPts val="0"/>
              </a:spcAft>
              <a:buSzPts val="2420"/>
              <a:buChar char="○"/>
            </a:pPr>
            <a:r>
              <a:rPr lang="en-US"/>
              <a:t>Obviously depends on where you are working, what you are working on, etc.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7660" lvl="0" marL="457200" rtl="0" algn="l">
              <a:spcBef>
                <a:spcPts val="0"/>
              </a:spcBef>
              <a:spcAft>
                <a:spcPts val="0"/>
              </a:spcAft>
              <a:buSzPts val="1560"/>
              <a:buChar char="●"/>
            </a:pPr>
            <a:r>
              <a:rPr lang="en-US"/>
              <a:t>But there are still ways in which you can pressure the systems to change! </a:t>
            </a:r>
            <a:endParaRPr/>
          </a:p>
        </p:txBody>
      </p:sp>
      <p:sp>
        <p:nvSpPr>
          <p:cNvPr id="103" name="Google Shape;103;p15"/>
          <p:cNvSpPr txBox="1"/>
          <p:nvPr>
            <p:ph idx="12" type="sldNum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Lobbying Your Skills as a Computer Scientist</a:t>
            </a:r>
            <a:endParaRPr sz="3000"/>
          </a:p>
        </p:txBody>
      </p:sp>
      <p:sp>
        <p:nvSpPr>
          <p:cNvPr id="110" name="Google Shape;110;p16"/>
          <p:cNvSpPr txBox="1"/>
          <p:nvPr>
            <p:ph idx="1" type="body"/>
          </p:nvPr>
        </p:nvSpPr>
        <p:spPr>
          <a:xfrm>
            <a:off x="396875" y="1362075"/>
            <a:ext cx="8366100" cy="513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27660" lvl="0" marL="457200" rtl="0" algn="l">
              <a:spcBef>
                <a:spcPts val="0"/>
              </a:spcBef>
              <a:spcAft>
                <a:spcPts val="0"/>
              </a:spcAft>
              <a:buSzPts val="1560"/>
              <a:buChar char="●"/>
            </a:pPr>
            <a:r>
              <a:rPr lang="en-US"/>
              <a:t>Y’all have amazing skills! You get to decide what you want to use them on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7660" lvl="0" marL="457200" rtl="0" algn="l">
              <a:spcBef>
                <a:spcPts val="0"/>
              </a:spcBef>
              <a:spcAft>
                <a:spcPts val="0"/>
              </a:spcAft>
              <a:buSzPts val="1560"/>
              <a:buChar char="●"/>
            </a:pPr>
            <a:r>
              <a:rPr lang="en-US"/>
              <a:t>This might be the career choice you make</a:t>
            </a:r>
            <a:endParaRPr/>
          </a:p>
          <a:p>
            <a:pPr indent="-382269" lvl="1" marL="914400" rtl="0" algn="l">
              <a:spcBef>
                <a:spcPts val="0"/>
              </a:spcBef>
              <a:spcAft>
                <a:spcPts val="0"/>
              </a:spcAft>
              <a:buSzPts val="2420"/>
              <a:buChar char="○"/>
            </a:pPr>
            <a:r>
              <a:rPr lang="en-US"/>
              <a:t>Whether you work at a company, nonprofit, university, etc.</a:t>
            </a:r>
            <a:endParaRPr/>
          </a:p>
          <a:p>
            <a:pPr indent="-382269" lvl="1" marL="914400" rtl="0" algn="l">
              <a:spcBef>
                <a:spcPts val="0"/>
              </a:spcBef>
              <a:spcAft>
                <a:spcPts val="0"/>
              </a:spcAft>
              <a:buSzPts val="2420"/>
              <a:buChar char="○"/>
            </a:pPr>
            <a:r>
              <a:rPr lang="en-US"/>
              <a:t>What organizations you choose to work for</a:t>
            </a:r>
            <a:endParaRPr/>
          </a:p>
          <a:p>
            <a:pPr indent="-382269" lvl="1" marL="914400" rtl="0" algn="l">
              <a:spcBef>
                <a:spcPts val="0"/>
              </a:spcBef>
              <a:spcAft>
                <a:spcPts val="0"/>
              </a:spcAft>
              <a:buSzPts val="2420"/>
              <a:buChar char="○"/>
            </a:pPr>
            <a:r>
              <a:rPr lang="en-US"/>
              <a:t>Example: Finding a company/nonprofit that works on an issue you think is meaningful</a:t>
            </a:r>
            <a:endParaRPr/>
          </a:p>
          <a:p>
            <a:pPr indent="-382269" lvl="1" marL="914400" rtl="0" algn="l">
              <a:spcBef>
                <a:spcPts val="0"/>
              </a:spcBef>
              <a:spcAft>
                <a:spcPts val="0"/>
              </a:spcAft>
              <a:buSzPts val="2420"/>
              <a:buChar char="○"/>
            </a:pPr>
            <a:r>
              <a:rPr lang="en-US"/>
              <a:t>Example: Researching technologies aimed a social good (lots of labs at UW that aim to do this)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7660" lvl="0" marL="457200" rtl="0" algn="l">
              <a:spcBef>
                <a:spcPts val="0"/>
              </a:spcBef>
              <a:spcAft>
                <a:spcPts val="0"/>
              </a:spcAft>
              <a:buSzPts val="1560"/>
              <a:buChar char="●"/>
            </a:pPr>
            <a:r>
              <a:rPr lang="en-US"/>
              <a:t>This might be choices you make within a role</a:t>
            </a:r>
            <a:endParaRPr/>
          </a:p>
          <a:p>
            <a:pPr indent="-382269" lvl="1" marL="914400" rtl="0" algn="l">
              <a:spcBef>
                <a:spcPts val="0"/>
              </a:spcBef>
              <a:spcAft>
                <a:spcPts val="0"/>
              </a:spcAft>
              <a:buSzPts val="2420"/>
              <a:buChar char="○"/>
            </a:pPr>
            <a:r>
              <a:rPr lang="en-US"/>
              <a:t>Advocating for best practices on a project you are working on</a:t>
            </a:r>
            <a:endParaRPr/>
          </a:p>
          <a:p>
            <a:pPr indent="-382269" lvl="1" marL="914400" rtl="0" algn="l">
              <a:spcBef>
                <a:spcPts val="0"/>
              </a:spcBef>
              <a:spcAft>
                <a:spcPts val="0"/>
              </a:spcAft>
              <a:buSzPts val="2420"/>
              <a:buChar char="○"/>
            </a:pPr>
            <a:r>
              <a:rPr lang="en-US"/>
              <a:t>Declining to work on a project because of concerns over the ethics of it</a:t>
            </a:r>
            <a:endParaRPr/>
          </a:p>
          <a:p>
            <a:pPr indent="-382269" lvl="1" marL="914400" rtl="0" algn="l">
              <a:spcBef>
                <a:spcPts val="0"/>
              </a:spcBef>
              <a:spcAft>
                <a:spcPts val="0"/>
              </a:spcAft>
              <a:buSzPts val="2420"/>
              <a:buChar char="○"/>
            </a:pPr>
            <a:r>
              <a:rPr lang="en-US"/>
              <a:t>Example: pointing out harmful bias in the design of a product</a:t>
            </a:r>
            <a:endParaRPr/>
          </a:p>
        </p:txBody>
      </p:sp>
      <p:sp>
        <p:nvSpPr>
          <p:cNvPr id="111" name="Google Shape;111;p16"/>
          <p:cNvSpPr txBox="1"/>
          <p:nvPr>
            <p:ph idx="12" type="sldNum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Pressuring Systems to Change</a:t>
            </a:r>
            <a:endParaRPr sz="3000"/>
          </a:p>
        </p:txBody>
      </p:sp>
      <p:sp>
        <p:nvSpPr>
          <p:cNvPr id="118" name="Google Shape;118;p17"/>
          <p:cNvSpPr txBox="1"/>
          <p:nvPr>
            <p:ph idx="1" type="body"/>
          </p:nvPr>
        </p:nvSpPr>
        <p:spPr>
          <a:xfrm>
            <a:off x="396875" y="1362075"/>
            <a:ext cx="8366100" cy="513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27660" lvl="0" marL="457200" rtl="0" algn="l">
              <a:spcBef>
                <a:spcPts val="0"/>
              </a:spcBef>
              <a:spcAft>
                <a:spcPts val="0"/>
              </a:spcAft>
              <a:buSzPts val="1560"/>
              <a:buChar char="●"/>
            </a:pPr>
            <a:r>
              <a:rPr lang="en-US"/>
              <a:t>You might run into a system (company, institution, committee, etc.) that you think is really difficult to change</a:t>
            </a:r>
            <a:endParaRPr/>
          </a:p>
          <a:p>
            <a:pPr indent="-382269" lvl="1" marL="914400" rtl="0" algn="l">
              <a:spcBef>
                <a:spcPts val="0"/>
              </a:spcBef>
              <a:spcAft>
                <a:spcPts val="0"/>
              </a:spcAft>
              <a:buSzPts val="2420"/>
              <a:buChar char="○"/>
            </a:pPr>
            <a:r>
              <a:rPr lang="en-US"/>
              <a:t>I super relate to this feeling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7660" lvl="0" marL="457200" rtl="0" algn="l">
              <a:spcBef>
                <a:spcPts val="0"/>
              </a:spcBef>
              <a:spcAft>
                <a:spcPts val="0"/>
              </a:spcAft>
              <a:buSzPts val="1560"/>
              <a:buChar char="●"/>
            </a:pPr>
            <a:r>
              <a:rPr lang="en-US"/>
              <a:t>The only way for that system to change is for there to be consistent pressure for it to do so</a:t>
            </a:r>
            <a:endParaRPr/>
          </a:p>
          <a:p>
            <a:pPr indent="-382269" lvl="1" marL="914400" rtl="0" algn="l">
              <a:spcBef>
                <a:spcPts val="0"/>
              </a:spcBef>
              <a:spcAft>
                <a:spcPts val="0"/>
              </a:spcAft>
              <a:buSzPts val="2420"/>
              <a:buChar char="○"/>
            </a:pPr>
            <a:r>
              <a:rPr lang="en-US"/>
              <a:t>These systems want us to give up trying to change them!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7660" lvl="0" marL="457200" rtl="0" algn="l">
              <a:spcBef>
                <a:spcPts val="0"/>
              </a:spcBef>
              <a:spcAft>
                <a:spcPts val="0"/>
              </a:spcAft>
              <a:buSzPts val="1560"/>
              <a:buChar char="●"/>
            </a:pPr>
            <a:r>
              <a:rPr lang="en-US"/>
              <a:t>One way to create pressure is to come together as a collective and advocate for your beliefs</a:t>
            </a:r>
            <a:endParaRPr/>
          </a:p>
          <a:p>
            <a:pPr indent="-382269" lvl="1" marL="914400" rtl="0" algn="l">
              <a:spcBef>
                <a:spcPts val="0"/>
              </a:spcBef>
              <a:spcAft>
                <a:spcPts val="0"/>
              </a:spcAft>
              <a:buSzPts val="2420"/>
              <a:buChar char="○"/>
            </a:pPr>
            <a:r>
              <a:rPr lang="en-US"/>
              <a:t>There is strength in numbers!</a:t>
            </a:r>
            <a:endParaRPr/>
          </a:p>
          <a:p>
            <a:pPr indent="-382269" lvl="1" marL="914400" rtl="0" algn="l">
              <a:spcBef>
                <a:spcPts val="0"/>
              </a:spcBef>
              <a:spcAft>
                <a:spcPts val="0"/>
              </a:spcAft>
              <a:buSzPts val="2420"/>
              <a:buChar char="○"/>
            </a:pPr>
            <a:r>
              <a:rPr lang="en-US"/>
              <a:t>A bunch of google employees recently created a union</a:t>
            </a:r>
            <a:endParaRPr/>
          </a:p>
          <a:p>
            <a:pPr indent="-382269" lvl="1" marL="914400" rtl="0" algn="l">
              <a:spcBef>
                <a:spcPts val="0"/>
              </a:spcBef>
              <a:spcAft>
                <a:spcPts val="0"/>
              </a:spcAft>
              <a:buSzPts val="2420"/>
              <a:buChar char="○"/>
            </a:pPr>
            <a:r>
              <a:rPr lang="en-US"/>
              <a:t>Amazon workers have discussed unionizing</a:t>
            </a:r>
            <a:endParaRPr/>
          </a:p>
        </p:txBody>
      </p:sp>
      <p:sp>
        <p:nvSpPr>
          <p:cNvPr id="119" name="Google Shape;119;p17"/>
          <p:cNvSpPr txBox="1"/>
          <p:nvPr>
            <p:ph idx="12" type="sldNum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