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5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9144000"/>
  <p:notesSz cx="9601200" cy="7315200"/>
  <p:embeddedFontLst>
    <p:embeddedFont>
      <p:font typeface="Arial Narrow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ArialNarrow-bold.fntdata"/><Relationship Id="rId14" Type="http://schemas.openxmlformats.org/officeDocument/2006/relationships/font" Target="fonts/ArialNarrow-regular.fntdata"/><Relationship Id="rId17" Type="http://schemas.openxmlformats.org/officeDocument/2006/relationships/font" Target="fonts/ArialNarrow-boldItalic.fntdata"/><Relationship Id="rId16" Type="http://schemas.openxmlformats.org/officeDocument/2006/relationships/font" Target="fonts/ArialNarrow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155950" y="914400"/>
            <a:ext cx="3289300" cy="24685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b="0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 txBox="1"/>
          <p:nvPr>
            <p:ph idx="1" type="body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2" name="Google Shape;52;p1:notes"/>
          <p:cNvSpPr/>
          <p:nvPr>
            <p:ph idx="2" type="sldImg"/>
          </p:nvPr>
        </p:nvSpPr>
        <p:spPr>
          <a:xfrm>
            <a:off x="3155950" y="914400"/>
            <a:ext cx="3289300" cy="24685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c6a7bf45ce_0_14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c6a7bf45ce_0_14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gc6a7bf45ce_0_14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de1ca713f7_0_14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de1ca713f7_0_14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gde1ca713f7_0_14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de1ca713f7_0_0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de1ca713f7_0_0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gde1ca713f7_0_0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dab2b21a1e_0_0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dab2b21a1e_0_0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gdab2b21a1e_0_0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de1ca713f7_0_7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de1ca713f7_0_7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gde1ca713f7_0_7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dd8b6a7b5a_0_0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dd8b6a7b5a_0_0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/>
              <a:t>Think about who your audience is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For example, if you are talking about an experience you had in CSE 341, your audience has not taken 341. What is 341? Provide context and define terms/acronyms.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/>
              <a:t>Less is more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Your presentation slides shouldn’t reflect the entirety of what you want to say.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Couldn’t think of an image that reflects less is more so I decided to use the Legend of Zelda triforce that is a simple design but embodies all the magical wonders from this game...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/>
              <a:t>Utilize visuals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Providing different ways to engage your audience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Be creative. Don’t make a crusty presentation.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/>
              <a:t>Pace yourself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Think about the time and at what points of your presentation you want to be at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gdd8b6a7b5a_0_0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c6a7bf45ce_0_28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c6a7bf45ce_0_28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gc6a7bf45ce_0_28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c5e94d832f_0_445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c5e94d832f_0_445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gc5e94d832f_0_445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/>
          <p:nvPr/>
        </p:nvSpPr>
        <p:spPr>
          <a:xfrm>
            <a:off x="0" y="0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algn="tl" flip="none" tx="0" sx="80000" ty="0" sy="8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"/>
          <p:cNvSpPr txBox="1"/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" type="subTitle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b="0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"/>
          <p:cNvSpPr txBox="1"/>
          <p:nvPr/>
        </p:nvSpPr>
        <p:spPr>
          <a:xfrm>
            <a:off x="685800" y="1330960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 B </a:t>
            </a:r>
            <a:r>
              <a:rPr lang="en-US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Spring</a:t>
            </a: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202</a:t>
            </a:r>
            <a:r>
              <a:rPr lang="en-US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 txBox="1"/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" type="body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766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 b="0" sz="2600"/>
            </a:lvl1pPr>
            <a:lvl2pPr indent="-382269" lvl="1" marL="9144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Char char="▪"/>
              <a:defRPr sz="2200"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/>
          <p:nvPr>
            <p:ph type="title"/>
          </p:nvPr>
        </p:nvSpPr>
        <p:spPr>
          <a:xfrm>
            <a:off x="357762" y="438912"/>
            <a:ext cx="8405238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2 Content">
  <p:cSld name="Title and 2 Conten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357018" y="1362075"/>
            <a:ext cx="4114800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528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Char char="❖"/>
              <a:defRPr b="0" sz="2800"/>
            </a:lvl1pPr>
            <a:lvl2pPr indent="-39624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5" name="Google Shape;35;p5"/>
          <p:cNvSpPr txBox="1"/>
          <p:nvPr>
            <p:ph idx="2" type="body"/>
          </p:nvPr>
        </p:nvSpPr>
        <p:spPr>
          <a:xfrm>
            <a:off x="4648200" y="1362075"/>
            <a:ext cx="4114800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528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Char char="❖"/>
              <a:defRPr b="0" sz="2800"/>
            </a:lvl1pPr>
            <a:lvl2pPr indent="-39624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llEverywhere">
  <p:cSld name="PollEverywhere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1" name="Google Shape;41;p7"/>
          <p:cNvSpPr/>
          <p:nvPr/>
        </p:nvSpPr>
        <p:spPr>
          <a:xfrm>
            <a:off x="0" y="206019"/>
            <a:ext cx="9144000" cy="1063981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2" name="Google Shape;42;p7"/>
          <p:cNvSpPr/>
          <p:nvPr/>
        </p:nvSpPr>
        <p:spPr>
          <a:xfrm>
            <a:off x="6072845" y="540630"/>
            <a:ext cx="2829602" cy="479667"/>
          </a:xfrm>
          <a:prstGeom prst="roundRect">
            <a:avLst>
              <a:gd fmla="val 16667" name="adj"/>
            </a:avLst>
          </a:prstGeom>
          <a:solidFill>
            <a:srgbClr val="714EA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b="1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pollev.com/cse390b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7"/>
          <p:cNvSpPr txBox="1"/>
          <p:nvPr>
            <p:ph idx="1" type="body"/>
          </p:nvPr>
        </p:nvSpPr>
        <p:spPr>
          <a:xfrm>
            <a:off x="396875" y="1543855"/>
            <a:ext cx="8366125" cy="47902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766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 b="0" sz="2600"/>
            </a:lvl1pPr>
            <a:lvl2pPr indent="-382269" lvl="1" marL="9144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Char char="▪"/>
              <a:defRPr sz="2200"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pic>
        <p:nvPicPr>
          <p:cNvPr id="44" name="Google Shape;44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66650" y="337100"/>
            <a:ext cx="3816475" cy="88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377540" y="423282"/>
            <a:ext cx="83889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i="0">
                <a:solidFill>
                  <a:srgbClr val="00000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" type="body"/>
          </p:nvPr>
        </p:nvSpPr>
        <p:spPr>
          <a:xfrm>
            <a:off x="457200" y="1577340"/>
            <a:ext cx="397764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2766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/>
            </a:lvl1pPr>
            <a:lvl2pPr indent="-35433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980"/>
              <a:buChar char="▪"/>
              <a:defRPr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2" type="body"/>
          </p:nvPr>
        </p:nvSpPr>
        <p:spPr>
          <a:xfrm>
            <a:off x="4709160" y="1577340"/>
            <a:ext cx="397764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2766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/>
            </a:lvl1pPr>
            <a:lvl2pPr indent="-35433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980"/>
              <a:buChar char="▪"/>
              <a:defRPr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9525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Slide </a:t>
            </a: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7660" lvl="0" marL="45720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b="1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2269" lvl="1" marL="9144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" name="Google Shape;13;p1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" name="Google Shape;14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1"/>
          <p:cNvSpPr txBox="1"/>
          <p:nvPr/>
        </p:nvSpPr>
        <p:spPr>
          <a:xfrm>
            <a:off x="7337250" y="27425"/>
            <a:ext cx="18066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91425" spcFirstLastPara="1" rIns="91425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</a:t>
            </a: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Spring 2021</a:t>
            </a:r>
            <a:endParaRPr b="0" i="0" sz="11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1"/>
          <p:cNvSpPr txBox="1"/>
          <p:nvPr/>
        </p:nvSpPr>
        <p:spPr>
          <a:xfrm>
            <a:off x="2886123" y="27425"/>
            <a:ext cx="39261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91425" spcFirstLastPara="1" rIns="91425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L1</a:t>
            </a: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r>
              <a:rPr b="0" i="0" lang="en-US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Final Project Check-in, Presentation Tips, &amp; Course Evals</a:t>
            </a:r>
            <a:endParaRPr b="0" i="0" sz="11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jpg"/><Relationship Id="rId4" Type="http://schemas.openxmlformats.org/officeDocument/2006/relationships/image" Target="../media/image4.png"/><Relationship Id="rId5" Type="http://schemas.openxmlformats.org/officeDocument/2006/relationships/image" Target="../media/image7.png"/><Relationship Id="rId6" Type="http://schemas.openxmlformats.org/officeDocument/2006/relationships/image" Target="../media/image6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/>
          <p:nvPr>
            <p:ph type="ctrTitle"/>
          </p:nvPr>
        </p:nvSpPr>
        <p:spPr>
          <a:xfrm>
            <a:off x="685800" y="2043587"/>
            <a:ext cx="7772400" cy="14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Final Project Check-In, Presentation Tips, Course Evals</a:t>
            </a:r>
            <a:br>
              <a:rPr lang="en-US"/>
            </a:br>
            <a:br>
              <a:rPr lang="en-US"/>
            </a:br>
            <a:r>
              <a:rPr b="0" i="1" lang="en-US" sz="3000"/>
              <a:t> </a:t>
            </a:r>
            <a:endParaRPr b="0" i="1" sz="3000"/>
          </a:p>
        </p:txBody>
      </p:sp>
      <p:sp>
        <p:nvSpPr>
          <p:cNvPr id="55" name="Google Shape;55;p9"/>
          <p:cNvSpPr txBox="1"/>
          <p:nvPr>
            <p:ph idx="1" type="subTitle"/>
          </p:nvPr>
        </p:nvSpPr>
        <p:spPr>
          <a:xfrm>
            <a:off x="685800" y="5374529"/>
            <a:ext cx="7772400" cy="59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/>
              <a:t>Final Project Check-In, Presentation Tips, Course Evals</a:t>
            </a:r>
            <a:endParaRPr sz="2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sz="16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i="1" lang="en-US" sz="1200">
                <a:solidFill>
                  <a:srgbClr val="666666"/>
                </a:solidFill>
              </a:rPr>
              <a:t>Significant material adapted from www.nand2tetris.org. © Noam Nisan and Shimon Schocken.</a:t>
            </a:r>
            <a:endParaRPr i="1" sz="1200">
              <a:solidFill>
                <a:srgbClr val="66666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62" name="Google Shape;62;p10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Final Project Check-in</a:t>
            </a:r>
            <a:endParaRPr/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420"/>
              <a:buChar char="▪"/>
            </a:pPr>
            <a:r>
              <a:rPr lang="en-US"/>
              <a:t>Part II: Mock Presentation Scheduling</a:t>
            </a:r>
            <a:endParaRPr/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41960" lvl="0" marL="4572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Professor Meeting Report Discussion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41960" lvl="0" marL="4572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Presentation Tips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Course Evals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 sz="2200"/>
          </a:p>
          <a:p>
            <a:pPr indent="-243840" lvl="1" marL="80010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0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Final Project Check-in</a:t>
            </a:r>
            <a:endParaRPr b="1">
              <a:solidFill>
                <a:srgbClr val="4B2A85"/>
              </a:solidFill>
            </a:endParaRPr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420"/>
              <a:buChar char="▪"/>
            </a:pPr>
            <a:r>
              <a:rPr b="1" lang="en-US">
                <a:solidFill>
                  <a:srgbClr val="4B2A85"/>
                </a:solidFill>
              </a:rPr>
              <a:t>Part II: Mock Presentation Scheduling</a:t>
            </a:r>
            <a:endParaRPr b="1">
              <a:solidFill>
                <a:srgbClr val="4B2A85"/>
              </a:solidFill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41960" lvl="0" marL="4572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Professor Meeting Report Discussion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41960" lvl="0" marL="4572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Presentation Tips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Course Evals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 sz="2200"/>
          </a:p>
          <a:p>
            <a:pPr indent="-243840" lvl="1" marL="80010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78" name="Google Shape;78;p12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Final Project Check-in</a:t>
            </a:r>
            <a:endParaRPr/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420"/>
              <a:buChar char="▪"/>
            </a:pPr>
            <a:r>
              <a:rPr lang="en-US"/>
              <a:t>Part II: Mock Presentation Scheduling</a:t>
            </a:r>
            <a:endParaRPr/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41960" lvl="0" marL="4572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Professor Meeting Report Discussion</a:t>
            </a:r>
            <a:endParaRPr b="1">
              <a:solidFill>
                <a:srgbClr val="4B2A85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41960" lvl="0" marL="4572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Presentation Tips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Course Evals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 sz="2200"/>
          </a:p>
          <a:p>
            <a:pPr indent="-243840" lvl="1" marL="80010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Professor Meeting Report Discussion</a:t>
            </a:r>
            <a:endParaRPr/>
          </a:p>
        </p:txBody>
      </p:sp>
      <p:sp>
        <p:nvSpPr>
          <p:cNvPr id="86" name="Google Shape;86;p13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Which professor did you meet with and why?</a:t>
            </a:r>
            <a:br>
              <a:rPr lang="en-US"/>
            </a:b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What questions did you prepare and ask for your meeting?</a:t>
            </a:r>
            <a:br>
              <a:rPr lang="en-US"/>
            </a:b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What was that experience like for you? Overall impressions? Anything surprising or stands out?</a:t>
            </a:r>
            <a:endParaRPr/>
          </a:p>
        </p:txBody>
      </p:sp>
      <p:sp>
        <p:nvSpPr>
          <p:cNvPr id="87" name="Google Shape;87;p13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94" name="Google Shape;94;p14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Final Project Check-in</a:t>
            </a:r>
            <a:endParaRPr/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420"/>
              <a:buChar char="▪"/>
            </a:pPr>
            <a:r>
              <a:rPr lang="en-US"/>
              <a:t>Part II: Mock Presentation Scheduling</a:t>
            </a:r>
            <a:endParaRPr/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41960" lvl="0" marL="4572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Professor Meeting Report Discussion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4B2A85"/>
              </a:solidFill>
            </a:endParaRPr>
          </a:p>
          <a:p>
            <a:pPr indent="-441960" lvl="0" marL="4572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Presentation Tips</a:t>
            </a:r>
            <a:endParaRPr b="1">
              <a:solidFill>
                <a:srgbClr val="4B2A85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Course Evals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 sz="2200"/>
          </a:p>
          <a:p>
            <a:pPr indent="-243840" lvl="1" marL="80010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4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Presentation Tips</a:t>
            </a:r>
            <a:endParaRPr/>
          </a:p>
        </p:txBody>
      </p:sp>
      <p:sp>
        <p:nvSpPr>
          <p:cNvPr id="102" name="Google Shape;102;p15"/>
          <p:cNvSpPr txBox="1"/>
          <p:nvPr>
            <p:ph idx="1" type="body"/>
          </p:nvPr>
        </p:nvSpPr>
        <p:spPr>
          <a:xfrm>
            <a:off x="1837425" y="1362075"/>
            <a:ext cx="69255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4B2A85"/>
                </a:solidFill>
              </a:rPr>
              <a:t>Think about who your audience is</a:t>
            </a:r>
            <a:endParaRPr b="1">
              <a:solidFill>
                <a:srgbClr val="4B2A85"/>
              </a:solidFill>
            </a:endParaRPr>
          </a:p>
          <a:p>
            <a:pPr indent="-382269" lvl="1" marL="857250" rtl="0" algn="l">
              <a:spcBef>
                <a:spcPts val="440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Consider what your audience knows / doesn’t know</a:t>
            </a:r>
            <a:br>
              <a:rPr lang="en-US"/>
            </a:br>
            <a:endParaRPr sz="2000"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4B2A85"/>
                </a:solidFill>
              </a:rPr>
              <a:t>Less is more</a:t>
            </a:r>
            <a:endParaRPr b="1">
              <a:solidFill>
                <a:srgbClr val="4B2A85"/>
              </a:solidFill>
            </a:endParaRPr>
          </a:p>
          <a:p>
            <a:pPr indent="-382269" lvl="1" marL="914400" rtl="0" algn="l">
              <a:spcBef>
                <a:spcPts val="440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Keep text clear and concise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Use simple presentation designs and structures</a:t>
            </a:r>
            <a:br>
              <a:rPr lang="en-US"/>
            </a:br>
            <a:endParaRPr sz="2000"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4B2A85"/>
                </a:solidFill>
              </a:rPr>
              <a:t>Utilize visuals</a:t>
            </a:r>
            <a:endParaRPr b="1">
              <a:solidFill>
                <a:srgbClr val="4B2A85"/>
              </a:solidFill>
            </a:endParaRPr>
          </a:p>
          <a:p>
            <a:pPr indent="-382269" lvl="1" marL="914400" rtl="0" algn="l">
              <a:spcBef>
                <a:spcPts val="440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Provide different ways to engage your audience</a:t>
            </a:r>
            <a:br>
              <a:rPr lang="en-US" sz="2000"/>
            </a:br>
            <a:endParaRPr sz="2000"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4B2A85"/>
                </a:solidFill>
              </a:rPr>
              <a:t>Pace yourself</a:t>
            </a:r>
            <a:endParaRPr b="1">
              <a:solidFill>
                <a:srgbClr val="4B2A85"/>
              </a:solidFill>
            </a:endParaRPr>
          </a:p>
          <a:p>
            <a:pPr indent="-382269" lvl="1" marL="914400" rtl="0" algn="l">
              <a:spcBef>
                <a:spcPts val="440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Helps if you practice :) </a:t>
            </a:r>
            <a:endParaRPr/>
          </a:p>
        </p:txBody>
      </p:sp>
      <p:sp>
        <p:nvSpPr>
          <p:cNvPr id="103" name="Google Shape;103;p15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4" name="Google Shape;10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6425" y="1291209"/>
            <a:ext cx="1377224" cy="9895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9975" y="3756375"/>
            <a:ext cx="1430125" cy="1430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36413" y="5291275"/>
            <a:ext cx="1377225" cy="1377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36424" y="2374241"/>
            <a:ext cx="1377224" cy="1260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6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Course Evals</a:t>
            </a:r>
            <a:endParaRPr/>
          </a:p>
        </p:txBody>
      </p:sp>
      <p:sp>
        <p:nvSpPr>
          <p:cNvPr id="114" name="Google Shape;114;p16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100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We really value the feedback you give in your course evaluations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This course is still relatively new! Lots that could change</a:t>
            </a:r>
            <a:endParaRPr/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100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Evaluations are completely anonymous!</a:t>
            </a:r>
            <a:endParaRPr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100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You should have received an email asking you to fill out an eval for 390B</a:t>
            </a:r>
            <a:br>
              <a:rPr lang="en-US"/>
            </a:b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6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7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Reminders</a:t>
            </a:r>
            <a:endParaRPr/>
          </a:p>
        </p:txBody>
      </p:sp>
      <p:sp>
        <p:nvSpPr>
          <p:cNvPr id="122" name="Google Shape;122;p17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100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Office Hours ending this week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/>
              <a:t>Happy to meet during finals week by appointment</a:t>
            </a:r>
            <a:br>
              <a:rPr lang="en-US"/>
            </a:b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Final Project Part I: Project Outline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Due 6/3 this Thurs 11:59PM PDT</a:t>
            </a:r>
            <a:br>
              <a:rPr lang="en-US"/>
            </a:b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Final Project Part II: Mock Presentation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Due 6/9 next Tues 11:59PM PST</a:t>
            </a:r>
            <a:br>
              <a:rPr lang="en-US"/>
            </a:b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Final Project Presentations June 10th @ 10:30AM PDT</a:t>
            </a:r>
            <a:endParaRPr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100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Thursday’s Lecture: Gratitude Exercise</a:t>
            </a:r>
            <a:br>
              <a:rPr lang="en-US"/>
            </a:b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7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