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2.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notesSlides/notesSlide3.xml" ContentType="application/vnd.openxmlformats-officedocument.presentationml.notesSlide+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notesSlides/notesSlide4.xml" ContentType="application/vnd.openxmlformats-officedocument.presentationml.notesSlide+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notesSlides/notesSlide5.xml" ContentType="application/vnd.openxmlformats-officedocument.presentationml.notesSlide+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notesSlides/notesSlide6.xml" ContentType="application/vnd.openxmlformats-officedocument.presentationml.notesSlide+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0.xml" ContentType="application/vnd.openxmlformats-officedocument.presentationml.tags+xml"/>
  <Override PartName="/ppt/notesSlides/notesSlide7.xml" ContentType="application/vnd.openxmlformats-officedocument.presentationml.notesSlide+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notesSlides/notesSlide8.xml" ContentType="application/vnd.openxmlformats-officedocument.presentationml.notesSlide+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notesSlides/notesSlide9.xml" ContentType="application/vnd.openxmlformats-officedocument.presentationml.notesSlide+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71" r:id="rId1"/>
  </p:sldMasterIdLst>
  <p:notesMasterIdLst>
    <p:notesMasterId r:id="rId33"/>
  </p:notesMasterIdLst>
  <p:handoutMasterIdLst>
    <p:handoutMasterId r:id="rId34"/>
  </p:handoutMasterIdLst>
  <p:sldIdLst>
    <p:sldId id="928" r:id="rId2"/>
    <p:sldId id="879" r:id="rId3"/>
    <p:sldId id="934" r:id="rId4"/>
    <p:sldId id="935" r:id="rId5"/>
    <p:sldId id="948" r:id="rId6"/>
    <p:sldId id="938" r:id="rId7"/>
    <p:sldId id="936" r:id="rId8"/>
    <p:sldId id="939" r:id="rId9"/>
    <p:sldId id="941" r:id="rId10"/>
    <p:sldId id="940" r:id="rId11"/>
    <p:sldId id="942" r:id="rId12"/>
    <p:sldId id="950" r:id="rId13"/>
    <p:sldId id="943" r:id="rId14"/>
    <p:sldId id="901" r:id="rId15"/>
    <p:sldId id="932" r:id="rId16"/>
    <p:sldId id="893" r:id="rId17"/>
    <p:sldId id="949" r:id="rId18"/>
    <p:sldId id="944" r:id="rId19"/>
    <p:sldId id="945" r:id="rId20"/>
    <p:sldId id="947" r:id="rId21"/>
    <p:sldId id="898" r:id="rId22"/>
    <p:sldId id="951" r:id="rId23"/>
    <p:sldId id="910" r:id="rId24"/>
    <p:sldId id="917" r:id="rId25"/>
    <p:sldId id="897" r:id="rId26"/>
    <p:sldId id="913" r:id="rId27"/>
    <p:sldId id="911" r:id="rId28"/>
    <p:sldId id="914" r:id="rId29"/>
    <p:sldId id="912" r:id="rId30"/>
    <p:sldId id="915" r:id="rId31"/>
    <p:sldId id="916" r:id="rId32"/>
  </p:sldIdLst>
  <p:sldSz cx="9144000" cy="6858000" type="screen4x3"/>
  <p:notesSz cx="7010400" cy="9296400"/>
  <p:custDataLst>
    <p:tags r:id="rId35"/>
  </p:custDataLst>
  <p:defaultTextStyle>
    <a:defPPr>
      <a:defRPr lang="en-US"/>
    </a:defPPr>
    <a:lvl1pPr algn="l" rtl="0" eaLnBrk="0" fontAlgn="base" hangingPunct="0">
      <a:spcBef>
        <a:spcPct val="0"/>
      </a:spcBef>
      <a:spcAft>
        <a:spcPct val="0"/>
      </a:spcAft>
      <a:defRPr sz="2400" b="1" kern="1200">
        <a:solidFill>
          <a:schemeClr val="tx1"/>
        </a:solidFill>
        <a:latin typeface="Arial Narrow" pitchFamily="34" charset="0"/>
        <a:ea typeface="+mn-ea"/>
        <a:cs typeface="+mn-cs"/>
      </a:defRPr>
    </a:lvl1pPr>
    <a:lvl2pPr marL="457200" algn="l" rtl="0" eaLnBrk="0" fontAlgn="base" hangingPunct="0">
      <a:spcBef>
        <a:spcPct val="0"/>
      </a:spcBef>
      <a:spcAft>
        <a:spcPct val="0"/>
      </a:spcAft>
      <a:defRPr sz="2400" b="1" kern="1200">
        <a:solidFill>
          <a:schemeClr val="tx1"/>
        </a:solidFill>
        <a:latin typeface="Arial Narrow" pitchFamily="34" charset="0"/>
        <a:ea typeface="+mn-ea"/>
        <a:cs typeface="+mn-cs"/>
      </a:defRPr>
    </a:lvl2pPr>
    <a:lvl3pPr marL="914400" algn="l" rtl="0" eaLnBrk="0" fontAlgn="base" hangingPunct="0">
      <a:spcBef>
        <a:spcPct val="0"/>
      </a:spcBef>
      <a:spcAft>
        <a:spcPct val="0"/>
      </a:spcAft>
      <a:defRPr sz="2400" b="1" kern="1200">
        <a:solidFill>
          <a:schemeClr val="tx1"/>
        </a:solidFill>
        <a:latin typeface="Arial Narrow" pitchFamily="34" charset="0"/>
        <a:ea typeface="+mn-ea"/>
        <a:cs typeface="+mn-cs"/>
      </a:defRPr>
    </a:lvl3pPr>
    <a:lvl4pPr marL="1371600" algn="l" rtl="0" eaLnBrk="0" fontAlgn="base" hangingPunct="0">
      <a:spcBef>
        <a:spcPct val="0"/>
      </a:spcBef>
      <a:spcAft>
        <a:spcPct val="0"/>
      </a:spcAft>
      <a:defRPr sz="2400" b="1" kern="1200">
        <a:solidFill>
          <a:schemeClr val="tx1"/>
        </a:solidFill>
        <a:latin typeface="Arial Narrow" pitchFamily="34" charset="0"/>
        <a:ea typeface="+mn-ea"/>
        <a:cs typeface="+mn-cs"/>
      </a:defRPr>
    </a:lvl4pPr>
    <a:lvl5pPr marL="1828800" algn="l" rtl="0" eaLnBrk="0" fontAlgn="base" hangingPunct="0">
      <a:spcBef>
        <a:spcPct val="0"/>
      </a:spcBef>
      <a:spcAft>
        <a:spcPct val="0"/>
      </a:spcAft>
      <a:defRPr sz="2400" b="1" kern="1200">
        <a:solidFill>
          <a:schemeClr val="tx1"/>
        </a:solidFill>
        <a:latin typeface="Arial Narrow" pitchFamily="34" charset="0"/>
        <a:ea typeface="+mn-ea"/>
        <a:cs typeface="+mn-cs"/>
      </a:defRPr>
    </a:lvl5pPr>
    <a:lvl6pPr marL="2286000" algn="l" defTabSz="914400" rtl="0" eaLnBrk="1" latinLnBrk="0" hangingPunct="1">
      <a:defRPr sz="2400" b="1" kern="1200">
        <a:solidFill>
          <a:schemeClr val="tx1"/>
        </a:solidFill>
        <a:latin typeface="Arial Narrow" pitchFamily="34" charset="0"/>
        <a:ea typeface="+mn-ea"/>
        <a:cs typeface="+mn-cs"/>
      </a:defRPr>
    </a:lvl6pPr>
    <a:lvl7pPr marL="2743200" algn="l" defTabSz="914400" rtl="0" eaLnBrk="1" latinLnBrk="0" hangingPunct="1">
      <a:defRPr sz="2400" b="1" kern="1200">
        <a:solidFill>
          <a:schemeClr val="tx1"/>
        </a:solidFill>
        <a:latin typeface="Arial Narrow" pitchFamily="34" charset="0"/>
        <a:ea typeface="+mn-ea"/>
        <a:cs typeface="+mn-cs"/>
      </a:defRPr>
    </a:lvl7pPr>
    <a:lvl8pPr marL="3200400" algn="l" defTabSz="914400" rtl="0" eaLnBrk="1" latinLnBrk="0" hangingPunct="1">
      <a:defRPr sz="2400" b="1" kern="1200">
        <a:solidFill>
          <a:schemeClr val="tx1"/>
        </a:solidFill>
        <a:latin typeface="Arial Narrow" pitchFamily="34" charset="0"/>
        <a:ea typeface="+mn-ea"/>
        <a:cs typeface="+mn-cs"/>
      </a:defRPr>
    </a:lvl8pPr>
    <a:lvl9pPr marL="3657600" algn="l" defTabSz="914400" rtl="0" eaLnBrk="1" latinLnBrk="0" hangingPunct="1">
      <a:defRPr sz="2400" b="1" kern="1200">
        <a:solidFill>
          <a:schemeClr val="tx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CC98"/>
    <a:srgbClr val="C00000"/>
    <a:srgbClr val="B5B5F9"/>
    <a:srgbClr val="5CE455"/>
    <a:srgbClr val="FF9999"/>
    <a:srgbClr val="FFFF99"/>
    <a:srgbClr val="DCB834"/>
    <a:srgbClr val="DFC03D"/>
    <a:srgbClr val="CDF1C5"/>
    <a:srgbClr val="F1C7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38" autoAdjust="0"/>
    <p:restoredTop sz="91341" autoAdjust="0"/>
  </p:normalViewPr>
  <p:slideViewPr>
    <p:cSldViewPr snapToGrid="0">
      <p:cViewPr>
        <p:scale>
          <a:sx n="100" d="100"/>
          <a:sy n="100" d="100"/>
        </p:scale>
        <p:origin x="-2316" y="-4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49" d="100"/>
          <a:sy n="49" d="100"/>
        </p:scale>
        <p:origin x="-1812"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50363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8578" name="Rectangle 2"/>
          <p:cNvSpPr>
            <a:spLocks noGrp="1" noChangeArrowheads="1"/>
          </p:cNvSpPr>
          <p:nvPr>
            <p:ph type="hdr" sz="quarter"/>
          </p:nvPr>
        </p:nvSpPr>
        <p:spPr bwMode="auto">
          <a:xfrm>
            <a:off x="1" y="0"/>
            <a:ext cx="3072384" cy="443345"/>
          </a:xfrm>
          <a:prstGeom prst="rect">
            <a:avLst/>
          </a:prstGeom>
          <a:noFill/>
          <a:ln w="9525">
            <a:noFill/>
            <a:miter lim="800000"/>
            <a:headEnd/>
            <a:tailEnd/>
          </a:ln>
          <a:effectLst/>
        </p:spPr>
        <p:txBody>
          <a:bodyPr vert="horz" wrap="square" lIns="88282" tIns="44142" rIns="88282" bIns="44142" numCol="1" anchor="t" anchorCtr="0" compatLnSpc="1">
            <a:prstTxWarp prst="textNoShape">
              <a:avLst/>
            </a:prstTxWarp>
          </a:bodyPr>
          <a:lstStyle>
            <a:lvl1pPr>
              <a:defRPr sz="1200" b="0" smtClean="0">
                <a:latin typeface="Times New Roman" pitchFamily="18" charset="0"/>
              </a:defRPr>
            </a:lvl1pPr>
          </a:lstStyle>
          <a:p>
            <a:pPr>
              <a:defRPr/>
            </a:pPr>
            <a:endParaRPr lang="en-US"/>
          </a:p>
        </p:txBody>
      </p:sp>
      <p:sp>
        <p:nvSpPr>
          <p:cNvPr id="408579" name="Rectangle 3"/>
          <p:cNvSpPr>
            <a:spLocks noGrp="1" noChangeArrowheads="1"/>
          </p:cNvSpPr>
          <p:nvPr>
            <p:ph type="dt" idx="1"/>
          </p:nvPr>
        </p:nvSpPr>
        <p:spPr bwMode="auto">
          <a:xfrm>
            <a:off x="3950208" y="0"/>
            <a:ext cx="3072384" cy="443345"/>
          </a:xfrm>
          <a:prstGeom prst="rect">
            <a:avLst/>
          </a:prstGeom>
          <a:noFill/>
          <a:ln w="9525">
            <a:noFill/>
            <a:miter lim="800000"/>
            <a:headEnd/>
            <a:tailEnd/>
          </a:ln>
          <a:effectLst/>
        </p:spPr>
        <p:txBody>
          <a:bodyPr vert="horz" wrap="square" lIns="88282" tIns="44142" rIns="88282" bIns="44142" numCol="1" anchor="t" anchorCtr="0" compatLnSpc="1">
            <a:prstTxWarp prst="textNoShape">
              <a:avLst/>
            </a:prstTxWarp>
          </a:bodyPr>
          <a:lstStyle>
            <a:lvl1pPr algn="r">
              <a:defRPr sz="1200" b="0" smtClean="0">
                <a:latin typeface="Times New Roman" pitchFamily="18" charset="0"/>
              </a:defRPr>
            </a:lvl1pPr>
          </a:lstStyle>
          <a:p>
            <a:pPr>
              <a:defRPr/>
            </a:pPr>
            <a:endParaRPr lang="en-US"/>
          </a:p>
        </p:txBody>
      </p:sp>
      <p:sp>
        <p:nvSpPr>
          <p:cNvPr id="50180" name="Rectangle 4"/>
          <p:cNvSpPr>
            <a:spLocks noGrp="1" noRot="1" noChangeAspect="1" noChangeArrowheads="1" noTextEdit="1"/>
          </p:cNvSpPr>
          <p:nvPr>
            <p:ph type="sldImg" idx="2"/>
          </p:nvPr>
        </p:nvSpPr>
        <p:spPr bwMode="auto">
          <a:xfrm>
            <a:off x="1146175" y="665163"/>
            <a:ext cx="4730750" cy="3548062"/>
          </a:xfrm>
          <a:prstGeom prst="rect">
            <a:avLst/>
          </a:prstGeom>
          <a:noFill/>
          <a:ln w="9525">
            <a:solidFill>
              <a:srgbClr val="000000"/>
            </a:solidFill>
            <a:miter lim="800000"/>
            <a:headEnd/>
            <a:tailEnd/>
          </a:ln>
        </p:spPr>
      </p:sp>
      <p:sp>
        <p:nvSpPr>
          <p:cNvPr id="408581" name="Rectangle 5"/>
          <p:cNvSpPr>
            <a:spLocks noGrp="1" noChangeArrowheads="1"/>
          </p:cNvSpPr>
          <p:nvPr>
            <p:ph type="body" sz="quarter" idx="3"/>
          </p:nvPr>
        </p:nvSpPr>
        <p:spPr bwMode="auto">
          <a:xfrm>
            <a:off x="950977" y="4433455"/>
            <a:ext cx="5120640" cy="4137890"/>
          </a:xfrm>
          <a:prstGeom prst="rect">
            <a:avLst/>
          </a:prstGeom>
          <a:noFill/>
          <a:ln w="9525">
            <a:noFill/>
            <a:miter lim="800000"/>
            <a:headEnd/>
            <a:tailEnd/>
          </a:ln>
          <a:effectLst/>
        </p:spPr>
        <p:txBody>
          <a:bodyPr vert="horz" wrap="square" lIns="88282" tIns="44142" rIns="88282" bIns="4414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08582" name="Rectangle 6"/>
          <p:cNvSpPr>
            <a:spLocks noGrp="1" noChangeArrowheads="1"/>
          </p:cNvSpPr>
          <p:nvPr>
            <p:ph type="ftr" sz="quarter" idx="4"/>
          </p:nvPr>
        </p:nvSpPr>
        <p:spPr bwMode="auto">
          <a:xfrm>
            <a:off x="1" y="8866908"/>
            <a:ext cx="3072384" cy="443345"/>
          </a:xfrm>
          <a:prstGeom prst="rect">
            <a:avLst/>
          </a:prstGeom>
          <a:noFill/>
          <a:ln w="9525">
            <a:noFill/>
            <a:miter lim="800000"/>
            <a:headEnd/>
            <a:tailEnd/>
          </a:ln>
          <a:effectLst/>
        </p:spPr>
        <p:txBody>
          <a:bodyPr vert="horz" wrap="square" lIns="88282" tIns="44142" rIns="88282" bIns="44142" numCol="1" anchor="b" anchorCtr="0" compatLnSpc="1">
            <a:prstTxWarp prst="textNoShape">
              <a:avLst/>
            </a:prstTxWarp>
          </a:bodyPr>
          <a:lstStyle>
            <a:lvl1pPr>
              <a:defRPr sz="1200" b="0" smtClean="0">
                <a:latin typeface="Times New Roman" pitchFamily="18" charset="0"/>
              </a:defRPr>
            </a:lvl1pPr>
          </a:lstStyle>
          <a:p>
            <a:pPr>
              <a:defRPr/>
            </a:pPr>
            <a:endParaRPr lang="en-US"/>
          </a:p>
        </p:txBody>
      </p:sp>
      <p:sp>
        <p:nvSpPr>
          <p:cNvPr id="408583" name="Rectangle 7"/>
          <p:cNvSpPr>
            <a:spLocks noGrp="1" noChangeArrowheads="1"/>
          </p:cNvSpPr>
          <p:nvPr>
            <p:ph type="sldNum" sz="quarter" idx="5"/>
          </p:nvPr>
        </p:nvSpPr>
        <p:spPr bwMode="auto">
          <a:xfrm>
            <a:off x="3950208" y="8866908"/>
            <a:ext cx="3072384" cy="443345"/>
          </a:xfrm>
          <a:prstGeom prst="rect">
            <a:avLst/>
          </a:prstGeom>
          <a:noFill/>
          <a:ln w="9525">
            <a:noFill/>
            <a:miter lim="800000"/>
            <a:headEnd/>
            <a:tailEnd/>
          </a:ln>
          <a:effectLst/>
        </p:spPr>
        <p:txBody>
          <a:bodyPr vert="horz" wrap="square" lIns="88282" tIns="44142" rIns="88282" bIns="44142" numCol="1" anchor="b" anchorCtr="0" compatLnSpc="1">
            <a:prstTxWarp prst="textNoShape">
              <a:avLst/>
            </a:prstTxWarp>
          </a:bodyPr>
          <a:lstStyle>
            <a:lvl1pPr algn="r">
              <a:defRPr sz="1200" b="0" smtClean="0">
                <a:latin typeface="Times New Roman" pitchFamily="18" charset="0"/>
              </a:defRPr>
            </a:lvl1pPr>
          </a:lstStyle>
          <a:p>
            <a:pPr>
              <a:defRPr/>
            </a:pPr>
            <a:fld id="{40F64717-A5A5-4C4E-9291-2F18B7410B06}" type="slidenum">
              <a:rPr lang="en-US"/>
              <a:pPr>
                <a:defRPr/>
              </a:pPr>
              <a:t>‹#›</a:t>
            </a:fld>
            <a:endParaRPr lang="en-US"/>
          </a:p>
        </p:txBody>
      </p:sp>
    </p:spTree>
    <p:extLst>
      <p:ext uri="{BB962C8B-B14F-4D97-AF65-F5344CB8AC3E}">
        <p14:creationId xmlns:p14="http://schemas.microsoft.com/office/powerpoint/2010/main" val="51771583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a:pPr>
                <a:defRPr/>
              </a:pPr>
              <a:t>1</a:t>
            </a:fld>
            <a:endParaRPr lang="en-US"/>
          </a:p>
        </p:txBody>
      </p:sp>
    </p:spTree>
    <p:extLst>
      <p:ext uri="{BB962C8B-B14F-4D97-AF65-F5344CB8AC3E}">
        <p14:creationId xmlns:p14="http://schemas.microsoft.com/office/powerpoint/2010/main" val="37557362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31</a:t>
            </a:fld>
            <a:endParaRPr lang="en-US"/>
          </a:p>
        </p:txBody>
      </p:sp>
    </p:spTree>
    <p:extLst>
      <p:ext uri="{BB962C8B-B14F-4D97-AF65-F5344CB8AC3E}">
        <p14:creationId xmlns:p14="http://schemas.microsoft.com/office/powerpoint/2010/main" val="3222498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http://programmers.stackexchange.com/questions/141834/how-is-a-java-reference-different-from-a-c-pointer</a:t>
            </a:r>
          </a:p>
          <a:p>
            <a:endParaRPr lang="en-US" dirty="0"/>
          </a:p>
        </p:txBody>
      </p:sp>
      <p:sp>
        <p:nvSpPr>
          <p:cNvPr id="4" name="Slide Number Placeholder 3"/>
          <p:cNvSpPr>
            <a:spLocks noGrp="1"/>
          </p:cNvSpPr>
          <p:nvPr>
            <p:ph type="sldNum" sz="quarter" idx="10"/>
          </p:nvPr>
        </p:nvSpPr>
        <p:spPr/>
        <p:txBody>
          <a:bodyPr/>
          <a:lstStyle/>
          <a:p>
            <a:pPr>
              <a:defRPr/>
            </a:pPr>
            <a:fld id="{40F64717-A5A5-4C4E-9291-2F18B7410B06}" type="slidenum">
              <a:rPr lang="en-US"/>
              <a:pPr>
                <a:defRPr/>
              </a:pPr>
              <a:t>10</a:t>
            </a:fld>
            <a:endParaRPr lang="en-US"/>
          </a:p>
        </p:txBody>
      </p:sp>
    </p:spTree>
    <p:extLst>
      <p:ext uri="{BB962C8B-B14F-4D97-AF65-F5344CB8AC3E}">
        <p14:creationId xmlns:p14="http://schemas.microsoft.com/office/powerpoint/2010/main" val="1883698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0F64717-A5A5-4C4E-9291-2F18B7410B06}" type="slidenum">
              <a:rPr lang="en-US"/>
              <a:pPr>
                <a:defRPr/>
              </a:pPr>
              <a:t>16</a:t>
            </a:fld>
            <a:endParaRPr lang="en-US"/>
          </a:p>
        </p:txBody>
      </p:sp>
    </p:spTree>
    <p:extLst>
      <p:ext uri="{BB962C8B-B14F-4D97-AF65-F5344CB8AC3E}">
        <p14:creationId xmlns:p14="http://schemas.microsoft.com/office/powerpoint/2010/main" val="14525437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http://en.wikipedia.org/wiki/Just-in-time_compilation</a:t>
            </a:r>
          </a:p>
          <a:p>
            <a:endParaRPr lang="en-US" dirty="0"/>
          </a:p>
        </p:txBody>
      </p:sp>
      <p:sp>
        <p:nvSpPr>
          <p:cNvPr id="4" name="Slide Number Placeholder 3"/>
          <p:cNvSpPr>
            <a:spLocks noGrp="1"/>
          </p:cNvSpPr>
          <p:nvPr>
            <p:ph type="sldNum" sz="quarter" idx="10"/>
          </p:nvPr>
        </p:nvSpPr>
        <p:spPr/>
        <p:txBody>
          <a:bodyPr/>
          <a:lstStyle/>
          <a:p>
            <a:pPr>
              <a:defRPr/>
            </a:pPr>
            <a:fld id="{40F64717-A5A5-4C4E-9291-2F18B7410B06}" type="slidenum">
              <a:rPr lang="en-US"/>
              <a:pPr>
                <a:defRPr/>
              </a:pPr>
              <a:t>23</a:t>
            </a:fld>
            <a:endParaRPr lang="en-US"/>
          </a:p>
        </p:txBody>
      </p:sp>
    </p:spTree>
    <p:extLst>
      <p:ext uri="{BB962C8B-B14F-4D97-AF65-F5344CB8AC3E}">
        <p14:creationId xmlns:p14="http://schemas.microsoft.com/office/powerpoint/2010/main" val="1404975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a:t>a</a:t>
            </a:r>
            <a:r>
              <a:rPr lang="en-US" b="0" i="0"/>
              <a:t> prefix on aload, areturn indicates</a:t>
            </a:r>
            <a:r>
              <a:rPr lang="en-US" b="0" i="0" baseline="0"/>
              <a:t> </a:t>
            </a:r>
            <a:r>
              <a:rPr lang="en-US" b="0" i="1" baseline="0"/>
              <a:t>reference</a:t>
            </a:r>
            <a:r>
              <a:rPr lang="en-US" b="0" i="0" baseline="0"/>
              <a:t> (see previous slide).</a:t>
            </a:r>
          </a:p>
          <a:p>
            <a:r>
              <a:rPr lang="en-US" b="0" i="0"/>
              <a:t>getfield is the bytecode instruction to get a field’s value for a particular object; to get a static value for a particular </a:t>
            </a:r>
            <a:r>
              <a:rPr lang="en-US" b="0" i="1"/>
              <a:t>class</a:t>
            </a:r>
            <a:r>
              <a:rPr lang="en-US" b="0" i="0"/>
              <a:t>, the getstatic bytecode instruction is used.</a:t>
            </a:r>
          </a:p>
          <a:p>
            <a:endParaRPr lang="en-US" b="0" i="0"/>
          </a:p>
        </p:txBody>
      </p:sp>
      <p:sp>
        <p:nvSpPr>
          <p:cNvPr id="4" name="Slide Number Placeholder 3"/>
          <p:cNvSpPr>
            <a:spLocks noGrp="1"/>
          </p:cNvSpPr>
          <p:nvPr>
            <p:ph type="sldNum" sz="quarter" idx="10"/>
          </p:nvPr>
        </p:nvSpPr>
        <p:spPr/>
        <p:txBody>
          <a:bodyPr/>
          <a:lstStyle/>
          <a:p>
            <a:pPr>
              <a:defRPr/>
            </a:pPr>
            <a:fld id="{40F64717-A5A5-4C4E-9291-2F18B7410B06}" type="slidenum">
              <a:rPr lang="en-US"/>
              <a:pPr>
                <a:defRPr/>
              </a:pPr>
              <a:t>27</a:t>
            </a:fld>
            <a:endParaRPr lang="en-US"/>
          </a:p>
        </p:txBody>
      </p:sp>
    </p:spTree>
    <p:extLst>
      <p:ext uri="{BB962C8B-B14F-4D97-AF65-F5344CB8AC3E}">
        <p14:creationId xmlns:p14="http://schemas.microsoft.com/office/powerpoint/2010/main" val="514913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http://en.wikipedia.org/wiki/Java_class_file#Sections</a:t>
            </a:r>
          </a:p>
          <a:p>
            <a:endParaRPr lang="en-US" dirty="0"/>
          </a:p>
        </p:txBody>
      </p:sp>
      <p:sp>
        <p:nvSpPr>
          <p:cNvPr id="4" name="Slide Number Placeholder 3"/>
          <p:cNvSpPr>
            <a:spLocks noGrp="1"/>
          </p:cNvSpPr>
          <p:nvPr>
            <p:ph type="sldNum" sz="quarter" idx="10"/>
          </p:nvPr>
        </p:nvSpPr>
        <p:spPr/>
        <p:txBody>
          <a:bodyPr/>
          <a:lstStyle/>
          <a:p>
            <a:pPr>
              <a:defRPr/>
            </a:pPr>
            <a:fld id="{40F64717-A5A5-4C4E-9291-2F18B7410B06}" type="slidenum">
              <a:rPr lang="en-US"/>
              <a:pPr>
                <a:defRPr/>
              </a:pPr>
              <a:t>28</a:t>
            </a:fld>
            <a:endParaRPr lang="en-US"/>
          </a:p>
        </p:txBody>
      </p:sp>
    </p:spTree>
    <p:extLst>
      <p:ext uri="{BB962C8B-B14F-4D97-AF65-F5344CB8AC3E}">
        <p14:creationId xmlns:p14="http://schemas.microsoft.com/office/powerpoint/2010/main" val="1437913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The first </a:t>
            </a:r>
            <a:r>
              <a:rPr lang="en-US" dirty="0" err="1" smtClean="0"/>
              <a:t>opcode</a:t>
            </a:r>
            <a:r>
              <a:rPr lang="en-US" dirty="0" smtClean="0"/>
              <a:t> instruction at location 0, aload_0, pushes the this reference onto the operand stack. (Remember, the first entry of the local variable table for instance methods and constructors is the this reference.)</a:t>
            </a:r>
          </a:p>
          <a:p>
            <a:r>
              <a:rPr lang="en-US" dirty="0" smtClean="0"/>
              <a:t>The next </a:t>
            </a:r>
            <a:r>
              <a:rPr lang="en-US" dirty="0" err="1" smtClean="0"/>
              <a:t>opcode</a:t>
            </a:r>
            <a:r>
              <a:rPr lang="en-US" dirty="0" smtClean="0"/>
              <a:t> instruction at location 1, </a:t>
            </a:r>
            <a:r>
              <a:rPr lang="en-US" dirty="0" err="1" smtClean="0"/>
              <a:t>invokespecial</a:t>
            </a:r>
            <a:r>
              <a:rPr lang="en-US" dirty="0" smtClean="0"/>
              <a:t>, calls the constructor of this class's </a:t>
            </a:r>
            <a:r>
              <a:rPr lang="en-US" dirty="0" err="1" smtClean="0"/>
              <a:t>superclass</a:t>
            </a:r>
            <a:r>
              <a:rPr lang="en-US" dirty="0" smtClean="0"/>
              <a:t>. Because all classes that do not explicitly extend any other class implicitly inherit from </a:t>
            </a:r>
            <a:r>
              <a:rPr lang="en-US" dirty="0" err="1" smtClean="0"/>
              <a:t>java.lang.Object</a:t>
            </a:r>
            <a:r>
              <a:rPr lang="en-US" dirty="0" smtClean="0"/>
              <a:t> , the compiler provides the necessary </a:t>
            </a:r>
            <a:r>
              <a:rPr lang="en-US" dirty="0" err="1" smtClean="0"/>
              <a:t>bytecode</a:t>
            </a:r>
            <a:r>
              <a:rPr lang="en-US" dirty="0" smtClean="0"/>
              <a:t> to invoke this base class constructor. During this </a:t>
            </a:r>
            <a:r>
              <a:rPr lang="en-US" dirty="0" err="1" smtClean="0"/>
              <a:t>opcode</a:t>
            </a:r>
            <a:r>
              <a:rPr lang="en-US" dirty="0" smtClean="0"/>
              <a:t>, the top value from the operand stack, this, is popped.</a:t>
            </a:r>
          </a:p>
          <a:p>
            <a:r>
              <a:rPr lang="en-US" dirty="0" smtClean="0"/>
              <a:t>The next two </a:t>
            </a:r>
            <a:r>
              <a:rPr lang="en-US" dirty="0" err="1" smtClean="0"/>
              <a:t>opcodes</a:t>
            </a:r>
            <a:r>
              <a:rPr lang="en-US" dirty="0" smtClean="0"/>
              <a:t>, at locations 4 and 5 push the first two entries from the local variable table onto the operand stack. The first value to be pushed is the this reference. The second value is the first formal parameter to the constructor, </a:t>
            </a:r>
            <a:r>
              <a:rPr lang="en-US" dirty="0" err="1" smtClean="0"/>
              <a:t>strName</a:t>
            </a:r>
            <a:r>
              <a:rPr lang="en-US" dirty="0" smtClean="0"/>
              <a:t> . These values are pushed in preparation for the </a:t>
            </a:r>
            <a:r>
              <a:rPr lang="en-US" dirty="0" err="1" smtClean="0"/>
              <a:t>putfield</a:t>
            </a:r>
            <a:r>
              <a:rPr lang="en-US" dirty="0" smtClean="0"/>
              <a:t> </a:t>
            </a:r>
            <a:r>
              <a:rPr lang="en-US" dirty="0" err="1" smtClean="0"/>
              <a:t>opcode</a:t>
            </a:r>
            <a:r>
              <a:rPr lang="en-US" dirty="0" smtClean="0"/>
              <a:t> instruction at location 6.</a:t>
            </a:r>
          </a:p>
          <a:p>
            <a:r>
              <a:rPr lang="en-US" dirty="0" smtClean="0"/>
              <a:t>The </a:t>
            </a:r>
            <a:r>
              <a:rPr lang="en-US" dirty="0" err="1" smtClean="0"/>
              <a:t>putfield</a:t>
            </a:r>
            <a:r>
              <a:rPr lang="en-US" dirty="0" smtClean="0"/>
              <a:t> </a:t>
            </a:r>
            <a:r>
              <a:rPr lang="en-US" dirty="0" err="1" smtClean="0"/>
              <a:t>opcode</a:t>
            </a:r>
            <a:r>
              <a:rPr lang="en-US" dirty="0" smtClean="0"/>
              <a:t> pops the two top values off the stack and stores a reference to </a:t>
            </a:r>
            <a:r>
              <a:rPr lang="en-US" dirty="0" err="1" smtClean="0"/>
              <a:t>strName</a:t>
            </a:r>
            <a:r>
              <a:rPr lang="en-US" dirty="0" smtClean="0"/>
              <a:t> into the instance data name of the object referenced by this .</a:t>
            </a:r>
          </a:p>
          <a:p>
            <a:r>
              <a:rPr lang="en-US" dirty="0" smtClean="0"/>
              <a:t>The next three </a:t>
            </a:r>
            <a:r>
              <a:rPr lang="en-US" dirty="0" err="1" smtClean="0"/>
              <a:t>opcode</a:t>
            </a:r>
            <a:r>
              <a:rPr lang="en-US" dirty="0" smtClean="0"/>
              <a:t> instructions at locations 9, 10, and 11 perform the same operation with the second formal parameter to the constructor, num , and the instance variable, </a:t>
            </a:r>
            <a:r>
              <a:rPr lang="en-US" dirty="0" err="1" smtClean="0"/>
              <a:t>idNumber</a:t>
            </a:r>
            <a:r>
              <a:rPr lang="en-US" dirty="0" smtClean="0"/>
              <a:t> .</a:t>
            </a:r>
          </a:p>
          <a:p>
            <a:r>
              <a:rPr lang="en-US" dirty="0" smtClean="0"/>
              <a:t>The next three </a:t>
            </a:r>
            <a:r>
              <a:rPr lang="en-US" dirty="0" err="1" smtClean="0"/>
              <a:t>opcode</a:t>
            </a:r>
            <a:r>
              <a:rPr lang="en-US" dirty="0" smtClean="0"/>
              <a:t> instructions at locations 14, 15, and 16 prepare the stack for the </a:t>
            </a:r>
            <a:r>
              <a:rPr lang="en-US" dirty="0" err="1" smtClean="0"/>
              <a:t>storeData</a:t>
            </a:r>
            <a:r>
              <a:rPr lang="en-US" dirty="0" smtClean="0"/>
              <a:t> method call. These instructions push the this reference, </a:t>
            </a:r>
            <a:r>
              <a:rPr lang="en-US" dirty="0" err="1" smtClean="0"/>
              <a:t>strName</a:t>
            </a:r>
            <a:r>
              <a:rPr lang="en-US" dirty="0" smtClean="0"/>
              <a:t> , and num , respectively. The this reference must be pushed because an instance method is being called. If the method was declared static, the this reference would not need to be pushed. The </a:t>
            </a:r>
            <a:r>
              <a:rPr lang="en-US" dirty="0" err="1" smtClean="0"/>
              <a:t>strName</a:t>
            </a:r>
            <a:r>
              <a:rPr lang="en-US" dirty="0" smtClean="0"/>
              <a:t> and num values are pushed since they are the parameters to the </a:t>
            </a:r>
            <a:r>
              <a:rPr lang="en-US" dirty="0" err="1" smtClean="0"/>
              <a:t>storeData</a:t>
            </a:r>
            <a:r>
              <a:rPr lang="en-US" dirty="0" smtClean="0"/>
              <a:t> method. When the </a:t>
            </a:r>
            <a:r>
              <a:rPr lang="en-US" dirty="0" err="1" smtClean="0"/>
              <a:t>storeData</a:t>
            </a:r>
            <a:r>
              <a:rPr lang="en-US" dirty="0" smtClean="0"/>
              <a:t> method executes, the this reference, </a:t>
            </a:r>
            <a:r>
              <a:rPr lang="en-US" dirty="0" err="1" smtClean="0"/>
              <a:t>strName</a:t>
            </a:r>
            <a:r>
              <a:rPr lang="en-US" dirty="0" smtClean="0"/>
              <a:t> , and num , will occupy indexes 0, 1, and 2, respectively, of the local variable table contained in the frame for that method.</a:t>
            </a:r>
            <a:endParaRPr lang="en-US" dirty="0"/>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29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http://en.wikipedia.org/wiki/List_of_JVM_languages</a:t>
            </a:r>
          </a:p>
          <a:p>
            <a:endParaRPr lang="en-US" dirty="0"/>
          </a:p>
        </p:txBody>
      </p:sp>
      <p:sp>
        <p:nvSpPr>
          <p:cNvPr id="4" name="Slide Number Placeholder 3"/>
          <p:cNvSpPr>
            <a:spLocks noGrp="1"/>
          </p:cNvSpPr>
          <p:nvPr>
            <p:ph type="sldNum" sz="quarter" idx="10"/>
          </p:nvPr>
        </p:nvSpPr>
        <p:spPr/>
        <p:txBody>
          <a:bodyPr/>
          <a:lstStyle/>
          <a:p>
            <a:pPr>
              <a:defRPr/>
            </a:pPr>
            <a:fld id="{40F64717-A5A5-4C4E-9291-2F18B7410B06}" type="slidenum">
              <a:rPr lang="en-US"/>
              <a:pPr>
                <a:defRPr/>
              </a:pPr>
              <a:t>30</a:t>
            </a:fld>
            <a:endParaRPr lang="en-US"/>
          </a:p>
        </p:txBody>
      </p:sp>
    </p:spTree>
    <p:extLst>
      <p:ext uri="{BB962C8B-B14F-4D97-AF65-F5344CB8AC3E}">
        <p14:creationId xmlns:p14="http://schemas.microsoft.com/office/powerpoint/2010/main" val="1114969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08012"/>
            <a:ext cx="7772400" cy="1470025"/>
          </a:xfrm>
        </p:spPr>
        <p:txBody>
          <a:bodyPr/>
          <a:lstStyle>
            <a:lvl1pPr>
              <a:defRPr>
                <a:latin typeface="Calibri"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3886200"/>
            <a:ext cx="7772400" cy="1752600"/>
          </a:xfrm>
        </p:spPr>
        <p:txBody>
          <a:bodyPr/>
          <a:lstStyle>
            <a:lvl1pPr marL="0" indent="0" algn="l">
              <a:buNone/>
              <a:defRPr sz="20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Date Placeholder 9"/>
          <p:cNvSpPr>
            <a:spLocks noGrp="1"/>
          </p:cNvSpPr>
          <p:nvPr>
            <p:ph type="dt" sz="half" idx="2"/>
          </p:nvPr>
        </p:nvSpPr>
        <p:spPr>
          <a:xfrm>
            <a:off x="0" y="6569075"/>
            <a:ext cx="2743200" cy="365125"/>
          </a:xfrm>
          <a:prstGeom prst="rect">
            <a:avLst/>
          </a:prstGeom>
        </p:spPr>
        <p:txBody>
          <a:bodyPr vert="horz" lIns="91440" tIns="45720" rIns="91440" bIns="45720" rtlCol="0" anchor="ctr"/>
          <a:lstStyle>
            <a:lvl1pPr algn="l">
              <a:defRPr sz="900">
                <a:solidFill>
                  <a:schemeClr val="tx1">
                    <a:tint val="75000"/>
                  </a:schemeClr>
                </a:solidFill>
                <a:latin typeface="Calibri" pitchFamily="34" charset="0"/>
                <a:cs typeface="Calibri" pitchFamily="34" charset="0"/>
              </a:defRPr>
            </a:lvl1pPr>
          </a:lstStyle>
          <a:p>
            <a:r>
              <a:rPr lang="en-US" smtClean="0"/>
              <a:t>Autumn 2014</a:t>
            </a:r>
            <a:endParaRPr lang="en-US" dirty="0"/>
          </a:p>
        </p:txBody>
      </p:sp>
      <p:sp>
        <p:nvSpPr>
          <p:cNvPr id="5" name="Slide Number Placeholder 10"/>
          <p:cNvSpPr>
            <a:spLocks noGrp="1"/>
          </p:cNvSpPr>
          <p:nvPr>
            <p:ph type="sldNum" sz="quarter" idx="4"/>
          </p:nvPr>
        </p:nvSpPr>
        <p:spPr>
          <a:xfrm>
            <a:off x="8534400" y="6569075"/>
            <a:ext cx="609600" cy="3651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cs typeface="Calibri" pitchFamily="34" charset="0"/>
              </a:defRPr>
            </a:lvl1pPr>
          </a:lstStyle>
          <a:p>
            <a:fld id="{7CBE8339-D2AD-46DC-A898-FD1E949067F0}" type="slidenum">
              <a:rPr lang="en-US" smtClean="0"/>
              <a:pPr/>
              <a:t>‹#›</a:t>
            </a:fld>
            <a:endParaRPr lang="en-US"/>
          </a:p>
        </p:txBody>
      </p:sp>
      <p:sp>
        <p:nvSpPr>
          <p:cNvPr id="6" name="Footer Placeholder 7"/>
          <p:cNvSpPr>
            <a:spLocks noGrp="1"/>
          </p:cNvSpPr>
          <p:nvPr>
            <p:ph type="ftr" sz="quarter" idx="3"/>
          </p:nvPr>
        </p:nvSpPr>
        <p:spPr>
          <a:xfrm>
            <a:off x="3124200" y="6564095"/>
            <a:ext cx="2895600" cy="365125"/>
          </a:xfrm>
          <a:prstGeom prst="rect">
            <a:avLst/>
          </a:prstGeom>
        </p:spPr>
        <p:txBody>
          <a:bodyPr vert="horz" lIns="91440" tIns="45720" rIns="91440" bIns="45720" rtlCol="0" anchor="ctr"/>
          <a:lstStyle>
            <a:lvl1pPr algn="ctr" rtl="0" eaLnBrk="0" fontAlgn="base" hangingPunct="0">
              <a:spcBef>
                <a:spcPct val="0"/>
              </a:spcBef>
              <a:spcAft>
                <a:spcPct val="0"/>
              </a:spcAft>
              <a:defRPr lang="en-US" sz="900" b="1" kern="1200" dirty="0" smtClean="0">
                <a:solidFill>
                  <a:schemeClr val="tx1">
                    <a:tint val="75000"/>
                  </a:schemeClr>
                </a:solidFill>
                <a:latin typeface="Calibri" pitchFamily="34" charset="0"/>
                <a:ea typeface="+mn-ea"/>
                <a:cs typeface="Calibri" pitchFamily="34" charset="0"/>
              </a:defRPr>
            </a:lvl1pPr>
          </a:lstStyle>
          <a:p>
            <a:r>
              <a:rPr lang="en-US" smtClean="0"/>
              <a:t>Java vs. C</a:t>
            </a:r>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96875" y="1362075"/>
            <a:ext cx="8366125" cy="4972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2"/>
          </p:nvPr>
        </p:nvSpPr>
        <p:spPr>
          <a:xfrm>
            <a:off x="0" y="6569075"/>
            <a:ext cx="2743200" cy="365125"/>
          </a:xfrm>
          <a:prstGeom prst="rect">
            <a:avLst/>
          </a:prstGeom>
        </p:spPr>
        <p:txBody>
          <a:bodyPr vert="horz" lIns="91440" tIns="45720" rIns="91440" bIns="45720" rtlCol="0" anchor="ctr"/>
          <a:lstStyle>
            <a:lvl1pPr algn="l">
              <a:defRPr sz="900">
                <a:solidFill>
                  <a:schemeClr val="tx1">
                    <a:tint val="75000"/>
                  </a:schemeClr>
                </a:solidFill>
                <a:latin typeface="Calibri" pitchFamily="34" charset="0"/>
                <a:cs typeface="Calibri" pitchFamily="34" charset="0"/>
              </a:defRPr>
            </a:lvl1pPr>
          </a:lstStyle>
          <a:p>
            <a:r>
              <a:rPr lang="en-US" smtClean="0"/>
              <a:t>Autumn 2014</a:t>
            </a:r>
            <a:endParaRPr lang="en-US" dirty="0"/>
          </a:p>
        </p:txBody>
      </p:sp>
      <p:sp>
        <p:nvSpPr>
          <p:cNvPr id="5" name="Slide Number Placeholder 10"/>
          <p:cNvSpPr>
            <a:spLocks noGrp="1"/>
          </p:cNvSpPr>
          <p:nvPr>
            <p:ph type="sldNum" sz="quarter" idx="4"/>
          </p:nvPr>
        </p:nvSpPr>
        <p:spPr>
          <a:xfrm>
            <a:off x="8534400" y="6569075"/>
            <a:ext cx="609600" cy="3651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cs typeface="Calibri" pitchFamily="34" charset="0"/>
              </a:defRPr>
            </a:lvl1pPr>
          </a:lstStyle>
          <a:p>
            <a:fld id="{7CBE8339-D2AD-46DC-A898-FD1E949067F0}" type="slidenum">
              <a:rPr lang="en-US" smtClean="0"/>
              <a:pPr/>
              <a:t>‹#›</a:t>
            </a:fld>
            <a:endParaRPr lang="en-US"/>
          </a:p>
        </p:txBody>
      </p:sp>
      <p:sp>
        <p:nvSpPr>
          <p:cNvPr id="6" name="Footer Placeholder 7"/>
          <p:cNvSpPr>
            <a:spLocks noGrp="1"/>
          </p:cNvSpPr>
          <p:nvPr>
            <p:ph type="ftr" sz="quarter" idx="3"/>
          </p:nvPr>
        </p:nvSpPr>
        <p:spPr>
          <a:xfrm>
            <a:off x="3124200" y="6564095"/>
            <a:ext cx="2895600" cy="365125"/>
          </a:xfrm>
          <a:prstGeom prst="rect">
            <a:avLst/>
          </a:prstGeom>
        </p:spPr>
        <p:txBody>
          <a:bodyPr vert="horz" lIns="91440" tIns="45720" rIns="91440" bIns="45720" rtlCol="0" anchor="ctr"/>
          <a:lstStyle>
            <a:lvl1pPr algn="ctr" rtl="0" eaLnBrk="0" fontAlgn="base" hangingPunct="0">
              <a:spcBef>
                <a:spcPct val="0"/>
              </a:spcBef>
              <a:spcAft>
                <a:spcPct val="0"/>
              </a:spcAft>
              <a:defRPr lang="en-US" sz="900" b="1" kern="1200" dirty="0" smtClean="0">
                <a:solidFill>
                  <a:schemeClr val="tx1">
                    <a:tint val="75000"/>
                  </a:schemeClr>
                </a:solidFill>
                <a:latin typeface="Calibri" pitchFamily="34" charset="0"/>
                <a:ea typeface="+mn-ea"/>
                <a:cs typeface="Calibri" pitchFamily="34" charset="0"/>
              </a:defRPr>
            </a:lvl1pPr>
          </a:lstStyle>
          <a:p>
            <a:r>
              <a:rPr lang="en-US" smtClean="0"/>
              <a:t>Java vs. C</a:t>
            </a:r>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45070"/>
            <a:ext cx="8405238" cy="762000"/>
          </a:xfrm>
        </p:spPr>
        <p:txBody>
          <a:bodyPr/>
          <a:lstStyle/>
          <a:p>
            <a:r>
              <a:rPr lang="en-US" smtClean="0"/>
              <a:t>Click to edit Master title style</a:t>
            </a:r>
            <a:endParaRPr lang="en-US"/>
          </a:p>
        </p:txBody>
      </p:sp>
      <p:sp>
        <p:nvSpPr>
          <p:cNvPr id="3" name="Date Placeholder 9"/>
          <p:cNvSpPr>
            <a:spLocks noGrp="1"/>
          </p:cNvSpPr>
          <p:nvPr>
            <p:ph type="dt" sz="half" idx="2"/>
          </p:nvPr>
        </p:nvSpPr>
        <p:spPr>
          <a:xfrm>
            <a:off x="0" y="6569075"/>
            <a:ext cx="2743200" cy="365125"/>
          </a:xfrm>
          <a:prstGeom prst="rect">
            <a:avLst/>
          </a:prstGeom>
        </p:spPr>
        <p:txBody>
          <a:bodyPr vert="horz" lIns="91440" tIns="45720" rIns="91440" bIns="45720" rtlCol="0" anchor="ctr"/>
          <a:lstStyle>
            <a:lvl1pPr algn="l">
              <a:defRPr sz="900">
                <a:solidFill>
                  <a:schemeClr val="tx1">
                    <a:tint val="75000"/>
                  </a:schemeClr>
                </a:solidFill>
                <a:latin typeface="Calibri" pitchFamily="34" charset="0"/>
                <a:cs typeface="Calibri" pitchFamily="34" charset="0"/>
              </a:defRPr>
            </a:lvl1pPr>
          </a:lstStyle>
          <a:p>
            <a:r>
              <a:rPr lang="en-US" smtClean="0"/>
              <a:t>Autumn 2014</a:t>
            </a:r>
            <a:endParaRPr lang="en-US" dirty="0"/>
          </a:p>
        </p:txBody>
      </p:sp>
      <p:sp>
        <p:nvSpPr>
          <p:cNvPr id="4" name="Slide Number Placeholder 10"/>
          <p:cNvSpPr>
            <a:spLocks noGrp="1"/>
          </p:cNvSpPr>
          <p:nvPr>
            <p:ph type="sldNum" sz="quarter" idx="4"/>
          </p:nvPr>
        </p:nvSpPr>
        <p:spPr>
          <a:xfrm>
            <a:off x="8534400" y="6569075"/>
            <a:ext cx="609600" cy="3651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cs typeface="Calibri" pitchFamily="34" charset="0"/>
              </a:defRPr>
            </a:lvl1pPr>
          </a:lstStyle>
          <a:p>
            <a:fld id="{7CBE8339-D2AD-46DC-A898-FD1E949067F0}" type="slidenum">
              <a:rPr lang="en-US" smtClean="0"/>
              <a:pPr/>
              <a:t>‹#›</a:t>
            </a:fld>
            <a:endParaRPr lang="en-US"/>
          </a:p>
        </p:txBody>
      </p:sp>
      <p:sp>
        <p:nvSpPr>
          <p:cNvPr id="5" name="Footer Placeholder 7"/>
          <p:cNvSpPr>
            <a:spLocks noGrp="1"/>
          </p:cNvSpPr>
          <p:nvPr>
            <p:ph type="ftr" sz="quarter" idx="3"/>
          </p:nvPr>
        </p:nvSpPr>
        <p:spPr>
          <a:xfrm>
            <a:off x="3124200" y="6564095"/>
            <a:ext cx="2895600" cy="365125"/>
          </a:xfrm>
          <a:prstGeom prst="rect">
            <a:avLst/>
          </a:prstGeom>
        </p:spPr>
        <p:txBody>
          <a:bodyPr vert="horz" lIns="91440" tIns="45720" rIns="91440" bIns="45720" rtlCol="0" anchor="ctr"/>
          <a:lstStyle>
            <a:lvl1pPr algn="ctr" rtl="0" eaLnBrk="0" fontAlgn="base" hangingPunct="0">
              <a:spcBef>
                <a:spcPct val="0"/>
              </a:spcBef>
              <a:spcAft>
                <a:spcPct val="0"/>
              </a:spcAft>
              <a:defRPr lang="en-US" sz="900" b="1" kern="1200" dirty="0" smtClean="0">
                <a:solidFill>
                  <a:schemeClr val="tx1">
                    <a:tint val="75000"/>
                  </a:schemeClr>
                </a:solidFill>
                <a:latin typeface="Calibri" pitchFamily="34" charset="0"/>
                <a:ea typeface="+mn-ea"/>
                <a:cs typeface="Calibri" pitchFamily="34" charset="0"/>
              </a:defRPr>
            </a:lvl1pPr>
          </a:lstStyle>
          <a:p>
            <a:r>
              <a:rPr lang="en-US" smtClean="0"/>
              <a:t>Java vs. C</a:t>
            </a:r>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2"/>
          </p:nvPr>
        </p:nvSpPr>
        <p:spPr>
          <a:xfrm>
            <a:off x="0" y="6569075"/>
            <a:ext cx="2743200" cy="365125"/>
          </a:xfrm>
          <a:prstGeom prst="rect">
            <a:avLst/>
          </a:prstGeom>
        </p:spPr>
        <p:txBody>
          <a:bodyPr vert="horz" lIns="91440" tIns="45720" rIns="91440" bIns="45720" rtlCol="0" anchor="ctr"/>
          <a:lstStyle>
            <a:lvl1pPr algn="l">
              <a:defRPr sz="900">
                <a:solidFill>
                  <a:schemeClr val="tx1">
                    <a:tint val="75000"/>
                  </a:schemeClr>
                </a:solidFill>
                <a:latin typeface="Calibri" pitchFamily="34" charset="0"/>
                <a:cs typeface="Calibri" pitchFamily="34" charset="0"/>
              </a:defRPr>
            </a:lvl1pPr>
          </a:lstStyle>
          <a:p>
            <a:r>
              <a:rPr lang="en-US" smtClean="0"/>
              <a:t>Autumn 2014</a:t>
            </a:r>
            <a:endParaRPr lang="en-US" dirty="0"/>
          </a:p>
        </p:txBody>
      </p:sp>
      <p:sp>
        <p:nvSpPr>
          <p:cNvPr id="3" name="Slide Number Placeholder 10"/>
          <p:cNvSpPr>
            <a:spLocks noGrp="1"/>
          </p:cNvSpPr>
          <p:nvPr>
            <p:ph type="sldNum" sz="quarter" idx="4"/>
          </p:nvPr>
        </p:nvSpPr>
        <p:spPr>
          <a:xfrm>
            <a:off x="8534400" y="6569075"/>
            <a:ext cx="609600" cy="3651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cs typeface="Calibri" pitchFamily="34" charset="0"/>
              </a:defRPr>
            </a:lvl1pPr>
          </a:lstStyle>
          <a:p>
            <a:fld id="{7CBE8339-D2AD-46DC-A898-FD1E949067F0}" type="slidenum">
              <a:rPr lang="en-US" smtClean="0"/>
              <a:pPr/>
              <a:t>‹#›</a:t>
            </a:fld>
            <a:endParaRPr lang="en-US"/>
          </a:p>
        </p:txBody>
      </p:sp>
      <p:sp>
        <p:nvSpPr>
          <p:cNvPr id="4" name="Footer Placeholder 7"/>
          <p:cNvSpPr>
            <a:spLocks noGrp="1"/>
          </p:cNvSpPr>
          <p:nvPr>
            <p:ph type="ftr" sz="quarter" idx="3"/>
          </p:nvPr>
        </p:nvSpPr>
        <p:spPr>
          <a:xfrm>
            <a:off x="3124200" y="6564095"/>
            <a:ext cx="2895600" cy="365125"/>
          </a:xfrm>
          <a:prstGeom prst="rect">
            <a:avLst/>
          </a:prstGeom>
        </p:spPr>
        <p:txBody>
          <a:bodyPr vert="horz" lIns="91440" tIns="45720" rIns="91440" bIns="45720" rtlCol="0" anchor="ctr"/>
          <a:lstStyle>
            <a:lvl1pPr algn="ctr" rtl="0" eaLnBrk="0" fontAlgn="base" hangingPunct="0">
              <a:spcBef>
                <a:spcPct val="0"/>
              </a:spcBef>
              <a:spcAft>
                <a:spcPct val="0"/>
              </a:spcAft>
              <a:defRPr lang="en-US" sz="900" b="1" kern="1200" dirty="0" smtClean="0">
                <a:solidFill>
                  <a:schemeClr val="tx1">
                    <a:tint val="75000"/>
                  </a:schemeClr>
                </a:solidFill>
                <a:latin typeface="Calibri" pitchFamily="34" charset="0"/>
                <a:ea typeface="+mn-ea"/>
                <a:cs typeface="Calibri" pitchFamily="34" charset="0"/>
              </a:defRPr>
            </a:lvl1pPr>
          </a:lstStyle>
          <a:p>
            <a:r>
              <a:rPr lang="en-US" smtClean="0"/>
              <a:t>Java vs. C</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838891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8195" name="Rectangle 3"/>
          <p:cNvSpPr>
            <a:spLocks noGrp="1" noChangeArrowheads="1"/>
          </p:cNvSpPr>
          <p:nvPr>
            <p:ph type="body" idx="1"/>
          </p:nvPr>
        </p:nvSpPr>
        <p:spPr bwMode="auto">
          <a:xfrm>
            <a:off x="396875" y="1362075"/>
            <a:ext cx="83661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32" name="Rectangle 8"/>
          <p:cNvSpPr>
            <a:spLocks noChangeArrowheads="1"/>
          </p:cNvSpPr>
          <p:nvPr/>
        </p:nvSpPr>
        <p:spPr bwMode="auto">
          <a:xfrm>
            <a:off x="0" y="0"/>
            <a:ext cx="9144000" cy="228600"/>
          </a:xfrm>
          <a:prstGeom prst="rect">
            <a:avLst/>
          </a:prstGeom>
          <a:solidFill>
            <a:srgbClr val="7030A0"/>
          </a:solidFill>
          <a:ln w="9525">
            <a:noFill/>
            <a:miter lim="800000"/>
            <a:headEnd/>
            <a:tailEnd/>
          </a:ln>
          <a:effectLst/>
        </p:spPr>
        <p:txBody>
          <a:bodyPr wrap="none" anchor="ctr"/>
          <a:lstStyle/>
          <a:p>
            <a:pPr algn="ctr">
              <a:defRPr/>
            </a:pPr>
            <a:endParaRPr lang="en-US" b="0" dirty="0">
              <a:latin typeface="Times New Roman" pitchFamily="18" charset="0"/>
            </a:endParaRPr>
          </a:p>
        </p:txBody>
      </p:sp>
      <p:sp>
        <p:nvSpPr>
          <p:cNvPr id="7" name="Text Box 5"/>
          <p:cNvSpPr txBox="1">
            <a:spLocks noChangeArrowheads="1"/>
          </p:cNvSpPr>
          <p:nvPr/>
        </p:nvSpPr>
        <p:spPr bwMode="auto">
          <a:xfrm>
            <a:off x="6705600" y="-48399"/>
            <a:ext cx="2425700" cy="276999"/>
          </a:xfrm>
          <a:prstGeom prst="rect">
            <a:avLst/>
          </a:prstGeom>
          <a:noFill/>
          <a:ln w="25400">
            <a:noFill/>
            <a:miter lim="800000"/>
            <a:headEnd/>
            <a:tailEnd/>
          </a:ln>
          <a:effectLst/>
        </p:spPr>
        <p:txBody>
          <a:bodyPr wrap="square">
            <a:spAutoFit/>
          </a:bodyPr>
          <a:lstStyle/>
          <a:p>
            <a:pPr algn="r">
              <a:defRPr/>
            </a:pPr>
            <a:r>
              <a:rPr lang="en-US" sz="1200" dirty="0" smtClean="0">
                <a:solidFill>
                  <a:srgbClr val="DCB834"/>
                </a:solidFill>
                <a:latin typeface="Calibri" pitchFamily="34" charset="0"/>
                <a:cs typeface="Calibri" pitchFamily="34" charset="0"/>
              </a:rPr>
              <a:t>University of </a:t>
            </a:r>
            <a:r>
              <a:rPr lang="en-US" sz="1200" b="1" kern="1200" dirty="0" smtClean="0">
                <a:solidFill>
                  <a:srgbClr val="DCB834"/>
                </a:solidFill>
                <a:latin typeface="Calibri" pitchFamily="34" charset="0"/>
                <a:ea typeface="+mn-ea"/>
                <a:cs typeface="Calibri" pitchFamily="34" charset="0"/>
              </a:rPr>
              <a:t>Washington</a:t>
            </a:r>
            <a:endParaRPr lang="en-US" sz="1200" b="1" kern="1200" dirty="0">
              <a:solidFill>
                <a:srgbClr val="DCB834"/>
              </a:solidFill>
              <a:latin typeface="Calibri" pitchFamily="34" charset="0"/>
              <a:ea typeface="+mn-ea"/>
              <a:cs typeface="Calibri" pitchFamily="34" charset="0"/>
            </a:endParaRPr>
          </a:p>
        </p:txBody>
      </p:sp>
      <p:sp>
        <p:nvSpPr>
          <p:cNvPr id="10" name="Date Placeholder 9"/>
          <p:cNvSpPr>
            <a:spLocks noGrp="1"/>
          </p:cNvSpPr>
          <p:nvPr>
            <p:ph type="dt" sz="half" idx="2"/>
          </p:nvPr>
        </p:nvSpPr>
        <p:spPr>
          <a:xfrm>
            <a:off x="0" y="6569075"/>
            <a:ext cx="2743200" cy="365125"/>
          </a:xfrm>
          <a:prstGeom prst="rect">
            <a:avLst/>
          </a:prstGeom>
        </p:spPr>
        <p:txBody>
          <a:bodyPr vert="horz" lIns="91440" tIns="45720" rIns="91440" bIns="45720" rtlCol="0" anchor="ctr"/>
          <a:lstStyle>
            <a:lvl1pPr algn="l">
              <a:defRPr sz="900">
                <a:solidFill>
                  <a:schemeClr val="tx1">
                    <a:tint val="75000"/>
                  </a:schemeClr>
                </a:solidFill>
                <a:latin typeface="Calibri" pitchFamily="34" charset="0"/>
                <a:cs typeface="Calibri" pitchFamily="34" charset="0"/>
              </a:defRPr>
            </a:lvl1pPr>
          </a:lstStyle>
          <a:p>
            <a:r>
              <a:rPr lang="en-US" smtClean="0"/>
              <a:t>Autumn 2014</a:t>
            </a:r>
            <a:endParaRPr lang="en-US" dirty="0"/>
          </a:p>
        </p:txBody>
      </p:sp>
      <p:sp>
        <p:nvSpPr>
          <p:cNvPr id="11" name="Slide Number Placeholder 10"/>
          <p:cNvSpPr>
            <a:spLocks noGrp="1"/>
          </p:cNvSpPr>
          <p:nvPr>
            <p:ph type="sldNum" sz="quarter" idx="4"/>
          </p:nvPr>
        </p:nvSpPr>
        <p:spPr>
          <a:xfrm>
            <a:off x="8534400" y="6569075"/>
            <a:ext cx="609600" cy="3651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cs typeface="Calibri" pitchFamily="34" charset="0"/>
              </a:defRPr>
            </a:lvl1pPr>
          </a:lstStyle>
          <a:p>
            <a:fld id="{7CBE8339-D2AD-46DC-A898-FD1E949067F0}" type="slidenum">
              <a:rPr lang="en-US" smtClean="0"/>
              <a:pPr/>
              <a:t>‹#›</a:t>
            </a:fld>
            <a:endParaRPr lang="en-US"/>
          </a:p>
        </p:txBody>
      </p:sp>
      <p:sp>
        <p:nvSpPr>
          <p:cNvPr id="8" name="Footer Placeholder 7"/>
          <p:cNvSpPr>
            <a:spLocks noGrp="1"/>
          </p:cNvSpPr>
          <p:nvPr>
            <p:ph type="ftr" sz="quarter" idx="3"/>
          </p:nvPr>
        </p:nvSpPr>
        <p:spPr>
          <a:xfrm>
            <a:off x="3124200" y="6564095"/>
            <a:ext cx="2895600" cy="365125"/>
          </a:xfrm>
          <a:prstGeom prst="rect">
            <a:avLst/>
          </a:prstGeom>
        </p:spPr>
        <p:txBody>
          <a:bodyPr vert="horz" lIns="91440" tIns="45720" rIns="91440" bIns="45720" rtlCol="0" anchor="ctr"/>
          <a:lstStyle>
            <a:lvl1pPr algn="ctr" rtl="0" eaLnBrk="0" fontAlgn="base" hangingPunct="0">
              <a:spcBef>
                <a:spcPct val="0"/>
              </a:spcBef>
              <a:spcAft>
                <a:spcPct val="0"/>
              </a:spcAft>
              <a:defRPr lang="en-US" sz="900" b="1" kern="1200" dirty="0" smtClean="0">
                <a:solidFill>
                  <a:schemeClr val="tx1">
                    <a:tint val="75000"/>
                  </a:schemeClr>
                </a:solidFill>
                <a:latin typeface="Calibri" pitchFamily="34" charset="0"/>
                <a:ea typeface="+mn-ea"/>
                <a:cs typeface="Calibri" pitchFamily="34" charset="0"/>
              </a:defRPr>
            </a:lvl1pPr>
          </a:lstStyle>
          <a:p>
            <a:r>
              <a:rPr lang="en-US" smtClean="0"/>
              <a:t>Java vs. C</a:t>
            </a:r>
            <a:endParaRPr lang="en-US"/>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7" r:id="rId3"/>
    <p:sldLayoutId id="2147483678" r:id="rId4"/>
  </p:sldLayoutIdLst>
  <p:timing>
    <p:tnLst>
      <p:par>
        <p:cTn id="1" dur="indefinite" restart="never" nodeType="tmRoot"/>
      </p:par>
    </p:tnLst>
  </p:timing>
  <p:hf hdr="0"/>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990000"/>
        </a:buClr>
        <a:buSzPct val="60000"/>
        <a:buFont typeface="Wingdings 2" pitchFamily="18" charset="2"/>
        <a:buChar char="¢"/>
        <a:defRPr sz="2400" b="1">
          <a:solidFill>
            <a:schemeClr val="tx1"/>
          </a:solidFill>
          <a:latin typeface="Calibri" pitchFamily="34" charset="0"/>
          <a:ea typeface="+mn-ea"/>
          <a:cs typeface="+mn-cs"/>
        </a:defRPr>
      </a:lvl1pPr>
      <a:lvl2pPr marL="742950" indent="-285750" algn="l" rtl="0" eaLnBrk="1" fontAlgn="base" hangingPunct="1">
        <a:spcBef>
          <a:spcPct val="20000"/>
        </a:spcBef>
        <a:spcAft>
          <a:spcPct val="0"/>
        </a:spcAft>
        <a:buClr>
          <a:srgbClr val="990000"/>
        </a:buClr>
        <a:buSzPct val="110000"/>
        <a:buFont typeface="Wingdings" pitchFamily="2" charset="2"/>
        <a:buChar char="§"/>
        <a:defRPr sz="2000">
          <a:solidFill>
            <a:schemeClr val="tx1"/>
          </a:solidFill>
          <a:latin typeface="Calibri" pitchFamily="34" charset="0"/>
        </a:defRPr>
      </a:lvl2pPr>
      <a:lvl3pPr marL="1143000" indent="-228600" algn="l" rtl="0" eaLnBrk="1" fontAlgn="base" hangingPunct="1">
        <a:spcBef>
          <a:spcPct val="20000"/>
        </a:spcBef>
        <a:spcAft>
          <a:spcPct val="0"/>
        </a:spcAft>
        <a:buSzPct val="80000"/>
        <a:buFont typeface="Wingdings" pitchFamily="2" charset="2"/>
        <a:buChar char="§"/>
        <a:defRPr sz="2000">
          <a:solidFill>
            <a:schemeClr val="tx1"/>
          </a:solidFill>
          <a:latin typeface="Calibri" pitchFamily="34" charset="0"/>
        </a:defRPr>
      </a:lvl3pPr>
      <a:lvl4pPr marL="1600200" indent="-228600" algn="l" rtl="0" eaLnBrk="1" fontAlgn="base" hangingPunct="1">
        <a:spcBef>
          <a:spcPct val="20000"/>
        </a:spcBef>
        <a:spcAft>
          <a:spcPct val="0"/>
        </a:spcAft>
        <a:buChar char="–"/>
        <a:defRPr sz="2000">
          <a:solidFill>
            <a:schemeClr val="tx1"/>
          </a:solidFill>
          <a:latin typeface="Calibri" pitchFamily="34" charset="0"/>
        </a:defRPr>
      </a:lvl4pPr>
      <a:lvl5pPr marL="2057400" indent="-228600" algn="l" rtl="0" eaLnBrk="1" fontAlgn="base" hangingPunct="1">
        <a:spcBef>
          <a:spcPct val="20000"/>
        </a:spcBef>
        <a:spcAft>
          <a:spcPct val="0"/>
        </a:spcAft>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 Type="http://schemas.openxmlformats.org/officeDocument/2006/relationships/tags" Target="../tags/tag4.xml"/><Relationship Id="rId21" Type="http://schemas.openxmlformats.org/officeDocument/2006/relationships/tags" Target="../tags/tag22.xml"/><Relationship Id="rId34" Type="http://schemas.openxmlformats.org/officeDocument/2006/relationships/image" Target="../media/image2.png"/><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image" Target="../media/image1.png"/><Relationship Id="rId38" Type="http://schemas.openxmlformats.org/officeDocument/2006/relationships/image" Target="../media/image6.png"/><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notesSlide" Target="../notesSlides/notesSlide1.xml"/><Relationship Id="rId37" Type="http://schemas.openxmlformats.org/officeDocument/2006/relationships/image" Target="../media/image5.png"/><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image" Target="../media/image4.png"/><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slideLayout" Target="../slideLayouts/slideLayout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tags" Target="../tags/tag184.xml"/><Relationship Id="rId13" Type="http://schemas.openxmlformats.org/officeDocument/2006/relationships/tags" Target="../tags/tag189.xml"/><Relationship Id="rId18" Type="http://schemas.openxmlformats.org/officeDocument/2006/relationships/tags" Target="../tags/tag194.xml"/><Relationship Id="rId26" Type="http://schemas.openxmlformats.org/officeDocument/2006/relationships/tags" Target="../tags/tag202.xml"/><Relationship Id="rId39" Type="http://schemas.openxmlformats.org/officeDocument/2006/relationships/tags" Target="../tags/tag215.xml"/><Relationship Id="rId3" Type="http://schemas.openxmlformats.org/officeDocument/2006/relationships/tags" Target="../tags/tag179.xml"/><Relationship Id="rId21" Type="http://schemas.openxmlformats.org/officeDocument/2006/relationships/tags" Target="../tags/tag197.xml"/><Relationship Id="rId34" Type="http://schemas.openxmlformats.org/officeDocument/2006/relationships/tags" Target="../tags/tag210.xml"/><Relationship Id="rId42" Type="http://schemas.openxmlformats.org/officeDocument/2006/relationships/slideLayout" Target="../slideLayouts/slideLayout2.xml"/><Relationship Id="rId7" Type="http://schemas.openxmlformats.org/officeDocument/2006/relationships/tags" Target="../tags/tag183.xml"/><Relationship Id="rId12" Type="http://schemas.openxmlformats.org/officeDocument/2006/relationships/tags" Target="../tags/tag188.xml"/><Relationship Id="rId17" Type="http://schemas.openxmlformats.org/officeDocument/2006/relationships/tags" Target="../tags/tag193.xml"/><Relationship Id="rId25" Type="http://schemas.openxmlformats.org/officeDocument/2006/relationships/tags" Target="../tags/tag201.xml"/><Relationship Id="rId33" Type="http://schemas.openxmlformats.org/officeDocument/2006/relationships/tags" Target="../tags/tag209.xml"/><Relationship Id="rId38" Type="http://schemas.openxmlformats.org/officeDocument/2006/relationships/tags" Target="../tags/tag214.xml"/><Relationship Id="rId2" Type="http://schemas.openxmlformats.org/officeDocument/2006/relationships/tags" Target="../tags/tag178.xml"/><Relationship Id="rId16" Type="http://schemas.openxmlformats.org/officeDocument/2006/relationships/tags" Target="../tags/tag192.xml"/><Relationship Id="rId20" Type="http://schemas.openxmlformats.org/officeDocument/2006/relationships/tags" Target="../tags/tag196.xml"/><Relationship Id="rId29" Type="http://schemas.openxmlformats.org/officeDocument/2006/relationships/tags" Target="../tags/tag205.xml"/><Relationship Id="rId41" Type="http://schemas.openxmlformats.org/officeDocument/2006/relationships/tags" Target="../tags/tag217.xml"/><Relationship Id="rId1" Type="http://schemas.openxmlformats.org/officeDocument/2006/relationships/tags" Target="../tags/tag177.xml"/><Relationship Id="rId6" Type="http://schemas.openxmlformats.org/officeDocument/2006/relationships/tags" Target="../tags/tag182.xml"/><Relationship Id="rId11" Type="http://schemas.openxmlformats.org/officeDocument/2006/relationships/tags" Target="../tags/tag187.xml"/><Relationship Id="rId24" Type="http://schemas.openxmlformats.org/officeDocument/2006/relationships/tags" Target="../tags/tag200.xml"/><Relationship Id="rId32" Type="http://schemas.openxmlformats.org/officeDocument/2006/relationships/tags" Target="../tags/tag208.xml"/><Relationship Id="rId37" Type="http://schemas.openxmlformats.org/officeDocument/2006/relationships/tags" Target="../tags/tag213.xml"/><Relationship Id="rId40" Type="http://schemas.openxmlformats.org/officeDocument/2006/relationships/tags" Target="../tags/tag216.xml"/><Relationship Id="rId5" Type="http://schemas.openxmlformats.org/officeDocument/2006/relationships/tags" Target="../tags/tag181.xml"/><Relationship Id="rId15" Type="http://schemas.openxmlformats.org/officeDocument/2006/relationships/tags" Target="../tags/tag191.xml"/><Relationship Id="rId23" Type="http://schemas.openxmlformats.org/officeDocument/2006/relationships/tags" Target="../tags/tag199.xml"/><Relationship Id="rId28" Type="http://schemas.openxmlformats.org/officeDocument/2006/relationships/tags" Target="../tags/tag204.xml"/><Relationship Id="rId36" Type="http://schemas.openxmlformats.org/officeDocument/2006/relationships/tags" Target="../tags/tag212.xml"/><Relationship Id="rId10" Type="http://schemas.openxmlformats.org/officeDocument/2006/relationships/tags" Target="../tags/tag186.xml"/><Relationship Id="rId19" Type="http://schemas.openxmlformats.org/officeDocument/2006/relationships/tags" Target="../tags/tag195.xml"/><Relationship Id="rId31" Type="http://schemas.openxmlformats.org/officeDocument/2006/relationships/tags" Target="../tags/tag207.xml"/><Relationship Id="rId4" Type="http://schemas.openxmlformats.org/officeDocument/2006/relationships/tags" Target="../tags/tag180.xml"/><Relationship Id="rId9" Type="http://schemas.openxmlformats.org/officeDocument/2006/relationships/tags" Target="../tags/tag185.xml"/><Relationship Id="rId14" Type="http://schemas.openxmlformats.org/officeDocument/2006/relationships/tags" Target="../tags/tag190.xml"/><Relationship Id="rId22" Type="http://schemas.openxmlformats.org/officeDocument/2006/relationships/tags" Target="../tags/tag198.xml"/><Relationship Id="rId27" Type="http://schemas.openxmlformats.org/officeDocument/2006/relationships/tags" Target="../tags/tag203.xml"/><Relationship Id="rId30" Type="http://schemas.openxmlformats.org/officeDocument/2006/relationships/tags" Target="../tags/tag206.xml"/><Relationship Id="rId35" Type="http://schemas.openxmlformats.org/officeDocument/2006/relationships/tags" Target="../tags/tag211.xml"/><Relationship Id="rId43"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8" Type="http://schemas.openxmlformats.org/officeDocument/2006/relationships/tags" Target="../tags/tag225.xml"/><Relationship Id="rId13" Type="http://schemas.openxmlformats.org/officeDocument/2006/relationships/tags" Target="../tags/tag230.xml"/><Relationship Id="rId18" Type="http://schemas.openxmlformats.org/officeDocument/2006/relationships/tags" Target="../tags/tag235.xml"/><Relationship Id="rId26" Type="http://schemas.openxmlformats.org/officeDocument/2006/relationships/tags" Target="../tags/tag243.xml"/><Relationship Id="rId3" Type="http://schemas.openxmlformats.org/officeDocument/2006/relationships/tags" Target="../tags/tag220.xml"/><Relationship Id="rId21" Type="http://schemas.openxmlformats.org/officeDocument/2006/relationships/tags" Target="../tags/tag238.xml"/><Relationship Id="rId7" Type="http://schemas.openxmlformats.org/officeDocument/2006/relationships/tags" Target="../tags/tag224.xml"/><Relationship Id="rId12" Type="http://schemas.openxmlformats.org/officeDocument/2006/relationships/tags" Target="../tags/tag229.xml"/><Relationship Id="rId17" Type="http://schemas.openxmlformats.org/officeDocument/2006/relationships/tags" Target="../tags/tag234.xml"/><Relationship Id="rId25" Type="http://schemas.openxmlformats.org/officeDocument/2006/relationships/tags" Target="../tags/tag242.xml"/><Relationship Id="rId2" Type="http://schemas.openxmlformats.org/officeDocument/2006/relationships/tags" Target="../tags/tag219.xml"/><Relationship Id="rId16" Type="http://schemas.openxmlformats.org/officeDocument/2006/relationships/tags" Target="../tags/tag233.xml"/><Relationship Id="rId20" Type="http://schemas.openxmlformats.org/officeDocument/2006/relationships/tags" Target="../tags/tag237.xml"/><Relationship Id="rId1" Type="http://schemas.openxmlformats.org/officeDocument/2006/relationships/tags" Target="../tags/tag218.xml"/><Relationship Id="rId6" Type="http://schemas.openxmlformats.org/officeDocument/2006/relationships/tags" Target="../tags/tag223.xml"/><Relationship Id="rId11" Type="http://schemas.openxmlformats.org/officeDocument/2006/relationships/tags" Target="../tags/tag228.xml"/><Relationship Id="rId24" Type="http://schemas.openxmlformats.org/officeDocument/2006/relationships/tags" Target="../tags/tag241.xml"/><Relationship Id="rId5" Type="http://schemas.openxmlformats.org/officeDocument/2006/relationships/tags" Target="../tags/tag222.xml"/><Relationship Id="rId15" Type="http://schemas.openxmlformats.org/officeDocument/2006/relationships/tags" Target="../tags/tag232.xml"/><Relationship Id="rId23" Type="http://schemas.openxmlformats.org/officeDocument/2006/relationships/tags" Target="../tags/tag240.xml"/><Relationship Id="rId28" Type="http://schemas.openxmlformats.org/officeDocument/2006/relationships/slideLayout" Target="../slideLayouts/slideLayout2.xml"/><Relationship Id="rId10" Type="http://schemas.openxmlformats.org/officeDocument/2006/relationships/tags" Target="../tags/tag227.xml"/><Relationship Id="rId19" Type="http://schemas.openxmlformats.org/officeDocument/2006/relationships/tags" Target="../tags/tag236.xml"/><Relationship Id="rId4" Type="http://schemas.openxmlformats.org/officeDocument/2006/relationships/tags" Target="../tags/tag221.xml"/><Relationship Id="rId9" Type="http://schemas.openxmlformats.org/officeDocument/2006/relationships/tags" Target="../tags/tag226.xml"/><Relationship Id="rId14" Type="http://schemas.openxmlformats.org/officeDocument/2006/relationships/tags" Target="../tags/tag231.xml"/><Relationship Id="rId22" Type="http://schemas.openxmlformats.org/officeDocument/2006/relationships/tags" Target="../tags/tag239.xml"/><Relationship Id="rId27" Type="http://schemas.openxmlformats.org/officeDocument/2006/relationships/tags" Target="../tags/tag244.xml"/></Relationships>
</file>

<file path=ppt/slides/_rels/slide12.xml.rels><?xml version="1.0" encoding="UTF-8" standalone="yes"?>
<Relationships xmlns="http://schemas.openxmlformats.org/package/2006/relationships"><Relationship Id="rId8" Type="http://schemas.openxmlformats.org/officeDocument/2006/relationships/tags" Target="../tags/tag252.xml"/><Relationship Id="rId13" Type="http://schemas.openxmlformats.org/officeDocument/2006/relationships/tags" Target="../tags/tag257.xml"/><Relationship Id="rId3" Type="http://schemas.openxmlformats.org/officeDocument/2006/relationships/tags" Target="../tags/tag247.xml"/><Relationship Id="rId7" Type="http://schemas.openxmlformats.org/officeDocument/2006/relationships/tags" Target="../tags/tag251.xml"/><Relationship Id="rId12" Type="http://schemas.openxmlformats.org/officeDocument/2006/relationships/tags" Target="../tags/tag256.xml"/><Relationship Id="rId2" Type="http://schemas.openxmlformats.org/officeDocument/2006/relationships/tags" Target="../tags/tag246.xml"/><Relationship Id="rId1" Type="http://schemas.openxmlformats.org/officeDocument/2006/relationships/tags" Target="../tags/tag245.xml"/><Relationship Id="rId6" Type="http://schemas.openxmlformats.org/officeDocument/2006/relationships/tags" Target="../tags/tag250.xml"/><Relationship Id="rId11" Type="http://schemas.openxmlformats.org/officeDocument/2006/relationships/tags" Target="../tags/tag255.xml"/><Relationship Id="rId5" Type="http://schemas.openxmlformats.org/officeDocument/2006/relationships/tags" Target="../tags/tag249.xml"/><Relationship Id="rId15" Type="http://schemas.openxmlformats.org/officeDocument/2006/relationships/slideLayout" Target="../slideLayouts/slideLayout2.xml"/><Relationship Id="rId10" Type="http://schemas.openxmlformats.org/officeDocument/2006/relationships/tags" Target="../tags/tag254.xml"/><Relationship Id="rId4" Type="http://schemas.openxmlformats.org/officeDocument/2006/relationships/tags" Target="../tags/tag248.xml"/><Relationship Id="rId9" Type="http://schemas.openxmlformats.org/officeDocument/2006/relationships/tags" Target="../tags/tag253.xml"/><Relationship Id="rId14" Type="http://schemas.openxmlformats.org/officeDocument/2006/relationships/tags" Target="../tags/tag258.xml"/></Relationships>
</file>

<file path=ppt/slides/_rels/slide13.xml.rels><?xml version="1.0" encoding="UTF-8" standalone="yes"?>
<Relationships xmlns="http://schemas.openxmlformats.org/package/2006/relationships"><Relationship Id="rId8" Type="http://schemas.openxmlformats.org/officeDocument/2006/relationships/tags" Target="../tags/tag266.xml"/><Relationship Id="rId13" Type="http://schemas.openxmlformats.org/officeDocument/2006/relationships/tags" Target="../tags/tag271.xml"/><Relationship Id="rId3" Type="http://schemas.openxmlformats.org/officeDocument/2006/relationships/tags" Target="../tags/tag261.xml"/><Relationship Id="rId7" Type="http://schemas.openxmlformats.org/officeDocument/2006/relationships/tags" Target="../tags/tag265.xml"/><Relationship Id="rId12" Type="http://schemas.openxmlformats.org/officeDocument/2006/relationships/tags" Target="../tags/tag270.xml"/><Relationship Id="rId17" Type="http://schemas.openxmlformats.org/officeDocument/2006/relationships/slideLayout" Target="../slideLayouts/slideLayout2.xml"/><Relationship Id="rId2" Type="http://schemas.openxmlformats.org/officeDocument/2006/relationships/tags" Target="../tags/tag260.xml"/><Relationship Id="rId16" Type="http://schemas.openxmlformats.org/officeDocument/2006/relationships/tags" Target="../tags/tag274.xml"/><Relationship Id="rId1" Type="http://schemas.openxmlformats.org/officeDocument/2006/relationships/tags" Target="../tags/tag259.xml"/><Relationship Id="rId6" Type="http://schemas.openxmlformats.org/officeDocument/2006/relationships/tags" Target="../tags/tag264.xml"/><Relationship Id="rId11" Type="http://schemas.openxmlformats.org/officeDocument/2006/relationships/tags" Target="../tags/tag269.xml"/><Relationship Id="rId5" Type="http://schemas.openxmlformats.org/officeDocument/2006/relationships/tags" Target="../tags/tag263.xml"/><Relationship Id="rId15" Type="http://schemas.openxmlformats.org/officeDocument/2006/relationships/tags" Target="../tags/tag273.xml"/><Relationship Id="rId10" Type="http://schemas.openxmlformats.org/officeDocument/2006/relationships/tags" Target="../tags/tag268.xml"/><Relationship Id="rId4" Type="http://schemas.openxmlformats.org/officeDocument/2006/relationships/tags" Target="../tags/tag262.xml"/><Relationship Id="rId9" Type="http://schemas.openxmlformats.org/officeDocument/2006/relationships/tags" Target="../tags/tag267.xml"/><Relationship Id="rId14" Type="http://schemas.openxmlformats.org/officeDocument/2006/relationships/tags" Target="../tags/tag272.xml"/></Relationships>
</file>

<file path=ppt/slides/_rels/slide14.xml.rels><?xml version="1.0" encoding="UTF-8" standalone="yes"?>
<Relationships xmlns="http://schemas.openxmlformats.org/package/2006/relationships"><Relationship Id="rId8" Type="http://schemas.openxmlformats.org/officeDocument/2006/relationships/tags" Target="../tags/tag282.xml"/><Relationship Id="rId13" Type="http://schemas.openxmlformats.org/officeDocument/2006/relationships/tags" Target="../tags/tag287.xml"/><Relationship Id="rId3" Type="http://schemas.openxmlformats.org/officeDocument/2006/relationships/tags" Target="../tags/tag277.xml"/><Relationship Id="rId7" Type="http://schemas.openxmlformats.org/officeDocument/2006/relationships/tags" Target="../tags/tag281.xml"/><Relationship Id="rId12" Type="http://schemas.openxmlformats.org/officeDocument/2006/relationships/tags" Target="../tags/tag286.xml"/><Relationship Id="rId2" Type="http://schemas.openxmlformats.org/officeDocument/2006/relationships/tags" Target="../tags/tag276.xml"/><Relationship Id="rId1" Type="http://schemas.openxmlformats.org/officeDocument/2006/relationships/tags" Target="../tags/tag275.xml"/><Relationship Id="rId6" Type="http://schemas.openxmlformats.org/officeDocument/2006/relationships/tags" Target="../tags/tag280.xml"/><Relationship Id="rId11" Type="http://schemas.openxmlformats.org/officeDocument/2006/relationships/tags" Target="../tags/tag285.xml"/><Relationship Id="rId5" Type="http://schemas.openxmlformats.org/officeDocument/2006/relationships/tags" Target="../tags/tag279.xml"/><Relationship Id="rId10" Type="http://schemas.openxmlformats.org/officeDocument/2006/relationships/tags" Target="../tags/tag284.xml"/><Relationship Id="rId4" Type="http://schemas.openxmlformats.org/officeDocument/2006/relationships/tags" Target="../tags/tag278.xml"/><Relationship Id="rId9" Type="http://schemas.openxmlformats.org/officeDocument/2006/relationships/tags" Target="../tags/tag283.xml"/><Relationship Id="rId1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tags" Target="../tags/tag295.xml"/><Relationship Id="rId13" Type="http://schemas.openxmlformats.org/officeDocument/2006/relationships/tags" Target="../tags/tag300.xml"/><Relationship Id="rId18" Type="http://schemas.openxmlformats.org/officeDocument/2006/relationships/tags" Target="../tags/tag305.xml"/><Relationship Id="rId26" Type="http://schemas.openxmlformats.org/officeDocument/2006/relationships/tags" Target="../tags/tag313.xml"/><Relationship Id="rId3" Type="http://schemas.openxmlformats.org/officeDocument/2006/relationships/tags" Target="../tags/tag290.xml"/><Relationship Id="rId21" Type="http://schemas.openxmlformats.org/officeDocument/2006/relationships/tags" Target="../tags/tag308.xml"/><Relationship Id="rId7" Type="http://schemas.openxmlformats.org/officeDocument/2006/relationships/tags" Target="../tags/tag294.xml"/><Relationship Id="rId12" Type="http://schemas.openxmlformats.org/officeDocument/2006/relationships/tags" Target="../tags/tag299.xml"/><Relationship Id="rId17" Type="http://schemas.openxmlformats.org/officeDocument/2006/relationships/tags" Target="../tags/tag304.xml"/><Relationship Id="rId25" Type="http://schemas.openxmlformats.org/officeDocument/2006/relationships/tags" Target="../tags/tag312.xml"/><Relationship Id="rId33" Type="http://schemas.openxmlformats.org/officeDocument/2006/relationships/slideLayout" Target="../slideLayouts/slideLayout2.xml"/><Relationship Id="rId2" Type="http://schemas.openxmlformats.org/officeDocument/2006/relationships/tags" Target="../tags/tag289.xml"/><Relationship Id="rId16" Type="http://schemas.openxmlformats.org/officeDocument/2006/relationships/tags" Target="../tags/tag303.xml"/><Relationship Id="rId20" Type="http://schemas.openxmlformats.org/officeDocument/2006/relationships/tags" Target="../tags/tag307.xml"/><Relationship Id="rId29" Type="http://schemas.openxmlformats.org/officeDocument/2006/relationships/tags" Target="../tags/tag316.xml"/><Relationship Id="rId1" Type="http://schemas.openxmlformats.org/officeDocument/2006/relationships/tags" Target="../tags/tag288.xml"/><Relationship Id="rId6" Type="http://schemas.openxmlformats.org/officeDocument/2006/relationships/tags" Target="../tags/tag293.xml"/><Relationship Id="rId11" Type="http://schemas.openxmlformats.org/officeDocument/2006/relationships/tags" Target="../tags/tag298.xml"/><Relationship Id="rId24" Type="http://schemas.openxmlformats.org/officeDocument/2006/relationships/tags" Target="../tags/tag311.xml"/><Relationship Id="rId32" Type="http://schemas.openxmlformats.org/officeDocument/2006/relationships/tags" Target="../tags/tag319.xml"/><Relationship Id="rId5" Type="http://schemas.openxmlformats.org/officeDocument/2006/relationships/tags" Target="../tags/tag292.xml"/><Relationship Id="rId15" Type="http://schemas.openxmlformats.org/officeDocument/2006/relationships/tags" Target="../tags/tag302.xml"/><Relationship Id="rId23" Type="http://schemas.openxmlformats.org/officeDocument/2006/relationships/tags" Target="../tags/tag310.xml"/><Relationship Id="rId28" Type="http://schemas.openxmlformats.org/officeDocument/2006/relationships/tags" Target="../tags/tag315.xml"/><Relationship Id="rId10" Type="http://schemas.openxmlformats.org/officeDocument/2006/relationships/tags" Target="../tags/tag297.xml"/><Relationship Id="rId19" Type="http://schemas.openxmlformats.org/officeDocument/2006/relationships/tags" Target="../tags/tag306.xml"/><Relationship Id="rId31" Type="http://schemas.openxmlformats.org/officeDocument/2006/relationships/tags" Target="../tags/tag318.xml"/><Relationship Id="rId4" Type="http://schemas.openxmlformats.org/officeDocument/2006/relationships/tags" Target="../tags/tag291.xml"/><Relationship Id="rId9" Type="http://schemas.openxmlformats.org/officeDocument/2006/relationships/tags" Target="../tags/tag296.xml"/><Relationship Id="rId14" Type="http://schemas.openxmlformats.org/officeDocument/2006/relationships/tags" Target="../tags/tag301.xml"/><Relationship Id="rId22" Type="http://schemas.openxmlformats.org/officeDocument/2006/relationships/tags" Target="../tags/tag309.xml"/><Relationship Id="rId27" Type="http://schemas.openxmlformats.org/officeDocument/2006/relationships/tags" Target="../tags/tag314.xml"/><Relationship Id="rId30" Type="http://schemas.openxmlformats.org/officeDocument/2006/relationships/tags" Target="../tags/tag317.xml"/></Relationships>
</file>

<file path=ppt/slides/_rels/slide16.xml.rels><?xml version="1.0" encoding="UTF-8" standalone="yes"?>
<Relationships xmlns="http://schemas.openxmlformats.org/package/2006/relationships"><Relationship Id="rId8" Type="http://schemas.openxmlformats.org/officeDocument/2006/relationships/tags" Target="../tags/tag327.xml"/><Relationship Id="rId3" Type="http://schemas.openxmlformats.org/officeDocument/2006/relationships/tags" Target="../tags/tag322.xml"/><Relationship Id="rId7" Type="http://schemas.openxmlformats.org/officeDocument/2006/relationships/tags" Target="../tags/tag326.xml"/><Relationship Id="rId2" Type="http://schemas.openxmlformats.org/officeDocument/2006/relationships/tags" Target="../tags/tag321.xml"/><Relationship Id="rId1" Type="http://schemas.openxmlformats.org/officeDocument/2006/relationships/tags" Target="../tags/tag320.xml"/><Relationship Id="rId6" Type="http://schemas.openxmlformats.org/officeDocument/2006/relationships/tags" Target="../tags/tag325.xml"/><Relationship Id="rId11" Type="http://schemas.openxmlformats.org/officeDocument/2006/relationships/notesSlide" Target="../notesSlides/notesSlide4.xml"/><Relationship Id="rId5" Type="http://schemas.openxmlformats.org/officeDocument/2006/relationships/tags" Target="../tags/tag324.xml"/><Relationship Id="rId10" Type="http://schemas.openxmlformats.org/officeDocument/2006/relationships/slideLayout" Target="../slideLayouts/slideLayout2.xml"/><Relationship Id="rId4" Type="http://schemas.openxmlformats.org/officeDocument/2006/relationships/tags" Target="../tags/tag323.xml"/><Relationship Id="rId9" Type="http://schemas.openxmlformats.org/officeDocument/2006/relationships/tags" Target="../tags/tag328.xml"/></Relationships>
</file>

<file path=ppt/slides/_rels/slide17.xml.rels><?xml version="1.0" encoding="UTF-8" standalone="yes"?>
<Relationships xmlns="http://schemas.openxmlformats.org/package/2006/relationships"><Relationship Id="rId8" Type="http://schemas.openxmlformats.org/officeDocument/2006/relationships/tags" Target="../tags/tag336.xml"/><Relationship Id="rId13" Type="http://schemas.openxmlformats.org/officeDocument/2006/relationships/tags" Target="../tags/tag341.xml"/><Relationship Id="rId18" Type="http://schemas.openxmlformats.org/officeDocument/2006/relationships/tags" Target="../tags/tag346.xml"/><Relationship Id="rId26" Type="http://schemas.openxmlformats.org/officeDocument/2006/relationships/tags" Target="../tags/tag354.xml"/><Relationship Id="rId3" Type="http://schemas.openxmlformats.org/officeDocument/2006/relationships/tags" Target="../tags/tag331.xml"/><Relationship Id="rId21" Type="http://schemas.openxmlformats.org/officeDocument/2006/relationships/tags" Target="../tags/tag349.xml"/><Relationship Id="rId34" Type="http://schemas.openxmlformats.org/officeDocument/2006/relationships/tags" Target="../tags/tag362.xml"/><Relationship Id="rId7" Type="http://schemas.openxmlformats.org/officeDocument/2006/relationships/tags" Target="../tags/tag335.xml"/><Relationship Id="rId12" Type="http://schemas.openxmlformats.org/officeDocument/2006/relationships/tags" Target="../tags/tag340.xml"/><Relationship Id="rId17" Type="http://schemas.openxmlformats.org/officeDocument/2006/relationships/tags" Target="../tags/tag345.xml"/><Relationship Id="rId25" Type="http://schemas.openxmlformats.org/officeDocument/2006/relationships/tags" Target="../tags/tag353.xml"/><Relationship Id="rId33" Type="http://schemas.openxmlformats.org/officeDocument/2006/relationships/tags" Target="../tags/tag361.xml"/><Relationship Id="rId2" Type="http://schemas.openxmlformats.org/officeDocument/2006/relationships/tags" Target="../tags/tag330.xml"/><Relationship Id="rId16" Type="http://schemas.openxmlformats.org/officeDocument/2006/relationships/tags" Target="../tags/tag344.xml"/><Relationship Id="rId20" Type="http://schemas.openxmlformats.org/officeDocument/2006/relationships/tags" Target="../tags/tag348.xml"/><Relationship Id="rId29" Type="http://schemas.openxmlformats.org/officeDocument/2006/relationships/tags" Target="../tags/tag357.xml"/><Relationship Id="rId1" Type="http://schemas.openxmlformats.org/officeDocument/2006/relationships/tags" Target="../tags/tag329.xml"/><Relationship Id="rId6" Type="http://schemas.openxmlformats.org/officeDocument/2006/relationships/tags" Target="../tags/tag334.xml"/><Relationship Id="rId11" Type="http://schemas.openxmlformats.org/officeDocument/2006/relationships/tags" Target="../tags/tag339.xml"/><Relationship Id="rId24" Type="http://schemas.openxmlformats.org/officeDocument/2006/relationships/tags" Target="../tags/tag352.xml"/><Relationship Id="rId32" Type="http://schemas.openxmlformats.org/officeDocument/2006/relationships/tags" Target="../tags/tag360.xml"/><Relationship Id="rId5" Type="http://schemas.openxmlformats.org/officeDocument/2006/relationships/tags" Target="../tags/tag333.xml"/><Relationship Id="rId15" Type="http://schemas.openxmlformats.org/officeDocument/2006/relationships/tags" Target="../tags/tag343.xml"/><Relationship Id="rId23" Type="http://schemas.openxmlformats.org/officeDocument/2006/relationships/tags" Target="../tags/tag351.xml"/><Relationship Id="rId28" Type="http://schemas.openxmlformats.org/officeDocument/2006/relationships/tags" Target="../tags/tag356.xml"/><Relationship Id="rId36" Type="http://schemas.openxmlformats.org/officeDocument/2006/relationships/slideLayout" Target="../slideLayouts/slideLayout3.xml"/><Relationship Id="rId10" Type="http://schemas.openxmlformats.org/officeDocument/2006/relationships/tags" Target="../tags/tag338.xml"/><Relationship Id="rId19" Type="http://schemas.openxmlformats.org/officeDocument/2006/relationships/tags" Target="../tags/tag347.xml"/><Relationship Id="rId31" Type="http://schemas.openxmlformats.org/officeDocument/2006/relationships/tags" Target="../tags/tag359.xml"/><Relationship Id="rId4" Type="http://schemas.openxmlformats.org/officeDocument/2006/relationships/tags" Target="../tags/tag332.xml"/><Relationship Id="rId9" Type="http://schemas.openxmlformats.org/officeDocument/2006/relationships/tags" Target="../tags/tag337.xml"/><Relationship Id="rId14" Type="http://schemas.openxmlformats.org/officeDocument/2006/relationships/tags" Target="../tags/tag342.xml"/><Relationship Id="rId22" Type="http://schemas.openxmlformats.org/officeDocument/2006/relationships/tags" Target="../tags/tag350.xml"/><Relationship Id="rId27" Type="http://schemas.openxmlformats.org/officeDocument/2006/relationships/tags" Target="../tags/tag355.xml"/><Relationship Id="rId30" Type="http://schemas.openxmlformats.org/officeDocument/2006/relationships/tags" Target="../tags/tag358.xml"/><Relationship Id="rId35" Type="http://schemas.openxmlformats.org/officeDocument/2006/relationships/tags" Target="../tags/tag363.xml"/></Relationships>
</file>

<file path=ppt/slides/_rels/slide18.xml.rels><?xml version="1.0" encoding="UTF-8" standalone="yes"?>
<Relationships xmlns="http://schemas.openxmlformats.org/package/2006/relationships"><Relationship Id="rId3" Type="http://schemas.openxmlformats.org/officeDocument/2006/relationships/tags" Target="../tags/tag366.xml"/><Relationship Id="rId7" Type="http://schemas.openxmlformats.org/officeDocument/2006/relationships/slideLayout" Target="../slideLayouts/slideLayout2.xml"/><Relationship Id="rId2" Type="http://schemas.openxmlformats.org/officeDocument/2006/relationships/tags" Target="../tags/tag365.xml"/><Relationship Id="rId1" Type="http://schemas.openxmlformats.org/officeDocument/2006/relationships/tags" Target="../tags/tag364.xml"/><Relationship Id="rId6" Type="http://schemas.openxmlformats.org/officeDocument/2006/relationships/tags" Target="../tags/tag369.xml"/><Relationship Id="rId5" Type="http://schemas.openxmlformats.org/officeDocument/2006/relationships/tags" Target="../tags/tag368.xml"/><Relationship Id="rId4" Type="http://schemas.openxmlformats.org/officeDocument/2006/relationships/tags" Target="../tags/tag367.xml"/></Relationships>
</file>

<file path=ppt/slides/_rels/slide19.xml.rels><?xml version="1.0" encoding="UTF-8" standalone="yes"?>
<Relationships xmlns="http://schemas.openxmlformats.org/package/2006/relationships"><Relationship Id="rId8" Type="http://schemas.openxmlformats.org/officeDocument/2006/relationships/tags" Target="../tags/tag377.xml"/><Relationship Id="rId13" Type="http://schemas.openxmlformats.org/officeDocument/2006/relationships/tags" Target="../tags/tag382.xml"/><Relationship Id="rId18" Type="http://schemas.openxmlformats.org/officeDocument/2006/relationships/tags" Target="../tags/tag387.xml"/><Relationship Id="rId26" Type="http://schemas.openxmlformats.org/officeDocument/2006/relationships/tags" Target="../tags/tag395.xml"/><Relationship Id="rId3" Type="http://schemas.openxmlformats.org/officeDocument/2006/relationships/tags" Target="../tags/tag372.xml"/><Relationship Id="rId21" Type="http://schemas.openxmlformats.org/officeDocument/2006/relationships/tags" Target="../tags/tag390.xml"/><Relationship Id="rId7" Type="http://schemas.openxmlformats.org/officeDocument/2006/relationships/tags" Target="../tags/tag376.xml"/><Relationship Id="rId12" Type="http://schemas.openxmlformats.org/officeDocument/2006/relationships/tags" Target="../tags/tag381.xml"/><Relationship Id="rId17" Type="http://schemas.openxmlformats.org/officeDocument/2006/relationships/tags" Target="../tags/tag386.xml"/><Relationship Id="rId25" Type="http://schemas.openxmlformats.org/officeDocument/2006/relationships/tags" Target="../tags/tag394.xml"/><Relationship Id="rId2" Type="http://schemas.openxmlformats.org/officeDocument/2006/relationships/tags" Target="../tags/tag371.xml"/><Relationship Id="rId16" Type="http://schemas.openxmlformats.org/officeDocument/2006/relationships/tags" Target="../tags/tag385.xml"/><Relationship Id="rId20" Type="http://schemas.openxmlformats.org/officeDocument/2006/relationships/tags" Target="../tags/tag389.xml"/><Relationship Id="rId29" Type="http://schemas.openxmlformats.org/officeDocument/2006/relationships/tags" Target="../tags/tag398.xml"/><Relationship Id="rId1" Type="http://schemas.openxmlformats.org/officeDocument/2006/relationships/tags" Target="../tags/tag370.xml"/><Relationship Id="rId6" Type="http://schemas.openxmlformats.org/officeDocument/2006/relationships/tags" Target="../tags/tag375.xml"/><Relationship Id="rId11" Type="http://schemas.openxmlformats.org/officeDocument/2006/relationships/tags" Target="../tags/tag380.xml"/><Relationship Id="rId24" Type="http://schemas.openxmlformats.org/officeDocument/2006/relationships/tags" Target="../tags/tag393.xml"/><Relationship Id="rId5" Type="http://schemas.openxmlformats.org/officeDocument/2006/relationships/tags" Target="../tags/tag374.xml"/><Relationship Id="rId15" Type="http://schemas.openxmlformats.org/officeDocument/2006/relationships/tags" Target="../tags/tag384.xml"/><Relationship Id="rId23" Type="http://schemas.openxmlformats.org/officeDocument/2006/relationships/tags" Target="../tags/tag392.xml"/><Relationship Id="rId28" Type="http://schemas.openxmlformats.org/officeDocument/2006/relationships/tags" Target="../tags/tag397.xml"/><Relationship Id="rId10" Type="http://schemas.openxmlformats.org/officeDocument/2006/relationships/tags" Target="../tags/tag379.xml"/><Relationship Id="rId19" Type="http://schemas.openxmlformats.org/officeDocument/2006/relationships/tags" Target="../tags/tag388.xml"/><Relationship Id="rId31" Type="http://schemas.openxmlformats.org/officeDocument/2006/relationships/slideLayout" Target="../slideLayouts/slideLayout2.xml"/><Relationship Id="rId4" Type="http://schemas.openxmlformats.org/officeDocument/2006/relationships/tags" Target="../tags/tag373.xml"/><Relationship Id="rId9" Type="http://schemas.openxmlformats.org/officeDocument/2006/relationships/tags" Target="../tags/tag378.xml"/><Relationship Id="rId14" Type="http://schemas.openxmlformats.org/officeDocument/2006/relationships/tags" Target="../tags/tag383.xml"/><Relationship Id="rId22" Type="http://schemas.openxmlformats.org/officeDocument/2006/relationships/tags" Target="../tags/tag391.xml"/><Relationship Id="rId27" Type="http://schemas.openxmlformats.org/officeDocument/2006/relationships/tags" Target="../tags/tag396.xml"/><Relationship Id="rId30" Type="http://schemas.openxmlformats.org/officeDocument/2006/relationships/tags" Target="../tags/tag399.xml"/></Relationships>
</file>

<file path=ppt/slides/_rels/slide2.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notesSlide" Target="../notesSlides/notesSlide2.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slideLayout" Target="../slideLayouts/slideLayout2.xml"/><Relationship Id="rId5" Type="http://schemas.openxmlformats.org/officeDocument/2006/relationships/tags" Target="../tags/tag36.xml"/><Relationship Id="rId4" Type="http://schemas.openxmlformats.org/officeDocument/2006/relationships/tags" Target="../tags/tag35.xml"/></Relationships>
</file>

<file path=ppt/slides/_rels/slide20.xml.rels><?xml version="1.0" encoding="UTF-8" standalone="yes"?>
<Relationships xmlns="http://schemas.openxmlformats.org/package/2006/relationships"><Relationship Id="rId8" Type="http://schemas.openxmlformats.org/officeDocument/2006/relationships/tags" Target="../tags/tag407.xml"/><Relationship Id="rId13" Type="http://schemas.openxmlformats.org/officeDocument/2006/relationships/tags" Target="../tags/tag412.xml"/><Relationship Id="rId18" Type="http://schemas.openxmlformats.org/officeDocument/2006/relationships/tags" Target="../tags/tag417.xml"/><Relationship Id="rId26" Type="http://schemas.openxmlformats.org/officeDocument/2006/relationships/tags" Target="../tags/tag425.xml"/><Relationship Id="rId39" Type="http://schemas.openxmlformats.org/officeDocument/2006/relationships/tags" Target="../tags/tag438.xml"/><Relationship Id="rId3" Type="http://schemas.openxmlformats.org/officeDocument/2006/relationships/tags" Target="../tags/tag402.xml"/><Relationship Id="rId21" Type="http://schemas.openxmlformats.org/officeDocument/2006/relationships/tags" Target="../tags/tag420.xml"/><Relationship Id="rId34" Type="http://schemas.openxmlformats.org/officeDocument/2006/relationships/tags" Target="../tags/tag433.xml"/><Relationship Id="rId42" Type="http://schemas.openxmlformats.org/officeDocument/2006/relationships/slideLayout" Target="../slideLayouts/slideLayout3.xml"/><Relationship Id="rId7" Type="http://schemas.openxmlformats.org/officeDocument/2006/relationships/tags" Target="../tags/tag406.xml"/><Relationship Id="rId12" Type="http://schemas.openxmlformats.org/officeDocument/2006/relationships/tags" Target="../tags/tag411.xml"/><Relationship Id="rId17" Type="http://schemas.openxmlformats.org/officeDocument/2006/relationships/tags" Target="../tags/tag416.xml"/><Relationship Id="rId25" Type="http://schemas.openxmlformats.org/officeDocument/2006/relationships/tags" Target="../tags/tag424.xml"/><Relationship Id="rId33" Type="http://schemas.openxmlformats.org/officeDocument/2006/relationships/tags" Target="../tags/tag432.xml"/><Relationship Id="rId38" Type="http://schemas.openxmlformats.org/officeDocument/2006/relationships/tags" Target="../tags/tag437.xml"/><Relationship Id="rId2" Type="http://schemas.openxmlformats.org/officeDocument/2006/relationships/tags" Target="../tags/tag401.xml"/><Relationship Id="rId16" Type="http://schemas.openxmlformats.org/officeDocument/2006/relationships/tags" Target="../tags/tag415.xml"/><Relationship Id="rId20" Type="http://schemas.openxmlformats.org/officeDocument/2006/relationships/tags" Target="../tags/tag419.xml"/><Relationship Id="rId29" Type="http://schemas.openxmlformats.org/officeDocument/2006/relationships/tags" Target="../tags/tag428.xml"/><Relationship Id="rId41" Type="http://schemas.openxmlformats.org/officeDocument/2006/relationships/tags" Target="../tags/tag440.xml"/><Relationship Id="rId1" Type="http://schemas.openxmlformats.org/officeDocument/2006/relationships/tags" Target="../tags/tag400.xml"/><Relationship Id="rId6" Type="http://schemas.openxmlformats.org/officeDocument/2006/relationships/tags" Target="../tags/tag405.xml"/><Relationship Id="rId11" Type="http://schemas.openxmlformats.org/officeDocument/2006/relationships/tags" Target="../tags/tag410.xml"/><Relationship Id="rId24" Type="http://schemas.openxmlformats.org/officeDocument/2006/relationships/tags" Target="../tags/tag423.xml"/><Relationship Id="rId32" Type="http://schemas.openxmlformats.org/officeDocument/2006/relationships/tags" Target="../tags/tag431.xml"/><Relationship Id="rId37" Type="http://schemas.openxmlformats.org/officeDocument/2006/relationships/tags" Target="../tags/tag436.xml"/><Relationship Id="rId40" Type="http://schemas.openxmlformats.org/officeDocument/2006/relationships/tags" Target="../tags/tag439.xml"/><Relationship Id="rId5" Type="http://schemas.openxmlformats.org/officeDocument/2006/relationships/tags" Target="../tags/tag404.xml"/><Relationship Id="rId15" Type="http://schemas.openxmlformats.org/officeDocument/2006/relationships/tags" Target="../tags/tag414.xml"/><Relationship Id="rId23" Type="http://schemas.openxmlformats.org/officeDocument/2006/relationships/tags" Target="../tags/tag422.xml"/><Relationship Id="rId28" Type="http://schemas.openxmlformats.org/officeDocument/2006/relationships/tags" Target="../tags/tag427.xml"/><Relationship Id="rId36" Type="http://schemas.openxmlformats.org/officeDocument/2006/relationships/tags" Target="../tags/tag435.xml"/><Relationship Id="rId10" Type="http://schemas.openxmlformats.org/officeDocument/2006/relationships/tags" Target="../tags/tag409.xml"/><Relationship Id="rId19" Type="http://schemas.openxmlformats.org/officeDocument/2006/relationships/tags" Target="../tags/tag418.xml"/><Relationship Id="rId31" Type="http://schemas.openxmlformats.org/officeDocument/2006/relationships/tags" Target="../tags/tag430.xml"/><Relationship Id="rId4" Type="http://schemas.openxmlformats.org/officeDocument/2006/relationships/tags" Target="../tags/tag403.xml"/><Relationship Id="rId9" Type="http://schemas.openxmlformats.org/officeDocument/2006/relationships/tags" Target="../tags/tag408.xml"/><Relationship Id="rId14" Type="http://schemas.openxmlformats.org/officeDocument/2006/relationships/tags" Target="../tags/tag413.xml"/><Relationship Id="rId22" Type="http://schemas.openxmlformats.org/officeDocument/2006/relationships/tags" Target="../tags/tag421.xml"/><Relationship Id="rId27" Type="http://schemas.openxmlformats.org/officeDocument/2006/relationships/tags" Target="../tags/tag426.xml"/><Relationship Id="rId30" Type="http://schemas.openxmlformats.org/officeDocument/2006/relationships/tags" Target="../tags/tag429.xml"/><Relationship Id="rId35" Type="http://schemas.openxmlformats.org/officeDocument/2006/relationships/tags" Target="../tags/tag434.xml"/></Relationships>
</file>

<file path=ppt/slides/_rels/slide21.xml.rels><?xml version="1.0" encoding="UTF-8" standalone="yes"?>
<Relationships xmlns="http://schemas.openxmlformats.org/package/2006/relationships"><Relationship Id="rId3" Type="http://schemas.openxmlformats.org/officeDocument/2006/relationships/tags" Target="../tags/tag443.xml"/><Relationship Id="rId2" Type="http://schemas.openxmlformats.org/officeDocument/2006/relationships/tags" Target="../tags/tag442.xml"/><Relationship Id="rId1" Type="http://schemas.openxmlformats.org/officeDocument/2006/relationships/tags" Target="../tags/tag441.xml"/><Relationship Id="rId6" Type="http://schemas.openxmlformats.org/officeDocument/2006/relationships/slideLayout" Target="../slideLayouts/slideLayout2.xml"/><Relationship Id="rId5" Type="http://schemas.openxmlformats.org/officeDocument/2006/relationships/tags" Target="../tags/tag445.xml"/><Relationship Id="rId4" Type="http://schemas.openxmlformats.org/officeDocument/2006/relationships/tags" Target="../tags/tag444.xml"/></Relationships>
</file>

<file path=ppt/slides/_rels/slide22.xml.rels><?xml version="1.0" encoding="UTF-8" standalone="yes"?>
<Relationships xmlns="http://schemas.openxmlformats.org/package/2006/relationships"><Relationship Id="rId3" Type="http://schemas.openxmlformats.org/officeDocument/2006/relationships/tags" Target="../tags/tag448.xml"/><Relationship Id="rId2" Type="http://schemas.openxmlformats.org/officeDocument/2006/relationships/tags" Target="../tags/tag447.xml"/><Relationship Id="rId1" Type="http://schemas.openxmlformats.org/officeDocument/2006/relationships/tags" Target="../tags/tag446.xml"/><Relationship Id="rId6" Type="http://schemas.openxmlformats.org/officeDocument/2006/relationships/slideLayout" Target="../slideLayouts/slideLayout2.xml"/><Relationship Id="rId5" Type="http://schemas.openxmlformats.org/officeDocument/2006/relationships/tags" Target="../tags/tag450.xml"/><Relationship Id="rId4" Type="http://schemas.openxmlformats.org/officeDocument/2006/relationships/tags" Target="../tags/tag449.xml"/></Relationships>
</file>

<file path=ppt/slides/_rels/slide23.xml.rels><?xml version="1.0" encoding="UTF-8" standalone="yes"?>
<Relationships xmlns="http://schemas.openxmlformats.org/package/2006/relationships"><Relationship Id="rId8" Type="http://schemas.openxmlformats.org/officeDocument/2006/relationships/tags" Target="../tags/tag458.xml"/><Relationship Id="rId13" Type="http://schemas.openxmlformats.org/officeDocument/2006/relationships/notesSlide" Target="../notesSlides/notesSlide5.xml"/><Relationship Id="rId3" Type="http://schemas.openxmlformats.org/officeDocument/2006/relationships/tags" Target="../tags/tag453.xml"/><Relationship Id="rId7" Type="http://schemas.openxmlformats.org/officeDocument/2006/relationships/tags" Target="../tags/tag457.xml"/><Relationship Id="rId12" Type="http://schemas.openxmlformats.org/officeDocument/2006/relationships/slideLayout" Target="../slideLayouts/slideLayout2.xml"/><Relationship Id="rId2" Type="http://schemas.openxmlformats.org/officeDocument/2006/relationships/tags" Target="../tags/tag452.xml"/><Relationship Id="rId1" Type="http://schemas.openxmlformats.org/officeDocument/2006/relationships/tags" Target="../tags/tag451.xml"/><Relationship Id="rId6" Type="http://schemas.openxmlformats.org/officeDocument/2006/relationships/tags" Target="../tags/tag456.xml"/><Relationship Id="rId11" Type="http://schemas.openxmlformats.org/officeDocument/2006/relationships/tags" Target="../tags/tag461.xml"/><Relationship Id="rId5" Type="http://schemas.openxmlformats.org/officeDocument/2006/relationships/tags" Target="../tags/tag455.xml"/><Relationship Id="rId10" Type="http://schemas.openxmlformats.org/officeDocument/2006/relationships/tags" Target="../tags/tag460.xml"/><Relationship Id="rId4" Type="http://schemas.openxmlformats.org/officeDocument/2006/relationships/tags" Target="../tags/tag454.xml"/><Relationship Id="rId9" Type="http://schemas.openxmlformats.org/officeDocument/2006/relationships/tags" Target="../tags/tag459.xml"/></Relationships>
</file>

<file path=ppt/slides/_rels/slide24.xml.rels><?xml version="1.0" encoding="UTF-8" standalone="yes"?>
<Relationships xmlns="http://schemas.openxmlformats.org/package/2006/relationships"><Relationship Id="rId8" Type="http://schemas.openxmlformats.org/officeDocument/2006/relationships/tags" Target="../tags/tag469.xml"/><Relationship Id="rId13" Type="http://schemas.openxmlformats.org/officeDocument/2006/relationships/tags" Target="../tags/tag474.xml"/><Relationship Id="rId18" Type="http://schemas.openxmlformats.org/officeDocument/2006/relationships/tags" Target="../tags/tag479.xml"/><Relationship Id="rId3" Type="http://schemas.openxmlformats.org/officeDocument/2006/relationships/tags" Target="../tags/tag464.xml"/><Relationship Id="rId21" Type="http://schemas.openxmlformats.org/officeDocument/2006/relationships/tags" Target="../tags/tag482.xml"/><Relationship Id="rId7" Type="http://schemas.openxmlformats.org/officeDocument/2006/relationships/tags" Target="../tags/tag468.xml"/><Relationship Id="rId12" Type="http://schemas.openxmlformats.org/officeDocument/2006/relationships/tags" Target="../tags/tag473.xml"/><Relationship Id="rId17" Type="http://schemas.openxmlformats.org/officeDocument/2006/relationships/tags" Target="../tags/tag478.xml"/><Relationship Id="rId25" Type="http://schemas.openxmlformats.org/officeDocument/2006/relationships/slideLayout" Target="../slideLayouts/slideLayout2.xml"/><Relationship Id="rId2" Type="http://schemas.openxmlformats.org/officeDocument/2006/relationships/tags" Target="../tags/tag463.xml"/><Relationship Id="rId16" Type="http://schemas.openxmlformats.org/officeDocument/2006/relationships/tags" Target="../tags/tag477.xml"/><Relationship Id="rId20" Type="http://schemas.openxmlformats.org/officeDocument/2006/relationships/tags" Target="../tags/tag481.xml"/><Relationship Id="rId1" Type="http://schemas.openxmlformats.org/officeDocument/2006/relationships/tags" Target="../tags/tag462.xml"/><Relationship Id="rId6" Type="http://schemas.openxmlformats.org/officeDocument/2006/relationships/tags" Target="../tags/tag467.xml"/><Relationship Id="rId11" Type="http://schemas.openxmlformats.org/officeDocument/2006/relationships/tags" Target="../tags/tag472.xml"/><Relationship Id="rId24" Type="http://schemas.openxmlformats.org/officeDocument/2006/relationships/tags" Target="../tags/tag485.xml"/><Relationship Id="rId5" Type="http://schemas.openxmlformats.org/officeDocument/2006/relationships/tags" Target="../tags/tag466.xml"/><Relationship Id="rId15" Type="http://schemas.openxmlformats.org/officeDocument/2006/relationships/tags" Target="../tags/tag476.xml"/><Relationship Id="rId23" Type="http://schemas.openxmlformats.org/officeDocument/2006/relationships/tags" Target="../tags/tag484.xml"/><Relationship Id="rId10" Type="http://schemas.openxmlformats.org/officeDocument/2006/relationships/tags" Target="../tags/tag471.xml"/><Relationship Id="rId19" Type="http://schemas.openxmlformats.org/officeDocument/2006/relationships/tags" Target="../tags/tag480.xml"/><Relationship Id="rId4" Type="http://schemas.openxmlformats.org/officeDocument/2006/relationships/tags" Target="../tags/tag465.xml"/><Relationship Id="rId9" Type="http://schemas.openxmlformats.org/officeDocument/2006/relationships/tags" Target="../tags/tag470.xml"/><Relationship Id="rId14" Type="http://schemas.openxmlformats.org/officeDocument/2006/relationships/tags" Target="../tags/tag475.xml"/><Relationship Id="rId22" Type="http://schemas.openxmlformats.org/officeDocument/2006/relationships/tags" Target="../tags/tag483.xml"/></Relationships>
</file>

<file path=ppt/slides/_rels/slide25.xml.rels><?xml version="1.0" encoding="UTF-8" standalone="yes"?>
<Relationships xmlns="http://schemas.openxmlformats.org/package/2006/relationships"><Relationship Id="rId8" Type="http://schemas.openxmlformats.org/officeDocument/2006/relationships/tags" Target="../tags/tag493.xml"/><Relationship Id="rId13" Type="http://schemas.openxmlformats.org/officeDocument/2006/relationships/tags" Target="../tags/tag498.xml"/><Relationship Id="rId18" Type="http://schemas.openxmlformats.org/officeDocument/2006/relationships/tags" Target="../tags/tag503.xml"/><Relationship Id="rId26" Type="http://schemas.openxmlformats.org/officeDocument/2006/relationships/tags" Target="../tags/tag511.xml"/><Relationship Id="rId39" Type="http://schemas.openxmlformats.org/officeDocument/2006/relationships/tags" Target="../tags/tag524.xml"/><Relationship Id="rId3" Type="http://schemas.openxmlformats.org/officeDocument/2006/relationships/tags" Target="../tags/tag488.xml"/><Relationship Id="rId21" Type="http://schemas.openxmlformats.org/officeDocument/2006/relationships/tags" Target="../tags/tag506.xml"/><Relationship Id="rId34" Type="http://schemas.openxmlformats.org/officeDocument/2006/relationships/tags" Target="../tags/tag519.xml"/><Relationship Id="rId42" Type="http://schemas.openxmlformats.org/officeDocument/2006/relationships/tags" Target="../tags/tag527.xml"/><Relationship Id="rId7" Type="http://schemas.openxmlformats.org/officeDocument/2006/relationships/tags" Target="../tags/tag492.xml"/><Relationship Id="rId12" Type="http://schemas.openxmlformats.org/officeDocument/2006/relationships/tags" Target="../tags/tag497.xml"/><Relationship Id="rId17" Type="http://schemas.openxmlformats.org/officeDocument/2006/relationships/tags" Target="../tags/tag502.xml"/><Relationship Id="rId25" Type="http://schemas.openxmlformats.org/officeDocument/2006/relationships/tags" Target="../tags/tag510.xml"/><Relationship Id="rId33" Type="http://schemas.openxmlformats.org/officeDocument/2006/relationships/tags" Target="../tags/tag518.xml"/><Relationship Id="rId38" Type="http://schemas.openxmlformats.org/officeDocument/2006/relationships/tags" Target="../tags/tag523.xml"/><Relationship Id="rId2" Type="http://schemas.openxmlformats.org/officeDocument/2006/relationships/tags" Target="../tags/tag487.xml"/><Relationship Id="rId16" Type="http://schemas.openxmlformats.org/officeDocument/2006/relationships/tags" Target="../tags/tag501.xml"/><Relationship Id="rId20" Type="http://schemas.openxmlformats.org/officeDocument/2006/relationships/tags" Target="../tags/tag505.xml"/><Relationship Id="rId29" Type="http://schemas.openxmlformats.org/officeDocument/2006/relationships/tags" Target="../tags/tag514.xml"/><Relationship Id="rId41" Type="http://schemas.openxmlformats.org/officeDocument/2006/relationships/tags" Target="../tags/tag526.xml"/><Relationship Id="rId1" Type="http://schemas.openxmlformats.org/officeDocument/2006/relationships/tags" Target="../tags/tag486.xml"/><Relationship Id="rId6" Type="http://schemas.openxmlformats.org/officeDocument/2006/relationships/tags" Target="../tags/tag491.xml"/><Relationship Id="rId11" Type="http://schemas.openxmlformats.org/officeDocument/2006/relationships/tags" Target="../tags/tag496.xml"/><Relationship Id="rId24" Type="http://schemas.openxmlformats.org/officeDocument/2006/relationships/tags" Target="../tags/tag509.xml"/><Relationship Id="rId32" Type="http://schemas.openxmlformats.org/officeDocument/2006/relationships/tags" Target="../tags/tag517.xml"/><Relationship Id="rId37" Type="http://schemas.openxmlformats.org/officeDocument/2006/relationships/tags" Target="../tags/tag522.xml"/><Relationship Id="rId40" Type="http://schemas.openxmlformats.org/officeDocument/2006/relationships/tags" Target="../tags/tag525.xml"/><Relationship Id="rId45" Type="http://schemas.openxmlformats.org/officeDocument/2006/relationships/slideLayout" Target="../slideLayouts/slideLayout2.xml"/><Relationship Id="rId5" Type="http://schemas.openxmlformats.org/officeDocument/2006/relationships/tags" Target="../tags/tag490.xml"/><Relationship Id="rId15" Type="http://schemas.openxmlformats.org/officeDocument/2006/relationships/tags" Target="../tags/tag500.xml"/><Relationship Id="rId23" Type="http://schemas.openxmlformats.org/officeDocument/2006/relationships/tags" Target="../tags/tag508.xml"/><Relationship Id="rId28" Type="http://schemas.openxmlformats.org/officeDocument/2006/relationships/tags" Target="../tags/tag513.xml"/><Relationship Id="rId36" Type="http://schemas.openxmlformats.org/officeDocument/2006/relationships/tags" Target="../tags/tag521.xml"/><Relationship Id="rId10" Type="http://schemas.openxmlformats.org/officeDocument/2006/relationships/tags" Target="../tags/tag495.xml"/><Relationship Id="rId19" Type="http://schemas.openxmlformats.org/officeDocument/2006/relationships/tags" Target="../tags/tag504.xml"/><Relationship Id="rId31" Type="http://schemas.openxmlformats.org/officeDocument/2006/relationships/tags" Target="../tags/tag516.xml"/><Relationship Id="rId44" Type="http://schemas.openxmlformats.org/officeDocument/2006/relationships/tags" Target="../tags/tag529.xml"/><Relationship Id="rId4" Type="http://schemas.openxmlformats.org/officeDocument/2006/relationships/tags" Target="../tags/tag489.xml"/><Relationship Id="rId9" Type="http://schemas.openxmlformats.org/officeDocument/2006/relationships/tags" Target="../tags/tag494.xml"/><Relationship Id="rId14" Type="http://schemas.openxmlformats.org/officeDocument/2006/relationships/tags" Target="../tags/tag499.xml"/><Relationship Id="rId22" Type="http://schemas.openxmlformats.org/officeDocument/2006/relationships/tags" Target="../tags/tag507.xml"/><Relationship Id="rId27" Type="http://schemas.openxmlformats.org/officeDocument/2006/relationships/tags" Target="../tags/tag512.xml"/><Relationship Id="rId30" Type="http://schemas.openxmlformats.org/officeDocument/2006/relationships/tags" Target="../tags/tag515.xml"/><Relationship Id="rId35" Type="http://schemas.openxmlformats.org/officeDocument/2006/relationships/tags" Target="../tags/tag520.xml"/><Relationship Id="rId43" Type="http://schemas.openxmlformats.org/officeDocument/2006/relationships/tags" Target="../tags/tag528.xml"/></Relationships>
</file>

<file path=ppt/slides/_rels/slide26.xml.rels><?xml version="1.0" encoding="UTF-8" standalone="yes"?>
<Relationships xmlns="http://schemas.openxmlformats.org/package/2006/relationships"><Relationship Id="rId13" Type="http://schemas.openxmlformats.org/officeDocument/2006/relationships/tags" Target="../tags/tag542.xml"/><Relationship Id="rId18" Type="http://schemas.openxmlformats.org/officeDocument/2006/relationships/tags" Target="../tags/tag547.xml"/><Relationship Id="rId26" Type="http://schemas.openxmlformats.org/officeDocument/2006/relationships/tags" Target="../tags/tag555.xml"/><Relationship Id="rId39" Type="http://schemas.openxmlformats.org/officeDocument/2006/relationships/tags" Target="../tags/tag568.xml"/><Relationship Id="rId21" Type="http://schemas.openxmlformats.org/officeDocument/2006/relationships/tags" Target="../tags/tag550.xml"/><Relationship Id="rId34" Type="http://schemas.openxmlformats.org/officeDocument/2006/relationships/tags" Target="../tags/tag563.xml"/><Relationship Id="rId42" Type="http://schemas.openxmlformats.org/officeDocument/2006/relationships/tags" Target="../tags/tag571.xml"/><Relationship Id="rId47" Type="http://schemas.openxmlformats.org/officeDocument/2006/relationships/tags" Target="../tags/tag576.xml"/><Relationship Id="rId50" Type="http://schemas.openxmlformats.org/officeDocument/2006/relationships/tags" Target="../tags/tag579.xml"/><Relationship Id="rId55" Type="http://schemas.openxmlformats.org/officeDocument/2006/relationships/slideLayout" Target="../slideLayouts/slideLayout2.xml"/><Relationship Id="rId7" Type="http://schemas.openxmlformats.org/officeDocument/2006/relationships/tags" Target="../tags/tag536.xml"/><Relationship Id="rId12" Type="http://schemas.openxmlformats.org/officeDocument/2006/relationships/tags" Target="../tags/tag541.xml"/><Relationship Id="rId17" Type="http://schemas.openxmlformats.org/officeDocument/2006/relationships/tags" Target="../tags/tag546.xml"/><Relationship Id="rId25" Type="http://schemas.openxmlformats.org/officeDocument/2006/relationships/tags" Target="../tags/tag554.xml"/><Relationship Id="rId33" Type="http://schemas.openxmlformats.org/officeDocument/2006/relationships/tags" Target="../tags/tag562.xml"/><Relationship Id="rId38" Type="http://schemas.openxmlformats.org/officeDocument/2006/relationships/tags" Target="../tags/tag567.xml"/><Relationship Id="rId46" Type="http://schemas.openxmlformats.org/officeDocument/2006/relationships/tags" Target="../tags/tag575.xml"/><Relationship Id="rId2" Type="http://schemas.openxmlformats.org/officeDocument/2006/relationships/tags" Target="../tags/tag531.xml"/><Relationship Id="rId16" Type="http://schemas.openxmlformats.org/officeDocument/2006/relationships/tags" Target="../tags/tag545.xml"/><Relationship Id="rId20" Type="http://schemas.openxmlformats.org/officeDocument/2006/relationships/tags" Target="../tags/tag549.xml"/><Relationship Id="rId29" Type="http://schemas.openxmlformats.org/officeDocument/2006/relationships/tags" Target="../tags/tag558.xml"/><Relationship Id="rId41" Type="http://schemas.openxmlformats.org/officeDocument/2006/relationships/tags" Target="../tags/tag570.xml"/><Relationship Id="rId54" Type="http://schemas.openxmlformats.org/officeDocument/2006/relationships/tags" Target="../tags/tag583.xml"/><Relationship Id="rId1" Type="http://schemas.openxmlformats.org/officeDocument/2006/relationships/tags" Target="../tags/tag530.xml"/><Relationship Id="rId6" Type="http://schemas.openxmlformats.org/officeDocument/2006/relationships/tags" Target="../tags/tag535.xml"/><Relationship Id="rId11" Type="http://schemas.openxmlformats.org/officeDocument/2006/relationships/tags" Target="../tags/tag540.xml"/><Relationship Id="rId24" Type="http://schemas.openxmlformats.org/officeDocument/2006/relationships/tags" Target="../tags/tag553.xml"/><Relationship Id="rId32" Type="http://schemas.openxmlformats.org/officeDocument/2006/relationships/tags" Target="../tags/tag561.xml"/><Relationship Id="rId37" Type="http://schemas.openxmlformats.org/officeDocument/2006/relationships/tags" Target="../tags/tag566.xml"/><Relationship Id="rId40" Type="http://schemas.openxmlformats.org/officeDocument/2006/relationships/tags" Target="../tags/tag569.xml"/><Relationship Id="rId45" Type="http://schemas.openxmlformats.org/officeDocument/2006/relationships/tags" Target="../tags/tag574.xml"/><Relationship Id="rId53" Type="http://schemas.openxmlformats.org/officeDocument/2006/relationships/tags" Target="../tags/tag582.xml"/><Relationship Id="rId5" Type="http://schemas.openxmlformats.org/officeDocument/2006/relationships/tags" Target="../tags/tag534.xml"/><Relationship Id="rId15" Type="http://schemas.openxmlformats.org/officeDocument/2006/relationships/tags" Target="../tags/tag544.xml"/><Relationship Id="rId23" Type="http://schemas.openxmlformats.org/officeDocument/2006/relationships/tags" Target="../tags/tag552.xml"/><Relationship Id="rId28" Type="http://schemas.openxmlformats.org/officeDocument/2006/relationships/tags" Target="../tags/tag557.xml"/><Relationship Id="rId36" Type="http://schemas.openxmlformats.org/officeDocument/2006/relationships/tags" Target="../tags/tag565.xml"/><Relationship Id="rId49" Type="http://schemas.openxmlformats.org/officeDocument/2006/relationships/tags" Target="../tags/tag578.xml"/><Relationship Id="rId10" Type="http://schemas.openxmlformats.org/officeDocument/2006/relationships/tags" Target="../tags/tag539.xml"/><Relationship Id="rId19" Type="http://schemas.openxmlformats.org/officeDocument/2006/relationships/tags" Target="../tags/tag548.xml"/><Relationship Id="rId31" Type="http://schemas.openxmlformats.org/officeDocument/2006/relationships/tags" Target="../tags/tag560.xml"/><Relationship Id="rId44" Type="http://schemas.openxmlformats.org/officeDocument/2006/relationships/tags" Target="../tags/tag573.xml"/><Relationship Id="rId52" Type="http://schemas.openxmlformats.org/officeDocument/2006/relationships/tags" Target="../tags/tag581.xml"/><Relationship Id="rId4" Type="http://schemas.openxmlformats.org/officeDocument/2006/relationships/tags" Target="../tags/tag533.xml"/><Relationship Id="rId9" Type="http://schemas.openxmlformats.org/officeDocument/2006/relationships/tags" Target="../tags/tag538.xml"/><Relationship Id="rId14" Type="http://schemas.openxmlformats.org/officeDocument/2006/relationships/tags" Target="../tags/tag543.xml"/><Relationship Id="rId22" Type="http://schemas.openxmlformats.org/officeDocument/2006/relationships/tags" Target="../tags/tag551.xml"/><Relationship Id="rId27" Type="http://schemas.openxmlformats.org/officeDocument/2006/relationships/tags" Target="../tags/tag556.xml"/><Relationship Id="rId30" Type="http://schemas.openxmlformats.org/officeDocument/2006/relationships/tags" Target="../tags/tag559.xml"/><Relationship Id="rId35" Type="http://schemas.openxmlformats.org/officeDocument/2006/relationships/tags" Target="../tags/tag564.xml"/><Relationship Id="rId43" Type="http://schemas.openxmlformats.org/officeDocument/2006/relationships/tags" Target="../tags/tag572.xml"/><Relationship Id="rId48" Type="http://schemas.openxmlformats.org/officeDocument/2006/relationships/tags" Target="../tags/tag577.xml"/><Relationship Id="rId8" Type="http://schemas.openxmlformats.org/officeDocument/2006/relationships/tags" Target="../tags/tag537.xml"/><Relationship Id="rId51" Type="http://schemas.openxmlformats.org/officeDocument/2006/relationships/tags" Target="../tags/tag580.xml"/><Relationship Id="rId3" Type="http://schemas.openxmlformats.org/officeDocument/2006/relationships/tags" Target="../tags/tag532.xml"/></Relationships>
</file>

<file path=ppt/slides/_rels/slide27.xml.rels><?xml version="1.0" encoding="UTF-8" standalone="yes"?>
<Relationships xmlns="http://schemas.openxmlformats.org/package/2006/relationships"><Relationship Id="rId8" Type="http://schemas.openxmlformats.org/officeDocument/2006/relationships/tags" Target="../tags/tag591.xml"/><Relationship Id="rId13" Type="http://schemas.openxmlformats.org/officeDocument/2006/relationships/tags" Target="../tags/tag596.xml"/><Relationship Id="rId18" Type="http://schemas.openxmlformats.org/officeDocument/2006/relationships/tags" Target="../tags/tag601.xml"/><Relationship Id="rId26" Type="http://schemas.openxmlformats.org/officeDocument/2006/relationships/tags" Target="../tags/tag609.xml"/><Relationship Id="rId3" Type="http://schemas.openxmlformats.org/officeDocument/2006/relationships/tags" Target="../tags/tag586.xml"/><Relationship Id="rId21" Type="http://schemas.openxmlformats.org/officeDocument/2006/relationships/tags" Target="../tags/tag604.xml"/><Relationship Id="rId34" Type="http://schemas.openxmlformats.org/officeDocument/2006/relationships/notesSlide" Target="../notesSlides/notesSlide6.xml"/><Relationship Id="rId7" Type="http://schemas.openxmlformats.org/officeDocument/2006/relationships/tags" Target="../tags/tag590.xml"/><Relationship Id="rId12" Type="http://schemas.openxmlformats.org/officeDocument/2006/relationships/tags" Target="../tags/tag595.xml"/><Relationship Id="rId17" Type="http://schemas.openxmlformats.org/officeDocument/2006/relationships/tags" Target="../tags/tag600.xml"/><Relationship Id="rId25" Type="http://schemas.openxmlformats.org/officeDocument/2006/relationships/tags" Target="../tags/tag608.xml"/><Relationship Id="rId33" Type="http://schemas.openxmlformats.org/officeDocument/2006/relationships/slideLayout" Target="../slideLayouts/slideLayout2.xml"/><Relationship Id="rId2" Type="http://schemas.openxmlformats.org/officeDocument/2006/relationships/tags" Target="../tags/tag585.xml"/><Relationship Id="rId16" Type="http://schemas.openxmlformats.org/officeDocument/2006/relationships/tags" Target="../tags/tag599.xml"/><Relationship Id="rId20" Type="http://schemas.openxmlformats.org/officeDocument/2006/relationships/tags" Target="../tags/tag603.xml"/><Relationship Id="rId29" Type="http://schemas.openxmlformats.org/officeDocument/2006/relationships/tags" Target="../tags/tag612.xml"/><Relationship Id="rId1" Type="http://schemas.openxmlformats.org/officeDocument/2006/relationships/tags" Target="../tags/tag584.xml"/><Relationship Id="rId6" Type="http://schemas.openxmlformats.org/officeDocument/2006/relationships/tags" Target="../tags/tag589.xml"/><Relationship Id="rId11" Type="http://schemas.openxmlformats.org/officeDocument/2006/relationships/tags" Target="../tags/tag594.xml"/><Relationship Id="rId24" Type="http://schemas.openxmlformats.org/officeDocument/2006/relationships/tags" Target="../tags/tag607.xml"/><Relationship Id="rId32" Type="http://schemas.openxmlformats.org/officeDocument/2006/relationships/tags" Target="../tags/tag615.xml"/><Relationship Id="rId5" Type="http://schemas.openxmlformats.org/officeDocument/2006/relationships/tags" Target="../tags/tag588.xml"/><Relationship Id="rId15" Type="http://schemas.openxmlformats.org/officeDocument/2006/relationships/tags" Target="../tags/tag598.xml"/><Relationship Id="rId23" Type="http://schemas.openxmlformats.org/officeDocument/2006/relationships/tags" Target="../tags/tag606.xml"/><Relationship Id="rId28" Type="http://schemas.openxmlformats.org/officeDocument/2006/relationships/tags" Target="../tags/tag611.xml"/><Relationship Id="rId10" Type="http://schemas.openxmlformats.org/officeDocument/2006/relationships/tags" Target="../tags/tag593.xml"/><Relationship Id="rId19" Type="http://schemas.openxmlformats.org/officeDocument/2006/relationships/tags" Target="../tags/tag602.xml"/><Relationship Id="rId31" Type="http://schemas.openxmlformats.org/officeDocument/2006/relationships/tags" Target="../tags/tag614.xml"/><Relationship Id="rId4" Type="http://schemas.openxmlformats.org/officeDocument/2006/relationships/tags" Target="../tags/tag587.xml"/><Relationship Id="rId9" Type="http://schemas.openxmlformats.org/officeDocument/2006/relationships/tags" Target="../tags/tag592.xml"/><Relationship Id="rId14" Type="http://schemas.openxmlformats.org/officeDocument/2006/relationships/tags" Target="../tags/tag597.xml"/><Relationship Id="rId22" Type="http://schemas.openxmlformats.org/officeDocument/2006/relationships/tags" Target="../tags/tag605.xml"/><Relationship Id="rId27" Type="http://schemas.openxmlformats.org/officeDocument/2006/relationships/tags" Target="../tags/tag610.xml"/><Relationship Id="rId30" Type="http://schemas.openxmlformats.org/officeDocument/2006/relationships/tags" Target="../tags/tag613.xml"/><Relationship Id="rId35" Type="http://schemas.openxmlformats.org/officeDocument/2006/relationships/hyperlink" Target="http://en.wikipedia.org/wiki/Java_bytecode_instruction_listings" TargetMode="External"/></Relationships>
</file>

<file path=ppt/slides/_rels/slide28.xml.rels><?xml version="1.0" encoding="UTF-8" standalone="yes"?>
<Relationships xmlns="http://schemas.openxmlformats.org/package/2006/relationships"><Relationship Id="rId3" Type="http://schemas.openxmlformats.org/officeDocument/2006/relationships/tags" Target="../tags/tag618.xml"/><Relationship Id="rId7" Type="http://schemas.openxmlformats.org/officeDocument/2006/relationships/notesSlide" Target="../notesSlides/notesSlide7.xml"/><Relationship Id="rId2" Type="http://schemas.openxmlformats.org/officeDocument/2006/relationships/tags" Target="../tags/tag617.xml"/><Relationship Id="rId1" Type="http://schemas.openxmlformats.org/officeDocument/2006/relationships/tags" Target="../tags/tag616.xml"/><Relationship Id="rId6" Type="http://schemas.openxmlformats.org/officeDocument/2006/relationships/slideLayout" Target="../slideLayouts/slideLayout2.xml"/><Relationship Id="rId5" Type="http://schemas.openxmlformats.org/officeDocument/2006/relationships/tags" Target="../tags/tag620.xml"/><Relationship Id="rId4" Type="http://schemas.openxmlformats.org/officeDocument/2006/relationships/tags" Target="../tags/tag619.xml"/></Relationships>
</file>

<file path=ppt/slides/_rels/slide29.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623.xml"/><Relationship Id="rId7" Type="http://schemas.openxmlformats.org/officeDocument/2006/relationships/slideLayout" Target="../slideLayouts/slideLayout2.xml"/><Relationship Id="rId2" Type="http://schemas.openxmlformats.org/officeDocument/2006/relationships/tags" Target="../tags/tag622.xml"/><Relationship Id="rId1" Type="http://schemas.openxmlformats.org/officeDocument/2006/relationships/tags" Target="../tags/tag621.xml"/><Relationship Id="rId6" Type="http://schemas.openxmlformats.org/officeDocument/2006/relationships/tags" Target="../tags/tag626.xml"/><Relationship Id="rId5" Type="http://schemas.openxmlformats.org/officeDocument/2006/relationships/tags" Target="../tags/tag625.xml"/><Relationship Id="rId4" Type="http://schemas.openxmlformats.org/officeDocument/2006/relationships/tags" Target="../tags/tag624.xml"/></Relationships>
</file>

<file path=ppt/slides/_rels/slide3.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slideLayout" Target="../slideLayouts/slideLayout2.xml"/><Relationship Id="rId5" Type="http://schemas.openxmlformats.org/officeDocument/2006/relationships/tags" Target="../tags/tag41.xml"/><Relationship Id="rId4" Type="http://schemas.openxmlformats.org/officeDocument/2006/relationships/tags" Target="../tags/tag40.xml"/></Relationships>
</file>

<file path=ppt/slides/_rels/slide30.xml.rels><?xml version="1.0" encoding="UTF-8" standalone="yes"?>
<Relationships xmlns="http://schemas.openxmlformats.org/package/2006/relationships"><Relationship Id="rId3" Type="http://schemas.openxmlformats.org/officeDocument/2006/relationships/tags" Target="../tags/tag629.xml"/><Relationship Id="rId7" Type="http://schemas.openxmlformats.org/officeDocument/2006/relationships/notesSlide" Target="../notesSlides/notesSlide9.xml"/><Relationship Id="rId2" Type="http://schemas.openxmlformats.org/officeDocument/2006/relationships/tags" Target="../tags/tag628.xml"/><Relationship Id="rId1" Type="http://schemas.openxmlformats.org/officeDocument/2006/relationships/tags" Target="../tags/tag627.xml"/><Relationship Id="rId6" Type="http://schemas.openxmlformats.org/officeDocument/2006/relationships/slideLayout" Target="../slideLayouts/slideLayout2.xml"/><Relationship Id="rId5" Type="http://schemas.openxmlformats.org/officeDocument/2006/relationships/tags" Target="../tags/tag631.xml"/><Relationship Id="rId4" Type="http://schemas.openxmlformats.org/officeDocument/2006/relationships/tags" Target="../tags/tag630.xml"/></Relationships>
</file>

<file path=ppt/slides/_rels/slide31.xml.rels><?xml version="1.0" encoding="UTF-8" standalone="yes"?>
<Relationships xmlns="http://schemas.openxmlformats.org/package/2006/relationships"><Relationship Id="rId8" Type="http://schemas.openxmlformats.org/officeDocument/2006/relationships/notesSlide" Target="../notesSlides/notesSlide10.xml"/><Relationship Id="rId3" Type="http://schemas.openxmlformats.org/officeDocument/2006/relationships/tags" Target="../tags/tag634.xml"/><Relationship Id="rId7" Type="http://schemas.openxmlformats.org/officeDocument/2006/relationships/slideLayout" Target="../slideLayouts/slideLayout2.xml"/><Relationship Id="rId2" Type="http://schemas.openxmlformats.org/officeDocument/2006/relationships/tags" Target="../tags/tag633.xml"/><Relationship Id="rId1" Type="http://schemas.openxmlformats.org/officeDocument/2006/relationships/tags" Target="../tags/tag632.xml"/><Relationship Id="rId6" Type="http://schemas.openxmlformats.org/officeDocument/2006/relationships/tags" Target="../tags/tag637.xml"/><Relationship Id="rId5" Type="http://schemas.openxmlformats.org/officeDocument/2006/relationships/tags" Target="../tags/tag636.xml"/><Relationship Id="rId4" Type="http://schemas.openxmlformats.org/officeDocument/2006/relationships/tags" Target="../tags/tag635.xml"/><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slideLayout" Target="../slideLayouts/slideLayout2.xml"/><Relationship Id="rId5" Type="http://schemas.openxmlformats.org/officeDocument/2006/relationships/tags" Target="../tags/tag46.xml"/><Relationship Id="rId4" Type="http://schemas.openxmlformats.org/officeDocument/2006/relationships/tags" Target="../tags/tag45.xml"/></Relationships>
</file>

<file path=ppt/slides/_rels/slide5.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tags" Target="../tags/tag59.xml"/><Relationship Id="rId18" Type="http://schemas.openxmlformats.org/officeDocument/2006/relationships/tags" Target="../tags/tag64.xml"/><Relationship Id="rId26" Type="http://schemas.openxmlformats.org/officeDocument/2006/relationships/slideLayout" Target="../slideLayouts/slideLayout2.xml"/><Relationship Id="rId3" Type="http://schemas.openxmlformats.org/officeDocument/2006/relationships/tags" Target="../tags/tag49.xml"/><Relationship Id="rId21" Type="http://schemas.openxmlformats.org/officeDocument/2006/relationships/tags" Target="../tags/tag67.xml"/><Relationship Id="rId7" Type="http://schemas.openxmlformats.org/officeDocument/2006/relationships/tags" Target="../tags/tag53.xml"/><Relationship Id="rId12" Type="http://schemas.openxmlformats.org/officeDocument/2006/relationships/tags" Target="../tags/tag58.xml"/><Relationship Id="rId17" Type="http://schemas.openxmlformats.org/officeDocument/2006/relationships/tags" Target="../tags/tag63.xml"/><Relationship Id="rId25" Type="http://schemas.openxmlformats.org/officeDocument/2006/relationships/tags" Target="../tags/tag71.xml"/><Relationship Id="rId2" Type="http://schemas.openxmlformats.org/officeDocument/2006/relationships/tags" Target="../tags/tag48.xml"/><Relationship Id="rId16" Type="http://schemas.openxmlformats.org/officeDocument/2006/relationships/tags" Target="../tags/tag62.xml"/><Relationship Id="rId20" Type="http://schemas.openxmlformats.org/officeDocument/2006/relationships/tags" Target="../tags/tag66.xml"/><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tags" Target="../tags/tag57.xml"/><Relationship Id="rId24" Type="http://schemas.openxmlformats.org/officeDocument/2006/relationships/tags" Target="../tags/tag70.xml"/><Relationship Id="rId5" Type="http://schemas.openxmlformats.org/officeDocument/2006/relationships/tags" Target="../tags/tag51.xml"/><Relationship Id="rId15" Type="http://schemas.openxmlformats.org/officeDocument/2006/relationships/tags" Target="../tags/tag61.xml"/><Relationship Id="rId23" Type="http://schemas.openxmlformats.org/officeDocument/2006/relationships/tags" Target="../tags/tag69.xml"/><Relationship Id="rId10" Type="http://schemas.openxmlformats.org/officeDocument/2006/relationships/tags" Target="../tags/tag56.xml"/><Relationship Id="rId19" Type="http://schemas.openxmlformats.org/officeDocument/2006/relationships/tags" Target="../tags/tag65.xml"/><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tags" Target="../tags/tag60.xml"/><Relationship Id="rId22" Type="http://schemas.openxmlformats.org/officeDocument/2006/relationships/tags" Target="../tags/tag68.xml"/></Relationships>
</file>

<file path=ppt/slides/_rels/slide6.xml.rels><?xml version="1.0" encoding="UTF-8" standalone="yes"?>
<Relationships xmlns="http://schemas.openxmlformats.org/package/2006/relationships"><Relationship Id="rId8" Type="http://schemas.openxmlformats.org/officeDocument/2006/relationships/tags" Target="../tags/tag79.xml"/><Relationship Id="rId13" Type="http://schemas.openxmlformats.org/officeDocument/2006/relationships/tags" Target="../tags/tag84.xml"/><Relationship Id="rId18" Type="http://schemas.openxmlformats.org/officeDocument/2006/relationships/tags" Target="../tags/tag89.xml"/><Relationship Id="rId26" Type="http://schemas.openxmlformats.org/officeDocument/2006/relationships/tags" Target="../tags/tag97.xml"/><Relationship Id="rId3" Type="http://schemas.openxmlformats.org/officeDocument/2006/relationships/tags" Target="../tags/tag74.xml"/><Relationship Id="rId21" Type="http://schemas.openxmlformats.org/officeDocument/2006/relationships/tags" Target="../tags/tag92.xml"/><Relationship Id="rId7" Type="http://schemas.openxmlformats.org/officeDocument/2006/relationships/tags" Target="../tags/tag78.xml"/><Relationship Id="rId12" Type="http://schemas.openxmlformats.org/officeDocument/2006/relationships/tags" Target="../tags/tag83.xml"/><Relationship Id="rId17" Type="http://schemas.openxmlformats.org/officeDocument/2006/relationships/tags" Target="../tags/tag88.xml"/><Relationship Id="rId25" Type="http://schemas.openxmlformats.org/officeDocument/2006/relationships/tags" Target="../tags/tag96.xml"/><Relationship Id="rId2" Type="http://schemas.openxmlformats.org/officeDocument/2006/relationships/tags" Target="../tags/tag73.xml"/><Relationship Id="rId16" Type="http://schemas.openxmlformats.org/officeDocument/2006/relationships/tags" Target="../tags/tag87.xml"/><Relationship Id="rId20" Type="http://schemas.openxmlformats.org/officeDocument/2006/relationships/tags" Target="../tags/tag91.xml"/><Relationship Id="rId1" Type="http://schemas.openxmlformats.org/officeDocument/2006/relationships/tags" Target="../tags/tag72.xml"/><Relationship Id="rId6" Type="http://schemas.openxmlformats.org/officeDocument/2006/relationships/tags" Target="../tags/tag77.xml"/><Relationship Id="rId11" Type="http://schemas.openxmlformats.org/officeDocument/2006/relationships/tags" Target="../tags/tag82.xml"/><Relationship Id="rId24" Type="http://schemas.openxmlformats.org/officeDocument/2006/relationships/tags" Target="../tags/tag95.xml"/><Relationship Id="rId5" Type="http://schemas.openxmlformats.org/officeDocument/2006/relationships/tags" Target="../tags/tag76.xml"/><Relationship Id="rId15" Type="http://schemas.openxmlformats.org/officeDocument/2006/relationships/tags" Target="../tags/tag86.xml"/><Relationship Id="rId23" Type="http://schemas.openxmlformats.org/officeDocument/2006/relationships/tags" Target="../tags/tag94.xml"/><Relationship Id="rId10" Type="http://schemas.openxmlformats.org/officeDocument/2006/relationships/tags" Target="../tags/tag81.xml"/><Relationship Id="rId19" Type="http://schemas.openxmlformats.org/officeDocument/2006/relationships/tags" Target="../tags/tag90.xml"/><Relationship Id="rId4" Type="http://schemas.openxmlformats.org/officeDocument/2006/relationships/tags" Target="../tags/tag75.xml"/><Relationship Id="rId9" Type="http://schemas.openxmlformats.org/officeDocument/2006/relationships/tags" Target="../tags/tag80.xml"/><Relationship Id="rId14" Type="http://schemas.openxmlformats.org/officeDocument/2006/relationships/tags" Target="../tags/tag85.xml"/><Relationship Id="rId22" Type="http://schemas.openxmlformats.org/officeDocument/2006/relationships/tags" Target="../tags/tag93.xml"/><Relationship Id="rId27"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tags" Target="../tags/tag105.xml"/><Relationship Id="rId13" Type="http://schemas.openxmlformats.org/officeDocument/2006/relationships/tags" Target="../tags/tag110.xml"/><Relationship Id="rId18" Type="http://schemas.openxmlformats.org/officeDocument/2006/relationships/tags" Target="../tags/tag115.xml"/><Relationship Id="rId26" Type="http://schemas.openxmlformats.org/officeDocument/2006/relationships/tags" Target="../tags/tag123.xml"/><Relationship Id="rId3" Type="http://schemas.openxmlformats.org/officeDocument/2006/relationships/tags" Target="../tags/tag100.xml"/><Relationship Id="rId21" Type="http://schemas.openxmlformats.org/officeDocument/2006/relationships/tags" Target="../tags/tag118.xml"/><Relationship Id="rId34" Type="http://schemas.openxmlformats.org/officeDocument/2006/relationships/slideLayout" Target="../slideLayouts/slideLayout2.xml"/><Relationship Id="rId7" Type="http://schemas.openxmlformats.org/officeDocument/2006/relationships/tags" Target="../tags/tag104.xml"/><Relationship Id="rId12" Type="http://schemas.openxmlformats.org/officeDocument/2006/relationships/tags" Target="../tags/tag109.xml"/><Relationship Id="rId17" Type="http://schemas.openxmlformats.org/officeDocument/2006/relationships/tags" Target="../tags/tag114.xml"/><Relationship Id="rId25" Type="http://schemas.openxmlformats.org/officeDocument/2006/relationships/tags" Target="../tags/tag122.xml"/><Relationship Id="rId33" Type="http://schemas.openxmlformats.org/officeDocument/2006/relationships/tags" Target="../tags/tag130.xml"/><Relationship Id="rId2" Type="http://schemas.openxmlformats.org/officeDocument/2006/relationships/tags" Target="../tags/tag99.xml"/><Relationship Id="rId16" Type="http://schemas.openxmlformats.org/officeDocument/2006/relationships/tags" Target="../tags/tag113.xml"/><Relationship Id="rId20" Type="http://schemas.openxmlformats.org/officeDocument/2006/relationships/tags" Target="../tags/tag117.xml"/><Relationship Id="rId29" Type="http://schemas.openxmlformats.org/officeDocument/2006/relationships/tags" Target="../tags/tag126.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tags" Target="../tags/tag108.xml"/><Relationship Id="rId24" Type="http://schemas.openxmlformats.org/officeDocument/2006/relationships/tags" Target="../tags/tag121.xml"/><Relationship Id="rId32" Type="http://schemas.openxmlformats.org/officeDocument/2006/relationships/tags" Target="../tags/tag129.xml"/><Relationship Id="rId5" Type="http://schemas.openxmlformats.org/officeDocument/2006/relationships/tags" Target="../tags/tag102.xml"/><Relationship Id="rId15" Type="http://schemas.openxmlformats.org/officeDocument/2006/relationships/tags" Target="../tags/tag112.xml"/><Relationship Id="rId23" Type="http://schemas.openxmlformats.org/officeDocument/2006/relationships/tags" Target="../tags/tag120.xml"/><Relationship Id="rId28" Type="http://schemas.openxmlformats.org/officeDocument/2006/relationships/tags" Target="../tags/tag125.xml"/><Relationship Id="rId10" Type="http://schemas.openxmlformats.org/officeDocument/2006/relationships/tags" Target="../tags/tag107.xml"/><Relationship Id="rId19" Type="http://schemas.openxmlformats.org/officeDocument/2006/relationships/tags" Target="../tags/tag116.xml"/><Relationship Id="rId31" Type="http://schemas.openxmlformats.org/officeDocument/2006/relationships/tags" Target="../tags/tag128.xml"/><Relationship Id="rId4" Type="http://schemas.openxmlformats.org/officeDocument/2006/relationships/tags" Target="../tags/tag101.xml"/><Relationship Id="rId9" Type="http://schemas.openxmlformats.org/officeDocument/2006/relationships/tags" Target="../tags/tag106.xml"/><Relationship Id="rId14" Type="http://schemas.openxmlformats.org/officeDocument/2006/relationships/tags" Target="../tags/tag111.xml"/><Relationship Id="rId22" Type="http://schemas.openxmlformats.org/officeDocument/2006/relationships/tags" Target="../tags/tag119.xml"/><Relationship Id="rId27" Type="http://schemas.openxmlformats.org/officeDocument/2006/relationships/tags" Target="../tags/tag124.xml"/><Relationship Id="rId30" Type="http://schemas.openxmlformats.org/officeDocument/2006/relationships/tags" Target="../tags/tag127.xml"/></Relationships>
</file>

<file path=ppt/slides/_rels/slide8.xml.rels><?xml version="1.0" encoding="UTF-8" standalone="yes"?>
<Relationships xmlns="http://schemas.openxmlformats.org/package/2006/relationships"><Relationship Id="rId8" Type="http://schemas.openxmlformats.org/officeDocument/2006/relationships/tags" Target="../tags/tag138.xml"/><Relationship Id="rId13" Type="http://schemas.openxmlformats.org/officeDocument/2006/relationships/tags" Target="../tags/tag143.xml"/><Relationship Id="rId18" Type="http://schemas.openxmlformats.org/officeDocument/2006/relationships/tags" Target="../tags/tag148.xml"/><Relationship Id="rId26" Type="http://schemas.openxmlformats.org/officeDocument/2006/relationships/tags" Target="../tags/tag156.xml"/><Relationship Id="rId39" Type="http://schemas.openxmlformats.org/officeDocument/2006/relationships/tags" Target="../tags/tag169.xml"/><Relationship Id="rId3" Type="http://schemas.openxmlformats.org/officeDocument/2006/relationships/tags" Target="../tags/tag133.xml"/><Relationship Id="rId21" Type="http://schemas.openxmlformats.org/officeDocument/2006/relationships/tags" Target="../tags/tag151.xml"/><Relationship Id="rId34" Type="http://schemas.openxmlformats.org/officeDocument/2006/relationships/tags" Target="../tags/tag164.xml"/><Relationship Id="rId7" Type="http://schemas.openxmlformats.org/officeDocument/2006/relationships/tags" Target="../tags/tag137.xml"/><Relationship Id="rId12" Type="http://schemas.openxmlformats.org/officeDocument/2006/relationships/tags" Target="../tags/tag142.xml"/><Relationship Id="rId17" Type="http://schemas.openxmlformats.org/officeDocument/2006/relationships/tags" Target="../tags/tag147.xml"/><Relationship Id="rId25" Type="http://schemas.openxmlformats.org/officeDocument/2006/relationships/tags" Target="../tags/tag155.xml"/><Relationship Id="rId33" Type="http://schemas.openxmlformats.org/officeDocument/2006/relationships/tags" Target="../tags/tag163.xml"/><Relationship Id="rId38" Type="http://schemas.openxmlformats.org/officeDocument/2006/relationships/tags" Target="../tags/tag168.xml"/><Relationship Id="rId2" Type="http://schemas.openxmlformats.org/officeDocument/2006/relationships/tags" Target="../tags/tag132.xml"/><Relationship Id="rId16" Type="http://schemas.openxmlformats.org/officeDocument/2006/relationships/tags" Target="../tags/tag146.xml"/><Relationship Id="rId20" Type="http://schemas.openxmlformats.org/officeDocument/2006/relationships/tags" Target="../tags/tag150.xml"/><Relationship Id="rId29" Type="http://schemas.openxmlformats.org/officeDocument/2006/relationships/tags" Target="../tags/tag159.xml"/><Relationship Id="rId1" Type="http://schemas.openxmlformats.org/officeDocument/2006/relationships/tags" Target="../tags/tag131.xml"/><Relationship Id="rId6" Type="http://schemas.openxmlformats.org/officeDocument/2006/relationships/tags" Target="../tags/tag136.xml"/><Relationship Id="rId11" Type="http://schemas.openxmlformats.org/officeDocument/2006/relationships/tags" Target="../tags/tag141.xml"/><Relationship Id="rId24" Type="http://schemas.openxmlformats.org/officeDocument/2006/relationships/tags" Target="../tags/tag154.xml"/><Relationship Id="rId32" Type="http://schemas.openxmlformats.org/officeDocument/2006/relationships/tags" Target="../tags/tag162.xml"/><Relationship Id="rId37" Type="http://schemas.openxmlformats.org/officeDocument/2006/relationships/tags" Target="../tags/tag167.xml"/><Relationship Id="rId40" Type="http://schemas.openxmlformats.org/officeDocument/2006/relationships/slideLayout" Target="../slideLayouts/slideLayout2.xml"/><Relationship Id="rId5" Type="http://schemas.openxmlformats.org/officeDocument/2006/relationships/tags" Target="../tags/tag135.xml"/><Relationship Id="rId15" Type="http://schemas.openxmlformats.org/officeDocument/2006/relationships/tags" Target="../tags/tag145.xml"/><Relationship Id="rId23" Type="http://schemas.openxmlformats.org/officeDocument/2006/relationships/tags" Target="../tags/tag153.xml"/><Relationship Id="rId28" Type="http://schemas.openxmlformats.org/officeDocument/2006/relationships/tags" Target="../tags/tag158.xml"/><Relationship Id="rId36" Type="http://schemas.openxmlformats.org/officeDocument/2006/relationships/tags" Target="../tags/tag166.xml"/><Relationship Id="rId10" Type="http://schemas.openxmlformats.org/officeDocument/2006/relationships/tags" Target="../tags/tag140.xml"/><Relationship Id="rId19" Type="http://schemas.openxmlformats.org/officeDocument/2006/relationships/tags" Target="../tags/tag149.xml"/><Relationship Id="rId31" Type="http://schemas.openxmlformats.org/officeDocument/2006/relationships/tags" Target="../tags/tag161.xml"/><Relationship Id="rId4" Type="http://schemas.openxmlformats.org/officeDocument/2006/relationships/tags" Target="../tags/tag134.xml"/><Relationship Id="rId9" Type="http://schemas.openxmlformats.org/officeDocument/2006/relationships/tags" Target="../tags/tag139.xml"/><Relationship Id="rId14" Type="http://schemas.openxmlformats.org/officeDocument/2006/relationships/tags" Target="../tags/tag144.xml"/><Relationship Id="rId22" Type="http://schemas.openxmlformats.org/officeDocument/2006/relationships/tags" Target="../tags/tag152.xml"/><Relationship Id="rId27" Type="http://schemas.openxmlformats.org/officeDocument/2006/relationships/tags" Target="../tags/tag157.xml"/><Relationship Id="rId30" Type="http://schemas.openxmlformats.org/officeDocument/2006/relationships/tags" Target="../tags/tag160.xml"/><Relationship Id="rId35" Type="http://schemas.openxmlformats.org/officeDocument/2006/relationships/tags" Target="../tags/tag165.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72.xml"/><Relationship Id="rId7" Type="http://schemas.openxmlformats.org/officeDocument/2006/relationships/tags" Target="../tags/tag176.xml"/><Relationship Id="rId2" Type="http://schemas.openxmlformats.org/officeDocument/2006/relationships/tags" Target="../tags/tag171.xml"/><Relationship Id="rId1" Type="http://schemas.openxmlformats.org/officeDocument/2006/relationships/tags" Target="../tags/tag170.xml"/><Relationship Id="rId6" Type="http://schemas.openxmlformats.org/officeDocument/2006/relationships/tags" Target="../tags/tag175.xml"/><Relationship Id="rId5" Type="http://schemas.openxmlformats.org/officeDocument/2006/relationships/tags" Target="../tags/tag174.xml"/><Relationship Id="rId4" Type="http://schemas.openxmlformats.org/officeDocument/2006/relationships/tags" Target="../tags/tag1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357018" y="304800"/>
            <a:ext cx="2538582" cy="762000"/>
          </a:xfrm>
        </p:spPr>
        <p:txBody>
          <a:bodyPr/>
          <a:lstStyle/>
          <a:p>
            <a:r>
              <a:rPr lang="en-US" smtClean="0"/>
              <a:t>Roadmap</a:t>
            </a:r>
            <a:endParaRPr lang="en-US" dirty="0"/>
          </a:p>
        </p:txBody>
      </p:sp>
      <p:sp>
        <p:nvSpPr>
          <p:cNvPr id="4" name="Slide Number Placeholder 3"/>
          <p:cNvSpPr>
            <a:spLocks noGrp="1"/>
          </p:cNvSpPr>
          <p:nvPr>
            <p:ph type="sldNum" sz="quarter" idx="4"/>
            <p:custDataLst>
              <p:tags r:id="rId2"/>
            </p:custDataLst>
          </p:nvPr>
        </p:nvSpPr>
        <p:spPr/>
        <p:txBody>
          <a:bodyPr/>
          <a:lstStyle/>
          <a:p>
            <a:fld id="{7CBE8339-D2AD-46DC-A898-FD1E949067F0}" type="slidenum">
              <a:rPr lang="en-US" smtClean="0"/>
              <a:pPr/>
              <a:t>1</a:t>
            </a:fld>
            <a:endParaRPr lang="en-US"/>
          </a:p>
        </p:txBody>
      </p:sp>
      <p:sp>
        <p:nvSpPr>
          <p:cNvPr id="9" name="Rectangle 2"/>
          <p:cNvSpPr>
            <a:spLocks noChangeArrowheads="1"/>
          </p:cNvSpPr>
          <p:nvPr>
            <p:custDataLst>
              <p:tags r:id="rId3"/>
            </p:custDataLst>
          </p:nvPr>
        </p:nvSpPr>
        <p:spPr bwMode="auto">
          <a:xfrm>
            <a:off x="457200" y="1434490"/>
            <a:ext cx="3733800" cy="1320874"/>
          </a:xfrm>
          <a:prstGeom prst="rect">
            <a:avLst/>
          </a:prstGeom>
          <a:solidFill>
            <a:schemeClr val="accent6">
              <a:lumMod val="20000"/>
              <a:lumOff val="80000"/>
            </a:schemeClr>
          </a:solidFill>
          <a:ln w="12700">
            <a:solidFill>
              <a:schemeClr val="tx1"/>
            </a:solidFill>
            <a:miter lim="800000"/>
            <a:headEnd/>
            <a:tailEnd/>
          </a:ln>
          <a:effectLst/>
        </p:spPr>
        <p:txBody>
          <a:bodyPr wrap="square" lIns="90487" tIns="44450" rIns="90487" bIns="44450">
            <a:spAutoFit/>
          </a:bodyPr>
          <a:lstStyle/>
          <a:p>
            <a:r>
              <a:rPr lang="en-US" sz="1600" dirty="0">
                <a:latin typeface="Courier New" pitchFamily="49" charset="0"/>
              </a:rPr>
              <a:t>car *c = malloc(sizeof(car));</a:t>
            </a:r>
          </a:p>
          <a:p>
            <a:r>
              <a:rPr lang="en-US" sz="1600" dirty="0">
                <a:latin typeface="Courier New" pitchFamily="49" charset="0"/>
              </a:rPr>
              <a:t>c-&gt;miles = 100;</a:t>
            </a:r>
          </a:p>
          <a:p>
            <a:r>
              <a:rPr lang="en-US" sz="1600" dirty="0">
                <a:latin typeface="Courier New" pitchFamily="49" charset="0"/>
              </a:rPr>
              <a:t>c-&gt;gals = 17;</a:t>
            </a:r>
          </a:p>
          <a:p>
            <a:r>
              <a:rPr lang="en-US" sz="1600" dirty="0">
                <a:latin typeface="Courier New" pitchFamily="49" charset="0"/>
              </a:rPr>
              <a:t>float mpg = get_mpg(c);</a:t>
            </a:r>
          </a:p>
          <a:p>
            <a:r>
              <a:rPr lang="en-US" sz="1600" dirty="0">
                <a:latin typeface="Courier New" pitchFamily="49" charset="0"/>
              </a:rPr>
              <a:t>free(c);</a:t>
            </a:r>
          </a:p>
        </p:txBody>
      </p:sp>
      <p:sp>
        <p:nvSpPr>
          <p:cNvPr id="10" name="Rectangle 2"/>
          <p:cNvSpPr>
            <a:spLocks noChangeArrowheads="1"/>
          </p:cNvSpPr>
          <p:nvPr>
            <p:custDataLst>
              <p:tags r:id="rId4"/>
            </p:custDataLst>
          </p:nvPr>
        </p:nvSpPr>
        <p:spPr bwMode="auto">
          <a:xfrm>
            <a:off x="4343400" y="1425714"/>
            <a:ext cx="2438400" cy="1320874"/>
          </a:xfrm>
          <a:prstGeom prst="rect">
            <a:avLst/>
          </a:prstGeom>
          <a:solidFill>
            <a:srgbClr val="D2D2F4"/>
          </a:solidFill>
          <a:ln w="12700">
            <a:solidFill>
              <a:schemeClr val="tx1"/>
            </a:solidFill>
            <a:miter lim="800000"/>
            <a:headEnd/>
            <a:tailEnd/>
          </a:ln>
          <a:effectLst/>
        </p:spPr>
        <p:txBody>
          <a:bodyPr wrap="square" lIns="90487" tIns="44450" rIns="90487" bIns="44450">
            <a:spAutoFit/>
          </a:bodyPr>
          <a:lstStyle/>
          <a:p>
            <a:r>
              <a:rPr lang="en-US" sz="1600" dirty="0">
                <a:latin typeface="Courier New" pitchFamily="49" charset="0"/>
              </a:rPr>
              <a:t>Car c = new Car();</a:t>
            </a:r>
          </a:p>
          <a:p>
            <a:r>
              <a:rPr lang="en-US" sz="1600" dirty="0">
                <a:latin typeface="Courier New" pitchFamily="49" charset="0"/>
              </a:rPr>
              <a:t>c.setMiles(100);</a:t>
            </a:r>
          </a:p>
          <a:p>
            <a:r>
              <a:rPr lang="en-US" sz="1600" dirty="0">
                <a:latin typeface="Courier New" pitchFamily="49" charset="0"/>
              </a:rPr>
              <a:t>c.setGals(17);</a:t>
            </a:r>
          </a:p>
          <a:p>
            <a:r>
              <a:rPr lang="en-US" sz="1600" dirty="0">
                <a:latin typeface="Courier New" pitchFamily="49" charset="0"/>
              </a:rPr>
              <a:t>float mpg =</a:t>
            </a:r>
            <a:br>
              <a:rPr lang="en-US" sz="1600" dirty="0">
                <a:latin typeface="Courier New" pitchFamily="49" charset="0"/>
              </a:rPr>
            </a:br>
            <a:r>
              <a:rPr lang="en-US" sz="1600" dirty="0">
                <a:latin typeface="Courier New" pitchFamily="49" charset="0"/>
              </a:rPr>
              <a:t>    c.getMPG();</a:t>
            </a:r>
          </a:p>
        </p:txBody>
      </p:sp>
      <p:sp>
        <p:nvSpPr>
          <p:cNvPr id="11" name="Rectangle 2"/>
          <p:cNvSpPr>
            <a:spLocks noChangeArrowheads="1"/>
          </p:cNvSpPr>
          <p:nvPr>
            <p:custDataLst>
              <p:tags r:id="rId5"/>
            </p:custDataLst>
          </p:nvPr>
        </p:nvSpPr>
        <p:spPr bwMode="auto">
          <a:xfrm>
            <a:off x="1905000" y="2938884"/>
            <a:ext cx="3471081" cy="1382430"/>
          </a:xfrm>
          <a:prstGeom prst="rect">
            <a:avLst/>
          </a:prstGeom>
          <a:solidFill>
            <a:srgbClr val="D2D2F4"/>
          </a:solidFill>
          <a:ln w="12700">
            <a:solidFill>
              <a:schemeClr val="tx1"/>
            </a:solidFill>
            <a:miter lim="800000"/>
            <a:headEnd/>
            <a:tailEnd/>
          </a:ln>
          <a:effectLst/>
        </p:spPr>
        <p:txBody>
          <a:bodyPr wrap="square" lIns="90487" tIns="44450" rIns="90487" bIns="44450">
            <a:spAutoFit/>
          </a:bodyPr>
          <a:lstStyle/>
          <a:p>
            <a:r>
              <a:rPr lang="en-US" sz="1400" dirty="0">
                <a:latin typeface="Courier New" pitchFamily="49" charset="0"/>
              </a:rPr>
              <a:t>get_mpg:</a:t>
            </a:r>
          </a:p>
          <a:p>
            <a:r>
              <a:rPr lang="en-US" sz="1400" dirty="0">
                <a:latin typeface="Courier New" pitchFamily="49" charset="0"/>
              </a:rPr>
              <a:t>    pushq   %rbp</a:t>
            </a:r>
          </a:p>
          <a:p>
            <a:r>
              <a:rPr lang="en-US" sz="1400" dirty="0">
                <a:latin typeface="Courier New" pitchFamily="49" charset="0"/>
              </a:rPr>
              <a:t>    movq    %rsp, %rbp</a:t>
            </a:r>
          </a:p>
          <a:p>
            <a:r>
              <a:rPr lang="en-US" sz="1400" dirty="0">
                <a:latin typeface="Courier New" pitchFamily="49" charset="0"/>
              </a:rPr>
              <a:t>    ...</a:t>
            </a:r>
          </a:p>
          <a:p>
            <a:r>
              <a:rPr lang="en-US" sz="1400" dirty="0">
                <a:latin typeface="Courier New" pitchFamily="49" charset="0"/>
              </a:rPr>
              <a:t>    popq    %rbp</a:t>
            </a:r>
          </a:p>
          <a:p>
            <a:r>
              <a:rPr lang="en-US" sz="1400" dirty="0">
                <a:latin typeface="Courier New" pitchFamily="49" charset="0"/>
              </a:rPr>
              <a:t>    ret</a:t>
            </a:r>
          </a:p>
        </p:txBody>
      </p:sp>
      <p:pic>
        <p:nvPicPr>
          <p:cNvPr id="12" name="Picture 11"/>
          <p:cNvPicPr>
            <a:picLocks noChangeAspect="1"/>
          </p:cNvPicPr>
          <p:nvPr>
            <p:custDataLst>
              <p:tags r:id="rId6"/>
            </p:custDataLst>
          </p:nvPr>
        </p:nvPicPr>
        <p:blipFill>
          <a:blip r:embed="rId33"/>
          <a:stretch>
            <a:fillRect/>
          </a:stretch>
        </p:blipFill>
        <p:spPr>
          <a:xfrm>
            <a:off x="2147855" y="5649630"/>
            <a:ext cx="1204945" cy="1055970"/>
          </a:xfrm>
          <a:prstGeom prst="rect">
            <a:avLst/>
          </a:prstGeom>
        </p:spPr>
      </p:pic>
      <p:pic>
        <p:nvPicPr>
          <p:cNvPr id="16" name="Picture 15"/>
          <p:cNvPicPr>
            <a:picLocks noChangeAspect="1"/>
          </p:cNvPicPr>
          <p:nvPr>
            <p:custDataLst>
              <p:tags r:id="rId7"/>
            </p:custDataLst>
          </p:nvPr>
        </p:nvPicPr>
        <p:blipFill>
          <a:blip r:embed="rId34"/>
          <a:stretch>
            <a:fillRect/>
          </a:stretch>
        </p:blipFill>
        <p:spPr>
          <a:xfrm>
            <a:off x="4267200" y="5727354"/>
            <a:ext cx="1828800" cy="932688"/>
          </a:xfrm>
          <a:prstGeom prst="rect">
            <a:avLst/>
          </a:prstGeom>
        </p:spPr>
      </p:pic>
      <p:sp>
        <p:nvSpPr>
          <p:cNvPr id="5" name="Rectangle 4"/>
          <p:cNvSpPr/>
          <p:nvPr>
            <p:custDataLst>
              <p:tags r:id="rId8"/>
            </p:custDataLst>
          </p:nvPr>
        </p:nvSpPr>
        <p:spPr bwMode="auto">
          <a:xfrm>
            <a:off x="1752600" y="5649630"/>
            <a:ext cx="7010400" cy="1055970"/>
          </a:xfrm>
          <a:prstGeom prst="rect">
            <a:avLst/>
          </a:prstGeom>
          <a:noFill/>
          <a:ln w="19050" cap="flat" cmpd="sng" algn="ctr">
            <a:solidFill>
              <a:srgbClr val="00009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grpSp>
        <p:nvGrpSpPr>
          <p:cNvPr id="26" name="Group 25"/>
          <p:cNvGrpSpPr/>
          <p:nvPr>
            <p:custDataLst>
              <p:tags r:id="rId9"/>
            </p:custDataLst>
          </p:nvPr>
        </p:nvGrpSpPr>
        <p:grpSpPr>
          <a:xfrm>
            <a:off x="5626100" y="4444347"/>
            <a:ext cx="2984500" cy="1017305"/>
            <a:chOff x="2057400" y="4480727"/>
            <a:chExt cx="2984500" cy="1017305"/>
          </a:xfrm>
        </p:grpSpPr>
        <p:pic>
          <p:nvPicPr>
            <p:cNvPr id="18" name="Picture 17"/>
            <p:cNvPicPr>
              <a:picLocks noChangeAspect="1"/>
            </p:cNvPicPr>
            <p:nvPr>
              <p:custDataLst>
                <p:tags r:id="rId28"/>
              </p:custDataLst>
            </p:nvPr>
          </p:nvPicPr>
          <p:blipFill>
            <a:blip r:embed="rId35"/>
            <a:stretch>
              <a:fillRect/>
            </a:stretch>
          </p:blipFill>
          <p:spPr>
            <a:xfrm>
              <a:off x="3276600" y="4480727"/>
              <a:ext cx="772668" cy="1017305"/>
            </a:xfrm>
            <a:prstGeom prst="rect">
              <a:avLst/>
            </a:prstGeom>
          </p:spPr>
        </p:pic>
        <p:pic>
          <p:nvPicPr>
            <p:cNvPr id="17" name="Picture 16"/>
            <p:cNvPicPr>
              <a:picLocks noChangeAspect="1"/>
            </p:cNvPicPr>
            <p:nvPr>
              <p:custDataLst>
                <p:tags r:id="rId29"/>
              </p:custDataLst>
            </p:nvPr>
          </p:nvPicPr>
          <p:blipFill>
            <a:blip r:embed="rId36"/>
            <a:stretch>
              <a:fillRect/>
            </a:stretch>
          </p:blipFill>
          <p:spPr>
            <a:xfrm>
              <a:off x="2057400" y="4597400"/>
              <a:ext cx="1081903" cy="812800"/>
            </a:xfrm>
            <a:prstGeom prst="rect">
              <a:avLst/>
            </a:prstGeom>
          </p:spPr>
        </p:pic>
        <p:pic>
          <p:nvPicPr>
            <p:cNvPr id="19" name="Picture 18"/>
            <p:cNvPicPr>
              <a:picLocks noChangeAspect="1"/>
            </p:cNvPicPr>
            <p:nvPr>
              <p:custDataLst>
                <p:tags r:id="rId30"/>
              </p:custDataLst>
            </p:nvPr>
          </p:nvPicPr>
          <p:blipFill>
            <a:blip r:embed="rId37"/>
            <a:stretch>
              <a:fillRect/>
            </a:stretch>
          </p:blipFill>
          <p:spPr>
            <a:xfrm>
              <a:off x="4267200" y="4522721"/>
              <a:ext cx="774700" cy="897741"/>
            </a:xfrm>
            <a:prstGeom prst="rect">
              <a:avLst/>
            </a:prstGeom>
          </p:spPr>
        </p:pic>
      </p:grpSp>
      <p:sp>
        <p:nvSpPr>
          <p:cNvPr id="22" name="TextBox 21"/>
          <p:cNvSpPr txBox="1"/>
          <p:nvPr>
            <p:custDataLst>
              <p:tags r:id="rId10"/>
            </p:custDataLst>
          </p:nvPr>
        </p:nvSpPr>
        <p:spPr>
          <a:xfrm>
            <a:off x="4343400" y="1034380"/>
            <a:ext cx="1143000" cy="400110"/>
          </a:xfrm>
          <a:prstGeom prst="rect">
            <a:avLst/>
          </a:prstGeom>
          <a:noFill/>
        </p:spPr>
        <p:txBody>
          <a:bodyPr wrap="square" rtlCol="0">
            <a:spAutoFit/>
          </a:bodyPr>
          <a:lstStyle/>
          <a:p>
            <a:r>
              <a:rPr lang="en-US" sz="2000" dirty="0" smtClean="0">
                <a:latin typeface="Calibri" pitchFamily="34" charset="0"/>
              </a:rPr>
              <a:t>Java:</a:t>
            </a:r>
          </a:p>
        </p:txBody>
      </p:sp>
      <p:sp>
        <p:nvSpPr>
          <p:cNvPr id="23" name="TextBox 22"/>
          <p:cNvSpPr txBox="1"/>
          <p:nvPr>
            <p:custDataLst>
              <p:tags r:id="rId11"/>
            </p:custDataLst>
          </p:nvPr>
        </p:nvSpPr>
        <p:spPr>
          <a:xfrm>
            <a:off x="457200" y="1018780"/>
            <a:ext cx="1143000" cy="400110"/>
          </a:xfrm>
          <a:prstGeom prst="rect">
            <a:avLst/>
          </a:prstGeom>
          <a:noFill/>
        </p:spPr>
        <p:txBody>
          <a:bodyPr wrap="square" rtlCol="0">
            <a:spAutoFit/>
          </a:bodyPr>
          <a:lstStyle/>
          <a:p>
            <a:r>
              <a:rPr lang="en-US" sz="2000" dirty="0" smtClean="0">
                <a:latin typeface="Calibri" pitchFamily="34" charset="0"/>
              </a:rPr>
              <a:t>C:</a:t>
            </a:r>
          </a:p>
        </p:txBody>
      </p:sp>
      <p:sp>
        <p:nvSpPr>
          <p:cNvPr id="24" name="TextBox 23"/>
          <p:cNvSpPr txBox="1"/>
          <p:nvPr>
            <p:custDataLst>
              <p:tags r:id="rId12"/>
            </p:custDataLst>
          </p:nvPr>
        </p:nvSpPr>
        <p:spPr>
          <a:xfrm>
            <a:off x="457200" y="2873514"/>
            <a:ext cx="1412774" cy="707886"/>
          </a:xfrm>
          <a:prstGeom prst="rect">
            <a:avLst/>
          </a:prstGeom>
          <a:noFill/>
        </p:spPr>
        <p:txBody>
          <a:bodyPr wrap="square" rtlCol="0">
            <a:spAutoFit/>
          </a:bodyPr>
          <a:lstStyle/>
          <a:p>
            <a:r>
              <a:rPr lang="en-US" sz="2000" dirty="0" smtClean="0">
                <a:latin typeface="Calibri" pitchFamily="34" charset="0"/>
              </a:rPr>
              <a:t>Assembly language:</a:t>
            </a:r>
          </a:p>
        </p:txBody>
      </p:sp>
      <p:sp>
        <p:nvSpPr>
          <p:cNvPr id="25" name="TextBox 24"/>
          <p:cNvSpPr txBox="1"/>
          <p:nvPr>
            <p:custDataLst>
              <p:tags r:id="rId13"/>
            </p:custDataLst>
          </p:nvPr>
        </p:nvSpPr>
        <p:spPr>
          <a:xfrm>
            <a:off x="451488" y="4430696"/>
            <a:ext cx="1412774" cy="707886"/>
          </a:xfrm>
          <a:prstGeom prst="rect">
            <a:avLst/>
          </a:prstGeom>
          <a:noFill/>
        </p:spPr>
        <p:txBody>
          <a:bodyPr wrap="square" rtlCol="0">
            <a:spAutoFit/>
          </a:bodyPr>
          <a:lstStyle/>
          <a:p>
            <a:r>
              <a:rPr lang="en-US" sz="2000" dirty="0" smtClean="0">
                <a:latin typeface="Calibri" pitchFamily="34" charset="0"/>
              </a:rPr>
              <a:t>Machine code:</a:t>
            </a:r>
          </a:p>
        </p:txBody>
      </p:sp>
      <p:sp>
        <p:nvSpPr>
          <p:cNvPr id="27" name="Rectangle 2"/>
          <p:cNvSpPr>
            <a:spLocks noChangeArrowheads="1"/>
          </p:cNvSpPr>
          <p:nvPr>
            <p:custDataLst>
              <p:tags r:id="rId14"/>
            </p:custDataLst>
          </p:nvPr>
        </p:nvSpPr>
        <p:spPr bwMode="auto">
          <a:xfrm>
            <a:off x="1905000" y="4473714"/>
            <a:ext cx="3471081" cy="951542"/>
          </a:xfrm>
          <a:prstGeom prst="rect">
            <a:avLst/>
          </a:prstGeom>
          <a:solidFill>
            <a:srgbClr val="D2D2F4"/>
          </a:solidFill>
          <a:ln w="12700">
            <a:solidFill>
              <a:schemeClr val="tx1"/>
            </a:solidFill>
            <a:miter lim="800000"/>
            <a:headEnd/>
            <a:tailEnd/>
          </a:ln>
          <a:effectLst/>
        </p:spPr>
        <p:txBody>
          <a:bodyPr wrap="square" lIns="90487" tIns="44450" rIns="90487" bIns="44450">
            <a:spAutoFit/>
          </a:bodyPr>
          <a:lstStyle/>
          <a:p>
            <a:r>
              <a:rPr lang="en-US" sz="1400" dirty="0">
                <a:latin typeface="Courier New" pitchFamily="49" charset="0"/>
              </a:rPr>
              <a:t>0111010000011000</a:t>
            </a:r>
          </a:p>
          <a:p>
            <a:r>
              <a:rPr lang="en-US" sz="1400" dirty="0">
                <a:latin typeface="Courier New" pitchFamily="49" charset="0"/>
              </a:rPr>
              <a:t>100011010000010000000010</a:t>
            </a:r>
          </a:p>
          <a:p>
            <a:r>
              <a:rPr lang="en-US" sz="1400" dirty="0">
                <a:latin typeface="Courier New" pitchFamily="49" charset="0"/>
              </a:rPr>
              <a:t>1000100111000010</a:t>
            </a:r>
          </a:p>
          <a:p>
            <a:r>
              <a:rPr lang="en-US" sz="1400" dirty="0">
                <a:latin typeface="Courier New" pitchFamily="49" charset="0"/>
              </a:rPr>
              <a:t>110000011111101000011111</a:t>
            </a:r>
          </a:p>
        </p:txBody>
      </p:sp>
      <p:sp>
        <p:nvSpPr>
          <p:cNvPr id="29" name="TextBox 28"/>
          <p:cNvSpPr txBox="1"/>
          <p:nvPr>
            <p:custDataLst>
              <p:tags r:id="rId15"/>
            </p:custDataLst>
          </p:nvPr>
        </p:nvSpPr>
        <p:spPr>
          <a:xfrm>
            <a:off x="457200" y="5561798"/>
            <a:ext cx="1412774" cy="707886"/>
          </a:xfrm>
          <a:prstGeom prst="rect">
            <a:avLst/>
          </a:prstGeom>
          <a:noFill/>
        </p:spPr>
        <p:txBody>
          <a:bodyPr wrap="square" rtlCol="0">
            <a:spAutoFit/>
          </a:bodyPr>
          <a:lstStyle/>
          <a:p>
            <a:r>
              <a:rPr lang="en-US" sz="2000" dirty="0" smtClean="0">
                <a:latin typeface="Calibri" pitchFamily="34" charset="0"/>
              </a:rPr>
              <a:t>Computer system:</a:t>
            </a:r>
          </a:p>
        </p:txBody>
      </p:sp>
      <p:sp>
        <p:nvSpPr>
          <p:cNvPr id="30" name="TextBox 29"/>
          <p:cNvSpPr txBox="1"/>
          <p:nvPr>
            <p:custDataLst>
              <p:tags r:id="rId16"/>
            </p:custDataLst>
          </p:nvPr>
        </p:nvSpPr>
        <p:spPr>
          <a:xfrm>
            <a:off x="5550125" y="4030586"/>
            <a:ext cx="1143000" cy="400110"/>
          </a:xfrm>
          <a:prstGeom prst="rect">
            <a:avLst/>
          </a:prstGeom>
          <a:noFill/>
        </p:spPr>
        <p:txBody>
          <a:bodyPr wrap="square" rtlCol="0">
            <a:spAutoFit/>
          </a:bodyPr>
          <a:lstStyle/>
          <a:p>
            <a:r>
              <a:rPr lang="en-US" sz="2000" dirty="0" smtClean="0">
                <a:latin typeface="Calibri" pitchFamily="34" charset="0"/>
              </a:rPr>
              <a:t>OS:</a:t>
            </a:r>
          </a:p>
        </p:txBody>
      </p:sp>
      <p:sp>
        <p:nvSpPr>
          <p:cNvPr id="31" name="Rectangle 30"/>
          <p:cNvSpPr/>
          <p:nvPr>
            <p:custDataLst>
              <p:tags r:id="rId17"/>
            </p:custDataLst>
          </p:nvPr>
        </p:nvSpPr>
        <p:spPr bwMode="auto">
          <a:xfrm>
            <a:off x="5562600" y="4419600"/>
            <a:ext cx="3048000" cy="1055970"/>
          </a:xfrm>
          <a:prstGeom prst="rect">
            <a:avLst/>
          </a:prstGeom>
          <a:noFill/>
          <a:ln w="19050" cap="flat" cmpd="sng" algn="ctr">
            <a:solidFill>
              <a:srgbClr val="00009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cxnSp>
        <p:nvCxnSpPr>
          <p:cNvPr id="32" name="Straight Arrow Connector 31"/>
          <p:cNvCxnSpPr>
            <a:stCxn id="9" idx="2"/>
          </p:cNvCxnSpPr>
          <p:nvPr>
            <p:custDataLst>
              <p:tags r:id="rId18"/>
            </p:custDataLst>
          </p:nvPr>
        </p:nvCxnSpPr>
        <p:spPr bwMode="auto">
          <a:xfrm>
            <a:off x="2324100" y="2755364"/>
            <a:ext cx="571500" cy="183520"/>
          </a:xfrm>
          <a:prstGeom prst="straightConnector1">
            <a:avLst/>
          </a:prstGeom>
          <a:noFill/>
          <a:ln w="38100" cap="flat" cmpd="sng" algn="ctr">
            <a:solidFill>
              <a:srgbClr val="008000"/>
            </a:solidFill>
            <a:prstDash val="solid"/>
            <a:round/>
            <a:headEnd type="none" w="med" len="med"/>
            <a:tailEnd type="arrow" w="med" len="med"/>
          </a:ln>
          <a:effectLst/>
        </p:spPr>
      </p:cxnSp>
      <p:cxnSp>
        <p:nvCxnSpPr>
          <p:cNvPr id="37" name="Straight Arrow Connector 36"/>
          <p:cNvCxnSpPr>
            <a:stCxn id="10" idx="2"/>
          </p:cNvCxnSpPr>
          <p:nvPr>
            <p:custDataLst>
              <p:tags r:id="rId19"/>
            </p:custDataLst>
          </p:nvPr>
        </p:nvCxnSpPr>
        <p:spPr bwMode="auto">
          <a:xfrm flipH="1">
            <a:off x="4876800" y="2746588"/>
            <a:ext cx="685800" cy="192296"/>
          </a:xfrm>
          <a:prstGeom prst="straightConnector1">
            <a:avLst/>
          </a:prstGeom>
          <a:noFill/>
          <a:ln w="38100" cap="flat" cmpd="sng" algn="ctr">
            <a:solidFill>
              <a:srgbClr val="008000"/>
            </a:solidFill>
            <a:prstDash val="solid"/>
            <a:round/>
            <a:headEnd type="none" w="med" len="med"/>
            <a:tailEnd type="arrow" w="med" len="med"/>
          </a:ln>
          <a:effectLst/>
        </p:spPr>
      </p:cxnSp>
      <p:cxnSp>
        <p:nvCxnSpPr>
          <p:cNvPr id="40" name="Straight Arrow Connector 39"/>
          <p:cNvCxnSpPr>
            <a:endCxn id="27" idx="0"/>
          </p:cNvCxnSpPr>
          <p:nvPr>
            <p:custDataLst>
              <p:tags r:id="rId20"/>
            </p:custDataLst>
          </p:nvPr>
        </p:nvCxnSpPr>
        <p:spPr bwMode="auto">
          <a:xfrm>
            <a:off x="3640541" y="4191000"/>
            <a:ext cx="0" cy="282714"/>
          </a:xfrm>
          <a:prstGeom prst="straightConnector1">
            <a:avLst/>
          </a:prstGeom>
          <a:noFill/>
          <a:ln w="38100" cap="flat" cmpd="sng" algn="ctr">
            <a:solidFill>
              <a:srgbClr val="008000"/>
            </a:solidFill>
            <a:prstDash val="solid"/>
            <a:round/>
            <a:headEnd type="none" w="med" len="med"/>
            <a:tailEnd type="arrow" w="med" len="med"/>
          </a:ln>
          <a:effectLst/>
        </p:spPr>
      </p:cxnSp>
      <p:cxnSp>
        <p:nvCxnSpPr>
          <p:cNvPr id="44" name="Straight Arrow Connector 43"/>
          <p:cNvCxnSpPr/>
          <p:nvPr>
            <p:custDataLst>
              <p:tags r:id="rId21"/>
            </p:custDataLst>
          </p:nvPr>
        </p:nvCxnSpPr>
        <p:spPr bwMode="auto">
          <a:xfrm>
            <a:off x="3640541" y="5384082"/>
            <a:ext cx="0" cy="282714"/>
          </a:xfrm>
          <a:prstGeom prst="straightConnector1">
            <a:avLst/>
          </a:prstGeom>
          <a:noFill/>
          <a:ln w="38100" cap="flat" cmpd="sng" algn="ctr">
            <a:solidFill>
              <a:srgbClr val="008000"/>
            </a:solidFill>
            <a:prstDash val="solid"/>
            <a:round/>
            <a:headEnd type="none" w="med" len="med"/>
            <a:tailEnd type="arrow" w="med" len="med"/>
          </a:ln>
          <a:effectLst/>
        </p:spPr>
      </p:cxnSp>
      <p:cxnSp>
        <p:nvCxnSpPr>
          <p:cNvPr id="45" name="Straight Arrow Connector 44"/>
          <p:cNvCxnSpPr/>
          <p:nvPr>
            <p:custDataLst>
              <p:tags r:id="rId22"/>
            </p:custDataLst>
          </p:nvPr>
        </p:nvCxnSpPr>
        <p:spPr bwMode="auto">
          <a:xfrm>
            <a:off x="6781800" y="5384082"/>
            <a:ext cx="0" cy="282714"/>
          </a:xfrm>
          <a:prstGeom prst="straightConnector1">
            <a:avLst/>
          </a:prstGeom>
          <a:noFill/>
          <a:ln w="38100" cap="flat" cmpd="sng" algn="ctr">
            <a:solidFill>
              <a:srgbClr val="008000"/>
            </a:solidFill>
            <a:prstDash val="solid"/>
            <a:round/>
            <a:headEnd type="none" w="med" len="med"/>
            <a:tailEnd type="arrow" w="med" len="med"/>
          </a:ln>
          <a:effectLst/>
        </p:spPr>
      </p:cxnSp>
      <p:pic>
        <p:nvPicPr>
          <p:cNvPr id="47" name="Picture 46"/>
          <p:cNvPicPr>
            <a:picLocks noChangeAspect="1"/>
          </p:cNvPicPr>
          <p:nvPr>
            <p:custDataLst>
              <p:tags r:id="rId23"/>
            </p:custDataLst>
          </p:nvPr>
        </p:nvPicPr>
        <p:blipFill>
          <a:blip r:embed="rId38"/>
          <a:stretch>
            <a:fillRect/>
          </a:stretch>
        </p:blipFill>
        <p:spPr>
          <a:xfrm>
            <a:off x="7074125" y="5776393"/>
            <a:ext cx="774475" cy="803518"/>
          </a:xfrm>
          <a:prstGeom prst="rect">
            <a:avLst/>
          </a:prstGeom>
        </p:spPr>
      </p:pic>
      <p:sp>
        <p:nvSpPr>
          <p:cNvPr id="106" name="TextBox 105"/>
          <p:cNvSpPr txBox="1"/>
          <p:nvPr>
            <p:custDataLst>
              <p:tags r:id="rId24"/>
            </p:custDataLst>
          </p:nvPr>
        </p:nvSpPr>
        <p:spPr>
          <a:xfrm>
            <a:off x="7010400" y="381000"/>
            <a:ext cx="2133600" cy="3139321"/>
          </a:xfrm>
          <a:prstGeom prst="rect">
            <a:avLst/>
          </a:prstGeom>
          <a:noFill/>
        </p:spPr>
        <p:txBody>
          <a:bodyPr wrap="square" rtlCol="0">
            <a:spAutoFit/>
          </a:bodyPr>
          <a:lstStyle/>
          <a:p>
            <a:r>
              <a:rPr lang="en-US" sz="1800" dirty="0" smtClean="0">
                <a:solidFill>
                  <a:srgbClr val="999999"/>
                </a:solidFill>
                <a:latin typeface="Calibri" pitchFamily="34" charset="0"/>
              </a:rPr>
              <a:t>Memory &amp; data</a:t>
            </a:r>
          </a:p>
          <a:p>
            <a:r>
              <a:rPr lang="en-US" sz="1800" dirty="0">
                <a:solidFill>
                  <a:srgbClr val="999999"/>
                </a:solidFill>
                <a:latin typeface="Calibri" pitchFamily="34" charset="0"/>
              </a:rPr>
              <a:t>Integers &amp; floats</a:t>
            </a:r>
          </a:p>
          <a:p>
            <a:r>
              <a:rPr lang="en-US" sz="1800" dirty="0">
                <a:solidFill>
                  <a:srgbClr val="999999"/>
                </a:solidFill>
                <a:latin typeface="Calibri" pitchFamily="34" charset="0"/>
              </a:rPr>
              <a:t>Machine code &amp; C</a:t>
            </a:r>
          </a:p>
          <a:p>
            <a:r>
              <a:rPr lang="en-US" sz="1800" dirty="0">
                <a:solidFill>
                  <a:srgbClr val="999999"/>
                </a:solidFill>
                <a:latin typeface="Calibri" pitchFamily="34" charset="0"/>
              </a:rPr>
              <a:t>x86 </a:t>
            </a:r>
            <a:r>
              <a:rPr lang="en-US" sz="1800" dirty="0" smtClean="0">
                <a:solidFill>
                  <a:srgbClr val="999999"/>
                </a:solidFill>
                <a:latin typeface="Calibri" pitchFamily="34" charset="0"/>
              </a:rPr>
              <a:t>assembly</a:t>
            </a:r>
          </a:p>
          <a:p>
            <a:r>
              <a:rPr lang="en-US" sz="1800" dirty="0">
                <a:solidFill>
                  <a:srgbClr val="999999"/>
                </a:solidFill>
                <a:latin typeface="Calibri" pitchFamily="34" charset="0"/>
              </a:rPr>
              <a:t>Procedures &amp; stacks</a:t>
            </a:r>
          </a:p>
          <a:p>
            <a:r>
              <a:rPr lang="en-US" sz="1800" dirty="0">
                <a:solidFill>
                  <a:srgbClr val="999999"/>
                </a:solidFill>
                <a:latin typeface="Calibri" pitchFamily="34" charset="0"/>
              </a:rPr>
              <a:t>Arrays &amp; structs</a:t>
            </a:r>
          </a:p>
          <a:p>
            <a:r>
              <a:rPr lang="en-US" sz="1800" dirty="0">
                <a:solidFill>
                  <a:srgbClr val="999999"/>
                </a:solidFill>
                <a:latin typeface="Calibri" pitchFamily="34" charset="0"/>
              </a:rPr>
              <a:t>Memory &amp; caches</a:t>
            </a:r>
          </a:p>
          <a:p>
            <a:r>
              <a:rPr lang="en-US" sz="1800" dirty="0">
                <a:solidFill>
                  <a:srgbClr val="999999"/>
                </a:solidFill>
                <a:latin typeface="Calibri" pitchFamily="34" charset="0"/>
              </a:rPr>
              <a:t>Processes</a:t>
            </a:r>
          </a:p>
          <a:p>
            <a:r>
              <a:rPr lang="en-US" sz="1800" dirty="0">
                <a:solidFill>
                  <a:srgbClr val="999999"/>
                </a:solidFill>
                <a:latin typeface="Calibri" pitchFamily="34" charset="0"/>
              </a:rPr>
              <a:t>Virtual memory</a:t>
            </a:r>
          </a:p>
          <a:p>
            <a:r>
              <a:rPr lang="en-US" sz="1800" dirty="0">
                <a:solidFill>
                  <a:srgbClr val="999999"/>
                </a:solidFill>
                <a:latin typeface="Calibri" pitchFamily="34" charset="0"/>
              </a:rPr>
              <a:t>Memory allocation</a:t>
            </a:r>
          </a:p>
          <a:p>
            <a:r>
              <a:rPr lang="en-US" sz="1800" dirty="0">
                <a:solidFill>
                  <a:srgbClr val="FF6600"/>
                </a:solidFill>
                <a:latin typeface="Calibri" pitchFamily="34" charset="0"/>
              </a:rPr>
              <a:t>Java vs. C</a:t>
            </a:r>
          </a:p>
        </p:txBody>
      </p:sp>
      <p:sp>
        <p:nvSpPr>
          <p:cNvPr id="33" name="Rectangle 32"/>
          <p:cNvSpPr/>
          <p:nvPr>
            <p:custDataLst>
              <p:tags r:id="rId25"/>
            </p:custDataLst>
          </p:nvPr>
        </p:nvSpPr>
        <p:spPr bwMode="auto">
          <a:xfrm>
            <a:off x="366611" y="1034380"/>
            <a:ext cx="6491782" cy="1785020"/>
          </a:xfrm>
          <a:prstGeom prst="rect">
            <a:avLst/>
          </a:prstGeom>
          <a:noFill/>
          <a:ln w="38100" cap="flat" cmpd="sng" algn="ctr">
            <a:solidFill>
              <a:srgbClr val="FF66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34" name="Date Placeholder 33"/>
          <p:cNvSpPr>
            <a:spLocks noGrp="1"/>
          </p:cNvSpPr>
          <p:nvPr>
            <p:ph type="dt" sz="half" idx="2"/>
            <p:custDataLst>
              <p:tags r:id="rId26"/>
            </p:custDataLst>
          </p:nvPr>
        </p:nvSpPr>
        <p:spPr/>
        <p:txBody>
          <a:bodyPr/>
          <a:lstStyle/>
          <a:p>
            <a:r>
              <a:rPr lang="en-US" smtClean="0"/>
              <a:t>Autumn 2014</a:t>
            </a:r>
            <a:endParaRPr lang="en-US" dirty="0"/>
          </a:p>
        </p:txBody>
      </p:sp>
      <p:sp>
        <p:nvSpPr>
          <p:cNvPr id="35" name="Footer Placeholder 34"/>
          <p:cNvSpPr>
            <a:spLocks noGrp="1"/>
          </p:cNvSpPr>
          <p:nvPr>
            <p:ph type="ftr" sz="quarter" idx="3"/>
            <p:custDataLst>
              <p:tags r:id="rId27"/>
            </p:custDataLst>
          </p:nvPr>
        </p:nvSpPr>
        <p:spPr/>
        <p:txBody>
          <a:bodyPr/>
          <a:lstStyle/>
          <a:p>
            <a:r>
              <a:rPr lang="en-US" smtClean="0"/>
              <a:t>Java vs. C</a:t>
            </a:r>
            <a:endParaRPr lang="en-US"/>
          </a:p>
        </p:txBody>
      </p:sp>
    </p:spTree>
    <p:extLst>
      <p:ext uri="{BB962C8B-B14F-4D97-AF65-F5344CB8AC3E}">
        <p14:creationId xmlns:p14="http://schemas.microsoft.com/office/powerpoint/2010/main" val="37954321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Pointers/References</a:t>
            </a:r>
            <a:endParaRPr lang="en-US" dirty="0"/>
          </a:p>
        </p:txBody>
      </p:sp>
      <p:sp>
        <p:nvSpPr>
          <p:cNvPr id="3" name="Content Placeholder 2"/>
          <p:cNvSpPr>
            <a:spLocks noGrp="1"/>
          </p:cNvSpPr>
          <p:nvPr>
            <p:ph idx="1"/>
            <p:custDataLst>
              <p:tags r:id="rId2"/>
            </p:custDataLst>
          </p:nvPr>
        </p:nvSpPr>
        <p:spPr>
          <a:xfrm>
            <a:off x="396875" y="1362075"/>
            <a:ext cx="8602069" cy="4972050"/>
          </a:xfrm>
        </p:spPr>
        <p:txBody>
          <a:bodyPr/>
          <a:lstStyle/>
          <a:p>
            <a:r>
              <a:rPr lang="en-US" dirty="0" smtClean="0"/>
              <a:t>Pointers in C can point to any memory address</a:t>
            </a:r>
          </a:p>
          <a:p>
            <a:r>
              <a:rPr lang="en-US" dirty="0" smtClean="0"/>
              <a:t>References in Java can only point to [the starts of] objects</a:t>
            </a:r>
          </a:p>
          <a:p>
            <a:pPr lvl="1"/>
            <a:r>
              <a:rPr lang="en-US" dirty="0" smtClean="0"/>
              <a:t>And can only be dereferenced to access a field or element of that object</a:t>
            </a:r>
          </a:p>
        </p:txBody>
      </p:sp>
      <p:sp>
        <p:nvSpPr>
          <p:cNvPr id="15" name="Rectangle 8"/>
          <p:cNvSpPr>
            <a:spLocks noChangeArrowheads="1"/>
          </p:cNvSpPr>
          <p:nvPr>
            <p:custDataLst>
              <p:tags r:id="rId3"/>
            </p:custDataLst>
          </p:nvPr>
        </p:nvSpPr>
        <p:spPr bwMode="auto">
          <a:xfrm>
            <a:off x="104748" y="2904510"/>
            <a:ext cx="3365500" cy="412750"/>
          </a:xfrm>
          <a:prstGeom prst="rect">
            <a:avLst/>
          </a:prstGeom>
          <a:noFill/>
          <a:ln w="12700">
            <a:noFill/>
            <a:miter lim="800000"/>
            <a:headEnd/>
            <a:tailEnd/>
          </a:ln>
          <a:effectLst/>
        </p:spPr>
        <p:txBody>
          <a:bodyPr lIns="90487" tIns="44450" rIns="90487" bIns="44450"/>
          <a:lstStyle/>
          <a:p>
            <a:pPr marL="223838" indent="-223838" defTabSz="895350">
              <a:spcBef>
                <a:spcPct val="30000"/>
              </a:spcBef>
            </a:pPr>
            <a:r>
              <a:rPr lang="en-US" sz="1800" dirty="0" smtClean="0">
                <a:solidFill>
                  <a:schemeClr val="tx2"/>
                </a:solidFill>
                <a:latin typeface="Calibri" pitchFamily="34" charset="0"/>
              </a:rPr>
              <a:t>C</a:t>
            </a:r>
            <a:endParaRPr lang="en-US" sz="1800" dirty="0">
              <a:solidFill>
                <a:schemeClr val="tx2"/>
              </a:solidFill>
              <a:latin typeface="Calibri" pitchFamily="34" charset="0"/>
            </a:endParaRPr>
          </a:p>
        </p:txBody>
      </p:sp>
      <p:sp>
        <p:nvSpPr>
          <p:cNvPr id="16" name="Rectangle 2"/>
          <p:cNvSpPr>
            <a:spLocks noChangeArrowheads="1"/>
          </p:cNvSpPr>
          <p:nvPr>
            <p:custDataLst>
              <p:tags r:id="rId4"/>
            </p:custDataLst>
          </p:nvPr>
        </p:nvSpPr>
        <p:spPr bwMode="auto">
          <a:xfrm>
            <a:off x="392800" y="2896005"/>
            <a:ext cx="3777565" cy="2028761"/>
          </a:xfrm>
          <a:prstGeom prst="rect">
            <a:avLst/>
          </a:prstGeom>
          <a:solidFill>
            <a:srgbClr val="F6F5BD"/>
          </a:solidFill>
          <a:ln w="12700">
            <a:solidFill>
              <a:schemeClr val="tx1"/>
            </a:solidFill>
            <a:miter lim="800000"/>
            <a:headEnd/>
            <a:tailEnd/>
          </a:ln>
          <a:effectLst/>
        </p:spPr>
        <p:txBody>
          <a:bodyPr wrap="square" lIns="90487" tIns="44450" rIns="90487" bIns="44450">
            <a:spAutoFit/>
          </a:bodyPr>
          <a:lstStyle/>
          <a:p>
            <a:pPr algn="l">
              <a:lnSpc>
                <a:spcPct val="100000"/>
              </a:lnSpc>
            </a:pPr>
            <a:r>
              <a:rPr lang="en-US" sz="1800" dirty="0" err="1">
                <a:latin typeface="Courier New" pitchFamily="49" charset="0"/>
              </a:rPr>
              <a:t>struct</a:t>
            </a:r>
            <a:r>
              <a:rPr lang="en-US" sz="1800" dirty="0">
                <a:latin typeface="Courier New" pitchFamily="49" charset="0"/>
              </a:rPr>
              <a:t> </a:t>
            </a:r>
            <a:r>
              <a:rPr lang="en-US" sz="1800" dirty="0" err="1">
                <a:latin typeface="Courier New" pitchFamily="49" charset="0"/>
              </a:rPr>
              <a:t>rec</a:t>
            </a:r>
            <a:r>
              <a:rPr lang="en-US" sz="1800" dirty="0">
                <a:latin typeface="Courier New" pitchFamily="49" charset="0"/>
              </a:rPr>
              <a:t> {</a:t>
            </a:r>
          </a:p>
          <a:p>
            <a:pPr algn="l">
              <a:lnSpc>
                <a:spcPct val="100000"/>
              </a:lnSpc>
            </a:pPr>
            <a:r>
              <a:rPr lang="en-US" sz="1800" dirty="0">
                <a:latin typeface="Courier New" pitchFamily="49" charset="0"/>
              </a:rPr>
              <a:t>  </a:t>
            </a:r>
            <a:r>
              <a:rPr lang="en-US" sz="1800" dirty="0" err="1">
                <a:latin typeface="Courier New" pitchFamily="49" charset="0"/>
              </a:rPr>
              <a:t>int</a:t>
            </a:r>
            <a:r>
              <a:rPr lang="en-US" sz="1800" dirty="0">
                <a:latin typeface="Courier New" pitchFamily="49" charset="0"/>
              </a:rPr>
              <a:t> </a:t>
            </a:r>
            <a:r>
              <a:rPr lang="en-US" sz="1800" dirty="0" err="1">
                <a:latin typeface="Courier New" pitchFamily="49" charset="0"/>
              </a:rPr>
              <a:t>i</a:t>
            </a:r>
            <a:r>
              <a:rPr lang="en-US" sz="1800" dirty="0">
                <a:latin typeface="Courier New" pitchFamily="49" charset="0"/>
              </a:rPr>
              <a:t>;</a:t>
            </a:r>
          </a:p>
          <a:p>
            <a:pPr algn="l">
              <a:lnSpc>
                <a:spcPct val="100000"/>
              </a:lnSpc>
            </a:pPr>
            <a:r>
              <a:rPr lang="en-US" sz="1800" dirty="0">
                <a:latin typeface="Courier New" pitchFamily="49" charset="0"/>
              </a:rPr>
              <a:t>  </a:t>
            </a:r>
            <a:r>
              <a:rPr lang="en-US" sz="1800" dirty="0" err="1">
                <a:latin typeface="Courier New" pitchFamily="49" charset="0"/>
              </a:rPr>
              <a:t>int</a:t>
            </a:r>
            <a:r>
              <a:rPr lang="en-US" sz="1800" dirty="0">
                <a:latin typeface="Courier New" pitchFamily="49" charset="0"/>
              </a:rPr>
              <a:t> a[3];</a:t>
            </a:r>
          </a:p>
          <a:p>
            <a:pPr algn="l">
              <a:lnSpc>
                <a:spcPct val="100000"/>
              </a:lnSpc>
            </a:pPr>
            <a:r>
              <a:rPr lang="en-US" sz="1800" dirty="0">
                <a:latin typeface="Courier New" pitchFamily="49" charset="0"/>
              </a:rPr>
              <a:t> </a:t>
            </a:r>
            <a:r>
              <a:rPr lang="en-US" sz="1800" dirty="0" smtClean="0">
                <a:latin typeface="Courier New" pitchFamily="49" charset="0"/>
              </a:rPr>
              <a:t> </a:t>
            </a:r>
            <a:r>
              <a:rPr lang="en-US" sz="1800" dirty="0" err="1" smtClean="0">
                <a:latin typeface="Courier New" pitchFamily="49" charset="0"/>
              </a:rPr>
              <a:t>struct</a:t>
            </a:r>
            <a:r>
              <a:rPr lang="en-US" sz="1800" dirty="0" smtClean="0">
                <a:latin typeface="Courier New" pitchFamily="49" charset="0"/>
              </a:rPr>
              <a:t> </a:t>
            </a:r>
            <a:r>
              <a:rPr lang="en-US" sz="1800" dirty="0" err="1" smtClean="0">
                <a:latin typeface="Courier New" pitchFamily="49" charset="0"/>
              </a:rPr>
              <a:t>rec</a:t>
            </a:r>
            <a:r>
              <a:rPr lang="en-US" sz="1800" dirty="0" smtClean="0">
                <a:latin typeface="Courier New" pitchFamily="49" charset="0"/>
              </a:rPr>
              <a:t> *</a:t>
            </a:r>
            <a:r>
              <a:rPr lang="en-US" sz="1800" dirty="0" err="1">
                <a:latin typeface="Courier New" pitchFamily="49" charset="0"/>
              </a:rPr>
              <a:t>p</a:t>
            </a:r>
            <a:r>
              <a:rPr lang="en-US" sz="1800" dirty="0">
                <a:latin typeface="Courier New" pitchFamily="49" charset="0"/>
              </a:rPr>
              <a:t>;</a:t>
            </a:r>
          </a:p>
          <a:p>
            <a:pPr algn="l">
              <a:lnSpc>
                <a:spcPct val="100000"/>
              </a:lnSpc>
            </a:pPr>
            <a:r>
              <a:rPr lang="en-US" sz="1800" dirty="0" smtClean="0">
                <a:latin typeface="Courier New" pitchFamily="49" charset="0"/>
              </a:rPr>
              <a:t>};</a:t>
            </a:r>
          </a:p>
          <a:p>
            <a:pPr algn="l">
              <a:lnSpc>
                <a:spcPct val="100000"/>
              </a:lnSpc>
            </a:pPr>
            <a:r>
              <a:rPr lang="en-US" sz="1800" dirty="0" err="1" smtClean="0">
                <a:latin typeface="Courier New" pitchFamily="49" charset="0"/>
              </a:rPr>
              <a:t>struct</a:t>
            </a:r>
            <a:r>
              <a:rPr lang="en-US" sz="1800" dirty="0" smtClean="0">
                <a:latin typeface="Courier New" pitchFamily="49" charset="0"/>
              </a:rPr>
              <a:t> rec* r = </a:t>
            </a:r>
            <a:r>
              <a:rPr lang="en-US" sz="1800" dirty="0" err="1" smtClean="0">
                <a:latin typeface="Courier New" pitchFamily="49" charset="0"/>
              </a:rPr>
              <a:t>malloc</a:t>
            </a:r>
            <a:r>
              <a:rPr lang="en-US" sz="1800" dirty="0" smtClean="0">
                <a:latin typeface="Courier New" pitchFamily="49" charset="0"/>
              </a:rPr>
              <a:t>(…);</a:t>
            </a:r>
            <a:endParaRPr lang="en-US" sz="1800" dirty="0">
              <a:latin typeface="Courier New" pitchFamily="49" charset="0"/>
            </a:endParaRPr>
          </a:p>
          <a:p>
            <a:pPr algn="l">
              <a:lnSpc>
                <a:spcPct val="100000"/>
              </a:lnSpc>
            </a:pPr>
            <a:r>
              <a:rPr lang="en-US" sz="1800" dirty="0" err="1" smtClean="0">
                <a:latin typeface="Courier New" pitchFamily="49" charset="0"/>
              </a:rPr>
              <a:t>some_fn</a:t>
            </a:r>
            <a:r>
              <a:rPr lang="en-US" sz="1800" dirty="0" smtClean="0">
                <a:latin typeface="Courier New" pitchFamily="49" charset="0"/>
              </a:rPr>
              <a:t>(&amp;(r-&gt;a[1]))  //</a:t>
            </a:r>
            <a:r>
              <a:rPr lang="en-US" sz="1800" dirty="0" err="1" smtClean="0">
                <a:latin typeface="Courier New" pitchFamily="49" charset="0"/>
              </a:rPr>
              <a:t>ptr</a:t>
            </a:r>
            <a:endParaRPr lang="en-US" sz="1800" dirty="0">
              <a:latin typeface="Courier New" pitchFamily="49" charset="0"/>
            </a:endParaRPr>
          </a:p>
        </p:txBody>
      </p:sp>
      <p:grpSp>
        <p:nvGrpSpPr>
          <p:cNvPr id="52" name="Group 51"/>
          <p:cNvGrpSpPr/>
          <p:nvPr>
            <p:custDataLst>
              <p:tags r:id="rId5"/>
            </p:custDataLst>
          </p:nvPr>
        </p:nvGrpSpPr>
        <p:grpSpPr>
          <a:xfrm>
            <a:off x="4359256" y="5396833"/>
            <a:ext cx="4292101" cy="1012270"/>
            <a:chOff x="4359256" y="5396833"/>
            <a:chExt cx="4292101" cy="1012270"/>
          </a:xfrm>
        </p:grpSpPr>
        <p:grpSp>
          <p:nvGrpSpPr>
            <p:cNvPr id="23" name="Group 22"/>
            <p:cNvGrpSpPr/>
            <p:nvPr/>
          </p:nvGrpSpPr>
          <p:grpSpPr>
            <a:xfrm>
              <a:off x="4359256" y="5396833"/>
              <a:ext cx="2011393" cy="851999"/>
              <a:chOff x="4632946" y="5867628"/>
              <a:chExt cx="2011393" cy="851999"/>
            </a:xfrm>
          </p:grpSpPr>
          <p:sp>
            <p:nvSpPr>
              <p:cNvPr id="24" name="Rectangle 10"/>
              <p:cNvSpPr>
                <a:spLocks noChangeArrowheads="1"/>
              </p:cNvSpPr>
              <p:nvPr>
                <p:custDataLst>
                  <p:tags r:id="rId34"/>
                </p:custDataLst>
              </p:nvPr>
            </p:nvSpPr>
            <p:spPr bwMode="auto">
              <a:xfrm>
                <a:off x="4835961" y="5906157"/>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err="1">
                    <a:latin typeface="Courier New" pitchFamily="49" charset="0"/>
                  </a:rPr>
                  <a:t>i</a:t>
                </a:r>
                <a:endParaRPr lang="en-US" sz="2000" dirty="0">
                  <a:latin typeface="Courier New" pitchFamily="49" charset="0"/>
                </a:endParaRPr>
              </a:p>
            </p:txBody>
          </p:sp>
          <p:sp>
            <p:nvSpPr>
              <p:cNvPr id="25" name="Rectangle 11"/>
              <p:cNvSpPr>
                <a:spLocks noChangeArrowheads="1"/>
              </p:cNvSpPr>
              <p:nvPr>
                <p:custDataLst>
                  <p:tags r:id="rId35"/>
                </p:custDataLst>
              </p:nvPr>
            </p:nvSpPr>
            <p:spPr bwMode="auto">
              <a:xfrm>
                <a:off x="5269534" y="5906157"/>
                <a:ext cx="434177"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a:latin typeface="Courier New" pitchFamily="49" charset="0"/>
                  </a:rPr>
                  <a:t>a</a:t>
                </a:r>
              </a:p>
            </p:txBody>
          </p:sp>
          <p:sp>
            <p:nvSpPr>
              <p:cNvPr id="26" name="Rectangle 12"/>
              <p:cNvSpPr>
                <a:spLocks noChangeArrowheads="1"/>
              </p:cNvSpPr>
              <p:nvPr>
                <p:custDataLst>
                  <p:tags r:id="rId36"/>
                </p:custDataLst>
              </p:nvPr>
            </p:nvSpPr>
            <p:spPr bwMode="auto">
              <a:xfrm>
                <a:off x="5713266" y="5906157"/>
                <a:ext cx="431800" cy="431800"/>
              </a:xfrm>
              <a:prstGeom prst="rect">
                <a:avLst/>
              </a:prstGeom>
              <a:solidFill>
                <a:srgbClr val="D5F1CF"/>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a:latin typeface="Courier New" pitchFamily="49" charset="0"/>
                  </a:rPr>
                  <a:t>p</a:t>
                </a:r>
              </a:p>
            </p:txBody>
          </p:sp>
          <p:sp>
            <p:nvSpPr>
              <p:cNvPr id="27" name="Rectangle 13"/>
              <p:cNvSpPr>
                <a:spLocks noChangeArrowheads="1"/>
              </p:cNvSpPr>
              <p:nvPr>
                <p:custDataLst>
                  <p:tags r:id="rId37"/>
                </p:custDataLst>
              </p:nvPr>
            </p:nvSpPr>
            <p:spPr bwMode="auto">
              <a:xfrm>
                <a:off x="4632946" y="6322082"/>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a:latin typeface="Courier New" pitchFamily="49" charset="0"/>
                  </a:rPr>
                  <a:t>0</a:t>
                </a:r>
              </a:p>
            </p:txBody>
          </p:sp>
          <p:sp>
            <p:nvSpPr>
              <p:cNvPr id="28" name="Rectangle 14"/>
              <p:cNvSpPr>
                <a:spLocks noChangeArrowheads="1"/>
              </p:cNvSpPr>
              <p:nvPr>
                <p:custDataLst>
                  <p:tags r:id="rId38"/>
                </p:custDataLst>
              </p:nvPr>
            </p:nvSpPr>
            <p:spPr bwMode="auto">
              <a:xfrm>
                <a:off x="5090146" y="6322082"/>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a:latin typeface="Courier New" pitchFamily="49" charset="0"/>
                  </a:rPr>
                  <a:t>4</a:t>
                </a:r>
              </a:p>
            </p:txBody>
          </p:sp>
          <p:sp>
            <p:nvSpPr>
              <p:cNvPr id="29" name="Rectangle 15"/>
              <p:cNvSpPr>
                <a:spLocks noChangeArrowheads="1"/>
              </p:cNvSpPr>
              <p:nvPr>
                <p:custDataLst>
                  <p:tags r:id="rId39"/>
                </p:custDataLst>
              </p:nvPr>
            </p:nvSpPr>
            <p:spPr bwMode="auto">
              <a:xfrm>
                <a:off x="5539406" y="6322082"/>
                <a:ext cx="336655"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8</a:t>
                </a:r>
                <a:endParaRPr lang="en-US" sz="2000" dirty="0">
                  <a:latin typeface="Courier New" pitchFamily="49" charset="0"/>
                </a:endParaRPr>
              </a:p>
            </p:txBody>
          </p:sp>
          <p:sp>
            <p:nvSpPr>
              <p:cNvPr id="30" name="Rectangle 16"/>
              <p:cNvSpPr>
                <a:spLocks noChangeArrowheads="1"/>
              </p:cNvSpPr>
              <p:nvPr>
                <p:custDataLst>
                  <p:tags r:id="rId40"/>
                </p:custDataLst>
              </p:nvPr>
            </p:nvSpPr>
            <p:spPr bwMode="auto">
              <a:xfrm>
                <a:off x="5908548" y="6315476"/>
                <a:ext cx="490568"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12</a:t>
                </a:r>
                <a:endParaRPr lang="en-US" sz="2000" dirty="0">
                  <a:latin typeface="Courier New" pitchFamily="49" charset="0"/>
                </a:endParaRPr>
              </a:p>
            </p:txBody>
          </p:sp>
          <p:cxnSp>
            <p:nvCxnSpPr>
              <p:cNvPr id="31" name="Straight Arrow Connector 30"/>
              <p:cNvCxnSpPr/>
              <p:nvPr>
                <p:custDataLst>
                  <p:tags r:id="rId41"/>
                </p:custDataLst>
              </p:nvPr>
            </p:nvCxnSpPr>
            <p:spPr bwMode="auto">
              <a:xfrm flipV="1">
                <a:off x="5998430" y="5867628"/>
                <a:ext cx="645909" cy="131384"/>
              </a:xfrm>
              <a:prstGeom prst="straightConnector1">
                <a:avLst/>
              </a:prstGeom>
              <a:noFill/>
              <a:ln w="38100" cap="flat" cmpd="sng" algn="ctr">
                <a:solidFill>
                  <a:srgbClr val="CC0000"/>
                </a:solidFill>
                <a:prstDash val="solid"/>
                <a:round/>
                <a:headEnd type="oval" w="med" len="med"/>
                <a:tailEnd type="arrow" w="med" len="med"/>
              </a:ln>
              <a:effectLst/>
            </p:spPr>
          </p:cxnSp>
        </p:grpSp>
        <p:grpSp>
          <p:nvGrpSpPr>
            <p:cNvPr id="32" name="Group 31"/>
            <p:cNvGrpSpPr/>
            <p:nvPr/>
          </p:nvGrpSpPr>
          <p:grpSpPr>
            <a:xfrm>
              <a:off x="5318811" y="5595633"/>
              <a:ext cx="3332546" cy="813470"/>
              <a:chOff x="5592501" y="6066428"/>
              <a:chExt cx="3332546" cy="813470"/>
            </a:xfrm>
          </p:grpSpPr>
          <p:cxnSp>
            <p:nvCxnSpPr>
              <p:cNvPr id="33" name="Straight Arrow Connector 32"/>
              <p:cNvCxnSpPr/>
              <p:nvPr>
                <p:custDataLst>
                  <p:tags r:id="rId28"/>
                </p:custDataLst>
              </p:nvPr>
            </p:nvCxnSpPr>
            <p:spPr bwMode="auto">
              <a:xfrm>
                <a:off x="5592501" y="6239002"/>
                <a:ext cx="1271658" cy="56507"/>
              </a:xfrm>
              <a:prstGeom prst="straightConnector1">
                <a:avLst/>
              </a:prstGeom>
              <a:noFill/>
              <a:ln w="38100" cap="flat" cmpd="sng" algn="ctr">
                <a:solidFill>
                  <a:srgbClr val="CC0000"/>
                </a:solidFill>
                <a:prstDash val="solid"/>
                <a:round/>
                <a:headEnd type="oval" w="med" len="med"/>
                <a:tailEnd type="arrow" w="med" len="med"/>
              </a:ln>
              <a:effectLst/>
            </p:spPr>
          </p:cxnSp>
          <p:sp>
            <p:nvSpPr>
              <p:cNvPr id="34" name="Rectangle 11"/>
              <p:cNvSpPr>
                <a:spLocks noChangeArrowheads="1"/>
              </p:cNvSpPr>
              <p:nvPr>
                <p:custDataLst>
                  <p:tags r:id="rId29"/>
                </p:custDataLst>
              </p:nvPr>
            </p:nvSpPr>
            <p:spPr bwMode="auto">
              <a:xfrm>
                <a:off x="7321692" y="6066428"/>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smtClean="0">
                    <a:latin typeface="Courier New" pitchFamily="49" charset="0"/>
                  </a:rPr>
                  <a:t>int[3]</a:t>
                </a:r>
                <a:endParaRPr lang="en-US" sz="2000" dirty="0">
                  <a:latin typeface="Courier New" pitchFamily="49" charset="0"/>
                </a:endParaRPr>
              </a:p>
            </p:txBody>
          </p:sp>
          <p:sp>
            <p:nvSpPr>
              <p:cNvPr id="35" name="Rectangle 14"/>
              <p:cNvSpPr>
                <a:spLocks noChangeArrowheads="1"/>
              </p:cNvSpPr>
              <p:nvPr>
                <p:custDataLst>
                  <p:tags r:id="rId30"/>
                </p:custDataLst>
              </p:nvPr>
            </p:nvSpPr>
            <p:spPr bwMode="auto">
              <a:xfrm>
                <a:off x="7142304" y="6482353"/>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a:latin typeface="Courier New" pitchFamily="49" charset="0"/>
                  </a:rPr>
                  <a:t>4</a:t>
                </a:r>
              </a:p>
            </p:txBody>
          </p:sp>
          <p:sp>
            <p:nvSpPr>
              <p:cNvPr id="36" name="Rectangle 15"/>
              <p:cNvSpPr>
                <a:spLocks noChangeArrowheads="1"/>
              </p:cNvSpPr>
              <p:nvPr>
                <p:custDataLst>
                  <p:tags r:id="rId31"/>
                </p:custDataLst>
              </p:nvPr>
            </p:nvSpPr>
            <p:spPr bwMode="auto">
              <a:xfrm>
                <a:off x="8434529" y="6482353"/>
                <a:ext cx="490518"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a:latin typeface="Courier New" pitchFamily="49" charset="0"/>
                  </a:rPr>
                  <a:t>16</a:t>
                </a:r>
              </a:p>
            </p:txBody>
          </p:sp>
          <p:sp>
            <p:nvSpPr>
              <p:cNvPr id="37" name="Rectangle 10"/>
              <p:cNvSpPr>
                <a:spLocks noChangeArrowheads="1"/>
              </p:cNvSpPr>
              <p:nvPr>
                <p:custDataLst>
                  <p:tags r:id="rId32"/>
                </p:custDataLst>
              </p:nvPr>
            </p:nvSpPr>
            <p:spPr bwMode="auto">
              <a:xfrm>
                <a:off x="6883165" y="6066428"/>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3</a:t>
                </a:r>
                <a:endParaRPr lang="en-US" sz="2000" dirty="0">
                  <a:latin typeface="Courier New" pitchFamily="49" charset="0"/>
                </a:endParaRPr>
              </a:p>
            </p:txBody>
          </p:sp>
          <p:sp>
            <p:nvSpPr>
              <p:cNvPr id="38" name="Rectangle 13"/>
              <p:cNvSpPr>
                <a:spLocks noChangeArrowheads="1"/>
              </p:cNvSpPr>
              <p:nvPr>
                <p:custDataLst>
                  <p:tags r:id="rId33"/>
                </p:custDataLst>
              </p:nvPr>
            </p:nvSpPr>
            <p:spPr bwMode="auto">
              <a:xfrm>
                <a:off x="6680150" y="6482353"/>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a:latin typeface="Courier New" pitchFamily="49" charset="0"/>
                  </a:rPr>
                  <a:t>0</a:t>
                </a:r>
              </a:p>
            </p:txBody>
          </p:sp>
        </p:grpSp>
      </p:grpSp>
      <p:cxnSp>
        <p:nvCxnSpPr>
          <p:cNvPr id="39" name="Straight Arrow Connector 38"/>
          <p:cNvCxnSpPr/>
          <p:nvPr>
            <p:custDataLst>
              <p:tags r:id="rId6"/>
            </p:custDataLst>
          </p:nvPr>
        </p:nvCxnSpPr>
        <p:spPr bwMode="auto">
          <a:xfrm rot="10800000" flipV="1">
            <a:off x="7650463" y="5102103"/>
            <a:ext cx="516462" cy="508440"/>
          </a:xfrm>
          <a:prstGeom prst="straightConnector1">
            <a:avLst/>
          </a:prstGeom>
          <a:noFill/>
          <a:ln w="38100" cap="flat" cmpd="sng" algn="ctr">
            <a:solidFill>
              <a:srgbClr val="CC0000"/>
            </a:solidFill>
            <a:prstDash val="solid"/>
            <a:round/>
            <a:headEnd type="oval" w="med" len="med"/>
            <a:tailEnd type="arrow" w="med" len="med"/>
          </a:ln>
          <a:effectLst/>
        </p:spPr>
      </p:cxnSp>
      <p:sp>
        <p:nvSpPr>
          <p:cNvPr id="43" name="Rectangle 42"/>
          <p:cNvSpPr/>
          <p:nvPr>
            <p:custDataLst>
              <p:tags r:id="rId7"/>
            </p:custDataLst>
          </p:nvPr>
        </p:nvSpPr>
        <p:spPr>
          <a:xfrm>
            <a:off x="7716123" y="5025460"/>
            <a:ext cx="492443" cy="462078"/>
          </a:xfrm>
          <a:prstGeom prst="rect">
            <a:avLst/>
          </a:prstGeom>
        </p:spPr>
        <p:txBody>
          <a:bodyPr wrap="square">
            <a:spAutoFit/>
          </a:bodyPr>
          <a:lstStyle/>
          <a:p>
            <a:r>
              <a:rPr lang="en-US" b="0" dirty="0" err="1" smtClean="0">
                <a:latin typeface="Webdings"/>
                <a:ea typeface="Webdings"/>
                <a:cs typeface="Webdings"/>
              </a:rPr>
              <a:t></a:t>
            </a:r>
            <a:endParaRPr lang="en-US" dirty="0"/>
          </a:p>
        </p:txBody>
      </p:sp>
      <p:sp>
        <p:nvSpPr>
          <p:cNvPr id="45" name="Rectangle 8"/>
          <p:cNvSpPr>
            <a:spLocks noChangeArrowheads="1"/>
          </p:cNvSpPr>
          <p:nvPr>
            <p:custDataLst>
              <p:tags r:id="rId8"/>
            </p:custDataLst>
          </p:nvPr>
        </p:nvSpPr>
        <p:spPr bwMode="auto">
          <a:xfrm>
            <a:off x="4162359" y="2817325"/>
            <a:ext cx="3365500" cy="412750"/>
          </a:xfrm>
          <a:prstGeom prst="rect">
            <a:avLst/>
          </a:prstGeom>
          <a:noFill/>
          <a:ln w="12700">
            <a:noFill/>
            <a:miter lim="800000"/>
            <a:headEnd/>
            <a:tailEnd/>
          </a:ln>
          <a:effectLst/>
        </p:spPr>
        <p:txBody>
          <a:bodyPr lIns="90487" tIns="44450" rIns="90487" bIns="44450"/>
          <a:lstStyle/>
          <a:p>
            <a:pPr marL="223838" indent="-223838" defTabSz="895350">
              <a:spcBef>
                <a:spcPct val="30000"/>
              </a:spcBef>
            </a:pPr>
            <a:r>
              <a:rPr lang="en-US" sz="1800" dirty="0" smtClean="0">
                <a:solidFill>
                  <a:schemeClr val="tx2"/>
                </a:solidFill>
                <a:latin typeface="Calibri" pitchFamily="34" charset="0"/>
              </a:rPr>
              <a:t>Java</a:t>
            </a:r>
            <a:endParaRPr lang="en-US" sz="1800" dirty="0">
              <a:solidFill>
                <a:schemeClr val="tx2"/>
              </a:solidFill>
              <a:latin typeface="Calibri" pitchFamily="34" charset="0"/>
            </a:endParaRPr>
          </a:p>
        </p:txBody>
      </p:sp>
      <p:sp>
        <p:nvSpPr>
          <p:cNvPr id="46" name="Rectangle 2"/>
          <p:cNvSpPr>
            <a:spLocks noChangeArrowheads="1"/>
          </p:cNvSpPr>
          <p:nvPr>
            <p:custDataLst>
              <p:tags r:id="rId9"/>
            </p:custDataLst>
          </p:nvPr>
        </p:nvSpPr>
        <p:spPr bwMode="auto">
          <a:xfrm>
            <a:off x="4726176" y="2829430"/>
            <a:ext cx="4373146" cy="2028761"/>
          </a:xfrm>
          <a:prstGeom prst="rect">
            <a:avLst/>
          </a:prstGeom>
          <a:solidFill>
            <a:srgbClr val="F6F5BD"/>
          </a:solidFill>
          <a:ln w="12700">
            <a:solidFill>
              <a:schemeClr val="tx1"/>
            </a:solidFill>
            <a:miter lim="800000"/>
            <a:headEnd/>
            <a:tailEnd/>
          </a:ln>
          <a:effectLst/>
        </p:spPr>
        <p:txBody>
          <a:bodyPr wrap="square" lIns="90487" tIns="44450" rIns="90487" bIns="44450">
            <a:spAutoFit/>
          </a:bodyPr>
          <a:lstStyle/>
          <a:p>
            <a:pPr algn="l">
              <a:lnSpc>
                <a:spcPct val="100000"/>
              </a:lnSpc>
            </a:pPr>
            <a:r>
              <a:rPr lang="en-US" sz="1800" dirty="0" smtClean="0">
                <a:latin typeface="Courier New" pitchFamily="49" charset="0"/>
              </a:rPr>
              <a:t>class </a:t>
            </a:r>
            <a:r>
              <a:rPr lang="en-US" sz="1800" dirty="0" err="1" smtClean="0">
                <a:latin typeface="Courier New" pitchFamily="49" charset="0"/>
              </a:rPr>
              <a:t>Rec</a:t>
            </a:r>
            <a:r>
              <a:rPr lang="en-US" sz="1800" dirty="0" smtClean="0">
                <a:latin typeface="Courier New" pitchFamily="49" charset="0"/>
              </a:rPr>
              <a:t> </a:t>
            </a:r>
            <a:r>
              <a:rPr lang="en-US" sz="1800" dirty="0">
                <a:latin typeface="Courier New" pitchFamily="49" charset="0"/>
              </a:rPr>
              <a:t>{</a:t>
            </a:r>
          </a:p>
          <a:p>
            <a:pPr algn="l">
              <a:lnSpc>
                <a:spcPct val="100000"/>
              </a:lnSpc>
            </a:pPr>
            <a:r>
              <a:rPr lang="en-US" sz="1800" dirty="0">
                <a:latin typeface="Courier New" pitchFamily="49" charset="0"/>
              </a:rPr>
              <a:t>  </a:t>
            </a:r>
            <a:r>
              <a:rPr lang="en-US" sz="1800" dirty="0" err="1">
                <a:latin typeface="Courier New" pitchFamily="49" charset="0"/>
              </a:rPr>
              <a:t>int</a:t>
            </a:r>
            <a:r>
              <a:rPr lang="en-US" sz="1800" dirty="0" smtClean="0">
                <a:latin typeface="Courier New" pitchFamily="49" charset="0"/>
              </a:rPr>
              <a:t> </a:t>
            </a:r>
            <a:r>
              <a:rPr lang="en-US" sz="1800" dirty="0" err="1" smtClean="0">
                <a:latin typeface="Courier New" pitchFamily="49" charset="0"/>
              </a:rPr>
              <a:t>i</a:t>
            </a:r>
            <a:r>
              <a:rPr lang="en-US" sz="1800" dirty="0" smtClean="0">
                <a:latin typeface="Courier New" pitchFamily="49" charset="0"/>
              </a:rPr>
              <a:t>;</a:t>
            </a:r>
            <a:endParaRPr lang="en-US" sz="1800" dirty="0">
              <a:latin typeface="Courier New" pitchFamily="49" charset="0"/>
            </a:endParaRPr>
          </a:p>
          <a:p>
            <a:pPr algn="l">
              <a:lnSpc>
                <a:spcPct val="100000"/>
              </a:lnSpc>
            </a:pPr>
            <a:r>
              <a:rPr lang="en-US" sz="1800" dirty="0">
                <a:latin typeface="Courier New" pitchFamily="49" charset="0"/>
              </a:rPr>
              <a:t>  </a:t>
            </a:r>
            <a:r>
              <a:rPr lang="en-US" sz="1800" dirty="0" err="1" smtClean="0">
                <a:latin typeface="Courier New" pitchFamily="49" charset="0"/>
              </a:rPr>
              <a:t>int</a:t>
            </a:r>
            <a:r>
              <a:rPr lang="en-US" sz="1800" dirty="0" smtClean="0">
                <a:latin typeface="Courier New" pitchFamily="49" charset="0"/>
              </a:rPr>
              <a:t>[] a = new int[3];</a:t>
            </a:r>
          </a:p>
          <a:p>
            <a:pPr algn="l">
              <a:lnSpc>
                <a:spcPct val="100000"/>
              </a:lnSpc>
            </a:pPr>
            <a:r>
              <a:rPr lang="en-US" sz="1800" dirty="0">
                <a:latin typeface="Courier New" pitchFamily="49" charset="0"/>
              </a:rPr>
              <a:t> </a:t>
            </a:r>
            <a:r>
              <a:rPr lang="en-US" sz="1800" dirty="0" smtClean="0">
                <a:latin typeface="Courier New" pitchFamily="49" charset="0"/>
              </a:rPr>
              <a:t> Rec p;</a:t>
            </a:r>
          </a:p>
          <a:p>
            <a:pPr algn="l">
              <a:lnSpc>
                <a:spcPct val="100000"/>
              </a:lnSpc>
            </a:pPr>
            <a:r>
              <a:rPr lang="en-US" sz="1800" dirty="0" smtClean="0">
                <a:latin typeface="Courier New" pitchFamily="49" charset="0"/>
              </a:rPr>
              <a:t>}</a:t>
            </a:r>
          </a:p>
          <a:p>
            <a:pPr algn="l">
              <a:lnSpc>
                <a:spcPct val="100000"/>
              </a:lnSpc>
            </a:pPr>
            <a:r>
              <a:rPr lang="en-US" sz="1800" dirty="0" smtClean="0">
                <a:latin typeface="Courier New" pitchFamily="49" charset="0"/>
              </a:rPr>
              <a:t>Rec r = new Rec();</a:t>
            </a:r>
          </a:p>
          <a:p>
            <a:pPr algn="l">
              <a:lnSpc>
                <a:spcPct val="100000"/>
              </a:lnSpc>
            </a:pPr>
            <a:r>
              <a:rPr lang="en-US" sz="1800" dirty="0" smtClean="0">
                <a:latin typeface="Courier New" pitchFamily="49" charset="0"/>
              </a:rPr>
              <a:t>some_fn(</a:t>
            </a:r>
            <a:r>
              <a:rPr lang="en-US" sz="1800" dirty="0" err="1" smtClean="0">
                <a:latin typeface="Courier New" pitchFamily="49" charset="0"/>
              </a:rPr>
              <a:t>r.a</a:t>
            </a:r>
            <a:r>
              <a:rPr lang="en-US" sz="1800" dirty="0" smtClean="0">
                <a:latin typeface="Courier New" pitchFamily="49" charset="0"/>
              </a:rPr>
              <a:t>, 1)  // ref, index</a:t>
            </a:r>
            <a:endParaRPr lang="en-US" sz="1800" dirty="0">
              <a:latin typeface="Courier New" pitchFamily="49" charset="0"/>
            </a:endParaRPr>
          </a:p>
        </p:txBody>
      </p:sp>
      <p:cxnSp>
        <p:nvCxnSpPr>
          <p:cNvPr id="47" name="Straight Arrow Connector 46"/>
          <p:cNvCxnSpPr/>
          <p:nvPr>
            <p:custDataLst>
              <p:tags r:id="rId10"/>
            </p:custDataLst>
          </p:nvPr>
        </p:nvCxnSpPr>
        <p:spPr bwMode="auto">
          <a:xfrm>
            <a:off x="6010244" y="4872177"/>
            <a:ext cx="807333" cy="726535"/>
          </a:xfrm>
          <a:prstGeom prst="straightConnector1">
            <a:avLst/>
          </a:prstGeom>
          <a:noFill/>
          <a:ln w="38100" cap="flat" cmpd="sng" algn="ctr">
            <a:solidFill>
              <a:srgbClr val="CC0000"/>
            </a:solidFill>
            <a:prstDash val="solid"/>
            <a:round/>
            <a:headEnd type="oval" w="med" len="med"/>
            <a:tailEnd type="arrow" w="med" len="med"/>
          </a:ln>
          <a:effectLst/>
        </p:spPr>
      </p:cxnSp>
      <p:grpSp>
        <p:nvGrpSpPr>
          <p:cNvPr id="51" name="Group 50"/>
          <p:cNvGrpSpPr/>
          <p:nvPr>
            <p:custDataLst>
              <p:tags r:id="rId11"/>
            </p:custDataLst>
          </p:nvPr>
        </p:nvGrpSpPr>
        <p:grpSpPr>
          <a:xfrm>
            <a:off x="900673" y="4920972"/>
            <a:ext cx="2663825" cy="1334272"/>
            <a:chOff x="900673" y="4674570"/>
            <a:chExt cx="2663825" cy="1334272"/>
          </a:xfrm>
        </p:grpSpPr>
        <p:sp>
          <p:nvSpPr>
            <p:cNvPr id="7" name="Rectangle 10"/>
            <p:cNvSpPr>
              <a:spLocks noChangeArrowheads="1"/>
            </p:cNvSpPr>
            <p:nvPr>
              <p:custDataLst>
                <p:tags r:id="rId19"/>
              </p:custDataLst>
            </p:nvPr>
          </p:nvSpPr>
          <p:spPr bwMode="auto">
            <a:xfrm>
              <a:off x="1103688" y="5195372"/>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err="1">
                  <a:latin typeface="Courier New" pitchFamily="49" charset="0"/>
                </a:rPr>
                <a:t>i</a:t>
              </a:r>
              <a:endParaRPr lang="en-US" sz="2000" dirty="0">
                <a:latin typeface="Courier New" pitchFamily="49" charset="0"/>
              </a:endParaRPr>
            </a:p>
          </p:txBody>
        </p:sp>
        <p:sp>
          <p:nvSpPr>
            <p:cNvPr id="8" name="Rectangle 11"/>
            <p:cNvSpPr>
              <a:spLocks noChangeArrowheads="1"/>
            </p:cNvSpPr>
            <p:nvPr>
              <p:custDataLst>
                <p:tags r:id="rId20"/>
              </p:custDataLst>
            </p:nvPr>
          </p:nvSpPr>
          <p:spPr bwMode="auto">
            <a:xfrm>
              <a:off x="1537261" y="5195372"/>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smtClean="0">
                  <a:latin typeface="Courier New" pitchFamily="49" charset="0"/>
                </a:rPr>
                <a:t>a</a:t>
              </a:r>
              <a:endParaRPr lang="en-US" sz="2000" dirty="0">
                <a:latin typeface="Courier New" pitchFamily="49" charset="0"/>
              </a:endParaRPr>
            </a:p>
          </p:txBody>
        </p:sp>
        <p:sp>
          <p:nvSpPr>
            <p:cNvPr id="9" name="Rectangle 12"/>
            <p:cNvSpPr>
              <a:spLocks noChangeArrowheads="1"/>
            </p:cNvSpPr>
            <p:nvPr>
              <p:custDataLst>
                <p:tags r:id="rId21"/>
              </p:custDataLst>
            </p:nvPr>
          </p:nvSpPr>
          <p:spPr bwMode="auto">
            <a:xfrm>
              <a:off x="2878698" y="5195372"/>
              <a:ext cx="431800" cy="431800"/>
            </a:xfrm>
            <a:prstGeom prst="rect">
              <a:avLst/>
            </a:prstGeom>
            <a:solidFill>
              <a:srgbClr val="D5F1CF"/>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err="1">
                  <a:latin typeface="Courier New" pitchFamily="49" charset="0"/>
                </a:rPr>
                <a:t>p</a:t>
              </a:r>
              <a:endParaRPr lang="en-US" sz="2000" dirty="0">
                <a:latin typeface="Courier New" pitchFamily="49" charset="0"/>
              </a:endParaRPr>
            </a:p>
          </p:txBody>
        </p:sp>
        <p:sp>
          <p:nvSpPr>
            <p:cNvPr id="10" name="Rectangle 13"/>
            <p:cNvSpPr>
              <a:spLocks noChangeArrowheads="1"/>
            </p:cNvSpPr>
            <p:nvPr>
              <p:custDataLst>
                <p:tags r:id="rId22"/>
              </p:custDataLst>
            </p:nvPr>
          </p:nvSpPr>
          <p:spPr bwMode="auto">
            <a:xfrm>
              <a:off x="900673" y="5611297"/>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a:latin typeface="Courier New" pitchFamily="49" charset="0"/>
                </a:rPr>
                <a:t>0</a:t>
              </a:r>
            </a:p>
          </p:txBody>
        </p:sp>
        <p:sp>
          <p:nvSpPr>
            <p:cNvPr id="11" name="Rectangle 14"/>
            <p:cNvSpPr>
              <a:spLocks noChangeArrowheads="1"/>
            </p:cNvSpPr>
            <p:nvPr>
              <p:custDataLst>
                <p:tags r:id="rId23"/>
              </p:custDataLst>
            </p:nvPr>
          </p:nvSpPr>
          <p:spPr bwMode="auto">
            <a:xfrm>
              <a:off x="1357873" y="5611297"/>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a:latin typeface="Courier New" pitchFamily="49" charset="0"/>
                </a:rPr>
                <a:t>4</a:t>
              </a:r>
            </a:p>
          </p:txBody>
        </p:sp>
        <p:sp>
          <p:nvSpPr>
            <p:cNvPr id="12" name="Rectangle 15"/>
            <p:cNvSpPr>
              <a:spLocks noChangeArrowheads="1"/>
            </p:cNvSpPr>
            <p:nvPr>
              <p:custDataLst>
                <p:tags r:id="rId24"/>
              </p:custDataLst>
            </p:nvPr>
          </p:nvSpPr>
          <p:spPr bwMode="auto">
            <a:xfrm>
              <a:off x="2650098" y="5611297"/>
              <a:ext cx="490518"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a:latin typeface="Courier New" pitchFamily="49" charset="0"/>
                </a:rPr>
                <a:t>16</a:t>
              </a:r>
            </a:p>
          </p:txBody>
        </p:sp>
        <p:sp>
          <p:nvSpPr>
            <p:cNvPr id="13" name="Rectangle 16"/>
            <p:cNvSpPr>
              <a:spLocks noChangeArrowheads="1"/>
            </p:cNvSpPr>
            <p:nvPr>
              <p:custDataLst>
                <p:tags r:id="rId25"/>
              </p:custDataLst>
            </p:nvPr>
          </p:nvSpPr>
          <p:spPr bwMode="auto">
            <a:xfrm>
              <a:off x="3073980" y="5604691"/>
              <a:ext cx="490518"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a:latin typeface="Courier New" pitchFamily="49" charset="0"/>
                </a:rPr>
                <a:t>20</a:t>
              </a:r>
            </a:p>
          </p:txBody>
        </p:sp>
        <p:sp>
          <p:nvSpPr>
            <p:cNvPr id="20" name="Rectangle 11"/>
            <p:cNvSpPr>
              <a:spLocks noChangeArrowheads="1"/>
            </p:cNvSpPr>
            <p:nvPr>
              <p:custDataLst>
                <p:tags r:id="rId26"/>
              </p:custDataLst>
            </p:nvPr>
          </p:nvSpPr>
          <p:spPr bwMode="auto">
            <a:xfrm>
              <a:off x="1981519" y="5194490"/>
              <a:ext cx="448853"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endParaRPr lang="en-US" sz="2000" dirty="0">
                <a:latin typeface="Courier New" pitchFamily="49" charset="0"/>
              </a:endParaRPr>
            </a:p>
          </p:txBody>
        </p:sp>
        <p:cxnSp>
          <p:nvCxnSpPr>
            <p:cNvPr id="14" name="Straight Arrow Connector 13"/>
            <p:cNvCxnSpPr>
              <a:endCxn id="8" idx="0"/>
            </p:cNvCxnSpPr>
            <p:nvPr>
              <p:custDataLst>
                <p:tags r:id="rId27"/>
              </p:custDataLst>
            </p:nvPr>
          </p:nvCxnSpPr>
          <p:spPr bwMode="auto">
            <a:xfrm>
              <a:off x="2068734" y="4674570"/>
              <a:ext cx="141627" cy="520802"/>
            </a:xfrm>
            <a:prstGeom prst="straightConnector1">
              <a:avLst/>
            </a:prstGeom>
            <a:noFill/>
            <a:ln w="38100" cap="flat" cmpd="sng" algn="ctr">
              <a:solidFill>
                <a:srgbClr val="CC0000"/>
              </a:solidFill>
              <a:prstDash val="solid"/>
              <a:round/>
              <a:headEnd type="oval" w="med" len="med"/>
              <a:tailEnd type="arrow" w="med" len="med"/>
            </a:ln>
            <a:effectLst/>
          </p:spPr>
        </p:cxnSp>
      </p:grpSp>
      <p:sp>
        <p:nvSpPr>
          <p:cNvPr id="41" name="Footer Placeholder 40"/>
          <p:cNvSpPr>
            <a:spLocks noGrp="1"/>
          </p:cNvSpPr>
          <p:nvPr>
            <p:ph type="ftr" sz="quarter" idx="3"/>
            <p:custDataLst>
              <p:tags r:id="rId12"/>
            </p:custDataLst>
          </p:nvPr>
        </p:nvSpPr>
        <p:spPr/>
        <p:txBody>
          <a:bodyPr/>
          <a:lstStyle/>
          <a:p>
            <a:r>
              <a:rPr lang="en-US" smtClean="0"/>
              <a:t>Java vs. C</a:t>
            </a:r>
            <a:endParaRPr lang="en-US"/>
          </a:p>
        </p:txBody>
      </p:sp>
      <p:sp>
        <p:nvSpPr>
          <p:cNvPr id="4" name="TextBox 3"/>
          <p:cNvSpPr txBox="1"/>
          <p:nvPr>
            <p:custDataLst>
              <p:tags r:id="rId13"/>
            </p:custDataLst>
          </p:nvPr>
        </p:nvSpPr>
        <p:spPr>
          <a:xfrm>
            <a:off x="104259" y="4861847"/>
            <a:ext cx="294071" cy="461665"/>
          </a:xfrm>
          <a:prstGeom prst="rect">
            <a:avLst/>
          </a:prstGeom>
          <a:noFill/>
        </p:spPr>
        <p:txBody>
          <a:bodyPr wrap="none" rtlCol="0">
            <a:spAutoFit/>
          </a:bodyPr>
          <a:lstStyle/>
          <a:p>
            <a:r>
              <a:rPr lang="en-US" dirty="0" smtClean="0">
                <a:latin typeface="Calibri" pitchFamily="34" charset="0"/>
              </a:rPr>
              <a:t>r</a:t>
            </a:r>
          </a:p>
        </p:txBody>
      </p:sp>
      <p:sp>
        <p:nvSpPr>
          <p:cNvPr id="42" name="TextBox 41"/>
          <p:cNvSpPr txBox="1"/>
          <p:nvPr>
            <p:custDataLst>
              <p:tags r:id="rId14"/>
            </p:custDataLst>
          </p:nvPr>
        </p:nvSpPr>
        <p:spPr>
          <a:xfrm>
            <a:off x="4303810" y="4663588"/>
            <a:ext cx="294071" cy="461665"/>
          </a:xfrm>
          <a:prstGeom prst="rect">
            <a:avLst/>
          </a:prstGeom>
          <a:noFill/>
        </p:spPr>
        <p:txBody>
          <a:bodyPr wrap="none" rtlCol="0">
            <a:spAutoFit/>
          </a:bodyPr>
          <a:lstStyle/>
          <a:p>
            <a:r>
              <a:rPr lang="en-US" dirty="0" smtClean="0">
                <a:latin typeface="Calibri" pitchFamily="34" charset="0"/>
              </a:rPr>
              <a:t>r</a:t>
            </a:r>
          </a:p>
        </p:txBody>
      </p:sp>
      <p:cxnSp>
        <p:nvCxnSpPr>
          <p:cNvPr id="44" name="Straight Arrow Connector 43"/>
          <p:cNvCxnSpPr/>
          <p:nvPr>
            <p:custDataLst>
              <p:tags r:id="rId15"/>
            </p:custDataLst>
          </p:nvPr>
        </p:nvCxnSpPr>
        <p:spPr bwMode="auto">
          <a:xfrm>
            <a:off x="372904" y="5187099"/>
            <a:ext cx="745512" cy="252862"/>
          </a:xfrm>
          <a:prstGeom prst="straightConnector1">
            <a:avLst/>
          </a:prstGeom>
          <a:noFill/>
          <a:ln w="38100" cap="flat" cmpd="sng" algn="ctr">
            <a:solidFill>
              <a:srgbClr val="CC0000"/>
            </a:solidFill>
            <a:prstDash val="solid"/>
            <a:round/>
            <a:headEnd type="oval" w="med" len="med"/>
            <a:tailEnd type="arrow" w="med" len="med"/>
          </a:ln>
          <a:effectLst/>
        </p:spPr>
      </p:cxnSp>
      <p:cxnSp>
        <p:nvCxnSpPr>
          <p:cNvPr id="48" name="Straight Arrow Connector 47"/>
          <p:cNvCxnSpPr/>
          <p:nvPr>
            <p:custDataLst>
              <p:tags r:id="rId16"/>
            </p:custDataLst>
          </p:nvPr>
        </p:nvCxnSpPr>
        <p:spPr bwMode="auto">
          <a:xfrm>
            <a:off x="4544020" y="5064658"/>
            <a:ext cx="14948" cy="384781"/>
          </a:xfrm>
          <a:prstGeom prst="straightConnector1">
            <a:avLst/>
          </a:prstGeom>
          <a:noFill/>
          <a:ln w="38100" cap="flat" cmpd="sng" algn="ctr">
            <a:solidFill>
              <a:srgbClr val="CC0000"/>
            </a:solidFill>
            <a:prstDash val="solid"/>
            <a:round/>
            <a:headEnd type="oval" w="med" len="med"/>
            <a:tailEnd type="arrow" w="med" len="med"/>
          </a:ln>
          <a:effectLst/>
        </p:spPr>
      </p:cxnSp>
      <p:sp>
        <p:nvSpPr>
          <p:cNvPr id="49" name="Date Placeholder 48"/>
          <p:cNvSpPr>
            <a:spLocks noGrp="1"/>
          </p:cNvSpPr>
          <p:nvPr>
            <p:ph type="dt" sz="half" idx="2"/>
            <p:custDataLst>
              <p:tags r:id="rId17"/>
            </p:custDataLst>
          </p:nvPr>
        </p:nvSpPr>
        <p:spPr/>
        <p:txBody>
          <a:bodyPr/>
          <a:lstStyle/>
          <a:p>
            <a:r>
              <a:rPr lang="en-US" smtClean="0"/>
              <a:t>Autumn 2014</a:t>
            </a:r>
            <a:endParaRPr lang="en-US" dirty="0"/>
          </a:p>
        </p:txBody>
      </p:sp>
      <p:sp>
        <p:nvSpPr>
          <p:cNvPr id="50" name="Slide Number Placeholder 49"/>
          <p:cNvSpPr>
            <a:spLocks noGrp="1"/>
          </p:cNvSpPr>
          <p:nvPr>
            <p:ph type="sldNum" sz="quarter" idx="4"/>
            <p:custDataLst>
              <p:tags r:id="rId18"/>
            </p:custDataLst>
          </p:nvPr>
        </p:nvSpPr>
        <p:spPr/>
        <p:txBody>
          <a:bodyPr/>
          <a:lstStyle/>
          <a:p>
            <a:fld id="{7CBE8339-D2AD-46DC-A898-FD1E949067F0}" type="slidenum">
              <a:rPr lang="en-US" smtClean="0"/>
              <a:pPr/>
              <a:t>10</a:t>
            </a:fld>
            <a:endParaRPr lang="en-US"/>
          </a:p>
        </p:txBody>
      </p:sp>
    </p:spTree>
    <p:extLst>
      <p:ext uri="{BB962C8B-B14F-4D97-AF65-F5344CB8AC3E}">
        <p14:creationId xmlns:p14="http://schemas.microsoft.com/office/powerpoint/2010/main" val="2757251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custDataLst>
              <p:tags r:id="rId1"/>
            </p:custDataLst>
          </p:nvPr>
        </p:nvGrpSpPr>
        <p:grpSpPr>
          <a:xfrm>
            <a:off x="1240049" y="5906157"/>
            <a:ext cx="6587500" cy="770556"/>
            <a:chOff x="1240049" y="5906157"/>
            <a:chExt cx="6587500" cy="770556"/>
          </a:xfrm>
        </p:grpSpPr>
        <p:sp>
          <p:nvSpPr>
            <p:cNvPr id="21" name="Rectangle 10"/>
            <p:cNvSpPr>
              <a:spLocks noChangeArrowheads="1"/>
            </p:cNvSpPr>
            <p:nvPr>
              <p:custDataLst>
                <p:tags r:id="rId21"/>
              </p:custDataLst>
            </p:nvPr>
          </p:nvSpPr>
          <p:spPr bwMode="auto">
            <a:xfrm>
              <a:off x="1410222" y="5907039"/>
              <a:ext cx="431800" cy="431800"/>
            </a:xfrm>
            <a:prstGeom prst="rect">
              <a:avLst/>
            </a:prstGeom>
            <a:solidFill>
              <a:srgbClr val="CDF1C5"/>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err="1" smtClean="0">
                  <a:latin typeface="Courier New" pitchFamily="49" charset="0"/>
                </a:rPr>
                <a:t>s</a:t>
              </a:r>
              <a:endParaRPr lang="en-US" sz="2000" dirty="0">
                <a:latin typeface="Courier New" pitchFamily="49" charset="0"/>
              </a:endParaRPr>
            </a:p>
          </p:txBody>
        </p:sp>
        <p:sp>
          <p:nvSpPr>
            <p:cNvPr id="22" name="Rectangle 11"/>
            <p:cNvSpPr>
              <a:spLocks noChangeArrowheads="1"/>
            </p:cNvSpPr>
            <p:nvPr>
              <p:custDataLst>
                <p:tags r:id="rId22"/>
              </p:custDataLst>
            </p:nvPr>
          </p:nvSpPr>
          <p:spPr bwMode="auto">
            <a:xfrm>
              <a:off x="1843795" y="5907039"/>
              <a:ext cx="5983754" cy="431800"/>
            </a:xfrm>
            <a:prstGeom prst="rect">
              <a:avLst/>
            </a:prstGeom>
            <a:solidFill>
              <a:srgbClr val="CDF1C5"/>
            </a:solidFill>
            <a:ln w="25400">
              <a:solidFill>
                <a:schemeClr val="tx1"/>
              </a:solidFill>
              <a:miter lim="800000"/>
              <a:headEnd/>
              <a:tailEnd/>
            </a:ln>
            <a:effectLst/>
          </p:spPr>
          <p:txBody>
            <a:bodyPr wrap="none" lIns="90487" tIns="44450" rIns="90487" bIns="44450" anchor="ctr"/>
            <a:lstStyle/>
            <a:p>
              <a:r>
                <a:rPr lang="en-US" sz="2000" dirty="0" err="1" smtClean="0">
                  <a:latin typeface="Courier New" pitchFamily="49" charset="0"/>
                </a:rPr>
                <a:t>n</a:t>
              </a:r>
              <a:endParaRPr lang="en-US" sz="2000" dirty="0">
                <a:latin typeface="Courier New" pitchFamily="49" charset="0"/>
              </a:endParaRPr>
            </a:p>
          </p:txBody>
        </p:sp>
        <p:sp>
          <p:nvSpPr>
            <p:cNvPr id="24" name="Rectangle 13"/>
            <p:cNvSpPr>
              <a:spLocks noChangeArrowheads="1"/>
            </p:cNvSpPr>
            <p:nvPr>
              <p:custDataLst>
                <p:tags r:id="rId23"/>
              </p:custDataLst>
            </p:nvPr>
          </p:nvSpPr>
          <p:spPr bwMode="auto">
            <a:xfrm>
              <a:off x="1240049" y="6279168"/>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a:latin typeface="Courier New" pitchFamily="49" charset="0"/>
                </a:rPr>
                <a:t>0</a:t>
              </a:r>
            </a:p>
          </p:txBody>
        </p:sp>
        <p:sp>
          <p:nvSpPr>
            <p:cNvPr id="28" name="Rectangle 11"/>
            <p:cNvSpPr>
              <a:spLocks noChangeArrowheads="1"/>
            </p:cNvSpPr>
            <p:nvPr>
              <p:custDataLst>
                <p:tags r:id="rId24"/>
              </p:custDataLst>
            </p:nvPr>
          </p:nvSpPr>
          <p:spPr bwMode="auto">
            <a:xfrm>
              <a:off x="2288053" y="5906157"/>
              <a:ext cx="448853" cy="431800"/>
            </a:xfrm>
            <a:prstGeom prst="rect">
              <a:avLst/>
            </a:prstGeom>
            <a:solidFill>
              <a:srgbClr val="CDF1C5"/>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p</a:t>
              </a:r>
              <a:endParaRPr lang="en-US" sz="2000" dirty="0">
                <a:latin typeface="Courier New" pitchFamily="49" charset="0"/>
              </a:endParaRPr>
            </a:p>
          </p:txBody>
        </p:sp>
        <p:sp>
          <p:nvSpPr>
            <p:cNvPr id="33" name="Rectangle 14"/>
            <p:cNvSpPr>
              <a:spLocks noChangeArrowheads="1"/>
            </p:cNvSpPr>
            <p:nvPr>
              <p:custDataLst>
                <p:tags r:id="rId25"/>
              </p:custDataLst>
            </p:nvPr>
          </p:nvSpPr>
          <p:spPr bwMode="auto">
            <a:xfrm>
              <a:off x="1662357" y="6279168"/>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4</a:t>
              </a:r>
              <a:endParaRPr lang="en-US" sz="2000" dirty="0">
                <a:latin typeface="Courier New" pitchFamily="49" charset="0"/>
              </a:endParaRPr>
            </a:p>
          </p:txBody>
        </p:sp>
        <p:sp>
          <p:nvSpPr>
            <p:cNvPr id="34" name="Rectangle 14"/>
            <p:cNvSpPr>
              <a:spLocks noChangeArrowheads="1"/>
            </p:cNvSpPr>
            <p:nvPr>
              <p:custDataLst>
                <p:tags r:id="rId26"/>
              </p:custDataLst>
            </p:nvPr>
          </p:nvSpPr>
          <p:spPr bwMode="auto">
            <a:xfrm>
              <a:off x="2122157" y="6279168"/>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8</a:t>
              </a:r>
              <a:endParaRPr lang="en-US" sz="2000" dirty="0">
                <a:latin typeface="Courier New" pitchFamily="49" charset="0"/>
              </a:endParaRPr>
            </a:p>
          </p:txBody>
        </p:sp>
        <p:sp>
          <p:nvSpPr>
            <p:cNvPr id="35" name="Rectangle 14"/>
            <p:cNvSpPr>
              <a:spLocks noChangeArrowheads="1"/>
            </p:cNvSpPr>
            <p:nvPr>
              <p:custDataLst>
                <p:tags r:id="rId27"/>
              </p:custDataLst>
            </p:nvPr>
          </p:nvSpPr>
          <p:spPr bwMode="auto">
            <a:xfrm>
              <a:off x="2559195" y="6279168"/>
              <a:ext cx="490568"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12</a:t>
              </a:r>
              <a:endParaRPr lang="en-US" sz="2000" dirty="0">
                <a:latin typeface="Courier New" pitchFamily="49" charset="0"/>
              </a:endParaRPr>
            </a:p>
          </p:txBody>
        </p:sp>
      </p:grpSp>
      <p:sp>
        <p:nvSpPr>
          <p:cNvPr id="2" name="Title 1"/>
          <p:cNvSpPr>
            <a:spLocks noGrp="1"/>
          </p:cNvSpPr>
          <p:nvPr>
            <p:ph type="title"/>
            <p:custDataLst>
              <p:tags r:id="rId2"/>
            </p:custDataLst>
          </p:nvPr>
        </p:nvSpPr>
        <p:spPr/>
        <p:txBody>
          <a:bodyPr/>
          <a:lstStyle/>
          <a:p>
            <a:r>
              <a:rPr lang="en-US" dirty="0" smtClean="0"/>
              <a:t>Casting in C (example from Lab 5)</a:t>
            </a:r>
            <a:endParaRPr lang="en-US" dirty="0"/>
          </a:p>
        </p:txBody>
      </p:sp>
      <p:sp>
        <p:nvSpPr>
          <p:cNvPr id="3" name="Content Placeholder 2"/>
          <p:cNvSpPr>
            <a:spLocks noGrp="1"/>
          </p:cNvSpPr>
          <p:nvPr>
            <p:ph idx="1"/>
            <p:custDataLst>
              <p:tags r:id="rId3"/>
            </p:custDataLst>
          </p:nvPr>
        </p:nvSpPr>
        <p:spPr>
          <a:xfrm>
            <a:off x="396875" y="1177379"/>
            <a:ext cx="8366125" cy="5156746"/>
          </a:xfrm>
        </p:spPr>
        <p:txBody>
          <a:bodyPr/>
          <a:lstStyle/>
          <a:p>
            <a:r>
              <a:rPr lang="en-US" dirty="0" smtClean="0"/>
              <a:t>We can cast any pointer into any other pointer;</a:t>
            </a:r>
            <a:br>
              <a:rPr lang="en-US" dirty="0" smtClean="0"/>
            </a:br>
            <a:r>
              <a:rPr lang="en-US" dirty="0" smtClean="0"/>
              <a:t>just look at the same bits differently</a:t>
            </a:r>
          </a:p>
          <a:p>
            <a:pPr>
              <a:buNone/>
            </a:pPr>
            <a:endParaRPr lang="en-US" dirty="0" smtClean="0"/>
          </a:p>
        </p:txBody>
      </p:sp>
      <p:sp>
        <p:nvSpPr>
          <p:cNvPr id="6" name="Rectangle 2"/>
          <p:cNvSpPr>
            <a:spLocks noChangeArrowheads="1"/>
          </p:cNvSpPr>
          <p:nvPr>
            <p:custDataLst>
              <p:tags r:id="rId4"/>
            </p:custDataLst>
          </p:nvPr>
        </p:nvSpPr>
        <p:spPr bwMode="auto">
          <a:xfrm>
            <a:off x="821063" y="2052955"/>
            <a:ext cx="6393419" cy="3690754"/>
          </a:xfrm>
          <a:prstGeom prst="rect">
            <a:avLst/>
          </a:prstGeom>
          <a:solidFill>
            <a:srgbClr val="F6F5BD"/>
          </a:solidFill>
          <a:ln w="12700">
            <a:solidFill>
              <a:schemeClr val="tx1"/>
            </a:solidFill>
            <a:miter lim="800000"/>
            <a:headEnd/>
            <a:tailEnd/>
          </a:ln>
          <a:effectLst/>
        </p:spPr>
        <p:txBody>
          <a:bodyPr wrap="square" lIns="90487" tIns="44450" rIns="90487" bIns="44450">
            <a:spAutoFit/>
          </a:bodyPr>
          <a:lstStyle/>
          <a:p>
            <a:r>
              <a:rPr lang="en-US" sz="1800" dirty="0" err="1" smtClean="0">
                <a:latin typeface="Courier New" pitchFamily="49" charset="0"/>
              </a:rPr>
              <a:t>struct</a:t>
            </a:r>
            <a:r>
              <a:rPr lang="en-US" sz="1800" dirty="0" smtClean="0">
                <a:latin typeface="Courier New" pitchFamily="49" charset="0"/>
              </a:rPr>
              <a:t> </a:t>
            </a:r>
            <a:r>
              <a:rPr lang="en-US" sz="1800" dirty="0" err="1" smtClean="0">
                <a:latin typeface="Courier New" pitchFamily="49" charset="0"/>
              </a:rPr>
              <a:t>BlockInfo</a:t>
            </a:r>
            <a:r>
              <a:rPr lang="en-US" sz="1800" dirty="0" smtClean="0">
                <a:latin typeface="Courier New" pitchFamily="49" charset="0"/>
              </a:rPr>
              <a:t> {</a:t>
            </a:r>
          </a:p>
          <a:p>
            <a:r>
              <a:rPr lang="en-US" sz="1800" dirty="0" smtClean="0">
                <a:latin typeface="Courier New" pitchFamily="49" charset="0"/>
              </a:rPr>
              <a:t>	</a:t>
            </a:r>
            <a:r>
              <a:rPr lang="en-US" sz="1800" dirty="0" err="1" smtClean="0">
                <a:latin typeface="Courier New" pitchFamily="49" charset="0"/>
              </a:rPr>
              <a:t>int</a:t>
            </a:r>
            <a:r>
              <a:rPr lang="en-US" sz="1800" dirty="0" smtClean="0">
                <a:latin typeface="Courier New" pitchFamily="49" charset="0"/>
              </a:rPr>
              <a:t> </a:t>
            </a:r>
            <a:r>
              <a:rPr lang="en-US" sz="1800" dirty="0" err="1" smtClean="0">
                <a:latin typeface="Courier New" pitchFamily="49" charset="0"/>
              </a:rPr>
              <a:t>sizeAndTags</a:t>
            </a:r>
            <a:r>
              <a:rPr lang="en-US" sz="1800" dirty="0" smtClean="0">
                <a:latin typeface="Courier New" pitchFamily="49" charset="0"/>
              </a:rPr>
              <a:t>;</a:t>
            </a:r>
          </a:p>
          <a:p>
            <a:r>
              <a:rPr lang="en-US" sz="1800" dirty="0" smtClean="0">
                <a:latin typeface="Courier New" pitchFamily="49" charset="0"/>
              </a:rPr>
              <a:t>	</a:t>
            </a:r>
            <a:r>
              <a:rPr lang="en-US" sz="1800" dirty="0" err="1" smtClean="0">
                <a:latin typeface="Courier New" pitchFamily="49" charset="0"/>
              </a:rPr>
              <a:t>struct</a:t>
            </a:r>
            <a:r>
              <a:rPr lang="en-US" sz="1800" dirty="0" smtClean="0">
                <a:latin typeface="Courier New" pitchFamily="49" charset="0"/>
              </a:rPr>
              <a:t> </a:t>
            </a:r>
            <a:r>
              <a:rPr lang="en-US" sz="1800" dirty="0" err="1" smtClean="0">
                <a:latin typeface="Courier New" pitchFamily="49" charset="0"/>
              </a:rPr>
              <a:t>BlockInfo</a:t>
            </a:r>
            <a:r>
              <a:rPr lang="en-US" sz="1800" dirty="0" smtClean="0">
                <a:latin typeface="Courier New" pitchFamily="49" charset="0"/>
              </a:rPr>
              <a:t>* next;</a:t>
            </a:r>
          </a:p>
          <a:p>
            <a:r>
              <a:rPr lang="en-US" sz="1800" dirty="0" smtClean="0">
                <a:latin typeface="Courier New" pitchFamily="49" charset="0"/>
              </a:rPr>
              <a:t>	</a:t>
            </a:r>
            <a:r>
              <a:rPr lang="en-US" sz="1800" dirty="0" err="1" smtClean="0">
                <a:latin typeface="Courier New" pitchFamily="49" charset="0"/>
              </a:rPr>
              <a:t>struct</a:t>
            </a:r>
            <a:r>
              <a:rPr lang="en-US" sz="1800" dirty="0" smtClean="0">
                <a:latin typeface="Courier New" pitchFamily="49" charset="0"/>
              </a:rPr>
              <a:t> </a:t>
            </a:r>
            <a:r>
              <a:rPr lang="en-US" sz="1800" dirty="0" err="1" smtClean="0">
                <a:latin typeface="Courier New" pitchFamily="49" charset="0"/>
              </a:rPr>
              <a:t>BlockInfo</a:t>
            </a:r>
            <a:r>
              <a:rPr lang="en-US" sz="1800" dirty="0" smtClean="0">
                <a:latin typeface="Courier New" pitchFamily="49" charset="0"/>
              </a:rPr>
              <a:t>* </a:t>
            </a:r>
            <a:r>
              <a:rPr lang="en-US" sz="1800" dirty="0" err="1" smtClean="0">
                <a:latin typeface="Courier New" pitchFamily="49" charset="0"/>
              </a:rPr>
              <a:t>prev</a:t>
            </a:r>
            <a:r>
              <a:rPr lang="en-US" sz="1800" dirty="0" smtClean="0">
                <a:latin typeface="Courier New" pitchFamily="49" charset="0"/>
              </a:rPr>
              <a:t>;</a:t>
            </a:r>
          </a:p>
          <a:p>
            <a:r>
              <a:rPr lang="en-US" sz="1800" dirty="0" smtClean="0">
                <a:latin typeface="Courier New" pitchFamily="49" charset="0"/>
              </a:rPr>
              <a:t>};</a:t>
            </a:r>
          </a:p>
          <a:p>
            <a:r>
              <a:rPr lang="en-US" sz="1800" dirty="0" err="1" smtClean="0">
                <a:latin typeface="Courier New" pitchFamily="49" charset="0"/>
              </a:rPr>
              <a:t>typedef</a:t>
            </a:r>
            <a:r>
              <a:rPr lang="en-US" sz="1800" dirty="0" smtClean="0">
                <a:latin typeface="Courier New" pitchFamily="49" charset="0"/>
              </a:rPr>
              <a:t> </a:t>
            </a:r>
            <a:r>
              <a:rPr lang="en-US" sz="1800" dirty="0" err="1" smtClean="0">
                <a:latin typeface="Courier New" pitchFamily="49" charset="0"/>
              </a:rPr>
              <a:t>struct</a:t>
            </a:r>
            <a:r>
              <a:rPr lang="en-US" sz="1800" dirty="0" smtClean="0">
                <a:latin typeface="Courier New" pitchFamily="49" charset="0"/>
              </a:rPr>
              <a:t> </a:t>
            </a:r>
            <a:r>
              <a:rPr lang="en-US" sz="1800" dirty="0" err="1" smtClean="0">
                <a:latin typeface="Courier New" pitchFamily="49" charset="0"/>
              </a:rPr>
              <a:t>BlockInfo</a:t>
            </a:r>
            <a:r>
              <a:rPr lang="en-US" sz="1800" dirty="0" smtClean="0">
                <a:latin typeface="Courier New" pitchFamily="49" charset="0"/>
              </a:rPr>
              <a:t> </a:t>
            </a:r>
            <a:r>
              <a:rPr lang="en-US" sz="1800" dirty="0" err="1" smtClean="0">
                <a:latin typeface="Courier New" pitchFamily="49" charset="0"/>
              </a:rPr>
              <a:t>BlockInfo</a:t>
            </a:r>
            <a:r>
              <a:rPr lang="en-US" sz="1800" dirty="0" smtClean="0">
                <a:latin typeface="Courier New" pitchFamily="49" charset="0"/>
              </a:rPr>
              <a:t>;</a:t>
            </a:r>
          </a:p>
          <a:p>
            <a:r>
              <a:rPr lang="en-US" sz="1800" dirty="0" smtClean="0">
                <a:latin typeface="Courier New" pitchFamily="49" charset="0"/>
              </a:rPr>
              <a:t>…</a:t>
            </a:r>
          </a:p>
          <a:p>
            <a:r>
              <a:rPr lang="en-US" sz="1800" dirty="0" err="1" smtClean="0">
                <a:latin typeface="Courier New" pitchFamily="49" charset="0"/>
              </a:rPr>
              <a:t>int</a:t>
            </a:r>
            <a:r>
              <a:rPr lang="en-US" sz="1800" dirty="0" smtClean="0">
                <a:latin typeface="Courier New" pitchFamily="49" charset="0"/>
              </a:rPr>
              <a:t> </a:t>
            </a:r>
            <a:r>
              <a:rPr lang="en-US" sz="1800" dirty="0" err="1" smtClean="0">
                <a:latin typeface="Courier New" pitchFamily="49" charset="0"/>
              </a:rPr>
              <a:t>x</a:t>
            </a:r>
            <a:r>
              <a:rPr lang="en-US" sz="1800" dirty="0" smtClean="0">
                <a:latin typeface="Courier New" pitchFamily="49" charset="0"/>
              </a:rPr>
              <a:t>;</a:t>
            </a:r>
          </a:p>
          <a:p>
            <a:r>
              <a:rPr lang="en-US" sz="1800" dirty="0" err="1" smtClean="0">
                <a:latin typeface="Courier New" pitchFamily="49" charset="0"/>
              </a:rPr>
              <a:t>BlockInfo</a:t>
            </a:r>
            <a:r>
              <a:rPr lang="en-US" sz="1800" dirty="0" smtClean="0">
                <a:latin typeface="Courier New" pitchFamily="49" charset="0"/>
              </a:rPr>
              <a:t> *</a:t>
            </a:r>
            <a:r>
              <a:rPr lang="en-US" sz="1800" dirty="0" err="1">
                <a:latin typeface="Courier New" pitchFamily="49" charset="0"/>
              </a:rPr>
              <a:t>b</a:t>
            </a:r>
            <a:r>
              <a:rPr lang="en-US" sz="1800" dirty="0" smtClean="0">
                <a:latin typeface="Courier New" pitchFamily="49" charset="0"/>
              </a:rPr>
              <a:t>;</a:t>
            </a:r>
          </a:p>
          <a:p>
            <a:r>
              <a:rPr lang="en-US" sz="1800" dirty="0" err="1" smtClean="0">
                <a:latin typeface="Courier New" pitchFamily="49" charset="0"/>
              </a:rPr>
              <a:t>BlockInfo</a:t>
            </a:r>
            <a:r>
              <a:rPr lang="en-US" sz="1800" dirty="0" smtClean="0">
                <a:latin typeface="Courier New" pitchFamily="49" charset="0"/>
              </a:rPr>
              <a:t> *</a:t>
            </a:r>
            <a:r>
              <a:rPr lang="en-US" sz="1800" dirty="0" err="1" smtClean="0">
                <a:latin typeface="Courier New" pitchFamily="49" charset="0"/>
              </a:rPr>
              <a:t>newBlock</a:t>
            </a:r>
            <a:r>
              <a:rPr lang="en-US" sz="1800" dirty="0" smtClean="0">
                <a:latin typeface="Courier New" pitchFamily="49" charset="0"/>
              </a:rPr>
              <a:t>; </a:t>
            </a:r>
          </a:p>
          <a:p>
            <a:r>
              <a:rPr lang="en-US" sz="1800" dirty="0" smtClean="0">
                <a:latin typeface="Courier New" pitchFamily="49" charset="0"/>
              </a:rPr>
              <a:t>…</a:t>
            </a:r>
          </a:p>
          <a:p>
            <a:r>
              <a:rPr lang="en-US" sz="1800" dirty="0" err="1" smtClean="0">
                <a:latin typeface="Courier New" pitchFamily="49" charset="0"/>
              </a:rPr>
              <a:t>newBlock</a:t>
            </a:r>
            <a:r>
              <a:rPr lang="en-US" sz="1800" dirty="0" smtClean="0">
                <a:latin typeface="Courier New" pitchFamily="49" charset="0"/>
              </a:rPr>
              <a:t> = (</a:t>
            </a:r>
            <a:r>
              <a:rPr lang="en-US" sz="1800" dirty="0" err="1" smtClean="0">
                <a:latin typeface="Courier New" pitchFamily="49" charset="0"/>
              </a:rPr>
              <a:t>BlockInfo</a:t>
            </a:r>
            <a:r>
              <a:rPr lang="en-US" sz="1800" dirty="0" smtClean="0">
                <a:latin typeface="Courier New" pitchFamily="49" charset="0"/>
              </a:rPr>
              <a:t> *) ( (char *) </a:t>
            </a:r>
            <a:r>
              <a:rPr lang="en-US" sz="1800" dirty="0" err="1">
                <a:latin typeface="Courier New" pitchFamily="49" charset="0"/>
              </a:rPr>
              <a:t>b</a:t>
            </a:r>
            <a:r>
              <a:rPr lang="en-US" sz="1800" dirty="0" smtClean="0">
                <a:latin typeface="Courier New" pitchFamily="49" charset="0"/>
              </a:rPr>
              <a:t> + </a:t>
            </a:r>
            <a:r>
              <a:rPr lang="en-US" sz="1800" dirty="0" err="1" smtClean="0">
                <a:latin typeface="Courier New" pitchFamily="49" charset="0"/>
              </a:rPr>
              <a:t>x</a:t>
            </a:r>
            <a:r>
              <a:rPr lang="en-US" sz="1800" dirty="0" smtClean="0">
                <a:latin typeface="Courier New" pitchFamily="49" charset="0"/>
              </a:rPr>
              <a:t> );</a:t>
            </a:r>
          </a:p>
          <a:p>
            <a:r>
              <a:rPr lang="en-US" sz="1800" dirty="0" smtClean="0">
                <a:latin typeface="Courier New" pitchFamily="49" charset="0"/>
              </a:rPr>
              <a:t>…</a:t>
            </a:r>
          </a:p>
        </p:txBody>
      </p:sp>
      <p:grpSp>
        <p:nvGrpSpPr>
          <p:cNvPr id="42" name="Group 41"/>
          <p:cNvGrpSpPr/>
          <p:nvPr>
            <p:custDataLst>
              <p:tags r:id="rId5"/>
            </p:custDataLst>
          </p:nvPr>
        </p:nvGrpSpPr>
        <p:grpSpPr>
          <a:xfrm>
            <a:off x="5136015" y="2621624"/>
            <a:ext cx="2495590" cy="2547289"/>
            <a:chOff x="5136015" y="2621624"/>
            <a:chExt cx="2495590" cy="2547289"/>
          </a:xfrm>
        </p:grpSpPr>
        <p:cxnSp>
          <p:nvCxnSpPr>
            <p:cNvPr id="8" name="Straight Arrow Connector 7"/>
            <p:cNvCxnSpPr>
              <a:stCxn id="9" idx="2"/>
            </p:cNvCxnSpPr>
            <p:nvPr>
              <p:custDataLst>
                <p:tags r:id="rId19"/>
              </p:custDataLst>
            </p:nvPr>
          </p:nvCxnSpPr>
          <p:spPr bwMode="auto">
            <a:xfrm rot="5400000">
              <a:off x="5330424" y="3750654"/>
              <a:ext cx="1223850" cy="1612668"/>
            </a:xfrm>
            <a:prstGeom prst="straightConnector1">
              <a:avLst/>
            </a:prstGeom>
            <a:noFill/>
            <a:ln w="25400" cap="flat" cmpd="sng" algn="ctr">
              <a:solidFill>
                <a:srgbClr val="CC0000"/>
              </a:solidFill>
              <a:prstDash val="solid"/>
              <a:round/>
              <a:headEnd type="none" w="med" len="med"/>
              <a:tailEnd type="arrow"/>
            </a:ln>
            <a:effectLst/>
          </p:spPr>
        </p:cxnSp>
        <p:sp>
          <p:nvSpPr>
            <p:cNvPr id="9" name="TextBox 8"/>
            <p:cNvSpPr txBox="1"/>
            <p:nvPr>
              <p:custDataLst>
                <p:tags r:id="rId20"/>
              </p:custDataLst>
            </p:nvPr>
          </p:nvSpPr>
          <p:spPr>
            <a:xfrm>
              <a:off x="5865760" y="2621624"/>
              <a:ext cx="1765845" cy="1323439"/>
            </a:xfrm>
            <a:prstGeom prst="rect">
              <a:avLst/>
            </a:prstGeom>
            <a:solidFill>
              <a:srgbClr val="FF9999"/>
            </a:solidFill>
          </p:spPr>
          <p:txBody>
            <a:bodyPr wrap="square" rtlCol="0">
              <a:spAutoFit/>
            </a:bodyPr>
            <a:lstStyle/>
            <a:p>
              <a:r>
                <a:rPr lang="en-US" sz="1600" dirty="0" smtClean="0">
                  <a:latin typeface="Calibri" pitchFamily="34" charset="0"/>
                </a:rPr>
                <a:t>Cast </a:t>
              </a:r>
              <a:r>
                <a:rPr lang="en-US" sz="1600" dirty="0" err="1">
                  <a:latin typeface="Calibri" pitchFamily="34" charset="0"/>
                </a:rPr>
                <a:t>b</a:t>
              </a:r>
              <a:r>
                <a:rPr lang="en-US" sz="1600" dirty="0" smtClean="0">
                  <a:latin typeface="Calibri" pitchFamily="34" charset="0"/>
                </a:rPr>
                <a:t> into char pointer so that you can add byte offset without scaling</a:t>
              </a:r>
            </a:p>
          </p:txBody>
        </p:sp>
      </p:grpSp>
      <p:grpSp>
        <p:nvGrpSpPr>
          <p:cNvPr id="43" name="Group 42"/>
          <p:cNvGrpSpPr/>
          <p:nvPr>
            <p:custDataLst>
              <p:tags r:id="rId6"/>
            </p:custDataLst>
          </p:nvPr>
        </p:nvGrpSpPr>
        <p:grpSpPr>
          <a:xfrm>
            <a:off x="3711244" y="4042006"/>
            <a:ext cx="4827527" cy="1158633"/>
            <a:chOff x="3711244" y="4042006"/>
            <a:chExt cx="4827527" cy="1158633"/>
          </a:xfrm>
        </p:grpSpPr>
        <p:cxnSp>
          <p:nvCxnSpPr>
            <p:cNvPr id="15" name="Straight Arrow Connector 14"/>
            <p:cNvCxnSpPr>
              <a:stCxn id="16" idx="1"/>
            </p:cNvCxnSpPr>
            <p:nvPr>
              <p:custDataLst>
                <p:tags r:id="rId17"/>
              </p:custDataLst>
            </p:nvPr>
          </p:nvCxnSpPr>
          <p:spPr bwMode="auto">
            <a:xfrm rot="10800000" flipV="1">
              <a:off x="3711244" y="4580615"/>
              <a:ext cx="3061683" cy="620024"/>
            </a:xfrm>
            <a:prstGeom prst="straightConnector1">
              <a:avLst/>
            </a:prstGeom>
            <a:noFill/>
            <a:ln w="25400" cap="flat" cmpd="sng" algn="ctr">
              <a:solidFill>
                <a:srgbClr val="CC0000"/>
              </a:solidFill>
              <a:prstDash val="solid"/>
              <a:round/>
              <a:headEnd type="none" w="med" len="med"/>
              <a:tailEnd type="arrow"/>
            </a:ln>
            <a:effectLst/>
          </p:spPr>
        </p:cxnSp>
        <p:sp>
          <p:nvSpPr>
            <p:cNvPr id="16" name="TextBox 15"/>
            <p:cNvSpPr txBox="1"/>
            <p:nvPr>
              <p:custDataLst>
                <p:tags r:id="rId18"/>
              </p:custDataLst>
            </p:nvPr>
          </p:nvSpPr>
          <p:spPr>
            <a:xfrm>
              <a:off x="6772926" y="4042006"/>
              <a:ext cx="1765845" cy="1077218"/>
            </a:xfrm>
            <a:prstGeom prst="rect">
              <a:avLst/>
            </a:prstGeom>
            <a:solidFill>
              <a:srgbClr val="FF9999"/>
            </a:solidFill>
          </p:spPr>
          <p:txBody>
            <a:bodyPr wrap="square" rtlCol="0">
              <a:spAutoFit/>
            </a:bodyPr>
            <a:lstStyle/>
            <a:p>
              <a:r>
                <a:rPr lang="en-US" sz="1600" dirty="0" smtClean="0">
                  <a:latin typeface="Calibri" pitchFamily="34" charset="0"/>
                </a:rPr>
                <a:t>Cast back into </a:t>
              </a:r>
              <a:r>
                <a:rPr lang="en-US" sz="1600" dirty="0" err="1" smtClean="0">
                  <a:latin typeface="Calibri" pitchFamily="34" charset="0"/>
                </a:rPr>
                <a:t>BlockInfo</a:t>
              </a:r>
              <a:r>
                <a:rPr lang="en-US" sz="1600" dirty="0" smtClean="0">
                  <a:latin typeface="Calibri" pitchFamily="34" charset="0"/>
                </a:rPr>
                <a:t> pointer so you can use it as </a:t>
              </a:r>
              <a:r>
                <a:rPr lang="en-US" sz="1600" dirty="0" err="1" smtClean="0">
                  <a:latin typeface="Calibri" pitchFamily="34" charset="0"/>
                </a:rPr>
                <a:t>BlockInfo</a:t>
              </a:r>
              <a:r>
                <a:rPr lang="en-US" sz="1600" dirty="0" smtClean="0">
                  <a:latin typeface="Calibri" pitchFamily="34" charset="0"/>
                </a:rPr>
                <a:t> </a:t>
              </a:r>
              <a:r>
                <a:rPr lang="en-US" sz="1600" dirty="0" err="1" smtClean="0">
                  <a:latin typeface="Calibri" pitchFamily="34" charset="0"/>
                </a:rPr>
                <a:t>struct</a:t>
              </a:r>
              <a:endParaRPr lang="en-US" sz="1600" dirty="0" smtClean="0">
                <a:latin typeface="Calibri" pitchFamily="34" charset="0"/>
              </a:endParaRPr>
            </a:p>
          </p:txBody>
        </p:sp>
      </p:grpSp>
      <p:sp>
        <p:nvSpPr>
          <p:cNvPr id="25" name="Rectangle 14"/>
          <p:cNvSpPr>
            <a:spLocks noChangeArrowheads="1"/>
          </p:cNvSpPr>
          <p:nvPr>
            <p:custDataLst>
              <p:tags r:id="rId7"/>
            </p:custDataLst>
          </p:nvPr>
        </p:nvSpPr>
        <p:spPr bwMode="auto">
          <a:xfrm>
            <a:off x="4269941" y="6279168"/>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err="1" smtClean="0">
                <a:latin typeface="Courier New" pitchFamily="49" charset="0"/>
              </a:rPr>
              <a:t>x</a:t>
            </a:r>
            <a:endParaRPr lang="en-US" sz="2000" dirty="0">
              <a:latin typeface="Courier New" pitchFamily="49" charset="0"/>
            </a:endParaRPr>
          </a:p>
        </p:txBody>
      </p:sp>
      <p:grpSp>
        <p:nvGrpSpPr>
          <p:cNvPr id="45" name="Group 44"/>
          <p:cNvGrpSpPr/>
          <p:nvPr>
            <p:custDataLst>
              <p:tags r:id="rId8"/>
            </p:custDataLst>
          </p:nvPr>
        </p:nvGrpSpPr>
        <p:grpSpPr>
          <a:xfrm>
            <a:off x="4441846" y="5904393"/>
            <a:ext cx="1326684" cy="433564"/>
            <a:chOff x="4441846" y="5904393"/>
            <a:chExt cx="1326684" cy="433564"/>
          </a:xfrm>
        </p:grpSpPr>
        <p:sp>
          <p:nvSpPr>
            <p:cNvPr id="30" name="Rectangle 10"/>
            <p:cNvSpPr>
              <a:spLocks noChangeArrowheads="1"/>
            </p:cNvSpPr>
            <p:nvPr>
              <p:custDataLst>
                <p:tags r:id="rId14"/>
              </p:custDataLst>
            </p:nvPr>
          </p:nvSpPr>
          <p:spPr bwMode="auto">
            <a:xfrm>
              <a:off x="4441846" y="5906157"/>
              <a:ext cx="431800" cy="431800"/>
            </a:xfrm>
            <a:prstGeom prst="rect">
              <a:avLst/>
            </a:prstGeom>
            <a:solidFill>
              <a:srgbClr val="CDF1C5"/>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err="1" smtClean="0">
                  <a:latin typeface="Courier New" pitchFamily="49" charset="0"/>
                </a:rPr>
                <a:t>s</a:t>
              </a:r>
              <a:endParaRPr lang="en-US" sz="2000" dirty="0">
                <a:latin typeface="Courier New" pitchFamily="49" charset="0"/>
              </a:endParaRPr>
            </a:p>
          </p:txBody>
        </p:sp>
        <p:sp>
          <p:nvSpPr>
            <p:cNvPr id="31" name="Rectangle 11"/>
            <p:cNvSpPr>
              <a:spLocks noChangeArrowheads="1"/>
            </p:cNvSpPr>
            <p:nvPr>
              <p:custDataLst>
                <p:tags r:id="rId15"/>
              </p:custDataLst>
            </p:nvPr>
          </p:nvSpPr>
          <p:spPr bwMode="auto">
            <a:xfrm>
              <a:off x="5319677" y="5905275"/>
              <a:ext cx="448853" cy="431800"/>
            </a:xfrm>
            <a:prstGeom prst="rect">
              <a:avLst/>
            </a:prstGeom>
            <a:solidFill>
              <a:srgbClr val="CDF1C5"/>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p</a:t>
              </a:r>
              <a:endParaRPr lang="en-US" sz="2000" dirty="0">
                <a:latin typeface="Courier New" pitchFamily="49" charset="0"/>
              </a:endParaRPr>
            </a:p>
          </p:txBody>
        </p:sp>
        <p:sp>
          <p:nvSpPr>
            <p:cNvPr id="32" name="Rectangle 11"/>
            <p:cNvSpPr>
              <a:spLocks noChangeArrowheads="1"/>
            </p:cNvSpPr>
            <p:nvPr>
              <p:custDataLst>
                <p:tags r:id="rId16"/>
              </p:custDataLst>
            </p:nvPr>
          </p:nvSpPr>
          <p:spPr bwMode="auto">
            <a:xfrm>
              <a:off x="4869958" y="5904393"/>
              <a:ext cx="448853" cy="431800"/>
            </a:xfrm>
            <a:prstGeom prst="rect">
              <a:avLst/>
            </a:prstGeom>
            <a:solidFill>
              <a:srgbClr val="CDF1C5"/>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n</a:t>
              </a:r>
              <a:endParaRPr lang="en-US" sz="2000" dirty="0">
                <a:latin typeface="Courier New" pitchFamily="49" charset="0"/>
              </a:endParaRPr>
            </a:p>
          </p:txBody>
        </p:sp>
      </p:grpSp>
      <p:cxnSp>
        <p:nvCxnSpPr>
          <p:cNvPr id="37" name="Straight Arrow Connector 36"/>
          <p:cNvCxnSpPr>
            <a:endCxn id="21" idx="0"/>
          </p:cNvCxnSpPr>
          <p:nvPr>
            <p:custDataLst>
              <p:tags r:id="rId9"/>
            </p:custDataLst>
          </p:nvPr>
        </p:nvCxnSpPr>
        <p:spPr bwMode="auto">
          <a:xfrm rot="10800000" flipV="1">
            <a:off x="1626123" y="5430561"/>
            <a:ext cx="4274647" cy="476478"/>
          </a:xfrm>
          <a:prstGeom prst="straightConnector1">
            <a:avLst/>
          </a:prstGeom>
          <a:noFill/>
          <a:ln w="38100" cap="flat" cmpd="sng" algn="ctr">
            <a:solidFill>
              <a:srgbClr val="0000FF"/>
            </a:solidFill>
            <a:prstDash val="solid"/>
            <a:round/>
            <a:headEnd type="oval" w="med" len="med"/>
            <a:tailEnd type="arrow" w="med" len="med"/>
          </a:ln>
          <a:effectLst/>
        </p:spPr>
      </p:cxnSp>
      <p:cxnSp>
        <p:nvCxnSpPr>
          <p:cNvPr id="38" name="Straight Arrow Connector 37"/>
          <p:cNvCxnSpPr>
            <a:endCxn id="30" idx="0"/>
          </p:cNvCxnSpPr>
          <p:nvPr>
            <p:custDataLst>
              <p:tags r:id="rId10"/>
            </p:custDataLst>
          </p:nvPr>
        </p:nvCxnSpPr>
        <p:spPr bwMode="auto">
          <a:xfrm>
            <a:off x="1576457" y="5430562"/>
            <a:ext cx="3081289" cy="475595"/>
          </a:xfrm>
          <a:prstGeom prst="straightConnector1">
            <a:avLst/>
          </a:prstGeom>
          <a:noFill/>
          <a:ln w="38100" cap="flat" cmpd="sng" algn="ctr">
            <a:solidFill>
              <a:srgbClr val="0000FF"/>
            </a:solidFill>
            <a:prstDash val="solid"/>
            <a:round/>
            <a:headEnd type="oval" w="med" len="med"/>
            <a:tailEnd type="arrow" w="med" len="med"/>
          </a:ln>
          <a:effectLst/>
        </p:spPr>
      </p:cxnSp>
      <p:sp>
        <p:nvSpPr>
          <p:cNvPr id="29" name="Footer Placeholder 28"/>
          <p:cNvSpPr>
            <a:spLocks noGrp="1"/>
          </p:cNvSpPr>
          <p:nvPr>
            <p:ph type="ftr" sz="quarter" idx="3"/>
            <p:custDataLst>
              <p:tags r:id="rId11"/>
            </p:custDataLst>
          </p:nvPr>
        </p:nvSpPr>
        <p:spPr/>
        <p:txBody>
          <a:bodyPr/>
          <a:lstStyle/>
          <a:p>
            <a:r>
              <a:rPr lang="en-US" smtClean="0"/>
              <a:t>Java vs. C</a:t>
            </a:r>
            <a:endParaRPr lang="en-US"/>
          </a:p>
        </p:txBody>
      </p:sp>
      <p:sp>
        <p:nvSpPr>
          <p:cNvPr id="27" name="Date Placeholder 26"/>
          <p:cNvSpPr>
            <a:spLocks noGrp="1"/>
          </p:cNvSpPr>
          <p:nvPr>
            <p:ph type="dt" sz="half" idx="2"/>
            <p:custDataLst>
              <p:tags r:id="rId12"/>
            </p:custDataLst>
          </p:nvPr>
        </p:nvSpPr>
        <p:spPr/>
        <p:txBody>
          <a:bodyPr/>
          <a:lstStyle/>
          <a:p>
            <a:r>
              <a:rPr lang="en-US" smtClean="0"/>
              <a:t>Autumn 2014</a:t>
            </a:r>
            <a:endParaRPr lang="en-US" dirty="0"/>
          </a:p>
        </p:txBody>
      </p:sp>
      <p:sp>
        <p:nvSpPr>
          <p:cNvPr id="36" name="Slide Number Placeholder 35"/>
          <p:cNvSpPr>
            <a:spLocks noGrp="1"/>
          </p:cNvSpPr>
          <p:nvPr>
            <p:ph type="sldNum" sz="quarter" idx="4"/>
            <p:custDataLst>
              <p:tags r:id="rId13"/>
            </p:custDataLst>
          </p:nvPr>
        </p:nvSpPr>
        <p:spPr/>
        <p:txBody>
          <a:bodyPr/>
          <a:lstStyle/>
          <a:p>
            <a:fld id="{7CBE8339-D2AD-46DC-A898-FD1E949067F0}" type="slidenum">
              <a:rPr lang="en-US" smtClean="0"/>
              <a:pPr/>
              <a:t>11</a:t>
            </a:fld>
            <a:endParaRPr lang="en-US"/>
          </a:p>
        </p:txBody>
      </p:sp>
    </p:spTree>
    <p:extLst>
      <p:ext uri="{BB962C8B-B14F-4D97-AF65-F5344CB8AC3E}">
        <p14:creationId xmlns:p14="http://schemas.microsoft.com/office/powerpoint/2010/main" val="2078685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357018" y="355776"/>
            <a:ext cx="8405982" cy="762000"/>
          </a:xfrm>
        </p:spPr>
        <p:txBody>
          <a:bodyPr/>
          <a:lstStyle/>
          <a:p>
            <a:r>
              <a:rPr lang="en-US" dirty="0" smtClean="0"/>
              <a:t>Type-safe casting in Java</a:t>
            </a:r>
            <a:endParaRPr lang="en-US" dirty="0"/>
          </a:p>
        </p:txBody>
      </p:sp>
      <p:sp>
        <p:nvSpPr>
          <p:cNvPr id="3" name="Content Placeholder 2"/>
          <p:cNvSpPr>
            <a:spLocks noGrp="1"/>
          </p:cNvSpPr>
          <p:nvPr>
            <p:ph idx="1"/>
            <p:custDataLst>
              <p:tags r:id="rId2"/>
            </p:custDataLst>
          </p:nvPr>
        </p:nvSpPr>
        <p:spPr>
          <a:xfrm>
            <a:off x="396875" y="1012054"/>
            <a:ext cx="8366125" cy="5322071"/>
          </a:xfrm>
        </p:spPr>
        <p:txBody>
          <a:bodyPr/>
          <a:lstStyle/>
          <a:p>
            <a:r>
              <a:rPr lang="en-US" dirty="0" smtClean="0"/>
              <a:t>Can only cast compatible object references</a:t>
            </a:r>
          </a:p>
        </p:txBody>
      </p:sp>
      <p:sp>
        <p:nvSpPr>
          <p:cNvPr id="9" name="Rectangle 8"/>
          <p:cNvSpPr/>
          <p:nvPr>
            <p:custDataLst>
              <p:tags r:id="rId3"/>
            </p:custDataLst>
          </p:nvPr>
        </p:nvSpPr>
        <p:spPr>
          <a:xfrm>
            <a:off x="471806" y="2916801"/>
            <a:ext cx="8537760" cy="4031873"/>
          </a:xfrm>
          <a:prstGeom prst="rect">
            <a:avLst/>
          </a:prstGeom>
          <a:noFill/>
          <a:ln>
            <a:noFill/>
          </a:ln>
        </p:spPr>
        <p:txBody>
          <a:bodyPr wrap="square">
            <a:spAutoFit/>
          </a:bodyPr>
          <a:lstStyle/>
          <a:p>
            <a:r>
              <a:rPr lang="en-US" sz="1600" dirty="0" smtClean="0">
                <a:latin typeface="Courier New" panose="02070309020205020404" pitchFamily="49" charset="0"/>
                <a:cs typeface="Courier New" panose="02070309020205020404" pitchFamily="49" charset="0"/>
              </a:rPr>
              <a:t>// Vehicle is a super class of Boat and Car, which are siblings</a:t>
            </a:r>
          </a:p>
          <a:p>
            <a:r>
              <a:rPr lang="en-US" sz="1600" dirty="0" smtClean="0">
                <a:latin typeface="Courier New" panose="02070309020205020404" pitchFamily="49" charset="0"/>
                <a:cs typeface="Courier New" panose="02070309020205020404" pitchFamily="49" charset="0"/>
              </a:rPr>
              <a:t>Vehicle  v = new Vehicle();</a:t>
            </a:r>
          </a:p>
          <a:p>
            <a:r>
              <a:rPr lang="en-US" sz="1600" dirty="0" smtClean="0">
                <a:latin typeface="Courier New" panose="02070309020205020404" pitchFamily="49" charset="0"/>
                <a:cs typeface="Courier New" panose="02070309020205020404" pitchFamily="49" charset="0"/>
              </a:rPr>
              <a:t>Car     c1 = new Car();</a:t>
            </a:r>
          </a:p>
          <a:p>
            <a:r>
              <a:rPr lang="en-US" sz="1600" dirty="0">
                <a:latin typeface="Courier New" pitchFamily="49" charset="0"/>
                <a:cs typeface="Courier New" panose="02070309020205020404" pitchFamily="49" charset="0"/>
              </a:rPr>
              <a:t>Boat </a:t>
            </a:r>
            <a:r>
              <a:rPr lang="en-US" sz="1600" dirty="0" smtClean="0">
                <a:latin typeface="Courier New" pitchFamily="49" charset="0"/>
                <a:cs typeface="Courier New" panose="02070309020205020404" pitchFamily="49" charset="0"/>
              </a:rPr>
              <a:t>   b1 = new Boat();</a:t>
            </a:r>
          </a:p>
          <a:p>
            <a:r>
              <a:rPr lang="en-US" sz="1600" dirty="0">
                <a:latin typeface="Courier New" pitchFamily="49" charset="0"/>
                <a:cs typeface="Courier New" panose="02070309020205020404" pitchFamily="49" charset="0"/>
              </a:rPr>
              <a:t>Vehicle </a:t>
            </a:r>
            <a:r>
              <a:rPr lang="en-US" sz="1600" dirty="0" smtClean="0">
                <a:latin typeface="Courier New" panose="02070309020205020404" pitchFamily="49" charset="0"/>
                <a:cs typeface="Courier New" panose="02070309020205020404" pitchFamily="49" charset="0"/>
              </a:rPr>
              <a:t>v1 = new Car(); 	</a:t>
            </a:r>
          </a:p>
          <a:p>
            <a:r>
              <a:rPr lang="en-US" sz="1600" dirty="0" smtClean="0">
                <a:latin typeface="Courier New" panose="02070309020205020404" pitchFamily="49" charset="0"/>
                <a:cs typeface="Courier New" panose="02070309020205020404" pitchFamily="49" charset="0"/>
              </a:rPr>
              <a:t>			</a:t>
            </a:r>
          </a:p>
          <a:p>
            <a:r>
              <a:rPr lang="en-US" sz="1600" dirty="0">
                <a:latin typeface="Courier New" pitchFamily="49" charset="0"/>
                <a:cs typeface="Courier New" panose="02070309020205020404" pitchFamily="49" charset="0"/>
              </a:rPr>
              <a:t>Vehicle </a:t>
            </a:r>
            <a:r>
              <a:rPr lang="en-US" sz="1600" dirty="0" smtClean="0">
                <a:latin typeface="Courier New" panose="02070309020205020404" pitchFamily="49" charset="0"/>
                <a:cs typeface="Courier New" panose="02070309020205020404" pitchFamily="49" charset="0"/>
              </a:rPr>
              <a:t>v2 = </a:t>
            </a:r>
            <a:r>
              <a:rPr lang="en-US" sz="1600" dirty="0">
                <a:latin typeface="Courier New" panose="02070309020205020404" pitchFamily="49" charset="0"/>
                <a:cs typeface="Courier New" panose="02070309020205020404" pitchFamily="49" charset="0"/>
              </a:rPr>
              <a:t>v</a:t>
            </a:r>
            <a:r>
              <a:rPr lang="en-US" sz="1600" dirty="0" smtClean="0">
                <a:latin typeface="Courier New" panose="02070309020205020404" pitchFamily="49" charset="0"/>
                <a:cs typeface="Courier New" panose="02070309020205020404" pitchFamily="49" charset="0"/>
              </a:rPr>
              <a:t>1; 		</a:t>
            </a:r>
          </a:p>
          <a:p>
            <a:r>
              <a:rPr lang="en-US" sz="1600" dirty="0" smtClean="0">
                <a:solidFill>
                  <a:srgbClr val="C00000"/>
                </a:solidFill>
                <a:latin typeface="Courier New" pitchFamily="49" charset="0"/>
                <a:cs typeface="Courier New" panose="02070309020205020404" pitchFamily="49" charset="0"/>
              </a:rPr>
              <a:t>Car     c2 = new Boat(); 	</a:t>
            </a:r>
          </a:p>
          <a:p>
            <a:r>
              <a:rPr lang="en-US" sz="1600" dirty="0" smtClean="0">
                <a:solidFill>
                  <a:srgbClr val="C00000"/>
                </a:solidFill>
                <a:latin typeface="Courier New" pitchFamily="49" charset="0"/>
                <a:cs typeface="Courier New" panose="02070309020205020404" pitchFamily="49" charset="0"/>
              </a:rPr>
              <a:t>			</a:t>
            </a:r>
          </a:p>
          <a:p>
            <a:r>
              <a:rPr lang="en-US" sz="1600" dirty="0">
                <a:solidFill>
                  <a:srgbClr val="C00000"/>
                </a:solidFill>
                <a:latin typeface="Courier New" pitchFamily="49" charset="0"/>
                <a:cs typeface="Courier New" panose="02070309020205020404" pitchFamily="49" charset="0"/>
              </a:rPr>
              <a:t>Car </a:t>
            </a:r>
            <a:r>
              <a:rPr lang="en-US" sz="1600" dirty="0" smtClean="0">
                <a:solidFill>
                  <a:srgbClr val="C00000"/>
                </a:solidFill>
                <a:latin typeface="Courier New" pitchFamily="49" charset="0"/>
                <a:cs typeface="Courier New" panose="02070309020205020404" pitchFamily="49" charset="0"/>
              </a:rPr>
              <a:t>    c3 = new Vehicle(); 	</a:t>
            </a:r>
          </a:p>
          <a:p>
            <a:r>
              <a:rPr lang="en-US" sz="1600" dirty="0" smtClean="0">
                <a:solidFill>
                  <a:srgbClr val="C00000"/>
                </a:solidFill>
                <a:latin typeface="Courier New" pitchFamily="49" charset="0"/>
                <a:cs typeface="Courier New" panose="02070309020205020404" pitchFamily="49" charset="0"/>
              </a:rPr>
              <a:t>			</a:t>
            </a:r>
          </a:p>
          <a:p>
            <a:r>
              <a:rPr lang="en-US" sz="1600" dirty="0" smtClean="0">
                <a:solidFill>
                  <a:schemeClr val="accent2"/>
                </a:solidFill>
                <a:latin typeface="Courier New" pitchFamily="49" charset="0"/>
                <a:cs typeface="Courier New" panose="02070309020205020404" pitchFamily="49" charset="0"/>
              </a:rPr>
              <a:t>Boat    b2 = (Boat) v; </a:t>
            </a:r>
            <a:r>
              <a:rPr lang="en-US" sz="1600" dirty="0" smtClean="0">
                <a:solidFill>
                  <a:srgbClr val="C00000"/>
                </a:solidFill>
                <a:latin typeface="Courier New" panose="02070309020205020404" pitchFamily="49" charset="0"/>
                <a:cs typeface="Courier New" panose="02070309020205020404" pitchFamily="49" charset="0"/>
              </a:rPr>
              <a:t>	</a:t>
            </a:r>
            <a:endParaRPr lang="en-US" sz="1600" dirty="0" smtClean="0">
              <a:solidFill>
                <a:schemeClr val="accent2"/>
              </a:solidFill>
              <a:latin typeface="Courier New" panose="02070309020205020404" pitchFamily="49" charset="0"/>
              <a:cs typeface="Courier New" panose="02070309020205020404" pitchFamily="49" charset="0"/>
            </a:endParaRPr>
          </a:p>
          <a:p>
            <a:r>
              <a:rPr lang="en-US" sz="1600" dirty="0" smtClean="0">
                <a:solidFill>
                  <a:schemeClr val="accent2"/>
                </a:solidFill>
                <a:latin typeface="Courier New" panose="02070309020205020404" pitchFamily="49" charset="0"/>
                <a:cs typeface="Courier New" panose="02070309020205020404" pitchFamily="49" charset="0"/>
              </a:rPr>
              <a:t>			</a:t>
            </a:r>
          </a:p>
          <a:p>
            <a:r>
              <a:rPr lang="en-US" sz="1600" dirty="0">
                <a:latin typeface="Courier New" pitchFamily="49" charset="0"/>
                <a:cs typeface="Courier New" panose="02070309020205020404" pitchFamily="49" charset="0"/>
              </a:rPr>
              <a:t>Car </a:t>
            </a:r>
            <a:r>
              <a:rPr lang="en-US" sz="1600" dirty="0" smtClean="0">
                <a:latin typeface="Courier New" pitchFamily="49" charset="0"/>
                <a:cs typeface="Courier New" panose="02070309020205020404" pitchFamily="49" charset="0"/>
              </a:rPr>
              <a:t>    c4 = (Car) v2; 	</a:t>
            </a:r>
            <a:endParaRPr lang="en-US" sz="1600" u="sng" dirty="0">
              <a:latin typeface="Courier New" panose="02070309020205020404" pitchFamily="49" charset="0"/>
              <a:cs typeface="Courier New" panose="02070309020205020404" pitchFamily="49" charset="0"/>
            </a:endParaRPr>
          </a:p>
          <a:p>
            <a:r>
              <a:rPr lang="en-US" sz="1600" dirty="0">
                <a:solidFill>
                  <a:srgbClr val="C00000"/>
                </a:solidFill>
                <a:latin typeface="Courier New" pitchFamily="49" charset="0"/>
                <a:cs typeface="Courier New" panose="02070309020205020404" pitchFamily="49" charset="0"/>
              </a:rPr>
              <a:t>Car </a:t>
            </a:r>
            <a:r>
              <a:rPr lang="en-US" sz="1600" dirty="0" smtClean="0">
                <a:solidFill>
                  <a:srgbClr val="C00000"/>
                </a:solidFill>
                <a:latin typeface="Courier New" pitchFamily="49" charset="0"/>
                <a:cs typeface="Courier New" panose="02070309020205020404" pitchFamily="49" charset="0"/>
              </a:rPr>
              <a:t>    c5 = (Car) b1; 	 </a:t>
            </a:r>
          </a:p>
          <a:p>
            <a:r>
              <a:rPr lang="en-US" sz="1600" dirty="0">
                <a:solidFill>
                  <a:srgbClr val="C00000"/>
                </a:solidFill>
                <a:latin typeface="Courier New" panose="02070309020205020404" pitchFamily="49" charset="0"/>
                <a:cs typeface="Courier New" panose="02070309020205020404" pitchFamily="49" charset="0"/>
              </a:rPr>
              <a:t> </a:t>
            </a:r>
            <a:r>
              <a:rPr lang="en-US" sz="1600" dirty="0" smtClean="0">
                <a:solidFill>
                  <a:srgbClr val="C00000"/>
                </a:solidFill>
                <a:latin typeface="Courier New" panose="02070309020205020404" pitchFamily="49" charset="0"/>
                <a:cs typeface="Courier New" panose="02070309020205020404" pitchFamily="49" charset="0"/>
              </a:rPr>
              <a:t>                             </a:t>
            </a:r>
          </a:p>
        </p:txBody>
      </p:sp>
      <p:grpSp>
        <p:nvGrpSpPr>
          <p:cNvPr id="14" name="Group 13"/>
          <p:cNvGrpSpPr/>
          <p:nvPr>
            <p:custDataLst>
              <p:tags r:id="rId4"/>
            </p:custDataLst>
          </p:nvPr>
        </p:nvGrpSpPr>
        <p:grpSpPr>
          <a:xfrm>
            <a:off x="533701" y="1423478"/>
            <a:ext cx="8137194" cy="1497728"/>
            <a:chOff x="533701" y="1811444"/>
            <a:chExt cx="8137194" cy="1497728"/>
          </a:xfrm>
        </p:grpSpPr>
        <p:sp>
          <p:nvSpPr>
            <p:cNvPr id="6" name="Rectangle 5"/>
            <p:cNvSpPr/>
            <p:nvPr>
              <p:custDataLst>
                <p:tags r:id="rId8"/>
              </p:custDataLst>
            </p:nvPr>
          </p:nvSpPr>
          <p:spPr>
            <a:xfrm>
              <a:off x="2745986" y="2215709"/>
              <a:ext cx="1895989" cy="646331"/>
            </a:xfrm>
            <a:prstGeom prst="rect">
              <a:avLst/>
            </a:prstGeom>
            <a:solidFill>
              <a:srgbClr val="F1C7C7"/>
            </a:solidFill>
            <a:ln>
              <a:solidFill>
                <a:srgbClr val="FF0000"/>
              </a:solidFill>
            </a:ln>
          </p:spPr>
          <p:txBody>
            <a:bodyPr wrap="square">
              <a:spAutoFit/>
            </a:bodyPr>
            <a:lstStyle/>
            <a:p>
              <a:r>
                <a:rPr lang="en-US" sz="1200" dirty="0" smtClean="0">
                  <a:latin typeface="Courier New" pitchFamily="49" charset="0"/>
                </a:rPr>
                <a:t>class Vehicle {</a:t>
              </a:r>
            </a:p>
            <a:p>
              <a:r>
                <a:rPr lang="en-US" sz="1200" dirty="0" smtClean="0">
                  <a:latin typeface="Courier New" pitchFamily="49" charset="0"/>
                </a:rPr>
                <a:t>  </a:t>
              </a:r>
              <a:r>
                <a:rPr lang="en-US" sz="1200" dirty="0" err="1" smtClean="0">
                  <a:latin typeface="Courier New" pitchFamily="49" charset="0"/>
                </a:rPr>
                <a:t>int</a:t>
              </a:r>
              <a:r>
                <a:rPr lang="en-US" sz="1200" dirty="0" smtClean="0">
                  <a:latin typeface="Courier New" pitchFamily="49" charset="0"/>
                </a:rPr>
                <a:t> passengers;</a:t>
              </a:r>
            </a:p>
            <a:p>
              <a:r>
                <a:rPr lang="en-US" sz="1200" dirty="0" smtClean="0">
                  <a:latin typeface="Courier New" pitchFamily="49" charset="0"/>
                </a:rPr>
                <a:t>}</a:t>
              </a:r>
            </a:p>
          </p:txBody>
        </p:sp>
        <p:sp>
          <p:nvSpPr>
            <p:cNvPr id="7" name="Rectangle 6"/>
            <p:cNvSpPr/>
            <p:nvPr>
              <p:custDataLst>
                <p:tags r:id="rId9"/>
              </p:custDataLst>
            </p:nvPr>
          </p:nvSpPr>
          <p:spPr>
            <a:xfrm>
              <a:off x="5240504" y="1811444"/>
              <a:ext cx="3430391" cy="646331"/>
            </a:xfrm>
            <a:prstGeom prst="rect">
              <a:avLst/>
            </a:prstGeom>
            <a:solidFill>
              <a:srgbClr val="F1C7C7"/>
            </a:solidFill>
            <a:ln>
              <a:solidFill>
                <a:srgbClr val="FF0000"/>
              </a:solidFill>
            </a:ln>
          </p:spPr>
          <p:txBody>
            <a:bodyPr wrap="square">
              <a:spAutoFit/>
            </a:bodyPr>
            <a:lstStyle/>
            <a:p>
              <a:r>
                <a:rPr lang="en-US" sz="1200" dirty="0" smtClean="0">
                  <a:latin typeface="Courier New" pitchFamily="49" charset="0"/>
                </a:rPr>
                <a:t>class Boat extends Vehicle {</a:t>
              </a:r>
            </a:p>
            <a:p>
              <a:r>
                <a:rPr lang="en-US" sz="1200" dirty="0" smtClean="0">
                  <a:latin typeface="Courier New" pitchFamily="49" charset="0"/>
                </a:rPr>
                <a:t>  </a:t>
              </a:r>
              <a:r>
                <a:rPr lang="en-US" sz="1200" dirty="0" err="1" smtClean="0">
                  <a:latin typeface="Courier New" pitchFamily="49" charset="0"/>
                </a:rPr>
                <a:t>int</a:t>
              </a:r>
              <a:r>
                <a:rPr lang="en-US" sz="1200" dirty="0" smtClean="0">
                  <a:latin typeface="Courier New" pitchFamily="49" charset="0"/>
                </a:rPr>
                <a:t> propellers;</a:t>
              </a:r>
            </a:p>
            <a:p>
              <a:r>
                <a:rPr lang="en-US" sz="1200" dirty="0" smtClean="0">
                  <a:latin typeface="Courier New" pitchFamily="49" charset="0"/>
                </a:rPr>
                <a:t>}</a:t>
              </a:r>
            </a:p>
          </p:txBody>
        </p:sp>
        <p:sp>
          <p:nvSpPr>
            <p:cNvPr id="8" name="Rectangle 7"/>
            <p:cNvSpPr/>
            <p:nvPr>
              <p:custDataLst>
                <p:tags r:id="rId10"/>
              </p:custDataLst>
            </p:nvPr>
          </p:nvSpPr>
          <p:spPr>
            <a:xfrm>
              <a:off x="5218222" y="2662841"/>
              <a:ext cx="3430391" cy="646331"/>
            </a:xfrm>
            <a:prstGeom prst="rect">
              <a:avLst/>
            </a:prstGeom>
            <a:solidFill>
              <a:srgbClr val="F1C7C7"/>
            </a:solidFill>
            <a:ln>
              <a:solidFill>
                <a:srgbClr val="FF0000"/>
              </a:solidFill>
            </a:ln>
          </p:spPr>
          <p:txBody>
            <a:bodyPr wrap="square">
              <a:spAutoFit/>
            </a:bodyPr>
            <a:lstStyle/>
            <a:p>
              <a:r>
                <a:rPr lang="en-US" sz="1200" dirty="0" smtClean="0">
                  <a:latin typeface="Courier New" pitchFamily="49" charset="0"/>
                </a:rPr>
                <a:t>class Car extends Vehicle {</a:t>
              </a:r>
            </a:p>
            <a:p>
              <a:r>
                <a:rPr lang="en-US" sz="1200" dirty="0" smtClean="0">
                  <a:latin typeface="Courier New" pitchFamily="49" charset="0"/>
                </a:rPr>
                <a:t>  </a:t>
              </a:r>
              <a:r>
                <a:rPr lang="en-US" sz="1200" dirty="0" err="1" smtClean="0">
                  <a:latin typeface="Courier New" pitchFamily="49" charset="0"/>
                </a:rPr>
                <a:t>int</a:t>
              </a:r>
              <a:r>
                <a:rPr lang="en-US" sz="1200" dirty="0" smtClean="0">
                  <a:latin typeface="Courier New" pitchFamily="49" charset="0"/>
                </a:rPr>
                <a:t> wheels;</a:t>
              </a:r>
            </a:p>
            <a:p>
              <a:r>
                <a:rPr lang="en-US" sz="1200" dirty="0" smtClean="0">
                  <a:latin typeface="Courier New" pitchFamily="49" charset="0"/>
                </a:rPr>
                <a:t>}</a:t>
              </a:r>
            </a:p>
          </p:txBody>
        </p:sp>
        <p:sp>
          <p:nvSpPr>
            <p:cNvPr id="10" name="Rectangle 9"/>
            <p:cNvSpPr/>
            <p:nvPr>
              <p:custDataLst>
                <p:tags r:id="rId11"/>
              </p:custDataLst>
            </p:nvPr>
          </p:nvSpPr>
          <p:spPr>
            <a:xfrm>
              <a:off x="533701" y="2215709"/>
              <a:ext cx="1841252" cy="646331"/>
            </a:xfrm>
            <a:prstGeom prst="rect">
              <a:avLst/>
            </a:prstGeom>
            <a:solidFill>
              <a:srgbClr val="B5B5F9"/>
            </a:solidFill>
            <a:ln>
              <a:solidFill>
                <a:srgbClr val="FF0000"/>
              </a:solidFill>
            </a:ln>
          </p:spPr>
          <p:txBody>
            <a:bodyPr wrap="square">
              <a:spAutoFit/>
            </a:bodyPr>
            <a:lstStyle/>
            <a:p>
              <a:r>
                <a:rPr lang="en-US" sz="1200" dirty="0" smtClean="0">
                  <a:latin typeface="Courier New" pitchFamily="49" charset="0"/>
                </a:rPr>
                <a:t>class Object {</a:t>
              </a:r>
            </a:p>
            <a:p>
              <a:r>
                <a:rPr lang="en-US" sz="1200" dirty="0" smtClean="0">
                  <a:latin typeface="Courier New" pitchFamily="49" charset="0"/>
                </a:rPr>
                <a:t>  …</a:t>
              </a:r>
            </a:p>
            <a:p>
              <a:r>
                <a:rPr lang="en-US" sz="1200" dirty="0" smtClean="0">
                  <a:latin typeface="Courier New" pitchFamily="49" charset="0"/>
                </a:rPr>
                <a:t>}</a:t>
              </a:r>
            </a:p>
          </p:txBody>
        </p:sp>
        <p:cxnSp>
          <p:nvCxnSpPr>
            <p:cNvPr id="11" name="Straight Arrow Connector 10"/>
            <p:cNvCxnSpPr>
              <a:stCxn id="10" idx="3"/>
              <a:endCxn id="6" idx="1"/>
            </p:cNvCxnSpPr>
            <p:nvPr>
              <p:custDataLst>
                <p:tags r:id="rId12"/>
              </p:custDataLst>
            </p:nvPr>
          </p:nvCxnSpPr>
          <p:spPr bwMode="auto">
            <a:xfrm>
              <a:off x="2374953" y="2538875"/>
              <a:ext cx="371033" cy="1588"/>
            </a:xfrm>
            <a:prstGeom prst="straightConnector1">
              <a:avLst/>
            </a:prstGeom>
            <a:noFill/>
            <a:ln w="25400" cap="flat" cmpd="sng" algn="ctr">
              <a:solidFill>
                <a:srgbClr val="CC0000"/>
              </a:solidFill>
              <a:prstDash val="solid"/>
              <a:round/>
              <a:headEnd type="none" w="med" len="med"/>
              <a:tailEnd type="arrow"/>
            </a:ln>
            <a:effectLst/>
          </p:spPr>
        </p:cxnSp>
        <p:cxnSp>
          <p:nvCxnSpPr>
            <p:cNvPr id="12" name="Straight Arrow Connector 11"/>
            <p:cNvCxnSpPr>
              <a:stCxn id="6" idx="3"/>
              <a:endCxn id="7" idx="1"/>
            </p:cNvCxnSpPr>
            <p:nvPr>
              <p:custDataLst>
                <p:tags r:id="rId13"/>
              </p:custDataLst>
            </p:nvPr>
          </p:nvCxnSpPr>
          <p:spPr bwMode="auto">
            <a:xfrm flipV="1">
              <a:off x="4641975" y="2134610"/>
              <a:ext cx="598529" cy="404265"/>
            </a:xfrm>
            <a:prstGeom prst="straightConnector1">
              <a:avLst/>
            </a:prstGeom>
            <a:noFill/>
            <a:ln w="25400" cap="flat" cmpd="sng" algn="ctr">
              <a:solidFill>
                <a:srgbClr val="CC0000"/>
              </a:solidFill>
              <a:prstDash val="solid"/>
              <a:round/>
              <a:headEnd type="none" w="med" len="med"/>
              <a:tailEnd type="arrow"/>
            </a:ln>
            <a:effectLst/>
          </p:spPr>
        </p:cxnSp>
        <p:cxnSp>
          <p:nvCxnSpPr>
            <p:cNvPr id="13" name="Straight Arrow Connector 12"/>
            <p:cNvCxnSpPr>
              <a:stCxn id="6" idx="3"/>
            </p:cNvCxnSpPr>
            <p:nvPr>
              <p:custDataLst>
                <p:tags r:id="rId14"/>
              </p:custDataLst>
            </p:nvPr>
          </p:nvCxnSpPr>
          <p:spPr bwMode="auto">
            <a:xfrm>
              <a:off x="4641975" y="2538875"/>
              <a:ext cx="587388" cy="447132"/>
            </a:xfrm>
            <a:prstGeom prst="straightConnector1">
              <a:avLst/>
            </a:prstGeom>
            <a:noFill/>
            <a:ln w="25400" cap="flat" cmpd="sng" algn="ctr">
              <a:solidFill>
                <a:srgbClr val="CC0000"/>
              </a:solidFill>
              <a:prstDash val="solid"/>
              <a:round/>
              <a:headEnd type="none" w="med" len="med"/>
              <a:tailEnd type="arrow"/>
            </a:ln>
            <a:effectLst/>
          </p:spPr>
        </p:cxnSp>
      </p:grpSp>
      <p:sp>
        <p:nvSpPr>
          <p:cNvPr id="15" name="Footer Placeholder 14"/>
          <p:cNvSpPr>
            <a:spLocks noGrp="1"/>
          </p:cNvSpPr>
          <p:nvPr>
            <p:ph type="ftr" sz="quarter" idx="3"/>
            <p:custDataLst>
              <p:tags r:id="rId5"/>
            </p:custDataLst>
          </p:nvPr>
        </p:nvSpPr>
        <p:spPr/>
        <p:txBody>
          <a:bodyPr/>
          <a:lstStyle/>
          <a:p>
            <a:r>
              <a:rPr lang="en-US" smtClean="0"/>
              <a:t>Java vs. C</a:t>
            </a:r>
            <a:endParaRPr lang="en-US"/>
          </a:p>
        </p:txBody>
      </p:sp>
      <p:sp>
        <p:nvSpPr>
          <p:cNvPr id="16" name="Date Placeholder 15"/>
          <p:cNvSpPr>
            <a:spLocks noGrp="1"/>
          </p:cNvSpPr>
          <p:nvPr>
            <p:ph type="dt" sz="half" idx="2"/>
            <p:custDataLst>
              <p:tags r:id="rId6"/>
            </p:custDataLst>
          </p:nvPr>
        </p:nvSpPr>
        <p:spPr/>
        <p:txBody>
          <a:bodyPr/>
          <a:lstStyle/>
          <a:p>
            <a:r>
              <a:rPr lang="en-US" smtClean="0"/>
              <a:t>Autumn 2014</a:t>
            </a:r>
            <a:endParaRPr lang="en-US" dirty="0"/>
          </a:p>
        </p:txBody>
      </p:sp>
      <p:sp>
        <p:nvSpPr>
          <p:cNvPr id="17" name="Slide Number Placeholder 16"/>
          <p:cNvSpPr>
            <a:spLocks noGrp="1"/>
          </p:cNvSpPr>
          <p:nvPr>
            <p:ph type="sldNum" sz="quarter" idx="4"/>
            <p:custDataLst>
              <p:tags r:id="rId7"/>
            </p:custDataLst>
          </p:nvPr>
        </p:nvSpPr>
        <p:spPr/>
        <p:txBody>
          <a:bodyPr/>
          <a:lstStyle/>
          <a:p>
            <a:fld id="{7CBE8339-D2AD-46DC-A898-FD1E949067F0}" type="slidenum">
              <a:rPr lang="en-US" smtClean="0"/>
              <a:pPr/>
              <a:t>12</a:t>
            </a:fld>
            <a:endParaRPr lang="en-US"/>
          </a:p>
        </p:txBody>
      </p:sp>
    </p:spTree>
    <p:extLst>
      <p:ext uri="{BB962C8B-B14F-4D97-AF65-F5344CB8AC3E}">
        <p14:creationId xmlns:p14="http://schemas.microsoft.com/office/powerpoint/2010/main" val="24853752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357018" y="355776"/>
            <a:ext cx="8405982" cy="762000"/>
          </a:xfrm>
        </p:spPr>
        <p:txBody>
          <a:bodyPr/>
          <a:lstStyle/>
          <a:p>
            <a:r>
              <a:rPr lang="en-US" dirty="0" smtClean="0"/>
              <a:t>Type-safe casting in Java</a:t>
            </a:r>
            <a:endParaRPr lang="en-US" dirty="0"/>
          </a:p>
        </p:txBody>
      </p:sp>
      <p:sp>
        <p:nvSpPr>
          <p:cNvPr id="3" name="Content Placeholder 2"/>
          <p:cNvSpPr>
            <a:spLocks noGrp="1"/>
          </p:cNvSpPr>
          <p:nvPr>
            <p:ph idx="1"/>
            <p:custDataLst>
              <p:tags r:id="rId2"/>
            </p:custDataLst>
          </p:nvPr>
        </p:nvSpPr>
        <p:spPr>
          <a:xfrm>
            <a:off x="396875" y="1012054"/>
            <a:ext cx="8366125" cy="5322071"/>
          </a:xfrm>
        </p:spPr>
        <p:txBody>
          <a:bodyPr/>
          <a:lstStyle/>
          <a:p>
            <a:r>
              <a:rPr lang="en-US" dirty="0" smtClean="0"/>
              <a:t>Can only cast compatible object references</a:t>
            </a:r>
          </a:p>
        </p:txBody>
      </p:sp>
      <p:sp>
        <p:nvSpPr>
          <p:cNvPr id="9" name="Rectangle 8"/>
          <p:cNvSpPr/>
          <p:nvPr>
            <p:custDataLst>
              <p:tags r:id="rId3"/>
            </p:custDataLst>
          </p:nvPr>
        </p:nvSpPr>
        <p:spPr>
          <a:xfrm>
            <a:off x="471806" y="3105483"/>
            <a:ext cx="8537760" cy="3046988"/>
          </a:xfrm>
          <a:prstGeom prst="rect">
            <a:avLst/>
          </a:prstGeom>
          <a:noFill/>
          <a:ln>
            <a:noFill/>
          </a:ln>
        </p:spPr>
        <p:txBody>
          <a:bodyPr wrap="square">
            <a:spAutoFit/>
          </a:bodyPr>
          <a:lstStyle/>
          <a:p>
            <a:r>
              <a:rPr lang="en-US" sz="1200" dirty="0" smtClean="0">
                <a:latin typeface="Courier New" panose="02070309020205020404" pitchFamily="49" charset="0"/>
                <a:cs typeface="Courier New" panose="02070309020205020404" pitchFamily="49" charset="0"/>
              </a:rPr>
              <a:t>// Vehicle is a super class of Boat and Car, which are siblings</a:t>
            </a:r>
          </a:p>
          <a:p>
            <a:r>
              <a:rPr lang="en-US" sz="1200" dirty="0" smtClean="0">
                <a:latin typeface="Courier New" panose="02070309020205020404" pitchFamily="49" charset="0"/>
                <a:cs typeface="Courier New" panose="02070309020205020404" pitchFamily="49" charset="0"/>
              </a:rPr>
              <a:t>Vehicle  v = new Vehicle();</a:t>
            </a:r>
          </a:p>
          <a:p>
            <a:r>
              <a:rPr lang="en-US" sz="1200" dirty="0" smtClean="0">
                <a:latin typeface="Courier New" panose="02070309020205020404" pitchFamily="49" charset="0"/>
                <a:cs typeface="Courier New" panose="02070309020205020404" pitchFamily="49" charset="0"/>
              </a:rPr>
              <a:t>Car     c1 = new Car();</a:t>
            </a:r>
          </a:p>
          <a:p>
            <a:r>
              <a:rPr lang="en-US" sz="1200" dirty="0">
                <a:latin typeface="Courier New" pitchFamily="49" charset="0"/>
                <a:cs typeface="Courier New" panose="02070309020205020404" pitchFamily="49" charset="0"/>
              </a:rPr>
              <a:t>Boat </a:t>
            </a:r>
            <a:r>
              <a:rPr lang="en-US" sz="1200" dirty="0" smtClean="0">
                <a:latin typeface="Courier New" pitchFamily="49" charset="0"/>
                <a:cs typeface="Courier New" panose="02070309020205020404" pitchFamily="49" charset="0"/>
              </a:rPr>
              <a:t>   b1 = new Boat();</a:t>
            </a:r>
          </a:p>
          <a:p>
            <a:r>
              <a:rPr lang="en-US" sz="1200" dirty="0">
                <a:latin typeface="Courier New" pitchFamily="49" charset="0"/>
                <a:cs typeface="Courier New" panose="02070309020205020404" pitchFamily="49" charset="0"/>
              </a:rPr>
              <a:t>Vehicle </a:t>
            </a:r>
            <a:r>
              <a:rPr lang="en-US" sz="1200" dirty="0" smtClean="0">
                <a:latin typeface="Courier New" panose="02070309020205020404" pitchFamily="49" charset="0"/>
                <a:cs typeface="Courier New" panose="02070309020205020404" pitchFamily="49" charset="0"/>
              </a:rPr>
              <a:t>v1 = new Car(); 	// OK, everything needed for </a:t>
            </a:r>
            <a:r>
              <a:rPr lang="en-US" sz="1200" dirty="0">
                <a:latin typeface="Courier New" pitchFamily="49" charset="0"/>
                <a:cs typeface="Courier New" panose="02070309020205020404" pitchFamily="49" charset="0"/>
              </a:rPr>
              <a:t>Vehicle </a:t>
            </a:r>
            <a:endParaRPr lang="en-US" sz="1200" dirty="0" smtClean="0">
              <a:latin typeface="Courier New" panose="02070309020205020404" pitchFamily="49" charset="0"/>
              <a:cs typeface="Courier New" panose="02070309020205020404" pitchFamily="49" charset="0"/>
            </a:endParaRPr>
          </a:p>
          <a:p>
            <a:r>
              <a:rPr lang="en-US" sz="1200" dirty="0" smtClean="0">
                <a:latin typeface="Courier New" panose="02070309020205020404" pitchFamily="49" charset="0"/>
                <a:cs typeface="Courier New" panose="02070309020205020404" pitchFamily="49" charset="0"/>
              </a:rPr>
              <a:t>			//   is also in </a:t>
            </a:r>
            <a:r>
              <a:rPr lang="en-US" sz="1200" dirty="0">
                <a:latin typeface="Courier New" pitchFamily="49" charset="0"/>
                <a:cs typeface="Courier New" panose="02070309020205020404" pitchFamily="49" charset="0"/>
              </a:rPr>
              <a:t>Car </a:t>
            </a:r>
            <a:endParaRPr lang="en-US" sz="1200" dirty="0" smtClean="0">
              <a:latin typeface="Courier New" panose="02070309020205020404" pitchFamily="49" charset="0"/>
              <a:cs typeface="Courier New" panose="02070309020205020404" pitchFamily="49" charset="0"/>
            </a:endParaRPr>
          </a:p>
          <a:p>
            <a:r>
              <a:rPr lang="en-US" sz="1200" dirty="0">
                <a:latin typeface="Courier New" pitchFamily="49" charset="0"/>
                <a:cs typeface="Courier New" panose="02070309020205020404" pitchFamily="49" charset="0"/>
              </a:rPr>
              <a:t>Vehicle </a:t>
            </a:r>
            <a:r>
              <a:rPr lang="en-US" sz="1200" dirty="0" smtClean="0">
                <a:latin typeface="Courier New" panose="02070309020205020404" pitchFamily="49" charset="0"/>
                <a:cs typeface="Courier New" panose="02070309020205020404" pitchFamily="49" charset="0"/>
              </a:rPr>
              <a:t>v2 = </a:t>
            </a:r>
            <a:r>
              <a:rPr lang="en-US" sz="1200" dirty="0">
                <a:latin typeface="Courier New" panose="02070309020205020404" pitchFamily="49" charset="0"/>
                <a:cs typeface="Courier New" panose="02070309020205020404" pitchFamily="49" charset="0"/>
              </a:rPr>
              <a:t>v</a:t>
            </a:r>
            <a:r>
              <a:rPr lang="en-US" sz="1200" dirty="0" smtClean="0">
                <a:latin typeface="Courier New" panose="02070309020205020404" pitchFamily="49" charset="0"/>
                <a:cs typeface="Courier New" panose="02070309020205020404" pitchFamily="49" charset="0"/>
              </a:rPr>
              <a:t>1; 		// OK, v1 is declared as type </a:t>
            </a:r>
            <a:r>
              <a:rPr lang="en-US" sz="1200" dirty="0">
                <a:latin typeface="Courier New" pitchFamily="49" charset="0"/>
                <a:cs typeface="Courier New" panose="02070309020205020404" pitchFamily="49" charset="0"/>
              </a:rPr>
              <a:t>Vehicle </a:t>
            </a:r>
            <a:endParaRPr lang="en-US" sz="1200" dirty="0" smtClean="0">
              <a:latin typeface="Courier New" panose="02070309020205020404" pitchFamily="49" charset="0"/>
              <a:cs typeface="Courier New" panose="02070309020205020404" pitchFamily="49" charset="0"/>
            </a:endParaRPr>
          </a:p>
          <a:p>
            <a:r>
              <a:rPr lang="en-US" sz="1200" dirty="0">
                <a:solidFill>
                  <a:srgbClr val="C00000"/>
                </a:solidFill>
                <a:latin typeface="Courier New" pitchFamily="49" charset="0"/>
                <a:cs typeface="Courier New" panose="02070309020205020404" pitchFamily="49" charset="0"/>
              </a:rPr>
              <a:t>Car </a:t>
            </a:r>
            <a:r>
              <a:rPr lang="en-US" sz="1200" dirty="0" smtClean="0">
                <a:solidFill>
                  <a:srgbClr val="C00000"/>
                </a:solidFill>
                <a:latin typeface="Courier New" pitchFamily="49" charset="0"/>
                <a:cs typeface="Courier New" panose="02070309020205020404" pitchFamily="49" charset="0"/>
              </a:rPr>
              <a:t>    c2 = new Boat(); 	// Compiler error - Incompatible type – elements  </a:t>
            </a:r>
          </a:p>
          <a:p>
            <a:r>
              <a:rPr lang="en-US" sz="1200" dirty="0" smtClean="0">
                <a:solidFill>
                  <a:srgbClr val="C00000"/>
                </a:solidFill>
                <a:latin typeface="Courier New" pitchFamily="49" charset="0"/>
                <a:cs typeface="Courier New" panose="02070309020205020404" pitchFamily="49" charset="0"/>
              </a:rPr>
              <a:t>			//   in Car</a:t>
            </a:r>
            <a:r>
              <a:rPr lang="en-US" sz="1200" dirty="0" smtClean="0">
                <a:latin typeface="Courier New" pitchFamily="49" charset="0"/>
                <a:cs typeface="Courier New" panose="02070309020205020404" pitchFamily="49" charset="0"/>
              </a:rPr>
              <a:t> </a:t>
            </a:r>
            <a:r>
              <a:rPr lang="en-US" sz="1200" dirty="0">
                <a:solidFill>
                  <a:srgbClr val="C00000"/>
                </a:solidFill>
                <a:latin typeface="Courier New" panose="02070309020205020404" pitchFamily="49" charset="0"/>
                <a:cs typeface="Courier New" panose="02070309020205020404" pitchFamily="49" charset="0"/>
              </a:rPr>
              <a:t>that are not in Boat (classes are siblings</a:t>
            </a:r>
            <a:r>
              <a:rPr lang="en-US" sz="1200" dirty="0" smtClean="0">
                <a:solidFill>
                  <a:srgbClr val="C00000"/>
                </a:solidFill>
                <a:latin typeface="Courier New" pitchFamily="49" charset="0"/>
                <a:cs typeface="Courier New" panose="02070309020205020404" pitchFamily="49" charset="0"/>
              </a:rPr>
              <a:t>)</a:t>
            </a:r>
          </a:p>
          <a:p>
            <a:r>
              <a:rPr lang="en-US" sz="1200" dirty="0">
                <a:solidFill>
                  <a:srgbClr val="C00000"/>
                </a:solidFill>
                <a:latin typeface="Courier New" pitchFamily="49" charset="0"/>
                <a:cs typeface="Courier New" panose="02070309020205020404" pitchFamily="49" charset="0"/>
              </a:rPr>
              <a:t>Car </a:t>
            </a:r>
            <a:r>
              <a:rPr lang="en-US" sz="1200" dirty="0" smtClean="0">
                <a:solidFill>
                  <a:srgbClr val="C00000"/>
                </a:solidFill>
                <a:latin typeface="Courier New" pitchFamily="49" charset="0"/>
                <a:cs typeface="Courier New" panose="02070309020205020404" pitchFamily="49" charset="0"/>
              </a:rPr>
              <a:t>    c3 = new Vehicle(); 	// </a:t>
            </a:r>
            <a:r>
              <a:rPr lang="en-US" sz="1200" dirty="0">
                <a:solidFill>
                  <a:srgbClr val="C00000"/>
                </a:solidFill>
                <a:latin typeface="Courier New" panose="02070309020205020404" pitchFamily="49" charset="0"/>
                <a:cs typeface="Courier New" panose="02070309020205020404" pitchFamily="49" charset="0"/>
              </a:rPr>
              <a:t>Compiler error - Wrong </a:t>
            </a:r>
            <a:r>
              <a:rPr lang="en-US" sz="1200" dirty="0" smtClean="0">
                <a:solidFill>
                  <a:srgbClr val="C00000"/>
                </a:solidFill>
                <a:latin typeface="Courier New" panose="02070309020205020404" pitchFamily="49" charset="0"/>
                <a:cs typeface="Courier New" panose="02070309020205020404" pitchFamily="49" charset="0"/>
              </a:rPr>
              <a:t>direction; elements in Car</a:t>
            </a:r>
          </a:p>
          <a:p>
            <a:r>
              <a:rPr lang="en-US" sz="1200" dirty="0" smtClean="0">
                <a:solidFill>
                  <a:srgbClr val="C00000"/>
                </a:solidFill>
                <a:latin typeface="Courier New" panose="02070309020205020404" pitchFamily="49" charset="0"/>
                <a:cs typeface="Courier New" panose="02070309020205020404" pitchFamily="49" charset="0"/>
              </a:rPr>
              <a:t>			//   not in </a:t>
            </a:r>
            <a:r>
              <a:rPr lang="en-US" sz="1200" dirty="0">
                <a:solidFill>
                  <a:srgbClr val="C00000"/>
                </a:solidFill>
                <a:latin typeface="Courier New" pitchFamily="49" charset="0"/>
                <a:cs typeface="Courier New" panose="02070309020205020404" pitchFamily="49" charset="0"/>
              </a:rPr>
              <a:t>Vehicle</a:t>
            </a:r>
            <a:r>
              <a:rPr lang="en-US" sz="1200" dirty="0">
                <a:latin typeface="Courier New" pitchFamily="49" charset="0"/>
                <a:cs typeface="Courier New" panose="02070309020205020404" pitchFamily="49" charset="0"/>
              </a:rPr>
              <a:t> </a:t>
            </a:r>
            <a:r>
              <a:rPr lang="en-US" sz="1200" dirty="0" smtClean="0">
                <a:solidFill>
                  <a:srgbClr val="C00000"/>
                </a:solidFill>
                <a:latin typeface="Courier New" panose="02070309020205020404" pitchFamily="49" charset="0"/>
                <a:cs typeface="Courier New" panose="02070309020205020404" pitchFamily="49" charset="0"/>
              </a:rPr>
              <a:t>(wheels)</a:t>
            </a:r>
          </a:p>
          <a:p>
            <a:r>
              <a:rPr lang="en-US" sz="1200" dirty="0" smtClean="0">
                <a:solidFill>
                  <a:schemeClr val="accent2"/>
                </a:solidFill>
                <a:latin typeface="Courier New" pitchFamily="49" charset="0"/>
                <a:cs typeface="Courier New" panose="02070309020205020404" pitchFamily="49" charset="0"/>
              </a:rPr>
              <a:t>Boat    b2 = (Boat) v; </a:t>
            </a:r>
            <a:r>
              <a:rPr lang="en-US" sz="1200" dirty="0" smtClean="0">
                <a:solidFill>
                  <a:srgbClr val="C00000"/>
                </a:solidFill>
                <a:latin typeface="Courier New" panose="02070309020205020404" pitchFamily="49" charset="0"/>
                <a:cs typeface="Courier New" panose="02070309020205020404" pitchFamily="49" charset="0"/>
              </a:rPr>
              <a:t>	</a:t>
            </a:r>
            <a:r>
              <a:rPr lang="en-US" sz="1200" dirty="0" smtClean="0">
                <a:solidFill>
                  <a:schemeClr val="accent2"/>
                </a:solidFill>
                <a:latin typeface="Courier New" panose="02070309020205020404" pitchFamily="49" charset="0"/>
                <a:cs typeface="Courier New" panose="02070309020205020404" pitchFamily="49" charset="0"/>
              </a:rPr>
              <a:t>// </a:t>
            </a:r>
            <a:r>
              <a:rPr lang="en-US" sz="1200" u="sng" dirty="0" smtClean="0">
                <a:solidFill>
                  <a:schemeClr val="accent2"/>
                </a:solidFill>
                <a:latin typeface="Courier New" panose="02070309020205020404" pitchFamily="49" charset="0"/>
                <a:cs typeface="Courier New" panose="02070309020205020404" pitchFamily="49" charset="0"/>
              </a:rPr>
              <a:t>Run-time error</a:t>
            </a:r>
            <a:r>
              <a:rPr lang="en-US" sz="1200" dirty="0" smtClean="0">
                <a:solidFill>
                  <a:schemeClr val="accent2"/>
                </a:solidFill>
                <a:latin typeface="Courier New" panose="02070309020205020404" pitchFamily="49" charset="0"/>
                <a:cs typeface="Courier New" panose="02070309020205020404" pitchFamily="49" charset="0"/>
              </a:rPr>
              <a:t>; </a:t>
            </a:r>
            <a:r>
              <a:rPr lang="en-US" sz="1200" dirty="0">
                <a:solidFill>
                  <a:schemeClr val="accent2"/>
                </a:solidFill>
                <a:latin typeface="Courier New" pitchFamily="49" charset="0"/>
                <a:cs typeface="Courier New" panose="02070309020205020404" pitchFamily="49" charset="0"/>
              </a:rPr>
              <a:t>Vehicle </a:t>
            </a:r>
            <a:r>
              <a:rPr lang="en-US" sz="1200" dirty="0" smtClean="0">
                <a:solidFill>
                  <a:schemeClr val="accent2"/>
                </a:solidFill>
                <a:latin typeface="Courier New" panose="02070309020205020404" pitchFamily="49" charset="0"/>
                <a:cs typeface="Courier New" panose="02070309020205020404" pitchFamily="49" charset="0"/>
              </a:rPr>
              <a:t>does not contain</a:t>
            </a:r>
          </a:p>
          <a:p>
            <a:r>
              <a:rPr lang="en-US" sz="1200" dirty="0" smtClean="0">
                <a:solidFill>
                  <a:schemeClr val="accent2"/>
                </a:solidFill>
                <a:latin typeface="Courier New" panose="02070309020205020404" pitchFamily="49" charset="0"/>
                <a:cs typeface="Courier New" panose="02070309020205020404" pitchFamily="49" charset="0"/>
              </a:rPr>
              <a:t>			//   all elements in </a:t>
            </a:r>
            <a:r>
              <a:rPr lang="en-US" sz="1200" dirty="0">
                <a:solidFill>
                  <a:schemeClr val="accent2"/>
                </a:solidFill>
                <a:latin typeface="Courier New" pitchFamily="49" charset="0"/>
                <a:cs typeface="Courier New" panose="02070309020205020404" pitchFamily="49" charset="0"/>
              </a:rPr>
              <a:t>Boat </a:t>
            </a:r>
            <a:r>
              <a:rPr lang="en-US" sz="1200" dirty="0" smtClean="0">
                <a:solidFill>
                  <a:schemeClr val="accent2"/>
                </a:solidFill>
                <a:latin typeface="Courier New" panose="02070309020205020404" pitchFamily="49" charset="0"/>
                <a:cs typeface="Courier New" panose="02070309020205020404" pitchFamily="49" charset="0"/>
              </a:rPr>
              <a:t>(propellers)</a:t>
            </a:r>
          </a:p>
          <a:p>
            <a:r>
              <a:rPr lang="en-US" sz="1200" dirty="0">
                <a:latin typeface="Courier New" pitchFamily="49" charset="0"/>
                <a:cs typeface="Courier New" panose="02070309020205020404" pitchFamily="49" charset="0"/>
              </a:rPr>
              <a:t>Car </a:t>
            </a:r>
            <a:r>
              <a:rPr lang="en-US" sz="1200" dirty="0" smtClean="0">
                <a:latin typeface="Courier New" pitchFamily="49" charset="0"/>
                <a:cs typeface="Courier New" panose="02070309020205020404" pitchFamily="49" charset="0"/>
              </a:rPr>
              <a:t>    c4 = (Car) v2; 	// OK, v2 refers to a Car </a:t>
            </a:r>
            <a:r>
              <a:rPr lang="en-US" sz="1200" dirty="0">
                <a:latin typeface="Courier New" panose="02070309020205020404" pitchFamily="49" charset="0"/>
                <a:cs typeface="Courier New" panose="02070309020205020404" pitchFamily="49" charset="0"/>
              </a:rPr>
              <a:t>at </a:t>
            </a:r>
            <a:r>
              <a:rPr lang="en-US" sz="1200" u="sng" dirty="0">
                <a:latin typeface="Courier New" panose="02070309020205020404" pitchFamily="49" charset="0"/>
                <a:cs typeface="Courier New" panose="02070309020205020404" pitchFamily="49" charset="0"/>
              </a:rPr>
              <a:t>runtime</a:t>
            </a:r>
          </a:p>
          <a:p>
            <a:r>
              <a:rPr lang="en-US" sz="1200" dirty="0">
                <a:solidFill>
                  <a:srgbClr val="C00000"/>
                </a:solidFill>
                <a:latin typeface="Courier New" pitchFamily="49" charset="0"/>
                <a:cs typeface="Courier New" panose="02070309020205020404" pitchFamily="49" charset="0"/>
              </a:rPr>
              <a:t>Car </a:t>
            </a:r>
            <a:r>
              <a:rPr lang="en-US" sz="1200" dirty="0" smtClean="0">
                <a:solidFill>
                  <a:srgbClr val="C00000"/>
                </a:solidFill>
                <a:latin typeface="Courier New" pitchFamily="49" charset="0"/>
                <a:cs typeface="Courier New" panose="02070309020205020404" pitchFamily="49" charset="0"/>
              </a:rPr>
              <a:t>    c5 = (Car) b1; 	</a:t>
            </a:r>
            <a:r>
              <a:rPr lang="en-US" sz="1200" dirty="0">
                <a:solidFill>
                  <a:srgbClr val="C00000"/>
                </a:solidFill>
                <a:latin typeface="Courier New" panose="02070309020205020404" pitchFamily="49" charset="0"/>
                <a:cs typeface="Courier New" panose="02070309020205020404" pitchFamily="49" charset="0"/>
              </a:rPr>
              <a:t>// Compiler error - </a:t>
            </a:r>
            <a:r>
              <a:rPr lang="en-US" sz="1200" dirty="0" err="1" smtClean="0">
                <a:solidFill>
                  <a:srgbClr val="C00000"/>
                </a:solidFill>
                <a:latin typeface="Courier New" panose="02070309020205020404" pitchFamily="49" charset="0"/>
                <a:cs typeface="Courier New" panose="02070309020205020404" pitchFamily="49" charset="0"/>
              </a:rPr>
              <a:t>Incovertible</a:t>
            </a:r>
            <a:r>
              <a:rPr lang="en-US" sz="1200" dirty="0" smtClean="0">
                <a:solidFill>
                  <a:srgbClr val="C00000"/>
                </a:solidFill>
                <a:latin typeface="Courier New" panose="02070309020205020404" pitchFamily="49" charset="0"/>
                <a:cs typeface="Courier New" panose="02070309020205020404" pitchFamily="49" charset="0"/>
              </a:rPr>
              <a:t> types, </a:t>
            </a:r>
          </a:p>
          <a:p>
            <a:r>
              <a:rPr lang="en-US" sz="1200" dirty="0">
                <a:solidFill>
                  <a:srgbClr val="C00000"/>
                </a:solidFill>
                <a:latin typeface="Courier New" panose="02070309020205020404" pitchFamily="49" charset="0"/>
                <a:cs typeface="Courier New" panose="02070309020205020404" pitchFamily="49" charset="0"/>
              </a:rPr>
              <a:t> </a:t>
            </a:r>
            <a:r>
              <a:rPr lang="en-US" sz="1200" dirty="0" smtClean="0">
                <a:solidFill>
                  <a:srgbClr val="C00000"/>
                </a:solidFill>
                <a:latin typeface="Courier New" panose="02070309020205020404" pitchFamily="49" charset="0"/>
                <a:cs typeface="Courier New" panose="02070309020205020404" pitchFamily="49" charset="0"/>
              </a:rPr>
              <a:t>                             //   b1 is declared as type Boat</a:t>
            </a:r>
          </a:p>
        </p:txBody>
      </p:sp>
      <p:grpSp>
        <p:nvGrpSpPr>
          <p:cNvPr id="14" name="Group 13"/>
          <p:cNvGrpSpPr/>
          <p:nvPr>
            <p:custDataLst>
              <p:tags r:id="rId4"/>
            </p:custDataLst>
          </p:nvPr>
        </p:nvGrpSpPr>
        <p:grpSpPr>
          <a:xfrm>
            <a:off x="533701" y="1423478"/>
            <a:ext cx="8137194" cy="1497728"/>
            <a:chOff x="533701" y="1811444"/>
            <a:chExt cx="8137194" cy="1497728"/>
          </a:xfrm>
        </p:grpSpPr>
        <p:sp>
          <p:nvSpPr>
            <p:cNvPr id="6" name="Rectangle 5"/>
            <p:cNvSpPr/>
            <p:nvPr>
              <p:custDataLst>
                <p:tags r:id="rId10"/>
              </p:custDataLst>
            </p:nvPr>
          </p:nvSpPr>
          <p:spPr>
            <a:xfrm>
              <a:off x="2745986" y="2215709"/>
              <a:ext cx="1895989" cy="646331"/>
            </a:xfrm>
            <a:prstGeom prst="rect">
              <a:avLst/>
            </a:prstGeom>
            <a:solidFill>
              <a:srgbClr val="F1C7C7"/>
            </a:solidFill>
            <a:ln>
              <a:solidFill>
                <a:srgbClr val="FF0000"/>
              </a:solidFill>
            </a:ln>
          </p:spPr>
          <p:txBody>
            <a:bodyPr wrap="square">
              <a:spAutoFit/>
            </a:bodyPr>
            <a:lstStyle/>
            <a:p>
              <a:r>
                <a:rPr lang="en-US" sz="1200" dirty="0" smtClean="0">
                  <a:latin typeface="Courier New" pitchFamily="49" charset="0"/>
                </a:rPr>
                <a:t>class Vehicle {</a:t>
              </a:r>
            </a:p>
            <a:p>
              <a:r>
                <a:rPr lang="en-US" sz="1200" dirty="0" smtClean="0">
                  <a:latin typeface="Courier New" pitchFamily="49" charset="0"/>
                </a:rPr>
                <a:t>  </a:t>
              </a:r>
              <a:r>
                <a:rPr lang="en-US" sz="1200" dirty="0" err="1" smtClean="0">
                  <a:latin typeface="Courier New" pitchFamily="49" charset="0"/>
                </a:rPr>
                <a:t>int</a:t>
              </a:r>
              <a:r>
                <a:rPr lang="en-US" sz="1200" dirty="0" smtClean="0">
                  <a:latin typeface="Courier New" pitchFamily="49" charset="0"/>
                </a:rPr>
                <a:t> passengers;</a:t>
              </a:r>
            </a:p>
            <a:p>
              <a:r>
                <a:rPr lang="en-US" sz="1200" dirty="0" smtClean="0">
                  <a:latin typeface="Courier New" pitchFamily="49" charset="0"/>
                </a:rPr>
                <a:t>}</a:t>
              </a:r>
            </a:p>
          </p:txBody>
        </p:sp>
        <p:sp>
          <p:nvSpPr>
            <p:cNvPr id="7" name="Rectangle 6"/>
            <p:cNvSpPr/>
            <p:nvPr>
              <p:custDataLst>
                <p:tags r:id="rId11"/>
              </p:custDataLst>
            </p:nvPr>
          </p:nvSpPr>
          <p:spPr>
            <a:xfrm>
              <a:off x="5240504" y="1811444"/>
              <a:ext cx="3430391" cy="646331"/>
            </a:xfrm>
            <a:prstGeom prst="rect">
              <a:avLst/>
            </a:prstGeom>
            <a:solidFill>
              <a:srgbClr val="F1C7C7"/>
            </a:solidFill>
            <a:ln>
              <a:solidFill>
                <a:srgbClr val="FF0000"/>
              </a:solidFill>
            </a:ln>
          </p:spPr>
          <p:txBody>
            <a:bodyPr wrap="square">
              <a:spAutoFit/>
            </a:bodyPr>
            <a:lstStyle/>
            <a:p>
              <a:r>
                <a:rPr lang="en-US" sz="1200" dirty="0" smtClean="0">
                  <a:latin typeface="Courier New" pitchFamily="49" charset="0"/>
                </a:rPr>
                <a:t>class Boat extends Vehicle {</a:t>
              </a:r>
            </a:p>
            <a:p>
              <a:r>
                <a:rPr lang="en-US" sz="1200" dirty="0" smtClean="0">
                  <a:latin typeface="Courier New" pitchFamily="49" charset="0"/>
                </a:rPr>
                <a:t>  </a:t>
              </a:r>
              <a:r>
                <a:rPr lang="en-US" sz="1200" dirty="0" err="1" smtClean="0">
                  <a:latin typeface="Courier New" pitchFamily="49" charset="0"/>
                </a:rPr>
                <a:t>int</a:t>
              </a:r>
              <a:r>
                <a:rPr lang="en-US" sz="1200" dirty="0" smtClean="0">
                  <a:latin typeface="Courier New" pitchFamily="49" charset="0"/>
                </a:rPr>
                <a:t> propellers;</a:t>
              </a:r>
            </a:p>
            <a:p>
              <a:r>
                <a:rPr lang="en-US" sz="1200" dirty="0" smtClean="0">
                  <a:latin typeface="Courier New" pitchFamily="49" charset="0"/>
                </a:rPr>
                <a:t>}</a:t>
              </a:r>
            </a:p>
          </p:txBody>
        </p:sp>
        <p:sp>
          <p:nvSpPr>
            <p:cNvPr id="8" name="Rectangle 7"/>
            <p:cNvSpPr/>
            <p:nvPr>
              <p:custDataLst>
                <p:tags r:id="rId12"/>
              </p:custDataLst>
            </p:nvPr>
          </p:nvSpPr>
          <p:spPr>
            <a:xfrm>
              <a:off x="5218222" y="2662841"/>
              <a:ext cx="3430391" cy="646331"/>
            </a:xfrm>
            <a:prstGeom prst="rect">
              <a:avLst/>
            </a:prstGeom>
            <a:solidFill>
              <a:srgbClr val="F1C7C7"/>
            </a:solidFill>
            <a:ln>
              <a:solidFill>
                <a:srgbClr val="FF0000"/>
              </a:solidFill>
            </a:ln>
          </p:spPr>
          <p:txBody>
            <a:bodyPr wrap="square">
              <a:spAutoFit/>
            </a:bodyPr>
            <a:lstStyle/>
            <a:p>
              <a:r>
                <a:rPr lang="en-US" sz="1200" dirty="0" smtClean="0">
                  <a:latin typeface="Courier New" pitchFamily="49" charset="0"/>
                </a:rPr>
                <a:t>class Car extends Vehicle {</a:t>
              </a:r>
            </a:p>
            <a:p>
              <a:r>
                <a:rPr lang="en-US" sz="1200" dirty="0" smtClean="0">
                  <a:latin typeface="Courier New" pitchFamily="49" charset="0"/>
                </a:rPr>
                <a:t>  </a:t>
              </a:r>
              <a:r>
                <a:rPr lang="en-US" sz="1200" dirty="0" err="1" smtClean="0">
                  <a:latin typeface="Courier New" pitchFamily="49" charset="0"/>
                </a:rPr>
                <a:t>int</a:t>
              </a:r>
              <a:r>
                <a:rPr lang="en-US" sz="1200" dirty="0" smtClean="0">
                  <a:latin typeface="Courier New" pitchFamily="49" charset="0"/>
                </a:rPr>
                <a:t> wheels;</a:t>
              </a:r>
            </a:p>
            <a:p>
              <a:r>
                <a:rPr lang="en-US" sz="1200" dirty="0" smtClean="0">
                  <a:latin typeface="Courier New" pitchFamily="49" charset="0"/>
                </a:rPr>
                <a:t>}</a:t>
              </a:r>
            </a:p>
          </p:txBody>
        </p:sp>
        <p:sp>
          <p:nvSpPr>
            <p:cNvPr id="10" name="Rectangle 9"/>
            <p:cNvSpPr/>
            <p:nvPr>
              <p:custDataLst>
                <p:tags r:id="rId13"/>
              </p:custDataLst>
            </p:nvPr>
          </p:nvSpPr>
          <p:spPr>
            <a:xfrm>
              <a:off x="533701" y="2215709"/>
              <a:ext cx="1841252" cy="646331"/>
            </a:xfrm>
            <a:prstGeom prst="rect">
              <a:avLst/>
            </a:prstGeom>
            <a:solidFill>
              <a:srgbClr val="B5B5F9"/>
            </a:solidFill>
            <a:ln>
              <a:solidFill>
                <a:srgbClr val="FF0000"/>
              </a:solidFill>
            </a:ln>
          </p:spPr>
          <p:txBody>
            <a:bodyPr wrap="square">
              <a:spAutoFit/>
            </a:bodyPr>
            <a:lstStyle/>
            <a:p>
              <a:r>
                <a:rPr lang="en-US" sz="1200" dirty="0" smtClean="0">
                  <a:latin typeface="Courier New" pitchFamily="49" charset="0"/>
                </a:rPr>
                <a:t>class Object {</a:t>
              </a:r>
            </a:p>
            <a:p>
              <a:r>
                <a:rPr lang="en-US" sz="1200" dirty="0" smtClean="0">
                  <a:latin typeface="Courier New" pitchFamily="49" charset="0"/>
                </a:rPr>
                <a:t>  …</a:t>
              </a:r>
            </a:p>
            <a:p>
              <a:r>
                <a:rPr lang="en-US" sz="1200" dirty="0" smtClean="0">
                  <a:latin typeface="Courier New" pitchFamily="49" charset="0"/>
                </a:rPr>
                <a:t>}</a:t>
              </a:r>
            </a:p>
          </p:txBody>
        </p:sp>
        <p:cxnSp>
          <p:nvCxnSpPr>
            <p:cNvPr id="11" name="Straight Arrow Connector 10"/>
            <p:cNvCxnSpPr>
              <a:stCxn id="10" idx="3"/>
              <a:endCxn id="6" idx="1"/>
            </p:cNvCxnSpPr>
            <p:nvPr>
              <p:custDataLst>
                <p:tags r:id="rId14"/>
              </p:custDataLst>
            </p:nvPr>
          </p:nvCxnSpPr>
          <p:spPr bwMode="auto">
            <a:xfrm>
              <a:off x="2374953" y="2538875"/>
              <a:ext cx="371033" cy="1588"/>
            </a:xfrm>
            <a:prstGeom prst="straightConnector1">
              <a:avLst/>
            </a:prstGeom>
            <a:noFill/>
            <a:ln w="25400" cap="flat" cmpd="sng" algn="ctr">
              <a:solidFill>
                <a:srgbClr val="CC0000"/>
              </a:solidFill>
              <a:prstDash val="solid"/>
              <a:round/>
              <a:headEnd type="none" w="med" len="med"/>
              <a:tailEnd type="arrow"/>
            </a:ln>
            <a:effectLst/>
          </p:spPr>
        </p:cxnSp>
        <p:cxnSp>
          <p:nvCxnSpPr>
            <p:cNvPr id="12" name="Straight Arrow Connector 11"/>
            <p:cNvCxnSpPr>
              <a:stCxn id="6" idx="3"/>
              <a:endCxn id="7" idx="1"/>
            </p:cNvCxnSpPr>
            <p:nvPr>
              <p:custDataLst>
                <p:tags r:id="rId15"/>
              </p:custDataLst>
            </p:nvPr>
          </p:nvCxnSpPr>
          <p:spPr bwMode="auto">
            <a:xfrm flipV="1">
              <a:off x="4641975" y="2134610"/>
              <a:ext cx="598529" cy="404265"/>
            </a:xfrm>
            <a:prstGeom prst="straightConnector1">
              <a:avLst/>
            </a:prstGeom>
            <a:noFill/>
            <a:ln w="25400" cap="flat" cmpd="sng" algn="ctr">
              <a:solidFill>
                <a:srgbClr val="CC0000"/>
              </a:solidFill>
              <a:prstDash val="solid"/>
              <a:round/>
              <a:headEnd type="none" w="med" len="med"/>
              <a:tailEnd type="arrow"/>
            </a:ln>
            <a:effectLst/>
          </p:spPr>
        </p:cxnSp>
        <p:cxnSp>
          <p:nvCxnSpPr>
            <p:cNvPr id="13" name="Straight Arrow Connector 12"/>
            <p:cNvCxnSpPr>
              <a:stCxn id="6" idx="3"/>
            </p:cNvCxnSpPr>
            <p:nvPr>
              <p:custDataLst>
                <p:tags r:id="rId16"/>
              </p:custDataLst>
            </p:nvPr>
          </p:nvCxnSpPr>
          <p:spPr bwMode="auto">
            <a:xfrm>
              <a:off x="4641975" y="2538875"/>
              <a:ext cx="587388" cy="447132"/>
            </a:xfrm>
            <a:prstGeom prst="straightConnector1">
              <a:avLst/>
            </a:prstGeom>
            <a:noFill/>
            <a:ln w="25400" cap="flat" cmpd="sng" algn="ctr">
              <a:solidFill>
                <a:srgbClr val="CC0000"/>
              </a:solidFill>
              <a:prstDash val="solid"/>
              <a:round/>
              <a:headEnd type="none" w="med" len="med"/>
              <a:tailEnd type="arrow"/>
            </a:ln>
            <a:effectLst/>
          </p:spPr>
        </p:cxnSp>
      </p:grpSp>
      <p:sp>
        <p:nvSpPr>
          <p:cNvPr id="4" name="TextBox 3"/>
          <p:cNvSpPr txBox="1"/>
          <p:nvPr>
            <p:custDataLst>
              <p:tags r:id="rId5"/>
            </p:custDataLst>
          </p:nvPr>
        </p:nvSpPr>
        <p:spPr>
          <a:xfrm>
            <a:off x="7503961" y="5191786"/>
            <a:ext cx="1505605" cy="923330"/>
          </a:xfrm>
          <a:prstGeom prst="rect">
            <a:avLst/>
          </a:prstGeom>
          <a:noFill/>
        </p:spPr>
        <p:txBody>
          <a:bodyPr wrap="none" rtlCol="0">
            <a:spAutoFit/>
          </a:bodyPr>
          <a:lstStyle/>
          <a:p>
            <a:r>
              <a:rPr lang="en-US" sz="1800" b="0" i="1" dirty="0" smtClean="0">
                <a:solidFill>
                  <a:schemeClr val="accent2"/>
                </a:solidFill>
                <a:latin typeface="Calibri" pitchFamily="34" charset="0"/>
              </a:rPr>
              <a:t>How is this </a:t>
            </a:r>
            <a:br>
              <a:rPr lang="en-US" sz="1800" b="0" i="1" dirty="0" smtClean="0">
                <a:solidFill>
                  <a:schemeClr val="accent2"/>
                </a:solidFill>
                <a:latin typeface="Calibri" pitchFamily="34" charset="0"/>
              </a:rPr>
            </a:br>
            <a:r>
              <a:rPr lang="en-US" sz="1800" b="0" i="1" dirty="0" smtClean="0">
                <a:solidFill>
                  <a:schemeClr val="accent2"/>
                </a:solidFill>
                <a:latin typeface="Calibri" pitchFamily="34" charset="0"/>
              </a:rPr>
              <a:t>implemented/</a:t>
            </a:r>
            <a:br>
              <a:rPr lang="en-US" sz="1800" b="0" i="1" dirty="0" smtClean="0">
                <a:solidFill>
                  <a:schemeClr val="accent2"/>
                </a:solidFill>
                <a:latin typeface="Calibri" pitchFamily="34" charset="0"/>
              </a:rPr>
            </a:br>
            <a:r>
              <a:rPr lang="en-US" sz="1800" b="0" i="1" dirty="0" smtClean="0">
                <a:solidFill>
                  <a:schemeClr val="accent2"/>
                </a:solidFill>
                <a:latin typeface="Calibri" pitchFamily="34" charset="0"/>
              </a:rPr>
              <a:t> enforced?</a:t>
            </a:r>
          </a:p>
        </p:txBody>
      </p:sp>
      <p:sp>
        <p:nvSpPr>
          <p:cNvPr id="15" name="Footer Placeholder 14"/>
          <p:cNvSpPr>
            <a:spLocks noGrp="1"/>
          </p:cNvSpPr>
          <p:nvPr>
            <p:ph type="ftr" sz="quarter" idx="3"/>
            <p:custDataLst>
              <p:tags r:id="rId6"/>
            </p:custDataLst>
          </p:nvPr>
        </p:nvSpPr>
        <p:spPr/>
        <p:txBody>
          <a:bodyPr/>
          <a:lstStyle/>
          <a:p>
            <a:r>
              <a:rPr lang="en-US" smtClean="0"/>
              <a:t>Java vs. C</a:t>
            </a:r>
            <a:endParaRPr lang="en-US"/>
          </a:p>
        </p:txBody>
      </p:sp>
      <p:sp>
        <p:nvSpPr>
          <p:cNvPr id="16" name="Date Placeholder 15"/>
          <p:cNvSpPr>
            <a:spLocks noGrp="1"/>
          </p:cNvSpPr>
          <p:nvPr>
            <p:ph type="dt" sz="half" idx="2"/>
            <p:custDataLst>
              <p:tags r:id="rId7"/>
            </p:custDataLst>
          </p:nvPr>
        </p:nvSpPr>
        <p:spPr/>
        <p:txBody>
          <a:bodyPr/>
          <a:lstStyle/>
          <a:p>
            <a:r>
              <a:rPr lang="en-US" smtClean="0"/>
              <a:t>Autumn 2014</a:t>
            </a:r>
            <a:endParaRPr lang="en-US" dirty="0"/>
          </a:p>
        </p:txBody>
      </p:sp>
      <p:sp>
        <p:nvSpPr>
          <p:cNvPr id="17" name="Slide Number Placeholder 16"/>
          <p:cNvSpPr>
            <a:spLocks noGrp="1"/>
          </p:cNvSpPr>
          <p:nvPr>
            <p:ph type="sldNum" sz="quarter" idx="4"/>
            <p:custDataLst>
              <p:tags r:id="rId8"/>
            </p:custDataLst>
          </p:nvPr>
        </p:nvSpPr>
        <p:spPr/>
        <p:txBody>
          <a:bodyPr/>
          <a:lstStyle/>
          <a:p>
            <a:fld id="{7CBE8339-D2AD-46DC-A898-FD1E949067F0}" type="slidenum">
              <a:rPr lang="en-US" smtClean="0"/>
              <a:pPr/>
              <a:t>13</a:t>
            </a:fld>
            <a:endParaRPr lang="en-US"/>
          </a:p>
        </p:txBody>
      </p:sp>
      <p:cxnSp>
        <p:nvCxnSpPr>
          <p:cNvPr id="19" name="Straight Arrow Connector 18"/>
          <p:cNvCxnSpPr>
            <a:stCxn id="4" idx="1"/>
          </p:cNvCxnSpPr>
          <p:nvPr>
            <p:custDataLst>
              <p:tags r:id="rId9"/>
            </p:custDataLst>
          </p:nvPr>
        </p:nvCxnSpPr>
        <p:spPr bwMode="auto">
          <a:xfrm flipH="1" flipV="1">
            <a:off x="6835806" y="5406501"/>
            <a:ext cx="668155" cy="246950"/>
          </a:xfrm>
          <a:prstGeom prst="straightConnector1">
            <a:avLst/>
          </a:prstGeom>
          <a:noFill/>
          <a:ln w="25400" cap="flat" cmpd="sng" algn="ctr">
            <a:solidFill>
              <a:schemeClr val="accent2"/>
            </a:solidFill>
            <a:prstDash val="solid"/>
            <a:round/>
            <a:headEnd type="none" w="med" len="med"/>
            <a:tailEnd type="arrow"/>
          </a:ln>
          <a:effectLst/>
        </p:spPr>
      </p:cxnSp>
    </p:spTree>
    <p:extLst>
      <p:ext uri="{BB962C8B-B14F-4D97-AF65-F5344CB8AC3E}">
        <p14:creationId xmlns:p14="http://schemas.microsoft.com/office/powerpoint/2010/main" val="35487697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Java objects</a:t>
            </a:r>
            <a:endParaRPr lang="en-US" dirty="0"/>
          </a:p>
        </p:txBody>
      </p:sp>
      <p:sp>
        <p:nvSpPr>
          <p:cNvPr id="5" name="Slide Number Placeholder 4"/>
          <p:cNvSpPr>
            <a:spLocks noGrp="1"/>
          </p:cNvSpPr>
          <p:nvPr>
            <p:ph type="sldNum" sz="quarter" idx="4"/>
            <p:custDataLst>
              <p:tags r:id="rId2"/>
            </p:custDataLst>
          </p:nvPr>
        </p:nvSpPr>
        <p:spPr/>
        <p:txBody>
          <a:bodyPr/>
          <a:lstStyle/>
          <a:p>
            <a:fld id="{7CBE8339-D2AD-46DC-A898-FD1E949067F0}" type="slidenum">
              <a:rPr lang="en-US" smtClean="0"/>
              <a:pPr/>
              <a:t>14</a:t>
            </a:fld>
            <a:endParaRPr lang="en-US"/>
          </a:p>
        </p:txBody>
      </p:sp>
      <p:sp>
        <p:nvSpPr>
          <p:cNvPr id="6" name="Rectangle 5"/>
          <p:cNvSpPr/>
          <p:nvPr>
            <p:custDataLst>
              <p:tags r:id="rId3"/>
            </p:custDataLst>
          </p:nvPr>
        </p:nvSpPr>
        <p:spPr>
          <a:xfrm>
            <a:off x="556277" y="1358821"/>
            <a:ext cx="5880924" cy="4801315"/>
          </a:xfrm>
          <a:prstGeom prst="rect">
            <a:avLst/>
          </a:prstGeom>
          <a:solidFill>
            <a:srgbClr val="F1C7C7"/>
          </a:solidFill>
          <a:ln>
            <a:solidFill>
              <a:srgbClr val="FF0000"/>
            </a:solidFill>
          </a:ln>
        </p:spPr>
        <p:txBody>
          <a:bodyPr wrap="square">
            <a:spAutoFit/>
          </a:bodyPr>
          <a:lstStyle/>
          <a:p>
            <a:r>
              <a:rPr lang="en-US" sz="1800" dirty="0" smtClean="0">
                <a:latin typeface="Courier New"/>
                <a:cs typeface="Courier New"/>
              </a:rPr>
              <a:t>class Point {</a:t>
            </a:r>
            <a:br>
              <a:rPr lang="en-US" sz="1800" dirty="0" smtClean="0">
                <a:latin typeface="Courier New"/>
                <a:cs typeface="Courier New"/>
              </a:rPr>
            </a:br>
            <a:r>
              <a:rPr lang="en-US" sz="1800" dirty="0">
                <a:latin typeface="Courier New"/>
                <a:cs typeface="Courier New"/>
              </a:rPr>
              <a:t> </a:t>
            </a:r>
            <a:r>
              <a:rPr lang="en-US" sz="1800" dirty="0" smtClean="0">
                <a:latin typeface="Courier New"/>
                <a:cs typeface="Courier New"/>
              </a:rPr>
              <a:t> double x;</a:t>
            </a:r>
            <a:br>
              <a:rPr lang="en-US" sz="1800" dirty="0" smtClean="0">
                <a:latin typeface="Courier New"/>
                <a:cs typeface="Courier New"/>
              </a:rPr>
            </a:br>
            <a:r>
              <a:rPr lang="en-US" sz="1800" dirty="0" smtClean="0">
                <a:latin typeface="Courier New"/>
                <a:cs typeface="Courier New"/>
              </a:rPr>
              <a:t>  double y;</a:t>
            </a:r>
            <a:br>
              <a:rPr lang="en-US" sz="1800" dirty="0" smtClean="0">
                <a:latin typeface="Courier New"/>
                <a:cs typeface="Courier New"/>
              </a:rPr>
            </a:br>
            <a:endParaRPr lang="en-US" sz="1800" dirty="0" smtClean="0">
              <a:latin typeface="Courier New"/>
              <a:cs typeface="Courier New"/>
            </a:endParaRPr>
          </a:p>
          <a:p>
            <a:r>
              <a:rPr lang="en-US" sz="1800" dirty="0">
                <a:latin typeface="Courier New"/>
                <a:cs typeface="Courier New"/>
              </a:rPr>
              <a:t> </a:t>
            </a:r>
            <a:r>
              <a:rPr lang="en-US" sz="1800" dirty="0" smtClean="0">
                <a:latin typeface="Courier New"/>
                <a:cs typeface="Courier New"/>
              </a:rPr>
              <a:t> Point() {</a:t>
            </a:r>
            <a:br>
              <a:rPr lang="en-US" sz="1800" dirty="0" smtClean="0">
                <a:latin typeface="Courier New"/>
                <a:cs typeface="Courier New"/>
              </a:rPr>
            </a:br>
            <a:r>
              <a:rPr lang="en-US" sz="1800" dirty="0">
                <a:latin typeface="Courier New"/>
                <a:cs typeface="Courier New"/>
              </a:rPr>
              <a:t> </a:t>
            </a:r>
            <a:r>
              <a:rPr lang="en-US" sz="1800" dirty="0" smtClean="0">
                <a:latin typeface="Courier New"/>
                <a:cs typeface="Courier New"/>
              </a:rPr>
              <a:t>   x = 0;</a:t>
            </a:r>
            <a:br>
              <a:rPr lang="en-US" sz="1800" dirty="0" smtClean="0">
                <a:latin typeface="Courier New"/>
                <a:cs typeface="Courier New"/>
              </a:rPr>
            </a:br>
            <a:r>
              <a:rPr lang="en-US" sz="1800" dirty="0">
                <a:latin typeface="Courier New"/>
                <a:cs typeface="Courier New"/>
              </a:rPr>
              <a:t> </a:t>
            </a:r>
            <a:r>
              <a:rPr lang="en-US" sz="1800" dirty="0" smtClean="0">
                <a:latin typeface="Courier New"/>
                <a:cs typeface="Courier New"/>
              </a:rPr>
              <a:t>   y = 0;</a:t>
            </a:r>
            <a:br>
              <a:rPr lang="en-US" sz="1800" dirty="0" smtClean="0">
                <a:latin typeface="Courier New"/>
                <a:cs typeface="Courier New"/>
              </a:rPr>
            </a:br>
            <a:r>
              <a:rPr lang="en-US" sz="1800" dirty="0" smtClean="0">
                <a:latin typeface="Courier New"/>
                <a:cs typeface="Courier New"/>
              </a:rPr>
              <a:t>  }</a:t>
            </a:r>
            <a:br>
              <a:rPr lang="en-US" sz="1800" dirty="0" smtClean="0">
                <a:latin typeface="Courier New"/>
                <a:cs typeface="Courier New"/>
              </a:rPr>
            </a:br>
            <a:endParaRPr lang="en-US" sz="1800" dirty="0" smtClean="0">
              <a:latin typeface="Courier New"/>
              <a:cs typeface="Courier New"/>
            </a:endParaRPr>
          </a:p>
          <a:p>
            <a:r>
              <a:rPr lang="en-US" sz="1800" dirty="0" smtClean="0">
                <a:latin typeface="Courier New"/>
                <a:cs typeface="Courier New"/>
              </a:rPr>
              <a:t>  </a:t>
            </a:r>
            <a:r>
              <a:rPr lang="en-US" sz="1800" dirty="0" err="1" smtClean="0">
                <a:latin typeface="Courier New"/>
                <a:cs typeface="Courier New"/>
              </a:rPr>
              <a:t>boolean</a:t>
            </a:r>
            <a:r>
              <a:rPr lang="en-US" sz="1800" dirty="0" smtClean="0">
                <a:latin typeface="Courier New"/>
                <a:cs typeface="Courier New"/>
              </a:rPr>
              <a:t> </a:t>
            </a:r>
            <a:r>
              <a:rPr lang="en-US" sz="1800" dirty="0" err="1" smtClean="0">
                <a:latin typeface="Courier New"/>
                <a:cs typeface="Courier New"/>
              </a:rPr>
              <a:t>samePlace</a:t>
            </a:r>
            <a:r>
              <a:rPr lang="en-US" sz="1800" dirty="0" smtClean="0">
                <a:latin typeface="Courier New"/>
                <a:cs typeface="Courier New"/>
              </a:rPr>
              <a:t>(Point p) {</a:t>
            </a:r>
            <a:br>
              <a:rPr lang="en-US" sz="1800" dirty="0" smtClean="0">
                <a:latin typeface="Courier New"/>
                <a:cs typeface="Courier New"/>
              </a:rPr>
            </a:br>
            <a:r>
              <a:rPr lang="en-US" sz="1800" dirty="0">
                <a:latin typeface="Courier New"/>
                <a:cs typeface="Courier New"/>
              </a:rPr>
              <a:t> </a:t>
            </a:r>
            <a:r>
              <a:rPr lang="en-US" sz="1800" dirty="0" smtClean="0">
                <a:latin typeface="Courier New"/>
                <a:cs typeface="Courier New"/>
              </a:rPr>
              <a:t>   return (x == </a:t>
            </a:r>
            <a:r>
              <a:rPr lang="en-US" sz="1800" dirty="0" err="1" smtClean="0">
                <a:latin typeface="Courier New"/>
                <a:cs typeface="Courier New"/>
              </a:rPr>
              <a:t>p.x</a:t>
            </a:r>
            <a:r>
              <a:rPr lang="en-US" sz="1800" dirty="0" smtClean="0">
                <a:latin typeface="Courier New"/>
                <a:cs typeface="Courier New"/>
              </a:rPr>
              <a:t>) &amp;&amp; (y == </a:t>
            </a:r>
            <a:r>
              <a:rPr lang="en-US" sz="1800" dirty="0" err="1" smtClean="0">
                <a:latin typeface="Courier New"/>
                <a:cs typeface="Courier New"/>
              </a:rPr>
              <a:t>p.y</a:t>
            </a:r>
            <a:r>
              <a:rPr lang="en-US" sz="1800" dirty="0" smtClean="0">
                <a:latin typeface="Courier New"/>
                <a:cs typeface="Courier New"/>
              </a:rPr>
              <a:t>);</a:t>
            </a:r>
            <a:endParaRPr lang="en-US" sz="1800" dirty="0">
              <a:latin typeface="Courier New"/>
              <a:cs typeface="Courier New"/>
            </a:endParaRPr>
          </a:p>
          <a:p>
            <a:r>
              <a:rPr lang="en-US" sz="1800" dirty="0" smtClean="0">
                <a:latin typeface="Courier New"/>
                <a:cs typeface="Courier New"/>
              </a:rPr>
              <a:t>  }</a:t>
            </a:r>
            <a:br>
              <a:rPr lang="en-US" sz="1800" dirty="0" smtClean="0">
                <a:latin typeface="Courier New"/>
                <a:cs typeface="Courier New"/>
              </a:rPr>
            </a:br>
            <a:r>
              <a:rPr lang="en-US" sz="1800" dirty="0" smtClean="0">
                <a:latin typeface="Courier New"/>
                <a:cs typeface="Courier New"/>
              </a:rPr>
              <a:t>}</a:t>
            </a:r>
          </a:p>
          <a:p>
            <a:endParaRPr lang="en-US" sz="1800" dirty="0" smtClean="0">
              <a:latin typeface="Courier New"/>
              <a:cs typeface="Courier New"/>
            </a:endParaRPr>
          </a:p>
          <a:p>
            <a:r>
              <a:rPr lang="en-US" sz="1800" dirty="0" smtClean="0">
                <a:latin typeface="Courier New"/>
                <a:cs typeface="Courier New"/>
              </a:rPr>
              <a:t>…</a:t>
            </a:r>
          </a:p>
          <a:p>
            <a:r>
              <a:rPr lang="en-US" sz="1800" dirty="0" smtClean="0">
                <a:latin typeface="Courier New"/>
                <a:cs typeface="Courier New"/>
              </a:rPr>
              <a:t>Point p = new Point();</a:t>
            </a:r>
          </a:p>
          <a:p>
            <a:r>
              <a:rPr lang="en-US" sz="1800" dirty="0" smtClean="0">
                <a:latin typeface="Courier New"/>
                <a:cs typeface="Courier New"/>
              </a:rPr>
              <a:t>…</a:t>
            </a:r>
          </a:p>
        </p:txBody>
      </p:sp>
      <p:cxnSp>
        <p:nvCxnSpPr>
          <p:cNvPr id="9" name="Straight Arrow Connector 8"/>
          <p:cNvCxnSpPr>
            <a:stCxn id="18" idx="1"/>
          </p:cNvCxnSpPr>
          <p:nvPr>
            <p:custDataLst>
              <p:tags r:id="rId4"/>
            </p:custDataLst>
          </p:nvPr>
        </p:nvCxnSpPr>
        <p:spPr bwMode="auto">
          <a:xfrm rot="10800000" flipV="1">
            <a:off x="2901121" y="1521898"/>
            <a:ext cx="3929328" cy="492663"/>
          </a:xfrm>
          <a:prstGeom prst="straightConnector1">
            <a:avLst/>
          </a:prstGeom>
          <a:noFill/>
          <a:ln w="25400" cap="flat" cmpd="sng" algn="ctr">
            <a:solidFill>
              <a:srgbClr val="CC0000"/>
            </a:solidFill>
            <a:prstDash val="solid"/>
            <a:round/>
            <a:headEnd type="none" w="med" len="med"/>
            <a:tailEnd type="arrow"/>
          </a:ln>
          <a:effectLst/>
        </p:spPr>
      </p:cxnSp>
      <p:cxnSp>
        <p:nvCxnSpPr>
          <p:cNvPr id="12" name="Straight Arrow Connector 11"/>
          <p:cNvCxnSpPr>
            <a:stCxn id="17" idx="1"/>
          </p:cNvCxnSpPr>
          <p:nvPr>
            <p:custDataLst>
              <p:tags r:id="rId5"/>
            </p:custDataLst>
          </p:nvPr>
        </p:nvCxnSpPr>
        <p:spPr bwMode="auto">
          <a:xfrm rot="10800000" flipV="1">
            <a:off x="2703199" y="2530063"/>
            <a:ext cx="4128116" cy="545642"/>
          </a:xfrm>
          <a:prstGeom prst="straightConnector1">
            <a:avLst/>
          </a:prstGeom>
          <a:noFill/>
          <a:ln w="25400" cap="flat" cmpd="sng" algn="ctr">
            <a:solidFill>
              <a:srgbClr val="CC0000"/>
            </a:solidFill>
            <a:prstDash val="solid"/>
            <a:round/>
            <a:headEnd type="none" w="med" len="med"/>
            <a:tailEnd type="arrow"/>
          </a:ln>
          <a:effectLst/>
        </p:spPr>
      </p:cxnSp>
      <p:cxnSp>
        <p:nvCxnSpPr>
          <p:cNvPr id="14" name="Straight Arrow Connector 13"/>
          <p:cNvCxnSpPr>
            <a:stCxn id="21" idx="1"/>
          </p:cNvCxnSpPr>
          <p:nvPr>
            <p:custDataLst>
              <p:tags r:id="rId6"/>
            </p:custDataLst>
          </p:nvPr>
        </p:nvCxnSpPr>
        <p:spPr bwMode="auto">
          <a:xfrm flipH="1">
            <a:off x="5015454" y="3799231"/>
            <a:ext cx="1782151" cy="222166"/>
          </a:xfrm>
          <a:prstGeom prst="straightConnector1">
            <a:avLst/>
          </a:prstGeom>
          <a:noFill/>
          <a:ln w="25400" cap="flat" cmpd="sng" algn="ctr">
            <a:solidFill>
              <a:srgbClr val="CC0000"/>
            </a:solidFill>
            <a:prstDash val="solid"/>
            <a:round/>
            <a:headEnd type="none" w="med" len="med"/>
            <a:tailEnd type="arrow"/>
          </a:ln>
          <a:effectLst/>
        </p:spPr>
      </p:cxnSp>
      <p:cxnSp>
        <p:nvCxnSpPr>
          <p:cNvPr id="16" name="Straight Arrow Connector 15"/>
          <p:cNvCxnSpPr>
            <a:stCxn id="22" idx="1"/>
          </p:cNvCxnSpPr>
          <p:nvPr>
            <p:custDataLst>
              <p:tags r:id="rId7"/>
            </p:custDataLst>
          </p:nvPr>
        </p:nvCxnSpPr>
        <p:spPr bwMode="auto">
          <a:xfrm flipH="1">
            <a:off x="3791499" y="5342117"/>
            <a:ext cx="3070925" cy="354095"/>
          </a:xfrm>
          <a:prstGeom prst="straightConnector1">
            <a:avLst/>
          </a:prstGeom>
          <a:noFill/>
          <a:ln w="25400" cap="flat" cmpd="sng" algn="ctr">
            <a:solidFill>
              <a:srgbClr val="CC0000"/>
            </a:solidFill>
            <a:prstDash val="solid"/>
            <a:round/>
            <a:headEnd type="none" w="med" len="med"/>
            <a:tailEnd type="arrow"/>
          </a:ln>
          <a:effectLst/>
        </p:spPr>
      </p:cxnSp>
      <p:sp>
        <p:nvSpPr>
          <p:cNvPr id="17" name="TextBox 16"/>
          <p:cNvSpPr txBox="1"/>
          <p:nvPr>
            <p:custDataLst>
              <p:tags r:id="rId8"/>
            </p:custDataLst>
          </p:nvPr>
        </p:nvSpPr>
        <p:spPr>
          <a:xfrm>
            <a:off x="6831315" y="2299230"/>
            <a:ext cx="1650512" cy="461665"/>
          </a:xfrm>
          <a:prstGeom prst="rect">
            <a:avLst/>
          </a:prstGeom>
          <a:noFill/>
        </p:spPr>
        <p:txBody>
          <a:bodyPr wrap="none" rtlCol="0">
            <a:spAutoFit/>
          </a:bodyPr>
          <a:lstStyle/>
          <a:p>
            <a:r>
              <a:rPr lang="en-US" dirty="0" smtClean="0">
                <a:latin typeface="Calibri" pitchFamily="34" charset="0"/>
              </a:rPr>
              <a:t>constructor</a:t>
            </a:r>
          </a:p>
        </p:txBody>
      </p:sp>
      <p:sp>
        <p:nvSpPr>
          <p:cNvPr id="18" name="TextBox 17"/>
          <p:cNvSpPr txBox="1"/>
          <p:nvPr>
            <p:custDataLst>
              <p:tags r:id="rId9"/>
            </p:custDataLst>
          </p:nvPr>
        </p:nvSpPr>
        <p:spPr>
          <a:xfrm>
            <a:off x="6830449" y="1291066"/>
            <a:ext cx="873707" cy="461665"/>
          </a:xfrm>
          <a:prstGeom prst="rect">
            <a:avLst/>
          </a:prstGeom>
          <a:noFill/>
        </p:spPr>
        <p:txBody>
          <a:bodyPr wrap="none" rtlCol="0">
            <a:spAutoFit/>
          </a:bodyPr>
          <a:lstStyle/>
          <a:p>
            <a:r>
              <a:rPr lang="en-US" dirty="0" smtClean="0">
                <a:latin typeface="Calibri" pitchFamily="34" charset="0"/>
              </a:rPr>
              <a:t>fields</a:t>
            </a:r>
          </a:p>
        </p:txBody>
      </p:sp>
      <p:sp>
        <p:nvSpPr>
          <p:cNvPr id="21" name="TextBox 20"/>
          <p:cNvSpPr txBox="1"/>
          <p:nvPr>
            <p:custDataLst>
              <p:tags r:id="rId10"/>
            </p:custDataLst>
          </p:nvPr>
        </p:nvSpPr>
        <p:spPr>
          <a:xfrm>
            <a:off x="6797605" y="3568398"/>
            <a:ext cx="1190350" cy="461665"/>
          </a:xfrm>
          <a:prstGeom prst="rect">
            <a:avLst/>
          </a:prstGeom>
          <a:noFill/>
        </p:spPr>
        <p:txBody>
          <a:bodyPr wrap="none" rtlCol="0">
            <a:spAutoFit/>
          </a:bodyPr>
          <a:lstStyle/>
          <a:p>
            <a:r>
              <a:rPr lang="en-US" dirty="0" smtClean="0">
                <a:latin typeface="Calibri" pitchFamily="34" charset="0"/>
              </a:rPr>
              <a:t>method</a:t>
            </a:r>
          </a:p>
        </p:txBody>
      </p:sp>
      <p:sp>
        <p:nvSpPr>
          <p:cNvPr id="22" name="TextBox 21"/>
          <p:cNvSpPr txBox="1"/>
          <p:nvPr>
            <p:custDataLst>
              <p:tags r:id="rId11"/>
            </p:custDataLst>
          </p:nvPr>
        </p:nvSpPr>
        <p:spPr>
          <a:xfrm>
            <a:off x="6862424" y="5111284"/>
            <a:ext cx="1237087" cy="461665"/>
          </a:xfrm>
          <a:prstGeom prst="rect">
            <a:avLst/>
          </a:prstGeom>
          <a:noFill/>
        </p:spPr>
        <p:txBody>
          <a:bodyPr wrap="none" rtlCol="0">
            <a:spAutoFit/>
          </a:bodyPr>
          <a:lstStyle/>
          <a:p>
            <a:r>
              <a:rPr lang="en-US" dirty="0" smtClean="0">
                <a:latin typeface="Calibri" pitchFamily="34" charset="0"/>
              </a:rPr>
              <a:t>creation</a:t>
            </a:r>
          </a:p>
        </p:txBody>
      </p:sp>
      <p:sp>
        <p:nvSpPr>
          <p:cNvPr id="13" name="Date Placeholder 12"/>
          <p:cNvSpPr>
            <a:spLocks noGrp="1"/>
          </p:cNvSpPr>
          <p:nvPr>
            <p:ph type="dt" sz="half" idx="2"/>
            <p:custDataLst>
              <p:tags r:id="rId12"/>
            </p:custDataLst>
          </p:nvPr>
        </p:nvSpPr>
        <p:spPr/>
        <p:txBody>
          <a:bodyPr/>
          <a:lstStyle/>
          <a:p>
            <a:r>
              <a:rPr lang="en-US" smtClean="0"/>
              <a:t>Autumn 2014</a:t>
            </a:r>
            <a:endParaRPr lang="en-US" dirty="0"/>
          </a:p>
        </p:txBody>
      </p:sp>
      <p:sp>
        <p:nvSpPr>
          <p:cNvPr id="15" name="Footer Placeholder 14"/>
          <p:cNvSpPr>
            <a:spLocks noGrp="1"/>
          </p:cNvSpPr>
          <p:nvPr>
            <p:ph type="ftr" sz="quarter" idx="3"/>
            <p:custDataLst>
              <p:tags r:id="rId13"/>
            </p:custDataLst>
          </p:nvPr>
        </p:nvSpPr>
        <p:spPr/>
        <p:txBody>
          <a:bodyPr/>
          <a:lstStyle/>
          <a:p>
            <a:r>
              <a:rPr lang="en-US" smtClean="0"/>
              <a:t>Java vs. C</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347540" y="151360"/>
            <a:ext cx="8405982" cy="762000"/>
          </a:xfrm>
        </p:spPr>
        <p:txBody>
          <a:bodyPr/>
          <a:lstStyle/>
          <a:p>
            <a:r>
              <a:rPr lang="en-US" dirty="0" smtClean="0"/>
              <a:t>Java objects</a:t>
            </a:r>
            <a:endParaRPr lang="en-US" dirty="0"/>
          </a:p>
        </p:txBody>
      </p:sp>
      <p:sp>
        <p:nvSpPr>
          <p:cNvPr id="3" name="Content Placeholder 2"/>
          <p:cNvSpPr>
            <a:spLocks noGrp="1"/>
          </p:cNvSpPr>
          <p:nvPr>
            <p:ph idx="1"/>
            <p:custDataLst>
              <p:tags r:id="rId2"/>
            </p:custDataLst>
          </p:nvPr>
        </p:nvSpPr>
        <p:spPr>
          <a:xfrm>
            <a:off x="387536" y="3918817"/>
            <a:ext cx="8654573" cy="2477303"/>
          </a:xfrm>
        </p:spPr>
        <p:txBody>
          <a:bodyPr/>
          <a:lstStyle/>
          <a:p>
            <a:r>
              <a:rPr lang="en-US" i="1" dirty="0" err="1" smtClean="0"/>
              <a:t>vtable</a:t>
            </a:r>
            <a:r>
              <a:rPr lang="en-US" i="1" dirty="0" smtClean="0"/>
              <a:t> </a:t>
            </a:r>
            <a:r>
              <a:rPr lang="en-US" dirty="0" smtClean="0"/>
              <a:t>pointer</a:t>
            </a:r>
            <a:r>
              <a:rPr lang="en-US" i="1" dirty="0" smtClean="0"/>
              <a:t> </a:t>
            </a:r>
            <a:r>
              <a:rPr lang="en-US" dirty="0" smtClean="0"/>
              <a:t>: points to </a:t>
            </a:r>
            <a:r>
              <a:rPr lang="en-US" i="1" dirty="0" smtClean="0"/>
              <a:t>virtual method table</a:t>
            </a:r>
          </a:p>
          <a:p>
            <a:pPr lvl="1"/>
            <a:r>
              <a:rPr lang="en-US" dirty="0" smtClean="0"/>
              <a:t>like a jump table for instance (“virtual”) methods plus other class info</a:t>
            </a:r>
            <a:endParaRPr lang="en-US" i="1" dirty="0" smtClean="0"/>
          </a:p>
          <a:p>
            <a:pPr lvl="1"/>
            <a:r>
              <a:rPr lang="en-US" dirty="0" smtClean="0"/>
              <a:t>one table per class</a:t>
            </a:r>
          </a:p>
          <a:p>
            <a:r>
              <a:rPr lang="en-US" i="1" dirty="0" smtClean="0"/>
              <a:t>Object header</a:t>
            </a:r>
            <a:r>
              <a:rPr lang="en-US" dirty="0" smtClean="0"/>
              <a:t> : GC info, hashing info, lock info, etc. </a:t>
            </a:r>
            <a:r>
              <a:rPr lang="en-US" sz="1800" b="0" dirty="0" smtClean="0"/>
              <a:t>(no size – why?)</a:t>
            </a:r>
          </a:p>
          <a:p>
            <a:r>
              <a:rPr lang="en-US" dirty="0"/>
              <a:t>When we call </a:t>
            </a:r>
            <a:r>
              <a:rPr lang="en-US" dirty="0" smtClean="0"/>
              <a:t>“</a:t>
            </a:r>
            <a:r>
              <a:rPr lang="en-US" i="1" dirty="0" smtClean="0"/>
              <a:t>new”</a:t>
            </a:r>
            <a:r>
              <a:rPr lang="en-US" dirty="0" smtClean="0"/>
              <a:t> </a:t>
            </a:r>
            <a:r>
              <a:rPr lang="en-US" dirty="0"/>
              <a:t>: allocate space for object</a:t>
            </a:r>
            <a:r>
              <a:rPr lang="en-US" dirty="0" smtClean="0"/>
              <a:t>; zero/null fields; </a:t>
            </a:r>
            <a:r>
              <a:rPr lang="en-US" dirty="0"/>
              <a:t>run </a:t>
            </a:r>
            <a:r>
              <a:rPr lang="en-US" dirty="0" smtClean="0"/>
              <a:t>constructor</a:t>
            </a:r>
          </a:p>
          <a:p>
            <a:pPr lvl="1"/>
            <a:r>
              <a:rPr lang="en-US" sz="1400" dirty="0" smtClean="0"/>
              <a:t>compiler actually resolves constructor like a static method</a:t>
            </a:r>
          </a:p>
        </p:txBody>
      </p:sp>
      <p:sp>
        <p:nvSpPr>
          <p:cNvPr id="5" name="Slide Number Placeholder 4"/>
          <p:cNvSpPr>
            <a:spLocks noGrp="1"/>
          </p:cNvSpPr>
          <p:nvPr>
            <p:ph type="sldNum" sz="quarter" idx="4"/>
            <p:custDataLst>
              <p:tags r:id="rId3"/>
            </p:custDataLst>
          </p:nvPr>
        </p:nvSpPr>
        <p:spPr/>
        <p:txBody>
          <a:bodyPr/>
          <a:lstStyle/>
          <a:p>
            <a:fld id="{7CBE8339-D2AD-46DC-A898-FD1E949067F0}" type="slidenum">
              <a:rPr lang="en-US" smtClean="0"/>
              <a:pPr/>
              <a:t>15</a:t>
            </a:fld>
            <a:endParaRPr lang="en-US"/>
          </a:p>
        </p:txBody>
      </p:sp>
      <p:sp>
        <p:nvSpPr>
          <p:cNvPr id="34" name="Date Placeholder 33"/>
          <p:cNvSpPr>
            <a:spLocks noGrp="1"/>
          </p:cNvSpPr>
          <p:nvPr>
            <p:ph type="dt" sz="half" idx="2"/>
            <p:custDataLst>
              <p:tags r:id="rId4"/>
            </p:custDataLst>
          </p:nvPr>
        </p:nvSpPr>
        <p:spPr/>
        <p:txBody>
          <a:bodyPr/>
          <a:lstStyle/>
          <a:p>
            <a:r>
              <a:rPr lang="en-US" dirty="0" smtClean="0"/>
              <a:t>Autumn 2014</a:t>
            </a:r>
            <a:endParaRPr lang="en-US" dirty="0"/>
          </a:p>
        </p:txBody>
      </p:sp>
      <p:sp>
        <p:nvSpPr>
          <p:cNvPr id="36" name="Footer Placeholder 35"/>
          <p:cNvSpPr>
            <a:spLocks noGrp="1"/>
          </p:cNvSpPr>
          <p:nvPr>
            <p:ph type="ftr" sz="quarter" idx="3"/>
            <p:custDataLst>
              <p:tags r:id="rId5"/>
            </p:custDataLst>
          </p:nvPr>
        </p:nvSpPr>
        <p:spPr/>
        <p:txBody>
          <a:bodyPr/>
          <a:lstStyle/>
          <a:p>
            <a:r>
              <a:rPr lang="en-US" dirty="0" smtClean="0"/>
              <a:t>Java vs. C</a:t>
            </a:r>
            <a:endParaRPr lang="en-US" dirty="0"/>
          </a:p>
        </p:txBody>
      </p:sp>
      <p:grpSp>
        <p:nvGrpSpPr>
          <p:cNvPr id="20" name="Group 19"/>
          <p:cNvGrpSpPr/>
          <p:nvPr>
            <p:custDataLst>
              <p:tags r:id="rId6"/>
            </p:custDataLst>
          </p:nvPr>
        </p:nvGrpSpPr>
        <p:grpSpPr>
          <a:xfrm>
            <a:off x="32318" y="673665"/>
            <a:ext cx="9043982" cy="3040485"/>
            <a:chOff x="32318" y="673665"/>
            <a:chExt cx="9043982" cy="3040485"/>
          </a:xfrm>
        </p:grpSpPr>
        <p:sp>
          <p:nvSpPr>
            <p:cNvPr id="6" name="Rectangle 11"/>
            <p:cNvSpPr>
              <a:spLocks noChangeArrowheads="1"/>
            </p:cNvSpPr>
            <p:nvPr>
              <p:custDataLst>
                <p:tags r:id="rId7"/>
              </p:custDataLst>
            </p:nvPr>
          </p:nvSpPr>
          <p:spPr bwMode="auto">
            <a:xfrm>
              <a:off x="3132108" y="1247031"/>
              <a:ext cx="2699468"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x</a:t>
              </a:r>
              <a:endParaRPr lang="en-US" sz="2000" dirty="0">
                <a:latin typeface="Courier New" pitchFamily="49" charset="0"/>
              </a:endParaRPr>
            </a:p>
          </p:txBody>
        </p:sp>
        <p:sp>
          <p:nvSpPr>
            <p:cNvPr id="8" name="Rectangle 11"/>
            <p:cNvSpPr>
              <a:spLocks noChangeArrowheads="1"/>
            </p:cNvSpPr>
            <p:nvPr>
              <p:custDataLst>
                <p:tags r:id="rId8"/>
              </p:custDataLst>
            </p:nvPr>
          </p:nvSpPr>
          <p:spPr bwMode="auto">
            <a:xfrm>
              <a:off x="1785550" y="1247031"/>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endParaRPr lang="en-US" sz="2000" dirty="0">
                <a:latin typeface="Courier New" pitchFamily="49" charset="0"/>
              </a:endParaRPr>
            </a:p>
          </p:txBody>
        </p:sp>
        <p:cxnSp>
          <p:nvCxnSpPr>
            <p:cNvPr id="9" name="Straight Arrow Connector 8"/>
            <p:cNvCxnSpPr/>
            <p:nvPr>
              <p:custDataLst>
                <p:tags r:id="rId9"/>
              </p:custDataLst>
            </p:nvPr>
          </p:nvCxnSpPr>
          <p:spPr bwMode="auto">
            <a:xfrm>
              <a:off x="2464307" y="1564671"/>
              <a:ext cx="425330" cy="447257"/>
            </a:xfrm>
            <a:prstGeom prst="straightConnector1">
              <a:avLst/>
            </a:prstGeom>
            <a:noFill/>
            <a:ln w="38100" cap="flat" cmpd="sng" algn="ctr">
              <a:solidFill>
                <a:srgbClr val="CC0000"/>
              </a:solidFill>
              <a:prstDash val="solid"/>
              <a:round/>
              <a:headEnd type="oval" w="med" len="med"/>
              <a:tailEnd type="arrow" w="med" len="med"/>
            </a:ln>
            <a:effectLst/>
          </p:spPr>
        </p:cxnSp>
        <p:sp>
          <p:nvSpPr>
            <p:cNvPr id="11" name="Rectangle 11"/>
            <p:cNvSpPr>
              <a:spLocks noChangeArrowheads="1"/>
            </p:cNvSpPr>
            <p:nvPr>
              <p:custDataLst>
                <p:tags r:id="rId10"/>
              </p:custDataLst>
            </p:nvPr>
          </p:nvSpPr>
          <p:spPr bwMode="auto">
            <a:xfrm>
              <a:off x="2873044" y="2006848"/>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endParaRPr lang="en-US" sz="1400" dirty="0">
                <a:latin typeface="Courier New" pitchFamily="49" charset="0"/>
              </a:endParaRPr>
            </a:p>
          </p:txBody>
        </p:sp>
        <p:sp>
          <p:nvSpPr>
            <p:cNvPr id="15" name="Rectangle 11"/>
            <p:cNvSpPr>
              <a:spLocks noChangeArrowheads="1"/>
            </p:cNvSpPr>
            <p:nvPr>
              <p:custDataLst>
                <p:tags r:id="rId11"/>
              </p:custDataLst>
            </p:nvPr>
          </p:nvSpPr>
          <p:spPr bwMode="auto">
            <a:xfrm>
              <a:off x="4218735" y="2005966"/>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endParaRPr lang="en-US" sz="1600" dirty="0">
                <a:latin typeface="Courier New" pitchFamily="49" charset="0"/>
              </a:endParaRPr>
            </a:p>
          </p:txBody>
        </p:sp>
        <p:cxnSp>
          <p:nvCxnSpPr>
            <p:cNvPr id="17" name="Curved Connector 16"/>
            <p:cNvCxnSpPr/>
            <p:nvPr>
              <p:custDataLst>
                <p:tags r:id="rId12"/>
              </p:custDataLst>
            </p:nvPr>
          </p:nvCxnSpPr>
          <p:spPr bwMode="auto">
            <a:xfrm>
              <a:off x="3533298" y="2262131"/>
              <a:ext cx="886758" cy="635025"/>
            </a:xfrm>
            <a:prstGeom prst="curvedConnector3">
              <a:avLst>
                <a:gd name="adj1" fmla="val -21605"/>
              </a:avLst>
            </a:prstGeom>
            <a:noFill/>
            <a:ln w="38100" cap="flat" cmpd="sng" algn="ctr">
              <a:solidFill>
                <a:srgbClr val="CC0000"/>
              </a:solidFill>
              <a:prstDash val="solid"/>
              <a:round/>
              <a:headEnd type="oval" w="med" len="med"/>
              <a:tailEnd type="arrow" w="med" len="med"/>
            </a:ln>
            <a:effectLst/>
          </p:spPr>
        </p:cxnSp>
        <p:cxnSp>
          <p:nvCxnSpPr>
            <p:cNvPr id="22" name="Curved Connector 21"/>
            <p:cNvCxnSpPr/>
            <p:nvPr>
              <p:custDataLst>
                <p:tags r:id="rId13"/>
              </p:custDataLst>
            </p:nvPr>
          </p:nvCxnSpPr>
          <p:spPr bwMode="auto">
            <a:xfrm>
              <a:off x="4884224" y="2259504"/>
              <a:ext cx="1838962" cy="436511"/>
            </a:xfrm>
            <a:prstGeom prst="curvedConnector3">
              <a:avLst>
                <a:gd name="adj1" fmla="val 74881"/>
              </a:avLst>
            </a:prstGeom>
            <a:noFill/>
            <a:ln w="38100" cap="flat" cmpd="sng" algn="ctr">
              <a:solidFill>
                <a:srgbClr val="CC0000"/>
              </a:solidFill>
              <a:prstDash val="solid"/>
              <a:round/>
              <a:headEnd type="oval" w="med" len="med"/>
              <a:tailEnd type="arrow" w="med" len="med"/>
            </a:ln>
            <a:effectLst/>
          </p:spPr>
        </p:cxnSp>
        <p:sp>
          <p:nvSpPr>
            <p:cNvPr id="25" name="Rectangle 11"/>
            <p:cNvSpPr>
              <a:spLocks noChangeArrowheads="1"/>
            </p:cNvSpPr>
            <p:nvPr>
              <p:custDataLst>
                <p:tags r:id="rId14"/>
              </p:custDataLst>
            </p:nvPr>
          </p:nvSpPr>
          <p:spPr bwMode="auto">
            <a:xfrm>
              <a:off x="5824356" y="1246149"/>
              <a:ext cx="2699468"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y</a:t>
              </a:r>
              <a:endParaRPr lang="en-US" sz="2000" dirty="0">
                <a:latin typeface="Courier New" pitchFamily="49" charset="0"/>
              </a:endParaRPr>
            </a:p>
          </p:txBody>
        </p:sp>
        <p:sp>
          <p:nvSpPr>
            <p:cNvPr id="16" name="Rectangle 11"/>
            <p:cNvSpPr>
              <a:spLocks noChangeArrowheads="1"/>
            </p:cNvSpPr>
            <p:nvPr>
              <p:custDataLst>
                <p:tags r:id="rId15"/>
              </p:custDataLst>
            </p:nvPr>
          </p:nvSpPr>
          <p:spPr bwMode="auto">
            <a:xfrm>
              <a:off x="80624" y="673665"/>
              <a:ext cx="1346200" cy="431800"/>
            </a:xfrm>
            <a:prstGeom prst="rect">
              <a:avLst/>
            </a:prstGeom>
            <a:noFill/>
            <a:ln w="25400">
              <a:noFill/>
              <a:miter lim="800000"/>
              <a:headEnd/>
              <a:tailEnd/>
            </a:ln>
            <a:effectLst/>
          </p:spPr>
          <p:txBody>
            <a:bodyPr wrap="none" lIns="90487" tIns="44450" rIns="90487" bIns="44450" anchor="ctr"/>
            <a:lstStyle/>
            <a:p>
              <a:pPr>
                <a:lnSpc>
                  <a:spcPct val="100000"/>
                </a:lnSpc>
              </a:pPr>
              <a:r>
                <a:rPr lang="en-US" sz="2000" dirty="0" smtClean="0">
                  <a:latin typeface="Calibri"/>
                  <a:cs typeface="Calibri"/>
                </a:rPr>
                <a:t>p</a:t>
              </a:r>
              <a:endParaRPr lang="en-US" sz="2000" dirty="0">
                <a:latin typeface="Calibri"/>
                <a:cs typeface="Calibri"/>
              </a:endParaRPr>
            </a:p>
          </p:txBody>
        </p:sp>
        <p:sp>
          <p:nvSpPr>
            <p:cNvPr id="18" name="Rectangle 11"/>
            <p:cNvSpPr>
              <a:spLocks noChangeArrowheads="1"/>
            </p:cNvSpPr>
            <p:nvPr>
              <p:custDataLst>
                <p:tags r:id="rId16"/>
              </p:custDataLst>
            </p:nvPr>
          </p:nvSpPr>
          <p:spPr bwMode="auto">
            <a:xfrm>
              <a:off x="4421548" y="2681798"/>
              <a:ext cx="1946804" cy="434452"/>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1400" dirty="0" smtClean="0">
                  <a:latin typeface="Courier New" pitchFamily="49" charset="0"/>
                </a:rPr>
                <a:t>code for Point()</a:t>
              </a:r>
              <a:endParaRPr lang="en-US" sz="1400" dirty="0">
                <a:latin typeface="Courier New" pitchFamily="49" charset="0"/>
              </a:endParaRPr>
            </a:p>
          </p:txBody>
        </p:sp>
        <p:sp>
          <p:nvSpPr>
            <p:cNvPr id="19" name="Rectangle 11"/>
            <p:cNvSpPr>
              <a:spLocks noChangeArrowheads="1"/>
            </p:cNvSpPr>
            <p:nvPr>
              <p:custDataLst>
                <p:tags r:id="rId17"/>
              </p:custDataLst>
            </p:nvPr>
          </p:nvSpPr>
          <p:spPr bwMode="auto">
            <a:xfrm>
              <a:off x="6730969" y="2677338"/>
              <a:ext cx="2345331" cy="439244"/>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1400" dirty="0" smtClean="0">
                  <a:latin typeface="Courier New" pitchFamily="49" charset="0"/>
                </a:rPr>
                <a:t>code for </a:t>
              </a:r>
              <a:r>
                <a:rPr lang="en-US" sz="1400" dirty="0" err="1" smtClean="0">
                  <a:latin typeface="Courier New" pitchFamily="49" charset="0"/>
                </a:rPr>
                <a:t>samePlace</a:t>
              </a:r>
              <a:r>
                <a:rPr lang="en-US" sz="1400" dirty="0" smtClean="0">
                  <a:latin typeface="Courier New" pitchFamily="49" charset="0"/>
                </a:rPr>
                <a:t>()</a:t>
              </a:r>
              <a:endParaRPr lang="en-US" sz="1400" dirty="0">
                <a:latin typeface="Courier New" pitchFamily="49" charset="0"/>
              </a:endParaRPr>
            </a:p>
          </p:txBody>
        </p:sp>
        <p:sp>
          <p:nvSpPr>
            <p:cNvPr id="23" name="TextBox 22"/>
            <p:cNvSpPr txBox="1"/>
            <p:nvPr>
              <p:custDataLst>
                <p:tags r:id="rId18"/>
              </p:custDataLst>
            </p:nvPr>
          </p:nvSpPr>
          <p:spPr>
            <a:xfrm>
              <a:off x="859068" y="2023641"/>
              <a:ext cx="2032753" cy="400110"/>
            </a:xfrm>
            <a:prstGeom prst="rect">
              <a:avLst/>
            </a:prstGeom>
            <a:noFill/>
          </p:spPr>
          <p:txBody>
            <a:bodyPr wrap="none" rtlCol="0">
              <a:spAutoFit/>
            </a:bodyPr>
            <a:lstStyle/>
            <a:p>
              <a:r>
                <a:rPr lang="en-US" sz="2000" dirty="0" smtClean="0">
                  <a:latin typeface="Calibri" pitchFamily="34" charset="0"/>
                </a:rPr>
                <a:t>Point class </a:t>
              </a:r>
              <a:r>
                <a:rPr lang="en-US" sz="2000" dirty="0" err="1" smtClean="0">
                  <a:latin typeface="Calibri" pitchFamily="34" charset="0"/>
                </a:rPr>
                <a:t>vtable</a:t>
              </a:r>
              <a:endParaRPr lang="en-US" sz="2000" dirty="0" smtClean="0">
                <a:latin typeface="Calibri" pitchFamily="34" charset="0"/>
              </a:endParaRPr>
            </a:p>
          </p:txBody>
        </p:sp>
        <p:sp>
          <p:nvSpPr>
            <p:cNvPr id="31" name="Rectangle 11"/>
            <p:cNvSpPr>
              <a:spLocks noChangeArrowheads="1"/>
            </p:cNvSpPr>
            <p:nvPr>
              <p:custDataLst>
                <p:tags r:id="rId19"/>
              </p:custDataLst>
            </p:nvPr>
          </p:nvSpPr>
          <p:spPr bwMode="auto">
            <a:xfrm>
              <a:off x="443909" y="1240675"/>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smtClean="0">
                  <a:latin typeface="Courier New" pitchFamily="49" charset="0"/>
                </a:rPr>
                <a:t>header</a:t>
              </a:r>
              <a:endParaRPr lang="en-US" sz="2000" dirty="0">
                <a:latin typeface="Courier New" pitchFamily="49" charset="0"/>
              </a:endParaRPr>
            </a:p>
          </p:txBody>
        </p:sp>
        <p:cxnSp>
          <p:nvCxnSpPr>
            <p:cNvPr id="35" name="Straight Arrow Connector 34"/>
            <p:cNvCxnSpPr/>
            <p:nvPr>
              <p:custDataLst>
                <p:tags r:id="rId20"/>
              </p:custDataLst>
            </p:nvPr>
          </p:nvCxnSpPr>
          <p:spPr bwMode="auto">
            <a:xfrm>
              <a:off x="299078" y="1019917"/>
              <a:ext cx="161055" cy="174254"/>
            </a:xfrm>
            <a:prstGeom prst="straightConnector1">
              <a:avLst/>
            </a:prstGeom>
            <a:noFill/>
            <a:ln w="25400" cap="flat" cmpd="sng" algn="ctr">
              <a:solidFill>
                <a:srgbClr val="CC0000"/>
              </a:solidFill>
              <a:prstDash val="solid"/>
              <a:round/>
              <a:headEnd type="none" w="med" len="med"/>
              <a:tailEnd type="arrow"/>
            </a:ln>
            <a:effectLst/>
          </p:spPr>
        </p:cxnSp>
        <p:grpSp>
          <p:nvGrpSpPr>
            <p:cNvPr id="4" name="Group 3"/>
            <p:cNvGrpSpPr/>
            <p:nvPr>
              <p:custDataLst>
                <p:tags r:id="rId21"/>
              </p:custDataLst>
            </p:nvPr>
          </p:nvGrpSpPr>
          <p:grpSpPr>
            <a:xfrm>
              <a:off x="32318" y="2659779"/>
              <a:ext cx="8506389" cy="1051484"/>
              <a:chOff x="524670" y="2914747"/>
              <a:chExt cx="8506389" cy="1051484"/>
            </a:xfrm>
          </p:grpSpPr>
          <p:sp>
            <p:nvSpPr>
              <p:cNvPr id="26" name="Rectangle 11"/>
              <p:cNvSpPr>
                <a:spLocks noChangeArrowheads="1"/>
              </p:cNvSpPr>
              <p:nvPr>
                <p:custDataLst>
                  <p:tags r:id="rId26"/>
                </p:custDataLst>
              </p:nvPr>
            </p:nvSpPr>
            <p:spPr bwMode="auto">
              <a:xfrm>
                <a:off x="3639343" y="3531448"/>
                <a:ext cx="2699468"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x</a:t>
                </a:r>
                <a:endParaRPr lang="en-US" sz="2000" dirty="0">
                  <a:latin typeface="Courier New" pitchFamily="49" charset="0"/>
                </a:endParaRPr>
              </a:p>
            </p:txBody>
          </p:sp>
          <p:sp>
            <p:nvSpPr>
              <p:cNvPr id="27" name="Rectangle 11"/>
              <p:cNvSpPr>
                <a:spLocks noChangeArrowheads="1"/>
              </p:cNvSpPr>
              <p:nvPr>
                <p:custDataLst>
                  <p:tags r:id="rId27"/>
                </p:custDataLst>
              </p:nvPr>
            </p:nvSpPr>
            <p:spPr bwMode="auto">
              <a:xfrm>
                <a:off x="2292785" y="3531448"/>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endParaRPr lang="en-US" sz="2000" dirty="0">
                  <a:latin typeface="Courier New" pitchFamily="49" charset="0"/>
                </a:endParaRPr>
              </a:p>
            </p:txBody>
          </p:sp>
          <p:sp>
            <p:nvSpPr>
              <p:cNvPr id="29" name="Rectangle 11"/>
              <p:cNvSpPr>
                <a:spLocks noChangeArrowheads="1"/>
              </p:cNvSpPr>
              <p:nvPr>
                <p:custDataLst>
                  <p:tags r:id="rId28"/>
                </p:custDataLst>
              </p:nvPr>
            </p:nvSpPr>
            <p:spPr bwMode="auto">
              <a:xfrm>
                <a:off x="6331591" y="3530566"/>
                <a:ext cx="2699468"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y</a:t>
                </a:r>
                <a:endParaRPr lang="en-US" sz="2000" dirty="0">
                  <a:latin typeface="Courier New" pitchFamily="49" charset="0"/>
                </a:endParaRPr>
              </a:p>
            </p:txBody>
          </p:sp>
          <p:sp>
            <p:nvSpPr>
              <p:cNvPr id="30" name="Rectangle 11"/>
              <p:cNvSpPr>
                <a:spLocks noChangeArrowheads="1"/>
              </p:cNvSpPr>
              <p:nvPr>
                <p:custDataLst>
                  <p:tags r:id="rId29"/>
                </p:custDataLst>
              </p:nvPr>
            </p:nvSpPr>
            <p:spPr bwMode="auto">
              <a:xfrm>
                <a:off x="524670" y="2914747"/>
                <a:ext cx="266760" cy="431800"/>
              </a:xfrm>
              <a:prstGeom prst="rect">
                <a:avLst/>
              </a:prstGeom>
              <a:noFill/>
              <a:ln w="25400">
                <a:noFill/>
                <a:miter lim="800000"/>
                <a:headEnd/>
                <a:tailEnd/>
              </a:ln>
              <a:effectLst/>
            </p:spPr>
            <p:txBody>
              <a:bodyPr wrap="none" lIns="90487" tIns="44450" rIns="90487" bIns="44450" anchor="ctr"/>
              <a:lstStyle/>
              <a:p>
                <a:pPr>
                  <a:lnSpc>
                    <a:spcPct val="100000"/>
                  </a:lnSpc>
                </a:pPr>
                <a:r>
                  <a:rPr lang="en-US" sz="2000" dirty="0" smtClean="0">
                    <a:latin typeface="Calibri"/>
                    <a:cs typeface="Calibri"/>
                  </a:rPr>
                  <a:t>q</a:t>
                </a:r>
                <a:endParaRPr lang="en-US" sz="2000" dirty="0">
                  <a:latin typeface="Calibri"/>
                  <a:cs typeface="Calibri"/>
                </a:endParaRPr>
              </a:p>
            </p:txBody>
          </p:sp>
          <p:sp>
            <p:nvSpPr>
              <p:cNvPr id="33" name="Rectangle 11"/>
              <p:cNvSpPr>
                <a:spLocks noChangeArrowheads="1"/>
              </p:cNvSpPr>
              <p:nvPr>
                <p:custDataLst>
                  <p:tags r:id="rId30"/>
                </p:custDataLst>
              </p:nvPr>
            </p:nvSpPr>
            <p:spPr bwMode="auto">
              <a:xfrm>
                <a:off x="951144" y="3534431"/>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smtClean="0">
                    <a:latin typeface="Courier New" pitchFamily="49" charset="0"/>
                  </a:rPr>
                  <a:t>header</a:t>
                </a:r>
                <a:endParaRPr lang="en-US" sz="2000" dirty="0">
                  <a:latin typeface="Courier New" pitchFamily="49" charset="0"/>
                </a:endParaRPr>
              </a:p>
            </p:txBody>
          </p:sp>
          <p:cxnSp>
            <p:nvCxnSpPr>
              <p:cNvPr id="37" name="Straight Arrow Connector 36"/>
              <p:cNvCxnSpPr/>
              <p:nvPr>
                <p:custDataLst>
                  <p:tags r:id="rId31"/>
                </p:custDataLst>
              </p:nvPr>
            </p:nvCxnSpPr>
            <p:spPr bwMode="auto">
              <a:xfrm>
                <a:off x="736213" y="3331226"/>
                <a:ext cx="230067" cy="202450"/>
              </a:xfrm>
              <a:prstGeom prst="straightConnector1">
                <a:avLst/>
              </a:prstGeom>
              <a:noFill/>
              <a:ln w="25400" cap="flat" cmpd="sng" algn="ctr">
                <a:solidFill>
                  <a:srgbClr val="CC0000"/>
                </a:solidFill>
                <a:prstDash val="solid"/>
                <a:round/>
                <a:headEnd type="none" w="med" len="med"/>
                <a:tailEnd type="arrow"/>
              </a:ln>
              <a:effectLst/>
            </p:spPr>
          </p:cxnSp>
          <p:sp>
            <p:nvSpPr>
              <p:cNvPr id="38" name="Rectangle 37"/>
              <p:cNvSpPr/>
              <p:nvPr>
                <p:custDataLst>
                  <p:tags r:id="rId32"/>
                </p:custDataLst>
              </p:nvPr>
            </p:nvSpPr>
            <p:spPr>
              <a:xfrm>
                <a:off x="940809" y="3140371"/>
                <a:ext cx="1598515" cy="400110"/>
              </a:xfrm>
              <a:prstGeom prst="rect">
                <a:avLst/>
              </a:prstGeom>
            </p:spPr>
            <p:txBody>
              <a:bodyPr wrap="none">
                <a:spAutoFit/>
              </a:bodyPr>
              <a:lstStyle/>
              <a:p>
                <a:r>
                  <a:rPr lang="en-US" sz="1800" dirty="0">
                    <a:latin typeface="Courier New" pitchFamily="49" charset="0"/>
                  </a:rPr>
                  <a:t>Point</a:t>
                </a:r>
                <a:r>
                  <a:rPr lang="en-US" sz="2000" dirty="0">
                    <a:latin typeface="Calibri"/>
                    <a:cs typeface="Calibri"/>
                  </a:rPr>
                  <a:t> object</a:t>
                </a:r>
                <a:endParaRPr lang="en-US" sz="2000" dirty="0"/>
              </a:p>
            </p:txBody>
          </p:sp>
        </p:grpSp>
        <p:sp>
          <p:nvSpPr>
            <p:cNvPr id="39" name="Rectangle 38"/>
            <p:cNvSpPr/>
            <p:nvPr>
              <p:custDataLst>
                <p:tags r:id="rId22"/>
              </p:custDataLst>
            </p:nvPr>
          </p:nvSpPr>
          <p:spPr>
            <a:xfrm>
              <a:off x="416747" y="892991"/>
              <a:ext cx="1598515" cy="400110"/>
            </a:xfrm>
            <a:prstGeom prst="rect">
              <a:avLst/>
            </a:prstGeom>
          </p:spPr>
          <p:txBody>
            <a:bodyPr wrap="none">
              <a:spAutoFit/>
            </a:bodyPr>
            <a:lstStyle/>
            <a:p>
              <a:r>
                <a:rPr lang="en-US" sz="1800" dirty="0">
                  <a:latin typeface="Courier New" pitchFamily="49" charset="0"/>
                </a:rPr>
                <a:t>Point</a:t>
              </a:r>
              <a:r>
                <a:rPr lang="en-US" sz="2000" dirty="0">
                  <a:latin typeface="Calibri"/>
                  <a:cs typeface="Calibri"/>
                </a:rPr>
                <a:t> object</a:t>
              </a:r>
              <a:endParaRPr lang="en-US" sz="2000" dirty="0"/>
            </a:p>
          </p:txBody>
        </p:sp>
        <p:sp>
          <p:nvSpPr>
            <p:cNvPr id="10" name="TextBox 9"/>
            <p:cNvSpPr txBox="1"/>
            <p:nvPr>
              <p:custDataLst>
                <p:tags r:id="rId23"/>
              </p:custDataLst>
            </p:nvPr>
          </p:nvSpPr>
          <p:spPr>
            <a:xfrm>
              <a:off x="1781883" y="1176103"/>
              <a:ext cx="1405453" cy="338554"/>
            </a:xfrm>
            <a:prstGeom prst="rect">
              <a:avLst/>
            </a:prstGeom>
            <a:noFill/>
          </p:spPr>
          <p:txBody>
            <a:bodyPr wrap="none" rtlCol="0">
              <a:spAutoFit/>
            </a:bodyPr>
            <a:lstStyle/>
            <a:p>
              <a:r>
                <a:rPr lang="en-US" sz="1600" dirty="0" err="1" smtClean="0">
                  <a:latin typeface="Calibri" pitchFamily="34" charset="0"/>
                </a:rPr>
                <a:t>vtable</a:t>
              </a:r>
              <a:r>
                <a:rPr lang="en-US" sz="1600" dirty="0" smtClean="0">
                  <a:latin typeface="Calibri" pitchFamily="34" charset="0"/>
                </a:rPr>
                <a:t> pointer</a:t>
              </a:r>
            </a:p>
          </p:txBody>
        </p:sp>
        <p:sp>
          <p:nvSpPr>
            <p:cNvPr id="32" name="TextBox 31"/>
            <p:cNvSpPr txBox="1"/>
            <p:nvPr>
              <p:custDataLst>
                <p:tags r:id="rId24"/>
              </p:custDataLst>
            </p:nvPr>
          </p:nvSpPr>
          <p:spPr>
            <a:xfrm>
              <a:off x="1835894" y="3375596"/>
              <a:ext cx="1405453" cy="338554"/>
            </a:xfrm>
            <a:prstGeom prst="rect">
              <a:avLst/>
            </a:prstGeom>
            <a:noFill/>
          </p:spPr>
          <p:txBody>
            <a:bodyPr wrap="none" rtlCol="0">
              <a:spAutoFit/>
            </a:bodyPr>
            <a:lstStyle/>
            <a:p>
              <a:r>
                <a:rPr lang="en-US" sz="1600" dirty="0" err="1" smtClean="0">
                  <a:latin typeface="Calibri" pitchFamily="34" charset="0"/>
                </a:rPr>
                <a:t>vtable</a:t>
              </a:r>
              <a:r>
                <a:rPr lang="en-US" sz="1600" dirty="0" smtClean="0">
                  <a:latin typeface="Calibri" pitchFamily="34" charset="0"/>
                </a:rPr>
                <a:t> pointer</a:t>
              </a:r>
            </a:p>
          </p:txBody>
        </p:sp>
        <p:cxnSp>
          <p:nvCxnSpPr>
            <p:cNvPr id="28" name="Straight Arrow Connector 27"/>
            <p:cNvCxnSpPr/>
            <p:nvPr>
              <p:custDataLst>
                <p:tags r:id="rId25"/>
              </p:custDataLst>
            </p:nvPr>
          </p:nvCxnSpPr>
          <p:spPr bwMode="auto">
            <a:xfrm flipV="1">
              <a:off x="2458650" y="2434538"/>
              <a:ext cx="408044" cy="941058"/>
            </a:xfrm>
            <a:prstGeom prst="straightConnector1">
              <a:avLst/>
            </a:prstGeom>
            <a:noFill/>
            <a:ln w="38100" cap="flat" cmpd="sng" algn="ctr">
              <a:solidFill>
                <a:srgbClr val="CC0000"/>
              </a:solidFill>
              <a:prstDash val="solid"/>
              <a:round/>
              <a:headEnd type="oval" w="med" len="med"/>
              <a:tailEnd type="arrow" w="med" len="med"/>
            </a:ln>
            <a:effectLst/>
          </p:spPr>
        </p:cxnSp>
      </p:grpSp>
    </p:spTree>
    <p:extLst>
      <p:ext uri="{BB962C8B-B14F-4D97-AF65-F5344CB8AC3E}">
        <p14:creationId xmlns:p14="http://schemas.microsoft.com/office/powerpoint/2010/main" val="17345310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Java Methods</a:t>
            </a:r>
            <a:endParaRPr lang="en-US" dirty="0"/>
          </a:p>
        </p:txBody>
      </p:sp>
      <p:sp>
        <p:nvSpPr>
          <p:cNvPr id="3" name="Content Placeholder 2"/>
          <p:cNvSpPr>
            <a:spLocks noGrp="1"/>
          </p:cNvSpPr>
          <p:nvPr>
            <p:ph idx="1"/>
            <p:custDataLst>
              <p:tags r:id="rId2"/>
            </p:custDataLst>
          </p:nvPr>
        </p:nvSpPr>
        <p:spPr/>
        <p:txBody>
          <a:bodyPr/>
          <a:lstStyle/>
          <a:p>
            <a:r>
              <a:rPr lang="en-US" u="sng" dirty="0" smtClean="0"/>
              <a:t>Static</a:t>
            </a:r>
            <a:r>
              <a:rPr lang="en-US" dirty="0" smtClean="0"/>
              <a:t> methods are just like functions.</a:t>
            </a:r>
          </a:p>
          <a:p>
            <a:r>
              <a:rPr lang="en-US" u="sng" dirty="0" smtClean="0"/>
              <a:t>Instance</a:t>
            </a:r>
            <a:r>
              <a:rPr lang="en-US" dirty="0" smtClean="0"/>
              <a:t> methods</a:t>
            </a:r>
          </a:p>
          <a:p>
            <a:pPr lvl="1"/>
            <a:r>
              <a:rPr lang="en-US" dirty="0" smtClean="0"/>
              <a:t>can refer to </a:t>
            </a:r>
            <a:r>
              <a:rPr lang="en-US" i="1" dirty="0" smtClean="0"/>
              <a:t>this;</a:t>
            </a:r>
          </a:p>
          <a:p>
            <a:pPr lvl="1"/>
            <a:r>
              <a:rPr lang="en-US" dirty="0" smtClean="0"/>
              <a:t>have an implicit first parameter for </a:t>
            </a:r>
            <a:r>
              <a:rPr lang="en-US" i="1" dirty="0" smtClean="0"/>
              <a:t>this; and</a:t>
            </a:r>
            <a:endParaRPr lang="en-US" dirty="0" smtClean="0"/>
          </a:p>
          <a:p>
            <a:pPr lvl="1"/>
            <a:r>
              <a:rPr lang="en-US" dirty="0" smtClean="0"/>
              <a:t>can be overridden in subclasses.</a:t>
            </a:r>
          </a:p>
          <a:p>
            <a:r>
              <a:rPr lang="en-US" dirty="0" smtClean="0"/>
              <a:t>The code to run when calling an instance method (e.g., </a:t>
            </a:r>
            <a:r>
              <a:rPr lang="en-US" i="1" dirty="0" err="1" smtClean="0"/>
              <a:t>p.samePlace</a:t>
            </a:r>
            <a:r>
              <a:rPr lang="en-US" i="1" dirty="0" smtClean="0"/>
              <a:t>(q)</a:t>
            </a:r>
            <a:r>
              <a:rPr lang="en-US" dirty="0" smtClean="0"/>
              <a:t>) is chosen </a:t>
            </a:r>
            <a:r>
              <a:rPr lang="en-US" i="1" dirty="0" smtClean="0"/>
              <a:t>at run-time</a:t>
            </a:r>
            <a:r>
              <a:rPr lang="en-US" dirty="0" smtClean="0"/>
              <a:t> by lookup in the </a:t>
            </a:r>
            <a:r>
              <a:rPr lang="en-US" dirty="0" err="1" smtClean="0"/>
              <a:t>vtable</a:t>
            </a:r>
            <a:r>
              <a:rPr lang="en-US" dirty="0" smtClean="0"/>
              <a:t>.</a:t>
            </a:r>
          </a:p>
          <a:p>
            <a:pPr marL="0" indent="0">
              <a:buNone/>
            </a:pPr>
            <a:endParaRPr lang="en-US" dirty="0" smtClean="0"/>
          </a:p>
        </p:txBody>
      </p:sp>
      <p:sp>
        <p:nvSpPr>
          <p:cNvPr id="5" name="Slide Number Placeholder 4"/>
          <p:cNvSpPr>
            <a:spLocks noGrp="1"/>
          </p:cNvSpPr>
          <p:nvPr>
            <p:ph type="sldNum" sz="quarter" idx="4"/>
            <p:custDataLst>
              <p:tags r:id="rId3"/>
            </p:custDataLst>
          </p:nvPr>
        </p:nvSpPr>
        <p:spPr/>
        <p:txBody>
          <a:bodyPr/>
          <a:lstStyle/>
          <a:p>
            <a:fld id="{7CBE8339-D2AD-46DC-A898-FD1E949067F0}" type="slidenum">
              <a:rPr lang="en-US" smtClean="0"/>
              <a:pPr/>
              <a:t>16</a:t>
            </a:fld>
            <a:endParaRPr lang="en-US"/>
          </a:p>
        </p:txBody>
      </p:sp>
      <p:sp>
        <p:nvSpPr>
          <p:cNvPr id="6" name="TextBox 5"/>
          <p:cNvSpPr txBox="1"/>
          <p:nvPr>
            <p:custDataLst>
              <p:tags r:id="rId4"/>
            </p:custDataLst>
          </p:nvPr>
        </p:nvSpPr>
        <p:spPr>
          <a:xfrm>
            <a:off x="143804" y="4524085"/>
            <a:ext cx="3570759" cy="1938992"/>
          </a:xfrm>
          <a:prstGeom prst="rect">
            <a:avLst/>
          </a:prstGeom>
          <a:noFill/>
        </p:spPr>
        <p:txBody>
          <a:bodyPr wrap="none" rtlCol="0">
            <a:spAutoFit/>
          </a:bodyPr>
          <a:lstStyle/>
          <a:p>
            <a:r>
              <a:rPr lang="en-US" sz="2000" dirty="0" smtClean="0">
                <a:solidFill>
                  <a:srgbClr val="C00000"/>
                </a:solidFill>
                <a:latin typeface="Courier New"/>
                <a:cs typeface="Courier New"/>
              </a:rPr>
              <a:t>Point p = new Point();</a:t>
            </a:r>
          </a:p>
          <a:p>
            <a:endParaRPr lang="en-US" sz="2000" dirty="0">
              <a:solidFill>
                <a:srgbClr val="C00000"/>
              </a:solidFill>
              <a:latin typeface="Courier New"/>
              <a:cs typeface="Courier New"/>
            </a:endParaRPr>
          </a:p>
          <a:p>
            <a:endParaRPr lang="en-US" sz="2000" dirty="0" smtClean="0">
              <a:solidFill>
                <a:srgbClr val="C00000"/>
              </a:solidFill>
              <a:latin typeface="Courier New"/>
              <a:cs typeface="Courier New"/>
            </a:endParaRPr>
          </a:p>
          <a:p>
            <a:endParaRPr lang="en-US" sz="2000" dirty="0" smtClean="0">
              <a:solidFill>
                <a:srgbClr val="C00000"/>
              </a:solidFill>
              <a:latin typeface="Courier New"/>
              <a:cs typeface="Courier New"/>
            </a:endParaRPr>
          </a:p>
          <a:p>
            <a:endParaRPr lang="en-US" sz="2000" dirty="0">
              <a:solidFill>
                <a:srgbClr val="C00000"/>
              </a:solidFill>
              <a:latin typeface="Courier New"/>
              <a:cs typeface="Courier New"/>
            </a:endParaRPr>
          </a:p>
          <a:p>
            <a:r>
              <a:rPr lang="en-US" sz="2000" dirty="0" smtClean="0">
                <a:solidFill>
                  <a:srgbClr val="C00000"/>
                </a:solidFill>
                <a:latin typeface="Courier New"/>
                <a:cs typeface="Courier New"/>
              </a:rPr>
              <a:t>return </a:t>
            </a:r>
            <a:r>
              <a:rPr lang="en-US" sz="2000" dirty="0" err="1" smtClean="0">
                <a:solidFill>
                  <a:srgbClr val="C00000"/>
                </a:solidFill>
                <a:latin typeface="Courier New"/>
                <a:cs typeface="Courier New"/>
              </a:rPr>
              <a:t>p.samePlace</a:t>
            </a:r>
            <a:r>
              <a:rPr lang="en-US" sz="2000" dirty="0">
                <a:solidFill>
                  <a:srgbClr val="C00000"/>
                </a:solidFill>
                <a:latin typeface="Courier New"/>
                <a:cs typeface="Courier New"/>
              </a:rPr>
              <a:t>(q</a:t>
            </a:r>
            <a:r>
              <a:rPr lang="en-US" sz="2000" dirty="0" smtClean="0">
                <a:solidFill>
                  <a:srgbClr val="C00000"/>
                </a:solidFill>
                <a:latin typeface="Courier New"/>
                <a:cs typeface="Courier New"/>
              </a:rPr>
              <a:t>);</a:t>
            </a:r>
          </a:p>
        </p:txBody>
      </p:sp>
      <p:sp>
        <p:nvSpPr>
          <p:cNvPr id="7" name="TextBox 6"/>
          <p:cNvSpPr txBox="1"/>
          <p:nvPr>
            <p:custDataLst>
              <p:tags r:id="rId5"/>
            </p:custDataLst>
          </p:nvPr>
        </p:nvSpPr>
        <p:spPr>
          <a:xfrm>
            <a:off x="3747501" y="4516547"/>
            <a:ext cx="5571632" cy="1938992"/>
          </a:xfrm>
          <a:prstGeom prst="rect">
            <a:avLst/>
          </a:prstGeom>
          <a:noFill/>
        </p:spPr>
        <p:txBody>
          <a:bodyPr wrap="none" rtlCol="0">
            <a:spAutoFit/>
          </a:bodyPr>
          <a:lstStyle/>
          <a:p>
            <a:r>
              <a:rPr lang="en-US" sz="2000" dirty="0" smtClean="0">
                <a:solidFill>
                  <a:srgbClr val="0000FF"/>
                </a:solidFill>
                <a:latin typeface="Courier New"/>
                <a:cs typeface="Courier New"/>
              </a:rPr>
              <a:t>Point* p = </a:t>
            </a:r>
            <a:r>
              <a:rPr lang="en-US" sz="2000" dirty="0" err="1" smtClean="0">
                <a:solidFill>
                  <a:srgbClr val="0000FF"/>
                </a:solidFill>
                <a:latin typeface="Courier New"/>
                <a:cs typeface="Courier New"/>
              </a:rPr>
              <a:t>calloc</a:t>
            </a:r>
            <a:r>
              <a:rPr lang="en-US" sz="2000" dirty="0" smtClean="0">
                <a:solidFill>
                  <a:srgbClr val="0000FF"/>
                </a:solidFill>
                <a:latin typeface="Courier New"/>
                <a:cs typeface="Courier New"/>
              </a:rPr>
              <a:t>(1,sizeof(Point));</a:t>
            </a:r>
          </a:p>
          <a:p>
            <a:r>
              <a:rPr lang="en-US" sz="2000" dirty="0" smtClean="0">
                <a:solidFill>
                  <a:srgbClr val="0000FF"/>
                </a:solidFill>
                <a:latin typeface="Courier New"/>
                <a:cs typeface="Courier New"/>
              </a:rPr>
              <a:t>p-&gt;header = ...;</a:t>
            </a:r>
          </a:p>
          <a:p>
            <a:r>
              <a:rPr lang="en-US" sz="2000" dirty="0" smtClean="0">
                <a:solidFill>
                  <a:srgbClr val="0000FF"/>
                </a:solidFill>
                <a:latin typeface="Courier New"/>
                <a:cs typeface="Courier New"/>
              </a:rPr>
              <a:t>p-&gt;</a:t>
            </a:r>
            <a:r>
              <a:rPr lang="en-US" sz="2000" dirty="0" err="1" smtClean="0">
                <a:solidFill>
                  <a:srgbClr val="0000FF"/>
                </a:solidFill>
                <a:latin typeface="Courier New"/>
                <a:cs typeface="Courier New"/>
              </a:rPr>
              <a:t>vtable</a:t>
            </a:r>
            <a:r>
              <a:rPr lang="en-US" sz="2000" dirty="0" smtClean="0">
                <a:solidFill>
                  <a:srgbClr val="0000FF"/>
                </a:solidFill>
                <a:latin typeface="Courier New"/>
                <a:cs typeface="Courier New"/>
              </a:rPr>
              <a:t> = &amp;</a:t>
            </a:r>
            <a:r>
              <a:rPr lang="en-US" sz="2000" dirty="0" err="1" smtClean="0">
                <a:solidFill>
                  <a:srgbClr val="0000FF"/>
                </a:solidFill>
                <a:latin typeface="Courier New"/>
                <a:cs typeface="Courier New"/>
              </a:rPr>
              <a:t>Point_vtable</a:t>
            </a:r>
            <a:r>
              <a:rPr lang="en-US" sz="2000" dirty="0" smtClean="0">
                <a:solidFill>
                  <a:srgbClr val="0000FF"/>
                </a:solidFill>
                <a:latin typeface="Courier New"/>
                <a:cs typeface="Courier New"/>
              </a:rPr>
              <a:t>;</a:t>
            </a:r>
          </a:p>
          <a:p>
            <a:r>
              <a:rPr lang="en-US" sz="2000" dirty="0" smtClean="0">
                <a:solidFill>
                  <a:srgbClr val="0000FF"/>
                </a:solidFill>
                <a:latin typeface="Courier New"/>
                <a:cs typeface="Courier New"/>
              </a:rPr>
              <a:t>p-&gt;</a:t>
            </a:r>
            <a:r>
              <a:rPr lang="en-US" sz="2000" dirty="0" err="1" smtClean="0">
                <a:solidFill>
                  <a:srgbClr val="0000FF"/>
                </a:solidFill>
                <a:latin typeface="Courier New"/>
                <a:cs typeface="Courier New"/>
              </a:rPr>
              <a:t>vtable</a:t>
            </a:r>
            <a:r>
              <a:rPr lang="en-US" sz="2000" dirty="0" smtClean="0">
                <a:solidFill>
                  <a:srgbClr val="0000FF"/>
                </a:solidFill>
                <a:latin typeface="Courier New"/>
                <a:cs typeface="Courier New"/>
              </a:rPr>
              <a:t>[0](p);</a:t>
            </a:r>
          </a:p>
          <a:p>
            <a:endParaRPr lang="en-US" sz="2000" dirty="0" smtClean="0">
              <a:solidFill>
                <a:srgbClr val="0000FF"/>
              </a:solidFill>
              <a:latin typeface="Courier New"/>
              <a:cs typeface="Courier New"/>
            </a:endParaRPr>
          </a:p>
          <a:p>
            <a:r>
              <a:rPr lang="en-US" sz="2000" dirty="0" smtClean="0">
                <a:solidFill>
                  <a:srgbClr val="0000FF"/>
                </a:solidFill>
                <a:latin typeface="Courier New"/>
                <a:cs typeface="Courier New"/>
              </a:rPr>
              <a:t>return p</a:t>
            </a:r>
            <a:r>
              <a:rPr lang="en-US" sz="2000" dirty="0">
                <a:solidFill>
                  <a:srgbClr val="0000FF"/>
                </a:solidFill>
                <a:latin typeface="Courier New"/>
                <a:cs typeface="Courier New"/>
              </a:rPr>
              <a:t>-&gt;</a:t>
            </a:r>
            <a:r>
              <a:rPr lang="en-US" sz="2000" dirty="0" err="1">
                <a:solidFill>
                  <a:srgbClr val="0000FF"/>
                </a:solidFill>
                <a:latin typeface="Courier New"/>
                <a:cs typeface="Courier New"/>
              </a:rPr>
              <a:t>vtable</a:t>
            </a:r>
            <a:r>
              <a:rPr lang="en-US" sz="2000" dirty="0">
                <a:solidFill>
                  <a:srgbClr val="0000FF"/>
                </a:solidFill>
                <a:latin typeface="Courier New"/>
                <a:cs typeface="Courier New"/>
              </a:rPr>
              <a:t>[1</a:t>
            </a:r>
            <a:r>
              <a:rPr lang="en-US" sz="2000" dirty="0" smtClean="0">
                <a:solidFill>
                  <a:srgbClr val="0000FF"/>
                </a:solidFill>
                <a:latin typeface="Courier New"/>
                <a:cs typeface="Courier New"/>
              </a:rPr>
              <a:t>](</a:t>
            </a:r>
            <a:r>
              <a:rPr lang="en-US" sz="2000" dirty="0">
                <a:solidFill>
                  <a:srgbClr val="0000FF"/>
                </a:solidFill>
                <a:latin typeface="Courier New"/>
                <a:cs typeface="Courier New"/>
              </a:rPr>
              <a:t>p</a:t>
            </a:r>
            <a:r>
              <a:rPr lang="en-US" sz="2000" dirty="0" smtClean="0">
                <a:solidFill>
                  <a:srgbClr val="0000FF"/>
                </a:solidFill>
                <a:latin typeface="Courier New"/>
                <a:cs typeface="Courier New"/>
              </a:rPr>
              <a:t>, q</a:t>
            </a:r>
            <a:r>
              <a:rPr lang="en-US" sz="2000" dirty="0">
                <a:solidFill>
                  <a:srgbClr val="0000FF"/>
                </a:solidFill>
                <a:latin typeface="Courier New"/>
                <a:cs typeface="Courier New"/>
              </a:rPr>
              <a:t>)</a:t>
            </a:r>
            <a:r>
              <a:rPr lang="en-US" sz="2000" dirty="0" smtClean="0">
                <a:solidFill>
                  <a:srgbClr val="0000FF"/>
                </a:solidFill>
                <a:latin typeface="Courier New"/>
                <a:cs typeface="Courier New"/>
              </a:rPr>
              <a:t>;</a:t>
            </a:r>
            <a:endParaRPr lang="en-US" sz="2000" dirty="0">
              <a:solidFill>
                <a:srgbClr val="0000FF"/>
              </a:solidFill>
              <a:latin typeface="Courier New"/>
              <a:cs typeface="Courier New"/>
            </a:endParaRPr>
          </a:p>
        </p:txBody>
      </p:sp>
      <p:sp>
        <p:nvSpPr>
          <p:cNvPr id="8" name="TextBox 7"/>
          <p:cNvSpPr txBox="1"/>
          <p:nvPr>
            <p:custDataLst>
              <p:tags r:id="rId6"/>
            </p:custDataLst>
          </p:nvPr>
        </p:nvSpPr>
        <p:spPr>
          <a:xfrm>
            <a:off x="80346" y="4150228"/>
            <a:ext cx="820958" cy="461665"/>
          </a:xfrm>
          <a:prstGeom prst="rect">
            <a:avLst/>
          </a:prstGeom>
          <a:noFill/>
        </p:spPr>
        <p:txBody>
          <a:bodyPr wrap="none" rtlCol="0">
            <a:spAutoFit/>
          </a:bodyPr>
          <a:lstStyle/>
          <a:p>
            <a:r>
              <a:rPr lang="en-US" dirty="0" smtClean="0">
                <a:solidFill>
                  <a:srgbClr val="C00000"/>
                </a:solidFill>
                <a:latin typeface="Calibri" pitchFamily="34" charset="0"/>
              </a:rPr>
              <a:t>Java:</a:t>
            </a:r>
          </a:p>
        </p:txBody>
      </p:sp>
      <p:sp>
        <p:nvSpPr>
          <p:cNvPr id="9" name="TextBox 8"/>
          <p:cNvSpPr txBox="1"/>
          <p:nvPr>
            <p:custDataLst>
              <p:tags r:id="rId7"/>
            </p:custDataLst>
          </p:nvPr>
        </p:nvSpPr>
        <p:spPr>
          <a:xfrm>
            <a:off x="3655308" y="4141162"/>
            <a:ext cx="2929257" cy="461665"/>
          </a:xfrm>
          <a:prstGeom prst="rect">
            <a:avLst/>
          </a:prstGeom>
          <a:noFill/>
        </p:spPr>
        <p:txBody>
          <a:bodyPr wrap="none" rtlCol="0">
            <a:spAutoFit/>
          </a:bodyPr>
          <a:lstStyle/>
          <a:p>
            <a:r>
              <a:rPr lang="en-US" dirty="0" smtClean="0">
                <a:solidFill>
                  <a:srgbClr val="0000FF"/>
                </a:solidFill>
                <a:latin typeface="Calibri" pitchFamily="34" charset="0"/>
              </a:rPr>
              <a:t>C pseudo-translation:</a:t>
            </a:r>
          </a:p>
        </p:txBody>
      </p:sp>
      <p:sp>
        <p:nvSpPr>
          <p:cNvPr id="10" name="Date Placeholder 9"/>
          <p:cNvSpPr>
            <a:spLocks noGrp="1"/>
          </p:cNvSpPr>
          <p:nvPr>
            <p:ph type="dt" sz="half" idx="2"/>
            <p:custDataLst>
              <p:tags r:id="rId8"/>
            </p:custDataLst>
          </p:nvPr>
        </p:nvSpPr>
        <p:spPr/>
        <p:txBody>
          <a:bodyPr/>
          <a:lstStyle/>
          <a:p>
            <a:r>
              <a:rPr lang="en-US" smtClean="0"/>
              <a:t>Autumn 2014</a:t>
            </a:r>
            <a:endParaRPr lang="en-US" dirty="0"/>
          </a:p>
        </p:txBody>
      </p:sp>
      <p:sp>
        <p:nvSpPr>
          <p:cNvPr id="11" name="Footer Placeholder 10"/>
          <p:cNvSpPr>
            <a:spLocks noGrp="1"/>
          </p:cNvSpPr>
          <p:nvPr>
            <p:ph type="ftr" sz="quarter" idx="3"/>
            <p:custDataLst>
              <p:tags r:id="rId9"/>
            </p:custDataLst>
          </p:nvPr>
        </p:nvSpPr>
        <p:spPr/>
        <p:txBody>
          <a:bodyPr/>
          <a:lstStyle/>
          <a:p>
            <a:r>
              <a:rPr lang="en-US" smtClean="0"/>
              <a:t>Java vs. C</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Method dispatch</a:t>
            </a:r>
            <a:endParaRPr lang="en-US" dirty="0"/>
          </a:p>
        </p:txBody>
      </p:sp>
      <p:sp>
        <p:nvSpPr>
          <p:cNvPr id="33" name="TextBox 32"/>
          <p:cNvSpPr txBox="1"/>
          <p:nvPr>
            <p:custDataLst>
              <p:tags r:id="rId2"/>
            </p:custDataLst>
          </p:nvPr>
        </p:nvSpPr>
        <p:spPr>
          <a:xfrm>
            <a:off x="143804" y="4524085"/>
            <a:ext cx="3570759" cy="1938992"/>
          </a:xfrm>
          <a:prstGeom prst="rect">
            <a:avLst/>
          </a:prstGeom>
          <a:noFill/>
        </p:spPr>
        <p:txBody>
          <a:bodyPr wrap="none" rtlCol="0">
            <a:spAutoFit/>
          </a:bodyPr>
          <a:lstStyle/>
          <a:p>
            <a:r>
              <a:rPr lang="en-US" sz="2000" dirty="0" smtClean="0">
                <a:solidFill>
                  <a:srgbClr val="C00000"/>
                </a:solidFill>
                <a:latin typeface="Courier New"/>
                <a:cs typeface="Courier New"/>
              </a:rPr>
              <a:t>Point p = new Point();</a:t>
            </a:r>
          </a:p>
          <a:p>
            <a:endParaRPr lang="en-US" sz="2000" dirty="0">
              <a:solidFill>
                <a:srgbClr val="C00000"/>
              </a:solidFill>
              <a:latin typeface="Courier New"/>
              <a:cs typeface="Courier New"/>
            </a:endParaRPr>
          </a:p>
          <a:p>
            <a:endParaRPr lang="en-US" sz="2000" dirty="0" smtClean="0">
              <a:solidFill>
                <a:srgbClr val="C00000"/>
              </a:solidFill>
              <a:latin typeface="Courier New"/>
              <a:cs typeface="Courier New"/>
            </a:endParaRPr>
          </a:p>
          <a:p>
            <a:endParaRPr lang="en-US" sz="2000" dirty="0" smtClean="0">
              <a:solidFill>
                <a:srgbClr val="C00000"/>
              </a:solidFill>
              <a:latin typeface="Courier New"/>
              <a:cs typeface="Courier New"/>
            </a:endParaRPr>
          </a:p>
          <a:p>
            <a:endParaRPr lang="en-US" sz="2000" dirty="0">
              <a:solidFill>
                <a:srgbClr val="C00000"/>
              </a:solidFill>
              <a:latin typeface="Courier New"/>
              <a:cs typeface="Courier New"/>
            </a:endParaRPr>
          </a:p>
          <a:p>
            <a:r>
              <a:rPr lang="en-US" sz="2000" dirty="0" smtClean="0">
                <a:solidFill>
                  <a:srgbClr val="C00000"/>
                </a:solidFill>
                <a:latin typeface="Courier New"/>
                <a:cs typeface="Courier New"/>
              </a:rPr>
              <a:t>return </a:t>
            </a:r>
            <a:r>
              <a:rPr lang="en-US" sz="2000" dirty="0" err="1" smtClean="0">
                <a:solidFill>
                  <a:srgbClr val="C00000"/>
                </a:solidFill>
                <a:latin typeface="Courier New"/>
                <a:cs typeface="Courier New"/>
              </a:rPr>
              <a:t>p.samePlace</a:t>
            </a:r>
            <a:r>
              <a:rPr lang="en-US" sz="2000" dirty="0">
                <a:solidFill>
                  <a:srgbClr val="C00000"/>
                </a:solidFill>
                <a:latin typeface="Courier New"/>
                <a:cs typeface="Courier New"/>
              </a:rPr>
              <a:t>(q</a:t>
            </a:r>
            <a:r>
              <a:rPr lang="en-US" sz="2000" dirty="0" smtClean="0">
                <a:solidFill>
                  <a:srgbClr val="C00000"/>
                </a:solidFill>
                <a:latin typeface="Courier New"/>
                <a:cs typeface="Courier New"/>
              </a:rPr>
              <a:t>);</a:t>
            </a:r>
          </a:p>
        </p:txBody>
      </p:sp>
      <p:sp>
        <p:nvSpPr>
          <p:cNvPr id="34" name="TextBox 33"/>
          <p:cNvSpPr txBox="1"/>
          <p:nvPr>
            <p:custDataLst>
              <p:tags r:id="rId3"/>
            </p:custDataLst>
          </p:nvPr>
        </p:nvSpPr>
        <p:spPr>
          <a:xfrm>
            <a:off x="3747501" y="4516547"/>
            <a:ext cx="5571632" cy="1938992"/>
          </a:xfrm>
          <a:prstGeom prst="rect">
            <a:avLst/>
          </a:prstGeom>
          <a:noFill/>
        </p:spPr>
        <p:txBody>
          <a:bodyPr wrap="none" rtlCol="0">
            <a:spAutoFit/>
          </a:bodyPr>
          <a:lstStyle/>
          <a:p>
            <a:r>
              <a:rPr lang="en-US" sz="2000" dirty="0" smtClean="0">
                <a:solidFill>
                  <a:srgbClr val="0000FF"/>
                </a:solidFill>
                <a:latin typeface="Courier New"/>
                <a:cs typeface="Courier New"/>
              </a:rPr>
              <a:t>Point* p = </a:t>
            </a:r>
            <a:r>
              <a:rPr lang="en-US" sz="2000" dirty="0" err="1" smtClean="0">
                <a:solidFill>
                  <a:srgbClr val="0000FF"/>
                </a:solidFill>
                <a:latin typeface="Courier New"/>
                <a:cs typeface="Courier New"/>
              </a:rPr>
              <a:t>calloc</a:t>
            </a:r>
            <a:r>
              <a:rPr lang="en-US" sz="2000" dirty="0" smtClean="0">
                <a:solidFill>
                  <a:srgbClr val="0000FF"/>
                </a:solidFill>
                <a:latin typeface="Courier New"/>
                <a:cs typeface="Courier New"/>
              </a:rPr>
              <a:t>(1,sizeof(Point));</a:t>
            </a:r>
          </a:p>
          <a:p>
            <a:r>
              <a:rPr lang="en-US" sz="2000" dirty="0" smtClean="0">
                <a:solidFill>
                  <a:srgbClr val="0000FF"/>
                </a:solidFill>
                <a:latin typeface="Courier New"/>
                <a:cs typeface="Courier New"/>
              </a:rPr>
              <a:t>p-&gt;header = ...;</a:t>
            </a:r>
          </a:p>
          <a:p>
            <a:r>
              <a:rPr lang="en-US" sz="2000" dirty="0" smtClean="0">
                <a:solidFill>
                  <a:srgbClr val="0000FF"/>
                </a:solidFill>
                <a:latin typeface="Courier New"/>
                <a:cs typeface="Courier New"/>
              </a:rPr>
              <a:t>p-&gt;</a:t>
            </a:r>
            <a:r>
              <a:rPr lang="en-US" sz="2000" dirty="0" err="1" smtClean="0">
                <a:solidFill>
                  <a:srgbClr val="0000FF"/>
                </a:solidFill>
                <a:latin typeface="Courier New"/>
                <a:cs typeface="Courier New"/>
              </a:rPr>
              <a:t>vtable</a:t>
            </a:r>
            <a:r>
              <a:rPr lang="en-US" sz="2000" dirty="0" smtClean="0">
                <a:solidFill>
                  <a:srgbClr val="0000FF"/>
                </a:solidFill>
                <a:latin typeface="Courier New"/>
                <a:cs typeface="Courier New"/>
              </a:rPr>
              <a:t> = &amp;</a:t>
            </a:r>
            <a:r>
              <a:rPr lang="en-US" sz="2000" dirty="0" err="1" smtClean="0">
                <a:solidFill>
                  <a:srgbClr val="0000FF"/>
                </a:solidFill>
                <a:latin typeface="Courier New"/>
                <a:cs typeface="Courier New"/>
              </a:rPr>
              <a:t>Point_vtable</a:t>
            </a:r>
            <a:r>
              <a:rPr lang="en-US" sz="2000" dirty="0" smtClean="0">
                <a:solidFill>
                  <a:srgbClr val="0000FF"/>
                </a:solidFill>
                <a:latin typeface="Courier New"/>
                <a:cs typeface="Courier New"/>
              </a:rPr>
              <a:t>;</a:t>
            </a:r>
          </a:p>
          <a:p>
            <a:r>
              <a:rPr lang="en-US" sz="2000" dirty="0" smtClean="0">
                <a:solidFill>
                  <a:srgbClr val="0000FF"/>
                </a:solidFill>
                <a:latin typeface="Courier New"/>
                <a:cs typeface="Courier New"/>
              </a:rPr>
              <a:t>p-&gt;</a:t>
            </a:r>
            <a:r>
              <a:rPr lang="en-US" sz="2000" dirty="0" err="1" smtClean="0">
                <a:solidFill>
                  <a:srgbClr val="0000FF"/>
                </a:solidFill>
                <a:latin typeface="Courier New"/>
                <a:cs typeface="Courier New"/>
              </a:rPr>
              <a:t>vtable</a:t>
            </a:r>
            <a:r>
              <a:rPr lang="en-US" sz="2000" dirty="0" smtClean="0">
                <a:solidFill>
                  <a:srgbClr val="0000FF"/>
                </a:solidFill>
                <a:latin typeface="Courier New"/>
                <a:cs typeface="Courier New"/>
              </a:rPr>
              <a:t>[0](p);</a:t>
            </a:r>
          </a:p>
          <a:p>
            <a:endParaRPr lang="en-US" sz="2000" dirty="0" smtClean="0">
              <a:solidFill>
                <a:srgbClr val="0000FF"/>
              </a:solidFill>
              <a:latin typeface="Courier New"/>
              <a:cs typeface="Courier New"/>
            </a:endParaRPr>
          </a:p>
          <a:p>
            <a:r>
              <a:rPr lang="en-US" sz="2000" dirty="0" smtClean="0">
                <a:solidFill>
                  <a:srgbClr val="0000FF"/>
                </a:solidFill>
                <a:latin typeface="Courier New"/>
                <a:cs typeface="Courier New"/>
              </a:rPr>
              <a:t>return p</a:t>
            </a:r>
            <a:r>
              <a:rPr lang="en-US" sz="2000" dirty="0">
                <a:solidFill>
                  <a:srgbClr val="0000FF"/>
                </a:solidFill>
                <a:latin typeface="Courier New"/>
                <a:cs typeface="Courier New"/>
              </a:rPr>
              <a:t>-&gt;</a:t>
            </a:r>
            <a:r>
              <a:rPr lang="en-US" sz="2000" dirty="0" err="1">
                <a:solidFill>
                  <a:srgbClr val="0000FF"/>
                </a:solidFill>
                <a:latin typeface="Courier New"/>
                <a:cs typeface="Courier New"/>
              </a:rPr>
              <a:t>vtable</a:t>
            </a:r>
            <a:r>
              <a:rPr lang="en-US" sz="2000" dirty="0">
                <a:solidFill>
                  <a:srgbClr val="0000FF"/>
                </a:solidFill>
                <a:latin typeface="Courier New"/>
                <a:cs typeface="Courier New"/>
              </a:rPr>
              <a:t>[1</a:t>
            </a:r>
            <a:r>
              <a:rPr lang="en-US" sz="2000" dirty="0" smtClean="0">
                <a:solidFill>
                  <a:srgbClr val="0000FF"/>
                </a:solidFill>
                <a:latin typeface="Courier New"/>
                <a:cs typeface="Courier New"/>
              </a:rPr>
              <a:t>](</a:t>
            </a:r>
            <a:r>
              <a:rPr lang="en-US" sz="2000" dirty="0">
                <a:solidFill>
                  <a:srgbClr val="0000FF"/>
                </a:solidFill>
                <a:latin typeface="Courier New"/>
                <a:cs typeface="Courier New"/>
              </a:rPr>
              <a:t>p</a:t>
            </a:r>
            <a:r>
              <a:rPr lang="en-US" sz="2000" dirty="0" smtClean="0">
                <a:solidFill>
                  <a:srgbClr val="0000FF"/>
                </a:solidFill>
                <a:latin typeface="Courier New"/>
                <a:cs typeface="Courier New"/>
              </a:rPr>
              <a:t>, q</a:t>
            </a:r>
            <a:r>
              <a:rPr lang="en-US" sz="2000" dirty="0">
                <a:solidFill>
                  <a:srgbClr val="0000FF"/>
                </a:solidFill>
                <a:latin typeface="Courier New"/>
                <a:cs typeface="Courier New"/>
              </a:rPr>
              <a:t>)</a:t>
            </a:r>
            <a:r>
              <a:rPr lang="en-US" sz="2000" dirty="0" smtClean="0">
                <a:solidFill>
                  <a:srgbClr val="0000FF"/>
                </a:solidFill>
                <a:latin typeface="Courier New"/>
                <a:cs typeface="Courier New"/>
              </a:rPr>
              <a:t>;</a:t>
            </a:r>
            <a:endParaRPr lang="en-US" sz="2000" dirty="0">
              <a:solidFill>
                <a:srgbClr val="0000FF"/>
              </a:solidFill>
              <a:latin typeface="Courier New"/>
              <a:cs typeface="Courier New"/>
            </a:endParaRPr>
          </a:p>
        </p:txBody>
      </p:sp>
      <p:sp>
        <p:nvSpPr>
          <p:cNvPr id="35" name="TextBox 34"/>
          <p:cNvSpPr txBox="1"/>
          <p:nvPr>
            <p:custDataLst>
              <p:tags r:id="rId4"/>
            </p:custDataLst>
          </p:nvPr>
        </p:nvSpPr>
        <p:spPr>
          <a:xfrm>
            <a:off x="80346" y="4150228"/>
            <a:ext cx="820958" cy="461665"/>
          </a:xfrm>
          <a:prstGeom prst="rect">
            <a:avLst/>
          </a:prstGeom>
          <a:noFill/>
        </p:spPr>
        <p:txBody>
          <a:bodyPr wrap="none" rtlCol="0">
            <a:spAutoFit/>
          </a:bodyPr>
          <a:lstStyle/>
          <a:p>
            <a:r>
              <a:rPr lang="en-US" dirty="0" smtClean="0">
                <a:solidFill>
                  <a:srgbClr val="C00000"/>
                </a:solidFill>
                <a:latin typeface="Calibri" pitchFamily="34" charset="0"/>
              </a:rPr>
              <a:t>Java:</a:t>
            </a:r>
          </a:p>
        </p:txBody>
      </p:sp>
      <p:sp>
        <p:nvSpPr>
          <p:cNvPr id="36" name="TextBox 35"/>
          <p:cNvSpPr txBox="1"/>
          <p:nvPr>
            <p:custDataLst>
              <p:tags r:id="rId5"/>
            </p:custDataLst>
          </p:nvPr>
        </p:nvSpPr>
        <p:spPr>
          <a:xfrm>
            <a:off x="3655308" y="4141162"/>
            <a:ext cx="2929257" cy="461665"/>
          </a:xfrm>
          <a:prstGeom prst="rect">
            <a:avLst/>
          </a:prstGeom>
          <a:noFill/>
        </p:spPr>
        <p:txBody>
          <a:bodyPr wrap="none" rtlCol="0">
            <a:spAutoFit/>
          </a:bodyPr>
          <a:lstStyle/>
          <a:p>
            <a:r>
              <a:rPr lang="en-US" dirty="0" smtClean="0">
                <a:solidFill>
                  <a:srgbClr val="0000FF"/>
                </a:solidFill>
                <a:latin typeface="Calibri" pitchFamily="34" charset="0"/>
              </a:rPr>
              <a:t>C pseudo-translation:</a:t>
            </a:r>
          </a:p>
        </p:txBody>
      </p:sp>
      <p:sp>
        <p:nvSpPr>
          <p:cNvPr id="63" name="Date Placeholder 62"/>
          <p:cNvSpPr>
            <a:spLocks noGrp="1"/>
          </p:cNvSpPr>
          <p:nvPr>
            <p:ph type="dt" sz="half" idx="2"/>
            <p:custDataLst>
              <p:tags r:id="rId6"/>
            </p:custDataLst>
          </p:nvPr>
        </p:nvSpPr>
        <p:spPr/>
        <p:txBody>
          <a:bodyPr/>
          <a:lstStyle/>
          <a:p>
            <a:r>
              <a:rPr lang="en-US" smtClean="0"/>
              <a:t>Autumn 2014</a:t>
            </a:r>
            <a:endParaRPr lang="en-US" dirty="0"/>
          </a:p>
        </p:txBody>
      </p:sp>
      <p:sp>
        <p:nvSpPr>
          <p:cNvPr id="64" name="Slide Number Placeholder 63"/>
          <p:cNvSpPr>
            <a:spLocks noGrp="1"/>
          </p:cNvSpPr>
          <p:nvPr>
            <p:ph type="sldNum" sz="quarter" idx="4"/>
            <p:custDataLst>
              <p:tags r:id="rId7"/>
            </p:custDataLst>
          </p:nvPr>
        </p:nvSpPr>
        <p:spPr/>
        <p:txBody>
          <a:bodyPr/>
          <a:lstStyle/>
          <a:p>
            <a:fld id="{7CBE8339-D2AD-46DC-A898-FD1E949067F0}" type="slidenum">
              <a:rPr lang="en-US" smtClean="0"/>
              <a:pPr/>
              <a:t>17</a:t>
            </a:fld>
            <a:endParaRPr lang="en-US"/>
          </a:p>
        </p:txBody>
      </p:sp>
      <p:sp>
        <p:nvSpPr>
          <p:cNvPr id="65" name="Footer Placeholder 64"/>
          <p:cNvSpPr>
            <a:spLocks noGrp="1"/>
          </p:cNvSpPr>
          <p:nvPr>
            <p:ph type="ftr" sz="quarter" idx="3"/>
            <p:custDataLst>
              <p:tags r:id="rId8"/>
            </p:custDataLst>
          </p:nvPr>
        </p:nvSpPr>
        <p:spPr/>
        <p:txBody>
          <a:bodyPr/>
          <a:lstStyle/>
          <a:p>
            <a:r>
              <a:rPr lang="en-US" smtClean="0"/>
              <a:t>Java vs. C</a:t>
            </a:r>
            <a:endParaRPr lang="en-US"/>
          </a:p>
        </p:txBody>
      </p:sp>
      <p:grpSp>
        <p:nvGrpSpPr>
          <p:cNvPr id="66" name="Group 65"/>
          <p:cNvGrpSpPr/>
          <p:nvPr>
            <p:custDataLst>
              <p:tags r:id="rId9"/>
            </p:custDataLst>
          </p:nvPr>
        </p:nvGrpSpPr>
        <p:grpSpPr>
          <a:xfrm>
            <a:off x="32318" y="884673"/>
            <a:ext cx="9043982" cy="3040485"/>
            <a:chOff x="32318" y="673665"/>
            <a:chExt cx="9043982" cy="3040485"/>
          </a:xfrm>
        </p:grpSpPr>
        <p:sp>
          <p:nvSpPr>
            <p:cNvPr id="67" name="Rectangle 11"/>
            <p:cNvSpPr>
              <a:spLocks noChangeArrowheads="1"/>
            </p:cNvSpPr>
            <p:nvPr>
              <p:custDataLst>
                <p:tags r:id="rId10"/>
              </p:custDataLst>
            </p:nvPr>
          </p:nvSpPr>
          <p:spPr bwMode="auto">
            <a:xfrm>
              <a:off x="3132108" y="1247031"/>
              <a:ext cx="2699468"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x</a:t>
              </a:r>
              <a:endParaRPr lang="en-US" sz="2000" dirty="0">
                <a:latin typeface="Courier New" pitchFamily="49" charset="0"/>
              </a:endParaRPr>
            </a:p>
          </p:txBody>
        </p:sp>
        <p:sp>
          <p:nvSpPr>
            <p:cNvPr id="68" name="Rectangle 11"/>
            <p:cNvSpPr>
              <a:spLocks noChangeArrowheads="1"/>
            </p:cNvSpPr>
            <p:nvPr>
              <p:custDataLst>
                <p:tags r:id="rId11"/>
              </p:custDataLst>
            </p:nvPr>
          </p:nvSpPr>
          <p:spPr bwMode="auto">
            <a:xfrm>
              <a:off x="1785550" y="1247031"/>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endParaRPr lang="en-US" sz="2000" dirty="0">
                <a:latin typeface="Courier New" pitchFamily="49" charset="0"/>
              </a:endParaRPr>
            </a:p>
          </p:txBody>
        </p:sp>
        <p:cxnSp>
          <p:nvCxnSpPr>
            <p:cNvPr id="69" name="Straight Arrow Connector 68"/>
            <p:cNvCxnSpPr/>
            <p:nvPr>
              <p:custDataLst>
                <p:tags r:id="rId12"/>
              </p:custDataLst>
            </p:nvPr>
          </p:nvCxnSpPr>
          <p:spPr bwMode="auto">
            <a:xfrm>
              <a:off x="2464307" y="1564671"/>
              <a:ext cx="425330" cy="447257"/>
            </a:xfrm>
            <a:prstGeom prst="straightConnector1">
              <a:avLst/>
            </a:prstGeom>
            <a:noFill/>
            <a:ln w="38100" cap="flat" cmpd="sng" algn="ctr">
              <a:solidFill>
                <a:srgbClr val="CC0000"/>
              </a:solidFill>
              <a:prstDash val="solid"/>
              <a:round/>
              <a:headEnd type="oval" w="med" len="med"/>
              <a:tailEnd type="arrow" w="med" len="med"/>
            </a:ln>
            <a:effectLst/>
          </p:spPr>
        </p:cxnSp>
        <p:sp>
          <p:nvSpPr>
            <p:cNvPr id="70" name="Rectangle 11"/>
            <p:cNvSpPr>
              <a:spLocks noChangeArrowheads="1"/>
            </p:cNvSpPr>
            <p:nvPr>
              <p:custDataLst>
                <p:tags r:id="rId13"/>
              </p:custDataLst>
            </p:nvPr>
          </p:nvSpPr>
          <p:spPr bwMode="auto">
            <a:xfrm>
              <a:off x="2873044" y="2006848"/>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endParaRPr lang="en-US" sz="1400" dirty="0">
                <a:latin typeface="Courier New" pitchFamily="49" charset="0"/>
              </a:endParaRPr>
            </a:p>
          </p:txBody>
        </p:sp>
        <p:sp>
          <p:nvSpPr>
            <p:cNvPr id="71" name="Rectangle 11"/>
            <p:cNvSpPr>
              <a:spLocks noChangeArrowheads="1"/>
            </p:cNvSpPr>
            <p:nvPr>
              <p:custDataLst>
                <p:tags r:id="rId14"/>
              </p:custDataLst>
            </p:nvPr>
          </p:nvSpPr>
          <p:spPr bwMode="auto">
            <a:xfrm>
              <a:off x="4218735" y="2005966"/>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endParaRPr lang="en-US" sz="1600" dirty="0">
                <a:latin typeface="Courier New" pitchFamily="49" charset="0"/>
              </a:endParaRPr>
            </a:p>
          </p:txBody>
        </p:sp>
        <p:cxnSp>
          <p:nvCxnSpPr>
            <p:cNvPr id="72" name="Curved Connector 71"/>
            <p:cNvCxnSpPr/>
            <p:nvPr>
              <p:custDataLst>
                <p:tags r:id="rId15"/>
              </p:custDataLst>
            </p:nvPr>
          </p:nvCxnSpPr>
          <p:spPr bwMode="auto">
            <a:xfrm>
              <a:off x="3533298" y="2262131"/>
              <a:ext cx="886758" cy="635025"/>
            </a:xfrm>
            <a:prstGeom prst="curvedConnector3">
              <a:avLst>
                <a:gd name="adj1" fmla="val -21605"/>
              </a:avLst>
            </a:prstGeom>
            <a:noFill/>
            <a:ln w="38100" cap="flat" cmpd="sng" algn="ctr">
              <a:solidFill>
                <a:srgbClr val="CC0000"/>
              </a:solidFill>
              <a:prstDash val="solid"/>
              <a:round/>
              <a:headEnd type="oval" w="med" len="med"/>
              <a:tailEnd type="arrow" w="med" len="med"/>
            </a:ln>
            <a:effectLst/>
          </p:spPr>
        </p:cxnSp>
        <p:cxnSp>
          <p:nvCxnSpPr>
            <p:cNvPr id="73" name="Curved Connector 72"/>
            <p:cNvCxnSpPr/>
            <p:nvPr>
              <p:custDataLst>
                <p:tags r:id="rId16"/>
              </p:custDataLst>
            </p:nvPr>
          </p:nvCxnSpPr>
          <p:spPr bwMode="auto">
            <a:xfrm>
              <a:off x="4884224" y="2259504"/>
              <a:ext cx="1838962" cy="436511"/>
            </a:xfrm>
            <a:prstGeom prst="curvedConnector3">
              <a:avLst>
                <a:gd name="adj1" fmla="val 74881"/>
              </a:avLst>
            </a:prstGeom>
            <a:noFill/>
            <a:ln w="38100" cap="flat" cmpd="sng" algn="ctr">
              <a:solidFill>
                <a:srgbClr val="CC0000"/>
              </a:solidFill>
              <a:prstDash val="solid"/>
              <a:round/>
              <a:headEnd type="oval" w="med" len="med"/>
              <a:tailEnd type="arrow" w="med" len="med"/>
            </a:ln>
            <a:effectLst/>
          </p:spPr>
        </p:cxnSp>
        <p:sp>
          <p:nvSpPr>
            <p:cNvPr id="74" name="Rectangle 11"/>
            <p:cNvSpPr>
              <a:spLocks noChangeArrowheads="1"/>
            </p:cNvSpPr>
            <p:nvPr>
              <p:custDataLst>
                <p:tags r:id="rId17"/>
              </p:custDataLst>
            </p:nvPr>
          </p:nvSpPr>
          <p:spPr bwMode="auto">
            <a:xfrm>
              <a:off x="5824356" y="1246149"/>
              <a:ext cx="2699468"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y</a:t>
              </a:r>
              <a:endParaRPr lang="en-US" sz="2000" dirty="0">
                <a:latin typeface="Courier New" pitchFamily="49" charset="0"/>
              </a:endParaRPr>
            </a:p>
          </p:txBody>
        </p:sp>
        <p:sp>
          <p:nvSpPr>
            <p:cNvPr id="75" name="Rectangle 11"/>
            <p:cNvSpPr>
              <a:spLocks noChangeArrowheads="1"/>
            </p:cNvSpPr>
            <p:nvPr>
              <p:custDataLst>
                <p:tags r:id="rId18"/>
              </p:custDataLst>
            </p:nvPr>
          </p:nvSpPr>
          <p:spPr bwMode="auto">
            <a:xfrm>
              <a:off x="80624" y="673665"/>
              <a:ext cx="1346200" cy="431800"/>
            </a:xfrm>
            <a:prstGeom prst="rect">
              <a:avLst/>
            </a:prstGeom>
            <a:noFill/>
            <a:ln w="25400">
              <a:noFill/>
              <a:miter lim="800000"/>
              <a:headEnd/>
              <a:tailEnd/>
            </a:ln>
            <a:effectLst/>
          </p:spPr>
          <p:txBody>
            <a:bodyPr wrap="none" lIns="90487" tIns="44450" rIns="90487" bIns="44450" anchor="ctr"/>
            <a:lstStyle/>
            <a:p>
              <a:pPr>
                <a:lnSpc>
                  <a:spcPct val="100000"/>
                </a:lnSpc>
              </a:pPr>
              <a:r>
                <a:rPr lang="en-US" sz="2000" dirty="0" smtClean="0">
                  <a:latin typeface="Calibri"/>
                  <a:cs typeface="Calibri"/>
                </a:rPr>
                <a:t>p</a:t>
              </a:r>
              <a:endParaRPr lang="en-US" sz="2000" dirty="0">
                <a:latin typeface="Calibri"/>
                <a:cs typeface="Calibri"/>
              </a:endParaRPr>
            </a:p>
          </p:txBody>
        </p:sp>
        <p:sp>
          <p:nvSpPr>
            <p:cNvPr id="76" name="Rectangle 11"/>
            <p:cNvSpPr>
              <a:spLocks noChangeArrowheads="1"/>
            </p:cNvSpPr>
            <p:nvPr>
              <p:custDataLst>
                <p:tags r:id="rId19"/>
              </p:custDataLst>
            </p:nvPr>
          </p:nvSpPr>
          <p:spPr bwMode="auto">
            <a:xfrm>
              <a:off x="4421548" y="2681798"/>
              <a:ext cx="1946804" cy="434452"/>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1400" dirty="0" smtClean="0">
                  <a:latin typeface="Courier New" pitchFamily="49" charset="0"/>
                </a:rPr>
                <a:t>code for Point()</a:t>
              </a:r>
              <a:endParaRPr lang="en-US" sz="1400" dirty="0">
                <a:latin typeface="Courier New" pitchFamily="49" charset="0"/>
              </a:endParaRPr>
            </a:p>
          </p:txBody>
        </p:sp>
        <p:sp>
          <p:nvSpPr>
            <p:cNvPr id="77" name="Rectangle 11"/>
            <p:cNvSpPr>
              <a:spLocks noChangeArrowheads="1"/>
            </p:cNvSpPr>
            <p:nvPr>
              <p:custDataLst>
                <p:tags r:id="rId20"/>
              </p:custDataLst>
            </p:nvPr>
          </p:nvSpPr>
          <p:spPr bwMode="auto">
            <a:xfrm>
              <a:off x="6730969" y="2677338"/>
              <a:ext cx="2345331" cy="439244"/>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1400" dirty="0" smtClean="0">
                  <a:latin typeface="Courier New" pitchFamily="49" charset="0"/>
                </a:rPr>
                <a:t>code for </a:t>
              </a:r>
              <a:r>
                <a:rPr lang="en-US" sz="1400" dirty="0" err="1" smtClean="0">
                  <a:latin typeface="Courier New" pitchFamily="49" charset="0"/>
                </a:rPr>
                <a:t>samePlace</a:t>
              </a:r>
              <a:r>
                <a:rPr lang="en-US" sz="1400" dirty="0" smtClean="0">
                  <a:latin typeface="Courier New" pitchFamily="49" charset="0"/>
                </a:rPr>
                <a:t>()</a:t>
              </a:r>
              <a:endParaRPr lang="en-US" sz="1400" dirty="0">
                <a:latin typeface="Courier New" pitchFamily="49" charset="0"/>
              </a:endParaRPr>
            </a:p>
          </p:txBody>
        </p:sp>
        <p:sp>
          <p:nvSpPr>
            <p:cNvPr id="78" name="TextBox 77"/>
            <p:cNvSpPr txBox="1"/>
            <p:nvPr>
              <p:custDataLst>
                <p:tags r:id="rId21"/>
              </p:custDataLst>
            </p:nvPr>
          </p:nvSpPr>
          <p:spPr>
            <a:xfrm>
              <a:off x="859068" y="2023641"/>
              <a:ext cx="2032753" cy="400110"/>
            </a:xfrm>
            <a:prstGeom prst="rect">
              <a:avLst/>
            </a:prstGeom>
            <a:noFill/>
          </p:spPr>
          <p:txBody>
            <a:bodyPr wrap="none" rtlCol="0">
              <a:spAutoFit/>
            </a:bodyPr>
            <a:lstStyle/>
            <a:p>
              <a:r>
                <a:rPr lang="en-US" sz="2000" dirty="0" smtClean="0">
                  <a:latin typeface="Calibri" pitchFamily="34" charset="0"/>
                </a:rPr>
                <a:t>Point class </a:t>
              </a:r>
              <a:r>
                <a:rPr lang="en-US" sz="2000" dirty="0" err="1" smtClean="0">
                  <a:latin typeface="Calibri" pitchFamily="34" charset="0"/>
                </a:rPr>
                <a:t>vtable</a:t>
              </a:r>
              <a:endParaRPr lang="en-US" sz="2000" dirty="0" smtClean="0">
                <a:latin typeface="Calibri" pitchFamily="34" charset="0"/>
              </a:endParaRPr>
            </a:p>
          </p:txBody>
        </p:sp>
        <p:sp>
          <p:nvSpPr>
            <p:cNvPr id="79" name="Rectangle 11"/>
            <p:cNvSpPr>
              <a:spLocks noChangeArrowheads="1"/>
            </p:cNvSpPr>
            <p:nvPr>
              <p:custDataLst>
                <p:tags r:id="rId22"/>
              </p:custDataLst>
            </p:nvPr>
          </p:nvSpPr>
          <p:spPr bwMode="auto">
            <a:xfrm>
              <a:off x="443909" y="1240675"/>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smtClean="0">
                  <a:latin typeface="Courier New" pitchFamily="49" charset="0"/>
                </a:rPr>
                <a:t>header</a:t>
              </a:r>
              <a:endParaRPr lang="en-US" sz="2000" dirty="0">
                <a:latin typeface="Courier New" pitchFamily="49" charset="0"/>
              </a:endParaRPr>
            </a:p>
          </p:txBody>
        </p:sp>
        <p:cxnSp>
          <p:nvCxnSpPr>
            <p:cNvPr id="80" name="Straight Arrow Connector 79"/>
            <p:cNvCxnSpPr/>
            <p:nvPr>
              <p:custDataLst>
                <p:tags r:id="rId23"/>
              </p:custDataLst>
            </p:nvPr>
          </p:nvCxnSpPr>
          <p:spPr bwMode="auto">
            <a:xfrm>
              <a:off x="299078" y="1019917"/>
              <a:ext cx="161055" cy="174254"/>
            </a:xfrm>
            <a:prstGeom prst="straightConnector1">
              <a:avLst/>
            </a:prstGeom>
            <a:noFill/>
            <a:ln w="25400" cap="flat" cmpd="sng" algn="ctr">
              <a:solidFill>
                <a:srgbClr val="CC0000"/>
              </a:solidFill>
              <a:prstDash val="solid"/>
              <a:round/>
              <a:headEnd type="none" w="med" len="med"/>
              <a:tailEnd type="arrow"/>
            </a:ln>
            <a:effectLst/>
          </p:spPr>
        </p:cxnSp>
        <p:grpSp>
          <p:nvGrpSpPr>
            <p:cNvPr id="81" name="Group 80"/>
            <p:cNvGrpSpPr/>
            <p:nvPr>
              <p:custDataLst>
                <p:tags r:id="rId24"/>
              </p:custDataLst>
            </p:nvPr>
          </p:nvGrpSpPr>
          <p:grpSpPr>
            <a:xfrm>
              <a:off x="32318" y="2659779"/>
              <a:ext cx="8506389" cy="1051484"/>
              <a:chOff x="524670" y="2914747"/>
              <a:chExt cx="8506389" cy="1051484"/>
            </a:xfrm>
          </p:grpSpPr>
          <p:sp>
            <p:nvSpPr>
              <p:cNvPr id="86" name="Rectangle 11"/>
              <p:cNvSpPr>
                <a:spLocks noChangeArrowheads="1"/>
              </p:cNvSpPr>
              <p:nvPr>
                <p:custDataLst>
                  <p:tags r:id="rId29"/>
                </p:custDataLst>
              </p:nvPr>
            </p:nvSpPr>
            <p:spPr bwMode="auto">
              <a:xfrm>
                <a:off x="3639343" y="3531448"/>
                <a:ext cx="2699468"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x</a:t>
                </a:r>
                <a:endParaRPr lang="en-US" sz="2000" dirty="0">
                  <a:latin typeface="Courier New" pitchFamily="49" charset="0"/>
                </a:endParaRPr>
              </a:p>
            </p:txBody>
          </p:sp>
          <p:sp>
            <p:nvSpPr>
              <p:cNvPr id="87" name="Rectangle 11"/>
              <p:cNvSpPr>
                <a:spLocks noChangeArrowheads="1"/>
              </p:cNvSpPr>
              <p:nvPr>
                <p:custDataLst>
                  <p:tags r:id="rId30"/>
                </p:custDataLst>
              </p:nvPr>
            </p:nvSpPr>
            <p:spPr bwMode="auto">
              <a:xfrm>
                <a:off x="2292785" y="3531448"/>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endParaRPr lang="en-US" sz="2000" dirty="0">
                  <a:latin typeface="Courier New" pitchFamily="49" charset="0"/>
                </a:endParaRPr>
              </a:p>
            </p:txBody>
          </p:sp>
          <p:sp>
            <p:nvSpPr>
              <p:cNvPr id="88" name="Rectangle 11"/>
              <p:cNvSpPr>
                <a:spLocks noChangeArrowheads="1"/>
              </p:cNvSpPr>
              <p:nvPr>
                <p:custDataLst>
                  <p:tags r:id="rId31"/>
                </p:custDataLst>
              </p:nvPr>
            </p:nvSpPr>
            <p:spPr bwMode="auto">
              <a:xfrm>
                <a:off x="6331591" y="3530566"/>
                <a:ext cx="2699468"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y</a:t>
                </a:r>
                <a:endParaRPr lang="en-US" sz="2000" dirty="0">
                  <a:latin typeface="Courier New" pitchFamily="49" charset="0"/>
                </a:endParaRPr>
              </a:p>
            </p:txBody>
          </p:sp>
          <p:sp>
            <p:nvSpPr>
              <p:cNvPr id="89" name="Rectangle 11"/>
              <p:cNvSpPr>
                <a:spLocks noChangeArrowheads="1"/>
              </p:cNvSpPr>
              <p:nvPr>
                <p:custDataLst>
                  <p:tags r:id="rId32"/>
                </p:custDataLst>
              </p:nvPr>
            </p:nvSpPr>
            <p:spPr bwMode="auto">
              <a:xfrm>
                <a:off x="524670" y="2914747"/>
                <a:ext cx="266760" cy="431800"/>
              </a:xfrm>
              <a:prstGeom prst="rect">
                <a:avLst/>
              </a:prstGeom>
              <a:noFill/>
              <a:ln w="25400">
                <a:noFill/>
                <a:miter lim="800000"/>
                <a:headEnd/>
                <a:tailEnd/>
              </a:ln>
              <a:effectLst/>
            </p:spPr>
            <p:txBody>
              <a:bodyPr wrap="none" lIns="90487" tIns="44450" rIns="90487" bIns="44450" anchor="ctr"/>
              <a:lstStyle/>
              <a:p>
                <a:pPr>
                  <a:lnSpc>
                    <a:spcPct val="100000"/>
                  </a:lnSpc>
                </a:pPr>
                <a:r>
                  <a:rPr lang="en-US" sz="2000" dirty="0" smtClean="0">
                    <a:latin typeface="Calibri"/>
                    <a:cs typeface="Calibri"/>
                  </a:rPr>
                  <a:t>q</a:t>
                </a:r>
                <a:endParaRPr lang="en-US" sz="2000" dirty="0">
                  <a:latin typeface="Calibri"/>
                  <a:cs typeface="Calibri"/>
                </a:endParaRPr>
              </a:p>
            </p:txBody>
          </p:sp>
          <p:sp>
            <p:nvSpPr>
              <p:cNvPr id="90" name="Rectangle 11"/>
              <p:cNvSpPr>
                <a:spLocks noChangeArrowheads="1"/>
              </p:cNvSpPr>
              <p:nvPr>
                <p:custDataLst>
                  <p:tags r:id="rId33"/>
                </p:custDataLst>
              </p:nvPr>
            </p:nvSpPr>
            <p:spPr bwMode="auto">
              <a:xfrm>
                <a:off x="951144" y="3534431"/>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smtClean="0">
                    <a:latin typeface="Courier New" pitchFamily="49" charset="0"/>
                  </a:rPr>
                  <a:t>header</a:t>
                </a:r>
                <a:endParaRPr lang="en-US" sz="2000" dirty="0">
                  <a:latin typeface="Courier New" pitchFamily="49" charset="0"/>
                </a:endParaRPr>
              </a:p>
            </p:txBody>
          </p:sp>
          <p:cxnSp>
            <p:nvCxnSpPr>
              <p:cNvPr id="91" name="Straight Arrow Connector 90"/>
              <p:cNvCxnSpPr/>
              <p:nvPr>
                <p:custDataLst>
                  <p:tags r:id="rId34"/>
                </p:custDataLst>
              </p:nvPr>
            </p:nvCxnSpPr>
            <p:spPr bwMode="auto">
              <a:xfrm>
                <a:off x="736213" y="3331226"/>
                <a:ext cx="230067" cy="202450"/>
              </a:xfrm>
              <a:prstGeom prst="straightConnector1">
                <a:avLst/>
              </a:prstGeom>
              <a:noFill/>
              <a:ln w="25400" cap="flat" cmpd="sng" algn="ctr">
                <a:solidFill>
                  <a:srgbClr val="CC0000"/>
                </a:solidFill>
                <a:prstDash val="solid"/>
                <a:round/>
                <a:headEnd type="none" w="med" len="med"/>
                <a:tailEnd type="arrow"/>
              </a:ln>
              <a:effectLst/>
            </p:spPr>
          </p:cxnSp>
          <p:sp>
            <p:nvSpPr>
              <p:cNvPr id="92" name="Rectangle 91"/>
              <p:cNvSpPr/>
              <p:nvPr>
                <p:custDataLst>
                  <p:tags r:id="rId35"/>
                </p:custDataLst>
              </p:nvPr>
            </p:nvSpPr>
            <p:spPr>
              <a:xfrm>
                <a:off x="940809" y="3140371"/>
                <a:ext cx="1598515" cy="400110"/>
              </a:xfrm>
              <a:prstGeom prst="rect">
                <a:avLst/>
              </a:prstGeom>
            </p:spPr>
            <p:txBody>
              <a:bodyPr wrap="none">
                <a:spAutoFit/>
              </a:bodyPr>
              <a:lstStyle/>
              <a:p>
                <a:r>
                  <a:rPr lang="en-US" sz="1800" dirty="0">
                    <a:latin typeface="Courier New" pitchFamily="49" charset="0"/>
                  </a:rPr>
                  <a:t>Point</a:t>
                </a:r>
                <a:r>
                  <a:rPr lang="en-US" sz="2000" dirty="0">
                    <a:latin typeface="Calibri"/>
                    <a:cs typeface="Calibri"/>
                  </a:rPr>
                  <a:t> object</a:t>
                </a:r>
                <a:endParaRPr lang="en-US" sz="2000" dirty="0"/>
              </a:p>
            </p:txBody>
          </p:sp>
        </p:grpSp>
        <p:sp>
          <p:nvSpPr>
            <p:cNvPr id="82" name="Rectangle 81"/>
            <p:cNvSpPr/>
            <p:nvPr>
              <p:custDataLst>
                <p:tags r:id="rId25"/>
              </p:custDataLst>
            </p:nvPr>
          </p:nvSpPr>
          <p:spPr>
            <a:xfrm>
              <a:off x="416747" y="892991"/>
              <a:ext cx="1593706" cy="400110"/>
            </a:xfrm>
            <a:prstGeom prst="rect">
              <a:avLst/>
            </a:prstGeom>
          </p:spPr>
          <p:txBody>
            <a:bodyPr wrap="none">
              <a:spAutoFit/>
            </a:bodyPr>
            <a:lstStyle/>
            <a:p>
              <a:r>
                <a:rPr lang="en-US" sz="1800" dirty="0">
                  <a:latin typeface="Courier New" pitchFamily="49" charset="0"/>
                </a:rPr>
                <a:t>Point</a:t>
              </a:r>
              <a:r>
                <a:rPr lang="en-US" sz="1800" dirty="0">
                  <a:latin typeface="Calibri"/>
                  <a:cs typeface="Calibri"/>
                </a:rPr>
                <a:t> </a:t>
              </a:r>
              <a:r>
                <a:rPr lang="en-US" sz="2000" dirty="0">
                  <a:latin typeface="Calibri"/>
                  <a:cs typeface="Calibri"/>
                </a:rPr>
                <a:t>object</a:t>
              </a:r>
              <a:endParaRPr lang="en-US" sz="2000" dirty="0"/>
            </a:p>
          </p:txBody>
        </p:sp>
        <p:sp>
          <p:nvSpPr>
            <p:cNvPr id="83" name="TextBox 82"/>
            <p:cNvSpPr txBox="1"/>
            <p:nvPr>
              <p:custDataLst>
                <p:tags r:id="rId26"/>
              </p:custDataLst>
            </p:nvPr>
          </p:nvSpPr>
          <p:spPr>
            <a:xfrm>
              <a:off x="1781883" y="1176103"/>
              <a:ext cx="1405453" cy="338554"/>
            </a:xfrm>
            <a:prstGeom prst="rect">
              <a:avLst/>
            </a:prstGeom>
            <a:noFill/>
          </p:spPr>
          <p:txBody>
            <a:bodyPr wrap="none" rtlCol="0">
              <a:spAutoFit/>
            </a:bodyPr>
            <a:lstStyle/>
            <a:p>
              <a:r>
                <a:rPr lang="en-US" sz="1600" dirty="0" err="1" smtClean="0">
                  <a:latin typeface="Calibri" pitchFamily="34" charset="0"/>
                </a:rPr>
                <a:t>vtable</a:t>
              </a:r>
              <a:r>
                <a:rPr lang="en-US" sz="1600" dirty="0" smtClean="0">
                  <a:latin typeface="Calibri" pitchFamily="34" charset="0"/>
                </a:rPr>
                <a:t> pointer</a:t>
              </a:r>
            </a:p>
          </p:txBody>
        </p:sp>
        <p:sp>
          <p:nvSpPr>
            <p:cNvPr id="84" name="TextBox 83"/>
            <p:cNvSpPr txBox="1"/>
            <p:nvPr>
              <p:custDataLst>
                <p:tags r:id="rId27"/>
              </p:custDataLst>
            </p:nvPr>
          </p:nvSpPr>
          <p:spPr>
            <a:xfrm>
              <a:off x="1835894" y="3375596"/>
              <a:ext cx="1405453" cy="338554"/>
            </a:xfrm>
            <a:prstGeom prst="rect">
              <a:avLst/>
            </a:prstGeom>
            <a:noFill/>
          </p:spPr>
          <p:txBody>
            <a:bodyPr wrap="none" rtlCol="0">
              <a:spAutoFit/>
            </a:bodyPr>
            <a:lstStyle/>
            <a:p>
              <a:r>
                <a:rPr lang="en-US" sz="1600" dirty="0" err="1" smtClean="0">
                  <a:latin typeface="Calibri" pitchFamily="34" charset="0"/>
                </a:rPr>
                <a:t>vtable</a:t>
              </a:r>
              <a:r>
                <a:rPr lang="en-US" sz="1600" dirty="0" smtClean="0">
                  <a:latin typeface="Calibri" pitchFamily="34" charset="0"/>
                </a:rPr>
                <a:t> pointer</a:t>
              </a:r>
            </a:p>
          </p:txBody>
        </p:sp>
        <p:cxnSp>
          <p:nvCxnSpPr>
            <p:cNvPr id="85" name="Straight Arrow Connector 84"/>
            <p:cNvCxnSpPr/>
            <p:nvPr>
              <p:custDataLst>
                <p:tags r:id="rId28"/>
              </p:custDataLst>
            </p:nvPr>
          </p:nvCxnSpPr>
          <p:spPr bwMode="auto">
            <a:xfrm flipV="1">
              <a:off x="2458650" y="2434538"/>
              <a:ext cx="408044" cy="941058"/>
            </a:xfrm>
            <a:prstGeom prst="straightConnector1">
              <a:avLst/>
            </a:prstGeom>
            <a:noFill/>
            <a:ln w="38100" cap="flat" cmpd="sng" algn="ctr">
              <a:solidFill>
                <a:srgbClr val="CC0000"/>
              </a:solidFill>
              <a:prstDash val="solid"/>
              <a:round/>
              <a:headEnd type="oval" w="med" len="med"/>
              <a:tailEnd type="arrow" w="med" len="med"/>
            </a:ln>
            <a:effectLst/>
          </p:spPr>
        </p:cxnSp>
      </p:grpSp>
    </p:spTree>
    <p:extLst>
      <p:ext uri="{BB962C8B-B14F-4D97-AF65-F5344CB8AC3E}">
        <p14:creationId xmlns:p14="http://schemas.microsoft.com/office/powerpoint/2010/main" val="21636716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err="1" smtClean="0"/>
              <a:t>Subclassing</a:t>
            </a:r>
            <a:endParaRPr lang="en-US" dirty="0"/>
          </a:p>
        </p:txBody>
      </p:sp>
      <p:sp>
        <p:nvSpPr>
          <p:cNvPr id="3" name="Content Placeholder 2"/>
          <p:cNvSpPr>
            <a:spLocks noGrp="1"/>
          </p:cNvSpPr>
          <p:nvPr>
            <p:ph idx="1"/>
            <p:custDataLst>
              <p:tags r:id="rId2"/>
            </p:custDataLst>
          </p:nvPr>
        </p:nvSpPr>
        <p:spPr>
          <a:xfrm>
            <a:off x="396875" y="3492639"/>
            <a:ext cx="8366125" cy="2841485"/>
          </a:xfrm>
        </p:spPr>
        <p:txBody>
          <a:bodyPr/>
          <a:lstStyle/>
          <a:p>
            <a:r>
              <a:rPr lang="en-US" dirty="0" smtClean="0"/>
              <a:t>Where does “</a:t>
            </a:r>
            <a:r>
              <a:rPr lang="en-US" sz="2000" kern="1200" dirty="0" err="1">
                <a:latin typeface="Courier New" panose="02070309020205020404" pitchFamily="49" charset="0"/>
                <a:cs typeface="Courier New" panose="02070309020205020404" pitchFamily="49" charset="0"/>
              </a:rPr>
              <a:t>aNewField</a:t>
            </a:r>
            <a:r>
              <a:rPr lang="en-US" dirty="0" smtClean="0"/>
              <a:t>” go?  At end of fields of </a:t>
            </a:r>
            <a:r>
              <a:rPr lang="en-US" sz="2000" kern="1200" dirty="0">
                <a:latin typeface="Courier New" panose="02070309020205020404" pitchFamily="49" charset="0"/>
                <a:cs typeface="Courier New" panose="02070309020205020404" pitchFamily="49" charset="0"/>
              </a:rPr>
              <a:t>Point</a:t>
            </a:r>
            <a:endParaRPr lang="en-US" sz="1800" kern="1200" dirty="0">
              <a:latin typeface="Courier New" panose="02070309020205020404" pitchFamily="49" charset="0"/>
              <a:cs typeface="Courier New" panose="02070309020205020404" pitchFamily="49" charset="0"/>
            </a:endParaRPr>
          </a:p>
          <a:p>
            <a:pPr lvl="1"/>
            <a:r>
              <a:rPr lang="en-US" sz="1800" b="1" kern="1200" dirty="0">
                <a:latin typeface="Courier New" panose="02070309020205020404" pitchFamily="49" charset="0"/>
                <a:ea typeface="+mn-ea"/>
                <a:cs typeface="Courier New" panose="02070309020205020404" pitchFamily="49" charset="0"/>
              </a:rPr>
              <a:t>Point</a:t>
            </a:r>
            <a:r>
              <a:rPr lang="en-US" dirty="0" smtClean="0"/>
              <a:t> fields are always in the same place, so </a:t>
            </a:r>
            <a:r>
              <a:rPr lang="en-US" sz="1800" b="1" kern="1200" dirty="0">
                <a:latin typeface="Courier New" panose="02070309020205020404" pitchFamily="49" charset="0"/>
                <a:ea typeface="+mn-ea"/>
                <a:cs typeface="Courier New" panose="02070309020205020404" pitchFamily="49" charset="0"/>
              </a:rPr>
              <a:t>Point</a:t>
            </a:r>
            <a:r>
              <a:rPr lang="en-US" dirty="0" smtClean="0"/>
              <a:t> code can run on </a:t>
            </a:r>
            <a:r>
              <a:rPr lang="en-US" sz="1800" b="1" kern="1200" dirty="0" err="1">
                <a:latin typeface="Courier New" panose="02070309020205020404" pitchFamily="49" charset="0"/>
                <a:ea typeface="+mn-ea"/>
                <a:cs typeface="Courier New" panose="02070309020205020404" pitchFamily="49" charset="0"/>
              </a:rPr>
              <a:t>PtSubClass</a:t>
            </a:r>
            <a:r>
              <a:rPr lang="en-US" dirty="0" smtClean="0"/>
              <a:t> objects without modification.</a:t>
            </a:r>
          </a:p>
          <a:p>
            <a:r>
              <a:rPr lang="en-US" dirty="0" smtClean="0"/>
              <a:t>Where does pointer to code for two new methods go?</a:t>
            </a:r>
          </a:p>
          <a:p>
            <a:pPr lvl="1"/>
            <a:r>
              <a:rPr lang="en-US" dirty="0" smtClean="0"/>
              <a:t>No constructor, so use default </a:t>
            </a:r>
            <a:r>
              <a:rPr lang="en-US" sz="1800" b="1" kern="1200" dirty="0">
                <a:latin typeface="Courier New" panose="02070309020205020404" pitchFamily="49" charset="0"/>
                <a:ea typeface="+mn-ea"/>
                <a:cs typeface="Courier New" panose="02070309020205020404" pitchFamily="49" charset="0"/>
              </a:rPr>
              <a:t>Point</a:t>
            </a:r>
            <a:r>
              <a:rPr lang="en-US" dirty="0" smtClean="0"/>
              <a:t> constructor</a:t>
            </a:r>
          </a:p>
          <a:p>
            <a:pPr lvl="1"/>
            <a:r>
              <a:rPr lang="en-US" dirty="0" smtClean="0"/>
              <a:t>To override “</a:t>
            </a:r>
            <a:r>
              <a:rPr lang="en-US" sz="1800" b="1" kern="1200" dirty="0" err="1">
                <a:latin typeface="Courier New" panose="02070309020205020404" pitchFamily="49" charset="0"/>
                <a:ea typeface="+mn-ea"/>
                <a:cs typeface="Courier New" panose="02070309020205020404" pitchFamily="49" charset="0"/>
              </a:rPr>
              <a:t>samePlace</a:t>
            </a:r>
            <a:r>
              <a:rPr lang="en-US" dirty="0" smtClean="0"/>
              <a:t>”, write over old pointer</a:t>
            </a:r>
          </a:p>
          <a:p>
            <a:pPr lvl="1"/>
            <a:r>
              <a:rPr lang="en-US" dirty="0" smtClean="0"/>
              <a:t>Add new pointer at end of table for new method “</a:t>
            </a:r>
            <a:r>
              <a:rPr lang="en-US" sz="1800" b="1" kern="1200" dirty="0" err="1">
                <a:latin typeface="Courier New" panose="02070309020205020404" pitchFamily="49" charset="0"/>
                <a:ea typeface="+mn-ea"/>
                <a:cs typeface="Courier New" panose="02070309020205020404" pitchFamily="49" charset="0"/>
              </a:rPr>
              <a:t>sayHi</a:t>
            </a:r>
            <a:r>
              <a:rPr lang="en-US" dirty="0" smtClean="0"/>
              <a:t>”</a:t>
            </a:r>
          </a:p>
        </p:txBody>
      </p:sp>
      <p:sp>
        <p:nvSpPr>
          <p:cNvPr id="6" name="Rectangle 5"/>
          <p:cNvSpPr/>
          <p:nvPr>
            <p:custDataLst>
              <p:tags r:id="rId3"/>
            </p:custDataLst>
          </p:nvPr>
        </p:nvSpPr>
        <p:spPr>
          <a:xfrm>
            <a:off x="808070" y="1293840"/>
            <a:ext cx="4572000" cy="2031325"/>
          </a:xfrm>
          <a:prstGeom prst="rect">
            <a:avLst/>
          </a:prstGeom>
          <a:solidFill>
            <a:srgbClr val="F1C7C7"/>
          </a:solidFill>
          <a:ln>
            <a:solidFill>
              <a:srgbClr val="FF0000"/>
            </a:solidFill>
          </a:ln>
        </p:spPr>
        <p:txBody>
          <a:bodyPr>
            <a:spAutoFit/>
          </a:bodyPr>
          <a:lstStyle/>
          <a:p>
            <a:r>
              <a:rPr lang="en-US" sz="1400" dirty="0" smtClean="0">
                <a:latin typeface="Courier New" panose="02070309020205020404" pitchFamily="49" charset="0"/>
                <a:cs typeface="Courier New" panose="02070309020205020404" pitchFamily="49" charset="0"/>
              </a:rPr>
              <a:t>class </a:t>
            </a:r>
            <a:r>
              <a:rPr lang="en-US" sz="1400" dirty="0" err="1" smtClean="0">
                <a:latin typeface="Courier New" panose="02070309020205020404" pitchFamily="49" charset="0"/>
                <a:cs typeface="Courier New" panose="02070309020205020404" pitchFamily="49" charset="0"/>
              </a:rPr>
              <a:t>PtSubClass</a:t>
            </a:r>
            <a:r>
              <a:rPr lang="en-US" sz="1400" dirty="0" smtClean="0">
                <a:latin typeface="Courier New" panose="02070309020205020404" pitchFamily="49" charset="0"/>
                <a:cs typeface="Courier New" panose="02070309020205020404" pitchFamily="49" charset="0"/>
              </a:rPr>
              <a:t> extends Point{</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int</a:t>
            </a: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aNewField</a:t>
            </a:r>
            <a:r>
              <a:rPr lang="en-US" sz="1400" dirty="0" smtClean="0">
                <a:latin typeface="Courier New" panose="02070309020205020404" pitchFamily="49" charset="0"/>
                <a:cs typeface="Courier New" panose="02070309020205020404" pitchFamily="49" charset="0"/>
              </a:rPr>
              <a:t>;</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boolean</a:t>
            </a: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samePlace(Point</a:t>
            </a:r>
            <a:r>
              <a:rPr lang="en-US" sz="1400" dirty="0" smtClean="0">
                <a:latin typeface="Courier New" panose="02070309020205020404" pitchFamily="49" charset="0"/>
                <a:cs typeface="Courier New" panose="02070309020205020404" pitchFamily="49" charset="0"/>
              </a:rPr>
              <a:t> p2) {</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return false;</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void </a:t>
            </a:r>
            <a:r>
              <a:rPr lang="en-US" sz="1400" dirty="0" err="1" smtClean="0">
                <a:latin typeface="Courier New" panose="02070309020205020404" pitchFamily="49" charset="0"/>
                <a:cs typeface="Courier New" panose="02070309020205020404" pitchFamily="49" charset="0"/>
              </a:rPr>
              <a:t>sayHi</a:t>
            </a:r>
            <a:r>
              <a:rPr lang="en-US" sz="1400" dirty="0" smtClean="0">
                <a:latin typeface="Courier New" panose="02070309020205020404" pitchFamily="49" charset="0"/>
                <a:cs typeface="Courier New" panose="02070309020205020404" pitchFamily="49" charset="0"/>
              </a:rPr>
              <a:t>() {</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System.out.println("hello</a:t>
            </a:r>
            <a:r>
              <a:rPr lang="en-US" sz="1400" dirty="0" smtClean="0">
                <a:latin typeface="Courier New" panose="02070309020205020404" pitchFamily="49" charset="0"/>
                <a:cs typeface="Courier New" panose="02070309020205020404" pitchFamily="49" charset="0"/>
              </a:rPr>
              <a:t>");</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p:txBody>
      </p:sp>
      <p:sp>
        <p:nvSpPr>
          <p:cNvPr id="8" name="Footer Placeholder 7"/>
          <p:cNvSpPr>
            <a:spLocks noGrp="1"/>
          </p:cNvSpPr>
          <p:nvPr>
            <p:ph type="ftr" sz="quarter" idx="3"/>
            <p:custDataLst>
              <p:tags r:id="rId4"/>
            </p:custDataLst>
          </p:nvPr>
        </p:nvSpPr>
        <p:spPr/>
        <p:txBody>
          <a:bodyPr/>
          <a:lstStyle/>
          <a:p>
            <a:r>
              <a:rPr lang="en-US" smtClean="0"/>
              <a:t>Java vs. C</a:t>
            </a:r>
            <a:endParaRPr lang="en-US"/>
          </a:p>
        </p:txBody>
      </p:sp>
      <p:sp>
        <p:nvSpPr>
          <p:cNvPr id="7" name="Date Placeholder 6"/>
          <p:cNvSpPr>
            <a:spLocks noGrp="1"/>
          </p:cNvSpPr>
          <p:nvPr>
            <p:ph type="dt" sz="half" idx="2"/>
            <p:custDataLst>
              <p:tags r:id="rId5"/>
            </p:custDataLst>
          </p:nvPr>
        </p:nvSpPr>
        <p:spPr/>
        <p:txBody>
          <a:bodyPr/>
          <a:lstStyle/>
          <a:p>
            <a:r>
              <a:rPr lang="en-US" smtClean="0"/>
              <a:t>Autumn 2014</a:t>
            </a:r>
            <a:endParaRPr lang="en-US" dirty="0"/>
          </a:p>
        </p:txBody>
      </p:sp>
      <p:sp>
        <p:nvSpPr>
          <p:cNvPr id="9" name="Slide Number Placeholder 8"/>
          <p:cNvSpPr>
            <a:spLocks noGrp="1"/>
          </p:cNvSpPr>
          <p:nvPr>
            <p:ph type="sldNum" sz="quarter" idx="4"/>
            <p:custDataLst>
              <p:tags r:id="rId6"/>
            </p:custDataLst>
          </p:nvPr>
        </p:nvSpPr>
        <p:spPr/>
        <p:txBody>
          <a:bodyPr/>
          <a:lstStyle/>
          <a:p>
            <a:fld id="{7CBE8339-D2AD-46DC-A898-FD1E949067F0}" type="slidenum">
              <a:rPr lang="en-US" smtClean="0"/>
              <a:pPr/>
              <a:t>18</a:t>
            </a:fld>
            <a:endParaRPr lang="en-US"/>
          </a:p>
        </p:txBody>
      </p:sp>
    </p:spTree>
    <p:extLst>
      <p:ext uri="{BB962C8B-B14F-4D97-AF65-F5344CB8AC3E}">
        <p14:creationId xmlns:p14="http://schemas.microsoft.com/office/powerpoint/2010/main" val="3792756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err="1" smtClean="0"/>
              <a:t>Subclassing</a:t>
            </a:r>
            <a:endParaRPr lang="en-US" dirty="0"/>
          </a:p>
        </p:txBody>
      </p:sp>
      <p:sp>
        <p:nvSpPr>
          <p:cNvPr id="6" name="Rectangle 5"/>
          <p:cNvSpPr/>
          <p:nvPr>
            <p:custDataLst>
              <p:tags r:id="rId2"/>
            </p:custDataLst>
          </p:nvPr>
        </p:nvSpPr>
        <p:spPr>
          <a:xfrm>
            <a:off x="808070" y="1293840"/>
            <a:ext cx="4572000" cy="2031325"/>
          </a:xfrm>
          <a:prstGeom prst="rect">
            <a:avLst/>
          </a:prstGeom>
          <a:solidFill>
            <a:srgbClr val="F1C7C7"/>
          </a:solidFill>
          <a:ln>
            <a:solidFill>
              <a:srgbClr val="FF0000"/>
            </a:solidFill>
          </a:ln>
        </p:spPr>
        <p:txBody>
          <a:bodyPr>
            <a:spAutoFit/>
          </a:bodyPr>
          <a:lstStyle/>
          <a:p>
            <a:r>
              <a:rPr lang="en-US" sz="1400" dirty="0" smtClean="0">
                <a:latin typeface="Courier New" panose="02070309020205020404" pitchFamily="49" charset="0"/>
                <a:cs typeface="Courier New" panose="02070309020205020404" pitchFamily="49" charset="0"/>
              </a:rPr>
              <a:t>class </a:t>
            </a:r>
            <a:r>
              <a:rPr lang="en-US" sz="1400" dirty="0" err="1" smtClean="0">
                <a:latin typeface="Courier New" panose="02070309020205020404" pitchFamily="49" charset="0"/>
                <a:cs typeface="Courier New" panose="02070309020205020404" pitchFamily="49" charset="0"/>
              </a:rPr>
              <a:t>PtSubClass</a:t>
            </a:r>
            <a:r>
              <a:rPr lang="en-US" sz="1400" dirty="0" smtClean="0">
                <a:latin typeface="Courier New" panose="02070309020205020404" pitchFamily="49" charset="0"/>
                <a:cs typeface="Courier New" panose="02070309020205020404" pitchFamily="49" charset="0"/>
              </a:rPr>
              <a:t> extends Point{</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int</a:t>
            </a: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aNewField</a:t>
            </a:r>
            <a:r>
              <a:rPr lang="en-US" sz="1400" dirty="0" smtClean="0">
                <a:latin typeface="Courier New" panose="02070309020205020404" pitchFamily="49" charset="0"/>
                <a:cs typeface="Courier New" panose="02070309020205020404" pitchFamily="49" charset="0"/>
              </a:rPr>
              <a:t>;</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boolean</a:t>
            </a: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samePlace(Point</a:t>
            </a:r>
            <a:r>
              <a:rPr lang="en-US" sz="1400" dirty="0" smtClean="0">
                <a:latin typeface="Courier New" panose="02070309020205020404" pitchFamily="49" charset="0"/>
                <a:cs typeface="Courier New" panose="02070309020205020404" pitchFamily="49" charset="0"/>
              </a:rPr>
              <a:t> p2) {</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return false;</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void </a:t>
            </a:r>
            <a:r>
              <a:rPr lang="en-US" sz="1400" dirty="0" err="1" smtClean="0">
                <a:latin typeface="Courier New" panose="02070309020205020404" pitchFamily="49" charset="0"/>
                <a:cs typeface="Courier New" panose="02070309020205020404" pitchFamily="49" charset="0"/>
              </a:rPr>
              <a:t>sayHi</a:t>
            </a:r>
            <a:r>
              <a:rPr lang="en-US" sz="1400" dirty="0" smtClean="0">
                <a:latin typeface="Courier New" panose="02070309020205020404" pitchFamily="49" charset="0"/>
                <a:cs typeface="Courier New" panose="02070309020205020404" pitchFamily="49" charset="0"/>
              </a:rPr>
              <a:t>() {</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System.out.println("hello</a:t>
            </a:r>
            <a:r>
              <a:rPr lang="en-US" sz="1400" dirty="0" smtClean="0">
                <a:latin typeface="Courier New" panose="02070309020205020404" pitchFamily="49" charset="0"/>
                <a:cs typeface="Courier New" panose="02070309020205020404" pitchFamily="49" charset="0"/>
              </a:rPr>
              <a:t>");</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p:txBody>
      </p:sp>
      <p:cxnSp>
        <p:nvCxnSpPr>
          <p:cNvPr id="9" name="Straight Arrow Connector 8"/>
          <p:cNvCxnSpPr>
            <a:endCxn id="10" idx="1"/>
          </p:cNvCxnSpPr>
          <p:nvPr>
            <p:custDataLst>
              <p:tags r:id="rId3"/>
            </p:custDataLst>
          </p:nvPr>
        </p:nvCxnSpPr>
        <p:spPr bwMode="auto">
          <a:xfrm>
            <a:off x="1532670" y="4226203"/>
            <a:ext cx="1569234" cy="658648"/>
          </a:xfrm>
          <a:prstGeom prst="straightConnector1">
            <a:avLst/>
          </a:prstGeom>
          <a:noFill/>
          <a:ln w="38100" cap="flat" cmpd="sng" algn="ctr">
            <a:solidFill>
              <a:srgbClr val="CC0000"/>
            </a:solidFill>
            <a:prstDash val="solid"/>
            <a:round/>
            <a:headEnd type="oval" w="med" len="med"/>
            <a:tailEnd type="arrow" w="med" len="med"/>
          </a:ln>
          <a:effectLst/>
        </p:spPr>
      </p:cxnSp>
      <p:sp>
        <p:nvSpPr>
          <p:cNvPr id="10" name="Rectangle 11"/>
          <p:cNvSpPr>
            <a:spLocks noChangeArrowheads="1"/>
          </p:cNvSpPr>
          <p:nvPr>
            <p:custDataLst>
              <p:tags r:id="rId4"/>
            </p:custDataLst>
          </p:nvPr>
        </p:nvSpPr>
        <p:spPr bwMode="auto">
          <a:xfrm>
            <a:off x="3101904" y="4668951"/>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1400" dirty="0" smtClean="0">
                <a:latin typeface="Courier New" pitchFamily="49" charset="0"/>
              </a:rPr>
              <a:t>constructor</a:t>
            </a:r>
            <a:endParaRPr lang="en-US" sz="1400" dirty="0">
              <a:latin typeface="Courier New" pitchFamily="49" charset="0"/>
            </a:endParaRPr>
          </a:p>
        </p:txBody>
      </p:sp>
      <p:sp>
        <p:nvSpPr>
          <p:cNvPr id="11" name="Rectangle 11"/>
          <p:cNvSpPr>
            <a:spLocks noChangeArrowheads="1"/>
          </p:cNvSpPr>
          <p:nvPr>
            <p:custDataLst>
              <p:tags r:id="rId5"/>
            </p:custDataLst>
          </p:nvPr>
        </p:nvSpPr>
        <p:spPr bwMode="auto">
          <a:xfrm>
            <a:off x="4447595" y="4668069"/>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1400" dirty="0" err="1" smtClean="0">
                <a:latin typeface="Courier New" pitchFamily="49" charset="0"/>
              </a:rPr>
              <a:t>samePlace</a:t>
            </a:r>
            <a:endParaRPr lang="en-US" sz="1600" dirty="0">
              <a:latin typeface="Courier New" pitchFamily="49" charset="0"/>
            </a:endParaRPr>
          </a:p>
        </p:txBody>
      </p:sp>
      <p:cxnSp>
        <p:nvCxnSpPr>
          <p:cNvPr id="12" name="Curved Connector 11"/>
          <p:cNvCxnSpPr/>
          <p:nvPr>
            <p:custDataLst>
              <p:tags r:id="rId6"/>
            </p:custDataLst>
          </p:nvPr>
        </p:nvCxnSpPr>
        <p:spPr bwMode="auto">
          <a:xfrm>
            <a:off x="4203886" y="5025459"/>
            <a:ext cx="886758" cy="635025"/>
          </a:xfrm>
          <a:prstGeom prst="curvedConnector3">
            <a:avLst>
              <a:gd name="adj1" fmla="val -21605"/>
            </a:avLst>
          </a:prstGeom>
          <a:noFill/>
          <a:ln w="38100" cap="flat" cmpd="sng" algn="ctr">
            <a:solidFill>
              <a:srgbClr val="CC0000"/>
            </a:solidFill>
            <a:prstDash val="solid"/>
            <a:round/>
            <a:headEnd type="oval" w="med" len="med"/>
            <a:tailEnd type="arrow" w="med" len="med"/>
          </a:ln>
          <a:effectLst/>
        </p:spPr>
      </p:cxnSp>
      <p:cxnSp>
        <p:nvCxnSpPr>
          <p:cNvPr id="13" name="Curved Connector 12"/>
          <p:cNvCxnSpPr/>
          <p:nvPr>
            <p:custDataLst>
              <p:tags r:id="rId7"/>
            </p:custDataLst>
          </p:nvPr>
        </p:nvCxnSpPr>
        <p:spPr bwMode="auto">
          <a:xfrm rot="16200000" flipH="1">
            <a:off x="5363410" y="5232640"/>
            <a:ext cx="1030059" cy="592038"/>
          </a:xfrm>
          <a:prstGeom prst="curvedConnector3">
            <a:avLst>
              <a:gd name="adj1" fmla="val 50000"/>
            </a:avLst>
          </a:prstGeom>
          <a:noFill/>
          <a:ln w="38100" cap="flat" cmpd="sng" algn="ctr">
            <a:solidFill>
              <a:srgbClr val="CC0000"/>
            </a:solidFill>
            <a:prstDash val="solid"/>
            <a:round/>
            <a:headEnd type="oval" w="med" len="med"/>
            <a:tailEnd type="arrow" w="med" len="med"/>
          </a:ln>
          <a:effectLst/>
        </p:spPr>
      </p:cxnSp>
      <p:sp>
        <p:nvSpPr>
          <p:cNvPr id="7" name="Rectangle 11"/>
          <p:cNvSpPr>
            <a:spLocks noChangeArrowheads="1"/>
          </p:cNvSpPr>
          <p:nvPr>
            <p:custDataLst>
              <p:tags r:id="rId8"/>
            </p:custDataLst>
          </p:nvPr>
        </p:nvSpPr>
        <p:spPr bwMode="auto">
          <a:xfrm>
            <a:off x="2530091" y="3881527"/>
            <a:ext cx="2604458"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x</a:t>
            </a:r>
            <a:endParaRPr lang="en-US" sz="2000" dirty="0">
              <a:latin typeface="Courier New" pitchFamily="49" charset="0"/>
            </a:endParaRPr>
          </a:p>
        </p:txBody>
      </p:sp>
      <p:sp>
        <p:nvSpPr>
          <p:cNvPr id="8" name="Rectangle 11"/>
          <p:cNvSpPr>
            <a:spLocks noChangeArrowheads="1"/>
          </p:cNvSpPr>
          <p:nvPr>
            <p:custDataLst>
              <p:tags r:id="rId9"/>
            </p:custDataLst>
          </p:nvPr>
        </p:nvSpPr>
        <p:spPr bwMode="auto">
          <a:xfrm>
            <a:off x="1186181" y="3881527"/>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vtable</a:t>
            </a:r>
            <a:endParaRPr lang="en-US" sz="2000" dirty="0">
              <a:latin typeface="Courier New" pitchFamily="49" charset="0"/>
            </a:endParaRPr>
          </a:p>
        </p:txBody>
      </p:sp>
      <p:sp>
        <p:nvSpPr>
          <p:cNvPr id="14" name="Rectangle 11"/>
          <p:cNvSpPr>
            <a:spLocks noChangeArrowheads="1"/>
          </p:cNvSpPr>
          <p:nvPr>
            <p:custDataLst>
              <p:tags r:id="rId10"/>
            </p:custDataLst>
          </p:nvPr>
        </p:nvSpPr>
        <p:spPr bwMode="auto">
          <a:xfrm>
            <a:off x="5120695" y="3880645"/>
            <a:ext cx="2599565"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y</a:t>
            </a:r>
            <a:endParaRPr lang="en-US" sz="2000" dirty="0">
              <a:latin typeface="Courier New" pitchFamily="49" charset="0"/>
            </a:endParaRPr>
          </a:p>
        </p:txBody>
      </p:sp>
      <p:sp>
        <p:nvSpPr>
          <p:cNvPr id="15" name="Rectangle 11"/>
          <p:cNvSpPr>
            <a:spLocks noChangeArrowheads="1"/>
          </p:cNvSpPr>
          <p:nvPr>
            <p:custDataLst>
              <p:tags r:id="rId11"/>
            </p:custDataLst>
          </p:nvPr>
        </p:nvSpPr>
        <p:spPr bwMode="auto">
          <a:xfrm>
            <a:off x="7724854" y="3880645"/>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1800" dirty="0" err="1" smtClean="0">
                <a:latin typeface="Courier New" pitchFamily="49" charset="0"/>
              </a:rPr>
              <a:t>aNewField</a:t>
            </a:r>
            <a:endParaRPr lang="en-US" sz="2000" dirty="0">
              <a:latin typeface="Courier New" pitchFamily="49" charset="0"/>
            </a:endParaRPr>
          </a:p>
        </p:txBody>
      </p:sp>
      <p:sp>
        <p:nvSpPr>
          <p:cNvPr id="16" name="Rectangle 11"/>
          <p:cNvSpPr>
            <a:spLocks noChangeArrowheads="1"/>
          </p:cNvSpPr>
          <p:nvPr>
            <p:custDataLst>
              <p:tags r:id="rId12"/>
            </p:custDataLst>
          </p:nvPr>
        </p:nvSpPr>
        <p:spPr bwMode="auto">
          <a:xfrm>
            <a:off x="5793285" y="4667187"/>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1400" dirty="0" err="1" smtClean="0">
                <a:latin typeface="Courier New" pitchFamily="49" charset="0"/>
              </a:rPr>
              <a:t>sayHi</a:t>
            </a:r>
            <a:endParaRPr lang="en-US" sz="1600" dirty="0">
              <a:latin typeface="Courier New" pitchFamily="49" charset="0"/>
            </a:endParaRPr>
          </a:p>
        </p:txBody>
      </p:sp>
      <p:cxnSp>
        <p:nvCxnSpPr>
          <p:cNvPr id="19" name="Curved Connector 18"/>
          <p:cNvCxnSpPr/>
          <p:nvPr>
            <p:custDataLst>
              <p:tags r:id="rId13"/>
            </p:custDataLst>
          </p:nvPr>
        </p:nvCxnSpPr>
        <p:spPr bwMode="auto">
          <a:xfrm flipV="1">
            <a:off x="6971903" y="4631309"/>
            <a:ext cx="1205972" cy="359541"/>
          </a:xfrm>
          <a:prstGeom prst="curvedConnector3">
            <a:avLst>
              <a:gd name="adj1" fmla="val 50000"/>
            </a:avLst>
          </a:prstGeom>
          <a:noFill/>
          <a:ln w="38100" cap="flat" cmpd="sng" algn="ctr">
            <a:solidFill>
              <a:srgbClr val="CC0000"/>
            </a:solidFill>
            <a:prstDash val="solid"/>
            <a:round/>
            <a:headEnd type="oval" w="med" len="med"/>
            <a:tailEnd type="arrow" w="med" len="med"/>
          </a:ln>
          <a:effectLst/>
        </p:spPr>
      </p:cxnSp>
      <p:cxnSp>
        <p:nvCxnSpPr>
          <p:cNvPr id="21" name="Straight Arrow Connector 20"/>
          <p:cNvCxnSpPr/>
          <p:nvPr>
            <p:custDataLst>
              <p:tags r:id="rId14"/>
            </p:custDataLst>
          </p:nvPr>
        </p:nvCxnSpPr>
        <p:spPr bwMode="auto">
          <a:xfrm flipV="1">
            <a:off x="2015553" y="5037629"/>
            <a:ext cx="1029076" cy="427000"/>
          </a:xfrm>
          <a:prstGeom prst="straightConnector1">
            <a:avLst/>
          </a:prstGeom>
          <a:noFill/>
          <a:ln w="38100" cap="flat" cmpd="sng" algn="ctr">
            <a:solidFill>
              <a:srgbClr val="3366FF"/>
            </a:solidFill>
            <a:prstDash val="solid"/>
            <a:round/>
            <a:headEnd type="none" w="med" len="med"/>
            <a:tailEnd type="arrow" w="med" len="med"/>
          </a:ln>
          <a:effectLst/>
        </p:spPr>
      </p:cxnSp>
      <p:sp>
        <p:nvSpPr>
          <p:cNvPr id="24" name="TextBox 23"/>
          <p:cNvSpPr txBox="1"/>
          <p:nvPr>
            <p:custDataLst>
              <p:tags r:id="rId15"/>
            </p:custDataLst>
          </p:nvPr>
        </p:nvSpPr>
        <p:spPr>
          <a:xfrm>
            <a:off x="211665" y="4959765"/>
            <a:ext cx="2594236" cy="646331"/>
          </a:xfrm>
          <a:prstGeom prst="rect">
            <a:avLst/>
          </a:prstGeom>
          <a:noFill/>
        </p:spPr>
        <p:txBody>
          <a:bodyPr wrap="none" rtlCol="0">
            <a:spAutoFit/>
          </a:bodyPr>
          <a:lstStyle/>
          <a:p>
            <a:r>
              <a:rPr lang="en-US" sz="1800" dirty="0" err="1" smtClean="0">
                <a:latin typeface="Calibri" pitchFamily="34" charset="0"/>
              </a:rPr>
              <a:t>vtable</a:t>
            </a:r>
            <a:r>
              <a:rPr lang="en-US" sz="1800" dirty="0" smtClean="0">
                <a:latin typeface="Calibri" pitchFamily="34" charset="0"/>
              </a:rPr>
              <a:t> for </a:t>
            </a:r>
            <a:r>
              <a:rPr lang="en-US" sz="1800" dirty="0" err="1">
                <a:latin typeface="Courier New" panose="02070309020205020404" pitchFamily="49" charset="0"/>
                <a:cs typeface="Courier New" panose="02070309020205020404" pitchFamily="49" charset="0"/>
              </a:rPr>
              <a:t>PtSubClass</a:t>
            </a:r>
            <a:r>
              <a:rPr lang="en-US" sz="1800" dirty="0" smtClean="0">
                <a:latin typeface="Calibri" pitchFamily="34" charset="0"/>
              </a:rPr>
              <a:t> </a:t>
            </a:r>
            <a:br>
              <a:rPr lang="en-US" sz="1800" dirty="0" smtClean="0">
                <a:latin typeface="Calibri" pitchFamily="34" charset="0"/>
              </a:rPr>
            </a:br>
            <a:r>
              <a:rPr lang="en-US" sz="1800" dirty="0" smtClean="0">
                <a:latin typeface="Calibri" pitchFamily="34" charset="0"/>
              </a:rPr>
              <a:t>(not </a:t>
            </a:r>
            <a:r>
              <a:rPr lang="en-US" sz="1800" dirty="0">
                <a:latin typeface="Courier New" panose="02070309020205020404" pitchFamily="49" charset="0"/>
                <a:cs typeface="Courier New" panose="02070309020205020404" pitchFamily="49" charset="0"/>
              </a:rPr>
              <a:t>Point</a:t>
            </a:r>
            <a:r>
              <a:rPr lang="en-US" sz="1800" dirty="0" smtClean="0">
                <a:latin typeface="Calibri" pitchFamily="34" charset="0"/>
              </a:rPr>
              <a:t>)</a:t>
            </a:r>
          </a:p>
        </p:txBody>
      </p:sp>
      <p:grpSp>
        <p:nvGrpSpPr>
          <p:cNvPr id="31" name="Group 30"/>
          <p:cNvGrpSpPr/>
          <p:nvPr>
            <p:custDataLst>
              <p:tags r:id="rId16"/>
            </p:custDataLst>
          </p:nvPr>
        </p:nvGrpSpPr>
        <p:grpSpPr>
          <a:xfrm>
            <a:off x="4651873" y="5703399"/>
            <a:ext cx="3728265" cy="877602"/>
            <a:chOff x="4651873" y="5703399"/>
            <a:chExt cx="3728265" cy="877602"/>
          </a:xfrm>
        </p:grpSpPr>
        <p:cxnSp>
          <p:nvCxnSpPr>
            <p:cNvPr id="25" name="Straight Arrow Connector 24"/>
            <p:cNvCxnSpPr/>
            <p:nvPr>
              <p:custDataLst>
                <p:tags r:id="rId29"/>
              </p:custDataLst>
            </p:nvPr>
          </p:nvCxnSpPr>
          <p:spPr bwMode="auto">
            <a:xfrm flipV="1">
              <a:off x="5156329" y="5703399"/>
              <a:ext cx="853048" cy="570213"/>
            </a:xfrm>
            <a:prstGeom prst="straightConnector1">
              <a:avLst/>
            </a:prstGeom>
            <a:noFill/>
            <a:ln w="38100" cap="flat" cmpd="sng" algn="ctr">
              <a:solidFill>
                <a:srgbClr val="3366FF"/>
              </a:solidFill>
              <a:prstDash val="solid"/>
              <a:round/>
              <a:headEnd type="none" w="med" len="med"/>
              <a:tailEnd type="arrow" w="med" len="med"/>
            </a:ln>
            <a:effectLst/>
          </p:spPr>
        </p:cxnSp>
        <p:sp>
          <p:nvSpPr>
            <p:cNvPr id="26" name="TextBox 25"/>
            <p:cNvSpPr txBox="1"/>
            <p:nvPr>
              <p:custDataLst>
                <p:tags r:id="rId30"/>
              </p:custDataLst>
            </p:nvPr>
          </p:nvSpPr>
          <p:spPr>
            <a:xfrm>
              <a:off x="4651873" y="6211669"/>
              <a:ext cx="3728265" cy="369332"/>
            </a:xfrm>
            <a:prstGeom prst="rect">
              <a:avLst/>
            </a:prstGeom>
            <a:noFill/>
          </p:spPr>
          <p:txBody>
            <a:bodyPr wrap="none" rtlCol="0">
              <a:spAutoFit/>
            </a:bodyPr>
            <a:lstStyle/>
            <a:p>
              <a:r>
                <a:rPr lang="en-US" sz="1800" dirty="0" smtClean="0">
                  <a:latin typeface="Calibri" pitchFamily="34" charset="0"/>
                </a:rPr>
                <a:t>Pointer to </a:t>
              </a:r>
              <a:r>
                <a:rPr lang="en-US" sz="1800" u="sng" dirty="0" smtClean="0">
                  <a:latin typeface="Calibri" pitchFamily="34" charset="0"/>
                </a:rPr>
                <a:t>new</a:t>
              </a:r>
              <a:r>
                <a:rPr lang="en-US" sz="1800" dirty="0" smtClean="0">
                  <a:latin typeface="Calibri" pitchFamily="34" charset="0"/>
                </a:rPr>
                <a:t> code for </a:t>
              </a:r>
              <a:r>
                <a:rPr lang="en-US" sz="1800" dirty="0" err="1">
                  <a:latin typeface="Courier New" panose="02070309020205020404" pitchFamily="49" charset="0"/>
                  <a:cs typeface="Courier New" panose="02070309020205020404" pitchFamily="49" charset="0"/>
                </a:rPr>
                <a:t>samePlace</a:t>
              </a:r>
              <a:endParaRPr lang="en-US" sz="1800" dirty="0">
                <a:latin typeface="Courier New" panose="02070309020205020404" pitchFamily="49" charset="0"/>
                <a:cs typeface="Courier New" panose="02070309020205020404" pitchFamily="49" charset="0"/>
              </a:endParaRPr>
            </a:p>
          </p:txBody>
        </p:sp>
      </p:grpSp>
      <p:grpSp>
        <p:nvGrpSpPr>
          <p:cNvPr id="29" name="Group 28"/>
          <p:cNvGrpSpPr/>
          <p:nvPr>
            <p:custDataLst>
              <p:tags r:id="rId17"/>
            </p:custDataLst>
          </p:nvPr>
        </p:nvGrpSpPr>
        <p:grpSpPr>
          <a:xfrm>
            <a:off x="742706" y="5517270"/>
            <a:ext cx="3483947" cy="887670"/>
            <a:chOff x="742706" y="5517270"/>
            <a:chExt cx="3483947" cy="887670"/>
          </a:xfrm>
        </p:grpSpPr>
        <p:cxnSp>
          <p:nvCxnSpPr>
            <p:cNvPr id="30" name="Straight Arrow Connector 29"/>
            <p:cNvCxnSpPr/>
            <p:nvPr>
              <p:custDataLst>
                <p:tags r:id="rId27"/>
              </p:custDataLst>
            </p:nvPr>
          </p:nvCxnSpPr>
          <p:spPr bwMode="auto">
            <a:xfrm flipV="1">
              <a:off x="3087229" y="5517270"/>
              <a:ext cx="929681" cy="504522"/>
            </a:xfrm>
            <a:prstGeom prst="straightConnector1">
              <a:avLst/>
            </a:prstGeom>
            <a:noFill/>
            <a:ln w="38100" cap="flat" cmpd="sng" algn="ctr">
              <a:solidFill>
                <a:srgbClr val="3366FF"/>
              </a:solidFill>
              <a:prstDash val="solid"/>
              <a:round/>
              <a:headEnd type="none" w="med" len="med"/>
              <a:tailEnd type="arrow" w="med" len="med"/>
            </a:ln>
            <a:effectLst/>
          </p:spPr>
        </p:cxnSp>
        <p:sp>
          <p:nvSpPr>
            <p:cNvPr id="32" name="TextBox 31"/>
            <p:cNvSpPr txBox="1"/>
            <p:nvPr>
              <p:custDataLst>
                <p:tags r:id="rId28"/>
              </p:custDataLst>
            </p:nvPr>
          </p:nvSpPr>
          <p:spPr>
            <a:xfrm>
              <a:off x="742706" y="6035608"/>
              <a:ext cx="3483947" cy="369332"/>
            </a:xfrm>
            <a:prstGeom prst="rect">
              <a:avLst/>
            </a:prstGeom>
            <a:noFill/>
          </p:spPr>
          <p:txBody>
            <a:bodyPr wrap="none" rtlCol="0">
              <a:spAutoFit/>
            </a:bodyPr>
            <a:lstStyle/>
            <a:p>
              <a:r>
                <a:rPr lang="en-US" sz="1800" dirty="0" smtClean="0">
                  <a:latin typeface="Calibri" pitchFamily="34" charset="0"/>
                </a:rPr>
                <a:t>Pointer to </a:t>
              </a:r>
              <a:r>
                <a:rPr lang="en-US" sz="1800" u="sng" dirty="0" smtClean="0">
                  <a:latin typeface="Calibri" pitchFamily="34" charset="0"/>
                </a:rPr>
                <a:t>old</a:t>
              </a:r>
              <a:r>
                <a:rPr lang="en-US" sz="1800" dirty="0" smtClean="0">
                  <a:latin typeface="Calibri" pitchFamily="34" charset="0"/>
                </a:rPr>
                <a:t> code for constructor</a:t>
              </a:r>
            </a:p>
          </p:txBody>
        </p:sp>
      </p:grpSp>
      <p:cxnSp>
        <p:nvCxnSpPr>
          <p:cNvPr id="33" name="Straight Arrow Connector 32"/>
          <p:cNvCxnSpPr/>
          <p:nvPr>
            <p:custDataLst>
              <p:tags r:id="rId18"/>
            </p:custDataLst>
          </p:nvPr>
        </p:nvCxnSpPr>
        <p:spPr bwMode="auto">
          <a:xfrm>
            <a:off x="7516994" y="3283732"/>
            <a:ext cx="602987" cy="471677"/>
          </a:xfrm>
          <a:prstGeom prst="straightConnector1">
            <a:avLst/>
          </a:prstGeom>
          <a:noFill/>
          <a:ln w="38100" cap="flat" cmpd="sng" algn="ctr">
            <a:solidFill>
              <a:srgbClr val="3366FF"/>
            </a:solidFill>
            <a:prstDash val="solid"/>
            <a:round/>
            <a:headEnd type="none" w="med" len="med"/>
            <a:tailEnd type="arrow" w="med" len="med"/>
          </a:ln>
          <a:effectLst/>
        </p:spPr>
      </p:cxnSp>
      <p:sp>
        <p:nvSpPr>
          <p:cNvPr id="35" name="TextBox 34"/>
          <p:cNvSpPr txBox="1"/>
          <p:nvPr>
            <p:custDataLst>
              <p:tags r:id="rId19"/>
            </p:custDataLst>
          </p:nvPr>
        </p:nvSpPr>
        <p:spPr>
          <a:xfrm>
            <a:off x="6073655" y="2882378"/>
            <a:ext cx="3069045" cy="369332"/>
          </a:xfrm>
          <a:prstGeom prst="rect">
            <a:avLst/>
          </a:prstGeom>
          <a:noFill/>
        </p:spPr>
        <p:txBody>
          <a:bodyPr wrap="none" rtlCol="0">
            <a:spAutoFit/>
          </a:bodyPr>
          <a:lstStyle/>
          <a:p>
            <a:r>
              <a:rPr lang="en-US" sz="1800" dirty="0" err="1">
                <a:latin typeface="Courier New" panose="02070309020205020404" pitchFamily="49" charset="0"/>
                <a:cs typeface="Courier New" panose="02070309020205020404" pitchFamily="49" charset="0"/>
              </a:rPr>
              <a:t>aNewField</a:t>
            </a:r>
            <a:r>
              <a:rPr lang="en-US" sz="1800" dirty="0" smtClean="0">
                <a:latin typeface="Calibri" pitchFamily="34" charset="0"/>
              </a:rPr>
              <a:t> tacked on at end</a:t>
            </a:r>
          </a:p>
        </p:txBody>
      </p:sp>
      <p:sp>
        <p:nvSpPr>
          <p:cNvPr id="36" name="Footer Placeholder 35"/>
          <p:cNvSpPr>
            <a:spLocks noGrp="1"/>
          </p:cNvSpPr>
          <p:nvPr>
            <p:ph type="ftr" sz="quarter" idx="3"/>
            <p:custDataLst>
              <p:tags r:id="rId20"/>
            </p:custDataLst>
          </p:nvPr>
        </p:nvSpPr>
        <p:spPr/>
        <p:txBody>
          <a:bodyPr/>
          <a:lstStyle/>
          <a:p>
            <a:r>
              <a:rPr lang="en-US" smtClean="0"/>
              <a:t>Java vs. C</a:t>
            </a:r>
            <a:endParaRPr lang="en-US"/>
          </a:p>
        </p:txBody>
      </p:sp>
      <p:sp>
        <p:nvSpPr>
          <p:cNvPr id="34" name="Date Placeholder 33"/>
          <p:cNvSpPr>
            <a:spLocks noGrp="1"/>
          </p:cNvSpPr>
          <p:nvPr>
            <p:ph type="dt" sz="half" idx="2"/>
            <p:custDataLst>
              <p:tags r:id="rId21"/>
            </p:custDataLst>
          </p:nvPr>
        </p:nvSpPr>
        <p:spPr/>
        <p:txBody>
          <a:bodyPr/>
          <a:lstStyle/>
          <a:p>
            <a:r>
              <a:rPr lang="en-US" smtClean="0"/>
              <a:t>Autumn 2014</a:t>
            </a:r>
            <a:endParaRPr lang="en-US" dirty="0"/>
          </a:p>
        </p:txBody>
      </p:sp>
      <p:sp>
        <p:nvSpPr>
          <p:cNvPr id="37" name="Slide Number Placeholder 36"/>
          <p:cNvSpPr>
            <a:spLocks noGrp="1"/>
          </p:cNvSpPr>
          <p:nvPr>
            <p:ph type="sldNum" sz="quarter" idx="4"/>
            <p:custDataLst>
              <p:tags r:id="rId22"/>
            </p:custDataLst>
          </p:nvPr>
        </p:nvSpPr>
        <p:spPr/>
        <p:txBody>
          <a:bodyPr/>
          <a:lstStyle/>
          <a:p>
            <a:fld id="{7CBE8339-D2AD-46DC-A898-FD1E949067F0}" type="slidenum">
              <a:rPr lang="en-US" smtClean="0"/>
              <a:pPr/>
              <a:t>19</a:t>
            </a:fld>
            <a:endParaRPr lang="en-US"/>
          </a:p>
        </p:txBody>
      </p:sp>
      <p:cxnSp>
        <p:nvCxnSpPr>
          <p:cNvPr id="45" name="Straight Arrow Connector 44"/>
          <p:cNvCxnSpPr/>
          <p:nvPr>
            <p:custDataLst>
              <p:tags r:id="rId23"/>
            </p:custDataLst>
          </p:nvPr>
        </p:nvCxnSpPr>
        <p:spPr bwMode="auto">
          <a:xfrm flipV="1">
            <a:off x="7065335" y="4811079"/>
            <a:ext cx="677882" cy="610113"/>
          </a:xfrm>
          <a:prstGeom prst="straightConnector1">
            <a:avLst/>
          </a:prstGeom>
          <a:noFill/>
          <a:ln w="38100" cap="flat" cmpd="sng" algn="ctr">
            <a:solidFill>
              <a:srgbClr val="3366FF"/>
            </a:solidFill>
            <a:prstDash val="solid"/>
            <a:round/>
            <a:headEnd type="none" w="med" len="med"/>
            <a:tailEnd type="arrow" w="med" len="med"/>
          </a:ln>
          <a:effectLst/>
        </p:spPr>
      </p:cxnSp>
      <p:sp>
        <p:nvSpPr>
          <p:cNvPr id="46" name="TextBox 45"/>
          <p:cNvSpPr txBox="1"/>
          <p:nvPr>
            <p:custDataLst>
              <p:tags r:id="rId24"/>
            </p:custDataLst>
          </p:nvPr>
        </p:nvSpPr>
        <p:spPr>
          <a:xfrm>
            <a:off x="6483055" y="5359248"/>
            <a:ext cx="2714718" cy="369332"/>
          </a:xfrm>
          <a:prstGeom prst="rect">
            <a:avLst/>
          </a:prstGeom>
          <a:noFill/>
        </p:spPr>
        <p:txBody>
          <a:bodyPr wrap="none" rtlCol="0">
            <a:spAutoFit/>
          </a:bodyPr>
          <a:lstStyle/>
          <a:p>
            <a:r>
              <a:rPr lang="en-US" sz="1800" dirty="0" smtClean="0">
                <a:latin typeface="Calibri" pitchFamily="34" charset="0"/>
              </a:rPr>
              <a:t>Pointer to code for </a:t>
            </a:r>
            <a:r>
              <a:rPr lang="en-US" sz="1800" dirty="0" err="1" smtClean="0">
                <a:latin typeface="Courier New" panose="02070309020205020404" pitchFamily="49" charset="0"/>
                <a:cs typeface="Courier New" panose="02070309020205020404" pitchFamily="49" charset="0"/>
              </a:rPr>
              <a:t>sayHi</a:t>
            </a:r>
            <a:endParaRPr lang="en-US" sz="1800" dirty="0" smtClean="0">
              <a:latin typeface="Courier New" panose="02070309020205020404" pitchFamily="49" charset="0"/>
              <a:cs typeface="Courier New" panose="02070309020205020404" pitchFamily="49" charset="0"/>
            </a:endParaRPr>
          </a:p>
        </p:txBody>
      </p:sp>
      <p:sp>
        <p:nvSpPr>
          <p:cNvPr id="38" name="Rectangle 37"/>
          <p:cNvSpPr/>
          <p:nvPr>
            <p:custDataLst>
              <p:tags r:id="rId25"/>
            </p:custDataLst>
          </p:nvPr>
        </p:nvSpPr>
        <p:spPr>
          <a:xfrm>
            <a:off x="238307" y="3491491"/>
            <a:ext cx="2448106" cy="400110"/>
          </a:xfrm>
          <a:prstGeom prst="rect">
            <a:avLst/>
          </a:prstGeom>
        </p:spPr>
        <p:txBody>
          <a:bodyPr wrap="none">
            <a:spAutoFit/>
          </a:bodyPr>
          <a:lstStyle/>
          <a:p>
            <a:r>
              <a:rPr lang="en-US" sz="2000" dirty="0" err="1" smtClean="0">
                <a:latin typeface="Courier New" panose="02070309020205020404" pitchFamily="49" charset="0"/>
                <a:cs typeface="Courier New" panose="02070309020205020404" pitchFamily="49" charset="0"/>
              </a:rPr>
              <a:t>PtSubclass</a:t>
            </a:r>
            <a:r>
              <a:rPr lang="en-US" sz="2000" dirty="0" smtClean="0">
                <a:latin typeface="Calibri"/>
                <a:cs typeface="Calibri"/>
              </a:rPr>
              <a:t> object</a:t>
            </a:r>
            <a:endParaRPr lang="en-US" sz="2000" dirty="0"/>
          </a:p>
        </p:txBody>
      </p:sp>
      <p:sp>
        <p:nvSpPr>
          <p:cNvPr id="39" name="Rectangle 11"/>
          <p:cNvSpPr>
            <a:spLocks noChangeArrowheads="1"/>
          </p:cNvSpPr>
          <p:nvPr>
            <p:custDataLst>
              <p:tags r:id="rId26"/>
            </p:custDataLst>
          </p:nvPr>
        </p:nvSpPr>
        <p:spPr bwMode="auto">
          <a:xfrm>
            <a:off x="111103" y="3880645"/>
            <a:ext cx="1078505" cy="432682"/>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smtClean="0">
                <a:latin typeface="Courier New" pitchFamily="49" charset="0"/>
              </a:rPr>
              <a:t>header</a:t>
            </a:r>
            <a:endParaRPr lang="en-US" sz="2000" dirty="0">
              <a:latin typeface="Courier New" pitchFamily="49" charset="0"/>
            </a:endParaRPr>
          </a:p>
        </p:txBody>
      </p:sp>
    </p:spTree>
    <p:extLst>
      <p:ext uri="{BB962C8B-B14F-4D97-AF65-F5344CB8AC3E}">
        <p14:creationId xmlns:p14="http://schemas.microsoft.com/office/powerpoint/2010/main" val="810444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Java </a:t>
            </a:r>
            <a:r>
              <a:rPr lang="en-US" dirty="0" err="1" smtClean="0"/>
              <a:t>vs.</a:t>
            </a:r>
            <a:r>
              <a:rPr lang="en-US" dirty="0" smtClean="0"/>
              <a:t> C</a:t>
            </a:r>
            <a:endParaRPr lang="en-US" dirty="0"/>
          </a:p>
        </p:txBody>
      </p:sp>
      <p:sp>
        <p:nvSpPr>
          <p:cNvPr id="3" name="Content Placeholder 2"/>
          <p:cNvSpPr>
            <a:spLocks noGrp="1"/>
          </p:cNvSpPr>
          <p:nvPr>
            <p:ph idx="1"/>
            <p:custDataLst>
              <p:tags r:id="rId2"/>
            </p:custDataLst>
          </p:nvPr>
        </p:nvSpPr>
        <p:spPr/>
        <p:txBody>
          <a:bodyPr/>
          <a:lstStyle/>
          <a:p>
            <a:r>
              <a:rPr lang="en-US" dirty="0" smtClean="0"/>
              <a:t>Reconnecting to Java</a:t>
            </a:r>
          </a:p>
          <a:p>
            <a:pPr lvl="1"/>
            <a:r>
              <a:rPr lang="en-US" dirty="0" smtClean="0"/>
              <a:t>Back to CSE143!</a:t>
            </a:r>
          </a:p>
          <a:p>
            <a:pPr lvl="1"/>
            <a:r>
              <a:rPr lang="en-US" dirty="0" smtClean="0"/>
              <a:t>But now you know a lot more about what really happens when we execute programs</a:t>
            </a:r>
            <a:br>
              <a:rPr lang="en-US" dirty="0" smtClean="0"/>
            </a:br>
            <a:endParaRPr lang="en-US" dirty="0" smtClean="0"/>
          </a:p>
          <a:p>
            <a:r>
              <a:rPr lang="en-US" dirty="0" smtClean="0"/>
              <a:t>We</a:t>
            </a:r>
            <a:r>
              <a:rPr lang="fr-FR" dirty="0"/>
              <a:t>’ve learned about the following items in C; now we’ll see what they look like for Java:</a:t>
            </a:r>
          </a:p>
          <a:p>
            <a:pPr lvl="1"/>
            <a:r>
              <a:rPr lang="en-US" dirty="0" smtClean="0"/>
              <a:t>Representation of data</a:t>
            </a:r>
          </a:p>
          <a:p>
            <a:pPr lvl="1"/>
            <a:r>
              <a:rPr lang="en-US" dirty="0"/>
              <a:t>Pointers / references</a:t>
            </a:r>
          </a:p>
          <a:p>
            <a:pPr lvl="1"/>
            <a:r>
              <a:rPr lang="en-US" dirty="0" smtClean="0"/>
              <a:t>Casting</a:t>
            </a:r>
          </a:p>
          <a:p>
            <a:pPr lvl="1"/>
            <a:r>
              <a:rPr lang="en-US" dirty="0"/>
              <a:t>Function / method calls</a:t>
            </a:r>
          </a:p>
          <a:p>
            <a:pPr lvl="1"/>
            <a:r>
              <a:rPr lang="en-US" dirty="0" smtClean="0"/>
              <a:t>Runtime environment</a:t>
            </a:r>
          </a:p>
          <a:p>
            <a:pPr lvl="1"/>
            <a:r>
              <a:rPr lang="en-US" dirty="0"/>
              <a:t>Translation from high-level code to machine code</a:t>
            </a:r>
            <a:endParaRPr lang="en-US" dirty="0" smtClean="0"/>
          </a:p>
        </p:txBody>
      </p:sp>
      <p:sp>
        <p:nvSpPr>
          <p:cNvPr id="5" name="Slide Number Placeholder 4"/>
          <p:cNvSpPr>
            <a:spLocks noGrp="1"/>
          </p:cNvSpPr>
          <p:nvPr>
            <p:ph type="sldNum" sz="quarter" idx="4"/>
            <p:custDataLst>
              <p:tags r:id="rId3"/>
            </p:custDataLst>
          </p:nvPr>
        </p:nvSpPr>
        <p:spPr/>
        <p:txBody>
          <a:bodyPr/>
          <a:lstStyle/>
          <a:p>
            <a:fld id="{7CBE8339-D2AD-46DC-A898-FD1E949067F0}" type="slidenum">
              <a:rPr lang="en-US" smtClean="0"/>
              <a:pPr/>
              <a:t>2</a:t>
            </a:fld>
            <a:endParaRPr lang="en-US"/>
          </a:p>
        </p:txBody>
      </p:sp>
      <p:sp>
        <p:nvSpPr>
          <p:cNvPr id="6" name="Date Placeholder 5"/>
          <p:cNvSpPr>
            <a:spLocks noGrp="1"/>
          </p:cNvSpPr>
          <p:nvPr>
            <p:ph type="dt" sz="half" idx="2"/>
            <p:custDataLst>
              <p:tags r:id="rId4"/>
            </p:custDataLst>
          </p:nvPr>
        </p:nvSpPr>
        <p:spPr/>
        <p:txBody>
          <a:bodyPr/>
          <a:lstStyle/>
          <a:p>
            <a:r>
              <a:rPr lang="en-US" smtClean="0"/>
              <a:t>Autumn 2014</a:t>
            </a:r>
            <a:endParaRPr lang="en-US" dirty="0"/>
          </a:p>
        </p:txBody>
      </p:sp>
      <p:sp>
        <p:nvSpPr>
          <p:cNvPr id="7" name="Footer Placeholder 6"/>
          <p:cNvSpPr>
            <a:spLocks noGrp="1"/>
          </p:cNvSpPr>
          <p:nvPr>
            <p:ph type="ftr" sz="quarter" idx="3"/>
            <p:custDataLst>
              <p:tags r:id="rId5"/>
            </p:custDataLst>
          </p:nvPr>
        </p:nvSpPr>
        <p:spPr/>
        <p:txBody>
          <a:bodyPr/>
          <a:lstStyle/>
          <a:p>
            <a:r>
              <a:rPr lang="en-US" smtClean="0"/>
              <a:t>Java vs. C</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Dynamic dispatch</a:t>
            </a:r>
            <a:endParaRPr lang="en-US" dirty="0"/>
          </a:p>
        </p:txBody>
      </p:sp>
      <p:sp>
        <p:nvSpPr>
          <p:cNvPr id="33" name="TextBox 32"/>
          <p:cNvSpPr txBox="1"/>
          <p:nvPr>
            <p:custDataLst>
              <p:tags r:id="rId2"/>
            </p:custDataLst>
          </p:nvPr>
        </p:nvSpPr>
        <p:spPr>
          <a:xfrm>
            <a:off x="210151" y="6012018"/>
            <a:ext cx="3570759" cy="707886"/>
          </a:xfrm>
          <a:prstGeom prst="rect">
            <a:avLst/>
          </a:prstGeom>
          <a:noFill/>
        </p:spPr>
        <p:txBody>
          <a:bodyPr wrap="none" rtlCol="0">
            <a:spAutoFit/>
          </a:bodyPr>
          <a:lstStyle/>
          <a:p>
            <a:r>
              <a:rPr lang="en-US" sz="2000" dirty="0" smtClean="0">
                <a:solidFill>
                  <a:srgbClr val="C00000"/>
                </a:solidFill>
                <a:latin typeface="Courier New"/>
                <a:cs typeface="Courier New"/>
              </a:rPr>
              <a:t>Point p = ???;</a:t>
            </a:r>
          </a:p>
          <a:p>
            <a:r>
              <a:rPr lang="en-US" sz="2000" dirty="0" smtClean="0">
                <a:solidFill>
                  <a:srgbClr val="C00000"/>
                </a:solidFill>
                <a:latin typeface="Courier New"/>
                <a:cs typeface="Courier New"/>
              </a:rPr>
              <a:t>return </a:t>
            </a:r>
            <a:r>
              <a:rPr lang="en-US" sz="2000" dirty="0" err="1" smtClean="0">
                <a:solidFill>
                  <a:srgbClr val="C00000"/>
                </a:solidFill>
                <a:latin typeface="Courier New"/>
                <a:cs typeface="Courier New"/>
              </a:rPr>
              <a:t>p.samePlace</a:t>
            </a:r>
            <a:r>
              <a:rPr lang="en-US" sz="2000" dirty="0">
                <a:solidFill>
                  <a:srgbClr val="C00000"/>
                </a:solidFill>
                <a:latin typeface="Courier New"/>
                <a:cs typeface="Courier New"/>
              </a:rPr>
              <a:t>(q</a:t>
            </a:r>
            <a:r>
              <a:rPr lang="en-US" sz="2000" dirty="0" smtClean="0">
                <a:solidFill>
                  <a:srgbClr val="C00000"/>
                </a:solidFill>
                <a:latin typeface="Courier New"/>
                <a:cs typeface="Courier New"/>
              </a:rPr>
              <a:t>);</a:t>
            </a:r>
          </a:p>
        </p:txBody>
      </p:sp>
      <p:sp>
        <p:nvSpPr>
          <p:cNvPr id="34" name="TextBox 33"/>
          <p:cNvSpPr txBox="1"/>
          <p:nvPr>
            <p:custDataLst>
              <p:tags r:id="rId3"/>
            </p:custDataLst>
          </p:nvPr>
        </p:nvSpPr>
        <p:spPr>
          <a:xfrm>
            <a:off x="3918107" y="6004481"/>
            <a:ext cx="5109893" cy="707886"/>
          </a:xfrm>
          <a:prstGeom prst="rect">
            <a:avLst/>
          </a:prstGeom>
          <a:noFill/>
        </p:spPr>
        <p:txBody>
          <a:bodyPr wrap="none" rtlCol="0">
            <a:spAutoFit/>
          </a:bodyPr>
          <a:lstStyle/>
          <a:p>
            <a:r>
              <a:rPr lang="en-US" sz="2000" dirty="0" smtClean="0">
                <a:solidFill>
                  <a:srgbClr val="0000FF"/>
                </a:solidFill>
                <a:latin typeface="Courier New"/>
                <a:cs typeface="Courier New"/>
              </a:rPr>
              <a:t>// works regardless of what p is</a:t>
            </a:r>
          </a:p>
          <a:p>
            <a:r>
              <a:rPr lang="en-US" sz="2000" dirty="0" smtClean="0">
                <a:solidFill>
                  <a:srgbClr val="0000FF"/>
                </a:solidFill>
                <a:latin typeface="Courier New"/>
                <a:cs typeface="Courier New"/>
              </a:rPr>
              <a:t>return p</a:t>
            </a:r>
            <a:r>
              <a:rPr lang="en-US" sz="2000" dirty="0">
                <a:solidFill>
                  <a:srgbClr val="0000FF"/>
                </a:solidFill>
                <a:latin typeface="Courier New"/>
                <a:cs typeface="Courier New"/>
              </a:rPr>
              <a:t>-&gt;</a:t>
            </a:r>
            <a:r>
              <a:rPr lang="en-US" sz="2000" dirty="0" err="1">
                <a:solidFill>
                  <a:srgbClr val="0000FF"/>
                </a:solidFill>
                <a:latin typeface="Courier New"/>
                <a:cs typeface="Courier New"/>
              </a:rPr>
              <a:t>vtable</a:t>
            </a:r>
            <a:r>
              <a:rPr lang="en-US" sz="2000" dirty="0">
                <a:solidFill>
                  <a:srgbClr val="0000FF"/>
                </a:solidFill>
                <a:latin typeface="Courier New"/>
                <a:cs typeface="Courier New"/>
              </a:rPr>
              <a:t>[1</a:t>
            </a:r>
            <a:r>
              <a:rPr lang="en-US" sz="2000" dirty="0" smtClean="0">
                <a:solidFill>
                  <a:srgbClr val="0000FF"/>
                </a:solidFill>
                <a:latin typeface="Courier New"/>
                <a:cs typeface="Courier New"/>
              </a:rPr>
              <a:t>](</a:t>
            </a:r>
            <a:r>
              <a:rPr lang="en-US" sz="2000" dirty="0">
                <a:solidFill>
                  <a:srgbClr val="0000FF"/>
                </a:solidFill>
                <a:latin typeface="Courier New"/>
                <a:cs typeface="Courier New"/>
              </a:rPr>
              <a:t>p</a:t>
            </a:r>
            <a:r>
              <a:rPr lang="en-US" sz="2000" dirty="0" smtClean="0">
                <a:solidFill>
                  <a:srgbClr val="0000FF"/>
                </a:solidFill>
                <a:latin typeface="Courier New"/>
                <a:cs typeface="Courier New"/>
              </a:rPr>
              <a:t>, q</a:t>
            </a:r>
            <a:r>
              <a:rPr lang="en-US" sz="2000" dirty="0">
                <a:solidFill>
                  <a:srgbClr val="0000FF"/>
                </a:solidFill>
                <a:latin typeface="Courier New"/>
                <a:cs typeface="Courier New"/>
              </a:rPr>
              <a:t>)</a:t>
            </a:r>
            <a:r>
              <a:rPr lang="en-US" sz="2000" dirty="0" smtClean="0">
                <a:solidFill>
                  <a:srgbClr val="0000FF"/>
                </a:solidFill>
                <a:latin typeface="Courier New"/>
                <a:cs typeface="Courier New"/>
              </a:rPr>
              <a:t>;</a:t>
            </a:r>
            <a:endParaRPr lang="en-US" sz="2000" dirty="0">
              <a:solidFill>
                <a:srgbClr val="0000FF"/>
              </a:solidFill>
              <a:latin typeface="Courier New"/>
              <a:cs typeface="Courier New"/>
            </a:endParaRPr>
          </a:p>
        </p:txBody>
      </p:sp>
      <p:sp>
        <p:nvSpPr>
          <p:cNvPr id="35" name="TextBox 34"/>
          <p:cNvSpPr txBox="1"/>
          <p:nvPr>
            <p:custDataLst>
              <p:tags r:id="rId4"/>
            </p:custDataLst>
          </p:nvPr>
        </p:nvSpPr>
        <p:spPr>
          <a:xfrm>
            <a:off x="146693" y="5638161"/>
            <a:ext cx="820958" cy="461665"/>
          </a:xfrm>
          <a:prstGeom prst="rect">
            <a:avLst/>
          </a:prstGeom>
          <a:noFill/>
        </p:spPr>
        <p:txBody>
          <a:bodyPr wrap="none" rtlCol="0">
            <a:spAutoFit/>
          </a:bodyPr>
          <a:lstStyle/>
          <a:p>
            <a:r>
              <a:rPr lang="en-US" dirty="0" smtClean="0">
                <a:solidFill>
                  <a:srgbClr val="C00000"/>
                </a:solidFill>
                <a:latin typeface="Calibri" pitchFamily="34" charset="0"/>
              </a:rPr>
              <a:t>Java:</a:t>
            </a:r>
          </a:p>
        </p:txBody>
      </p:sp>
      <p:sp>
        <p:nvSpPr>
          <p:cNvPr id="36" name="TextBox 35"/>
          <p:cNvSpPr txBox="1"/>
          <p:nvPr>
            <p:custDataLst>
              <p:tags r:id="rId5"/>
            </p:custDataLst>
          </p:nvPr>
        </p:nvSpPr>
        <p:spPr>
          <a:xfrm>
            <a:off x="3825914" y="5629096"/>
            <a:ext cx="2929257" cy="461665"/>
          </a:xfrm>
          <a:prstGeom prst="rect">
            <a:avLst/>
          </a:prstGeom>
          <a:noFill/>
        </p:spPr>
        <p:txBody>
          <a:bodyPr wrap="none" rtlCol="0">
            <a:spAutoFit/>
          </a:bodyPr>
          <a:lstStyle/>
          <a:p>
            <a:r>
              <a:rPr lang="en-US" dirty="0" smtClean="0">
                <a:solidFill>
                  <a:srgbClr val="0000FF"/>
                </a:solidFill>
                <a:latin typeface="Calibri" pitchFamily="34" charset="0"/>
              </a:rPr>
              <a:t>C pseudo-translation:</a:t>
            </a:r>
          </a:p>
        </p:txBody>
      </p:sp>
      <p:sp>
        <p:nvSpPr>
          <p:cNvPr id="47" name="Rectangle 11"/>
          <p:cNvSpPr>
            <a:spLocks noChangeArrowheads="1"/>
          </p:cNvSpPr>
          <p:nvPr>
            <p:custDataLst>
              <p:tags r:id="rId6"/>
            </p:custDataLst>
          </p:nvPr>
        </p:nvSpPr>
        <p:spPr bwMode="auto">
          <a:xfrm>
            <a:off x="4421548" y="3059967"/>
            <a:ext cx="1946804" cy="434452"/>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1400" dirty="0" smtClean="0">
                <a:latin typeface="Courier New" pitchFamily="49" charset="0"/>
              </a:rPr>
              <a:t>code for Point()</a:t>
            </a:r>
            <a:endParaRPr lang="en-US" sz="1400" dirty="0">
              <a:latin typeface="Courier New" pitchFamily="49" charset="0"/>
            </a:endParaRPr>
          </a:p>
        </p:txBody>
      </p:sp>
      <p:sp>
        <p:nvSpPr>
          <p:cNvPr id="48" name="Rectangle 11"/>
          <p:cNvSpPr>
            <a:spLocks noChangeArrowheads="1"/>
          </p:cNvSpPr>
          <p:nvPr>
            <p:custDataLst>
              <p:tags r:id="rId7"/>
            </p:custDataLst>
          </p:nvPr>
        </p:nvSpPr>
        <p:spPr bwMode="auto">
          <a:xfrm>
            <a:off x="5165354" y="2363439"/>
            <a:ext cx="3112884" cy="439244"/>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1400" dirty="0" smtClean="0">
                <a:latin typeface="Courier New" pitchFamily="49" charset="0"/>
              </a:rPr>
              <a:t>code for Point’s </a:t>
            </a:r>
            <a:r>
              <a:rPr lang="en-US" sz="1400" dirty="0" err="1" smtClean="0">
                <a:latin typeface="Courier New" pitchFamily="49" charset="0"/>
              </a:rPr>
              <a:t>samePlace</a:t>
            </a:r>
            <a:r>
              <a:rPr lang="en-US" sz="1400" dirty="0" smtClean="0">
                <a:latin typeface="Courier New" pitchFamily="49" charset="0"/>
              </a:rPr>
              <a:t>()</a:t>
            </a:r>
            <a:endParaRPr lang="en-US" sz="1400" dirty="0">
              <a:latin typeface="Courier New" pitchFamily="49" charset="0"/>
            </a:endParaRPr>
          </a:p>
        </p:txBody>
      </p:sp>
      <p:sp>
        <p:nvSpPr>
          <p:cNvPr id="59" name="Rectangle 58"/>
          <p:cNvSpPr/>
          <p:nvPr>
            <p:custDataLst>
              <p:tags r:id="rId8"/>
            </p:custDataLst>
          </p:nvPr>
        </p:nvSpPr>
        <p:spPr>
          <a:xfrm>
            <a:off x="238307" y="3323293"/>
            <a:ext cx="2448106" cy="400110"/>
          </a:xfrm>
          <a:prstGeom prst="rect">
            <a:avLst/>
          </a:prstGeom>
        </p:spPr>
        <p:txBody>
          <a:bodyPr wrap="none">
            <a:spAutoFit/>
          </a:bodyPr>
          <a:lstStyle/>
          <a:p>
            <a:r>
              <a:rPr lang="en-US" sz="2000" dirty="0" err="1" smtClean="0">
                <a:latin typeface="Courier New" panose="02070309020205020404" pitchFamily="49" charset="0"/>
                <a:cs typeface="Courier New" panose="02070309020205020404" pitchFamily="49" charset="0"/>
              </a:rPr>
              <a:t>PtSubclass</a:t>
            </a:r>
            <a:r>
              <a:rPr lang="en-US" sz="2000" dirty="0" smtClean="0">
                <a:latin typeface="Calibri"/>
                <a:cs typeface="Calibri"/>
              </a:rPr>
              <a:t> object</a:t>
            </a:r>
            <a:endParaRPr lang="en-US" sz="2000" dirty="0"/>
          </a:p>
        </p:txBody>
      </p:sp>
      <p:sp>
        <p:nvSpPr>
          <p:cNvPr id="60" name="Rectangle 59"/>
          <p:cNvSpPr/>
          <p:nvPr>
            <p:custDataLst>
              <p:tags r:id="rId9"/>
            </p:custDataLst>
          </p:nvPr>
        </p:nvSpPr>
        <p:spPr>
          <a:xfrm>
            <a:off x="240907" y="1086528"/>
            <a:ext cx="1678665" cy="400110"/>
          </a:xfrm>
          <a:prstGeom prst="rect">
            <a:avLst/>
          </a:prstGeom>
        </p:spPr>
        <p:txBody>
          <a:bodyPr wrap="none">
            <a:spAutoFit/>
          </a:bodyPr>
          <a:lstStyle/>
          <a:p>
            <a:r>
              <a:rPr lang="en-US" sz="2000" dirty="0">
                <a:latin typeface="Courier New" panose="02070309020205020404" pitchFamily="49" charset="0"/>
                <a:cs typeface="Courier New" panose="02070309020205020404" pitchFamily="49" charset="0"/>
              </a:rPr>
              <a:t>Point</a:t>
            </a:r>
            <a:r>
              <a:rPr lang="en-US" sz="2000" dirty="0">
                <a:latin typeface="Calibri"/>
                <a:cs typeface="Calibri"/>
              </a:rPr>
              <a:t> object</a:t>
            </a:r>
            <a:endParaRPr lang="en-US" sz="2000" dirty="0"/>
          </a:p>
        </p:txBody>
      </p:sp>
      <p:grpSp>
        <p:nvGrpSpPr>
          <p:cNvPr id="11" name="Group 10"/>
          <p:cNvGrpSpPr/>
          <p:nvPr>
            <p:custDataLst>
              <p:tags r:id="rId10"/>
            </p:custDataLst>
          </p:nvPr>
        </p:nvGrpSpPr>
        <p:grpSpPr>
          <a:xfrm>
            <a:off x="173842" y="2309694"/>
            <a:ext cx="4031158" cy="491473"/>
            <a:chOff x="1759506" y="2309694"/>
            <a:chExt cx="4031158" cy="491473"/>
          </a:xfrm>
        </p:grpSpPr>
        <p:sp>
          <p:nvSpPr>
            <p:cNvPr id="49" name="TextBox 48"/>
            <p:cNvSpPr txBox="1"/>
            <p:nvPr>
              <p:custDataLst>
                <p:tags r:id="rId39"/>
              </p:custDataLst>
            </p:nvPr>
          </p:nvSpPr>
          <p:spPr>
            <a:xfrm>
              <a:off x="1759506" y="2401057"/>
              <a:ext cx="1597297" cy="400110"/>
            </a:xfrm>
            <a:prstGeom prst="rect">
              <a:avLst/>
            </a:prstGeom>
            <a:noFill/>
          </p:spPr>
          <p:txBody>
            <a:bodyPr wrap="none" rtlCol="0">
              <a:spAutoFit/>
            </a:bodyPr>
            <a:lstStyle/>
            <a:p>
              <a:r>
                <a:rPr lang="en-US" sz="1800" dirty="0">
                  <a:latin typeface="Courier New" panose="02070309020205020404" pitchFamily="49" charset="0"/>
                  <a:cs typeface="Courier New" panose="02070309020205020404" pitchFamily="49" charset="0"/>
                </a:rPr>
                <a:t>Point</a:t>
              </a:r>
              <a:r>
                <a:rPr lang="en-US" sz="2000" dirty="0" smtClean="0">
                  <a:latin typeface="Calibri" pitchFamily="34" charset="0"/>
                </a:rPr>
                <a:t> </a:t>
              </a:r>
              <a:r>
                <a:rPr lang="en-US" sz="2000" dirty="0" err="1" smtClean="0">
                  <a:latin typeface="Calibri" pitchFamily="34" charset="0"/>
                </a:rPr>
                <a:t>vtable</a:t>
              </a:r>
              <a:endParaRPr lang="en-US" sz="2000" dirty="0" smtClean="0">
                <a:latin typeface="Calibri" pitchFamily="34" charset="0"/>
              </a:endParaRPr>
            </a:p>
          </p:txBody>
        </p:sp>
        <p:sp>
          <p:nvSpPr>
            <p:cNvPr id="41" name="Rectangle 11"/>
            <p:cNvSpPr>
              <a:spLocks noChangeArrowheads="1"/>
            </p:cNvSpPr>
            <p:nvPr>
              <p:custDataLst>
                <p:tags r:id="rId40"/>
              </p:custDataLst>
            </p:nvPr>
          </p:nvSpPr>
          <p:spPr bwMode="auto">
            <a:xfrm>
              <a:off x="3304134" y="2310650"/>
              <a:ext cx="1243500" cy="467869"/>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endParaRPr lang="en-US" sz="1400" dirty="0">
                <a:latin typeface="Courier New" pitchFamily="49" charset="0"/>
              </a:endParaRPr>
            </a:p>
          </p:txBody>
        </p:sp>
        <p:sp>
          <p:nvSpPr>
            <p:cNvPr id="42" name="Rectangle 11"/>
            <p:cNvSpPr>
              <a:spLocks noChangeArrowheads="1"/>
            </p:cNvSpPr>
            <p:nvPr>
              <p:custDataLst>
                <p:tags r:id="rId41"/>
              </p:custDataLst>
            </p:nvPr>
          </p:nvSpPr>
          <p:spPr bwMode="auto">
            <a:xfrm>
              <a:off x="4547164" y="2309694"/>
              <a:ext cx="1243500" cy="467869"/>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endParaRPr lang="en-US" sz="1600" dirty="0">
                <a:latin typeface="Courier New" pitchFamily="49" charset="0"/>
              </a:endParaRPr>
            </a:p>
          </p:txBody>
        </p:sp>
      </p:grpSp>
      <p:cxnSp>
        <p:nvCxnSpPr>
          <p:cNvPr id="43" name="Curved Connector 42"/>
          <p:cNvCxnSpPr>
            <a:endCxn id="47" idx="1"/>
          </p:cNvCxnSpPr>
          <p:nvPr>
            <p:custDataLst>
              <p:tags r:id="rId11"/>
            </p:custDataLst>
          </p:nvPr>
        </p:nvCxnSpPr>
        <p:spPr bwMode="auto">
          <a:xfrm>
            <a:off x="2340220" y="2587256"/>
            <a:ext cx="2081328" cy="689937"/>
          </a:xfrm>
          <a:prstGeom prst="curvedConnector3">
            <a:avLst>
              <a:gd name="adj1" fmla="val 50000"/>
            </a:avLst>
          </a:prstGeom>
          <a:noFill/>
          <a:ln w="38100" cap="flat" cmpd="sng" algn="ctr">
            <a:solidFill>
              <a:srgbClr val="CC0000"/>
            </a:solidFill>
            <a:prstDash val="solid"/>
            <a:round/>
            <a:headEnd type="oval" w="med" len="med"/>
            <a:tailEnd type="arrow" w="med" len="med"/>
          </a:ln>
          <a:effectLst/>
        </p:spPr>
      </p:cxnSp>
      <p:cxnSp>
        <p:nvCxnSpPr>
          <p:cNvPr id="44" name="Curved Connector 43"/>
          <p:cNvCxnSpPr>
            <a:endCxn id="48" idx="1"/>
          </p:cNvCxnSpPr>
          <p:nvPr>
            <p:custDataLst>
              <p:tags r:id="rId12"/>
            </p:custDataLst>
          </p:nvPr>
        </p:nvCxnSpPr>
        <p:spPr bwMode="auto">
          <a:xfrm>
            <a:off x="3511685" y="2583061"/>
            <a:ext cx="1653669" cy="12700"/>
          </a:xfrm>
          <a:prstGeom prst="curvedConnector3">
            <a:avLst>
              <a:gd name="adj1" fmla="val 50000"/>
            </a:avLst>
          </a:prstGeom>
          <a:noFill/>
          <a:ln w="38100" cap="flat" cmpd="sng" algn="ctr">
            <a:solidFill>
              <a:srgbClr val="CC0000"/>
            </a:solidFill>
            <a:prstDash val="solid"/>
            <a:round/>
            <a:headEnd type="oval" w="med" len="med"/>
            <a:tailEnd type="arrow" w="med" len="med"/>
          </a:ln>
          <a:effectLst/>
        </p:spPr>
      </p:cxnSp>
      <p:grpSp>
        <p:nvGrpSpPr>
          <p:cNvPr id="8" name="Group 7"/>
          <p:cNvGrpSpPr/>
          <p:nvPr>
            <p:custDataLst>
              <p:tags r:id="rId13"/>
            </p:custDataLst>
          </p:nvPr>
        </p:nvGrpSpPr>
        <p:grpSpPr>
          <a:xfrm>
            <a:off x="223707" y="1410512"/>
            <a:ext cx="7634038" cy="544722"/>
            <a:chOff x="223707" y="1410512"/>
            <a:chExt cx="7463508" cy="544722"/>
          </a:xfrm>
        </p:grpSpPr>
        <p:sp>
          <p:nvSpPr>
            <p:cNvPr id="38" name="Rectangle 11"/>
            <p:cNvSpPr>
              <a:spLocks noChangeArrowheads="1"/>
            </p:cNvSpPr>
            <p:nvPr>
              <p:custDataLst>
                <p:tags r:id="rId34"/>
              </p:custDataLst>
            </p:nvPr>
          </p:nvSpPr>
          <p:spPr bwMode="auto">
            <a:xfrm>
              <a:off x="2706827" y="1487365"/>
              <a:ext cx="2493529" cy="467869"/>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x</a:t>
              </a:r>
              <a:endParaRPr lang="en-US" sz="2000" dirty="0">
                <a:latin typeface="Courier New" pitchFamily="49" charset="0"/>
              </a:endParaRPr>
            </a:p>
          </p:txBody>
        </p:sp>
        <p:sp>
          <p:nvSpPr>
            <p:cNvPr id="39" name="Rectangle 11"/>
            <p:cNvSpPr>
              <a:spLocks noChangeArrowheads="1"/>
            </p:cNvSpPr>
            <p:nvPr>
              <p:custDataLst>
                <p:tags r:id="rId35"/>
              </p:custDataLst>
            </p:nvPr>
          </p:nvSpPr>
          <p:spPr bwMode="auto">
            <a:xfrm>
              <a:off x="1462996" y="1487365"/>
              <a:ext cx="1243500" cy="467869"/>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endParaRPr lang="en-US" sz="2000" dirty="0">
                <a:latin typeface="Courier New" pitchFamily="49" charset="0"/>
              </a:endParaRPr>
            </a:p>
          </p:txBody>
        </p:sp>
        <p:sp>
          <p:nvSpPr>
            <p:cNvPr id="45" name="Rectangle 11"/>
            <p:cNvSpPr>
              <a:spLocks noChangeArrowheads="1"/>
            </p:cNvSpPr>
            <p:nvPr>
              <p:custDataLst>
                <p:tags r:id="rId36"/>
              </p:custDataLst>
            </p:nvPr>
          </p:nvSpPr>
          <p:spPr bwMode="auto">
            <a:xfrm>
              <a:off x="5193686" y="1486409"/>
              <a:ext cx="2493529" cy="467869"/>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y</a:t>
              </a:r>
              <a:endParaRPr lang="en-US" sz="2000" dirty="0">
                <a:latin typeface="Courier New" pitchFamily="49" charset="0"/>
              </a:endParaRPr>
            </a:p>
          </p:txBody>
        </p:sp>
        <p:sp>
          <p:nvSpPr>
            <p:cNvPr id="55" name="Rectangle 11"/>
            <p:cNvSpPr>
              <a:spLocks noChangeArrowheads="1"/>
            </p:cNvSpPr>
            <p:nvPr>
              <p:custDataLst>
                <p:tags r:id="rId37"/>
              </p:custDataLst>
            </p:nvPr>
          </p:nvSpPr>
          <p:spPr bwMode="auto">
            <a:xfrm>
              <a:off x="223707" y="1480478"/>
              <a:ext cx="1243500" cy="467869"/>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smtClean="0">
                  <a:latin typeface="Courier New" pitchFamily="49" charset="0"/>
                </a:rPr>
                <a:t>header</a:t>
              </a:r>
              <a:endParaRPr lang="en-US" sz="2000" dirty="0">
                <a:latin typeface="Courier New" pitchFamily="49" charset="0"/>
              </a:endParaRPr>
            </a:p>
          </p:txBody>
        </p:sp>
        <p:sp>
          <p:nvSpPr>
            <p:cNvPr id="61" name="TextBox 60"/>
            <p:cNvSpPr txBox="1"/>
            <p:nvPr>
              <p:custDataLst>
                <p:tags r:id="rId38"/>
              </p:custDataLst>
            </p:nvPr>
          </p:nvSpPr>
          <p:spPr>
            <a:xfrm>
              <a:off x="1459609" y="1410512"/>
              <a:ext cx="1298233" cy="366834"/>
            </a:xfrm>
            <a:prstGeom prst="rect">
              <a:avLst/>
            </a:prstGeom>
            <a:noFill/>
          </p:spPr>
          <p:txBody>
            <a:bodyPr wrap="none" rtlCol="0">
              <a:spAutoFit/>
            </a:bodyPr>
            <a:lstStyle/>
            <a:p>
              <a:r>
                <a:rPr lang="en-US" sz="1600" dirty="0" err="1" smtClean="0">
                  <a:latin typeface="Calibri" pitchFamily="34" charset="0"/>
                </a:rPr>
                <a:t>vtable</a:t>
              </a:r>
              <a:r>
                <a:rPr lang="en-US" sz="1600" dirty="0" smtClean="0">
                  <a:latin typeface="Calibri" pitchFamily="34" charset="0"/>
                </a:rPr>
                <a:t> pointer</a:t>
              </a:r>
            </a:p>
          </p:txBody>
        </p:sp>
      </p:grpSp>
      <p:sp>
        <p:nvSpPr>
          <p:cNvPr id="65" name="Rectangle 11"/>
          <p:cNvSpPr>
            <a:spLocks noChangeArrowheads="1"/>
          </p:cNvSpPr>
          <p:nvPr>
            <p:custDataLst>
              <p:tags r:id="rId14"/>
            </p:custDataLst>
          </p:nvPr>
        </p:nvSpPr>
        <p:spPr bwMode="auto">
          <a:xfrm>
            <a:off x="1756006" y="4735292"/>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endParaRPr lang="en-US" sz="1400" dirty="0">
              <a:latin typeface="Courier New" pitchFamily="49" charset="0"/>
            </a:endParaRPr>
          </a:p>
        </p:txBody>
      </p:sp>
      <p:sp>
        <p:nvSpPr>
          <p:cNvPr id="66" name="Rectangle 11"/>
          <p:cNvSpPr>
            <a:spLocks noChangeArrowheads="1"/>
          </p:cNvSpPr>
          <p:nvPr>
            <p:custDataLst>
              <p:tags r:id="rId15"/>
            </p:custDataLst>
          </p:nvPr>
        </p:nvSpPr>
        <p:spPr bwMode="auto">
          <a:xfrm>
            <a:off x="3101697" y="4734410"/>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endParaRPr lang="en-US" sz="1600" dirty="0">
              <a:latin typeface="Courier New" pitchFamily="49" charset="0"/>
            </a:endParaRPr>
          </a:p>
        </p:txBody>
      </p:sp>
      <p:sp>
        <p:nvSpPr>
          <p:cNvPr id="69" name="Rectangle 11"/>
          <p:cNvSpPr>
            <a:spLocks noChangeArrowheads="1"/>
          </p:cNvSpPr>
          <p:nvPr>
            <p:custDataLst>
              <p:tags r:id="rId16"/>
            </p:custDataLst>
          </p:nvPr>
        </p:nvSpPr>
        <p:spPr bwMode="auto">
          <a:xfrm>
            <a:off x="4447387" y="4733528"/>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endParaRPr lang="en-US" sz="1600" dirty="0">
              <a:latin typeface="Courier New" pitchFamily="49" charset="0"/>
            </a:endParaRPr>
          </a:p>
        </p:txBody>
      </p:sp>
      <p:sp>
        <p:nvSpPr>
          <p:cNvPr id="63" name="Rectangle 11"/>
          <p:cNvSpPr>
            <a:spLocks noChangeArrowheads="1"/>
          </p:cNvSpPr>
          <p:nvPr>
            <p:custDataLst>
              <p:tags r:id="rId17"/>
            </p:custDataLst>
          </p:nvPr>
        </p:nvSpPr>
        <p:spPr bwMode="auto">
          <a:xfrm>
            <a:off x="2749471" y="3796865"/>
            <a:ext cx="2533044" cy="516462"/>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x</a:t>
            </a:r>
            <a:endParaRPr lang="en-US" sz="2000" dirty="0">
              <a:latin typeface="Courier New" pitchFamily="49" charset="0"/>
            </a:endParaRPr>
          </a:p>
        </p:txBody>
      </p:sp>
      <p:sp>
        <p:nvSpPr>
          <p:cNvPr id="64" name="Rectangle 11"/>
          <p:cNvSpPr>
            <a:spLocks noChangeArrowheads="1"/>
          </p:cNvSpPr>
          <p:nvPr>
            <p:custDataLst>
              <p:tags r:id="rId18"/>
            </p:custDataLst>
          </p:nvPr>
        </p:nvSpPr>
        <p:spPr bwMode="auto">
          <a:xfrm>
            <a:off x="1485929" y="3796865"/>
            <a:ext cx="1263206" cy="516462"/>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endParaRPr lang="en-US" sz="2000" dirty="0">
              <a:latin typeface="Courier New" pitchFamily="49" charset="0"/>
            </a:endParaRPr>
          </a:p>
        </p:txBody>
      </p:sp>
      <p:sp>
        <p:nvSpPr>
          <p:cNvPr id="67" name="Rectangle 11"/>
          <p:cNvSpPr>
            <a:spLocks noChangeArrowheads="1"/>
          </p:cNvSpPr>
          <p:nvPr>
            <p:custDataLst>
              <p:tags r:id="rId19"/>
            </p:custDataLst>
          </p:nvPr>
        </p:nvSpPr>
        <p:spPr bwMode="auto">
          <a:xfrm>
            <a:off x="5275740" y="3795810"/>
            <a:ext cx="2533044" cy="516462"/>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err="1" smtClean="0">
                <a:latin typeface="Courier New" pitchFamily="49" charset="0"/>
              </a:rPr>
              <a:t>y</a:t>
            </a:r>
            <a:endParaRPr lang="en-US" sz="2000" dirty="0">
              <a:latin typeface="Courier New" pitchFamily="49" charset="0"/>
            </a:endParaRPr>
          </a:p>
        </p:txBody>
      </p:sp>
      <p:sp>
        <p:nvSpPr>
          <p:cNvPr id="68" name="Rectangle 11"/>
          <p:cNvSpPr>
            <a:spLocks noChangeArrowheads="1"/>
          </p:cNvSpPr>
          <p:nvPr>
            <p:custDataLst>
              <p:tags r:id="rId20"/>
            </p:custDataLst>
          </p:nvPr>
        </p:nvSpPr>
        <p:spPr bwMode="auto">
          <a:xfrm>
            <a:off x="7813094" y="3795810"/>
            <a:ext cx="1263206" cy="516462"/>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1600" dirty="0" err="1" smtClean="0">
                <a:latin typeface="Courier New" pitchFamily="49" charset="0"/>
              </a:rPr>
              <a:t>aNewField</a:t>
            </a:r>
            <a:endParaRPr lang="en-US" sz="2000" dirty="0">
              <a:latin typeface="Courier New" pitchFamily="49" charset="0"/>
            </a:endParaRPr>
          </a:p>
        </p:txBody>
      </p:sp>
      <p:sp>
        <p:nvSpPr>
          <p:cNvPr id="70" name="Rectangle 11"/>
          <p:cNvSpPr>
            <a:spLocks noChangeArrowheads="1"/>
          </p:cNvSpPr>
          <p:nvPr>
            <p:custDataLst>
              <p:tags r:id="rId21"/>
            </p:custDataLst>
          </p:nvPr>
        </p:nvSpPr>
        <p:spPr bwMode="auto">
          <a:xfrm>
            <a:off x="226420" y="3789299"/>
            <a:ext cx="1263206" cy="516462"/>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smtClean="0">
                <a:latin typeface="Courier New" pitchFamily="49" charset="0"/>
              </a:rPr>
              <a:t>header</a:t>
            </a:r>
            <a:endParaRPr lang="en-US" sz="2000" dirty="0">
              <a:latin typeface="Courier New" pitchFamily="49" charset="0"/>
            </a:endParaRPr>
          </a:p>
        </p:txBody>
      </p:sp>
      <p:sp>
        <p:nvSpPr>
          <p:cNvPr id="72" name="TextBox 71"/>
          <p:cNvSpPr txBox="1"/>
          <p:nvPr>
            <p:custDataLst>
              <p:tags r:id="rId22"/>
            </p:custDataLst>
          </p:nvPr>
        </p:nvSpPr>
        <p:spPr>
          <a:xfrm>
            <a:off x="1464126" y="3723403"/>
            <a:ext cx="1318806" cy="404933"/>
          </a:xfrm>
          <a:prstGeom prst="rect">
            <a:avLst/>
          </a:prstGeom>
          <a:noFill/>
        </p:spPr>
        <p:txBody>
          <a:bodyPr wrap="none" rtlCol="0">
            <a:spAutoFit/>
          </a:bodyPr>
          <a:lstStyle/>
          <a:p>
            <a:r>
              <a:rPr lang="en-US" sz="1600" dirty="0" err="1" smtClean="0">
                <a:latin typeface="Calibri" pitchFamily="34" charset="0"/>
              </a:rPr>
              <a:t>vtable</a:t>
            </a:r>
            <a:r>
              <a:rPr lang="en-US" sz="1600" dirty="0" smtClean="0">
                <a:latin typeface="Calibri" pitchFamily="34" charset="0"/>
              </a:rPr>
              <a:t> pointer</a:t>
            </a:r>
          </a:p>
        </p:txBody>
      </p:sp>
      <p:cxnSp>
        <p:nvCxnSpPr>
          <p:cNvPr id="74" name="Straight Arrow Connector 73"/>
          <p:cNvCxnSpPr/>
          <p:nvPr>
            <p:custDataLst>
              <p:tags r:id="rId23"/>
            </p:custDataLst>
          </p:nvPr>
        </p:nvCxnSpPr>
        <p:spPr bwMode="auto">
          <a:xfrm flipV="1">
            <a:off x="2416916" y="3497118"/>
            <a:ext cx="2028314" cy="1459502"/>
          </a:xfrm>
          <a:prstGeom prst="straightConnector1">
            <a:avLst/>
          </a:prstGeom>
          <a:noFill/>
          <a:ln w="38100" cap="flat" cmpd="sng" algn="ctr">
            <a:solidFill>
              <a:srgbClr val="CC0000"/>
            </a:solidFill>
            <a:prstDash val="solid"/>
            <a:round/>
            <a:headEnd type="oval" w="med" len="med"/>
            <a:tailEnd type="arrow" w="med" len="med"/>
          </a:ln>
          <a:effectLst/>
        </p:spPr>
      </p:cxnSp>
      <p:cxnSp>
        <p:nvCxnSpPr>
          <p:cNvPr id="75" name="Straight Arrow Connector 74"/>
          <p:cNvCxnSpPr>
            <a:endCxn id="76" idx="1"/>
          </p:cNvCxnSpPr>
          <p:nvPr>
            <p:custDataLst>
              <p:tags r:id="rId24"/>
            </p:custDataLst>
          </p:nvPr>
        </p:nvCxnSpPr>
        <p:spPr bwMode="auto">
          <a:xfrm>
            <a:off x="3772285" y="4947143"/>
            <a:ext cx="1723843" cy="499047"/>
          </a:xfrm>
          <a:prstGeom prst="straightConnector1">
            <a:avLst/>
          </a:prstGeom>
          <a:noFill/>
          <a:ln w="38100" cap="flat" cmpd="sng" algn="ctr">
            <a:solidFill>
              <a:srgbClr val="CC0000"/>
            </a:solidFill>
            <a:prstDash val="solid"/>
            <a:round/>
            <a:headEnd type="oval" w="med" len="med"/>
            <a:tailEnd type="arrow" w="med" len="med"/>
          </a:ln>
          <a:effectLst/>
        </p:spPr>
      </p:cxnSp>
      <p:sp>
        <p:nvSpPr>
          <p:cNvPr id="76" name="Rectangle 11"/>
          <p:cNvSpPr>
            <a:spLocks noChangeArrowheads="1"/>
          </p:cNvSpPr>
          <p:nvPr>
            <p:custDataLst>
              <p:tags r:id="rId25"/>
            </p:custDataLst>
          </p:nvPr>
        </p:nvSpPr>
        <p:spPr bwMode="auto">
          <a:xfrm>
            <a:off x="5496128" y="5226568"/>
            <a:ext cx="3534283" cy="439244"/>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1400" dirty="0" smtClean="0">
                <a:latin typeface="Courier New" pitchFamily="49" charset="0"/>
              </a:rPr>
              <a:t>code for </a:t>
            </a:r>
            <a:r>
              <a:rPr lang="en-US" sz="1400" dirty="0" err="1" smtClean="0">
                <a:latin typeface="Courier New" pitchFamily="49" charset="0"/>
              </a:rPr>
              <a:t>PtSubClass</a:t>
            </a:r>
            <a:r>
              <a:rPr lang="en-US" sz="1400" dirty="0" smtClean="0">
                <a:latin typeface="Courier New" pitchFamily="49" charset="0"/>
              </a:rPr>
              <a:t>’ </a:t>
            </a:r>
            <a:r>
              <a:rPr lang="en-US" sz="1400" dirty="0" err="1" smtClean="0">
                <a:latin typeface="Courier New" pitchFamily="49" charset="0"/>
              </a:rPr>
              <a:t>samePlace</a:t>
            </a:r>
            <a:r>
              <a:rPr lang="en-US" sz="1400" dirty="0" smtClean="0">
                <a:latin typeface="Courier New" pitchFamily="49" charset="0"/>
              </a:rPr>
              <a:t>()</a:t>
            </a:r>
            <a:endParaRPr lang="en-US" sz="1400" dirty="0">
              <a:latin typeface="Courier New" pitchFamily="49" charset="0"/>
            </a:endParaRPr>
          </a:p>
        </p:txBody>
      </p:sp>
      <p:sp>
        <p:nvSpPr>
          <p:cNvPr id="77" name="Rectangle 11"/>
          <p:cNvSpPr>
            <a:spLocks noChangeArrowheads="1"/>
          </p:cNvSpPr>
          <p:nvPr>
            <p:custDataLst>
              <p:tags r:id="rId26"/>
            </p:custDataLst>
          </p:nvPr>
        </p:nvSpPr>
        <p:spPr bwMode="auto">
          <a:xfrm>
            <a:off x="6685080" y="4668172"/>
            <a:ext cx="2345331" cy="439244"/>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1400" dirty="0" smtClean="0">
                <a:latin typeface="Courier New" pitchFamily="49" charset="0"/>
              </a:rPr>
              <a:t>code for </a:t>
            </a:r>
            <a:r>
              <a:rPr lang="en-US" sz="1400" dirty="0" err="1" smtClean="0">
                <a:latin typeface="Courier New" pitchFamily="49" charset="0"/>
              </a:rPr>
              <a:t>sayHi</a:t>
            </a:r>
            <a:r>
              <a:rPr lang="en-US" sz="1400" dirty="0" smtClean="0">
                <a:latin typeface="Courier New" pitchFamily="49" charset="0"/>
              </a:rPr>
              <a:t>()</a:t>
            </a:r>
            <a:endParaRPr lang="en-US" sz="1400" dirty="0">
              <a:latin typeface="Courier New" pitchFamily="49" charset="0"/>
            </a:endParaRPr>
          </a:p>
        </p:txBody>
      </p:sp>
      <p:cxnSp>
        <p:nvCxnSpPr>
          <p:cNvPr id="78" name="Straight Arrow Connector 77"/>
          <p:cNvCxnSpPr>
            <a:endCxn id="77" idx="1"/>
          </p:cNvCxnSpPr>
          <p:nvPr>
            <p:custDataLst>
              <p:tags r:id="rId27"/>
            </p:custDataLst>
          </p:nvPr>
        </p:nvCxnSpPr>
        <p:spPr bwMode="auto">
          <a:xfrm flipV="1">
            <a:off x="5118176" y="4887794"/>
            <a:ext cx="1566904" cy="59349"/>
          </a:xfrm>
          <a:prstGeom prst="straightConnector1">
            <a:avLst/>
          </a:prstGeom>
          <a:noFill/>
          <a:ln w="38100" cap="flat" cmpd="sng" algn="ctr">
            <a:solidFill>
              <a:srgbClr val="CC0000"/>
            </a:solidFill>
            <a:prstDash val="solid"/>
            <a:round/>
            <a:headEnd type="oval" w="med" len="med"/>
            <a:tailEnd type="arrow" w="med" len="med"/>
          </a:ln>
          <a:effectLst/>
        </p:spPr>
      </p:cxnSp>
      <p:sp>
        <p:nvSpPr>
          <p:cNvPr id="79" name="TextBox 78"/>
          <p:cNvSpPr txBox="1"/>
          <p:nvPr>
            <p:custDataLst>
              <p:tags r:id="rId28"/>
            </p:custDataLst>
          </p:nvPr>
        </p:nvSpPr>
        <p:spPr>
          <a:xfrm>
            <a:off x="13768" y="4790850"/>
            <a:ext cx="1829988" cy="338554"/>
          </a:xfrm>
          <a:prstGeom prst="rect">
            <a:avLst/>
          </a:prstGeom>
          <a:noFill/>
        </p:spPr>
        <p:txBody>
          <a:bodyPr wrap="none" rtlCol="0">
            <a:spAutoFit/>
          </a:bodyPr>
          <a:lstStyle/>
          <a:p>
            <a:r>
              <a:rPr lang="en-US" sz="1400" dirty="0" err="1">
                <a:latin typeface="Courier New" panose="02070309020205020404" pitchFamily="49" charset="0"/>
                <a:cs typeface="Courier New" panose="02070309020205020404" pitchFamily="49" charset="0"/>
              </a:rPr>
              <a:t>PtSubclass</a:t>
            </a:r>
            <a:r>
              <a:rPr lang="en-US" sz="1200" dirty="0" smtClean="0">
                <a:latin typeface="Calibri" pitchFamily="34" charset="0"/>
              </a:rPr>
              <a:t> </a:t>
            </a:r>
            <a:r>
              <a:rPr lang="en-US" sz="1600" dirty="0" err="1" smtClean="0">
                <a:latin typeface="Calibri" pitchFamily="34" charset="0"/>
              </a:rPr>
              <a:t>vtable</a:t>
            </a:r>
            <a:endParaRPr lang="en-US" sz="1600" dirty="0" smtClean="0">
              <a:latin typeface="Calibri" pitchFamily="34" charset="0"/>
            </a:endParaRPr>
          </a:p>
        </p:txBody>
      </p:sp>
      <p:sp>
        <p:nvSpPr>
          <p:cNvPr id="46" name="Date Placeholder 45"/>
          <p:cNvSpPr>
            <a:spLocks noGrp="1"/>
          </p:cNvSpPr>
          <p:nvPr>
            <p:ph type="dt" sz="half" idx="2"/>
            <p:custDataLst>
              <p:tags r:id="rId29"/>
            </p:custDataLst>
          </p:nvPr>
        </p:nvSpPr>
        <p:spPr/>
        <p:txBody>
          <a:bodyPr/>
          <a:lstStyle/>
          <a:p>
            <a:r>
              <a:rPr lang="en-US" smtClean="0"/>
              <a:t>Autumn 2014</a:t>
            </a:r>
            <a:endParaRPr lang="en-US" dirty="0"/>
          </a:p>
        </p:txBody>
      </p:sp>
      <p:sp>
        <p:nvSpPr>
          <p:cNvPr id="50" name="Slide Number Placeholder 49"/>
          <p:cNvSpPr>
            <a:spLocks noGrp="1"/>
          </p:cNvSpPr>
          <p:nvPr>
            <p:ph type="sldNum" sz="quarter" idx="4"/>
            <p:custDataLst>
              <p:tags r:id="rId30"/>
            </p:custDataLst>
          </p:nvPr>
        </p:nvSpPr>
        <p:spPr/>
        <p:txBody>
          <a:bodyPr/>
          <a:lstStyle/>
          <a:p>
            <a:fld id="{7CBE8339-D2AD-46DC-A898-FD1E949067F0}" type="slidenum">
              <a:rPr lang="en-US" smtClean="0"/>
              <a:pPr/>
              <a:t>20</a:t>
            </a:fld>
            <a:endParaRPr lang="en-US"/>
          </a:p>
        </p:txBody>
      </p:sp>
      <p:sp>
        <p:nvSpPr>
          <p:cNvPr id="51" name="Footer Placeholder 50"/>
          <p:cNvSpPr>
            <a:spLocks noGrp="1"/>
          </p:cNvSpPr>
          <p:nvPr>
            <p:ph type="ftr" sz="quarter" idx="3"/>
            <p:custDataLst>
              <p:tags r:id="rId31"/>
            </p:custDataLst>
          </p:nvPr>
        </p:nvSpPr>
        <p:spPr/>
        <p:txBody>
          <a:bodyPr/>
          <a:lstStyle/>
          <a:p>
            <a:r>
              <a:rPr lang="en-US" smtClean="0"/>
              <a:t>Java vs. C</a:t>
            </a:r>
            <a:endParaRPr lang="en-US"/>
          </a:p>
        </p:txBody>
      </p:sp>
      <p:cxnSp>
        <p:nvCxnSpPr>
          <p:cNvPr id="71" name="Straight Arrow Connector 70"/>
          <p:cNvCxnSpPr/>
          <p:nvPr>
            <p:custDataLst>
              <p:tags r:id="rId32"/>
            </p:custDataLst>
          </p:nvPr>
        </p:nvCxnSpPr>
        <p:spPr bwMode="auto">
          <a:xfrm flipH="1">
            <a:off x="1753449" y="4188294"/>
            <a:ext cx="35129" cy="540871"/>
          </a:xfrm>
          <a:prstGeom prst="straightConnector1">
            <a:avLst/>
          </a:prstGeom>
          <a:noFill/>
          <a:ln w="38100" cap="flat" cmpd="sng" algn="ctr">
            <a:solidFill>
              <a:srgbClr val="CC0000"/>
            </a:solidFill>
            <a:prstDash val="solid"/>
            <a:round/>
            <a:headEnd type="oval" w="med" len="med"/>
            <a:tailEnd type="arrow" w="med" len="med"/>
          </a:ln>
          <a:effectLst/>
        </p:spPr>
      </p:cxnSp>
      <p:cxnSp>
        <p:nvCxnSpPr>
          <p:cNvPr id="40" name="Straight Arrow Connector 39"/>
          <p:cNvCxnSpPr/>
          <p:nvPr>
            <p:custDataLst>
              <p:tags r:id="rId33"/>
            </p:custDataLst>
          </p:nvPr>
        </p:nvCxnSpPr>
        <p:spPr bwMode="auto">
          <a:xfrm flipH="1">
            <a:off x="1718470" y="1831537"/>
            <a:ext cx="433326" cy="628633"/>
          </a:xfrm>
          <a:prstGeom prst="straightConnector1">
            <a:avLst/>
          </a:prstGeom>
          <a:noFill/>
          <a:ln w="38100" cap="flat" cmpd="sng" algn="ctr">
            <a:solidFill>
              <a:srgbClr val="CC0000"/>
            </a:solidFill>
            <a:prstDash val="solid"/>
            <a:round/>
            <a:headEnd type="oval" w="med" len="med"/>
            <a:tailEnd type="arrow" w="med" len="med"/>
          </a:ln>
          <a:effectLst/>
        </p:spPr>
      </p:cxnSp>
    </p:spTree>
    <p:extLst>
      <p:ext uri="{BB962C8B-B14F-4D97-AF65-F5344CB8AC3E}">
        <p14:creationId xmlns:p14="http://schemas.microsoft.com/office/powerpoint/2010/main" val="15733244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Implementing Programming Languages</a:t>
            </a:r>
            <a:endParaRPr lang="en-US" dirty="0"/>
          </a:p>
        </p:txBody>
      </p:sp>
      <p:sp>
        <p:nvSpPr>
          <p:cNvPr id="3" name="Content Placeholder 2"/>
          <p:cNvSpPr>
            <a:spLocks noGrp="1"/>
          </p:cNvSpPr>
          <p:nvPr>
            <p:ph idx="1"/>
            <p:custDataLst>
              <p:tags r:id="rId2"/>
            </p:custDataLst>
          </p:nvPr>
        </p:nvSpPr>
        <p:spPr>
          <a:xfrm>
            <a:off x="387350" y="1371600"/>
            <a:ext cx="8366125" cy="4972050"/>
          </a:xfrm>
        </p:spPr>
        <p:txBody>
          <a:bodyPr/>
          <a:lstStyle/>
          <a:p>
            <a:r>
              <a:rPr lang="en-US" dirty="0" smtClean="0"/>
              <a:t>Many choices in how to implement programming models</a:t>
            </a:r>
          </a:p>
          <a:p>
            <a:r>
              <a:rPr lang="en-US" dirty="0" smtClean="0"/>
              <a:t>We’ve talked about compilation, can also </a:t>
            </a:r>
            <a:r>
              <a:rPr lang="en-US" i="1" dirty="0" smtClean="0">
                <a:solidFill>
                  <a:srgbClr val="C00000"/>
                </a:solidFill>
              </a:rPr>
              <a:t>interpret</a:t>
            </a:r>
          </a:p>
          <a:p>
            <a:r>
              <a:rPr lang="en-US" dirty="0" smtClean="0">
                <a:solidFill>
                  <a:srgbClr val="C00000"/>
                </a:solidFill>
              </a:rPr>
              <a:t>Interpreting</a:t>
            </a:r>
            <a:r>
              <a:rPr lang="en-US" dirty="0" smtClean="0"/>
              <a:t> languages has a long history</a:t>
            </a:r>
          </a:p>
          <a:p>
            <a:pPr lvl="1"/>
            <a:r>
              <a:rPr lang="en-US" dirty="0" smtClean="0"/>
              <a:t>Lisp, an early programming language, was interpreted</a:t>
            </a:r>
          </a:p>
          <a:p>
            <a:r>
              <a:rPr lang="en-US" dirty="0" smtClean="0">
                <a:solidFill>
                  <a:srgbClr val="C00000"/>
                </a:solidFill>
              </a:rPr>
              <a:t>Interpreters</a:t>
            </a:r>
            <a:r>
              <a:rPr lang="en-US" dirty="0" smtClean="0"/>
              <a:t> are still in common use:</a:t>
            </a:r>
          </a:p>
          <a:p>
            <a:pPr lvl="1"/>
            <a:r>
              <a:rPr lang="en-US" dirty="0" smtClean="0"/>
              <a:t>Python, </a:t>
            </a:r>
            <a:r>
              <a:rPr lang="en-US" dirty="0" err="1" smtClean="0"/>
              <a:t>Javascript</a:t>
            </a:r>
            <a:r>
              <a:rPr lang="en-US" dirty="0" smtClean="0"/>
              <a:t>, Ruby, </a:t>
            </a:r>
            <a:r>
              <a:rPr lang="en-US" dirty="0" err="1" smtClean="0"/>
              <a:t>Matlab</a:t>
            </a:r>
            <a:r>
              <a:rPr lang="en-US" dirty="0" smtClean="0"/>
              <a:t>, PHP, Perl, …</a:t>
            </a:r>
          </a:p>
          <a:p>
            <a:pPr lvl="1"/>
            <a:endParaRPr lang="en-US" dirty="0"/>
          </a:p>
        </p:txBody>
      </p:sp>
      <p:sp>
        <p:nvSpPr>
          <p:cNvPr id="5" name="Slide Number Placeholder 4"/>
          <p:cNvSpPr>
            <a:spLocks noGrp="1"/>
          </p:cNvSpPr>
          <p:nvPr>
            <p:ph type="sldNum" sz="quarter" idx="4"/>
            <p:custDataLst>
              <p:tags r:id="rId3"/>
            </p:custDataLst>
          </p:nvPr>
        </p:nvSpPr>
        <p:spPr/>
        <p:txBody>
          <a:bodyPr/>
          <a:lstStyle/>
          <a:p>
            <a:fld id="{7CBE8339-D2AD-46DC-A898-FD1E949067F0}" type="slidenum">
              <a:rPr lang="en-US" smtClean="0"/>
              <a:pPr/>
              <a:t>21</a:t>
            </a:fld>
            <a:endParaRPr lang="en-US"/>
          </a:p>
        </p:txBody>
      </p:sp>
      <p:sp>
        <p:nvSpPr>
          <p:cNvPr id="6" name="Date Placeholder 5"/>
          <p:cNvSpPr>
            <a:spLocks noGrp="1"/>
          </p:cNvSpPr>
          <p:nvPr>
            <p:ph type="dt" sz="half" idx="2"/>
            <p:custDataLst>
              <p:tags r:id="rId4"/>
            </p:custDataLst>
          </p:nvPr>
        </p:nvSpPr>
        <p:spPr/>
        <p:txBody>
          <a:bodyPr/>
          <a:lstStyle/>
          <a:p>
            <a:r>
              <a:rPr lang="en-US" smtClean="0"/>
              <a:t>Autumn 2014</a:t>
            </a:r>
            <a:endParaRPr lang="en-US" dirty="0"/>
          </a:p>
        </p:txBody>
      </p:sp>
      <p:sp>
        <p:nvSpPr>
          <p:cNvPr id="7" name="Footer Placeholder 6"/>
          <p:cNvSpPr>
            <a:spLocks noGrp="1"/>
          </p:cNvSpPr>
          <p:nvPr>
            <p:ph type="ftr" sz="quarter" idx="3"/>
            <p:custDataLst>
              <p:tags r:id="rId5"/>
            </p:custDataLst>
          </p:nvPr>
        </p:nvSpPr>
        <p:spPr/>
        <p:txBody>
          <a:bodyPr/>
          <a:lstStyle/>
          <a:p>
            <a:r>
              <a:rPr lang="en-US" smtClean="0"/>
              <a:t>Java vs. C</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Interpreters</a:t>
            </a:r>
            <a:endParaRPr lang="en-US" dirty="0"/>
          </a:p>
        </p:txBody>
      </p:sp>
      <p:sp>
        <p:nvSpPr>
          <p:cNvPr id="3" name="Content Placeholder 2"/>
          <p:cNvSpPr>
            <a:spLocks noGrp="1"/>
          </p:cNvSpPr>
          <p:nvPr>
            <p:ph idx="1"/>
            <p:custDataLst>
              <p:tags r:id="rId2"/>
            </p:custDataLst>
          </p:nvPr>
        </p:nvSpPr>
        <p:spPr>
          <a:xfrm>
            <a:off x="349250" y="1371600"/>
            <a:ext cx="8366125" cy="4972050"/>
          </a:xfrm>
        </p:spPr>
        <p:txBody>
          <a:bodyPr/>
          <a:lstStyle/>
          <a:p>
            <a:r>
              <a:rPr lang="en-US" dirty="0" smtClean="0"/>
              <a:t>Execute line by line in </a:t>
            </a:r>
            <a:r>
              <a:rPr lang="en-US" u="sng" dirty="0" smtClean="0"/>
              <a:t>original source code</a:t>
            </a:r>
          </a:p>
          <a:p>
            <a:r>
              <a:rPr lang="en-US" dirty="0" smtClean="0"/>
              <a:t>Simpler/no compiler – less translation</a:t>
            </a:r>
          </a:p>
          <a:p>
            <a:r>
              <a:rPr lang="en-US" dirty="0" smtClean="0"/>
              <a:t>More transparent to debug – less translation</a:t>
            </a:r>
          </a:p>
          <a:p>
            <a:r>
              <a:rPr lang="en-US" dirty="0" smtClean="0"/>
              <a:t>Easier to run on different architectures – runs in a simulated environment that exists only inside the </a:t>
            </a:r>
            <a:r>
              <a:rPr lang="en-US" i="1" dirty="0" smtClean="0">
                <a:solidFill>
                  <a:srgbClr val="C00000"/>
                </a:solidFill>
              </a:rPr>
              <a:t>interpreter</a:t>
            </a:r>
            <a:r>
              <a:rPr lang="en-US" i="1" dirty="0" smtClean="0">
                <a:solidFill>
                  <a:srgbClr val="FF0000"/>
                </a:solidFill>
              </a:rPr>
              <a:t> </a:t>
            </a:r>
            <a:r>
              <a:rPr lang="en-US" dirty="0" smtClean="0"/>
              <a:t>process</a:t>
            </a:r>
          </a:p>
          <a:p>
            <a:r>
              <a:rPr lang="en-US" dirty="0" smtClean="0"/>
              <a:t>Slower and harder to optimize</a:t>
            </a:r>
          </a:p>
          <a:p>
            <a:r>
              <a:rPr lang="en-US" dirty="0" smtClean="0"/>
              <a:t>All errors at run time (there is no compile time!)</a:t>
            </a:r>
          </a:p>
        </p:txBody>
      </p:sp>
      <p:sp>
        <p:nvSpPr>
          <p:cNvPr id="5" name="Slide Number Placeholder 4"/>
          <p:cNvSpPr>
            <a:spLocks noGrp="1"/>
          </p:cNvSpPr>
          <p:nvPr>
            <p:ph type="sldNum" sz="quarter" idx="4"/>
            <p:custDataLst>
              <p:tags r:id="rId3"/>
            </p:custDataLst>
          </p:nvPr>
        </p:nvSpPr>
        <p:spPr/>
        <p:txBody>
          <a:bodyPr/>
          <a:lstStyle/>
          <a:p>
            <a:fld id="{7CBE8339-D2AD-46DC-A898-FD1E949067F0}" type="slidenum">
              <a:rPr lang="en-US" smtClean="0"/>
              <a:pPr/>
              <a:t>22</a:t>
            </a:fld>
            <a:endParaRPr lang="en-US"/>
          </a:p>
        </p:txBody>
      </p:sp>
      <p:sp>
        <p:nvSpPr>
          <p:cNvPr id="6" name="Date Placeholder 5"/>
          <p:cNvSpPr>
            <a:spLocks noGrp="1"/>
          </p:cNvSpPr>
          <p:nvPr>
            <p:ph type="dt" sz="half" idx="2"/>
            <p:custDataLst>
              <p:tags r:id="rId4"/>
            </p:custDataLst>
          </p:nvPr>
        </p:nvSpPr>
        <p:spPr/>
        <p:txBody>
          <a:bodyPr/>
          <a:lstStyle/>
          <a:p>
            <a:r>
              <a:rPr lang="en-US" smtClean="0"/>
              <a:t>Autumn 2014</a:t>
            </a:r>
            <a:endParaRPr lang="en-US" dirty="0"/>
          </a:p>
        </p:txBody>
      </p:sp>
      <p:sp>
        <p:nvSpPr>
          <p:cNvPr id="7" name="Footer Placeholder 6"/>
          <p:cNvSpPr>
            <a:spLocks noGrp="1"/>
          </p:cNvSpPr>
          <p:nvPr>
            <p:ph type="ftr" sz="quarter" idx="3"/>
            <p:custDataLst>
              <p:tags r:id="rId5"/>
            </p:custDataLst>
          </p:nvPr>
        </p:nvSpPr>
        <p:spPr/>
        <p:txBody>
          <a:bodyPr/>
          <a:lstStyle/>
          <a:p>
            <a:r>
              <a:rPr lang="en-US" smtClean="0"/>
              <a:t>Java vs. C</a:t>
            </a:r>
            <a:endParaRPr lang="en-US"/>
          </a:p>
        </p:txBody>
      </p:sp>
    </p:spTree>
    <p:extLst>
      <p:ext uri="{BB962C8B-B14F-4D97-AF65-F5344CB8AC3E}">
        <p14:creationId xmlns:p14="http://schemas.microsoft.com/office/powerpoint/2010/main" val="30768008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Interpreted vs. Compiled in practice</a:t>
            </a:r>
            <a:endParaRPr lang="en-US" dirty="0"/>
          </a:p>
        </p:txBody>
      </p:sp>
      <p:sp>
        <p:nvSpPr>
          <p:cNvPr id="3" name="Content Placeholder 2"/>
          <p:cNvSpPr>
            <a:spLocks noGrp="1"/>
          </p:cNvSpPr>
          <p:nvPr>
            <p:ph idx="1"/>
            <p:custDataLst>
              <p:tags r:id="rId2"/>
            </p:custDataLst>
          </p:nvPr>
        </p:nvSpPr>
        <p:spPr>
          <a:xfrm>
            <a:off x="396875" y="1362075"/>
            <a:ext cx="8366125" cy="980950"/>
          </a:xfrm>
        </p:spPr>
        <p:txBody>
          <a:bodyPr/>
          <a:lstStyle/>
          <a:p>
            <a:r>
              <a:rPr lang="en-US" dirty="0" smtClean="0"/>
              <a:t>Really a continuum, a choice to be made</a:t>
            </a:r>
          </a:p>
          <a:p>
            <a:pPr lvl="1"/>
            <a:r>
              <a:rPr lang="en-US" dirty="0" smtClean="0"/>
              <a:t>More or less work done by interpreter/compiler</a:t>
            </a:r>
          </a:p>
          <a:p>
            <a:pPr lvl="1"/>
            <a:endParaRPr lang="en-US" dirty="0" smtClean="0"/>
          </a:p>
          <a:p>
            <a:endParaRPr lang="en-US" dirty="0" smtClean="0"/>
          </a:p>
          <a:p>
            <a:endParaRPr lang="en-US" dirty="0" smtClean="0"/>
          </a:p>
          <a:p>
            <a:endParaRPr lang="en-US" dirty="0" smtClean="0"/>
          </a:p>
          <a:p>
            <a:endParaRPr lang="en-US" dirty="0" smtClean="0"/>
          </a:p>
          <a:p>
            <a:pPr lvl="1"/>
            <a:endParaRPr lang="en-US" dirty="0" smtClean="0"/>
          </a:p>
          <a:p>
            <a:r>
              <a:rPr lang="en-US" dirty="0" smtClean="0"/>
              <a:t>Java programs are usually run by a Java </a:t>
            </a:r>
            <a:r>
              <a:rPr lang="en-US" i="1" dirty="0" smtClean="0">
                <a:solidFill>
                  <a:srgbClr val="C00000"/>
                </a:solidFill>
              </a:rPr>
              <a:t>virtual machine </a:t>
            </a:r>
            <a:r>
              <a:rPr lang="en-US" i="1" dirty="0" smtClean="0"/>
              <a:t>(JVM)</a:t>
            </a:r>
          </a:p>
          <a:p>
            <a:pPr lvl="1"/>
            <a:r>
              <a:rPr lang="en-US" dirty="0" smtClean="0">
                <a:solidFill>
                  <a:srgbClr val="000000"/>
                </a:solidFill>
              </a:rPr>
              <a:t>JVMs </a:t>
            </a:r>
            <a:r>
              <a:rPr lang="en-US" u="sng" dirty="0" smtClean="0">
                <a:solidFill>
                  <a:srgbClr val="000000"/>
                </a:solidFill>
              </a:rPr>
              <a:t>interpret</a:t>
            </a:r>
            <a:r>
              <a:rPr lang="en-US" dirty="0" smtClean="0">
                <a:solidFill>
                  <a:srgbClr val="000000"/>
                </a:solidFill>
              </a:rPr>
              <a:t> an intermediate language called </a:t>
            </a:r>
            <a:r>
              <a:rPr lang="en-US" i="1" dirty="0" smtClean="0">
                <a:solidFill>
                  <a:srgbClr val="000000"/>
                </a:solidFill>
              </a:rPr>
              <a:t>Java </a:t>
            </a:r>
            <a:r>
              <a:rPr lang="en-US" i="1" dirty="0" err="1" smtClean="0">
                <a:solidFill>
                  <a:srgbClr val="000000"/>
                </a:solidFill>
              </a:rPr>
              <a:t>bytecode</a:t>
            </a:r>
            <a:endParaRPr lang="en-US" i="1" dirty="0" smtClean="0">
              <a:solidFill>
                <a:srgbClr val="000000"/>
              </a:solidFill>
            </a:endParaRPr>
          </a:p>
          <a:p>
            <a:pPr lvl="1"/>
            <a:r>
              <a:rPr lang="en-US" dirty="0" smtClean="0">
                <a:solidFill>
                  <a:srgbClr val="000000"/>
                </a:solidFill>
              </a:rPr>
              <a:t>Many JVMs compile </a:t>
            </a:r>
            <a:r>
              <a:rPr lang="en-US" dirty="0" err="1" smtClean="0">
                <a:solidFill>
                  <a:srgbClr val="000000"/>
                </a:solidFill>
              </a:rPr>
              <a:t>bytecode</a:t>
            </a:r>
            <a:r>
              <a:rPr lang="en-US" dirty="0" smtClean="0">
                <a:solidFill>
                  <a:srgbClr val="000000"/>
                </a:solidFill>
              </a:rPr>
              <a:t> to native machine code </a:t>
            </a:r>
          </a:p>
          <a:p>
            <a:pPr lvl="2"/>
            <a:r>
              <a:rPr lang="en-US" b="1" i="1" dirty="0" smtClean="0">
                <a:solidFill>
                  <a:srgbClr val="000000"/>
                </a:solidFill>
              </a:rPr>
              <a:t>just-in-time (JIT) compilation</a:t>
            </a:r>
          </a:p>
          <a:p>
            <a:pPr lvl="1"/>
            <a:r>
              <a:rPr lang="en-US" dirty="0" smtClean="0">
                <a:solidFill>
                  <a:srgbClr val="000000"/>
                </a:solidFill>
              </a:rPr>
              <a:t>Java is sometimes compiled ahead of time (AOT) like C</a:t>
            </a:r>
            <a:endParaRPr lang="en-US" dirty="0" smtClean="0"/>
          </a:p>
        </p:txBody>
      </p:sp>
      <p:sp>
        <p:nvSpPr>
          <p:cNvPr id="5" name="Slide Number Placeholder 4"/>
          <p:cNvSpPr>
            <a:spLocks noGrp="1"/>
          </p:cNvSpPr>
          <p:nvPr>
            <p:ph type="sldNum" sz="quarter" idx="4"/>
            <p:custDataLst>
              <p:tags r:id="rId3"/>
            </p:custDataLst>
          </p:nvPr>
        </p:nvSpPr>
        <p:spPr/>
        <p:txBody>
          <a:bodyPr/>
          <a:lstStyle/>
          <a:p>
            <a:fld id="{7CBE8339-D2AD-46DC-A898-FD1E949067F0}" type="slidenum">
              <a:rPr lang="en-US" smtClean="0"/>
              <a:pPr/>
              <a:t>23</a:t>
            </a:fld>
            <a:endParaRPr lang="en-US"/>
          </a:p>
        </p:txBody>
      </p:sp>
      <p:cxnSp>
        <p:nvCxnSpPr>
          <p:cNvPr id="7" name="Straight Arrow Connector 6"/>
          <p:cNvCxnSpPr/>
          <p:nvPr>
            <p:custDataLst>
              <p:tags r:id="rId4"/>
            </p:custDataLst>
          </p:nvPr>
        </p:nvCxnSpPr>
        <p:spPr bwMode="auto">
          <a:xfrm flipV="1">
            <a:off x="547381" y="1729871"/>
            <a:ext cx="8013658" cy="2277333"/>
          </a:xfrm>
          <a:prstGeom prst="straightConnector1">
            <a:avLst/>
          </a:prstGeom>
          <a:noFill/>
          <a:ln w="25400" cap="flat" cmpd="sng" algn="ctr">
            <a:solidFill>
              <a:srgbClr val="CC0000"/>
            </a:solidFill>
            <a:prstDash val="solid"/>
            <a:round/>
            <a:headEnd type="arrow"/>
            <a:tailEnd type="arrow"/>
          </a:ln>
          <a:effectLst/>
        </p:spPr>
      </p:cxnSp>
      <p:sp>
        <p:nvSpPr>
          <p:cNvPr id="8" name="TextBox 7"/>
          <p:cNvSpPr txBox="1"/>
          <p:nvPr>
            <p:custDataLst>
              <p:tags r:id="rId5"/>
            </p:custDataLst>
          </p:nvPr>
        </p:nvSpPr>
        <p:spPr>
          <a:xfrm>
            <a:off x="799176" y="3810127"/>
            <a:ext cx="1643298" cy="461665"/>
          </a:xfrm>
          <a:prstGeom prst="rect">
            <a:avLst/>
          </a:prstGeom>
          <a:noFill/>
        </p:spPr>
        <p:txBody>
          <a:bodyPr wrap="none" rtlCol="0">
            <a:spAutoFit/>
          </a:bodyPr>
          <a:lstStyle/>
          <a:p>
            <a:r>
              <a:rPr lang="en-US" dirty="0" smtClean="0">
                <a:latin typeface="Calibri" pitchFamily="34" charset="0"/>
              </a:rPr>
              <a:t>Interpreted</a:t>
            </a:r>
          </a:p>
        </p:txBody>
      </p:sp>
      <p:sp>
        <p:nvSpPr>
          <p:cNvPr id="9" name="TextBox 8"/>
          <p:cNvSpPr txBox="1"/>
          <p:nvPr>
            <p:custDataLst>
              <p:tags r:id="rId6"/>
            </p:custDataLst>
          </p:nvPr>
        </p:nvSpPr>
        <p:spPr>
          <a:xfrm>
            <a:off x="6742867" y="1422425"/>
            <a:ext cx="1399842" cy="461665"/>
          </a:xfrm>
          <a:prstGeom prst="rect">
            <a:avLst/>
          </a:prstGeom>
          <a:noFill/>
        </p:spPr>
        <p:txBody>
          <a:bodyPr wrap="none" rtlCol="0">
            <a:spAutoFit/>
          </a:bodyPr>
          <a:lstStyle/>
          <a:p>
            <a:r>
              <a:rPr lang="en-US" dirty="0" smtClean="0">
                <a:latin typeface="Calibri" pitchFamily="34" charset="0"/>
              </a:rPr>
              <a:t>Compiled</a:t>
            </a:r>
          </a:p>
        </p:txBody>
      </p:sp>
      <p:sp>
        <p:nvSpPr>
          <p:cNvPr id="10" name="TextBox 9"/>
          <p:cNvSpPr txBox="1"/>
          <p:nvPr>
            <p:custDataLst>
              <p:tags r:id="rId7"/>
            </p:custDataLst>
          </p:nvPr>
        </p:nvSpPr>
        <p:spPr>
          <a:xfrm>
            <a:off x="1750753" y="3086630"/>
            <a:ext cx="678341" cy="461665"/>
          </a:xfrm>
          <a:prstGeom prst="rect">
            <a:avLst/>
          </a:prstGeom>
          <a:noFill/>
        </p:spPr>
        <p:txBody>
          <a:bodyPr wrap="none" rtlCol="0">
            <a:spAutoFit/>
          </a:bodyPr>
          <a:lstStyle/>
          <a:p>
            <a:r>
              <a:rPr lang="en-US" dirty="0" smtClean="0">
                <a:solidFill>
                  <a:schemeClr val="accent2"/>
                </a:solidFill>
                <a:latin typeface="Calibri" pitchFamily="34" charset="0"/>
              </a:rPr>
              <a:t>Lisp</a:t>
            </a:r>
          </a:p>
        </p:txBody>
      </p:sp>
      <p:sp>
        <p:nvSpPr>
          <p:cNvPr id="11" name="TextBox 10"/>
          <p:cNvSpPr txBox="1"/>
          <p:nvPr>
            <p:custDataLst>
              <p:tags r:id="rId8"/>
            </p:custDataLst>
          </p:nvPr>
        </p:nvSpPr>
        <p:spPr>
          <a:xfrm>
            <a:off x="6840530" y="2155107"/>
            <a:ext cx="347571" cy="461665"/>
          </a:xfrm>
          <a:prstGeom prst="rect">
            <a:avLst/>
          </a:prstGeom>
          <a:noFill/>
        </p:spPr>
        <p:txBody>
          <a:bodyPr wrap="none" rtlCol="0">
            <a:spAutoFit/>
          </a:bodyPr>
          <a:lstStyle/>
          <a:p>
            <a:r>
              <a:rPr lang="en-US" dirty="0" smtClean="0">
                <a:solidFill>
                  <a:schemeClr val="accent2"/>
                </a:solidFill>
                <a:latin typeface="Calibri" pitchFamily="34" charset="0"/>
              </a:rPr>
              <a:t>C</a:t>
            </a:r>
          </a:p>
        </p:txBody>
      </p:sp>
      <p:sp>
        <p:nvSpPr>
          <p:cNvPr id="12" name="TextBox 11"/>
          <p:cNvSpPr txBox="1"/>
          <p:nvPr>
            <p:custDataLst>
              <p:tags r:id="rId9"/>
            </p:custDataLst>
          </p:nvPr>
        </p:nvSpPr>
        <p:spPr>
          <a:xfrm>
            <a:off x="4365500" y="2802846"/>
            <a:ext cx="736090" cy="461665"/>
          </a:xfrm>
          <a:prstGeom prst="rect">
            <a:avLst/>
          </a:prstGeom>
          <a:noFill/>
        </p:spPr>
        <p:txBody>
          <a:bodyPr wrap="square" rtlCol="0">
            <a:spAutoFit/>
          </a:bodyPr>
          <a:lstStyle/>
          <a:p>
            <a:r>
              <a:rPr lang="en-US" dirty="0" smtClean="0">
                <a:solidFill>
                  <a:schemeClr val="accent2"/>
                </a:solidFill>
                <a:latin typeface="Calibri" pitchFamily="34" charset="0"/>
              </a:rPr>
              <a:t>Java</a:t>
            </a:r>
          </a:p>
        </p:txBody>
      </p:sp>
      <p:sp>
        <p:nvSpPr>
          <p:cNvPr id="13" name="Date Placeholder 12"/>
          <p:cNvSpPr>
            <a:spLocks noGrp="1"/>
          </p:cNvSpPr>
          <p:nvPr>
            <p:ph type="dt" sz="half" idx="2"/>
            <p:custDataLst>
              <p:tags r:id="rId10"/>
            </p:custDataLst>
          </p:nvPr>
        </p:nvSpPr>
        <p:spPr/>
        <p:txBody>
          <a:bodyPr/>
          <a:lstStyle/>
          <a:p>
            <a:r>
              <a:rPr lang="en-US" smtClean="0"/>
              <a:t>Autumn 2014</a:t>
            </a:r>
            <a:endParaRPr lang="en-US" dirty="0"/>
          </a:p>
        </p:txBody>
      </p:sp>
      <p:sp>
        <p:nvSpPr>
          <p:cNvPr id="14" name="Footer Placeholder 13"/>
          <p:cNvSpPr>
            <a:spLocks noGrp="1"/>
          </p:cNvSpPr>
          <p:nvPr>
            <p:ph type="ftr" sz="quarter" idx="3"/>
            <p:custDataLst>
              <p:tags r:id="rId11"/>
            </p:custDataLst>
          </p:nvPr>
        </p:nvSpPr>
        <p:spPr/>
        <p:txBody>
          <a:bodyPr/>
          <a:lstStyle/>
          <a:p>
            <a:r>
              <a:rPr lang="en-US" smtClean="0"/>
              <a:t>Java vs. C</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p:cNvCxnSpPr/>
          <p:nvPr>
            <p:custDataLst>
              <p:tags r:id="rId1"/>
            </p:custDataLst>
          </p:nvPr>
        </p:nvCxnSpPr>
        <p:spPr bwMode="auto">
          <a:xfrm>
            <a:off x="3614326" y="5678823"/>
            <a:ext cx="5757333" cy="9407"/>
          </a:xfrm>
          <a:prstGeom prst="line">
            <a:avLst/>
          </a:prstGeom>
          <a:noFill/>
          <a:ln w="25400" cap="flat" cmpd="sng" algn="ctr">
            <a:solidFill>
              <a:schemeClr val="tx1"/>
            </a:solidFill>
            <a:prstDash val="solid"/>
            <a:round/>
            <a:headEnd type="none" w="med" len="med"/>
            <a:tailEnd type="triangle" w="med" len="med"/>
          </a:ln>
          <a:effectLst/>
        </p:spPr>
      </p:cxnSp>
      <p:cxnSp>
        <p:nvCxnSpPr>
          <p:cNvPr id="19" name="Straight Connector 18"/>
          <p:cNvCxnSpPr/>
          <p:nvPr>
            <p:custDataLst>
              <p:tags r:id="rId2"/>
            </p:custDataLst>
          </p:nvPr>
        </p:nvCxnSpPr>
        <p:spPr bwMode="auto">
          <a:xfrm>
            <a:off x="5559778" y="3913481"/>
            <a:ext cx="18815" cy="1730963"/>
          </a:xfrm>
          <a:prstGeom prst="line">
            <a:avLst/>
          </a:prstGeom>
          <a:noFill/>
          <a:ln w="25400" cap="flat" cmpd="sng" algn="ctr">
            <a:solidFill>
              <a:srgbClr val="000000"/>
            </a:solidFill>
            <a:prstDash val="solid"/>
            <a:round/>
            <a:headEnd type="none" w="med" len="med"/>
            <a:tailEnd type="triangle" w="med" len="med"/>
          </a:ln>
          <a:effectLst/>
        </p:spPr>
      </p:cxnSp>
      <p:cxnSp>
        <p:nvCxnSpPr>
          <p:cNvPr id="12" name="Straight Connector 11"/>
          <p:cNvCxnSpPr/>
          <p:nvPr>
            <p:custDataLst>
              <p:tags r:id="rId3"/>
            </p:custDataLst>
          </p:nvPr>
        </p:nvCxnSpPr>
        <p:spPr bwMode="auto">
          <a:xfrm>
            <a:off x="0" y="3904074"/>
            <a:ext cx="5757333" cy="9407"/>
          </a:xfrm>
          <a:prstGeom prst="line">
            <a:avLst/>
          </a:prstGeom>
          <a:noFill/>
          <a:ln w="25400" cap="flat" cmpd="sng" algn="ctr">
            <a:solidFill>
              <a:schemeClr val="tx1"/>
            </a:solidFill>
            <a:prstDash val="solid"/>
            <a:round/>
            <a:headEnd type="none" w="med" len="med"/>
            <a:tailEnd type="triangle" w="med" len="med"/>
          </a:ln>
          <a:effectLst/>
        </p:spPr>
      </p:cxnSp>
      <p:sp>
        <p:nvSpPr>
          <p:cNvPr id="2" name="Title 1"/>
          <p:cNvSpPr>
            <a:spLocks noGrp="1"/>
          </p:cNvSpPr>
          <p:nvPr>
            <p:ph type="title"/>
            <p:custDataLst>
              <p:tags r:id="rId4"/>
            </p:custDataLst>
          </p:nvPr>
        </p:nvSpPr>
        <p:spPr/>
        <p:txBody>
          <a:bodyPr/>
          <a:lstStyle/>
          <a:p>
            <a:r>
              <a:rPr lang="en-US" dirty="0" smtClean="0"/>
              <a:t>Virtual Machine Model</a:t>
            </a:r>
            <a:endParaRPr lang="en-US" dirty="0"/>
          </a:p>
        </p:txBody>
      </p:sp>
      <p:sp>
        <p:nvSpPr>
          <p:cNvPr id="5" name="Slide Number Placeholder 4"/>
          <p:cNvSpPr>
            <a:spLocks noGrp="1"/>
          </p:cNvSpPr>
          <p:nvPr>
            <p:ph type="sldNum" sz="quarter" idx="4"/>
            <p:custDataLst>
              <p:tags r:id="rId5"/>
            </p:custDataLst>
          </p:nvPr>
        </p:nvSpPr>
        <p:spPr/>
        <p:txBody>
          <a:bodyPr/>
          <a:lstStyle/>
          <a:p>
            <a:fld id="{7CBE8339-D2AD-46DC-A898-FD1E949067F0}" type="slidenum">
              <a:rPr lang="en-US" smtClean="0"/>
              <a:pPr/>
              <a:t>24</a:t>
            </a:fld>
            <a:endParaRPr lang="en-US"/>
          </a:p>
        </p:txBody>
      </p:sp>
      <p:sp>
        <p:nvSpPr>
          <p:cNvPr id="6" name="Rounded Rectangle 5"/>
          <p:cNvSpPr/>
          <p:nvPr>
            <p:custDataLst>
              <p:tags r:id="rId6"/>
            </p:custDataLst>
          </p:nvPr>
        </p:nvSpPr>
        <p:spPr bwMode="auto">
          <a:xfrm>
            <a:off x="2508292" y="1841500"/>
            <a:ext cx="4238625" cy="800081"/>
          </a:xfrm>
          <a:prstGeom prst="roundRect">
            <a:avLst/>
          </a:prstGeom>
          <a:ln>
            <a:headEnd type="none" w="med" len="med"/>
            <a:tailEnd type="triangl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ctr"/>
            <a:r>
              <a:rPr lang="en-US" dirty="0" smtClean="0">
                <a:latin typeface="Calibri" pitchFamily="34" charset="0"/>
              </a:rPr>
              <a:t>High-Level Language Program</a:t>
            </a:r>
            <a:br>
              <a:rPr lang="en-US" dirty="0" smtClean="0">
                <a:latin typeface="Calibri" pitchFamily="34" charset="0"/>
              </a:rPr>
            </a:br>
            <a:r>
              <a:rPr lang="en-US" sz="1800" dirty="0" smtClean="0">
                <a:latin typeface="Calibri" pitchFamily="34" charset="0"/>
              </a:rPr>
              <a:t>(e.g. Java, C) </a:t>
            </a:r>
            <a:endParaRPr lang="en-US" dirty="0" smtClean="0">
              <a:latin typeface="Calibri"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Arial Narrow" pitchFamily="34" charset="0"/>
            </a:endParaRPr>
          </a:p>
        </p:txBody>
      </p:sp>
      <p:sp>
        <p:nvSpPr>
          <p:cNvPr id="8" name="Rounded Rectangle 7"/>
          <p:cNvSpPr/>
          <p:nvPr>
            <p:custDataLst>
              <p:tags r:id="rId7"/>
            </p:custDataLst>
          </p:nvPr>
        </p:nvSpPr>
        <p:spPr bwMode="auto">
          <a:xfrm>
            <a:off x="2517817" y="3581400"/>
            <a:ext cx="3559368" cy="832574"/>
          </a:xfrm>
          <a:prstGeom prst="roundRect">
            <a:avLst/>
          </a:prstGeom>
          <a:ln>
            <a:headEnd type="none" w="med" len="med"/>
            <a:tailEnd type="triangl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ctr"/>
            <a:r>
              <a:rPr lang="en-US" dirty="0" smtClean="0">
                <a:latin typeface="Calibri" pitchFamily="34" charset="0"/>
              </a:rPr>
              <a:t>Virtual Machine Language</a:t>
            </a:r>
            <a:br>
              <a:rPr lang="en-US" dirty="0" smtClean="0">
                <a:latin typeface="Calibri" pitchFamily="34" charset="0"/>
              </a:rPr>
            </a:br>
            <a:r>
              <a:rPr lang="en-US" sz="1800" dirty="0" smtClean="0">
                <a:latin typeface="Calibri" pitchFamily="34" charset="0"/>
              </a:rPr>
              <a:t>(e.g. Java </a:t>
            </a:r>
            <a:r>
              <a:rPr lang="en-US" sz="1800" dirty="0" err="1" smtClean="0">
                <a:latin typeface="Calibri" pitchFamily="34" charset="0"/>
              </a:rPr>
              <a:t>bytecodes</a:t>
            </a:r>
            <a:r>
              <a:rPr lang="en-US" sz="1800" dirty="0" smtClean="0">
                <a:latin typeface="Calibri" pitchFamily="34" charset="0"/>
              </a:rPr>
              <a:t>)</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Arial Narrow" pitchFamily="34" charset="0"/>
            </a:endParaRPr>
          </a:p>
        </p:txBody>
      </p:sp>
      <p:sp>
        <p:nvSpPr>
          <p:cNvPr id="9" name="Rounded Rectangle 8"/>
          <p:cNvSpPr/>
          <p:nvPr>
            <p:custDataLst>
              <p:tags r:id="rId8"/>
            </p:custDataLst>
          </p:nvPr>
        </p:nvSpPr>
        <p:spPr bwMode="auto">
          <a:xfrm>
            <a:off x="2511467" y="5321300"/>
            <a:ext cx="4238625" cy="812800"/>
          </a:xfrm>
          <a:prstGeom prst="roundRect">
            <a:avLst/>
          </a:prstGeom>
          <a:ln>
            <a:headEnd type="none" w="med" len="med"/>
            <a:tailEnd type="triangl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ctr"/>
            <a:r>
              <a:rPr lang="en-US" dirty="0" smtClean="0">
                <a:latin typeface="Calibri" pitchFamily="34" charset="0"/>
              </a:rPr>
              <a:t>Native Machine Language</a:t>
            </a:r>
            <a:br>
              <a:rPr lang="en-US" dirty="0" smtClean="0">
                <a:latin typeface="Calibri" pitchFamily="34" charset="0"/>
              </a:rPr>
            </a:br>
            <a:r>
              <a:rPr lang="en-US" sz="2000" dirty="0" smtClean="0">
                <a:latin typeface="Calibri" pitchFamily="34" charset="0"/>
              </a:rPr>
              <a:t>(e.g. x86, MIPS)</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Arial Narrow" pitchFamily="34" charset="0"/>
            </a:endParaRPr>
          </a:p>
        </p:txBody>
      </p:sp>
      <p:grpSp>
        <p:nvGrpSpPr>
          <p:cNvPr id="3" name="Group 2"/>
          <p:cNvGrpSpPr/>
          <p:nvPr>
            <p:custDataLst>
              <p:tags r:id="rId9"/>
            </p:custDataLst>
          </p:nvPr>
        </p:nvGrpSpPr>
        <p:grpSpPr>
          <a:xfrm>
            <a:off x="1217677" y="2423130"/>
            <a:ext cx="2113656" cy="1164178"/>
            <a:chOff x="1217677" y="2527905"/>
            <a:chExt cx="2113656" cy="1164178"/>
          </a:xfrm>
        </p:grpSpPr>
        <p:sp>
          <p:nvSpPr>
            <p:cNvPr id="15" name="TextBox 14"/>
            <p:cNvSpPr txBox="1"/>
            <p:nvPr>
              <p:custDataLst>
                <p:tags r:id="rId23"/>
              </p:custDataLst>
            </p:nvPr>
          </p:nvSpPr>
          <p:spPr>
            <a:xfrm>
              <a:off x="1217677" y="2645643"/>
              <a:ext cx="2113656" cy="1046440"/>
            </a:xfrm>
            <a:prstGeom prst="rect">
              <a:avLst/>
            </a:prstGeom>
            <a:noFill/>
          </p:spPr>
          <p:txBody>
            <a:bodyPr wrap="none" rtlCol="0">
              <a:spAutoFit/>
            </a:bodyPr>
            <a:lstStyle/>
            <a:p>
              <a:r>
                <a:rPr lang="en-US" dirty="0" smtClean="0">
                  <a:solidFill>
                    <a:srgbClr val="C00000"/>
                  </a:solidFill>
                  <a:latin typeface="Calibri" pitchFamily="34" charset="0"/>
                </a:rPr>
                <a:t>Bytecode</a:t>
              </a:r>
              <a:r>
                <a:rPr lang="en-US" dirty="0">
                  <a:solidFill>
                    <a:srgbClr val="C00000"/>
                  </a:solidFill>
                  <a:latin typeface="Calibri" pitchFamily="34" charset="0"/>
                </a:rPr>
                <a:t/>
              </a:r>
              <a:br>
                <a:rPr lang="en-US" dirty="0">
                  <a:solidFill>
                    <a:srgbClr val="C00000"/>
                  </a:solidFill>
                  <a:latin typeface="Calibri" pitchFamily="34" charset="0"/>
                </a:rPr>
              </a:br>
              <a:r>
                <a:rPr lang="en-US" dirty="0" smtClean="0">
                  <a:solidFill>
                    <a:srgbClr val="C00000"/>
                  </a:solidFill>
                  <a:latin typeface="Calibri" pitchFamily="34" charset="0"/>
                </a:rPr>
                <a:t>compiler</a:t>
              </a:r>
              <a:br>
                <a:rPr lang="en-US" dirty="0" smtClean="0">
                  <a:solidFill>
                    <a:srgbClr val="C00000"/>
                  </a:solidFill>
                  <a:latin typeface="Calibri" pitchFamily="34" charset="0"/>
                </a:rPr>
              </a:br>
              <a:r>
                <a:rPr lang="en-US" sz="1400" dirty="0" smtClean="0">
                  <a:solidFill>
                    <a:srgbClr val="C00000"/>
                  </a:solidFill>
                  <a:latin typeface="Calibri" pitchFamily="34" charset="0"/>
                </a:rPr>
                <a:t>(e.g. </a:t>
              </a:r>
              <a:r>
                <a:rPr lang="en-US" sz="1400" dirty="0" err="1" smtClean="0">
                  <a:solidFill>
                    <a:srgbClr val="C00000"/>
                  </a:solidFill>
                  <a:latin typeface="Courier New" panose="02070309020205020404" pitchFamily="49" charset="0"/>
                  <a:cs typeface="Courier New" panose="02070309020205020404" pitchFamily="49" charset="0"/>
                </a:rPr>
                <a:t>javac</a:t>
              </a:r>
              <a:r>
                <a:rPr lang="en-US" sz="1400" dirty="0" smtClean="0">
                  <a:solidFill>
                    <a:srgbClr val="C00000"/>
                  </a:solidFill>
                  <a:latin typeface="Courier New" panose="02070309020205020404" pitchFamily="49" charset="0"/>
                  <a:cs typeface="Courier New" panose="02070309020205020404" pitchFamily="49" charset="0"/>
                </a:rPr>
                <a:t> Foo.java</a:t>
              </a:r>
              <a:r>
                <a:rPr lang="en-US" sz="1400" dirty="0" smtClean="0">
                  <a:solidFill>
                    <a:srgbClr val="C00000"/>
                  </a:solidFill>
                  <a:latin typeface="Calibri" pitchFamily="34" charset="0"/>
                </a:rPr>
                <a:t>)</a:t>
              </a:r>
            </a:p>
          </p:txBody>
        </p:sp>
        <p:sp>
          <p:nvSpPr>
            <p:cNvPr id="20" name="Down Arrow 19"/>
            <p:cNvSpPr/>
            <p:nvPr>
              <p:custDataLst>
                <p:tags r:id="rId24"/>
              </p:custDataLst>
            </p:nvPr>
          </p:nvSpPr>
          <p:spPr bwMode="auto">
            <a:xfrm>
              <a:off x="2753992" y="2527905"/>
              <a:ext cx="568476" cy="1040191"/>
            </a:xfrm>
            <a:prstGeom prst="downArrow">
              <a:avLst/>
            </a:prstGeom>
            <a:solidFill>
              <a:srgbClr val="FF0000">
                <a:alpha val="34000"/>
              </a:srgbClr>
            </a:solidFill>
            <a:ln>
              <a:solidFill>
                <a:srgbClr val="FF0000"/>
              </a:solidFill>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grpSp>
      <p:grpSp>
        <p:nvGrpSpPr>
          <p:cNvPr id="4" name="Group 3"/>
          <p:cNvGrpSpPr/>
          <p:nvPr>
            <p:custDataLst>
              <p:tags r:id="rId10"/>
            </p:custDataLst>
          </p:nvPr>
        </p:nvGrpSpPr>
        <p:grpSpPr>
          <a:xfrm>
            <a:off x="447658" y="4276877"/>
            <a:ext cx="2882069" cy="1214315"/>
            <a:chOff x="447658" y="4276877"/>
            <a:chExt cx="2882069" cy="1214315"/>
          </a:xfrm>
        </p:grpSpPr>
        <p:sp>
          <p:nvSpPr>
            <p:cNvPr id="16" name="TextBox 15"/>
            <p:cNvSpPr txBox="1"/>
            <p:nvPr>
              <p:custDataLst>
                <p:tags r:id="rId21"/>
              </p:custDataLst>
            </p:nvPr>
          </p:nvSpPr>
          <p:spPr>
            <a:xfrm>
              <a:off x="447658" y="4413974"/>
              <a:ext cx="2212465" cy="1077218"/>
            </a:xfrm>
            <a:prstGeom prst="rect">
              <a:avLst/>
            </a:prstGeom>
            <a:noFill/>
          </p:spPr>
          <p:txBody>
            <a:bodyPr wrap="none" rtlCol="0">
              <a:spAutoFit/>
            </a:bodyPr>
            <a:lstStyle/>
            <a:p>
              <a:r>
                <a:rPr lang="en-US" dirty="0" smtClean="0">
                  <a:solidFill>
                    <a:srgbClr val="C00000"/>
                  </a:solidFill>
                  <a:latin typeface="Calibri" pitchFamily="34" charset="0"/>
                </a:rPr>
                <a:t>Virtual machine</a:t>
              </a:r>
              <a:br>
                <a:rPr lang="en-US" dirty="0" smtClean="0">
                  <a:solidFill>
                    <a:srgbClr val="C00000"/>
                  </a:solidFill>
                  <a:latin typeface="Calibri" pitchFamily="34" charset="0"/>
                </a:rPr>
              </a:br>
              <a:r>
                <a:rPr lang="en-US" dirty="0" smtClean="0">
                  <a:solidFill>
                    <a:srgbClr val="C00000"/>
                  </a:solidFill>
                  <a:latin typeface="Calibri" pitchFamily="34" charset="0"/>
                </a:rPr>
                <a:t>(interpreter)</a:t>
              </a:r>
              <a:br>
                <a:rPr lang="en-US" dirty="0" smtClean="0">
                  <a:solidFill>
                    <a:srgbClr val="C00000"/>
                  </a:solidFill>
                  <a:latin typeface="Calibri" pitchFamily="34" charset="0"/>
                </a:rPr>
              </a:br>
              <a:r>
                <a:rPr lang="en-US" sz="1600" dirty="0" smtClean="0">
                  <a:solidFill>
                    <a:srgbClr val="C00000"/>
                  </a:solidFill>
                  <a:latin typeface="Calibri" pitchFamily="34" charset="0"/>
                </a:rPr>
                <a:t>(e.g. </a:t>
              </a:r>
              <a:r>
                <a:rPr lang="en-US" sz="1400" dirty="0">
                  <a:solidFill>
                    <a:srgbClr val="C00000"/>
                  </a:solidFill>
                  <a:latin typeface="Courier New" panose="02070309020205020404" pitchFamily="49" charset="0"/>
                  <a:cs typeface="Courier New" panose="02070309020205020404" pitchFamily="49" charset="0"/>
                </a:rPr>
                <a:t>java Foo</a:t>
              </a:r>
              <a:r>
                <a:rPr lang="en-US" sz="1600" dirty="0" smtClean="0">
                  <a:solidFill>
                    <a:srgbClr val="C00000"/>
                  </a:solidFill>
                  <a:latin typeface="Calibri" pitchFamily="34" charset="0"/>
                </a:rPr>
                <a:t>)</a:t>
              </a:r>
            </a:p>
          </p:txBody>
        </p:sp>
        <p:sp>
          <p:nvSpPr>
            <p:cNvPr id="21" name="Down Arrow 20"/>
            <p:cNvSpPr/>
            <p:nvPr>
              <p:custDataLst>
                <p:tags r:id="rId22"/>
              </p:custDataLst>
            </p:nvPr>
          </p:nvSpPr>
          <p:spPr bwMode="auto">
            <a:xfrm>
              <a:off x="2503125" y="4276877"/>
              <a:ext cx="826602" cy="1040191"/>
            </a:xfrm>
            <a:prstGeom prst="downArrow">
              <a:avLst/>
            </a:prstGeom>
            <a:solidFill>
              <a:srgbClr val="FF0000">
                <a:alpha val="34000"/>
              </a:srgbClr>
            </a:solidFill>
            <a:ln>
              <a:solidFill>
                <a:srgbClr val="FF0000"/>
              </a:solidFill>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grpSp>
      <p:grpSp>
        <p:nvGrpSpPr>
          <p:cNvPr id="10" name="Group 9"/>
          <p:cNvGrpSpPr/>
          <p:nvPr>
            <p:custDataLst>
              <p:tags r:id="rId11"/>
            </p:custDataLst>
          </p:nvPr>
        </p:nvGrpSpPr>
        <p:grpSpPr>
          <a:xfrm>
            <a:off x="6044545" y="2535162"/>
            <a:ext cx="2653479" cy="2798838"/>
            <a:chOff x="5846998" y="2535162"/>
            <a:chExt cx="2653479" cy="2798838"/>
          </a:xfrm>
        </p:grpSpPr>
        <p:sp>
          <p:nvSpPr>
            <p:cNvPr id="45" name="TextBox 44"/>
            <p:cNvSpPr txBox="1"/>
            <p:nvPr>
              <p:custDataLst>
                <p:tags r:id="rId19"/>
              </p:custDataLst>
            </p:nvPr>
          </p:nvSpPr>
          <p:spPr>
            <a:xfrm>
              <a:off x="6455326" y="2641581"/>
              <a:ext cx="2045151" cy="830997"/>
            </a:xfrm>
            <a:prstGeom prst="rect">
              <a:avLst/>
            </a:prstGeom>
            <a:noFill/>
          </p:spPr>
          <p:txBody>
            <a:bodyPr wrap="none" rtlCol="0">
              <a:spAutoFit/>
            </a:bodyPr>
            <a:lstStyle/>
            <a:p>
              <a:r>
                <a:rPr lang="en-US" dirty="0">
                  <a:solidFill>
                    <a:srgbClr val="C00000"/>
                  </a:solidFill>
                  <a:latin typeface="Calibri" pitchFamily="34" charset="0"/>
                </a:rPr>
                <a:t>Ahead-of-time</a:t>
              </a:r>
              <a:br>
                <a:rPr lang="en-US" dirty="0">
                  <a:solidFill>
                    <a:srgbClr val="C00000"/>
                  </a:solidFill>
                  <a:latin typeface="Calibri" pitchFamily="34" charset="0"/>
                </a:rPr>
              </a:br>
              <a:r>
                <a:rPr lang="en-US" dirty="0">
                  <a:solidFill>
                    <a:srgbClr val="C00000"/>
                  </a:solidFill>
                  <a:latin typeface="Calibri" pitchFamily="34" charset="0"/>
                </a:rPr>
                <a:t>c</a:t>
              </a:r>
              <a:r>
                <a:rPr lang="en-US" dirty="0" smtClean="0">
                  <a:solidFill>
                    <a:srgbClr val="C00000"/>
                  </a:solidFill>
                  <a:latin typeface="Calibri" pitchFamily="34" charset="0"/>
                </a:rPr>
                <a:t>ompiler</a:t>
              </a:r>
            </a:p>
          </p:txBody>
        </p:sp>
        <p:sp>
          <p:nvSpPr>
            <p:cNvPr id="22" name="Down Arrow 21"/>
            <p:cNvSpPr/>
            <p:nvPr>
              <p:custDataLst>
                <p:tags r:id="rId20"/>
              </p:custDataLst>
            </p:nvPr>
          </p:nvSpPr>
          <p:spPr bwMode="auto">
            <a:xfrm>
              <a:off x="5846998" y="2535162"/>
              <a:ext cx="568476" cy="2798838"/>
            </a:xfrm>
            <a:prstGeom prst="downArrow">
              <a:avLst/>
            </a:prstGeom>
            <a:solidFill>
              <a:srgbClr val="FF0000">
                <a:alpha val="34000"/>
              </a:srgbClr>
            </a:solidFill>
            <a:ln>
              <a:solidFill>
                <a:srgbClr val="FF0000"/>
              </a:solidFill>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grpSp>
      <p:grpSp>
        <p:nvGrpSpPr>
          <p:cNvPr id="7" name="Group 6"/>
          <p:cNvGrpSpPr/>
          <p:nvPr>
            <p:custDataLst>
              <p:tags r:id="rId12"/>
            </p:custDataLst>
          </p:nvPr>
        </p:nvGrpSpPr>
        <p:grpSpPr>
          <a:xfrm>
            <a:off x="3528120" y="4280790"/>
            <a:ext cx="1904729" cy="1040116"/>
            <a:chOff x="3390080" y="4280790"/>
            <a:chExt cx="1904729" cy="1040116"/>
          </a:xfrm>
        </p:grpSpPr>
        <p:sp>
          <p:nvSpPr>
            <p:cNvPr id="28" name="TextBox 27"/>
            <p:cNvSpPr txBox="1"/>
            <p:nvPr>
              <p:custDataLst>
                <p:tags r:id="rId17"/>
              </p:custDataLst>
            </p:nvPr>
          </p:nvSpPr>
          <p:spPr>
            <a:xfrm>
              <a:off x="3965350" y="4419933"/>
              <a:ext cx="1329459" cy="830997"/>
            </a:xfrm>
            <a:prstGeom prst="rect">
              <a:avLst/>
            </a:prstGeom>
            <a:noFill/>
          </p:spPr>
          <p:txBody>
            <a:bodyPr wrap="square" rtlCol="0">
              <a:spAutoFit/>
            </a:bodyPr>
            <a:lstStyle/>
            <a:p>
              <a:r>
                <a:rPr lang="en-US" dirty="0" smtClean="0">
                  <a:solidFill>
                    <a:srgbClr val="C00000"/>
                  </a:solidFill>
                  <a:latin typeface="Calibri" pitchFamily="34" charset="0"/>
                </a:rPr>
                <a:t>JIT</a:t>
              </a:r>
              <a:br>
                <a:rPr lang="en-US" dirty="0" smtClean="0">
                  <a:solidFill>
                    <a:srgbClr val="C00000"/>
                  </a:solidFill>
                  <a:latin typeface="Calibri" pitchFamily="34" charset="0"/>
                </a:rPr>
              </a:br>
              <a:r>
                <a:rPr lang="en-US" dirty="0" smtClean="0">
                  <a:solidFill>
                    <a:srgbClr val="C00000"/>
                  </a:solidFill>
                  <a:latin typeface="Calibri" pitchFamily="34" charset="0"/>
                </a:rPr>
                <a:t>compiler</a:t>
              </a:r>
            </a:p>
          </p:txBody>
        </p:sp>
        <p:sp>
          <p:nvSpPr>
            <p:cNvPr id="29" name="Down Arrow 28"/>
            <p:cNvSpPr/>
            <p:nvPr>
              <p:custDataLst>
                <p:tags r:id="rId18"/>
              </p:custDataLst>
            </p:nvPr>
          </p:nvSpPr>
          <p:spPr bwMode="auto">
            <a:xfrm>
              <a:off x="3390080" y="4280790"/>
              <a:ext cx="568476" cy="1040116"/>
            </a:xfrm>
            <a:prstGeom prst="downArrow">
              <a:avLst/>
            </a:prstGeom>
            <a:solidFill>
              <a:srgbClr val="FF0000">
                <a:alpha val="34000"/>
              </a:srgbClr>
            </a:solidFill>
            <a:ln>
              <a:solidFill>
                <a:srgbClr val="FF0000"/>
              </a:solidFill>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grpSp>
      <p:sp>
        <p:nvSpPr>
          <p:cNvPr id="13" name="TextBox 12"/>
          <p:cNvSpPr txBox="1"/>
          <p:nvPr>
            <p:custDataLst>
              <p:tags r:id="rId13"/>
            </p:custDataLst>
          </p:nvPr>
        </p:nvSpPr>
        <p:spPr>
          <a:xfrm>
            <a:off x="620886" y="3800599"/>
            <a:ext cx="1279467" cy="461665"/>
          </a:xfrm>
          <a:prstGeom prst="rect">
            <a:avLst/>
          </a:prstGeom>
          <a:noFill/>
        </p:spPr>
        <p:txBody>
          <a:bodyPr wrap="none" rtlCol="0">
            <a:spAutoFit/>
          </a:bodyPr>
          <a:lstStyle/>
          <a:p>
            <a:r>
              <a:rPr lang="en-US" dirty="0" smtClean="0">
                <a:latin typeface="Calibri" pitchFamily="34" charset="0"/>
              </a:rPr>
              <a:t>run time</a:t>
            </a:r>
          </a:p>
        </p:txBody>
      </p:sp>
      <p:sp>
        <p:nvSpPr>
          <p:cNvPr id="14" name="TextBox 13"/>
          <p:cNvSpPr txBox="1"/>
          <p:nvPr>
            <p:custDataLst>
              <p:tags r:id="rId14"/>
            </p:custDataLst>
          </p:nvPr>
        </p:nvSpPr>
        <p:spPr>
          <a:xfrm>
            <a:off x="47039" y="3461923"/>
            <a:ext cx="1855123" cy="461665"/>
          </a:xfrm>
          <a:prstGeom prst="rect">
            <a:avLst/>
          </a:prstGeom>
          <a:noFill/>
        </p:spPr>
        <p:txBody>
          <a:bodyPr wrap="none" rtlCol="0">
            <a:spAutoFit/>
          </a:bodyPr>
          <a:lstStyle/>
          <a:p>
            <a:r>
              <a:rPr lang="en-US" smtClean="0">
                <a:latin typeface="Calibri" pitchFamily="34" charset="0"/>
              </a:rPr>
              <a:t>compile </a:t>
            </a:r>
            <a:r>
              <a:rPr lang="en-US" smtClean="0">
                <a:latin typeface="Calibri" pitchFamily="34" charset="0"/>
              </a:rPr>
              <a:t>time</a:t>
            </a:r>
            <a:endParaRPr lang="en-US" dirty="0" smtClean="0">
              <a:latin typeface="Calibri" pitchFamily="34" charset="0"/>
            </a:endParaRPr>
          </a:p>
        </p:txBody>
      </p:sp>
      <p:sp>
        <p:nvSpPr>
          <p:cNvPr id="24" name="Date Placeholder 23"/>
          <p:cNvSpPr>
            <a:spLocks noGrp="1"/>
          </p:cNvSpPr>
          <p:nvPr>
            <p:ph type="dt" sz="half" idx="2"/>
            <p:custDataLst>
              <p:tags r:id="rId15"/>
            </p:custDataLst>
          </p:nvPr>
        </p:nvSpPr>
        <p:spPr/>
        <p:txBody>
          <a:bodyPr/>
          <a:lstStyle/>
          <a:p>
            <a:r>
              <a:rPr lang="en-US" smtClean="0"/>
              <a:t>Autumn 2014</a:t>
            </a:r>
            <a:endParaRPr lang="en-US" dirty="0"/>
          </a:p>
        </p:txBody>
      </p:sp>
      <p:sp>
        <p:nvSpPr>
          <p:cNvPr id="25" name="Footer Placeholder 24"/>
          <p:cNvSpPr>
            <a:spLocks noGrp="1"/>
          </p:cNvSpPr>
          <p:nvPr>
            <p:ph type="ftr" sz="quarter" idx="3"/>
            <p:custDataLst>
              <p:tags r:id="rId16"/>
            </p:custDataLst>
          </p:nvPr>
        </p:nvSpPr>
        <p:spPr/>
        <p:txBody>
          <a:bodyPr/>
          <a:lstStyle/>
          <a:p>
            <a:r>
              <a:rPr lang="en-US" smtClean="0"/>
              <a:t>Java vs. C</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Java </a:t>
            </a:r>
            <a:r>
              <a:rPr lang="en-US" dirty="0" err="1" smtClean="0"/>
              <a:t>bytecode</a:t>
            </a:r>
            <a:endParaRPr lang="en-US" dirty="0"/>
          </a:p>
        </p:txBody>
      </p:sp>
      <p:sp>
        <p:nvSpPr>
          <p:cNvPr id="3" name="Content Placeholder 2"/>
          <p:cNvSpPr>
            <a:spLocks noGrp="1"/>
          </p:cNvSpPr>
          <p:nvPr>
            <p:ph idx="1"/>
            <p:custDataLst>
              <p:tags r:id="rId2"/>
            </p:custDataLst>
          </p:nvPr>
        </p:nvSpPr>
        <p:spPr/>
        <p:txBody>
          <a:bodyPr/>
          <a:lstStyle/>
          <a:p>
            <a:r>
              <a:rPr lang="en-US" dirty="0" smtClean="0"/>
              <a:t>like assembly code for JVM,</a:t>
            </a:r>
            <a:br>
              <a:rPr lang="en-US" dirty="0" smtClean="0"/>
            </a:br>
            <a:r>
              <a:rPr lang="en-US" dirty="0" smtClean="0"/>
              <a:t>but works on </a:t>
            </a:r>
            <a:r>
              <a:rPr lang="en-US" i="1" dirty="0" smtClean="0"/>
              <a:t>all</a:t>
            </a:r>
            <a:r>
              <a:rPr lang="en-US" dirty="0" smtClean="0"/>
              <a:t> JVMs:</a:t>
            </a:r>
            <a:br>
              <a:rPr lang="en-US" dirty="0" smtClean="0"/>
            </a:br>
            <a:r>
              <a:rPr lang="en-US" dirty="0" smtClean="0"/>
              <a:t>hardware-independent</a:t>
            </a:r>
          </a:p>
          <a:p>
            <a:r>
              <a:rPr lang="en-US" dirty="0" smtClean="0"/>
              <a:t>typed (unlike ASM)</a:t>
            </a:r>
          </a:p>
          <a:p>
            <a:r>
              <a:rPr lang="en-US" dirty="0" smtClean="0"/>
              <a:t>strong JVM  protections</a:t>
            </a:r>
          </a:p>
          <a:p>
            <a:endParaRPr lang="en-US" dirty="0" smtClean="0"/>
          </a:p>
        </p:txBody>
      </p:sp>
      <p:sp>
        <p:nvSpPr>
          <p:cNvPr id="5" name="Slide Number Placeholder 4"/>
          <p:cNvSpPr>
            <a:spLocks noGrp="1"/>
          </p:cNvSpPr>
          <p:nvPr>
            <p:ph type="sldNum" sz="quarter" idx="4"/>
            <p:custDataLst>
              <p:tags r:id="rId3"/>
            </p:custDataLst>
          </p:nvPr>
        </p:nvSpPr>
        <p:spPr/>
        <p:txBody>
          <a:bodyPr/>
          <a:lstStyle/>
          <a:p>
            <a:fld id="{7CBE8339-D2AD-46DC-A898-FD1E949067F0}" type="slidenum">
              <a:rPr lang="en-US" smtClean="0"/>
              <a:pPr/>
              <a:t>25</a:t>
            </a:fld>
            <a:endParaRPr lang="en-US"/>
          </a:p>
        </p:txBody>
      </p:sp>
      <p:grpSp>
        <p:nvGrpSpPr>
          <p:cNvPr id="71" name="Group 70"/>
          <p:cNvGrpSpPr/>
          <p:nvPr>
            <p:custDataLst>
              <p:tags r:id="rId4"/>
            </p:custDataLst>
          </p:nvPr>
        </p:nvGrpSpPr>
        <p:grpSpPr>
          <a:xfrm>
            <a:off x="4335258" y="2956153"/>
            <a:ext cx="3094197" cy="3733511"/>
            <a:chOff x="4335258" y="2956153"/>
            <a:chExt cx="3094197" cy="3733511"/>
          </a:xfrm>
        </p:grpSpPr>
        <p:sp>
          <p:nvSpPr>
            <p:cNvPr id="15" name="Rectangle 14"/>
            <p:cNvSpPr/>
            <p:nvPr>
              <p:custDataLst>
                <p:tags r:id="rId18"/>
              </p:custDataLst>
            </p:nvPr>
          </p:nvSpPr>
          <p:spPr bwMode="auto">
            <a:xfrm>
              <a:off x="4335258" y="2956153"/>
              <a:ext cx="3087229" cy="3733511"/>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16" name="Rectangle 15"/>
            <p:cNvSpPr/>
            <p:nvPr>
              <p:custDataLst>
                <p:tags r:id="rId19"/>
              </p:custDataLst>
            </p:nvPr>
          </p:nvSpPr>
          <p:spPr bwMode="auto">
            <a:xfrm>
              <a:off x="4487659" y="3108554"/>
              <a:ext cx="263610"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17" name="Rectangle 16"/>
            <p:cNvSpPr/>
            <p:nvPr>
              <p:custDataLst>
                <p:tags r:id="rId20"/>
              </p:custDataLst>
            </p:nvPr>
          </p:nvSpPr>
          <p:spPr bwMode="auto">
            <a:xfrm>
              <a:off x="4749535" y="3107672"/>
              <a:ext cx="263610"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18" name="Rectangle 17"/>
            <p:cNvSpPr/>
            <p:nvPr>
              <p:custDataLst>
                <p:tags r:id="rId21"/>
              </p:custDataLst>
            </p:nvPr>
          </p:nvSpPr>
          <p:spPr bwMode="auto">
            <a:xfrm>
              <a:off x="5012278" y="3107672"/>
              <a:ext cx="263610"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19" name="Rectangle 18"/>
            <p:cNvSpPr/>
            <p:nvPr>
              <p:custDataLst>
                <p:tags r:id="rId22"/>
              </p:custDataLst>
            </p:nvPr>
          </p:nvSpPr>
          <p:spPr bwMode="auto">
            <a:xfrm>
              <a:off x="5275021" y="3107672"/>
              <a:ext cx="263610"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20" name="Rectangle 19"/>
            <p:cNvSpPr/>
            <p:nvPr>
              <p:custDataLst>
                <p:tags r:id="rId23"/>
              </p:custDataLst>
            </p:nvPr>
          </p:nvSpPr>
          <p:spPr bwMode="auto">
            <a:xfrm>
              <a:off x="5536897" y="3106790"/>
              <a:ext cx="263610"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21" name="Rectangle 20"/>
            <p:cNvSpPr/>
            <p:nvPr>
              <p:custDataLst>
                <p:tags r:id="rId24"/>
              </p:custDataLst>
            </p:nvPr>
          </p:nvSpPr>
          <p:spPr bwMode="auto">
            <a:xfrm>
              <a:off x="5799639" y="3106790"/>
              <a:ext cx="692299" cy="373138"/>
            </a:xfrm>
            <a:prstGeom prst="rect">
              <a:avLst/>
            </a:prstGeom>
            <a:noFill/>
            <a:ln w="25400" cap="flat" cmpd="sng" algn="ctr">
              <a:solidFill>
                <a:srgbClr val="CC0000"/>
              </a:solidFill>
              <a:prstDash val="sysDash"/>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22" name="Rectangle 21"/>
            <p:cNvSpPr/>
            <p:nvPr>
              <p:custDataLst>
                <p:tags r:id="rId25"/>
              </p:custDataLst>
            </p:nvPr>
          </p:nvSpPr>
          <p:spPr bwMode="auto">
            <a:xfrm>
              <a:off x="6490207" y="3107672"/>
              <a:ext cx="263610"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23" name="Rectangle 22"/>
            <p:cNvSpPr/>
            <p:nvPr>
              <p:custDataLst>
                <p:tags r:id="rId26"/>
              </p:custDataLst>
            </p:nvPr>
          </p:nvSpPr>
          <p:spPr bwMode="auto">
            <a:xfrm>
              <a:off x="6752083" y="3106790"/>
              <a:ext cx="263610"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24" name="Rectangle 23"/>
            <p:cNvSpPr/>
            <p:nvPr>
              <p:custDataLst>
                <p:tags r:id="rId27"/>
              </p:custDataLst>
            </p:nvPr>
          </p:nvSpPr>
          <p:spPr bwMode="auto">
            <a:xfrm>
              <a:off x="7014826" y="3106790"/>
              <a:ext cx="263610"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25" name="Rectangle 24"/>
            <p:cNvSpPr/>
            <p:nvPr>
              <p:custDataLst>
                <p:tags r:id="rId28"/>
              </p:custDataLst>
            </p:nvPr>
          </p:nvSpPr>
          <p:spPr bwMode="auto">
            <a:xfrm>
              <a:off x="4508688" y="6151414"/>
              <a:ext cx="1490608"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26" name="Rectangle 25"/>
            <p:cNvSpPr/>
            <p:nvPr>
              <p:custDataLst>
                <p:tags r:id="rId29"/>
              </p:custDataLst>
            </p:nvPr>
          </p:nvSpPr>
          <p:spPr bwMode="auto">
            <a:xfrm>
              <a:off x="4507822" y="5778276"/>
              <a:ext cx="1490608"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27" name="Rectangle 26"/>
            <p:cNvSpPr/>
            <p:nvPr>
              <p:custDataLst>
                <p:tags r:id="rId30"/>
              </p:custDataLst>
            </p:nvPr>
          </p:nvSpPr>
          <p:spPr bwMode="auto">
            <a:xfrm>
              <a:off x="4507822" y="5406020"/>
              <a:ext cx="1490608"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28" name="Rectangle 27"/>
            <p:cNvSpPr/>
            <p:nvPr>
              <p:custDataLst>
                <p:tags r:id="rId31"/>
              </p:custDataLst>
            </p:nvPr>
          </p:nvSpPr>
          <p:spPr bwMode="auto">
            <a:xfrm>
              <a:off x="4507821" y="5033763"/>
              <a:ext cx="1490608"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29" name="Rectangle 28"/>
            <p:cNvSpPr/>
            <p:nvPr>
              <p:custDataLst>
                <p:tags r:id="rId32"/>
              </p:custDataLst>
            </p:nvPr>
          </p:nvSpPr>
          <p:spPr bwMode="auto">
            <a:xfrm>
              <a:off x="4507822" y="4650559"/>
              <a:ext cx="1490608"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30" name="Rectangle 29"/>
            <p:cNvSpPr/>
            <p:nvPr>
              <p:custDataLst>
                <p:tags r:id="rId33"/>
              </p:custDataLst>
            </p:nvPr>
          </p:nvSpPr>
          <p:spPr bwMode="auto">
            <a:xfrm>
              <a:off x="4507821" y="4278303"/>
              <a:ext cx="1490608"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31" name="Rectangle 30"/>
            <p:cNvSpPr/>
            <p:nvPr>
              <p:custDataLst>
                <p:tags r:id="rId34"/>
              </p:custDataLst>
            </p:nvPr>
          </p:nvSpPr>
          <p:spPr bwMode="auto">
            <a:xfrm>
              <a:off x="6546676" y="6150532"/>
              <a:ext cx="699781"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32" name="TextBox 31"/>
            <p:cNvSpPr txBox="1"/>
            <p:nvPr>
              <p:custDataLst>
                <p:tags r:id="rId35"/>
              </p:custDataLst>
            </p:nvPr>
          </p:nvSpPr>
          <p:spPr>
            <a:xfrm>
              <a:off x="5145382" y="3415999"/>
              <a:ext cx="1494595" cy="369332"/>
            </a:xfrm>
            <a:prstGeom prst="rect">
              <a:avLst/>
            </a:prstGeom>
            <a:noFill/>
          </p:spPr>
          <p:txBody>
            <a:bodyPr wrap="none" rtlCol="0">
              <a:spAutoFit/>
            </a:bodyPr>
            <a:lstStyle/>
            <a:p>
              <a:r>
                <a:rPr lang="en-US" sz="1800" dirty="0" smtClean="0">
                  <a:latin typeface="Calibri" pitchFamily="34" charset="0"/>
                </a:rPr>
                <a:t>variable table</a:t>
              </a:r>
            </a:p>
          </p:txBody>
        </p:sp>
        <p:sp>
          <p:nvSpPr>
            <p:cNvPr id="33" name="TextBox 32"/>
            <p:cNvSpPr txBox="1"/>
            <p:nvPr>
              <p:custDataLst>
                <p:tags r:id="rId36"/>
              </p:custDataLst>
            </p:nvPr>
          </p:nvSpPr>
          <p:spPr>
            <a:xfrm>
              <a:off x="4476711" y="3929705"/>
              <a:ext cx="1560305" cy="369332"/>
            </a:xfrm>
            <a:prstGeom prst="rect">
              <a:avLst/>
            </a:prstGeom>
            <a:noFill/>
          </p:spPr>
          <p:txBody>
            <a:bodyPr wrap="none" rtlCol="0">
              <a:spAutoFit/>
            </a:bodyPr>
            <a:lstStyle/>
            <a:p>
              <a:r>
                <a:rPr lang="en-US" sz="1800" dirty="0" smtClean="0">
                  <a:latin typeface="Calibri" pitchFamily="34" charset="0"/>
                </a:rPr>
                <a:t>operand stack</a:t>
              </a:r>
            </a:p>
          </p:txBody>
        </p:sp>
        <p:sp>
          <p:nvSpPr>
            <p:cNvPr id="34" name="TextBox 33"/>
            <p:cNvSpPr txBox="1"/>
            <p:nvPr>
              <p:custDataLst>
                <p:tags r:id="rId37"/>
              </p:custDataLst>
            </p:nvPr>
          </p:nvSpPr>
          <p:spPr>
            <a:xfrm>
              <a:off x="6391678" y="5505439"/>
              <a:ext cx="1037777" cy="646331"/>
            </a:xfrm>
            <a:prstGeom prst="rect">
              <a:avLst/>
            </a:prstGeom>
            <a:noFill/>
          </p:spPr>
          <p:txBody>
            <a:bodyPr wrap="none" rtlCol="0">
              <a:spAutoFit/>
            </a:bodyPr>
            <a:lstStyle/>
            <a:p>
              <a:pPr algn="ctr"/>
              <a:r>
                <a:rPr lang="en-US" sz="1800" dirty="0" smtClean="0">
                  <a:latin typeface="Calibri" pitchFamily="34" charset="0"/>
                </a:rPr>
                <a:t>constant</a:t>
              </a:r>
              <a:br>
                <a:rPr lang="en-US" sz="1800" dirty="0" smtClean="0">
                  <a:latin typeface="Calibri" pitchFamily="34" charset="0"/>
                </a:rPr>
              </a:br>
              <a:r>
                <a:rPr lang="en-US" sz="1800" dirty="0" smtClean="0">
                  <a:latin typeface="Calibri" pitchFamily="34" charset="0"/>
                </a:rPr>
                <a:t>pool</a:t>
              </a:r>
            </a:p>
          </p:txBody>
        </p:sp>
        <p:cxnSp>
          <p:nvCxnSpPr>
            <p:cNvPr id="36" name="Straight Arrow Connector 35"/>
            <p:cNvCxnSpPr/>
            <p:nvPr>
              <p:custDataLst>
                <p:tags r:id="rId38"/>
              </p:custDataLst>
            </p:nvPr>
          </p:nvCxnSpPr>
          <p:spPr bwMode="auto">
            <a:xfrm rot="5400000" flipH="1" flipV="1">
              <a:off x="5676297" y="5425087"/>
              <a:ext cx="886846" cy="1588"/>
            </a:xfrm>
            <a:prstGeom prst="straightConnector1">
              <a:avLst/>
            </a:prstGeom>
            <a:noFill/>
            <a:ln w="25400" cap="flat" cmpd="sng" algn="ctr">
              <a:solidFill>
                <a:srgbClr val="CC0000"/>
              </a:solidFill>
              <a:prstDash val="solid"/>
              <a:round/>
              <a:headEnd type="none" w="med" len="med"/>
              <a:tailEnd type="arrow"/>
            </a:ln>
            <a:effectLst/>
          </p:spPr>
        </p:cxnSp>
        <p:sp>
          <p:nvSpPr>
            <p:cNvPr id="37" name="TextBox 36"/>
            <p:cNvSpPr txBox="1"/>
            <p:nvPr>
              <p:custDataLst>
                <p:tags r:id="rId39"/>
              </p:custDataLst>
            </p:nvPr>
          </p:nvSpPr>
          <p:spPr>
            <a:xfrm>
              <a:off x="4466630" y="3098486"/>
              <a:ext cx="300792" cy="369332"/>
            </a:xfrm>
            <a:prstGeom prst="rect">
              <a:avLst/>
            </a:prstGeom>
            <a:noFill/>
          </p:spPr>
          <p:txBody>
            <a:bodyPr wrap="square" rtlCol="0">
              <a:spAutoFit/>
            </a:bodyPr>
            <a:lstStyle/>
            <a:p>
              <a:r>
                <a:rPr lang="en-US" sz="1800" dirty="0" smtClean="0">
                  <a:latin typeface="Calibri" pitchFamily="34" charset="0"/>
                </a:rPr>
                <a:t>0</a:t>
              </a:r>
            </a:p>
          </p:txBody>
        </p:sp>
        <p:sp>
          <p:nvSpPr>
            <p:cNvPr id="38" name="TextBox 37"/>
            <p:cNvSpPr txBox="1"/>
            <p:nvPr>
              <p:custDataLst>
                <p:tags r:id="rId40"/>
              </p:custDataLst>
            </p:nvPr>
          </p:nvSpPr>
          <p:spPr>
            <a:xfrm>
              <a:off x="4739458" y="3108549"/>
              <a:ext cx="300792" cy="369332"/>
            </a:xfrm>
            <a:prstGeom prst="rect">
              <a:avLst/>
            </a:prstGeom>
            <a:noFill/>
          </p:spPr>
          <p:txBody>
            <a:bodyPr wrap="square" rtlCol="0">
              <a:spAutoFit/>
            </a:bodyPr>
            <a:lstStyle/>
            <a:p>
              <a:r>
                <a:rPr lang="en-US" sz="1800" dirty="0" smtClean="0">
                  <a:latin typeface="Calibri" pitchFamily="34" charset="0"/>
                </a:rPr>
                <a:t>1</a:t>
              </a:r>
            </a:p>
          </p:txBody>
        </p:sp>
        <p:sp>
          <p:nvSpPr>
            <p:cNvPr id="39" name="TextBox 38"/>
            <p:cNvSpPr txBox="1"/>
            <p:nvPr>
              <p:custDataLst>
                <p:tags r:id="rId41"/>
              </p:custDataLst>
            </p:nvPr>
          </p:nvSpPr>
          <p:spPr>
            <a:xfrm>
              <a:off x="4990390" y="3107663"/>
              <a:ext cx="300792" cy="369332"/>
            </a:xfrm>
            <a:prstGeom prst="rect">
              <a:avLst/>
            </a:prstGeom>
            <a:noFill/>
          </p:spPr>
          <p:txBody>
            <a:bodyPr wrap="square" rtlCol="0">
              <a:spAutoFit/>
            </a:bodyPr>
            <a:lstStyle/>
            <a:p>
              <a:r>
                <a:rPr lang="en-US" sz="1800" dirty="0" smtClean="0">
                  <a:latin typeface="Calibri" pitchFamily="34" charset="0"/>
                </a:rPr>
                <a:t>2</a:t>
              </a:r>
            </a:p>
          </p:txBody>
        </p:sp>
        <p:sp>
          <p:nvSpPr>
            <p:cNvPr id="40" name="TextBox 39"/>
            <p:cNvSpPr txBox="1"/>
            <p:nvPr>
              <p:custDataLst>
                <p:tags r:id="rId42"/>
              </p:custDataLst>
            </p:nvPr>
          </p:nvSpPr>
          <p:spPr>
            <a:xfrm>
              <a:off x="5263218" y="3106777"/>
              <a:ext cx="300792" cy="369332"/>
            </a:xfrm>
            <a:prstGeom prst="rect">
              <a:avLst/>
            </a:prstGeom>
            <a:noFill/>
          </p:spPr>
          <p:txBody>
            <a:bodyPr wrap="square" rtlCol="0">
              <a:spAutoFit/>
            </a:bodyPr>
            <a:lstStyle/>
            <a:p>
              <a:r>
                <a:rPr lang="en-US" sz="1800" dirty="0" smtClean="0">
                  <a:latin typeface="Calibri" pitchFamily="34" charset="0"/>
                </a:rPr>
                <a:t>3</a:t>
              </a:r>
            </a:p>
          </p:txBody>
        </p:sp>
        <p:sp>
          <p:nvSpPr>
            <p:cNvPr id="41" name="TextBox 40"/>
            <p:cNvSpPr txBox="1"/>
            <p:nvPr>
              <p:custDataLst>
                <p:tags r:id="rId43"/>
              </p:custDataLst>
            </p:nvPr>
          </p:nvSpPr>
          <p:spPr>
            <a:xfrm>
              <a:off x="5525098" y="3105891"/>
              <a:ext cx="300792" cy="369332"/>
            </a:xfrm>
            <a:prstGeom prst="rect">
              <a:avLst/>
            </a:prstGeom>
            <a:noFill/>
          </p:spPr>
          <p:txBody>
            <a:bodyPr wrap="square" rtlCol="0">
              <a:spAutoFit/>
            </a:bodyPr>
            <a:lstStyle/>
            <a:p>
              <a:r>
                <a:rPr lang="en-US" sz="1800" dirty="0" smtClean="0">
                  <a:latin typeface="Calibri" pitchFamily="34" charset="0"/>
                </a:rPr>
                <a:t>4</a:t>
              </a:r>
            </a:p>
          </p:txBody>
        </p:sp>
        <p:sp>
          <p:nvSpPr>
            <p:cNvPr id="42" name="TextBox 41"/>
            <p:cNvSpPr txBox="1"/>
            <p:nvPr>
              <p:custDataLst>
                <p:tags r:id="rId44"/>
              </p:custDataLst>
            </p:nvPr>
          </p:nvSpPr>
          <p:spPr>
            <a:xfrm>
              <a:off x="6991258" y="3115954"/>
              <a:ext cx="300792" cy="369332"/>
            </a:xfrm>
            <a:prstGeom prst="rect">
              <a:avLst/>
            </a:prstGeom>
            <a:noFill/>
          </p:spPr>
          <p:txBody>
            <a:bodyPr wrap="square" rtlCol="0">
              <a:spAutoFit/>
            </a:bodyPr>
            <a:lstStyle/>
            <a:p>
              <a:r>
                <a:rPr lang="en-US" sz="1800" dirty="0" err="1" smtClean="0">
                  <a:latin typeface="Calibri" pitchFamily="34" charset="0"/>
                </a:rPr>
                <a:t>n</a:t>
              </a:r>
              <a:endParaRPr lang="en-US" sz="1800" dirty="0" smtClean="0">
                <a:latin typeface="Calibri" pitchFamily="34" charset="0"/>
              </a:endParaRPr>
            </a:p>
          </p:txBody>
        </p:sp>
      </p:grpSp>
      <p:grpSp>
        <p:nvGrpSpPr>
          <p:cNvPr id="43" name="Group 11"/>
          <p:cNvGrpSpPr/>
          <p:nvPr>
            <p:custDataLst>
              <p:tags r:id="rId5"/>
            </p:custDataLst>
          </p:nvPr>
        </p:nvGrpSpPr>
        <p:grpSpPr>
          <a:xfrm>
            <a:off x="4617026" y="1324794"/>
            <a:ext cx="3341328" cy="1773692"/>
            <a:chOff x="4617026" y="1324794"/>
            <a:chExt cx="3341328" cy="1773692"/>
          </a:xfrm>
        </p:grpSpPr>
        <p:cxnSp>
          <p:nvCxnSpPr>
            <p:cNvPr id="44" name="Straight Arrow Connector 43"/>
            <p:cNvCxnSpPr>
              <a:stCxn id="45" idx="1"/>
              <a:endCxn id="37" idx="0"/>
            </p:cNvCxnSpPr>
            <p:nvPr>
              <p:custDataLst>
                <p:tags r:id="rId16"/>
              </p:custDataLst>
            </p:nvPr>
          </p:nvCxnSpPr>
          <p:spPr bwMode="auto">
            <a:xfrm flipH="1">
              <a:off x="4617026" y="1509460"/>
              <a:ext cx="1316583" cy="1589026"/>
            </a:xfrm>
            <a:prstGeom prst="straightConnector1">
              <a:avLst/>
            </a:prstGeom>
            <a:noFill/>
            <a:ln w="25400" cap="flat" cmpd="sng" algn="ctr">
              <a:solidFill>
                <a:srgbClr val="0000FF"/>
              </a:solidFill>
              <a:prstDash val="solid"/>
              <a:round/>
              <a:headEnd type="none" w="med" len="med"/>
              <a:tailEnd type="arrow"/>
            </a:ln>
            <a:effectLst/>
          </p:spPr>
        </p:cxnSp>
        <p:sp>
          <p:nvSpPr>
            <p:cNvPr id="45" name="TextBox 44"/>
            <p:cNvSpPr txBox="1"/>
            <p:nvPr>
              <p:custDataLst>
                <p:tags r:id="rId17"/>
              </p:custDataLst>
            </p:nvPr>
          </p:nvSpPr>
          <p:spPr>
            <a:xfrm>
              <a:off x="5933609" y="1324794"/>
              <a:ext cx="2024745" cy="369332"/>
            </a:xfrm>
            <a:prstGeom prst="rect">
              <a:avLst/>
            </a:prstGeom>
            <a:noFill/>
            <a:ln>
              <a:solidFill>
                <a:srgbClr val="0000FF"/>
              </a:solidFill>
            </a:ln>
          </p:spPr>
          <p:txBody>
            <a:bodyPr wrap="square" rtlCol="0">
              <a:spAutoFit/>
            </a:bodyPr>
            <a:lstStyle/>
            <a:p>
              <a:r>
                <a:rPr lang="en-US" sz="1800" dirty="0" smtClean="0">
                  <a:latin typeface="Calibri" pitchFamily="34" charset="0"/>
                </a:rPr>
                <a:t>Holds pointer ‘this’</a:t>
              </a:r>
            </a:p>
          </p:txBody>
        </p:sp>
      </p:grpSp>
      <p:grpSp>
        <p:nvGrpSpPr>
          <p:cNvPr id="61" name="Group 60"/>
          <p:cNvGrpSpPr/>
          <p:nvPr>
            <p:custDataLst>
              <p:tags r:id="rId6"/>
            </p:custDataLst>
          </p:nvPr>
        </p:nvGrpSpPr>
        <p:grpSpPr>
          <a:xfrm>
            <a:off x="4756702" y="1762742"/>
            <a:ext cx="4066397" cy="1341202"/>
            <a:chOff x="4756702" y="1762742"/>
            <a:chExt cx="4066397" cy="1341202"/>
          </a:xfrm>
        </p:grpSpPr>
        <p:cxnSp>
          <p:nvCxnSpPr>
            <p:cNvPr id="50" name="Straight Arrow Connector 49"/>
            <p:cNvCxnSpPr>
              <a:stCxn id="51" idx="1"/>
              <a:endCxn id="52" idx="1"/>
            </p:cNvCxnSpPr>
            <p:nvPr>
              <p:custDataLst>
                <p:tags r:id="rId13"/>
              </p:custDataLst>
            </p:nvPr>
          </p:nvCxnSpPr>
          <p:spPr bwMode="auto">
            <a:xfrm flipH="1">
              <a:off x="5145381" y="1947408"/>
              <a:ext cx="788229" cy="828108"/>
            </a:xfrm>
            <a:prstGeom prst="straightConnector1">
              <a:avLst/>
            </a:prstGeom>
            <a:noFill/>
            <a:ln w="25400" cap="flat" cmpd="sng" algn="ctr">
              <a:solidFill>
                <a:srgbClr val="0000FF"/>
              </a:solidFill>
              <a:prstDash val="solid"/>
              <a:round/>
              <a:headEnd type="none" w="med" len="med"/>
              <a:tailEnd type="arrow"/>
            </a:ln>
            <a:effectLst/>
          </p:spPr>
        </p:cxnSp>
        <p:sp>
          <p:nvSpPr>
            <p:cNvPr id="51" name="TextBox 50"/>
            <p:cNvSpPr txBox="1"/>
            <p:nvPr>
              <p:custDataLst>
                <p:tags r:id="rId14"/>
              </p:custDataLst>
            </p:nvPr>
          </p:nvSpPr>
          <p:spPr>
            <a:xfrm>
              <a:off x="5933610" y="1762742"/>
              <a:ext cx="2889489" cy="369332"/>
            </a:xfrm>
            <a:prstGeom prst="rect">
              <a:avLst/>
            </a:prstGeom>
            <a:noFill/>
            <a:ln>
              <a:solidFill>
                <a:srgbClr val="0000FF"/>
              </a:solidFill>
            </a:ln>
          </p:spPr>
          <p:txBody>
            <a:bodyPr wrap="square" rtlCol="0">
              <a:spAutoFit/>
            </a:bodyPr>
            <a:lstStyle/>
            <a:p>
              <a:r>
                <a:rPr lang="en-US" sz="1800" dirty="0" smtClean="0">
                  <a:latin typeface="Calibri" pitchFamily="34" charset="0"/>
                </a:rPr>
                <a:t>Other arguments to method</a:t>
              </a:r>
            </a:p>
          </p:txBody>
        </p:sp>
        <p:sp>
          <p:nvSpPr>
            <p:cNvPr id="52" name="Left Brace 51"/>
            <p:cNvSpPr/>
            <p:nvPr>
              <p:custDataLst>
                <p:tags r:id="rId15"/>
              </p:custDataLst>
            </p:nvPr>
          </p:nvSpPr>
          <p:spPr bwMode="auto">
            <a:xfrm rot="5400000">
              <a:off x="4981167" y="2551051"/>
              <a:ext cx="328428" cy="777358"/>
            </a:xfrm>
            <a:prstGeom prst="leftBrace">
              <a:avLst>
                <a:gd name="adj1" fmla="val 59173"/>
                <a:gd name="adj2" fmla="val 50000"/>
              </a:avLst>
            </a:prstGeom>
            <a:noFill/>
            <a:ln w="254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grpSp>
      <p:grpSp>
        <p:nvGrpSpPr>
          <p:cNvPr id="63" name="Group 62"/>
          <p:cNvGrpSpPr/>
          <p:nvPr>
            <p:custDataLst>
              <p:tags r:id="rId7"/>
            </p:custDataLst>
          </p:nvPr>
        </p:nvGrpSpPr>
        <p:grpSpPr>
          <a:xfrm>
            <a:off x="5544064" y="2196507"/>
            <a:ext cx="2562918" cy="895606"/>
            <a:chOff x="4756702" y="2208338"/>
            <a:chExt cx="2562918" cy="895606"/>
          </a:xfrm>
        </p:grpSpPr>
        <p:cxnSp>
          <p:nvCxnSpPr>
            <p:cNvPr id="64" name="Straight Arrow Connector 63"/>
            <p:cNvCxnSpPr>
              <a:stCxn id="65" idx="2"/>
              <a:endCxn id="66" idx="1"/>
            </p:cNvCxnSpPr>
            <p:nvPr>
              <p:custDataLst>
                <p:tags r:id="rId10"/>
              </p:custDataLst>
            </p:nvPr>
          </p:nvCxnSpPr>
          <p:spPr bwMode="auto">
            <a:xfrm flipH="1">
              <a:off x="5622216" y="2577670"/>
              <a:ext cx="608893" cy="197846"/>
            </a:xfrm>
            <a:prstGeom prst="straightConnector1">
              <a:avLst/>
            </a:prstGeom>
            <a:noFill/>
            <a:ln w="25400" cap="flat" cmpd="sng" algn="ctr">
              <a:solidFill>
                <a:srgbClr val="0000FF"/>
              </a:solidFill>
              <a:prstDash val="solid"/>
              <a:round/>
              <a:headEnd type="none" w="med" len="med"/>
              <a:tailEnd type="arrow"/>
            </a:ln>
            <a:effectLst/>
          </p:spPr>
        </p:cxnSp>
        <p:sp>
          <p:nvSpPr>
            <p:cNvPr id="65" name="TextBox 64"/>
            <p:cNvSpPr txBox="1"/>
            <p:nvPr>
              <p:custDataLst>
                <p:tags r:id="rId11"/>
              </p:custDataLst>
            </p:nvPr>
          </p:nvSpPr>
          <p:spPr>
            <a:xfrm>
              <a:off x="5142598" y="2208338"/>
              <a:ext cx="2177022" cy="369332"/>
            </a:xfrm>
            <a:prstGeom prst="rect">
              <a:avLst/>
            </a:prstGeom>
            <a:noFill/>
            <a:ln>
              <a:solidFill>
                <a:srgbClr val="0000FF"/>
              </a:solidFill>
            </a:ln>
          </p:spPr>
          <p:txBody>
            <a:bodyPr wrap="square" rtlCol="0">
              <a:spAutoFit/>
            </a:bodyPr>
            <a:lstStyle/>
            <a:p>
              <a:r>
                <a:rPr lang="en-US" sz="1800" dirty="0" smtClean="0">
                  <a:latin typeface="Calibri" pitchFamily="34" charset="0"/>
                </a:rPr>
                <a:t>Other local variables</a:t>
              </a:r>
            </a:p>
          </p:txBody>
        </p:sp>
        <p:sp>
          <p:nvSpPr>
            <p:cNvPr id="66" name="Left Brace 65"/>
            <p:cNvSpPr/>
            <p:nvPr>
              <p:custDataLst>
                <p:tags r:id="rId12"/>
              </p:custDataLst>
            </p:nvPr>
          </p:nvSpPr>
          <p:spPr bwMode="auto">
            <a:xfrm rot="5400000">
              <a:off x="5458002" y="2074216"/>
              <a:ext cx="328428" cy="1731028"/>
            </a:xfrm>
            <a:prstGeom prst="leftBrace">
              <a:avLst>
                <a:gd name="adj1" fmla="val 59173"/>
                <a:gd name="adj2" fmla="val 50000"/>
              </a:avLst>
            </a:prstGeom>
            <a:noFill/>
            <a:ln w="254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grpSp>
      <p:sp>
        <p:nvSpPr>
          <p:cNvPr id="46" name="Date Placeholder 45"/>
          <p:cNvSpPr>
            <a:spLocks noGrp="1"/>
          </p:cNvSpPr>
          <p:nvPr>
            <p:ph type="dt" sz="half" idx="2"/>
            <p:custDataLst>
              <p:tags r:id="rId8"/>
            </p:custDataLst>
          </p:nvPr>
        </p:nvSpPr>
        <p:spPr/>
        <p:txBody>
          <a:bodyPr/>
          <a:lstStyle/>
          <a:p>
            <a:r>
              <a:rPr lang="en-US" smtClean="0"/>
              <a:t>Autumn 2014</a:t>
            </a:r>
            <a:endParaRPr lang="en-US" dirty="0"/>
          </a:p>
        </p:txBody>
      </p:sp>
      <p:sp>
        <p:nvSpPr>
          <p:cNvPr id="47" name="Footer Placeholder 46"/>
          <p:cNvSpPr>
            <a:spLocks noGrp="1"/>
          </p:cNvSpPr>
          <p:nvPr>
            <p:ph type="ftr" sz="quarter" idx="3"/>
            <p:custDataLst>
              <p:tags r:id="rId9"/>
            </p:custDataLst>
          </p:nvPr>
        </p:nvSpPr>
        <p:spPr/>
        <p:txBody>
          <a:bodyPr/>
          <a:lstStyle/>
          <a:p>
            <a:r>
              <a:rPr lang="en-US" smtClean="0"/>
              <a:t>Java vs. C</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JVM Operand Stack</a:t>
            </a:r>
            <a:endParaRPr lang="en-US" dirty="0"/>
          </a:p>
        </p:txBody>
      </p:sp>
      <p:sp>
        <p:nvSpPr>
          <p:cNvPr id="5" name="Slide Number Placeholder 4"/>
          <p:cNvSpPr>
            <a:spLocks noGrp="1"/>
          </p:cNvSpPr>
          <p:nvPr>
            <p:ph type="sldNum" sz="quarter" idx="4"/>
            <p:custDataLst>
              <p:tags r:id="rId2"/>
            </p:custDataLst>
          </p:nvPr>
        </p:nvSpPr>
        <p:spPr/>
        <p:txBody>
          <a:bodyPr/>
          <a:lstStyle/>
          <a:p>
            <a:fld id="{7CBE8339-D2AD-46DC-A898-FD1E949067F0}" type="slidenum">
              <a:rPr lang="en-US" smtClean="0"/>
              <a:pPr/>
              <a:t>26</a:t>
            </a:fld>
            <a:endParaRPr lang="en-US"/>
          </a:p>
        </p:txBody>
      </p:sp>
      <p:sp>
        <p:nvSpPr>
          <p:cNvPr id="6" name="Rectangle 5"/>
          <p:cNvSpPr/>
          <p:nvPr>
            <p:custDataLst>
              <p:tags r:id="rId3"/>
            </p:custDataLst>
          </p:nvPr>
        </p:nvSpPr>
        <p:spPr>
          <a:xfrm>
            <a:off x="5890375" y="5531217"/>
            <a:ext cx="2772611" cy="1077218"/>
          </a:xfrm>
          <a:prstGeom prst="rect">
            <a:avLst/>
          </a:prstGeom>
          <a:solidFill>
            <a:srgbClr val="F1C7C7"/>
          </a:solidFill>
          <a:ln>
            <a:solidFill>
              <a:srgbClr val="FF0000"/>
            </a:solidFill>
          </a:ln>
        </p:spPr>
        <p:txBody>
          <a:bodyPr wrap="square">
            <a:spAutoFit/>
          </a:bodyPr>
          <a:lstStyle/>
          <a:p>
            <a:r>
              <a:rPr lang="en-US" sz="1600" dirty="0" err="1" smtClean="0">
                <a:latin typeface="Courier New" panose="02070309020205020404" pitchFamily="49" charset="0"/>
                <a:cs typeface="Courier New" panose="02070309020205020404" pitchFamily="49" charset="0"/>
              </a:rPr>
              <a:t>mov</a:t>
            </a:r>
            <a:r>
              <a:rPr lang="en-US" sz="1600" dirty="0" smtClean="0">
                <a:latin typeface="Courier New" panose="02070309020205020404" pitchFamily="49" charset="0"/>
                <a:cs typeface="Courier New" panose="02070309020205020404" pitchFamily="49" charset="0"/>
              </a:rPr>
              <a:t> 8(%</a:t>
            </a:r>
            <a:r>
              <a:rPr lang="en-US" sz="1600" dirty="0" err="1" smtClean="0">
                <a:latin typeface="Courier New" panose="02070309020205020404" pitchFamily="49" charset="0"/>
                <a:cs typeface="Courier New" panose="02070309020205020404" pitchFamily="49" charset="0"/>
              </a:rPr>
              <a:t>ebp</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eax</a:t>
            </a:r>
            <a:endParaRPr lang="en-US" sz="1600" dirty="0" smtClean="0">
              <a:latin typeface="Courier New" panose="02070309020205020404" pitchFamily="49" charset="0"/>
              <a:cs typeface="Courier New" panose="02070309020205020404" pitchFamily="49" charset="0"/>
            </a:endParaRPr>
          </a:p>
          <a:p>
            <a:r>
              <a:rPr lang="en-US" sz="1600" dirty="0" err="1" smtClean="0">
                <a:latin typeface="Courier New" panose="02070309020205020404" pitchFamily="49" charset="0"/>
                <a:cs typeface="Courier New" panose="02070309020205020404" pitchFamily="49" charset="0"/>
              </a:rPr>
              <a:t>mov</a:t>
            </a:r>
            <a:r>
              <a:rPr lang="en-US" sz="1600" dirty="0" smtClean="0">
                <a:latin typeface="Courier New" panose="02070309020205020404" pitchFamily="49" charset="0"/>
                <a:cs typeface="Courier New" panose="02070309020205020404" pitchFamily="49" charset="0"/>
              </a:rPr>
              <a:t> 12(%</a:t>
            </a:r>
            <a:r>
              <a:rPr lang="en-US" sz="1600" dirty="0" err="1" smtClean="0">
                <a:latin typeface="Courier New" panose="02070309020205020404" pitchFamily="49" charset="0"/>
                <a:cs typeface="Courier New" panose="02070309020205020404" pitchFamily="49" charset="0"/>
              </a:rPr>
              <a:t>ebp</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edx</a:t>
            </a:r>
            <a:endParaRPr lang="en-US" sz="1600" dirty="0" smtClean="0">
              <a:latin typeface="Courier New" panose="02070309020205020404" pitchFamily="49" charset="0"/>
              <a:cs typeface="Courier New" panose="02070309020205020404" pitchFamily="49" charset="0"/>
            </a:endParaRPr>
          </a:p>
          <a:p>
            <a:r>
              <a:rPr lang="en-US" sz="1600" dirty="0" smtClean="0">
                <a:latin typeface="Courier New" panose="02070309020205020404" pitchFamily="49" charset="0"/>
                <a:cs typeface="Courier New" panose="02070309020205020404" pitchFamily="49" charset="0"/>
              </a:rPr>
              <a:t>add %</a:t>
            </a:r>
            <a:r>
              <a:rPr lang="en-US" sz="1600" dirty="0" err="1" smtClean="0">
                <a:latin typeface="Courier New" panose="02070309020205020404" pitchFamily="49" charset="0"/>
                <a:cs typeface="Courier New" panose="02070309020205020404" pitchFamily="49" charset="0"/>
              </a:rPr>
              <a:t>edx</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eax</a:t>
            </a:r>
            <a:endParaRPr lang="en-US" sz="1600" dirty="0" smtClean="0">
              <a:latin typeface="Courier New" panose="02070309020205020404" pitchFamily="49" charset="0"/>
              <a:cs typeface="Courier New" panose="02070309020205020404" pitchFamily="49" charset="0"/>
            </a:endParaRPr>
          </a:p>
          <a:p>
            <a:r>
              <a:rPr lang="en-US" sz="1600" dirty="0" err="1" smtClean="0">
                <a:latin typeface="Courier New" panose="02070309020205020404" pitchFamily="49" charset="0"/>
                <a:cs typeface="Courier New" panose="02070309020205020404" pitchFamily="49" charset="0"/>
              </a:rPr>
              <a:t>mov</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eax</a:t>
            </a:r>
            <a:r>
              <a:rPr lang="en-US" sz="1600" dirty="0" smtClean="0">
                <a:latin typeface="Courier New" panose="02070309020205020404" pitchFamily="49" charset="0"/>
                <a:cs typeface="Courier New" panose="02070309020205020404" pitchFamily="49" charset="0"/>
              </a:rPr>
              <a:t>,   -8(%</a:t>
            </a:r>
            <a:r>
              <a:rPr lang="en-US" sz="1600" dirty="0" err="1" smtClean="0">
                <a:latin typeface="Courier New" panose="02070309020205020404" pitchFamily="49" charset="0"/>
                <a:cs typeface="Courier New" panose="02070309020205020404" pitchFamily="49" charset="0"/>
              </a:rPr>
              <a:t>ebp</a:t>
            </a:r>
            <a:r>
              <a:rPr lang="en-US" sz="1600" dirty="0" smtClean="0">
                <a:latin typeface="Courier New" panose="02070309020205020404" pitchFamily="49" charset="0"/>
                <a:cs typeface="Courier New" panose="02070309020205020404" pitchFamily="49" charset="0"/>
              </a:rPr>
              <a:t>)</a:t>
            </a:r>
            <a:endParaRPr lang="en-US" sz="1600" dirty="0">
              <a:latin typeface="Courier New" panose="02070309020205020404" pitchFamily="49" charset="0"/>
              <a:cs typeface="Courier New" panose="02070309020205020404" pitchFamily="49" charset="0"/>
            </a:endParaRPr>
          </a:p>
        </p:txBody>
      </p:sp>
      <p:sp>
        <p:nvSpPr>
          <p:cNvPr id="8" name="Rectangle 7"/>
          <p:cNvSpPr/>
          <p:nvPr>
            <p:custDataLst>
              <p:tags r:id="rId4"/>
            </p:custDataLst>
          </p:nvPr>
        </p:nvSpPr>
        <p:spPr>
          <a:xfrm>
            <a:off x="1675755" y="4213374"/>
            <a:ext cx="6950370" cy="1169551"/>
          </a:xfrm>
          <a:prstGeom prst="rect">
            <a:avLst/>
          </a:prstGeom>
          <a:solidFill>
            <a:schemeClr val="accent6">
              <a:lumMod val="20000"/>
              <a:lumOff val="80000"/>
            </a:schemeClr>
          </a:solidFill>
          <a:ln>
            <a:solidFill>
              <a:srgbClr val="0000FF"/>
            </a:solidFill>
          </a:ln>
        </p:spPr>
        <p:txBody>
          <a:bodyPr wrap="square">
            <a:spAutoFit/>
          </a:bodyPr>
          <a:lstStyle/>
          <a:p>
            <a:r>
              <a:rPr lang="en-US" sz="1400" dirty="0" err="1" smtClean="0">
                <a:latin typeface="Courier New" panose="02070309020205020404" pitchFamily="49" charset="0"/>
                <a:cs typeface="Courier New" panose="02070309020205020404" pitchFamily="49" charset="0"/>
              </a:rPr>
              <a:t>iload</a:t>
            </a:r>
            <a:r>
              <a:rPr lang="en-US" sz="1400" dirty="0" smtClean="0">
                <a:latin typeface="Courier New" panose="02070309020205020404" pitchFamily="49" charset="0"/>
                <a:cs typeface="Courier New" panose="02070309020205020404" pitchFamily="49" charset="0"/>
              </a:rPr>
              <a:t> 1	  // push 1</a:t>
            </a:r>
            <a:r>
              <a:rPr lang="en-US" sz="1400" baseline="30000" dirty="0" smtClean="0">
                <a:latin typeface="Courier New" panose="02070309020205020404" pitchFamily="49" charset="0"/>
                <a:cs typeface="Courier New" panose="02070309020205020404" pitchFamily="49" charset="0"/>
              </a:rPr>
              <a:t>st</a:t>
            </a:r>
            <a:r>
              <a:rPr lang="en-US" sz="1400" dirty="0" smtClean="0">
                <a:latin typeface="Courier New" panose="02070309020205020404" pitchFamily="49" charset="0"/>
                <a:cs typeface="Courier New" panose="02070309020205020404" pitchFamily="49" charset="0"/>
              </a:rPr>
              <a:t> argument from table onto stack</a:t>
            </a:r>
          </a:p>
          <a:p>
            <a:r>
              <a:rPr lang="en-US" sz="1400" dirty="0" err="1" smtClean="0">
                <a:latin typeface="Courier New" panose="02070309020205020404" pitchFamily="49" charset="0"/>
                <a:cs typeface="Courier New" panose="02070309020205020404" pitchFamily="49" charset="0"/>
              </a:rPr>
              <a:t>iload</a:t>
            </a:r>
            <a:r>
              <a:rPr lang="en-US" sz="1400" dirty="0" smtClean="0">
                <a:latin typeface="Courier New" panose="02070309020205020404" pitchFamily="49" charset="0"/>
                <a:cs typeface="Courier New" panose="02070309020205020404" pitchFamily="49" charset="0"/>
              </a:rPr>
              <a:t> 2	  // push 2</a:t>
            </a:r>
            <a:r>
              <a:rPr lang="en-US" sz="1400" baseline="30000" dirty="0" smtClean="0">
                <a:latin typeface="Courier New" panose="02070309020205020404" pitchFamily="49" charset="0"/>
                <a:cs typeface="Courier New" panose="02070309020205020404" pitchFamily="49" charset="0"/>
              </a:rPr>
              <a:t>nd</a:t>
            </a:r>
            <a:r>
              <a:rPr lang="en-US" sz="1400" dirty="0" smtClean="0">
                <a:latin typeface="Courier New" panose="02070309020205020404" pitchFamily="49" charset="0"/>
                <a:cs typeface="Courier New" panose="02070309020205020404" pitchFamily="49" charset="0"/>
              </a:rPr>
              <a:t> argument from table onto stack</a:t>
            </a:r>
          </a:p>
          <a:p>
            <a:r>
              <a:rPr lang="en-US" sz="1400" dirty="0" err="1" smtClean="0">
                <a:latin typeface="Courier New" panose="02070309020205020404" pitchFamily="49" charset="0"/>
                <a:cs typeface="Courier New" panose="02070309020205020404" pitchFamily="49" charset="0"/>
              </a:rPr>
              <a:t>iadd</a:t>
            </a:r>
            <a:r>
              <a:rPr lang="en-US" sz="1400" dirty="0" smtClean="0">
                <a:latin typeface="Courier New" panose="02070309020205020404" pitchFamily="49" charset="0"/>
                <a:cs typeface="Courier New" panose="02070309020205020404" pitchFamily="49" charset="0"/>
              </a:rPr>
              <a:t>	  // pop top 2 elements from stack, add together, and</a:t>
            </a:r>
            <a:br>
              <a:rPr lang="en-US" sz="1400" dirty="0" smtClean="0">
                <a:latin typeface="Courier New" panose="02070309020205020404" pitchFamily="49" charset="0"/>
                <a:cs typeface="Courier New" panose="02070309020205020404" pitchFamily="49" charset="0"/>
              </a:rPr>
            </a:br>
            <a:r>
              <a:rPr lang="en-US" sz="1400" dirty="0" smtClean="0">
                <a:latin typeface="Courier New" panose="02070309020205020404" pitchFamily="49" charset="0"/>
                <a:cs typeface="Courier New" panose="02070309020205020404" pitchFamily="49" charset="0"/>
              </a:rPr>
              <a:t>	  // push result back onto stack</a:t>
            </a:r>
          </a:p>
          <a:p>
            <a:r>
              <a:rPr lang="en-US" sz="1400" dirty="0" err="1" smtClean="0">
                <a:latin typeface="Courier New" panose="02070309020205020404" pitchFamily="49" charset="0"/>
                <a:cs typeface="Courier New" panose="02070309020205020404" pitchFamily="49" charset="0"/>
              </a:rPr>
              <a:t>istore</a:t>
            </a:r>
            <a:r>
              <a:rPr lang="en-US" sz="1400" dirty="0" smtClean="0">
                <a:latin typeface="Courier New" panose="02070309020205020404" pitchFamily="49" charset="0"/>
                <a:cs typeface="Courier New" panose="02070309020205020404" pitchFamily="49" charset="0"/>
              </a:rPr>
              <a:t> 3	  // pop result and put it into third slot in table</a:t>
            </a:r>
            <a:endParaRPr lang="en-US" sz="1400" dirty="0">
              <a:latin typeface="Courier New" panose="02070309020205020404" pitchFamily="49" charset="0"/>
              <a:cs typeface="Courier New" panose="02070309020205020404" pitchFamily="49" charset="0"/>
            </a:endParaRPr>
          </a:p>
        </p:txBody>
      </p:sp>
      <p:grpSp>
        <p:nvGrpSpPr>
          <p:cNvPr id="7" name="Group 11"/>
          <p:cNvGrpSpPr/>
          <p:nvPr>
            <p:custDataLst>
              <p:tags r:id="rId5"/>
            </p:custDataLst>
          </p:nvPr>
        </p:nvGrpSpPr>
        <p:grpSpPr>
          <a:xfrm>
            <a:off x="255750" y="4798150"/>
            <a:ext cx="1883899" cy="1880636"/>
            <a:chOff x="5958719" y="1620851"/>
            <a:chExt cx="1883899" cy="1880636"/>
          </a:xfrm>
        </p:grpSpPr>
        <p:cxnSp>
          <p:nvCxnSpPr>
            <p:cNvPr id="10" name="Straight Arrow Connector 9"/>
            <p:cNvCxnSpPr>
              <a:endCxn id="8" idx="1"/>
            </p:cNvCxnSpPr>
            <p:nvPr>
              <p:custDataLst>
                <p:tags r:id="rId53"/>
              </p:custDataLst>
            </p:nvPr>
          </p:nvCxnSpPr>
          <p:spPr bwMode="auto">
            <a:xfrm flipV="1">
              <a:off x="6860852" y="1620851"/>
              <a:ext cx="517872" cy="599534"/>
            </a:xfrm>
            <a:prstGeom prst="straightConnector1">
              <a:avLst/>
            </a:prstGeom>
            <a:noFill/>
            <a:ln w="25400" cap="flat" cmpd="sng" algn="ctr">
              <a:solidFill>
                <a:srgbClr val="0000FF"/>
              </a:solidFill>
              <a:prstDash val="solid"/>
              <a:round/>
              <a:headEnd type="none" w="med" len="med"/>
              <a:tailEnd type="arrow"/>
            </a:ln>
            <a:effectLst/>
          </p:spPr>
        </p:cxnSp>
        <p:sp>
          <p:nvSpPr>
            <p:cNvPr id="11" name="TextBox 10"/>
            <p:cNvSpPr txBox="1"/>
            <p:nvPr>
              <p:custDataLst>
                <p:tags r:id="rId54"/>
              </p:custDataLst>
            </p:nvPr>
          </p:nvSpPr>
          <p:spPr>
            <a:xfrm>
              <a:off x="5958719" y="2301158"/>
              <a:ext cx="1883899" cy="1200329"/>
            </a:xfrm>
            <a:prstGeom prst="rect">
              <a:avLst/>
            </a:prstGeom>
            <a:noFill/>
            <a:ln>
              <a:solidFill>
                <a:srgbClr val="0000FF"/>
              </a:solidFill>
            </a:ln>
          </p:spPr>
          <p:txBody>
            <a:bodyPr wrap="none" rtlCol="0">
              <a:spAutoFit/>
            </a:bodyPr>
            <a:lstStyle/>
            <a:p>
              <a:r>
                <a:rPr lang="en-US" sz="1800" dirty="0" smtClean="0">
                  <a:latin typeface="Calibri" pitchFamily="34" charset="0"/>
                </a:rPr>
                <a:t>No registers or </a:t>
              </a:r>
              <a:br>
                <a:rPr lang="en-US" sz="1800" dirty="0" smtClean="0">
                  <a:latin typeface="Calibri" pitchFamily="34" charset="0"/>
                </a:rPr>
              </a:br>
              <a:r>
                <a:rPr lang="en-US" sz="1800" dirty="0" smtClean="0">
                  <a:latin typeface="Calibri" pitchFamily="34" charset="0"/>
                </a:rPr>
                <a:t>stack locations;</a:t>
              </a:r>
            </a:p>
            <a:p>
              <a:r>
                <a:rPr lang="en-US" sz="1800" dirty="0" smtClean="0">
                  <a:latin typeface="Calibri" pitchFamily="34" charset="0"/>
                </a:rPr>
                <a:t>all operations use</a:t>
              </a:r>
            </a:p>
            <a:p>
              <a:r>
                <a:rPr lang="en-US" sz="1800" dirty="0" smtClean="0">
                  <a:latin typeface="Calibri" pitchFamily="34" charset="0"/>
                </a:rPr>
                <a:t>operand stack.</a:t>
              </a:r>
            </a:p>
          </p:txBody>
        </p:sp>
      </p:grpSp>
      <p:grpSp>
        <p:nvGrpSpPr>
          <p:cNvPr id="13" name="Group 11"/>
          <p:cNvGrpSpPr/>
          <p:nvPr>
            <p:custDataLst>
              <p:tags r:id="rId6"/>
            </p:custDataLst>
          </p:nvPr>
        </p:nvGrpSpPr>
        <p:grpSpPr>
          <a:xfrm>
            <a:off x="518559" y="2768387"/>
            <a:ext cx="1945865" cy="1565888"/>
            <a:chOff x="4165808" y="1719216"/>
            <a:chExt cx="1945865" cy="1565888"/>
          </a:xfrm>
        </p:grpSpPr>
        <p:cxnSp>
          <p:nvCxnSpPr>
            <p:cNvPr id="14" name="Straight Arrow Connector 13"/>
            <p:cNvCxnSpPr>
              <a:stCxn id="15" idx="2"/>
            </p:cNvCxnSpPr>
            <p:nvPr>
              <p:custDataLst>
                <p:tags r:id="rId51"/>
              </p:custDataLst>
            </p:nvPr>
          </p:nvCxnSpPr>
          <p:spPr bwMode="auto">
            <a:xfrm>
              <a:off x="5138741" y="3042655"/>
              <a:ext cx="293825" cy="242449"/>
            </a:xfrm>
            <a:prstGeom prst="straightConnector1">
              <a:avLst/>
            </a:prstGeom>
            <a:noFill/>
            <a:ln w="25400" cap="flat" cmpd="sng" algn="ctr">
              <a:solidFill>
                <a:srgbClr val="0000FF"/>
              </a:solidFill>
              <a:prstDash val="solid"/>
              <a:round/>
              <a:headEnd type="none" w="med" len="med"/>
              <a:tailEnd type="arrow"/>
            </a:ln>
            <a:effectLst/>
          </p:spPr>
        </p:cxnSp>
        <p:sp>
          <p:nvSpPr>
            <p:cNvPr id="15" name="TextBox 14"/>
            <p:cNvSpPr txBox="1"/>
            <p:nvPr>
              <p:custDataLst>
                <p:tags r:id="rId52"/>
              </p:custDataLst>
            </p:nvPr>
          </p:nvSpPr>
          <p:spPr>
            <a:xfrm>
              <a:off x="4165808" y="1719216"/>
              <a:ext cx="1945865" cy="1323439"/>
            </a:xfrm>
            <a:prstGeom prst="rect">
              <a:avLst/>
            </a:prstGeom>
            <a:noFill/>
            <a:ln>
              <a:solidFill>
                <a:srgbClr val="0000FF"/>
              </a:solidFill>
            </a:ln>
          </p:spPr>
          <p:txBody>
            <a:bodyPr wrap="none" rtlCol="0">
              <a:spAutoFit/>
            </a:bodyPr>
            <a:lstStyle/>
            <a:p>
              <a:r>
                <a:rPr lang="en-US" sz="1600" dirty="0" smtClean="0">
                  <a:latin typeface="Calibri" pitchFamily="34" charset="0"/>
                </a:rPr>
                <a:t>‘</a:t>
              </a:r>
              <a:r>
                <a:rPr lang="en-US" sz="1600" dirty="0" err="1" smtClean="0">
                  <a:latin typeface="Calibri" pitchFamily="34" charset="0"/>
                </a:rPr>
                <a:t>i</a:t>
              </a:r>
              <a:r>
                <a:rPr lang="en-US" sz="1600" dirty="0" smtClean="0">
                  <a:latin typeface="Calibri" pitchFamily="34" charset="0"/>
                </a:rPr>
                <a:t>’ stands for integer,</a:t>
              </a:r>
              <a:br>
                <a:rPr lang="en-US" sz="1600" dirty="0" smtClean="0">
                  <a:latin typeface="Calibri" pitchFamily="34" charset="0"/>
                </a:rPr>
              </a:br>
              <a:r>
                <a:rPr lang="en-US" sz="1600" dirty="0" smtClean="0">
                  <a:latin typeface="Calibri" pitchFamily="34" charset="0"/>
                </a:rPr>
                <a:t>‘a’ for reference,</a:t>
              </a:r>
            </a:p>
            <a:p>
              <a:r>
                <a:rPr lang="en-US" sz="1600" dirty="0" smtClean="0">
                  <a:latin typeface="Calibri" pitchFamily="34" charset="0"/>
                </a:rPr>
                <a:t>‘</a:t>
              </a:r>
              <a:r>
                <a:rPr lang="en-US" sz="1600" dirty="0" err="1" smtClean="0">
                  <a:latin typeface="Calibri" pitchFamily="34" charset="0"/>
                </a:rPr>
                <a:t>b</a:t>
              </a:r>
              <a:r>
                <a:rPr lang="en-US" sz="1600" dirty="0" smtClean="0">
                  <a:latin typeface="Calibri" pitchFamily="34" charset="0"/>
                </a:rPr>
                <a:t>’ for byte,</a:t>
              </a:r>
            </a:p>
            <a:p>
              <a:r>
                <a:rPr lang="en-US" sz="1600" dirty="0" smtClean="0">
                  <a:latin typeface="Calibri" pitchFamily="34" charset="0"/>
                </a:rPr>
                <a:t>‘</a:t>
              </a:r>
              <a:r>
                <a:rPr lang="en-US" sz="1600" dirty="0" err="1" smtClean="0">
                  <a:latin typeface="Calibri" pitchFamily="34" charset="0"/>
                </a:rPr>
                <a:t>c</a:t>
              </a:r>
              <a:r>
                <a:rPr lang="en-US" sz="1600" dirty="0" smtClean="0">
                  <a:latin typeface="Calibri" pitchFamily="34" charset="0"/>
                </a:rPr>
                <a:t>’ for char,</a:t>
              </a:r>
            </a:p>
            <a:p>
              <a:r>
                <a:rPr lang="en-US" sz="1600" dirty="0" smtClean="0">
                  <a:latin typeface="Calibri" pitchFamily="34" charset="0"/>
                </a:rPr>
                <a:t>‘</a:t>
              </a:r>
              <a:r>
                <a:rPr lang="en-US" sz="1600" dirty="0" err="1" smtClean="0">
                  <a:latin typeface="Calibri" pitchFamily="34" charset="0"/>
                </a:rPr>
                <a:t>d</a:t>
              </a:r>
              <a:r>
                <a:rPr lang="en-US" sz="1600" dirty="0" smtClean="0">
                  <a:latin typeface="Calibri" pitchFamily="34" charset="0"/>
                </a:rPr>
                <a:t>’ for double, …</a:t>
              </a:r>
            </a:p>
          </p:txBody>
        </p:sp>
      </p:grpSp>
      <p:sp>
        <p:nvSpPr>
          <p:cNvPr id="17" name="TextBox 16"/>
          <p:cNvSpPr txBox="1"/>
          <p:nvPr>
            <p:custDataLst>
              <p:tags r:id="rId7"/>
            </p:custDataLst>
          </p:nvPr>
        </p:nvSpPr>
        <p:spPr>
          <a:xfrm>
            <a:off x="3464308" y="5808580"/>
            <a:ext cx="2315357" cy="461665"/>
          </a:xfrm>
          <a:prstGeom prst="rect">
            <a:avLst/>
          </a:prstGeom>
          <a:noFill/>
        </p:spPr>
        <p:txBody>
          <a:bodyPr wrap="none" rtlCol="0">
            <a:spAutoFit/>
          </a:bodyPr>
          <a:lstStyle/>
          <a:p>
            <a:r>
              <a:rPr lang="en-US" dirty="0" smtClean="0">
                <a:latin typeface="Calibri" pitchFamily="34" charset="0"/>
              </a:rPr>
              <a:t>compiled to x86:</a:t>
            </a:r>
          </a:p>
        </p:txBody>
      </p:sp>
      <p:sp>
        <p:nvSpPr>
          <p:cNvPr id="18" name="TextBox 17"/>
          <p:cNvSpPr txBox="1"/>
          <p:nvPr>
            <p:custDataLst>
              <p:tags r:id="rId8"/>
            </p:custDataLst>
          </p:nvPr>
        </p:nvSpPr>
        <p:spPr>
          <a:xfrm>
            <a:off x="74703" y="4174333"/>
            <a:ext cx="1456498" cy="461665"/>
          </a:xfrm>
          <a:prstGeom prst="rect">
            <a:avLst/>
          </a:prstGeom>
          <a:noFill/>
        </p:spPr>
        <p:txBody>
          <a:bodyPr wrap="none" rtlCol="0">
            <a:spAutoFit/>
          </a:bodyPr>
          <a:lstStyle/>
          <a:p>
            <a:r>
              <a:rPr lang="en-US" dirty="0" err="1" smtClean="0">
                <a:latin typeface="Calibri" pitchFamily="34" charset="0"/>
              </a:rPr>
              <a:t>bytecode</a:t>
            </a:r>
            <a:r>
              <a:rPr lang="en-US" dirty="0" smtClean="0">
                <a:latin typeface="Calibri" pitchFamily="34" charset="0"/>
              </a:rPr>
              <a:t>:</a:t>
            </a:r>
          </a:p>
        </p:txBody>
      </p:sp>
      <p:grpSp>
        <p:nvGrpSpPr>
          <p:cNvPr id="88" name="Group 11"/>
          <p:cNvGrpSpPr/>
          <p:nvPr>
            <p:custDataLst>
              <p:tags r:id="rId9"/>
            </p:custDataLst>
          </p:nvPr>
        </p:nvGrpSpPr>
        <p:grpSpPr>
          <a:xfrm>
            <a:off x="4836698" y="280783"/>
            <a:ext cx="3341328" cy="1716875"/>
            <a:chOff x="4617026" y="1324794"/>
            <a:chExt cx="3341328" cy="1716875"/>
          </a:xfrm>
        </p:grpSpPr>
        <p:cxnSp>
          <p:nvCxnSpPr>
            <p:cNvPr id="89" name="Straight Arrow Connector 88"/>
            <p:cNvCxnSpPr>
              <a:stCxn id="90" idx="1"/>
              <a:endCxn id="82" idx="0"/>
            </p:cNvCxnSpPr>
            <p:nvPr>
              <p:custDataLst>
                <p:tags r:id="rId49"/>
              </p:custDataLst>
            </p:nvPr>
          </p:nvCxnSpPr>
          <p:spPr bwMode="auto">
            <a:xfrm flipH="1">
              <a:off x="4617026" y="1509460"/>
              <a:ext cx="1316583" cy="1532209"/>
            </a:xfrm>
            <a:prstGeom prst="straightConnector1">
              <a:avLst/>
            </a:prstGeom>
            <a:noFill/>
            <a:ln w="25400" cap="flat" cmpd="sng" algn="ctr">
              <a:solidFill>
                <a:srgbClr val="0000FF"/>
              </a:solidFill>
              <a:prstDash val="solid"/>
              <a:round/>
              <a:headEnd type="none" w="med" len="med"/>
              <a:tailEnd type="arrow"/>
            </a:ln>
            <a:effectLst/>
          </p:spPr>
        </p:cxnSp>
        <p:sp>
          <p:nvSpPr>
            <p:cNvPr id="90" name="TextBox 89"/>
            <p:cNvSpPr txBox="1"/>
            <p:nvPr>
              <p:custDataLst>
                <p:tags r:id="rId50"/>
              </p:custDataLst>
            </p:nvPr>
          </p:nvSpPr>
          <p:spPr>
            <a:xfrm>
              <a:off x="5933609" y="1324794"/>
              <a:ext cx="2024745" cy="369332"/>
            </a:xfrm>
            <a:prstGeom prst="rect">
              <a:avLst/>
            </a:prstGeom>
            <a:noFill/>
            <a:ln>
              <a:solidFill>
                <a:srgbClr val="0000FF"/>
              </a:solidFill>
            </a:ln>
          </p:spPr>
          <p:txBody>
            <a:bodyPr wrap="square" rtlCol="0">
              <a:spAutoFit/>
            </a:bodyPr>
            <a:lstStyle/>
            <a:p>
              <a:r>
                <a:rPr lang="en-US" sz="1800" dirty="0" smtClean="0">
                  <a:latin typeface="Calibri" pitchFamily="34" charset="0"/>
                </a:rPr>
                <a:t>Holds pointer ‘this’</a:t>
              </a:r>
            </a:p>
          </p:txBody>
        </p:sp>
      </p:grpSp>
      <p:grpSp>
        <p:nvGrpSpPr>
          <p:cNvPr id="91" name="Group 90"/>
          <p:cNvGrpSpPr/>
          <p:nvPr>
            <p:custDataLst>
              <p:tags r:id="rId10"/>
            </p:custDataLst>
          </p:nvPr>
        </p:nvGrpSpPr>
        <p:grpSpPr>
          <a:xfrm>
            <a:off x="4976374" y="718731"/>
            <a:ext cx="4066397" cy="1341202"/>
            <a:chOff x="4756702" y="1762742"/>
            <a:chExt cx="4066397" cy="1341202"/>
          </a:xfrm>
        </p:grpSpPr>
        <p:cxnSp>
          <p:nvCxnSpPr>
            <p:cNvPr id="92" name="Straight Arrow Connector 91"/>
            <p:cNvCxnSpPr>
              <a:stCxn id="93" idx="1"/>
              <a:endCxn id="94" idx="1"/>
            </p:cNvCxnSpPr>
            <p:nvPr>
              <p:custDataLst>
                <p:tags r:id="rId46"/>
              </p:custDataLst>
            </p:nvPr>
          </p:nvCxnSpPr>
          <p:spPr bwMode="auto">
            <a:xfrm flipH="1">
              <a:off x="5145381" y="1947408"/>
              <a:ext cx="788229" cy="828108"/>
            </a:xfrm>
            <a:prstGeom prst="straightConnector1">
              <a:avLst/>
            </a:prstGeom>
            <a:noFill/>
            <a:ln w="25400" cap="flat" cmpd="sng" algn="ctr">
              <a:solidFill>
                <a:srgbClr val="0000FF"/>
              </a:solidFill>
              <a:prstDash val="solid"/>
              <a:round/>
              <a:headEnd type="none" w="med" len="med"/>
              <a:tailEnd type="arrow"/>
            </a:ln>
            <a:effectLst/>
          </p:spPr>
        </p:cxnSp>
        <p:sp>
          <p:nvSpPr>
            <p:cNvPr id="93" name="TextBox 92"/>
            <p:cNvSpPr txBox="1"/>
            <p:nvPr>
              <p:custDataLst>
                <p:tags r:id="rId47"/>
              </p:custDataLst>
            </p:nvPr>
          </p:nvSpPr>
          <p:spPr>
            <a:xfrm>
              <a:off x="5933610" y="1762742"/>
              <a:ext cx="2889489" cy="369332"/>
            </a:xfrm>
            <a:prstGeom prst="rect">
              <a:avLst/>
            </a:prstGeom>
            <a:noFill/>
            <a:ln>
              <a:solidFill>
                <a:srgbClr val="0000FF"/>
              </a:solidFill>
            </a:ln>
          </p:spPr>
          <p:txBody>
            <a:bodyPr wrap="square" rtlCol="0">
              <a:spAutoFit/>
            </a:bodyPr>
            <a:lstStyle/>
            <a:p>
              <a:r>
                <a:rPr lang="en-US" sz="1800" dirty="0" smtClean="0">
                  <a:latin typeface="Calibri" pitchFamily="34" charset="0"/>
                </a:rPr>
                <a:t>Other arguments to method</a:t>
              </a:r>
            </a:p>
          </p:txBody>
        </p:sp>
        <p:sp>
          <p:nvSpPr>
            <p:cNvPr id="94" name="Left Brace 93"/>
            <p:cNvSpPr/>
            <p:nvPr>
              <p:custDataLst>
                <p:tags r:id="rId48"/>
              </p:custDataLst>
            </p:nvPr>
          </p:nvSpPr>
          <p:spPr bwMode="auto">
            <a:xfrm rot="5400000">
              <a:off x="4981167" y="2551051"/>
              <a:ext cx="328428" cy="777358"/>
            </a:xfrm>
            <a:prstGeom prst="leftBrace">
              <a:avLst>
                <a:gd name="adj1" fmla="val 59173"/>
                <a:gd name="adj2" fmla="val 50000"/>
              </a:avLst>
            </a:prstGeom>
            <a:noFill/>
            <a:ln w="254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grpSp>
      <p:grpSp>
        <p:nvGrpSpPr>
          <p:cNvPr id="95" name="Group 94"/>
          <p:cNvGrpSpPr/>
          <p:nvPr>
            <p:custDataLst>
              <p:tags r:id="rId11"/>
            </p:custDataLst>
          </p:nvPr>
        </p:nvGrpSpPr>
        <p:grpSpPr>
          <a:xfrm>
            <a:off x="5763736" y="1152496"/>
            <a:ext cx="2562918" cy="895606"/>
            <a:chOff x="4756702" y="2208338"/>
            <a:chExt cx="2562918" cy="895606"/>
          </a:xfrm>
        </p:grpSpPr>
        <p:cxnSp>
          <p:nvCxnSpPr>
            <p:cNvPr id="96" name="Straight Arrow Connector 95"/>
            <p:cNvCxnSpPr>
              <a:stCxn id="97" idx="2"/>
              <a:endCxn id="98" idx="1"/>
            </p:cNvCxnSpPr>
            <p:nvPr>
              <p:custDataLst>
                <p:tags r:id="rId43"/>
              </p:custDataLst>
            </p:nvPr>
          </p:nvCxnSpPr>
          <p:spPr bwMode="auto">
            <a:xfrm flipH="1">
              <a:off x="5622216" y="2577670"/>
              <a:ext cx="608893" cy="197846"/>
            </a:xfrm>
            <a:prstGeom prst="straightConnector1">
              <a:avLst/>
            </a:prstGeom>
            <a:noFill/>
            <a:ln w="25400" cap="flat" cmpd="sng" algn="ctr">
              <a:solidFill>
                <a:srgbClr val="0000FF"/>
              </a:solidFill>
              <a:prstDash val="solid"/>
              <a:round/>
              <a:headEnd type="none" w="med" len="med"/>
              <a:tailEnd type="arrow"/>
            </a:ln>
            <a:effectLst/>
          </p:spPr>
        </p:cxnSp>
        <p:sp>
          <p:nvSpPr>
            <p:cNvPr id="97" name="TextBox 96"/>
            <p:cNvSpPr txBox="1"/>
            <p:nvPr>
              <p:custDataLst>
                <p:tags r:id="rId44"/>
              </p:custDataLst>
            </p:nvPr>
          </p:nvSpPr>
          <p:spPr>
            <a:xfrm>
              <a:off x="5142598" y="2208338"/>
              <a:ext cx="2177022" cy="369332"/>
            </a:xfrm>
            <a:prstGeom prst="rect">
              <a:avLst/>
            </a:prstGeom>
            <a:noFill/>
            <a:ln>
              <a:solidFill>
                <a:srgbClr val="0000FF"/>
              </a:solidFill>
            </a:ln>
          </p:spPr>
          <p:txBody>
            <a:bodyPr wrap="square" rtlCol="0">
              <a:spAutoFit/>
            </a:bodyPr>
            <a:lstStyle/>
            <a:p>
              <a:r>
                <a:rPr lang="en-US" sz="1800" dirty="0" smtClean="0">
                  <a:latin typeface="Calibri" pitchFamily="34" charset="0"/>
                </a:rPr>
                <a:t>Other local variables</a:t>
              </a:r>
            </a:p>
          </p:txBody>
        </p:sp>
        <p:sp>
          <p:nvSpPr>
            <p:cNvPr id="98" name="Left Brace 97"/>
            <p:cNvSpPr/>
            <p:nvPr>
              <p:custDataLst>
                <p:tags r:id="rId45"/>
              </p:custDataLst>
            </p:nvPr>
          </p:nvSpPr>
          <p:spPr bwMode="auto">
            <a:xfrm rot="5400000">
              <a:off x="5458002" y="2074216"/>
              <a:ext cx="328428" cy="1731028"/>
            </a:xfrm>
            <a:prstGeom prst="leftBrace">
              <a:avLst>
                <a:gd name="adj1" fmla="val 59173"/>
                <a:gd name="adj2" fmla="val 50000"/>
              </a:avLst>
            </a:prstGeom>
            <a:noFill/>
            <a:ln w="254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grpSp>
      <p:grpSp>
        <p:nvGrpSpPr>
          <p:cNvPr id="60" name="Group 59"/>
          <p:cNvGrpSpPr/>
          <p:nvPr>
            <p:custDataLst>
              <p:tags r:id="rId12"/>
            </p:custDataLst>
          </p:nvPr>
        </p:nvGrpSpPr>
        <p:grpSpPr>
          <a:xfrm>
            <a:off x="4554930" y="1912143"/>
            <a:ext cx="3094197" cy="2243136"/>
            <a:chOff x="4335258" y="2956153"/>
            <a:chExt cx="3094197" cy="3733511"/>
          </a:xfrm>
        </p:grpSpPr>
        <p:sp>
          <p:nvSpPr>
            <p:cNvPr id="80" name="TextBox 79"/>
            <p:cNvSpPr txBox="1"/>
            <p:nvPr>
              <p:custDataLst>
                <p:tags r:id="rId16"/>
              </p:custDataLst>
            </p:nvPr>
          </p:nvSpPr>
          <p:spPr>
            <a:xfrm>
              <a:off x="6391678" y="5505439"/>
              <a:ext cx="1037777" cy="646331"/>
            </a:xfrm>
            <a:prstGeom prst="rect">
              <a:avLst/>
            </a:prstGeom>
            <a:noFill/>
          </p:spPr>
          <p:txBody>
            <a:bodyPr wrap="none" rtlCol="0">
              <a:spAutoFit/>
            </a:bodyPr>
            <a:lstStyle/>
            <a:p>
              <a:pPr algn="ctr"/>
              <a:r>
                <a:rPr lang="en-US" sz="1800" dirty="0" smtClean="0">
                  <a:latin typeface="Calibri" pitchFamily="34" charset="0"/>
                </a:rPr>
                <a:t>constant</a:t>
              </a:r>
              <a:br>
                <a:rPr lang="en-US" sz="1800" dirty="0" smtClean="0">
                  <a:latin typeface="Calibri" pitchFamily="34" charset="0"/>
                </a:rPr>
              </a:br>
              <a:r>
                <a:rPr lang="en-US" sz="1800" dirty="0" smtClean="0">
                  <a:latin typeface="Calibri" pitchFamily="34" charset="0"/>
                </a:rPr>
                <a:t>pool</a:t>
              </a:r>
            </a:p>
          </p:txBody>
        </p:sp>
        <p:sp>
          <p:nvSpPr>
            <p:cNvPr id="61" name="Rectangle 60"/>
            <p:cNvSpPr/>
            <p:nvPr>
              <p:custDataLst>
                <p:tags r:id="rId17"/>
              </p:custDataLst>
            </p:nvPr>
          </p:nvSpPr>
          <p:spPr bwMode="auto">
            <a:xfrm>
              <a:off x="4335258" y="2956153"/>
              <a:ext cx="3087229" cy="3733511"/>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62" name="Rectangle 61"/>
            <p:cNvSpPr/>
            <p:nvPr>
              <p:custDataLst>
                <p:tags r:id="rId18"/>
              </p:custDataLst>
            </p:nvPr>
          </p:nvSpPr>
          <p:spPr bwMode="auto">
            <a:xfrm>
              <a:off x="4487659" y="3108554"/>
              <a:ext cx="263610"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63" name="Rectangle 62"/>
            <p:cNvSpPr/>
            <p:nvPr>
              <p:custDataLst>
                <p:tags r:id="rId19"/>
              </p:custDataLst>
            </p:nvPr>
          </p:nvSpPr>
          <p:spPr bwMode="auto">
            <a:xfrm>
              <a:off x="4749535" y="3107672"/>
              <a:ext cx="263610"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64" name="Rectangle 63"/>
            <p:cNvSpPr/>
            <p:nvPr>
              <p:custDataLst>
                <p:tags r:id="rId20"/>
              </p:custDataLst>
            </p:nvPr>
          </p:nvSpPr>
          <p:spPr bwMode="auto">
            <a:xfrm>
              <a:off x="5012278" y="3107672"/>
              <a:ext cx="263610"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65" name="Rectangle 64"/>
            <p:cNvSpPr/>
            <p:nvPr>
              <p:custDataLst>
                <p:tags r:id="rId21"/>
              </p:custDataLst>
            </p:nvPr>
          </p:nvSpPr>
          <p:spPr bwMode="auto">
            <a:xfrm>
              <a:off x="5275021" y="3107672"/>
              <a:ext cx="263610"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66" name="Rectangle 65"/>
            <p:cNvSpPr/>
            <p:nvPr>
              <p:custDataLst>
                <p:tags r:id="rId22"/>
              </p:custDataLst>
            </p:nvPr>
          </p:nvSpPr>
          <p:spPr bwMode="auto">
            <a:xfrm>
              <a:off x="5536897" y="3106790"/>
              <a:ext cx="263610"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67" name="Rectangle 66"/>
            <p:cNvSpPr/>
            <p:nvPr>
              <p:custDataLst>
                <p:tags r:id="rId23"/>
              </p:custDataLst>
            </p:nvPr>
          </p:nvSpPr>
          <p:spPr bwMode="auto">
            <a:xfrm>
              <a:off x="5799639" y="3106789"/>
              <a:ext cx="692299" cy="373139"/>
            </a:xfrm>
            <a:prstGeom prst="rect">
              <a:avLst/>
            </a:prstGeom>
            <a:noFill/>
            <a:ln w="25400" cap="flat" cmpd="sng" algn="ctr">
              <a:solidFill>
                <a:srgbClr val="CC0000"/>
              </a:solidFill>
              <a:prstDash val="sysDash"/>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Narrow" pitchFamily="34" charset="0"/>
              </a:endParaRPr>
            </a:p>
          </p:txBody>
        </p:sp>
        <p:sp>
          <p:nvSpPr>
            <p:cNvPr id="68" name="Rectangle 67"/>
            <p:cNvSpPr/>
            <p:nvPr>
              <p:custDataLst>
                <p:tags r:id="rId24"/>
              </p:custDataLst>
            </p:nvPr>
          </p:nvSpPr>
          <p:spPr bwMode="auto">
            <a:xfrm>
              <a:off x="6490207" y="3107671"/>
              <a:ext cx="263610" cy="373139"/>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Narrow" pitchFamily="34" charset="0"/>
              </a:endParaRPr>
            </a:p>
          </p:txBody>
        </p:sp>
        <p:sp>
          <p:nvSpPr>
            <p:cNvPr id="69" name="Rectangle 68"/>
            <p:cNvSpPr/>
            <p:nvPr>
              <p:custDataLst>
                <p:tags r:id="rId25"/>
              </p:custDataLst>
            </p:nvPr>
          </p:nvSpPr>
          <p:spPr bwMode="auto">
            <a:xfrm>
              <a:off x="6752083" y="3106789"/>
              <a:ext cx="263610" cy="373139"/>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Narrow" pitchFamily="34" charset="0"/>
              </a:endParaRPr>
            </a:p>
          </p:txBody>
        </p:sp>
        <p:sp>
          <p:nvSpPr>
            <p:cNvPr id="70" name="Rectangle 69"/>
            <p:cNvSpPr/>
            <p:nvPr>
              <p:custDataLst>
                <p:tags r:id="rId26"/>
              </p:custDataLst>
            </p:nvPr>
          </p:nvSpPr>
          <p:spPr bwMode="auto">
            <a:xfrm>
              <a:off x="7014826" y="3106790"/>
              <a:ext cx="263610"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71" name="Rectangle 70"/>
            <p:cNvSpPr/>
            <p:nvPr>
              <p:custDataLst>
                <p:tags r:id="rId27"/>
              </p:custDataLst>
            </p:nvPr>
          </p:nvSpPr>
          <p:spPr bwMode="auto">
            <a:xfrm>
              <a:off x="4508688" y="6151414"/>
              <a:ext cx="1490608"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72" name="Rectangle 71"/>
            <p:cNvSpPr/>
            <p:nvPr>
              <p:custDataLst>
                <p:tags r:id="rId28"/>
              </p:custDataLst>
            </p:nvPr>
          </p:nvSpPr>
          <p:spPr bwMode="auto">
            <a:xfrm>
              <a:off x="4507822" y="5778276"/>
              <a:ext cx="1490608"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73" name="Rectangle 72"/>
            <p:cNvSpPr/>
            <p:nvPr>
              <p:custDataLst>
                <p:tags r:id="rId29"/>
              </p:custDataLst>
            </p:nvPr>
          </p:nvSpPr>
          <p:spPr bwMode="auto">
            <a:xfrm>
              <a:off x="4507822" y="5406020"/>
              <a:ext cx="1490608"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74" name="Rectangle 73"/>
            <p:cNvSpPr/>
            <p:nvPr>
              <p:custDataLst>
                <p:tags r:id="rId30"/>
              </p:custDataLst>
            </p:nvPr>
          </p:nvSpPr>
          <p:spPr bwMode="auto">
            <a:xfrm>
              <a:off x="4507821" y="5033763"/>
              <a:ext cx="1490608"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75" name="Rectangle 74"/>
            <p:cNvSpPr/>
            <p:nvPr>
              <p:custDataLst>
                <p:tags r:id="rId31"/>
              </p:custDataLst>
            </p:nvPr>
          </p:nvSpPr>
          <p:spPr bwMode="auto">
            <a:xfrm>
              <a:off x="4507822" y="4650559"/>
              <a:ext cx="1490608"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76" name="Rectangle 75"/>
            <p:cNvSpPr/>
            <p:nvPr>
              <p:custDataLst>
                <p:tags r:id="rId32"/>
              </p:custDataLst>
            </p:nvPr>
          </p:nvSpPr>
          <p:spPr bwMode="auto">
            <a:xfrm>
              <a:off x="4507821" y="4278303"/>
              <a:ext cx="1490608"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77" name="Rectangle 76"/>
            <p:cNvSpPr/>
            <p:nvPr>
              <p:custDataLst>
                <p:tags r:id="rId33"/>
              </p:custDataLst>
            </p:nvPr>
          </p:nvSpPr>
          <p:spPr bwMode="auto">
            <a:xfrm>
              <a:off x="6433857" y="5578475"/>
              <a:ext cx="929469" cy="975827"/>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78" name="TextBox 77"/>
            <p:cNvSpPr txBox="1"/>
            <p:nvPr>
              <p:custDataLst>
                <p:tags r:id="rId34"/>
              </p:custDataLst>
            </p:nvPr>
          </p:nvSpPr>
          <p:spPr>
            <a:xfrm>
              <a:off x="5145382" y="3324100"/>
              <a:ext cx="1494595" cy="369332"/>
            </a:xfrm>
            <a:prstGeom prst="rect">
              <a:avLst/>
            </a:prstGeom>
            <a:noFill/>
          </p:spPr>
          <p:txBody>
            <a:bodyPr wrap="none" rtlCol="0">
              <a:spAutoFit/>
            </a:bodyPr>
            <a:lstStyle/>
            <a:p>
              <a:r>
                <a:rPr lang="en-US" sz="1800" dirty="0" smtClean="0">
                  <a:latin typeface="Calibri" pitchFamily="34" charset="0"/>
                </a:rPr>
                <a:t>variable table</a:t>
              </a:r>
            </a:p>
          </p:txBody>
        </p:sp>
        <p:sp>
          <p:nvSpPr>
            <p:cNvPr id="79" name="TextBox 78"/>
            <p:cNvSpPr txBox="1"/>
            <p:nvPr>
              <p:custDataLst>
                <p:tags r:id="rId35"/>
              </p:custDataLst>
            </p:nvPr>
          </p:nvSpPr>
          <p:spPr>
            <a:xfrm>
              <a:off x="4485913" y="3730592"/>
              <a:ext cx="1560305" cy="369332"/>
            </a:xfrm>
            <a:prstGeom prst="rect">
              <a:avLst/>
            </a:prstGeom>
            <a:noFill/>
          </p:spPr>
          <p:txBody>
            <a:bodyPr wrap="none" rtlCol="0">
              <a:spAutoFit/>
            </a:bodyPr>
            <a:lstStyle/>
            <a:p>
              <a:r>
                <a:rPr lang="en-US" sz="1800" dirty="0" smtClean="0">
                  <a:latin typeface="Calibri" pitchFamily="34" charset="0"/>
                </a:rPr>
                <a:t>operand stack</a:t>
              </a:r>
            </a:p>
          </p:txBody>
        </p:sp>
        <p:cxnSp>
          <p:nvCxnSpPr>
            <p:cNvPr id="81" name="Straight Arrow Connector 80"/>
            <p:cNvCxnSpPr/>
            <p:nvPr>
              <p:custDataLst>
                <p:tags r:id="rId36"/>
              </p:custDataLst>
            </p:nvPr>
          </p:nvCxnSpPr>
          <p:spPr bwMode="auto">
            <a:xfrm rot="5400000" flipH="1" flipV="1">
              <a:off x="5676297" y="5425087"/>
              <a:ext cx="886846" cy="1588"/>
            </a:xfrm>
            <a:prstGeom prst="straightConnector1">
              <a:avLst/>
            </a:prstGeom>
            <a:noFill/>
            <a:ln w="25400" cap="flat" cmpd="sng" algn="ctr">
              <a:solidFill>
                <a:srgbClr val="CC0000"/>
              </a:solidFill>
              <a:prstDash val="solid"/>
              <a:round/>
              <a:headEnd type="none" w="med" len="med"/>
              <a:tailEnd type="arrow"/>
            </a:ln>
            <a:effectLst/>
          </p:spPr>
        </p:cxnSp>
        <p:sp>
          <p:nvSpPr>
            <p:cNvPr id="82" name="TextBox 81"/>
            <p:cNvSpPr txBox="1"/>
            <p:nvPr>
              <p:custDataLst>
                <p:tags r:id="rId37"/>
              </p:custDataLst>
            </p:nvPr>
          </p:nvSpPr>
          <p:spPr>
            <a:xfrm>
              <a:off x="4466630" y="3098486"/>
              <a:ext cx="300792" cy="461042"/>
            </a:xfrm>
            <a:prstGeom prst="rect">
              <a:avLst/>
            </a:prstGeom>
            <a:noFill/>
          </p:spPr>
          <p:txBody>
            <a:bodyPr wrap="square" rtlCol="0">
              <a:spAutoFit/>
            </a:bodyPr>
            <a:lstStyle/>
            <a:p>
              <a:r>
                <a:rPr lang="en-US" sz="1200" dirty="0" smtClean="0">
                  <a:latin typeface="Calibri" pitchFamily="34" charset="0"/>
                </a:rPr>
                <a:t>0</a:t>
              </a:r>
            </a:p>
          </p:txBody>
        </p:sp>
        <p:sp>
          <p:nvSpPr>
            <p:cNvPr id="83" name="TextBox 82"/>
            <p:cNvSpPr txBox="1"/>
            <p:nvPr>
              <p:custDataLst>
                <p:tags r:id="rId38"/>
              </p:custDataLst>
            </p:nvPr>
          </p:nvSpPr>
          <p:spPr>
            <a:xfrm>
              <a:off x="4739458" y="3108549"/>
              <a:ext cx="300792" cy="461042"/>
            </a:xfrm>
            <a:prstGeom prst="rect">
              <a:avLst/>
            </a:prstGeom>
            <a:noFill/>
          </p:spPr>
          <p:txBody>
            <a:bodyPr wrap="square" rtlCol="0">
              <a:spAutoFit/>
            </a:bodyPr>
            <a:lstStyle/>
            <a:p>
              <a:r>
                <a:rPr lang="en-US" sz="1200" dirty="0" smtClean="0">
                  <a:latin typeface="Calibri" pitchFamily="34" charset="0"/>
                </a:rPr>
                <a:t>1</a:t>
              </a:r>
            </a:p>
          </p:txBody>
        </p:sp>
        <p:sp>
          <p:nvSpPr>
            <p:cNvPr id="84" name="TextBox 83"/>
            <p:cNvSpPr txBox="1"/>
            <p:nvPr>
              <p:custDataLst>
                <p:tags r:id="rId39"/>
              </p:custDataLst>
            </p:nvPr>
          </p:nvSpPr>
          <p:spPr>
            <a:xfrm>
              <a:off x="4990390" y="3107663"/>
              <a:ext cx="300792" cy="461042"/>
            </a:xfrm>
            <a:prstGeom prst="rect">
              <a:avLst/>
            </a:prstGeom>
            <a:noFill/>
          </p:spPr>
          <p:txBody>
            <a:bodyPr wrap="square" rtlCol="0">
              <a:spAutoFit/>
            </a:bodyPr>
            <a:lstStyle/>
            <a:p>
              <a:r>
                <a:rPr lang="en-US" sz="1200" dirty="0" smtClean="0">
                  <a:latin typeface="Calibri" pitchFamily="34" charset="0"/>
                </a:rPr>
                <a:t>2</a:t>
              </a:r>
            </a:p>
          </p:txBody>
        </p:sp>
        <p:sp>
          <p:nvSpPr>
            <p:cNvPr id="85" name="TextBox 84"/>
            <p:cNvSpPr txBox="1"/>
            <p:nvPr>
              <p:custDataLst>
                <p:tags r:id="rId40"/>
              </p:custDataLst>
            </p:nvPr>
          </p:nvSpPr>
          <p:spPr>
            <a:xfrm>
              <a:off x="5263218" y="3106778"/>
              <a:ext cx="300792" cy="461042"/>
            </a:xfrm>
            <a:prstGeom prst="rect">
              <a:avLst/>
            </a:prstGeom>
            <a:noFill/>
          </p:spPr>
          <p:txBody>
            <a:bodyPr wrap="square" rtlCol="0">
              <a:spAutoFit/>
            </a:bodyPr>
            <a:lstStyle/>
            <a:p>
              <a:r>
                <a:rPr lang="en-US" sz="1200" dirty="0" smtClean="0">
                  <a:latin typeface="Calibri" pitchFamily="34" charset="0"/>
                </a:rPr>
                <a:t>3</a:t>
              </a:r>
            </a:p>
          </p:txBody>
        </p:sp>
        <p:sp>
          <p:nvSpPr>
            <p:cNvPr id="86" name="TextBox 85"/>
            <p:cNvSpPr txBox="1"/>
            <p:nvPr>
              <p:custDataLst>
                <p:tags r:id="rId41"/>
              </p:custDataLst>
            </p:nvPr>
          </p:nvSpPr>
          <p:spPr>
            <a:xfrm>
              <a:off x="5525098" y="3105891"/>
              <a:ext cx="300792" cy="461042"/>
            </a:xfrm>
            <a:prstGeom prst="rect">
              <a:avLst/>
            </a:prstGeom>
            <a:noFill/>
          </p:spPr>
          <p:txBody>
            <a:bodyPr wrap="square" rtlCol="0">
              <a:spAutoFit/>
            </a:bodyPr>
            <a:lstStyle/>
            <a:p>
              <a:r>
                <a:rPr lang="en-US" sz="1200" dirty="0" smtClean="0">
                  <a:latin typeface="Calibri" pitchFamily="34" charset="0"/>
                </a:rPr>
                <a:t>4</a:t>
              </a:r>
            </a:p>
          </p:txBody>
        </p:sp>
        <p:sp>
          <p:nvSpPr>
            <p:cNvPr id="87" name="TextBox 86"/>
            <p:cNvSpPr txBox="1"/>
            <p:nvPr>
              <p:custDataLst>
                <p:tags r:id="rId42"/>
              </p:custDataLst>
            </p:nvPr>
          </p:nvSpPr>
          <p:spPr>
            <a:xfrm>
              <a:off x="6991258" y="3115954"/>
              <a:ext cx="300792" cy="461042"/>
            </a:xfrm>
            <a:prstGeom prst="rect">
              <a:avLst/>
            </a:prstGeom>
            <a:noFill/>
          </p:spPr>
          <p:txBody>
            <a:bodyPr wrap="square" rtlCol="0">
              <a:spAutoFit/>
            </a:bodyPr>
            <a:lstStyle/>
            <a:p>
              <a:r>
                <a:rPr lang="en-US" sz="1200" dirty="0" err="1" smtClean="0">
                  <a:latin typeface="Calibri" pitchFamily="34" charset="0"/>
                </a:rPr>
                <a:t>n</a:t>
              </a:r>
              <a:endParaRPr lang="en-US" sz="1200" dirty="0" smtClean="0">
                <a:latin typeface="Calibri" pitchFamily="34" charset="0"/>
              </a:endParaRPr>
            </a:p>
          </p:txBody>
        </p:sp>
      </p:grpSp>
      <p:sp>
        <p:nvSpPr>
          <p:cNvPr id="103" name="TextBox 102"/>
          <p:cNvSpPr txBox="1"/>
          <p:nvPr>
            <p:custDataLst>
              <p:tags r:id="rId13"/>
            </p:custDataLst>
          </p:nvPr>
        </p:nvSpPr>
        <p:spPr>
          <a:xfrm>
            <a:off x="3561431" y="1417151"/>
            <a:ext cx="1361521" cy="461665"/>
          </a:xfrm>
          <a:prstGeom prst="rect">
            <a:avLst/>
          </a:prstGeom>
          <a:noFill/>
        </p:spPr>
        <p:txBody>
          <a:bodyPr wrap="none" rtlCol="0">
            <a:spAutoFit/>
          </a:bodyPr>
          <a:lstStyle/>
          <a:p>
            <a:r>
              <a:rPr lang="en-US" dirty="0" smtClean="0">
                <a:latin typeface="Calibri" pitchFamily="34" charset="0"/>
              </a:rPr>
              <a:t>machine:</a:t>
            </a:r>
          </a:p>
        </p:txBody>
      </p:sp>
      <p:sp>
        <p:nvSpPr>
          <p:cNvPr id="54" name="Date Placeholder 53"/>
          <p:cNvSpPr>
            <a:spLocks noGrp="1"/>
          </p:cNvSpPr>
          <p:nvPr>
            <p:ph type="dt" sz="half" idx="2"/>
            <p:custDataLst>
              <p:tags r:id="rId14"/>
            </p:custDataLst>
          </p:nvPr>
        </p:nvSpPr>
        <p:spPr/>
        <p:txBody>
          <a:bodyPr/>
          <a:lstStyle/>
          <a:p>
            <a:r>
              <a:rPr lang="en-US" smtClean="0"/>
              <a:t>Autumn 2014</a:t>
            </a:r>
            <a:endParaRPr lang="en-US" dirty="0"/>
          </a:p>
        </p:txBody>
      </p:sp>
      <p:sp>
        <p:nvSpPr>
          <p:cNvPr id="55" name="Footer Placeholder 54"/>
          <p:cNvSpPr>
            <a:spLocks noGrp="1"/>
          </p:cNvSpPr>
          <p:nvPr>
            <p:ph type="ftr" sz="quarter" idx="3"/>
            <p:custDataLst>
              <p:tags r:id="rId15"/>
            </p:custDataLst>
          </p:nvPr>
        </p:nvSpPr>
        <p:spPr/>
        <p:txBody>
          <a:bodyPr/>
          <a:lstStyle/>
          <a:p>
            <a:r>
              <a:rPr lang="en-US" smtClean="0"/>
              <a:t>Java vs. C</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A Simple Java Method</a:t>
            </a:r>
            <a:endParaRPr lang="en-US" dirty="0"/>
          </a:p>
        </p:txBody>
      </p:sp>
      <p:sp>
        <p:nvSpPr>
          <p:cNvPr id="5" name="Slide Number Placeholder 4"/>
          <p:cNvSpPr>
            <a:spLocks noGrp="1"/>
          </p:cNvSpPr>
          <p:nvPr>
            <p:ph type="sldNum" sz="quarter" idx="4"/>
            <p:custDataLst>
              <p:tags r:id="rId2"/>
            </p:custDataLst>
          </p:nvPr>
        </p:nvSpPr>
        <p:spPr/>
        <p:txBody>
          <a:bodyPr/>
          <a:lstStyle/>
          <a:p>
            <a:fld id="{7CBE8339-D2AD-46DC-A898-FD1E949067F0}" type="slidenum">
              <a:rPr lang="en-US" smtClean="0"/>
              <a:pPr/>
              <a:t>27</a:t>
            </a:fld>
            <a:endParaRPr lang="en-US"/>
          </a:p>
        </p:txBody>
      </p:sp>
      <p:sp>
        <p:nvSpPr>
          <p:cNvPr id="6" name="Rectangle 5"/>
          <p:cNvSpPr/>
          <p:nvPr>
            <p:custDataLst>
              <p:tags r:id="rId3"/>
            </p:custDataLst>
          </p:nvPr>
        </p:nvSpPr>
        <p:spPr>
          <a:xfrm>
            <a:off x="413964" y="1840563"/>
            <a:ext cx="8656557" cy="2554545"/>
          </a:xfrm>
          <a:prstGeom prst="rect">
            <a:avLst/>
          </a:prstGeom>
          <a:solidFill>
            <a:srgbClr val="CDF1C5"/>
          </a:solidFill>
          <a:ln>
            <a:solidFill>
              <a:srgbClr val="5CE455"/>
            </a:solidFill>
          </a:ln>
        </p:spPr>
        <p:txBody>
          <a:bodyPr wrap="square">
            <a:spAutoFit/>
          </a:bodyPr>
          <a:lstStyle/>
          <a:p>
            <a:r>
              <a:rPr lang="en-US" sz="1600" dirty="0" smtClean="0">
                <a:latin typeface="Courier New" panose="02070309020205020404" pitchFamily="49" charset="0"/>
                <a:cs typeface="Courier New" panose="02070309020205020404" pitchFamily="49" charset="0"/>
              </a:rPr>
              <a:t>Method </a:t>
            </a:r>
            <a:r>
              <a:rPr lang="en-US" sz="1600" dirty="0" err="1" smtClean="0">
                <a:latin typeface="Courier New" panose="02070309020205020404" pitchFamily="49" charset="0"/>
                <a:cs typeface="Courier New" panose="02070309020205020404" pitchFamily="49" charset="0"/>
              </a:rPr>
              <a:t>java.lang.String</a:t>
            </a:r>
            <a:r>
              <a:rPr lang="en-US" sz="1600" dirty="0" smtClean="0">
                <a:latin typeface="Courier New" panose="02070309020205020404" pitchFamily="49" charset="0"/>
                <a:cs typeface="Courier New" panose="02070309020205020404" pitchFamily="49" charset="0"/>
              </a:rPr>
              <a:t> getE</a:t>
            </a:r>
            <a:r>
              <a:rPr lang="en-US" sz="1600" dirty="0" err="1" smtClean="0">
                <a:latin typeface="Courier New" panose="02070309020205020404" pitchFamily="49" charset="0"/>
                <a:cs typeface="Courier New" panose="02070309020205020404" pitchFamily="49" charset="0"/>
              </a:rPr>
              <a:t>mployeeName</a:t>
            </a:r>
            <a:r>
              <a:rPr lang="en-US" sz="1600" dirty="0" smtClean="0">
                <a:latin typeface="Courier New" panose="02070309020205020404" pitchFamily="49" charset="0"/>
                <a:cs typeface="Courier New" panose="02070309020205020404" pitchFamily="49" charset="0"/>
              </a:rPr>
              <a:t>()</a:t>
            </a:r>
          </a:p>
          <a:p>
            <a:endParaRPr lang="en-US" sz="1600" dirty="0" smtClean="0">
              <a:latin typeface="Courier New" panose="02070309020205020404" pitchFamily="49" charset="0"/>
              <a:cs typeface="Courier New" panose="02070309020205020404" pitchFamily="49" charset="0"/>
            </a:endParaRPr>
          </a:p>
          <a:p>
            <a:r>
              <a:rPr lang="en-US" sz="1600" dirty="0" smtClean="0">
                <a:latin typeface="Courier New" panose="02070309020205020404" pitchFamily="49" charset="0"/>
                <a:cs typeface="Courier New" panose="02070309020205020404" pitchFamily="49" charset="0"/>
              </a:rPr>
              <a:t>0 </a:t>
            </a:r>
            <a:r>
              <a:rPr lang="en-US" sz="1600" dirty="0" err="1" smtClean="0">
                <a:latin typeface="Courier New" panose="02070309020205020404" pitchFamily="49" charset="0"/>
                <a:cs typeface="Courier New" panose="02070309020205020404" pitchFamily="49" charset="0"/>
              </a:rPr>
              <a:t>aload</a:t>
            </a:r>
            <a:r>
              <a:rPr lang="en-US" sz="1600" dirty="0" smtClean="0">
                <a:latin typeface="Courier New" panose="02070309020205020404" pitchFamily="49" charset="0"/>
                <a:cs typeface="Courier New" panose="02070309020205020404" pitchFamily="49" charset="0"/>
              </a:rPr>
              <a:t> 0       // "this" object is stored at 0 in the </a:t>
            </a:r>
            <a:r>
              <a:rPr lang="en-US" sz="1600" dirty="0" err="1" smtClean="0">
                <a:latin typeface="Courier New" panose="02070309020205020404" pitchFamily="49" charset="0"/>
                <a:cs typeface="Courier New" panose="02070309020205020404" pitchFamily="49" charset="0"/>
              </a:rPr>
              <a:t>var</a:t>
            </a:r>
            <a:r>
              <a:rPr lang="en-US" sz="1600" dirty="0" smtClean="0">
                <a:latin typeface="Courier New" panose="02070309020205020404" pitchFamily="49" charset="0"/>
                <a:cs typeface="Courier New" panose="02070309020205020404" pitchFamily="49" charset="0"/>
              </a:rPr>
              <a:t> table</a:t>
            </a:r>
          </a:p>
          <a:p>
            <a:endParaRPr lang="en-US" sz="1600" dirty="0" smtClean="0">
              <a:latin typeface="Courier New" panose="02070309020205020404" pitchFamily="49" charset="0"/>
              <a:cs typeface="Courier New" panose="02070309020205020404" pitchFamily="49" charset="0"/>
            </a:endParaRPr>
          </a:p>
          <a:p>
            <a:r>
              <a:rPr lang="en-US" sz="1600" dirty="0" smtClean="0">
                <a:latin typeface="Courier New" panose="02070309020205020404" pitchFamily="49" charset="0"/>
                <a:cs typeface="Courier New" panose="02070309020205020404" pitchFamily="49" charset="0"/>
              </a:rPr>
              <a:t>1 </a:t>
            </a:r>
            <a:r>
              <a:rPr lang="en-US" sz="1600" dirty="0" err="1" smtClean="0">
                <a:latin typeface="Courier New" panose="02070309020205020404" pitchFamily="49" charset="0"/>
                <a:cs typeface="Courier New" panose="02070309020205020404" pitchFamily="49" charset="0"/>
              </a:rPr>
              <a:t>getfield</a:t>
            </a:r>
            <a:r>
              <a:rPr lang="en-US" sz="1600" dirty="0" smtClean="0">
                <a:latin typeface="Courier New" panose="02070309020205020404" pitchFamily="49" charset="0"/>
                <a:cs typeface="Courier New" panose="02070309020205020404" pitchFamily="49" charset="0"/>
              </a:rPr>
              <a:t> #5 &lt;Field </a:t>
            </a:r>
            <a:r>
              <a:rPr lang="en-US" sz="1600" dirty="0" err="1" smtClean="0">
                <a:latin typeface="Courier New" panose="02070309020205020404" pitchFamily="49" charset="0"/>
                <a:cs typeface="Courier New" panose="02070309020205020404" pitchFamily="49" charset="0"/>
              </a:rPr>
              <a:t>java.lang.String</a:t>
            </a:r>
            <a:r>
              <a:rPr lang="en-US" sz="1600" dirty="0" smtClean="0">
                <a:latin typeface="Courier New" panose="02070309020205020404" pitchFamily="49" charset="0"/>
                <a:cs typeface="Courier New" panose="02070309020205020404" pitchFamily="49" charset="0"/>
              </a:rPr>
              <a:t> name&gt; // takes 3 bytes</a:t>
            </a:r>
          </a:p>
          <a:p>
            <a:r>
              <a:rPr lang="en-US" sz="1600" dirty="0" smtClean="0">
                <a:latin typeface="Courier New" panose="02070309020205020404" pitchFamily="49" charset="0"/>
                <a:cs typeface="Courier New" panose="02070309020205020404" pitchFamily="49" charset="0"/>
              </a:rPr>
              <a:t>                // pop an element from top of stack, retrieve its</a:t>
            </a:r>
          </a:p>
          <a:p>
            <a:r>
              <a:rPr lang="en-US" sz="1600" dirty="0" smtClean="0">
                <a:latin typeface="Courier New" panose="02070309020205020404" pitchFamily="49" charset="0"/>
                <a:cs typeface="Courier New" panose="02070309020205020404" pitchFamily="49" charset="0"/>
              </a:rPr>
              <a:t>		 // specified instance field and push it onto stack.</a:t>
            </a:r>
          </a:p>
          <a:p>
            <a:r>
              <a:rPr lang="en-US" sz="1600" dirty="0" smtClean="0">
                <a:latin typeface="Courier New" panose="02070309020205020404" pitchFamily="49" charset="0"/>
                <a:cs typeface="Courier New" panose="02070309020205020404" pitchFamily="49" charset="0"/>
              </a:rPr>
              <a:t>		 // "name" field is the fifth field of the object</a:t>
            </a:r>
          </a:p>
          <a:p>
            <a:endParaRPr lang="en-US" sz="1600" dirty="0" smtClean="0">
              <a:latin typeface="Courier New" panose="02070309020205020404" pitchFamily="49" charset="0"/>
              <a:cs typeface="Courier New" panose="02070309020205020404" pitchFamily="49" charset="0"/>
            </a:endParaRPr>
          </a:p>
          <a:p>
            <a:r>
              <a:rPr lang="en-US" sz="1600" dirty="0" smtClean="0">
                <a:latin typeface="Courier New" panose="02070309020205020404" pitchFamily="49" charset="0"/>
                <a:cs typeface="Courier New" panose="02070309020205020404" pitchFamily="49" charset="0"/>
              </a:rPr>
              <a:t>4 </a:t>
            </a:r>
            <a:r>
              <a:rPr lang="en-US" sz="1600" dirty="0" err="1" smtClean="0">
                <a:latin typeface="Courier New" panose="02070309020205020404" pitchFamily="49" charset="0"/>
                <a:cs typeface="Courier New" panose="02070309020205020404" pitchFamily="49" charset="0"/>
              </a:rPr>
              <a:t>areturn</a:t>
            </a:r>
            <a:r>
              <a:rPr lang="en-US" sz="1600" dirty="0" smtClean="0">
                <a:latin typeface="Courier New" panose="02070309020205020404" pitchFamily="49" charset="0"/>
                <a:cs typeface="Courier New" panose="02070309020205020404" pitchFamily="49" charset="0"/>
              </a:rPr>
              <a:t>       // Returns object at top of stack </a:t>
            </a:r>
          </a:p>
        </p:txBody>
      </p:sp>
      <p:grpSp>
        <p:nvGrpSpPr>
          <p:cNvPr id="21" name="Group 20"/>
          <p:cNvGrpSpPr/>
          <p:nvPr>
            <p:custDataLst>
              <p:tags r:id="rId4"/>
            </p:custDataLst>
          </p:nvPr>
        </p:nvGrpSpPr>
        <p:grpSpPr>
          <a:xfrm>
            <a:off x="164216" y="4499921"/>
            <a:ext cx="8789203" cy="733564"/>
            <a:chOff x="164216" y="4499921"/>
            <a:chExt cx="8789203" cy="733564"/>
          </a:xfrm>
        </p:grpSpPr>
        <p:sp>
          <p:nvSpPr>
            <p:cNvPr id="8" name="Rectangle 7"/>
            <p:cNvSpPr/>
            <p:nvPr>
              <p:custDataLst>
                <p:tags r:id="rId20"/>
              </p:custDataLst>
            </p:nvPr>
          </p:nvSpPr>
          <p:spPr bwMode="auto">
            <a:xfrm>
              <a:off x="305667" y="4860347"/>
              <a:ext cx="1730589"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9" name="TextBox 8"/>
            <p:cNvSpPr txBox="1"/>
            <p:nvPr>
              <p:custDataLst>
                <p:tags r:id="rId21"/>
              </p:custDataLst>
            </p:nvPr>
          </p:nvSpPr>
          <p:spPr>
            <a:xfrm>
              <a:off x="164216" y="4499921"/>
              <a:ext cx="295584" cy="369332"/>
            </a:xfrm>
            <a:prstGeom prst="rect">
              <a:avLst/>
            </a:prstGeom>
            <a:noFill/>
          </p:spPr>
          <p:txBody>
            <a:bodyPr wrap="square" rtlCol="0">
              <a:spAutoFit/>
            </a:bodyPr>
            <a:lstStyle/>
            <a:p>
              <a:r>
                <a:rPr lang="en-US" sz="1800" dirty="0" smtClean="0">
                  <a:latin typeface="Calibri" pitchFamily="34" charset="0"/>
                </a:rPr>
                <a:t>0</a:t>
              </a:r>
            </a:p>
          </p:txBody>
        </p:sp>
        <p:sp>
          <p:nvSpPr>
            <p:cNvPr id="10" name="Rectangle 9"/>
            <p:cNvSpPr/>
            <p:nvPr>
              <p:custDataLst>
                <p:tags r:id="rId22"/>
              </p:custDataLst>
            </p:nvPr>
          </p:nvSpPr>
          <p:spPr bwMode="auto">
            <a:xfrm>
              <a:off x="2034524" y="4859465"/>
              <a:ext cx="1730589"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11" name="Rectangle 10"/>
            <p:cNvSpPr/>
            <p:nvPr>
              <p:custDataLst>
                <p:tags r:id="rId23"/>
              </p:custDataLst>
            </p:nvPr>
          </p:nvSpPr>
          <p:spPr bwMode="auto">
            <a:xfrm>
              <a:off x="3764248" y="4859465"/>
              <a:ext cx="1730589"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12" name="Rectangle 11"/>
            <p:cNvSpPr/>
            <p:nvPr>
              <p:custDataLst>
                <p:tags r:id="rId24"/>
              </p:custDataLst>
            </p:nvPr>
          </p:nvSpPr>
          <p:spPr bwMode="auto">
            <a:xfrm>
              <a:off x="5493106" y="4858583"/>
              <a:ext cx="1730589"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13" name="Rectangle 12"/>
            <p:cNvSpPr/>
            <p:nvPr>
              <p:custDataLst>
                <p:tags r:id="rId25"/>
              </p:custDataLst>
            </p:nvPr>
          </p:nvSpPr>
          <p:spPr bwMode="auto">
            <a:xfrm>
              <a:off x="7222830" y="4858583"/>
              <a:ext cx="1730589"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14" name="TextBox 13"/>
            <p:cNvSpPr txBox="1"/>
            <p:nvPr>
              <p:custDataLst>
                <p:tags r:id="rId26"/>
              </p:custDataLst>
            </p:nvPr>
          </p:nvSpPr>
          <p:spPr>
            <a:xfrm>
              <a:off x="1904021" y="4499921"/>
              <a:ext cx="295584" cy="369332"/>
            </a:xfrm>
            <a:prstGeom prst="rect">
              <a:avLst/>
            </a:prstGeom>
            <a:noFill/>
          </p:spPr>
          <p:txBody>
            <a:bodyPr wrap="square" rtlCol="0">
              <a:spAutoFit/>
            </a:bodyPr>
            <a:lstStyle/>
            <a:p>
              <a:r>
                <a:rPr lang="en-US" sz="1800" dirty="0" smtClean="0">
                  <a:latin typeface="Calibri" pitchFamily="34" charset="0"/>
                </a:rPr>
                <a:t>1</a:t>
              </a:r>
            </a:p>
          </p:txBody>
        </p:sp>
        <p:sp>
          <p:nvSpPr>
            <p:cNvPr id="15" name="TextBox 14"/>
            <p:cNvSpPr txBox="1"/>
            <p:nvPr>
              <p:custDataLst>
                <p:tags r:id="rId27"/>
              </p:custDataLst>
            </p:nvPr>
          </p:nvSpPr>
          <p:spPr>
            <a:xfrm>
              <a:off x="7082246" y="4499921"/>
              <a:ext cx="295584" cy="369332"/>
            </a:xfrm>
            <a:prstGeom prst="rect">
              <a:avLst/>
            </a:prstGeom>
            <a:noFill/>
          </p:spPr>
          <p:txBody>
            <a:bodyPr wrap="square" rtlCol="0">
              <a:spAutoFit/>
            </a:bodyPr>
            <a:lstStyle/>
            <a:p>
              <a:r>
                <a:rPr lang="en-US" sz="1800" dirty="0" smtClean="0">
                  <a:latin typeface="Calibri" pitchFamily="34" charset="0"/>
                </a:rPr>
                <a:t>4</a:t>
              </a:r>
            </a:p>
          </p:txBody>
        </p:sp>
        <p:sp>
          <p:nvSpPr>
            <p:cNvPr id="16" name="Rectangle 15"/>
            <p:cNvSpPr/>
            <p:nvPr>
              <p:custDataLst>
                <p:tags r:id="rId28"/>
              </p:custDataLst>
            </p:nvPr>
          </p:nvSpPr>
          <p:spPr>
            <a:xfrm>
              <a:off x="625578" y="4873321"/>
              <a:ext cx="1046581" cy="338554"/>
            </a:xfrm>
            <a:prstGeom prst="rect">
              <a:avLst/>
            </a:prstGeom>
          </p:spPr>
          <p:txBody>
            <a:bodyPr wrap="none">
              <a:spAutoFit/>
            </a:bodyPr>
            <a:lstStyle/>
            <a:p>
              <a:r>
                <a:rPr lang="en-US" sz="1600" dirty="0" smtClean="0">
                  <a:latin typeface="Courier"/>
                  <a:cs typeface="Courier"/>
                </a:rPr>
                <a:t>aload_0</a:t>
              </a:r>
              <a:endParaRPr lang="en-US" sz="1600" dirty="0"/>
            </a:p>
          </p:txBody>
        </p:sp>
        <p:sp>
          <p:nvSpPr>
            <p:cNvPr id="17" name="Rectangle 16"/>
            <p:cNvSpPr/>
            <p:nvPr>
              <p:custDataLst>
                <p:tags r:id="rId29"/>
              </p:custDataLst>
            </p:nvPr>
          </p:nvSpPr>
          <p:spPr>
            <a:xfrm>
              <a:off x="7554555" y="4872439"/>
              <a:ext cx="1046581" cy="338554"/>
            </a:xfrm>
            <a:prstGeom prst="rect">
              <a:avLst/>
            </a:prstGeom>
          </p:spPr>
          <p:txBody>
            <a:bodyPr wrap="none">
              <a:spAutoFit/>
            </a:bodyPr>
            <a:lstStyle/>
            <a:p>
              <a:r>
                <a:rPr lang="en-US" sz="1600" dirty="0" err="1" smtClean="0">
                  <a:latin typeface="Courier"/>
                  <a:cs typeface="Courier"/>
                </a:rPr>
                <a:t>areturn</a:t>
              </a:r>
              <a:endParaRPr lang="en-US" sz="1600" dirty="0"/>
            </a:p>
          </p:txBody>
        </p:sp>
        <p:sp>
          <p:nvSpPr>
            <p:cNvPr id="18" name="Rectangle 17"/>
            <p:cNvSpPr/>
            <p:nvPr>
              <p:custDataLst>
                <p:tags r:id="rId30"/>
              </p:custDataLst>
            </p:nvPr>
          </p:nvSpPr>
          <p:spPr>
            <a:xfrm>
              <a:off x="2375463" y="4882506"/>
              <a:ext cx="1172116" cy="338554"/>
            </a:xfrm>
            <a:prstGeom prst="rect">
              <a:avLst/>
            </a:prstGeom>
          </p:spPr>
          <p:txBody>
            <a:bodyPr wrap="none">
              <a:spAutoFit/>
            </a:bodyPr>
            <a:lstStyle/>
            <a:p>
              <a:r>
                <a:rPr lang="en-US" sz="1600" dirty="0" err="1" smtClean="0">
                  <a:latin typeface="Courier"/>
                  <a:cs typeface="Courier"/>
                </a:rPr>
                <a:t>getfield</a:t>
              </a:r>
              <a:endParaRPr lang="en-US" sz="1600" dirty="0"/>
            </a:p>
          </p:txBody>
        </p:sp>
        <p:sp>
          <p:nvSpPr>
            <p:cNvPr id="19" name="Rectangle 18"/>
            <p:cNvSpPr/>
            <p:nvPr>
              <p:custDataLst>
                <p:tags r:id="rId31"/>
              </p:custDataLst>
            </p:nvPr>
          </p:nvSpPr>
          <p:spPr>
            <a:xfrm>
              <a:off x="4443697" y="4881624"/>
              <a:ext cx="430927" cy="338554"/>
            </a:xfrm>
            <a:prstGeom prst="rect">
              <a:avLst/>
            </a:prstGeom>
          </p:spPr>
          <p:txBody>
            <a:bodyPr wrap="none">
              <a:spAutoFit/>
            </a:bodyPr>
            <a:lstStyle/>
            <a:p>
              <a:r>
                <a:rPr lang="en-US" sz="1600" dirty="0" smtClean="0">
                  <a:latin typeface="Courier"/>
                  <a:cs typeface="Courier"/>
                </a:rPr>
                <a:t>00</a:t>
              </a:r>
              <a:endParaRPr lang="en-US" sz="1600" dirty="0"/>
            </a:p>
          </p:txBody>
        </p:sp>
        <p:sp>
          <p:nvSpPr>
            <p:cNvPr id="20" name="Rectangle 19"/>
            <p:cNvSpPr/>
            <p:nvPr>
              <p:custDataLst>
                <p:tags r:id="rId32"/>
              </p:custDataLst>
            </p:nvPr>
          </p:nvSpPr>
          <p:spPr>
            <a:xfrm>
              <a:off x="6161607" y="4880742"/>
              <a:ext cx="430927" cy="338554"/>
            </a:xfrm>
            <a:prstGeom prst="rect">
              <a:avLst/>
            </a:prstGeom>
          </p:spPr>
          <p:txBody>
            <a:bodyPr wrap="none">
              <a:spAutoFit/>
            </a:bodyPr>
            <a:lstStyle/>
            <a:p>
              <a:r>
                <a:rPr lang="en-US" sz="1600" dirty="0" smtClean="0">
                  <a:latin typeface="Courier"/>
                  <a:cs typeface="Courier"/>
                </a:rPr>
                <a:t>05</a:t>
              </a:r>
              <a:endParaRPr lang="en-US" sz="1600" dirty="0"/>
            </a:p>
          </p:txBody>
        </p:sp>
      </p:grpSp>
      <p:grpSp>
        <p:nvGrpSpPr>
          <p:cNvPr id="44" name="Group 43"/>
          <p:cNvGrpSpPr/>
          <p:nvPr>
            <p:custDataLst>
              <p:tags r:id="rId5"/>
            </p:custDataLst>
          </p:nvPr>
        </p:nvGrpSpPr>
        <p:grpSpPr>
          <a:xfrm>
            <a:off x="1423191" y="5483126"/>
            <a:ext cx="4237928" cy="461665"/>
            <a:chOff x="1423191" y="5737126"/>
            <a:chExt cx="4237928" cy="461665"/>
          </a:xfrm>
        </p:grpSpPr>
        <p:sp>
          <p:nvSpPr>
            <p:cNvPr id="28" name="Rectangle 27"/>
            <p:cNvSpPr/>
            <p:nvPr>
              <p:custDataLst>
                <p:tags r:id="rId9"/>
              </p:custDataLst>
            </p:nvPr>
          </p:nvSpPr>
          <p:spPr bwMode="auto">
            <a:xfrm>
              <a:off x="3696830" y="5766444"/>
              <a:ext cx="386633"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34" name="Rectangle 33"/>
            <p:cNvSpPr/>
            <p:nvPr>
              <p:custDataLst>
                <p:tags r:id="rId10"/>
              </p:custDataLst>
            </p:nvPr>
          </p:nvSpPr>
          <p:spPr>
            <a:xfrm>
              <a:off x="4453778" y="5780920"/>
              <a:ext cx="430927" cy="338554"/>
            </a:xfrm>
            <a:prstGeom prst="rect">
              <a:avLst/>
            </a:prstGeom>
          </p:spPr>
          <p:txBody>
            <a:bodyPr wrap="square">
              <a:spAutoFit/>
            </a:bodyPr>
            <a:lstStyle/>
            <a:p>
              <a:r>
                <a:rPr lang="en-US" sz="1600" dirty="0" smtClean="0">
                  <a:latin typeface="Courier"/>
                  <a:cs typeface="Courier"/>
                </a:rPr>
                <a:t>00</a:t>
              </a:r>
              <a:endParaRPr lang="en-US" sz="1600" dirty="0"/>
            </a:p>
          </p:txBody>
        </p:sp>
        <p:sp>
          <p:nvSpPr>
            <p:cNvPr id="35" name="Rectangle 34"/>
            <p:cNvSpPr/>
            <p:nvPr>
              <p:custDataLst>
                <p:tags r:id="rId11"/>
              </p:custDataLst>
            </p:nvPr>
          </p:nvSpPr>
          <p:spPr>
            <a:xfrm>
              <a:off x="4836079" y="5777654"/>
              <a:ext cx="430927" cy="338554"/>
            </a:xfrm>
            <a:prstGeom prst="rect">
              <a:avLst/>
            </a:prstGeom>
          </p:spPr>
          <p:txBody>
            <a:bodyPr wrap="none">
              <a:spAutoFit/>
            </a:bodyPr>
            <a:lstStyle/>
            <a:p>
              <a:r>
                <a:rPr lang="en-US" sz="1600" dirty="0" smtClean="0">
                  <a:latin typeface="Courier"/>
                  <a:cs typeface="Courier"/>
                </a:rPr>
                <a:t>05</a:t>
              </a:r>
              <a:endParaRPr lang="en-US" sz="1600" dirty="0"/>
            </a:p>
          </p:txBody>
        </p:sp>
        <p:sp>
          <p:nvSpPr>
            <p:cNvPr id="36" name="Rectangle 35"/>
            <p:cNvSpPr/>
            <p:nvPr>
              <p:custDataLst>
                <p:tags r:id="rId12"/>
              </p:custDataLst>
            </p:nvPr>
          </p:nvSpPr>
          <p:spPr bwMode="auto">
            <a:xfrm>
              <a:off x="4079130" y="5765562"/>
              <a:ext cx="386633"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37" name="Rectangle 36"/>
            <p:cNvSpPr/>
            <p:nvPr>
              <p:custDataLst>
                <p:tags r:id="rId13"/>
              </p:custDataLst>
            </p:nvPr>
          </p:nvSpPr>
          <p:spPr bwMode="auto">
            <a:xfrm>
              <a:off x="4472378" y="5764680"/>
              <a:ext cx="386633"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38" name="Rectangle 37"/>
            <p:cNvSpPr/>
            <p:nvPr>
              <p:custDataLst>
                <p:tags r:id="rId14"/>
              </p:custDataLst>
            </p:nvPr>
          </p:nvSpPr>
          <p:spPr bwMode="auto">
            <a:xfrm>
              <a:off x="4865626" y="5763798"/>
              <a:ext cx="386633"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39" name="Rectangle 38"/>
            <p:cNvSpPr/>
            <p:nvPr>
              <p:custDataLst>
                <p:tags r:id="rId15"/>
              </p:custDataLst>
            </p:nvPr>
          </p:nvSpPr>
          <p:spPr bwMode="auto">
            <a:xfrm>
              <a:off x="5247926" y="5762916"/>
              <a:ext cx="386633" cy="373138"/>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Narrow" pitchFamily="34" charset="0"/>
              </a:endParaRPr>
            </a:p>
          </p:txBody>
        </p:sp>
        <p:sp>
          <p:nvSpPr>
            <p:cNvPr id="40" name="Rectangle 39"/>
            <p:cNvSpPr/>
            <p:nvPr>
              <p:custDataLst>
                <p:tags r:id="rId16"/>
              </p:custDataLst>
            </p:nvPr>
          </p:nvSpPr>
          <p:spPr>
            <a:xfrm>
              <a:off x="5230192" y="5780038"/>
              <a:ext cx="430927" cy="338554"/>
            </a:xfrm>
            <a:prstGeom prst="rect">
              <a:avLst/>
            </a:prstGeom>
          </p:spPr>
          <p:txBody>
            <a:bodyPr wrap="square">
              <a:spAutoFit/>
            </a:bodyPr>
            <a:lstStyle/>
            <a:p>
              <a:r>
                <a:rPr lang="en-US" sz="1600" dirty="0" smtClean="0">
                  <a:latin typeface="Courier"/>
                  <a:cs typeface="Courier"/>
                </a:rPr>
                <a:t>B0</a:t>
              </a:r>
              <a:endParaRPr lang="en-US" sz="1600" dirty="0"/>
            </a:p>
          </p:txBody>
        </p:sp>
        <p:sp>
          <p:nvSpPr>
            <p:cNvPr id="41" name="Rectangle 40"/>
            <p:cNvSpPr/>
            <p:nvPr>
              <p:custDataLst>
                <p:tags r:id="rId17"/>
              </p:custDataLst>
            </p:nvPr>
          </p:nvSpPr>
          <p:spPr>
            <a:xfrm>
              <a:off x="4057930" y="5779156"/>
              <a:ext cx="430927" cy="338554"/>
            </a:xfrm>
            <a:prstGeom prst="rect">
              <a:avLst/>
            </a:prstGeom>
          </p:spPr>
          <p:txBody>
            <a:bodyPr wrap="square">
              <a:spAutoFit/>
            </a:bodyPr>
            <a:lstStyle/>
            <a:p>
              <a:r>
                <a:rPr lang="en-US" sz="1600" dirty="0" smtClean="0">
                  <a:latin typeface="Courier"/>
                  <a:cs typeface="Courier"/>
                </a:rPr>
                <a:t>B4</a:t>
              </a:r>
              <a:endParaRPr lang="en-US" sz="1600" dirty="0"/>
            </a:p>
          </p:txBody>
        </p:sp>
        <p:sp>
          <p:nvSpPr>
            <p:cNvPr id="42" name="Rectangle 41"/>
            <p:cNvSpPr/>
            <p:nvPr>
              <p:custDataLst>
                <p:tags r:id="rId18"/>
              </p:custDataLst>
            </p:nvPr>
          </p:nvSpPr>
          <p:spPr>
            <a:xfrm>
              <a:off x="3674764" y="5779156"/>
              <a:ext cx="430927" cy="338554"/>
            </a:xfrm>
            <a:prstGeom prst="rect">
              <a:avLst/>
            </a:prstGeom>
          </p:spPr>
          <p:txBody>
            <a:bodyPr wrap="square">
              <a:spAutoFit/>
            </a:bodyPr>
            <a:lstStyle/>
            <a:p>
              <a:r>
                <a:rPr lang="en-US" sz="1600" dirty="0" smtClean="0">
                  <a:latin typeface="Courier"/>
                  <a:cs typeface="Courier"/>
                </a:rPr>
                <a:t>2A</a:t>
              </a:r>
              <a:endParaRPr lang="en-US" sz="1600" dirty="0"/>
            </a:p>
          </p:txBody>
        </p:sp>
        <p:sp>
          <p:nvSpPr>
            <p:cNvPr id="43" name="TextBox 42"/>
            <p:cNvSpPr txBox="1"/>
            <p:nvPr>
              <p:custDataLst>
                <p:tags r:id="rId19"/>
              </p:custDataLst>
            </p:nvPr>
          </p:nvSpPr>
          <p:spPr>
            <a:xfrm>
              <a:off x="1423191" y="5737126"/>
              <a:ext cx="2237512" cy="461665"/>
            </a:xfrm>
            <a:prstGeom prst="rect">
              <a:avLst/>
            </a:prstGeom>
            <a:noFill/>
          </p:spPr>
          <p:txBody>
            <a:bodyPr wrap="none" rtlCol="0">
              <a:spAutoFit/>
            </a:bodyPr>
            <a:lstStyle/>
            <a:p>
              <a:r>
                <a:rPr lang="en-US" dirty="0" smtClean="0">
                  <a:latin typeface="Calibri" pitchFamily="34" charset="0"/>
                </a:rPr>
                <a:t>In the .class file:</a:t>
              </a:r>
            </a:p>
          </p:txBody>
        </p:sp>
      </p:grpSp>
      <p:sp>
        <p:nvSpPr>
          <p:cNvPr id="32" name="Rectangle 31"/>
          <p:cNvSpPr/>
          <p:nvPr>
            <p:custDataLst>
              <p:tags r:id="rId6"/>
            </p:custDataLst>
          </p:nvPr>
        </p:nvSpPr>
        <p:spPr>
          <a:xfrm>
            <a:off x="3181659" y="6296034"/>
            <a:ext cx="5702777" cy="338554"/>
          </a:xfrm>
          <a:prstGeom prst="rect">
            <a:avLst/>
          </a:prstGeom>
        </p:spPr>
        <p:txBody>
          <a:bodyPr wrap="square">
            <a:spAutoFit/>
          </a:bodyPr>
          <a:lstStyle/>
          <a:p>
            <a:pPr algn="r"/>
            <a:r>
              <a:rPr lang="en-US" sz="1600" dirty="0" smtClean="0">
                <a:latin typeface="Calibri"/>
                <a:cs typeface="Calibri"/>
                <a:hlinkClick r:id="rId35"/>
              </a:rPr>
              <a:t>http://en.wikipedia.org/wiki/Java_bytecode_instruction_listings</a:t>
            </a:r>
            <a:r>
              <a:rPr lang="en-US" sz="1600" dirty="0" smtClean="0">
                <a:latin typeface="Calibri"/>
                <a:cs typeface="Calibri"/>
              </a:rPr>
              <a:t> </a:t>
            </a:r>
            <a:endParaRPr lang="en-US" sz="1600" dirty="0">
              <a:latin typeface="Calibri"/>
              <a:cs typeface="Calibri"/>
            </a:endParaRPr>
          </a:p>
        </p:txBody>
      </p:sp>
      <p:sp>
        <p:nvSpPr>
          <p:cNvPr id="33" name="Date Placeholder 32"/>
          <p:cNvSpPr>
            <a:spLocks noGrp="1"/>
          </p:cNvSpPr>
          <p:nvPr>
            <p:ph type="dt" sz="half" idx="2"/>
            <p:custDataLst>
              <p:tags r:id="rId7"/>
            </p:custDataLst>
          </p:nvPr>
        </p:nvSpPr>
        <p:spPr/>
        <p:txBody>
          <a:bodyPr/>
          <a:lstStyle/>
          <a:p>
            <a:r>
              <a:rPr lang="en-US" smtClean="0"/>
              <a:t>Autumn 2014</a:t>
            </a:r>
            <a:endParaRPr lang="en-US" dirty="0"/>
          </a:p>
        </p:txBody>
      </p:sp>
      <p:sp>
        <p:nvSpPr>
          <p:cNvPr id="45" name="Footer Placeholder 44"/>
          <p:cNvSpPr>
            <a:spLocks noGrp="1"/>
          </p:cNvSpPr>
          <p:nvPr>
            <p:ph type="ftr" sz="quarter" idx="3"/>
            <p:custDataLst>
              <p:tags r:id="rId8"/>
            </p:custDataLst>
          </p:nvPr>
        </p:nvSpPr>
        <p:spPr/>
        <p:txBody>
          <a:bodyPr/>
          <a:lstStyle/>
          <a:p>
            <a:r>
              <a:rPr lang="en-US" smtClean="0"/>
              <a:t>Java vs. C</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Class File Format</a:t>
            </a:r>
            <a:endParaRPr lang="en-US" dirty="0"/>
          </a:p>
        </p:txBody>
      </p:sp>
      <p:sp>
        <p:nvSpPr>
          <p:cNvPr id="3" name="Content Placeholder 2"/>
          <p:cNvSpPr>
            <a:spLocks noGrp="1"/>
          </p:cNvSpPr>
          <p:nvPr>
            <p:ph idx="1"/>
            <p:custDataLst>
              <p:tags r:id="rId2"/>
            </p:custDataLst>
          </p:nvPr>
        </p:nvSpPr>
        <p:spPr>
          <a:xfrm>
            <a:off x="396875" y="1362075"/>
            <a:ext cx="8362511" cy="4972050"/>
          </a:xfrm>
        </p:spPr>
        <p:txBody>
          <a:bodyPr/>
          <a:lstStyle/>
          <a:p>
            <a:r>
              <a:rPr lang="en-US" dirty="0" smtClean="0"/>
              <a:t>Every class in Java source code is compiled to its own class file</a:t>
            </a:r>
          </a:p>
          <a:p>
            <a:r>
              <a:rPr lang="en-US" dirty="0" smtClean="0"/>
              <a:t>10 sections in the Java class file structure:</a:t>
            </a:r>
          </a:p>
          <a:p>
            <a:pPr lvl="1"/>
            <a:r>
              <a:rPr lang="en-US" sz="1800" b="1" dirty="0" smtClean="0"/>
              <a:t>Magic number</a:t>
            </a:r>
            <a:r>
              <a:rPr lang="en-US" sz="1800" dirty="0" smtClean="0"/>
              <a:t>: 0xCAFEBABE (legible hex from James Gosling – Java’s inventor)</a:t>
            </a:r>
          </a:p>
          <a:p>
            <a:pPr lvl="1"/>
            <a:r>
              <a:rPr lang="en-US" sz="1800" b="1" dirty="0" smtClean="0"/>
              <a:t>Version of class file format</a:t>
            </a:r>
            <a:r>
              <a:rPr lang="en-US" sz="1800" dirty="0" smtClean="0"/>
              <a:t>: the minor and major versions of the class file</a:t>
            </a:r>
          </a:p>
          <a:p>
            <a:pPr lvl="1"/>
            <a:r>
              <a:rPr lang="en-US" sz="1800" b="1" dirty="0" smtClean="0"/>
              <a:t>Constant pool</a:t>
            </a:r>
            <a:r>
              <a:rPr lang="en-US" sz="1800" dirty="0" smtClean="0"/>
              <a:t>: set of constant values for the class</a:t>
            </a:r>
          </a:p>
          <a:p>
            <a:pPr lvl="1"/>
            <a:r>
              <a:rPr lang="en-US" sz="1800" b="1" dirty="0" smtClean="0"/>
              <a:t>Access flags</a:t>
            </a:r>
            <a:r>
              <a:rPr lang="en-US" sz="1800" dirty="0" smtClean="0"/>
              <a:t>: for example whether the class is abstract, static, final, etc.</a:t>
            </a:r>
          </a:p>
          <a:p>
            <a:pPr lvl="1"/>
            <a:r>
              <a:rPr lang="en-US" sz="1800" b="1" dirty="0" smtClean="0"/>
              <a:t>This class</a:t>
            </a:r>
            <a:r>
              <a:rPr lang="en-US" sz="1800" dirty="0" smtClean="0"/>
              <a:t>: The name of the current class</a:t>
            </a:r>
          </a:p>
          <a:p>
            <a:pPr lvl="1"/>
            <a:r>
              <a:rPr lang="en-US" sz="1800" b="1" dirty="0" smtClean="0"/>
              <a:t>Super class</a:t>
            </a:r>
            <a:r>
              <a:rPr lang="en-US" sz="1800" dirty="0" smtClean="0"/>
              <a:t>: The name of the super class</a:t>
            </a:r>
          </a:p>
          <a:p>
            <a:pPr lvl="1"/>
            <a:r>
              <a:rPr lang="en-US" sz="1800" b="1" dirty="0" smtClean="0"/>
              <a:t>Interfaces</a:t>
            </a:r>
            <a:r>
              <a:rPr lang="en-US" sz="1800" dirty="0" smtClean="0"/>
              <a:t>: Any interfaces in the class</a:t>
            </a:r>
          </a:p>
          <a:p>
            <a:pPr lvl="1"/>
            <a:r>
              <a:rPr lang="en-US" sz="1800" b="1" dirty="0" smtClean="0"/>
              <a:t>Fields</a:t>
            </a:r>
            <a:r>
              <a:rPr lang="en-US" sz="1800" dirty="0" smtClean="0"/>
              <a:t>: Any fields in the class</a:t>
            </a:r>
          </a:p>
          <a:p>
            <a:pPr lvl="1"/>
            <a:r>
              <a:rPr lang="en-US" sz="1800" b="1" dirty="0" smtClean="0"/>
              <a:t>Methods</a:t>
            </a:r>
            <a:r>
              <a:rPr lang="en-US" sz="1800" dirty="0" smtClean="0"/>
              <a:t>: Any methods in the class</a:t>
            </a:r>
          </a:p>
          <a:p>
            <a:pPr lvl="1"/>
            <a:r>
              <a:rPr lang="en-US" sz="1800" b="1" dirty="0" smtClean="0"/>
              <a:t>Attributes</a:t>
            </a:r>
            <a:r>
              <a:rPr lang="en-US" sz="1800" dirty="0" smtClean="0"/>
              <a:t>: Any attributes of the class (for example, name of source file, etc.)</a:t>
            </a:r>
          </a:p>
          <a:p>
            <a:r>
              <a:rPr lang="en-US" sz="2200" dirty="0" smtClean="0"/>
              <a:t>A </a:t>
            </a:r>
            <a:r>
              <a:rPr lang="en-US" sz="2200" i="1" dirty="0" smtClean="0"/>
              <a:t>.jar</a:t>
            </a:r>
            <a:r>
              <a:rPr lang="en-US" sz="2200" dirty="0" smtClean="0"/>
              <a:t> file collects together all of the class files needed for the program, plus any additional resources (e.g. images)</a:t>
            </a:r>
          </a:p>
        </p:txBody>
      </p:sp>
      <p:sp>
        <p:nvSpPr>
          <p:cNvPr id="5" name="Slide Number Placeholder 4"/>
          <p:cNvSpPr>
            <a:spLocks noGrp="1"/>
          </p:cNvSpPr>
          <p:nvPr>
            <p:ph type="sldNum" sz="quarter" idx="4"/>
            <p:custDataLst>
              <p:tags r:id="rId3"/>
            </p:custDataLst>
          </p:nvPr>
        </p:nvSpPr>
        <p:spPr/>
        <p:txBody>
          <a:bodyPr/>
          <a:lstStyle/>
          <a:p>
            <a:fld id="{7CBE8339-D2AD-46DC-A898-FD1E949067F0}" type="slidenum">
              <a:rPr lang="en-US" smtClean="0"/>
              <a:pPr/>
              <a:t>28</a:t>
            </a:fld>
            <a:endParaRPr lang="en-US"/>
          </a:p>
        </p:txBody>
      </p:sp>
      <p:sp>
        <p:nvSpPr>
          <p:cNvPr id="6" name="Date Placeholder 5"/>
          <p:cNvSpPr>
            <a:spLocks noGrp="1"/>
          </p:cNvSpPr>
          <p:nvPr>
            <p:ph type="dt" sz="half" idx="2"/>
            <p:custDataLst>
              <p:tags r:id="rId4"/>
            </p:custDataLst>
          </p:nvPr>
        </p:nvSpPr>
        <p:spPr/>
        <p:txBody>
          <a:bodyPr/>
          <a:lstStyle/>
          <a:p>
            <a:r>
              <a:rPr lang="en-US" smtClean="0"/>
              <a:t>Autumn 2014</a:t>
            </a:r>
            <a:endParaRPr lang="en-US" dirty="0"/>
          </a:p>
        </p:txBody>
      </p:sp>
      <p:sp>
        <p:nvSpPr>
          <p:cNvPr id="7" name="Footer Placeholder 6"/>
          <p:cNvSpPr>
            <a:spLocks noGrp="1"/>
          </p:cNvSpPr>
          <p:nvPr>
            <p:ph type="ftr" sz="quarter" idx="3"/>
            <p:custDataLst>
              <p:tags r:id="rId5"/>
            </p:custDataLst>
          </p:nvPr>
        </p:nvSpPr>
        <p:spPr/>
        <p:txBody>
          <a:bodyPr/>
          <a:lstStyle/>
          <a:p>
            <a:r>
              <a:rPr lang="en-US" smtClean="0"/>
              <a:t>Java vs. C</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357018" y="435677"/>
            <a:ext cx="8405982" cy="1004667"/>
          </a:xfrm>
        </p:spPr>
        <p:txBody>
          <a:bodyPr>
            <a:noAutofit/>
          </a:bodyPr>
          <a:lstStyle/>
          <a:p>
            <a:pPr marL="0" indent="0"/>
            <a:r>
              <a:rPr lang="en-US" dirty="0" smtClean="0"/>
              <a:t>Disassembled</a:t>
            </a:r>
            <a:br>
              <a:rPr lang="en-US" dirty="0" smtClean="0"/>
            </a:br>
            <a:r>
              <a:rPr lang="en-US" dirty="0" smtClean="0"/>
              <a:t>Java Bytecode</a:t>
            </a:r>
            <a:endParaRPr lang="en-US" dirty="0"/>
          </a:p>
        </p:txBody>
      </p:sp>
      <p:sp>
        <p:nvSpPr>
          <p:cNvPr id="5" name="Slide Number Placeholder 4"/>
          <p:cNvSpPr>
            <a:spLocks noGrp="1"/>
          </p:cNvSpPr>
          <p:nvPr>
            <p:ph type="sldNum" sz="quarter" idx="4"/>
            <p:custDataLst>
              <p:tags r:id="rId2"/>
            </p:custDataLst>
          </p:nvPr>
        </p:nvSpPr>
        <p:spPr/>
        <p:txBody>
          <a:bodyPr/>
          <a:lstStyle/>
          <a:p>
            <a:fld id="{7CBE8339-D2AD-46DC-A898-FD1E949067F0}" type="slidenum">
              <a:rPr lang="en-US" smtClean="0"/>
              <a:pPr/>
              <a:t>29</a:t>
            </a:fld>
            <a:endParaRPr lang="en-US"/>
          </a:p>
        </p:txBody>
      </p:sp>
      <p:sp>
        <p:nvSpPr>
          <p:cNvPr id="6" name="Rectangle 5"/>
          <p:cNvSpPr/>
          <p:nvPr>
            <p:custDataLst>
              <p:tags r:id="rId3"/>
            </p:custDataLst>
          </p:nvPr>
        </p:nvSpPr>
        <p:spPr>
          <a:xfrm>
            <a:off x="3620834" y="291755"/>
            <a:ext cx="5180580" cy="6510545"/>
          </a:xfrm>
          <a:prstGeom prst="rect">
            <a:avLst/>
          </a:prstGeom>
          <a:solidFill>
            <a:srgbClr val="CDF1C5"/>
          </a:solidFill>
          <a:ln>
            <a:solidFill>
              <a:srgbClr val="5CE455"/>
            </a:solidFill>
          </a:ln>
        </p:spPr>
        <p:txBody>
          <a:bodyPr wrap="square">
            <a:spAutoFit/>
          </a:bodyPr>
          <a:lstStyle/>
          <a:p>
            <a:r>
              <a:rPr lang="en-US" sz="1200" dirty="0" smtClean="0">
                <a:latin typeface="Courier New" panose="02070309020205020404" pitchFamily="49" charset="0"/>
                <a:cs typeface="Courier New" panose="02070309020205020404" pitchFamily="49" charset="0"/>
              </a:rPr>
              <a:t>Compiled from </a:t>
            </a:r>
            <a:r>
              <a:rPr lang="en-US" sz="1200" dirty="0" err="1" smtClean="0">
                <a:latin typeface="Courier New" panose="02070309020205020404" pitchFamily="49" charset="0"/>
                <a:cs typeface="Courier New" panose="02070309020205020404" pitchFamily="49" charset="0"/>
              </a:rPr>
              <a:t>Employee.java</a:t>
            </a:r>
            <a:endParaRPr lang="en-US" sz="1200" dirty="0" smtClean="0">
              <a:latin typeface="Courier New" panose="02070309020205020404" pitchFamily="49" charset="0"/>
              <a:cs typeface="Courier New" panose="02070309020205020404" pitchFamily="49" charset="0"/>
            </a:endParaRPr>
          </a:p>
          <a:p>
            <a:r>
              <a:rPr lang="en-US" sz="1200" dirty="0" smtClean="0">
                <a:latin typeface="Courier New" panose="02070309020205020404" pitchFamily="49" charset="0"/>
                <a:cs typeface="Courier New" panose="02070309020205020404" pitchFamily="49" charset="0"/>
              </a:rPr>
              <a:t>class Employee extends </a:t>
            </a:r>
            <a:r>
              <a:rPr lang="en-US" sz="1200" dirty="0" err="1" smtClean="0">
                <a:latin typeface="Courier New" panose="02070309020205020404" pitchFamily="49" charset="0"/>
                <a:cs typeface="Courier New" panose="02070309020205020404" pitchFamily="49" charset="0"/>
              </a:rPr>
              <a:t>java.lang.Object</a:t>
            </a:r>
            <a:r>
              <a:rPr lang="en-US" sz="1200" dirty="0" smtClean="0">
                <a:latin typeface="Courier New" panose="02070309020205020404" pitchFamily="49" charset="0"/>
                <a:cs typeface="Courier New" panose="02070309020205020404" pitchFamily="49" charset="0"/>
              </a:rPr>
              <a:t> {</a:t>
            </a:r>
          </a:p>
          <a:p>
            <a:r>
              <a:rPr lang="en-US" sz="1200" dirty="0" smtClean="0">
                <a:latin typeface="Courier New" panose="02070309020205020404" pitchFamily="49" charset="0"/>
                <a:cs typeface="Courier New" panose="02070309020205020404" pitchFamily="49" charset="0"/>
              </a:rPr>
              <a:t>  public Employee(</a:t>
            </a:r>
            <a:r>
              <a:rPr lang="en-US" sz="1200" dirty="0" err="1" smtClean="0">
                <a:latin typeface="Courier New" panose="02070309020205020404" pitchFamily="49" charset="0"/>
                <a:cs typeface="Courier New" panose="02070309020205020404" pitchFamily="49" charset="0"/>
              </a:rPr>
              <a:t>java.lang.String,int</a:t>
            </a:r>
            <a:r>
              <a:rPr lang="en-US" sz="1200" dirty="0" smtClean="0">
                <a:latin typeface="Courier New" panose="02070309020205020404" pitchFamily="49" charset="0"/>
                <a:cs typeface="Courier New" panose="02070309020205020404" pitchFamily="49" charset="0"/>
              </a:rPr>
              <a:t>);</a:t>
            </a:r>
          </a:p>
          <a:p>
            <a:r>
              <a:rPr lang="en-US" sz="1200" dirty="0" smtClean="0">
                <a:latin typeface="Courier New" panose="02070309020205020404" pitchFamily="49" charset="0"/>
                <a:cs typeface="Courier New" panose="02070309020205020404" pitchFamily="49" charset="0"/>
              </a:rPr>
              <a:t>  public </a:t>
            </a:r>
            <a:r>
              <a:rPr lang="en-US" sz="1200" dirty="0" err="1" smtClean="0">
                <a:latin typeface="Courier New" panose="02070309020205020404" pitchFamily="49" charset="0"/>
                <a:cs typeface="Courier New" panose="02070309020205020404" pitchFamily="49" charset="0"/>
              </a:rPr>
              <a:t>java.lang.String</a:t>
            </a:r>
            <a:r>
              <a:rPr lang="en-US" sz="1200" dirty="0" smtClean="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getEmployeeName</a:t>
            </a:r>
            <a:r>
              <a:rPr lang="en-US" sz="1200" dirty="0" smtClean="0">
                <a:latin typeface="Courier New" panose="02070309020205020404" pitchFamily="49" charset="0"/>
                <a:cs typeface="Courier New" panose="02070309020205020404" pitchFamily="49" charset="0"/>
              </a:rPr>
              <a:t>();</a:t>
            </a:r>
          </a:p>
          <a:p>
            <a:r>
              <a:rPr lang="en-US" sz="1200" dirty="0" smtClean="0">
                <a:latin typeface="Courier New" panose="02070309020205020404" pitchFamily="49" charset="0"/>
                <a:cs typeface="Courier New" panose="02070309020205020404" pitchFamily="49" charset="0"/>
              </a:rPr>
              <a:t>  public </a:t>
            </a:r>
            <a:r>
              <a:rPr lang="en-US" sz="1200" dirty="0" err="1" smtClean="0">
                <a:latin typeface="Courier New" panose="02070309020205020404" pitchFamily="49" charset="0"/>
                <a:cs typeface="Courier New" panose="02070309020205020404" pitchFamily="49" charset="0"/>
              </a:rPr>
              <a:t>int</a:t>
            </a:r>
            <a:r>
              <a:rPr lang="en-US" sz="1200" dirty="0" smtClean="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getE</a:t>
            </a:r>
            <a:r>
              <a:rPr lang="en-US" sz="1200" dirty="0" err="1" smtClean="0">
                <a:latin typeface="Courier New" panose="02070309020205020404" pitchFamily="49" charset="0"/>
                <a:cs typeface="Courier New" panose="02070309020205020404" pitchFamily="49" charset="0"/>
              </a:rPr>
              <a:t>mployeeNumber</a:t>
            </a:r>
            <a:r>
              <a:rPr lang="en-US" sz="1200" dirty="0" smtClean="0">
                <a:latin typeface="Courier New" panose="02070309020205020404" pitchFamily="49" charset="0"/>
                <a:cs typeface="Courier New" panose="02070309020205020404" pitchFamily="49" charset="0"/>
              </a:rPr>
              <a:t>();</a:t>
            </a:r>
          </a:p>
          <a:p>
            <a:r>
              <a:rPr lang="en-US" sz="1200" dirty="0" smtClean="0">
                <a:latin typeface="Courier New" panose="02070309020205020404" pitchFamily="49" charset="0"/>
                <a:cs typeface="Courier New" panose="02070309020205020404" pitchFamily="49" charset="0"/>
              </a:rPr>
              <a:t>}</a:t>
            </a:r>
          </a:p>
          <a:p>
            <a:endParaRPr lang="en-US" sz="1200" dirty="0" smtClean="0">
              <a:latin typeface="Courier New" panose="02070309020205020404" pitchFamily="49" charset="0"/>
              <a:cs typeface="Courier New" panose="02070309020205020404" pitchFamily="49" charset="0"/>
            </a:endParaRPr>
          </a:p>
          <a:p>
            <a:r>
              <a:rPr lang="en-US" sz="1200" dirty="0" smtClean="0">
                <a:latin typeface="Courier New" panose="02070309020205020404" pitchFamily="49" charset="0"/>
                <a:cs typeface="Courier New" panose="02070309020205020404" pitchFamily="49" charset="0"/>
              </a:rPr>
              <a:t>Method </a:t>
            </a:r>
            <a:r>
              <a:rPr lang="en-US" sz="1200" dirty="0" err="1" smtClean="0">
                <a:latin typeface="Courier New" panose="02070309020205020404" pitchFamily="49" charset="0"/>
                <a:cs typeface="Courier New" panose="02070309020205020404" pitchFamily="49" charset="0"/>
              </a:rPr>
              <a:t>Employee(java.lang.String,int</a:t>
            </a:r>
            <a:r>
              <a:rPr lang="en-US" sz="1200" dirty="0" smtClean="0">
                <a:latin typeface="Courier New" panose="02070309020205020404" pitchFamily="49" charset="0"/>
                <a:cs typeface="Courier New" panose="02070309020205020404" pitchFamily="49" charset="0"/>
              </a:rPr>
              <a:t>)</a:t>
            </a:r>
          </a:p>
          <a:p>
            <a:r>
              <a:rPr lang="en-US" sz="1200" dirty="0" smtClean="0">
                <a:latin typeface="Courier New" panose="02070309020205020404" pitchFamily="49" charset="0"/>
                <a:cs typeface="Courier New" panose="02070309020205020404" pitchFamily="49" charset="0"/>
              </a:rPr>
              <a:t>0 aload_0</a:t>
            </a:r>
          </a:p>
          <a:p>
            <a:r>
              <a:rPr lang="en-US" sz="1200" dirty="0" smtClean="0">
                <a:latin typeface="Courier New" panose="02070309020205020404" pitchFamily="49" charset="0"/>
                <a:cs typeface="Courier New" panose="02070309020205020404" pitchFamily="49" charset="0"/>
              </a:rPr>
              <a:t>1 </a:t>
            </a:r>
            <a:r>
              <a:rPr lang="en-US" sz="1200" dirty="0" err="1" smtClean="0">
                <a:latin typeface="Courier New" panose="02070309020205020404" pitchFamily="49" charset="0"/>
                <a:cs typeface="Courier New" panose="02070309020205020404" pitchFamily="49" charset="0"/>
              </a:rPr>
              <a:t>invokespecial</a:t>
            </a:r>
            <a:r>
              <a:rPr lang="en-US" sz="1200" dirty="0" smtClean="0">
                <a:latin typeface="Courier New" panose="02070309020205020404" pitchFamily="49" charset="0"/>
                <a:cs typeface="Courier New" panose="02070309020205020404" pitchFamily="49" charset="0"/>
              </a:rPr>
              <a:t> #3 &lt;Method </a:t>
            </a:r>
            <a:r>
              <a:rPr lang="en-US" sz="1200" dirty="0" err="1" smtClean="0">
                <a:latin typeface="Courier New" panose="02070309020205020404" pitchFamily="49" charset="0"/>
                <a:cs typeface="Courier New" panose="02070309020205020404" pitchFamily="49" charset="0"/>
              </a:rPr>
              <a:t>java.lang.Object</a:t>
            </a:r>
            <a:r>
              <a:rPr lang="en-US" sz="1200" dirty="0" smtClean="0">
                <a:latin typeface="Courier New" panose="02070309020205020404" pitchFamily="49" charset="0"/>
                <a:cs typeface="Courier New" panose="02070309020205020404" pitchFamily="49" charset="0"/>
              </a:rPr>
              <a:t>()&gt;</a:t>
            </a:r>
          </a:p>
          <a:p>
            <a:r>
              <a:rPr lang="en-US" sz="1200" dirty="0" smtClean="0">
                <a:latin typeface="Courier New" panose="02070309020205020404" pitchFamily="49" charset="0"/>
                <a:cs typeface="Courier New" panose="02070309020205020404" pitchFamily="49" charset="0"/>
              </a:rPr>
              <a:t>4 aload_0</a:t>
            </a:r>
          </a:p>
          <a:p>
            <a:r>
              <a:rPr lang="en-US" sz="1200" dirty="0" smtClean="0">
                <a:latin typeface="Courier New" panose="02070309020205020404" pitchFamily="49" charset="0"/>
                <a:cs typeface="Courier New" panose="02070309020205020404" pitchFamily="49" charset="0"/>
              </a:rPr>
              <a:t>5 aload_1</a:t>
            </a:r>
          </a:p>
          <a:p>
            <a:r>
              <a:rPr lang="en-US" sz="1200" dirty="0" smtClean="0">
                <a:latin typeface="Courier New" panose="02070309020205020404" pitchFamily="49" charset="0"/>
                <a:cs typeface="Courier New" panose="02070309020205020404" pitchFamily="49" charset="0"/>
              </a:rPr>
              <a:t>6 </a:t>
            </a:r>
            <a:r>
              <a:rPr lang="en-US" sz="1200" dirty="0" err="1" smtClean="0">
                <a:latin typeface="Courier New" panose="02070309020205020404" pitchFamily="49" charset="0"/>
                <a:cs typeface="Courier New" panose="02070309020205020404" pitchFamily="49" charset="0"/>
              </a:rPr>
              <a:t>putfield</a:t>
            </a:r>
            <a:r>
              <a:rPr lang="en-US" sz="1200" dirty="0" smtClean="0">
                <a:latin typeface="Courier New" panose="02070309020205020404" pitchFamily="49" charset="0"/>
                <a:cs typeface="Courier New" panose="02070309020205020404" pitchFamily="49" charset="0"/>
              </a:rPr>
              <a:t> #5 &lt;Field </a:t>
            </a:r>
            <a:r>
              <a:rPr lang="en-US" sz="1200" dirty="0" err="1" smtClean="0">
                <a:latin typeface="Courier New" panose="02070309020205020404" pitchFamily="49" charset="0"/>
                <a:cs typeface="Courier New" panose="02070309020205020404" pitchFamily="49" charset="0"/>
              </a:rPr>
              <a:t>java.lang.String</a:t>
            </a:r>
            <a:r>
              <a:rPr lang="en-US" sz="1200" dirty="0" smtClean="0">
                <a:latin typeface="Courier New" panose="02070309020205020404" pitchFamily="49" charset="0"/>
                <a:cs typeface="Courier New" panose="02070309020205020404" pitchFamily="49" charset="0"/>
              </a:rPr>
              <a:t> name&gt;</a:t>
            </a:r>
          </a:p>
          <a:p>
            <a:r>
              <a:rPr lang="en-US" sz="1200" dirty="0" smtClean="0">
                <a:latin typeface="Courier New" panose="02070309020205020404" pitchFamily="49" charset="0"/>
                <a:cs typeface="Courier New" panose="02070309020205020404" pitchFamily="49" charset="0"/>
              </a:rPr>
              <a:t>9 aload_0</a:t>
            </a:r>
          </a:p>
          <a:p>
            <a:r>
              <a:rPr lang="en-US" sz="1200" dirty="0" smtClean="0">
                <a:latin typeface="Courier New" panose="02070309020205020404" pitchFamily="49" charset="0"/>
                <a:cs typeface="Courier New" panose="02070309020205020404" pitchFamily="49" charset="0"/>
              </a:rPr>
              <a:t>10 iload_2</a:t>
            </a:r>
          </a:p>
          <a:p>
            <a:r>
              <a:rPr lang="en-US" sz="1200" dirty="0" smtClean="0">
                <a:latin typeface="Courier New" panose="02070309020205020404" pitchFamily="49" charset="0"/>
                <a:cs typeface="Courier New" panose="02070309020205020404" pitchFamily="49" charset="0"/>
              </a:rPr>
              <a:t>11 </a:t>
            </a:r>
            <a:r>
              <a:rPr lang="en-US" sz="1200" dirty="0" err="1" smtClean="0">
                <a:latin typeface="Courier New" panose="02070309020205020404" pitchFamily="49" charset="0"/>
                <a:cs typeface="Courier New" panose="02070309020205020404" pitchFamily="49" charset="0"/>
              </a:rPr>
              <a:t>putfield</a:t>
            </a:r>
            <a:r>
              <a:rPr lang="en-US" sz="1200" dirty="0" smtClean="0">
                <a:latin typeface="Courier New" panose="02070309020205020404" pitchFamily="49" charset="0"/>
                <a:cs typeface="Courier New" panose="02070309020205020404" pitchFamily="49" charset="0"/>
              </a:rPr>
              <a:t> #4 &lt;Field </a:t>
            </a:r>
            <a:r>
              <a:rPr lang="en-US" sz="1200" dirty="0" err="1" smtClean="0">
                <a:latin typeface="Courier New" panose="02070309020205020404" pitchFamily="49" charset="0"/>
                <a:cs typeface="Courier New" panose="02070309020205020404" pitchFamily="49" charset="0"/>
              </a:rPr>
              <a:t>int</a:t>
            </a:r>
            <a:r>
              <a:rPr lang="en-US" sz="1200" dirty="0" smtClean="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idNumber</a:t>
            </a:r>
            <a:r>
              <a:rPr lang="en-US" sz="1200" dirty="0" smtClean="0">
                <a:latin typeface="Courier New" panose="02070309020205020404" pitchFamily="49" charset="0"/>
                <a:cs typeface="Courier New" panose="02070309020205020404" pitchFamily="49" charset="0"/>
              </a:rPr>
              <a:t>&gt;</a:t>
            </a:r>
          </a:p>
          <a:p>
            <a:r>
              <a:rPr lang="en-US" sz="1200" dirty="0" smtClean="0">
                <a:latin typeface="Courier New" panose="02070309020205020404" pitchFamily="49" charset="0"/>
                <a:cs typeface="Courier New" panose="02070309020205020404" pitchFamily="49" charset="0"/>
              </a:rPr>
              <a:t>14 aload_0</a:t>
            </a:r>
          </a:p>
          <a:p>
            <a:r>
              <a:rPr lang="en-US" sz="1200" dirty="0" smtClean="0">
                <a:latin typeface="Courier New" panose="02070309020205020404" pitchFamily="49" charset="0"/>
                <a:cs typeface="Courier New" panose="02070309020205020404" pitchFamily="49" charset="0"/>
              </a:rPr>
              <a:t>15 aload_1</a:t>
            </a:r>
          </a:p>
          <a:p>
            <a:r>
              <a:rPr lang="en-US" sz="1200" dirty="0" smtClean="0">
                <a:latin typeface="Courier New" panose="02070309020205020404" pitchFamily="49" charset="0"/>
                <a:cs typeface="Courier New" panose="02070309020205020404" pitchFamily="49" charset="0"/>
              </a:rPr>
              <a:t>16 iload_2</a:t>
            </a:r>
          </a:p>
          <a:p>
            <a:r>
              <a:rPr lang="en-US" sz="1200" dirty="0" smtClean="0">
                <a:latin typeface="Courier New" panose="02070309020205020404" pitchFamily="49" charset="0"/>
                <a:cs typeface="Courier New" panose="02070309020205020404" pitchFamily="49" charset="0"/>
              </a:rPr>
              <a:t>17 </a:t>
            </a:r>
            <a:r>
              <a:rPr lang="en-US" sz="1200" dirty="0" err="1" smtClean="0">
                <a:latin typeface="Courier New" panose="02070309020205020404" pitchFamily="49" charset="0"/>
                <a:cs typeface="Courier New" panose="02070309020205020404" pitchFamily="49" charset="0"/>
              </a:rPr>
              <a:t>invokespecial</a:t>
            </a:r>
            <a:r>
              <a:rPr lang="en-US" sz="1200" dirty="0" smtClean="0">
                <a:latin typeface="Courier New" panose="02070309020205020404" pitchFamily="49" charset="0"/>
                <a:cs typeface="Courier New" panose="02070309020205020404" pitchFamily="49" charset="0"/>
              </a:rPr>
              <a:t> #6 &lt;Method void </a:t>
            </a:r>
            <a:br>
              <a:rPr lang="en-US" sz="1200" dirty="0" smtClean="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storeData(java.lang.String</a:t>
            </a:r>
            <a:r>
              <a:rPr lang="en-US" sz="1200" dirty="0" smtClean="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int</a:t>
            </a:r>
            <a:r>
              <a:rPr lang="en-US" sz="1200" dirty="0" smtClean="0">
                <a:latin typeface="Courier New" panose="02070309020205020404" pitchFamily="49" charset="0"/>
                <a:cs typeface="Courier New" panose="02070309020205020404" pitchFamily="49" charset="0"/>
              </a:rPr>
              <a:t>)&gt;</a:t>
            </a:r>
          </a:p>
          <a:p>
            <a:r>
              <a:rPr lang="en-US" sz="1200" dirty="0" smtClean="0">
                <a:latin typeface="Courier New" panose="02070309020205020404" pitchFamily="49" charset="0"/>
                <a:cs typeface="Courier New" panose="02070309020205020404" pitchFamily="49" charset="0"/>
              </a:rPr>
              <a:t>20 return</a:t>
            </a:r>
          </a:p>
          <a:p>
            <a:endParaRPr lang="en-US" sz="1200" dirty="0" smtClean="0">
              <a:latin typeface="Courier New" panose="02070309020205020404" pitchFamily="49" charset="0"/>
              <a:cs typeface="Courier New" panose="02070309020205020404" pitchFamily="49" charset="0"/>
            </a:endParaRPr>
          </a:p>
          <a:p>
            <a:r>
              <a:rPr lang="en-US" sz="1200" dirty="0" smtClean="0">
                <a:latin typeface="Courier New" panose="02070309020205020404" pitchFamily="49" charset="0"/>
                <a:cs typeface="Courier New" panose="02070309020205020404" pitchFamily="49" charset="0"/>
              </a:rPr>
              <a:t>Method </a:t>
            </a:r>
            <a:r>
              <a:rPr lang="en-US" sz="1200" dirty="0" err="1" smtClean="0">
                <a:latin typeface="Courier New" panose="02070309020205020404" pitchFamily="49" charset="0"/>
                <a:cs typeface="Courier New" panose="02070309020205020404" pitchFamily="49" charset="0"/>
              </a:rPr>
              <a:t>java.lang.String</a:t>
            </a:r>
            <a:r>
              <a:rPr lang="en-US" sz="1200" dirty="0" smtClean="0">
                <a:latin typeface="Courier New" panose="02070309020205020404" pitchFamily="49" charset="0"/>
                <a:cs typeface="Courier New" panose="02070309020205020404" pitchFamily="49" charset="0"/>
              </a:rPr>
              <a:t> getE</a:t>
            </a:r>
            <a:r>
              <a:rPr lang="en-US" sz="1200" dirty="0" err="1" smtClean="0">
                <a:latin typeface="Courier New" panose="02070309020205020404" pitchFamily="49" charset="0"/>
                <a:cs typeface="Courier New" panose="02070309020205020404" pitchFamily="49" charset="0"/>
              </a:rPr>
              <a:t>mployeeName</a:t>
            </a:r>
            <a:r>
              <a:rPr lang="en-US" sz="1200" dirty="0" smtClean="0">
                <a:latin typeface="Courier New" panose="02070309020205020404" pitchFamily="49" charset="0"/>
                <a:cs typeface="Courier New" panose="02070309020205020404" pitchFamily="49" charset="0"/>
              </a:rPr>
              <a:t>()</a:t>
            </a:r>
          </a:p>
          <a:p>
            <a:r>
              <a:rPr lang="en-US" sz="1200" dirty="0" smtClean="0">
                <a:latin typeface="Courier New" panose="02070309020205020404" pitchFamily="49" charset="0"/>
                <a:cs typeface="Courier New" panose="02070309020205020404" pitchFamily="49" charset="0"/>
              </a:rPr>
              <a:t>0 aload_0</a:t>
            </a:r>
          </a:p>
          <a:p>
            <a:r>
              <a:rPr lang="en-US" sz="1200" dirty="0" smtClean="0">
                <a:latin typeface="Courier New" panose="02070309020205020404" pitchFamily="49" charset="0"/>
                <a:cs typeface="Courier New" panose="02070309020205020404" pitchFamily="49" charset="0"/>
              </a:rPr>
              <a:t>1 </a:t>
            </a:r>
            <a:r>
              <a:rPr lang="en-US" sz="1200" dirty="0" err="1" smtClean="0">
                <a:latin typeface="Courier New" panose="02070309020205020404" pitchFamily="49" charset="0"/>
                <a:cs typeface="Courier New" panose="02070309020205020404" pitchFamily="49" charset="0"/>
              </a:rPr>
              <a:t>getfield</a:t>
            </a:r>
            <a:r>
              <a:rPr lang="en-US" sz="1200" dirty="0" smtClean="0">
                <a:latin typeface="Courier New" panose="02070309020205020404" pitchFamily="49" charset="0"/>
                <a:cs typeface="Courier New" panose="02070309020205020404" pitchFamily="49" charset="0"/>
              </a:rPr>
              <a:t> #5 &lt;Field </a:t>
            </a:r>
            <a:r>
              <a:rPr lang="en-US" sz="1200" dirty="0" err="1" smtClean="0">
                <a:latin typeface="Courier New" panose="02070309020205020404" pitchFamily="49" charset="0"/>
                <a:cs typeface="Courier New" panose="02070309020205020404" pitchFamily="49" charset="0"/>
              </a:rPr>
              <a:t>java.lang.String</a:t>
            </a:r>
            <a:r>
              <a:rPr lang="en-US" sz="1200" dirty="0" smtClean="0">
                <a:latin typeface="Courier New" panose="02070309020205020404" pitchFamily="49" charset="0"/>
                <a:cs typeface="Courier New" panose="02070309020205020404" pitchFamily="49" charset="0"/>
              </a:rPr>
              <a:t> name&gt;</a:t>
            </a:r>
          </a:p>
          <a:p>
            <a:r>
              <a:rPr lang="en-US" sz="1200" dirty="0" smtClean="0">
                <a:latin typeface="Courier New" panose="02070309020205020404" pitchFamily="49" charset="0"/>
                <a:cs typeface="Courier New" panose="02070309020205020404" pitchFamily="49" charset="0"/>
              </a:rPr>
              <a:t>4 </a:t>
            </a:r>
            <a:r>
              <a:rPr lang="en-US" sz="1200" dirty="0" err="1" smtClean="0">
                <a:latin typeface="Courier New" panose="02070309020205020404" pitchFamily="49" charset="0"/>
                <a:cs typeface="Courier New" panose="02070309020205020404" pitchFamily="49" charset="0"/>
              </a:rPr>
              <a:t>areturn</a:t>
            </a:r>
            <a:endParaRPr lang="en-US" sz="1200" dirty="0" smtClean="0">
              <a:latin typeface="Courier New" panose="02070309020205020404" pitchFamily="49" charset="0"/>
              <a:cs typeface="Courier New" panose="02070309020205020404" pitchFamily="49" charset="0"/>
            </a:endParaRPr>
          </a:p>
          <a:p>
            <a:endParaRPr lang="en-US" sz="1200" dirty="0" smtClean="0">
              <a:latin typeface="Courier New" panose="02070309020205020404" pitchFamily="49" charset="0"/>
              <a:cs typeface="Courier New" panose="02070309020205020404" pitchFamily="49" charset="0"/>
            </a:endParaRPr>
          </a:p>
          <a:p>
            <a:r>
              <a:rPr lang="en-US" sz="1200" dirty="0" smtClean="0">
                <a:latin typeface="Courier New" panose="02070309020205020404" pitchFamily="49" charset="0"/>
                <a:cs typeface="Courier New" panose="02070309020205020404" pitchFamily="49" charset="0"/>
              </a:rPr>
              <a:t>Method </a:t>
            </a:r>
            <a:r>
              <a:rPr lang="en-US" sz="1200" dirty="0" err="1" smtClean="0">
                <a:latin typeface="Courier New" panose="02070309020205020404" pitchFamily="49" charset="0"/>
                <a:cs typeface="Courier New" panose="02070309020205020404" pitchFamily="49" charset="0"/>
              </a:rPr>
              <a:t>int</a:t>
            </a:r>
            <a:r>
              <a:rPr lang="en-US" sz="1200" dirty="0" smtClean="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getE</a:t>
            </a:r>
            <a:r>
              <a:rPr lang="en-US" sz="1200" dirty="0" err="1" smtClean="0">
                <a:latin typeface="Courier New" panose="02070309020205020404" pitchFamily="49" charset="0"/>
                <a:cs typeface="Courier New" panose="02070309020205020404" pitchFamily="49" charset="0"/>
              </a:rPr>
              <a:t>mployeeNumber</a:t>
            </a:r>
            <a:r>
              <a:rPr lang="en-US" sz="1200" dirty="0" smtClean="0">
                <a:latin typeface="Courier New" panose="02070309020205020404" pitchFamily="49" charset="0"/>
                <a:cs typeface="Courier New" panose="02070309020205020404" pitchFamily="49" charset="0"/>
              </a:rPr>
              <a:t>()</a:t>
            </a:r>
          </a:p>
          <a:p>
            <a:r>
              <a:rPr lang="en-US" sz="1200" dirty="0" smtClean="0">
                <a:latin typeface="Courier New" panose="02070309020205020404" pitchFamily="49" charset="0"/>
                <a:cs typeface="Courier New" panose="02070309020205020404" pitchFamily="49" charset="0"/>
              </a:rPr>
              <a:t>0 aload_0</a:t>
            </a:r>
          </a:p>
          <a:p>
            <a:r>
              <a:rPr lang="en-US" sz="1200" dirty="0" smtClean="0">
                <a:latin typeface="Courier New" panose="02070309020205020404" pitchFamily="49" charset="0"/>
                <a:cs typeface="Courier New" panose="02070309020205020404" pitchFamily="49" charset="0"/>
              </a:rPr>
              <a:t>1 </a:t>
            </a:r>
            <a:r>
              <a:rPr lang="en-US" sz="1200" dirty="0" err="1" smtClean="0">
                <a:latin typeface="Courier New" panose="02070309020205020404" pitchFamily="49" charset="0"/>
                <a:cs typeface="Courier New" panose="02070309020205020404" pitchFamily="49" charset="0"/>
              </a:rPr>
              <a:t>getfield</a:t>
            </a:r>
            <a:r>
              <a:rPr lang="en-US" sz="1200" dirty="0" smtClean="0">
                <a:latin typeface="Courier New" panose="02070309020205020404" pitchFamily="49" charset="0"/>
                <a:cs typeface="Courier New" panose="02070309020205020404" pitchFamily="49" charset="0"/>
              </a:rPr>
              <a:t> #4 &lt;Field </a:t>
            </a:r>
            <a:r>
              <a:rPr lang="en-US" sz="1200" dirty="0" err="1" smtClean="0">
                <a:latin typeface="Courier New" panose="02070309020205020404" pitchFamily="49" charset="0"/>
                <a:cs typeface="Courier New" panose="02070309020205020404" pitchFamily="49" charset="0"/>
              </a:rPr>
              <a:t>int</a:t>
            </a:r>
            <a:r>
              <a:rPr lang="en-US" sz="1200" dirty="0" smtClean="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idNumber</a:t>
            </a:r>
            <a:r>
              <a:rPr lang="en-US" sz="1200" dirty="0" smtClean="0">
                <a:latin typeface="Courier New" panose="02070309020205020404" pitchFamily="49" charset="0"/>
                <a:cs typeface="Courier New" panose="02070309020205020404" pitchFamily="49" charset="0"/>
              </a:rPr>
              <a:t>&gt;</a:t>
            </a:r>
          </a:p>
          <a:p>
            <a:r>
              <a:rPr lang="en-US" sz="1200" dirty="0" smtClean="0">
                <a:latin typeface="Courier New" panose="02070309020205020404" pitchFamily="49" charset="0"/>
                <a:cs typeface="Courier New" panose="02070309020205020404" pitchFamily="49" charset="0"/>
              </a:rPr>
              <a:t>4 </a:t>
            </a:r>
            <a:r>
              <a:rPr lang="en-US" sz="1200" dirty="0" err="1" smtClean="0">
                <a:latin typeface="Courier New" panose="02070309020205020404" pitchFamily="49" charset="0"/>
                <a:cs typeface="Courier New" panose="02070309020205020404" pitchFamily="49" charset="0"/>
              </a:rPr>
              <a:t>ireturn</a:t>
            </a:r>
            <a:endParaRPr lang="en-US" sz="1200" dirty="0" smtClean="0">
              <a:latin typeface="Courier New" panose="02070309020205020404" pitchFamily="49" charset="0"/>
              <a:cs typeface="Courier New" panose="02070309020205020404" pitchFamily="49" charset="0"/>
            </a:endParaRPr>
          </a:p>
          <a:p>
            <a:endParaRPr lang="en-US" sz="1200" dirty="0" smtClean="0">
              <a:latin typeface="Courier New" panose="02070309020205020404" pitchFamily="49" charset="0"/>
              <a:cs typeface="Courier New" panose="02070309020205020404" pitchFamily="49" charset="0"/>
            </a:endParaRPr>
          </a:p>
          <a:p>
            <a:r>
              <a:rPr lang="en-US" sz="1200" dirty="0" smtClean="0">
                <a:latin typeface="Courier New" panose="02070309020205020404" pitchFamily="49" charset="0"/>
                <a:cs typeface="Courier New" panose="02070309020205020404" pitchFamily="49" charset="0"/>
              </a:rPr>
              <a:t>Method void </a:t>
            </a:r>
            <a:r>
              <a:rPr lang="en-US" sz="1200" dirty="0" err="1" smtClean="0">
                <a:latin typeface="Courier New" panose="02070309020205020404" pitchFamily="49" charset="0"/>
                <a:cs typeface="Courier New" panose="02070309020205020404" pitchFamily="49" charset="0"/>
              </a:rPr>
              <a:t>storeData(java.lang.String</a:t>
            </a:r>
            <a:r>
              <a:rPr lang="en-US" sz="1200" dirty="0" smtClean="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int</a:t>
            </a:r>
            <a:r>
              <a:rPr lang="en-US" sz="1200" dirty="0" smtClean="0">
                <a:latin typeface="Courier New" panose="02070309020205020404" pitchFamily="49" charset="0"/>
                <a:cs typeface="Courier New" panose="02070309020205020404" pitchFamily="49" charset="0"/>
              </a:rPr>
              <a:t>)</a:t>
            </a:r>
          </a:p>
          <a:p>
            <a:r>
              <a:rPr lang="en-US" sz="1200" dirty="0" smtClean="0">
                <a:latin typeface="Courier New" panose="02070309020205020404" pitchFamily="49" charset="0"/>
                <a:cs typeface="Courier New" panose="02070309020205020404" pitchFamily="49" charset="0"/>
              </a:rPr>
              <a:t>…</a:t>
            </a:r>
            <a:endParaRPr lang="en-US" sz="1200" dirty="0">
              <a:latin typeface="Courier New" panose="02070309020205020404" pitchFamily="49" charset="0"/>
              <a:cs typeface="Courier New" panose="02070309020205020404" pitchFamily="49" charset="0"/>
            </a:endParaRPr>
          </a:p>
        </p:txBody>
      </p:sp>
      <p:sp>
        <p:nvSpPr>
          <p:cNvPr id="8" name="Rectangle 7"/>
          <p:cNvSpPr/>
          <p:nvPr>
            <p:custDataLst>
              <p:tags r:id="rId4"/>
            </p:custDataLst>
          </p:nvPr>
        </p:nvSpPr>
        <p:spPr>
          <a:xfrm>
            <a:off x="245103" y="3247972"/>
            <a:ext cx="3069118" cy="461665"/>
          </a:xfrm>
          <a:prstGeom prst="rect">
            <a:avLst/>
          </a:prstGeom>
          <a:solidFill>
            <a:srgbClr val="B5B5F9"/>
          </a:solidFill>
          <a:ln>
            <a:solidFill>
              <a:srgbClr val="0000FF"/>
            </a:solidFill>
          </a:ln>
        </p:spPr>
        <p:txBody>
          <a:bodyPr wrap="square">
            <a:spAutoFit/>
          </a:bodyPr>
          <a:lstStyle/>
          <a:p>
            <a:r>
              <a:rPr lang="en-US" sz="1200" dirty="0" err="1" smtClean="0">
                <a:latin typeface="Courier New" panose="02070309020205020404" pitchFamily="49" charset="0"/>
                <a:cs typeface="Courier New" panose="02070309020205020404" pitchFamily="49" charset="0"/>
              </a:rPr>
              <a:t>javac</a:t>
            </a:r>
            <a:r>
              <a:rPr lang="en-US" sz="1200" dirty="0" smtClean="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Employee.java</a:t>
            </a:r>
            <a:endParaRPr lang="en-US" sz="1200" dirty="0" smtClean="0">
              <a:latin typeface="Courier New" panose="02070309020205020404" pitchFamily="49" charset="0"/>
              <a:cs typeface="Courier New" panose="02070309020205020404" pitchFamily="49" charset="0"/>
            </a:endParaRPr>
          </a:p>
          <a:p>
            <a:r>
              <a:rPr lang="en-US" sz="1200" dirty="0" err="1" smtClean="0">
                <a:latin typeface="Courier New" panose="02070309020205020404" pitchFamily="49" charset="0"/>
                <a:cs typeface="Courier New" panose="02070309020205020404" pitchFamily="49" charset="0"/>
              </a:rPr>
              <a:t>javap</a:t>
            </a:r>
            <a:r>
              <a:rPr lang="en-US" sz="1200" dirty="0" smtClean="0">
                <a:latin typeface="Courier New" panose="02070309020205020404" pitchFamily="49" charset="0"/>
                <a:cs typeface="Courier New" panose="02070309020205020404" pitchFamily="49" charset="0"/>
              </a:rPr>
              <a:t> -c Employee</a:t>
            </a:r>
          </a:p>
        </p:txBody>
      </p:sp>
      <p:sp>
        <p:nvSpPr>
          <p:cNvPr id="7" name="Date Placeholder 6"/>
          <p:cNvSpPr>
            <a:spLocks noGrp="1"/>
          </p:cNvSpPr>
          <p:nvPr>
            <p:ph type="dt" sz="half" idx="2"/>
            <p:custDataLst>
              <p:tags r:id="rId5"/>
            </p:custDataLst>
          </p:nvPr>
        </p:nvSpPr>
        <p:spPr/>
        <p:txBody>
          <a:bodyPr/>
          <a:lstStyle/>
          <a:p>
            <a:r>
              <a:rPr lang="en-US" smtClean="0"/>
              <a:t>Autumn 2014</a:t>
            </a:r>
            <a:endParaRPr lang="en-US" dirty="0"/>
          </a:p>
        </p:txBody>
      </p:sp>
      <p:sp>
        <p:nvSpPr>
          <p:cNvPr id="9" name="Footer Placeholder 8"/>
          <p:cNvSpPr>
            <a:spLocks noGrp="1"/>
          </p:cNvSpPr>
          <p:nvPr>
            <p:ph type="ftr" sz="quarter" idx="3"/>
            <p:custDataLst>
              <p:tags r:id="rId6"/>
            </p:custDataLst>
          </p:nvPr>
        </p:nvSpPr>
        <p:spPr/>
        <p:txBody>
          <a:bodyPr/>
          <a:lstStyle/>
          <a:p>
            <a:r>
              <a:rPr lang="en-US" smtClean="0"/>
              <a:t>Java vs. C</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Meta-point to this lecture</a:t>
            </a:r>
            <a:endParaRPr lang="en-US" dirty="0"/>
          </a:p>
        </p:txBody>
      </p:sp>
      <p:sp>
        <p:nvSpPr>
          <p:cNvPr id="3" name="Content Placeholder 2"/>
          <p:cNvSpPr>
            <a:spLocks noGrp="1"/>
          </p:cNvSpPr>
          <p:nvPr>
            <p:ph idx="1"/>
            <p:custDataLst>
              <p:tags r:id="rId2"/>
            </p:custDataLst>
          </p:nvPr>
        </p:nvSpPr>
        <p:spPr/>
        <p:txBody>
          <a:bodyPr/>
          <a:lstStyle/>
          <a:p>
            <a:r>
              <a:rPr lang="en-US" dirty="0" smtClean="0"/>
              <a:t>None of the data representations we are going to talk about are </a:t>
            </a:r>
            <a:r>
              <a:rPr lang="en-US" i="1" dirty="0" smtClean="0">
                <a:solidFill>
                  <a:srgbClr val="C00000"/>
                </a:solidFill>
              </a:rPr>
              <a:t>guaranteed </a:t>
            </a:r>
            <a:r>
              <a:rPr lang="en-US" dirty="0" smtClean="0"/>
              <a:t>by Java </a:t>
            </a:r>
          </a:p>
          <a:p>
            <a:r>
              <a:rPr lang="en-US" dirty="0" smtClean="0"/>
              <a:t>In fact, the language simply provides an </a:t>
            </a:r>
            <a:r>
              <a:rPr lang="en-US" i="1" dirty="0" smtClean="0">
                <a:solidFill>
                  <a:srgbClr val="C00000"/>
                </a:solidFill>
              </a:rPr>
              <a:t>abstraction</a:t>
            </a:r>
            <a:endParaRPr lang="en-US" dirty="0" smtClean="0">
              <a:solidFill>
                <a:srgbClr val="C00000"/>
              </a:solidFill>
            </a:endParaRPr>
          </a:p>
          <a:p>
            <a:r>
              <a:rPr lang="en-US" dirty="0" smtClean="0"/>
              <a:t>We can't easily tell how things are really represented</a:t>
            </a:r>
          </a:p>
          <a:p>
            <a:r>
              <a:rPr lang="en-US" dirty="0" smtClean="0"/>
              <a:t>But it is important to understand </a:t>
            </a:r>
            <a:r>
              <a:rPr lang="en-US" i="1" dirty="0" smtClean="0">
                <a:solidFill>
                  <a:srgbClr val="C00000"/>
                </a:solidFill>
              </a:rPr>
              <a:t>an implementation </a:t>
            </a:r>
            <a:r>
              <a:rPr lang="en-US" dirty="0" smtClean="0"/>
              <a:t>of the lower levels – useful in thinking about your program</a:t>
            </a:r>
          </a:p>
          <a:p>
            <a:pPr lvl="1"/>
            <a:r>
              <a:rPr lang="en-US" dirty="0" smtClean="0"/>
              <a:t>just like caching, etc.</a:t>
            </a:r>
          </a:p>
        </p:txBody>
      </p:sp>
      <p:sp>
        <p:nvSpPr>
          <p:cNvPr id="7" name="Footer Placeholder 6"/>
          <p:cNvSpPr>
            <a:spLocks noGrp="1"/>
          </p:cNvSpPr>
          <p:nvPr>
            <p:ph type="ftr" sz="quarter" idx="3"/>
            <p:custDataLst>
              <p:tags r:id="rId3"/>
            </p:custDataLst>
          </p:nvPr>
        </p:nvSpPr>
        <p:spPr/>
        <p:txBody>
          <a:bodyPr/>
          <a:lstStyle/>
          <a:p>
            <a:r>
              <a:rPr lang="en-US" smtClean="0"/>
              <a:t>Java vs. C</a:t>
            </a:r>
            <a:endParaRPr lang="en-US"/>
          </a:p>
        </p:txBody>
      </p:sp>
      <p:sp>
        <p:nvSpPr>
          <p:cNvPr id="5" name="Date Placeholder 4"/>
          <p:cNvSpPr>
            <a:spLocks noGrp="1"/>
          </p:cNvSpPr>
          <p:nvPr>
            <p:ph type="dt" sz="half" idx="2"/>
            <p:custDataLst>
              <p:tags r:id="rId4"/>
            </p:custDataLst>
          </p:nvPr>
        </p:nvSpPr>
        <p:spPr/>
        <p:txBody>
          <a:bodyPr/>
          <a:lstStyle/>
          <a:p>
            <a:r>
              <a:rPr lang="en-US" smtClean="0"/>
              <a:t>Autumn 2014</a:t>
            </a:r>
            <a:endParaRPr lang="en-US" dirty="0"/>
          </a:p>
        </p:txBody>
      </p:sp>
      <p:sp>
        <p:nvSpPr>
          <p:cNvPr id="6" name="Slide Number Placeholder 5"/>
          <p:cNvSpPr>
            <a:spLocks noGrp="1"/>
          </p:cNvSpPr>
          <p:nvPr>
            <p:ph type="sldNum" sz="quarter" idx="4"/>
            <p:custDataLst>
              <p:tags r:id="rId5"/>
            </p:custDataLst>
          </p:nvPr>
        </p:nvSpPr>
        <p:spPr/>
        <p:txBody>
          <a:bodyPr/>
          <a:lstStyle/>
          <a:p>
            <a:fld id="{7CBE8339-D2AD-46DC-A898-FD1E949067F0}" type="slidenum">
              <a:rPr lang="en-US" smtClean="0"/>
              <a:pPr/>
              <a:t>3</a:t>
            </a:fld>
            <a:endParaRPr lang="en-US"/>
          </a:p>
        </p:txBody>
      </p:sp>
    </p:spTree>
    <p:extLst>
      <p:ext uri="{BB962C8B-B14F-4D97-AF65-F5344CB8AC3E}">
        <p14:creationId xmlns:p14="http://schemas.microsoft.com/office/powerpoint/2010/main" val="22059205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Other languages for </a:t>
            </a:r>
            <a:r>
              <a:rPr lang="en-US" dirty="0" err="1" smtClean="0"/>
              <a:t>JVMs</a:t>
            </a:r>
            <a:endParaRPr lang="en-US" dirty="0"/>
          </a:p>
        </p:txBody>
      </p:sp>
      <p:sp>
        <p:nvSpPr>
          <p:cNvPr id="3" name="Content Placeholder 2"/>
          <p:cNvSpPr>
            <a:spLocks noGrp="1"/>
          </p:cNvSpPr>
          <p:nvPr>
            <p:ph idx="1"/>
            <p:custDataLst>
              <p:tags r:id="rId2"/>
            </p:custDataLst>
          </p:nvPr>
        </p:nvSpPr>
        <p:spPr/>
        <p:txBody>
          <a:bodyPr/>
          <a:lstStyle/>
          <a:p>
            <a:r>
              <a:rPr lang="en-US" dirty="0" smtClean="0"/>
              <a:t>JVMs run on so many computers that compilers have been built to translate many other languages to Java bytecode:</a:t>
            </a:r>
          </a:p>
          <a:p>
            <a:pPr lvl="1"/>
            <a:r>
              <a:rPr lang="en-US" b="1" dirty="0" err="1" smtClean="0"/>
              <a:t>AspectJ</a:t>
            </a:r>
            <a:r>
              <a:rPr lang="en-US" dirty="0" smtClean="0"/>
              <a:t>, an aspect-oriented extension of Java</a:t>
            </a:r>
          </a:p>
          <a:p>
            <a:pPr lvl="1"/>
            <a:r>
              <a:rPr lang="en-US" b="1" dirty="0" smtClean="0"/>
              <a:t>ColdFusion</a:t>
            </a:r>
            <a:r>
              <a:rPr lang="en-US" dirty="0" smtClean="0"/>
              <a:t>, a scripting language compiled to Java</a:t>
            </a:r>
          </a:p>
          <a:p>
            <a:pPr lvl="1"/>
            <a:r>
              <a:rPr lang="en-US" b="1" dirty="0" err="1" smtClean="0"/>
              <a:t>Clojure</a:t>
            </a:r>
            <a:r>
              <a:rPr lang="en-US" dirty="0" smtClean="0"/>
              <a:t>, a functional Lisp dialect</a:t>
            </a:r>
          </a:p>
          <a:p>
            <a:pPr lvl="1"/>
            <a:r>
              <a:rPr lang="en-US" b="1" dirty="0" smtClean="0"/>
              <a:t>Groovy</a:t>
            </a:r>
            <a:r>
              <a:rPr lang="en-US" dirty="0" smtClean="0"/>
              <a:t>, a scripting language</a:t>
            </a:r>
          </a:p>
          <a:p>
            <a:pPr lvl="1"/>
            <a:r>
              <a:rPr lang="en-US" b="1" dirty="0" err="1" smtClean="0"/>
              <a:t>JavaFX</a:t>
            </a:r>
            <a:r>
              <a:rPr lang="en-US" dirty="0" smtClean="0"/>
              <a:t> Script, a scripting language for web apps</a:t>
            </a:r>
          </a:p>
          <a:p>
            <a:pPr lvl="1"/>
            <a:r>
              <a:rPr lang="en-US" b="1" dirty="0" err="1" smtClean="0"/>
              <a:t>JRuby</a:t>
            </a:r>
            <a:r>
              <a:rPr lang="en-US" dirty="0" smtClean="0"/>
              <a:t>, an implementation of Ruby</a:t>
            </a:r>
          </a:p>
          <a:p>
            <a:pPr lvl="1"/>
            <a:r>
              <a:rPr lang="en-US" b="1" dirty="0" err="1" smtClean="0"/>
              <a:t>Jython</a:t>
            </a:r>
            <a:r>
              <a:rPr lang="en-US" dirty="0" smtClean="0"/>
              <a:t>, an implementation of Python</a:t>
            </a:r>
          </a:p>
          <a:p>
            <a:pPr lvl="1"/>
            <a:r>
              <a:rPr lang="en-US" b="1" dirty="0" smtClean="0"/>
              <a:t>Rhino</a:t>
            </a:r>
            <a:r>
              <a:rPr lang="en-US" dirty="0" smtClean="0"/>
              <a:t>, an implementation of JavaScript</a:t>
            </a:r>
          </a:p>
          <a:p>
            <a:pPr lvl="1"/>
            <a:r>
              <a:rPr lang="en-US" b="1" dirty="0" err="1" smtClean="0"/>
              <a:t>Scala</a:t>
            </a:r>
            <a:r>
              <a:rPr lang="en-US" dirty="0" smtClean="0"/>
              <a:t>, an object-oriented and functional programming language</a:t>
            </a:r>
          </a:p>
          <a:p>
            <a:pPr lvl="1"/>
            <a:r>
              <a:rPr lang="en-US" dirty="0" smtClean="0"/>
              <a:t>And many others, even including C!</a:t>
            </a:r>
            <a:endParaRPr lang="en-US" dirty="0"/>
          </a:p>
        </p:txBody>
      </p:sp>
      <p:sp>
        <p:nvSpPr>
          <p:cNvPr id="5" name="Slide Number Placeholder 4"/>
          <p:cNvSpPr>
            <a:spLocks noGrp="1"/>
          </p:cNvSpPr>
          <p:nvPr>
            <p:ph type="sldNum" sz="quarter" idx="4"/>
            <p:custDataLst>
              <p:tags r:id="rId3"/>
            </p:custDataLst>
          </p:nvPr>
        </p:nvSpPr>
        <p:spPr/>
        <p:txBody>
          <a:bodyPr/>
          <a:lstStyle/>
          <a:p>
            <a:fld id="{7CBE8339-D2AD-46DC-A898-FD1E949067F0}" type="slidenum">
              <a:rPr lang="en-US" smtClean="0"/>
              <a:pPr/>
              <a:t>30</a:t>
            </a:fld>
            <a:endParaRPr lang="en-US"/>
          </a:p>
        </p:txBody>
      </p:sp>
      <p:sp>
        <p:nvSpPr>
          <p:cNvPr id="6" name="Date Placeholder 5"/>
          <p:cNvSpPr>
            <a:spLocks noGrp="1"/>
          </p:cNvSpPr>
          <p:nvPr>
            <p:ph type="dt" sz="half" idx="2"/>
            <p:custDataLst>
              <p:tags r:id="rId4"/>
            </p:custDataLst>
          </p:nvPr>
        </p:nvSpPr>
        <p:spPr/>
        <p:txBody>
          <a:bodyPr/>
          <a:lstStyle/>
          <a:p>
            <a:r>
              <a:rPr lang="en-US" smtClean="0"/>
              <a:t>Autumn 2014</a:t>
            </a:r>
            <a:endParaRPr lang="en-US" dirty="0"/>
          </a:p>
        </p:txBody>
      </p:sp>
      <p:sp>
        <p:nvSpPr>
          <p:cNvPr id="7" name="Footer Placeholder 6"/>
          <p:cNvSpPr>
            <a:spLocks noGrp="1"/>
          </p:cNvSpPr>
          <p:nvPr>
            <p:ph type="ftr" sz="quarter" idx="3"/>
            <p:custDataLst>
              <p:tags r:id="rId5"/>
            </p:custDataLst>
          </p:nvPr>
        </p:nvSpPr>
        <p:spPr/>
        <p:txBody>
          <a:bodyPr/>
          <a:lstStyle/>
          <a:p>
            <a:r>
              <a:rPr lang="en-US" smtClean="0"/>
              <a:t>Java vs. C</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custDataLst>
              <p:tags r:id="rId1"/>
            </p:custDataLst>
          </p:nvPr>
        </p:nvPicPr>
        <p:blipFill>
          <a:blip r:embed="rId9"/>
          <a:stretch>
            <a:fillRect/>
          </a:stretch>
        </p:blipFill>
        <p:spPr>
          <a:xfrm>
            <a:off x="3443524" y="2746325"/>
            <a:ext cx="3563451" cy="4111675"/>
          </a:xfrm>
          <a:prstGeom prst="rect">
            <a:avLst/>
          </a:prstGeom>
        </p:spPr>
      </p:pic>
      <p:sp>
        <p:nvSpPr>
          <p:cNvPr id="2" name="Title 1"/>
          <p:cNvSpPr>
            <a:spLocks noGrp="1"/>
          </p:cNvSpPr>
          <p:nvPr>
            <p:ph type="title"/>
            <p:custDataLst>
              <p:tags r:id="rId2"/>
            </p:custDataLst>
          </p:nvPr>
        </p:nvSpPr>
        <p:spPr/>
        <p:txBody>
          <a:bodyPr/>
          <a:lstStyle/>
          <a:p>
            <a:r>
              <a:rPr lang="en-US" dirty="0" smtClean="0"/>
              <a:t>Microsoft’s C# and .NET Framework</a:t>
            </a:r>
            <a:endParaRPr lang="en-US" dirty="0"/>
          </a:p>
        </p:txBody>
      </p:sp>
      <p:sp>
        <p:nvSpPr>
          <p:cNvPr id="3" name="Content Placeholder 2"/>
          <p:cNvSpPr>
            <a:spLocks noGrp="1"/>
          </p:cNvSpPr>
          <p:nvPr>
            <p:ph idx="1"/>
            <p:custDataLst>
              <p:tags r:id="rId3"/>
            </p:custDataLst>
          </p:nvPr>
        </p:nvSpPr>
        <p:spPr>
          <a:xfrm>
            <a:off x="396875" y="1113289"/>
            <a:ext cx="8556625" cy="4972050"/>
          </a:xfrm>
        </p:spPr>
        <p:txBody>
          <a:bodyPr/>
          <a:lstStyle/>
          <a:p>
            <a:r>
              <a:rPr lang="en-US" dirty="0" smtClean="0"/>
              <a:t>C# has similar motivations as Java</a:t>
            </a:r>
          </a:p>
          <a:p>
            <a:r>
              <a:rPr lang="en-US" dirty="0" smtClean="0"/>
              <a:t>Virtual machine is called the Common Language Runtime; Common Intermediate Language is the bytecode for C# and other languages in the .NET framework</a:t>
            </a:r>
            <a:endParaRPr lang="en-US" dirty="0"/>
          </a:p>
        </p:txBody>
      </p:sp>
      <p:sp>
        <p:nvSpPr>
          <p:cNvPr id="5" name="Slide Number Placeholder 4"/>
          <p:cNvSpPr>
            <a:spLocks noGrp="1"/>
          </p:cNvSpPr>
          <p:nvPr>
            <p:ph type="sldNum" sz="quarter" idx="4"/>
            <p:custDataLst>
              <p:tags r:id="rId4"/>
            </p:custDataLst>
          </p:nvPr>
        </p:nvSpPr>
        <p:spPr/>
        <p:txBody>
          <a:bodyPr/>
          <a:lstStyle/>
          <a:p>
            <a:fld id="{7CBE8339-D2AD-46DC-A898-FD1E949067F0}" type="slidenum">
              <a:rPr lang="en-US" smtClean="0"/>
              <a:pPr/>
              <a:t>31</a:t>
            </a:fld>
            <a:endParaRPr lang="en-US"/>
          </a:p>
        </p:txBody>
      </p:sp>
      <p:sp>
        <p:nvSpPr>
          <p:cNvPr id="6" name="Date Placeholder 5"/>
          <p:cNvSpPr>
            <a:spLocks noGrp="1"/>
          </p:cNvSpPr>
          <p:nvPr>
            <p:ph type="dt" sz="half" idx="2"/>
            <p:custDataLst>
              <p:tags r:id="rId5"/>
            </p:custDataLst>
          </p:nvPr>
        </p:nvSpPr>
        <p:spPr/>
        <p:txBody>
          <a:bodyPr/>
          <a:lstStyle/>
          <a:p>
            <a:r>
              <a:rPr lang="en-US" smtClean="0"/>
              <a:t>Autumn 2014</a:t>
            </a:r>
            <a:endParaRPr lang="en-US" dirty="0"/>
          </a:p>
        </p:txBody>
      </p:sp>
      <p:sp>
        <p:nvSpPr>
          <p:cNvPr id="7" name="Footer Placeholder 6"/>
          <p:cNvSpPr>
            <a:spLocks noGrp="1"/>
          </p:cNvSpPr>
          <p:nvPr>
            <p:ph type="ftr" sz="quarter" idx="3"/>
            <p:custDataLst>
              <p:tags r:id="rId6"/>
            </p:custDataLst>
          </p:nvPr>
        </p:nvSpPr>
        <p:spPr/>
        <p:txBody>
          <a:bodyPr/>
          <a:lstStyle/>
          <a:p>
            <a:r>
              <a:rPr lang="en-US" smtClean="0"/>
              <a:t>Java vs. C</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Data in Java</a:t>
            </a:r>
            <a:endParaRPr lang="en-US" dirty="0"/>
          </a:p>
        </p:txBody>
      </p:sp>
      <p:sp>
        <p:nvSpPr>
          <p:cNvPr id="3" name="Content Placeholder 2"/>
          <p:cNvSpPr>
            <a:spLocks noGrp="1"/>
          </p:cNvSpPr>
          <p:nvPr>
            <p:ph idx="1"/>
            <p:custDataLst>
              <p:tags r:id="rId2"/>
            </p:custDataLst>
          </p:nvPr>
        </p:nvSpPr>
        <p:spPr/>
        <p:txBody>
          <a:bodyPr/>
          <a:lstStyle/>
          <a:p>
            <a:r>
              <a:rPr lang="en-US" dirty="0" smtClean="0"/>
              <a:t>Integers, floats, doubles, pointers – same as C</a:t>
            </a:r>
          </a:p>
          <a:p>
            <a:pPr lvl="1"/>
            <a:r>
              <a:rPr lang="en-US" dirty="0" smtClean="0"/>
              <a:t>Yes, Java has pointers – they are called ‘references’ – however, Java references are much more constrained than C’s general pointers</a:t>
            </a:r>
          </a:p>
          <a:p>
            <a:r>
              <a:rPr lang="en-US" dirty="0" smtClean="0"/>
              <a:t>Null is typically represented as 0</a:t>
            </a:r>
          </a:p>
          <a:p>
            <a:r>
              <a:rPr lang="en-US" dirty="0" smtClean="0"/>
              <a:t>Characters and strings</a:t>
            </a:r>
          </a:p>
          <a:p>
            <a:r>
              <a:rPr lang="en-US" dirty="0" smtClean="0"/>
              <a:t>Arrays</a:t>
            </a:r>
          </a:p>
          <a:p>
            <a:r>
              <a:rPr lang="en-US" dirty="0" smtClean="0"/>
              <a:t>Objects</a:t>
            </a:r>
          </a:p>
        </p:txBody>
      </p:sp>
      <p:sp>
        <p:nvSpPr>
          <p:cNvPr id="7" name="Footer Placeholder 6"/>
          <p:cNvSpPr>
            <a:spLocks noGrp="1"/>
          </p:cNvSpPr>
          <p:nvPr>
            <p:ph type="ftr" sz="quarter" idx="3"/>
            <p:custDataLst>
              <p:tags r:id="rId3"/>
            </p:custDataLst>
          </p:nvPr>
        </p:nvSpPr>
        <p:spPr/>
        <p:txBody>
          <a:bodyPr/>
          <a:lstStyle/>
          <a:p>
            <a:r>
              <a:rPr lang="en-US" smtClean="0"/>
              <a:t>Java vs. C</a:t>
            </a:r>
            <a:endParaRPr lang="en-US"/>
          </a:p>
        </p:txBody>
      </p:sp>
      <p:sp>
        <p:nvSpPr>
          <p:cNvPr id="5" name="Date Placeholder 4"/>
          <p:cNvSpPr>
            <a:spLocks noGrp="1"/>
          </p:cNvSpPr>
          <p:nvPr>
            <p:ph type="dt" sz="half" idx="2"/>
            <p:custDataLst>
              <p:tags r:id="rId4"/>
            </p:custDataLst>
          </p:nvPr>
        </p:nvSpPr>
        <p:spPr/>
        <p:txBody>
          <a:bodyPr/>
          <a:lstStyle/>
          <a:p>
            <a:r>
              <a:rPr lang="en-US" smtClean="0"/>
              <a:t>Autumn 2014</a:t>
            </a:r>
            <a:endParaRPr lang="en-US" dirty="0"/>
          </a:p>
        </p:txBody>
      </p:sp>
      <p:sp>
        <p:nvSpPr>
          <p:cNvPr id="6" name="Slide Number Placeholder 5"/>
          <p:cNvSpPr>
            <a:spLocks noGrp="1"/>
          </p:cNvSpPr>
          <p:nvPr>
            <p:ph type="sldNum" sz="quarter" idx="4"/>
            <p:custDataLst>
              <p:tags r:id="rId5"/>
            </p:custDataLst>
          </p:nvPr>
        </p:nvSpPr>
        <p:spPr/>
        <p:txBody>
          <a:bodyPr/>
          <a:lstStyle/>
          <a:p>
            <a:fld id="{7CBE8339-D2AD-46DC-A898-FD1E949067F0}" type="slidenum">
              <a:rPr lang="en-US" smtClean="0"/>
              <a:pPr/>
              <a:t>4</a:t>
            </a:fld>
            <a:endParaRPr lang="en-US"/>
          </a:p>
        </p:txBody>
      </p:sp>
    </p:spTree>
    <p:extLst>
      <p:ext uri="{BB962C8B-B14F-4D97-AF65-F5344CB8AC3E}">
        <p14:creationId xmlns:p14="http://schemas.microsoft.com/office/powerpoint/2010/main" val="29327299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Data in Java: Arrays</a:t>
            </a:r>
            <a:endParaRPr lang="en-US" dirty="0"/>
          </a:p>
        </p:txBody>
      </p:sp>
      <p:sp>
        <p:nvSpPr>
          <p:cNvPr id="3" name="Content Placeholder 2"/>
          <p:cNvSpPr>
            <a:spLocks noGrp="1"/>
          </p:cNvSpPr>
          <p:nvPr>
            <p:ph idx="1"/>
            <p:custDataLst>
              <p:tags r:id="rId2"/>
            </p:custDataLst>
          </p:nvPr>
        </p:nvSpPr>
        <p:spPr>
          <a:xfrm>
            <a:off x="396875" y="1102179"/>
            <a:ext cx="8366125" cy="5231946"/>
          </a:xfrm>
        </p:spPr>
        <p:txBody>
          <a:bodyPr/>
          <a:lstStyle/>
          <a:p>
            <a:r>
              <a:rPr lang="en-US" dirty="0" smtClean="0"/>
              <a:t>Arrays</a:t>
            </a:r>
          </a:p>
          <a:p>
            <a:pPr lvl="1"/>
            <a:r>
              <a:rPr lang="en-US" dirty="0"/>
              <a:t>Every element initialized to </a:t>
            </a:r>
            <a:r>
              <a:rPr lang="en-US" dirty="0" smtClean="0"/>
              <a:t>0 or null</a:t>
            </a:r>
            <a:endParaRPr lang="en-US" dirty="0"/>
          </a:p>
          <a:p>
            <a:pPr lvl="1"/>
            <a:r>
              <a:rPr lang="en-US" dirty="0"/>
              <a:t>Length specified in immutable field at start of array (</a:t>
            </a:r>
            <a:r>
              <a:rPr lang="en-US" dirty="0" err="1"/>
              <a:t>int</a:t>
            </a:r>
            <a:r>
              <a:rPr lang="en-US" dirty="0"/>
              <a:t> – 4 bytes)</a:t>
            </a:r>
          </a:p>
          <a:p>
            <a:pPr lvl="2"/>
            <a:r>
              <a:rPr lang="en-US" i="1" dirty="0" err="1" smtClean="0"/>
              <a:t>array.length</a:t>
            </a:r>
            <a:r>
              <a:rPr lang="en-US" i="1" dirty="0" smtClean="0"/>
              <a:t> </a:t>
            </a:r>
            <a:r>
              <a:rPr lang="en-US" dirty="0" smtClean="0"/>
              <a:t>returns value of this field</a:t>
            </a:r>
          </a:p>
          <a:p>
            <a:pPr lvl="2"/>
            <a:r>
              <a:rPr lang="en-US" i="1" dirty="0">
                <a:solidFill>
                  <a:srgbClr val="C00000"/>
                </a:solidFill>
              </a:rPr>
              <a:t>Since it has this info, what can it do?</a:t>
            </a:r>
          </a:p>
        </p:txBody>
      </p:sp>
      <p:sp>
        <p:nvSpPr>
          <p:cNvPr id="6" name="Rectangle 8"/>
          <p:cNvSpPr>
            <a:spLocks noChangeArrowheads="1"/>
          </p:cNvSpPr>
          <p:nvPr>
            <p:custDataLst>
              <p:tags r:id="rId3"/>
            </p:custDataLst>
          </p:nvPr>
        </p:nvSpPr>
        <p:spPr bwMode="auto">
          <a:xfrm>
            <a:off x="323854" y="3852103"/>
            <a:ext cx="4324690" cy="858685"/>
          </a:xfrm>
          <a:prstGeom prst="rect">
            <a:avLst/>
          </a:prstGeom>
          <a:noFill/>
          <a:ln w="12700">
            <a:noFill/>
            <a:miter lim="800000"/>
            <a:headEnd/>
            <a:tailEnd/>
          </a:ln>
          <a:effectLst/>
        </p:spPr>
        <p:txBody>
          <a:bodyPr lIns="90487" tIns="44450" rIns="90487" bIns="44450"/>
          <a:lstStyle/>
          <a:p>
            <a:pPr marL="223838" indent="-223838" defTabSz="895350">
              <a:spcBef>
                <a:spcPct val="30000"/>
              </a:spcBef>
            </a:pPr>
            <a:r>
              <a:rPr lang="en-US" sz="2000" dirty="0" err="1" smtClean="0">
                <a:solidFill>
                  <a:schemeClr val="tx2"/>
                </a:solidFill>
                <a:latin typeface="Calibri" pitchFamily="34" charset="0"/>
              </a:rPr>
              <a:t>int</a:t>
            </a:r>
            <a:r>
              <a:rPr lang="en-US" sz="2000" dirty="0" smtClean="0">
                <a:solidFill>
                  <a:schemeClr val="tx2"/>
                </a:solidFill>
                <a:latin typeface="Calibri" pitchFamily="34" charset="0"/>
              </a:rPr>
              <a:t> array[5];   		// C</a:t>
            </a:r>
          </a:p>
          <a:p>
            <a:pPr marL="223838" indent="-223838" defTabSz="895350">
              <a:spcBef>
                <a:spcPct val="30000"/>
              </a:spcBef>
            </a:pPr>
            <a:r>
              <a:rPr lang="en-US" sz="2000" dirty="0" err="1">
                <a:solidFill>
                  <a:schemeClr val="tx2"/>
                </a:solidFill>
                <a:latin typeface="Calibri" pitchFamily="34" charset="0"/>
              </a:rPr>
              <a:t>int</a:t>
            </a:r>
            <a:r>
              <a:rPr lang="en-US" sz="2000" dirty="0">
                <a:solidFill>
                  <a:schemeClr val="tx2"/>
                </a:solidFill>
                <a:latin typeface="Calibri" pitchFamily="34" charset="0"/>
              </a:rPr>
              <a:t>[] array = new </a:t>
            </a:r>
            <a:r>
              <a:rPr lang="en-US" sz="2000" dirty="0" err="1">
                <a:solidFill>
                  <a:schemeClr val="tx2"/>
                </a:solidFill>
                <a:latin typeface="Calibri" pitchFamily="34" charset="0"/>
              </a:rPr>
              <a:t>int</a:t>
            </a:r>
            <a:r>
              <a:rPr lang="en-US" sz="2000" dirty="0">
                <a:solidFill>
                  <a:schemeClr val="tx2"/>
                </a:solidFill>
                <a:latin typeface="Calibri" pitchFamily="34" charset="0"/>
              </a:rPr>
              <a:t>[5]; </a:t>
            </a:r>
            <a:r>
              <a:rPr lang="en-US" sz="2000" dirty="0" smtClean="0">
                <a:solidFill>
                  <a:schemeClr val="tx2"/>
                </a:solidFill>
                <a:latin typeface="Calibri" pitchFamily="34" charset="0"/>
              </a:rPr>
              <a:t>	// </a:t>
            </a:r>
            <a:r>
              <a:rPr lang="en-US" sz="2000" dirty="0">
                <a:solidFill>
                  <a:schemeClr val="tx2"/>
                </a:solidFill>
                <a:latin typeface="Calibri" pitchFamily="34" charset="0"/>
              </a:rPr>
              <a:t>Java</a:t>
            </a:r>
          </a:p>
        </p:txBody>
      </p:sp>
      <p:grpSp>
        <p:nvGrpSpPr>
          <p:cNvPr id="5" name="Group 4"/>
          <p:cNvGrpSpPr/>
          <p:nvPr>
            <p:custDataLst>
              <p:tags r:id="rId4"/>
            </p:custDataLst>
          </p:nvPr>
        </p:nvGrpSpPr>
        <p:grpSpPr>
          <a:xfrm>
            <a:off x="323854" y="5977599"/>
            <a:ext cx="4090910" cy="434446"/>
            <a:chOff x="323854" y="5667367"/>
            <a:chExt cx="4090910" cy="434446"/>
          </a:xfrm>
        </p:grpSpPr>
        <p:sp>
          <p:nvSpPr>
            <p:cNvPr id="18" name="Rectangle 12"/>
            <p:cNvSpPr>
              <a:spLocks noChangeArrowheads="1"/>
            </p:cNvSpPr>
            <p:nvPr>
              <p:custDataLst>
                <p:tags r:id="rId19"/>
              </p:custDataLst>
            </p:nvPr>
          </p:nvSpPr>
          <p:spPr bwMode="auto">
            <a:xfrm>
              <a:off x="1806357" y="5668726"/>
              <a:ext cx="439306" cy="431800"/>
            </a:xfrm>
            <a:prstGeom prst="rect">
              <a:avLst/>
            </a:prstGeom>
            <a:solidFill>
              <a:srgbClr val="D5F1CF"/>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5</a:t>
              </a:r>
              <a:endParaRPr lang="en-US" sz="2000" dirty="0">
                <a:latin typeface="Courier New" pitchFamily="49" charset="0"/>
              </a:endParaRPr>
            </a:p>
          </p:txBody>
        </p:sp>
        <p:sp>
          <p:nvSpPr>
            <p:cNvPr id="19" name="Rectangle 10"/>
            <p:cNvSpPr>
              <a:spLocks noChangeArrowheads="1"/>
            </p:cNvSpPr>
            <p:nvPr>
              <p:custDataLst>
                <p:tags r:id="rId20"/>
              </p:custDataLst>
            </p:nvPr>
          </p:nvSpPr>
          <p:spPr bwMode="auto">
            <a:xfrm>
              <a:off x="2244893" y="5670013"/>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00</a:t>
              </a:r>
              <a:endParaRPr lang="en-US" sz="2000" dirty="0">
                <a:latin typeface="Courier New" pitchFamily="49" charset="0"/>
              </a:endParaRPr>
            </a:p>
          </p:txBody>
        </p:sp>
        <p:sp>
          <p:nvSpPr>
            <p:cNvPr id="20" name="Rectangle 10"/>
            <p:cNvSpPr>
              <a:spLocks noChangeArrowheads="1"/>
            </p:cNvSpPr>
            <p:nvPr>
              <p:custDataLst>
                <p:tags r:id="rId21"/>
              </p:custDataLst>
            </p:nvPr>
          </p:nvSpPr>
          <p:spPr bwMode="auto">
            <a:xfrm>
              <a:off x="2681931" y="5669131"/>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00</a:t>
              </a:r>
              <a:endParaRPr lang="en-US" sz="2000" dirty="0">
                <a:latin typeface="Courier New" pitchFamily="49" charset="0"/>
              </a:endParaRPr>
            </a:p>
          </p:txBody>
        </p:sp>
        <p:sp>
          <p:nvSpPr>
            <p:cNvPr id="21" name="Rectangle 10"/>
            <p:cNvSpPr>
              <a:spLocks noChangeArrowheads="1"/>
            </p:cNvSpPr>
            <p:nvPr>
              <p:custDataLst>
                <p:tags r:id="rId22"/>
              </p:custDataLst>
            </p:nvPr>
          </p:nvSpPr>
          <p:spPr bwMode="auto">
            <a:xfrm>
              <a:off x="3108021" y="5668249"/>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00</a:t>
              </a:r>
              <a:endParaRPr lang="en-US" sz="2000" dirty="0">
                <a:latin typeface="Courier New" pitchFamily="49" charset="0"/>
              </a:endParaRPr>
            </a:p>
          </p:txBody>
        </p:sp>
        <p:sp>
          <p:nvSpPr>
            <p:cNvPr id="22" name="Rectangle 10"/>
            <p:cNvSpPr>
              <a:spLocks noChangeArrowheads="1"/>
            </p:cNvSpPr>
            <p:nvPr>
              <p:custDataLst>
                <p:tags r:id="rId23"/>
              </p:custDataLst>
            </p:nvPr>
          </p:nvSpPr>
          <p:spPr bwMode="auto">
            <a:xfrm>
              <a:off x="3545926" y="5668249"/>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00</a:t>
              </a:r>
              <a:endParaRPr lang="en-US" sz="2000" dirty="0">
                <a:latin typeface="Courier New" pitchFamily="49" charset="0"/>
              </a:endParaRPr>
            </a:p>
          </p:txBody>
        </p:sp>
        <p:sp>
          <p:nvSpPr>
            <p:cNvPr id="23" name="Rectangle 10"/>
            <p:cNvSpPr>
              <a:spLocks noChangeArrowheads="1"/>
            </p:cNvSpPr>
            <p:nvPr>
              <p:custDataLst>
                <p:tags r:id="rId24"/>
              </p:custDataLst>
            </p:nvPr>
          </p:nvSpPr>
          <p:spPr bwMode="auto">
            <a:xfrm>
              <a:off x="3982964" y="5667367"/>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00</a:t>
              </a:r>
              <a:endParaRPr lang="en-US" sz="2000" dirty="0">
                <a:latin typeface="Courier New" pitchFamily="49" charset="0"/>
              </a:endParaRPr>
            </a:p>
          </p:txBody>
        </p:sp>
        <p:sp>
          <p:nvSpPr>
            <p:cNvPr id="33" name="Rectangle 8"/>
            <p:cNvSpPr>
              <a:spLocks noChangeArrowheads="1"/>
            </p:cNvSpPr>
            <p:nvPr>
              <p:custDataLst>
                <p:tags r:id="rId25"/>
              </p:custDataLst>
            </p:nvPr>
          </p:nvSpPr>
          <p:spPr bwMode="auto">
            <a:xfrm>
              <a:off x="323854" y="5674939"/>
              <a:ext cx="3365500" cy="412750"/>
            </a:xfrm>
            <a:prstGeom prst="rect">
              <a:avLst/>
            </a:prstGeom>
            <a:noFill/>
            <a:ln w="12700">
              <a:noFill/>
              <a:miter lim="800000"/>
              <a:headEnd/>
              <a:tailEnd/>
            </a:ln>
            <a:effectLst/>
          </p:spPr>
          <p:txBody>
            <a:bodyPr lIns="90487" tIns="44450" rIns="90487" bIns="44450"/>
            <a:lstStyle/>
            <a:p>
              <a:pPr marL="223838" indent="-223838" defTabSz="895350">
                <a:spcBef>
                  <a:spcPct val="30000"/>
                </a:spcBef>
              </a:pPr>
              <a:r>
                <a:rPr lang="en-US" sz="1800" dirty="0" smtClean="0">
                  <a:solidFill>
                    <a:schemeClr val="tx2"/>
                  </a:solidFill>
                  <a:latin typeface="Calibri" pitchFamily="34" charset="0"/>
                </a:rPr>
                <a:t>Java</a:t>
              </a:r>
              <a:endParaRPr lang="en-US" sz="1800" dirty="0">
                <a:solidFill>
                  <a:schemeClr val="tx2"/>
                </a:solidFill>
                <a:latin typeface="Calibri" pitchFamily="34" charset="0"/>
              </a:endParaRPr>
            </a:p>
          </p:txBody>
        </p:sp>
      </p:grpSp>
      <p:grpSp>
        <p:nvGrpSpPr>
          <p:cNvPr id="7" name="Group 6"/>
          <p:cNvGrpSpPr/>
          <p:nvPr>
            <p:custDataLst>
              <p:tags r:id="rId5"/>
            </p:custDataLst>
          </p:nvPr>
        </p:nvGrpSpPr>
        <p:grpSpPr>
          <a:xfrm>
            <a:off x="323854" y="4972984"/>
            <a:ext cx="4324690" cy="826652"/>
            <a:chOff x="323854" y="4801540"/>
            <a:chExt cx="4324690" cy="826652"/>
          </a:xfrm>
        </p:grpSpPr>
        <p:sp>
          <p:nvSpPr>
            <p:cNvPr id="9" name="Rectangle 13"/>
            <p:cNvSpPr>
              <a:spLocks noChangeArrowheads="1"/>
            </p:cNvSpPr>
            <p:nvPr>
              <p:custDataLst>
                <p:tags r:id="rId9"/>
              </p:custDataLst>
            </p:nvPr>
          </p:nvSpPr>
          <p:spPr bwMode="auto">
            <a:xfrm>
              <a:off x="1610219" y="5220584"/>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a:latin typeface="Courier New" pitchFamily="49" charset="0"/>
                </a:rPr>
                <a:t>0</a:t>
              </a:r>
            </a:p>
          </p:txBody>
        </p:sp>
        <p:sp>
          <p:nvSpPr>
            <p:cNvPr id="10" name="Rectangle 14"/>
            <p:cNvSpPr>
              <a:spLocks noChangeArrowheads="1"/>
            </p:cNvSpPr>
            <p:nvPr>
              <p:custDataLst>
                <p:tags r:id="rId10"/>
              </p:custDataLst>
            </p:nvPr>
          </p:nvSpPr>
          <p:spPr bwMode="auto">
            <a:xfrm>
              <a:off x="2067419" y="5220584"/>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4</a:t>
              </a:r>
              <a:endParaRPr lang="en-US" sz="2000" dirty="0">
                <a:latin typeface="Courier New" pitchFamily="49" charset="0"/>
              </a:endParaRPr>
            </a:p>
          </p:txBody>
        </p:sp>
        <p:sp>
          <p:nvSpPr>
            <p:cNvPr id="11" name="Rectangle 15"/>
            <p:cNvSpPr>
              <a:spLocks noChangeArrowheads="1"/>
            </p:cNvSpPr>
            <p:nvPr>
              <p:custDataLst>
                <p:tags r:id="rId11"/>
              </p:custDataLst>
            </p:nvPr>
          </p:nvSpPr>
          <p:spPr bwMode="auto">
            <a:xfrm>
              <a:off x="3742824" y="5220584"/>
              <a:ext cx="490568"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20</a:t>
              </a:r>
              <a:endParaRPr lang="en-US" sz="2000" dirty="0">
                <a:latin typeface="Courier New" pitchFamily="49" charset="0"/>
              </a:endParaRPr>
            </a:p>
          </p:txBody>
        </p:sp>
        <p:sp>
          <p:nvSpPr>
            <p:cNvPr id="32" name="Rectangle 8"/>
            <p:cNvSpPr>
              <a:spLocks noChangeArrowheads="1"/>
            </p:cNvSpPr>
            <p:nvPr>
              <p:custDataLst>
                <p:tags r:id="rId12"/>
              </p:custDataLst>
            </p:nvPr>
          </p:nvSpPr>
          <p:spPr bwMode="auto">
            <a:xfrm>
              <a:off x="323854" y="4809585"/>
              <a:ext cx="3365500" cy="412750"/>
            </a:xfrm>
            <a:prstGeom prst="rect">
              <a:avLst/>
            </a:prstGeom>
            <a:noFill/>
            <a:ln w="12700">
              <a:noFill/>
              <a:miter lim="800000"/>
              <a:headEnd/>
              <a:tailEnd/>
            </a:ln>
            <a:effectLst/>
          </p:spPr>
          <p:txBody>
            <a:bodyPr lIns="90487" tIns="44450" rIns="90487" bIns="44450"/>
            <a:lstStyle/>
            <a:p>
              <a:pPr marL="223838" indent="-223838" defTabSz="895350">
                <a:spcBef>
                  <a:spcPct val="30000"/>
                </a:spcBef>
              </a:pPr>
              <a:r>
                <a:rPr lang="en-US" sz="1800" dirty="0" smtClean="0">
                  <a:solidFill>
                    <a:schemeClr val="tx2"/>
                  </a:solidFill>
                  <a:latin typeface="Calibri" pitchFamily="34" charset="0"/>
                </a:rPr>
                <a:t>C</a:t>
              </a:r>
              <a:endParaRPr lang="en-US" sz="1800" dirty="0">
                <a:solidFill>
                  <a:schemeClr val="tx2"/>
                </a:solidFill>
                <a:latin typeface="Calibri" pitchFamily="34" charset="0"/>
              </a:endParaRPr>
            </a:p>
          </p:txBody>
        </p:sp>
        <p:sp>
          <p:nvSpPr>
            <p:cNvPr id="34" name="Rectangle 15"/>
            <p:cNvSpPr>
              <a:spLocks noChangeArrowheads="1"/>
            </p:cNvSpPr>
            <p:nvPr>
              <p:custDataLst>
                <p:tags r:id="rId13"/>
              </p:custDataLst>
            </p:nvPr>
          </p:nvSpPr>
          <p:spPr bwMode="auto">
            <a:xfrm>
              <a:off x="4157976" y="5230647"/>
              <a:ext cx="490568"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24</a:t>
              </a:r>
              <a:endParaRPr lang="en-US" sz="2000" dirty="0">
                <a:latin typeface="Courier New" pitchFamily="49" charset="0"/>
              </a:endParaRPr>
            </a:p>
          </p:txBody>
        </p:sp>
        <p:sp>
          <p:nvSpPr>
            <p:cNvPr id="35" name="Rectangle 10"/>
            <p:cNvSpPr>
              <a:spLocks noChangeArrowheads="1"/>
            </p:cNvSpPr>
            <p:nvPr>
              <p:custDataLst>
                <p:tags r:id="rId14"/>
              </p:custDataLst>
            </p:nvPr>
          </p:nvSpPr>
          <p:spPr bwMode="auto">
            <a:xfrm>
              <a:off x="1806119" y="4804186"/>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a:t>
              </a:r>
              <a:endParaRPr lang="en-US" sz="2000" dirty="0">
                <a:latin typeface="Courier New" pitchFamily="49" charset="0"/>
              </a:endParaRPr>
            </a:p>
          </p:txBody>
        </p:sp>
        <p:sp>
          <p:nvSpPr>
            <p:cNvPr id="36" name="Rectangle 10"/>
            <p:cNvSpPr>
              <a:spLocks noChangeArrowheads="1"/>
            </p:cNvSpPr>
            <p:nvPr>
              <p:custDataLst>
                <p:tags r:id="rId15"/>
              </p:custDataLst>
            </p:nvPr>
          </p:nvSpPr>
          <p:spPr bwMode="auto">
            <a:xfrm>
              <a:off x="2243157" y="4803304"/>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a:t>
              </a:r>
              <a:endParaRPr lang="en-US" sz="2000" dirty="0">
                <a:latin typeface="Courier New" pitchFamily="49" charset="0"/>
              </a:endParaRPr>
            </a:p>
          </p:txBody>
        </p:sp>
        <p:sp>
          <p:nvSpPr>
            <p:cNvPr id="37" name="Rectangle 10"/>
            <p:cNvSpPr>
              <a:spLocks noChangeArrowheads="1"/>
            </p:cNvSpPr>
            <p:nvPr>
              <p:custDataLst>
                <p:tags r:id="rId16"/>
              </p:custDataLst>
            </p:nvPr>
          </p:nvSpPr>
          <p:spPr bwMode="auto">
            <a:xfrm>
              <a:off x="2669247" y="4802422"/>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a:t>
              </a:r>
              <a:endParaRPr lang="en-US" sz="2000" dirty="0">
                <a:latin typeface="Courier New" pitchFamily="49" charset="0"/>
              </a:endParaRPr>
            </a:p>
          </p:txBody>
        </p:sp>
        <p:sp>
          <p:nvSpPr>
            <p:cNvPr id="38" name="Rectangle 10"/>
            <p:cNvSpPr>
              <a:spLocks noChangeArrowheads="1"/>
            </p:cNvSpPr>
            <p:nvPr>
              <p:custDataLst>
                <p:tags r:id="rId17"/>
              </p:custDataLst>
            </p:nvPr>
          </p:nvSpPr>
          <p:spPr bwMode="auto">
            <a:xfrm>
              <a:off x="3107152" y="4802422"/>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a:t>
              </a:r>
              <a:endParaRPr lang="en-US" sz="2000" dirty="0">
                <a:latin typeface="Courier New" pitchFamily="49" charset="0"/>
              </a:endParaRPr>
            </a:p>
          </p:txBody>
        </p:sp>
        <p:sp>
          <p:nvSpPr>
            <p:cNvPr id="39" name="Rectangle 10"/>
            <p:cNvSpPr>
              <a:spLocks noChangeArrowheads="1"/>
            </p:cNvSpPr>
            <p:nvPr>
              <p:custDataLst>
                <p:tags r:id="rId18"/>
              </p:custDataLst>
            </p:nvPr>
          </p:nvSpPr>
          <p:spPr bwMode="auto">
            <a:xfrm>
              <a:off x="3544190" y="4801540"/>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a:t>
              </a:r>
              <a:endParaRPr lang="en-US" sz="2000" dirty="0">
                <a:latin typeface="Courier New" pitchFamily="49" charset="0"/>
              </a:endParaRPr>
            </a:p>
          </p:txBody>
        </p:sp>
      </p:grpSp>
      <p:sp>
        <p:nvSpPr>
          <p:cNvPr id="25" name="Footer Placeholder 24"/>
          <p:cNvSpPr>
            <a:spLocks noGrp="1"/>
          </p:cNvSpPr>
          <p:nvPr>
            <p:ph type="ftr" sz="quarter" idx="3"/>
            <p:custDataLst>
              <p:tags r:id="rId6"/>
            </p:custDataLst>
          </p:nvPr>
        </p:nvSpPr>
        <p:spPr/>
        <p:txBody>
          <a:bodyPr/>
          <a:lstStyle/>
          <a:p>
            <a:r>
              <a:rPr lang="en-US" smtClean="0"/>
              <a:t>Java vs. C</a:t>
            </a:r>
            <a:endParaRPr lang="en-US"/>
          </a:p>
        </p:txBody>
      </p:sp>
      <p:sp>
        <p:nvSpPr>
          <p:cNvPr id="24" name="Date Placeholder 23"/>
          <p:cNvSpPr>
            <a:spLocks noGrp="1"/>
          </p:cNvSpPr>
          <p:nvPr>
            <p:ph type="dt" sz="half" idx="2"/>
            <p:custDataLst>
              <p:tags r:id="rId7"/>
            </p:custDataLst>
          </p:nvPr>
        </p:nvSpPr>
        <p:spPr/>
        <p:txBody>
          <a:bodyPr/>
          <a:lstStyle/>
          <a:p>
            <a:r>
              <a:rPr lang="en-US" smtClean="0"/>
              <a:t>Autumn 2014</a:t>
            </a:r>
            <a:endParaRPr lang="en-US" dirty="0"/>
          </a:p>
        </p:txBody>
      </p:sp>
      <p:sp>
        <p:nvSpPr>
          <p:cNvPr id="26" name="Slide Number Placeholder 25"/>
          <p:cNvSpPr>
            <a:spLocks noGrp="1"/>
          </p:cNvSpPr>
          <p:nvPr>
            <p:ph type="sldNum" sz="quarter" idx="4"/>
            <p:custDataLst>
              <p:tags r:id="rId8"/>
            </p:custDataLst>
          </p:nvPr>
        </p:nvSpPr>
        <p:spPr/>
        <p:txBody>
          <a:bodyPr/>
          <a:lstStyle/>
          <a:p>
            <a:fld id="{7CBE8339-D2AD-46DC-A898-FD1E949067F0}" type="slidenum">
              <a:rPr lang="en-US" smtClean="0"/>
              <a:pPr/>
              <a:t>5</a:t>
            </a:fld>
            <a:endParaRPr lang="en-US"/>
          </a:p>
        </p:txBody>
      </p:sp>
    </p:spTree>
    <p:extLst>
      <p:ext uri="{BB962C8B-B14F-4D97-AF65-F5344CB8AC3E}">
        <p14:creationId xmlns:p14="http://schemas.microsoft.com/office/powerpoint/2010/main" val="26656192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Data in </a:t>
            </a:r>
            <a:r>
              <a:rPr lang="en-US" dirty="0"/>
              <a:t>Java: Arrays</a:t>
            </a:r>
          </a:p>
        </p:txBody>
      </p:sp>
      <p:sp>
        <p:nvSpPr>
          <p:cNvPr id="3" name="Content Placeholder 2"/>
          <p:cNvSpPr>
            <a:spLocks noGrp="1"/>
          </p:cNvSpPr>
          <p:nvPr>
            <p:ph idx="1"/>
            <p:custDataLst>
              <p:tags r:id="rId2"/>
            </p:custDataLst>
          </p:nvPr>
        </p:nvSpPr>
        <p:spPr>
          <a:xfrm>
            <a:off x="396875" y="1102179"/>
            <a:ext cx="8366125" cy="5231946"/>
          </a:xfrm>
        </p:spPr>
        <p:txBody>
          <a:bodyPr/>
          <a:lstStyle/>
          <a:p>
            <a:r>
              <a:rPr lang="en-US" dirty="0" smtClean="0"/>
              <a:t>Arrays</a:t>
            </a:r>
          </a:p>
          <a:p>
            <a:pPr lvl="1"/>
            <a:r>
              <a:rPr lang="en-US" dirty="0"/>
              <a:t>Every element initialized to </a:t>
            </a:r>
            <a:r>
              <a:rPr lang="en-US" dirty="0" smtClean="0"/>
              <a:t>0 or null</a:t>
            </a:r>
            <a:endParaRPr lang="en-US" dirty="0"/>
          </a:p>
          <a:p>
            <a:pPr lvl="1"/>
            <a:r>
              <a:rPr lang="en-US" dirty="0"/>
              <a:t>Length specified in immutable field at start of array (</a:t>
            </a:r>
            <a:r>
              <a:rPr lang="en-US" dirty="0" err="1"/>
              <a:t>int</a:t>
            </a:r>
            <a:r>
              <a:rPr lang="en-US" dirty="0"/>
              <a:t> – 4 bytes)</a:t>
            </a:r>
          </a:p>
          <a:p>
            <a:pPr lvl="2"/>
            <a:r>
              <a:rPr lang="en-US" i="1" dirty="0" err="1" smtClean="0"/>
              <a:t>array.length</a:t>
            </a:r>
            <a:r>
              <a:rPr lang="en-US" i="1" dirty="0" smtClean="0"/>
              <a:t> </a:t>
            </a:r>
            <a:r>
              <a:rPr lang="en-US" dirty="0" smtClean="0"/>
              <a:t>returns value of this field</a:t>
            </a:r>
          </a:p>
          <a:p>
            <a:pPr lvl="1"/>
            <a:r>
              <a:rPr lang="en-US" dirty="0" smtClean="0"/>
              <a:t>Every access triggers a bounds-check</a:t>
            </a:r>
          </a:p>
          <a:p>
            <a:pPr lvl="2"/>
            <a:r>
              <a:rPr lang="en-US" dirty="0" smtClean="0"/>
              <a:t>Code is added to ensure the index is within bounds</a:t>
            </a:r>
          </a:p>
          <a:p>
            <a:pPr lvl="2"/>
            <a:r>
              <a:rPr lang="en-US" dirty="0" smtClean="0"/>
              <a:t>Exception if out-of-bounds</a:t>
            </a:r>
          </a:p>
        </p:txBody>
      </p:sp>
      <p:sp>
        <p:nvSpPr>
          <p:cNvPr id="6" name="Rectangle 8"/>
          <p:cNvSpPr>
            <a:spLocks noChangeArrowheads="1"/>
          </p:cNvSpPr>
          <p:nvPr>
            <p:custDataLst>
              <p:tags r:id="rId3"/>
            </p:custDataLst>
          </p:nvPr>
        </p:nvSpPr>
        <p:spPr bwMode="auto">
          <a:xfrm>
            <a:off x="323854" y="3852103"/>
            <a:ext cx="4324690" cy="858685"/>
          </a:xfrm>
          <a:prstGeom prst="rect">
            <a:avLst/>
          </a:prstGeom>
          <a:noFill/>
          <a:ln w="12700">
            <a:noFill/>
            <a:miter lim="800000"/>
            <a:headEnd/>
            <a:tailEnd/>
          </a:ln>
          <a:effectLst/>
        </p:spPr>
        <p:txBody>
          <a:bodyPr lIns="90487" tIns="44450" rIns="90487" bIns="44450"/>
          <a:lstStyle/>
          <a:p>
            <a:pPr marL="223838" indent="-223838" defTabSz="895350">
              <a:spcBef>
                <a:spcPct val="30000"/>
              </a:spcBef>
            </a:pPr>
            <a:r>
              <a:rPr lang="en-US" sz="2000" dirty="0" err="1" smtClean="0">
                <a:solidFill>
                  <a:schemeClr val="tx2"/>
                </a:solidFill>
                <a:latin typeface="Calibri" pitchFamily="34" charset="0"/>
              </a:rPr>
              <a:t>int</a:t>
            </a:r>
            <a:r>
              <a:rPr lang="en-US" sz="2000" dirty="0" smtClean="0">
                <a:solidFill>
                  <a:schemeClr val="tx2"/>
                </a:solidFill>
                <a:latin typeface="Calibri" pitchFamily="34" charset="0"/>
              </a:rPr>
              <a:t> array[5];   		// C</a:t>
            </a:r>
          </a:p>
          <a:p>
            <a:pPr marL="223838" indent="-223838" defTabSz="895350">
              <a:spcBef>
                <a:spcPct val="30000"/>
              </a:spcBef>
            </a:pPr>
            <a:r>
              <a:rPr lang="en-US" sz="2000" dirty="0" err="1">
                <a:solidFill>
                  <a:schemeClr val="tx2"/>
                </a:solidFill>
                <a:latin typeface="Calibri" pitchFamily="34" charset="0"/>
              </a:rPr>
              <a:t>int</a:t>
            </a:r>
            <a:r>
              <a:rPr lang="en-US" sz="2000" dirty="0">
                <a:solidFill>
                  <a:schemeClr val="tx2"/>
                </a:solidFill>
                <a:latin typeface="Calibri" pitchFamily="34" charset="0"/>
              </a:rPr>
              <a:t>[] array = new </a:t>
            </a:r>
            <a:r>
              <a:rPr lang="en-US" sz="2000" dirty="0" err="1">
                <a:solidFill>
                  <a:schemeClr val="tx2"/>
                </a:solidFill>
                <a:latin typeface="Calibri" pitchFamily="34" charset="0"/>
              </a:rPr>
              <a:t>int</a:t>
            </a:r>
            <a:r>
              <a:rPr lang="en-US" sz="2000" dirty="0">
                <a:solidFill>
                  <a:schemeClr val="tx2"/>
                </a:solidFill>
                <a:latin typeface="Calibri" pitchFamily="34" charset="0"/>
              </a:rPr>
              <a:t>[5]; </a:t>
            </a:r>
            <a:r>
              <a:rPr lang="en-US" sz="2000" dirty="0" smtClean="0">
                <a:solidFill>
                  <a:schemeClr val="tx2"/>
                </a:solidFill>
                <a:latin typeface="Calibri" pitchFamily="34" charset="0"/>
              </a:rPr>
              <a:t>	// </a:t>
            </a:r>
            <a:r>
              <a:rPr lang="en-US" sz="2000" dirty="0">
                <a:solidFill>
                  <a:schemeClr val="tx2"/>
                </a:solidFill>
                <a:latin typeface="Calibri" pitchFamily="34" charset="0"/>
              </a:rPr>
              <a:t>Java</a:t>
            </a:r>
          </a:p>
        </p:txBody>
      </p:sp>
      <p:grpSp>
        <p:nvGrpSpPr>
          <p:cNvPr id="5" name="Group 4"/>
          <p:cNvGrpSpPr/>
          <p:nvPr>
            <p:custDataLst>
              <p:tags r:id="rId4"/>
            </p:custDataLst>
          </p:nvPr>
        </p:nvGrpSpPr>
        <p:grpSpPr>
          <a:xfrm>
            <a:off x="323854" y="5977599"/>
            <a:ext cx="4090910" cy="434446"/>
            <a:chOff x="323854" y="5667367"/>
            <a:chExt cx="4090910" cy="434446"/>
          </a:xfrm>
        </p:grpSpPr>
        <p:sp>
          <p:nvSpPr>
            <p:cNvPr id="18" name="Rectangle 12"/>
            <p:cNvSpPr>
              <a:spLocks noChangeArrowheads="1"/>
            </p:cNvSpPr>
            <p:nvPr>
              <p:custDataLst>
                <p:tags r:id="rId20"/>
              </p:custDataLst>
            </p:nvPr>
          </p:nvSpPr>
          <p:spPr bwMode="auto">
            <a:xfrm>
              <a:off x="1806357" y="5668726"/>
              <a:ext cx="439306" cy="431800"/>
            </a:xfrm>
            <a:prstGeom prst="rect">
              <a:avLst/>
            </a:prstGeom>
            <a:solidFill>
              <a:srgbClr val="D5F1CF"/>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5</a:t>
              </a:r>
              <a:endParaRPr lang="en-US" sz="2000" dirty="0">
                <a:latin typeface="Courier New" pitchFamily="49" charset="0"/>
              </a:endParaRPr>
            </a:p>
          </p:txBody>
        </p:sp>
        <p:sp>
          <p:nvSpPr>
            <p:cNvPr id="19" name="Rectangle 10"/>
            <p:cNvSpPr>
              <a:spLocks noChangeArrowheads="1"/>
            </p:cNvSpPr>
            <p:nvPr>
              <p:custDataLst>
                <p:tags r:id="rId21"/>
              </p:custDataLst>
            </p:nvPr>
          </p:nvSpPr>
          <p:spPr bwMode="auto">
            <a:xfrm>
              <a:off x="2244893" y="5670013"/>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00</a:t>
              </a:r>
              <a:endParaRPr lang="en-US" sz="2000" dirty="0">
                <a:latin typeface="Courier New" pitchFamily="49" charset="0"/>
              </a:endParaRPr>
            </a:p>
          </p:txBody>
        </p:sp>
        <p:sp>
          <p:nvSpPr>
            <p:cNvPr id="20" name="Rectangle 10"/>
            <p:cNvSpPr>
              <a:spLocks noChangeArrowheads="1"/>
            </p:cNvSpPr>
            <p:nvPr>
              <p:custDataLst>
                <p:tags r:id="rId22"/>
              </p:custDataLst>
            </p:nvPr>
          </p:nvSpPr>
          <p:spPr bwMode="auto">
            <a:xfrm>
              <a:off x="2681931" y="5669131"/>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00</a:t>
              </a:r>
              <a:endParaRPr lang="en-US" sz="2000" dirty="0">
                <a:latin typeface="Courier New" pitchFamily="49" charset="0"/>
              </a:endParaRPr>
            </a:p>
          </p:txBody>
        </p:sp>
        <p:sp>
          <p:nvSpPr>
            <p:cNvPr id="21" name="Rectangle 10"/>
            <p:cNvSpPr>
              <a:spLocks noChangeArrowheads="1"/>
            </p:cNvSpPr>
            <p:nvPr>
              <p:custDataLst>
                <p:tags r:id="rId23"/>
              </p:custDataLst>
            </p:nvPr>
          </p:nvSpPr>
          <p:spPr bwMode="auto">
            <a:xfrm>
              <a:off x="3108021" y="5668249"/>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00</a:t>
              </a:r>
              <a:endParaRPr lang="en-US" sz="2000" dirty="0">
                <a:latin typeface="Courier New" pitchFamily="49" charset="0"/>
              </a:endParaRPr>
            </a:p>
          </p:txBody>
        </p:sp>
        <p:sp>
          <p:nvSpPr>
            <p:cNvPr id="22" name="Rectangle 10"/>
            <p:cNvSpPr>
              <a:spLocks noChangeArrowheads="1"/>
            </p:cNvSpPr>
            <p:nvPr>
              <p:custDataLst>
                <p:tags r:id="rId24"/>
              </p:custDataLst>
            </p:nvPr>
          </p:nvSpPr>
          <p:spPr bwMode="auto">
            <a:xfrm>
              <a:off x="3545926" y="5668249"/>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00</a:t>
              </a:r>
              <a:endParaRPr lang="en-US" sz="2000" dirty="0">
                <a:latin typeface="Courier New" pitchFamily="49" charset="0"/>
              </a:endParaRPr>
            </a:p>
          </p:txBody>
        </p:sp>
        <p:sp>
          <p:nvSpPr>
            <p:cNvPr id="23" name="Rectangle 10"/>
            <p:cNvSpPr>
              <a:spLocks noChangeArrowheads="1"/>
            </p:cNvSpPr>
            <p:nvPr>
              <p:custDataLst>
                <p:tags r:id="rId25"/>
              </p:custDataLst>
            </p:nvPr>
          </p:nvSpPr>
          <p:spPr bwMode="auto">
            <a:xfrm>
              <a:off x="3982964" y="5667367"/>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00</a:t>
              </a:r>
              <a:endParaRPr lang="en-US" sz="2000" dirty="0">
                <a:latin typeface="Courier New" pitchFamily="49" charset="0"/>
              </a:endParaRPr>
            </a:p>
          </p:txBody>
        </p:sp>
        <p:sp>
          <p:nvSpPr>
            <p:cNvPr id="33" name="Rectangle 8"/>
            <p:cNvSpPr>
              <a:spLocks noChangeArrowheads="1"/>
            </p:cNvSpPr>
            <p:nvPr>
              <p:custDataLst>
                <p:tags r:id="rId26"/>
              </p:custDataLst>
            </p:nvPr>
          </p:nvSpPr>
          <p:spPr bwMode="auto">
            <a:xfrm>
              <a:off x="323854" y="5674939"/>
              <a:ext cx="3365500" cy="412750"/>
            </a:xfrm>
            <a:prstGeom prst="rect">
              <a:avLst/>
            </a:prstGeom>
            <a:noFill/>
            <a:ln w="12700">
              <a:noFill/>
              <a:miter lim="800000"/>
              <a:headEnd/>
              <a:tailEnd/>
            </a:ln>
            <a:effectLst/>
          </p:spPr>
          <p:txBody>
            <a:bodyPr lIns="90487" tIns="44450" rIns="90487" bIns="44450"/>
            <a:lstStyle/>
            <a:p>
              <a:pPr marL="223838" indent="-223838" defTabSz="895350">
                <a:spcBef>
                  <a:spcPct val="30000"/>
                </a:spcBef>
              </a:pPr>
              <a:r>
                <a:rPr lang="en-US" sz="1800" dirty="0" smtClean="0">
                  <a:solidFill>
                    <a:schemeClr val="tx2"/>
                  </a:solidFill>
                  <a:latin typeface="Calibri" pitchFamily="34" charset="0"/>
                </a:rPr>
                <a:t>Java</a:t>
              </a:r>
              <a:endParaRPr lang="en-US" sz="1800" dirty="0">
                <a:solidFill>
                  <a:schemeClr val="tx2"/>
                </a:solidFill>
                <a:latin typeface="Calibri" pitchFamily="34" charset="0"/>
              </a:endParaRPr>
            </a:p>
          </p:txBody>
        </p:sp>
      </p:grpSp>
      <p:grpSp>
        <p:nvGrpSpPr>
          <p:cNvPr id="7" name="Group 6"/>
          <p:cNvGrpSpPr/>
          <p:nvPr>
            <p:custDataLst>
              <p:tags r:id="rId5"/>
            </p:custDataLst>
          </p:nvPr>
        </p:nvGrpSpPr>
        <p:grpSpPr>
          <a:xfrm>
            <a:off x="323854" y="4972984"/>
            <a:ext cx="4324690" cy="826652"/>
            <a:chOff x="323854" y="4801540"/>
            <a:chExt cx="4324690" cy="826652"/>
          </a:xfrm>
        </p:grpSpPr>
        <p:sp>
          <p:nvSpPr>
            <p:cNvPr id="9" name="Rectangle 13"/>
            <p:cNvSpPr>
              <a:spLocks noChangeArrowheads="1"/>
            </p:cNvSpPr>
            <p:nvPr>
              <p:custDataLst>
                <p:tags r:id="rId10"/>
              </p:custDataLst>
            </p:nvPr>
          </p:nvSpPr>
          <p:spPr bwMode="auto">
            <a:xfrm>
              <a:off x="1610219" y="5220584"/>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a:latin typeface="Courier New" pitchFamily="49" charset="0"/>
                </a:rPr>
                <a:t>0</a:t>
              </a:r>
            </a:p>
          </p:txBody>
        </p:sp>
        <p:sp>
          <p:nvSpPr>
            <p:cNvPr id="10" name="Rectangle 14"/>
            <p:cNvSpPr>
              <a:spLocks noChangeArrowheads="1"/>
            </p:cNvSpPr>
            <p:nvPr>
              <p:custDataLst>
                <p:tags r:id="rId11"/>
              </p:custDataLst>
            </p:nvPr>
          </p:nvSpPr>
          <p:spPr bwMode="auto">
            <a:xfrm>
              <a:off x="2067419" y="5220584"/>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4</a:t>
              </a:r>
              <a:endParaRPr lang="en-US" sz="2000" dirty="0">
                <a:latin typeface="Courier New" pitchFamily="49" charset="0"/>
              </a:endParaRPr>
            </a:p>
          </p:txBody>
        </p:sp>
        <p:sp>
          <p:nvSpPr>
            <p:cNvPr id="11" name="Rectangle 15"/>
            <p:cNvSpPr>
              <a:spLocks noChangeArrowheads="1"/>
            </p:cNvSpPr>
            <p:nvPr>
              <p:custDataLst>
                <p:tags r:id="rId12"/>
              </p:custDataLst>
            </p:nvPr>
          </p:nvSpPr>
          <p:spPr bwMode="auto">
            <a:xfrm>
              <a:off x="3742824" y="5220584"/>
              <a:ext cx="490568"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20</a:t>
              </a:r>
              <a:endParaRPr lang="en-US" sz="2000" dirty="0">
                <a:latin typeface="Courier New" pitchFamily="49" charset="0"/>
              </a:endParaRPr>
            </a:p>
          </p:txBody>
        </p:sp>
        <p:sp>
          <p:nvSpPr>
            <p:cNvPr id="32" name="Rectangle 8"/>
            <p:cNvSpPr>
              <a:spLocks noChangeArrowheads="1"/>
            </p:cNvSpPr>
            <p:nvPr>
              <p:custDataLst>
                <p:tags r:id="rId13"/>
              </p:custDataLst>
            </p:nvPr>
          </p:nvSpPr>
          <p:spPr bwMode="auto">
            <a:xfrm>
              <a:off x="323854" y="4809585"/>
              <a:ext cx="3365500" cy="412750"/>
            </a:xfrm>
            <a:prstGeom prst="rect">
              <a:avLst/>
            </a:prstGeom>
            <a:noFill/>
            <a:ln w="12700">
              <a:noFill/>
              <a:miter lim="800000"/>
              <a:headEnd/>
              <a:tailEnd/>
            </a:ln>
            <a:effectLst/>
          </p:spPr>
          <p:txBody>
            <a:bodyPr lIns="90487" tIns="44450" rIns="90487" bIns="44450"/>
            <a:lstStyle/>
            <a:p>
              <a:pPr marL="223838" indent="-223838" defTabSz="895350">
                <a:spcBef>
                  <a:spcPct val="30000"/>
                </a:spcBef>
              </a:pPr>
              <a:r>
                <a:rPr lang="en-US" sz="1800" dirty="0" smtClean="0">
                  <a:solidFill>
                    <a:schemeClr val="tx2"/>
                  </a:solidFill>
                  <a:latin typeface="Calibri" pitchFamily="34" charset="0"/>
                </a:rPr>
                <a:t>C</a:t>
              </a:r>
              <a:endParaRPr lang="en-US" sz="1800" dirty="0">
                <a:solidFill>
                  <a:schemeClr val="tx2"/>
                </a:solidFill>
                <a:latin typeface="Calibri" pitchFamily="34" charset="0"/>
              </a:endParaRPr>
            </a:p>
          </p:txBody>
        </p:sp>
        <p:sp>
          <p:nvSpPr>
            <p:cNvPr id="34" name="Rectangle 15"/>
            <p:cNvSpPr>
              <a:spLocks noChangeArrowheads="1"/>
            </p:cNvSpPr>
            <p:nvPr>
              <p:custDataLst>
                <p:tags r:id="rId14"/>
              </p:custDataLst>
            </p:nvPr>
          </p:nvSpPr>
          <p:spPr bwMode="auto">
            <a:xfrm>
              <a:off x="4157976" y="5230647"/>
              <a:ext cx="490568"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24</a:t>
              </a:r>
              <a:endParaRPr lang="en-US" sz="2000" dirty="0">
                <a:latin typeface="Courier New" pitchFamily="49" charset="0"/>
              </a:endParaRPr>
            </a:p>
          </p:txBody>
        </p:sp>
        <p:sp>
          <p:nvSpPr>
            <p:cNvPr id="35" name="Rectangle 10"/>
            <p:cNvSpPr>
              <a:spLocks noChangeArrowheads="1"/>
            </p:cNvSpPr>
            <p:nvPr>
              <p:custDataLst>
                <p:tags r:id="rId15"/>
              </p:custDataLst>
            </p:nvPr>
          </p:nvSpPr>
          <p:spPr bwMode="auto">
            <a:xfrm>
              <a:off x="1806119" y="4804186"/>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a:t>
              </a:r>
              <a:endParaRPr lang="en-US" sz="2000" dirty="0">
                <a:latin typeface="Courier New" pitchFamily="49" charset="0"/>
              </a:endParaRPr>
            </a:p>
          </p:txBody>
        </p:sp>
        <p:sp>
          <p:nvSpPr>
            <p:cNvPr id="36" name="Rectangle 10"/>
            <p:cNvSpPr>
              <a:spLocks noChangeArrowheads="1"/>
            </p:cNvSpPr>
            <p:nvPr>
              <p:custDataLst>
                <p:tags r:id="rId16"/>
              </p:custDataLst>
            </p:nvPr>
          </p:nvSpPr>
          <p:spPr bwMode="auto">
            <a:xfrm>
              <a:off x="2243157" y="4803304"/>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a:t>
              </a:r>
              <a:endParaRPr lang="en-US" sz="2000" dirty="0">
                <a:latin typeface="Courier New" pitchFamily="49" charset="0"/>
              </a:endParaRPr>
            </a:p>
          </p:txBody>
        </p:sp>
        <p:sp>
          <p:nvSpPr>
            <p:cNvPr id="37" name="Rectangle 10"/>
            <p:cNvSpPr>
              <a:spLocks noChangeArrowheads="1"/>
            </p:cNvSpPr>
            <p:nvPr>
              <p:custDataLst>
                <p:tags r:id="rId17"/>
              </p:custDataLst>
            </p:nvPr>
          </p:nvSpPr>
          <p:spPr bwMode="auto">
            <a:xfrm>
              <a:off x="2669247" y="4802422"/>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a:t>
              </a:r>
              <a:endParaRPr lang="en-US" sz="2000" dirty="0">
                <a:latin typeface="Courier New" pitchFamily="49" charset="0"/>
              </a:endParaRPr>
            </a:p>
          </p:txBody>
        </p:sp>
        <p:sp>
          <p:nvSpPr>
            <p:cNvPr id="38" name="Rectangle 10"/>
            <p:cNvSpPr>
              <a:spLocks noChangeArrowheads="1"/>
            </p:cNvSpPr>
            <p:nvPr>
              <p:custDataLst>
                <p:tags r:id="rId18"/>
              </p:custDataLst>
            </p:nvPr>
          </p:nvSpPr>
          <p:spPr bwMode="auto">
            <a:xfrm>
              <a:off x="3107152" y="4802422"/>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a:t>
              </a:r>
              <a:endParaRPr lang="en-US" sz="2000" dirty="0">
                <a:latin typeface="Courier New" pitchFamily="49" charset="0"/>
              </a:endParaRPr>
            </a:p>
          </p:txBody>
        </p:sp>
        <p:sp>
          <p:nvSpPr>
            <p:cNvPr id="39" name="Rectangle 10"/>
            <p:cNvSpPr>
              <a:spLocks noChangeArrowheads="1"/>
            </p:cNvSpPr>
            <p:nvPr>
              <p:custDataLst>
                <p:tags r:id="rId19"/>
              </p:custDataLst>
            </p:nvPr>
          </p:nvSpPr>
          <p:spPr bwMode="auto">
            <a:xfrm>
              <a:off x="3544190" y="4801540"/>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a:t>
              </a:r>
              <a:endParaRPr lang="en-US" sz="2000" dirty="0">
                <a:latin typeface="Courier New" pitchFamily="49" charset="0"/>
              </a:endParaRPr>
            </a:p>
          </p:txBody>
        </p:sp>
      </p:grpSp>
      <p:sp>
        <p:nvSpPr>
          <p:cNvPr id="25" name="Footer Placeholder 24"/>
          <p:cNvSpPr>
            <a:spLocks noGrp="1"/>
          </p:cNvSpPr>
          <p:nvPr>
            <p:ph type="ftr" sz="quarter" idx="3"/>
            <p:custDataLst>
              <p:tags r:id="rId6"/>
            </p:custDataLst>
          </p:nvPr>
        </p:nvSpPr>
        <p:spPr/>
        <p:txBody>
          <a:bodyPr/>
          <a:lstStyle/>
          <a:p>
            <a:r>
              <a:rPr lang="en-US" smtClean="0"/>
              <a:t>Java vs. C</a:t>
            </a:r>
            <a:endParaRPr lang="en-US"/>
          </a:p>
        </p:txBody>
      </p:sp>
      <p:sp>
        <p:nvSpPr>
          <p:cNvPr id="4" name="TextBox 3"/>
          <p:cNvSpPr txBox="1"/>
          <p:nvPr>
            <p:custDataLst>
              <p:tags r:id="rId7"/>
            </p:custDataLst>
          </p:nvPr>
        </p:nvSpPr>
        <p:spPr>
          <a:xfrm>
            <a:off x="4783560" y="3912623"/>
            <a:ext cx="4258550" cy="1754327"/>
          </a:xfrm>
          <a:prstGeom prst="rect">
            <a:avLst/>
          </a:prstGeom>
          <a:noFill/>
        </p:spPr>
        <p:txBody>
          <a:bodyPr wrap="square" rtlCol="0">
            <a:spAutoFit/>
          </a:bodyPr>
          <a:lstStyle/>
          <a:p>
            <a:r>
              <a:rPr lang="en-US" sz="1800" dirty="0" smtClean="0">
                <a:latin typeface="Calibri" pitchFamily="34" charset="0"/>
              </a:rPr>
              <a:t>Bounds-checking sounds slow, but:</a:t>
            </a:r>
          </a:p>
          <a:p>
            <a:pPr marL="457200" indent="-457200">
              <a:buAutoNum type="arabicPeriod"/>
            </a:pPr>
            <a:r>
              <a:rPr lang="en-US" sz="1800" b="0" dirty="0" smtClean="0">
                <a:latin typeface="Calibri" pitchFamily="34" charset="0"/>
              </a:rPr>
              <a:t>Length field is likely in cache.</a:t>
            </a:r>
          </a:p>
          <a:p>
            <a:pPr marL="457200" indent="-457200">
              <a:buAutoNum type="arabicPeriod"/>
            </a:pPr>
            <a:r>
              <a:rPr lang="en-US" sz="1800" b="0" dirty="0" smtClean="0">
                <a:latin typeface="Calibri" pitchFamily="34" charset="0"/>
              </a:rPr>
              <a:t>Compiler may store length field in register for loops.</a:t>
            </a:r>
          </a:p>
          <a:p>
            <a:pPr marL="457200" indent="-457200">
              <a:buAutoNum type="arabicPeriod"/>
            </a:pPr>
            <a:r>
              <a:rPr lang="en-US" sz="1800" b="0" dirty="0" smtClean="0">
                <a:latin typeface="Calibri" pitchFamily="34" charset="0"/>
              </a:rPr>
              <a:t>Compiler may prove that some checks are redundant.</a:t>
            </a:r>
          </a:p>
        </p:txBody>
      </p:sp>
      <p:sp>
        <p:nvSpPr>
          <p:cNvPr id="24" name="Date Placeholder 23"/>
          <p:cNvSpPr>
            <a:spLocks noGrp="1"/>
          </p:cNvSpPr>
          <p:nvPr>
            <p:ph type="dt" sz="half" idx="2"/>
            <p:custDataLst>
              <p:tags r:id="rId8"/>
            </p:custDataLst>
          </p:nvPr>
        </p:nvSpPr>
        <p:spPr/>
        <p:txBody>
          <a:bodyPr/>
          <a:lstStyle/>
          <a:p>
            <a:r>
              <a:rPr lang="en-US" smtClean="0"/>
              <a:t>Autumn 2014</a:t>
            </a:r>
            <a:endParaRPr lang="en-US" dirty="0"/>
          </a:p>
        </p:txBody>
      </p:sp>
      <p:sp>
        <p:nvSpPr>
          <p:cNvPr id="26" name="Slide Number Placeholder 25"/>
          <p:cNvSpPr>
            <a:spLocks noGrp="1"/>
          </p:cNvSpPr>
          <p:nvPr>
            <p:ph type="sldNum" sz="quarter" idx="4"/>
            <p:custDataLst>
              <p:tags r:id="rId9"/>
            </p:custDataLst>
          </p:nvPr>
        </p:nvSpPr>
        <p:spPr/>
        <p:txBody>
          <a:bodyPr/>
          <a:lstStyle/>
          <a:p>
            <a:fld id="{7CBE8339-D2AD-46DC-A898-FD1E949067F0}" type="slidenum">
              <a:rPr lang="en-US" smtClean="0"/>
              <a:pPr/>
              <a:t>6</a:t>
            </a:fld>
            <a:endParaRPr lang="en-US"/>
          </a:p>
        </p:txBody>
      </p:sp>
    </p:spTree>
    <p:extLst>
      <p:ext uri="{BB962C8B-B14F-4D97-AF65-F5344CB8AC3E}">
        <p14:creationId xmlns:p14="http://schemas.microsoft.com/office/powerpoint/2010/main" val="1428865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Data in </a:t>
            </a:r>
            <a:r>
              <a:rPr lang="en-US" dirty="0"/>
              <a:t>Java: </a:t>
            </a:r>
            <a:r>
              <a:rPr lang="en-US" dirty="0" smtClean="0"/>
              <a:t>Characters &amp; Strings</a:t>
            </a:r>
            <a:endParaRPr lang="en-US" dirty="0"/>
          </a:p>
        </p:txBody>
      </p:sp>
      <p:sp>
        <p:nvSpPr>
          <p:cNvPr id="3" name="Content Placeholder 2"/>
          <p:cNvSpPr>
            <a:spLocks noGrp="1"/>
          </p:cNvSpPr>
          <p:nvPr>
            <p:ph idx="1"/>
            <p:custDataLst>
              <p:tags r:id="rId2"/>
            </p:custDataLst>
          </p:nvPr>
        </p:nvSpPr>
        <p:spPr>
          <a:xfrm>
            <a:off x="396875" y="1362075"/>
            <a:ext cx="8366125" cy="2042975"/>
          </a:xfrm>
        </p:spPr>
        <p:txBody>
          <a:bodyPr/>
          <a:lstStyle/>
          <a:p>
            <a:r>
              <a:rPr lang="en-US" dirty="0" smtClean="0"/>
              <a:t>Characters and strings</a:t>
            </a:r>
          </a:p>
          <a:p>
            <a:pPr lvl="1"/>
            <a:r>
              <a:rPr lang="en-US" dirty="0" smtClean="0"/>
              <a:t>Two-byte Unicode instead of ASCII</a:t>
            </a:r>
          </a:p>
          <a:p>
            <a:pPr lvl="2"/>
            <a:r>
              <a:rPr lang="en-US" dirty="0" smtClean="0"/>
              <a:t>Represents most of the world’s alphabets</a:t>
            </a:r>
          </a:p>
          <a:p>
            <a:pPr lvl="1"/>
            <a:r>
              <a:rPr lang="en-US" dirty="0" smtClean="0"/>
              <a:t>String not bounded by a ‘\0’ (null character)</a:t>
            </a:r>
          </a:p>
          <a:p>
            <a:pPr lvl="2"/>
            <a:r>
              <a:rPr lang="en-US" dirty="0" smtClean="0"/>
              <a:t>Bounded by hidden length field at beginning of string</a:t>
            </a:r>
          </a:p>
        </p:txBody>
      </p:sp>
      <p:sp>
        <p:nvSpPr>
          <p:cNvPr id="6" name="Rectangle 8"/>
          <p:cNvSpPr>
            <a:spLocks noChangeArrowheads="1"/>
          </p:cNvSpPr>
          <p:nvPr>
            <p:custDataLst>
              <p:tags r:id="rId3"/>
            </p:custDataLst>
          </p:nvPr>
        </p:nvSpPr>
        <p:spPr bwMode="auto">
          <a:xfrm>
            <a:off x="323854" y="3497629"/>
            <a:ext cx="3365500" cy="412750"/>
          </a:xfrm>
          <a:prstGeom prst="rect">
            <a:avLst/>
          </a:prstGeom>
          <a:noFill/>
          <a:ln w="12700">
            <a:noFill/>
            <a:miter lim="800000"/>
            <a:headEnd/>
            <a:tailEnd/>
          </a:ln>
          <a:effectLst/>
        </p:spPr>
        <p:txBody>
          <a:bodyPr lIns="90487" tIns="44450" rIns="90487" bIns="44450"/>
          <a:lstStyle/>
          <a:p>
            <a:pPr marL="223838" indent="-223838" defTabSz="895350">
              <a:spcBef>
                <a:spcPct val="30000"/>
              </a:spcBef>
            </a:pPr>
            <a:r>
              <a:rPr lang="en-US" sz="2400" dirty="0" smtClean="0">
                <a:solidFill>
                  <a:schemeClr val="tx2"/>
                </a:solidFill>
                <a:latin typeface="Calibri" pitchFamily="34" charset="0"/>
              </a:rPr>
              <a:t>the string ‘CSE351’:</a:t>
            </a:r>
            <a:endParaRPr lang="en-US" sz="2400" dirty="0">
              <a:solidFill>
                <a:schemeClr val="tx2"/>
              </a:solidFill>
              <a:latin typeface="Calibri" pitchFamily="34" charset="0"/>
            </a:endParaRPr>
          </a:p>
        </p:txBody>
      </p:sp>
      <p:sp>
        <p:nvSpPr>
          <p:cNvPr id="7" name="Rectangle 10"/>
          <p:cNvSpPr>
            <a:spLocks noChangeArrowheads="1"/>
          </p:cNvSpPr>
          <p:nvPr>
            <p:custDataLst>
              <p:tags r:id="rId4"/>
            </p:custDataLst>
          </p:nvPr>
        </p:nvSpPr>
        <p:spPr bwMode="auto">
          <a:xfrm>
            <a:off x="1813234" y="4213429"/>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43</a:t>
            </a:r>
            <a:endParaRPr lang="en-US" sz="2000" dirty="0">
              <a:latin typeface="Courier New" pitchFamily="49" charset="0"/>
            </a:endParaRPr>
          </a:p>
        </p:txBody>
      </p:sp>
      <p:sp>
        <p:nvSpPr>
          <p:cNvPr id="9" name="Rectangle 12"/>
          <p:cNvSpPr>
            <a:spLocks noChangeArrowheads="1"/>
          </p:cNvSpPr>
          <p:nvPr>
            <p:custDataLst>
              <p:tags r:id="rId5"/>
            </p:custDataLst>
          </p:nvPr>
        </p:nvSpPr>
        <p:spPr bwMode="auto">
          <a:xfrm>
            <a:off x="4409315" y="4213429"/>
            <a:ext cx="431800" cy="431800"/>
          </a:xfrm>
          <a:prstGeom prst="rect">
            <a:avLst/>
          </a:prstGeom>
          <a:solidFill>
            <a:srgbClr val="D5F1CF"/>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a:t>
            </a:r>
            <a:endParaRPr lang="en-US" sz="2000" dirty="0">
              <a:latin typeface="Courier New" pitchFamily="49" charset="0"/>
            </a:endParaRPr>
          </a:p>
        </p:txBody>
      </p:sp>
      <p:sp>
        <p:nvSpPr>
          <p:cNvPr id="10" name="Rectangle 13"/>
          <p:cNvSpPr>
            <a:spLocks noChangeArrowheads="1"/>
          </p:cNvSpPr>
          <p:nvPr>
            <p:custDataLst>
              <p:tags r:id="rId6"/>
            </p:custDataLst>
          </p:nvPr>
        </p:nvSpPr>
        <p:spPr bwMode="auto">
          <a:xfrm>
            <a:off x="1610219" y="4629354"/>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a:latin typeface="Courier New" pitchFamily="49" charset="0"/>
              </a:rPr>
              <a:t>0</a:t>
            </a:r>
          </a:p>
        </p:txBody>
      </p:sp>
      <p:sp>
        <p:nvSpPr>
          <p:cNvPr id="11" name="Rectangle 14"/>
          <p:cNvSpPr>
            <a:spLocks noChangeArrowheads="1"/>
          </p:cNvSpPr>
          <p:nvPr>
            <p:custDataLst>
              <p:tags r:id="rId7"/>
            </p:custDataLst>
          </p:nvPr>
        </p:nvSpPr>
        <p:spPr bwMode="auto">
          <a:xfrm>
            <a:off x="2067419" y="4629354"/>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1</a:t>
            </a:r>
            <a:endParaRPr lang="en-US" sz="2000" dirty="0">
              <a:latin typeface="Courier New" pitchFamily="49" charset="0"/>
            </a:endParaRPr>
          </a:p>
        </p:txBody>
      </p:sp>
      <p:sp>
        <p:nvSpPr>
          <p:cNvPr id="12" name="Rectangle 15"/>
          <p:cNvSpPr>
            <a:spLocks noChangeArrowheads="1"/>
          </p:cNvSpPr>
          <p:nvPr>
            <p:custDataLst>
              <p:tags r:id="rId8"/>
            </p:custDataLst>
          </p:nvPr>
        </p:nvSpPr>
        <p:spPr bwMode="auto">
          <a:xfrm>
            <a:off x="3359644" y="4629354"/>
            <a:ext cx="336655"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4</a:t>
            </a:r>
            <a:endParaRPr lang="en-US" sz="2000" dirty="0">
              <a:latin typeface="Courier New" pitchFamily="49" charset="0"/>
            </a:endParaRPr>
          </a:p>
        </p:txBody>
      </p:sp>
      <p:sp>
        <p:nvSpPr>
          <p:cNvPr id="13" name="Rectangle 16"/>
          <p:cNvSpPr>
            <a:spLocks noChangeArrowheads="1"/>
          </p:cNvSpPr>
          <p:nvPr>
            <p:custDataLst>
              <p:tags r:id="rId9"/>
            </p:custDataLst>
          </p:nvPr>
        </p:nvSpPr>
        <p:spPr bwMode="auto">
          <a:xfrm>
            <a:off x="8507322" y="4611608"/>
            <a:ext cx="490568"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16</a:t>
            </a:r>
            <a:endParaRPr lang="en-US" sz="2000" dirty="0">
              <a:latin typeface="Courier New" pitchFamily="49" charset="0"/>
            </a:endParaRPr>
          </a:p>
        </p:txBody>
      </p:sp>
      <p:sp>
        <p:nvSpPr>
          <p:cNvPr id="14" name="Rectangle 10"/>
          <p:cNvSpPr>
            <a:spLocks noChangeArrowheads="1"/>
          </p:cNvSpPr>
          <p:nvPr>
            <p:custDataLst>
              <p:tags r:id="rId10"/>
            </p:custDataLst>
          </p:nvPr>
        </p:nvSpPr>
        <p:spPr bwMode="auto">
          <a:xfrm>
            <a:off x="2250272" y="4212547"/>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53</a:t>
            </a:r>
            <a:endParaRPr lang="en-US" sz="2000" dirty="0">
              <a:latin typeface="Courier New" pitchFamily="49" charset="0"/>
            </a:endParaRPr>
          </a:p>
        </p:txBody>
      </p:sp>
      <p:sp>
        <p:nvSpPr>
          <p:cNvPr id="15" name="Rectangle 10"/>
          <p:cNvSpPr>
            <a:spLocks noChangeArrowheads="1"/>
          </p:cNvSpPr>
          <p:nvPr>
            <p:custDataLst>
              <p:tags r:id="rId11"/>
            </p:custDataLst>
          </p:nvPr>
        </p:nvSpPr>
        <p:spPr bwMode="auto">
          <a:xfrm>
            <a:off x="2676362" y="4211665"/>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45</a:t>
            </a:r>
            <a:endParaRPr lang="en-US" sz="2000" dirty="0">
              <a:latin typeface="Courier New" pitchFamily="49" charset="0"/>
            </a:endParaRPr>
          </a:p>
        </p:txBody>
      </p:sp>
      <p:sp>
        <p:nvSpPr>
          <p:cNvPr id="16" name="Rectangle 10"/>
          <p:cNvSpPr>
            <a:spLocks noChangeArrowheads="1"/>
          </p:cNvSpPr>
          <p:nvPr>
            <p:custDataLst>
              <p:tags r:id="rId12"/>
            </p:custDataLst>
          </p:nvPr>
        </p:nvSpPr>
        <p:spPr bwMode="auto">
          <a:xfrm>
            <a:off x="3114267" y="4211665"/>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33</a:t>
            </a:r>
            <a:endParaRPr lang="en-US" sz="2000" dirty="0">
              <a:latin typeface="Courier New" pitchFamily="49" charset="0"/>
            </a:endParaRPr>
          </a:p>
        </p:txBody>
      </p:sp>
      <p:sp>
        <p:nvSpPr>
          <p:cNvPr id="17" name="Rectangle 10"/>
          <p:cNvSpPr>
            <a:spLocks noChangeArrowheads="1"/>
          </p:cNvSpPr>
          <p:nvPr>
            <p:custDataLst>
              <p:tags r:id="rId13"/>
            </p:custDataLst>
          </p:nvPr>
        </p:nvSpPr>
        <p:spPr bwMode="auto">
          <a:xfrm>
            <a:off x="3551305" y="4210783"/>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35</a:t>
            </a:r>
            <a:endParaRPr lang="en-US" sz="2000" dirty="0">
              <a:latin typeface="Courier New" pitchFamily="49" charset="0"/>
            </a:endParaRPr>
          </a:p>
        </p:txBody>
      </p:sp>
      <p:sp>
        <p:nvSpPr>
          <p:cNvPr id="18" name="Rectangle 10"/>
          <p:cNvSpPr>
            <a:spLocks noChangeArrowheads="1"/>
          </p:cNvSpPr>
          <p:nvPr>
            <p:custDataLst>
              <p:tags r:id="rId14"/>
            </p:custDataLst>
          </p:nvPr>
        </p:nvSpPr>
        <p:spPr bwMode="auto">
          <a:xfrm>
            <a:off x="3978262" y="4210783"/>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31</a:t>
            </a:r>
            <a:endParaRPr lang="en-US" sz="2000" dirty="0">
              <a:latin typeface="Courier New" pitchFamily="49" charset="0"/>
            </a:endParaRPr>
          </a:p>
        </p:txBody>
      </p:sp>
      <p:sp>
        <p:nvSpPr>
          <p:cNvPr id="20" name="Rectangle 12"/>
          <p:cNvSpPr>
            <a:spLocks noChangeArrowheads="1"/>
          </p:cNvSpPr>
          <p:nvPr>
            <p:custDataLst>
              <p:tags r:id="rId15"/>
            </p:custDataLst>
          </p:nvPr>
        </p:nvSpPr>
        <p:spPr bwMode="auto">
          <a:xfrm>
            <a:off x="1815254" y="5077496"/>
            <a:ext cx="1733176" cy="431800"/>
          </a:xfrm>
          <a:prstGeom prst="rect">
            <a:avLst/>
          </a:prstGeom>
          <a:solidFill>
            <a:srgbClr val="D5F1CF"/>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6</a:t>
            </a:r>
            <a:endParaRPr lang="en-US" sz="2000" dirty="0">
              <a:latin typeface="Courier New" pitchFamily="49" charset="0"/>
            </a:endParaRPr>
          </a:p>
        </p:txBody>
      </p:sp>
      <p:sp>
        <p:nvSpPr>
          <p:cNvPr id="26" name="Rectangle 10"/>
          <p:cNvSpPr>
            <a:spLocks noChangeArrowheads="1"/>
          </p:cNvSpPr>
          <p:nvPr>
            <p:custDataLst>
              <p:tags r:id="rId16"/>
            </p:custDataLst>
          </p:nvPr>
        </p:nvSpPr>
        <p:spPr bwMode="auto">
          <a:xfrm>
            <a:off x="3547660" y="5078783"/>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00</a:t>
            </a:r>
            <a:endParaRPr lang="en-US" sz="2000" dirty="0">
              <a:latin typeface="Courier New" pitchFamily="49" charset="0"/>
            </a:endParaRPr>
          </a:p>
        </p:txBody>
      </p:sp>
      <p:sp>
        <p:nvSpPr>
          <p:cNvPr id="27" name="Rectangle 10"/>
          <p:cNvSpPr>
            <a:spLocks noChangeArrowheads="1"/>
          </p:cNvSpPr>
          <p:nvPr>
            <p:custDataLst>
              <p:tags r:id="rId17"/>
            </p:custDataLst>
          </p:nvPr>
        </p:nvSpPr>
        <p:spPr bwMode="auto">
          <a:xfrm>
            <a:off x="3984698" y="5077901"/>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43</a:t>
            </a:r>
            <a:endParaRPr lang="en-US" sz="2000" dirty="0">
              <a:latin typeface="Courier New" pitchFamily="49" charset="0"/>
            </a:endParaRPr>
          </a:p>
        </p:txBody>
      </p:sp>
      <p:sp>
        <p:nvSpPr>
          <p:cNvPr id="28" name="Rectangle 10"/>
          <p:cNvSpPr>
            <a:spLocks noChangeArrowheads="1"/>
          </p:cNvSpPr>
          <p:nvPr>
            <p:custDataLst>
              <p:tags r:id="rId18"/>
            </p:custDataLst>
          </p:nvPr>
        </p:nvSpPr>
        <p:spPr bwMode="auto">
          <a:xfrm>
            <a:off x="4410788" y="5077019"/>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00</a:t>
            </a:r>
            <a:endParaRPr lang="en-US" sz="2000" dirty="0">
              <a:latin typeface="Courier New" pitchFamily="49" charset="0"/>
            </a:endParaRPr>
          </a:p>
        </p:txBody>
      </p:sp>
      <p:sp>
        <p:nvSpPr>
          <p:cNvPr id="29" name="Rectangle 10"/>
          <p:cNvSpPr>
            <a:spLocks noChangeArrowheads="1"/>
          </p:cNvSpPr>
          <p:nvPr>
            <p:custDataLst>
              <p:tags r:id="rId19"/>
            </p:custDataLst>
          </p:nvPr>
        </p:nvSpPr>
        <p:spPr bwMode="auto">
          <a:xfrm>
            <a:off x="4848693" y="5077019"/>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53</a:t>
            </a:r>
            <a:endParaRPr lang="en-US" sz="2000" dirty="0">
              <a:latin typeface="Courier New" pitchFamily="49" charset="0"/>
            </a:endParaRPr>
          </a:p>
        </p:txBody>
      </p:sp>
      <p:sp>
        <p:nvSpPr>
          <p:cNvPr id="30" name="Rectangle 10"/>
          <p:cNvSpPr>
            <a:spLocks noChangeArrowheads="1"/>
          </p:cNvSpPr>
          <p:nvPr>
            <p:custDataLst>
              <p:tags r:id="rId20"/>
            </p:custDataLst>
          </p:nvPr>
        </p:nvSpPr>
        <p:spPr bwMode="auto">
          <a:xfrm>
            <a:off x="5285731" y="5076137"/>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00</a:t>
            </a:r>
            <a:endParaRPr lang="en-US" sz="2000" dirty="0">
              <a:latin typeface="Courier New" pitchFamily="49" charset="0"/>
            </a:endParaRPr>
          </a:p>
        </p:txBody>
      </p:sp>
      <p:sp>
        <p:nvSpPr>
          <p:cNvPr id="31" name="Rectangle 10"/>
          <p:cNvSpPr>
            <a:spLocks noChangeArrowheads="1"/>
          </p:cNvSpPr>
          <p:nvPr>
            <p:custDataLst>
              <p:tags r:id="rId21"/>
            </p:custDataLst>
          </p:nvPr>
        </p:nvSpPr>
        <p:spPr bwMode="auto">
          <a:xfrm>
            <a:off x="5712688" y="5076137"/>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45</a:t>
            </a:r>
            <a:endParaRPr lang="en-US" sz="2000" dirty="0">
              <a:latin typeface="Courier New" pitchFamily="49" charset="0"/>
            </a:endParaRPr>
          </a:p>
        </p:txBody>
      </p:sp>
      <p:sp>
        <p:nvSpPr>
          <p:cNvPr id="32" name="Rectangle 10"/>
          <p:cNvSpPr>
            <a:spLocks noChangeArrowheads="1"/>
          </p:cNvSpPr>
          <p:nvPr>
            <p:custDataLst>
              <p:tags r:id="rId22"/>
            </p:custDataLst>
          </p:nvPr>
        </p:nvSpPr>
        <p:spPr bwMode="auto">
          <a:xfrm>
            <a:off x="6154661" y="5078782"/>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00</a:t>
            </a:r>
            <a:endParaRPr lang="en-US" sz="2000" dirty="0">
              <a:latin typeface="Courier New" pitchFamily="49" charset="0"/>
            </a:endParaRPr>
          </a:p>
        </p:txBody>
      </p:sp>
      <p:sp>
        <p:nvSpPr>
          <p:cNvPr id="33" name="Rectangle 10"/>
          <p:cNvSpPr>
            <a:spLocks noChangeArrowheads="1"/>
          </p:cNvSpPr>
          <p:nvPr>
            <p:custDataLst>
              <p:tags r:id="rId23"/>
            </p:custDataLst>
          </p:nvPr>
        </p:nvSpPr>
        <p:spPr bwMode="auto">
          <a:xfrm>
            <a:off x="6591699" y="5077900"/>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33</a:t>
            </a:r>
            <a:endParaRPr lang="en-US" sz="2000" dirty="0">
              <a:latin typeface="Courier New" pitchFamily="49" charset="0"/>
            </a:endParaRPr>
          </a:p>
        </p:txBody>
      </p:sp>
      <p:sp>
        <p:nvSpPr>
          <p:cNvPr id="34" name="Rectangle 10"/>
          <p:cNvSpPr>
            <a:spLocks noChangeArrowheads="1"/>
          </p:cNvSpPr>
          <p:nvPr>
            <p:custDataLst>
              <p:tags r:id="rId24"/>
            </p:custDataLst>
          </p:nvPr>
        </p:nvSpPr>
        <p:spPr bwMode="auto">
          <a:xfrm>
            <a:off x="7017789" y="5077018"/>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00</a:t>
            </a:r>
            <a:endParaRPr lang="en-US" sz="2000" dirty="0">
              <a:latin typeface="Courier New" pitchFamily="49" charset="0"/>
            </a:endParaRPr>
          </a:p>
        </p:txBody>
      </p:sp>
      <p:sp>
        <p:nvSpPr>
          <p:cNvPr id="35" name="Rectangle 10"/>
          <p:cNvSpPr>
            <a:spLocks noChangeArrowheads="1"/>
          </p:cNvSpPr>
          <p:nvPr>
            <p:custDataLst>
              <p:tags r:id="rId25"/>
            </p:custDataLst>
          </p:nvPr>
        </p:nvSpPr>
        <p:spPr bwMode="auto">
          <a:xfrm>
            <a:off x="7455694" y="5077018"/>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35</a:t>
            </a:r>
            <a:endParaRPr lang="en-US" sz="2000" dirty="0">
              <a:latin typeface="Courier New" pitchFamily="49" charset="0"/>
            </a:endParaRPr>
          </a:p>
        </p:txBody>
      </p:sp>
      <p:sp>
        <p:nvSpPr>
          <p:cNvPr id="36" name="Rectangle 10"/>
          <p:cNvSpPr>
            <a:spLocks noChangeArrowheads="1"/>
          </p:cNvSpPr>
          <p:nvPr>
            <p:custDataLst>
              <p:tags r:id="rId26"/>
            </p:custDataLst>
          </p:nvPr>
        </p:nvSpPr>
        <p:spPr bwMode="auto">
          <a:xfrm>
            <a:off x="7892732" y="5076136"/>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00</a:t>
            </a:r>
            <a:endParaRPr lang="en-US" sz="2000" dirty="0">
              <a:latin typeface="Courier New" pitchFamily="49" charset="0"/>
            </a:endParaRPr>
          </a:p>
        </p:txBody>
      </p:sp>
      <p:sp>
        <p:nvSpPr>
          <p:cNvPr id="37" name="Rectangle 10"/>
          <p:cNvSpPr>
            <a:spLocks noChangeArrowheads="1"/>
          </p:cNvSpPr>
          <p:nvPr>
            <p:custDataLst>
              <p:tags r:id="rId27"/>
            </p:custDataLst>
          </p:nvPr>
        </p:nvSpPr>
        <p:spPr bwMode="auto">
          <a:xfrm>
            <a:off x="8319689" y="5076136"/>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31</a:t>
            </a:r>
            <a:endParaRPr lang="en-US" sz="2000" dirty="0">
              <a:latin typeface="Courier New" pitchFamily="49" charset="0"/>
            </a:endParaRPr>
          </a:p>
        </p:txBody>
      </p:sp>
      <p:sp>
        <p:nvSpPr>
          <p:cNvPr id="38" name="Rectangle 15"/>
          <p:cNvSpPr>
            <a:spLocks noChangeArrowheads="1"/>
          </p:cNvSpPr>
          <p:nvPr>
            <p:custDataLst>
              <p:tags r:id="rId28"/>
            </p:custDataLst>
          </p:nvPr>
        </p:nvSpPr>
        <p:spPr bwMode="auto">
          <a:xfrm>
            <a:off x="4659570" y="4625796"/>
            <a:ext cx="336655"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7</a:t>
            </a:r>
            <a:endParaRPr lang="en-US" sz="2000" dirty="0">
              <a:latin typeface="Courier New" pitchFamily="49" charset="0"/>
            </a:endParaRPr>
          </a:p>
        </p:txBody>
      </p:sp>
      <p:sp>
        <p:nvSpPr>
          <p:cNvPr id="39" name="Rectangle 8"/>
          <p:cNvSpPr>
            <a:spLocks noChangeArrowheads="1"/>
          </p:cNvSpPr>
          <p:nvPr>
            <p:custDataLst>
              <p:tags r:id="rId29"/>
            </p:custDataLst>
          </p:nvPr>
        </p:nvSpPr>
        <p:spPr bwMode="auto">
          <a:xfrm>
            <a:off x="323854" y="4218355"/>
            <a:ext cx="3365500" cy="412750"/>
          </a:xfrm>
          <a:prstGeom prst="rect">
            <a:avLst/>
          </a:prstGeom>
          <a:noFill/>
          <a:ln w="12700">
            <a:noFill/>
            <a:miter lim="800000"/>
            <a:headEnd/>
            <a:tailEnd/>
          </a:ln>
          <a:effectLst/>
        </p:spPr>
        <p:txBody>
          <a:bodyPr lIns="90487" tIns="44450" rIns="90487" bIns="44450"/>
          <a:lstStyle/>
          <a:p>
            <a:pPr marL="223838" indent="-223838" defTabSz="895350">
              <a:spcBef>
                <a:spcPct val="30000"/>
              </a:spcBef>
            </a:pPr>
            <a:r>
              <a:rPr lang="en-US" sz="1800" dirty="0" smtClean="0">
                <a:solidFill>
                  <a:schemeClr val="tx2"/>
                </a:solidFill>
                <a:latin typeface="Calibri" pitchFamily="34" charset="0"/>
              </a:rPr>
              <a:t>C: ASCII</a:t>
            </a:r>
            <a:endParaRPr lang="en-US" sz="1800" dirty="0">
              <a:solidFill>
                <a:schemeClr val="tx2"/>
              </a:solidFill>
              <a:latin typeface="Calibri" pitchFamily="34" charset="0"/>
            </a:endParaRPr>
          </a:p>
        </p:txBody>
      </p:sp>
      <p:sp>
        <p:nvSpPr>
          <p:cNvPr id="40" name="Rectangle 8"/>
          <p:cNvSpPr>
            <a:spLocks noChangeArrowheads="1"/>
          </p:cNvSpPr>
          <p:nvPr>
            <p:custDataLst>
              <p:tags r:id="rId30"/>
            </p:custDataLst>
          </p:nvPr>
        </p:nvSpPr>
        <p:spPr bwMode="auto">
          <a:xfrm>
            <a:off x="323854" y="5083709"/>
            <a:ext cx="3365500" cy="412750"/>
          </a:xfrm>
          <a:prstGeom prst="rect">
            <a:avLst/>
          </a:prstGeom>
          <a:noFill/>
          <a:ln w="12700">
            <a:noFill/>
            <a:miter lim="800000"/>
            <a:headEnd/>
            <a:tailEnd/>
          </a:ln>
          <a:effectLst/>
        </p:spPr>
        <p:txBody>
          <a:bodyPr lIns="90487" tIns="44450" rIns="90487" bIns="44450"/>
          <a:lstStyle/>
          <a:p>
            <a:pPr marL="223838" indent="-223838" defTabSz="895350">
              <a:spcBef>
                <a:spcPct val="30000"/>
              </a:spcBef>
            </a:pPr>
            <a:r>
              <a:rPr lang="en-US" sz="1800" dirty="0" smtClean="0">
                <a:solidFill>
                  <a:schemeClr val="tx2"/>
                </a:solidFill>
                <a:latin typeface="Calibri" pitchFamily="34" charset="0"/>
              </a:rPr>
              <a:t>Java: Unicode</a:t>
            </a:r>
            <a:endParaRPr lang="en-US" sz="1800" dirty="0">
              <a:solidFill>
                <a:schemeClr val="tx2"/>
              </a:solidFill>
              <a:latin typeface="Calibri" pitchFamily="34" charset="0"/>
            </a:endParaRPr>
          </a:p>
        </p:txBody>
      </p:sp>
      <p:sp>
        <p:nvSpPr>
          <p:cNvPr id="42" name="Footer Placeholder 41"/>
          <p:cNvSpPr>
            <a:spLocks noGrp="1"/>
          </p:cNvSpPr>
          <p:nvPr>
            <p:ph type="ftr" sz="quarter" idx="3"/>
            <p:custDataLst>
              <p:tags r:id="rId31"/>
            </p:custDataLst>
          </p:nvPr>
        </p:nvSpPr>
        <p:spPr/>
        <p:txBody>
          <a:bodyPr/>
          <a:lstStyle/>
          <a:p>
            <a:r>
              <a:rPr lang="en-US" smtClean="0"/>
              <a:t>Java vs. C</a:t>
            </a:r>
            <a:endParaRPr lang="en-US"/>
          </a:p>
        </p:txBody>
      </p:sp>
      <p:sp>
        <p:nvSpPr>
          <p:cNvPr id="41" name="Date Placeholder 40"/>
          <p:cNvSpPr>
            <a:spLocks noGrp="1"/>
          </p:cNvSpPr>
          <p:nvPr>
            <p:ph type="dt" sz="half" idx="2"/>
            <p:custDataLst>
              <p:tags r:id="rId32"/>
            </p:custDataLst>
          </p:nvPr>
        </p:nvSpPr>
        <p:spPr/>
        <p:txBody>
          <a:bodyPr/>
          <a:lstStyle/>
          <a:p>
            <a:r>
              <a:rPr lang="en-US" smtClean="0"/>
              <a:t>Autumn 2014</a:t>
            </a:r>
            <a:endParaRPr lang="en-US" dirty="0"/>
          </a:p>
        </p:txBody>
      </p:sp>
      <p:sp>
        <p:nvSpPr>
          <p:cNvPr id="43" name="Slide Number Placeholder 42"/>
          <p:cNvSpPr>
            <a:spLocks noGrp="1"/>
          </p:cNvSpPr>
          <p:nvPr>
            <p:ph type="sldNum" sz="quarter" idx="4"/>
            <p:custDataLst>
              <p:tags r:id="rId33"/>
            </p:custDataLst>
          </p:nvPr>
        </p:nvSpPr>
        <p:spPr/>
        <p:txBody>
          <a:bodyPr/>
          <a:lstStyle/>
          <a:p>
            <a:fld id="{7CBE8339-D2AD-46DC-A898-FD1E949067F0}" type="slidenum">
              <a:rPr lang="en-US" smtClean="0"/>
              <a:pPr/>
              <a:t>7</a:t>
            </a:fld>
            <a:endParaRPr lang="en-US"/>
          </a:p>
        </p:txBody>
      </p:sp>
    </p:spTree>
    <p:extLst>
      <p:ext uri="{BB962C8B-B14F-4D97-AF65-F5344CB8AC3E}">
        <p14:creationId xmlns:p14="http://schemas.microsoft.com/office/powerpoint/2010/main" val="36504883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Data structures (objects) in Java</a:t>
            </a:r>
            <a:endParaRPr lang="en-US" dirty="0"/>
          </a:p>
        </p:txBody>
      </p:sp>
      <p:sp>
        <p:nvSpPr>
          <p:cNvPr id="3" name="Content Placeholder 2"/>
          <p:cNvSpPr>
            <a:spLocks noGrp="1"/>
          </p:cNvSpPr>
          <p:nvPr>
            <p:ph idx="1"/>
            <p:custDataLst>
              <p:tags r:id="rId2"/>
            </p:custDataLst>
          </p:nvPr>
        </p:nvSpPr>
        <p:spPr>
          <a:xfrm>
            <a:off x="396875" y="1362075"/>
            <a:ext cx="8366125" cy="1013796"/>
          </a:xfrm>
        </p:spPr>
        <p:txBody>
          <a:bodyPr/>
          <a:lstStyle/>
          <a:p>
            <a:r>
              <a:rPr lang="en-US" dirty="0" smtClean="0"/>
              <a:t>Objects are always stored by reference, never stored “inline”.</a:t>
            </a:r>
          </a:p>
          <a:p>
            <a:pPr lvl="1"/>
            <a:r>
              <a:rPr lang="en-US" dirty="0" smtClean="0"/>
              <a:t>Include complex data types (arrays, other objects, etc.) using </a:t>
            </a:r>
            <a:r>
              <a:rPr lang="en-US" i="1" dirty="0" smtClean="0"/>
              <a:t>references</a:t>
            </a:r>
          </a:p>
        </p:txBody>
      </p:sp>
      <p:grpSp>
        <p:nvGrpSpPr>
          <p:cNvPr id="4" name="Group 3"/>
          <p:cNvGrpSpPr/>
          <p:nvPr>
            <p:custDataLst>
              <p:tags r:id="rId3"/>
            </p:custDataLst>
          </p:nvPr>
        </p:nvGrpSpPr>
        <p:grpSpPr>
          <a:xfrm>
            <a:off x="401110" y="2450287"/>
            <a:ext cx="3365500" cy="1477207"/>
            <a:chOff x="805542" y="2450287"/>
            <a:chExt cx="3365500" cy="1477207"/>
          </a:xfrm>
        </p:grpSpPr>
        <p:sp>
          <p:nvSpPr>
            <p:cNvPr id="16" name="Rectangle 8"/>
            <p:cNvSpPr>
              <a:spLocks noChangeArrowheads="1"/>
            </p:cNvSpPr>
            <p:nvPr>
              <p:custDataLst>
                <p:tags r:id="rId38"/>
              </p:custDataLst>
            </p:nvPr>
          </p:nvSpPr>
          <p:spPr bwMode="auto">
            <a:xfrm>
              <a:off x="805542" y="2450287"/>
              <a:ext cx="3365500" cy="412750"/>
            </a:xfrm>
            <a:prstGeom prst="rect">
              <a:avLst/>
            </a:prstGeom>
            <a:noFill/>
            <a:ln w="12700">
              <a:noFill/>
              <a:miter lim="800000"/>
              <a:headEnd/>
              <a:tailEnd/>
            </a:ln>
            <a:effectLst/>
          </p:spPr>
          <p:txBody>
            <a:bodyPr lIns="90487" tIns="44450" rIns="90487" bIns="44450"/>
            <a:lstStyle/>
            <a:p>
              <a:pPr marL="223838" indent="-223838" defTabSz="895350">
                <a:spcBef>
                  <a:spcPct val="30000"/>
                </a:spcBef>
              </a:pPr>
              <a:r>
                <a:rPr lang="en-US" sz="1800" dirty="0" smtClean="0">
                  <a:solidFill>
                    <a:schemeClr val="tx2"/>
                  </a:solidFill>
                  <a:latin typeface="Calibri" pitchFamily="34" charset="0"/>
                </a:rPr>
                <a:t>C</a:t>
              </a:r>
              <a:endParaRPr lang="en-US" sz="1800" dirty="0">
                <a:solidFill>
                  <a:schemeClr val="tx2"/>
                </a:solidFill>
                <a:latin typeface="Calibri" pitchFamily="34" charset="0"/>
              </a:endParaRPr>
            </a:p>
          </p:txBody>
        </p:sp>
        <p:sp>
          <p:nvSpPr>
            <p:cNvPr id="24" name="Rectangle 2"/>
            <p:cNvSpPr>
              <a:spLocks noChangeArrowheads="1"/>
            </p:cNvSpPr>
            <p:nvPr>
              <p:custDataLst>
                <p:tags r:id="rId39"/>
              </p:custDataLst>
            </p:nvPr>
          </p:nvSpPr>
          <p:spPr bwMode="auto">
            <a:xfrm>
              <a:off x="1171387" y="2452731"/>
              <a:ext cx="2616481" cy="1474763"/>
            </a:xfrm>
            <a:prstGeom prst="rect">
              <a:avLst/>
            </a:prstGeom>
            <a:solidFill>
              <a:srgbClr val="F6F5BD"/>
            </a:solidFill>
            <a:ln w="12700">
              <a:solidFill>
                <a:schemeClr val="tx1"/>
              </a:solidFill>
              <a:miter lim="800000"/>
              <a:headEnd/>
              <a:tailEnd/>
            </a:ln>
            <a:effectLst/>
          </p:spPr>
          <p:txBody>
            <a:bodyPr wrap="square" lIns="90487" tIns="44450" rIns="90487" bIns="44450">
              <a:spAutoFit/>
            </a:bodyPr>
            <a:lstStyle/>
            <a:p>
              <a:pPr algn="l">
                <a:lnSpc>
                  <a:spcPct val="100000"/>
                </a:lnSpc>
              </a:pPr>
              <a:r>
                <a:rPr lang="en-US" sz="1800" dirty="0" err="1">
                  <a:latin typeface="Courier New" pitchFamily="49" charset="0"/>
                </a:rPr>
                <a:t>struct</a:t>
              </a:r>
              <a:r>
                <a:rPr lang="en-US" sz="1800" dirty="0">
                  <a:latin typeface="Courier New" pitchFamily="49" charset="0"/>
                </a:rPr>
                <a:t> </a:t>
              </a:r>
              <a:r>
                <a:rPr lang="en-US" sz="1800" dirty="0" err="1">
                  <a:latin typeface="Courier New" pitchFamily="49" charset="0"/>
                </a:rPr>
                <a:t>rec</a:t>
              </a:r>
              <a:r>
                <a:rPr lang="en-US" sz="1800" dirty="0">
                  <a:latin typeface="Courier New" pitchFamily="49" charset="0"/>
                </a:rPr>
                <a:t> {</a:t>
              </a:r>
            </a:p>
            <a:p>
              <a:pPr algn="l">
                <a:lnSpc>
                  <a:spcPct val="100000"/>
                </a:lnSpc>
              </a:pPr>
              <a:r>
                <a:rPr lang="en-US" sz="1800" dirty="0">
                  <a:latin typeface="Courier New" pitchFamily="49" charset="0"/>
                </a:rPr>
                <a:t>  </a:t>
              </a:r>
              <a:r>
                <a:rPr lang="en-US" sz="1800" dirty="0" err="1">
                  <a:latin typeface="Courier New" pitchFamily="49" charset="0"/>
                </a:rPr>
                <a:t>int</a:t>
              </a:r>
              <a:r>
                <a:rPr lang="en-US" sz="1800" dirty="0">
                  <a:latin typeface="Courier New" pitchFamily="49" charset="0"/>
                </a:rPr>
                <a:t> </a:t>
              </a:r>
              <a:r>
                <a:rPr lang="en-US" sz="1800" dirty="0" err="1">
                  <a:latin typeface="Courier New" pitchFamily="49" charset="0"/>
                </a:rPr>
                <a:t>i</a:t>
              </a:r>
              <a:r>
                <a:rPr lang="en-US" sz="1800" dirty="0">
                  <a:latin typeface="Courier New" pitchFamily="49" charset="0"/>
                </a:rPr>
                <a:t>;</a:t>
              </a:r>
            </a:p>
            <a:p>
              <a:pPr algn="l">
                <a:lnSpc>
                  <a:spcPct val="100000"/>
                </a:lnSpc>
              </a:pPr>
              <a:r>
                <a:rPr lang="en-US" sz="1800" dirty="0">
                  <a:latin typeface="Courier New" pitchFamily="49" charset="0"/>
                </a:rPr>
                <a:t>  </a:t>
              </a:r>
              <a:r>
                <a:rPr lang="en-US" sz="1800" dirty="0" err="1">
                  <a:latin typeface="Courier New" pitchFamily="49" charset="0"/>
                </a:rPr>
                <a:t>int</a:t>
              </a:r>
              <a:r>
                <a:rPr lang="en-US" sz="1800" dirty="0">
                  <a:latin typeface="Courier New" pitchFamily="49" charset="0"/>
                </a:rPr>
                <a:t> a[3];</a:t>
              </a:r>
            </a:p>
            <a:p>
              <a:pPr algn="l">
                <a:lnSpc>
                  <a:spcPct val="100000"/>
                </a:lnSpc>
              </a:pPr>
              <a:r>
                <a:rPr lang="en-US" sz="1800" dirty="0">
                  <a:latin typeface="Courier New" pitchFamily="49" charset="0"/>
                </a:rPr>
                <a:t> </a:t>
              </a:r>
              <a:r>
                <a:rPr lang="en-US" sz="1800" dirty="0" smtClean="0">
                  <a:latin typeface="Courier New" pitchFamily="49" charset="0"/>
                </a:rPr>
                <a:t> </a:t>
              </a:r>
              <a:r>
                <a:rPr lang="en-US" sz="1800" dirty="0" err="1" smtClean="0">
                  <a:latin typeface="Courier New" pitchFamily="49" charset="0"/>
                </a:rPr>
                <a:t>struct</a:t>
              </a:r>
              <a:r>
                <a:rPr lang="en-US" sz="1800" dirty="0" smtClean="0">
                  <a:latin typeface="Courier New" pitchFamily="49" charset="0"/>
                </a:rPr>
                <a:t> </a:t>
              </a:r>
              <a:r>
                <a:rPr lang="en-US" sz="1800" dirty="0" err="1" smtClean="0">
                  <a:latin typeface="Courier New" pitchFamily="49" charset="0"/>
                </a:rPr>
                <a:t>rec</a:t>
              </a:r>
              <a:r>
                <a:rPr lang="en-US" sz="1800" dirty="0" smtClean="0">
                  <a:latin typeface="Courier New" pitchFamily="49" charset="0"/>
                </a:rPr>
                <a:t> *</a:t>
              </a:r>
              <a:r>
                <a:rPr lang="en-US" sz="1800" dirty="0" err="1">
                  <a:latin typeface="Courier New" pitchFamily="49" charset="0"/>
                </a:rPr>
                <a:t>p</a:t>
              </a:r>
              <a:r>
                <a:rPr lang="en-US" sz="1800" dirty="0">
                  <a:latin typeface="Courier New" pitchFamily="49" charset="0"/>
                </a:rPr>
                <a:t>;</a:t>
              </a:r>
            </a:p>
            <a:p>
              <a:pPr algn="l">
                <a:lnSpc>
                  <a:spcPct val="100000"/>
                </a:lnSpc>
              </a:pPr>
              <a:r>
                <a:rPr lang="en-US" sz="1800" dirty="0">
                  <a:latin typeface="Courier New" pitchFamily="49" charset="0"/>
                </a:rPr>
                <a:t>};</a:t>
              </a:r>
            </a:p>
          </p:txBody>
        </p:sp>
      </p:grpSp>
      <p:grpSp>
        <p:nvGrpSpPr>
          <p:cNvPr id="5" name="Group 4"/>
          <p:cNvGrpSpPr/>
          <p:nvPr>
            <p:custDataLst>
              <p:tags r:id="rId4"/>
            </p:custDataLst>
          </p:nvPr>
        </p:nvGrpSpPr>
        <p:grpSpPr>
          <a:xfrm>
            <a:off x="4754697" y="2450692"/>
            <a:ext cx="4077078" cy="1763867"/>
            <a:chOff x="4385433" y="2450692"/>
            <a:chExt cx="4077078" cy="1763867"/>
          </a:xfrm>
        </p:grpSpPr>
        <p:sp>
          <p:nvSpPr>
            <p:cNvPr id="17" name="Rectangle 8"/>
            <p:cNvSpPr>
              <a:spLocks noChangeArrowheads="1"/>
            </p:cNvSpPr>
            <p:nvPr>
              <p:custDataLst>
                <p:tags r:id="rId36"/>
              </p:custDataLst>
            </p:nvPr>
          </p:nvSpPr>
          <p:spPr bwMode="auto">
            <a:xfrm>
              <a:off x="4385433" y="2450692"/>
              <a:ext cx="3365500" cy="412750"/>
            </a:xfrm>
            <a:prstGeom prst="rect">
              <a:avLst/>
            </a:prstGeom>
            <a:noFill/>
            <a:ln w="12700">
              <a:noFill/>
              <a:miter lim="800000"/>
              <a:headEnd/>
              <a:tailEnd/>
            </a:ln>
            <a:effectLst/>
          </p:spPr>
          <p:txBody>
            <a:bodyPr lIns="90487" tIns="44450" rIns="90487" bIns="44450"/>
            <a:lstStyle/>
            <a:p>
              <a:pPr marL="223838" indent="-223838" defTabSz="895350">
                <a:spcBef>
                  <a:spcPct val="30000"/>
                </a:spcBef>
              </a:pPr>
              <a:r>
                <a:rPr lang="en-US" sz="1800" dirty="0" smtClean="0">
                  <a:solidFill>
                    <a:schemeClr val="tx2"/>
                  </a:solidFill>
                  <a:latin typeface="Calibri" pitchFamily="34" charset="0"/>
                </a:rPr>
                <a:t>Java</a:t>
              </a:r>
              <a:endParaRPr lang="en-US" sz="1800" dirty="0">
                <a:solidFill>
                  <a:schemeClr val="tx2"/>
                </a:solidFill>
                <a:latin typeface="Calibri" pitchFamily="34" charset="0"/>
              </a:endParaRPr>
            </a:p>
          </p:txBody>
        </p:sp>
        <p:sp>
          <p:nvSpPr>
            <p:cNvPr id="26" name="Rectangle 2"/>
            <p:cNvSpPr>
              <a:spLocks noChangeArrowheads="1"/>
            </p:cNvSpPr>
            <p:nvPr>
              <p:custDataLst>
                <p:tags r:id="rId37"/>
              </p:custDataLst>
            </p:nvPr>
          </p:nvSpPr>
          <p:spPr bwMode="auto">
            <a:xfrm>
              <a:off x="5067892" y="2462797"/>
              <a:ext cx="3394619" cy="1751762"/>
            </a:xfrm>
            <a:prstGeom prst="rect">
              <a:avLst/>
            </a:prstGeom>
            <a:solidFill>
              <a:srgbClr val="F6F5BD"/>
            </a:solidFill>
            <a:ln w="12700">
              <a:solidFill>
                <a:schemeClr val="tx1"/>
              </a:solidFill>
              <a:miter lim="800000"/>
              <a:headEnd/>
              <a:tailEnd/>
            </a:ln>
            <a:effectLst/>
          </p:spPr>
          <p:txBody>
            <a:bodyPr wrap="square" lIns="90487" tIns="44450" rIns="90487" bIns="44450">
              <a:spAutoFit/>
            </a:bodyPr>
            <a:lstStyle/>
            <a:p>
              <a:pPr algn="l">
                <a:lnSpc>
                  <a:spcPct val="100000"/>
                </a:lnSpc>
              </a:pPr>
              <a:r>
                <a:rPr lang="en-US" sz="1800" dirty="0" smtClean="0">
                  <a:latin typeface="Courier New" pitchFamily="49" charset="0"/>
                </a:rPr>
                <a:t>class </a:t>
              </a:r>
              <a:r>
                <a:rPr lang="en-US" sz="1800" dirty="0" err="1" smtClean="0">
                  <a:latin typeface="Courier New" pitchFamily="49" charset="0"/>
                </a:rPr>
                <a:t>Rec</a:t>
              </a:r>
              <a:r>
                <a:rPr lang="en-US" sz="1800" dirty="0" smtClean="0">
                  <a:latin typeface="Courier New" pitchFamily="49" charset="0"/>
                </a:rPr>
                <a:t> </a:t>
              </a:r>
              <a:r>
                <a:rPr lang="en-US" sz="1800" dirty="0">
                  <a:latin typeface="Courier New" pitchFamily="49" charset="0"/>
                </a:rPr>
                <a:t>{</a:t>
              </a:r>
            </a:p>
            <a:p>
              <a:pPr algn="l">
                <a:lnSpc>
                  <a:spcPct val="100000"/>
                </a:lnSpc>
              </a:pPr>
              <a:r>
                <a:rPr lang="en-US" sz="1800" dirty="0">
                  <a:latin typeface="Courier New" pitchFamily="49" charset="0"/>
                </a:rPr>
                <a:t>  </a:t>
              </a:r>
              <a:r>
                <a:rPr lang="en-US" sz="1800" dirty="0" err="1">
                  <a:latin typeface="Courier New" pitchFamily="49" charset="0"/>
                </a:rPr>
                <a:t>int</a:t>
              </a:r>
              <a:r>
                <a:rPr lang="en-US" sz="1800" dirty="0" smtClean="0">
                  <a:latin typeface="Courier New" pitchFamily="49" charset="0"/>
                </a:rPr>
                <a:t> </a:t>
              </a:r>
              <a:r>
                <a:rPr lang="en-US" sz="1800" dirty="0" err="1" smtClean="0">
                  <a:latin typeface="Courier New" pitchFamily="49" charset="0"/>
                </a:rPr>
                <a:t>i</a:t>
              </a:r>
              <a:r>
                <a:rPr lang="en-US" sz="1800" dirty="0" smtClean="0">
                  <a:latin typeface="Courier New" pitchFamily="49" charset="0"/>
                </a:rPr>
                <a:t>;</a:t>
              </a:r>
              <a:endParaRPr lang="en-US" sz="1800" dirty="0">
                <a:latin typeface="Courier New" pitchFamily="49" charset="0"/>
              </a:endParaRPr>
            </a:p>
            <a:p>
              <a:pPr algn="l">
                <a:lnSpc>
                  <a:spcPct val="100000"/>
                </a:lnSpc>
              </a:pPr>
              <a:r>
                <a:rPr lang="en-US" sz="1800" dirty="0">
                  <a:latin typeface="Courier New" pitchFamily="49" charset="0"/>
                </a:rPr>
                <a:t>  </a:t>
              </a:r>
              <a:r>
                <a:rPr lang="en-US" sz="1800" dirty="0" err="1" smtClean="0">
                  <a:latin typeface="Courier New" pitchFamily="49" charset="0"/>
                </a:rPr>
                <a:t>int</a:t>
              </a:r>
              <a:r>
                <a:rPr lang="en-US" sz="1800" dirty="0" smtClean="0">
                  <a:latin typeface="Courier New" pitchFamily="49" charset="0"/>
                </a:rPr>
                <a:t>[] a = new int[3];</a:t>
              </a:r>
            </a:p>
            <a:p>
              <a:pPr algn="l">
                <a:lnSpc>
                  <a:spcPct val="100000"/>
                </a:lnSpc>
              </a:pPr>
              <a:r>
                <a:rPr lang="en-US" sz="1800" dirty="0">
                  <a:latin typeface="Courier New" pitchFamily="49" charset="0"/>
                </a:rPr>
                <a:t> </a:t>
              </a:r>
              <a:r>
                <a:rPr lang="en-US" sz="1800" dirty="0" smtClean="0">
                  <a:latin typeface="Courier New" pitchFamily="49" charset="0"/>
                </a:rPr>
                <a:t> </a:t>
              </a:r>
              <a:r>
                <a:rPr lang="en-US" sz="1800" dirty="0" err="1" smtClean="0">
                  <a:latin typeface="Courier New" pitchFamily="49" charset="0"/>
                </a:rPr>
                <a:t>Rec</a:t>
              </a:r>
              <a:r>
                <a:rPr lang="en-US" sz="1800" dirty="0" smtClean="0">
                  <a:latin typeface="Courier New" pitchFamily="49" charset="0"/>
                </a:rPr>
                <a:t> </a:t>
              </a:r>
              <a:r>
                <a:rPr lang="en-US" sz="1800" dirty="0" err="1" smtClean="0">
                  <a:latin typeface="Courier New" pitchFamily="49" charset="0"/>
                </a:rPr>
                <a:t>p</a:t>
              </a:r>
              <a:r>
                <a:rPr lang="en-US" sz="1800" dirty="0" smtClean="0">
                  <a:latin typeface="Courier New" pitchFamily="49" charset="0"/>
                </a:rPr>
                <a:t>;</a:t>
              </a:r>
              <a:br>
                <a:rPr lang="en-US" sz="1800" dirty="0" smtClean="0">
                  <a:latin typeface="Courier New" pitchFamily="49" charset="0"/>
                </a:rPr>
              </a:br>
              <a:r>
                <a:rPr lang="en-US" sz="1800" dirty="0" smtClean="0">
                  <a:latin typeface="Courier New" pitchFamily="49" charset="0"/>
                </a:rPr>
                <a:t>…</a:t>
              </a:r>
            </a:p>
            <a:p>
              <a:pPr algn="l">
                <a:lnSpc>
                  <a:spcPct val="100000"/>
                </a:lnSpc>
              </a:pPr>
              <a:r>
                <a:rPr lang="en-US" sz="1800" dirty="0" smtClean="0">
                  <a:latin typeface="Courier New" pitchFamily="49" charset="0"/>
                </a:rPr>
                <a:t>}</a:t>
              </a:r>
              <a:endParaRPr lang="en-US" sz="1800" dirty="0">
                <a:latin typeface="Courier New" pitchFamily="49" charset="0"/>
              </a:endParaRPr>
            </a:p>
          </p:txBody>
        </p:sp>
      </p:grpSp>
      <p:grpSp>
        <p:nvGrpSpPr>
          <p:cNvPr id="57" name="Group 56"/>
          <p:cNvGrpSpPr/>
          <p:nvPr>
            <p:custDataLst>
              <p:tags r:id="rId5"/>
            </p:custDataLst>
          </p:nvPr>
        </p:nvGrpSpPr>
        <p:grpSpPr>
          <a:xfrm>
            <a:off x="616891" y="5365754"/>
            <a:ext cx="2909098" cy="830101"/>
            <a:chOff x="1207207" y="5890408"/>
            <a:chExt cx="2909098" cy="830101"/>
          </a:xfrm>
        </p:grpSpPr>
        <p:sp>
          <p:nvSpPr>
            <p:cNvPr id="30" name="Rectangle 10"/>
            <p:cNvSpPr>
              <a:spLocks noChangeArrowheads="1"/>
            </p:cNvSpPr>
            <p:nvPr>
              <p:custDataLst>
                <p:tags r:id="rId28"/>
              </p:custDataLst>
            </p:nvPr>
          </p:nvSpPr>
          <p:spPr bwMode="auto">
            <a:xfrm>
              <a:off x="1410222" y="5907039"/>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err="1">
                  <a:latin typeface="Courier New" pitchFamily="49" charset="0"/>
                </a:rPr>
                <a:t>i</a:t>
              </a:r>
              <a:endParaRPr lang="en-US" sz="2000" dirty="0">
                <a:latin typeface="Courier New" pitchFamily="49" charset="0"/>
              </a:endParaRPr>
            </a:p>
          </p:txBody>
        </p:sp>
        <p:sp>
          <p:nvSpPr>
            <p:cNvPr id="31" name="Rectangle 11"/>
            <p:cNvSpPr>
              <a:spLocks noChangeArrowheads="1"/>
            </p:cNvSpPr>
            <p:nvPr>
              <p:custDataLst>
                <p:tags r:id="rId29"/>
              </p:custDataLst>
            </p:nvPr>
          </p:nvSpPr>
          <p:spPr bwMode="auto">
            <a:xfrm>
              <a:off x="1843795" y="5907039"/>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a:latin typeface="Courier New" pitchFamily="49" charset="0"/>
                </a:rPr>
                <a:t>a</a:t>
              </a:r>
            </a:p>
          </p:txBody>
        </p:sp>
        <p:sp>
          <p:nvSpPr>
            <p:cNvPr id="32" name="Rectangle 12"/>
            <p:cNvSpPr>
              <a:spLocks noChangeArrowheads="1"/>
            </p:cNvSpPr>
            <p:nvPr>
              <p:custDataLst>
                <p:tags r:id="rId30"/>
              </p:custDataLst>
            </p:nvPr>
          </p:nvSpPr>
          <p:spPr bwMode="auto">
            <a:xfrm>
              <a:off x="3185232" y="5907039"/>
              <a:ext cx="431800" cy="431800"/>
            </a:xfrm>
            <a:prstGeom prst="rect">
              <a:avLst/>
            </a:prstGeom>
            <a:solidFill>
              <a:srgbClr val="D5F1CF"/>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a:latin typeface="Courier New" pitchFamily="49" charset="0"/>
                </a:rPr>
                <a:t>p</a:t>
              </a:r>
            </a:p>
          </p:txBody>
        </p:sp>
        <p:sp>
          <p:nvSpPr>
            <p:cNvPr id="33" name="Rectangle 13"/>
            <p:cNvSpPr>
              <a:spLocks noChangeArrowheads="1"/>
            </p:cNvSpPr>
            <p:nvPr>
              <p:custDataLst>
                <p:tags r:id="rId31"/>
              </p:custDataLst>
            </p:nvPr>
          </p:nvSpPr>
          <p:spPr bwMode="auto">
            <a:xfrm>
              <a:off x="1207207" y="6322964"/>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a:latin typeface="Courier New" pitchFamily="49" charset="0"/>
                </a:rPr>
                <a:t>0</a:t>
              </a:r>
            </a:p>
          </p:txBody>
        </p:sp>
        <p:sp>
          <p:nvSpPr>
            <p:cNvPr id="34" name="Rectangle 14"/>
            <p:cNvSpPr>
              <a:spLocks noChangeArrowheads="1"/>
            </p:cNvSpPr>
            <p:nvPr>
              <p:custDataLst>
                <p:tags r:id="rId32"/>
              </p:custDataLst>
            </p:nvPr>
          </p:nvSpPr>
          <p:spPr bwMode="auto">
            <a:xfrm>
              <a:off x="1664407" y="6322964"/>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a:latin typeface="Courier New" pitchFamily="49" charset="0"/>
                </a:rPr>
                <a:t>4</a:t>
              </a:r>
            </a:p>
          </p:txBody>
        </p:sp>
        <p:sp>
          <p:nvSpPr>
            <p:cNvPr id="35" name="Rectangle 15"/>
            <p:cNvSpPr>
              <a:spLocks noChangeArrowheads="1"/>
            </p:cNvSpPr>
            <p:nvPr>
              <p:custDataLst>
                <p:tags r:id="rId33"/>
              </p:custDataLst>
            </p:nvPr>
          </p:nvSpPr>
          <p:spPr bwMode="auto">
            <a:xfrm>
              <a:off x="2956632" y="6322964"/>
              <a:ext cx="490518"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a:latin typeface="Courier New" pitchFamily="49" charset="0"/>
                </a:rPr>
                <a:t>16</a:t>
              </a:r>
            </a:p>
          </p:txBody>
        </p:sp>
        <p:sp>
          <p:nvSpPr>
            <p:cNvPr id="36" name="Rectangle 16"/>
            <p:cNvSpPr>
              <a:spLocks noChangeArrowheads="1"/>
            </p:cNvSpPr>
            <p:nvPr>
              <p:custDataLst>
                <p:tags r:id="rId34"/>
              </p:custDataLst>
            </p:nvPr>
          </p:nvSpPr>
          <p:spPr bwMode="auto">
            <a:xfrm>
              <a:off x="3380514" y="6316358"/>
              <a:ext cx="490518"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a:latin typeface="Courier New" pitchFamily="49" charset="0"/>
                </a:rPr>
                <a:t>20</a:t>
              </a:r>
            </a:p>
          </p:txBody>
        </p:sp>
        <p:cxnSp>
          <p:nvCxnSpPr>
            <p:cNvPr id="45" name="Straight Arrow Connector 44"/>
            <p:cNvCxnSpPr/>
            <p:nvPr>
              <p:custDataLst>
                <p:tags r:id="rId35"/>
              </p:custDataLst>
            </p:nvPr>
          </p:nvCxnSpPr>
          <p:spPr bwMode="auto">
            <a:xfrm flipV="1">
              <a:off x="3470396" y="5890408"/>
              <a:ext cx="645909" cy="131384"/>
            </a:xfrm>
            <a:prstGeom prst="straightConnector1">
              <a:avLst/>
            </a:prstGeom>
            <a:noFill/>
            <a:ln w="38100" cap="flat" cmpd="sng" algn="ctr">
              <a:solidFill>
                <a:srgbClr val="C00000"/>
              </a:solidFill>
              <a:prstDash val="solid"/>
              <a:round/>
              <a:headEnd type="oval" w="med" len="med"/>
              <a:tailEnd type="arrow" w="med" len="med"/>
            </a:ln>
            <a:effectLst/>
          </p:spPr>
        </p:cxnSp>
      </p:grpSp>
      <p:grpSp>
        <p:nvGrpSpPr>
          <p:cNvPr id="14" name="Group 13"/>
          <p:cNvGrpSpPr/>
          <p:nvPr>
            <p:custDataLst>
              <p:tags r:id="rId6"/>
            </p:custDataLst>
          </p:nvPr>
        </p:nvGrpSpPr>
        <p:grpSpPr>
          <a:xfrm>
            <a:off x="4632946" y="5366484"/>
            <a:ext cx="4292101" cy="1012270"/>
            <a:chOff x="4632946" y="5867628"/>
            <a:chExt cx="4292101" cy="1012270"/>
          </a:xfrm>
        </p:grpSpPr>
        <p:grpSp>
          <p:nvGrpSpPr>
            <p:cNvPr id="58" name="Group 57"/>
            <p:cNvGrpSpPr/>
            <p:nvPr>
              <p:custDataLst>
                <p:tags r:id="rId12"/>
              </p:custDataLst>
            </p:nvPr>
          </p:nvGrpSpPr>
          <p:grpSpPr>
            <a:xfrm>
              <a:off x="4632946" y="5867628"/>
              <a:ext cx="2011393" cy="851999"/>
              <a:chOff x="4632946" y="5867628"/>
              <a:chExt cx="2011393" cy="851999"/>
            </a:xfrm>
          </p:grpSpPr>
          <p:sp>
            <p:nvSpPr>
              <p:cNvPr id="37" name="Rectangle 10"/>
              <p:cNvSpPr>
                <a:spLocks noChangeArrowheads="1"/>
              </p:cNvSpPr>
              <p:nvPr>
                <p:custDataLst>
                  <p:tags r:id="rId20"/>
                </p:custDataLst>
              </p:nvPr>
            </p:nvSpPr>
            <p:spPr bwMode="auto">
              <a:xfrm>
                <a:off x="4835961" y="5906157"/>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err="1">
                    <a:latin typeface="Courier New" pitchFamily="49" charset="0"/>
                  </a:rPr>
                  <a:t>i</a:t>
                </a:r>
                <a:endParaRPr lang="en-US" sz="2000" dirty="0">
                  <a:latin typeface="Courier New" pitchFamily="49" charset="0"/>
                </a:endParaRPr>
              </a:p>
            </p:txBody>
          </p:sp>
          <p:sp>
            <p:nvSpPr>
              <p:cNvPr id="38" name="Rectangle 11"/>
              <p:cNvSpPr>
                <a:spLocks noChangeArrowheads="1"/>
              </p:cNvSpPr>
              <p:nvPr>
                <p:custDataLst>
                  <p:tags r:id="rId21"/>
                </p:custDataLst>
              </p:nvPr>
            </p:nvSpPr>
            <p:spPr bwMode="auto">
              <a:xfrm>
                <a:off x="5269534" y="5906157"/>
                <a:ext cx="434177"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a:latin typeface="Courier New" pitchFamily="49" charset="0"/>
                  </a:rPr>
                  <a:t>a</a:t>
                </a:r>
              </a:p>
            </p:txBody>
          </p:sp>
          <p:sp>
            <p:nvSpPr>
              <p:cNvPr id="39" name="Rectangle 12"/>
              <p:cNvSpPr>
                <a:spLocks noChangeArrowheads="1"/>
              </p:cNvSpPr>
              <p:nvPr>
                <p:custDataLst>
                  <p:tags r:id="rId22"/>
                </p:custDataLst>
              </p:nvPr>
            </p:nvSpPr>
            <p:spPr bwMode="auto">
              <a:xfrm>
                <a:off x="5713266" y="5906157"/>
                <a:ext cx="431800" cy="431800"/>
              </a:xfrm>
              <a:prstGeom prst="rect">
                <a:avLst/>
              </a:prstGeom>
              <a:solidFill>
                <a:srgbClr val="D5F1CF"/>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a:latin typeface="Courier New" pitchFamily="49" charset="0"/>
                  </a:rPr>
                  <a:t>p</a:t>
                </a:r>
              </a:p>
            </p:txBody>
          </p:sp>
          <p:sp>
            <p:nvSpPr>
              <p:cNvPr id="40" name="Rectangle 13"/>
              <p:cNvSpPr>
                <a:spLocks noChangeArrowheads="1"/>
              </p:cNvSpPr>
              <p:nvPr>
                <p:custDataLst>
                  <p:tags r:id="rId23"/>
                </p:custDataLst>
              </p:nvPr>
            </p:nvSpPr>
            <p:spPr bwMode="auto">
              <a:xfrm>
                <a:off x="4632946" y="6322082"/>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a:latin typeface="Courier New" pitchFamily="49" charset="0"/>
                  </a:rPr>
                  <a:t>0</a:t>
                </a:r>
              </a:p>
            </p:txBody>
          </p:sp>
          <p:sp>
            <p:nvSpPr>
              <p:cNvPr id="41" name="Rectangle 14"/>
              <p:cNvSpPr>
                <a:spLocks noChangeArrowheads="1"/>
              </p:cNvSpPr>
              <p:nvPr>
                <p:custDataLst>
                  <p:tags r:id="rId24"/>
                </p:custDataLst>
              </p:nvPr>
            </p:nvSpPr>
            <p:spPr bwMode="auto">
              <a:xfrm>
                <a:off x="5090146" y="6322082"/>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a:latin typeface="Courier New" pitchFamily="49" charset="0"/>
                  </a:rPr>
                  <a:t>4</a:t>
                </a:r>
              </a:p>
            </p:txBody>
          </p:sp>
          <p:sp>
            <p:nvSpPr>
              <p:cNvPr id="42" name="Rectangle 15"/>
              <p:cNvSpPr>
                <a:spLocks noChangeArrowheads="1"/>
              </p:cNvSpPr>
              <p:nvPr>
                <p:custDataLst>
                  <p:tags r:id="rId25"/>
                </p:custDataLst>
              </p:nvPr>
            </p:nvSpPr>
            <p:spPr bwMode="auto">
              <a:xfrm>
                <a:off x="5539406" y="6322082"/>
                <a:ext cx="336655"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8</a:t>
                </a:r>
                <a:endParaRPr lang="en-US" sz="2000" dirty="0">
                  <a:latin typeface="Courier New" pitchFamily="49" charset="0"/>
                </a:endParaRPr>
              </a:p>
            </p:txBody>
          </p:sp>
          <p:sp>
            <p:nvSpPr>
              <p:cNvPr id="43" name="Rectangle 16"/>
              <p:cNvSpPr>
                <a:spLocks noChangeArrowheads="1"/>
              </p:cNvSpPr>
              <p:nvPr>
                <p:custDataLst>
                  <p:tags r:id="rId26"/>
                </p:custDataLst>
              </p:nvPr>
            </p:nvSpPr>
            <p:spPr bwMode="auto">
              <a:xfrm>
                <a:off x="5908548" y="6315476"/>
                <a:ext cx="490568"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smtClean="0">
                    <a:latin typeface="Courier New" pitchFamily="49" charset="0"/>
                  </a:rPr>
                  <a:t>12</a:t>
                </a:r>
                <a:endParaRPr lang="en-US" sz="2000" dirty="0">
                  <a:latin typeface="Courier New" pitchFamily="49" charset="0"/>
                </a:endParaRPr>
              </a:p>
            </p:txBody>
          </p:sp>
          <p:cxnSp>
            <p:nvCxnSpPr>
              <p:cNvPr id="47" name="Straight Arrow Connector 46"/>
              <p:cNvCxnSpPr/>
              <p:nvPr>
                <p:custDataLst>
                  <p:tags r:id="rId27"/>
                </p:custDataLst>
              </p:nvPr>
            </p:nvCxnSpPr>
            <p:spPr bwMode="auto">
              <a:xfrm flipV="1">
                <a:off x="5998430" y="5867628"/>
                <a:ext cx="645909" cy="131384"/>
              </a:xfrm>
              <a:prstGeom prst="straightConnector1">
                <a:avLst/>
              </a:prstGeom>
              <a:noFill/>
              <a:ln w="38100" cap="flat" cmpd="sng" algn="ctr">
                <a:solidFill>
                  <a:srgbClr val="C00000"/>
                </a:solidFill>
                <a:prstDash val="solid"/>
                <a:round/>
                <a:headEnd type="oval" w="med" len="med"/>
                <a:tailEnd type="arrow" w="med" len="med"/>
              </a:ln>
              <a:effectLst/>
            </p:spPr>
          </p:cxnSp>
        </p:grpSp>
        <p:grpSp>
          <p:nvGrpSpPr>
            <p:cNvPr id="59" name="Group 58"/>
            <p:cNvGrpSpPr/>
            <p:nvPr>
              <p:custDataLst>
                <p:tags r:id="rId13"/>
              </p:custDataLst>
            </p:nvPr>
          </p:nvGrpSpPr>
          <p:grpSpPr>
            <a:xfrm>
              <a:off x="5592501" y="6066428"/>
              <a:ext cx="3332546" cy="813470"/>
              <a:chOff x="5592501" y="6066428"/>
              <a:chExt cx="3332546" cy="813470"/>
            </a:xfrm>
          </p:grpSpPr>
          <p:cxnSp>
            <p:nvCxnSpPr>
              <p:cNvPr id="48" name="Straight Arrow Connector 47"/>
              <p:cNvCxnSpPr/>
              <p:nvPr>
                <p:custDataLst>
                  <p:tags r:id="rId14"/>
                </p:custDataLst>
              </p:nvPr>
            </p:nvCxnSpPr>
            <p:spPr bwMode="auto">
              <a:xfrm>
                <a:off x="5592501" y="6239002"/>
                <a:ext cx="1271658" cy="56507"/>
              </a:xfrm>
              <a:prstGeom prst="straightConnector1">
                <a:avLst/>
              </a:prstGeom>
              <a:noFill/>
              <a:ln w="38100" cap="flat" cmpd="sng" algn="ctr">
                <a:solidFill>
                  <a:srgbClr val="C00000"/>
                </a:solidFill>
                <a:prstDash val="solid"/>
                <a:round/>
                <a:headEnd type="oval" w="med" len="med"/>
                <a:tailEnd type="arrow" w="med" len="med"/>
              </a:ln>
              <a:effectLst/>
            </p:spPr>
          </p:cxnSp>
          <p:sp>
            <p:nvSpPr>
              <p:cNvPr id="51" name="Rectangle 11"/>
              <p:cNvSpPr>
                <a:spLocks noChangeArrowheads="1"/>
              </p:cNvSpPr>
              <p:nvPr>
                <p:custDataLst>
                  <p:tags r:id="rId15"/>
                </p:custDataLst>
              </p:nvPr>
            </p:nvSpPr>
            <p:spPr bwMode="auto">
              <a:xfrm>
                <a:off x="7321692" y="6066428"/>
                <a:ext cx="1346200" cy="431800"/>
              </a:xfrm>
              <a:prstGeom prst="rect">
                <a:avLst/>
              </a:prstGeom>
              <a:solidFill>
                <a:schemeClr val="accent2">
                  <a:lumMod val="20000"/>
                  <a:lumOff val="80000"/>
                </a:schemeClr>
              </a:solidFill>
              <a:ln w="25400">
                <a:solidFill>
                  <a:schemeClr val="tx1"/>
                </a:solidFill>
                <a:miter lim="800000"/>
                <a:headEnd/>
                <a:tailEnd/>
              </a:ln>
              <a:effectLst/>
            </p:spPr>
            <p:txBody>
              <a:bodyPr wrap="none" lIns="90487" tIns="44450" rIns="90487" bIns="44450" anchor="ctr"/>
              <a:lstStyle/>
              <a:p>
                <a:pPr>
                  <a:lnSpc>
                    <a:spcPct val="100000"/>
                  </a:lnSpc>
                </a:pPr>
                <a:r>
                  <a:rPr lang="en-US" sz="2000" dirty="0" smtClean="0">
                    <a:latin typeface="Courier New" pitchFamily="49" charset="0"/>
                  </a:rPr>
                  <a:t>int[3]</a:t>
                </a:r>
                <a:endParaRPr lang="en-US" sz="2000" dirty="0">
                  <a:latin typeface="Courier New" pitchFamily="49" charset="0"/>
                </a:endParaRPr>
              </a:p>
            </p:txBody>
          </p:sp>
          <p:sp>
            <p:nvSpPr>
              <p:cNvPr id="52" name="Rectangle 14"/>
              <p:cNvSpPr>
                <a:spLocks noChangeArrowheads="1"/>
              </p:cNvSpPr>
              <p:nvPr>
                <p:custDataLst>
                  <p:tags r:id="rId16"/>
                </p:custDataLst>
              </p:nvPr>
            </p:nvSpPr>
            <p:spPr bwMode="auto">
              <a:xfrm>
                <a:off x="7142304" y="6482353"/>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a:latin typeface="Courier New" pitchFamily="49" charset="0"/>
                  </a:rPr>
                  <a:t>4</a:t>
                </a:r>
              </a:p>
            </p:txBody>
          </p:sp>
          <p:sp>
            <p:nvSpPr>
              <p:cNvPr id="53" name="Rectangle 15"/>
              <p:cNvSpPr>
                <a:spLocks noChangeArrowheads="1"/>
              </p:cNvSpPr>
              <p:nvPr>
                <p:custDataLst>
                  <p:tags r:id="rId17"/>
                </p:custDataLst>
              </p:nvPr>
            </p:nvSpPr>
            <p:spPr bwMode="auto">
              <a:xfrm>
                <a:off x="8434529" y="6482353"/>
                <a:ext cx="490518"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dirty="0">
                    <a:latin typeface="Courier New" pitchFamily="49" charset="0"/>
                  </a:rPr>
                  <a:t>16</a:t>
                </a:r>
              </a:p>
            </p:txBody>
          </p:sp>
          <p:sp>
            <p:nvSpPr>
              <p:cNvPr id="54" name="Rectangle 10"/>
              <p:cNvSpPr>
                <a:spLocks noChangeArrowheads="1"/>
              </p:cNvSpPr>
              <p:nvPr>
                <p:custDataLst>
                  <p:tags r:id="rId18"/>
                </p:custDataLst>
              </p:nvPr>
            </p:nvSpPr>
            <p:spPr bwMode="auto">
              <a:xfrm>
                <a:off x="6883165" y="6066428"/>
                <a:ext cx="431800" cy="431800"/>
              </a:xfrm>
              <a:prstGeom prst="rect">
                <a:avLst/>
              </a:prstGeom>
              <a:solidFill>
                <a:srgbClr val="F1C7C7"/>
              </a:solidFill>
              <a:ln w="25400">
                <a:solidFill>
                  <a:schemeClr val="tx1"/>
                </a:solidFill>
                <a:miter lim="800000"/>
                <a:headEnd/>
                <a:tailEnd/>
              </a:ln>
              <a:effectLst/>
            </p:spPr>
            <p:txBody>
              <a:bodyPr wrap="none" lIns="90487" tIns="44450" rIns="90487" bIns="44450" anchor="ctr"/>
              <a:lstStyle/>
              <a:p>
                <a:pPr algn="ctr">
                  <a:lnSpc>
                    <a:spcPct val="100000"/>
                  </a:lnSpc>
                </a:pPr>
                <a:r>
                  <a:rPr lang="en-US" sz="2000" dirty="0" smtClean="0">
                    <a:latin typeface="Courier New" pitchFamily="49" charset="0"/>
                  </a:rPr>
                  <a:t>3</a:t>
                </a:r>
                <a:endParaRPr lang="en-US" sz="2000" dirty="0">
                  <a:latin typeface="Courier New" pitchFamily="49" charset="0"/>
                </a:endParaRPr>
              </a:p>
            </p:txBody>
          </p:sp>
          <p:sp>
            <p:nvSpPr>
              <p:cNvPr id="55" name="Rectangle 13"/>
              <p:cNvSpPr>
                <a:spLocks noChangeArrowheads="1"/>
              </p:cNvSpPr>
              <p:nvPr>
                <p:custDataLst>
                  <p:tags r:id="rId19"/>
                </p:custDataLst>
              </p:nvPr>
            </p:nvSpPr>
            <p:spPr bwMode="auto">
              <a:xfrm>
                <a:off x="6680150" y="6482353"/>
                <a:ext cx="336630" cy="397545"/>
              </a:xfrm>
              <a:prstGeom prst="rect">
                <a:avLst/>
              </a:prstGeom>
              <a:noFill/>
              <a:ln w="25400">
                <a:noFill/>
                <a:miter lim="800000"/>
                <a:headEnd/>
                <a:tailEnd/>
              </a:ln>
              <a:effectLst/>
            </p:spPr>
            <p:txBody>
              <a:bodyPr wrap="none" lIns="90487" tIns="44450" rIns="90487" bIns="44450">
                <a:spAutoFit/>
              </a:bodyPr>
              <a:lstStyle/>
              <a:p>
                <a:pPr algn="l">
                  <a:lnSpc>
                    <a:spcPct val="100000"/>
                  </a:lnSpc>
                </a:pPr>
                <a:r>
                  <a:rPr lang="en-US" sz="2000">
                    <a:latin typeface="Courier New" pitchFamily="49" charset="0"/>
                  </a:rPr>
                  <a:t>0</a:t>
                </a:r>
              </a:p>
            </p:txBody>
          </p:sp>
        </p:grpSp>
      </p:grpSp>
      <p:sp>
        <p:nvSpPr>
          <p:cNvPr id="46" name="Footer Placeholder 45"/>
          <p:cNvSpPr>
            <a:spLocks noGrp="1"/>
          </p:cNvSpPr>
          <p:nvPr>
            <p:ph type="ftr" sz="quarter" idx="3"/>
            <p:custDataLst>
              <p:tags r:id="rId7"/>
            </p:custDataLst>
          </p:nvPr>
        </p:nvSpPr>
        <p:spPr/>
        <p:txBody>
          <a:bodyPr/>
          <a:lstStyle/>
          <a:p>
            <a:r>
              <a:rPr lang="en-US" smtClean="0"/>
              <a:t>Java vs. C</a:t>
            </a:r>
            <a:endParaRPr lang="en-US"/>
          </a:p>
        </p:txBody>
      </p:sp>
      <p:sp>
        <p:nvSpPr>
          <p:cNvPr id="44" name="Date Placeholder 43"/>
          <p:cNvSpPr>
            <a:spLocks noGrp="1"/>
          </p:cNvSpPr>
          <p:nvPr>
            <p:ph type="dt" sz="half" idx="2"/>
            <p:custDataLst>
              <p:tags r:id="rId8"/>
            </p:custDataLst>
          </p:nvPr>
        </p:nvSpPr>
        <p:spPr/>
        <p:txBody>
          <a:bodyPr/>
          <a:lstStyle/>
          <a:p>
            <a:r>
              <a:rPr lang="en-US" smtClean="0"/>
              <a:t>Autumn 2014</a:t>
            </a:r>
            <a:endParaRPr lang="en-US" dirty="0"/>
          </a:p>
        </p:txBody>
      </p:sp>
      <p:sp>
        <p:nvSpPr>
          <p:cNvPr id="49" name="Slide Number Placeholder 48"/>
          <p:cNvSpPr>
            <a:spLocks noGrp="1"/>
          </p:cNvSpPr>
          <p:nvPr>
            <p:ph type="sldNum" sz="quarter" idx="4"/>
            <p:custDataLst>
              <p:tags r:id="rId9"/>
            </p:custDataLst>
          </p:nvPr>
        </p:nvSpPr>
        <p:spPr/>
        <p:txBody>
          <a:bodyPr/>
          <a:lstStyle/>
          <a:p>
            <a:fld id="{7CBE8339-D2AD-46DC-A898-FD1E949067F0}" type="slidenum">
              <a:rPr lang="en-US" smtClean="0"/>
              <a:pPr/>
              <a:t>8</a:t>
            </a:fld>
            <a:endParaRPr lang="en-US"/>
          </a:p>
        </p:txBody>
      </p:sp>
      <p:sp>
        <p:nvSpPr>
          <p:cNvPr id="7" name="TextBox 6"/>
          <p:cNvSpPr txBox="1"/>
          <p:nvPr>
            <p:custDataLst>
              <p:tags r:id="rId10"/>
            </p:custDataLst>
          </p:nvPr>
        </p:nvSpPr>
        <p:spPr>
          <a:xfrm>
            <a:off x="263769" y="4248917"/>
            <a:ext cx="2902974" cy="338554"/>
          </a:xfrm>
          <a:prstGeom prst="rect">
            <a:avLst/>
          </a:prstGeom>
          <a:noFill/>
        </p:spPr>
        <p:txBody>
          <a:bodyPr wrap="none" rtlCol="0">
            <a:spAutoFit/>
          </a:bodyPr>
          <a:lstStyle/>
          <a:p>
            <a:r>
              <a:rPr lang="en-US" sz="1600" dirty="0" smtClean="0">
                <a:latin typeface="Calibri" pitchFamily="34" charset="0"/>
              </a:rPr>
              <a:t>Example of array stored “inline”</a:t>
            </a:r>
          </a:p>
        </p:txBody>
      </p:sp>
      <p:cxnSp>
        <p:nvCxnSpPr>
          <p:cNvPr id="12" name="Straight Arrow Connector 11"/>
          <p:cNvCxnSpPr/>
          <p:nvPr>
            <p:custDataLst>
              <p:tags r:id="rId11"/>
            </p:custDataLst>
          </p:nvPr>
        </p:nvCxnSpPr>
        <p:spPr bwMode="auto">
          <a:xfrm flipV="1">
            <a:off x="383526" y="3251657"/>
            <a:ext cx="768267" cy="1024446"/>
          </a:xfrm>
          <a:prstGeom prst="straightConnector1">
            <a:avLst/>
          </a:prstGeom>
          <a:noFill/>
          <a:ln w="25400" cap="flat" cmpd="sng" algn="ctr">
            <a:solidFill>
              <a:srgbClr val="CC0000"/>
            </a:solidFill>
            <a:prstDash val="solid"/>
            <a:round/>
            <a:headEnd type="none" w="med" len="med"/>
            <a:tailEnd type="arrow"/>
          </a:ln>
          <a:effectLst/>
        </p:spPr>
      </p:cxnSp>
    </p:spTree>
    <p:extLst>
      <p:ext uri="{BB962C8B-B14F-4D97-AF65-F5344CB8AC3E}">
        <p14:creationId xmlns:p14="http://schemas.microsoft.com/office/powerpoint/2010/main" val="3750867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Pointer/reference fields and variables</a:t>
            </a:r>
            <a:endParaRPr lang="en-US" dirty="0"/>
          </a:p>
        </p:txBody>
      </p:sp>
      <p:sp>
        <p:nvSpPr>
          <p:cNvPr id="3" name="Content Placeholder 2"/>
          <p:cNvSpPr>
            <a:spLocks noGrp="1"/>
          </p:cNvSpPr>
          <p:nvPr>
            <p:ph idx="1"/>
            <p:custDataLst>
              <p:tags r:id="rId2"/>
            </p:custDataLst>
          </p:nvPr>
        </p:nvSpPr>
        <p:spPr/>
        <p:txBody>
          <a:bodyPr/>
          <a:lstStyle/>
          <a:p>
            <a:r>
              <a:rPr lang="en-US" dirty="0" smtClean="0"/>
              <a:t>In C, we have “-&gt;” and “.” for field selection depending on whether we have a pointer to a </a:t>
            </a:r>
            <a:r>
              <a:rPr lang="en-US" dirty="0" err="1" smtClean="0"/>
              <a:t>struct</a:t>
            </a:r>
            <a:r>
              <a:rPr lang="en-US" dirty="0" smtClean="0"/>
              <a:t> or a </a:t>
            </a:r>
            <a:r>
              <a:rPr lang="en-US" dirty="0" err="1" smtClean="0"/>
              <a:t>struct</a:t>
            </a:r>
            <a:endParaRPr lang="en-US" dirty="0" smtClean="0"/>
          </a:p>
          <a:p>
            <a:pPr lvl="1"/>
            <a:r>
              <a:rPr lang="en-US" dirty="0" smtClean="0"/>
              <a:t>(*</a:t>
            </a:r>
            <a:r>
              <a:rPr lang="en-US" dirty="0" err="1" smtClean="0"/>
              <a:t>r).a</a:t>
            </a:r>
            <a:r>
              <a:rPr lang="en-US" dirty="0" smtClean="0"/>
              <a:t> is so common it becomes </a:t>
            </a:r>
            <a:r>
              <a:rPr lang="en-US" dirty="0" err="1" smtClean="0"/>
              <a:t>r</a:t>
            </a:r>
            <a:r>
              <a:rPr lang="en-US" dirty="0" smtClean="0"/>
              <a:t>-&gt;a</a:t>
            </a:r>
          </a:p>
          <a:p>
            <a:pPr lvl="1">
              <a:buNone/>
            </a:pPr>
            <a:endParaRPr lang="en-US" dirty="0" smtClean="0"/>
          </a:p>
          <a:p>
            <a:r>
              <a:rPr lang="en-US" dirty="0" smtClean="0"/>
              <a:t>In Java, </a:t>
            </a:r>
            <a:r>
              <a:rPr lang="en-US" i="1" dirty="0" smtClean="0">
                <a:solidFill>
                  <a:srgbClr val="C00000"/>
                </a:solidFill>
              </a:rPr>
              <a:t>all non-primitive variables are references to objects</a:t>
            </a:r>
          </a:p>
          <a:p>
            <a:pPr lvl="1"/>
            <a:r>
              <a:rPr lang="en-US" dirty="0" smtClean="0"/>
              <a:t>We always use </a:t>
            </a:r>
            <a:r>
              <a:rPr lang="en-US" dirty="0" err="1" smtClean="0"/>
              <a:t>r.a</a:t>
            </a:r>
            <a:r>
              <a:rPr lang="en-US" dirty="0" smtClean="0"/>
              <a:t> notation</a:t>
            </a:r>
          </a:p>
          <a:p>
            <a:pPr lvl="1"/>
            <a:r>
              <a:rPr lang="en-US" dirty="0" smtClean="0"/>
              <a:t>But really follow reference to </a:t>
            </a:r>
            <a:r>
              <a:rPr lang="en-US" dirty="0" err="1" smtClean="0"/>
              <a:t>r</a:t>
            </a:r>
            <a:r>
              <a:rPr lang="en-US" dirty="0" smtClean="0"/>
              <a:t> with offset to a, just like C’s </a:t>
            </a:r>
            <a:r>
              <a:rPr lang="en-US" dirty="0" err="1" smtClean="0"/>
              <a:t>r</a:t>
            </a:r>
            <a:r>
              <a:rPr lang="en-US" dirty="0" smtClean="0"/>
              <a:t>-&gt;a</a:t>
            </a:r>
            <a:endParaRPr lang="en-US" dirty="0"/>
          </a:p>
        </p:txBody>
      </p:sp>
      <p:sp>
        <p:nvSpPr>
          <p:cNvPr id="7" name="Footer Placeholder 6"/>
          <p:cNvSpPr>
            <a:spLocks noGrp="1"/>
          </p:cNvSpPr>
          <p:nvPr>
            <p:ph type="ftr" sz="quarter" idx="3"/>
            <p:custDataLst>
              <p:tags r:id="rId3"/>
            </p:custDataLst>
          </p:nvPr>
        </p:nvSpPr>
        <p:spPr/>
        <p:txBody>
          <a:bodyPr/>
          <a:lstStyle/>
          <a:p>
            <a:r>
              <a:rPr lang="en-US" smtClean="0"/>
              <a:t>Java vs. C</a:t>
            </a:r>
            <a:endParaRPr lang="en-US"/>
          </a:p>
        </p:txBody>
      </p:sp>
      <p:sp>
        <p:nvSpPr>
          <p:cNvPr id="5" name="Rectangle 5"/>
          <p:cNvSpPr>
            <a:spLocks noChangeArrowheads="1"/>
          </p:cNvSpPr>
          <p:nvPr>
            <p:custDataLst>
              <p:tags r:id="rId4"/>
            </p:custDataLst>
          </p:nvPr>
        </p:nvSpPr>
        <p:spPr bwMode="auto">
          <a:xfrm>
            <a:off x="513442" y="4301777"/>
            <a:ext cx="4056102" cy="1474763"/>
          </a:xfrm>
          <a:prstGeom prst="rect">
            <a:avLst/>
          </a:prstGeom>
          <a:solidFill>
            <a:srgbClr val="F6F5BD"/>
          </a:solidFill>
          <a:ln w="12700">
            <a:solidFill>
              <a:schemeClr val="tx1"/>
            </a:solidFill>
            <a:miter lim="800000"/>
            <a:headEnd/>
            <a:tailEnd/>
          </a:ln>
          <a:effectLst/>
        </p:spPr>
        <p:txBody>
          <a:bodyPr wrap="square" lIns="90487" tIns="44450" rIns="90487" bIns="44450">
            <a:spAutoFit/>
          </a:bodyPr>
          <a:lstStyle/>
          <a:p>
            <a:pPr algn="l">
              <a:lnSpc>
                <a:spcPct val="100000"/>
              </a:lnSpc>
            </a:pPr>
            <a:r>
              <a:rPr lang="en-US" sz="1800" dirty="0" err="1" smtClean="0">
                <a:latin typeface="Courier New" pitchFamily="49" charset="0"/>
              </a:rPr>
              <a:t>struct</a:t>
            </a:r>
            <a:r>
              <a:rPr lang="en-US" sz="1800" dirty="0" smtClean="0">
                <a:latin typeface="Courier New" pitchFamily="49" charset="0"/>
              </a:rPr>
              <a:t> </a:t>
            </a:r>
            <a:r>
              <a:rPr lang="en-US" sz="1800" dirty="0" err="1" smtClean="0">
                <a:latin typeface="Courier New" pitchFamily="49" charset="0"/>
              </a:rPr>
              <a:t>rec</a:t>
            </a:r>
            <a:r>
              <a:rPr lang="en-US" sz="1800" dirty="0" smtClean="0">
                <a:latin typeface="Courier New" pitchFamily="49" charset="0"/>
              </a:rPr>
              <a:t> *</a:t>
            </a:r>
            <a:r>
              <a:rPr lang="en-US" sz="1800" dirty="0" err="1" smtClean="0">
                <a:latin typeface="Courier New" pitchFamily="49" charset="0"/>
              </a:rPr>
              <a:t>r = malloc(...)</a:t>
            </a:r>
            <a:r>
              <a:rPr lang="en-US" sz="1800" dirty="0" smtClean="0">
                <a:latin typeface="Courier New" pitchFamily="49" charset="0"/>
              </a:rPr>
              <a:t>;</a:t>
            </a:r>
          </a:p>
          <a:p>
            <a:pPr algn="l">
              <a:lnSpc>
                <a:spcPct val="100000"/>
              </a:lnSpc>
            </a:pPr>
            <a:r>
              <a:rPr lang="en-US" sz="1800" dirty="0" err="1" smtClean="0">
                <a:latin typeface="Courier New" pitchFamily="49" charset="0"/>
              </a:rPr>
              <a:t>struct</a:t>
            </a:r>
            <a:r>
              <a:rPr lang="en-US" sz="1800" dirty="0" smtClean="0">
                <a:latin typeface="Courier New" pitchFamily="49" charset="0"/>
              </a:rPr>
              <a:t> </a:t>
            </a:r>
            <a:r>
              <a:rPr lang="en-US" sz="1800" dirty="0" err="1" smtClean="0">
                <a:latin typeface="Courier New" pitchFamily="49" charset="0"/>
              </a:rPr>
              <a:t>rec</a:t>
            </a:r>
            <a:r>
              <a:rPr lang="en-US" sz="1800" dirty="0" smtClean="0">
                <a:latin typeface="Courier New" pitchFamily="49" charset="0"/>
              </a:rPr>
              <a:t> r2;</a:t>
            </a:r>
          </a:p>
          <a:p>
            <a:pPr algn="l">
              <a:lnSpc>
                <a:spcPct val="100000"/>
              </a:lnSpc>
            </a:pPr>
            <a:r>
              <a:rPr lang="en-US" sz="1800" dirty="0" err="1" smtClean="0">
                <a:latin typeface="Courier New" pitchFamily="49" charset="0"/>
              </a:rPr>
              <a:t>r</a:t>
            </a:r>
            <a:r>
              <a:rPr lang="en-US" sz="1800" dirty="0">
                <a:latin typeface="Courier New" pitchFamily="49" charset="0"/>
              </a:rPr>
              <a:t>-&gt;</a:t>
            </a:r>
            <a:r>
              <a:rPr lang="en-US" sz="1800" dirty="0" err="1">
                <a:latin typeface="Courier New" pitchFamily="49" charset="0"/>
              </a:rPr>
              <a:t>i</a:t>
            </a:r>
            <a:r>
              <a:rPr lang="en-US" sz="1800" dirty="0">
                <a:latin typeface="Courier New" pitchFamily="49" charset="0"/>
              </a:rPr>
              <a:t> = </a:t>
            </a:r>
            <a:r>
              <a:rPr lang="en-US" sz="1800" dirty="0" err="1">
                <a:latin typeface="Courier New" pitchFamily="49" charset="0"/>
              </a:rPr>
              <a:t>val</a:t>
            </a:r>
            <a:r>
              <a:rPr lang="en-US" sz="1800" dirty="0" smtClean="0">
                <a:latin typeface="Courier New" pitchFamily="49" charset="0"/>
              </a:rPr>
              <a:t>; </a:t>
            </a:r>
          </a:p>
          <a:p>
            <a:pPr algn="l">
              <a:lnSpc>
                <a:spcPct val="100000"/>
              </a:lnSpc>
            </a:pPr>
            <a:r>
              <a:rPr lang="en-US" sz="1800" dirty="0" err="1" smtClean="0">
                <a:latin typeface="Courier New" pitchFamily="49" charset="0"/>
              </a:rPr>
              <a:t>r</a:t>
            </a:r>
            <a:r>
              <a:rPr lang="en-US" sz="1800" dirty="0" smtClean="0">
                <a:latin typeface="Courier New" pitchFamily="49" charset="0"/>
              </a:rPr>
              <a:t>-&gt;a[2] = </a:t>
            </a:r>
            <a:r>
              <a:rPr lang="en-US" sz="1800" dirty="0" err="1" smtClean="0">
                <a:latin typeface="Courier New" pitchFamily="49" charset="0"/>
              </a:rPr>
              <a:t>val</a:t>
            </a:r>
            <a:r>
              <a:rPr lang="en-US" sz="1800" dirty="0" smtClean="0">
                <a:latin typeface="Courier New" pitchFamily="49" charset="0"/>
              </a:rPr>
              <a:t>;</a:t>
            </a:r>
          </a:p>
          <a:p>
            <a:pPr algn="l">
              <a:lnSpc>
                <a:spcPct val="100000"/>
              </a:lnSpc>
            </a:pPr>
            <a:r>
              <a:rPr lang="en-US" sz="1800" dirty="0" err="1" smtClean="0">
                <a:latin typeface="Courier New" pitchFamily="49" charset="0"/>
              </a:rPr>
              <a:t>r</a:t>
            </a:r>
            <a:r>
              <a:rPr lang="en-US" sz="1800" dirty="0" smtClean="0">
                <a:latin typeface="Courier New" pitchFamily="49" charset="0"/>
              </a:rPr>
              <a:t>-&gt;</a:t>
            </a:r>
            <a:r>
              <a:rPr lang="en-US" sz="1800" dirty="0" err="1" smtClean="0">
                <a:latin typeface="Courier New" pitchFamily="49" charset="0"/>
              </a:rPr>
              <a:t>p</a:t>
            </a:r>
            <a:r>
              <a:rPr lang="en-US" sz="1800" dirty="0" smtClean="0">
                <a:latin typeface="Courier New" pitchFamily="49" charset="0"/>
              </a:rPr>
              <a:t> = &amp;r2;</a:t>
            </a:r>
          </a:p>
        </p:txBody>
      </p:sp>
      <p:sp>
        <p:nvSpPr>
          <p:cNvPr id="6" name="Rectangle 5"/>
          <p:cNvSpPr>
            <a:spLocks noChangeArrowheads="1"/>
          </p:cNvSpPr>
          <p:nvPr>
            <p:custDataLst>
              <p:tags r:id="rId5"/>
            </p:custDataLst>
          </p:nvPr>
        </p:nvSpPr>
        <p:spPr bwMode="auto">
          <a:xfrm>
            <a:off x="5516452" y="4303042"/>
            <a:ext cx="2486480" cy="1474763"/>
          </a:xfrm>
          <a:prstGeom prst="rect">
            <a:avLst/>
          </a:prstGeom>
          <a:solidFill>
            <a:srgbClr val="F6F5BD"/>
          </a:solidFill>
          <a:ln w="12700">
            <a:solidFill>
              <a:schemeClr val="tx1"/>
            </a:solidFill>
            <a:miter lim="800000"/>
            <a:headEnd/>
            <a:tailEnd/>
          </a:ln>
          <a:effectLst/>
        </p:spPr>
        <p:txBody>
          <a:bodyPr wrap="square" lIns="90487" tIns="44450" rIns="90487" bIns="44450">
            <a:spAutoFit/>
          </a:bodyPr>
          <a:lstStyle/>
          <a:p>
            <a:pPr algn="l">
              <a:lnSpc>
                <a:spcPct val="100000"/>
              </a:lnSpc>
            </a:pPr>
            <a:r>
              <a:rPr lang="en-US" sz="1800" dirty="0" smtClean="0">
                <a:latin typeface="Courier New" pitchFamily="49" charset="0"/>
              </a:rPr>
              <a:t>r = new Rec();</a:t>
            </a:r>
          </a:p>
          <a:p>
            <a:pPr algn="l">
              <a:lnSpc>
                <a:spcPct val="100000"/>
              </a:lnSpc>
            </a:pPr>
            <a:r>
              <a:rPr lang="en-US" sz="1800" dirty="0" smtClean="0">
                <a:latin typeface="Courier New" pitchFamily="49" charset="0"/>
              </a:rPr>
              <a:t>r2 = new Rec();</a:t>
            </a:r>
          </a:p>
          <a:p>
            <a:pPr algn="l">
              <a:lnSpc>
                <a:spcPct val="100000"/>
              </a:lnSpc>
            </a:pPr>
            <a:r>
              <a:rPr lang="en-US" sz="1800" dirty="0" err="1" smtClean="0">
                <a:latin typeface="Courier New" pitchFamily="49" charset="0"/>
              </a:rPr>
              <a:t>r.i</a:t>
            </a:r>
            <a:r>
              <a:rPr lang="en-US" sz="1800" dirty="0" smtClean="0">
                <a:latin typeface="Courier New" pitchFamily="49" charset="0"/>
              </a:rPr>
              <a:t> </a:t>
            </a:r>
            <a:r>
              <a:rPr lang="en-US" sz="1800" dirty="0">
                <a:latin typeface="Courier New" pitchFamily="49" charset="0"/>
              </a:rPr>
              <a:t>= </a:t>
            </a:r>
            <a:r>
              <a:rPr lang="en-US" sz="1800" dirty="0" err="1">
                <a:latin typeface="Courier New" pitchFamily="49" charset="0"/>
              </a:rPr>
              <a:t>val</a:t>
            </a:r>
            <a:r>
              <a:rPr lang="en-US" sz="1800" dirty="0" smtClean="0">
                <a:latin typeface="Courier New" pitchFamily="49" charset="0"/>
              </a:rPr>
              <a:t>;</a:t>
            </a:r>
          </a:p>
          <a:p>
            <a:pPr algn="l">
              <a:lnSpc>
                <a:spcPct val="100000"/>
              </a:lnSpc>
            </a:pPr>
            <a:r>
              <a:rPr lang="en-US" sz="1800" dirty="0" smtClean="0">
                <a:latin typeface="Courier New" pitchFamily="49" charset="0"/>
              </a:rPr>
              <a:t>r.a[2] = </a:t>
            </a:r>
            <a:r>
              <a:rPr lang="en-US" sz="1800" dirty="0" err="1" smtClean="0">
                <a:latin typeface="Courier New" pitchFamily="49" charset="0"/>
              </a:rPr>
              <a:t>val</a:t>
            </a:r>
            <a:r>
              <a:rPr lang="en-US" sz="1800" dirty="0" smtClean="0">
                <a:latin typeface="Courier New" pitchFamily="49" charset="0"/>
              </a:rPr>
              <a:t>;</a:t>
            </a:r>
          </a:p>
          <a:p>
            <a:pPr algn="l">
              <a:lnSpc>
                <a:spcPct val="100000"/>
              </a:lnSpc>
            </a:pPr>
            <a:r>
              <a:rPr lang="en-US" sz="1800" dirty="0" err="1" smtClean="0">
                <a:latin typeface="Courier New" pitchFamily="49" charset="0"/>
              </a:rPr>
              <a:t>r.p</a:t>
            </a:r>
            <a:r>
              <a:rPr lang="en-US" sz="1800" dirty="0" smtClean="0">
                <a:latin typeface="Courier New" pitchFamily="49" charset="0"/>
              </a:rPr>
              <a:t> = r2;</a:t>
            </a:r>
          </a:p>
        </p:txBody>
      </p:sp>
      <p:sp>
        <p:nvSpPr>
          <p:cNvPr id="8" name="Date Placeholder 7"/>
          <p:cNvSpPr>
            <a:spLocks noGrp="1"/>
          </p:cNvSpPr>
          <p:nvPr>
            <p:ph type="dt" sz="half" idx="2"/>
            <p:custDataLst>
              <p:tags r:id="rId6"/>
            </p:custDataLst>
          </p:nvPr>
        </p:nvSpPr>
        <p:spPr/>
        <p:txBody>
          <a:bodyPr/>
          <a:lstStyle/>
          <a:p>
            <a:r>
              <a:rPr lang="en-US" smtClean="0"/>
              <a:t>Autumn 2014</a:t>
            </a:r>
            <a:endParaRPr lang="en-US" dirty="0"/>
          </a:p>
        </p:txBody>
      </p:sp>
      <p:sp>
        <p:nvSpPr>
          <p:cNvPr id="9" name="Slide Number Placeholder 8"/>
          <p:cNvSpPr>
            <a:spLocks noGrp="1"/>
          </p:cNvSpPr>
          <p:nvPr>
            <p:ph type="sldNum" sz="quarter" idx="4"/>
            <p:custDataLst>
              <p:tags r:id="rId7"/>
            </p:custDataLst>
          </p:nvPr>
        </p:nvSpPr>
        <p:spPr/>
        <p:txBody>
          <a:bodyPr/>
          <a:lstStyle/>
          <a:p>
            <a:fld id="{7CBE8339-D2AD-46DC-A898-FD1E949067F0}" type="slidenum">
              <a:rPr lang="en-US" smtClean="0"/>
              <a:pPr/>
              <a:t>9</a:t>
            </a:fld>
            <a:endParaRPr lang="en-US"/>
          </a:p>
        </p:txBody>
      </p:sp>
    </p:spTree>
    <p:extLst>
      <p:ext uri="{BB962C8B-B14F-4D97-AF65-F5344CB8AC3E}">
        <p14:creationId xmlns:p14="http://schemas.microsoft.com/office/powerpoint/2010/main" val="400993558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EXPOINTINIT" val=""/>
  <p:tag name="USEAMSFONTS" val="True"/>
  <p:tag name="EMBEDFONTS" val="False"/>
  <p:tag name="USEBOLDAMS" val="False"/>
  <p:tag name="DEFAULTDISPLAYSOURCE" val="\documentclass{slides}\pagestyle{empty}&#10;\begin{document}&#10;&#10;\end{document}&#10;"/>
  <p:tag name="TEX2PS" val="latex $(base).tex; dvips -D $(res) -E -o $(base).ps $(base).dvi"/>
  <p:tag name="EXTERNALEDITCOMMAND" val="notepad %"/>
  <p:tag name="GHOSTSCRIPTCOMMAND" val="gswin32c"/>
  <p:tag name="DEFAULTBITMAP" val="pngmono"/>
  <p:tag name="DEFAULTBLEND" val="False"/>
  <p:tag name="DEFAULTTRANSPARENT" val="False"/>
  <p:tag name="DEFAULTWORKAROUNDTRANSPARENCYBUG" val="False"/>
  <p:tag name="DEFAULTRESOLUTION" val="1200"/>
  <p:tag name="DEFAULTMAGNIFICATION" val="0.8"/>
  <p:tag name="DEFAULTFONTSIZE" val="10"/>
  <p:tag name="DEFAULTWIDTH" val="418"/>
  <p:tag name="DEFAULTHEIGHT" val="316"/>
  <p:tag name="_INSTRUCTOR VIEW19C14C36-AC8E-43BC-9DB6-C2AAF774C7DC|PANE__TAG" val="_"/>
</p:tagLst>
</file>

<file path=ppt/tags/tag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template2010">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00000"/>
      </a:hlink>
      <a:folHlink>
        <a:srgbClr val="C0000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01-overview</Template>
  <TotalTime>42877</TotalTime>
  <Words>2909</Words>
  <Application>Microsoft Office PowerPoint</Application>
  <PresentationFormat>On-screen Show (4:3)</PresentationFormat>
  <Paragraphs>765</Paragraphs>
  <Slides>31</Slides>
  <Notes>10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template2010</vt:lpstr>
      <vt:lpstr>Roadmap</vt:lpstr>
      <vt:lpstr>Java vs. C</vt:lpstr>
      <vt:lpstr>Meta-point to this lecture</vt:lpstr>
      <vt:lpstr>Data in Java</vt:lpstr>
      <vt:lpstr>Data in Java: Arrays</vt:lpstr>
      <vt:lpstr>Data in Java: Arrays</vt:lpstr>
      <vt:lpstr>Data in Java: Characters &amp; Strings</vt:lpstr>
      <vt:lpstr>Data structures (objects) in Java</vt:lpstr>
      <vt:lpstr>Pointer/reference fields and variables</vt:lpstr>
      <vt:lpstr>Pointers/References</vt:lpstr>
      <vt:lpstr>Casting in C (example from Lab 5)</vt:lpstr>
      <vt:lpstr>Type-safe casting in Java</vt:lpstr>
      <vt:lpstr>Type-safe casting in Java</vt:lpstr>
      <vt:lpstr>Java objects</vt:lpstr>
      <vt:lpstr>Java objects</vt:lpstr>
      <vt:lpstr>Java Methods</vt:lpstr>
      <vt:lpstr>Method dispatch</vt:lpstr>
      <vt:lpstr>Subclassing</vt:lpstr>
      <vt:lpstr>Subclassing</vt:lpstr>
      <vt:lpstr>Dynamic dispatch</vt:lpstr>
      <vt:lpstr>Implementing Programming Languages</vt:lpstr>
      <vt:lpstr>Interpreters</vt:lpstr>
      <vt:lpstr>Interpreted vs. Compiled in practice</vt:lpstr>
      <vt:lpstr>Virtual Machine Model</vt:lpstr>
      <vt:lpstr>Java bytecode</vt:lpstr>
      <vt:lpstr>JVM Operand Stack</vt:lpstr>
      <vt:lpstr>A Simple Java Method</vt:lpstr>
      <vt:lpstr>Class File Format</vt:lpstr>
      <vt:lpstr>Disassembled Java Bytecode</vt:lpstr>
      <vt:lpstr>Other languages for JVMs</vt:lpstr>
      <vt:lpstr>Microsoft’s C# and .NET Framework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Computer Systems 15-213/18-243, spring 2009 1st Lecture, Jan. 12th</dc:title>
  <dc:creator>Markus Pueschel</dc:creator>
  <dc:description>Redesign of slides created by Randal E. Bryant and David R. O'Hallaron</dc:description>
  <cp:lastModifiedBy>CSE</cp:lastModifiedBy>
  <cp:revision>601</cp:revision>
  <cp:lastPrinted>2014-12-03T18:52:46Z</cp:lastPrinted>
  <dcterms:created xsi:type="dcterms:W3CDTF">2014-05-30T21:19:58Z</dcterms:created>
  <dcterms:modified xsi:type="dcterms:W3CDTF">2014-12-05T21:34:11Z</dcterms:modified>
</cp:coreProperties>
</file>