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6858000" cx="12192000"/>
  <p:notesSz cx="6858000" cy="9144000"/>
  <p:embeddedFontLst>
    <p:embeddedFont>
      <p:font typeface="Quattrocento Sans"/>
      <p:regular r:id="rId47"/>
      <p:bold r:id="rId48"/>
      <p:italic r:id="rId49"/>
      <p:boldItalic r:id="rId50"/>
    </p:embeddedFont>
    <p:embeddedFont>
      <p:font typeface="Source Sans Pr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5" roundtripDataSignature="AMtx7mjysydRJaV0M7HTktg/9lHPCobv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D9816D-CDB3-4915-93A2-28A9977AD709}">
  <a:tblStyle styleId="{94D9816D-CDB3-4915-93A2-28A9977AD70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QuattrocentoSans-bold.fntdata"/><Relationship Id="rId47" Type="http://schemas.openxmlformats.org/officeDocument/2006/relationships/font" Target="fonts/QuattrocentoSans-regular.fntdata"/><Relationship Id="rId49" Type="http://schemas.openxmlformats.org/officeDocument/2006/relationships/font" Target="fonts/QuattrocentoSa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SourceSansPro-regular.fntdata"/><Relationship Id="rId50" Type="http://schemas.openxmlformats.org/officeDocument/2006/relationships/font" Target="fonts/QuattrocentoSans-boldItalic.fntdata"/><Relationship Id="rId53" Type="http://schemas.openxmlformats.org/officeDocument/2006/relationships/font" Target="fonts/SourceSansPro-italic.fntdata"/><Relationship Id="rId52" Type="http://schemas.openxmlformats.org/officeDocument/2006/relationships/font" Target="fonts/SourceSansPro-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SourceSansPr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fbb49b8581_0_3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fbb49b8581_0_3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fbb49b8581_0_3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fbb49b8581_0_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fbb49b8581_0_3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fbb49b8581_0_3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fbb49b8581_0_2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fbb49b8581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fbb49b858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fbb49b858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sp>
        <p:nvSpPr>
          <p:cNvPr id="21" name="Google Shape;21;p38"/>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8"/>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8"/>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C3282"/>
              </a:buClr>
              <a:buSzPts val="5000"/>
              <a:buFont typeface="Quattrocento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8"/>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4C3282"/>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5" name="Google Shape;25;p38"/>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7" name="Google Shape;27;p38"/>
          <p:cNvCxnSpPr/>
          <p:nvPr/>
        </p:nvCxnSpPr>
        <p:spPr>
          <a:xfrm rot="10800000">
            <a:off x="8386843" y="5264106"/>
            <a:ext cx="0" cy="914400"/>
          </a:xfrm>
          <a:prstGeom prst="straightConnector1">
            <a:avLst/>
          </a:prstGeom>
          <a:noFill/>
          <a:ln cap="flat" cmpd="sng" w="19050">
            <a:solidFill>
              <a:srgbClr val="B6A479"/>
            </a:solidFill>
            <a:prstDash val="solid"/>
            <a:round/>
            <a:headEnd len="sm" w="sm" type="none"/>
            <a:tailEnd len="sm" w="sm" type="none"/>
          </a:ln>
        </p:spPr>
      </p:cxnSp>
      <p:pic>
        <p:nvPicPr>
          <p:cNvPr descr="Cherry blossoms on Grant Lane" id="28" name="Google Shape;28;p38"/>
          <p:cNvPicPr preferRelativeResize="0"/>
          <p:nvPr/>
        </p:nvPicPr>
        <p:blipFill rotWithShape="1">
          <a:blip r:embed="rId2">
            <a:alphaModFix/>
          </a:blip>
          <a:srcRect b="13442" l="0" r="0" t="30034"/>
          <a:stretch/>
        </p:blipFill>
        <p:spPr>
          <a:xfrm>
            <a:off x="-3" y="-1"/>
            <a:ext cx="12192002" cy="4594241"/>
          </a:xfrm>
          <a:prstGeom prst="rect">
            <a:avLst/>
          </a:prstGeom>
          <a:noFill/>
          <a:ln>
            <a:noFill/>
          </a:ln>
        </p:spPr>
      </p:pic>
      <p:sp>
        <p:nvSpPr>
          <p:cNvPr id="29" name="Google Shape;29;p3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1" name="Shape 101"/>
        <p:cNvGrpSpPr/>
        <p:nvPr/>
      </p:nvGrpSpPr>
      <p:grpSpPr>
        <a:xfrm>
          <a:off x="0" y="0"/>
          <a:ext cx="0" cy="0"/>
          <a:chOff x="0" y="0"/>
          <a:chExt cx="0" cy="0"/>
        </a:xfrm>
      </p:grpSpPr>
      <p:sp>
        <p:nvSpPr>
          <p:cNvPr id="102" name="Google Shape;102;p47"/>
          <p:cNvSpPr/>
          <p:nvPr/>
        </p:nvSpPr>
        <p:spPr>
          <a:xfrm>
            <a:off x="272955" y="0"/>
            <a:ext cx="423081" cy="15623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47"/>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05" name="Google Shape;105;p47"/>
          <p:cNvCxnSpPr/>
          <p:nvPr/>
        </p:nvCxnSpPr>
        <p:spPr>
          <a:xfrm>
            <a:off x="61415" y="753975"/>
            <a:ext cx="12008609" cy="0"/>
          </a:xfrm>
          <a:prstGeom prst="straightConnector1">
            <a:avLst/>
          </a:prstGeom>
          <a:noFill/>
          <a:ln cap="flat" cmpd="sng" w="9525">
            <a:solidFill>
              <a:srgbClr val="9B8ABE"/>
            </a:solidFill>
            <a:prstDash val="solid"/>
            <a:round/>
            <a:headEnd len="sm" w="sm" type="none"/>
            <a:tailEnd len="sm" w="sm" type="none"/>
          </a:ln>
        </p:spPr>
      </p:cxnSp>
      <p:sp>
        <p:nvSpPr>
          <p:cNvPr id="106" name="Google Shape;106;p47"/>
          <p:cNvSpPr txBox="1"/>
          <p:nvPr>
            <p:ph type="title"/>
          </p:nvPr>
        </p:nvSpPr>
        <p:spPr>
          <a:xfrm>
            <a:off x="1428134" y="263276"/>
            <a:ext cx="10334364" cy="1014667"/>
          </a:xfrm>
          <a:prstGeom prst="rect">
            <a:avLst/>
          </a:prstGeom>
          <a:solidFill>
            <a:schemeClr val="lt1"/>
          </a:solid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07" name="Google Shape;107;p47"/>
          <p:cNvGrpSpPr/>
          <p:nvPr/>
        </p:nvGrpSpPr>
        <p:grpSpPr>
          <a:xfrm>
            <a:off x="575239" y="475151"/>
            <a:ext cx="631298" cy="631298"/>
            <a:chOff x="1530939" y="2405329"/>
            <a:chExt cx="631298" cy="631298"/>
          </a:xfrm>
        </p:grpSpPr>
        <p:sp>
          <p:nvSpPr>
            <p:cNvPr id="108" name="Google Shape;108;p47"/>
            <p:cNvSpPr/>
            <p:nvPr/>
          </p:nvSpPr>
          <p:spPr>
            <a:xfrm>
              <a:off x="1530939" y="2405329"/>
              <a:ext cx="631298" cy="631298"/>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9" name="Google Shape;109;p47"/>
            <p:cNvGrpSpPr/>
            <p:nvPr/>
          </p:nvGrpSpPr>
          <p:grpSpPr>
            <a:xfrm>
              <a:off x="1661835" y="2536225"/>
              <a:ext cx="369505" cy="369505"/>
              <a:chOff x="2594050" y="1631825"/>
              <a:chExt cx="439625" cy="439625"/>
            </a:xfrm>
          </p:grpSpPr>
          <p:sp>
            <p:nvSpPr>
              <p:cNvPr id="110" name="Google Shape;110;p47"/>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1" name="Google Shape;111;p47"/>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2" name="Google Shape;112;p47"/>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3" name="Google Shape;113;p47"/>
              <p:cNvSpPr/>
              <p:nvPr/>
            </p:nvSpPr>
            <p:spPr>
              <a:xfrm>
                <a:off x="2801675" y="1740825"/>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
        <p:nvSpPr>
          <p:cNvPr id="114" name="Google Shape;114;p47"/>
          <p:cNvSpPr txBox="1"/>
          <p:nvPr>
            <p:ph idx="1" type="body"/>
          </p:nvPr>
        </p:nvSpPr>
        <p:spPr>
          <a:xfrm>
            <a:off x="1428134" y="1463857"/>
            <a:ext cx="10334364" cy="484550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5" name="Google Shape;115;p4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7" name="Shape 127"/>
        <p:cNvGrpSpPr/>
        <p:nvPr/>
      </p:nvGrpSpPr>
      <p:grpSpPr>
        <a:xfrm>
          <a:off x="0" y="0"/>
          <a:ext cx="0" cy="0"/>
          <a:chOff x="0" y="0"/>
          <a:chExt cx="0" cy="0"/>
        </a:xfrm>
      </p:grpSpPr>
      <p:sp>
        <p:nvSpPr>
          <p:cNvPr id="128" name="Google Shape;128;gfbb49b8581_0_257"/>
          <p:cNvSpPr/>
          <p:nvPr/>
        </p:nvSpPr>
        <p:spPr>
          <a:xfrm>
            <a:off x="0" y="0"/>
            <a:ext cx="12192000" cy="4572000"/>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fbb49b8581_0_257"/>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fbb49b8581_0_257"/>
          <p:cNvSpPr txBox="1"/>
          <p:nvPr>
            <p:ph type="ctrTitle"/>
          </p:nvPr>
        </p:nvSpPr>
        <p:spPr>
          <a:xfrm>
            <a:off x="457200" y="4960137"/>
            <a:ext cx="7772400" cy="1463100"/>
          </a:xfrm>
          <a:prstGeom prst="rect">
            <a:avLst/>
          </a:prstGeom>
          <a:noFill/>
          <a:ln>
            <a:noFill/>
          </a:ln>
        </p:spPr>
        <p:txBody>
          <a:bodyPr anchorCtr="0" anchor="ctr" bIns="45700" lIns="91425" spcFirstLastPara="1" rIns="91425" wrap="square" tIns="45700">
            <a:normAutofit/>
          </a:bodyPr>
          <a:lstStyle>
            <a:lvl1pPr lvl="0" rtl="0" algn="r">
              <a:lnSpc>
                <a:spcPct val="80000"/>
              </a:lnSpc>
              <a:spcBef>
                <a:spcPts val="0"/>
              </a:spcBef>
              <a:spcAft>
                <a:spcPts val="0"/>
              </a:spcAft>
              <a:buClr>
                <a:srgbClr val="4C3282"/>
              </a:buClr>
              <a:buSzPts val="5000"/>
              <a:buFont typeface="Quattrocento Sans"/>
              <a:buNone/>
              <a:defRPr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fbb49b8581_0_257"/>
          <p:cNvSpPr txBox="1"/>
          <p:nvPr>
            <p:ph idx="1" type="subTitle"/>
          </p:nvPr>
        </p:nvSpPr>
        <p:spPr>
          <a:xfrm>
            <a:off x="8610600" y="4960137"/>
            <a:ext cx="3200400" cy="14631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SzPts val="1800"/>
              <a:buNone/>
              <a:defRPr sz="1800">
                <a:solidFill>
                  <a:srgbClr val="4C3282"/>
                </a:solidFill>
              </a:defRPr>
            </a:lvl1pPr>
            <a:lvl2pPr lvl="1" rtl="0" algn="ctr">
              <a:lnSpc>
                <a:spcPct val="90000"/>
              </a:lnSpc>
              <a:spcBef>
                <a:spcPts val="200"/>
              </a:spcBef>
              <a:spcAft>
                <a:spcPts val="0"/>
              </a:spcAft>
              <a:buSzPts val="1800"/>
              <a:buNone/>
              <a:defRPr sz="1800"/>
            </a:lvl2pPr>
            <a:lvl3pPr lvl="2" rtl="0" algn="ctr">
              <a:lnSpc>
                <a:spcPct val="90000"/>
              </a:lnSpc>
              <a:spcBef>
                <a:spcPts val="400"/>
              </a:spcBef>
              <a:spcAft>
                <a:spcPts val="0"/>
              </a:spcAft>
              <a:buSzPts val="1800"/>
              <a:buNone/>
              <a:defRPr sz="1800"/>
            </a:lvl3pPr>
            <a:lvl4pPr lvl="3" rtl="0" algn="ctr">
              <a:lnSpc>
                <a:spcPct val="90000"/>
              </a:lnSpc>
              <a:spcBef>
                <a:spcPts val="400"/>
              </a:spcBef>
              <a:spcAft>
                <a:spcPts val="0"/>
              </a:spcAft>
              <a:buSzPts val="1800"/>
              <a:buNone/>
              <a:defRPr sz="1800"/>
            </a:lvl4pPr>
            <a:lvl5pPr lvl="4" rtl="0" algn="ctr">
              <a:lnSpc>
                <a:spcPct val="90000"/>
              </a:lnSpc>
              <a:spcBef>
                <a:spcPts val="400"/>
              </a:spcBef>
              <a:spcAft>
                <a:spcPts val="0"/>
              </a:spcAft>
              <a:buSzPts val="1800"/>
              <a:buNone/>
              <a:defRPr sz="1800"/>
            </a:lvl5pPr>
            <a:lvl6pPr lvl="5" rtl="0" algn="ctr">
              <a:lnSpc>
                <a:spcPct val="90000"/>
              </a:lnSpc>
              <a:spcBef>
                <a:spcPts val="400"/>
              </a:spcBef>
              <a:spcAft>
                <a:spcPts val="0"/>
              </a:spcAft>
              <a:buSzPts val="1800"/>
              <a:buNone/>
              <a:defRPr sz="1800"/>
            </a:lvl6pPr>
            <a:lvl7pPr lvl="6" rtl="0" algn="ctr">
              <a:lnSpc>
                <a:spcPct val="90000"/>
              </a:lnSpc>
              <a:spcBef>
                <a:spcPts val="400"/>
              </a:spcBef>
              <a:spcAft>
                <a:spcPts val="0"/>
              </a:spcAft>
              <a:buSzPts val="1800"/>
              <a:buNone/>
              <a:defRPr sz="1800"/>
            </a:lvl7pPr>
            <a:lvl8pPr lvl="7" rtl="0" algn="ctr">
              <a:lnSpc>
                <a:spcPct val="90000"/>
              </a:lnSpc>
              <a:spcBef>
                <a:spcPts val="400"/>
              </a:spcBef>
              <a:spcAft>
                <a:spcPts val="0"/>
              </a:spcAft>
              <a:buSzPts val="1800"/>
              <a:buNone/>
              <a:defRPr sz="1800"/>
            </a:lvl8pPr>
            <a:lvl9pPr lvl="8" rtl="0" algn="ctr">
              <a:lnSpc>
                <a:spcPct val="90000"/>
              </a:lnSpc>
              <a:spcBef>
                <a:spcPts val="400"/>
              </a:spcBef>
              <a:spcAft>
                <a:spcPts val="400"/>
              </a:spcAft>
              <a:buSzPts val="1800"/>
              <a:buNone/>
              <a:defRPr sz="1800"/>
            </a:lvl9pPr>
          </a:lstStyle>
          <a:p/>
        </p:txBody>
      </p:sp>
      <p:sp>
        <p:nvSpPr>
          <p:cNvPr id="132" name="Google Shape;132;gfbb49b8581_0_257"/>
          <p:cNvSpPr txBox="1"/>
          <p:nvPr>
            <p:ph idx="10" type="dt"/>
          </p:nvPr>
        </p:nvSpPr>
        <p:spPr>
          <a:xfrm>
            <a:off x="575240" y="6544402"/>
            <a:ext cx="21540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gfbb49b8581_0_257"/>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34" name="Google Shape;134;gfbb49b8581_0_257"/>
          <p:cNvCxnSpPr/>
          <p:nvPr/>
        </p:nvCxnSpPr>
        <p:spPr>
          <a:xfrm rot="10800000">
            <a:off x="8386843" y="5264106"/>
            <a:ext cx="0" cy="914400"/>
          </a:xfrm>
          <a:prstGeom prst="straightConnector1">
            <a:avLst/>
          </a:prstGeom>
          <a:noFill/>
          <a:ln cap="flat" cmpd="sng" w="19050">
            <a:solidFill>
              <a:srgbClr val="B6A479"/>
            </a:solidFill>
            <a:prstDash val="solid"/>
            <a:round/>
            <a:headEnd len="sm" w="sm" type="none"/>
            <a:tailEnd len="sm" w="sm" type="none"/>
          </a:ln>
        </p:spPr>
      </p:cxnSp>
      <p:pic>
        <p:nvPicPr>
          <p:cNvPr descr="Cherry blossoms on Grant Lane" id="135" name="Google Shape;135;gfbb49b8581_0_257"/>
          <p:cNvPicPr preferRelativeResize="0"/>
          <p:nvPr/>
        </p:nvPicPr>
        <p:blipFill rotWithShape="1">
          <a:blip r:embed="rId2">
            <a:alphaModFix/>
          </a:blip>
          <a:srcRect b="13446" l="0" r="0" t="30030"/>
          <a:stretch/>
        </p:blipFill>
        <p:spPr>
          <a:xfrm>
            <a:off x="-3" y="-1"/>
            <a:ext cx="12192004" cy="4594240"/>
          </a:xfrm>
          <a:prstGeom prst="rect">
            <a:avLst/>
          </a:prstGeom>
          <a:noFill/>
          <a:ln>
            <a:noFill/>
          </a:ln>
        </p:spPr>
      </p:pic>
      <p:sp>
        <p:nvSpPr>
          <p:cNvPr id="136" name="Google Shape;136;gfbb49b8581_0_257"/>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7" name="Shape 137"/>
        <p:cNvGrpSpPr/>
        <p:nvPr/>
      </p:nvGrpSpPr>
      <p:grpSpPr>
        <a:xfrm>
          <a:off x="0" y="0"/>
          <a:ext cx="0" cy="0"/>
          <a:chOff x="0" y="0"/>
          <a:chExt cx="0" cy="0"/>
        </a:xfrm>
      </p:grpSpPr>
      <p:sp>
        <p:nvSpPr>
          <p:cNvPr id="138" name="Google Shape;138;gfbb49b8581_0_267"/>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Clr>
                <a:srgbClr val="4C328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gfbb49b8581_0_267"/>
          <p:cNvSpPr txBox="1"/>
          <p:nvPr>
            <p:ph idx="1" type="body"/>
          </p:nvPr>
        </p:nvSpPr>
        <p:spPr>
          <a:xfrm>
            <a:off x="575240" y="1463857"/>
            <a:ext cx="11187300" cy="4845600"/>
          </a:xfrm>
          <a:prstGeom prst="rect">
            <a:avLst/>
          </a:prstGeom>
          <a:noFill/>
          <a:ln>
            <a:noFill/>
          </a:ln>
        </p:spPr>
        <p:txBody>
          <a:bodyPr anchorCtr="0" anchor="t" bIns="45700" lIns="45700" spcFirstLastPara="1" rIns="45700" wrap="square" tIns="45700">
            <a:normAutofit/>
          </a:bodyPr>
          <a:lstStyle>
            <a:lvl1pPr indent="-342900" lvl="0" marL="457200" rtl="0" algn="l">
              <a:lnSpc>
                <a:spcPct val="90000"/>
              </a:lnSpc>
              <a:spcBef>
                <a:spcPts val="1200"/>
              </a:spcBef>
              <a:spcAft>
                <a:spcPts val="0"/>
              </a:spcAft>
              <a:buSzPts val="1800"/>
              <a:buChar char="▪"/>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40" name="Google Shape;140;gfbb49b8581_0_267"/>
          <p:cNvSpPr txBox="1"/>
          <p:nvPr>
            <p:ph idx="10" type="dt"/>
          </p:nvPr>
        </p:nvSpPr>
        <p:spPr>
          <a:xfrm>
            <a:off x="575240" y="6544402"/>
            <a:ext cx="21540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fbb49b8581_0_267"/>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42" name="Google Shape;142;gfbb49b8581_0_267"/>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3" name="Shape 143"/>
        <p:cNvGrpSpPr/>
        <p:nvPr/>
      </p:nvGrpSpPr>
      <p:grpSpPr>
        <a:xfrm>
          <a:off x="0" y="0"/>
          <a:ext cx="0" cy="0"/>
          <a:chOff x="0" y="0"/>
          <a:chExt cx="0" cy="0"/>
        </a:xfrm>
      </p:grpSpPr>
      <p:sp>
        <p:nvSpPr>
          <p:cNvPr id="144" name="Google Shape;144;gfbb49b8581_0_273"/>
          <p:cNvSpPr txBox="1"/>
          <p:nvPr>
            <p:ph type="title"/>
          </p:nvPr>
        </p:nvSpPr>
        <p:spPr>
          <a:xfrm>
            <a:off x="3315881" y="3446573"/>
            <a:ext cx="5590200" cy="1014600"/>
          </a:xfrm>
          <a:prstGeom prst="rect">
            <a:avLst/>
          </a:prstGeom>
          <a:noFill/>
          <a:ln>
            <a:noFill/>
          </a:ln>
        </p:spPr>
        <p:txBody>
          <a:bodyPr anchorCtr="0" anchor="ctr" bIns="45700" lIns="91425" spcFirstLastPara="1" rIns="91425" wrap="square" tIns="45700">
            <a:normAutofit/>
          </a:bodyPr>
          <a:lstStyle>
            <a:lvl1pPr lvl="0" rtl="0" algn="ctr">
              <a:lnSpc>
                <a:spcPct val="80000"/>
              </a:lnSpc>
              <a:spcBef>
                <a:spcPts val="0"/>
              </a:spcBef>
              <a:spcAft>
                <a:spcPts val="0"/>
              </a:spcAft>
              <a:buClr>
                <a:srgbClr val="4C3282"/>
              </a:buClr>
              <a:buSzPts val="4400"/>
              <a:buFont typeface="Quattrocento Sans"/>
              <a:buNone/>
              <a:defRPr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fbb49b8581_0_273"/>
          <p:cNvSpPr txBox="1"/>
          <p:nvPr>
            <p:ph idx="10" type="dt"/>
          </p:nvPr>
        </p:nvSpPr>
        <p:spPr>
          <a:xfrm>
            <a:off x="575240" y="6544402"/>
            <a:ext cx="21540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gfbb49b8581_0_273"/>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7" name="Google Shape;147;gfbb49b8581_0_273"/>
          <p:cNvCxnSpPr/>
          <p:nvPr/>
        </p:nvCxnSpPr>
        <p:spPr>
          <a:xfrm>
            <a:off x="138752" y="1917510"/>
            <a:ext cx="11914500" cy="0"/>
          </a:xfrm>
          <a:prstGeom prst="straightConnector1">
            <a:avLst/>
          </a:prstGeom>
          <a:noFill/>
          <a:ln cap="flat" cmpd="sng" w="19050">
            <a:solidFill>
              <a:srgbClr val="9B8ABE"/>
            </a:solidFill>
            <a:prstDash val="solid"/>
            <a:round/>
            <a:headEnd len="sm" w="sm" type="none"/>
            <a:tailEnd len="sm" w="sm" type="none"/>
          </a:ln>
        </p:spPr>
      </p:cxnSp>
      <p:grpSp>
        <p:nvGrpSpPr>
          <p:cNvPr id="148" name="Google Shape;148;gfbb49b8581_0_273"/>
          <p:cNvGrpSpPr/>
          <p:nvPr/>
        </p:nvGrpSpPr>
        <p:grpSpPr>
          <a:xfrm>
            <a:off x="4736253" y="555619"/>
            <a:ext cx="2723653" cy="2723653"/>
            <a:chOff x="4360460" y="449353"/>
            <a:chExt cx="3282300" cy="3282300"/>
          </a:xfrm>
        </p:grpSpPr>
        <p:sp>
          <p:nvSpPr>
            <p:cNvPr id="149" name="Google Shape;149;gfbb49b8581_0_273"/>
            <p:cNvSpPr/>
            <p:nvPr/>
          </p:nvSpPr>
          <p:spPr>
            <a:xfrm>
              <a:off x="4360460" y="449353"/>
              <a:ext cx="3282300" cy="3282300"/>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0" name="Google Shape;150;gfbb49b8581_0_273"/>
            <p:cNvGrpSpPr/>
            <p:nvPr/>
          </p:nvGrpSpPr>
          <p:grpSpPr>
            <a:xfrm>
              <a:off x="4868882" y="1003915"/>
              <a:ext cx="2265384" cy="2173111"/>
              <a:chOff x="5233525" y="4954450"/>
              <a:chExt cx="538275" cy="516350"/>
            </a:xfrm>
          </p:grpSpPr>
          <p:sp>
            <p:nvSpPr>
              <p:cNvPr id="151" name="Google Shape;151;gfbb49b8581_0_273"/>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2" name="Google Shape;152;gfbb49b8581_0_273"/>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3" name="Google Shape;153;gfbb49b8581_0_273"/>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4" name="Google Shape;154;gfbb49b8581_0_273"/>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5" name="Google Shape;155;gfbb49b8581_0_273"/>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6" name="Google Shape;156;gfbb49b8581_0_273"/>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7" name="Google Shape;157;gfbb49b8581_0_273"/>
              <p:cNvSpPr/>
              <p:nvPr/>
            </p:nvSpPr>
            <p:spPr>
              <a:xfrm>
                <a:off x="5367475" y="5025075"/>
                <a:ext cx="81600" cy="105975"/>
              </a:xfrm>
              <a:custGeom>
                <a:rect b="b" l="l" r="r" t="t"/>
                <a:pathLst>
                  <a:path extrusionOk="0" fill="none" h="4239" w="3264">
                    <a:moveTo>
                      <a:pt x="0" y="1"/>
                    </a:moveTo>
                    <a:lnTo>
                      <a:pt x="3264" y="4238"/>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8" name="Google Shape;158;gfbb49b8581_0_273"/>
              <p:cNvSpPr/>
              <p:nvPr/>
            </p:nvSpPr>
            <p:spPr>
              <a:xfrm>
                <a:off x="5567800" y="4999500"/>
                <a:ext cx="115100" cy="133975"/>
              </a:xfrm>
              <a:custGeom>
                <a:rect b="b" l="l" r="r" t="t"/>
                <a:pathLst>
                  <a:path extrusionOk="0" fill="none" h="5359" w="4604">
                    <a:moveTo>
                      <a:pt x="0" y="5359"/>
                    </a:moveTo>
                    <a:lnTo>
                      <a:pt x="4603"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9" name="Google Shape;159;gfbb49b8581_0_273"/>
              <p:cNvSpPr/>
              <p:nvPr/>
            </p:nvSpPr>
            <p:spPr>
              <a:xfrm>
                <a:off x="5600075" y="5217475"/>
                <a:ext cx="127275" cy="16475"/>
              </a:xfrm>
              <a:custGeom>
                <a:rect b="b" l="l" r="r" t="t"/>
                <a:pathLst>
                  <a:path extrusionOk="0" fill="none" h="659" w="5091">
                    <a:moveTo>
                      <a:pt x="5090" y="658"/>
                    </a:moveTo>
                    <a:lnTo>
                      <a:pt x="0"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0" name="Google Shape;160;gfbb49b8581_0_273"/>
              <p:cNvSpPr/>
              <p:nvPr/>
            </p:nvSpPr>
            <p:spPr>
              <a:xfrm>
                <a:off x="5497775" y="5299675"/>
                <a:ext cx="4900" cy="126675"/>
              </a:xfrm>
              <a:custGeom>
                <a:rect b="b" l="l" r="r" t="t"/>
                <a:pathLst>
                  <a:path extrusionOk="0" fill="none" h="5067" w="196">
                    <a:moveTo>
                      <a:pt x="0" y="5067"/>
                    </a:moveTo>
                    <a:lnTo>
                      <a:pt x="195"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1" name="Google Shape;161;gfbb49b8581_0_273"/>
              <p:cNvSpPr/>
              <p:nvPr/>
            </p:nvSpPr>
            <p:spPr>
              <a:xfrm>
                <a:off x="5277975" y="5241825"/>
                <a:ext cx="141275" cy="58500"/>
              </a:xfrm>
              <a:custGeom>
                <a:rect b="b" l="l" r="r" t="t"/>
                <a:pathLst>
                  <a:path extrusionOk="0" fill="none" h="2340" w="5651">
                    <a:moveTo>
                      <a:pt x="0" y="2339"/>
                    </a:moveTo>
                    <a:lnTo>
                      <a:pt x="5651"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
        <p:nvSpPr>
          <p:cNvPr id="162" name="Google Shape;162;gfbb49b8581_0_273"/>
          <p:cNvSpPr txBox="1"/>
          <p:nvPr>
            <p:ph idx="1" type="body"/>
          </p:nvPr>
        </p:nvSpPr>
        <p:spPr>
          <a:xfrm>
            <a:off x="3315880" y="4628428"/>
            <a:ext cx="5590200" cy="14631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800"/>
              <a:buNone/>
              <a:defRPr sz="1800">
                <a:solidFill>
                  <a:srgbClr val="0C0C0C"/>
                </a:solidFill>
              </a:defRPr>
            </a:lvl1pPr>
            <a:lvl2pPr indent="-228600" lvl="1" marL="914400" rtl="0" algn="l">
              <a:lnSpc>
                <a:spcPct val="90000"/>
              </a:lnSpc>
              <a:spcBef>
                <a:spcPts val="200"/>
              </a:spcBef>
              <a:spcAft>
                <a:spcPts val="0"/>
              </a:spcAft>
              <a:buSzPts val="1800"/>
              <a:buNone/>
              <a:defRPr sz="1800">
                <a:solidFill>
                  <a:srgbClr val="888888"/>
                </a:solidFill>
              </a:defRPr>
            </a:lvl2pPr>
            <a:lvl3pPr indent="-228600" lvl="2" marL="1371600" rtl="0" algn="l">
              <a:lnSpc>
                <a:spcPct val="90000"/>
              </a:lnSpc>
              <a:spcBef>
                <a:spcPts val="400"/>
              </a:spcBef>
              <a:spcAft>
                <a:spcPts val="0"/>
              </a:spcAft>
              <a:buSzPts val="1600"/>
              <a:buNone/>
              <a:defRPr sz="1600">
                <a:solidFill>
                  <a:srgbClr val="888888"/>
                </a:solidFill>
              </a:defRPr>
            </a:lvl3pPr>
            <a:lvl4pPr indent="-228600" lvl="3" marL="1828800" rtl="0" algn="l">
              <a:lnSpc>
                <a:spcPct val="90000"/>
              </a:lnSpc>
              <a:spcBef>
                <a:spcPts val="400"/>
              </a:spcBef>
              <a:spcAft>
                <a:spcPts val="0"/>
              </a:spcAft>
              <a:buSzPts val="1400"/>
              <a:buNone/>
              <a:defRPr sz="1400">
                <a:solidFill>
                  <a:srgbClr val="888888"/>
                </a:solidFill>
              </a:defRPr>
            </a:lvl4pPr>
            <a:lvl5pPr indent="-228600" lvl="4" marL="2286000" rtl="0" algn="l">
              <a:lnSpc>
                <a:spcPct val="90000"/>
              </a:lnSpc>
              <a:spcBef>
                <a:spcPts val="400"/>
              </a:spcBef>
              <a:spcAft>
                <a:spcPts val="0"/>
              </a:spcAft>
              <a:buSzPts val="1400"/>
              <a:buNone/>
              <a:defRPr sz="1400">
                <a:solidFill>
                  <a:srgbClr val="888888"/>
                </a:solidFill>
              </a:defRPr>
            </a:lvl5pPr>
            <a:lvl6pPr indent="-228600" lvl="5" marL="2743200" rtl="0" algn="l">
              <a:lnSpc>
                <a:spcPct val="90000"/>
              </a:lnSpc>
              <a:spcBef>
                <a:spcPts val="400"/>
              </a:spcBef>
              <a:spcAft>
                <a:spcPts val="0"/>
              </a:spcAft>
              <a:buSzPts val="1400"/>
              <a:buNone/>
              <a:defRPr sz="1400">
                <a:solidFill>
                  <a:srgbClr val="888888"/>
                </a:solidFill>
              </a:defRPr>
            </a:lvl6pPr>
            <a:lvl7pPr indent="-228600" lvl="6" marL="3200400" rtl="0" algn="l">
              <a:lnSpc>
                <a:spcPct val="90000"/>
              </a:lnSpc>
              <a:spcBef>
                <a:spcPts val="400"/>
              </a:spcBef>
              <a:spcAft>
                <a:spcPts val="0"/>
              </a:spcAft>
              <a:buSzPts val="1400"/>
              <a:buNone/>
              <a:defRPr sz="1400">
                <a:solidFill>
                  <a:srgbClr val="888888"/>
                </a:solidFill>
              </a:defRPr>
            </a:lvl7pPr>
            <a:lvl8pPr indent="-228600" lvl="7" marL="3657600" rtl="0" algn="l">
              <a:lnSpc>
                <a:spcPct val="90000"/>
              </a:lnSpc>
              <a:spcBef>
                <a:spcPts val="400"/>
              </a:spcBef>
              <a:spcAft>
                <a:spcPts val="0"/>
              </a:spcAft>
              <a:buSzPts val="1400"/>
              <a:buNone/>
              <a:defRPr sz="1400">
                <a:solidFill>
                  <a:srgbClr val="888888"/>
                </a:solidFill>
              </a:defRPr>
            </a:lvl8pPr>
            <a:lvl9pPr indent="-228600" lvl="8" marL="4114800" rtl="0" algn="l">
              <a:lnSpc>
                <a:spcPct val="90000"/>
              </a:lnSpc>
              <a:spcBef>
                <a:spcPts val="400"/>
              </a:spcBef>
              <a:spcAft>
                <a:spcPts val="400"/>
              </a:spcAft>
              <a:buSzPts val="1400"/>
              <a:buNone/>
              <a:defRPr sz="1400">
                <a:solidFill>
                  <a:srgbClr val="888888"/>
                </a:solidFill>
              </a:defRPr>
            </a:lvl9pPr>
          </a:lstStyle>
          <a:p/>
        </p:txBody>
      </p:sp>
      <p:sp>
        <p:nvSpPr>
          <p:cNvPr id="163" name="Google Shape;163;gfbb49b8581_0_273"/>
          <p:cNvSpPr/>
          <p:nvPr/>
        </p:nvSpPr>
        <p:spPr>
          <a:xfrm>
            <a:off x="272955" y="0"/>
            <a:ext cx="423000" cy="1562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gfbb49b8581_0_273"/>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65" name="Shape 165"/>
        <p:cNvGrpSpPr/>
        <p:nvPr/>
      </p:nvGrpSpPr>
      <p:grpSpPr>
        <a:xfrm>
          <a:off x="0" y="0"/>
          <a:ext cx="0" cy="0"/>
          <a:chOff x="0" y="0"/>
          <a:chExt cx="0" cy="0"/>
        </a:xfrm>
      </p:grpSpPr>
      <p:sp>
        <p:nvSpPr>
          <p:cNvPr id="166" name="Google Shape;166;gfbb49b8581_0_295"/>
          <p:cNvSpPr/>
          <p:nvPr/>
        </p:nvSpPr>
        <p:spPr>
          <a:xfrm>
            <a:off x="0" y="0"/>
            <a:ext cx="12192000" cy="4572000"/>
          </a:xfrm>
          <a:prstGeom prst="rect">
            <a:avLst/>
          </a:prstGeom>
          <a:solidFill>
            <a:srgbClr val="1D9A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fbb49b8581_0_295"/>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fbb49b8581_0_295"/>
          <p:cNvSpPr txBox="1"/>
          <p:nvPr>
            <p:ph type="title"/>
          </p:nvPr>
        </p:nvSpPr>
        <p:spPr>
          <a:xfrm>
            <a:off x="457200" y="4960137"/>
            <a:ext cx="7772400" cy="1463100"/>
          </a:xfrm>
          <a:prstGeom prst="rect">
            <a:avLst/>
          </a:prstGeom>
          <a:noFill/>
          <a:ln>
            <a:noFill/>
          </a:ln>
        </p:spPr>
        <p:txBody>
          <a:bodyPr anchorCtr="0" anchor="ctr" bIns="45700" lIns="91425" spcFirstLastPara="1" rIns="91425" wrap="square" tIns="45700">
            <a:normAutofit/>
          </a:bodyPr>
          <a:lstStyle>
            <a:lvl1pPr lvl="0" rtl="0" algn="r">
              <a:lnSpc>
                <a:spcPct val="80000"/>
              </a:lnSpc>
              <a:spcBef>
                <a:spcPts val="0"/>
              </a:spcBef>
              <a:spcAft>
                <a:spcPts val="0"/>
              </a:spcAft>
              <a:buClr>
                <a:srgbClr val="4C3282"/>
              </a:buClr>
              <a:buSzPts val="5000"/>
              <a:buFont typeface="Quattrocento Sans"/>
              <a:buNone/>
              <a:defRPr b="0"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gfbb49b8581_0_295"/>
          <p:cNvSpPr txBox="1"/>
          <p:nvPr>
            <p:ph idx="1" type="body"/>
          </p:nvPr>
        </p:nvSpPr>
        <p:spPr>
          <a:xfrm>
            <a:off x="8610600" y="4960137"/>
            <a:ext cx="3200400" cy="1463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100000"/>
              </a:lnSpc>
              <a:spcBef>
                <a:spcPts val="0"/>
              </a:spcBef>
              <a:spcAft>
                <a:spcPts val="0"/>
              </a:spcAft>
              <a:buClr>
                <a:schemeClr val="accent1"/>
              </a:buClr>
              <a:buSzPts val="1800"/>
              <a:buFont typeface="Twentieth Century"/>
              <a:buNone/>
              <a:defRPr sz="1800">
                <a:solidFill>
                  <a:srgbClr val="4C3282"/>
                </a:solidFill>
              </a:defRPr>
            </a:lvl1pPr>
            <a:lvl2pPr indent="-228600" lvl="1" marL="914400" rtl="0" algn="l">
              <a:lnSpc>
                <a:spcPct val="90000"/>
              </a:lnSpc>
              <a:spcBef>
                <a:spcPts val="200"/>
              </a:spcBef>
              <a:spcAft>
                <a:spcPts val="0"/>
              </a:spcAft>
              <a:buSzPts val="1800"/>
              <a:buNone/>
              <a:defRPr sz="1800">
                <a:solidFill>
                  <a:srgbClr val="888888"/>
                </a:solidFill>
              </a:defRPr>
            </a:lvl2pPr>
            <a:lvl3pPr indent="-228600" lvl="2" marL="1371600" rtl="0" algn="l">
              <a:lnSpc>
                <a:spcPct val="90000"/>
              </a:lnSpc>
              <a:spcBef>
                <a:spcPts val="400"/>
              </a:spcBef>
              <a:spcAft>
                <a:spcPts val="0"/>
              </a:spcAft>
              <a:buSzPts val="1600"/>
              <a:buNone/>
              <a:defRPr sz="1600">
                <a:solidFill>
                  <a:srgbClr val="888888"/>
                </a:solidFill>
              </a:defRPr>
            </a:lvl3pPr>
            <a:lvl4pPr indent="-228600" lvl="3" marL="1828800" rtl="0" algn="l">
              <a:lnSpc>
                <a:spcPct val="90000"/>
              </a:lnSpc>
              <a:spcBef>
                <a:spcPts val="400"/>
              </a:spcBef>
              <a:spcAft>
                <a:spcPts val="0"/>
              </a:spcAft>
              <a:buSzPts val="1400"/>
              <a:buNone/>
              <a:defRPr sz="1400">
                <a:solidFill>
                  <a:srgbClr val="888888"/>
                </a:solidFill>
              </a:defRPr>
            </a:lvl4pPr>
            <a:lvl5pPr indent="-228600" lvl="4" marL="2286000" rtl="0" algn="l">
              <a:lnSpc>
                <a:spcPct val="90000"/>
              </a:lnSpc>
              <a:spcBef>
                <a:spcPts val="400"/>
              </a:spcBef>
              <a:spcAft>
                <a:spcPts val="0"/>
              </a:spcAft>
              <a:buSzPts val="1400"/>
              <a:buNone/>
              <a:defRPr sz="1400">
                <a:solidFill>
                  <a:srgbClr val="888888"/>
                </a:solidFill>
              </a:defRPr>
            </a:lvl5pPr>
            <a:lvl6pPr indent="-228600" lvl="5" marL="2743200" rtl="0" algn="l">
              <a:lnSpc>
                <a:spcPct val="90000"/>
              </a:lnSpc>
              <a:spcBef>
                <a:spcPts val="400"/>
              </a:spcBef>
              <a:spcAft>
                <a:spcPts val="0"/>
              </a:spcAft>
              <a:buSzPts val="1400"/>
              <a:buNone/>
              <a:defRPr sz="1400">
                <a:solidFill>
                  <a:srgbClr val="888888"/>
                </a:solidFill>
              </a:defRPr>
            </a:lvl6pPr>
            <a:lvl7pPr indent="-228600" lvl="6" marL="3200400" rtl="0" algn="l">
              <a:lnSpc>
                <a:spcPct val="90000"/>
              </a:lnSpc>
              <a:spcBef>
                <a:spcPts val="400"/>
              </a:spcBef>
              <a:spcAft>
                <a:spcPts val="0"/>
              </a:spcAft>
              <a:buSzPts val="1400"/>
              <a:buNone/>
              <a:defRPr sz="1400">
                <a:solidFill>
                  <a:srgbClr val="888888"/>
                </a:solidFill>
              </a:defRPr>
            </a:lvl7pPr>
            <a:lvl8pPr indent="-228600" lvl="7" marL="3657600" rtl="0" algn="l">
              <a:lnSpc>
                <a:spcPct val="90000"/>
              </a:lnSpc>
              <a:spcBef>
                <a:spcPts val="400"/>
              </a:spcBef>
              <a:spcAft>
                <a:spcPts val="0"/>
              </a:spcAft>
              <a:buSzPts val="1400"/>
              <a:buNone/>
              <a:defRPr sz="1400">
                <a:solidFill>
                  <a:srgbClr val="888888"/>
                </a:solidFill>
              </a:defRPr>
            </a:lvl8pPr>
            <a:lvl9pPr indent="-228600" lvl="8" marL="4114800" rtl="0" algn="l">
              <a:lnSpc>
                <a:spcPct val="90000"/>
              </a:lnSpc>
              <a:spcBef>
                <a:spcPts val="400"/>
              </a:spcBef>
              <a:spcAft>
                <a:spcPts val="400"/>
              </a:spcAft>
              <a:buSzPts val="1400"/>
              <a:buNone/>
              <a:defRPr sz="1400">
                <a:solidFill>
                  <a:srgbClr val="888888"/>
                </a:solidFill>
              </a:defRPr>
            </a:lvl9pPr>
          </a:lstStyle>
          <a:p/>
        </p:txBody>
      </p:sp>
      <p:sp>
        <p:nvSpPr>
          <p:cNvPr id="170" name="Google Shape;170;gfbb49b8581_0_295"/>
          <p:cNvSpPr txBox="1"/>
          <p:nvPr>
            <p:ph idx="10" type="dt"/>
          </p:nvPr>
        </p:nvSpPr>
        <p:spPr>
          <a:xfrm>
            <a:off x="575240" y="6544402"/>
            <a:ext cx="21540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1" name="Google Shape;171;gfbb49b8581_0_295"/>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72" name="Google Shape;172;gfbb49b8581_0_295"/>
          <p:cNvCxnSpPr/>
          <p:nvPr/>
        </p:nvCxnSpPr>
        <p:spPr>
          <a:xfrm rot="10800000">
            <a:off x="8386843" y="5264106"/>
            <a:ext cx="0" cy="914400"/>
          </a:xfrm>
          <a:prstGeom prst="straightConnector1">
            <a:avLst/>
          </a:prstGeom>
          <a:noFill/>
          <a:ln cap="flat" cmpd="sng" w="19050">
            <a:solidFill>
              <a:srgbClr val="B6A479"/>
            </a:solidFill>
            <a:prstDash val="solid"/>
            <a:round/>
            <a:headEnd len="sm" w="sm" type="none"/>
            <a:tailEnd len="sm" w="sm" type="none"/>
          </a:ln>
        </p:spPr>
      </p:cxnSp>
      <p:pic>
        <p:nvPicPr>
          <p:cNvPr descr="UW building" id="173" name="Google Shape;173;gfbb49b8581_0_295"/>
          <p:cNvPicPr preferRelativeResize="0"/>
          <p:nvPr/>
        </p:nvPicPr>
        <p:blipFill rotWithShape="1">
          <a:blip r:embed="rId2">
            <a:alphaModFix/>
          </a:blip>
          <a:srcRect b="5568" l="0" r="0" t="38182"/>
          <a:stretch/>
        </p:blipFill>
        <p:spPr>
          <a:xfrm>
            <a:off x="3" y="0"/>
            <a:ext cx="12191996" cy="4572000"/>
          </a:xfrm>
          <a:prstGeom prst="rect">
            <a:avLst/>
          </a:prstGeom>
          <a:noFill/>
          <a:ln>
            <a:noFill/>
          </a:ln>
        </p:spPr>
      </p:pic>
      <p:sp>
        <p:nvSpPr>
          <p:cNvPr id="174" name="Google Shape;174;gfbb49b8581_0_295"/>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5" name="Shape 175"/>
        <p:cNvGrpSpPr/>
        <p:nvPr/>
      </p:nvGrpSpPr>
      <p:grpSpPr>
        <a:xfrm>
          <a:off x="0" y="0"/>
          <a:ext cx="0" cy="0"/>
          <a:chOff x="0" y="0"/>
          <a:chExt cx="0" cy="0"/>
        </a:xfrm>
      </p:grpSpPr>
      <p:sp>
        <p:nvSpPr>
          <p:cNvPr id="176" name="Google Shape;176;gfbb49b8581_0_305"/>
          <p:cNvSpPr txBox="1"/>
          <p:nvPr>
            <p:ph idx="1" type="body"/>
          </p:nvPr>
        </p:nvSpPr>
        <p:spPr>
          <a:xfrm>
            <a:off x="634620" y="1512985"/>
            <a:ext cx="5397600" cy="4796400"/>
          </a:xfrm>
          <a:prstGeom prst="rect">
            <a:avLst/>
          </a:prstGeom>
          <a:noFill/>
          <a:ln>
            <a:noFill/>
          </a:ln>
        </p:spPr>
        <p:txBody>
          <a:bodyPr anchorCtr="0" anchor="t" bIns="45700" lIns="45700" spcFirstLastPara="1" rIns="45700" wrap="square" tIns="45700">
            <a:normAutofit/>
          </a:bodyPr>
          <a:lstStyle>
            <a:lvl1pPr indent="-342900" lvl="0" marL="457200" rtl="0" algn="l">
              <a:lnSpc>
                <a:spcPct val="90000"/>
              </a:lnSpc>
              <a:spcBef>
                <a:spcPts val="1200"/>
              </a:spcBef>
              <a:spcAft>
                <a:spcPts val="0"/>
              </a:spcAft>
              <a:buSzPts val="1800"/>
              <a:buChar char="▪"/>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77" name="Google Shape;177;gfbb49b8581_0_305"/>
          <p:cNvSpPr txBox="1"/>
          <p:nvPr>
            <p:ph idx="2" type="body"/>
          </p:nvPr>
        </p:nvSpPr>
        <p:spPr>
          <a:xfrm>
            <a:off x="6364809" y="1512984"/>
            <a:ext cx="5397600" cy="4796400"/>
          </a:xfrm>
          <a:prstGeom prst="rect">
            <a:avLst/>
          </a:prstGeom>
          <a:noFill/>
          <a:ln>
            <a:noFill/>
          </a:ln>
        </p:spPr>
        <p:txBody>
          <a:bodyPr anchorCtr="0" anchor="t" bIns="45700" lIns="45700" spcFirstLastPara="1" rIns="45700" wrap="square" tIns="45700">
            <a:normAutofit/>
          </a:bodyPr>
          <a:lstStyle>
            <a:lvl1pPr indent="-342900" lvl="0" marL="457200" rtl="0" algn="l">
              <a:lnSpc>
                <a:spcPct val="90000"/>
              </a:lnSpc>
              <a:spcBef>
                <a:spcPts val="1200"/>
              </a:spcBef>
              <a:spcAft>
                <a:spcPts val="0"/>
              </a:spcAft>
              <a:buSzPts val="1800"/>
              <a:buChar char="▪"/>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78" name="Google Shape;178;gfbb49b8581_0_305"/>
          <p:cNvSpPr txBox="1"/>
          <p:nvPr>
            <p:ph idx="10" type="dt"/>
          </p:nvPr>
        </p:nvSpPr>
        <p:spPr>
          <a:xfrm>
            <a:off x="575240" y="6544402"/>
            <a:ext cx="21540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9" name="Google Shape;179;gfbb49b8581_0_305"/>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80" name="Google Shape;180;gfbb49b8581_0_305"/>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Clr>
                <a:srgbClr val="4C328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1" name="Google Shape;181;gfbb49b8581_0_305"/>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82" name="Shape 182"/>
        <p:cNvGrpSpPr/>
        <p:nvPr/>
      </p:nvGrpSpPr>
      <p:grpSpPr>
        <a:xfrm>
          <a:off x="0" y="0"/>
          <a:ext cx="0" cy="0"/>
          <a:chOff x="0" y="0"/>
          <a:chExt cx="0" cy="0"/>
        </a:xfrm>
      </p:grpSpPr>
      <p:sp>
        <p:nvSpPr>
          <p:cNvPr id="183" name="Google Shape;183;gfbb49b8581_0_312"/>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Clr>
                <a:srgbClr val="4C328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4" name="Google Shape;184;gfbb49b8581_0_312"/>
          <p:cNvSpPr txBox="1"/>
          <p:nvPr>
            <p:ph idx="1" type="body"/>
          </p:nvPr>
        </p:nvSpPr>
        <p:spPr>
          <a:xfrm>
            <a:off x="575239" y="1531279"/>
            <a:ext cx="5397600" cy="447600"/>
          </a:xfrm>
          <a:prstGeom prst="rect">
            <a:avLst/>
          </a:prstGeom>
          <a:noFill/>
          <a:ln>
            <a:noFill/>
          </a:ln>
        </p:spPr>
        <p:txBody>
          <a:bodyPr anchorCtr="0" anchor="ctr" bIns="45700" lIns="137150" spcFirstLastPara="1" rIns="137150" wrap="square" tIns="45700">
            <a:normAutofit/>
          </a:bodyPr>
          <a:lstStyle>
            <a:lvl1pPr indent="-228600" lvl="0" marL="457200" rtl="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rtl="0" algn="l">
              <a:lnSpc>
                <a:spcPct val="90000"/>
              </a:lnSpc>
              <a:spcBef>
                <a:spcPts val="200"/>
              </a:spcBef>
              <a:spcAft>
                <a:spcPts val="0"/>
              </a:spcAft>
              <a:buSzPts val="2000"/>
              <a:buNone/>
              <a:defRPr b="1" sz="2000"/>
            </a:lvl2pPr>
            <a:lvl3pPr indent="-228600" lvl="2" marL="1371600" rtl="0" algn="l">
              <a:lnSpc>
                <a:spcPct val="90000"/>
              </a:lnSpc>
              <a:spcBef>
                <a:spcPts val="400"/>
              </a:spcBef>
              <a:spcAft>
                <a:spcPts val="0"/>
              </a:spcAft>
              <a:buSzPts val="1800"/>
              <a:buNone/>
              <a:defRPr b="1" sz="1800"/>
            </a:lvl3pPr>
            <a:lvl4pPr indent="-228600" lvl="3" marL="1828800" rtl="0" algn="l">
              <a:lnSpc>
                <a:spcPct val="90000"/>
              </a:lnSpc>
              <a:spcBef>
                <a:spcPts val="400"/>
              </a:spcBef>
              <a:spcAft>
                <a:spcPts val="0"/>
              </a:spcAft>
              <a:buSzPts val="1600"/>
              <a:buNone/>
              <a:defRPr b="1" sz="1600"/>
            </a:lvl4pPr>
            <a:lvl5pPr indent="-228600" lvl="4" marL="2286000" rtl="0" algn="l">
              <a:lnSpc>
                <a:spcPct val="90000"/>
              </a:lnSpc>
              <a:spcBef>
                <a:spcPts val="400"/>
              </a:spcBef>
              <a:spcAft>
                <a:spcPts val="0"/>
              </a:spcAft>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185" name="Google Shape;185;gfbb49b8581_0_312"/>
          <p:cNvSpPr txBox="1"/>
          <p:nvPr>
            <p:ph idx="10" type="dt"/>
          </p:nvPr>
        </p:nvSpPr>
        <p:spPr>
          <a:xfrm>
            <a:off x="575240" y="6544402"/>
            <a:ext cx="21540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6" name="Google Shape;186;gfbb49b8581_0_312"/>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87" name="Google Shape;187;gfbb49b8581_0_312"/>
          <p:cNvSpPr txBox="1"/>
          <p:nvPr>
            <p:ph idx="2" type="body"/>
          </p:nvPr>
        </p:nvSpPr>
        <p:spPr>
          <a:xfrm>
            <a:off x="584218" y="2096446"/>
            <a:ext cx="5397600" cy="4330500"/>
          </a:xfrm>
          <a:prstGeom prst="rect">
            <a:avLst/>
          </a:prstGeom>
          <a:noFill/>
          <a:ln>
            <a:noFill/>
          </a:ln>
        </p:spPr>
        <p:txBody>
          <a:bodyPr anchorCtr="0" anchor="t" bIns="45700" lIns="45700" spcFirstLastPara="1" rIns="45700" wrap="square" tIns="45700">
            <a:normAutofit/>
          </a:bodyPr>
          <a:lstStyle>
            <a:lvl1pPr indent="-342900" lvl="0" marL="457200" rtl="0" algn="l">
              <a:lnSpc>
                <a:spcPct val="90000"/>
              </a:lnSpc>
              <a:spcBef>
                <a:spcPts val="1200"/>
              </a:spcBef>
              <a:spcAft>
                <a:spcPts val="0"/>
              </a:spcAft>
              <a:buSzPts val="1800"/>
              <a:buChar char="▪"/>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88" name="Google Shape;188;gfbb49b8581_0_312"/>
          <p:cNvSpPr txBox="1"/>
          <p:nvPr>
            <p:ph idx="3" type="body"/>
          </p:nvPr>
        </p:nvSpPr>
        <p:spPr>
          <a:xfrm>
            <a:off x="6355830" y="1531279"/>
            <a:ext cx="5397600" cy="447600"/>
          </a:xfrm>
          <a:prstGeom prst="rect">
            <a:avLst/>
          </a:prstGeom>
          <a:noFill/>
          <a:ln>
            <a:noFill/>
          </a:ln>
        </p:spPr>
        <p:txBody>
          <a:bodyPr anchorCtr="0" anchor="ctr" bIns="45700" lIns="137150" spcFirstLastPara="1" rIns="137150" wrap="square" tIns="45700">
            <a:normAutofit/>
          </a:bodyPr>
          <a:lstStyle>
            <a:lvl1pPr indent="-228600" lvl="0" marL="457200" rtl="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rtl="0" algn="l">
              <a:lnSpc>
                <a:spcPct val="90000"/>
              </a:lnSpc>
              <a:spcBef>
                <a:spcPts val="200"/>
              </a:spcBef>
              <a:spcAft>
                <a:spcPts val="0"/>
              </a:spcAft>
              <a:buSzPts val="2000"/>
              <a:buNone/>
              <a:defRPr b="1" sz="2000"/>
            </a:lvl2pPr>
            <a:lvl3pPr indent="-228600" lvl="2" marL="1371600" rtl="0" algn="l">
              <a:lnSpc>
                <a:spcPct val="90000"/>
              </a:lnSpc>
              <a:spcBef>
                <a:spcPts val="400"/>
              </a:spcBef>
              <a:spcAft>
                <a:spcPts val="0"/>
              </a:spcAft>
              <a:buSzPts val="1800"/>
              <a:buNone/>
              <a:defRPr b="1" sz="1800"/>
            </a:lvl3pPr>
            <a:lvl4pPr indent="-228600" lvl="3" marL="1828800" rtl="0" algn="l">
              <a:lnSpc>
                <a:spcPct val="90000"/>
              </a:lnSpc>
              <a:spcBef>
                <a:spcPts val="400"/>
              </a:spcBef>
              <a:spcAft>
                <a:spcPts val="0"/>
              </a:spcAft>
              <a:buSzPts val="1600"/>
              <a:buNone/>
              <a:defRPr b="1" sz="1600"/>
            </a:lvl4pPr>
            <a:lvl5pPr indent="-228600" lvl="4" marL="2286000" rtl="0" algn="l">
              <a:lnSpc>
                <a:spcPct val="90000"/>
              </a:lnSpc>
              <a:spcBef>
                <a:spcPts val="400"/>
              </a:spcBef>
              <a:spcAft>
                <a:spcPts val="0"/>
              </a:spcAft>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189" name="Google Shape;189;gfbb49b8581_0_312"/>
          <p:cNvSpPr txBox="1"/>
          <p:nvPr>
            <p:ph idx="4" type="body"/>
          </p:nvPr>
        </p:nvSpPr>
        <p:spPr>
          <a:xfrm>
            <a:off x="6364809" y="2096446"/>
            <a:ext cx="5397600" cy="4330500"/>
          </a:xfrm>
          <a:prstGeom prst="rect">
            <a:avLst/>
          </a:prstGeom>
          <a:noFill/>
          <a:ln>
            <a:noFill/>
          </a:ln>
        </p:spPr>
        <p:txBody>
          <a:bodyPr anchorCtr="0" anchor="t" bIns="45700" lIns="45700" spcFirstLastPara="1" rIns="45700" wrap="square" tIns="45700">
            <a:normAutofit/>
          </a:bodyPr>
          <a:lstStyle>
            <a:lvl1pPr indent="-342900" lvl="0" marL="457200" rtl="0" algn="l">
              <a:lnSpc>
                <a:spcPct val="90000"/>
              </a:lnSpc>
              <a:spcBef>
                <a:spcPts val="1200"/>
              </a:spcBef>
              <a:spcAft>
                <a:spcPts val="0"/>
              </a:spcAft>
              <a:buSzPts val="1800"/>
              <a:buChar char="▪"/>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90" name="Google Shape;190;gfbb49b8581_0_312"/>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1" name="Shape 191"/>
        <p:cNvGrpSpPr/>
        <p:nvPr/>
      </p:nvGrpSpPr>
      <p:grpSpPr>
        <a:xfrm>
          <a:off x="0" y="0"/>
          <a:ext cx="0" cy="0"/>
          <a:chOff x="0" y="0"/>
          <a:chExt cx="0" cy="0"/>
        </a:xfrm>
      </p:grpSpPr>
      <p:sp>
        <p:nvSpPr>
          <p:cNvPr id="192" name="Google Shape;192;gfbb49b8581_0_321"/>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Clr>
                <a:srgbClr val="4C328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 name="Google Shape;193;gfbb49b8581_0_321"/>
          <p:cNvSpPr txBox="1"/>
          <p:nvPr>
            <p:ph idx="10" type="dt"/>
          </p:nvPr>
        </p:nvSpPr>
        <p:spPr>
          <a:xfrm>
            <a:off x="575240" y="6544402"/>
            <a:ext cx="21540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4" name="Google Shape;194;gfbb49b8581_0_321"/>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95" name="Google Shape;195;gfbb49b8581_0_321"/>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96" name="Shape 196"/>
        <p:cNvGrpSpPr/>
        <p:nvPr/>
      </p:nvGrpSpPr>
      <p:grpSpPr>
        <a:xfrm>
          <a:off x="0" y="0"/>
          <a:ext cx="0" cy="0"/>
          <a:chOff x="0" y="0"/>
          <a:chExt cx="0" cy="0"/>
        </a:xfrm>
      </p:grpSpPr>
      <p:sp>
        <p:nvSpPr>
          <p:cNvPr id="197" name="Google Shape;197;gfbb49b8581_0_326"/>
          <p:cNvSpPr txBox="1"/>
          <p:nvPr>
            <p:ph idx="10" type="dt"/>
          </p:nvPr>
        </p:nvSpPr>
        <p:spPr>
          <a:xfrm>
            <a:off x="575240" y="6544402"/>
            <a:ext cx="21540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8" name="Google Shape;198;gfbb49b8581_0_326"/>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99" name="Google Shape;199;gfbb49b8581_0_326"/>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00" name="Shape 200"/>
        <p:cNvGrpSpPr/>
        <p:nvPr/>
      </p:nvGrpSpPr>
      <p:grpSpPr>
        <a:xfrm>
          <a:off x="0" y="0"/>
          <a:ext cx="0" cy="0"/>
          <a:chOff x="0" y="0"/>
          <a:chExt cx="0" cy="0"/>
        </a:xfrm>
      </p:grpSpPr>
      <p:sp>
        <p:nvSpPr>
          <p:cNvPr id="201" name="Google Shape;201;gfbb49b8581_0_330"/>
          <p:cNvSpPr txBox="1"/>
          <p:nvPr>
            <p:ph type="title"/>
          </p:nvPr>
        </p:nvSpPr>
        <p:spPr>
          <a:xfrm>
            <a:off x="457200" y="4960138"/>
            <a:ext cx="7772400" cy="1463100"/>
          </a:xfrm>
          <a:prstGeom prst="rect">
            <a:avLst/>
          </a:prstGeom>
          <a:noFill/>
          <a:ln>
            <a:noFill/>
          </a:ln>
        </p:spPr>
        <p:txBody>
          <a:bodyPr anchorCtr="0" anchor="ctr" bIns="45700" lIns="91425" spcFirstLastPara="1" rIns="91425" wrap="square" tIns="45700">
            <a:normAutofit/>
          </a:bodyPr>
          <a:lstStyle>
            <a:lvl1pPr lvl="0" rtl="0" algn="r">
              <a:lnSpc>
                <a:spcPct val="80000"/>
              </a:lnSpc>
              <a:spcBef>
                <a:spcPts val="0"/>
              </a:spcBef>
              <a:spcAft>
                <a:spcPts val="0"/>
              </a:spcAft>
              <a:buClr>
                <a:srgbClr val="4C3282"/>
              </a:buClr>
              <a:buSzPts val="5000"/>
              <a:buFont typeface="Quattrocento Sans"/>
              <a:buNone/>
              <a:defRPr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2" name="Google Shape;202;gfbb49b8581_0_330"/>
          <p:cNvSpPr/>
          <p:nvPr>
            <p:ph idx="2" type="pic"/>
          </p:nvPr>
        </p:nvSpPr>
        <p:spPr>
          <a:xfrm>
            <a:off x="0" y="-1"/>
            <a:ext cx="12189000" cy="4572000"/>
          </a:xfrm>
          <a:prstGeom prst="rect">
            <a:avLst/>
          </a:prstGeom>
          <a:solidFill>
            <a:srgbClr val="76CEEF"/>
          </a:solidFill>
          <a:ln>
            <a:noFill/>
          </a:ln>
        </p:spPr>
      </p:sp>
      <p:sp>
        <p:nvSpPr>
          <p:cNvPr id="203" name="Google Shape;203;gfbb49b8581_0_330"/>
          <p:cNvSpPr txBox="1"/>
          <p:nvPr>
            <p:ph idx="1" type="body"/>
          </p:nvPr>
        </p:nvSpPr>
        <p:spPr>
          <a:xfrm>
            <a:off x="8610600" y="4960138"/>
            <a:ext cx="3200400" cy="14631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00000"/>
              </a:lnSpc>
              <a:spcBef>
                <a:spcPts val="0"/>
              </a:spcBef>
              <a:spcAft>
                <a:spcPts val="0"/>
              </a:spcAft>
              <a:buSzPts val="1800"/>
              <a:buNone/>
              <a:defRPr sz="1800">
                <a:solidFill>
                  <a:srgbClr val="0C0C0C"/>
                </a:solidFill>
              </a:defRPr>
            </a:lvl1pPr>
            <a:lvl2pPr indent="-228600" lvl="1" marL="914400" rtl="0" algn="l">
              <a:lnSpc>
                <a:spcPct val="90000"/>
              </a:lnSpc>
              <a:spcBef>
                <a:spcPts val="200"/>
              </a:spcBef>
              <a:spcAft>
                <a:spcPts val="0"/>
              </a:spcAft>
              <a:buSzPts val="1400"/>
              <a:buNone/>
              <a:defRPr sz="1400"/>
            </a:lvl2pPr>
            <a:lvl3pPr indent="-228600" lvl="2" marL="1371600" rtl="0" algn="l">
              <a:lnSpc>
                <a:spcPct val="90000"/>
              </a:lnSpc>
              <a:spcBef>
                <a:spcPts val="400"/>
              </a:spcBef>
              <a:spcAft>
                <a:spcPts val="0"/>
              </a:spcAft>
              <a:buSzPts val="1200"/>
              <a:buNone/>
              <a:defRPr sz="1200"/>
            </a:lvl3pPr>
            <a:lvl4pPr indent="-228600" lvl="3" marL="1828800" rtl="0" algn="l">
              <a:lnSpc>
                <a:spcPct val="90000"/>
              </a:lnSpc>
              <a:spcBef>
                <a:spcPts val="400"/>
              </a:spcBef>
              <a:spcAft>
                <a:spcPts val="0"/>
              </a:spcAft>
              <a:buSzPts val="1000"/>
              <a:buNone/>
              <a:defRPr sz="1000"/>
            </a:lvl4pPr>
            <a:lvl5pPr indent="-228600" lvl="4" marL="2286000" rtl="0" algn="l">
              <a:lnSpc>
                <a:spcPct val="90000"/>
              </a:lnSpc>
              <a:spcBef>
                <a:spcPts val="400"/>
              </a:spcBef>
              <a:spcAft>
                <a:spcPts val="0"/>
              </a:spcAft>
              <a:buSzPts val="1000"/>
              <a:buNone/>
              <a:defRPr sz="1000"/>
            </a:lvl5pPr>
            <a:lvl6pPr indent="-228600" lvl="5" marL="2743200" rtl="0" algn="l">
              <a:lnSpc>
                <a:spcPct val="90000"/>
              </a:lnSpc>
              <a:spcBef>
                <a:spcPts val="400"/>
              </a:spcBef>
              <a:spcAft>
                <a:spcPts val="0"/>
              </a:spcAft>
              <a:buSzPts val="1000"/>
              <a:buNone/>
              <a:defRPr sz="1000"/>
            </a:lvl6pPr>
            <a:lvl7pPr indent="-228600" lvl="6" marL="3200400" rtl="0" algn="l">
              <a:lnSpc>
                <a:spcPct val="90000"/>
              </a:lnSpc>
              <a:spcBef>
                <a:spcPts val="400"/>
              </a:spcBef>
              <a:spcAft>
                <a:spcPts val="0"/>
              </a:spcAft>
              <a:buSzPts val="1000"/>
              <a:buNone/>
              <a:defRPr sz="1000"/>
            </a:lvl7pPr>
            <a:lvl8pPr indent="-228600" lvl="7" marL="3657600" rtl="0" algn="l">
              <a:lnSpc>
                <a:spcPct val="90000"/>
              </a:lnSpc>
              <a:spcBef>
                <a:spcPts val="400"/>
              </a:spcBef>
              <a:spcAft>
                <a:spcPts val="0"/>
              </a:spcAft>
              <a:buSzPts val="1000"/>
              <a:buNone/>
              <a:defRPr sz="1000"/>
            </a:lvl8pPr>
            <a:lvl9pPr indent="-228600" lvl="8" marL="4114800" rtl="0" algn="l">
              <a:lnSpc>
                <a:spcPct val="90000"/>
              </a:lnSpc>
              <a:spcBef>
                <a:spcPts val="400"/>
              </a:spcBef>
              <a:spcAft>
                <a:spcPts val="400"/>
              </a:spcAft>
              <a:buSzPts val="1000"/>
              <a:buNone/>
              <a:defRPr sz="1000"/>
            </a:lvl9pPr>
          </a:lstStyle>
          <a:p/>
        </p:txBody>
      </p:sp>
      <p:sp>
        <p:nvSpPr>
          <p:cNvPr id="204" name="Google Shape;204;gfbb49b8581_0_330"/>
          <p:cNvSpPr txBox="1"/>
          <p:nvPr>
            <p:ph idx="10" type="dt"/>
          </p:nvPr>
        </p:nvSpPr>
        <p:spPr>
          <a:xfrm>
            <a:off x="575240" y="6544402"/>
            <a:ext cx="21540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5" name="Google Shape;205;gfbb49b8581_0_330"/>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06" name="Google Shape;206;gfbb49b8581_0_330"/>
          <p:cNvCxnSpPr/>
          <p:nvPr/>
        </p:nvCxnSpPr>
        <p:spPr>
          <a:xfrm rot="10800000">
            <a:off x="8386843" y="5264106"/>
            <a:ext cx="0" cy="914400"/>
          </a:xfrm>
          <a:prstGeom prst="straightConnector1">
            <a:avLst/>
          </a:prstGeom>
          <a:noFill/>
          <a:ln cap="flat" cmpd="sng" w="19050">
            <a:solidFill>
              <a:srgbClr val="4C3282"/>
            </a:solidFill>
            <a:prstDash val="solid"/>
            <a:round/>
            <a:headEnd len="sm" w="sm" type="none"/>
            <a:tailEnd len="sm" w="sm" type="none"/>
          </a:ln>
        </p:spPr>
      </p:cxnSp>
      <p:sp>
        <p:nvSpPr>
          <p:cNvPr id="207" name="Google Shape;207;gfbb49b8581_0_330"/>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9"/>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9"/>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39"/>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5" name="Google Shape;35;p3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08" name="Shape 208"/>
        <p:cNvGrpSpPr/>
        <p:nvPr/>
      </p:nvGrpSpPr>
      <p:grpSpPr>
        <a:xfrm>
          <a:off x="0" y="0"/>
          <a:ext cx="0" cy="0"/>
          <a:chOff x="0" y="0"/>
          <a:chExt cx="0" cy="0"/>
        </a:xfrm>
      </p:grpSpPr>
      <p:sp>
        <p:nvSpPr>
          <p:cNvPr id="209" name="Google Shape;209;gfbb49b8581_0_338"/>
          <p:cNvSpPr/>
          <p:nvPr/>
        </p:nvSpPr>
        <p:spPr>
          <a:xfrm>
            <a:off x="272955" y="0"/>
            <a:ext cx="423000" cy="1562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gfbb49b8581_0_338"/>
          <p:cNvSpPr txBox="1"/>
          <p:nvPr>
            <p:ph idx="10" type="dt"/>
          </p:nvPr>
        </p:nvSpPr>
        <p:spPr>
          <a:xfrm>
            <a:off x="575240" y="6544402"/>
            <a:ext cx="21540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1" name="Google Shape;211;gfbb49b8581_0_338"/>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12" name="Google Shape;212;gfbb49b8581_0_338"/>
          <p:cNvCxnSpPr/>
          <p:nvPr/>
        </p:nvCxnSpPr>
        <p:spPr>
          <a:xfrm>
            <a:off x="61415" y="753975"/>
            <a:ext cx="12008700" cy="0"/>
          </a:xfrm>
          <a:prstGeom prst="straightConnector1">
            <a:avLst/>
          </a:prstGeom>
          <a:noFill/>
          <a:ln cap="flat" cmpd="sng" w="9525">
            <a:solidFill>
              <a:srgbClr val="9B8ABE"/>
            </a:solidFill>
            <a:prstDash val="solid"/>
            <a:round/>
            <a:headEnd len="sm" w="sm" type="none"/>
            <a:tailEnd len="sm" w="sm" type="none"/>
          </a:ln>
        </p:spPr>
      </p:cxnSp>
      <p:sp>
        <p:nvSpPr>
          <p:cNvPr id="213" name="Google Shape;213;gfbb49b8581_0_338"/>
          <p:cNvSpPr txBox="1"/>
          <p:nvPr>
            <p:ph type="title"/>
          </p:nvPr>
        </p:nvSpPr>
        <p:spPr>
          <a:xfrm>
            <a:off x="1428134" y="263276"/>
            <a:ext cx="10334400" cy="1014600"/>
          </a:xfrm>
          <a:prstGeom prst="rect">
            <a:avLst/>
          </a:prstGeom>
          <a:solidFill>
            <a:schemeClr val="lt1"/>
          </a:solid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Clr>
                <a:srgbClr val="4C328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14" name="Google Shape;214;gfbb49b8581_0_338"/>
          <p:cNvGrpSpPr/>
          <p:nvPr/>
        </p:nvGrpSpPr>
        <p:grpSpPr>
          <a:xfrm>
            <a:off x="575239" y="475151"/>
            <a:ext cx="631200" cy="631200"/>
            <a:chOff x="1530939" y="2405329"/>
            <a:chExt cx="631200" cy="631200"/>
          </a:xfrm>
        </p:grpSpPr>
        <p:sp>
          <p:nvSpPr>
            <p:cNvPr id="215" name="Google Shape;215;gfbb49b8581_0_338"/>
            <p:cNvSpPr/>
            <p:nvPr/>
          </p:nvSpPr>
          <p:spPr>
            <a:xfrm>
              <a:off x="1530939" y="2405329"/>
              <a:ext cx="631200" cy="631200"/>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6" name="Google Shape;216;gfbb49b8581_0_338"/>
            <p:cNvGrpSpPr/>
            <p:nvPr/>
          </p:nvGrpSpPr>
          <p:grpSpPr>
            <a:xfrm>
              <a:off x="1661834" y="2536224"/>
              <a:ext cx="369505" cy="369505"/>
              <a:chOff x="2594050" y="1631825"/>
              <a:chExt cx="439625" cy="439625"/>
            </a:xfrm>
          </p:grpSpPr>
          <p:sp>
            <p:nvSpPr>
              <p:cNvPr id="217" name="Google Shape;217;gfbb49b8581_0_338"/>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8" name="Google Shape;218;gfbb49b8581_0_338"/>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9" name="Google Shape;219;gfbb49b8581_0_338"/>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0" name="Google Shape;220;gfbb49b8581_0_338"/>
              <p:cNvSpPr/>
              <p:nvPr/>
            </p:nvSpPr>
            <p:spPr>
              <a:xfrm>
                <a:off x="2801675" y="1740825"/>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
        <p:nvSpPr>
          <p:cNvPr id="221" name="Google Shape;221;gfbb49b8581_0_338"/>
          <p:cNvSpPr txBox="1"/>
          <p:nvPr>
            <p:ph idx="1" type="body"/>
          </p:nvPr>
        </p:nvSpPr>
        <p:spPr>
          <a:xfrm>
            <a:off x="1428134" y="1463857"/>
            <a:ext cx="10334400" cy="4845600"/>
          </a:xfrm>
          <a:prstGeom prst="rect">
            <a:avLst/>
          </a:prstGeom>
          <a:noFill/>
          <a:ln>
            <a:noFill/>
          </a:ln>
        </p:spPr>
        <p:txBody>
          <a:bodyPr anchorCtr="0" anchor="t" bIns="45700" lIns="45700" spcFirstLastPara="1" rIns="45700" wrap="square" tIns="45700">
            <a:normAutofit/>
          </a:bodyPr>
          <a:lstStyle>
            <a:lvl1pPr indent="-342900" lvl="0" marL="457200" rtl="0" algn="l">
              <a:lnSpc>
                <a:spcPct val="90000"/>
              </a:lnSpc>
              <a:spcBef>
                <a:spcPts val="1200"/>
              </a:spcBef>
              <a:spcAft>
                <a:spcPts val="0"/>
              </a:spcAft>
              <a:buSzPts val="1800"/>
              <a:buChar char="▪"/>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222" name="Google Shape;222;gfbb49b8581_0_33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6" name="Shape 36"/>
        <p:cNvGrpSpPr/>
        <p:nvPr/>
      </p:nvGrpSpPr>
      <p:grpSpPr>
        <a:xfrm>
          <a:off x="0" y="0"/>
          <a:ext cx="0" cy="0"/>
          <a:chOff x="0" y="0"/>
          <a:chExt cx="0" cy="0"/>
        </a:xfrm>
      </p:grpSpPr>
      <p:sp>
        <p:nvSpPr>
          <p:cNvPr id="37" name="Google Shape;37;p40"/>
          <p:cNvSpPr txBox="1"/>
          <p:nvPr>
            <p:ph type="title"/>
          </p:nvPr>
        </p:nvSpPr>
        <p:spPr>
          <a:xfrm>
            <a:off x="3315881" y="3446573"/>
            <a:ext cx="5590283" cy="101466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4C3282"/>
              </a:buClr>
              <a:buSzPts val="4400"/>
              <a:buFont typeface="Quattrocento Sans"/>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0"/>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0"/>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40" name="Google Shape;40;p40"/>
          <p:cNvCxnSpPr/>
          <p:nvPr/>
        </p:nvCxnSpPr>
        <p:spPr>
          <a:xfrm>
            <a:off x="138752" y="1917510"/>
            <a:ext cx="11914495" cy="0"/>
          </a:xfrm>
          <a:prstGeom prst="straightConnector1">
            <a:avLst/>
          </a:prstGeom>
          <a:noFill/>
          <a:ln cap="flat" cmpd="sng" w="19050">
            <a:solidFill>
              <a:srgbClr val="9B8ABE"/>
            </a:solidFill>
            <a:prstDash val="solid"/>
            <a:round/>
            <a:headEnd len="sm" w="sm" type="none"/>
            <a:tailEnd len="sm" w="sm" type="none"/>
          </a:ln>
        </p:spPr>
      </p:cxnSp>
      <p:grpSp>
        <p:nvGrpSpPr>
          <p:cNvPr id="41" name="Google Shape;41;p40"/>
          <p:cNvGrpSpPr/>
          <p:nvPr/>
        </p:nvGrpSpPr>
        <p:grpSpPr>
          <a:xfrm>
            <a:off x="4736398" y="555634"/>
            <a:ext cx="2723751" cy="2723751"/>
            <a:chOff x="4360460" y="449353"/>
            <a:chExt cx="3282287" cy="3282287"/>
          </a:xfrm>
        </p:grpSpPr>
        <p:sp>
          <p:nvSpPr>
            <p:cNvPr id="42" name="Google Shape;42;p40"/>
            <p:cNvSpPr/>
            <p:nvPr/>
          </p:nvSpPr>
          <p:spPr>
            <a:xfrm>
              <a:off x="4360460" y="449353"/>
              <a:ext cx="3282287" cy="3282287"/>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 name="Google Shape;43;p40"/>
            <p:cNvGrpSpPr/>
            <p:nvPr/>
          </p:nvGrpSpPr>
          <p:grpSpPr>
            <a:xfrm>
              <a:off x="4868910" y="1003939"/>
              <a:ext cx="2265387" cy="2173113"/>
              <a:chOff x="5233525" y="4954450"/>
              <a:chExt cx="538275" cy="516350"/>
            </a:xfrm>
          </p:grpSpPr>
          <p:sp>
            <p:nvSpPr>
              <p:cNvPr id="44" name="Google Shape;44;p40"/>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5" name="Google Shape;45;p40"/>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6" name="Google Shape;46;p40"/>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7" name="Google Shape;47;p40"/>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 name="Google Shape;48;p40"/>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9" name="Google Shape;49;p40"/>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0" name="Google Shape;50;p40"/>
              <p:cNvSpPr/>
              <p:nvPr/>
            </p:nvSpPr>
            <p:spPr>
              <a:xfrm>
                <a:off x="5367475" y="5025075"/>
                <a:ext cx="81600" cy="105975"/>
              </a:xfrm>
              <a:custGeom>
                <a:rect b="b" l="l" r="r" t="t"/>
                <a:pathLst>
                  <a:path extrusionOk="0" fill="none" h="4239" w="3264">
                    <a:moveTo>
                      <a:pt x="0" y="1"/>
                    </a:moveTo>
                    <a:lnTo>
                      <a:pt x="3264" y="4238"/>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1" name="Google Shape;51;p40"/>
              <p:cNvSpPr/>
              <p:nvPr/>
            </p:nvSpPr>
            <p:spPr>
              <a:xfrm>
                <a:off x="5567800" y="4999500"/>
                <a:ext cx="115100" cy="133975"/>
              </a:xfrm>
              <a:custGeom>
                <a:rect b="b" l="l" r="r" t="t"/>
                <a:pathLst>
                  <a:path extrusionOk="0" fill="none" h="5359" w="4604">
                    <a:moveTo>
                      <a:pt x="0" y="5359"/>
                    </a:moveTo>
                    <a:lnTo>
                      <a:pt x="4603"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2" name="Google Shape;52;p40"/>
              <p:cNvSpPr/>
              <p:nvPr/>
            </p:nvSpPr>
            <p:spPr>
              <a:xfrm>
                <a:off x="5600075" y="5217475"/>
                <a:ext cx="127275" cy="16475"/>
              </a:xfrm>
              <a:custGeom>
                <a:rect b="b" l="l" r="r" t="t"/>
                <a:pathLst>
                  <a:path extrusionOk="0" fill="none" h="659" w="5091">
                    <a:moveTo>
                      <a:pt x="5090" y="658"/>
                    </a:moveTo>
                    <a:lnTo>
                      <a:pt x="0"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3" name="Google Shape;53;p40"/>
              <p:cNvSpPr/>
              <p:nvPr/>
            </p:nvSpPr>
            <p:spPr>
              <a:xfrm>
                <a:off x="5497775" y="5299675"/>
                <a:ext cx="4900" cy="126675"/>
              </a:xfrm>
              <a:custGeom>
                <a:rect b="b" l="l" r="r" t="t"/>
                <a:pathLst>
                  <a:path extrusionOk="0" fill="none" h="5067" w="196">
                    <a:moveTo>
                      <a:pt x="0" y="5067"/>
                    </a:moveTo>
                    <a:lnTo>
                      <a:pt x="195"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4" name="Google Shape;54;p40"/>
              <p:cNvSpPr/>
              <p:nvPr/>
            </p:nvSpPr>
            <p:spPr>
              <a:xfrm>
                <a:off x="5277975" y="5241825"/>
                <a:ext cx="141275" cy="58500"/>
              </a:xfrm>
              <a:custGeom>
                <a:rect b="b" l="l" r="r" t="t"/>
                <a:pathLst>
                  <a:path extrusionOk="0" fill="none" h="2340" w="5651">
                    <a:moveTo>
                      <a:pt x="0" y="2339"/>
                    </a:moveTo>
                    <a:lnTo>
                      <a:pt x="5651"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
        <p:nvSpPr>
          <p:cNvPr id="55" name="Google Shape;55;p40"/>
          <p:cNvSpPr txBox="1"/>
          <p:nvPr>
            <p:ph idx="1" type="body"/>
          </p:nvPr>
        </p:nvSpPr>
        <p:spPr>
          <a:xfrm>
            <a:off x="3315880" y="4628428"/>
            <a:ext cx="5590283" cy="14630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56" name="Google Shape;56;p40"/>
          <p:cNvSpPr/>
          <p:nvPr/>
        </p:nvSpPr>
        <p:spPr>
          <a:xfrm>
            <a:off x="272955" y="0"/>
            <a:ext cx="423081" cy="15623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40"/>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8" name="Shape 58"/>
        <p:cNvGrpSpPr/>
        <p:nvPr/>
      </p:nvGrpSpPr>
      <p:grpSpPr>
        <a:xfrm>
          <a:off x="0" y="0"/>
          <a:ext cx="0" cy="0"/>
          <a:chOff x="0" y="0"/>
          <a:chExt cx="0" cy="0"/>
        </a:xfrm>
      </p:grpSpPr>
      <p:sp>
        <p:nvSpPr>
          <p:cNvPr id="59" name="Google Shape;59;p41"/>
          <p:cNvSpPr/>
          <p:nvPr/>
        </p:nvSpPr>
        <p:spPr>
          <a:xfrm>
            <a:off x="0" y="0"/>
            <a:ext cx="12192000" cy="4572001"/>
          </a:xfrm>
          <a:prstGeom prst="rect">
            <a:avLst/>
          </a:prstGeom>
          <a:solidFill>
            <a:srgbClr val="1D9A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1"/>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1"/>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C3282"/>
              </a:buClr>
              <a:buSzPts val="5000"/>
              <a:buFont typeface="Quattrocento Sans"/>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1"/>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accent1"/>
              </a:buClr>
              <a:buSzPts val="1800"/>
              <a:buFont typeface="Twentieth Century"/>
              <a:buNone/>
              <a:defRPr sz="1800">
                <a:solidFill>
                  <a:srgbClr val="4C3282"/>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3" name="Google Shape;63;p41"/>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65" name="Google Shape;65;p41"/>
          <p:cNvCxnSpPr/>
          <p:nvPr/>
        </p:nvCxnSpPr>
        <p:spPr>
          <a:xfrm rot="10800000">
            <a:off x="8386843" y="5264106"/>
            <a:ext cx="0" cy="914400"/>
          </a:xfrm>
          <a:prstGeom prst="straightConnector1">
            <a:avLst/>
          </a:prstGeom>
          <a:noFill/>
          <a:ln cap="flat" cmpd="sng" w="19050">
            <a:solidFill>
              <a:srgbClr val="B6A479"/>
            </a:solidFill>
            <a:prstDash val="solid"/>
            <a:round/>
            <a:headEnd len="sm" w="sm" type="none"/>
            <a:tailEnd len="sm" w="sm" type="none"/>
          </a:ln>
        </p:spPr>
      </p:cxnSp>
      <p:pic>
        <p:nvPicPr>
          <p:cNvPr descr="UW building" id="66" name="Google Shape;66;p41"/>
          <p:cNvPicPr preferRelativeResize="0"/>
          <p:nvPr/>
        </p:nvPicPr>
        <p:blipFill rotWithShape="1">
          <a:blip r:embed="rId2">
            <a:alphaModFix/>
          </a:blip>
          <a:srcRect b="5565" l="0" r="0" t="38185"/>
          <a:stretch/>
        </p:blipFill>
        <p:spPr>
          <a:xfrm>
            <a:off x="3" y="0"/>
            <a:ext cx="12191998" cy="4572001"/>
          </a:xfrm>
          <a:prstGeom prst="rect">
            <a:avLst/>
          </a:prstGeom>
          <a:noFill/>
          <a:ln>
            <a:noFill/>
          </a:ln>
        </p:spPr>
      </p:pic>
      <p:sp>
        <p:nvSpPr>
          <p:cNvPr id="67" name="Google Shape;67;p4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8" name="Shape 68"/>
        <p:cNvGrpSpPr/>
        <p:nvPr/>
      </p:nvGrpSpPr>
      <p:grpSpPr>
        <a:xfrm>
          <a:off x="0" y="0"/>
          <a:ext cx="0" cy="0"/>
          <a:chOff x="0" y="0"/>
          <a:chExt cx="0" cy="0"/>
        </a:xfrm>
      </p:grpSpPr>
      <p:sp>
        <p:nvSpPr>
          <p:cNvPr id="69" name="Google Shape;69;p42"/>
          <p:cNvSpPr txBox="1"/>
          <p:nvPr>
            <p:ph idx="1" type="body"/>
          </p:nvPr>
        </p:nvSpPr>
        <p:spPr>
          <a:xfrm>
            <a:off x="634620" y="1512985"/>
            <a:ext cx="5397689" cy="479637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42"/>
          <p:cNvSpPr txBox="1"/>
          <p:nvPr>
            <p:ph idx="2" type="body"/>
          </p:nvPr>
        </p:nvSpPr>
        <p:spPr>
          <a:xfrm>
            <a:off x="6364809" y="1512984"/>
            <a:ext cx="5397689" cy="479637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1" name="Google Shape;71;p42"/>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3" name="Google Shape;73;p4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5" name="Shape 75"/>
        <p:cNvGrpSpPr/>
        <p:nvPr/>
      </p:nvGrpSpPr>
      <p:grpSpPr>
        <a:xfrm>
          <a:off x="0" y="0"/>
          <a:ext cx="0" cy="0"/>
          <a:chOff x="0" y="0"/>
          <a:chExt cx="0" cy="0"/>
        </a:xfrm>
      </p:grpSpPr>
      <p:sp>
        <p:nvSpPr>
          <p:cNvPr id="76" name="Google Shape;76;p4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3"/>
          <p:cNvSpPr txBox="1"/>
          <p:nvPr>
            <p:ph idx="1" type="body"/>
          </p:nvPr>
        </p:nvSpPr>
        <p:spPr>
          <a:xfrm>
            <a:off x="575239" y="1531279"/>
            <a:ext cx="5397688" cy="447646"/>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8" name="Google Shape;78;p43"/>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0" name="Google Shape;80;p43"/>
          <p:cNvSpPr txBox="1"/>
          <p:nvPr>
            <p:ph idx="2" type="body"/>
          </p:nvPr>
        </p:nvSpPr>
        <p:spPr>
          <a:xfrm>
            <a:off x="584218" y="2096446"/>
            <a:ext cx="5397689" cy="433043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43"/>
          <p:cNvSpPr txBox="1"/>
          <p:nvPr>
            <p:ph idx="3" type="body"/>
          </p:nvPr>
        </p:nvSpPr>
        <p:spPr>
          <a:xfrm>
            <a:off x="6355830" y="1531279"/>
            <a:ext cx="5397688" cy="447646"/>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2" name="Google Shape;82;p43"/>
          <p:cNvSpPr txBox="1"/>
          <p:nvPr>
            <p:ph idx="4" type="body"/>
          </p:nvPr>
        </p:nvSpPr>
        <p:spPr>
          <a:xfrm>
            <a:off x="6364809" y="2096446"/>
            <a:ext cx="5397689" cy="433043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4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4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4"/>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8" name="Google Shape;88;p4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9" name="Shape 89"/>
        <p:cNvGrpSpPr/>
        <p:nvPr/>
      </p:nvGrpSpPr>
      <p:grpSpPr>
        <a:xfrm>
          <a:off x="0" y="0"/>
          <a:ext cx="0" cy="0"/>
          <a:chOff x="0" y="0"/>
          <a:chExt cx="0" cy="0"/>
        </a:xfrm>
      </p:grpSpPr>
      <p:sp>
        <p:nvSpPr>
          <p:cNvPr id="90" name="Google Shape;90;p45"/>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92" name="Google Shape;92;p4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3" name="Shape 93"/>
        <p:cNvGrpSpPr/>
        <p:nvPr/>
      </p:nvGrpSpPr>
      <p:grpSpPr>
        <a:xfrm>
          <a:off x="0" y="0"/>
          <a:ext cx="0" cy="0"/>
          <a:chOff x="0" y="0"/>
          <a:chExt cx="0" cy="0"/>
        </a:xfrm>
      </p:grpSpPr>
      <p:sp>
        <p:nvSpPr>
          <p:cNvPr id="94" name="Google Shape;94;p46"/>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C3282"/>
              </a:buClr>
              <a:buSzPts val="5000"/>
              <a:buFont typeface="Quattrocento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46"/>
          <p:cNvSpPr/>
          <p:nvPr>
            <p:ph idx="2" type="pic"/>
          </p:nvPr>
        </p:nvSpPr>
        <p:spPr>
          <a:xfrm>
            <a:off x="0" y="-1"/>
            <a:ext cx="12188952" cy="4572000"/>
          </a:xfrm>
          <a:prstGeom prst="rect">
            <a:avLst/>
          </a:prstGeom>
          <a:solidFill>
            <a:srgbClr val="76CEEF"/>
          </a:solidFill>
          <a:ln>
            <a:noFill/>
          </a:ln>
        </p:spPr>
      </p:sp>
      <p:sp>
        <p:nvSpPr>
          <p:cNvPr id="96" name="Google Shape;96;p46"/>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97" name="Google Shape;97;p46"/>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99" name="Google Shape;99;p46"/>
          <p:cNvCxnSpPr/>
          <p:nvPr/>
        </p:nvCxnSpPr>
        <p:spPr>
          <a:xfrm rot="10800000">
            <a:off x="8386843" y="5264106"/>
            <a:ext cx="0" cy="914400"/>
          </a:xfrm>
          <a:prstGeom prst="straightConnector1">
            <a:avLst/>
          </a:prstGeom>
          <a:noFill/>
          <a:ln cap="flat" cmpd="sng" w="19050">
            <a:solidFill>
              <a:srgbClr val="4C3282"/>
            </a:solidFill>
            <a:prstDash val="solid"/>
            <a:round/>
            <a:headEnd len="sm" w="sm" type="none"/>
            <a:tailEnd len="sm" w="sm" type="none"/>
          </a:ln>
        </p:spPr>
      </p:cxnSp>
      <p:sp>
        <p:nvSpPr>
          <p:cNvPr id="100" name="Google Shape;100;p4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000" cap="none">
                <a:solidFill>
                  <a:srgbClr val="B6A479"/>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C3282"/>
              </a:buClr>
              <a:buSzPts val="4400"/>
              <a:buFont typeface="Quattrocento Sans"/>
              <a:buNone/>
              <a:defRPr b="0" i="0" sz="4400" u="none" cap="none" strike="noStrike">
                <a:solidFill>
                  <a:srgbClr val="4C328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7"/>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rgbClr val="4C3282"/>
              </a:buClr>
              <a:buSzPts val="2200"/>
              <a:buFont typeface="Noto Sans Symbols"/>
              <a:buChar char="▪"/>
              <a:defRPr b="0" i="0" sz="22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200"/>
              </a:spcBef>
              <a:spcAft>
                <a:spcPts val="0"/>
              </a:spcAft>
              <a:buClr>
                <a:srgbClr val="B6A479"/>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2pPr>
            <a:lvl3pPr indent="-317500" lvl="2" marL="13716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B6A479"/>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B6A479"/>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1pPr>
            <a:lvl2pPr indent="0" lvl="1"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2pPr>
            <a:lvl3pPr indent="0" lvl="2"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3pPr>
            <a:lvl4pPr indent="0" lvl="3"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4pPr>
            <a:lvl5pPr indent="0" lvl="4"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5pPr>
            <a:lvl6pPr indent="0" lvl="5"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6pPr>
            <a:lvl7pPr indent="0" lvl="6"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7pPr>
            <a:lvl8pPr indent="0" lvl="7"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8pPr>
            <a:lvl9pPr indent="0" lvl="8"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37"/>
          <p:cNvCxnSpPr/>
          <p:nvPr/>
        </p:nvCxnSpPr>
        <p:spPr>
          <a:xfrm rot="10800000">
            <a:off x="429491" y="172390"/>
            <a:ext cx="0" cy="1196439"/>
          </a:xfrm>
          <a:prstGeom prst="straightConnector1">
            <a:avLst/>
          </a:prstGeom>
          <a:noFill/>
          <a:ln cap="flat" cmpd="sng" w="19050">
            <a:solidFill>
              <a:srgbClr val="4C3282"/>
            </a:solidFill>
            <a:prstDash val="solid"/>
            <a:round/>
            <a:headEnd len="sm" w="sm" type="none"/>
            <a:tailEnd len="sm" w="sm" type="none"/>
          </a:ln>
        </p:spPr>
      </p:cxnSp>
      <p:sp>
        <p:nvSpPr>
          <p:cNvPr id="16" name="Google Shape;16;p37"/>
          <p:cNvSpPr/>
          <p:nvPr/>
        </p:nvSpPr>
        <p:spPr>
          <a:xfrm>
            <a:off x="-914400" y="0"/>
            <a:ext cx="914400" cy="9144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37"/>
          <p:cNvSpPr/>
          <p:nvPr/>
        </p:nvSpPr>
        <p:spPr>
          <a:xfrm>
            <a:off x="-914400" y="914400"/>
            <a:ext cx="914400" cy="9144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37"/>
          <p:cNvSpPr/>
          <p:nvPr/>
        </p:nvSpPr>
        <p:spPr>
          <a:xfrm>
            <a:off x="-914400" y="1840457"/>
            <a:ext cx="914400" cy="914400"/>
          </a:xfrm>
          <a:prstGeom prst="rect">
            <a:avLst/>
          </a:prstGeom>
          <a:solidFill>
            <a:srgbClr val="7C5FAA"/>
          </a:solidFill>
          <a:ln cap="flat" cmpd="sng" w="15875">
            <a:solidFill>
              <a:srgbClr val="7C5FA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37"/>
          <p:cNvSpPr/>
          <p:nvPr/>
        </p:nvSpPr>
        <p:spPr>
          <a:xfrm>
            <a:off x="-914400" y="2754857"/>
            <a:ext cx="914400" cy="914400"/>
          </a:xfrm>
          <a:prstGeom prst="rect">
            <a:avLst/>
          </a:prstGeom>
          <a:solidFill>
            <a:srgbClr val="9B8ABE"/>
          </a:solidFill>
          <a:ln cap="flat" cmpd="sng" w="15875">
            <a:solidFill>
              <a:srgbClr val="9B8AB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gfbb49b8581_0_246"/>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C3282"/>
              </a:buClr>
              <a:buSzPts val="4400"/>
              <a:buFont typeface="Quattrocento Sans"/>
              <a:buNone/>
              <a:defRPr b="0" i="0" sz="4400" u="none" cap="none" strike="noStrike">
                <a:solidFill>
                  <a:srgbClr val="4C3282"/>
                </a:solidFill>
                <a:latin typeface="Quattrocento Sans"/>
                <a:ea typeface="Quattrocento Sans"/>
                <a:cs typeface="Quattrocento Sans"/>
                <a:sym typeface="Quattrocento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8" name="Google Shape;118;gfbb49b8581_0_246"/>
          <p:cNvSpPr txBox="1"/>
          <p:nvPr>
            <p:ph idx="1" type="body"/>
          </p:nvPr>
        </p:nvSpPr>
        <p:spPr>
          <a:xfrm>
            <a:off x="575240" y="1463857"/>
            <a:ext cx="11187300" cy="484560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rgbClr val="4C3282"/>
              </a:buClr>
              <a:buSzPts val="2200"/>
              <a:buFont typeface="Noto Sans Symbols"/>
              <a:buChar char="▪"/>
              <a:defRPr b="0" i="0" sz="22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200"/>
              </a:spcBef>
              <a:spcAft>
                <a:spcPts val="0"/>
              </a:spcAft>
              <a:buClr>
                <a:srgbClr val="B6A479"/>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2pPr>
            <a:lvl3pPr indent="-317500" lvl="2" marL="13716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9pPr>
          </a:lstStyle>
          <a:p/>
        </p:txBody>
      </p:sp>
      <p:sp>
        <p:nvSpPr>
          <p:cNvPr id="119" name="Google Shape;119;gfbb49b8581_0_246"/>
          <p:cNvSpPr txBox="1"/>
          <p:nvPr>
            <p:ph idx="10" type="dt"/>
          </p:nvPr>
        </p:nvSpPr>
        <p:spPr>
          <a:xfrm>
            <a:off x="575240" y="6544402"/>
            <a:ext cx="2154000" cy="274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B6A479"/>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gfbb49b8581_0_246"/>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B6A479"/>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gfbb49b8581_0_246"/>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1pPr>
            <a:lvl2pPr indent="0" lvl="1"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2pPr>
            <a:lvl3pPr indent="0" lvl="2"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3pPr>
            <a:lvl4pPr indent="0" lvl="3"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4pPr>
            <a:lvl5pPr indent="0" lvl="4"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5pPr>
            <a:lvl6pPr indent="0" lvl="5"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6pPr>
            <a:lvl7pPr indent="0" lvl="6"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7pPr>
            <a:lvl8pPr indent="0" lvl="7"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8pPr>
            <a:lvl9pPr indent="0" lvl="8"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cxnSp>
        <p:nvCxnSpPr>
          <p:cNvPr id="122" name="Google Shape;122;gfbb49b8581_0_246"/>
          <p:cNvCxnSpPr/>
          <p:nvPr/>
        </p:nvCxnSpPr>
        <p:spPr>
          <a:xfrm rot="10800000">
            <a:off x="429491" y="172429"/>
            <a:ext cx="0" cy="1196400"/>
          </a:xfrm>
          <a:prstGeom prst="straightConnector1">
            <a:avLst/>
          </a:prstGeom>
          <a:noFill/>
          <a:ln cap="flat" cmpd="sng" w="19050">
            <a:solidFill>
              <a:srgbClr val="4C3282"/>
            </a:solidFill>
            <a:prstDash val="solid"/>
            <a:round/>
            <a:headEnd len="sm" w="sm" type="none"/>
            <a:tailEnd len="sm" w="sm" type="none"/>
          </a:ln>
        </p:spPr>
      </p:cxnSp>
      <p:sp>
        <p:nvSpPr>
          <p:cNvPr id="123" name="Google Shape;123;gfbb49b8581_0_246"/>
          <p:cNvSpPr/>
          <p:nvPr/>
        </p:nvSpPr>
        <p:spPr>
          <a:xfrm>
            <a:off x="-914400" y="0"/>
            <a:ext cx="914400" cy="9144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gfbb49b8581_0_246"/>
          <p:cNvSpPr/>
          <p:nvPr/>
        </p:nvSpPr>
        <p:spPr>
          <a:xfrm>
            <a:off x="-914400" y="914400"/>
            <a:ext cx="914400" cy="9144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gfbb49b8581_0_246"/>
          <p:cNvSpPr/>
          <p:nvPr/>
        </p:nvSpPr>
        <p:spPr>
          <a:xfrm>
            <a:off x="-914400" y="1840457"/>
            <a:ext cx="914400" cy="914400"/>
          </a:xfrm>
          <a:prstGeom prst="rect">
            <a:avLst/>
          </a:prstGeom>
          <a:solidFill>
            <a:srgbClr val="7C5FAA"/>
          </a:solidFill>
          <a:ln cap="flat" cmpd="sng" w="15875">
            <a:solidFill>
              <a:srgbClr val="7C5FA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gfbb49b8581_0_246"/>
          <p:cNvSpPr/>
          <p:nvPr/>
        </p:nvSpPr>
        <p:spPr>
          <a:xfrm>
            <a:off x="-914400" y="2754857"/>
            <a:ext cx="914400" cy="914400"/>
          </a:xfrm>
          <a:prstGeom prst="rect">
            <a:avLst/>
          </a:prstGeom>
          <a:solidFill>
            <a:srgbClr val="9B8ABE"/>
          </a:solidFill>
          <a:ln cap="flat" cmpd="sng" w="15875">
            <a:solidFill>
              <a:srgbClr val="9B8AB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pollev.com/cse37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geeksforgeeks.org/namespace-in-c/"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en.wikipedia.org/wiki/Resource_acquisition_is_initializatio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www.cplusplus.com/reference/string/string/operator%3c%3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
          <p:cNvSpPr txBox="1"/>
          <p:nvPr>
            <p:ph type="ctrTitle"/>
          </p:nvPr>
        </p:nvSpPr>
        <p:spPr>
          <a:xfrm>
            <a:off x="-73550" y="4960125"/>
            <a:ext cx="8303100" cy="146310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4C3282"/>
              </a:buClr>
              <a:buSzPts val="5000"/>
              <a:buFont typeface="Quattrocento Sans"/>
              <a:buNone/>
            </a:pPr>
            <a:r>
              <a:rPr lang="en-US"/>
              <a:t>Lecture 20: C++ Continued…</a:t>
            </a:r>
            <a:endParaRPr/>
          </a:p>
        </p:txBody>
      </p:sp>
      <p:sp>
        <p:nvSpPr>
          <p:cNvPr id="229" name="Google Shape;229;p1"/>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CSE 374: Intermediate Programming Concepts and Tools</a:t>
            </a:r>
            <a:endParaRPr/>
          </a:p>
        </p:txBody>
      </p:sp>
      <p:sp>
        <p:nvSpPr>
          <p:cNvPr id="230" name="Google Shape;230;p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31" name="Google Shape;231;p1"/>
          <p:cNvSpPr/>
          <p:nvPr/>
        </p:nvSpPr>
        <p:spPr>
          <a:xfrm>
            <a:off x="8107102" y="317965"/>
            <a:ext cx="3703898" cy="2978084"/>
          </a:xfrm>
          <a:prstGeom prst="rect">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sng" cap="none" strike="noStrike">
                <a:solidFill>
                  <a:schemeClr val="lt1"/>
                </a:solidFill>
                <a:latin typeface="Calibri"/>
                <a:ea typeface="Calibri"/>
                <a:cs typeface="Calibri"/>
                <a:sym typeface="Calibri"/>
              </a:rPr>
              <a:t>Lecture Participation Poll #2</a:t>
            </a:r>
            <a:r>
              <a:rPr b="1" lang="en-US" sz="2000" u="sng">
                <a:solidFill>
                  <a:schemeClr val="lt1"/>
                </a:solidFill>
                <a:latin typeface="Calibri"/>
                <a:ea typeface="Calibri"/>
                <a:cs typeface="Calibri"/>
                <a:sym typeface="Calibri"/>
              </a:rPr>
              <a:t>0</a:t>
            </a:r>
            <a:endParaRPr/>
          </a:p>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Log onto </a:t>
            </a:r>
            <a:r>
              <a:rPr b="0" i="0" lang="en-US" sz="1800" u="sng" cap="none" strike="noStrike">
                <a:solidFill>
                  <a:srgbClr val="AB96D4"/>
                </a:solidFill>
                <a:latin typeface="Calibri"/>
                <a:ea typeface="Calibri"/>
                <a:cs typeface="Calibri"/>
                <a:sym typeface="Calibri"/>
                <a:hlinkClick r:id="rId3">
                  <a:extLst>
                    <a:ext uri="{A12FA001-AC4F-418D-AE19-62706E023703}">
                      <ahyp:hlinkClr val="tx"/>
                    </a:ext>
                  </a:extLst>
                </a:hlinkClick>
              </a:rPr>
              <a:t>pollev.com/cse374 </a:t>
            </a:r>
            <a:endParaRPr b="0" i="0" sz="1800" u="none" cap="none" strike="noStrike">
              <a:solidFill>
                <a:srgbClr val="AB96D4"/>
              </a:solidFill>
              <a:latin typeface="Calibri"/>
              <a:ea typeface="Calibri"/>
              <a:cs typeface="Calibri"/>
              <a:sym typeface="Calibri"/>
            </a:endParaRPr>
          </a:p>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Or</a:t>
            </a:r>
            <a:endParaRPr/>
          </a:p>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Text CSE374 to 22333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Malloc vs New</a:t>
            </a:r>
            <a:endParaRPr/>
          </a:p>
        </p:txBody>
      </p:sp>
      <p:graphicFrame>
        <p:nvGraphicFramePr>
          <p:cNvPr id="320" name="Google Shape;320;p6"/>
          <p:cNvGraphicFramePr/>
          <p:nvPr/>
        </p:nvGraphicFramePr>
        <p:xfrm>
          <a:off x="1986756" y="1695450"/>
          <a:ext cx="3000000" cy="3000000"/>
        </p:xfrm>
        <a:graphic>
          <a:graphicData uri="http://schemas.openxmlformats.org/drawingml/2006/table">
            <a:tbl>
              <a:tblPr>
                <a:noFill/>
                <a:tableStyleId>{94D9816D-CDB3-4915-93A2-28A9977AD709}</a:tableStyleId>
              </a:tblPr>
              <a:tblGrid>
                <a:gridCol w="3105150"/>
                <a:gridCol w="2381250"/>
                <a:gridCol w="2876550"/>
              </a:tblGrid>
              <a:tr h="457200">
                <a:tc>
                  <a:txBody>
                    <a:bodyPr/>
                    <a:lstStyle/>
                    <a:p>
                      <a:pPr indent="0" lvl="0" marL="0" marR="0" rtl="0" algn="l">
                        <a:spcBef>
                          <a:spcPts val="0"/>
                        </a:spcBef>
                        <a:spcAft>
                          <a:spcPts val="0"/>
                        </a:spcAft>
                        <a:buNone/>
                      </a:pPr>
                      <a:r>
                        <a:rPr lang="en-US" sz="1800" u="none" cap="none" strike="noStrike"/>
                        <a:t> </a:t>
                      </a:r>
                      <a:endParaRPr/>
                    </a:p>
                  </a:txBody>
                  <a:tcPr marT="47625" marB="47625" marR="95250" marL="95250" anchor="ctr">
                    <a:lnL cap="flat" cmpd="sng" w="9525">
                      <a:solidFill>
                        <a:srgbClr val="000000"/>
                      </a:solidFill>
                      <a:prstDash val="solid"/>
                      <a:round/>
                      <a:headEnd len="sm" w="sm" type="none"/>
                      <a:tailEnd len="sm" w="sm" type="none"/>
                    </a:lnL>
                    <a:lnR cap="flat" cmpd="sng" w="19050">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2000" u="none" cap="none" strike="noStrike">
                          <a:solidFill>
                            <a:srgbClr val="FFFFFF"/>
                          </a:solidFill>
                          <a:latin typeface="Courier New"/>
                          <a:ea typeface="Courier New"/>
                          <a:cs typeface="Courier New"/>
                          <a:sym typeface="Courier New"/>
                        </a:rPr>
                        <a:t>malloc()</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B2A85"/>
                    </a:solidFill>
                  </a:tcPr>
                </a:tc>
                <a:tc>
                  <a:txBody>
                    <a:bodyPr/>
                    <a:lstStyle/>
                    <a:p>
                      <a:pPr indent="0" lvl="0" marL="0" marR="0" rtl="0" algn="ctr">
                        <a:spcBef>
                          <a:spcPts val="0"/>
                        </a:spcBef>
                        <a:spcAft>
                          <a:spcPts val="0"/>
                        </a:spcAft>
                        <a:buNone/>
                      </a:pPr>
                      <a:r>
                        <a:rPr b="1" i="0" lang="en-US" sz="2000" u="none" cap="none" strike="noStrike">
                          <a:solidFill>
                            <a:srgbClr val="FFFFFF"/>
                          </a:solidFill>
                          <a:latin typeface="Courier New"/>
                          <a:ea typeface="Courier New"/>
                          <a:cs typeface="Courier New"/>
                          <a:sym typeface="Courier New"/>
                        </a:rPr>
                        <a:t>new</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B2A85"/>
                    </a:solidFill>
                  </a:tcPr>
                </a:tc>
              </a:tr>
              <a:tr h="457200">
                <a:tc>
                  <a:txBody>
                    <a:bodyPr/>
                    <a:lstStyle/>
                    <a:p>
                      <a:pPr indent="0" lvl="0" marL="0" marR="0" rtl="0" algn="ctr">
                        <a:spcBef>
                          <a:spcPts val="0"/>
                        </a:spcBef>
                        <a:spcAft>
                          <a:spcPts val="0"/>
                        </a:spcAft>
                        <a:buNone/>
                      </a:pPr>
                      <a:r>
                        <a:rPr b="0" i="0" lang="en-US" sz="2000" u="none" cap="none" strike="noStrike">
                          <a:solidFill>
                            <a:srgbClr val="FFFFFF"/>
                          </a:solidFill>
                          <a:latin typeface="Calibri"/>
                          <a:ea typeface="Calibri"/>
                          <a:cs typeface="Calibri"/>
                          <a:sym typeface="Calibri"/>
                        </a:rPr>
                        <a:t>What is it?</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B2A85"/>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a function</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2675">
                      <a:solidFill>
                        <a:srgbClr val="611BB8"/>
                      </a:solidFill>
                      <a:prstDash val="solid"/>
                      <a:round/>
                      <a:headEnd len="sm" w="sm" type="none"/>
                      <a:tailEnd len="sm" w="sm" type="none"/>
                    </a:lnR>
                    <a:lnT cap="flat" cmpd="sng" w="19050">
                      <a:solidFill>
                        <a:srgbClr val="FFFFFF"/>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an operator or keyword</a:t>
                      </a:r>
                      <a:endParaRPr sz="1800" u="none" cap="none" strike="noStrike"/>
                    </a:p>
                  </a:txBody>
                  <a:tcPr marT="47625" marB="47625" marR="95250" marL="95250" anchor="ctr">
                    <a:lnL cap="flat" cmpd="sng" w="12675">
                      <a:solidFill>
                        <a:srgbClr val="611BB8"/>
                      </a:solidFill>
                      <a:prstDash val="solid"/>
                      <a:round/>
                      <a:headEnd len="sm" w="sm" type="none"/>
                      <a:tailEnd len="sm" w="sm" type="none"/>
                    </a:lnL>
                    <a:lnR cap="flat" cmpd="sng" w="12675">
                      <a:solidFill>
                        <a:srgbClr val="611BB8"/>
                      </a:solidFill>
                      <a:prstDash val="solid"/>
                      <a:round/>
                      <a:headEnd len="sm" w="sm" type="none"/>
                      <a:tailEnd len="sm" w="sm" type="none"/>
                    </a:lnR>
                    <a:lnT cap="flat" cmpd="sng" w="19050">
                      <a:solidFill>
                        <a:srgbClr val="FFFFFF"/>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r>
              <a:tr h="457200">
                <a:tc>
                  <a:txBody>
                    <a:bodyPr/>
                    <a:lstStyle/>
                    <a:p>
                      <a:pPr indent="0" lvl="0" marL="0" marR="0" rtl="0" algn="ctr">
                        <a:spcBef>
                          <a:spcPts val="0"/>
                        </a:spcBef>
                        <a:spcAft>
                          <a:spcPts val="0"/>
                        </a:spcAft>
                        <a:buNone/>
                      </a:pPr>
                      <a:r>
                        <a:rPr b="0" i="0" lang="en-US" sz="2000" u="none" cap="none" strike="noStrike">
                          <a:solidFill>
                            <a:srgbClr val="FFFFFF"/>
                          </a:solidFill>
                          <a:latin typeface="Calibri"/>
                          <a:ea typeface="Calibri"/>
                          <a:cs typeface="Calibri"/>
                          <a:sym typeface="Calibri"/>
                        </a:rPr>
                        <a:t>How often used (in C)?</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B2A85"/>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often</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never</a:t>
                      </a:r>
                      <a:endParaRPr sz="1800" u="none" cap="none" strike="noStrike"/>
                    </a:p>
                  </a:txBody>
                  <a:tcPr marT="47625" marB="47625" marR="95250" marL="95250" anchor="ctr">
                    <a:lnL cap="flat" cmpd="sng" w="12675">
                      <a:solidFill>
                        <a:srgbClr val="611BB8"/>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r>
              <a:tr h="457200">
                <a:tc>
                  <a:txBody>
                    <a:bodyPr/>
                    <a:lstStyle/>
                    <a:p>
                      <a:pPr indent="0" lvl="0" marL="0" marR="0" rtl="0" algn="ctr">
                        <a:spcBef>
                          <a:spcPts val="0"/>
                        </a:spcBef>
                        <a:spcAft>
                          <a:spcPts val="0"/>
                        </a:spcAft>
                        <a:buNone/>
                      </a:pPr>
                      <a:r>
                        <a:rPr b="0" i="0" lang="en-US" sz="2000" u="none" cap="none" strike="noStrike">
                          <a:solidFill>
                            <a:srgbClr val="FFFFFF"/>
                          </a:solidFill>
                          <a:latin typeface="Calibri"/>
                          <a:ea typeface="Calibri"/>
                          <a:cs typeface="Calibri"/>
                          <a:sym typeface="Calibri"/>
                        </a:rPr>
                        <a:t>How often used (in C++)?</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B2A85"/>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rarely</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often</a:t>
                      </a:r>
                      <a:endParaRPr sz="1800" u="none" cap="none" strike="noStrike"/>
                    </a:p>
                  </a:txBody>
                  <a:tcPr marT="47625" marB="47625" marR="95250" marL="95250" anchor="ctr">
                    <a:lnL cap="flat" cmpd="sng" w="12675">
                      <a:solidFill>
                        <a:srgbClr val="611BB8"/>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r>
              <a:tr h="819150">
                <a:tc>
                  <a:txBody>
                    <a:bodyPr/>
                    <a:lstStyle/>
                    <a:p>
                      <a:pPr indent="0" lvl="0" marL="0" marR="0" rtl="0" algn="ctr">
                        <a:spcBef>
                          <a:spcPts val="0"/>
                        </a:spcBef>
                        <a:spcAft>
                          <a:spcPts val="0"/>
                        </a:spcAft>
                        <a:buNone/>
                      </a:pPr>
                      <a:r>
                        <a:rPr b="0" i="0" lang="en-US" sz="2000" u="none" cap="none" strike="noStrike">
                          <a:solidFill>
                            <a:srgbClr val="FFFFFF"/>
                          </a:solidFill>
                          <a:latin typeface="Calibri"/>
                          <a:ea typeface="Calibri"/>
                          <a:cs typeface="Calibri"/>
                          <a:sym typeface="Calibri"/>
                        </a:rPr>
                        <a:t>Allocated memory for</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B2A85"/>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anything</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arrays, structs, objects, primitives</a:t>
                      </a:r>
                      <a:endParaRPr sz="1800" u="none" cap="none" strike="noStrike"/>
                    </a:p>
                  </a:txBody>
                  <a:tcPr marT="47625" marB="47625" marR="95250" marL="95250" anchor="ctr">
                    <a:lnL cap="flat" cmpd="sng" w="12675">
                      <a:solidFill>
                        <a:srgbClr val="611BB8"/>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r>
              <a:tr h="819150">
                <a:tc>
                  <a:txBody>
                    <a:bodyPr/>
                    <a:lstStyle/>
                    <a:p>
                      <a:pPr indent="0" lvl="0" marL="0" marR="0" rtl="0" algn="ctr">
                        <a:spcBef>
                          <a:spcPts val="0"/>
                        </a:spcBef>
                        <a:spcAft>
                          <a:spcPts val="0"/>
                        </a:spcAft>
                        <a:buNone/>
                      </a:pPr>
                      <a:r>
                        <a:rPr b="0" i="0" lang="en-US" sz="2000" u="none" cap="none" strike="noStrike">
                          <a:solidFill>
                            <a:srgbClr val="FFFFFF"/>
                          </a:solidFill>
                          <a:latin typeface="Calibri"/>
                          <a:ea typeface="Calibri"/>
                          <a:cs typeface="Calibri"/>
                          <a:sym typeface="Calibri"/>
                        </a:rPr>
                        <a:t>Returns</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B2A85"/>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a </a:t>
                      </a:r>
                      <a:r>
                        <a:rPr b="0" i="0" lang="en-US" sz="2000" u="none" cap="none" strike="noStrike">
                          <a:solidFill>
                            <a:srgbClr val="0066FF"/>
                          </a:solidFill>
                          <a:latin typeface="Courier New"/>
                          <a:ea typeface="Courier New"/>
                          <a:cs typeface="Courier New"/>
                          <a:sym typeface="Courier New"/>
                        </a:rPr>
                        <a:t>void*</a:t>
                      </a:r>
                      <a:br>
                        <a:rPr b="0" i="0" lang="en-US" sz="2000" u="none" cap="none" strike="noStrike">
                          <a:solidFill>
                            <a:srgbClr val="611BB8"/>
                          </a:solidFill>
                          <a:latin typeface="Arial"/>
                          <a:ea typeface="Arial"/>
                          <a:cs typeface="Arial"/>
                          <a:sym typeface="Arial"/>
                        </a:rPr>
                      </a:br>
                      <a:r>
                        <a:rPr b="0" i="0" lang="en-US" sz="2000" u="none" cap="none" strike="noStrike">
                          <a:solidFill>
                            <a:srgbClr val="611BB8"/>
                          </a:solidFill>
                          <a:latin typeface="Calibri"/>
                          <a:ea typeface="Calibri"/>
                          <a:cs typeface="Calibri"/>
                          <a:sym typeface="Calibri"/>
                        </a:rPr>
                        <a:t>(</a:t>
                      </a:r>
                      <a:r>
                        <a:rPr b="0" i="1" lang="en-US" sz="2000" u="none" cap="none" strike="noStrike">
                          <a:solidFill>
                            <a:srgbClr val="611BB8"/>
                          </a:solidFill>
                          <a:latin typeface="Calibri"/>
                          <a:ea typeface="Calibri"/>
                          <a:cs typeface="Calibri"/>
                          <a:sym typeface="Calibri"/>
                        </a:rPr>
                        <a:t>should be cast</a:t>
                      </a:r>
                      <a:r>
                        <a:rPr b="0" i="0" lang="en-US" sz="2000" u="none" cap="none" strike="noStrike">
                          <a:solidFill>
                            <a:srgbClr val="611BB8"/>
                          </a:solidFill>
                          <a:latin typeface="Calibri"/>
                          <a:ea typeface="Calibri"/>
                          <a:cs typeface="Calibri"/>
                          <a:sym typeface="Calibri"/>
                        </a:rPr>
                        <a:t>)</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appropriate pointer type</a:t>
                      </a:r>
                      <a:br>
                        <a:rPr b="0" i="0" lang="en-US" sz="2000" u="none" cap="none" strike="noStrike">
                          <a:solidFill>
                            <a:srgbClr val="611BB8"/>
                          </a:solidFill>
                          <a:latin typeface="Calibri"/>
                          <a:ea typeface="Calibri"/>
                          <a:cs typeface="Calibri"/>
                          <a:sym typeface="Calibri"/>
                        </a:rPr>
                      </a:br>
                      <a:r>
                        <a:rPr b="0" i="0" lang="en-US" sz="2000" u="none" cap="none" strike="noStrike">
                          <a:solidFill>
                            <a:srgbClr val="611BB8"/>
                          </a:solidFill>
                          <a:latin typeface="Calibri"/>
                          <a:ea typeface="Calibri"/>
                          <a:cs typeface="Calibri"/>
                          <a:sym typeface="Calibri"/>
                        </a:rPr>
                        <a:t>(</a:t>
                      </a:r>
                      <a:r>
                        <a:rPr b="0" i="1" lang="en-US" sz="2000" u="none" cap="none" strike="noStrike">
                          <a:solidFill>
                            <a:srgbClr val="611BB8"/>
                          </a:solidFill>
                          <a:latin typeface="Calibri"/>
                          <a:ea typeface="Calibri"/>
                          <a:cs typeface="Calibri"/>
                          <a:sym typeface="Calibri"/>
                        </a:rPr>
                        <a:t>doesn’t need a cast</a:t>
                      </a:r>
                      <a:r>
                        <a:rPr b="0" i="0" lang="en-US" sz="2000" u="none" cap="none" strike="noStrike">
                          <a:solidFill>
                            <a:srgbClr val="611BB8"/>
                          </a:solidFill>
                          <a:latin typeface="Calibri"/>
                          <a:ea typeface="Calibri"/>
                          <a:cs typeface="Calibri"/>
                          <a:sym typeface="Calibri"/>
                        </a:rPr>
                        <a:t>)</a:t>
                      </a:r>
                      <a:endParaRPr sz="1800" u="none" cap="none" strike="noStrike"/>
                    </a:p>
                  </a:txBody>
                  <a:tcPr marT="47625" marB="47625" marR="95250" marL="95250" anchor="ctr">
                    <a:lnL cap="flat" cmpd="sng" w="12675">
                      <a:solidFill>
                        <a:srgbClr val="611BB8"/>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r>
              <a:tr h="457200">
                <a:tc>
                  <a:txBody>
                    <a:bodyPr/>
                    <a:lstStyle/>
                    <a:p>
                      <a:pPr indent="0" lvl="0" marL="0" marR="0" rtl="0" algn="ctr">
                        <a:spcBef>
                          <a:spcPts val="0"/>
                        </a:spcBef>
                        <a:spcAft>
                          <a:spcPts val="0"/>
                        </a:spcAft>
                        <a:buNone/>
                      </a:pPr>
                      <a:r>
                        <a:rPr b="0" i="0" lang="en-US" sz="2000" u="none" cap="none" strike="noStrike">
                          <a:solidFill>
                            <a:srgbClr val="FFFFFF"/>
                          </a:solidFill>
                          <a:latin typeface="Calibri"/>
                          <a:ea typeface="Calibri"/>
                          <a:cs typeface="Calibri"/>
                          <a:sym typeface="Calibri"/>
                        </a:rPr>
                        <a:t>When out of memory</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B2A85"/>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returns </a:t>
                      </a:r>
                      <a:r>
                        <a:rPr b="0" i="0" lang="en-US" sz="2000" u="none" cap="none" strike="noStrike">
                          <a:solidFill>
                            <a:srgbClr val="333333"/>
                          </a:solidFill>
                          <a:latin typeface="Courier New"/>
                          <a:ea typeface="Courier New"/>
                          <a:cs typeface="Courier New"/>
                          <a:sym typeface="Courier New"/>
                        </a:rPr>
                        <a:t>NULL</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2000" u="none" cap="none" strike="noStrike">
                          <a:solidFill>
                            <a:srgbClr val="611BB8"/>
                          </a:solidFill>
                          <a:latin typeface="Calibri"/>
                          <a:ea typeface="Calibri"/>
                          <a:cs typeface="Calibri"/>
                          <a:sym typeface="Calibri"/>
                        </a:rPr>
                        <a:t>throws an exception</a:t>
                      </a:r>
                      <a:endParaRPr sz="1800" u="none" cap="none" strike="noStrike"/>
                    </a:p>
                  </a:txBody>
                  <a:tcPr marT="47625" marB="47625" marR="95250" marL="95250" anchor="ctr">
                    <a:lnL cap="flat" cmpd="sng" w="12675">
                      <a:solidFill>
                        <a:srgbClr val="611BB8"/>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r>
              <a:tr h="457200">
                <a:tc>
                  <a:txBody>
                    <a:bodyPr/>
                    <a:lstStyle/>
                    <a:p>
                      <a:pPr indent="0" lvl="0" marL="0" marR="0" rtl="0" algn="ctr">
                        <a:spcBef>
                          <a:spcPts val="0"/>
                        </a:spcBef>
                        <a:spcAft>
                          <a:spcPts val="0"/>
                        </a:spcAft>
                        <a:buNone/>
                      </a:pPr>
                      <a:r>
                        <a:rPr b="0" i="0" lang="en-US" sz="2000" u="none" cap="none" strike="noStrike">
                          <a:solidFill>
                            <a:srgbClr val="FFFFFF"/>
                          </a:solidFill>
                          <a:latin typeface="Calibri"/>
                          <a:ea typeface="Calibri"/>
                          <a:cs typeface="Calibri"/>
                          <a:sym typeface="Calibri"/>
                        </a:rPr>
                        <a:t>Deallocating</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B2A85"/>
                    </a:solidFill>
                  </a:tcPr>
                </a:tc>
                <a:tc>
                  <a:txBody>
                    <a:bodyPr/>
                    <a:lstStyle/>
                    <a:p>
                      <a:pPr indent="0" lvl="0" marL="0" marR="0" rtl="0" algn="ctr">
                        <a:spcBef>
                          <a:spcPts val="0"/>
                        </a:spcBef>
                        <a:spcAft>
                          <a:spcPts val="0"/>
                        </a:spcAft>
                        <a:buNone/>
                      </a:pPr>
                      <a:r>
                        <a:rPr b="1" i="0" lang="en-US" sz="2000" u="none" cap="none" strike="noStrike">
                          <a:solidFill>
                            <a:srgbClr val="669900"/>
                          </a:solidFill>
                          <a:latin typeface="Courier New"/>
                          <a:ea typeface="Courier New"/>
                          <a:cs typeface="Courier New"/>
                          <a:sym typeface="Courier New"/>
                        </a:rPr>
                        <a:t>free</a:t>
                      </a:r>
                      <a:r>
                        <a:rPr b="0" i="0" lang="en-US" sz="2000" u="none" cap="none" strike="noStrike">
                          <a:solidFill>
                            <a:srgbClr val="611BB8"/>
                          </a:solidFill>
                          <a:latin typeface="Courier New"/>
                          <a:ea typeface="Courier New"/>
                          <a:cs typeface="Courier New"/>
                          <a:sym typeface="Courier New"/>
                        </a:rPr>
                        <a:t>()</a:t>
                      </a:r>
                      <a:endParaRPr sz="1800" u="none" cap="none" strike="noStrike"/>
                    </a:p>
                  </a:txBody>
                  <a:tcPr marT="47625" marB="47625" marR="95250" marL="95250" anchor="ctr">
                    <a:lnL cap="flat" cmpd="sng" w="19050">
                      <a:solidFill>
                        <a:srgbClr val="FFFFFF"/>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US" sz="2000" u="none" cap="none" strike="noStrike">
                          <a:solidFill>
                            <a:srgbClr val="E2661A"/>
                          </a:solidFill>
                          <a:latin typeface="Courier New"/>
                          <a:ea typeface="Courier New"/>
                          <a:cs typeface="Courier New"/>
                          <a:sym typeface="Courier New"/>
                        </a:rPr>
                        <a:t>delete</a:t>
                      </a:r>
                      <a:r>
                        <a:rPr b="0" i="0" lang="en-US" sz="2000" u="none" cap="none" strike="noStrike">
                          <a:solidFill>
                            <a:srgbClr val="E2661A"/>
                          </a:solidFill>
                          <a:latin typeface="Calibri"/>
                          <a:ea typeface="Calibri"/>
                          <a:cs typeface="Calibri"/>
                          <a:sym typeface="Calibri"/>
                        </a:rPr>
                        <a:t> </a:t>
                      </a:r>
                      <a:r>
                        <a:rPr b="0" i="0" lang="en-US" sz="2000" u="none" cap="none" strike="noStrike">
                          <a:solidFill>
                            <a:srgbClr val="611BB8"/>
                          </a:solidFill>
                          <a:latin typeface="Calibri"/>
                          <a:ea typeface="Calibri"/>
                          <a:cs typeface="Calibri"/>
                          <a:sym typeface="Calibri"/>
                        </a:rPr>
                        <a:t>or </a:t>
                      </a:r>
                      <a:r>
                        <a:rPr b="0" i="0" lang="en-US" sz="2000" u="none" cap="none" strike="noStrike">
                          <a:solidFill>
                            <a:srgbClr val="E2661A"/>
                          </a:solidFill>
                          <a:latin typeface="Courier New"/>
                          <a:ea typeface="Courier New"/>
                          <a:cs typeface="Courier New"/>
                          <a:sym typeface="Courier New"/>
                        </a:rPr>
                        <a:t>delete</a:t>
                      </a:r>
                      <a:r>
                        <a:rPr b="0" i="0" lang="en-US" sz="2000" u="none" cap="none" strike="noStrike">
                          <a:solidFill>
                            <a:srgbClr val="611BB8"/>
                          </a:solidFill>
                          <a:latin typeface="Courier New"/>
                          <a:ea typeface="Courier New"/>
                          <a:cs typeface="Courier New"/>
                          <a:sym typeface="Courier New"/>
                        </a:rPr>
                        <a:t>[]</a:t>
                      </a:r>
                      <a:endParaRPr sz="1800" u="none" cap="none" strike="noStrike"/>
                    </a:p>
                  </a:txBody>
                  <a:tcPr marT="47625" marB="47625" marR="95250" marL="95250" anchor="ctr">
                    <a:lnL cap="flat" cmpd="sng" w="12675">
                      <a:solidFill>
                        <a:srgbClr val="611BB8"/>
                      </a:solidFill>
                      <a:prstDash val="solid"/>
                      <a:round/>
                      <a:headEnd len="sm" w="sm" type="none"/>
                      <a:tailEnd len="sm" w="sm" type="none"/>
                    </a:lnL>
                    <a:lnR cap="flat" cmpd="sng" w="12675">
                      <a:solidFill>
                        <a:srgbClr val="611BB8"/>
                      </a:solidFill>
                      <a:prstDash val="solid"/>
                      <a:round/>
                      <a:headEnd len="sm" w="sm" type="none"/>
                      <a:tailEnd len="sm" w="sm" type="none"/>
                    </a:lnR>
                    <a:lnT cap="flat" cmpd="sng" w="12675">
                      <a:solidFill>
                        <a:srgbClr val="611BB8"/>
                      </a:solidFill>
                      <a:prstDash val="solid"/>
                      <a:round/>
                      <a:headEnd len="sm" w="sm" type="none"/>
                      <a:tailEnd len="sm" w="sm" type="none"/>
                    </a:lnT>
                    <a:lnB cap="flat" cmpd="sng" w="12675">
                      <a:solidFill>
                        <a:srgbClr val="611BB8"/>
                      </a:solidFill>
                      <a:prstDash val="solid"/>
                      <a:round/>
                      <a:headEnd len="sm" w="sm" type="none"/>
                      <a:tailEnd len="sm" w="sm" type="none"/>
                    </a:lnB>
                    <a:solidFill>
                      <a:srgbClr val="FFFFFF"/>
                    </a:solidFill>
                  </a:tcPr>
                </a:tc>
              </a:tr>
            </a:tbl>
          </a:graphicData>
        </a:graphic>
      </p:graphicFrame>
      <p:sp>
        <p:nvSpPr>
          <p:cNvPr id="321" name="Google Shape;321;p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22" name="Google Shape;322;p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323" name="Google Shape;323;p6"/>
          <p:cNvSpPr/>
          <p:nvPr/>
        </p:nvSpPr>
        <p:spPr>
          <a:xfrm>
            <a:off x="1985963" y="169545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7"/>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Dynamically Allocated Arrays</a:t>
            </a:r>
            <a:endParaRPr/>
          </a:p>
        </p:txBody>
      </p:sp>
      <p:sp>
        <p:nvSpPr>
          <p:cNvPr id="329" name="Google Shape;329;p7"/>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a:pPr>
            <a:r>
              <a:rPr lang="en-US" sz="2400"/>
              <a:t>To dynamically allocate an array:</a:t>
            </a:r>
            <a:endParaRPr sz="1400"/>
          </a:p>
          <a:p>
            <a:pPr indent="0" lvl="0" marL="0" rtl="0" algn="l">
              <a:lnSpc>
                <a:spcPct val="90000"/>
              </a:lnSpc>
              <a:spcBef>
                <a:spcPts val="1400"/>
              </a:spcBef>
              <a:spcAft>
                <a:spcPts val="0"/>
              </a:spcAft>
              <a:buSzPts val="2200"/>
              <a:buNone/>
            </a:pPr>
            <a:r>
              <a:rPr lang="en-US">
                <a:latin typeface="Courier New"/>
                <a:ea typeface="Courier New"/>
                <a:cs typeface="Courier New"/>
                <a:sym typeface="Courier New"/>
              </a:rPr>
              <a:t>type* name = new type[size];</a:t>
            </a:r>
            <a:endParaRPr sz="2000">
              <a:latin typeface="Courier New"/>
              <a:ea typeface="Courier New"/>
              <a:cs typeface="Courier New"/>
              <a:sym typeface="Courier New"/>
            </a:endParaRPr>
          </a:p>
          <a:p>
            <a:pPr indent="-137159" lvl="1" marL="265176" rtl="0" algn="l">
              <a:lnSpc>
                <a:spcPct val="90000"/>
              </a:lnSpc>
              <a:spcBef>
                <a:spcPts val="400"/>
              </a:spcBef>
              <a:spcAft>
                <a:spcPts val="0"/>
              </a:spcAft>
              <a:buSzPts val="2000"/>
              <a:buChar char="-"/>
            </a:pPr>
            <a:r>
              <a:rPr lang="en-US" sz="2000"/>
              <a:t>calls default (zero-argument) constructor for each element</a:t>
            </a:r>
            <a:endParaRPr/>
          </a:p>
          <a:p>
            <a:pPr indent="-137159" lvl="1" marL="265176" rtl="0" algn="l">
              <a:lnSpc>
                <a:spcPct val="90000"/>
              </a:lnSpc>
              <a:spcBef>
                <a:spcPts val="600"/>
              </a:spcBef>
              <a:spcAft>
                <a:spcPts val="0"/>
              </a:spcAft>
              <a:buSzPts val="2000"/>
              <a:buChar char="-"/>
            </a:pPr>
            <a:r>
              <a:rPr lang="en-US" sz="2000"/>
              <a:t>convenient if there’s a good default for initialization</a:t>
            </a:r>
            <a:endParaRPr/>
          </a:p>
          <a:p>
            <a:pPr indent="-152400" lvl="0" marL="91440" rtl="0" algn="l">
              <a:lnSpc>
                <a:spcPct val="90000"/>
              </a:lnSpc>
              <a:spcBef>
                <a:spcPts val="1600"/>
              </a:spcBef>
              <a:spcAft>
                <a:spcPts val="0"/>
              </a:spcAft>
              <a:buSzPts val="2400"/>
              <a:buChar char="▪"/>
            </a:pPr>
            <a:r>
              <a:rPr lang="en-US" sz="2400"/>
              <a:t>To dynamically deallocate an array:</a:t>
            </a:r>
            <a:endParaRPr sz="1400"/>
          </a:p>
          <a:p>
            <a:pPr indent="-137159" lvl="1" marL="265176" rtl="0" algn="l">
              <a:lnSpc>
                <a:spcPct val="90000"/>
              </a:lnSpc>
              <a:spcBef>
                <a:spcPts val="400"/>
              </a:spcBef>
              <a:spcAft>
                <a:spcPts val="0"/>
              </a:spcAft>
              <a:buSzPts val="1800"/>
              <a:buChar char="-"/>
            </a:pPr>
            <a:r>
              <a:rPr lang="en-US"/>
              <a:t>Use </a:t>
            </a:r>
            <a:r>
              <a:rPr lang="en-US">
                <a:latin typeface="Courier New"/>
                <a:ea typeface="Courier New"/>
                <a:cs typeface="Courier New"/>
                <a:sym typeface="Courier New"/>
              </a:rPr>
              <a:t>delete[] name;</a:t>
            </a:r>
            <a:endParaRPr sz="2000">
              <a:latin typeface="Courier New"/>
              <a:ea typeface="Courier New"/>
              <a:cs typeface="Courier New"/>
              <a:sym typeface="Courier New"/>
            </a:endParaRPr>
          </a:p>
          <a:p>
            <a:pPr indent="-137159" lvl="1" marL="265176" rtl="0" algn="l">
              <a:lnSpc>
                <a:spcPct val="90000"/>
              </a:lnSpc>
              <a:spcBef>
                <a:spcPts val="600"/>
              </a:spcBef>
              <a:spcAft>
                <a:spcPts val="0"/>
              </a:spcAft>
              <a:buSzPts val="1800"/>
              <a:buChar char="-"/>
            </a:pPr>
            <a:r>
              <a:rPr lang="en-US"/>
              <a:t>It is an </a:t>
            </a:r>
            <a:r>
              <a:rPr i="1" lang="en-US"/>
              <a:t>incorrect</a:t>
            </a:r>
            <a:r>
              <a:rPr lang="en-US"/>
              <a:t> to use “delete name;” on an array</a:t>
            </a:r>
            <a:endParaRPr sz="2000"/>
          </a:p>
          <a:p>
            <a:pPr indent="-137159" lvl="2" marL="448056" rtl="0" algn="l">
              <a:lnSpc>
                <a:spcPct val="90000"/>
              </a:lnSpc>
              <a:spcBef>
                <a:spcPts val="600"/>
              </a:spcBef>
              <a:spcAft>
                <a:spcPts val="0"/>
              </a:spcAft>
              <a:buSzPts val="1400"/>
              <a:buChar char="-"/>
            </a:pPr>
            <a:r>
              <a:rPr lang="en-US"/>
              <a:t>The compiler probably won’t catch this, though (</a:t>
            </a:r>
            <a:r>
              <a:rPr b="1" lang="en-US"/>
              <a:t>!</a:t>
            </a:r>
            <a:r>
              <a:rPr lang="en-US"/>
              <a:t>) because it can’t always tell if name* was allocated with new type[size]; </a:t>
            </a:r>
            <a:br>
              <a:rPr lang="en-US"/>
            </a:br>
            <a:r>
              <a:rPr lang="en-US"/>
              <a:t>or new type;</a:t>
            </a:r>
            <a:endParaRPr sz="1200"/>
          </a:p>
          <a:p>
            <a:pPr indent="-137159" lvl="2" marL="448056" rtl="0" algn="l">
              <a:lnSpc>
                <a:spcPct val="90000"/>
              </a:lnSpc>
              <a:spcBef>
                <a:spcPts val="600"/>
              </a:spcBef>
              <a:spcAft>
                <a:spcPts val="0"/>
              </a:spcAft>
              <a:buSzPts val="1400"/>
              <a:buChar char="-"/>
            </a:pPr>
            <a:r>
              <a:rPr lang="en-US"/>
              <a:t>Especially inside a function where a pointer parameter could point to a single item or an array and there’s no way to tell which!</a:t>
            </a:r>
            <a:endParaRPr/>
          </a:p>
          <a:p>
            <a:pPr indent="-137159" lvl="2" marL="448056" rtl="0" algn="l">
              <a:lnSpc>
                <a:spcPct val="90000"/>
              </a:lnSpc>
              <a:spcBef>
                <a:spcPts val="600"/>
              </a:spcBef>
              <a:spcAft>
                <a:spcPts val="0"/>
              </a:spcAft>
              <a:buSzPts val="1400"/>
              <a:buChar char="-"/>
            </a:pPr>
            <a:r>
              <a:rPr lang="en-US"/>
              <a:t>Result of wrong delete is undefined behavior</a:t>
            </a:r>
            <a:endParaRPr sz="1200"/>
          </a:p>
          <a:p>
            <a:pPr indent="0" lvl="0" marL="0" rtl="0" algn="l">
              <a:lnSpc>
                <a:spcPct val="90000"/>
              </a:lnSpc>
              <a:spcBef>
                <a:spcPts val="1600"/>
              </a:spcBef>
              <a:spcAft>
                <a:spcPts val="0"/>
              </a:spcAft>
              <a:buSzPts val="2200"/>
              <a:buNone/>
            </a:pPr>
            <a:r>
              <a:t/>
            </a:r>
            <a:endParaRPr/>
          </a:p>
        </p:txBody>
      </p:sp>
      <p:sp>
        <p:nvSpPr>
          <p:cNvPr id="330" name="Google Shape;330;p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31" name="Google Shape;331;p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Arrays Example (Primitives)</a:t>
            </a:r>
            <a:endParaRPr/>
          </a:p>
        </p:txBody>
      </p:sp>
      <p:sp>
        <p:nvSpPr>
          <p:cNvPr id="337" name="Google Shape;337;p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38" name="Google Shape;338;p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339" name="Google Shape;339;p8"/>
          <p:cNvSpPr/>
          <p:nvPr/>
        </p:nvSpPr>
        <p:spPr>
          <a:xfrm>
            <a:off x="575239" y="1495126"/>
            <a:ext cx="6096000" cy="4832092"/>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#include</a:t>
            </a:r>
            <a:r>
              <a:rPr lang="en-US" sz="1400">
                <a:solidFill>
                  <a:srgbClr val="611BB8"/>
                </a:solidFill>
                <a:latin typeface="Courier New"/>
                <a:ea typeface="Courier New"/>
                <a:cs typeface="Courier New"/>
                <a:sym typeface="Courier New"/>
              </a:rPr>
              <a:t> </a:t>
            </a:r>
            <a:r>
              <a:rPr lang="en-US" sz="1400">
                <a:solidFill>
                  <a:srgbClr val="D94B7B"/>
                </a:solidFill>
                <a:latin typeface="Courier New"/>
                <a:ea typeface="Courier New"/>
                <a:cs typeface="Courier New"/>
                <a:sym typeface="Courier New"/>
              </a:rPr>
              <a:t>"Point.h"</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int</a:t>
            </a:r>
            <a:r>
              <a:rPr lang="en-US" sz="1400">
                <a:solidFill>
                  <a:srgbClr val="611BB8"/>
                </a:solidFill>
                <a:latin typeface="Courier New"/>
                <a:ea typeface="Courier New"/>
                <a:cs typeface="Courier New"/>
                <a:sym typeface="Courier New"/>
              </a:rPr>
              <a:t> </a:t>
            </a:r>
            <a:r>
              <a:rPr b="1" lang="en-US" sz="1400">
                <a:solidFill>
                  <a:srgbClr val="669900"/>
                </a:solidFill>
                <a:latin typeface="Courier New"/>
                <a:ea typeface="Courier New"/>
                <a:cs typeface="Courier New"/>
                <a:sym typeface="Courier New"/>
              </a:rPr>
              <a:t>main</a:t>
            </a:r>
            <a:r>
              <a:rPr lang="en-US" sz="1400">
                <a:solidFill>
                  <a:srgbClr val="611BB8"/>
                </a:solidFill>
                <a:latin typeface="Courier New"/>
                <a:ea typeface="Courier New"/>
                <a:cs typeface="Courier New"/>
                <a:sym typeface="Courier New"/>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0066FF"/>
                </a:solidFill>
                <a:latin typeface="Courier New"/>
                <a:ea typeface="Courier New"/>
                <a:cs typeface="Courier New"/>
                <a:sym typeface="Courier New"/>
              </a:rPr>
              <a:t>  int </a:t>
            </a:r>
            <a:r>
              <a:rPr lang="en-US" sz="1400">
                <a:solidFill>
                  <a:srgbClr val="611BB8"/>
                </a:solidFill>
                <a:latin typeface="Courier New"/>
                <a:ea typeface="Courier New"/>
                <a:cs typeface="Courier New"/>
                <a:sym typeface="Courier New"/>
              </a:rPr>
              <a:t>stack_int;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0066FF"/>
                </a:solidFill>
                <a:latin typeface="Courier New"/>
                <a:ea typeface="Courier New"/>
                <a:cs typeface="Courier New"/>
                <a:sym typeface="Courier New"/>
              </a:rPr>
              <a:t>  int* </a:t>
            </a:r>
            <a:r>
              <a:rPr lang="en-US" sz="1400">
                <a:solidFill>
                  <a:srgbClr val="611BB8"/>
                </a:solidFill>
                <a:latin typeface="Courier New"/>
                <a:ea typeface="Courier New"/>
                <a:cs typeface="Courier New"/>
                <a:sym typeface="Courier New"/>
              </a:rPr>
              <a:t>heap_int = </a:t>
            </a:r>
            <a:r>
              <a:rPr lang="en-US" sz="1400">
                <a:solidFill>
                  <a:srgbClr val="E2661A"/>
                </a:solidFill>
                <a:latin typeface="Courier New"/>
                <a:ea typeface="Courier New"/>
                <a:cs typeface="Courier New"/>
                <a:sym typeface="Courier New"/>
              </a:rPr>
              <a:t>new</a:t>
            </a: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int</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int* </a:t>
            </a:r>
            <a:r>
              <a:rPr lang="en-US" sz="1400">
                <a:solidFill>
                  <a:srgbClr val="611BB8"/>
                </a:solidFill>
                <a:latin typeface="Courier New"/>
                <a:ea typeface="Courier New"/>
                <a:cs typeface="Courier New"/>
                <a:sym typeface="Courier New"/>
              </a:rPr>
              <a:t>heap_int_init = </a:t>
            </a:r>
            <a:r>
              <a:rPr lang="en-US" sz="1400">
                <a:solidFill>
                  <a:srgbClr val="E2661A"/>
                </a:solidFill>
                <a:latin typeface="Courier New"/>
                <a:ea typeface="Courier New"/>
                <a:cs typeface="Courier New"/>
                <a:sym typeface="Courier New"/>
              </a:rPr>
              <a:t>new</a:t>
            </a: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int</a:t>
            </a:r>
            <a:r>
              <a:rPr lang="en-US" sz="1400">
                <a:solidFill>
                  <a:srgbClr val="611BB8"/>
                </a:solidFill>
                <a:latin typeface="Courier New"/>
                <a:ea typeface="Courier New"/>
                <a:cs typeface="Courier New"/>
                <a:sym typeface="Courier New"/>
              </a:rPr>
              <a:t>(12);</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  int </a:t>
            </a:r>
            <a:r>
              <a:rPr lang="en-US" sz="1400">
                <a:solidFill>
                  <a:srgbClr val="611BB8"/>
                </a:solidFill>
                <a:latin typeface="Courier New"/>
                <a:ea typeface="Courier New"/>
                <a:cs typeface="Courier New"/>
                <a:sym typeface="Courier New"/>
              </a:rPr>
              <a:t>stack_arr[</a:t>
            </a:r>
            <a:r>
              <a:rPr lang="en-US" sz="1400">
                <a:solidFill>
                  <a:srgbClr val="333333"/>
                </a:solidFill>
                <a:latin typeface="Courier New"/>
                <a:ea typeface="Courier New"/>
                <a:cs typeface="Courier New"/>
                <a:sym typeface="Courier New"/>
              </a:rPr>
              <a:t>3</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0066FF"/>
                </a:solidFill>
                <a:latin typeface="Courier New"/>
                <a:ea typeface="Courier New"/>
                <a:cs typeface="Courier New"/>
                <a:sym typeface="Courier New"/>
              </a:rPr>
              <a:t>  int* </a:t>
            </a:r>
            <a:r>
              <a:rPr lang="en-US" sz="1400">
                <a:solidFill>
                  <a:srgbClr val="611BB8"/>
                </a:solidFill>
                <a:latin typeface="Courier New"/>
                <a:ea typeface="Courier New"/>
                <a:cs typeface="Courier New"/>
                <a:sym typeface="Courier New"/>
              </a:rPr>
              <a:t>heap_arr = </a:t>
            </a:r>
            <a:r>
              <a:rPr lang="en-US" sz="1400">
                <a:solidFill>
                  <a:srgbClr val="E2661A"/>
                </a:solidFill>
                <a:latin typeface="Courier New"/>
                <a:ea typeface="Courier New"/>
                <a:cs typeface="Courier New"/>
                <a:sym typeface="Courier New"/>
              </a:rPr>
              <a:t>new</a:t>
            </a: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int</a:t>
            </a:r>
            <a:r>
              <a:rPr lang="en-US" sz="1400">
                <a:solidFill>
                  <a:srgbClr val="611BB8"/>
                </a:solidFill>
                <a:latin typeface="Courier New"/>
                <a:ea typeface="Courier New"/>
                <a:cs typeface="Courier New"/>
                <a:sym typeface="Courier New"/>
              </a:rPr>
              <a:t>[</a:t>
            </a:r>
            <a:r>
              <a:rPr lang="en-US" sz="1400">
                <a:solidFill>
                  <a:srgbClr val="333333"/>
                </a:solidFill>
                <a:latin typeface="Courier New"/>
                <a:ea typeface="Courier New"/>
                <a:cs typeface="Courier New"/>
                <a:sym typeface="Courier New"/>
              </a:rPr>
              <a:t>3</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  int* </a:t>
            </a:r>
            <a:r>
              <a:rPr lang="en-US" sz="1400">
                <a:solidFill>
                  <a:srgbClr val="611BB8"/>
                </a:solidFill>
                <a:latin typeface="Courier New"/>
                <a:ea typeface="Courier New"/>
                <a:cs typeface="Courier New"/>
                <a:sym typeface="Courier New"/>
              </a:rPr>
              <a:t>heap_arr_init_val = </a:t>
            </a:r>
            <a:r>
              <a:rPr lang="en-US" sz="1400">
                <a:solidFill>
                  <a:srgbClr val="E2661A"/>
                </a:solidFill>
                <a:latin typeface="Courier New"/>
                <a:ea typeface="Courier New"/>
                <a:cs typeface="Courier New"/>
                <a:sym typeface="Courier New"/>
              </a:rPr>
              <a:t>new</a:t>
            </a: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int</a:t>
            </a:r>
            <a:r>
              <a:rPr lang="en-US" sz="1400">
                <a:solidFill>
                  <a:srgbClr val="611BB8"/>
                </a:solidFill>
                <a:latin typeface="Courier New"/>
                <a:ea typeface="Courier New"/>
                <a:cs typeface="Courier New"/>
                <a:sym typeface="Courier New"/>
              </a:rPr>
              <a:t>[</a:t>
            </a:r>
            <a:r>
              <a:rPr lang="en-US" sz="1400">
                <a:solidFill>
                  <a:srgbClr val="333333"/>
                </a:solidFill>
                <a:latin typeface="Courier New"/>
                <a:ea typeface="Courier New"/>
                <a:cs typeface="Courier New"/>
                <a:sym typeface="Courier New"/>
              </a:rPr>
              <a:t>3</a:t>
            </a:r>
            <a:r>
              <a:rPr lang="en-US" sz="1400">
                <a:solidFill>
                  <a:srgbClr val="611BB8"/>
                </a:solidFill>
                <a:latin typeface="Courier New"/>
                <a:ea typeface="Courier New"/>
                <a:cs typeface="Courier New"/>
                <a:sym typeface="Courier New"/>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0066FF"/>
                </a:solidFill>
                <a:latin typeface="Courier New"/>
                <a:ea typeface="Courier New"/>
                <a:cs typeface="Courier New"/>
                <a:sym typeface="Courier New"/>
              </a:rPr>
              <a:t>  int* </a:t>
            </a:r>
            <a:r>
              <a:rPr lang="en-US" sz="1400">
                <a:solidFill>
                  <a:srgbClr val="611BB8"/>
                </a:solidFill>
                <a:latin typeface="Courier New"/>
                <a:ea typeface="Courier New"/>
                <a:cs typeface="Courier New"/>
                <a:sym typeface="Courier New"/>
              </a:rPr>
              <a:t>heap_arr_init_lst = </a:t>
            </a:r>
            <a:r>
              <a:rPr lang="en-US" sz="1400">
                <a:solidFill>
                  <a:srgbClr val="E2661A"/>
                </a:solidFill>
                <a:latin typeface="Courier New"/>
                <a:ea typeface="Courier New"/>
                <a:cs typeface="Courier New"/>
                <a:sym typeface="Courier New"/>
              </a:rPr>
              <a:t>new</a:t>
            </a: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int</a:t>
            </a:r>
            <a:r>
              <a:rPr lang="en-US" sz="1400">
                <a:solidFill>
                  <a:srgbClr val="611BB8"/>
                </a:solidFill>
                <a:latin typeface="Courier New"/>
                <a:ea typeface="Courier New"/>
                <a:cs typeface="Courier New"/>
                <a:sym typeface="Courier New"/>
              </a:rPr>
              <a:t>[</a:t>
            </a:r>
            <a:r>
              <a:rPr lang="en-US" sz="1400">
                <a:solidFill>
                  <a:srgbClr val="333333"/>
                </a:solidFill>
                <a:latin typeface="Courier New"/>
                <a:ea typeface="Courier New"/>
                <a:cs typeface="Courier New"/>
                <a:sym typeface="Courier New"/>
              </a:rPr>
              <a:t>3</a:t>
            </a:r>
            <a:r>
              <a:rPr lang="en-US" sz="1400">
                <a:solidFill>
                  <a:srgbClr val="611BB8"/>
                </a:solidFill>
                <a:latin typeface="Courier New"/>
                <a:ea typeface="Courier New"/>
                <a:cs typeface="Courier New"/>
                <a:sym typeface="Courier New"/>
              </a:rPr>
              <a:t>]{4, 5};  </a:t>
            </a:r>
            <a:r>
              <a:rPr i="1" lang="en-US" sz="1400">
                <a:solidFill>
                  <a:srgbClr val="5A5A5A"/>
                </a:solidFill>
                <a:latin typeface="Courier New"/>
                <a:ea typeface="Courier New"/>
                <a:cs typeface="Courier New"/>
                <a:sym typeface="Courier New"/>
              </a:rPr>
              <a:t>// C++11</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i="1" lang="en-US" sz="1400">
                <a:solidFill>
                  <a:srgbClr val="5A5A5A"/>
                </a:solidFill>
                <a:latin typeface="Courier New"/>
                <a:ea typeface="Courier New"/>
                <a:cs typeface="Courier New"/>
                <a:sym typeface="Courier New"/>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E2661A"/>
                </a:solidFill>
                <a:latin typeface="Courier New"/>
                <a:ea typeface="Courier New"/>
                <a:cs typeface="Courier New"/>
                <a:sym typeface="Courier New"/>
              </a:rPr>
              <a:t>  delete</a:t>
            </a:r>
            <a:r>
              <a:rPr lang="en-US" sz="1400">
                <a:solidFill>
                  <a:srgbClr val="611BB8"/>
                </a:solidFill>
                <a:latin typeface="Courier New"/>
                <a:ea typeface="Courier New"/>
                <a:cs typeface="Courier New"/>
                <a:sym typeface="Courier New"/>
              </a:rPr>
              <a:t> heap_int;             </a:t>
            </a:r>
            <a:r>
              <a:rPr i="1" lang="en-US" sz="1400">
                <a:solidFill>
                  <a:srgbClr val="5A5A5A"/>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delete</a:t>
            </a:r>
            <a:r>
              <a:rPr lang="en-US" sz="1400">
                <a:solidFill>
                  <a:srgbClr val="611BB8"/>
                </a:solidFill>
                <a:latin typeface="Courier New"/>
                <a:ea typeface="Courier New"/>
                <a:cs typeface="Courier New"/>
                <a:sym typeface="Courier New"/>
              </a:rPr>
              <a:t> heap_int_init;        </a:t>
            </a:r>
            <a:r>
              <a:rPr i="1" lang="en-US" sz="1400">
                <a:solidFill>
                  <a:srgbClr val="5A5A5A"/>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delete</a:t>
            </a:r>
            <a:r>
              <a:rPr lang="en-US" sz="1400">
                <a:solidFill>
                  <a:srgbClr val="611BB8"/>
                </a:solidFill>
                <a:latin typeface="Courier New"/>
                <a:ea typeface="Courier New"/>
                <a:cs typeface="Courier New"/>
                <a:sym typeface="Courier New"/>
              </a:rPr>
              <a:t> heap_arr;             </a:t>
            </a:r>
            <a:r>
              <a:rPr i="1" lang="en-US" sz="1400">
                <a:solidFill>
                  <a:srgbClr val="5A5A5A"/>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  delete</a:t>
            </a:r>
            <a:r>
              <a:rPr lang="en-US" sz="1400">
                <a:solidFill>
                  <a:srgbClr val="611BB8"/>
                </a:solidFill>
                <a:latin typeface="Courier New"/>
                <a:ea typeface="Courier New"/>
                <a:cs typeface="Courier New"/>
                <a:sym typeface="Courier New"/>
              </a:rPr>
              <a:t>[] heap_arr_init_val;  </a:t>
            </a:r>
            <a:r>
              <a:rPr i="1" lang="en-US" sz="1400">
                <a:solidFill>
                  <a:srgbClr val="5A5A5A"/>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return</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EXIT_SUCCESS</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p:txBody>
      </p:sp>
      <p:sp>
        <p:nvSpPr>
          <p:cNvPr id="340" name="Google Shape;340;p8"/>
          <p:cNvSpPr/>
          <p:nvPr/>
        </p:nvSpPr>
        <p:spPr>
          <a:xfrm>
            <a:off x="4946335" y="1125794"/>
            <a:ext cx="1737362"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4B2A85"/>
                </a:solidFill>
                <a:latin typeface="Calibri"/>
                <a:ea typeface="Calibri"/>
                <a:cs typeface="Calibri"/>
                <a:sym typeface="Calibri"/>
              </a:rPr>
              <a:t>arrays.cpp</a:t>
            </a:r>
            <a:endParaRPr b="1"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9"/>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Arrays Example (Objects)</a:t>
            </a:r>
            <a:endParaRPr/>
          </a:p>
        </p:txBody>
      </p:sp>
      <p:sp>
        <p:nvSpPr>
          <p:cNvPr id="346" name="Google Shape;346;p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47" name="Google Shape;347;p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348" name="Google Shape;348;p9"/>
          <p:cNvSpPr/>
          <p:nvPr/>
        </p:nvSpPr>
        <p:spPr>
          <a:xfrm>
            <a:off x="4946335" y="1125794"/>
            <a:ext cx="1737362"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4B2A85"/>
                </a:solidFill>
                <a:latin typeface="Calibri"/>
                <a:ea typeface="Calibri"/>
                <a:cs typeface="Calibri"/>
                <a:sym typeface="Calibri"/>
              </a:rPr>
              <a:t>arrays.cpp</a:t>
            </a:r>
            <a:endParaRPr b="1" sz="1800">
              <a:solidFill>
                <a:schemeClr val="dk1"/>
              </a:solidFill>
              <a:latin typeface="Calibri"/>
              <a:ea typeface="Calibri"/>
              <a:cs typeface="Calibri"/>
              <a:sym typeface="Calibri"/>
            </a:endParaRPr>
          </a:p>
        </p:txBody>
      </p:sp>
      <p:sp>
        <p:nvSpPr>
          <p:cNvPr id="349" name="Google Shape;349;p9"/>
          <p:cNvSpPr/>
          <p:nvPr/>
        </p:nvSpPr>
        <p:spPr>
          <a:xfrm>
            <a:off x="587697" y="1479754"/>
            <a:ext cx="6096000" cy="4616648"/>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#include</a:t>
            </a:r>
            <a:r>
              <a:rPr lang="en-US" sz="1400">
                <a:solidFill>
                  <a:srgbClr val="611BB8"/>
                </a:solidFill>
                <a:latin typeface="Courier New"/>
                <a:ea typeface="Courier New"/>
                <a:cs typeface="Courier New"/>
                <a:sym typeface="Courier New"/>
              </a:rPr>
              <a:t> </a:t>
            </a:r>
            <a:r>
              <a:rPr lang="en-US" sz="1400">
                <a:solidFill>
                  <a:srgbClr val="D94B7B"/>
                </a:solidFill>
                <a:latin typeface="Courier New"/>
                <a:ea typeface="Courier New"/>
                <a:cs typeface="Courier New"/>
                <a:sym typeface="Courier New"/>
              </a:rPr>
              <a:t>"Point.h"</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int</a:t>
            </a:r>
            <a:r>
              <a:rPr lang="en-US" sz="1400">
                <a:solidFill>
                  <a:srgbClr val="611BB8"/>
                </a:solidFill>
                <a:latin typeface="Courier New"/>
                <a:ea typeface="Courier New"/>
                <a:cs typeface="Courier New"/>
                <a:sym typeface="Courier New"/>
              </a:rPr>
              <a:t> </a:t>
            </a:r>
            <a:r>
              <a:rPr b="1" lang="en-US" sz="1400">
                <a:solidFill>
                  <a:srgbClr val="669900"/>
                </a:solidFill>
                <a:latin typeface="Courier New"/>
                <a:ea typeface="Courier New"/>
                <a:cs typeface="Courier New"/>
                <a:sym typeface="Courier New"/>
              </a:rPr>
              <a:t>main</a:t>
            </a:r>
            <a:r>
              <a:rPr lang="en-US" sz="1400">
                <a:solidFill>
                  <a:srgbClr val="611BB8"/>
                </a:solidFill>
                <a:latin typeface="Courier New"/>
                <a:ea typeface="Courier New"/>
                <a:cs typeface="Courier New"/>
                <a:sym typeface="Courier New"/>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400">
                <a:solidFill>
                  <a:srgbClr val="5A5A5A"/>
                </a:solidFill>
                <a:latin typeface="Courier New"/>
                <a:ea typeface="Courier New"/>
                <a:cs typeface="Courier New"/>
                <a:sym typeface="Courier New"/>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  Point </a:t>
            </a:r>
            <a:r>
              <a:rPr lang="en-US" sz="1400">
                <a:solidFill>
                  <a:srgbClr val="611BB8"/>
                </a:solidFill>
                <a:latin typeface="Courier New"/>
                <a:ea typeface="Courier New"/>
                <a:cs typeface="Courier New"/>
                <a:sym typeface="Courier New"/>
              </a:rPr>
              <a:t>stack_pt(</a:t>
            </a:r>
            <a:r>
              <a:rPr lang="en-US" sz="1400">
                <a:solidFill>
                  <a:srgbClr val="333333"/>
                </a:solidFill>
                <a:latin typeface="Courier New"/>
                <a:ea typeface="Courier New"/>
                <a:cs typeface="Courier New"/>
                <a:sym typeface="Courier New"/>
              </a:rPr>
              <a:t>1</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2</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0066FF"/>
                </a:solidFill>
                <a:latin typeface="Courier New"/>
                <a:ea typeface="Courier New"/>
                <a:cs typeface="Courier New"/>
                <a:sym typeface="Courier New"/>
              </a:rPr>
              <a:t>  Point* </a:t>
            </a:r>
            <a:r>
              <a:rPr lang="en-US" sz="1400">
                <a:solidFill>
                  <a:srgbClr val="611BB8"/>
                </a:solidFill>
                <a:latin typeface="Courier New"/>
                <a:ea typeface="Courier New"/>
                <a:cs typeface="Courier New"/>
                <a:sym typeface="Courier New"/>
              </a:rPr>
              <a:t>heap_pt = </a:t>
            </a:r>
            <a:r>
              <a:rPr lang="en-US" sz="1400">
                <a:solidFill>
                  <a:srgbClr val="E2661A"/>
                </a:solidFill>
                <a:latin typeface="Courier New"/>
                <a:ea typeface="Courier New"/>
                <a:cs typeface="Courier New"/>
                <a:sym typeface="Courier New"/>
              </a:rPr>
              <a:t>new</a:t>
            </a: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Point</a:t>
            </a:r>
            <a:r>
              <a:rPr lang="en-US" sz="1400">
                <a:solidFill>
                  <a:srgbClr val="611BB8"/>
                </a:solidFill>
                <a:latin typeface="Courier New"/>
                <a:ea typeface="Courier New"/>
                <a:cs typeface="Courier New"/>
                <a:sym typeface="Courier New"/>
              </a:rPr>
              <a:t>(</a:t>
            </a:r>
            <a:r>
              <a:rPr lang="en-US" sz="1400">
                <a:solidFill>
                  <a:srgbClr val="333333"/>
                </a:solidFill>
                <a:latin typeface="Courier New"/>
                <a:ea typeface="Courier New"/>
                <a:cs typeface="Courier New"/>
                <a:sym typeface="Courier New"/>
              </a:rPr>
              <a:t>1</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2</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  Point* </a:t>
            </a:r>
            <a:r>
              <a:rPr lang="en-US" sz="1400">
                <a:solidFill>
                  <a:srgbClr val="611BB8"/>
                </a:solidFill>
                <a:latin typeface="Courier New"/>
                <a:ea typeface="Courier New"/>
                <a:cs typeface="Courier New"/>
                <a:sym typeface="Courier New"/>
              </a:rPr>
              <a:t>heap_pt_arr_err = </a:t>
            </a:r>
            <a:r>
              <a:rPr lang="en-US" sz="1400">
                <a:solidFill>
                  <a:srgbClr val="E2661A"/>
                </a:solidFill>
                <a:latin typeface="Courier New"/>
                <a:ea typeface="Courier New"/>
                <a:cs typeface="Courier New"/>
                <a:sym typeface="Courier New"/>
              </a:rPr>
              <a:t>new</a:t>
            </a: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Point</a:t>
            </a:r>
            <a:r>
              <a:rPr lang="en-US" sz="1400">
                <a:solidFill>
                  <a:srgbClr val="611BB8"/>
                </a:solidFill>
                <a:latin typeface="Courier New"/>
                <a:ea typeface="Courier New"/>
                <a:cs typeface="Courier New"/>
                <a:sym typeface="Courier New"/>
              </a:rPr>
              <a:t>[</a:t>
            </a:r>
            <a:r>
              <a:rPr lang="en-US" sz="1400">
                <a:solidFill>
                  <a:srgbClr val="333333"/>
                </a:solidFill>
                <a:latin typeface="Courier New"/>
                <a:ea typeface="Courier New"/>
                <a:cs typeface="Courier New"/>
                <a:sym typeface="Courier New"/>
              </a:rPr>
              <a:t>2</a:t>
            </a:r>
            <a:r>
              <a:rPr lang="en-US" sz="1400">
                <a:solidFill>
                  <a:srgbClr val="611BB8"/>
                </a:solidFill>
                <a:latin typeface="Courier New"/>
                <a:ea typeface="Courier New"/>
                <a:cs typeface="Courier New"/>
                <a:sym typeface="Courier New"/>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  Point* </a:t>
            </a:r>
            <a:r>
              <a:rPr lang="en-US" sz="1400">
                <a:solidFill>
                  <a:srgbClr val="611BB8"/>
                </a:solidFill>
                <a:latin typeface="Courier New"/>
                <a:ea typeface="Courier New"/>
                <a:cs typeface="Courier New"/>
                <a:sym typeface="Courier New"/>
              </a:rPr>
              <a:t>heap_pt_arr_init_lst = </a:t>
            </a:r>
            <a:r>
              <a:rPr lang="en-US" sz="1400">
                <a:solidFill>
                  <a:srgbClr val="E2661A"/>
                </a:solidFill>
                <a:latin typeface="Courier New"/>
                <a:ea typeface="Courier New"/>
                <a:cs typeface="Courier New"/>
                <a:sym typeface="Courier New"/>
              </a:rPr>
              <a:t>new</a:t>
            </a: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Point</a:t>
            </a:r>
            <a:r>
              <a:rPr lang="en-US" sz="1400">
                <a:solidFill>
                  <a:srgbClr val="611BB8"/>
                </a:solidFill>
                <a:latin typeface="Courier New"/>
                <a:ea typeface="Courier New"/>
                <a:cs typeface="Courier New"/>
                <a:sym typeface="Courier New"/>
              </a:rPr>
              <a:t>[</a:t>
            </a:r>
            <a:r>
              <a:rPr lang="en-US" sz="1400">
                <a:solidFill>
                  <a:srgbClr val="333333"/>
                </a:solidFill>
                <a:latin typeface="Courier New"/>
                <a:ea typeface="Courier New"/>
                <a:cs typeface="Courier New"/>
                <a:sym typeface="Courier New"/>
              </a:rPr>
              <a:t>2</a:t>
            </a:r>
            <a:r>
              <a:rPr lang="en-US" sz="1400">
                <a:solidFill>
                  <a:srgbClr val="611BB8"/>
                </a:solidFill>
                <a:latin typeface="Courier New"/>
                <a:ea typeface="Courier New"/>
                <a:cs typeface="Courier New"/>
                <a:sym typeface="Courier New"/>
              </a:rPr>
              <a:t>]{{</a:t>
            </a:r>
            <a:r>
              <a:rPr lang="en-US" sz="1400">
                <a:solidFill>
                  <a:srgbClr val="333333"/>
                </a:solidFill>
                <a:latin typeface="Courier New"/>
                <a:ea typeface="Courier New"/>
                <a:cs typeface="Courier New"/>
                <a:sym typeface="Courier New"/>
              </a:rPr>
              <a:t>1</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2</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3</a:t>
            </a:r>
            <a:r>
              <a:rPr lang="en-US" sz="1400">
                <a:solidFill>
                  <a:srgbClr val="611BB8"/>
                </a:solidFill>
                <a:latin typeface="Courier New"/>
                <a:ea typeface="Courier New"/>
                <a:cs typeface="Courier New"/>
                <a:sym typeface="Courier New"/>
              </a:rPr>
              <a:t>,</a:t>
            </a:r>
            <a:r>
              <a:rPr lang="en-US" sz="1400">
                <a:solidFill>
                  <a:srgbClr val="333333"/>
                </a:solidFill>
                <a:latin typeface="Courier New"/>
                <a:ea typeface="Courier New"/>
                <a:cs typeface="Courier New"/>
                <a:sym typeface="Courier New"/>
              </a:rPr>
              <a:t> 4</a:t>
            </a:r>
            <a:r>
              <a:rPr lang="en-US" sz="1400">
                <a:solidFill>
                  <a:srgbClr val="611BB8"/>
                </a:solidFill>
                <a:latin typeface="Courier New"/>
                <a:ea typeface="Courier New"/>
                <a:cs typeface="Courier New"/>
                <a:sym typeface="Courier New"/>
              </a:rPr>
              <a:t>}};</a:t>
            </a:r>
            <a:br>
              <a:rPr lang="en-US" sz="1400">
                <a:solidFill>
                  <a:srgbClr val="611BB8"/>
                </a:solidFill>
                <a:latin typeface="Courier New"/>
                <a:ea typeface="Courier New"/>
                <a:cs typeface="Courier New"/>
                <a:sym typeface="Courier New"/>
              </a:rPr>
            </a:br>
            <a:r>
              <a:rPr lang="en-US" sz="1400">
                <a:solidFill>
                  <a:srgbClr val="611BB8"/>
                </a:solidFill>
                <a:latin typeface="Courier New"/>
                <a:ea typeface="Courier New"/>
                <a:cs typeface="Courier New"/>
                <a:sym typeface="Courier New"/>
              </a:rPr>
              <a:t>                                                      </a:t>
            </a:r>
            <a:r>
              <a:rPr i="1" lang="en-US" sz="1400">
                <a:solidFill>
                  <a:srgbClr val="5A5A5A"/>
                </a:solidFill>
                <a:latin typeface="Courier New"/>
                <a:ea typeface="Courier New"/>
                <a:cs typeface="Courier New"/>
                <a:sym typeface="Courier New"/>
              </a:rPr>
              <a:t>// C++11</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400">
                <a:solidFill>
                  <a:srgbClr val="5A5A5A"/>
                </a:solidFill>
                <a:latin typeface="Courier New"/>
                <a:ea typeface="Courier New"/>
                <a:cs typeface="Courier New"/>
                <a:sym typeface="Courier New"/>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delete</a:t>
            </a:r>
            <a:r>
              <a:rPr lang="en-US" sz="1400">
                <a:solidFill>
                  <a:srgbClr val="611BB8"/>
                </a:solidFill>
                <a:latin typeface="Courier New"/>
                <a:ea typeface="Courier New"/>
                <a:cs typeface="Courier New"/>
                <a:sym typeface="Courier New"/>
              </a:rPr>
              <a:t> heap_pt;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delete</a:t>
            </a:r>
            <a:r>
              <a:rPr lang="en-US" sz="1400">
                <a:solidFill>
                  <a:srgbClr val="611BB8"/>
                </a:solidFill>
                <a:latin typeface="Courier New"/>
                <a:ea typeface="Courier New"/>
                <a:cs typeface="Courier New"/>
                <a:sym typeface="Courier New"/>
              </a:rPr>
              <a:t>[] heap_pt_arr_init_lst;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return</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EXIT_SUCCESS</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0"/>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Pointers in C++</a:t>
            </a:r>
            <a:endParaRPr/>
          </a:p>
        </p:txBody>
      </p:sp>
      <p:sp>
        <p:nvSpPr>
          <p:cNvPr id="355" name="Google Shape;355;p10"/>
          <p:cNvSpPr txBox="1"/>
          <p:nvPr>
            <p:ph idx="1" type="body"/>
          </p:nvPr>
        </p:nvSpPr>
        <p:spPr>
          <a:xfrm>
            <a:off x="575240" y="1258117"/>
            <a:ext cx="11187258" cy="161999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a:pPr>
            <a:r>
              <a:rPr lang="en-US"/>
              <a:t>Work the same as in C, hooray!</a:t>
            </a:r>
            <a:endParaRPr/>
          </a:p>
          <a:p>
            <a:pPr indent="-152400" lvl="0" marL="91440" rtl="0" algn="l">
              <a:lnSpc>
                <a:spcPct val="90000"/>
              </a:lnSpc>
              <a:spcBef>
                <a:spcPts val="1400"/>
              </a:spcBef>
              <a:spcAft>
                <a:spcPts val="0"/>
              </a:spcAft>
              <a:buSzPts val="2400"/>
              <a:buChar char="▪"/>
            </a:pPr>
            <a:r>
              <a:rPr lang="en-US" sz="2400"/>
              <a:t>A </a:t>
            </a:r>
            <a:r>
              <a:rPr b="1" lang="en-US" sz="2400">
                <a:solidFill>
                  <a:srgbClr val="4C3282"/>
                </a:solidFill>
              </a:rPr>
              <a:t>pointer</a:t>
            </a:r>
            <a:r>
              <a:rPr lang="en-US" sz="2400"/>
              <a:t> is a variable containing an address</a:t>
            </a:r>
            <a:endParaRPr sz="1400"/>
          </a:p>
          <a:p>
            <a:pPr indent="-137159" lvl="1" marL="265176" rtl="0" algn="l">
              <a:lnSpc>
                <a:spcPct val="90000"/>
              </a:lnSpc>
              <a:spcBef>
                <a:spcPts val="400"/>
              </a:spcBef>
              <a:spcAft>
                <a:spcPts val="0"/>
              </a:spcAft>
              <a:buSzPts val="1800"/>
              <a:buChar char="-"/>
            </a:pPr>
            <a:r>
              <a:rPr lang="en-US"/>
              <a:t>Modifying the pointer </a:t>
            </a:r>
            <a:r>
              <a:rPr i="1" lang="en-US"/>
              <a:t>doesn’t</a:t>
            </a:r>
            <a:r>
              <a:rPr lang="en-US"/>
              <a:t> modify what it points to, but you can access/modify what it points to by </a:t>
            </a:r>
            <a:r>
              <a:rPr i="1" lang="en-US">
                <a:solidFill>
                  <a:srgbClr val="4C3282"/>
                </a:solidFill>
              </a:rPr>
              <a:t>dereferencing</a:t>
            </a:r>
            <a:endParaRPr sz="2000">
              <a:solidFill>
                <a:srgbClr val="4C3282"/>
              </a:solidFill>
            </a:endParaRPr>
          </a:p>
        </p:txBody>
      </p:sp>
      <p:sp>
        <p:nvSpPr>
          <p:cNvPr id="356" name="Google Shape;356;p10"/>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57" name="Google Shape;357;p10"/>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358" name="Google Shape;358;p10"/>
          <p:cNvSpPr/>
          <p:nvPr/>
        </p:nvSpPr>
        <p:spPr>
          <a:xfrm>
            <a:off x="575239" y="2878111"/>
            <a:ext cx="6096000" cy="341632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int </a:t>
            </a:r>
            <a:r>
              <a:rPr b="1" lang="en-US" sz="1800">
                <a:solidFill>
                  <a:srgbClr val="669900"/>
                </a:solidFill>
                <a:latin typeface="Courier New"/>
                <a:ea typeface="Courier New"/>
                <a:cs typeface="Courier New"/>
                <a:sym typeface="Courier New"/>
              </a:rPr>
              <a:t>main</a:t>
            </a:r>
            <a:r>
              <a:rPr lang="en-US" sz="1800">
                <a:solidFill>
                  <a:srgbClr val="611BB8"/>
                </a:solidFill>
                <a:latin typeface="Courier New"/>
                <a:ea typeface="Courier New"/>
                <a:cs typeface="Courier New"/>
                <a:sym typeface="Courier New"/>
              </a:rPr>
              <a:t>(</a:t>
            </a:r>
            <a:r>
              <a:rPr lang="en-US" sz="1800">
                <a:solidFill>
                  <a:srgbClr val="0066FF"/>
                </a:solidFill>
                <a:latin typeface="Courier New"/>
                <a:ea typeface="Courier New"/>
                <a:cs typeface="Courier New"/>
                <a:sym typeface="Courier New"/>
              </a:rPr>
              <a:t>int</a:t>
            </a:r>
            <a:r>
              <a:rPr lang="en-US" sz="1800">
                <a:solidFill>
                  <a:srgbClr val="611BB8"/>
                </a:solidFill>
                <a:latin typeface="Courier New"/>
                <a:ea typeface="Courier New"/>
                <a:cs typeface="Courier New"/>
                <a:sym typeface="Courier New"/>
              </a:rPr>
              <a:t> argc, </a:t>
            </a:r>
            <a:r>
              <a:rPr lang="en-US" sz="1800">
                <a:solidFill>
                  <a:srgbClr val="0066FF"/>
                </a:solidFill>
                <a:latin typeface="Courier New"/>
                <a:ea typeface="Courier New"/>
                <a:cs typeface="Courier New"/>
                <a:sym typeface="Courier New"/>
              </a:rPr>
              <a:t>char** </a:t>
            </a:r>
            <a:r>
              <a:rPr lang="en-US" sz="1800">
                <a:solidFill>
                  <a:srgbClr val="611BB8"/>
                </a:solidFill>
                <a:latin typeface="Courier New"/>
                <a:ea typeface="Courier New"/>
                <a:cs typeface="Courier New"/>
                <a:sym typeface="Courier New"/>
              </a:rPr>
              <a:t>argv)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int</a:t>
            </a:r>
            <a:r>
              <a:rPr lang="en-US" sz="1800">
                <a:solidFill>
                  <a:srgbClr val="611BB8"/>
                </a:solidFill>
                <a:latin typeface="Courier New"/>
                <a:ea typeface="Courier New"/>
                <a:cs typeface="Courier New"/>
                <a:sym typeface="Courier New"/>
              </a:rPr>
              <a:t> x = </a:t>
            </a:r>
            <a:r>
              <a:rPr lang="en-US" sz="1800">
                <a:solidFill>
                  <a:srgbClr val="333333"/>
                </a:solidFill>
                <a:latin typeface="Courier New"/>
                <a:ea typeface="Courier New"/>
                <a:cs typeface="Courier New"/>
                <a:sym typeface="Courier New"/>
              </a:rPr>
              <a:t>5</a:t>
            </a:r>
            <a:r>
              <a:rPr lang="en-US" sz="1800">
                <a:solidFill>
                  <a:srgbClr val="611BB8"/>
                </a:solidFill>
                <a:latin typeface="Courier New"/>
                <a:ea typeface="Courier New"/>
                <a:cs typeface="Courier New"/>
                <a:sym typeface="Courier New"/>
              </a:rPr>
              <a:t>, y = </a:t>
            </a:r>
            <a:r>
              <a:rPr lang="en-US" sz="1800">
                <a:solidFill>
                  <a:srgbClr val="333333"/>
                </a:solidFill>
                <a:latin typeface="Courier New"/>
                <a:ea typeface="Courier New"/>
                <a:cs typeface="Courier New"/>
                <a:sym typeface="Courier New"/>
              </a:rPr>
              <a:t>10</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int* </a:t>
            </a:r>
            <a:r>
              <a:rPr lang="en-US" sz="1800">
                <a:solidFill>
                  <a:srgbClr val="611BB8"/>
                </a:solidFill>
                <a:latin typeface="Courier New"/>
                <a:ea typeface="Courier New"/>
                <a:cs typeface="Courier New"/>
                <a:sym typeface="Courier New"/>
              </a:rPr>
              <a:t>z = &amp;x;</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611BB8"/>
                </a:solidFill>
                <a:latin typeface="Courier New"/>
                <a:ea typeface="Courier New"/>
                <a:cs typeface="Courier New"/>
                <a:sym typeface="Courier New"/>
              </a:rPr>
              <a:t>  *z += </a:t>
            </a:r>
            <a:r>
              <a:rPr lang="en-US" sz="1800">
                <a:solidFill>
                  <a:srgbClr val="333333"/>
                </a:solidFill>
                <a:latin typeface="Courier New"/>
                <a:ea typeface="Courier New"/>
                <a:cs typeface="Courier New"/>
                <a:sym typeface="Courier New"/>
              </a:rPr>
              <a:t>1</a:t>
            </a: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sets x to 6</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x += </a:t>
            </a:r>
            <a:r>
              <a:rPr lang="en-US" sz="1800">
                <a:solidFill>
                  <a:srgbClr val="333333"/>
                </a:solidFill>
                <a:latin typeface="Courier New"/>
                <a:ea typeface="Courier New"/>
                <a:cs typeface="Courier New"/>
                <a:sym typeface="Courier New"/>
              </a:rPr>
              <a:t>1</a:t>
            </a: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sets x (and *z) to 7</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611BB8"/>
                </a:solidFill>
                <a:latin typeface="Courier New"/>
                <a:ea typeface="Courier New"/>
                <a:cs typeface="Courier New"/>
                <a:sym typeface="Courier New"/>
              </a:rPr>
              <a:t>   z = &amp;y;  </a:t>
            </a:r>
            <a:r>
              <a:rPr i="1" lang="en-US" sz="1800">
                <a:solidFill>
                  <a:srgbClr val="5A5A5A"/>
                </a:solidFill>
                <a:latin typeface="Courier New"/>
                <a:ea typeface="Courier New"/>
                <a:cs typeface="Courier New"/>
                <a:sym typeface="Courier New"/>
              </a:rPr>
              <a:t>// sets z to the address of 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*z += </a:t>
            </a:r>
            <a:r>
              <a:rPr lang="en-US" sz="1800">
                <a:solidFill>
                  <a:srgbClr val="333333"/>
                </a:solidFill>
                <a:latin typeface="Courier New"/>
                <a:ea typeface="Courier New"/>
                <a:cs typeface="Courier New"/>
                <a:sym typeface="Courier New"/>
              </a:rPr>
              <a:t>1</a:t>
            </a: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sets y (and *z) to 11</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E2661A"/>
                </a:solidFill>
                <a:latin typeface="Courier New"/>
                <a:ea typeface="Courier New"/>
                <a:cs typeface="Courier New"/>
                <a:sym typeface="Courier New"/>
              </a:rPr>
              <a:t>  return</a:t>
            </a:r>
            <a:r>
              <a:rPr lang="en-US" sz="1800">
                <a:solidFill>
                  <a:srgbClr val="611BB8"/>
                </a:solidFill>
                <a:latin typeface="Courier New"/>
                <a:ea typeface="Courier New"/>
                <a:cs typeface="Courier New"/>
                <a:sym typeface="Courier New"/>
              </a:rPr>
              <a:t> </a:t>
            </a:r>
            <a:r>
              <a:rPr lang="en-US" sz="1800">
                <a:solidFill>
                  <a:srgbClr val="333333"/>
                </a:solidFill>
                <a:latin typeface="Courier New"/>
                <a:ea typeface="Courier New"/>
                <a:cs typeface="Courier New"/>
                <a:sym typeface="Courier New"/>
              </a:rPr>
              <a:t>EXIT_SUCCESS</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1"/>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References in C++</a:t>
            </a:r>
            <a:endParaRPr/>
          </a:p>
        </p:txBody>
      </p:sp>
      <p:sp>
        <p:nvSpPr>
          <p:cNvPr id="364" name="Google Shape;364;p11"/>
          <p:cNvSpPr txBox="1"/>
          <p:nvPr>
            <p:ph idx="1" type="body"/>
          </p:nvPr>
        </p:nvSpPr>
        <p:spPr>
          <a:xfrm>
            <a:off x="575240" y="1463857"/>
            <a:ext cx="11187258" cy="1387226"/>
          </a:xfrm>
          <a:prstGeom prst="rect">
            <a:avLst/>
          </a:prstGeom>
          <a:noFill/>
          <a:ln>
            <a:noFill/>
          </a:ln>
        </p:spPr>
        <p:txBody>
          <a:bodyPr anchorCtr="0" anchor="t" bIns="45700" lIns="45700" spcFirstLastPara="1" rIns="45700" wrap="square" tIns="45700">
            <a:normAutofit lnSpcReduction="10000"/>
          </a:bodyPr>
          <a:lstStyle/>
          <a:p>
            <a:pPr indent="-152400" lvl="0" marL="91440" rtl="0" algn="l">
              <a:lnSpc>
                <a:spcPct val="90000"/>
              </a:lnSpc>
              <a:spcBef>
                <a:spcPts val="0"/>
              </a:spcBef>
              <a:spcAft>
                <a:spcPts val="0"/>
              </a:spcAft>
              <a:buSzPts val="2400"/>
              <a:buChar char="▪"/>
            </a:pPr>
            <a:r>
              <a:rPr lang="en-US" sz="2400"/>
              <a:t>A </a:t>
            </a:r>
            <a:r>
              <a:rPr b="1" lang="en-US" sz="2400">
                <a:solidFill>
                  <a:srgbClr val="4C3282"/>
                </a:solidFill>
              </a:rPr>
              <a:t>reference</a:t>
            </a:r>
            <a:r>
              <a:rPr lang="en-US" sz="2400"/>
              <a:t> is an alias for another variable</a:t>
            </a:r>
            <a:endParaRPr sz="1400"/>
          </a:p>
          <a:p>
            <a:pPr indent="-137159" lvl="1" marL="265176" rtl="0" algn="l">
              <a:lnSpc>
                <a:spcPct val="90000"/>
              </a:lnSpc>
              <a:spcBef>
                <a:spcPts val="400"/>
              </a:spcBef>
              <a:spcAft>
                <a:spcPts val="0"/>
              </a:spcAft>
              <a:buSzPts val="1800"/>
              <a:buChar char="-"/>
            </a:pPr>
            <a:r>
              <a:rPr i="1" lang="en-US"/>
              <a:t>Alias</a:t>
            </a:r>
            <a:r>
              <a:rPr lang="en-US"/>
              <a:t>: another name that is bound to the aliased variable</a:t>
            </a:r>
            <a:endParaRPr i="1" sz="2000"/>
          </a:p>
          <a:p>
            <a:pPr indent="-137159" lvl="1" marL="265176" rtl="0" algn="l">
              <a:lnSpc>
                <a:spcPct val="90000"/>
              </a:lnSpc>
              <a:spcBef>
                <a:spcPts val="600"/>
              </a:spcBef>
              <a:spcAft>
                <a:spcPts val="0"/>
              </a:spcAft>
              <a:buSzPts val="1800"/>
              <a:buChar char="-"/>
            </a:pPr>
            <a:r>
              <a:rPr lang="en-US"/>
              <a:t>Mutating a reference </a:t>
            </a:r>
            <a:r>
              <a:rPr b="1" i="1" lang="en-US"/>
              <a:t>is</a:t>
            </a:r>
            <a:r>
              <a:rPr lang="en-US"/>
              <a:t> mutating the aliased variable</a:t>
            </a:r>
            <a:endParaRPr sz="1200"/>
          </a:p>
          <a:p>
            <a:pPr indent="-137159" lvl="1" marL="265176" rtl="0" algn="l">
              <a:lnSpc>
                <a:spcPct val="90000"/>
              </a:lnSpc>
              <a:spcBef>
                <a:spcPts val="600"/>
              </a:spcBef>
              <a:spcAft>
                <a:spcPts val="0"/>
              </a:spcAft>
              <a:buSzPts val="1800"/>
              <a:buChar char="-"/>
            </a:pPr>
            <a:r>
              <a:rPr lang="en-US"/>
              <a:t>Introduced in C++ as part of the language</a:t>
            </a:r>
            <a:endParaRPr sz="2000"/>
          </a:p>
          <a:p>
            <a:pPr indent="0" lvl="0" marL="91440" rtl="0" algn="l">
              <a:lnSpc>
                <a:spcPct val="90000"/>
              </a:lnSpc>
              <a:spcBef>
                <a:spcPts val="1600"/>
              </a:spcBef>
              <a:spcAft>
                <a:spcPts val="0"/>
              </a:spcAft>
              <a:buSzPts val="2200"/>
              <a:buNone/>
            </a:pPr>
            <a:r>
              <a:t/>
            </a:r>
            <a:endParaRPr/>
          </a:p>
        </p:txBody>
      </p:sp>
      <p:sp>
        <p:nvSpPr>
          <p:cNvPr id="365" name="Google Shape;365;p1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66" name="Google Shape;366;p1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367" name="Google Shape;367;p11"/>
          <p:cNvSpPr/>
          <p:nvPr/>
        </p:nvSpPr>
        <p:spPr>
          <a:xfrm>
            <a:off x="575239" y="2989582"/>
            <a:ext cx="6808541" cy="341632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int </a:t>
            </a:r>
            <a:r>
              <a:rPr b="1" lang="en-US" sz="1800">
                <a:solidFill>
                  <a:srgbClr val="669900"/>
                </a:solidFill>
                <a:latin typeface="Courier New"/>
                <a:ea typeface="Courier New"/>
                <a:cs typeface="Courier New"/>
                <a:sym typeface="Courier New"/>
              </a:rPr>
              <a:t>main</a:t>
            </a:r>
            <a:r>
              <a:rPr lang="en-US" sz="1800">
                <a:solidFill>
                  <a:srgbClr val="611BB8"/>
                </a:solidFill>
                <a:latin typeface="Courier New"/>
                <a:ea typeface="Courier New"/>
                <a:cs typeface="Courier New"/>
                <a:sym typeface="Courier New"/>
              </a:rPr>
              <a:t>(</a:t>
            </a:r>
            <a:r>
              <a:rPr lang="en-US" sz="1800">
                <a:solidFill>
                  <a:srgbClr val="0066FF"/>
                </a:solidFill>
                <a:latin typeface="Courier New"/>
                <a:ea typeface="Courier New"/>
                <a:cs typeface="Courier New"/>
                <a:sym typeface="Courier New"/>
              </a:rPr>
              <a:t>int</a:t>
            </a:r>
            <a:r>
              <a:rPr lang="en-US" sz="1800">
                <a:solidFill>
                  <a:srgbClr val="611BB8"/>
                </a:solidFill>
                <a:latin typeface="Courier New"/>
                <a:ea typeface="Courier New"/>
                <a:cs typeface="Courier New"/>
                <a:sym typeface="Courier New"/>
              </a:rPr>
              <a:t> argc, </a:t>
            </a:r>
            <a:r>
              <a:rPr lang="en-US" sz="1800">
                <a:solidFill>
                  <a:srgbClr val="0066FF"/>
                </a:solidFill>
                <a:latin typeface="Courier New"/>
                <a:ea typeface="Courier New"/>
                <a:cs typeface="Courier New"/>
                <a:sym typeface="Courier New"/>
              </a:rPr>
              <a:t>char** </a:t>
            </a:r>
            <a:r>
              <a:rPr lang="en-US" sz="1800">
                <a:solidFill>
                  <a:srgbClr val="611BB8"/>
                </a:solidFill>
                <a:latin typeface="Courier New"/>
                <a:ea typeface="Courier New"/>
                <a:cs typeface="Courier New"/>
                <a:sym typeface="Courier New"/>
              </a:rPr>
              <a:t>argv)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int</a:t>
            </a:r>
            <a:r>
              <a:rPr lang="en-US" sz="1800">
                <a:solidFill>
                  <a:srgbClr val="611BB8"/>
                </a:solidFill>
                <a:latin typeface="Courier New"/>
                <a:ea typeface="Courier New"/>
                <a:cs typeface="Courier New"/>
                <a:sym typeface="Courier New"/>
              </a:rPr>
              <a:t> x = </a:t>
            </a:r>
            <a:r>
              <a:rPr lang="en-US" sz="1800">
                <a:solidFill>
                  <a:srgbClr val="333333"/>
                </a:solidFill>
                <a:latin typeface="Courier New"/>
                <a:ea typeface="Courier New"/>
                <a:cs typeface="Courier New"/>
                <a:sym typeface="Courier New"/>
              </a:rPr>
              <a:t>5</a:t>
            </a:r>
            <a:r>
              <a:rPr lang="en-US" sz="1800">
                <a:solidFill>
                  <a:srgbClr val="611BB8"/>
                </a:solidFill>
                <a:latin typeface="Courier New"/>
                <a:ea typeface="Courier New"/>
                <a:cs typeface="Courier New"/>
                <a:sym typeface="Courier New"/>
              </a:rPr>
              <a:t>, y = </a:t>
            </a:r>
            <a:r>
              <a:rPr lang="en-US" sz="1800">
                <a:solidFill>
                  <a:srgbClr val="333333"/>
                </a:solidFill>
                <a:latin typeface="Courier New"/>
                <a:ea typeface="Courier New"/>
                <a:cs typeface="Courier New"/>
                <a:sym typeface="Courier New"/>
              </a:rPr>
              <a:t>10</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int&amp; </a:t>
            </a:r>
            <a:r>
              <a:rPr lang="en-US" sz="1800">
                <a:solidFill>
                  <a:srgbClr val="611BB8"/>
                </a:solidFill>
                <a:latin typeface="Courier New"/>
                <a:ea typeface="Courier New"/>
                <a:cs typeface="Courier New"/>
                <a:sym typeface="Courier New"/>
              </a:rPr>
              <a:t>z = x;  </a:t>
            </a:r>
            <a:r>
              <a:rPr i="1" lang="en-US" sz="1800">
                <a:solidFill>
                  <a:srgbClr val="5A5A5A"/>
                </a:solidFill>
                <a:latin typeface="Courier New"/>
                <a:ea typeface="Courier New"/>
                <a:cs typeface="Courier New"/>
                <a:sym typeface="Courier New"/>
              </a:rPr>
              <a:t>// binds the name "z" to x</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611BB8"/>
                </a:solidFill>
                <a:latin typeface="Courier New"/>
                <a:ea typeface="Courier New"/>
                <a:cs typeface="Courier New"/>
                <a:sym typeface="Courier New"/>
              </a:rPr>
              <a:t>  z += </a:t>
            </a:r>
            <a:r>
              <a:rPr lang="en-US" sz="1800">
                <a:solidFill>
                  <a:srgbClr val="333333"/>
                </a:solidFill>
                <a:latin typeface="Courier New"/>
                <a:ea typeface="Courier New"/>
                <a:cs typeface="Courier New"/>
                <a:sym typeface="Courier New"/>
              </a:rPr>
              <a:t>1</a:t>
            </a: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sets z (and x) to 6</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x += </a:t>
            </a:r>
            <a:r>
              <a:rPr lang="en-US" sz="1800">
                <a:solidFill>
                  <a:srgbClr val="333333"/>
                </a:solidFill>
                <a:latin typeface="Courier New"/>
                <a:ea typeface="Courier New"/>
                <a:cs typeface="Courier New"/>
                <a:sym typeface="Courier New"/>
              </a:rPr>
              <a:t>1</a:t>
            </a: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sets x (and z) to 7</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611BB8"/>
                </a:solidFill>
                <a:latin typeface="Courier New"/>
                <a:ea typeface="Courier New"/>
                <a:cs typeface="Courier New"/>
                <a:sym typeface="Courier New"/>
              </a:rPr>
              <a:t>  z  = y;  </a:t>
            </a:r>
            <a:r>
              <a:rPr i="1" lang="en-US" sz="1800">
                <a:solidFill>
                  <a:srgbClr val="5A5A5A"/>
                </a:solidFill>
                <a:latin typeface="Courier New"/>
                <a:ea typeface="Courier New"/>
                <a:cs typeface="Courier New"/>
                <a:sym typeface="Courier New"/>
              </a:rPr>
              <a:t>// sets z (and x) to the value of 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z += </a:t>
            </a:r>
            <a:r>
              <a:rPr lang="en-US" sz="1800">
                <a:solidFill>
                  <a:srgbClr val="333333"/>
                </a:solidFill>
                <a:latin typeface="Courier New"/>
                <a:ea typeface="Courier New"/>
                <a:cs typeface="Courier New"/>
                <a:sym typeface="Courier New"/>
              </a:rPr>
              <a:t>1</a:t>
            </a: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sets z (and x) to 11</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E2661A"/>
                </a:solidFill>
                <a:latin typeface="Courier New"/>
                <a:ea typeface="Courier New"/>
                <a:cs typeface="Courier New"/>
                <a:sym typeface="Courier New"/>
              </a:rPr>
              <a:t>  return</a:t>
            </a:r>
            <a:r>
              <a:rPr lang="en-US" sz="1800">
                <a:solidFill>
                  <a:srgbClr val="611BB8"/>
                </a:solidFill>
                <a:latin typeface="Courier New"/>
                <a:ea typeface="Courier New"/>
                <a:cs typeface="Courier New"/>
                <a:sym typeface="Courier New"/>
              </a:rPr>
              <a:t> </a:t>
            </a:r>
            <a:r>
              <a:rPr lang="en-US" sz="1800">
                <a:solidFill>
                  <a:srgbClr val="333333"/>
                </a:solidFill>
                <a:latin typeface="Courier New"/>
                <a:ea typeface="Courier New"/>
                <a:cs typeface="Courier New"/>
                <a:sym typeface="Courier New"/>
              </a:rPr>
              <a:t>EXIT_SUCCESS</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Pass by Reference</a:t>
            </a:r>
            <a:endParaRPr/>
          </a:p>
        </p:txBody>
      </p:sp>
      <p:sp>
        <p:nvSpPr>
          <p:cNvPr id="373" name="Google Shape;373;p12"/>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400"/>
              <a:buNone/>
            </a:pPr>
            <a:r>
              <a:rPr lang="en-US" sz="2400"/>
              <a:t>C++ allows you to use real </a:t>
            </a:r>
            <a:r>
              <a:rPr b="1" lang="en-US" sz="2400">
                <a:solidFill>
                  <a:srgbClr val="4C3282"/>
                </a:solidFill>
              </a:rPr>
              <a:t>pass-by-reference</a:t>
            </a:r>
            <a:endParaRPr b="1" sz="1400">
              <a:solidFill>
                <a:srgbClr val="4C3282"/>
              </a:solidFill>
            </a:endParaRPr>
          </a:p>
          <a:p>
            <a:pPr indent="-137159" lvl="1" marL="265176" rtl="0" algn="l">
              <a:lnSpc>
                <a:spcPct val="90000"/>
              </a:lnSpc>
              <a:spcBef>
                <a:spcPts val="400"/>
              </a:spcBef>
              <a:spcAft>
                <a:spcPts val="0"/>
              </a:spcAft>
              <a:buSzPts val="1800"/>
              <a:buChar char="-"/>
            </a:pPr>
            <a:r>
              <a:rPr lang="en-US"/>
              <a:t>Client passes in an argument with normal syntax</a:t>
            </a:r>
            <a:endParaRPr sz="2000"/>
          </a:p>
          <a:p>
            <a:pPr indent="-137159" lvl="2" marL="448056" rtl="0" algn="l">
              <a:lnSpc>
                <a:spcPct val="90000"/>
              </a:lnSpc>
              <a:spcBef>
                <a:spcPts val="600"/>
              </a:spcBef>
              <a:spcAft>
                <a:spcPts val="0"/>
              </a:spcAft>
              <a:buSzPts val="1400"/>
              <a:buChar char="-"/>
            </a:pPr>
            <a:r>
              <a:rPr lang="en-US"/>
              <a:t>Function uses reference parameters with normal syntax</a:t>
            </a:r>
            <a:endParaRPr sz="1200"/>
          </a:p>
          <a:p>
            <a:pPr indent="-137159" lvl="2" marL="448056" rtl="0" algn="l">
              <a:lnSpc>
                <a:spcPct val="90000"/>
              </a:lnSpc>
              <a:spcBef>
                <a:spcPts val="600"/>
              </a:spcBef>
              <a:spcAft>
                <a:spcPts val="0"/>
              </a:spcAft>
              <a:buSzPts val="1400"/>
              <a:buChar char="-"/>
            </a:pPr>
            <a:r>
              <a:rPr lang="en-US">
                <a:solidFill>
                  <a:srgbClr val="4C3282"/>
                </a:solidFill>
              </a:rPr>
              <a:t>Modifying a reference parameter modifies the caller’s argument</a:t>
            </a:r>
            <a:r>
              <a:rPr lang="en-US"/>
              <a:t>!</a:t>
            </a:r>
            <a:endParaRPr sz="1200"/>
          </a:p>
          <a:p>
            <a:pPr indent="0" lvl="0" marL="91440" rtl="0" algn="l">
              <a:lnSpc>
                <a:spcPct val="90000"/>
              </a:lnSpc>
              <a:spcBef>
                <a:spcPts val="1600"/>
              </a:spcBef>
              <a:spcAft>
                <a:spcPts val="0"/>
              </a:spcAft>
              <a:buSzPts val="2200"/>
              <a:buNone/>
            </a:pPr>
            <a:r>
              <a:t/>
            </a:r>
            <a:endParaRPr/>
          </a:p>
        </p:txBody>
      </p:sp>
      <p:sp>
        <p:nvSpPr>
          <p:cNvPr id="374" name="Google Shape;374;p1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75" name="Google Shape;375;p1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376" name="Google Shape;376;p12"/>
          <p:cNvSpPr/>
          <p:nvPr/>
        </p:nvSpPr>
        <p:spPr>
          <a:xfrm>
            <a:off x="575239" y="2990730"/>
            <a:ext cx="6387476" cy="3693319"/>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void </a:t>
            </a:r>
            <a:r>
              <a:rPr b="1" lang="en-US" sz="1800">
                <a:solidFill>
                  <a:srgbClr val="669900"/>
                </a:solidFill>
                <a:latin typeface="Courier New"/>
                <a:ea typeface="Courier New"/>
                <a:cs typeface="Courier New"/>
                <a:sym typeface="Courier New"/>
              </a:rPr>
              <a:t>swap</a:t>
            </a:r>
            <a:r>
              <a:rPr lang="en-US" sz="1800">
                <a:solidFill>
                  <a:srgbClr val="611BB8"/>
                </a:solidFill>
                <a:latin typeface="Courier New"/>
                <a:ea typeface="Courier New"/>
                <a:cs typeface="Courier New"/>
                <a:sym typeface="Courier New"/>
              </a:rPr>
              <a:t>(</a:t>
            </a:r>
            <a:r>
              <a:rPr lang="en-US" sz="1800">
                <a:solidFill>
                  <a:srgbClr val="0066FF"/>
                </a:solidFill>
                <a:latin typeface="Courier New"/>
                <a:ea typeface="Courier New"/>
                <a:cs typeface="Courier New"/>
                <a:sym typeface="Courier New"/>
              </a:rPr>
              <a:t>int&amp;</a:t>
            </a:r>
            <a:r>
              <a:rPr lang="en-US" sz="1800">
                <a:solidFill>
                  <a:srgbClr val="611BB8"/>
                </a:solidFill>
                <a:latin typeface="Courier New"/>
                <a:ea typeface="Courier New"/>
                <a:cs typeface="Courier New"/>
                <a:sym typeface="Courier New"/>
              </a:rPr>
              <a:t> x, </a:t>
            </a:r>
            <a:r>
              <a:rPr lang="en-US" sz="1800">
                <a:solidFill>
                  <a:srgbClr val="0066FF"/>
                </a:solidFill>
                <a:latin typeface="Courier New"/>
                <a:ea typeface="Courier New"/>
                <a:cs typeface="Courier New"/>
                <a:sym typeface="Courier New"/>
              </a:rPr>
              <a:t>int&amp; </a:t>
            </a:r>
            <a:r>
              <a:rPr lang="en-US" sz="1800">
                <a:solidFill>
                  <a:srgbClr val="611BB8"/>
                </a:solidFill>
                <a:latin typeface="Courier New"/>
                <a:ea typeface="Courier New"/>
                <a:cs typeface="Courier New"/>
                <a:sym typeface="Courier New"/>
              </a:rPr>
              <a:t>y)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int</a:t>
            </a:r>
            <a:r>
              <a:rPr lang="en-US" sz="1800">
                <a:solidFill>
                  <a:srgbClr val="611BB8"/>
                </a:solidFill>
                <a:latin typeface="Courier New"/>
                <a:ea typeface="Courier New"/>
                <a:cs typeface="Courier New"/>
                <a:sym typeface="Courier New"/>
              </a:rPr>
              <a:t> tmp = x;</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x = 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y = tmp;</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0066FF"/>
                </a:solidFill>
                <a:latin typeface="Courier New"/>
                <a:ea typeface="Courier New"/>
                <a:cs typeface="Courier New"/>
                <a:sym typeface="Courier New"/>
              </a:rPr>
              <a:t>int </a:t>
            </a:r>
            <a:r>
              <a:rPr b="1" lang="en-US" sz="1800">
                <a:solidFill>
                  <a:srgbClr val="669900"/>
                </a:solidFill>
                <a:latin typeface="Courier New"/>
                <a:ea typeface="Courier New"/>
                <a:cs typeface="Courier New"/>
                <a:sym typeface="Courier New"/>
              </a:rPr>
              <a:t>main</a:t>
            </a:r>
            <a:r>
              <a:rPr lang="en-US" sz="1800">
                <a:solidFill>
                  <a:srgbClr val="611BB8"/>
                </a:solidFill>
                <a:latin typeface="Courier New"/>
                <a:ea typeface="Courier New"/>
                <a:cs typeface="Courier New"/>
                <a:sym typeface="Courier New"/>
              </a:rPr>
              <a:t>(</a:t>
            </a:r>
            <a:r>
              <a:rPr lang="en-US" sz="1800">
                <a:solidFill>
                  <a:srgbClr val="0066FF"/>
                </a:solidFill>
                <a:latin typeface="Courier New"/>
                <a:ea typeface="Courier New"/>
                <a:cs typeface="Courier New"/>
                <a:sym typeface="Courier New"/>
              </a:rPr>
              <a:t>int</a:t>
            </a:r>
            <a:r>
              <a:rPr lang="en-US" sz="1800">
                <a:solidFill>
                  <a:srgbClr val="611BB8"/>
                </a:solidFill>
                <a:latin typeface="Courier New"/>
                <a:ea typeface="Courier New"/>
                <a:cs typeface="Courier New"/>
                <a:sym typeface="Courier New"/>
              </a:rPr>
              <a:t> argc, </a:t>
            </a:r>
            <a:r>
              <a:rPr lang="en-US" sz="1800">
                <a:solidFill>
                  <a:srgbClr val="0066FF"/>
                </a:solidFill>
                <a:latin typeface="Courier New"/>
                <a:ea typeface="Courier New"/>
                <a:cs typeface="Courier New"/>
                <a:sym typeface="Courier New"/>
              </a:rPr>
              <a:t>char** </a:t>
            </a:r>
            <a:r>
              <a:rPr lang="en-US" sz="1800">
                <a:solidFill>
                  <a:srgbClr val="611BB8"/>
                </a:solidFill>
                <a:latin typeface="Courier New"/>
                <a:ea typeface="Courier New"/>
                <a:cs typeface="Courier New"/>
                <a:sym typeface="Courier New"/>
              </a:rPr>
              <a:t>argv)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int</a:t>
            </a:r>
            <a:r>
              <a:rPr lang="en-US" sz="1800">
                <a:solidFill>
                  <a:srgbClr val="611BB8"/>
                </a:solidFill>
                <a:latin typeface="Courier New"/>
                <a:ea typeface="Courier New"/>
                <a:cs typeface="Courier New"/>
                <a:sym typeface="Courier New"/>
              </a:rPr>
              <a:t> a = </a:t>
            </a:r>
            <a:r>
              <a:rPr lang="en-US" sz="1800">
                <a:solidFill>
                  <a:srgbClr val="333333"/>
                </a:solidFill>
                <a:latin typeface="Courier New"/>
                <a:ea typeface="Courier New"/>
                <a:cs typeface="Courier New"/>
                <a:sym typeface="Courier New"/>
              </a:rPr>
              <a:t>5</a:t>
            </a:r>
            <a:r>
              <a:rPr lang="en-US" sz="1800">
                <a:solidFill>
                  <a:srgbClr val="611BB8"/>
                </a:solidFill>
                <a:latin typeface="Courier New"/>
                <a:ea typeface="Courier New"/>
                <a:cs typeface="Courier New"/>
                <a:sym typeface="Courier New"/>
              </a:rPr>
              <a:t>, b = </a:t>
            </a:r>
            <a:r>
              <a:rPr lang="en-US" sz="1800">
                <a:solidFill>
                  <a:srgbClr val="333333"/>
                </a:solidFill>
                <a:latin typeface="Courier New"/>
                <a:ea typeface="Courier New"/>
                <a:cs typeface="Courier New"/>
                <a:sym typeface="Courier New"/>
              </a:rPr>
              <a:t>10</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611BB8"/>
                </a:solidFill>
                <a:latin typeface="Courier New"/>
                <a:ea typeface="Courier New"/>
                <a:cs typeface="Courier New"/>
                <a:sym typeface="Courier New"/>
              </a:rPr>
              <a:t>  </a:t>
            </a:r>
            <a:r>
              <a:rPr b="1" lang="en-US" sz="1800">
                <a:solidFill>
                  <a:srgbClr val="669900"/>
                </a:solidFill>
                <a:latin typeface="Courier New"/>
                <a:ea typeface="Courier New"/>
                <a:cs typeface="Courier New"/>
                <a:sym typeface="Courier New"/>
              </a:rPr>
              <a:t>swap</a:t>
            </a:r>
            <a:r>
              <a:rPr lang="en-US" sz="1800">
                <a:solidFill>
                  <a:srgbClr val="611BB8"/>
                </a:solidFill>
                <a:latin typeface="Courier New"/>
                <a:ea typeface="Courier New"/>
                <a:cs typeface="Courier New"/>
                <a:sym typeface="Courier New"/>
              </a:rPr>
              <a:t>(a, b);</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cout &lt;&lt; </a:t>
            </a:r>
            <a:r>
              <a:rPr lang="en-US" sz="1800">
                <a:solidFill>
                  <a:srgbClr val="D94B7B"/>
                </a:solidFill>
                <a:latin typeface="Courier New"/>
                <a:ea typeface="Courier New"/>
                <a:cs typeface="Courier New"/>
                <a:sym typeface="Courier New"/>
              </a:rPr>
              <a:t>"a: "</a:t>
            </a:r>
            <a:r>
              <a:rPr lang="en-US" sz="1800">
                <a:solidFill>
                  <a:srgbClr val="611BB8"/>
                </a:solidFill>
                <a:latin typeface="Courier New"/>
                <a:ea typeface="Courier New"/>
                <a:cs typeface="Courier New"/>
                <a:sym typeface="Courier New"/>
              </a:rPr>
              <a:t> &lt;&lt; a &lt;&lt; </a:t>
            </a:r>
            <a:r>
              <a:rPr lang="en-US" sz="1800">
                <a:solidFill>
                  <a:srgbClr val="D94B7B"/>
                </a:solidFill>
                <a:latin typeface="Courier New"/>
                <a:ea typeface="Courier New"/>
                <a:cs typeface="Courier New"/>
                <a:sym typeface="Courier New"/>
              </a:rPr>
              <a:t>"; b: "</a:t>
            </a:r>
            <a:r>
              <a:rPr lang="en-US" sz="1800">
                <a:solidFill>
                  <a:srgbClr val="611BB8"/>
                </a:solidFill>
                <a:latin typeface="Courier New"/>
                <a:ea typeface="Courier New"/>
                <a:cs typeface="Courier New"/>
                <a:sym typeface="Courier New"/>
              </a:rPr>
              <a:t> &lt;&lt; b &lt;&lt; endl;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E2661A"/>
                </a:solidFill>
                <a:latin typeface="Courier New"/>
                <a:ea typeface="Courier New"/>
                <a:cs typeface="Courier New"/>
                <a:sym typeface="Courier New"/>
              </a:rPr>
              <a:t>  return</a:t>
            </a:r>
            <a:r>
              <a:rPr lang="en-US" sz="1800">
                <a:solidFill>
                  <a:srgbClr val="611BB8"/>
                </a:solidFill>
                <a:latin typeface="Courier New"/>
                <a:ea typeface="Courier New"/>
                <a:cs typeface="Courier New"/>
                <a:sym typeface="Courier New"/>
              </a:rPr>
              <a:t> </a:t>
            </a:r>
            <a:r>
              <a:rPr lang="en-US" sz="1800">
                <a:solidFill>
                  <a:srgbClr val="333333"/>
                </a:solidFill>
                <a:latin typeface="Courier New"/>
                <a:ea typeface="Courier New"/>
                <a:cs typeface="Courier New"/>
                <a:sym typeface="Courier New"/>
              </a:rPr>
              <a:t>EXIT_SUCCESS</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
        <p:nvSpPr>
          <p:cNvPr id="377" name="Google Shape;377;p12"/>
          <p:cNvSpPr/>
          <p:nvPr/>
        </p:nvSpPr>
        <p:spPr>
          <a:xfrm>
            <a:off x="7332689" y="2851290"/>
            <a:ext cx="4429809" cy="3665619"/>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114300" lvl="0" marL="91440" marR="0" rtl="0" algn="l">
              <a:lnSpc>
                <a:spcPct val="90000"/>
              </a:lnSpc>
              <a:spcBef>
                <a:spcPts val="0"/>
              </a:spcBef>
              <a:spcAft>
                <a:spcPts val="0"/>
              </a:spcAft>
              <a:buClr>
                <a:srgbClr val="4C3282"/>
              </a:buClr>
              <a:buSzPts val="1800"/>
              <a:buFont typeface="Noto Sans Symbols"/>
              <a:buChar char="▪"/>
            </a:pPr>
            <a:r>
              <a:rPr lang="en-US" sz="1800">
                <a:solidFill>
                  <a:schemeClr val="dk1"/>
                </a:solidFill>
                <a:latin typeface="Quattrocento Sans"/>
                <a:ea typeface="Quattrocento Sans"/>
                <a:cs typeface="Quattrocento Sans"/>
                <a:sym typeface="Quattrocento Sans"/>
              </a:rPr>
              <a:t>A stylistic choice, not mandated by the C++ language</a:t>
            </a:r>
            <a:endParaRPr/>
          </a:p>
          <a:p>
            <a:pPr indent="-114300" lvl="0" marL="91440" marR="0" rtl="0" algn="l">
              <a:lnSpc>
                <a:spcPct val="90000"/>
              </a:lnSpc>
              <a:spcBef>
                <a:spcPts val="1400"/>
              </a:spcBef>
              <a:spcAft>
                <a:spcPts val="0"/>
              </a:spcAft>
              <a:buClr>
                <a:srgbClr val="4C3282"/>
              </a:buClr>
              <a:buSzPts val="1800"/>
              <a:buFont typeface="Noto Sans Symbols"/>
              <a:buChar char="▪"/>
            </a:pPr>
            <a:r>
              <a:rPr lang="en-US" sz="1800">
                <a:solidFill>
                  <a:schemeClr val="dk1"/>
                </a:solidFill>
                <a:latin typeface="Quattrocento Sans"/>
                <a:ea typeface="Quattrocento Sans"/>
                <a:cs typeface="Quattrocento Sans"/>
                <a:sym typeface="Quattrocento Sans"/>
              </a:rPr>
              <a:t>Google C++ style guide suggests:</a:t>
            </a:r>
            <a:endParaRPr/>
          </a:p>
          <a:p>
            <a:pPr indent="-137159" lvl="1" marL="265176" marR="0" rtl="0" algn="l">
              <a:lnSpc>
                <a:spcPct val="90000"/>
              </a:lnSpc>
              <a:spcBef>
                <a:spcPts val="400"/>
              </a:spcBef>
              <a:spcAft>
                <a:spcPts val="0"/>
              </a:spcAft>
              <a:buClr>
                <a:srgbClr val="B6A479"/>
              </a:buClr>
              <a:buSzPts val="1400"/>
              <a:buFont typeface="Quattrocento Sans"/>
              <a:buChar char="-"/>
            </a:pPr>
            <a:r>
              <a:rPr b="0" i="0" lang="en-US" sz="1400" u="sng" cap="none" strike="noStrike">
                <a:solidFill>
                  <a:schemeClr val="dk1"/>
                </a:solidFill>
                <a:latin typeface="Quattrocento Sans"/>
                <a:ea typeface="Quattrocento Sans"/>
                <a:cs typeface="Quattrocento Sans"/>
                <a:sym typeface="Quattrocento Sans"/>
              </a:rPr>
              <a:t>Input parameters</a:t>
            </a:r>
            <a:r>
              <a:rPr b="0" i="0" lang="en-US" sz="1400" u="none" cap="none" strike="noStrike">
                <a:solidFill>
                  <a:schemeClr val="dk1"/>
                </a:solidFill>
                <a:latin typeface="Quattrocento Sans"/>
                <a:ea typeface="Quattrocento Sans"/>
                <a:cs typeface="Quattrocento Sans"/>
                <a:sym typeface="Quattrocento Sans"/>
              </a:rPr>
              <a:t>: </a:t>
            </a:r>
            <a:endParaRPr/>
          </a:p>
          <a:p>
            <a:pPr indent="-137159" lvl="2" marL="72237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Either use values (for primitive types like int or small structs/objects)</a:t>
            </a:r>
            <a:endParaRPr/>
          </a:p>
          <a:p>
            <a:pPr indent="-137159" lvl="2" marL="72237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Or use const references (for complex struct/object instances)</a:t>
            </a:r>
            <a:endParaRPr/>
          </a:p>
          <a:p>
            <a:pPr indent="-137159" lvl="1" marL="265176" marR="0" rtl="0" algn="l">
              <a:lnSpc>
                <a:spcPct val="90000"/>
              </a:lnSpc>
              <a:spcBef>
                <a:spcPts val="600"/>
              </a:spcBef>
              <a:spcAft>
                <a:spcPts val="0"/>
              </a:spcAft>
              <a:buClr>
                <a:srgbClr val="B6A479"/>
              </a:buClr>
              <a:buSzPts val="1400"/>
              <a:buFont typeface="Quattrocento Sans"/>
              <a:buChar char="-"/>
            </a:pPr>
            <a:r>
              <a:rPr b="0" i="0" lang="en-US" sz="1400" u="sng" cap="none" strike="noStrike">
                <a:solidFill>
                  <a:schemeClr val="dk1"/>
                </a:solidFill>
                <a:latin typeface="Quattrocento Sans"/>
                <a:ea typeface="Quattrocento Sans"/>
                <a:cs typeface="Quattrocento Sans"/>
                <a:sym typeface="Quattrocento Sans"/>
              </a:rPr>
              <a:t>Output parameters</a:t>
            </a:r>
            <a:r>
              <a:rPr b="0" i="0" lang="en-US" sz="1400" u="none" cap="none" strike="noStrike">
                <a:solidFill>
                  <a:schemeClr val="dk1"/>
                </a:solidFill>
                <a:latin typeface="Quattrocento Sans"/>
                <a:ea typeface="Quattrocento Sans"/>
                <a:cs typeface="Quattrocento Sans"/>
                <a:sym typeface="Quattrocento Sans"/>
              </a:rPr>
              <a:t>:</a:t>
            </a:r>
            <a:endParaRPr/>
          </a:p>
          <a:p>
            <a:pPr indent="-137159" lvl="2" marL="72237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Use unchangeable pointers referencing changeable data</a:t>
            </a:r>
            <a:endParaRPr/>
          </a:p>
          <a:p>
            <a:pPr indent="-137159" lvl="1" marL="265176" marR="0" rtl="0" algn="l">
              <a:lnSpc>
                <a:spcPct val="90000"/>
              </a:lnSpc>
              <a:spcBef>
                <a:spcPts val="600"/>
              </a:spcBef>
              <a:spcAft>
                <a:spcPts val="0"/>
              </a:spcAft>
              <a:buClr>
                <a:srgbClr val="B6A479"/>
              </a:buClr>
              <a:buSzPts val="1400"/>
              <a:buFont typeface="Quattrocento Sans"/>
              <a:buChar char="-"/>
            </a:pPr>
            <a:r>
              <a:rPr b="0" i="0" lang="en-US" sz="1400" u="sng" cap="none" strike="noStrike">
                <a:solidFill>
                  <a:schemeClr val="dk1"/>
                </a:solidFill>
                <a:latin typeface="Quattrocento Sans"/>
                <a:ea typeface="Quattrocento Sans"/>
                <a:cs typeface="Quattrocento Sans"/>
                <a:sym typeface="Quattrocento Sans"/>
              </a:rPr>
              <a:t>Ordering</a:t>
            </a:r>
            <a:r>
              <a:rPr b="0" i="0" lang="en-US" sz="1400" u="none" cap="none" strike="noStrike">
                <a:solidFill>
                  <a:schemeClr val="dk1"/>
                </a:solidFill>
                <a:latin typeface="Quattrocento Sans"/>
                <a:ea typeface="Quattrocento Sans"/>
                <a:cs typeface="Quattrocento Sans"/>
                <a:sym typeface="Quattrocento Sans"/>
              </a:rPr>
              <a:t>:</a:t>
            </a:r>
            <a:endParaRPr/>
          </a:p>
          <a:p>
            <a:pPr indent="-137159" lvl="2" marL="72237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List input parameters first, then output parameters last</a:t>
            </a:r>
            <a:endParaRPr b="0" i="0" sz="1200" u="none" cap="none" strike="noStrike">
              <a:solidFill>
                <a:schemeClr val="dk1"/>
              </a:solidFill>
              <a:latin typeface="Calibri"/>
              <a:ea typeface="Calibri"/>
              <a:cs typeface="Calibri"/>
              <a:sym typeface="Calibri"/>
            </a:endParaRPr>
          </a:p>
        </p:txBody>
      </p:sp>
      <p:sp>
        <p:nvSpPr>
          <p:cNvPr id="378" name="Google Shape;378;p12"/>
          <p:cNvSpPr txBox="1"/>
          <p:nvPr/>
        </p:nvSpPr>
        <p:spPr>
          <a:xfrm>
            <a:off x="7027416" y="1512984"/>
            <a:ext cx="4296750" cy="1200329"/>
          </a:xfrm>
          <a:prstGeom prst="rect">
            <a:avLst/>
          </a:prstGeom>
          <a:noFill/>
          <a:ln>
            <a:noFill/>
          </a:ln>
        </p:spPr>
        <p:txBody>
          <a:bodyPr anchorCtr="0" anchor="t" bIns="45700" lIns="91425" spcFirstLastPara="1" rIns="91425" wrap="square" tIns="45700">
            <a:spAutoFit/>
          </a:bodyPr>
          <a:lstStyle/>
          <a:p>
            <a:pPr indent="-137159" lvl="1" marL="265176" marR="0" rtl="0" algn="l">
              <a:lnSpc>
                <a:spcPct val="90000"/>
              </a:lnSpc>
              <a:spcBef>
                <a:spcPts val="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In C all function arguments are copies</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pointer arguments pass a copy of the address value, original values will be unaffected by changes to parameter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Structs in C vs Classes in C++</a:t>
            </a:r>
            <a:endParaRPr/>
          </a:p>
        </p:txBody>
      </p:sp>
      <p:sp>
        <p:nvSpPr>
          <p:cNvPr id="384" name="Google Shape;384;p13"/>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a:pPr>
            <a:r>
              <a:rPr lang="en-US" sz="2400"/>
              <a:t>In C, a struct can only contain data fields</a:t>
            </a:r>
            <a:endParaRPr sz="1400"/>
          </a:p>
          <a:p>
            <a:pPr indent="-137159" lvl="1" marL="265176" rtl="0" algn="l">
              <a:lnSpc>
                <a:spcPct val="90000"/>
              </a:lnSpc>
              <a:spcBef>
                <a:spcPts val="400"/>
              </a:spcBef>
              <a:spcAft>
                <a:spcPts val="0"/>
              </a:spcAft>
              <a:buSzPts val="1800"/>
              <a:buChar char="-"/>
            </a:pPr>
            <a:r>
              <a:rPr lang="en-US"/>
              <a:t>No methods and all fields are always accessible</a:t>
            </a:r>
            <a:endParaRPr sz="2000"/>
          </a:p>
          <a:p>
            <a:pPr indent="-152400" lvl="0" marL="91440" rtl="0" algn="l">
              <a:lnSpc>
                <a:spcPct val="90000"/>
              </a:lnSpc>
              <a:spcBef>
                <a:spcPts val="1600"/>
              </a:spcBef>
              <a:spcAft>
                <a:spcPts val="0"/>
              </a:spcAft>
              <a:buSzPts val="2400"/>
              <a:buChar char="▪"/>
            </a:pPr>
            <a:r>
              <a:rPr lang="en-US" sz="2400"/>
              <a:t>In C++, struct and class are (nearly) the same!</a:t>
            </a:r>
            <a:endParaRPr sz="1400"/>
          </a:p>
          <a:p>
            <a:pPr indent="-137159" lvl="1" marL="265176" rtl="0" algn="l">
              <a:lnSpc>
                <a:spcPct val="90000"/>
              </a:lnSpc>
              <a:spcBef>
                <a:spcPts val="400"/>
              </a:spcBef>
              <a:spcAft>
                <a:spcPts val="0"/>
              </a:spcAft>
              <a:buSzPts val="1800"/>
              <a:buChar char="-"/>
            </a:pPr>
            <a:r>
              <a:rPr lang="en-US"/>
              <a:t>Both can have methods and member visibility (public/private/protected)</a:t>
            </a:r>
            <a:endParaRPr sz="2000"/>
          </a:p>
          <a:p>
            <a:pPr indent="-137159" lvl="1" marL="265176" rtl="0" algn="l">
              <a:lnSpc>
                <a:spcPct val="90000"/>
              </a:lnSpc>
              <a:spcBef>
                <a:spcPts val="600"/>
              </a:spcBef>
              <a:spcAft>
                <a:spcPts val="0"/>
              </a:spcAft>
              <a:buSzPts val="1800"/>
              <a:buChar char="-"/>
            </a:pPr>
            <a:r>
              <a:rPr lang="en-US" u="sng"/>
              <a:t>Minor difference</a:t>
            </a:r>
            <a:r>
              <a:rPr lang="en-US"/>
              <a:t>: members are </a:t>
            </a:r>
            <a:r>
              <a:rPr b="1" lang="en-US"/>
              <a:t>default </a:t>
            </a:r>
            <a:r>
              <a:rPr b="1" i="1" lang="en-US"/>
              <a:t>public</a:t>
            </a:r>
            <a:r>
              <a:rPr b="1" lang="en-US"/>
              <a:t> </a:t>
            </a:r>
            <a:r>
              <a:rPr lang="en-US"/>
              <a:t>in a struct and </a:t>
            </a:r>
            <a:r>
              <a:rPr b="1" lang="en-US"/>
              <a:t>default </a:t>
            </a:r>
            <a:r>
              <a:rPr b="1" i="1" lang="en-US"/>
              <a:t>private</a:t>
            </a:r>
            <a:r>
              <a:rPr b="1" lang="en-US"/>
              <a:t> </a:t>
            </a:r>
            <a:r>
              <a:rPr lang="en-US"/>
              <a:t>in a class</a:t>
            </a:r>
            <a:endParaRPr/>
          </a:p>
          <a:p>
            <a:pPr indent="-137159" lvl="1" marL="265176" rtl="0" algn="l">
              <a:lnSpc>
                <a:spcPct val="90000"/>
              </a:lnSpc>
              <a:spcBef>
                <a:spcPts val="600"/>
              </a:spcBef>
              <a:spcAft>
                <a:spcPts val="0"/>
              </a:spcAft>
              <a:buSzPts val="2000"/>
              <a:buChar char="-"/>
            </a:pPr>
            <a:r>
              <a:rPr lang="en-US" sz="2000"/>
              <a:t>structs need to allocate heap memory so object will persist</a:t>
            </a:r>
            <a:endParaRPr/>
          </a:p>
          <a:p>
            <a:pPr indent="-152400" lvl="0" marL="91440" rtl="0" algn="l">
              <a:lnSpc>
                <a:spcPct val="90000"/>
              </a:lnSpc>
              <a:spcBef>
                <a:spcPts val="1600"/>
              </a:spcBef>
              <a:spcAft>
                <a:spcPts val="0"/>
              </a:spcAft>
              <a:buSzPts val="2400"/>
              <a:buChar char="▪"/>
            </a:pPr>
            <a:r>
              <a:rPr lang="en-US" sz="2400"/>
              <a:t>Common style convention:</a:t>
            </a:r>
            <a:endParaRPr sz="1400"/>
          </a:p>
          <a:p>
            <a:pPr indent="-137159" lvl="1" marL="265176" rtl="0" algn="l">
              <a:lnSpc>
                <a:spcPct val="90000"/>
              </a:lnSpc>
              <a:spcBef>
                <a:spcPts val="400"/>
              </a:spcBef>
              <a:spcAft>
                <a:spcPts val="0"/>
              </a:spcAft>
              <a:buSzPts val="1800"/>
              <a:buChar char="-"/>
            </a:pPr>
            <a:r>
              <a:rPr lang="en-US"/>
              <a:t>Use struct for simple bundles of data</a:t>
            </a:r>
            <a:endParaRPr sz="2000"/>
          </a:p>
          <a:p>
            <a:pPr indent="-137159" lvl="1" marL="265176" rtl="0" algn="l">
              <a:lnSpc>
                <a:spcPct val="90000"/>
              </a:lnSpc>
              <a:spcBef>
                <a:spcPts val="600"/>
              </a:spcBef>
              <a:spcAft>
                <a:spcPts val="0"/>
              </a:spcAft>
              <a:buSzPts val="1800"/>
              <a:buChar char="-"/>
            </a:pPr>
            <a:r>
              <a:rPr lang="en-US"/>
              <a:t>Use class for abstractions with data + functions</a:t>
            </a:r>
            <a:endParaRPr sz="2000"/>
          </a:p>
          <a:p>
            <a:pPr indent="0" lvl="0" marL="91440" rtl="0" algn="l">
              <a:lnSpc>
                <a:spcPct val="90000"/>
              </a:lnSpc>
              <a:spcBef>
                <a:spcPts val="1600"/>
              </a:spcBef>
              <a:spcAft>
                <a:spcPts val="0"/>
              </a:spcAft>
              <a:buSzPts val="2200"/>
              <a:buNone/>
            </a:pPr>
            <a:r>
              <a:t/>
            </a:r>
            <a:endParaRPr/>
          </a:p>
        </p:txBody>
      </p:sp>
      <p:sp>
        <p:nvSpPr>
          <p:cNvPr id="385" name="Google Shape;385;p1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86" name="Google Shape;386;p1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Classes in C++</a:t>
            </a:r>
            <a:endParaRPr/>
          </a:p>
        </p:txBody>
      </p:sp>
      <p:sp>
        <p:nvSpPr>
          <p:cNvPr id="392" name="Google Shape;392;p14"/>
          <p:cNvSpPr txBox="1"/>
          <p:nvPr>
            <p:ph idx="1" type="body"/>
          </p:nvPr>
        </p:nvSpPr>
        <p:spPr>
          <a:xfrm>
            <a:off x="575240" y="1463856"/>
            <a:ext cx="6305245" cy="5354865"/>
          </a:xfrm>
          <a:prstGeom prst="rect">
            <a:avLst/>
          </a:prstGeom>
          <a:noFill/>
          <a:ln>
            <a:noFill/>
          </a:ln>
        </p:spPr>
        <p:txBody>
          <a:bodyPr anchorCtr="0" anchor="t" bIns="45700" lIns="45700" spcFirstLastPara="1" rIns="45700" wrap="square" tIns="45700">
            <a:normAutofit fontScale="85000" lnSpcReduction="20000"/>
          </a:bodyPr>
          <a:lstStyle/>
          <a:p>
            <a:pPr indent="-129540" lvl="0" marL="91440" rtl="0" algn="l">
              <a:lnSpc>
                <a:spcPct val="90000"/>
              </a:lnSpc>
              <a:spcBef>
                <a:spcPts val="0"/>
              </a:spcBef>
              <a:spcAft>
                <a:spcPts val="0"/>
              </a:spcAft>
              <a:buSzPct val="100000"/>
              <a:buChar char="▪"/>
            </a:pPr>
            <a:r>
              <a:rPr lang="en-US" sz="2400"/>
              <a:t>Unlike C structs</a:t>
            </a:r>
            <a:endParaRPr sz="1400"/>
          </a:p>
          <a:p>
            <a:pPr indent="-137159" lvl="1" marL="265176" rtl="0" algn="l">
              <a:lnSpc>
                <a:spcPct val="90000"/>
              </a:lnSpc>
              <a:spcBef>
                <a:spcPts val="400"/>
              </a:spcBef>
              <a:spcAft>
                <a:spcPts val="0"/>
              </a:spcAft>
              <a:buSzPct val="90000"/>
              <a:buChar char="-"/>
            </a:pPr>
            <a:r>
              <a:rPr lang="en-US"/>
              <a:t>Class definition is part of interface and should go in .h file</a:t>
            </a:r>
            <a:endParaRPr sz="2000"/>
          </a:p>
          <a:p>
            <a:pPr indent="-137159" lvl="2" marL="448056" rtl="0" algn="l">
              <a:lnSpc>
                <a:spcPct val="90000"/>
              </a:lnSpc>
              <a:spcBef>
                <a:spcPts val="600"/>
              </a:spcBef>
              <a:spcAft>
                <a:spcPts val="0"/>
              </a:spcAft>
              <a:buSzPct val="175000"/>
              <a:buChar char="-"/>
            </a:pPr>
            <a:r>
              <a:rPr lang="en-US"/>
              <a:t>Private members still must be included in definition (</a:t>
            </a:r>
            <a:r>
              <a:rPr b="1" lang="en-US"/>
              <a:t>!</a:t>
            </a:r>
            <a:r>
              <a:rPr lang="en-US"/>
              <a:t>)</a:t>
            </a:r>
            <a:endParaRPr sz="800"/>
          </a:p>
          <a:p>
            <a:pPr indent="-137159" lvl="1" marL="265176" rtl="0" algn="l">
              <a:lnSpc>
                <a:spcPct val="90000"/>
              </a:lnSpc>
              <a:spcBef>
                <a:spcPts val="600"/>
              </a:spcBef>
              <a:spcAft>
                <a:spcPts val="0"/>
              </a:spcAft>
              <a:buSzPct val="90000"/>
              <a:buChar char="-"/>
            </a:pPr>
            <a:r>
              <a:rPr lang="en-US"/>
              <a:t>Typically put member function definitions into companion .cpp file with implementation details</a:t>
            </a:r>
            <a:endParaRPr sz="2000"/>
          </a:p>
          <a:p>
            <a:pPr indent="-137159" lvl="2" marL="448056" rtl="0" algn="l">
              <a:lnSpc>
                <a:spcPct val="90000"/>
              </a:lnSpc>
              <a:spcBef>
                <a:spcPts val="600"/>
              </a:spcBef>
              <a:spcAft>
                <a:spcPts val="0"/>
              </a:spcAft>
              <a:buSzPct val="116666"/>
              <a:buChar char="-"/>
            </a:pPr>
            <a:r>
              <a:rPr lang="en-US"/>
              <a:t>Common exception:  setter and getter methods</a:t>
            </a:r>
            <a:endParaRPr sz="1200"/>
          </a:p>
          <a:p>
            <a:pPr indent="-137159" lvl="1" marL="265176" rtl="0" algn="l">
              <a:lnSpc>
                <a:spcPct val="90000"/>
              </a:lnSpc>
              <a:spcBef>
                <a:spcPts val="600"/>
              </a:spcBef>
              <a:spcAft>
                <a:spcPts val="0"/>
              </a:spcAft>
              <a:buSzPct val="90000"/>
              <a:buChar char="-"/>
            </a:pPr>
            <a:r>
              <a:rPr lang="en-US"/>
              <a:t>These files can also include non-member functions that use the class</a:t>
            </a:r>
            <a:endParaRPr sz="2000"/>
          </a:p>
          <a:p>
            <a:pPr indent="-129540" lvl="0" marL="91440" rtl="0" algn="l">
              <a:lnSpc>
                <a:spcPct val="90000"/>
              </a:lnSpc>
              <a:spcBef>
                <a:spcPts val="1600"/>
              </a:spcBef>
              <a:spcAft>
                <a:spcPts val="0"/>
              </a:spcAft>
              <a:buSzPct val="100000"/>
              <a:buChar char="▪"/>
            </a:pPr>
            <a:r>
              <a:rPr lang="en-US" sz="2400"/>
              <a:t>Like java</a:t>
            </a:r>
            <a:endParaRPr/>
          </a:p>
          <a:p>
            <a:pPr indent="-137159" lvl="1" marL="265176" rtl="0" algn="l">
              <a:lnSpc>
                <a:spcPct val="90000"/>
              </a:lnSpc>
              <a:spcBef>
                <a:spcPts val="400"/>
              </a:spcBef>
              <a:spcAft>
                <a:spcPts val="0"/>
              </a:spcAft>
              <a:buSzPct val="100000"/>
              <a:buChar char="-"/>
            </a:pPr>
            <a:r>
              <a:rPr lang="en-US" sz="2000"/>
              <a:t>Fields &amp; methods, static vs instance, constructors</a:t>
            </a:r>
            <a:endParaRPr/>
          </a:p>
          <a:p>
            <a:pPr indent="-137159" lvl="1" marL="265176" rtl="0" algn="l">
              <a:lnSpc>
                <a:spcPct val="90000"/>
              </a:lnSpc>
              <a:spcBef>
                <a:spcPts val="600"/>
              </a:spcBef>
              <a:spcAft>
                <a:spcPts val="0"/>
              </a:spcAft>
              <a:buSzPct val="100000"/>
              <a:buChar char="-"/>
            </a:pPr>
            <a:r>
              <a:rPr lang="en-US" sz="2000"/>
              <a:t>method overloading (functions, operators and constructors)</a:t>
            </a:r>
            <a:endParaRPr/>
          </a:p>
          <a:p>
            <a:pPr indent="-129540" lvl="0" marL="91440" rtl="0" algn="l">
              <a:lnSpc>
                <a:spcPct val="90000"/>
              </a:lnSpc>
              <a:spcBef>
                <a:spcPts val="1600"/>
              </a:spcBef>
              <a:spcAft>
                <a:spcPts val="0"/>
              </a:spcAft>
              <a:buSzPct val="100000"/>
              <a:buChar char="▪"/>
            </a:pPr>
            <a:r>
              <a:rPr lang="en-US" sz="2400"/>
              <a:t>Not quite like Java</a:t>
            </a:r>
            <a:endParaRPr/>
          </a:p>
          <a:p>
            <a:pPr indent="-137159" lvl="1" marL="265176" rtl="0" algn="l">
              <a:lnSpc>
                <a:spcPct val="90000"/>
              </a:lnSpc>
              <a:spcBef>
                <a:spcPts val="400"/>
              </a:spcBef>
              <a:spcAft>
                <a:spcPts val="0"/>
              </a:spcAft>
              <a:buSzPct val="100000"/>
              <a:buChar char="-"/>
            </a:pPr>
            <a:r>
              <a:rPr lang="en-US" sz="2000"/>
              <a:t>access-modifier (eg private) syntax </a:t>
            </a:r>
            <a:endParaRPr/>
          </a:p>
          <a:p>
            <a:pPr indent="-137159" lvl="1" marL="265176" rtl="0" algn="l">
              <a:lnSpc>
                <a:spcPct val="90000"/>
              </a:lnSpc>
              <a:spcBef>
                <a:spcPts val="600"/>
              </a:spcBef>
              <a:spcAft>
                <a:spcPts val="0"/>
              </a:spcAft>
              <a:buSzPct val="100000"/>
              <a:buChar char="-"/>
            </a:pPr>
            <a:r>
              <a:rPr lang="en-US" sz="2000"/>
              <a:t>declaration separate from implementation (like C)</a:t>
            </a:r>
            <a:endParaRPr/>
          </a:p>
          <a:p>
            <a:pPr indent="-137159" lvl="1" marL="265176" rtl="0" algn="l">
              <a:lnSpc>
                <a:spcPct val="90000"/>
              </a:lnSpc>
              <a:spcBef>
                <a:spcPts val="600"/>
              </a:spcBef>
              <a:spcAft>
                <a:spcPts val="0"/>
              </a:spcAft>
              <a:buSzPct val="100000"/>
              <a:buChar char="-"/>
            </a:pPr>
            <a:r>
              <a:rPr lang="en-US" sz="2000"/>
              <a:t>funny constructor syntax, default parameters (eg, …=0)</a:t>
            </a:r>
            <a:endParaRPr/>
          </a:p>
          <a:p>
            <a:pPr indent="-129540" lvl="0" marL="91440" rtl="0" algn="l">
              <a:lnSpc>
                <a:spcPct val="90000"/>
              </a:lnSpc>
              <a:spcBef>
                <a:spcPts val="1600"/>
              </a:spcBef>
              <a:spcAft>
                <a:spcPts val="0"/>
              </a:spcAft>
              <a:buSzPct val="100000"/>
              <a:buChar char="▪"/>
            </a:pPr>
            <a:r>
              <a:rPr lang="en-US" sz="2400"/>
              <a:t>Not at all like Java</a:t>
            </a:r>
            <a:endParaRPr/>
          </a:p>
          <a:p>
            <a:pPr indent="-137159" lvl="1" marL="265176" rtl="0" algn="l">
              <a:lnSpc>
                <a:spcPct val="90000"/>
              </a:lnSpc>
              <a:spcBef>
                <a:spcPts val="400"/>
              </a:spcBef>
              <a:spcAft>
                <a:spcPts val="0"/>
              </a:spcAft>
              <a:buSzPct val="100000"/>
              <a:buChar char="-"/>
            </a:pPr>
            <a:r>
              <a:rPr lang="en-US" sz="2000"/>
              <a:t>you can name files anything you want</a:t>
            </a:r>
            <a:endParaRPr sz="1000"/>
          </a:p>
          <a:p>
            <a:pPr indent="-137159" lvl="2" marL="448056" rtl="0" algn="l">
              <a:lnSpc>
                <a:spcPct val="90000"/>
              </a:lnSpc>
              <a:spcBef>
                <a:spcPts val="600"/>
              </a:spcBef>
              <a:spcAft>
                <a:spcPts val="0"/>
              </a:spcAft>
              <a:buSzPct val="100000"/>
              <a:buChar char="-"/>
            </a:pPr>
            <a:r>
              <a:rPr lang="en-US"/>
              <a:t>Typically a combination of Name.cpp and Name.h for class Name</a:t>
            </a:r>
            <a:endParaRPr/>
          </a:p>
          <a:p>
            <a:pPr indent="-137159" lvl="1" marL="265176" rtl="0" algn="l">
              <a:lnSpc>
                <a:spcPct val="90000"/>
              </a:lnSpc>
              <a:spcBef>
                <a:spcPts val="600"/>
              </a:spcBef>
              <a:spcAft>
                <a:spcPts val="0"/>
              </a:spcAft>
              <a:buSzPct val="100000"/>
              <a:buChar char="-"/>
            </a:pPr>
            <a:r>
              <a:rPr lang="en-US"/>
              <a:t>destructors and copy constructors</a:t>
            </a:r>
            <a:endParaRPr/>
          </a:p>
          <a:p>
            <a:pPr indent="-137159" lvl="1" marL="265176" rtl="0" algn="l">
              <a:lnSpc>
                <a:spcPct val="90000"/>
              </a:lnSpc>
              <a:spcBef>
                <a:spcPts val="600"/>
              </a:spcBef>
              <a:spcAft>
                <a:spcPts val="0"/>
              </a:spcAft>
              <a:buSzPct val="90000"/>
              <a:buChar char="-"/>
            </a:pPr>
            <a:r>
              <a:rPr lang="en-US"/>
              <a:t>virtual vs non-virtual</a:t>
            </a:r>
            <a:endParaRPr sz="2000"/>
          </a:p>
          <a:p>
            <a:pPr indent="-50800" lvl="2" marL="448056" rtl="0" algn="l">
              <a:lnSpc>
                <a:spcPct val="90000"/>
              </a:lnSpc>
              <a:spcBef>
                <a:spcPts val="600"/>
              </a:spcBef>
              <a:spcAft>
                <a:spcPts val="0"/>
              </a:spcAft>
              <a:buSzPct val="100000"/>
              <a:buNone/>
            </a:pPr>
            <a:r>
              <a:t/>
            </a:r>
            <a:endParaRPr sz="1600"/>
          </a:p>
          <a:p>
            <a:pPr indent="0" lvl="0" marL="91440" rtl="0" algn="l">
              <a:lnSpc>
                <a:spcPct val="90000"/>
              </a:lnSpc>
              <a:spcBef>
                <a:spcPts val="1600"/>
              </a:spcBef>
              <a:spcAft>
                <a:spcPts val="0"/>
              </a:spcAft>
              <a:buSzPct val="100000"/>
              <a:buNone/>
            </a:pPr>
            <a:r>
              <a:t/>
            </a:r>
            <a:endParaRPr/>
          </a:p>
        </p:txBody>
      </p:sp>
      <p:sp>
        <p:nvSpPr>
          <p:cNvPr id="393" name="Google Shape;393;p1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94" name="Google Shape;394;p1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395" name="Google Shape;395;p14"/>
          <p:cNvSpPr txBox="1"/>
          <p:nvPr/>
        </p:nvSpPr>
        <p:spPr>
          <a:xfrm>
            <a:off x="6890651" y="751344"/>
            <a:ext cx="4871847" cy="5355312"/>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namespace mynamespace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class MyClass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private:</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type fieldOne;</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type fieldTwo;</a:t>
            </a:r>
            <a:endParaRPr/>
          </a:p>
          <a:p>
            <a:pPr indent="0" lvl="0" marL="0" marR="0" rtl="0" algn="l">
              <a:spcBef>
                <a:spcPts val="0"/>
              </a:spcBef>
              <a:spcAft>
                <a:spcPts val="0"/>
              </a:spcAft>
              <a:buNone/>
            </a:pPr>
            <a:r>
              <a:t/>
            </a:r>
            <a:endParaRPr sz="1800">
              <a:solidFill>
                <a:schemeClr val="dk1"/>
              </a:solidFill>
              <a:latin typeface="Courier New"/>
              <a:ea typeface="Courier New"/>
              <a:cs typeface="Courier New"/>
              <a:sym typeface="Courier New"/>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public:</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MyClass();</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MyClass(type, type);</a:t>
            </a:r>
            <a:endParaRPr/>
          </a:p>
          <a:p>
            <a:pPr indent="0" lvl="0" marL="0" marR="0" rtl="0" algn="l">
              <a:spcBef>
                <a:spcPts val="0"/>
              </a:spcBef>
              <a:spcAft>
                <a:spcPts val="0"/>
              </a:spcAft>
              <a:buNone/>
            </a:pPr>
            <a:r>
              <a:t/>
            </a:r>
            <a:endParaRPr sz="1800">
              <a:solidFill>
                <a:schemeClr val="dk1"/>
              </a:solidFill>
              <a:latin typeface="Courier New"/>
              <a:ea typeface="Courier New"/>
              <a:cs typeface="Courier New"/>
              <a:sym typeface="Courier New"/>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public:</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type functionOne()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 function definition</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type functionTwo()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 function definition</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a:t>
            </a:r>
            <a:endParaRPr/>
          </a:p>
        </p:txBody>
      </p:sp>
      <p:sp>
        <p:nvSpPr>
          <p:cNvPr id="396" name="Google Shape;396;p14"/>
          <p:cNvSpPr/>
          <p:nvPr/>
        </p:nvSpPr>
        <p:spPr>
          <a:xfrm>
            <a:off x="10025136" y="401277"/>
            <a:ext cx="1737362"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4B2A85"/>
                </a:solidFill>
                <a:latin typeface="Calibri"/>
                <a:ea typeface="Calibri"/>
                <a:cs typeface="Calibri"/>
                <a:sym typeface="Calibri"/>
              </a:rPr>
              <a:t>MyClass.h</a:t>
            </a:r>
            <a:endParaRPr b="1"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Defining Classes in C++</a:t>
            </a:r>
            <a:endParaRPr/>
          </a:p>
        </p:txBody>
      </p:sp>
      <p:sp>
        <p:nvSpPr>
          <p:cNvPr id="402" name="Google Shape;402;p15"/>
          <p:cNvSpPr txBox="1"/>
          <p:nvPr>
            <p:ph idx="1" type="body"/>
          </p:nvPr>
        </p:nvSpPr>
        <p:spPr>
          <a:xfrm>
            <a:off x="575240" y="1463857"/>
            <a:ext cx="11187258" cy="391427"/>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Char char="▪"/>
            </a:pPr>
            <a:r>
              <a:rPr lang="en-US"/>
              <a:t>Class Definition (in a .h file)</a:t>
            </a:r>
            <a:endParaRPr/>
          </a:p>
          <a:p>
            <a:pPr indent="0" lvl="0" marL="91440" rtl="0" algn="l">
              <a:lnSpc>
                <a:spcPct val="90000"/>
              </a:lnSpc>
              <a:spcBef>
                <a:spcPts val="1400"/>
              </a:spcBef>
              <a:spcAft>
                <a:spcPts val="0"/>
              </a:spcAft>
              <a:buSzPts val="2200"/>
              <a:buNone/>
            </a:pPr>
            <a:r>
              <a:t/>
            </a:r>
            <a:endParaRPr/>
          </a:p>
        </p:txBody>
      </p:sp>
      <p:sp>
        <p:nvSpPr>
          <p:cNvPr id="403" name="Google Shape;403;p1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04" name="Google Shape;404;p1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405" name="Google Shape;405;p15"/>
          <p:cNvSpPr/>
          <p:nvPr/>
        </p:nvSpPr>
        <p:spPr>
          <a:xfrm>
            <a:off x="651742" y="1855284"/>
            <a:ext cx="8382000" cy="2031325"/>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E2661A"/>
                </a:solidFill>
                <a:latin typeface="Courier New"/>
                <a:ea typeface="Courier New"/>
                <a:cs typeface="Courier New"/>
                <a:sym typeface="Courier New"/>
              </a:rPr>
              <a:t>class</a:t>
            </a:r>
            <a:r>
              <a:rPr lang="en-US" sz="1800">
                <a:solidFill>
                  <a:srgbClr val="0066FF"/>
                </a:solidFill>
                <a:latin typeface="Courier New"/>
                <a:ea typeface="Courier New"/>
                <a:cs typeface="Courier New"/>
                <a:sym typeface="Courier New"/>
              </a:rPr>
              <a:t> Name </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E2661A"/>
                </a:solidFill>
                <a:latin typeface="Courier New"/>
                <a:ea typeface="Courier New"/>
                <a:cs typeface="Courier New"/>
                <a:sym typeface="Courier New"/>
              </a:rPr>
              <a:t>public</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public member definitions &amp; declarations go here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611BB8"/>
                </a:solidFill>
                <a:latin typeface="Courier New"/>
                <a:ea typeface="Courier New"/>
                <a:cs typeface="Courier New"/>
                <a:sym typeface="Courier New"/>
              </a:rPr>
              <a:t> </a:t>
            </a:r>
            <a:r>
              <a:rPr lang="en-US" sz="1800">
                <a:solidFill>
                  <a:srgbClr val="E2661A"/>
                </a:solidFill>
                <a:latin typeface="Courier New"/>
                <a:ea typeface="Courier New"/>
                <a:cs typeface="Courier New"/>
                <a:sym typeface="Courier New"/>
              </a:rPr>
              <a:t>private</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private member definitions &amp; declarations go here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close class Name</a:t>
            </a:r>
            <a:endParaRPr sz="1800">
              <a:solidFill>
                <a:schemeClr val="dk1"/>
              </a:solidFill>
              <a:latin typeface="Calibri"/>
              <a:ea typeface="Calibri"/>
              <a:cs typeface="Calibri"/>
              <a:sym typeface="Calibri"/>
            </a:endParaRPr>
          </a:p>
        </p:txBody>
      </p:sp>
      <p:sp>
        <p:nvSpPr>
          <p:cNvPr id="406" name="Google Shape;406;p15"/>
          <p:cNvSpPr txBox="1"/>
          <p:nvPr/>
        </p:nvSpPr>
        <p:spPr>
          <a:xfrm>
            <a:off x="575239" y="4045853"/>
            <a:ext cx="11187258" cy="2812147"/>
          </a:xfrm>
          <a:prstGeom prst="rect">
            <a:avLst/>
          </a:prstGeom>
          <a:noFill/>
          <a:ln>
            <a:noFill/>
          </a:ln>
        </p:spPr>
        <p:txBody>
          <a:bodyPr anchorCtr="0" anchor="t" bIns="45700" lIns="45700" spcFirstLastPara="1" rIns="45700" wrap="square" tIns="45700">
            <a:normAutofit/>
          </a:bodyPr>
          <a:lstStyle/>
          <a:p>
            <a:pPr indent="-139700" lvl="0" marL="91440" marR="0" rtl="0" algn="l">
              <a:lnSpc>
                <a:spcPct val="90000"/>
              </a:lnSpc>
              <a:spcBef>
                <a:spcPts val="0"/>
              </a:spcBef>
              <a:spcAft>
                <a:spcPts val="0"/>
              </a:spcAft>
              <a:buClr>
                <a:srgbClr val="4C3282"/>
              </a:buClr>
              <a:buSzPts val="2200"/>
              <a:buFont typeface="Noto Sans Symbols"/>
              <a:buChar char="▪"/>
            </a:pPr>
            <a:r>
              <a:rPr lang="en-US" sz="2200">
                <a:solidFill>
                  <a:schemeClr val="dk1"/>
                </a:solidFill>
                <a:latin typeface="Quattrocento Sans"/>
                <a:ea typeface="Quattrocento Sans"/>
                <a:cs typeface="Quattrocento Sans"/>
                <a:sym typeface="Quattrocento Sans"/>
              </a:rPr>
              <a:t>Class Member Definition (in a .cpp file)</a:t>
            </a:r>
            <a:endParaRPr/>
          </a:p>
          <a:p>
            <a:pPr indent="0" lvl="0" marL="0" marR="0" rtl="0" algn="l">
              <a:lnSpc>
                <a:spcPct val="90000"/>
              </a:lnSpc>
              <a:spcBef>
                <a:spcPts val="1400"/>
              </a:spcBef>
              <a:spcAft>
                <a:spcPts val="0"/>
              </a:spcAft>
              <a:buClr>
                <a:srgbClr val="4C3282"/>
              </a:buClr>
              <a:buSzPts val="2200"/>
              <a:buFont typeface="Noto Sans Symbols"/>
              <a:buNone/>
            </a:pPr>
            <a:r>
              <a:t/>
            </a:r>
            <a:endParaRPr sz="2200">
              <a:solidFill>
                <a:schemeClr val="dk1"/>
              </a:solidFill>
              <a:latin typeface="Quattrocento Sans"/>
              <a:ea typeface="Quattrocento Sans"/>
              <a:cs typeface="Quattrocento Sans"/>
              <a:sym typeface="Quattrocento Sans"/>
            </a:endParaRPr>
          </a:p>
          <a:p>
            <a:pPr indent="0" lvl="0" marL="0" marR="0" rtl="0" algn="l">
              <a:lnSpc>
                <a:spcPct val="90000"/>
              </a:lnSpc>
              <a:spcBef>
                <a:spcPts val="1400"/>
              </a:spcBef>
              <a:spcAft>
                <a:spcPts val="0"/>
              </a:spcAft>
              <a:buClr>
                <a:srgbClr val="4C3282"/>
              </a:buClr>
              <a:buSzPts val="2200"/>
              <a:buFont typeface="Noto Sans Symbols"/>
              <a:buNone/>
            </a:pPr>
            <a:r>
              <a:t/>
            </a:r>
            <a:endParaRPr sz="2200">
              <a:solidFill>
                <a:schemeClr val="dk1"/>
              </a:solidFill>
              <a:latin typeface="Quattrocento Sans"/>
              <a:ea typeface="Quattrocento Sans"/>
              <a:cs typeface="Quattrocento Sans"/>
              <a:sym typeface="Quattrocento Sans"/>
            </a:endParaRPr>
          </a:p>
          <a:p>
            <a:pPr indent="-139700" lvl="0" marL="91440" marR="0" rtl="0" algn="l">
              <a:lnSpc>
                <a:spcPct val="90000"/>
              </a:lnSpc>
              <a:spcBef>
                <a:spcPts val="1400"/>
              </a:spcBef>
              <a:spcAft>
                <a:spcPts val="0"/>
              </a:spcAft>
              <a:buClr>
                <a:srgbClr val="4C3282"/>
              </a:buClr>
              <a:buSzPts val="2200"/>
              <a:buFont typeface="Noto Sans Symbols"/>
              <a:buChar char="▪"/>
            </a:pPr>
            <a:r>
              <a:rPr lang="en-US" sz="2200">
                <a:solidFill>
                  <a:schemeClr val="dk1"/>
                </a:solidFill>
                <a:latin typeface="Quattrocento Sans"/>
                <a:ea typeface="Quattrocento Sans"/>
                <a:cs typeface="Quattrocento Sans"/>
                <a:sym typeface="Quattrocento Sans"/>
              </a:rPr>
              <a:t>Members can be functions (methods) or data (variables)</a:t>
            </a:r>
            <a:endParaRPr/>
          </a:p>
          <a:p>
            <a:pPr indent="-139700" lvl="0" marL="91440" marR="0" rtl="0" algn="l">
              <a:lnSpc>
                <a:spcPct val="90000"/>
              </a:lnSpc>
              <a:spcBef>
                <a:spcPts val="1400"/>
              </a:spcBef>
              <a:spcAft>
                <a:spcPts val="0"/>
              </a:spcAft>
              <a:buClr>
                <a:srgbClr val="4C3282"/>
              </a:buClr>
              <a:buSzPts val="2200"/>
              <a:buFont typeface="Noto Sans Symbols"/>
              <a:buChar char="▪"/>
            </a:pPr>
            <a:r>
              <a:rPr lang="en-US" sz="2200">
                <a:solidFill>
                  <a:schemeClr val="dk1"/>
                </a:solidFill>
                <a:latin typeface="Quattrocento Sans"/>
                <a:ea typeface="Quattrocento Sans"/>
                <a:cs typeface="Quattrocento Sans"/>
                <a:sym typeface="Quattrocento Sans"/>
              </a:rPr>
              <a:t>(1) </a:t>
            </a:r>
            <a:r>
              <a:rPr i="1" lang="en-US" sz="2200">
                <a:solidFill>
                  <a:schemeClr val="dk1"/>
                </a:solidFill>
                <a:latin typeface="Quattrocento Sans"/>
                <a:ea typeface="Quattrocento Sans"/>
                <a:cs typeface="Quattrocento Sans"/>
                <a:sym typeface="Quattrocento Sans"/>
              </a:rPr>
              <a:t>define</a:t>
            </a:r>
            <a:r>
              <a:rPr lang="en-US" sz="2200">
                <a:solidFill>
                  <a:schemeClr val="dk1"/>
                </a:solidFill>
                <a:latin typeface="Quattrocento Sans"/>
                <a:ea typeface="Quattrocento Sans"/>
                <a:cs typeface="Quattrocento Sans"/>
                <a:sym typeface="Quattrocento Sans"/>
              </a:rPr>
              <a:t> within the class definition OR (2) </a:t>
            </a:r>
            <a:r>
              <a:rPr i="1" lang="en-US" sz="2200">
                <a:solidFill>
                  <a:schemeClr val="dk1"/>
                </a:solidFill>
                <a:latin typeface="Quattrocento Sans"/>
                <a:ea typeface="Quattrocento Sans"/>
                <a:cs typeface="Quattrocento Sans"/>
                <a:sym typeface="Quattrocento Sans"/>
              </a:rPr>
              <a:t>declare</a:t>
            </a:r>
            <a:r>
              <a:rPr lang="en-US" sz="2200">
                <a:solidFill>
                  <a:schemeClr val="dk1"/>
                </a:solidFill>
                <a:latin typeface="Quattrocento Sans"/>
                <a:ea typeface="Quattrocento Sans"/>
                <a:cs typeface="Quattrocento Sans"/>
                <a:sym typeface="Quattrocento Sans"/>
              </a:rPr>
              <a:t> within the class definition and then </a:t>
            </a:r>
            <a:r>
              <a:rPr i="1" lang="en-US" sz="2200">
                <a:solidFill>
                  <a:schemeClr val="dk1"/>
                </a:solidFill>
                <a:latin typeface="Quattrocento Sans"/>
                <a:ea typeface="Quattrocento Sans"/>
                <a:cs typeface="Quattrocento Sans"/>
                <a:sym typeface="Quattrocento Sans"/>
              </a:rPr>
              <a:t>define</a:t>
            </a:r>
            <a:r>
              <a:rPr lang="en-US" sz="2200">
                <a:solidFill>
                  <a:schemeClr val="dk1"/>
                </a:solidFill>
                <a:latin typeface="Quattrocento Sans"/>
                <a:ea typeface="Quattrocento Sans"/>
                <a:cs typeface="Quattrocento Sans"/>
                <a:sym typeface="Quattrocento Sans"/>
              </a:rPr>
              <a:t> elsewhere</a:t>
            </a:r>
            <a:endParaRPr/>
          </a:p>
          <a:p>
            <a:pPr indent="0" lvl="0" marL="91440" marR="0" rtl="0" algn="l">
              <a:lnSpc>
                <a:spcPct val="90000"/>
              </a:lnSpc>
              <a:spcBef>
                <a:spcPts val="1400"/>
              </a:spcBef>
              <a:spcAft>
                <a:spcPts val="0"/>
              </a:spcAft>
              <a:buClr>
                <a:srgbClr val="4C3282"/>
              </a:buClr>
              <a:buSzPts val="2200"/>
              <a:buFont typeface="Noto Sans Symbols"/>
              <a:buNone/>
            </a:pPr>
            <a:r>
              <a:t/>
            </a:r>
            <a:endParaRPr sz="2200">
              <a:solidFill>
                <a:schemeClr val="dk1"/>
              </a:solidFill>
              <a:latin typeface="Quattrocento Sans"/>
              <a:ea typeface="Quattrocento Sans"/>
              <a:cs typeface="Quattrocento Sans"/>
              <a:sym typeface="Quattrocento Sans"/>
            </a:endParaRPr>
          </a:p>
          <a:p>
            <a:pPr indent="0" lvl="0" marL="91440" marR="0" rtl="0" algn="l">
              <a:lnSpc>
                <a:spcPct val="90000"/>
              </a:lnSpc>
              <a:spcBef>
                <a:spcPts val="1400"/>
              </a:spcBef>
              <a:spcAft>
                <a:spcPts val="0"/>
              </a:spcAft>
              <a:buClr>
                <a:srgbClr val="4C3282"/>
              </a:buClr>
              <a:buSzPts val="2200"/>
              <a:buFont typeface="Noto Sans Symbols"/>
              <a:buNone/>
            </a:pPr>
            <a:r>
              <a:t/>
            </a:r>
            <a:endParaRPr sz="2200">
              <a:solidFill>
                <a:schemeClr val="dk1"/>
              </a:solidFill>
              <a:latin typeface="Quattrocento Sans"/>
              <a:ea typeface="Quattrocento Sans"/>
              <a:cs typeface="Quattrocento Sans"/>
              <a:sym typeface="Quattrocento Sans"/>
            </a:endParaRPr>
          </a:p>
        </p:txBody>
      </p:sp>
      <p:sp>
        <p:nvSpPr>
          <p:cNvPr id="407" name="Google Shape;407;p15"/>
          <p:cNvSpPr/>
          <p:nvPr/>
        </p:nvSpPr>
        <p:spPr>
          <a:xfrm>
            <a:off x="651742" y="4470813"/>
            <a:ext cx="9286737" cy="92333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returnType</a:t>
            </a:r>
            <a:r>
              <a:rPr lang="en-US" sz="1800">
                <a:solidFill>
                  <a:srgbClr val="5A5A5A"/>
                </a:solidFill>
                <a:latin typeface="Courier New"/>
                <a:ea typeface="Courier New"/>
                <a:cs typeface="Courier New"/>
                <a:sym typeface="Courier New"/>
              </a:rPr>
              <a:t> </a:t>
            </a:r>
            <a:r>
              <a:rPr lang="en-US" sz="1800">
                <a:solidFill>
                  <a:srgbClr val="611BB8"/>
                </a:solidFill>
                <a:latin typeface="Courier New"/>
                <a:ea typeface="Courier New"/>
                <a:cs typeface="Courier New"/>
                <a:sym typeface="Courier New"/>
              </a:rPr>
              <a:t>ClassName::MethodName(</a:t>
            </a:r>
            <a:r>
              <a:rPr lang="en-US" sz="1800">
                <a:solidFill>
                  <a:srgbClr val="0066FF"/>
                </a:solidFill>
                <a:latin typeface="Courier New"/>
                <a:ea typeface="Courier New"/>
                <a:cs typeface="Courier New"/>
                <a:sym typeface="Courier New"/>
              </a:rPr>
              <a:t>type1</a:t>
            </a:r>
            <a:r>
              <a:rPr lang="en-US" sz="1800">
                <a:solidFill>
                  <a:srgbClr val="611BB8"/>
                </a:solidFill>
                <a:latin typeface="Courier New"/>
                <a:ea typeface="Courier New"/>
                <a:cs typeface="Courier New"/>
                <a:sym typeface="Courier New"/>
              </a:rPr>
              <a:t> param1, …, </a:t>
            </a:r>
            <a:r>
              <a:rPr lang="en-US" sz="1800">
                <a:solidFill>
                  <a:srgbClr val="0066FF"/>
                </a:solidFill>
                <a:latin typeface="Courier New"/>
                <a:ea typeface="Courier New"/>
                <a:cs typeface="Courier New"/>
                <a:sym typeface="Courier New"/>
              </a:rPr>
              <a:t>typeN</a:t>
            </a:r>
            <a:r>
              <a:rPr lang="en-US" sz="1800">
                <a:solidFill>
                  <a:srgbClr val="611BB8"/>
                </a:solidFill>
                <a:latin typeface="Courier New"/>
                <a:ea typeface="Courier New"/>
                <a:cs typeface="Courier New"/>
                <a:sym typeface="Courier New"/>
              </a:rPr>
              <a:t> paramN)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800">
                <a:solidFill>
                  <a:srgbClr val="5A5A5A"/>
                </a:solidFill>
                <a:latin typeface="Courier New"/>
                <a:ea typeface="Courier New"/>
                <a:cs typeface="Courier New"/>
                <a:sym typeface="Courier New"/>
              </a:rPr>
              <a:t>  // body statements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
        <p:nvSpPr>
          <p:cNvPr id="408" name="Google Shape;408;p15"/>
          <p:cNvSpPr txBox="1"/>
          <p:nvPr/>
        </p:nvSpPr>
        <p:spPr>
          <a:xfrm>
            <a:off x="8080404" y="1437187"/>
            <a:ext cx="102463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alibri"/>
                <a:ea typeface="Calibri"/>
                <a:cs typeface="Calibri"/>
                <a:sym typeface="Calibri"/>
              </a:rPr>
              <a:t>Name.h</a:t>
            </a:r>
            <a:endParaRPr b="1" sz="2000">
              <a:solidFill>
                <a:srgbClr val="4C3282"/>
              </a:solidFill>
              <a:latin typeface="Calibri"/>
              <a:ea typeface="Calibri"/>
              <a:cs typeface="Calibri"/>
              <a:sym typeface="Calibri"/>
            </a:endParaRPr>
          </a:p>
        </p:txBody>
      </p:sp>
      <p:sp>
        <p:nvSpPr>
          <p:cNvPr id="409" name="Google Shape;409;p15"/>
          <p:cNvSpPr txBox="1"/>
          <p:nvPr/>
        </p:nvSpPr>
        <p:spPr>
          <a:xfrm>
            <a:off x="8745083" y="4077981"/>
            <a:ext cx="12698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alibri"/>
                <a:ea typeface="Calibri"/>
                <a:cs typeface="Calibri"/>
                <a:sym typeface="Calibri"/>
              </a:rPr>
              <a:t>Name.cpp</a:t>
            </a:r>
            <a:endParaRPr b="1" sz="2000">
              <a:solidFill>
                <a:srgbClr val="4C328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Administrivia</a:t>
            </a:r>
            <a:endParaRPr/>
          </a:p>
        </p:txBody>
      </p:sp>
      <p:sp>
        <p:nvSpPr>
          <p:cNvPr id="237" name="Google Shape;237;p2"/>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1400"/>
              </a:spcBef>
              <a:spcAft>
                <a:spcPts val="0"/>
              </a:spcAft>
              <a:buSzPts val="2200"/>
              <a:buChar char="▪"/>
            </a:pPr>
            <a:r>
              <a:rPr lang="en-US"/>
              <a:t>HW5 posted Monday - due Monday Nov 29th </a:t>
            </a:r>
            <a:endParaRPr/>
          </a:p>
          <a:p>
            <a:pPr indent="-114300" lvl="0" marL="91440" rtl="0" algn="l">
              <a:lnSpc>
                <a:spcPct val="90000"/>
              </a:lnSpc>
              <a:spcBef>
                <a:spcPts val="1400"/>
              </a:spcBef>
              <a:spcAft>
                <a:spcPts val="0"/>
              </a:spcAft>
              <a:buSzPts val="1800"/>
              <a:buChar char="▪"/>
            </a:pPr>
            <a:r>
              <a:rPr lang="en-US"/>
              <a:t>Midterm Solutions posted</a:t>
            </a:r>
            <a:endParaRPr/>
          </a:p>
          <a:p>
            <a:pPr indent="-114300" lvl="0" marL="91440" rtl="0" algn="l">
              <a:lnSpc>
                <a:spcPct val="90000"/>
              </a:lnSpc>
              <a:spcBef>
                <a:spcPts val="1400"/>
              </a:spcBef>
              <a:spcAft>
                <a:spcPts val="0"/>
              </a:spcAft>
              <a:buSzPts val="1800"/>
              <a:buChar char="▪"/>
            </a:pPr>
            <a:r>
              <a:rPr lang="en-US"/>
              <a:t>Individual HW2 &amp;3 solutions posted</a:t>
            </a:r>
            <a:endParaRPr/>
          </a:p>
        </p:txBody>
      </p:sp>
      <p:sp>
        <p:nvSpPr>
          <p:cNvPr id="238" name="Google Shape;238;p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39" name="Google Shape;239;p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Anatomy of C++ Class</a:t>
            </a:r>
            <a:endParaRPr/>
          </a:p>
        </p:txBody>
      </p:sp>
      <p:sp>
        <p:nvSpPr>
          <p:cNvPr id="415" name="Google Shape;415;p1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16" name="Google Shape;416;p1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pic>
        <p:nvPicPr>
          <p:cNvPr id="417" name="Google Shape;417;p16"/>
          <p:cNvPicPr preferRelativeResize="0"/>
          <p:nvPr/>
        </p:nvPicPr>
        <p:blipFill rotWithShape="1">
          <a:blip r:embed="rId3">
            <a:alphaModFix/>
          </a:blip>
          <a:srcRect b="0" l="0" r="0" t="0"/>
          <a:stretch/>
        </p:blipFill>
        <p:spPr>
          <a:xfrm>
            <a:off x="2070100" y="1197702"/>
            <a:ext cx="8051800" cy="5346700"/>
          </a:xfrm>
          <a:prstGeom prst="rect">
            <a:avLst/>
          </a:prstGeom>
          <a:noFill/>
          <a:ln>
            <a:noFill/>
          </a:ln>
        </p:spPr>
      </p:pic>
      <p:sp>
        <p:nvSpPr>
          <p:cNvPr id="418" name="Google Shape;418;p16"/>
          <p:cNvSpPr txBox="1"/>
          <p:nvPr/>
        </p:nvSpPr>
        <p:spPr>
          <a:xfrm>
            <a:off x="8688366" y="797592"/>
            <a:ext cx="143353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alibri"/>
                <a:ea typeface="Calibri"/>
                <a:cs typeface="Calibri"/>
                <a:sym typeface="Calibri"/>
              </a:rPr>
              <a:t>Rectangle.h</a:t>
            </a:r>
            <a:endParaRPr b="1" sz="2000">
              <a:solidFill>
                <a:srgbClr val="4C328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7"/>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Access Control</a:t>
            </a:r>
            <a:endParaRPr/>
          </a:p>
        </p:txBody>
      </p:sp>
      <p:sp>
        <p:nvSpPr>
          <p:cNvPr id="424" name="Google Shape;424;p17"/>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a:pPr>
            <a:r>
              <a:rPr lang="en-US" sz="2400"/>
              <a:t>Access modifiers for members:</a:t>
            </a:r>
            <a:endParaRPr sz="1400"/>
          </a:p>
          <a:p>
            <a:pPr indent="-137159" lvl="1" marL="265176" rtl="0" algn="l">
              <a:lnSpc>
                <a:spcPct val="90000"/>
              </a:lnSpc>
              <a:spcBef>
                <a:spcPts val="400"/>
              </a:spcBef>
              <a:spcAft>
                <a:spcPts val="0"/>
              </a:spcAft>
              <a:buSzPts val="1800"/>
              <a:buChar char="-"/>
            </a:pPr>
            <a:r>
              <a:rPr lang="en-US"/>
              <a:t>public: accessible to </a:t>
            </a:r>
            <a:r>
              <a:rPr i="1" lang="en-US"/>
              <a:t>all</a:t>
            </a:r>
            <a:r>
              <a:rPr lang="en-US"/>
              <a:t> parts of the program</a:t>
            </a:r>
            <a:endParaRPr sz="2000"/>
          </a:p>
          <a:p>
            <a:pPr indent="-137159" lvl="1" marL="265176" rtl="0" algn="l">
              <a:lnSpc>
                <a:spcPct val="90000"/>
              </a:lnSpc>
              <a:spcBef>
                <a:spcPts val="600"/>
              </a:spcBef>
              <a:spcAft>
                <a:spcPts val="0"/>
              </a:spcAft>
              <a:buSzPts val="1800"/>
              <a:buChar char="-"/>
            </a:pPr>
            <a:r>
              <a:rPr lang="en-US"/>
              <a:t>private: accessible to the member functions of the class</a:t>
            </a:r>
            <a:endParaRPr sz="2000"/>
          </a:p>
          <a:p>
            <a:pPr indent="-137159" lvl="2" marL="448056" rtl="0" algn="l">
              <a:lnSpc>
                <a:spcPct val="90000"/>
              </a:lnSpc>
              <a:spcBef>
                <a:spcPts val="600"/>
              </a:spcBef>
              <a:spcAft>
                <a:spcPts val="0"/>
              </a:spcAft>
              <a:buSzPts val="1400"/>
              <a:buChar char="-"/>
            </a:pPr>
            <a:r>
              <a:rPr lang="en-US"/>
              <a:t>Private to </a:t>
            </a:r>
            <a:r>
              <a:rPr i="1" lang="en-US"/>
              <a:t>class</a:t>
            </a:r>
            <a:r>
              <a:rPr lang="en-US"/>
              <a:t>, not object instances</a:t>
            </a:r>
            <a:endParaRPr/>
          </a:p>
          <a:p>
            <a:pPr indent="-137159" lvl="1" marL="265176" rtl="0" algn="l">
              <a:lnSpc>
                <a:spcPct val="90000"/>
              </a:lnSpc>
              <a:spcBef>
                <a:spcPts val="600"/>
              </a:spcBef>
              <a:spcAft>
                <a:spcPts val="0"/>
              </a:spcAft>
              <a:buSzPts val="1800"/>
              <a:buChar char="-"/>
            </a:pPr>
            <a:r>
              <a:rPr lang="en-US"/>
              <a:t>protected: accessible to member functions of the class and any </a:t>
            </a:r>
            <a:r>
              <a:rPr i="1" lang="en-US"/>
              <a:t>derived</a:t>
            </a:r>
            <a:r>
              <a:rPr lang="en-US"/>
              <a:t> classes (subclasses – more to come, later)</a:t>
            </a:r>
            <a:endParaRPr sz="2000"/>
          </a:p>
          <a:p>
            <a:pPr indent="-152400" lvl="0" marL="91440" rtl="0" algn="l">
              <a:lnSpc>
                <a:spcPct val="90000"/>
              </a:lnSpc>
              <a:spcBef>
                <a:spcPts val="1600"/>
              </a:spcBef>
              <a:spcAft>
                <a:spcPts val="0"/>
              </a:spcAft>
              <a:buSzPts val="2400"/>
              <a:buChar char="▪"/>
            </a:pPr>
            <a:r>
              <a:rPr lang="en-US" sz="2400"/>
              <a:t>Reminders:</a:t>
            </a:r>
            <a:endParaRPr sz="1400"/>
          </a:p>
          <a:p>
            <a:pPr indent="-137159" lvl="1" marL="265176" rtl="0" algn="l">
              <a:lnSpc>
                <a:spcPct val="90000"/>
              </a:lnSpc>
              <a:spcBef>
                <a:spcPts val="400"/>
              </a:spcBef>
              <a:spcAft>
                <a:spcPts val="0"/>
              </a:spcAft>
              <a:buSzPts val="1800"/>
              <a:buChar char="-"/>
            </a:pPr>
            <a:r>
              <a:rPr lang="en-US"/>
              <a:t>Access modifiers apply to </a:t>
            </a:r>
            <a:r>
              <a:rPr i="1" lang="en-US"/>
              <a:t>all</a:t>
            </a:r>
            <a:r>
              <a:rPr lang="en-US"/>
              <a:t> members that follow until another access modifier is reached</a:t>
            </a:r>
            <a:endParaRPr sz="2000"/>
          </a:p>
          <a:p>
            <a:pPr indent="-137159" lvl="1" marL="265176" rtl="0" algn="l">
              <a:lnSpc>
                <a:spcPct val="90000"/>
              </a:lnSpc>
              <a:spcBef>
                <a:spcPts val="600"/>
              </a:spcBef>
              <a:spcAft>
                <a:spcPts val="0"/>
              </a:spcAft>
              <a:buSzPts val="1800"/>
              <a:buChar char="-"/>
            </a:pPr>
            <a:r>
              <a:rPr lang="en-US"/>
              <a:t>If no access modifier is specified, struct members default to public and class members default to private</a:t>
            </a:r>
            <a:endParaRPr sz="2000"/>
          </a:p>
          <a:p>
            <a:pPr indent="0" lvl="0" marL="91440" rtl="0" algn="l">
              <a:lnSpc>
                <a:spcPct val="90000"/>
              </a:lnSpc>
              <a:spcBef>
                <a:spcPts val="1600"/>
              </a:spcBef>
              <a:spcAft>
                <a:spcPts val="0"/>
              </a:spcAft>
              <a:buSzPts val="2200"/>
              <a:buNone/>
            </a:pPr>
            <a:r>
              <a:t/>
            </a:r>
            <a:endParaRPr/>
          </a:p>
        </p:txBody>
      </p:sp>
      <p:sp>
        <p:nvSpPr>
          <p:cNvPr id="425" name="Google Shape;425;p1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26" name="Google Shape;426;p1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1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Class Definition (Member declaration)</a:t>
            </a:r>
            <a:endParaRPr/>
          </a:p>
        </p:txBody>
      </p:sp>
      <p:sp>
        <p:nvSpPr>
          <p:cNvPr id="432" name="Google Shape;432;p1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33" name="Google Shape;433;p1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434" name="Google Shape;434;p18"/>
          <p:cNvSpPr/>
          <p:nvPr/>
        </p:nvSpPr>
        <p:spPr>
          <a:xfrm>
            <a:off x="575239" y="1774870"/>
            <a:ext cx="7014281" cy="3754874"/>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#ifndef </a:t>
            </a:r>
            <a:r>
              <a:rPr lang="en-US" sz="1400">
                <a:solidFill>
                  <a:srgbClr val="611BB8"/>
                </a:solidFill>
                <a:latin typeface="Courier New"/>
                <a:ea typeface="Courier New"/>
                <a:cs typeface="Courier New"/>
                <a:sym typeface="Courier New"/>
              </a:rPr>
              <a:t>POINT_H_</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#define </a:t>
            </a:r>
            <a:r>
              <a:rPr lang="en-US" sz="1400">
                <a:solidFill>
                  <a:srgbClr val="611BB8"/>
                </a:solidFill>
                <a:latin typeface="Courier New"/>
                <a:ea typeface="Courier New"/>
                <a:cs typeface="Courier New"/>
                <a:sym typeface="Courier New"/>
              </a:rPr>
              <a:t>POINT_H_</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E2661A"/>
                </a:solidFill>
                <a:latin typeface="Courier New"/>
                <a:ea typeface="Courier New"/>
                <a:cs typeface="Courier New"/>
                <a:sym typeface="Courier New"/>
              </a:rPr>
              <a:t>class</a:t>
            </a:r>
            <a:r>
              <a:rPr lang="en-US" sz="1400">
                <a:solidFill>
                  <a:srgbClr val="0066FF"/>
                </a:solidFill>
                <a:latin typeface="Courier New"/>
                <a:ea typeface="Courier New"/>
                <a:cs typeface="Courier New"/>
                <a:sym typeface="Courier New"/>
              </a:rPr>
              <a:t> Point </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public</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Point(</a:t>
            </a:r>
            <a:r>
              <a:rPr lang="en-US" sz="1400">
                <a:solidFill>
                  <a:srgbClr val="0066FF"/>
                </a:solidFill>
                <a:latin typeface="Courier New"/>
                <a:ea typeface="Courier New"/>
                <a:cs typeface="Courier New"/>
                <a:sym typeface="Courier New"/>
              </a:rPr>
              <a:t>const int</a:t>
            </a:r>
            <a:r>
              <a:rPr lang="en-US" sz="1400">
                <a:solidFill>
                  <a:srgbClr val="611BB8"/>
                </a:solidFill>
                <a:latin typeface="Courier New"/>
                <a:ea typeface="Courier New"/>
                <a:cs typeface="Courier New"/>
                <a:sym typeface="Courier New"/>
              </a:rPr>
              <a:t> x, </a:t>
            </a:r>
            <a:r>
              <a:rPr lang="en-US" sz="1400">
                <a:solidFill>
                  <a:srgbClr val="0066FF"/>
                </a:solidFill>
                <a:latin typeface="Courier New"/>
                <a:ea typeface="Courier New"/>
                <a:cs typeface="Courier New"/>
                <a:sym typeface="Courier New"/>
              </a:rPr>
              <a:t>const int</a:t>
            </a:r>
            <a:r>
              <a:rPr lang="en-US" sz="1400">
                <a:solidFill>
                  <a:srgbClr val="611BB8"/>
                </a:solidFill>
                <a:latin typeface="Courier New"/>
                <a:ea typeface="Courier New"/>
                <a:cs typeface="Courier New"/>
                <a:sym typeface="Courier New"/>
              </a:rPr>
              <a:t> y); </a:t>
            </a:r>
            <a:r>
              <a:rPr i="1" lang="en-US" sz="1400">
                <a:solidFill>
                  <a:srgbClr val="5A5A5A"/>
                </a:solidFill>
                <a:latin typeface="Courier New"/>
                <a:ea typeface="Courier New"/>
                <a:cs typeface="Courier New"/>
                <a:sym typeface="Courier New"/>
              </a:rPr>
              <a:t>// constructor</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0066FF"/>
                </a:solidFill>
                <a:latin typeface="Courier New"/>
                <a:ea typeface="Courier New"/>
                <a:cs typeface="Courier New"/>
                <a:sym typeface="Courier New"/>
              </a:rPr>
              <a:t>  int</a:t>
            </a:r>
            <a:r>
              <a:rPr lang="en-US" sz="1400">
                <a:solidFill>
                  <a:srgbClr val="611BB8"/>
                </a:solidFill>
                <a:latin typeface="Courier New"/>
                <a:ea typeface="Courier New"/>
                <a:cs typeface="Courier New"/>
                <a:sym typeface="Courier New"/>
              </a:rPr>
              <a:t> </a:t>
            </a:r>
            <a:r>
              <a:rPr b="1" lang="en-US" sz="1400">
                <a:solidFill>
                  <a:srgbClr val="669900"/>
                </a:solidFill>
                <a:latin typeface="Courier New"/>
                <a:ea typeface="Courier New"/>
                <a:cs typeface="Courier New"/>
                <a:sym typeface="Courier New"/>
              </a:rPr>
              <a:t>get_x</a:t>
            </a: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const </a:t>
            </a: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return</a:t>
            </a:r>
            <a:r>
              <a:rPr lang="en-US" sz="1400">
                <a:solidFill>
                  <a:srgbClr val="611BB8"/>
                </a:solidFill>
                <a:latin typeface="Courier New"/>
                <a:ea typeface="Courier New"/>
                <a:cs typeface="Courier New"/>
                <a:sym typeface="Courier New"/>
              </a:rPr>
              <a:t> x_; } </a:t>
            </a:r>
            <a:r>
              <a:rPr i="1" lang="en-US" sz="1400">
                <a:solidFill>
                  <a:srgbClr val="5A5A5A"/>
                </a:solidFill>
                <a:latin typeface="Courier New"/>
                <a:ea typeface="Courier New"/>
                <a:cs typeface="Courier New"/>
                <a:sym typeface="Courier New"/>
              </a:rPr>
              <a:t>// inline member function</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int </a:t>
            </a:r>
            <a:r>
              <a:rPr b="1" lang="en-US" sz="1400">
                <a:solidFill>
                  <a:srgbClr val="669900"/>
                </a:solidFill>
                <a:latin typeface="Courier New"/>
                <a:ea typeface="Courier New"/>
                <a:cs typeface="Courier New"/>
                <a:sym typeface="Courier New"/>
              </a:rPr>
              <a:t>get_y</a:t>
            </a: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const </a:t>
            </a: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return</a:t>
            </a:r>
            <a:r>
              <a:rPr lang="en-US" sz="1400">
                <a:solidFill>
                  <a:srgbClr val="611BB8"/>
                </a:solidFill>
                <a:latin typeface="Courier New"/>
                <a:ea typeface="Courier New"/>
                <a:cs typeface="Courier New"/>
                <a:sym typeface="Courier New"/>
              </a:rPr>
              <a:t> y_; } </a:t>
            </a:r>
            <a:r>
              <a:rPr i="1" lang="en-US" sz="1400">
                <a:solidFill>
                  <a:srgbClr val="5A5A5A"/>
                </a:solidFill>
                <a:latin typeface="Courier New"/>
                <a:ea typeface="Courier New"/>
                <a:cs typeface="Courier New"/>
                <a:sym typeface="Courier New"/>
              </a:rPr>
              <a:t>// inline member function</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double </a:t>
            </a:r>
            <a:r>
              <a:rPr b="1" lang="en-US" sz="1400">
                <a:solidFill>
                  <a:srgbClr val="669900"/>
                </a:solidFill>
                <a:latin typeface="Courier New"/>
                <a:ea typeface="Courier New"/>
                <a:cs typeface="Courier New"/>
                <a:sym typeface="Courier New"/>
              </a:rPr>
              <a:t>Distance</a:t>
            </a:r>
            <a:r>
              <a:rPr lang="en-US" sz="1400">
                <a:solidFill>
                  <a:srgbClr val="611BB8"/>
                </a:solidFill>
                <a:latin typeface="Courier New"/>
                <a:ea typeface="Courier New"/>
                <a:cs typeface="Courier New"/>
                <a:sym typeface="Courier New"/>
              </a:rPr>
              <a:t>(</a:t>
            </a:r>
            <a:r>
              <a:rPr lang="en-US" sz="1400">
                <a:solidFill>
                  <a:srgbClr val="0066FF"/>
                </a:solidFill>
                <a:latin typeface="Courier New"/>
                <a:ea typeface="Courier New"/>
                <a:cs typeface="Courier New"/>
                <a:sym typeface="Courier New"/>
              </a:rPr>
              <a:t>const Point&amp;</a:t>
            </a:r>
            <a:r>
              <a:rPr lang="en-US" sz="1400">
                <a:solidFill>
                  <a:srgbClr val="611BB8"/>
                </a:solidFill>
                <a:latin typeface="Courier New"/>
                <a:ea typeface="Courier New"/>
                <a:cs typeface="Courier New"/>
                <a:sym typeface="Courier New"/>
              </a:rPr>
              <a:t> p) </a:t>
            </a:r>
            <a:r>
              <a:rPr lang="en-US" sz="1400">
                <a:solidFill>
                  <a:srgbClr val="0066FF"/>
                </a:solidFill>
                <a:latin typeface="Courier New"/>
                <a:ea typeface="Courier New"/>
                <a:cs typeface="Courier New"/>
                <a:sym typeface="Courier New"/>
              </a:rPr>
              <a:t>const</a:t>
            </a:r>
            <a:r>
              <a:rPr lang="en-US" sz="1400">
                <a:solidFill>
                  <a:srgbClr val="611BB8"/>
                </a:solidFill>
                <a:latin typeface="Courier New"/>
                <a:ea typeface="Courier New"/>
                <a:cs typeface="Courier New"/>
                <a:sym typeface="Courier New"/>
              </a:rPr>
              <a:t>; </a:t>
            </a:r>
            <a:r>
              <a:rPr i="1" lang="en-US" sz="1400">
                <a:solidFill>
                  <a:srgbClr val="5A5A5A"/>
                </a:solidFill>
                <a:latin typeface="Courier New"/>
                <a:ea typeface="Courier New"/>
                <a:cs typeface="Courier New"/>
                <a:sym typeface="Courier New"/>
              </a:rPr>
              <a:t>// member function</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void </a:t>
            </a:r>
            <a:r>
              <a:rPr b="1" lang="en-US" sz="1400">
                <a:solidFill>
                  <a:srgbClr val="669900"/>
                </a:solidFill>
                <a:latin typeface="Courier New"/>
                <a:ea typeface="Courier New"/>
                <a:cs typeface="Courier New"/>
                <a:sym typeface="Courier New"/>
              </a:rPr>
              <a:t>SetLocation</a:t>
            </a:r>
            <a:r>
              <a:rPr lang="en-US" sz="1400">
                <a:solidFill>
                  <a:srgbClr val="611BB8"/>
                </a:solidFill>
                <a:latin typeface="Courier New"/>
                <a:ea typeface="Courier New"/>
                <a:cs typeface="Courier New"/>
                <a:sym typeface="Courier New"/>
              </a:rPr>
              <a:t>(</a:t>
            </a:r>
            <a:r>
              <a:rPr lang="en-US" sz="1400">
                <a:solidFill>
                  <a:srgbClr val="0066FF"/>
                </a:solidFill>
                <a:latin typeface="Courier New"/>
                <a:ea typeface="Courier New"/>
                <a:cs typeface="Courier New"/>
                <a:sym typeface="Courier New"/>
              </a:rPr>
              <a:t>const int</a:t>
            </a:r>
            <a:r>
              <a:rPr lang="en-US" sz="1400">
                <a:solidFill>
                  <a:srgbClr val="611BB8"/>
                </a:solidFill>
                <a:latin typeface="Courier New"/>
                <a:ea typeface="Courier New"/>
                <a:cs typeface="Courier New"/>
                <a:sym typeface="Courier New"/>
              </a:rPr>
              <a:t> x, </a:t>
            </a:r>
            <a:r>
              <a:rPr lang="en-US" sz="1400">
                <a:solidFill>
                  <a:srgbClr val="0066FF"/>
                </a:solidFill>
                <a:latin typeface="Courier New"/>
                <a:ea typeface="Courier New"/>
                <a:cs typeface="Courier New"/>
                <a:sym typeface="Courier New"/>
              </a:rPr>
              <a:t>const int</a:t>
            </a:r>
            <a:r>
              <a:rPr lang="en-US" sz="1400">
                <a:solidFill>
                  <a:srgbClr val="611BB8"/>
                </a:solidFill>
                <a:latin typeface="Courier New"/>
                <a:ea typeface="Courier New"/>
                <a:cs typeface="Courier New"/>
                <a:sym typeface="Courier New"/>
              </a:rPr>
              <a:t> y); </a:t>
            </a:r>
            <a:r>
              <a:rPr i="1" lang="en-US" sz="1400">
                <a:solidFill>
                  <a:srgbClr val="5A5A5A"/>
                </a:solidFill>
                <a:latin typeface="Courier New"/>
                <a:ea typeface="Courier New"/>
                <a:cs typeface="Courier New"/>
                <a:sym typeface="Courier New"/>
              </a:rPr>
              <a:t>// member function</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private</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int </a:t>
            </a:r>
            <a:r>
              <a:rPr lang="en-US" sz="1400">
                <a:solidFill>
                  <a:srgbClr val="611BB8"/>
                </a:solidFill>
                <a:latin typeface="Courier New"/>
                <a:ea typeface="Courier New"/>
                <a:cs typeface="Courier New"/>
                <a:sym typeface="Courier New"/>
              </a:rPr>
              <a:t>x_;  </a:t>
            </a:r>
            <a:r>
              <a:rPr i="1" lang="en-US" sz="1400">
                <a:solidFill>
                  <a:srgbClr val="5A5A5A"/>
                </a:solidFill>
                <a:latin typeface="Courier New"/>
                <a:ea typeface="Courier New"/>
                <a:cs typeface="Courier New"/>
                <a:sym typeface="Courier New"/>
              </a:rPr>
              <a:t>// data member</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0066FF"/>
                </a:solidFill>
                <a:latin typeface="Courier New"/>
                <a:ea typeface="Courier New"/>
                <a:cs typeface="Courier New"/>
                <a:sym typeface="Courier New"/>
              </a:rPr>
              <a:t>  int </a:t>
            </a:r>
            <a:r>
              <a:rPr lang="en-US" sz="1400">
                <a:solidFill>
                  <a:srgbClr val="611BB8"/>
                </a:solidFill>
                <a:latin typeface="Courier New"/>
                <a:ea typeface="Courier New"/>
                <a:cs typeface="Courier New"/>
                <a:sym typeface="Courier New"/>
              </a:rPr>
              <a:t>y_;  </a:t>
            </a:r>
            <a:r>
              <a:rPr i="1" lang="en-US" sz="1400">
                <a:solidFill>
                  <a:srgbClr val="5A5A5A"/>
                </a:solidFill>
                <a:latin typeface="Courier New"/>
                <a:ea typeface="Courier New"/>
                <a:cs typeface="Courier New"/>
                <a:sym typeface="Courier New"/>
              </a:rPr>
              <a:t>// data member</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i="1" lang="en-US" sz="1400">
                <a:solidFill>
                  <a:srgbClr val="5A5A5A"/>
                </a:solidFill>
                <a:latin typeface="Courier New"/>
                <a:ea typeface="Courier New"/>
                <a:cs typeface="Courier New"/>
                <a:sym typeface="Courier New"/>
              </a:rPr>
              <a:t>// class Point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E2661A"/>
                </a:solidFill>
                <a:latin typeface="Courier New"/>
                <a:ea typeface="Courier New"/>
                <a:cs typeface="Courier New"/>
                <a:sym typeface="Courier New"/>
              </a:rPr>
              <a:t>#endif</a:t>
            </a:r>
            <a:r>
              <a:rPr lang="en-US" sz="1400">
                <a:solidFill>
                  <a:srgbClr val="611BB8"/>
                </a:solidFill>
                <a:latin typeface="Courier New"/>
                <a:ea typeface="Courier New"/>
                <a:cs typeface="Courier New"/>
                <a:sym typeface="Courier New"/>
              </a:rPr>
              <a:t>  </a:t>
            </a:r>
            <a:r>
              <a:rPr i="1" lang="en-US" sz="1400">
                <a:solidFill>
                  <a:srgbClr val="5A5A5A"/>
                </a:solidFill>
                <a:latin typeface="Courier New"/>
                <a:ea typeface="Courier New"/>
                <a:cs typeface="Courier New"/>
                <a:sym typeface="Courier New"/>
              </a:rPr>
              <a:t>// POINT_H_</a:t>
            </a:r>
            <a:endParaRPr sz="1400">
              <a:solidFill>
                <a:schemeClr val="dk1"/>
              </a:solidFill>
              <a:latin typeface="Calibri"/>
              <a:ea typeface="Calibri"/>
              <a:cs typeface="Calibri"/>
              <a:sym typeface="Calibri"/>
            </a:endParaRPr>
          </a:p>
        </p:txBody>
      </p:sp>
      <p:sp>
        <p:nvSpPr>
          <p:cNvPr id="435" name="Google Shape;435;p18"/>
          <p:cNvSpPr txBox="1"/>
          <p:nvPr/>
        </p:nvSpPr>
        <p:spPr>
          <a:xfrm>
            <a:off x="6712287" y="1489351"/>
            <a:ext cx="95333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alibri"/>
                <a:ea typeface="Calibri"/>
                <a:cs typeface="Calibri"/>
                <a:sym typeface="Calibri"/>
              </a:rPr>
              <a:t>Point.h</a:t>
            </a:r>
            <a:endParaRPr b="1" sz="2000">
              <a:solidFill>
                <a:srgbClr val="4C3282"/>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9"/>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Class Member Definition</a:t>
            </a:r>
            <a:endParaRPr/>
          </a:p>
        </p:txBody>
      </p:sp>
      <p:sp>
        <p:nvSpPr>
          <p:cNvPr id="441" name="Google Shape;441;p1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42" name="Google Shape;442;p1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443" name="Google Shape;443;p19"/>
          <p:cNvSpPr/>
          <p:nvPr/>
        </p:nvSpPr>
        <p:spPr>
          <a:xfrm>
            <a:off x="575239" y="1523625"/>
            <a:ext cx="6904853" cy="4832092"/>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#include </a:t>
            </a:r>
            <a:r>
              <a:rPr lang="en-US" sz="1400">
                <a:solidFill>
                  <a:srgbClr val="D94B7B"/>
                </a:solidFill>
                <a:latin typeface="Courier New"/>
                <a:ea typeface="Courier New"/>
                <a:cs typeface="Courier New"/>
                <a:sym typeface="Courier New"/>
              </a:rPr>
              <a:t>&lt;cmath&gt;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#include </a:t>
            </a:r>
            <a:r>
              <a:rPr lang="en-US" sz="1400">
                <a:solidFill>
                  <a:srgbClr val="D94B7B"/>
                </a:solidFill>
                <a:latin typeface="Courier New"/>
                <a:ea typeface="Courier New"/>
                <a:cs typeface="Courier New"/>
                <a:sym typeface="Courier New"/>
              </a:rPr>
              <a:t>"Point.h"</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611BB8"/>
                </a:solidFill>
                <a:latin typeface="Courier New"/>
                <a:ea typeface="Courier New"/>
                <a:cs typeface="Courier New"/>
                <a:sym typeface="Courier New"/>
              </a:rPr>
              <a:t>Point::</a:t>
            </a:r>
            <a:r>
              <a:rPr b="1" lang="en-US" sz="1400">
                <a:solidFill>
                  <a:srgbClr val="669900"/>
                </a:solidFill>
                <a:latin typeface="Courier New"/>
                <a:ea typeface="Courier New"/>
                <a:cs typeface="Courier New"/>
                <a:sym typeface="Courier New"/>
              </a:rPr>
              <a:t>Point</a:t>
            </a:r>
            <a:r>
              <a:rPr lang="en-US" sz="1400">
                <a:solidFill>
                  <a:srgbClr val="611BB8"/>
                </a:solidFill>
                <a:latin typeface="Courier New"/>
                <a:ea typeface="Courier New"/>
                <a:cs typeface="Courier New"/>
                <a:sym typeface="Courier New"/>
              </a:rPr>
              <a:t>(</a:t>
            </a:r>
            <a:r>
              <a:rPr lang="en-US" sz="1400">
                <a:solidFill>
                  <a:srgbClr val="0066FF"/>
                </a:solidFill>
                <a:latin typeface="Courier New"/>
                <a:ea typeface="Courier New"/>
                <a:cs typeface="Courier New"/>
                <a:sym typeface="Courier New"/>
              </a:rPr>
              <a:t>const int </a:t>
            </a:r>
            <a:r>
              <a:rPr lang="en-US" sz="1400">
                <a:solidFill>
                  <a:srgbClr val="611BB8"/>
                </a:solidFill>
                <a:latin typeface="Courier New"/>
                <a:ea typeface="Courier New"/>
                <a:cs typeface="Courier New"/>
                <a:sym typeface="Courier New"/>
              </a:rPr>
              <a:t>x, </a:t>
            </a:r>
            <a:r>
              <a:rPr lang="en-US" sz="1400">
                <a:solidFill>
                  <a:srgbClr val="0066FF"/>
                </a:solidFill>
                <a:latin typeface="Courier New"/>
                <a:ea typeface="Courier New"/>
                <a:cs typeface="Courier New"/>
                <a:sym typeface="Courier New"/>
              </a:rPr>
              <a:t>const int </a:t>
            </a:r>
            <a:r>
              <a:rPr lang="en-US" sz="1400">
                <a:solidFill>
                  <a:srgbClr val="611BB8"/>
                </a:solidFill>
                <a:latin typeface="Courier New"/>
                <a:ea typeface="Courier New"/>
                <a:cs typeface="Courier New"/>
                <a:sym typeface="Courier New"/>
              </a:rPr>
              <a:t>y)</a:t>
            </a:r>
            <a:r>
              <a:rPr lang="en-US" sz="1400">
                <a:solidFill>
                  <a:srgbClr val="0066FF"/>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x_ = x;</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this</a:t>
            </a:r>
            <a:r>
              <a:rPr lang="en-US" sz="1400">
                <a:solidFill>
                  <a:srgbClr val="611BB8"/>
                </a:solidFill>
                <a:latin typeface="Courier New"/>
                <a:ea typeface="Courier New"/>
                <a:cs typeface="Courier New"/>
                <a:sym typeface="Courier New"/>
              </a:rPr>
              <a:t>-&gt;y_ = y;  </a:t>
            </a:r>
            <a:r>
              <a:rPr i="1" lang="en-US" sz="1400">
                <a:solidFill>
                  <a:srgbClr val="5A5A5A"/>
                </a:solidFill>
                <a:latin typeface="Courier New"/>
                <a:ea typeface="Courier New"/>
                <a:cs typeface="Courier New"/>
                <a:sym typeface="Courier New"/>
              </a:rPr>
              <a:t>// "this-&gt;" is optional unless name conflicts</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double </a:t>
            </a:r>
            <a:r>
              <a:rPr lang="en-US" sz="1400">
                <a:solidFill>
                  <a:srgbClr val="611BB8"/>
                </a:solidFill>
                <a:latin typeface="Courier New"/>
                <a:ea typeface="Courier New"/>
                <a:cs typeface="Courier New"/>
                <a:sym typeface="Courier New"/>
              </a:rPr>
              <a:t>Point::</a:t>
            </a:r>
            <a:r>
              <a:rPr b="1" lang="en-US" sz="1400">
                <a:solidFill>
                  <a:srgbClr val="669900"/>
                </a:solidFill>
                <a:latin typeface="Courier New"/>
                <a:ea typeface="Courier New"/>
                <a:cs typeface="Courier New"/>
                <a:sym typeface="Courier New"/>
              </a:rPr>
              <a:t>Distance</a:t>
            </a:r>
            <a:r>
              <a:rPr lang="en-US" sz="1400">
                <a:solidFill>
                  <a:srgbClr val="611BB8"/>
                </a:solidFill>
                <a:latin typeface="Courier New"/>
                <a:ea typeface="Courier New"/>
                <a:cs typeface="Courier New"/>
                <a:sym typeface="Courier New"/>
              </a:rPr>
              <a:t>(</a:t>
            </a:r>
            <a:r>
              <a:rPr lang="en-US" sz="1400">
                <a:solidFill>
                  <a:srgbClr val="0066FF"/>
                </a:solidFill>
                <a:latin typeface="Courier New"/>
                <a:ea typeface="Courier New"/>
                <a:cs typeface="Courier New"/>
                <a:sym typeface="Courier New"/>
              </a:rPr>
              <a:t>const Point&amp;</a:t>
            </a:r>
            <a:r>
              <a:rPr lang="en-US" sz="1400">
                <a:solidFill>
                  <a:srgbClr val="611BB8"/>
                </a:solidFill>
                <a:latin typeface="Courier New"/>
                <a:ea typeface="Courier New"/>
                <a:cs typeface="Courier New"/>
                <a:sym typeface="Courier New"/>
              </a:rPr>
              <a:t> p) </a:t>
            </a:r>
            <a:r>
              <a:rPr lang="en-US" sz="1400">
                <a:solidFill>
                  <a:srgbClr val="0066FF"/>
                </a:solidFill>
                <a:latin typeface="Courier New"/>
                <a:ea typeface="Courier New"/>
                <a:cs typeface="Courier New"/>
                <a:sym typeface="Courier New"/>
              </a:rPr>
              <a:t>const </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i="1" lang="en-US" sz="1400">
                <a:solidFill>
                  <a:srgbClr val="5A5A5A"/>
                </a:solidFill>
                <a:latin typeface="Courier New"/>
                <a:ea typeface="Courier New"/>
                <a:cs typeface="Courier New"/>
                <a:sym typeface="Courier New"/>
              </a:rPr>
              <a:t>// We can access p’s x_ and y_ variables either through the</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400">
                <a:solidFill>
                  <a:srgbClr val="5A5A5A"/>
                </a:solidFill>
                <a:latin typeface="Courier New"/>
                <a:ea typeface="Courier New"/>
                <a:cs typeface="Courier New"/>
                <a:sym typeface="Courier New"/>
              </a:rPr>
              <a:t>  // get_x(), get_y() accessor functions or the x_, y_ private</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400">
                <a:solidFill>
                  <a:srgbClr val="5A5A5A"/>
                </a:solidFill>
                <a:latin typeface="Courier New"/>
                <a:ea typeface="Courier New"/>
                <a:cs typeface="Courier New"/>
                <a:sym typeface="Courier New"/>
              </a:rPr>
              <a:t>  // member variables directly, since we’re in a member</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400">
                <a:solidFill>
                  <a:srgbClr val="5A5A5A"/>
                </a:solidFill>
                <a:latin typeface="Courier New"/>
                <a:ea typeface="Courier New"/>
                <a:cs typeface="Courier New"/>
                <a:sym typeface="Courier New"/>
              </a:rPr>
              <a:t>  // function of the same class.</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double</a:t>
            </a:r>
            <a:r>
              <a:rPr lang="en-US" sz="1400">
                <a:solidFill>
                  <a:srgbClr val="611BB8"/>
                </a:solidFill>
                <a:latin typeface="Courier New"/>
                <a:ea typeface="Courier New"/>
                <a:cs typeface="Courier New"/>
                <a:sym typeface="Courier New"/>
              </a:rPr>
              <a:t> distance = (x_ - p.</a:t>
            </a:r>
            <a:r>
              <a:rPr b="1" lang="en-US" sz="1400">
                <a:solidFill>
                  <a:srgbClr val="669900"/>
                </a:solidFill>
                <a:latin typeface="Courier New"/>
                <a:ea typeface="Courier New"/>
                <a:cs typeface="Courier New"/>
                <a:sym typeface="Courier New"/>
              </a:rPr>
              <a:t>get_x</a:t>
            </a:r>
            <a:r>
              <a:rPr lang="en-US" sz="1400">
                <a:solidFill>
                  <a:srgbClr val="611BB8"/>
                </a:solidFill>
                <a:latin typeface="Courier New"/>
                <a:ea typeface="Courier New"/>
                <a:cs typeface="Courier New"/>
                <a:sym typeface="Courier New"/>
              </a:rPr>
              <a:t>()) * (x_ - p.</a:t>
            </a:r>
            <a:r>
              <a:rPr b="1" lang="en-US" sz="1400">
                <a:solidFill>
                  <a:srgbClr val="669900"/>
                </a:solidFill>
                <a:latin typeface="Courier New"/>
                <a:ea typeface="Courier New"/>
                <a:cs typeface="Courier New"/>
                <a:sym typeface="Courier New"/>
              </a:rPr>
              <a:t>get_x</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distance += (y_ - p.y_) * (y_ - p.y_);</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return</a:t>
            </a:r>
            <a:r>
              <a:rPr lang="en-US" sz="1400">
                <a:solidFill>
                  <a:srgbClr val="611BB8"/>
                </a:solidFill>
                <a:latin typeface="Courier New"/>
                <a:ea typeface="Courier New"/>
                <a:cs typeface="Courier New"/>
                <a:sym typeface="Courier New"/>
              </a:rPr>
              <a:t> </a:t>
            </a:r>
            <a:r>
              <a:rPr b="1" lang="en-US" sz="1400">
                <a:solidFill>
                  <a:srgbClr val="669900"/>
                </a:solidFill>
                <a:latin typeface="Courier New"/>
                <a:ea typeface="Courier New"/>
                <a:cs typeface="Courier New"/>
                <a:sym typeface="Courier New"/>
              </a:rPr>
              <a:t>sqrt</a:t>
            </a:r>
            <a:r>
              <a:rPr lang="en-US" sz="1400">
                <a:solidFill>
                  <a:srgbClr val="611BB8"/>
                </a:solidFill>
                <a:latin typeface="Courier New"/>
                <a:ea typeface="Courier New"/>
                <a:cs typeface="Courier New"/>
                <a:sym typeface="Courier New"/>
              </a:rPr>
              <a:t>(distance);</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void </a:t>
            </a:r>
            <a:r>
              <a:rPr lang="en-US" sz="1400">
                <a:solidFill>
                  <a:srgbClr val="611BB8"/>
                </a:solidFill>
                <a:latin typeface="Courier New"/>
                <a:ea typeface="Courier New"/>
                <a:cs typeface="Courier New"/>
                <a:sym typeface="Courier New"/>
              </a:rPr>
              <a:t>Point::</a:t>
            </a:r>
            <a:r>
              <a:rPr b="1" lang="en-US" sz="1400">
                <a:solidFill>
                  <a:srgbClr val="669900"/>
                </a:solidFill>
                <a:latin typeface="Courier New"/>
                <a:ea typeface="Courier New"/>
                <a:cs typeface="Courier New"/>
                <a:sym typeface="Courier New"/>
              </a:rPr>
              <a:t>SetLocation</a:t>
            </a:r>
            <a:r>
              <a:rPr lang="en-US" sz="1400">
                <a:solidFill>
                  <a:srgbClr val="611BB8"/>
                </a:solidFill>
                <a:latin typeface="Courier New"/>
                <a:ea typeface="Courier New"/>
                <a:cs typeface="Courier New"/>
                <a:sym typeface="Courier New"/>
              </a:rPr>
              <a:t>(</a:t>
            </a:r>
            <a:r>
              <a:rPr lang="en-US" sz="1400">
                <a:solidFill>
                  <a:srgbClr val="0066FF"/>
                </a:solidFill>
                <a:latin typeface="Courier New"/>
                <a:ea typeface="Courier New"/>
                <a:cs typeface="Courier New"/>
                <a:sym typeface="Courier New"/>
              </a:rPr>
              <a:t>const int</a:t>
            </a:r>
            <a:r>
              <a:rPr lang="en-US" sz="1400">
                <a:solidFill>
                  <a:srgbClr val="611BB8"/>
                </a:solidFill>
                <a:latin typeface="Courier New"/>
                <a:ea typeface="Courier New"/>
                <a:cs typeface="Courier New"/>
                <a:sym typeface="Courier New"/>
              </a:rPr>
              <a:t> x, </a:t>
            </a:r>
            <a:r>
              <a:rPr lang="en-US" sz="1400">
                <a:solidFill>
                  <a:srgbClr val="0066FF"/>
                </a:solidFill>
                <a:latin typeface="Courier New"/>
                <a:ea typeface="Courier New"/>
                <a:cs typeface="Courier New"/>
                <a:sym typeface="Courier New"/>
              </a:rPr>
              <a:t>const int</a:t>
            </a:r>
            <a:r>
              <a:rPr lang="en-US" sz="1400">
                <a:solidFill>
                  <a:srgbClr val="611BB8"/>
                </a:solidFill>
                <a:latin typeface="Courier New"/>
                <a:ea typeface="Courier New"/>
                <a:cs typeface="Courier New"/>
                <a:sym typeface="Courier New"/>
              </a:rPr>
              <a:t> y)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0066FF"/>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x_ = x;</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0066FF"/>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y_ = y;</a:t>
            </a:r>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p:txBody>
      </p:sp>
      <p:sp>
        <p:nvSpPr>
          <p:cNvPr id="444" name="Google Shape;444;p19"/>
          <p:cNvSpPr txBox="1"/>
          <p:nvPr/>
        </p:nvSpPr>
        <p:spPr>
          <a:xfrm>
            <a:off x="6281494" y="1155646"/>
            <a:ext cx="119859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alibri"/>
                <a:ea typeface="Calibri"/>
                <a:cs typeface="Calibri"/>
                <a:sym typeface="Calibri"/>
              </a:rPr>
              <a:t>Point.cpp</a:t>
            </a:r>
            <a:endParaRPr b="1" sz="2000">
              <a:solidFill>
                <a:srgbClr val="4C3282"/>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0"/>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Class Usage </a:t>
            </a:r>
            <a:endParaRPr/>
          </a:p>
        </p:txBody>
      </p:sp>
      <p:sp>
        <p:nvSpPr>
          <p:cNvPr id="450" name="Google Shape;450;p20"/>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51" name="Google Shape;451;p20"/>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452" name="Google Shape;452;p20"/>
          <p:cNvSpPr/>
          <p:nvPr/>
        </p:nvSpPr>
        <p:spPr>
          <a:xfrm>
            <a:off x="575239" y="2113085"/>
            <a:ext cx="6096000" cy="3970318"/>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#include </a:t>
            </a:r>
            <a:r>
              <a:rPr lang="en-US" sz="1400">
                <a:solidFill>
                  <a:srgbClr val="D94B7B"/>
                </a:solidFill>
                <a:latin typeface="Courier New"/>
                <a:ea typeface="Courier New"/>
                <a:cs typeface="Courier New"/>
                <a:sym typeface="Courier New"/>
              </a:rPr>
              <a:t>&lt;iostream&gt;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#include </a:t>
            </a:r>
            <a:r>
              <a:rPr lang="en-US" sz="1400">
                <a:solidFill>
                  <a:srgbClr val="D94B7B"/>
                </a:solidFill>
                <a:latin typeface="Courier New"/>
                <a:ea typeface="Courier New"/>
                <a:cs typeface="Courier New"/>
                <a:sym typeface="Courier New"/>
              </a:rPr>
              <a:t>"Point.h"</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E2661A"/>
                </a:solidFill>
                <a:latin typeface="Courier New"/>
                <a:ea typeface="Courier New"/>
                <a:cs typeface="Courier New"/>
                <a:sym typeface="Courier New"/>
              </a:rPr>
              <a:t>using namespace</a:t>
            </a:r>
            <a:r>
              <a:rPr lang="en-US" sz="1400">
                <a:solidFill>
                  <a:srgbClr val="611BB8"/>
                </a:solidFill>
                <a:latin typeface="Courier New"/>
                <a:ea typeface="Courier New"/>
                <a:cs typeface="Courier New"/>
                <a:sym typeface="Courier New"/>
              </a:rPr>
              <a:t> std;</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int </a:t>
            </a:r>
            <a:r>
              <a:rPr b="1" lang="en-US" sz="1400">
                <a:solidFill>
                  <a:srgbClr val="669900"/>
                </a:solidFill>
                <a:latin typeface="Courier New"/>
                <a:ea typeface="Courier New"/>
                <a:cs typeface="Courier New"/>
                <a:sym typeface="Courier New"/>
              </a:rPr>
              <a:t>main</a:t>
            </a:r>
            <a:r>
              <a:rPr lang="en-US" sz="1400">
                <a:solidFill>
                  <a:srgbClr val="611BB8"/>
                </a:solidFill>
                <a:latin typeface="Courier New"/>
                <a:ea typeface="Courier New"/>
                <a:cs typeface="Courier New"/>
                <a:sym typeface="Courier New"/>
              </a:rPr>
              <a:t>(</a:t>
            </a:r>
            <a:r>
              <a:rPr lang="en-US" sz="1400">
                <a:solidFill>
                  <a:srgbClr val="0066FF"/>
                </a:solidFill>
                <a:latin typeface="Courier New"/>
                <a:ea typeface="Courier New"/>
                <a:cs typeface="Courier New"/>
                <a:sym typeface="Courier New"/>
              </a:rPr>
              <a:t>int</a:t>
            </a:r>
            <a:r>
              <a:rPr lang="en-US" sz="1400">
                <a:solidFill>
                  <a:srgbClr val="611BB8"/>
                </a:solidFill>
                <a:latin typeface="Courier New"/>
                <a:ea typeface="Courier New"/>
                <a:cs typeface="Courier New"/>
                <a:sym typeface="Courier New"/>
              </a:rPr>
              <a:t> argc, </a:t>
            </a:r>
            <a:r>
              <a:rPr lang="en-US" sz="1400">
                <a:solidFill>
                  <a:srgbClr val="0066FF"/>
                </a:solidFill>
                <a:latin typeface="Courier New"/>
                <a:ea typeface="Courier New"/>
                <a:cs typeface="Courier New"/>
                <a:sym typeface="Courier New"/>
              </a:rPr>
              <a:t>char** </a:t>
            </a:r>
            <a:r>
              <a:rPr lang="en-US" sz="1400">
                <a:solidFill>
                  <a:srgbClr val="611BB8"/>
                </a:solidFill>
                <a:latin typeface="Courier New"/>
                <a:ea typeface="Courier New"/>
                <a:cs typeface="Courier New"/>
                <a:sym typeface="Courier New"/>
              </a:rPr>
              <a:t>argv)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Point p1(</a:t>
            </a:r>
            <a:r>
              <a:rPr lang="en-US" sz="1400">
                <a:solidFill>
                  <a:srgbClr val="333333"/>
                </a:solidFill>
                <a:latin typeface="Courier New"/>
                <a:ea typeface="Courier New"/>
                <a:cs typeface="Courier New"/>
                <a:sym typeface="Courier New"/>
              </a:rPr>
              <a:t>1</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2</a:t>
            </a:r>
            <a:r>
              <a:rPr lang="en-US" sz="1400">
                <a:solidFill>
                  <a:srgbClr val="611BB8"/>
                </a:solidFill>
                <a:latin typeface="Courier New"/>
                <a:ea typeface="Courier New"/>
                <a:cs typeface="Courier New"/>
                <a:sym typeface="Courier New"/>
              </a:rPr>
              <a:t>);  </a:t>
            </a:r>
            <a:r>
              <a:rPr i="1" lang="en-US" sz="1400">
                <a:solidFill>
                  <a:srgbClr val="5A5A5A"/>
                </a:solidFill>
                <a:latin typeface="Courier New"/>
                <a:ea typeface="Courier New"/>
                <a:cs typeface="Courier New"/>
                <a:sym typeface="Courier New"/>
              </a:rPr>
              <a:t>// allocate a new Point on the Stack</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Point p2(</a:t>
            </a:r>
            <a:r>
              <a:rPr lang="en-US" sz="1400">
                <a:solidFill>
                  <a:srgbClr val="333333"/>
                </a:solidFill>
                <a:latin typeface="Courier New"/>
                <a:ea typeface="Courier New"/>
                <a:cs typeface="Courier New"/>
                <a:sym typeface="Courier New"/>
              </a:rPr>
              <a:t>4</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6</a:t>
            </a:r>
            <a:r>
              <a:rPr lang="en-US" sz="1400">
                <a:solidFill>
                  <a:srgbClr val="611BB8"/>
                </a:solidFill>
                <a:latin typeface="Courier New"/>
                <a:ea typeface="Courier New"/>
                <a:cs typeface="Courier New"/>
                <a:sym typeface="Courier New"/>
              </a:rPr>
              <a:t>);  </a:t>
            </a:r>
            <a:r>
              <a:rPr i="1" lang="en-US" sz="1400">
                <a:solidFill>
                  <a:srgbClr val="5A5A5A"/>
                </a:solidFill>
                <a:latin typeface="Courier New"/>
                <a:ea typeface="Courier New"/>
                <a:cs typeface="Courier New"/>
                <a:sym typeface="Courier New"/>
              </a:rPr>
              <a:t>// allocate a new Point on the Stack</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i="1" lang="en-US" sz="1400">
                <a:solidFill>
                  <a:srgbClr val="5A5A5A"/>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cout &lt;&lt; </a:t>
            </a:r>
            <a:r>
              <a:rPr lang="en-US" sz="1400">
                <a:solidFill>
                  <a:srgbClr val="D94B7B"/>
                </a:solidFill>
                <a:latin typeface="Courier New"/>
                <a:ea typeface="Courier New"/>
                <a:cs typeface="Courier New"/>
                <a:sym typeface="Courier New"/>
              </a:rPr>
              <a:t>"p1 is: ("</a:t>
            </a:r>
            <a:r>
              <a:rPr lang="en-US" sz="1400">
                <a:solidFill>
                  <a:srgbClr val="611BB8"/>
                </a:solidFill>
                <a:latin typeface="Courier New"/>
                <a:ea typeface="Courier New"/>
                <a:cs typeface="Courier New"/>
                <a:sym typeface="Courier New"/>
              </a:rPr>
              <a:t> &lt;&lt; p1.</a:t>
            </a:r>
            <a:r>
              <a:rPr b="1" lang="en-US" sz="1400">
                <a:solidFill>
                  <a:srgbClr val="669900"/>
                </a:solidFill>
                <a:latin typeface="Courier New"/>
                <a:ea typeface="Courier New"/>
                <a:cs typeface="Courier New"/>
                <a:sym typeface="Courier New"/>
              </a:rPr>
              <a:t>get_x</a:t>
            </a:r>
            <a:r>
              <a:rPr lang="en-US" sz="1400">
                <a:solidFill>
                  <a:srgbClr val="611BB8"/>
                </a:solidFill>
                <a:latin typeface="Courier New"/>
                <a:ea typeface="Courier New"/>
                <a:cs typeface="Courier New"/>
                <a:sym typeface="Courier New"/>
              </a:rPr>
              <a:t>() &lt;&lt; </a:t>
            </a:r>
            <a:r>
              <a:rPr lang="en-US" sz="1400">
                <a:solidFill>
                  <a:srgbClr val="D94B7B"/>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cout &lt;&lt; p1.</a:t>
            </a:r>
            <a:r>
              <a:rPr b="1" lang="en-US" sz="1400">
                <a:solidFill>
                  <a:srgbClr val="669900"/>
                </a:solidFill>
                <a:latin typeface="Courier New"/>
                <a:ea typeface="Courier New"/>
                <a:cs typeface="Courier New"/>
                <a:sym typeface="Courier New"/>
              </a:rPr>
              <a:t>get_y</a:t>
            </a:r>
            <a:r>
              <a:rPr lang="en-US" sz="1400">
                <a:solidFill>
                  <a:srgbClr val="611BB8"/>
                </a:solidFill>
                <a:latin typeface="Courier New"/>
                <a:ea typeface="Courier New"/>
                <a:cs typeface="Courier New"/>
                <a:sym typeface="Courier New"/>
              </a:rPr>
              <a:t>() &lt;&lt; </a:t>
            </a:r>
            <a:r>
              <a:rPr lang="en-US" sz="1400">
                <a:solidFill>
                  <a:srgbClr val="D94B7B"/>
                </a:solidFill>
                <a:latin typeface="Courier New"/>
                <a:ea typeface="Courier New"/>
                <a:cs typeface="Courier New"/>
                <a:sym typeface="Courier New"/>
              </a:rPr>
              <a:t>")"</a:t>
            </a:r>
            <a:r>
              <a:rPr lang="en-US" sz="1400">
                <a:solidFill>
                  <a:srgbClr val="611BB8"/>
                </a:solidFill>
                <a:latin typeface="Courier New"/>
                <a:ea typeface="Courier New"/>
                <a:cs typeface="Courier New"/>
                <a:sym typeface="Courier New"/>
              </a:rPr>
              <a:t> &lt;&lt; endl;</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i="1" lang="en-US" sz="1400">
                <a:solidFill>
                  <a:srgbClr val="5A5A5A"/>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cout &lt;&lt; </a:t>
            </a:r>
            <a:r>
              <a:rPr lang="en-US" sz="1400">
                <a:solidFill>
                  <a:srgbClr val="D94B7B"/>
                </a:solidFill>
                <a:latin typeface="Courier New"/>
                <a:ea typeface="Courier New"/>
                <a:cs typeface="Courier New"/>
                <a:sym typeface="Courier New"/>
              </a:rPr>
              <a:t>"p2 is: ("</a:t>
            </a:r>
            <a:r>
              <a:rPr lang="en-US" sz="1400">
                <a:solidFill>
                  <a:srgbClr val="611BB8"/>
                </a:solidFill>
                <a:latin typeface="Courier New"/>
                <a:ea typeface="Courier New"/>
                <a:cs typeface="Courier New"/>
                <a:sym typeface="Courier New"/>
              </a:rPr>
              <a:t> &lt;&lt; p2.</a:t>
            </a:r>
            <a:r>
              <a:rPr b="1" lang="en-US" sz="1400">
                <a:solidFill>
                  <a:srgbClr val="669900"/>
                </a:solidFill>
                <a:latin typeface="Courier New"/>
                <a:ea typeface="Courier New"/>
                <a:cs typeface="Courier New"/>
                <a:sym typeface="Courier New"/>
              </a:rPr>
              <a:t>get_x</a:t>
            </a:r>
            <a:r>
              <a:rPr lang="en-US" sz="1400">
                <a:solidFill>
                  <a:srgbClr val="611BB8"/>
                </a:solidFill>
                <a:latin typeface="Courier New"/>
                <a:ea typeface="Courier New"/>
                <a:cs typeface="Courier New"/>
                <a:sym typeface="Courier New"/>
              </a:rPr>
              <a:t>() &lt;&lt; </a:t>
            </a:r>
            <a:r>
              <a:rPr lang="en-US" sz="1400">
                <a:solidFill>
                  <a:srgbClr val="D94B7B"/>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cout &lt;&lt; p2.</a:t>
            </a:r>
            <a:r>
              <a:rPr b="1" lang="en-US" sz="1400">
                <a:solidFill>
                  <a:srgbClr val="669900"/>
                </a:solidFill>
                <a:latin typeface="Courier New"/>
                <a:ea typeface="Courier New"/>
                <a:cs typeface="Courier New"/>
                <a:sym typeface="Courier New"/>
              </a:rPr>
              <a:t>get_y</a:t>
            </a:r>
            <a:r>
              <a:rPr lang="en-US" sz="1400">
                <a:solidFill>
                  <a:srgbClr val="611BB8"/>
                </a:solidFill>
                <a:latin typeface="Courier New"/>
                <a:ea typeface="Courier New"/>
                <a:cs typeface="Courier New"/>
                <a:sym typeface="Courier New"/>
              </a:rPr>
              <a:t>() &lt;&lt; </a:t>
            </a:r>
            <a:r>
              <a:rPr lang="en-US" sz="1400">
                <a:solidFill>
                  <a:srgbClr val="D94B7B"/>
                </a:solidFill>
                <a:latin typeface="Courier New"/>
                <a:ea typeface="Courier New"/>
                <a:cs typeface="Courier New"/>
                <a:sym typeface="Courier New"/>
              </a:rPr>
              <a:t>")"</a:t>
            </a:r>
            <a:r>
              <a:rPr lang="en-US" sz="1400">
                <a:solidFill>
                  <a:srgbClr val="611BB8"/>
                </a:solidFill>
                <a:latin typeface="Courier New"/>
                <a:ea typeface="Courier New"/>
                <a:cs typeface="Courier New"/>
                <a:sym typeface="Courier New"/>
              </a:rPr>
              <a:t> &lt;&lt; endl;</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611BB8"/>
                </a:solidFill>
                <a:latin typeface="Courier New"/>
                <a:ea typeface="Courier New"/>
                <a:cs typeface="Courier New"/>
                <a:sym typeface="Courier New"/>
              </a:rPr>
              <a:t>  cout &lt;&lt; </a:t>
            </a:r>
            <a:r>
              <a:rPr lang="en-US" sz="1400">
                <a:solidFill>
                  <a:srgbClr val="D94B7B"/>
                </a:solidFill>
                <a:latin typeface="Courier New"/>
                <a:ea typeface="Courier New"/>
                <a:cs typeface="Courier New"/>
                <a:sym typeface="Courier New"/>
              </a:rPr>
              <a:t>"dist : "</a:t>
            </a:r>
            <a:r>
              <a:rPr lang="en-US" sz="1400">
                <a:solidFill>
                  <a:srgbClr val="611BB8"/>
                </a:solidFill>
                <a:latin typeface="Courier New"/>
                <a:ea typeface="Courier New"/>
                <a:cs typeface="Courier New"/>
                <a:sym typeface="Courier New"/>
              </a:rPr>
              <a:t> &lt;&lt; p1.</a:t>
            </a:r>
            <a:r>
              <a:rPr b="1" lang="en-US" sz="1400">
                <a:solidFill>
                  <a:srgbClr val="669900"/>
                </a:solidFill>
                <a:latin typeface="Courier New"/>
                <a:ea typeface="Courier New"/>
                <a:cs typeface="Courier New"/>
                <a:sym typeface="Courier New"/>
              </a:rPr>
              <a:t>Distance</a:t>
            </a:r>
            <a:r>
              <a:rPr lang="en-US" sz="1400">
                <a:solidFill>
                  <a:srgbClr val="611BB8"/>
                </a:solidFill>
                <a:latin typeface="Courier New"/>
                <a:ea typeface="Courier New"/>
                <a:cs typeface="Courier New"/>
                <a:sym typeface="Courier New"/>
              </a:rPr>
              <a:t>(p2) &lt;&lt; endl;</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  return</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0</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p:txBody>
      </p:sp>
      <p:sp>
        <p:nvSpPr>
          <p:cNvPr id="453" name="Google Shape;453;p20"/>
          <p:cNvSpPr txBox="1"/>
          <p:nvPr/>
        </p:nvSpPr>
        <p:spPr>
          <a:xfrm>
            <a:off x="5108054" y="1712975"/>
            <a:ext cx="15631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alibri"/>
                <a:ea typeface="Calibri"/>
                <a:cs typeface="Calibri"/>
                <a:sym typeface="Calibri"/>
              </a:rPr>
              <a:t>usePoint.cpp</a:t>
            </a:r>
            <a:endParaRPr b="1" sz="2000">
              <a:solidFill>
                <a:srgbClr val="4C3282"/>
              </a:solidFill>
              <a:latin typeface="Calibri"/>
              <a:ea typeface="Calibri"/>
              <a:cs typeface="Calibri"/>
              <a:sym typeface="Calibri"/>
            </a:endParaRPr>
          </a:p>
        </p:txBody>
      </p:sp>
      <p:sp>
        <p:nvSpPr>
          <p:cNvPr id="454" name="Google Shape;454;p20"/>
          <p:cNvSpPr txBox="1"/>
          <p:nvPr/>
        </p:nvSpPr>
        <p:spPr>
          <a:xfrm>
            <a:off x="6806085" y="3429000"/>
            <a:ext cx="4810676" cy="646331"/>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To allocate on the heap use the “new” keyword</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Point* p1 = new Point(1, 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21"/>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Constructors in C++</a:t>
            </a:r>
            <a:endParaRPr/>
          </a:p>
        </p:txBody>
      </p:sp>
      <p:sp>
        <p:nvSpPr>
          <p:cNvPr id="460" name="Google Shape;460;p21"/>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fontScale="92500" lnSpcReduction="10000"/>
          </a:bodyPr>
          <a:lstStyle/>
          <a:p>
            <a:pPr indent="-140970" lvl="0" marL="91440" rtl="0" algn="l">
              <a:lnSpc>
                <a:spcPct val="90000"/>
              </a:lnSpc>
              <a:spcBef>
                <a:spcPts val="0"/>
              </a:spcBef>
              <a:spcAft>
                <a:spcPts val="0"/>
              </a:spcAft>
              <a:buSzPct val="100000"/>
              <a:buChar char="▪"/>
            </a:pPr>
            <a:r>
              <a:rPr lang="en-US" sz="2400"/>
              <a:t>A constructor (ctor) initializes a newly-instantiated object</a:t>
            </a:r>
            <a:endParaRPr sz="1400"/>
          </a:p>
          <a:p>
            <a:pPr indent="-137160" lvl="1" marL="265176" rtl="0" algn="l">
              <a:lnSpc>
                <a:spcPct val="90000"/>
              </a:lnSpc>
              <a:spcBef>
                <a:spcPts val="400"/>
              </a:spcBef>
              <a:spcAft>
                <a:spcPts val="0"/>
              </a:spcAft>
              <a:buSzPct val="90000"/>
              <a:buChar char="-"/>
            </a:pPr>
            <a:r>
              <a:rPr lang="en-US"/>
              <a:t>A class can have multiple constructors that differ in parameters</a:t>
            </a:r>
            <a:endParaRPr sz="2000"/>
          </a:p>
          <a:p>
            <a:pPr indent="-137159" lvl="2" marL="448056" rtl="0" algn="l">
              <a:lnSpc>
                <a:spcPct val="90000"/>
              </a:lnSpc>
              <a:spcBef>
                <a:spcPts val="600"/>
              </a:spcBef>
              <a:spcAft>
                <a:spcPts val="0"/>
              </a:spcAft>
              <a:buSzPct val="116666"/>
              <a:buChar char="-"/>
            </a:pPr>
            <a:r>
              <a:rPr lang="en-US"/>
              <a:t>Which one is invoked depends on </a:t>
            </a:r>
            <a:r>
              <a:rPr i="1" lang="en-US"/>
              <a:t>how</a:t>
            </a:r>
            <a:r>
              <a:rPr lang="en-US"/>
              <a:t> the object is instantiated</a:t>
            </a:r>
            <a:endParaRPr sz="1200"/>
          </a:p>
          <a:p>
            <a:pPr indent="-140970" lvl="0" marL="91440" rtl="0" algn="l">
              <a:lnSpc>
                <a:spcPct val="90000"/>
              </a:lnSpc>
              <a:spcBef>
                <a:spcPts val="1600"/>
              </a:spcBef>
              <a:spcAft>
                <a:spcPts val="0"/>
              </a:spcAft>
              <a:buSzPct val="100000"/>
              <a:buChar char="▪"/>
            </a:pPr>
            <a:r>
              <a:rPr lang="en-US" sz="2400"/>
              <a:t>Written with the class name as the method name:</a:t>
            </a:r>
            <a:endParaRPr sz="1400"/>
          </a:p>
          <a:p>
            <a:pPr indent="0" lvl="0" marL="0" rtl="0" algn="l">
              <a:lnSpc>
                <a:spcPct val="90000"/>
              </a:lnSpc>
              <a:spcBef>
                <a:spcPts val="1400"/>
              </a:spcBef>
              <a:spcAft>
                <a:spcPts val="0"/>
              </a:spcAft>
              <a:buSzPct val="100000"/>
              <a:buNone/>
            </a:pPr>
            <a:r>
              <a:rPr lang="en-US">
                <a:latin typeface="Courier New"/>
                <a:ea typeface="Courier New"/>
                <a:cs typeface="Courier New"/>
                <a:sym typeface="Courier New"/>
              </a:rPr>
              <a:t>	Point(const int x, const int y);</a:t>
            </a:r>
            <a:endParaRPr/>
          </a:p>
          <a:p>
            <a:pPr indent="-137160" lvl="1" marL="265176" rtl="0" algn="l">
              <a:lnSpc>
                <a:spcPct val="90000"/>
              </a:lnSpc>
              <a:spcBef>
                <a:spcPts val="400"/>
              </a:spcBef>
              <a:spcAft>
                <a:spcPts val="0"/>
              </a:spcAft>
              <a:buSzPct val="90000"/>
              <a:buChar char="-"/>
            </a:pPr>
            <a:r>
              <a:rPr lang="en-US"/>
              <a:t>C++ will automatically create a synthesized default constructor if you have </a:t>
            </a:r>
            <a:r>
              <a:rPr i="1" lang="en-US"/>
              <a:t>no</a:t>
            </a:r>
            <a:r>
              <a:rPr lang="en-US"/>
              <a:t> user-defined constructors</a:t>
            </a:r>
            <a:endParaRPr sz="2000"/>
          </a:p>
          <a:p>
            <a:pPr indent="-137159" lvl="2" marL="448056" rtl="0" algn="l">
              <a:lnSpc>
                <a:spcPct val="90000"/>
              </a:lnSpc>
              <a:spcBef>
                <a:spcPts val="600"/>
              </a:spcBef>
              <a:spcAft>
                <a:spcPts val="0"/>
              </a:spcAft>
              <a:buSzPct val="116666"/>
              <a:buChar char="-"/>
            </a:pPr>
            <a:r>
              <a:rPr lang="en-US"/>
              <a:t>Takes no arguments and calls the default ctor on all non-“plain old data” (non-POD) member variables</a:t>
            </a:r>
            <a:endParaRPr sz="1200"/>
          </a:p>
          <a:p>
            <a:pPr indent="-137159" lvl="2" marL="448056" rtl="0" algn="l">
              <a:lnSpc>
                <a:spcPct val="90000"/>
              </a:lnSpc>
              <a:spcBef>
                <a:spcPts val="600"/>
              </a:spcBef>
              <a:spcAft>
                <a:spcPts val="0"/>
              </a:spcAft>
              <a:buSzPct val="116666"/>
              <a:buChar char="-"/>
            </a:pPr>
            <a:r>
              <a:rPr lang="en-US"/>
              <a:t>Synthesized default ctor will fail if you have non-initialized const or reference data members</a:t>
            </a:r>
            <a:endParaRPr sz="1200"/>
          </a:p>
          <a:p>
            <a:pPr indent="-129222" lvl="0" marL="91440" rtl="0" algn="l">
              <a:lnSpc>
                <a:spcPct val="90000"/>
              </a:lnSpc>
              <a:spcBef>
                <a:spcPts val="1600"/>
              </a:spcBef>
              <a:spcAft>
                <a:spcPts val="0"/>
              </a:spcAft>
              <a:buSzPct val="100000"/>
              <a:buChar char="▪"/>
            </a:pPr>
            <a:r>
              <a:rPr lang="en-US"/>
              <a:t>4 different types of constructors</a:t>
            </a:r>
            <a:endParaRPr/>
          </a:p>
          <a:p>
            <a:pPr indent="-137160" lvl="1" marL="265176" rtl="0" algn="l">
              <a:lnSpc>
                <a:spcPct val="90000"/>
              </a:lnSpc>
              <a:spcBef>
                <a:spcPts val="400"/>
              </a:spcBef>
              <a:spcAft>
                <a:spcPts val="0"/>
              </a:spcAft>
              <a:buSzPct val="100000"/>
              <a:buChar char="-"/>
            </a:pPr>
            <a:r>
              <a:rPr lang="en-US" u="sng"/>
              <a:t>default constructor</a:t>
            </a:r>
            <a:r>
              <a:rPr lang="en-US"/>
              <a:t> – takes zero arguments. If you don’t define any constructors the compiler will generate one of these for you (just like Java)</a:t>
            </a:r>
            <a:endParaRPr/>
          </a:p>
          <a:p>
            <a:pPr indent="-137160" lvl="1" marL="265176" rtl="0" algn="l">
              <a:lnSpc>
                <a:spcPct val="90000"/>
              </a:lnSpc>
              <a:spcBef>
                <a:spcPts val="600"/>
              </a:spcBef>
              <a:spcAft>
                <a:spcPts val="0"/>
              </a:spcAft>
              <a:buSzPct val="100000"/>
              <a:buChar char="-"/>
            </a:pPr>
            <a:r>
              <a:rPr lang="en-US" u="sng"/>
              <a:t>copy constructor</a:t>
            </a:r>
            <a:r>
              <a:rPr lang="en-US"/>
              <a:t> – takes a single parameter which is a </a:t>
            </a:r>
            <a:r>
              <a:rPr i="1" lang="en-US"/>
              <a:t>const reference</a:t>
            </a:r>
            <a:r>
              <a:rPr lang="en-US"/>
              <a:t>(</a:t>
            </a:r>
            <a:r>
              <a:rPr lang="en-US">
                <a:latin typeface="Courier New"/>
                <a:ea typeface="Courier New"/>
                <a:cs typeface="Courier New"/>
                <a:sym typeface="Courier New"/>
              </a:rPr>
              <a:t>const T&amp;</a:t>
            </a:r>
            <a:r>
              <a:rPr lang="en-US"/>
              <a:t>) to another object of the same type, and initializes the fields of the new object as a </a:t>
            </a:r>
            <a:r>
              <a:rPr i="1" lang="en-US"/>
              <a:t>copy</a:t>
            </a:r>
            <a:r>
              <a:rPr lang="en-US"/>
              <a:t> of the fields in the referenced object</a:t>
            </a:r>
            <a:endParaRPr/>
          </a:p>
          <a:p>
            <a:pPr indent="-137160" lvl="1" marL="265176" rtl="0" algn="l">
              <a:lnSpc>
                <a:spcPct val="90000"/>
              </a:lnSpc>
              <a:spcBef>
                <a:spcPts val="600"/>
              </a:spcBef>
              <a:spcAft>
                <a:spcPts val="0"/>
              </a:spcAft>
              <a:buSzPct val="100000"/>
              <a:buChar char="-"/>
            </a:pPr>
            <a:r>
              <a:rPr lang="en-US" u="sng"/>
              <a:t>user-defined constructors</a:t>
            </a:r>
            <a:r>
              <a:rPr lang="en-US"/>
              <a:t> – initialize fields and take whatever arguments you specify</a:t>
            </a:r>
            <a:endParaRPr/>
          </a:p>
          <a:p>
            <a:pPr indent="-137160" lvl="1" marL="265176" rtl="0" algn="l">
              <a:lnSpc>
                <a:spcPct val="90000"/>
              </a:lnSpc>
              <a:spcBef>
                <a:spcPts val="600"/>
              </a:spcBef>
              <a:spcAft>
                <a:spcPts val="0"/>
              </a:spcAft>
              <a:buSzPct val="100000"/>
              <a:buChar char="-"/>
            </a:pPr>
            <a:r>
              <a:rPr lang="en-US" u="sng"/>
              <a:t>conversion constructors</a:t>
            </a:r>
            <a:r>
              <a:rPr lang="en-US"/>
              <a:t> – implicit, take a single argument. If you want a single argument constructor that is not implicit must use the keyword “explicit” like: </a:t>
            </a:r>
            <a:r>
              <a:rPr lang="en-US">
                <a:latin typeface="Courier New"/>
                <a:ea typeface="Courier New"/>
                <a:cs typeface="Courier New"/>
                <a:sym typeface="Courier New"/>
              </a:rPr>
              <a:t>explicit String(const char* raw);</a:t>
            </a:r>
            <a:endParaRPr/>
          </a:p>
        </p:txBody>
      </p:sp>
      <p:sp>
        <p:nvSpPr>
          <p:cNvPr id="461" name="Google Shape;461;p2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62" name="Google Shape;462;p2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Synthesized Default Constructor</a:t>
            </a:r>
            <a:endParaRPr/>
          </a:p>
        </p:txBody>
      </p:sp>
      <p:sp>
        <p:nvSpPr>
          <p:cNvPr id="468" name="Google Shape;468;p2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69" name="Google Shape;469;p2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470" name="Google Shape;470;p22"/>
          <p:cNvSpPr/>
          <p:nvPr/>
        </p:nvSpPr>
        <p:spPr>
          <a:xfrm>
            <a:off x="575238" y="1874347"/>
            <a:ext cx="8059095" cy="3046988"/>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E2661A"/>
                </a:solidFill>
                <a:latin typeface="Courier New"/>
                <a:ea typeface="Courier New"/>
                <a:cs typeface="Courier New"/>
                <a:sym typeface="Courier New"/>
              </a:rPr>
              <a:t>class</a:t>
            </a:r>
            <a:r>
              <a:rPr lang="en-US" sz="1600">
                <a:solidFill>
                  <a:srgbClr val="0066FF"/>
                </a:solidFill>
                <a:latin typeface="Courier New"/>
                <a:ea typeface="Courier New"/>
                <a:cs typeface="Courier New"/>
                <a:sym typeface="Courier New"/>
              </a:rPr>
              <a:t> SimplePoint </a:t>
            </a:r>
            <a:r>
              <a:rPr lang="en-US" sz="1600">
                <a:solidFill>
                  <a:srgbClr val="611BB8"/>
                </a:solidFill>
                <a:latin typeface="Courier New"/>
                <a:ea typeface="Courier New"/>
                <a:cs typeface="Courier New"/>
                <a:sym typeface="Courier New"/>
              </a:rPr>
              <a: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lang="en-US" sz="1600">
                <a:solidFill>
                  <a:srgbClr val="E2661A"/>
                </a:solidFill>
                <a:latin typeface="Courier New"/>
                <a:ea typeface="Courier New"/>
                <a:cs typeface="Courier New"/>
                <a:sym typeface="Courier New"/>
              </a:rPr>
              <a:t>public</a:t>
            </a:r>
            <a:r>
              <a:rPr lang="en-US" sz="1600">
                <a:solidFill>
                  <a:srgbClr val="611BB8"/>
                </a:solidFill>
                <a:latin typeface="Courier New"/>
                <a:ea typeface="Courier New"/>
                <a:cs typeface="Courier New"/>
                <a:sym typeface="Courier New"/>
              </a:rPr>
              <a: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b="1" i="1" lang="en-US" sz="1600">
                <a:solidFill>
                  <a:srgbClr val="FF0000"/>
                </a:solidFill>
                <a:latin typeface="Courier New"/>
                <a:ea typeface="Courier New"/>
                <a:cs typeface="Courier New"/>
                <a:sym typeface="Courier New"/>
              </a:rPr>
              <a:t>// no constructors declared!</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0066FF"/>
                </a:solidFill>
                <a:latin typeface="Courier New"/>
                <a:ea typeface="Courier New"/>
                <a:cs typeface="Courier New"/>
                <a:sym typeface="Courier New"/>
              </a:rPr>
              <a:t>  int</a:t>
            </a:r>
            <a:r>
              <a:rPr lang="en-US" sz="1600">
                <a:solidFill>
                  <a:srgbClr val="611BB8"/>
                </a:solidFill>
                <a:latin typeface="Courier New"/>
                <a:ea typeface="Courier New"/>
                <a:cs typeface="Courier New"/>
                <a:sym typeface="Courier New"/>
              </a:rPr>
              <a:t> </a:t>
            </a:r>
            <a:r>
              <a:rPr b="1" lang="en-US" sz="1600">
                <a:solidFill>
                  <a:srgbClr val="669900"/>
                </a:solidFill>
                <a:latin typeface="Courier New"/>
                <a:ea typeface="Courier New"/>
                <a:cs typeface="Courier New"/>
                <a:sym typeface="Courier New"/>
              </a:rPr>
              <a:t>get_x</a:t>
            </a:r>
            <a:r>
              <a:rPr lang="en-US" sz="1600">
                <a:solidFill>
                  <a:srgbClr val="611BB8"/>
                </a:solidFill>
                <a:latin typeface="Courier New"/>
                <a:ea typeface="Courier New"/>
                <a:cs typeface="Courier New"/>
                <a:sym typeface="Courier New"/>
              </a:rPr>
              <a:t>() </a:t>
            </a:r>
            <a:r>
              <a:rPr lang="en-US" sz="1600">
                <a:solidFill>
                  <a:srgbClr val="0066FF"/>
                </a:solidFill>
                <a:latin typeface="Courier New"/>
                <a:ea typeface="Courier New"/>
                <a:cs typeface="Courier New"/>
                <a:sym typeface="Courier New"/>
              </a:rPr>
              <a:t>const </a:t>
            </a:r>
            <a:r>
              <a:rPr lang="en-US" sz="1600">
                <a:solidFill>
                  <a:srgbClr val="611BB8"/>
                </a:solidFill>
                <a:latin typeface="Courier New"/>
                <a:ea typeface="Courier New"/>
                <a:cs typeface="Courier New"/>
                <a:sym typeface="Courier New"/>
              </a:rPr>
              <a:t>{ </a:t>
            </a:r>
            <a:r>
              <a:rPr lang="en-US" sz="1600">
                <a:solidFill>
                  <a:srgbClr val="E2661A"/>
                </a:solidFill>
                <a:latin typeface="Courier New"/>
                <a:ea typeface="Courier New"/>
                <a:cs typeface="Courier New"/>
                <a:sym typeface="Courier New"/>
              </a:rPr>
              <a:t>return</a:t>
            </a:r>
            <a:r>
              <a:rPr lang="en-US" sz="1600">
                <a:solidFill>
                  <a:srgbClr val="611BB8"/>
                </a:solidFill>
                <a:latin typeface="Courier New"/>
                <a:ea typeface="Courier New"/>
                <a:cs typeface="Courier New"/>
                <a:sym typeface="Courier New"/>
              </a:rPr>
              <a:t> x_; }     </a:t>
            </a:r>
            <a:r>
              <a:rPr i="1" lang="en-US" sz="1600">
                <a:solidFill>
                  <a:srgbClr val="5A5A5A"/>
                </a:solidFill>
                <a:latin typeface="Courier New"/>
                <a:ea typeface="Courier New"/>
                <a:cs typeface="Courier New"/>
                <a:sym typeface="Courier New"/>
              </a:rPr>
              <a:t>// inline member function</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lang="en-US" sz="1600">
                <a:solidFill>
                  <a:srgbClr val="0066FF"/>
                </a:solidFill>
                <a:latin typeface="Courier New"/>
                <a:ea typeface="Courier New"/>
                <a:cs typeface="Courier New"/>
                <a:sym typeface="Courier New"/>
              </a:rPr>
              <a:t>int </a:t>
            </a:r>
            <a:r>
              <a:rPr b="1" lang="en-US" sz="1600">
                <a:solidFill>
                  <a:srgbClr val="669900"/>
                </a:solidFill>
                <a:latin typeface="Courier New"/>
                <a:ea typeface="Courier New"/>
                <a:cs typeface="Courier New"/>
                <a:sym typeface="Courier New"/>
              </a:rPr>
              <a:t>get_y</a:t>
            </a:r>
            <a:r>
              <a:rPr lang="en-US" sz="1600">
                <a:solidFill>
                  <a:srgbClr val="611BB8"/>
                </a:solidFill>
                <a:latin typeface="Courier New"/>
                <a:ea typeface="Courier New"/>
                <a:cs typeface="Courier New"/>
                <a:sym typeface="Courier New"/>
              </a:rPr>
              <a:t>() </a:t>
            </a:r>
            <a:r>
              <a:rPr lang="en-US" sz="1600">
                <a:solidFill>
                  <a:srgbClr val="0066FF"/>
                </a:solidFill>
                <a:latin typeface="Courier New"/>
                <a:ea typeface="Courier New"/>
                <a:cs typeface="Courier New"/>
                <a:sym typeface="Courier New"/>
              </a:rPr>
              <a:t>const </a:t>
            </a:r>
            <a:r>
              <a:rPr lang="en-US" sz="1600">
                <a:solidFill>
                  <a:srgbClr val="611BB8"/>
                </a:solidFill>
                <a:latin typeface="Courier New"/>
                <a:ea typeface="Courier New"/>
                <a:cs typeface="Courier New"/>
                <a:sym typeface="Courier New"/>
              </a:rPr>
              <a:t>{ </a:t>
            </a:r>
            <a:r>
              <a:rPr lang="en-US" sz="1600">
                <a:solidFill>
                  <a:srgbClr val="E2661A"/>
                </a:solidFill>
                <a:latin typeface="Courier New"/>
                <a:ea typeface="Courier New"/>
                <a:cs typeface="Courier New"/>
                <a:sym typeface="Courier New"/>
              </a:rPr>
              <a:t>return</a:t>
            </a:r>
            <a:r>
              <a:rPr lang="en-US" sz="1600">
                <a:solidFill>
                  <a:srgbClr val="611BB8"/>
                </a:solidFill>
                <a:latin typeface="Courier New"/>
                <a:ea typeface="Courier New"/>
                <a:cs typeface="Courier New"/>
                <a:sym typeface="Courier New"/>
              </a:rPr>
              <a:t> y_; }     </a:t>
            </a:r>
            <a:r>
              <a:rPr i="1" lang="en-US" sz="1600">
                <a:solidFill>
                  <a:srgbClr val="5A5A5A"/>
                </a:solidFill>
                <a:latin typeface="Courier New"/>
                <a:ea typeface="Courier New"/>
                <a:cs typeface="Courier New"/>
                <a:sym typeface="Courier New"/>
              </a:rPr>
              <a:t>// inline member function</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lang="en-US" sz="1600">
                <a:solidFill>
                  <a:srgbClr val="0066FF"/>
                </a:solidFill>
                <a:latin typeface="Courier New"/>
                <a:ea typeface="Courier New"/>
                <a:cs typeface="Courier New"/>
                <a:sym typeface="Courier New"/>
              </a:rPr>
              <a:t>double </a:t>
            </a:r>
            <a:r>
              <a:rPr b="1" lang="en-US" sz="1600">
                <a:solidFill>
                  <a:srgbClr val="669900"/>
                </a:solidFill>
                <a:latin typeface="Courier New"/>
                <a:ea typeface="Courier New"/>
                <a:cs typeface="Courier New"/>
                <a:sym typeface="Courier New"/>
              </a:rPr>
              <a:t>Distance</a:t>
            </a:r>
            <a:r>
              <a:rPr lang="en-US" sz="1600">
                <a:solidFill>
                  <a:srgbClr val="611BB8"/>
                </a:solidFill>
                <a:latin typeface="Courier New"/>
                <a:ea typeface="Courier New"/>
                <a:cs typeface="Courier New"/>
                <a:sym typeface="Courier New"/>
              </a:rPr>
              <a:t>(</a:t>
            </a:r>
            <a:r>
              <a:rPr lang="en-US" sz="1600">
                <a:solidFill>
                  <a:srgbClr val="0066FF"/>
                </a:solidFill>
                <a:latin typeface="Courier New"/>
                <a:ea typeface="Courier New"/>
                <a:cs typeface="Courier New"/>
                <a:sym typeface="Courier New"/>
              </a:rPr>
              <a:t>const SimplePoint&amp;</a:t>
            </a:r>
            <a:r>
              <a:rPr lang="en-US" sz="1600">
                <a:solidFill>
                  <a:srgbClr val="611BB8"/>
                </a:solidFill>
                <a:latin typeface="Courier New"/>
                <a:ea typeface="Courier New"/>
                <a:cs typeface="Courier New"/>
                <a:sym typeface="Courier New"/>
              </a:rPr>
              <a:t> p) </a:t>
            </a:r>
            <a:r>
              <a:rPr lang="en-US" sz="1600">
                <a:solidFill>
                  <a:srgbClr val="0066FF"/>
                </a:solidFill>
                <a:latin typeface="Courier New"/>
                <a:ea typeface="Courier New"/>
                <a:cs typeface="Courier New"/>
                <a:sym typeface="Courier New"/>
              </a:rPr>
              <a:t>const</a:t>
            </a:r>
            <a:r>
              <a:rPr lang="en-US" sz="1600">
                <a:solidFill>
                  <a:srgbClr val="611BB8"/>
                </a:solidFill>
                <a:latin typeface="Courier New"/>
                <a:ea typeface="Courier New"/>
                <a:cs typeface="Courier New"/>
                <a:sym typeface="Courier New"/>
              </a:rPr>
              <a: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lang="en-US" sz="1600">
                <a:solidFill>
                  <a:srgbClr val="0066FF"/>
                </a:solidFill>
                <a:latin typeface="Courier New"/>
                <a:ea typeface="Courier New"/>
                <a:cs typeface="Courier New"/>
                <a:sym typeface="Courier New"/>
              </a:rPr>
              <a:t>void </a:t>
            </a:r>
            <a:r>
              <a:rPr b="1" lang="en-US" sz="1600">
                <a:solidFill>
                  <a:srgbClr val="669900"/>
                </a:solidFill>
                <a:latin typeface="Courier New"/>
                <a:ea typeface="Courier New"/>
                <a:cs typeface="Courier New"/>
                <a:sym typeface="Courier New"/>
              </a:rPr>
              <a:t>SetLocation</a:t>
            </a:r>
            <a:r>
              <a:rPr lang="en-US" sz="1600">
                <a:solidFill>
                  <a:srgbClr val="611BB8"/>
                </a:solidFill>
                <a:latin typeface="Courier New"/>
                <a:ea typeface="Courier New"/>
                <a:cs typeface="Courier New"/>
                <a:sym typeface="Courier New"/>
              </a:rPr>
              <a:t>(</a:t>
            </a:r>
            <a:r>
              <a:rPr lang="en-US" sz="1600">
                <a:solidFill>
                  <a:srgbClr val="0066FF"/>
                </a:solidFill>
                <a:latin typeface="Courier New"/>
                <a:ea typeface="Courier New"/>
                <a:cs typeface="Courier New"/>
                <a:sym typeface="Courier New"/>
              </a:rPr>
              <a:t>int</a:t>
            </a:r>
            <a:r>
              <a:rPr lang="en-US" sz="1600">
                <a:solidFill>
                  <a:srgbClr val="611BB8"/>
                </a:solidFill>
                <a:latin typeface="Courier New"/>
                <a:ea typeface="Courier New"/>
                <a:cs typeface="Courier New"/>
                <a:sym typeface="Courier New"/>
              </a:rPr>
              <a:t> x, </a:t>
            </a:r>
            <a:r>
              <a:rPr lang="en-US" sz="1600">
                <a:solidFill>
                  <a:srgbClr val="0066FF"/>
                </a:solidFill>
                <a:latin typeface="Courier New"/>
                <a:ea typeface="Courier New"/>
                <a:cs typeface="Courier New"/>
                <a:sym typeface="Courier New"/>
              </a:rPr>
              <a:t>int</a:t>
            </a:r>
            <a:r>
              <a:rPr lang="en-US" sz="1600">
                <a:solidFill>
                  <a:srgbClr val="611BB8"/>
                </a:solidFill>
                <a:latin typeface="Courier New"/>
                <a:ea typeface="Courier New"/>
                <a:cs typeface="Courier New"/>
                <a:sym typeface="Courier New"/>
              </a:rPr>
              <a:t> y);</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r>
              <a:rPr lang="en-US" sz="1600">
                <a:solidFill>
                  <a:srgbClr val="611BB8"/>
                </a:solidFill>
                <a:latin typeface="Courier New"/>
                <a:ea typeface="Courier New"/>
                <a:cs typeface="Courier New"/>
                <a:sym typeface="Courier New"/>
              </a:rPr>
              <a:t> </a:t>
            </a:r>
            <a:r>
              <a:rPr lang="en-US" sz="1600">
                <a:solidFill>
                  <a:srgbClr val="E2661A"/>
                </a:solidFill>
                <a:latin typeface="Courier New"/>
                <a:ea typeface="Courier New"/>
                <a:cs typeface="Courier New"/>
                <a:sym typeface="Courier New"/>
              </a:rPr>
              <a:t>private</a:t>
            </a:r>
            <a:r>
              <a:rPr lang="en-US" sz="1600">
                <a:solidFill>
                  <a:srgbClr val="611BB8"/>
                </a:solidFill>
                <a:latin typeface="Courier New"/>
                <a:ea typeface="Courier New"/>
                <a:cs typeface="Courier New"/>
                <a:sym typeface="Courier New"/>
              </a:rPr>
              <a: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lang="en-US" sz="1600">
                <a:solidFill>
                  <a:srgbClr val="0066FF"/>
                </a:solidFill>
                <a:latin typeface="Courier New"/>
                <a:ea typeface="Courier New"/>
                <a:cs typeface="Courier New"/>
                <a:sym typeface="Courier New"/>
              </a:rPr>
              <a:t>int </a:t>
            </a:r>
            <a:r>
              <a:rPr lang="en-US" sz="1600">
                <a:solidFill>
                  <a:srgbClr val="611BB8"/>
                </a:solidFill>
                <a:latin typeface="Courier New"/>
                <a:ea typeface="Courier New"/>
                <a:cs typeface="Courier New"/>
                <a:sym typeface="Courier New"/>
              </a:rPr>
              <a:t>x_;  </a:t>
            </a:r>
            <a:r>
              <a:rPr i="1" lang="en-US" sz="1600">
                <a:solidFill>
                  <a:srgbClr val="5A5A5A"/>
                </a:solidFill>
                <a:latin typeface="Courier New"/>
                <a:ea typeface="Courier New"/>
                <a:cs typeface="Courier New"/>
                <a:sym typeface="Courier New"/>
              </a:rPr>
              <a:t>// data member</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0066FF"/>
                </a:solidFill>
                <a:latin typeface="Courier New"/>
                <a:ea typeface="Courier New"/>
                <a:cs typeface="Courier New"/>
                <a:sym typeface="Courier New"/>
              </a:rPr>
              <a:t>  int </a:t>
            </a:r>
            <a:r>
              <a:rPr lang="en-US" sz="1600">
                <a:solidFill>
                  <a:srgbClr val="611BB8"/>
                </a:solidFill>
                <a:latin typeface="Courier New"/>
                <a:ea typeface="Courier New"/>
                <a:cs typeface="Courier New"/>
                <a:sym typeface="Courier New"/>
              </a:rPr>
              <a:t>y_;  </a:t>
            </a:r>
            <a:r>
              <a:rPr i="1" lang="en-US" sz="1600">
                <a:solidFill>
                  <a:srgbClr val="5A5A5A"/>
                </a:solidFill>
                <a:latin typeface="Courier New"/>
                <a:ea typeface="Courier New"/>
                <a:cs typeface="Courier New"/>
                <a:sym typeface="Courier New"/>
              </a:rPr>
              <a:t>// data member</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i="1" lang="en-US" sz="1600">
                <a:solidFill>
                  <a:srgbClr val="5A5A5A"/>
                </a:solidFill>
                <a:latin typeface="Courier New"/>
                <a:ea typeface="Courier New"/>
                <a:cs typeface="Courier New"/>
                <a:sym typeface="Courier New"/>
              </a:rPr>
              <a:t>// class SimplePoint</a:t>
            </a:r>
            <a:endParaRPr sz="1600">
              <a:solidFill>
                <a:schemeClr val="dk1"/>
              </a:solidFill>
              <a:latin typeface="Calibri"/>
              <a:ea typeface="Calibri"/>
              <a:cs typeface="Calibri"/>
              <a:sym typeface="Calibri"/>
            </a:endParaRPr>
          </a:p>
        </p:txBody>
      </p:sp>
      <p:sp>
        <p:nvSpPr>
          <p:cNvPr id="471" name="Google Shape;471;p22"/>
          <p:cNvSpPr/>
          <p:nvPr/>
        </p:nvSpPr>
        <p:spPr>
          <a:xfrm>
            <a:off x="4272197" y="4132744"/>
            <a:ext cx="7538803" cy="2062103"/>
          </a:xfrm>
          <a:prstGeom prst="rect">
            <a:avLst/>
          </a:prstGeom>
          <a:solidFill>
            <a:schemeClr val="lt1"/>
          </a:solid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E2661A"/>
                </a:solidFill>
                <a:latin typeface="Courier New"/>
                <a:ea typeface="Courier New"/>
                <a:cs typeface="Courier New"/>
                <a:sym typeface="Courier New"/>
              </a:rPr>
              <a:t>#include</a:t>
            </a:r>
            <a:r>
              <a:rPr lang="en-US" sz="1600">
                <a:solidFill>
                  <a:srgbClr val="611BB8"/>
                </a:solidFill>
                <a:latin typeface="Courier New"/>
                <a:ea typeface="Courier New"/>
                <a:cs typeface="Courier New"/>
                <a:sym typeface="Courier New"/>
              </a:rPr>
              <a:t> </a:t>
            </a:r>
            <a:r>
              <a:rPr lang="en-US" sz="1600">
                <a:solidFill>
                  <a:srgbClr val="D94B7B"/>
                </a:solidFill>
                <a:latin typeface="Courier New"/>
                <a:ea typeface="Courier New"/>
                <a:cs typeface="Courier New"/>
                <a:sym typeface="Courier New"/>
              </a:rPr>
              <a:t>"SimplePoint.h"</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r>
              <a:rPr lang="en-US" sz="1600">
                <a:solidFill>
                  <a:srgbClr val="611BB8"/>
                </a:solidFill>
                <a:latin typeface="Courier New"/>
                <a:ea typeface="Courier New"/>
                <a:cs typeface="Courier New"/>
                <a:sym typeface="Courier New"/>
              </a:rPr>
              <a:t>... </a:t>
            </a:r>
            <a:r>
              <a:rPr i="1" lang="en-US" sz="1600">
                <a:solidFill>
                  <a:srgbClr val="7F7F7F"/>
                </a:solidFill>
                <a:latin typeface="Courier New"/>
                <a:ea typeface="Courier New"/>
                <a:cs typeface="Courier New"/>
                <a:sym typeface="Courier New"/>
              </a:rPr>
              <a:t>// definitions for Distance() and SetLocation()</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r>
              <a:rPr lang="en-US" sz="1600">
                <a:solidFill>
                  <a:srgbClr val="0066FF"/>
                </a:solidFill>
                <a:latin typeface="Courier New"/>
                <a:ea typeface="Courier New"/>
                <a:cs typeface="Courier New"/>
                <a:sym typeface="Courier New"/>
              </a:rPr>
              <a:t>int</a:t>
            </a:r>
            <a:r>
              <a:rPr lang="en-US" sz="1600">
                <a:solidFill>
                  <a:srgbClr val="611BB8"/>
                </a:solidFill>
                <a:latin typeface="Courier New"/>
                <a:ea typeface="Courier New"/>
                <a:cs typeface="Courier New"/>
                <a:sym typeface="Courier New"/>
              </a:rPr>
              <a:t> </a:t>
            </a:r>
            <a:r>
              <a:rPr b="1" lang="en-US" sz="1600">
                <a:solidFill>
                  <a:srgbClr val="669900"/>
                </a:solidFill>
                <a:latin typeface="Courier New"/>
                <a:ea typeface="Courier New"/>
                <a:cs typeface="Courier New"/>
                <a:sym typeface="Courier New"/>
              </a:rPr>
              <a:t>main</a:t>
            </a:r>
            <a:r>
              <a:rPr lang="en-US" sz="1600">
                <a:solidFill>
                  <a:srgbClr val="611BB8"/>
                </a:solidFill>
                <a:latin typeface="Courier New"/>
                <a:ea typeface="Courier New"/>
                <a:cs typeface="Courier New"/>
                <a:sym typeface="Courier New"/>
              </a:rPr>
              <a:t>(</a:t>
            </a:r>
            <a:r>
              <a:rPr lang="en-US" sz="1600">
                <a:solidFill>
                  <a:srgbClr val="0066FF"/>
                </a:solidFill>
                <a:latin typeface="Courier New"/>
                <a:ea typeface="Courier New"/>
                <a:cs typeface="Courier New"/>
                <a:sym typeface="Courier New"/>
              </a:rPr>
              <a:t>int </a:t>
            </a:r>
            <a:r>
              <a:rPr lang="en-US" sz="1600">
                <a:solidFill>
                  <a:srgbClr val="611BB8"/>
                </a:solidFill>
                <a:latin typeface="Courier New"/>
                <a:ea typeface="Courier New"/>
                <a:cs typeface="Courier New"/>
                <a:sym typeface="Courier New"/>
              </a:rPr>
              <a:t>argc, </a:t>
            </a:r>
            <a:r>
              <a:rPr lang="en-US" sz="1600">
                <a:solidFill>
                  <a:srgbClr val="0066FF"/>
                </a:solidFill>
                <a:latin typeface="Courier New"/>
                <a:ea typeface="Courier New"/>
                <a:cs typeface="Courier New"/>
                <a:sym typeface="Courier New"/>
              </a:rPr>
              <a:t>char** </a:t>
            </a:r>
            <a:r>
              <a:rPr lang="en-US" sz="1600">
                <a:solidFill>
                  <a:srgbClr val="611BB8"/>
                </a:solidFill>
                <a:latin typeface="Courier New"/>
                <a:ea typeface="Courier New"/>
                <a:cs typeface="Courier New"/>
                <a:sym typeface="Courier New"/>
              </a:rPr>
              <a:t>argv)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lang="en-US" sz="1600">
                <a:solidFill>
                  <a:srgbClr val="0066FF"/>
                </a:solidFill>
                <a:latin typeface="Courier New"/>
                <a:ea typeface="Courier New"/>
                <a:cs typeface="Courier New"/>
                <a:sym typeface="Courier New"/>
              </a:rPr>
              <a:t>SimplePoint </a:t>
            </a:r>
            <a:r>
              <a:rPr lang="en-US" sz="1600">
                <a:solidFill>
                  <a:srgbClr val="611BB8"/>
                </a:solidFill>
                <a:latin typeface="Courier New"/>
                <a:ea typeface="Courier New"/>
                <a:cs typeface="Courier New"/>
                <a:sym typeface="Courier New"/>
              </a:rPr>
              <a:t>x;</a:t>
            </a:r>
            <a:r>
              <a:rPr lang="en-US" sz="1600">
                <a:solidFill>
                  <a:srgbClr val="0066FF"/>
                </a:solidFill>
                <a:latin typeface="Courier New"/>
                <a:ea typeface="Courier New"/>
                <a:cs typeface="Courier New"/>
                <a:sym typeface="Courier New"/>
              </a:rPr>
              <a:t>  </a:t>
            </a:r>
            <a:r>
              <a:rPr b="1" i="1" lang="en-US" sz="1600">
                <a:solidFill>
                  <a:srgbClr val="FF0000"/>
                </a:solidFill>
                <a:latin typeface="Courier New"/>
                <a:ea typeface="Courier New"/>
                <a:cs typeface="Courier New"/>
                <a:sym typeface="Courier New"/>
              </a:rPr>
              <a:t>// invokes synthesized default constructor</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E2661A"/>
                </a:solidFill>
                <a:latin typeface="Courier New"/>
                <a:ea typeface="Courier New"/>
                <a:cs typeface="Courier New"/>
                <a:sym typeface="Courier New"/>
              </a:rPr>
              <a:t>  return</a:t>
            </a:r>
            <a:r>
              <a:rPr lang="en-US" sz="1600">
                <a:solidFill>
                  <a:srgbClr val="611BB8"/>
                </a:solidFill>
                <a:latin typeface="Courier New"/>
                <a:ea typeface="Courier New"/>
                <a:cs typeface="Courier New"/>
                <a:sym typeface="Courier New"/>
              </a:rPr>
              <a:t> </a:t>
            </a:r>
            <a:r>
              <a:rPr lang="en-US" sz="1600">
                <a:solidFill>
                  <a:srgbClr val="333333"/>
                </a:solidFill>
                <a:latin typeface="Courier New"/>
                <a:ea typeface="Courier New"/>
                <a:cs typeface="Courier New"/>
                <a:sym typeface="Courier New"/>
              </a:rPr>
              <a:t>EXIT_SUCCESS</a:t>
            </a:r>
            <a:r>
              <a:rPr lang="en-US" sz="1600">
                <a:solidFill>
                  <a:srgbClr val="611BB8"/>
                </a:solidFill>
                <a:latin typeface="Courier New"/>
                <a:ea typeface="Courier New"/>
                <a:cs typeface="Courier New"/>
                <a:sym typeface="Courier New"/>
              </a:rPr>
              <a: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a:t>
            </a:r>
            <a:endParaRPr sz="1600">
              <a:solidFill>
                <a:schemeClr val="dk1"/>
              </a:solidFill>
              <a:latin typeface="Calibri"/>
              <a:ea typeface="Calibri"/>
              <a:cs typeface="Calibri"/>
              <a:sym typeface="Calibri"/>
            </a:endParaRPr>
          </a:p>
        </p:txBody>
      </p:sp>
      <p:sp>
        <p:nvSpPr>
          <p:cNvPr id="472" name="Google Shape;472;p22"/>
          <p:cNvSpPr/>
          <p:nvPr/>
        </p:nvSpPr>
        <p:spPr>
          <a:xfrm>
            <a:off x="5920740" y="1554142"/>
            <a:ext cx="1737362"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4B2A85"/>
                </a:solidFill>
                <a:latin typeface="Calibri"/>
                <a:ea typeface="Calibri"/>
                <a:cs typeface="Calibri"/>
                <a:sym typeface="Calibri"/>
              </a:rPr>
              <a:t>SimplePoint.h</a:t>
            </a:r>
            <a:endParaRPr b="1" sz="1800">
              <a:solidFill>
                <a:schemeClr val="dk1"/>
              </a:solidFill>
              <a:latin typeface="Calibri"/>
              <a:ea typeface="Calibri"/>
              <a:cs typeface="Calibri"/>
              <a:sym typeface="Calibri"/>
            </a:endParaRPr>
          </a:p>
        </p:txBody>
      </p:sp>
      <p:sp>
        <p:nvSpPr>
          <p:cNvPr id="473" name="Google Shape;473;p22"/>
          <p:cNvSpPr/>
          <p:nvPr/>
        </p:nvSpPr>
        <p:spPr>
          <a:xfrm>
            <a:off x="10073638" y="3770032"/>
            <a:ext cx="1737362"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4B2A85"/>
                </a:solidFill>
                <a:latin typeface="Calibri"/>
                <a:ea typeface="Calibri"/>
                <a:cs typeface="Calibri"/>
                <a:sym typeface="Calibri"/>
              </a:rPr>
              <a:t>SimplePoint.cpp</a:t>
            </a:r>
            <a:endParaRPr b="1"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Synthesized Default Constructor</a:t>
            </a:r>
            <a:endParaRPr/>
          </a:p>
        </p:txBody>
      </p:sp>
      <p:sp>
        <p:nvSpPr>
          <p:cNvPr id="479" name="Google Shape;479;p23"/>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a:pPr>
            <a:r>
              <a:rPr lang="en-US"/>
              <a:t>If you define </a:t>
            </a:r>
            <a:r>
              <a:rPr i="1" lang="en-US"/>
              <a:t>any</a:t>
            </a:r>
            <a:r>
              <a:rPr lang="en-US"/>
              <a:t> constructors, C++ assumes you have defined all the ones you intend to be available and will </a:t>
            </a:r>
            <a:r>
              <a:rPr i="1" lang="en-US"/>
              <a:t>not</a:t>
            </a:r>
            <a:r>
              <a:rPr lang="en-US"/>
              <a:t> add any others</a:t>
            </a:r>
            <a:endParaRPr/>
          </a:p>
          <a:p>
            <a:pPr indent="0" lvl="0" marL="91440" rtl="0" algn="l">
              <a:lnSpc>
                <a:spcPct val="90000"/>
              </a:lnSpc>
              <a:spcBef>
                <a:spcPts val="1400"/>
              </a:spcBef>
              <a:spcAft>
                <a:spcPts val="0"/>
              </a:spcAft>
              <a:buSzPts val="2200"/>
              <a:buNone/>
            </a:pPr>
            <a:r>
              <a:t/>
            </a:r>
            <a:endParaRPr/>
          </a:p>
        </p:txBody>
      </p:sp>
      <p:sp>
        <p:nvSpPr>
          <p:cNvPr id="480" name="Google Shape;480;p2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81" name="Google Shape;481;p2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482" name="Google Shape;482;p23"/>
          <p:cNvSpPr/>
          <p:nvPr/>
        </p:nvSpPr>
        <p:spPr>
          <a:xfrm>
            <a:off x="1358053" y="2389418"/>
            <a:ext cx="9479280" cy="4154984"/>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E2661A"/>
                </a:solidFill>
                <a:latin typeface="Courier New"/>
                <a:ea typeface="Courier New"/>
                <a:cs typeface="Courier New"/>
                <a:sym typeface="Courier New"/>
              </a:rPr>
              <a:t>#include</a:t>
            </a:r>
            <a:r>
              <a:rPr lang="en-US" sz="1600">
                <a:solidFill>
                  <a:srgbClr val="611BB8"/>
                </a:solidFill>
                <a:latin typeface="Courier New"/>
                <a:ea typeface="Courier New"/>
                <a:cs typeface="Courier New"/>
                <a:sym typeface="Courier New"/>
              </a:rPr>
              <a:t> </a:t>
            </a:r>
            <a:r>
              <a:rPr lang="en-US" sz="1600">
                <a:solidFill>
                  <a:srgbClr val="D94B7B"/>
                </a:solidFill>
                <a:latin typeface="Courier New"/>
                <a:ea typeface="Courier New"/>
                <a:cs typeface="Courier New"/>
                <a:sym typeface="Courier New"/>
              </a:rPr>
              <a:t>"SimplePoint.h"</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r>
              <a:rPr i="1" lang="en-US" sz="1600">
                <a:solidFill>
                  <a:srgbClr val="7F7F7F"/>
                </a:solidFill>
                <a:latin typeface="Courier New"/>
                <a:ea typeface="Courier New"/>
                <a:cs typeface="Courier New"/>
                <a:sym typeface="Courier New"/>
              </a:rPr>
              <a:t>// defining a constructor with two arguments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SimplePoint::SimplePoint(</a:t>
            </a:r>
            <a:r>
              <a:rPr lang="en-US" sz="1600">
                <a:solidFill>
                  <a:srgbClr val="0066FF"/>
                </a:solidFill>
                <a:latin typeface="Courier New"/>
                <a:ea typeface="Courier New"/>
                <a:cs typeface="Courier New"/>
                <a:sym typeface="Courier New"/>
              </a:rPr>
              <a:t>const int</a:t>
            </a:r>
            <a:r>
              <a:rPr lang="en-US" sz="1600">
                <a:solidFill>
                  <a:srgbClr val="611BB8"/>
                </a:solidFill>
                <a:latin typeface="Courier New"/>
                <a:ea typeface="Courier New"/>
                <a:cs typeface="Courier New"/>
                <a:sym typeface="Courier New"/>
              </a:rPr>
              <a:t> x, </a:t>
            </a:r>
            <a:r>
              <a:rPr lang="en-US" sz="1600">
                <a:solidFill>
                  <a:srgbClr val="0066FF"/>
                </a:solidFill>
                <a:latin typeface="Courier New"/>
                <a:ea typeface="Courier New"/>
                <a:cs typeface="Courier New"/>
                <a:sym typeface="Courier New"/>
              </a:rPr>
              <a:t>const int</a:t>
            </a:r>
            <a:r>
              <a:rPr lang="en-US" sz="1600">
                <a:solidFill>
                  <a:srgbClr val="611BB8"/>
                </a:solidFill>
                <a:latin typeface="Courier New"/>
                <a:ea typeface="Courier New"/>
                <a:cs typeface="Courier New"/>
                <a:sym typeface="Courier New"/>
              </a:rPr>
              <a:t> y)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x_ = x;</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y_ = y;</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r>
              <a:rPr lang="en-US" sz="1600">
                <a:solidFill>
                  <a:srgbClr val="0066FF"/>
                </a:solidFill>
                <a:latin typeface="Courier New"/>
                <a:ea typeface="Courier New"/>
                <a:cs typeface="Courier New"/>
                <a:sym typeface="Courier New"/>
              </a:rPr>
              <a:t>void</a:t>
            </a:r>
            <a:r>
              <a:rPr lang="en-US" sz="1600">
                <a:solidFill>
                  <a:srgbClr val="611BB8"/>
                </a:solidFill>
                <a:latin typeface="Courier New"/>
                <a:ea typeface="Courier New"/>
                <a:cs typeface="Courier New"/>
                <a:sym typeface="Courier New"/>
              </a:rPr>
              <a:t> </a:t>
            </a:r>
            <a:r>
              <a:rPr b="1" lang="en-US" sz="1600">
                <a:solidFill>
                  <a:srgbClr val="669900"/>
                </a:solidFill>
                <a:latin typeface="Courier New"/>
                <a:ea typeface="Courier New"/>
                <a:cs typeface="Courier New"/>
                <a:sym typeface="Courier New"/>
              </a:rPr>
              <a:t>foo</a:t>
            </a:r>
            <a:r>
              <a:rPr lang="en-US" sz="1600">
                <a:solidFill>
                  <a:srgbClr val="611BB8"/>
                </a:solidFill>
                <a:latin typeface="Courier New"/>
                <a:ea typeface="Courier New"/>
                <a:cs typeface="Courier New"/>
                <a:sym typeface="Courier New"/>
              </a:rPr>
              <a:t>()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lang="en-US" sz="1600">
                <a:solidFill>
                  <a:srgbClr val="0066FF"/>
                </a:solidFill>
                <a:latin typeface="Courier New"/>
                <a:ea typeface="Courier New"/>
                <a:cs typeface="Courier New"/>
                <a:sym typeface="Courier New"/>
              </a:rPr>
              <a:t>SimplePoint </a:t>
            </a:r>
            <a:r>
              <a:rPr lang="en-US" sz="1600">
                <a:solidFill>
                  <a:srgbClr val="611BB8"/>
                </a:solidFill>
                <a:latin typeface="Courier New"/>
                <a:ea typeface="Courier New"/>
                <a:cs typeface="Courier New"/>
                <a:sym typeface="Courier New"/>
              </a:rPr>
              <a:t>x;</a:t>
            </a:r>
            <a:r>
              <a:rPr lang="en-US" sz="1600">
                <a:solidFill>
                  <a:srgbClr val="0066FF"/>
                </a:solidFill>
                <a:latin typeface="Courier New"/>
                <a:ea typeface="Courier New"/>
                <a:cs typeface="Courier New"/>
                <a:sym typeface="Courier New"/>
              </a:rPr>
              <a:t>        </a:t>
            </a:r>
            <a:r>
              <a:rPr i="1" lang="en-US" sz="1600">
                <a:solidFill>
                  <a:srgbClr val="5A5A5A"/>
                </a:solidFill>
                <a:latin typeface="Courier New"/>
                <a:ea typeface="Courier New"/>
                <a:cs typeface="Courier New"/>
                <a:sym typeface="Courier New"/>
              </a:rPr>
              <a:t>// </a:t>
            </a:r>
            <a:r>
              <a:rPr b="1" i="1" lang="en-US" sz="1600">
                <a:solidFill>
                  <a:srgbClr val="FF0000"/>
                </a:solidFill>
                <a:latin typeface="Courier New"/>
                <a:ea typeface="Courier New"/>
                <a:cs typeface="Courier New"/>
                <a:sym typeface="Courier New"/>
              </a:rPr>
              <a:t>compiler error</a:t>
            </a:r>
            <a:r>
              <a:rPr i="1" lang="en-US" sz="1600">
                <a:solidFill>
                  <a:srgbClr val="5A5A5A"/>
                </a:solidFill>
                <a:latin typeface="Courier New"/>
                <a:ea typeface="Courier New"/>
                <a:cs typeface="Courier New"/>
                <a:sym typeface="Courier New"/>
              </a:rPr>
              <a:t>:  if you define any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600">
                <a:solidFill>
                  <a:srgbClr val="5A5A5A"/>
                </a:solidFill>
                <a:latin typeface="Courier New"/>
                <a:ea typeface="Courier New"/>
                <a:cs typeface="Courier New"/>
                <a:sym typeface="Courier New"/>
              </a:rPr>
              <a:t>                        // ctors, C++ will NOT synthesize a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600">
                <a:solidFill>
                  <a:srgbClr val="5A5A5A"/>
                </a:solidFill>
                <a:latin typeface="Courier New"/>
                <a:ea typeface="Courier New"/>
                <a:cs typeface="Courier New"/>
                <a:sym typeface="Courier New"/>
              </a:rPr>
              <a:t>                        // default constructor for you.</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r>
              <a:rPr lang="en-US" sz="1600">
                <a:solidFill>
                  <a:srgbClr val="611BB8"/>
                </a:solidFill>
                <a:latin typeface="Courier New"/>
                <a:ea typeface="Courier New"/>
                <a:cs typeface="Courier New"/>
                <a:sym typeface="Courier New"/>
              </a:rPr>
              <a:t>  </a:t>
            </a:r>
            <a:r>
              <a:rPr lang="en-US" sz="1600">
                <a:solidFill>
                  <a:srgbClr val="0066FF"/>
                </a:solidFill>
                <a:latin typeface="Courier New"/>
                <a:ea typeface="Courier New"/>
                <a:cs typeface="Courier New"/>
                <a:sym typeface="Courier New"/>
              </a:rPr>
              <a:t>SimplePoint </a:t>
            </a:r>
            <a:r>
              <a:rPr lang="en-US" sz="1600">
                <a:solidFill>
                  <a:srgbClr val="611BB8"/>
                </a:solidFill>
                <a:latin typeface="Courier New"/>
                <a:ea typeface="Courier New"/>
                <a:cs typeface="Courier New"/>
                <a:sym typeface="Courier New"/>
              </a:rPr>
              <a:t>y(</a:t>
            </a:r>
            <a:r>
              <a:rPr lang="en-US" sz="1600">
                <a:solidFill>
                  <a:srgbClr val="333333"/>
                </a:solidFill>
                <a:latin typeface="Courier New"/>
                <a:ea typeface="Courier New"/>
                <a:cs typeface="Courier New"/>
                <a:sym typeface="Courier New"/>
              </a:rPr>
              <a:t>1</a:t>
            </a:r>
            <a:r>
              <a:rPr lang="en-US" sz="1600">
                <a:solidFill>
                  <a:srgbClr val="611BB8"/>
                </a:solidFill>
                <a:latin typeface="Courier New"/>
                <a:ea typeface="Courier New"/>
                <a:cs typeface="Courier New"/>
                <a:sym typeface="Courier New"/>
              </a:rPr>
              <a:t>, </a:t>
            </a:r>
            <a:r>
              <a:rPr lang="en-US" sz="1600">
                <a:solidFill>
                  <a:srgbClr val="333333"/>
                </a:solidFill>
                <a:latin typeface="Courier New"/>
                <a:ea typeface="Courier New"/>
                <a:cs typeface="Courier New"/>
                <a:sym typeface="Courier New"/>
              </a:rPr>
              <a:t>2</a:t>
            </a:r>
            <a:r>
              <a:rPr lang="en-US" sz="1600">
                <a:solidFill>
                  <a:srgbClr val="611BB8"/>
                </a:solidFill>
                <a:latin typeface="Courier New"/>
                <a:ea typeface="Courier New"/>
                <a:cs typeface="Courier New"/>
                <a:sym typeface="Courier New"/>
              </a:rPr>
              <a:t>);  </a:t>
            </a:r>
            <a:r>
              <a:rPr i="1" lang="en-US" sz="1600">
                <a:solidFill>
                  <a:srgbClr val="5A5A5A"/>
                </a:solidFill>
                <a:latin typeface="Courier New"/>
                <a:ea typeface="Courier New"/>
                <a:cs typeface="Courier New"/>
                <a:sym typeface="Courier New"/>
              </a:rPr>
              <a:t>// </a:t>
            </a:r>
            <a:r>
              <a:rPr b="1" i="1" lang="en-US" sz="1600">
                <a:solidFill>
                  <a:srgbClr val="FF0000"/>
                </a:solidFill>
                <a:latin typeface="Courier New"/>
                <a:ea typeface="Courier New"/>
                <a:cs typeface="Courier New"/>
                <a:sym typeface="Courier New"/>
              </a:rPr>
              <a:t>works</a:t>
            </a:r>
            <a:r>
              <a:rPr i="1" lang="en-US" sz="1600">
                <a:solidFill>
                  <a:srgbClr val="5A5A5A"/>
                </a:solidFill>
                <a:latin typeface="Courier New"/>
                <a:ea typeface="Courier New"/>
                <a:cs typeface="Courier New"/>
                <a:sym typeface="Courier New"/>
              </a:rPr>
              <a:t>:  invokes the 2-int-arguments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600">
                <a:solidFill>
                  <a:srgbClr val="5A5A5A"/>
                </a:solidFill>
                <a:latin typeface="Courier New"/>
                <a:ea typeface="Courier New"/>
                <a:cs typeface="Courier New"/>
                <a:sym typeface="Courier New"/>
              </a:rPr>
              <a:t>                        // constructor</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a:t>
            </a:r>
            <a:endParaRPr sz="16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Overloading Constructors</a:t>
            </a:r>
            <a:endParaRPr/>
          </a:p>
        </p:txBody>
      </p:sp>
      <p:sp>
        <p:nvSpPr>
          <p:cNvPr id="488" name="Google Shape;488;p2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89" name="Google Shape;489;p2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490" name="Google Shape;490;p24"/>
          <p:cNvSpPr/>
          <p:nvPr/>
        </p:nvSpPr>
        <p:spPr>
          <a:xfrm>
            <a:off x="1452088" y="1208953"/>
            <a:ext cx="9433560" cy="5355312"/>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E2661A"/>
                </a:solidFill>
                <a:latin typeface="Courier New"/>
                <a:ea typeface="Courier New"/>
                <a:cs typeface="Courier New"/>
                <a:sym typeface="Courier New"/>
              </a:rPr>
              <a:t>#include</a:t>
            </a:r>
            <a:r>
              <a:rPr lang="en-US" sz="1800">
                <a:solidFill>
                  <a:srgbClr val="611BB8"/>
                </a:solidFill>
                <a:latin typeface="Courier New"/>
                <a:ea typeface="Courier New"/>
                <a:cs typeface="Courier New"/>
                <a:sym typeface="Courier New"/>
              </a:rPr>
              <a:t> </a:t>
            </a:r>
            <a:r>
              <a:rPr lang="en-US" sz="1800">
                <a:solidFill>
                  <a:srgbClr val="D94B7B"/>
                </a:solidFill>
                <a:latin typeface="Courier New"/>
                <a:ea typeface="Courier New"/>
                <a:cs typeface="Courier New"/>
                <a:sym typeface="Courier New"/>
              </a:rPr>
              <a:t>"SimplePoint.h"</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i="1" lang="en-US" sz="1800">
                <a:solidFill>
                  <a:srgbClr val="5A5A5A"/>
                </a:solidFill>
                <a:latin typeface="Courier New"/>
                <a:ea typeface="Courier New"/>
                <a:cs typeface="Courier New"/>
                <a:sym typeface="Courier New"/>
              </a:rPr>
              <a:t>// default constructor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SimplePoint::SimplePoint()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x_ = </a:t>
            </a:r>
            <a:r>
              <a:rPr lang="en-US" sz="1800">
                <a:solidFill>
                  <a:srgbClr val="333333"/>
                </a:solidFill>
                <a:latin typeface="Courier New"/>
                <a:ea typeface="Courier New"/>
                <a:cs typeface="Courier New"/>
                <a:sym typeface="Courier New"/>
              </a:rPr>
              <a:t>0</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y_ = </a:t>
            </a:r>
            <a:r>
              <a:rPr lang="en-US" sz="1800">
                <a:solidFill>
                  <a:srgbClr val="333333"/>
                </a:solidFill>
                <a:latin typeface="Courier New"/>
                <a:ea typeface="Courier New"/>
                <a:cs typeface="Courier New"/>
                <a:sym typeface="Courier New"/>
              </a:rPr>
              <a:t>0</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i="1" lang="en-US" sz="1800">
                <a:solidFill>
                  <a:srgbClr val="5A5A5A"/>
                </a:solidFill>
                <a:latin typeface="Courier New"/>
                <a:ea typeface="Courier New"/>
                <a:cs typeface="Courier New"/>
                <a:sym typeface="Courier New"/>
              </a:rPr>
              <a:t>// constructor with two arguments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SimplePoint::SimplePoint(</a:t>
            </a:r>
            <a:r>
              <a:rPr lang="en-US" sz="1800">
                <a:solidFill>
                  <a:srgbClr val="0066FF"/>
                </a:solidFill>
                <a:latin typeface="Courier New"/>
                <a:ea typeface="Courier New"/>
                <a:cs typeface="Courier New"/>
                <a:sym typeface="Courier New"/>
              </a:rPr>
              <a:t>const int</a:t>
            </a:r>
            <a:r>
              <a:rPr lang="en-US" sz="1800">
                <a:solidFill>
                  <a:srgbClr val="611BB8"/>
                </a:solidFill>
                <a:latin typeface="Courier New"/>
                <a:ea typeface="Courier New"/>
                <a:cs typeface="Courier New"/>
                <a:sym typeface="Courier New"/>
              </a:rPr>
              <a:t> x, </a:t>
            </a:r>
            <a:r>
              <a:rPr lang="en-US" sz="1800">
                <a:solidFill>
                  <a:srgbClr val="0066FF"/>
                </a:solidFill>
                <a:latin typeface="Courier New"/>
                <a:ea typeface="Courier New"/>
                <a:cs typeface="Courier New"/>
                <a:sym typeface="Courier New"/>
              </a:rPr>
              <a:t>const int</a:t>
            </a:r>
            <a:r>
              <a:rPr lang="en-US" sz="1800">
                <a:solidFill>
                  <a:srgbClr val="611BB8"/>
                </a:solidFill>
                <a:latin typeface="Courier New"/>
                <a:ea typeface="Courier New"/>
                <a:cs typeface="Courier New"/>
                <a:sym typeface="Courier New"/>
              </a:rPr>
              <a:t> y)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x_ = x;</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y_ = 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0066FF"/>
                </a:solidFill>
                <a:latin typeface="Courier New"/>
                <a:ea typeface="Courier New"/>
                <a:cs typeface="Courier New"/>
                <a:sym typeface="Courier New"/>
              </a:rPr>
              <a:t>void</a:t>
            </a:r>
            <a:r>
              <a:rPr lang="en-US" sz="1800">
                <a:solidFill>
                  <a:srgbClr val="611BB8"/>
                </a:solidFill>
                <a:latin typeface="Courier New"/>
                <a:ea typeface="Courier New"/>
                <a:cs typeface="Courier New"/>
                <a:sym typeface="Courier New"/>
              </a:rPr>
              <a:t> </a:t>
            </a:r>
            <a:r>
              <a:rPr b="1" lang="en-US" sz="1800">
                <a:solidFill>
                  <a:srgbClr val="669900"/>
                </a:solidFill>
                <a:latin typeface="Courier New"/>
                <a:ea typeface="Courier New"/>
                <a:cs typeface="Courier New"/>
                <a:sym typeface="Courier New"/>
              </a:rPr>
              <a:t>foo</a:t>
            </a:r>
            <a:r>
              <a:rPr lang="en-US" sz="1800">
                <a:solidFill>
                  <a:srgbClr val="611BB8"/>
                </a:solidFill>
                <a:latin typeface="Courier New"/>
                <a:ea typeface="Courier New"/>
                <a:cs typeface="Courier New"/>
                <a:sym typeface="Courier New"/>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SimplePoint </a:t>
            </a:r>
            <a:r>
              <a:rPr lang="en-US" sz="1800">
                <a:solidFill>
                  <a:srgbClr val="611BB8"/>
                </a:solidFill>
                <a:latin typeface="Courier New"/>
                <a:ea typeface="Courier New"/>
                <a:cs typeface="Courier New"/>
                <a:sym typeface="Courier New"/>
              </a:rPr>
              <a:t>x;</a:t>
            </a:r>
            <a:r>
              <a:rPr lang="en-US" sz="1800">
                <a:solidFill>
                  <a:srgbClr val="0066FF"/>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invokes the </a:t>
            </a:r>
            <a:r>
              <a:rPr b="1" i="1" lang="en-US" sz="1800">
                <a:solidFill>
                  <a:srgbClr val="FF0000"/>
                </a:solidFill>
                <a:latin typeface="Courier New"/>
                <a:ea typeface="Courier New"/>
                <a:cs typeface="Courier New"/>
                <a:sym typeface="Courier New"/>
              </a:rPr>
              <a:t>default</a:t>
            </a:r>
            <a:r>
              <a:rPr i="1" lang="en-US" sz="1800">
                <a:solidFill>
                  <a:srgbClr val="FF0000"/>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constructor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  SimplePoint </a:t>
            </a:r>
            <a:r>
              <a:rPr lang="en-US" sz="1800">
                <a:solidFill>
                  <a:srgbClr val="611BB8"/>
                </a:solidFill>
                <a:latin typeface="Courier New"/>
                <a:ea typeface="Courier New"/>
                <a:cs typeface="Courier New"/>
                <a:sym typeface="Courier New"/>
              </a:rPr>
              <a:t>y(</a:t>
            </a:r>
            <a:r>
              <a:rPr lang="en-US" sz="1800">
                <a:solidFill>
                  <a:srgbClr val="333333"/>
                </a:solidFill>
                <a:latin typeface="Courier New"/>
                <a:ea typeface="Courier New"/>
                <a:cs typeface="Courier New"/>
                <a:sym typeface="Courier New"/>
              </a:rPr>
              <a:t>1</a:t>
            </a:r>
            <a:r>
              <a:rPr lang="en-US" sz="1800">
                <a:solidFill>
                  <a:srgbClr val="611BB8"/>
                </a:solidFill>
                <a:latin typeface="Courier New"/>
                <a:ea typeface="Courier New"/>
                <a:cs typeface="Courier New"/>
                <a:sym typeface="Courier New"/>
              </a:rPr>
              <a:t>, </a:t>
            </a:r>
            <a:r>
              <a:rPr lang="en-US" sz="1800">
                <a:solidFill>
                  <a:srgbClr val="333333"/>
                </a:solidFill>
                <a:latin typeface="Courier New"/>
                <a:ea typeface="Courier New"/>
                <a:cs typeface="Courier New"/>
                <a:sym typeface="Courier New"/>
              </a:rPr>
              <a:t>2</a:t>
            </a: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invokes the </a:t>
            </a:r>
            <a:r>
              <a:rPr b="1" i="1" lang="en-US" sz="1800">
                <a:solidFill>
                  <a:srgbClr val="FF0000"/>
                </a:solidFill>
                <a:latin typeface="Courier New"/>
                <a:ea typeface="Courier New"/>
                <a:cs typeface="Courier New"/>
                <a:sym typeface="Courier New"/>
              </a:rPr>
              <a:t>2-int-arguments</a:t>
            </a:r>
            <a:r>
              <a:rPr i="1" lang="en-US" sz="1800">
                <a:solidFill>
                  <a:srgbClr val="5A5A5A"/>
                </a:solidFill>
                <a:latin typeface="Courier New"/>
                <a:ea typeface="Courier New"/>
                <a:cs typeface="Courier New"/>
                <a:sym typeface="Courier New"/>
              </a:rPr>
              <a:t> 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800">
                <a:solidFill>
                  <a:srgbClr val="5A5A5A"/>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SimplePoint </a:t>
            </a:r>
            <a:r>
              <a:rPr lang="en-US" sz="1800">
                <a:solidFill>
                  <a:srgbClr val="611BB8"/>
                </a:solidFill>
                <a:latin typeface="Courier New"/>
                <a:ea typeface="Courier New"/>
                <a:cs typeface="Courier New"/>
                <a:sym typeface="Courier New"/>
              </a:rPr>
              <a:t>a[</a:t>
            </a:r>
            <a:r>
              <a:rPr lang="en-US" sz="1800">
                <a:solidFill>
                  <a:srgbClr val="333333"/>
                </a:solidFill>
                <a:latin typeface="Courier New"/>
                <a:ea typeface="Courier New"/>
                <a:cs typeface="Courier New"/>
                <a:sym typeface="Courier New"/>
              </a:rPr>
              <a:t>3</a:t>
            </a: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invokes the default ctor </a:t>
            </a:r>
            <a:r>
              <a:rPr b="1" i="1" lang="en-US" sz="1800">
                <a:solidFill>
                  <a:srgbClr val="FF0000"/>
                </a:solidFill>
                <a:latin typeface="Courier New"/>
                <a:ea typeface="Courier New"/>
                <a:cs typeface="Courier New"/>
                <a:sym typeface="Courier New"/>
              </a:rPr>
              <a:t>3 times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Copy Constructors</a:t>
            </a:r>
            <a:endParaRPr/>
          </a:p>
        </p:txBody>
      </p:sp>
      <p:sp>
        <p:nvSpPr>
          <p:cNvPr id="496" name="Google Shape;496;p25"/>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a:pPr>
            <a:r>
              <a:rPr lang="en-US" sz="2400"/>
              <a:t>C++ has the notion of a copy constructor (cctor)</a:t>
            </a:r>
            <a:endParaRPr sz="1400"/>
          </a:p>
          <a:p>
            <a:pPr indent="-137159" lvl="1" marL="265176" rtl="0" algn="l">
              <a:lnSpc>
                <a:spcPct val="90000"/>
              </a:lnSpc>
              <a:spcBef>
                <a:spcPts val="400"/>
              </a:spcBef>
              <a:spcAft>
                <a:spcPts val="0"/>
              </a:spcAft>
              <a:buSzPts val="1800"/>
              <a:buChar char="-"/>
            </a:pPr>
            <a:r>
              <a:rPr lang="en-US"/>
              <a:t>Used to create a new object as a copy of an existing object</a:t>
            </a:r>
            <a:endParaRPr sz="1600"/>
          </a:p>
          <a:p>
            <a:pPr indent="-137159" lvl="1" marL="265176" rtl="0" algn="l">
              <a:lnSpc>
                <a:spcPct val="90000"/>
              </a:lnSpc>
              <a:spcBef>
                <a:spcPts val="600"/>
              </a:spcBef>
              <a:spcAft>
                <a:spcPts val="0"/>
              </a:spcAft>
              <a:buSzPts val="1800"/>
              <a:buChar char="-"/>
            </a:pPr>
            <a:r>
              <a:rPr lang="en-US"/>
              <a:t>Initializer lists can also be used in copy constructors </a:t>
            </a:r>
            <a:endParaRPr/>
          </a:p>
          <a:p>
            <a:pPr indent="-137159" lvl="1" marL="265176" rtl="0" algn="l">
              <a:lnSpc>
                <a:spcPct val="90000"/>
              </a:lnSpc>
              <a:spcBef>
                <a:spcPts val="600"/>
              </a:spcBef>
              <a:spcAft>
                <a:spcPts val="0"/>
              </a:spcAft>
              <a:buSzPts val="1800"/>
              <a:buChar char="-"/>
            </a:pPr>
            <a:r>
              <a:rPr lang="en-US"/>
              <a:t>initializes a new bag of bits (new variable or parameter)</a:t>
            </a:r>
            <a:endParaRPr/>
          </a:p>
          <a:p>
            <a:pPr indent="-137159" lvl="1" marL="265176" rtl="0" algn="l">
              <a:lnSpc>
                <a:spcPct val="90000"/>
              </a:lnSpc>
              <a:spcBef>
                <a:spcPts val="600"/>
              </a:spcBef>
              <a:spcAft>
                <a:spcPts val="0"/>
              </a:spcAft>
              <a:buSzPts val="1800"/>
              <a:buChar char="-"/>
            </a:pPr>
            <a:r>
              <a:rPr lang="en-US"/>
              <a:t>assignment (=) replaces an existing value with a new one</a:t>
            </a:r>
            <a:endParaRPr/>
          </a:p>
          <a:p>
            <a:pPr indent="-137159" lvl="2" marL="448056" rtl="0" algn="l">
              <a:lnSpc>
                <a:spcPct val="90000"/>
              </a:lnSpc>
              <a:spcBef>
                <a:spcPts val="600"/>
              </a:spcBef>
              <a:spcAft>
                <a:spcPts val="0"/>
              </a:spcAft>
              <a:buSzPts val="1400"/>
              <a:buChar char="-"/>
            </a:pPr>
            <a:r>
              <a:rPr lang="en-US"/>
              <a:t>may need to clean up old state (free heap data?)</a:t>
            </a:r>
            <a:br>
              <a:rPr lang="en-US"/>
            </a:br>
            <a:endParaRPr/>
          </a:p>
        </p:txBody>
      </p:sp>
      <p:sp>
        <p:nvSpPr>
          <p:cNvPr id="497" name="Google Shape;497;p2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98" name="Google Shape;498;p2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499" name="Google Shape;499;p25"/>
          <p:cNvSpPr/>
          <p:nvPr/>
        </p:nvSpPr>
        <p:spPr>
          <a:xfrm>
            <a:off x="1811620" y="3486181"/>
            <a:ext cx="8568760" cy="3108543"/>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Point::Point(</a:t>
            </a:r>
            <a:r>
              <a:rPr lang="en-US" sz="1400">
                <a:solidFill>
                  <a:srgbClr val="0066FF"/>
                </a:solidFill>
                <a:latin typeface="Courier New"/>
                <a:ea typeface="Courier New"/>
                <a:cs typeface="Courier New"/>
                <a:sym typeface="Courier New"/>
              </a:rPr>
              <a:t>const int</a:t>
            </a:r>
            <a:r>
              <a:rPr lang="en-US" sz="1400">
                <a:solidFill>
                  <a:srgbClr val="611BB8"/>
                </a:solidFill>
                <a:latin typeface="Courier New"/>
                <a:ea typeface="Courier New"/>
                <a:cs typeface="Courier New"/>
                <a:sym typeface="Courier New"/>
              </a:rPr>
              <a:t> x, </a:t>
            </a:r>
            <a:r>
              <a:rPr lang="en-US" sz="1400">
                <a:solidFill>
                  <a:srgbClr val="0066FF"/>
                </a:solidFill>
                <a:latin typeface="Courier New"/>
                <a:ea typeface="Courier New"/>
                <a:cs typeface="Courier New"/>
                <a:sym typeface="Courier New"/>
              </a:rPr>
              <a:t>const int</a:t>
            </a:r>
            <a:r>
              <a:rPr lang="en-US" sz="1400">
                <a:solidFill>
                  <a:srgbClr val="611BB8"/>
                </a:solidFill>
                <a:latin typeface="Courier New"/>
                <a:ea typeface="Courier New"/>
                <a:cs typeface="Courier New"/>
                <a:sym typeface="Courier New"/>
              </a:rPr>
              <a:t> y) : x_(x), y_(y) {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i="1" lang="en-US" sz="1400">
                <a:solidFill>
                  <a:srgbClr val="7F7F7F"/>
                </a:solidFill>
                <a:latin typeface="Courier New"/>
                <a:ea typeface="Courier New"/>
                <a:cs typeface="Courier New"/>
                <a:sym typeface="Courier New"/>
              </a:rPr>
              <a:t>// copy constructor</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Point::Point(</a:t>
            </a:r>
            <a:r>
              <a:rPr lang="en-US" sz="1400">
                <a:solidFill>
                  <a:srgbClr val="0066FF"/>
                </a:solidFill>
                <a:latin typeface="Courier New"/>
                <a:ea typeface="Courier New"/>
                <a:cs typeface="Courier New"/>
                <a:sym typeface="Courier New"/>
              </a:rPr>
              <a:t>const Point&amp;</a:t>
            </a:r>
            <a:r>
              <a:rPr lang="en-US" sz="1400">
                <a:solidFill>
                  <a:srgbClr val="611BB8"/>
                </a:solidFill>
                <a:latin typeface="Courier New"/>
                <a:ea typeface="Courier New"/>
                <a:cs typeface="Courier New"/>
                <a:sym typeface="Courier New"/>
              </a:rPr>
              <a:t> copyme)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x_ = copyme.x_;</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y_ = copyme.y_;</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void</a:t>
            </a:r>
            <a:r>
              <a:rPr lang="en-US" sz="1400">
                <a:solidFill>
                  <a:srgbClr val="611BB8"/>
                </a:solidFill>
                <a:latin typeface="Courier New"/>
                <a:ea typeface="Courier New"/>
                <a:cs typeface="Courier New"/>
                <a:sym typeface="Courier New"/>
              </a:rPr>
              <a:t> </a:t>
            </a:r>
            <a:r>
              <a:rPr b="1" lang="en-US" sz="1400">
                <a:solidFill>
                  <a:srgbClr val="669900"/>
                </a:solidFill>
                <a:latin typeface="Courier New"/>
                <a:ea typeface="Courier New"/>
                <a:cs typeface="Courier New"/>
                <a:sym typeface="Courier New"/>
              </a:rPr>
              <a:t>foo</a:t>
            </a:r>
            <a:r>
              <a:rPr lang="en-US" sz="1400">
                <a:solidFill>
                  <a:srgbClr val="611BB8"/>
                </a:solidFill>
                <a:latin typeface="Courier New"/>
                <a:ea typeface="Courier New"/>
                <a:cs typeface="Courier New"/>
                <a:sym typeface="Courier New"/>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400">
                <a:solidFill>
                  <a:srgbClr val="5A5A5A"/>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Point </a:t>
            </a:r>
            <a:r>
              <a:rPr lang="en-US" sz="1400">
                <a:solidFill>
                  <a:srgbClr val="611BB8"/>
                </a:solidFill>
                <a:latin typeface="Courier New"/>
                <a:ea typeface="Courier New"/>
                <a:cs typeface="Courier New"/>
                <a:sym typeface="Courier New"/>
              </a:rPr>
              <a:t>x(</a:t>
            </a:r>
            <a:r>
              <a:rPr lang="en-US" sz="1400">
                <a:solidFill>
                  <a:srgbClr val="333333"/>
                </a:solidFill>
                <a:latin typeface="Courier New"/>
                <a:ea typeface="Courier New"/>
                <a:cs typeface="Courier New"/>
                <a:sym typeface="Courier New"/>
              </a:rPr>
              <a:t>1</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2</a:t>
            </a:r>
            <a:r>
              <a:rPr lang="en-US" sz="1400">
                <a:solidFill>
                  <a:srgbClr val="611BB8"/>
                </a:solidFill>
                <a:latin typeface="Courier New"/>
                <a:ea typeface="Courier New"/>
                <a:cs typeface="Courier New"/>
                <a:sym typeface="Courier New"/>
              </a:rPr>
              <a:t>);  </a:t>
            </a:r>
            <a:r>
              <a:rPr i="1" lang="en-US" sz="1400">
                <a:solidFill>
                  <a:srgbClr val="5A5A5A"/>
                </a:solidFill>
                <a:latin typeface="Courier New"/>
                <a:ea typeface="Courier New"/>
                <a:cs typeface="Courier New"/>
                <a:sym typeface="Courier New"/>
              </a:rPr>
              <a:t>// invokes the 2-int-arguments </a:t>
            </a:r>
            <a:r>
              <a:rPr b="1" i="1" lang="en-US" sz="1400">
                <a:solidFill>
                  <a:srgbClr val="FF0000"/>
                </a:solidFill>
                <a:latin typeface="Courier New"/>
                <a:ea typeface="Courier New"/>
                <a:cs typeface="Courier New"/>
                <a:sym typeface="Courier New"/>
              </a:rPr>
              <a:t>constructor</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i="1" lang="en-US" sz="1400">
                <a:solidFill>
                  <a:srgbClr val="5A5A5A"/>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Point </a:t>
            </a:r>
            <a:r>
              <a:rPr lang="en-US" sz="1400">
                <a:solidFill>
                  <a:srgbClr val="611BB8"/>
                </a:solidFill>
                <a:latin typeface="Courier New"/>
                <a:ea typeface="Courier New"/>
                <a:cs typeface="Courier New"/>
                <a:sym typeface="Courier New"/>
              </a:rPr>
              <a:t>y(x);</a:t>
            </a:r>
            <a:r>
              <a:rPr lang="en-US" sz="1400">
                <a:solidFill>
                  <a:srgbClr val="0066FF"/>
                </a:solidFill>
                <a:latin typeface="Courier New"/>
                <a:ea typeface="Courier New"/>
                <a:cs typeface="Courier New"/>
                <a:sym typeface="Courier New"/>
              </a:rPr>
              <a:t>     </a:t>
            </a:r>
            <a:r>
              <a:rPr i="1" lang="en-US" sz="1400">
                <a:solidFill>
                  <a:srgbClr val="5A5A5A"/>
                </a:solidFill>
                <a:latin typeface="Courier New"/>
                <a:ea typeface="Courier New"/>
                <a:cs typeface="Courier New"/>
                <a:sym typeface="Courier New"/>
              </a:rPr>
              <a:t>// invokes the </a:t>
            </a:r>
            <a:r>
              <a:rPr b="1" i="1" lang="en-US" sz="1400">
                <a:solidFill>
                  <a:srgbClr val="FF0000"/>
                </a:solidFill>
                <a:latin typeface="Courier New"/>
                <a:ea typeface="Courier New"/>
                <a:cs typeface="Courier New"/>
                <a:sym typeface="Courier New"/>
              </a:rPr>
              <a:t>copy constructor</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400">
                <a:solidFill>
                  <a:srgbClr val="5A5A5A"/>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Point </a:t>
            </a:r>
            <a:r>
              <a:rPr lang="en-US" sz="1400">
                <a:solidFill>
                  <a:srgbClr val="611BB8"/>
                </a:solidFill>
                <a:latin typeface="Courier New"/>
                <a:ea typeface="Courier New"/>
                <a:cs typeface="Courier New"/>
                <a:sym typeface="Courier New"/>
              </a:rPr>
              <a:t>z = y;</a:t>
            </a:r>
            <a:r>
              <a:rPr i="1" lang="en-US" sz="1400">
                <a:solidFill>
                  <a:srgbClr val="5A5A5A"/>
                </a:solidFill>
                <a:latin typeface="Courier New"/>
                <a:ea typeface="Courier New"/>
                <a:cs typeface="Courier New"/>
                <a:sym typeface="Courier New"/>
              </a:rPr>
              <a:t>    // also invokes the </a:t>
            </a:r>
            <a:r>
              <a:rPr b="1" i="1" lang="en-US" sz="1400">
                <a:solidFill>
                  <a:srgbClr val="FF0000"/>
                </a:solidFill>
                <a:latin typeface="Courier New"/>
                <a:ea typeface="Courier New"/>
                <a:cs typeface="Courier New"/>
                <a:sym typeface="Courier New"/>
              </a:rPr>
              <a:t>copy constructor</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fbb49b8581_0_353"/>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Namespaces</a:t>
            </a:r>
            <a:endParaRPr/>
          </a:p>
        </p:txBody>
      </p:sp>
      <p:sp>
        <p:nvSpPr>
          <p:cNvPr id="246" name="Google Shape;246;gfbb49b8581_0_353"/>
          <p:cNvSpPr txBox="1"/>
          <p:nvPr>
            <p:ph idx="1" type="body"/>
          </p:nvPr>
        </p:nvSpPr>
        <p:spPr>
          <a:xfrm>
            <a:off x="575250" y="1463850"/>
            <a:ext cx="4738200" cy="4845600"/>
          </a:xfrm>
          <a:prstGeom prst="rect">
            <a:avLst/>
          </a:prstGeom>
        </p:spPr>
        <p:txBody>
          <a:bodyPr anchorCtr="0" anchor="t" bIns="45700" lIns="45700" spcFirstLastPara="1" rIns="45700" wrap="square" tIns="45700">
            <a:noAutofit/>
          </a:bodyPr>
          <a:lstStyle/>
          <a:p>
            <a:pPr indent="0" lvl="0" marL="0" rtl="0" algn="l">
              <a:spcBef>
                <a:spcPts val="1200"/>
              </a:spcBef>
              <a:spcAft>
                <a:spcPts val="0"/>
              </a:spcAft>
              <a:buNone/>
            </a:pPr>
            <a:r>
              <a:rPr lang="en-US" sz="2000">
                <a:solidFill>
                  <a:srgbClr val="000000"/>
                </a:solidFill>
                <a:latin typeface="Source Sans Pro"/>
                <a:ea typeface="Source Sans Pro"/>
                <a:cs typeface="Source Sans Pro"/>
                <a:sym typeface="Source Sans Pro"/>
              </a:rPr>
              <a:t>A </a:t>
            </a:r>
            <a:r>
              <a:rPr b="1" lang="en-US" sz="2000">
                <a:solidFill>
                  <a:srgbClr val="4C3282"/>
                </a:solidFill>
                <a:latin typeface="Source Sans Pro"/>
                <a:ea typeface="Source Sans Pro"/>
                <a:cs typeface="Source Sans Pro"/>
                <a:sym typeface="Source Sans Pro"/>
              </a:rPr>
              <a:t>namespace </a:t>
            </a:r>
            <a:r>
              <a:rPr lang="en-US" sz="2000">
                <a:solidFill>
                  <a:srgbClr val="000000"/>
                </a:solidFill>
                <a:latin typeface="Source Sans Pro"/>
                <a:ea typeface="Source Sans Pro"/>
                <a:cs typeface="Source Sans Pro"/>
                <a:sym typeface="Source Sans Pro"/>
              </a:rPr>
              <a:t>is a declarative region that provides a scope to the identifiers (the names of types, functions, variables, etc) inside it. </a:t>
            </a:r>
            <a:endParaRPr sz="2000">
              <a:solidFill>
                <a:srgbClr val="000000"/>
              </a:solidFill>
              <a:latin typeface="Source Sans Pro"/>
              <a:ea typeface="Source Sans Pro"/>
              <a:cs typeface="Source Sans Pro"/>
              <a:sym typeface="Source Sans Pro"/>
            </a:endParaRPr>
          </a:p>
          <a:p>
            <a:pPr indent="-355600" lvl="0" marL="457200" rtl="0" algn="l">
              <a:spcBef>
                <a:spcPts val="1200"/>
              </a:spcBef>
              <a:spcAft>
                <a:spcPts val="0"/>
              </a:spcAft>
              <a:buClr>
                <a:srgbClr val="000000"/>
              </a:buClr>
              <a:buSzPts val="2000"/>
              <a:buFont typeface="Source Sans Pro"/>
              <a:buChar char="-"/>
            </a:pPr>
            <a:r>
              <a:rPr lang="en-US" sz="2000">
                <a:solidFill>
                  <a:srgbClr val="000000"/>
                </a:solidFill>
                <a:latin typeface="Source Sans Pro"/>
                <a:ea typeface="Source Sans Pro"/>
                <a:cs typeface="Source Sans Pro"/>
                <a:sym typeface="Source Sans Pro"/>
              </a:rPr>
              <a:t>used to organize code into logical groups and to prevent name collisions that can occur especially when your code base includes multiple libraries</a:t>
            </a:r>
            <a:endParaRPr sz="2000">
              <a:solidFill>
                <a:srgbClr val="000000"/>
              </a:solidFill>
              <a:latin typeface="Source Sans Pro"/>
              <a:ea typeface="Source Sans Pro"/>
              <a:cs typeface="Source Sans Pro"/>
              <a:sym typeface="Source Sans Pro"/>
            </a:endParaRPr>
          </a:p>
          <a:p>
            <a:pPr indent="0" lvl="0" marL="457200" rtl="0" algn="l">
              <a:spcBef>
                <a:spcPts val="1200"/>
              </a:spcBef>
              <a:spcAft>
                <a:spcPts val="0"/>
              </a:spcAft>
              <a:buNone/>
            </a:pPr>
            <a:r>
              <a:t/>
            </a:r>
            <a:endParaRPr sz="2000">
              <a:solidFill>
                <a:srgbClr val="000000"/>
              </a:solidFill>
              <a:latin typeface="Source Sans Pro"/>
              <a:ea typeface="Source Sans Pro"/>
              <a:cs typeface="Source Sans Pro"/>
              <a:sym typeface="Source Sans Pro"/>
            </a:endParaRPr>
          </a:p>
          <a:p>
            <a:pPr indent="-355600" lvl="0" marL="457200" rtl="0" algn="l">
              <a:spcBef>
                <a:spcPts val="1200"/>
              </a:spcBef>
              <a:spcAft>
                <a:spcPts val="0"/>
              </a:spcAft>
              <a:buClr>
                <a:srgbClr val="000000"/>
              </a:buClr>
              <a:buSzPts val="2000"/>
              <a:buFont typeface="Source Sans Pro"/>
              <a:buChar char="-"/>
            </a:pPr>
            <a:r>
              <a:rPr lang="en-US" sz="2000">
                <a:solidFill>
                  <a:srgbClr val="000000"/>
                </a:solidFill>
                <a:latin typeface="Source Sans Pro"/>
                <a:ea typeface="Source Sans Pro"/>
                <a:cs typeface="Source Sans Pro"/>
                <a:sym typeface="Source Sans Pro"/>
              </a:rPr>
              <a:t>allow us to group named entities that otherwise would have global scope into narrower scopes, giving them namespace scope. This allows organizing the elements of programs into different logical scopes referred to by names.</a:t>
            </a:r>
            <a:endParaRPr sz="2000">
              <a:solidFill>
                <a:srgbClr val="000000"/>
              </a:solidFill>
              <a:latin typeface="Source Sans Pro"/>
              <a:ea typeface="Source Sans Pro"/>
              <a:cs typeface="Source Sans Pro"/>
              <a:sym typeface="Source Sans Pro"/>
            </a:endParaRPr>
          </a:p>
        </p:txBody>
      </p:sp>
      <p:sp>
        <p:nvSpPr>
          <p:cNvPr id="247" name="Google Shape;247;gfbb49b8581_0_353"/>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48" name="Google Shape;248;gfbb49b8581_0_353"/>
          <p:cNvSpPr txBox="1"/>
          <p:nvPr/>
        </p:nvSpPr>
        <p:spPr>
          <a:xfrm>
            <a:off x="5221700" y="170850"/>
            <a:ext cx="4242000" cy="1847100"/>
          </a:xfrm>
          <a:prstGeom prst="rect">
            <a:avLst/>
          </a:prstGeom>
          <a:noFill/>
          <a:ln cap="flat" cmpd="sng" w="952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A program to demonstrate need of namespace</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int main()</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int value;</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value = 0;</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double value; // Error here</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value = 0.0;</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1200">
                <a:solidFill>
                  <a:srgbClr val="273239"/>
                </a:solidFill>
                <a:highlight>
                  <a:srgbClr val="FFFFFF"/>
                </a:highlight>
                <a:latin typeface="Courier New"/>
                <a:ea typeface="Courier New"/>
                <a:cs typeface="Courier New"/>
                <a:sym typeface="Courier New"/>
              </a:rPr>
              <a:t>}</a:t>
            </a:r>
            <a:endParaRPr sz="1200">
              <a:latin typeface="Courier New"/>
              <a:ea typeface="Courier New"/>
              <a:cs typeface="Courier New"/>
              <a:sym typeface="Courier New"/>
            </a:endParaRPr>
          </a:p>
        </p:txBody>
      </p:sp>
      <p:sp>
        <p:nvSpPr>
          <p:cNvPr id="249" name="Google Shape;249;gfbb49b8581_0_353"/>
          <p:cNvSpPr txBox="1"/>
          <p:nvPr/>
        </p:nvSpPr>
        <p:spPr>
          <a:xfrm>
            <a:off x="6938825" y="1739650"/>
            <a:ext cx="5087700" cy="5541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273239"/>
                </a:solidFill>
                <a:latin typeface="Courier New"/>
                <a:ea typeface="Courier New"/>
                <a:cs typeface="Courier New"/>
                <a:sym typeface="Courier New"/>
              </a:rPr>
              <a:t>Compiler Error:</a:t>
            </a:r>
            <a:endParaRPr sz="1200">
              <a:solidFill>
                <a:srgbClr val="273239"/>
              </a:solidFill>
              <a:latin typeface="Courier New"/>
              <a:ea typeface="Courier New"/>
              <a:cs typeface="Courier New"/>
              <a:sym typeface="Courier New"/>
            </a:endParaRPr>
          </a:p>
          <a:p>
            <a:pPr indent="0" lvl="0" marL="190500" marR="190500" rtl="0" algn="l">
              <a:lnSpc>
                <a:spcPct val="115000"/>
              </a:lnSpc>
              <a:spcBef>
                <a:spcPts val="0"/>
              </a:spcBef>
              <a:spcAft>
                <a:spcPts val="800"/>
              </a:spcAft>
              <a:buNone/>
            </a:pPr>
            <a:r>
              <a:rPr lang="en-US" sz="1200">
                <a:solidFill>
                  <a:srgbClr val="273239"/>
                </a:solidFill>
                <a:latin typeface="Courier New"/>
                <a:ea typeface="Courier New"/>
                <a:cs typeface="Courier New"/>
                <a:sym typeface="Courier New"/>
              </a:rPr>
              <a:t>'value' has a previous declaration as 'int value'</a:t>
            </a:r>
            <a:endParaRPr>
              <a:latin typeface="Quattrocento Sans"/>
              <a:ea typeface="Quattrocento Sans"/>
              <a:cs typeface="Quattrocento Sans"/>
              <a:sym typeface="Quattrocento Sans"/>
            </a:endParaRPr>
          </a:p>
        </p:txBody>
      </p:sp>
      <p:sp>
        <p:nvSpPr>
          <p:cNvPr id="250" name="Google Shape;250;gfbb49b8581_0_353"/>
          <p:cNvSpPr txBox="1"/>
          <p:nvPr/>
        </p:nvSpPr>
        <p:spPr>
          <a:xfrm>
            <a:off x="5410925" y="2478375"/>
            <a:ext cx="6400200" cy="4248300"/>
          </a:xfrm>
          <a:prstGeom prst="rect">
            <a:avLst/>
          </a:prstGeom>
          <a:noFill/>
          <a:ln cap="flat" cmpd="sng" w="952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#include &lt;iostream&gt;</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using namespace std;</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Variable created inside namespace</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namespace first</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int val = 500;</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Global variable</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int val = 100;</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int main()</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 Local variable</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int val = 200;</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1200">
                <a:solidFill>
                  <a:srgbClr val="273239"/>
                </a:solidFill>
                <a:highlight>
                  <a:srgbClr val="FFFFFF"/>
                </a:highlight>
                <a:latin typeface="Courier New"/>
                <a:ea typeface="Courier New"/>
                <a:cs typeface="Courier New"/>
                <a:sym typeface="Courier New"/>
              </a:rPr>
              <a:t>    // These variables can be accessed from outside the namespace </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 using the scope operator ::</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cout &lt;&lt; first::val &lt;&lt; '\n'; </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rgbClr val="273239"/>
                </a:solidFill>
                <a:highlight>
                  <a:srgbClr val="FFFFFF"/>
                </a:highlight>
                <a:latin typeface="Courier New"/>
                <a:ea typeface="Courier New"/>
                <a:cs typeface="Courier New"/>
                <a:sym typeface="Courier New"/>
              </a:rPr>
              <a:t>    return 0;</a:t>
            </a:r>
            <a:endParaRPr sz="1200">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1200">
                <a:solidFill>
                  <a:srgbClr val="273239"/>
                </a:solidFill>
                <a:highlight>
                  <a:srgbClr val="FFFFFF"/>
                </a:highlight>
                <a:latin typeface="Courier New"/>
                <a:ea typeface="Courier New"/>
                <a:cs typeface="Courier New"/>
                <a:sym typeface="Courier New"/>
              </a:rPr>
              <a:t>}</a:t>
            </a:r>
            <a:endParaRPr sz="1200">
              <a:latin typeface="Courier New"/>
              <a:ea typeface="Courier New"/>
              <a:cs typeface="Courier New"/>
              <a:sym typeface="Courier New"/>
            </a:endParaRPr>
          </a:p>
        </p:txBody>
      </p:sp>
      <p:sp>
        <p:nvSpPr>
          <p:cNvPr id="251" name="Google Shape;251;gfbb49b8581_0_353"/>
          <p:cNvSpPr txBox="1"/>
          <p:nvPr/>
        </p:nvSpPr>
        <p:spPr>
          <a:xfrm>
            <a:off x="0" y="6418400"/>
            <a:ext cx="473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3"/>
              </a:rPr>
              <a:t>https://www.geeksforgeeks.org/namespace-in-c/</a:t>
            </a:r>
            <a:r>
              <a:rPr lang="en-US"/>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Synthesized Copy Constructor</a:t>
            </a:r>
            <a:endParaRPr/>
          </a:p>
        </p:txBody>
      </p:sp>
      <p:sp>
        <p:nvSpPr>
          <p:cNvPr id="505" name="Google Shape;505;p26"/>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a:pPr>
            <a:r>
              <a:rPr lang="en-US" sz="2400"/>
              <a:t>If you don’t define your own copy constructor, C++ will synthesize one for you</a:t>
            </a:r>
            <a:endParaRPr sz="1400"/>
          </a:p>
          <a:p>
            <a:pPr indent="-137159" lvl="1" marL="265176" rtl="0" algn="l">
              <a:lnSpc>
                <a:spcPct val="90000"/>
              </a:lnSpc>
              <a:spcBef>
                <a:spcPts val="400"/>
              </a:spcBef>
              <a:spcAft>
                <a:spcPts val="0"/>
              </a:spcAft>
              <a:buSzPts val="1800"/>
              <a:buChar char="-"/>
            </a:pPr>
            <a:r>
              <a:rPr lang="en-US"/>
              <a:t>It will do a </a:t>
            </a:r>
            <a:r>
              <a:rPr i="1" lang="en-US"/>
              <a:t>shallow</a:t>
            </a:r>
            <a:r>
              <a:rPr lang="en-US"/>
              <a:t> copy of all of the fields (</a:t>
            </a:r>
            <a:r>
              <a:rPr i="1" lang="en-US"/>
              <a:t>i.e.</a:t>
            </a:r>
            <a:r>
              <a:rPr lang="en-US"/>
              <a:t> member variables) of your class</a:t>
            </a:r>
            <a:endParaRPr sz="2000"/>
          </a:p>
          <a:p>
            <a:pPr indent="-137159" lvl="1" marL="265176" rtl="0" algn="l">
              <a:lnSpc>
                <a:spcPct val="90000"/>
              </a:lnSpc>
              <a:spcBef>
                <a:spcPts val="600"/>
              </a:spcBef>
              <a:spcAft>
                <a:spcPts val="0"/>
              </a:spcAft>
              <a:buSzPts val="1800"/>
              <a:buChar char="-"/>
            </a:pPr>
            <a:r>
              <a:rPr lang="en-US"/>
              <a:t>Sometimes the right thing; sometimes the wrong thing</a:t>
            </a:r>
            <a:endParaRPr sz="2000"/>
          </a:p>
          <a:p>
            <a:pPr indent="0" lvl="0" marL="91440" rtl="0" algn="l">
              <a:lnSpc>
                <a:spcPct val="90000"/>
              </a:lnSpc>
              <a:spcBef>
                <a:spcPts val="1600"/>
              </a:spcBef>
              <a:spcAft>
                <a:spcPts val="0"/>
              </a:spcAft>
              <a:buSzPts val="2200"/>
              <a:buNone/>
            </a:pPr>
            <a:r>
              <a:t/>
            </a:r>
            <a:endParaRPr/>
          </a:p>
        </p:txBody>
      </p:sp>
      <p:sp>
        <p:nvSpPr>
          <p:cNvPr id="506" name="Google Shape;506;p2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07" name="Google Shape;507;p2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508" name="Google Shape;508;p26"/>
          <p:cNvSpPr/>
          <p:nvPr/>
        </p:nvSpPr>
        <p:spPr>
          <a:xfrm>
            <a:off x="1905000" y="3429000"/>
            <a:ext cx="7764780" cy="2554545"/>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E2661A"/>
                </a:solidFill>
                <a:latin typeface="Courier New"/>
                <a:ea typeface="Courier New"/>
                <a:cs typeface="Courier New"/>
                <a:sym typeface="Courier New"/>
              </a:rPr>
              <a:t>#include</a:t>
            </a:r>
            <a:r>
              <a:rPr lang="en-US" sz="1600">
                <a:solidFill>
                  <a:srgbClr val="611BB8"/>
                </a:solidFill>
                <a:latin typeface="Courier New"/>
                <a:ea typeface="Courier New"/>
                <a:cs typeface="Courier New"/>
                <a:sym typeface="Courier New"/>
              </a:rPr>
              <a:t> </a:t>
            </a:r>
            <a:r>
              <a:rPr lang="en-US" sz="1600">
                <a:solidFill>
                  <a:srgbClr val="D94B7B"/>
                </a:solidFill>
                <a:latin typeface="Courier New"/>
                <a:ea typeface="Courier New"/>
                <a:cs typeface="Courier New"/>
                <a:sym typeface="Courier New"/>
              </a:rPr>
              <a:t>"SimplePoint.h"</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r>
              <a:rPr lang="en-US" sz="1600">
                <a:solidFill>
                  <a:srgbClr val="611BB8"/>
                </a:solidFill>
                <a:latin typeface="Courier New"/>
                <a:ea typeface="Courier New"/>
                <a:cs typeface="Courier New"/>
                <a:sym typeface="Courier New"/>
              </a:rPr>
              <a:t>... </a:t>
            </a:r>
            <a:r>
              <a:rPr i="1" lang="en-US" sz="1600">
                <a:solidFill>
                  <a:srgbClr val="7F7F7F"/>
                </a:solidFill>
                <a:latin typeface="Courier New"/>
                <a:ea typeface="Courier New"/>
                <a:cs typeface="Courier New"/>
                <a:sym typeface="Courier New"/>
              </a:rPr>
              <a:t>// definitions for Distance() and SetLocation()</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r>
              <a:rPr lang="en-US" sz="1600">
                <a:solidFill>
                  <a:srgbClr val="0066FF"/>
                </a:solidFill>
                <a:latin typeface="Courier New"/>
                <a:ea typeface="Courier New"/>
                <a:cs typeface="Courier New"/>
                <a:sym typeface="Courier New"/>
              </a:rPr>
              <a:t>int</a:t>
            </a:r>
            <a:r>
              <a:rPr lang="en-US" sz="1600">
                <a:solidFill>
                  <a:srgbClr val="611BB8"/>
                </a:solidFill>
                <a:latin typeface="Courier New"/>
                <a:ea typeface="Courier New"/>
                <a:cs typeface="Courier New"/>
                <a:sym typeface="Courier New"/>
              </a:rPr>
              <a:t> </a:t>
            </a:r>
            <a:r>
              <a:rPr b="1" lang="en-US" sz="1600">
                <a:solidFill>
                  <a:srgbClr val="669900"/>
                </a:solidFill>
                <a:latin typeface="Courier New"/>
                <a:ea typeface="Courier New"/>
                <a:cs typeface="Courier New"/>
                <a:sym typeface="Courier New"/>
              </a:rPr>
              <a:t>main</a:t>
            </a:r>
            <a:r>
              <a:rPr lang="en-US" sz="1600">
                <a:solidFill>
                  <a:srgbClr val="611BB8"/>
                </a:solidFill>
                <a:latin typeface="Courier New"/>
                <a:ea typeface="Courier New"/>
                <a:cs typeface="Courier New"/>
                <a:sym typeface="Courier New"/>
              </a:rPr>
              <a:t>(</a:t>
            </a:r>
            <a:r>
              <a:rPr lang="en-US" sz="1600">
                <a:solidFill>
                  <a:srgbClr val="0066FF"/>
                </a:solidFill>
                <a:latin typeface="Courier New"/>
                <a:ea typeface="Courier New"/>
                <a:cs typeface="Courier New"/>
                <a:sym typeface="Courier New"/>
              </a:rPr>
              <a:t>int </a:t>
            </a:r>
            <a:r>
              <a:rPr lang="en-US" sz="1600">
                <a:solidFill>
                  <a:srgbClr val="611BB8"/>
                </a:solidFill>
                <a:latin typeface="Courier New"/>
                <a:ea typeface="Courier New"/>
                <a:cs typeface="Courier New"/>
                <a:sym typeface="Courier New"/>
              </a:rPr>
              <a:t>argc, </a:t>
            </a:r>
            <a:r>
              <a:rPr lang="en-US" sz="1600">
                <a:solidFill>
                  <a:srgbClr val="0066FF"/>
                </a:solidFill>
                <a:latin typeface="Courier New"/>
                <a:ea typeface="Courier New"/>
                <a:cs typeface="Courier New"/>
                <a:sym typeface="Courier New"/>
              </a:rPr>
              <a:t>char** </a:t>
            </a:r>
            <a:r>
              <a:rPr lang="en-US" sz="1600">
                <a:solidFill>
                  <a:srgbClr val="611BB8"/>
                </a:solidFill>
                <a:latin typeface="Courier New"/>
                <a:ea typeface="Courier New"/>
                <a:cs typeface="Courier New"/>
                <a:sym typeface="Courier New"/>
              </a:rPr>
              <a:t>argv)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lang="en-US" sz="1600">
                <a:solidFill>
                  <a:srgbClr val="0066FF"/>
                </a:solidFill>
                <a:latin typeface="Courier New"/>
                <a:ea typeface="Courier New"/>
                <a:cs typeface="Courier New"/>
                <a:sym typeface="Courier New"/>
              </a:rPr>
              <a:t>SimplePoint </a:t>
            </a:r>
            <a:r>
              <a:rPr lang="en-US" sz="1600">
                <a:solidFill>
                  <a:srgbClr val="611BB8"/>
                </a:solidFill>
                <a:latin typeface="Courier New"/>
                <a:ea typeface="Courier New"/>
                <a:cs typeface="Courier New"/>
                <a:sym typeface="Courier New"/>
              </a:rPr>
              <a:t>x;</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lang="en-US" sz="1600">
                <a:solidFill>
                  <a:srgbClr val="0066FF"/>
                </a:solidFill>
                <a:latin typeface="Courier New"/>
                <a:ea typeface="Courier New"/>
                <a:cs typeface="Courier New"/>
                <a:sym typeface="Courier New"/>
              </a:rPr>
              <a:t>SimplePoint </a:t>
            </a:r>
            <a:r>
              <a:rPr lang="en-US" sz="1600">
                <a:solidFill>
                  <a:srgbClr val="611BB8"/>
                </a:solidFill>
                <a:latin typeface="Courier New"/>
                <a:ea typeface="Courier New"/>
                <a:cs typeface="Courier New"/>
                <a:sym typeface="Courier New"/>
              </a:rPr>
              <a:t>y(x);  </a:t>
            </a:r>
            <a:r>
              <a:rPr b="1" i="1" lang="en-US" sz="1600">
                <a:solidFill>
                  <a:srgbClr val="FF0000"/>
                </a:solidFill>
                <a:latin typeface="Courier New"/>
                <a:ea typeface="Courier New"/>
                <a:cs typeface="Courier New"/>
                <a:sym typeface="Courier New"/>
              </a:rPr>
              <a:t>// invokes synthesized copy constructor</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  </a:t>
            </a:r>
            <a:r>
              <a:rPr lang="en-US" sz="1600">
                <a:solidFill>
                  <a:srgbClr val="E2661A"/>
                </a:solidFill>
                <a:latin typeface="Courier New"/>
                <a:ea typeface="Courier New"/>
                <a:cs typeface="Courier New"/>
                <a:sym typeface="Courier New"/>
              </a:rPr>
              <a:t>return</a:t>
            </a:r>
            <a:r>
              <a:rPr lang="en-US" sz="1600">
                <a:solidFill>
                  <a:srgbClr val="611BB8"/>
                </a:solidFill>
                <a:latin typeface="Courier New"/>
                <a:ea typeface="Courier New"/>
                <a:cs typeface="Courier New"/>
                <a:sym typeface="Courier New"/>
              </a:rPr>
              <a:t> </a:t>
            </a:r>
            <a:r>
              <a:rPr lang="en-US" sz="1600">
                <a:solidFill>
                  <a:srgbClr val="333333"/>
                </a:solidFill>
                <a:latin typeface="Courier New"/>
                <a:ea typeface="Courier New"/>
                <a:cs typeface="Courier New"/>
                <a:sym typeface="Courier New"/>
              </a:rPr>
              <a:t>EXIT_SUCCESS</a:t>
            </a:r>
            <a:r>
              <a:rPr lang="en-US" sz="1600">
                <a:solidFill>
                  <a:srgbClr val="611BB8"/>
                </a:solidFill>
                <a:latin typeface="Courier New"/>
                <a:ea typeface="Courier New"/>
                <a:cs typeface="Courier New"/>
                <a:sym typeface="Courier New"/>
              </a:rPr>
              <a: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611BB8"/>
                </a:solidFill>
                <a:latin typeface="Courier New"/>
                <a:ea typeface="Courier New"/>
                <a:cs typeface="Courier New"/>
                <a:sym typeface="Courier New"/>
              </a:rPr>
              <a:t>}</a:t>
            </a:r>
            <a:endParaRPr sz="1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27"/>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When Do Copies Happen?</a:t>
            </a:r>
            <a:endParaRPr/>
          </a:p>
        </p:txBody>
      </p:sp>
      <p:sp>
        <p:nvSpPr>
          <p:cNvPr id="514" name="Google Shape;514;p27"/>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a:pPr>
            <a:r>
              <a:rPr lang="en-US" sz="2400"/>
              <a:t>The copy constructor is invoked if:</a:t>
            </a:r>
            <a:endParaRPr sz="1400"/>
          </a:p>
          <a:p>
            <a:pPr indent="-137159" lvl="1" marL="265176" rtl="0" algn="l">
              <a:lnSpc>
                <a:spcPct val="90000"/>
              </a:lnSpc>
              <a:spcBef>
                <a:spcPts val="400"/>
              </a:spcBef>
              <a:spcAft>
                <a:spcPts val="0"/>
              </a:spcAft>
              <a:buSzPts val="1800"/>
              <a:buChar char="-"/>
            </a:pPr>
            <a:r>
              <a:rPr lang="en-US"/>
              <a:t>You </a:t>
            </a:r>
            <a:r>
              <a:rPr i="1" lang="en-US"/>
              <a:t>initialize</a:t>
            </a:r>
            <a:r>
              <a:rPr lang="en-US"/>
              <a:t> an object from </a:t>
            </a:r>
            <a:br>
              <a:rPr lang="en-US"/>
            </a:br>
            <a:r>
              <a:rPr lang="en-US"/>
              <a:t>another object of the same </a:t>
            </a:r>
            <a:br>
              <a:rPr lang="en-US"/>
            </a:br>
            <a:r>
              <a:rPr lang="en-US"/>
              <a:t>type:</a:t>
            </a:r>
            <a:endParaRPr sz="2000"/>
          </a:p>
          <a:p>
            <a:pPr indent="0" lvl="0" marL="0" rtl="0" algn="l">
              <a:lnSpc>
                <a:spcPct val="90000"/>
              </a:lnSpc>
              <a:spcBef>
                <a:spcPts val="1600"/>
              </a:spcBef>
              <a:spcAft>
                <a:spcPts val="0"/>
              </a:spcAft>
              <a:buSzPts val="2200"/>
              <a:buNone/>
            </a:pPr>
            <a:br>
              <a:rPr lang="en-US"/>
            </a:br>
            <a:endParaRPr/>
          </a:p>
          <a:p>
            <a:pPr indent="-137159" lvl="1" marL="265176" rtl="0" algn="l">
              <a:lnSpc>
                <a:spcPct val="90000"/>
              </a:lnSpc>
              <a:spcBef>
                <a:spcPts val="400"/>
              </a:spcBef>
              <a:spcAft>
                <a:spcPts val="0"/>
              </a:spcAft>
              <a:buSzPts val="1800"/>
              <a:buChar char="-"/>
            </a:pPr>
            <a:r>
              <a:rPr lang="en-US"/>
              <a:t>You pass a non-reference </a:t>
            </a:r>
            <a:br>
              <a:rPr lang="en-US"/>
            </a:br>
            <a:r>
              <a:rPr lang="en-US"/>
              <a:t>object as a value parameter </a:t>
            </a:r>
            <a:br>
              <a:rPr lang="en-US"/>
            </a:br>
            <a:r>
              <a:rPr lang="en-US"/>
              <a:t>to a function:</a:t>
            </a:r>
            <a:endParaRPr sz="2000"/>
          </a:p>
          <a:p>
            <a:pPr indent="0" lvl="0" marL="0" rtl="0" algn="l">
              <a:lnSpc>
                <a:spcPct val="90000"/>
              </a:lnSpc>
              <a:spcBef>
                <a:spcPts val="1600"/>
              </a:spcBef>
              <a:spcAft>
                <a:spcPts val="0"/>
              </a:spcAft>
              <a:buSzPts val="2200"/>
              <a:buNone/>
            </a:pPr>
            <a:br>
              <a:rPr lang="en-US"/>
            </a:br>
            <a:endParaRPr/>
          </a:p>
          <a:p>
            <a:pPr indent="-137159" lvl="1" marL="265176" rtl="0" algn="l">
              <a:lnSpc>
                <a:spcPct val="90000"/>
              </a:lnSpc>
              <a:spcBef>
                <a:spcPts val="400"/>
              </a:spcBef>
              <a:spcAft>
                <a:spcPts val="0"/>
              </a:spcAft>
              <a:buSzPts val="1800"/>
              <a:buChar char="-"/>
            </a:pPr>
            <a:r>
              <a:rPr lang="en-US"/>
              <a:t>You return a non-reference</a:t>
            </a:r>
            <a:br>
              <a:rPr lang="en-US"/>
            </a:br>
            <a:r>
              <a:rPr lang="en-US"/>
              <a:t>object value from a function:</a:t>
            </a:r>
            <a:endParaRPr sz="2000"/>
          </a:p>
          <a:p>
            <a:pPr indent="0" lvl="0" marL="91440" rtl="0" algn="l">
              <a:lnSpc>
                <a:spcPct val="90000"/>
              </a:lnSpc>
              <a:spcBef>
                <a:spcPts val="1600"/>
              </a:spcBef>
              <a:spcAft>
                <a:spcPts val="0"/>
              </a:spcAft>
              <a:buSzPts val="2200"/>
              <a:buNone/>
            </a:pPr>
            <a:r>
              <a:t/>
            </a:r>
            <a:endParaRPr/>
          </a:p>
        </p:txBody>
      </p:sp>
      <p:sp>
        <p:nvSpPr>
          <p:cNvPr id="515" name="Google Shape;515;p2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16" name="Google Shape;516;p2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517" name="Google Shape;517;p27"/>
          <p:cNvSpPr/>
          <p:nvPr/>
        </p:nvSpPr>
        <p:spPr>
          <a:xfrm>
            <a:off x="4222326" y="2073116"/>
            <a:ext cx="4578774" cy="92333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Point </a:t>
            </a:r>
            <a:r>
              <a:rPr lang="en-US" sz="1800">
                <a:solidFill>
                  <a:srgbClr val="611BB8"/>
                </a:solidFill>
                <a:latin typeface="Courier New"/>
                <a:ea typeface="Courier New"/>
                <a:cs typeface="Courier New"/>
                <a:sym typeface="Courier New"/>
              </a:rPr>
              <a:t>x;      </a:t>
            </a:r>
            <a:r>
              <a:rPr i="1" lang="en-US" sz="1800">
                <a:solidFill>
                  <a:srgbClr val="5A5A5A"/>
                </a:solidFill>
                <a:latin typeface="Courier New"/>
                <a:ea typeface="Courier New"/>
                <a:cs typeface="Courier New"/>
                <a:sym typeface="Courier New"/>
              </a:rPr>
              <a:t>// default 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Point </a:t>
            </a:r>
            <a:r>
              <a:rPr lang="en-US" sz="1800">
                <a:solidFill>
                  <a:srgbClr val="611BB8"/>
                </a:solidFill>
                <a:latin typeface="Courier New"/>
                <a:ea typeface="Courier New"/>
                <a:cs typeface="Courier New"/>
                <a:sym typeface="Courier New"/>
              </a:rPr>
              <a:t>y(x);   </a:t>
            </a:r>
            <a:r>
              <a:rPr b="1" i="1" lang="en-US" sz="1800">
                <a:solidFill>
                  <a:srgbClr val="FF0000"/>
                </a:solidFill>
                <a:latin typeface="Courier New"/>
                <a:ea typeface="Courier New"/>
                <a:cs typeface="Courier New"/>
                <a:sym typeface="Courier New"/>
              </a:rPr>
              <a:t>// copy 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Point </a:t>
            </a:r>
            <a:r>
              <a:rPr lang="en-US" sz="1800">
                <a:solidFill>
                  <a:srgbClr val="611BB8"/>
                </a:solidFill>
                <a:latin typeface="Courier New"/>
                <a:ea typeface="Courier New"/>
                <a:cs typeface="Courier New"/>
                <a:sym typeface="Courier New"/>
              </a:rPr>
              <a:t>z = y;  </a:t>
            </a:r>
            <a:r>
              <a:rPr b="1" i="1" lang="en-US" sz="1800">
                <a:solidFill>
                  <a:srgbClr val="FF0000"/>
                </a:solidFill>
                <a:latin typeface="Courier New"/>
                <a:ea typeface="Courier New"/>
                <a:cs typeface="Courier New"/>
                <a:sym typeface="Courier New"/>
              </a:rPr>
              <a:t>// copy ctor</a:t>
            </a:r>
            <a:endParaRPr sz="1800">
              <a:solidFill>
                <a:schemeClr val="dk1"/>
              </a:solidFill>
              <a:latin typeface="Calibri"/>
              <a:ea typeface="Calibri"/>
              <a:cs typeface="Calibri"/>
              <a:sym typeface="Calibri"/>
            </a:endParaRPr>
          </a:p>
        </p:txBody>
      </p:sp>
      <p:sp>
        <p:nvSpPr>
          <p:cNvPr id="518" name="Google Shape;518;p27"/>
          <p:cNvSpPr/>
          <p:nvPr/>
        </p:nvSpPr>
        <p:spPr>
          <a:xfrm>
            <a:off x="4222326" y="3452574"/>
            <a:ext cx="4578774" cy="1200329"/>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void</a:t>
            </a:r>
            <a:r>
              <a:rPr lang="en-US" sz="1800">
                <a:solidFill>
                  <a:srgbClr val="611BB8"/>
                </a:solidFill>
                <a:latin typeface="Courier New"/>
                <a:ea typeface="Courier New"/>
                <a:cs typeface="Courier New"/>
                <a:sym typeface="Courier New"/>
              </a:rPr>
              <a:t> </a:t>
            </a:r>
            <a:r>
              <a:rPr b="1" lang="en-US" sz="1800">
                <a:solidFill>
                  <a:srgbClr val="669900"/>
                </a:solidFill>
                <a:latin typeface="Courier New"/>
                <a:ea typeface="Courier New"/>
                <a:cs typeface="Courier New"/>
                <a:sym typeface="Courier New"/>
              </a:rPr>
              <a:t>foo</a:t>
            </a:r>
            <a:r>
              <a:rPr lang="en-US" sz="1800">
                <a:solidFill>
                  <a:srgbClr val="611BB8"/>
                </a:solidFill>
                <a:latin typeface="Courier New"/>
                <a:ea typeface="Courier New"/>
                <a:cs typeface="Courier New"/>
                <a:sym typeface="Courier New"/>
              </a:rPr>
              <a:t>(</a:t>
            </a:r>
            <a:r>
              <a:rPr lang="en-US" sz="1800">
                <a:solidFill>
                  <a:srgbClr val="0066FF"/>
                </a:solidFill>
                <a:latin typeface="Courier New"/>
                <a:ea typeface="Courier New"/>
                <a:cs typeface="Courier New"/>
                <a:sym typeface="Courier New"/>
              </a:rPr>
              <a:t>Point </a:t>
            </a:r>
            <a:r>
              <a:rPr lang="en-US" sz="1800">
                <a:solidFill>
                  <a:srgbClr val="611BB8"/>
                </a:solidFill>
                <a:latin typeface="Courier New"/>
                <a:ea typeface="Courier New"/>
                <a:cs typeface="Courier New"/>
                <a:sym typeface="Courier New"/>
              </a:rPr>
              <a:t>x) { ...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0066FF"/>
                </a:solidFill>
                <a:latin typeface="Courier New"/>
                <a:ea typeface="Courier New"/>
                <a:cs typeface="Courier New"/>
                <a:sym typeface="Courier New"/>
              </a:rPr>
              <a:t>Point </a:t>
            </a:r>
            <a:r>
              <a:rPr lang="en-US" sz="1800">
                <a:solidFill>
                  <a:srgbClr val="611BB8"/>
                </a:solidFill>
                <a:latin typeface="Courier New"/>
                <a:ea typeface="Courier New"/>
                <a:cs typeface="Courier New"/>
                <a:sym typeface="Courier New"/>
              </a:rPr>
              <a:t>y;      </a:t>
            </a:r>
            <a:r>
              <a:rPr i="1" lang="en-US" sz="1800">
                <a:solidFill>
                  <a:srgbClr val="5A5A5A"/>
                </a:solidFill>
                <a:latin typeface="Courier New"/>
                <a:ea typeface="Courier New"/>
                <a:cs typeface="Courier New"/>
                <a:sym typeface="Courier New"/>
              </a:rPr>
              <a:t>// default 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rgbClr val="669900"/>
                </a:solidFill>
                <a:latin typeface="Courier New"/>
                <a:ea typeface="Courier New"/>
                <a:cs typeface="Courier New"/>
                <a:sym typeface="Courier New"/>
              </a:rPr>
              <a:t>foo</a:t>
            </a:r>
            <a:r>
              <a:rPr lang="en-US" sz="1800">
                <a:solidFill>
                  <a:srgbClr val="611BB8"/>
                </a:solidFill>
                <a:latin typeface="Courier New"/>
                <a:ea typeface="Courier New"/>
                <a:cs typeface="Courier New"/>
                <a:sym typeface="Courier New"/>
              </a:rPr>
              <a:t>(y);</a:t>
            </a:r>
            <a:r>
              <a:rPr lang="en-US" sz="1800">
                <a:solidFill>
                  <a:srgbClr val="0066FF"/>
                </a:solidFill>
                <a:latin typeface="Courier New"/>
                <a:ea typeface="Courier New"/>
                <a:cs typeface="Courier New"/>
                <a:sym typeface="Courier New"/>
              </a:rPr>
              <a:t>       </a:t>
            </a:r>
            <a:r>
              <a:rPr b="1" i="1" lang="en-US" sz="1800">
                <a:solidFill>
                  <a:srgbClr val="FF0000"/>
                </a:solidFill>
                <a:latin typeface="Courier New"/>
                <a:ea typeface="Courier New"/>
                <a:cs typeface="Courier New"/>
                <a:sym typeface="Courier New"/>
              </a:rPr>
              <a:t>// copy ctor</a:t>
            </a:r>
            <a:endParaRPr sz="1800">
              <a:solidFill>
                <a:schemeClr val="dk1"/>
              </a:solidFill>
              <a:latin typeface="Calibri"/>
              <a:ea typeface="Calibri"/>
              <a:cs typeface="Calibri"/>
              <a:sym typeface="Calibri"/>
            </a:endParaRPr>
          </a:p>
        </p:txBody>
      </p:sp>
      <p:sp>
        <p:nvSpPr>
          <p:cNvPr id="519" name="Google Shape;519;p27"/>
          <p:cNvSpPr/>
          <p:nvPr/>
        </p:nvSpPr>
        <p:spPr>
          <a:xfrm>
            <a:off x="4222326" y="4927236"/>
            <a:ext cx="4578774" cy="1200329"/>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Point</a:t>
            </a:r>
            <a:r>
              <a:rPr lang="en-US" sz="1800">
                <a:solidFill>
                  <a:srgbClr val="611BB8"/>
                </a:solidFill>
                <a:latin typeface="Courier New"/>
                <a:ea typeface="Courier New"/>
                <a:cs typeface="Courier New"/>
                <a:sym typeface="Courier New"/>
              </a:rPr>
              <a:t> </a:t>
            </a:r>
            <a:r>
              <a:rPr b="1" lang="en-US" sz="1800">
                <a:solidFill>
                  <a:srgbClr val="669900"/>
                </a:solidFill>
                <a:latin typeface="Courier New"/>
                <a:ea typeface="Courier New"/>
                <a:cs typeface="Courier New"/>
                <a:sym typeface="Courier New"/>
              </a:rPr>
              <a:t>foo</a:t>
            </a:r>
            <a:r>
              <a:rPr lang="en-US" sz="1800">
                <a:solidFill>
                  <a:srgbClr val="611BB8"/>
                </a:solidFill>
                <a:latin typeface="Courier New"/>
                <a:ea typeface="Courier New"/>
                <a:cs typeface="Courier New"/>
                <a:sym typeface="Courier New"/>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800">
                <a:solidFill>
                  <a:srgbClr val="5A5A5A"/>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Point </a:t>
            </a:r>
            <a:r>
              <a:rPr lang="en-US" sz="1800">
                <a:solidFill>
                  <a:srgbClr val="611BB8"/>
                </a:solidFill>
                <a:latin typeface="Courier New"/>
                <a:ea typeface="Courier New"/>
                <a:cs typeface="Courier New"/>
                <a:sym typeface="Courier New"/>
              </a:rPr>
              <a:t>y;    </a:t>
            </a:r>
            <a:r>
              <a:rPr i="1" lang="en-US" sz="1800">
                <a:solidFill>
                  <a:srgbClr val="5A5A5A"/>
                </a:solidFill>
                <a:latin typeface="Courier New"/>
                <a:ea typeface="Courier New"/>
                <a:cs typeface="Courier New"/>
                <a:sym typeface="Courier New"/>
              </a:rPr>
              <a:t>// default 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800">
                <a:solidFill>
                  <a:srgbClr val="5A5A5A"/>
                </a:solidFill>
                <a:latin typeface="Courier New"/>
                <a:ea typeface="Courier New"/>
                <a:cs typeface="Courier New"/>
                <a:sym typeface="Courier New"/>
              </a:rPr>
              <a:t>  </a:t>
            </a:r>
            <a:r>
              <a:rPr lang="en-US" sz="1800">
                <a:solidFill>
                  <a:srgbClr val="E2661A"/>
                </a:solidFill>
                <a:latin typeface="Courier New"/>
                <a:ea typeface="Courier New"/>
                <a:cs typeface="Courier New"/>
                <a:sym typeface="Courier New"/>
              </a:rPr>
              <a:t>return</a:t>
            </a:r>
            <a:r>
              <a:rPr lang="en-US" sz="1800">
                <a:solidFill>
                  <a:srgbClr val="0066FF"/>
                </a:solidFill>
                <a:latin typeface="Courier New"/>
                <a:ea typeface="Courier New"/>
                <a:cs typeface="Courier New"/>
                <a:sym typeface="Courier New"/>
              </a:rPr>
              <a:t> </a:t>
            </a:r>
            <a:r>
              <a:rPr lang="en-US" sz="1800">
                <a:solidFill>
                  <a:srgbClr val="611BB8"/>
                </a:solidFill>
                <a:latin typeface="Courier New"/>
                <a:ea typeface="Courier New"/>
                <a:cs typeface="Courier New"/>
                <a:sym typeface="Courier New"/>
              </a:rPr>
              <a:t>y;</a:t>
            </a:r>
            <a:r>
              <a:rPr lang="en-US" sz="1800">
                <a:solidFill>
                  <a:srgbClr val="0066FF"/>
                </a:solidFill>
                <a:latin typeface="Courier New"/>
                <a:ea typeface="Courier New"/>
                <a:cs typeface="Courier New"/>
                <a:sym typeface="Courier New"/>
              </a:rPr>
              <a:t>   </a:t>
            </a:r>
            <a:r>
              <a:rPr b="1" i="1" lang="en-US" sz="1800">
                <a:solidFill>
                  <a:srgbClr val="FF0000"/>
                </a:solidFill>
                <a:latin typeface="Courier New"/>
                <a:ea typeface="Courier New"/>
                <a:cs typeface="Courier New"/>
                <a:sym typeface="Courier New"/>
              </a:rPr>
              <a:t>// copy 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2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Initialization Lists</a:t>
            </a:r>
            <a:endParaRPr/>
          </a:p>
        </p:txBody>
      </p:sp>
      <p:sp>
        <p:nvSpPr>
          <p:cNvPr id="525" name="Google Shape;525;p28"/>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a:pPr>
            <a:r>
              <a:rPr lang="en-US" sz="2400"/>
              <a:t>C++ lets you </a:t>
            </a:r>
            <a:r>
              <a:rPr i="1" lang="en-US" sz="2400"/>
              <a:t>optionally</a:t>
            </a:r>
            <a:r>
              <a:rPr lang="en-US" sz="2400"/>
              <a:t> declare an initialization list as part of a constructor definition</a:t>
            </a:r>
            <a:endParaRPr sz="1400"/>
          </a:p>
          <a:p>
            <a:pPr indent="-137159" lvl="1" marL="265176" rtl="0" algn="l">
              <a:lnSpc>
                <a:spcPct val="90000"/>
              </a:lnSpc>
              <a:spcBef>
                <a:spcPts val="400"/>
              </a:spcBef>
              <a:spcAft>
                <a:spcPts val="0"/>
              </a:spcAft>
              <a:buSzPts val="1800"/>
              <a:buChar char="-"/>
            </a:pPr>
            <a:r>
              <a:rPr lang="en-US"/>
              <a:t>Initializes fields according to parameters in the list</a:t>
            </a:r>
            <a:endParaRPr sz="2000"/>
          </a:p>
          <a:p>
            <a:pPr indent="-137159" lvl="1" marL="265176" rtl="0" algn="l">
              <a:lnSpc>
                <a:spcPct val="90000"/>
              </a:lnSpc>
              <a:spcBef>
                <a:spcPts val="600"/>
              </a:spcBef>
              <a:spcAft>
                <a:spcPts val="0"/>
              </a:spcAft>
              <a:buSzPts val="1800"/>
              <a:buChar char="-"/>
            </a:pPr>
            <a:r>
              <a:rPr lang="en-US"/>
              <a:t>The following two are (nearly) identical:</a:t>
            </a:r>
            <a:endParaRPr sz="2000"/>
          </a:p>
          <a:p>
            <a:pPr indent="0" lvl="0" marL="91440" rtl="0" algn="l">
              <a:lnSpc>
                <a:spcPct val="90000"/>
              </a:lnSpc>
              <a:spcBef>
                <a:spcPts val="1600"/>
              </a:spcBef>
              <a:spcAft>
                <a:spcPts val="0"/>
              </a:spcAft>
              <a:buSzPts val="2200"/>
              <a:buNone/>
            </a:pPr>
            <a:r>
              <a:t/>
            </a:r>
            <a:endParaRPr/>
          </a:p>
        </p:txBody>
      </p:sp>
      <p:sp>
        <p:nvSpPr>
          <p:cNvPr id="526" name="Google Shape;526;p2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27" name="Google Shape;527;p2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528" name="Google Shape;528;p28"/>
          <p:cNvSpPr/>
          <p:nvPr/>
        </p:nvSpPr>
        <p:spPr>
          <a:xfrm>
            <a:off x="575239" y="3187899"/>
            <a:ext cx="7330440" cy="1754326"/>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Point::Point(</a:t>
            </a:r>
            <a:r>
              <a:rPr lang="en-US" sz="1800">
                <a:solidFill>
                  <a:srgbClr val="0066FF"/>
                </a:solidFill>
                <a:latin typeface="Courier New"/>
                <a:ea typeface="Courier New"/>
                <a:cs typeface="Courier New"/>
                <a:sym typeface="Courier New"/>
              </a:rPr>
              <a:t>const int</a:t>
            </a:r>
            <a:r>
              <a:rPr lang="en-US" sz="1800">
                <a:solidFill>
                  <a:srgbClr val="611BB8"/>
                </a:solidFill>
                <a:latin typeface="Courier New"/>
                <a:ea typeface="Courier New"/>
                <a:cs typeface="Courier New"/>
                <a:sym typeface="Courier New"/>
              </a:rPr>
              <a:t> x, </a:t>
            </a:r>
            <a:r>
              <a:rPr lang="en-US" sz="1800">
                <a:solidFill>
                  <a:srgbClr val="0066FF"/>
                </a:solidFill>
                <a:latin typeface="Courier New"/>
                <a:ea typeface="Courier New"/>
                <a:cs typeface="Courier New"/>
                <a:sym typeface="Courier New"/>
              </a:rPr>
              <a:t>const int</a:t>
            </a:r>
            <a:r>
              <a:rPr lang="en-US" sz="1800">
                <a:solidFill>
                  <a:srgbClr val="611BB8"/>
                </a:solidFill>
                <a:latin typeface="Courier New"/>
                <a:ea typeface="Courier New"/>
                <a:cs typeface="Courier New"/>
                <a:sym typeface="Courier New"/>
              </a:rPr>
              <a:t> y)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x_ = x;</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y_ = 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std::cout &lt;&lt; </a:t>
            </a:r>
            <a:r>
              <a:rPr lang="en-US" sz="1800">
                <a:solidFill>
                  <a:srgbClr val="D94B7B"/>
                </a:solidFill>
                <a:latin typeface="Courier New"/>
                <a:ea typeface="Courier New"/>
                <a:cs typeface="Courier New"/>
                <a:sym typeface="Courier New"/>
              </a:rPr>
              <a:t>"Point constructed: ("</a:t>
            </a:r>
            <a:r>
              <a:rPr lang="en-US" sz="1800">
                <a:solidFill>
                  <a:srgbClr val="611BB8"/>
                </a:solidFill>
                <a:latin typeface="Courier New"/>
                <a:ea typeface="Courier New"/>
                <a:cs typeface="Courier New"/>
                <a:sym typeface="Courier New"/>
              </a:rPr>
              <a:t> &lt;&lt; x_ &lt;&lt; </a:t>
            </a:r>
            <a:r>
              <a:rPr lang="en-US" sz="1800">
                <a:solidFill>
                  <a:srgbClr val="D94B7B"/>
                </a:solidFill>
                <a:latin typeface="Courier New"/>
                <a:ea typeface="Courier New"/>
                <a:cs typeface="Courier New"/>
                <a:sym typeface="Courier New"/>
              </a:rPr>
              <a:t>","</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std::cout &lt;&lt; y_&lt;&lt; </a:t>
            </a:r>
            <a:r>
              <a:rPr lang="en-US" sz="1800">
                <a:solidFill>
                  <a:srgbClr val="D94B7B"/>
                </a:solidFill>
                <a:latin typeface="Courier New"/>
                <a:ea typeface="Courier New"/>
                <a:cs typeface="Courier New"/>
                <a:sym typeface="Courier New"/>
              </a:rPr>
              <a:t>")"</a:t>
            </a:r>
            <a:r>
              <a:rPr lang="en-US" sz="1800">
                <a:solidFill>
                  <a:srgbClr val="611BB8"/>
                </a:solidFill>
                <a:latin typeface="Courier New"/>
                <a:ea typeface="Courier New"/>
                <a:cs typeface="Courier New"/>
                <a:sym typeface="Courier New"/>
              </a:rPr>
              <a:t> &lt;&lt; std::endl;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
        <p:nvSpPr>
          <p:cNvPr id="529" name="Google Shape;529;p28"/>
          <p:cNvSpPr/>
          <p:nvPr/>
        </p:nvSpPr>
        <p:spPr>
          <a:xfrm>
            <a:off x="3955738" y="4762650"/>
            <a:ext cx="8107680" cy="1477328"/>
          </a:xfrm>
          <a:prstGeom prst="rect">
            <a:avLst/>
          </a:prstGeom>
          <a:solidFill>
            <a:schemeClr val="lt1"/>
          </a:solid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5A5A5A"/>
                </a:solidFill>
                <a:latin typeface="Courier New"/>
                <a:ea typeface="Courier New"/>
                <a:cs typeface="Courier New"/>
                <a:sym typeface="Courier New"/>
              </a:rPr>
              <a:t>// constructor with an initialization list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Point::Point(</a:t>
            </a:r>
            <a:r>
              <a:rPr lang="en-US" sz="1800">
                <a:solidFill>
                  <a:srgbClr val="0066FF"/>
                </a:solidFill>
                <a:latin typeface="Courier New"/>
                <a:ea typeface="Courier New"/>
                <a:cs typeface="Courier New"/>
                <a:sym typeface="Courier New"/>
              </a:rPr>
              <a:t>const int</a:t>
            </a:r>
            <a:r>
              <a:rPr lang="en-US" sz="1800">
                <a:solidFill>
                  <a:srgbClr val="611BB8"/>
                </a:solidFill>
                <a:latin typeface="Courier New"/>
                <a:ea typeface="Courier New"/>
                <a:cs typeface="Courier New"/>
                <a:sym typeface="Courier New"/>
              </a:rPr>
              <a:t> x, </a:t>
            </a:r>
            <a:r>
              <a:rPr lang="en-US" sz="1800">
                <a:solidFill>
                  <a:srgbClr val="0066FF"/>
                </a:solidFill>
                <a:latin typeface="Courier New"/>
                <a:ea typeface="Courier New"/>
                <a:cs typeface="Courier New"/>
                <a:sym typeface="Courier New"/>
              </a:rPr>
              <a:t>const int</a:t>
            </a:r>
            <a:r>
              <a:rPr lang="en-US" sz="1800">
                <a:solidFill>
                  <a:srgbClr val="611BB8"/>
                </a:solidFill>
                <a:latin typeface="Courier New"/>
                <a:ea typeface="Courier New"/>
                <a:cs typeface="Courier New"/>
                <a:sym typeface="Courier New"/>
              </a:rPr>
              <a:t> y) </a:t>
            </a:r>
            <a:r>
              <a:rPr b="1" lang="en-US" sz="1800">
                <a:solidFill>
                  <a:srgbClr val="FF0000"/>
                </a:solidFill>
                <a:latin typeface="Courier New"/>
                <a:ea typeface="Courier New"/>
                <a:cs typeface="Courier New"/>
                <a:sym typeface="Courier New"/>
              </a:rPr>
              <a:t>: x_(x), y_(y)</a:t>
            </a:r>
            <a:r>
              <a:rPr lang="en-US" sz="1800">
                <a:solidFill>
                  <a:srgbClr val="611BB8"/>
                </a:solidFill>
                <a:latin typeface="Courier New"/>
                <a:ea typeface="Courier New"/>
                <a:cs typeface="Courier New"/>
                <a:sym typeface="Courier New"/>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std::cout &lt;&lt; </a:t>
            </a:r>
            <a:r>
              <a:rPr lang="en-US" sz="1800">
                <a:solidFill>
                  <a:srgbClr val="D94B7B"/>
                </a:solidFill>
                <a:latin typeface="Courier New"/>
                <a:ea typeface="Courier New"/>
                <a:cs typeface="Courier New"/>
                <a:sym typeface="Courier New"/>
              </a:rPr>
              <a:t>"Point constructed: ("</a:t>
            </a:r>
            <a:r>
              <a:rPr lang="en-US" sz="1800">
                <a:solidFill>
                  <a:srgbClr val="611BB8"/>
                </a:solidFill>
                <a:latin typeface="Courier New"/>
                <a:ea typeface="Courier New"/>
                <a:cs typeface="Courier New"/>
                <a:sym typeface="Courier New"/>
              </a:rPr>
              <a:t> &lt;&lt; x_ &lt;&lt; </a:t>
            </a:r>
            <a:r>
              <a:rPr lang="en-US" sz="1800">
                <a:solidFill>
                  <a:srgbClr val="D94B7B"/>
                </a:solidFill>
                <a:latin typeface="Courier New"/>
                <a:ea typeface="Courier New"/>
                <a:cs typeface="Courier New"/>
                <a:sym typeface="Courier New"/>
              </a:rPr>
              <a:t>","</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std::cout &lt;&lt; y_&lt;&lt; </a:t>
            </a:r>
            <a:r>
              <a:rPr lang="en-US" sz="1800">
                <a:solidFill>
                  <a:srgbClr val="D94B7B"/>
                </a:solidFill>
                <a:latin typeface="Courier New"/>
                <a:ea typeface="Courier New"/>
                <a:cs typeface="Courier New"/>
                <a:sym typeface="Courier New"/>
              </a:rPr>
              <a:t>")"</a:t>
            </a:r>
            <a:r>
              <a:rPr lang="en-US" sz="1800">
                <a:solidFill>
                  <a:srgbClr val="611BB8"/>
                </a:solidFill>
                <a:latin typeface="Courier New"/>
                <a:ea typeface="Courier New"/>
                <a:cs typeface="Courier New"/>
                <a:sym typeface="Courier New"/>
              </a:rPr>
              <a:t> &lt;&lt; std::endl;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9"/>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Initialization vs Construction</a:t>
            </a:r>
            <a:endParaRPr/>
          </a:p>
        </p:txBody>
      </p:sp>
      <p:sp>
        <p:nvSpPr>
          <p:cNvPr id="535" name="Google Shape;535;p29"/>
          <p:cNvSpPr txBox="1"/>
          <p:nvPr>
            <p:ph idx="1" type="body"/>
          </p:nvPr>
        </p:nvSpPr>
        <p:spPr>
          <a:xfrm>
            <a:off x="575240" y="1463857"/>
            <a:ext cx="11187258" cy="4091123"/>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a:pPr>
            <a:r>
              <a:rPr lang="en-US"/>
              <a:t> Data members in initializer list are initialized in the order they are defined in the class, not by the initialization list ordering</a:t>
            </a:r>
            <a:endParaRPr sz="2000"/>
          </a:p>
          <a:p>
            <a:pPr indent="-137159" lvl="1" marL="265176" rtl="0" algn="l">
              <a:lnSpc>
                <a:spcPct val="90000"/>
              </a:lnSpc>
              <a:spcBef>
                <a:spcPts val="400"/>
              </a:spcBef>
              <a:spcAft>
                <a:spcPts val="0"/>
              </a:spcAft>
              <a:buSzPts val="1800"/>
              <a:buChar char="-"/>
            </a:pPr>
            <a:r>
              <a:rPr lang="en-US"/>
              <a:t>Data members that don’t appear in the initialization list are </a:t>
            </a:r>
            <a:r>
              <a:rPr i="1" lang="en-US"/>
              <a:t>default initialized/constructed</a:t>
            </a:r>
            <a:r>
              <a:rPr lang="en-US"/>
              <a:t> before body is executed</a:t>
            </a:r>
            <a:endParaRPr sz="800"/>
          </a:p>
          <a:p>
            <a:pPr indent="-139700" lvl="0" marL="91440" rtl="0" algn="l">
              <a:lnSpc>
                <a:spcPct val="90000"/>
              </a:lnSpc>
              <a:spcBef>
                <a:spcPts val="1600"/>
              </a:spcBef>
              <a:spcAft>
                <a:spcPts val="0"/>
              </a:spcAft>
              <a:buSzPts val="2200"/>
              <a:buChar char="▪"/>
            </a:pPr>
            <a:r>
              <a:rPr lang="en-US"/>
              <a:t> Initialization preferred to assignment to avoid extra steps</a:t>
            </a:r>
            <a:endParaRPr sz="2000"/>
          </a:p>
          <a:p>
            <a:pPr indent="-137159" lvl="1" marL="265176" rtl="0" algn="l">
              <a:lnSpc>
                <a:spcPct val="90000"/>
              </a:lnSpc>
              <a:spcBef>
                <a:spcPts val="400"/>
              </a:spcBef>
              <a:spcAft>
                <a:spcPts val="0"/>
              </a:spcAft>
              <a:buSzPts val="1800"/>
              <a:buChar char="-"/>
            </a:pPr>
            <a:r>
              <a:rPr lang="en-US"/>
              <a:t>Never mix the two styles</a:t>
            </a:r>
            <a:endParaRPr sz="800"/>
          </a:p>
        </p:txBody>
      </p:sp>
      <p:sp>
        <p:nvSpPr>
          <p:cNvPr id="536" name="Google Shape;536;p2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37" name="Google Shape;537;p2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538" name="Google Shape;538;p29"/>
          <p:cNvSpPr/>
          <p:nvPr/>
        </p:nvSpPr>
        <p:spPr>
          <a:xfrm>
            <a:off x="1536206" y="3682080"/>
            <a:ext cx="9254561" cy="2862322"/>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E2661A"/>
                </a:solidFill>
                <a:latin typeface="Courier New"/>
                <a:ea typeface="Courier New"/>
                <a:cs typeface="Courier New"/>
                <a:sym typeface="Courier New"/>
              </a:rPr>
              <a:t>class</a:t>
            </a:r>
            <a:r>
              <a:rPr lang="en-US" sz="1800">
                <a:solidFill>
                  <a:srgbClr val="0066FF"/>
                </a:solidFill>
                <a:latin typeface="Courier New"/>
                <a:ea typeface="Courier New"/>
                <a:cs typeface="Courier New"/>
                <a:sym typeface="Courier New"/>
              </a:rPr>
              <a:t> Point3D </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E2661A"/>
                </a:solidFill>
                <a:latin typeface="Courier New"/>
                <a:ea typeface="Courier New"/>
                <a:cs typeface="Courier New"/>
                <a:sym typeface="Courier New"/>
              </a:rPr>
              <a:t>public</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constructor with 3 int arguments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Point3D(</a:t>
            </a:r>
            <a:r>
              <a:rPr lang="en-US" sz="1800">
                <a:solidFill>
                  <a:srgbClr val="0066FF"/>
                </a:solidFill>
                <a:latin typeface="Courier New"/>
                <a:ea typeface="Courier New"/>
                <a:cs typeface="Courier New"/>
                <a:sym typeface="Courier New"/>
              </a:rPr>
              <a:t>const int</a:t>
            </a:r>
            <a:r>
              <a:rPr lang="en-US" sz="1800">
                <a:solidFill>
                  <a:srgbClr val="611BB8"/>
                </a:solidFill>
                <a:latin typeface="Courier New"/>
                <a:ea typeface="Courier New"/>
                <a:cs typeface="Courier New"/>
                <a:sym typeface="Courier New"/>
              </a:rPr>
              <a:t> x, </a:t>
            </a:r>
            <a:r>
              <a:rPr lang="en-US" sz="1800">
                <a:solidFill>
                  <a:srgbClr val="0066FF"/>
                </a:solidFill>
                <a:latin typeface="Courier New"/>
                <a:ea typeface="Courier New"/>
                <a:cs typeface="Courier New"/>
                <a:sym typeface="Courier New"/>
              </a:rPr>
              <a:t>const int</a:t>
            </a:r>
            <a:r>
              <a:rPr lang="en-US" sz="1800">
                <a:solidFill>
                  <a:srgbClr val="611BB8"/>
                </a:solidFill>
                <a:latin typeface="Courier New"/>
                <a:ea typeface="Courier New"/>
                <a:cs typeface="Courier New"/>
                <a:sym typeface="Courier New"/>
              </a:rPr>
              <a:t> y, </a:t>
            </a:r>
            <a:r>
              <a:rPr lang="en-US" sz="1800">
                <a:solidFill>
                  <a:srgbClr val="0066FF"/>
                </a:solidFill>
                <a:latin typeface="Courier New"/>
                <a:ea typeface="Courier New"/>
                <a:cs typeface="Courier New"/>
                <a:sym typeface="Courier New"/>
              </a:rPr>
              <a:t>const int</a:t>
            </a:r>
            <a:r>
              <a:rPr lang="en-US" sz="1800">
                <a:solidFill>
                  <a:srgbClr val="611BB8"/>
                </a:solidFill>
                <a:latin typeface="Courier New"/>
                <a:ea typeface="Courier New"/>
                <a:cs typeface="Courier New"/>
                <a:sym typeface="Courier New"/>
              </a:rPr>
              <a:t> z) : y_(y), x_(x)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z_ = z;</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611BB8"/>
                </a:solidFill>
                <a:latin typeface="Courier New"/>
                <a:ea typeface="Courier New"/>
                <a:cs typeface="Courier New"/>
                <a:sym typeface="Courier New"/>
              </a:rPr>
              <a:t> </a:t>
            </a:r>
            <a:r>
              <a:rPr lang="en-US" sz="1800">
                <a:solidFill>
                  <a:srgbClr val="E2661A"/>
                </a:solidFill>
                <a:latin typeface="Courier New"/>
                <a:ea typeface="Courier New"/>
                <a:cs typeface="Courier New"/>
                <a:sym typeface="Courier New"/>
              </a:rPr>
              <a:t>private</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int </a:t>
            </a:r>
            <a:r>
              <a:rPr lang="en-US" sz="1800">
                <a:solidFill>
                  <a:srgbClr val="611BB8"/>
                </a:solidFill>
                <a:latin typeface="Courier New"/>
                <a:ea typeface="Courier New"/>
                <a:cs typeface="Courier New"/>
                <a:sym typeface="Courier New"/>
              </a:rPr>
              <a:t>x_, y_, z_;  </a:t>
            </a:r>
            <a:r>
              <a:rPr i="1" lang="en-US" sz="1800">
                <a:solidFill>
                  <a:srgbClr val="5A5A5A"/>
                </a:solidFill>
                <a:latin typeface="Courier New"/>
                <a:ea typeface="Courier New"/>
                <a:cs typeface="Courier New"/>
                <a:sym typeface="Courier New"/>
              </a:rPr>
              <a:t>// data members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class Point3D</a:t>
            </a:r>
            <a:endParaRPr sz="1800">
              <a:solidFill>
                <a:schemeClr val="dk1"/>
              </a:solidFill>
              <a:latin typeface="Calibri"/>
              <a:ea typeface="Calibri"/>
              <a:cs typeface="Calibri"/>
              <a:sym typeface="Calibri"/>
            </a:endParaRPr>
          </a:p>
        </p:txBody>
      </p:sp>
      <p:sp>
        <p:nvSpPr>
          <p:cNvPr id="539" name="Google Shape;539;p29"/>
          <p:cNvSpPr/>
          <p:nvPr/>
        </p:nvSpPr>
        <p:spPr>
          <a:xfrm>
            <a:off x="7688180" y="4183719"/>
            <a:ext cx="32613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Calibri"/>
                <a:ea typeface="Calibri"/>
                <a:cs typeface="Calibri"/>
                <a:sym typeface="Calibri"/>
              </a:rPr>
              <a:t>First</a:t>
            </a:r>
            <a:r>
              <a:rPr lang="en-US" sz="1800">
                <a:solidFill>
                  <a:srgbClr val="FF0000"/>
                </a:solidFill>
                <a:latin typeface="Calibri"/>
                <a:ea typeface="Calibri"/>
                <a:cs typeface="Calibri"/>
                <a:sym typeface="Calibri"/>
              </a:rPr>
              <a:t>, initialization list is applied.</a:t>
            </a:r>
            <a:endParaRPr sz="1800">
              <a:solidFill>
                <a:schemeClr val="dk1"/>
              </a:solidFill>
              <a:latin typeface="Calibri"/>
              <a:ea typeface="Calibri"/>
              <a:cs typeface="Calibri"/>
              <a:sym typeface="Calibri"/>
            </a:endParaRPr>
          </a:p>
        </p:txBody>
      </p:sp>
      <p:sp>
        <p:nvSpPr>
          <p:cNvPr id="540" name="Google Shape;540;p29"/>
          <p:cNvSpPr/>
          <p:nvPr/>
        </p:nvSpPr>
        <p:spPr>
          <a:xfrm>
            <a:off x="3126200" y="4788879"/>
            <a:ext cx="35890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Calibri"/>
                <a:ea typeface="Calibri"/>
                <a:cs typeface="Calibri"/>
                <a:sym typeface="Calibri"/>
              </a:rPr>
              <a:t>Next, </a:t>
            </a:r>
            <a:r>
              <a:rPr lang="en-US" sz="1800">
                <a:solidFill>
                  <a:srgbClr val="FF0000"/>
                </a:solidFill>
                <a:latin typeface="Calibri"/>
                <a:ea typeface="Calibri"/>
                <a:cs typeface="Calibri"/>
                <a:sym typeface="Calibri"/>
              </a:rPr>
              <a:t>constructor body is executed.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0"/>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Destructors</a:t>
            </a:r>
            <a:endParaRPr/>
          </a:p>
        </p:txBody>
      </p:sp>
      <p:sp>
        <p:nvSpPr>
          <p:cNvPr id="546" name="Google Shape;546;p30"/>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a:pPr>
            <a:r>
              <a:rPr lang="en-US" sz="2400"/>
              <a:t>C++ has the notion of a destructor (dtor)</a:t>
            </a:r>
            <a:endParaRPr sz="1400"/>
          </a:p>
          <a:p>
            <a:pPr indent="-137159" lvl="1" marL="265176" rtl="0" algn="l">
              <a:lnSpc>
                <a:spcPct val="90000"/>
              </a:lnSpc>
              <a:spcBef>
                <a:spcPts val="400"/>
              </a:spcBef>
              <a:spcAft>
                <a:spcPts val="0"/>
              </a:spcAft>
              <a:buSzPts val="1800"/>
              <a:buChar char="-"/>
            </a:pPr>
            <a:r>
              <a:rPr lang="en-US"/>
              <a:t>Like “free” in c. In fact, invokes free under the hood to clean up when freeing memory</a:t>
            </a:r>
            <a:endParaRPr/>
          </a:p>
          <a:p>
            <a:pPr indent="-137159" lvl="1" marL="265176" rtl="0" algn="l">
              <a:lnSpc>
                <a:spcPct val="90000"/>
              </a:lnSpc>
              <a:spcBef>
                <a:spcPts val="600"/>
              </a:spcBef>
              <a:spcAft>
                <a:spcPts val="0"/>
              </a:spcAft>
              <a:buSzPts val="1800"/>
              <a:buChar char="-"/>
            </a:pPr>
            <a:r>
              <a:rPr lang="en-US"/>
              <a:t>Invoked automatically when a class instance is deleted, goes out of scope, etc. (even via exceptions or other causes!)</a:t>
            </a:r>
            <a:endParaRPr/>
          </a:p>
          <a:p>
            <a:pPr indent="-137159" lvl="2" marL="448056" rtl="0" algn="l">
              <a:lnSpc>
                <a:spcPct val="90000"/>
              </a:lnSpc>
              <a:spcBef>
                <a:spcPts val="600"/>
              </a:spcBef>
              <a:spcAft>
                <a:spcPts val="0"/>
              </a:spcAft>
              <a:buSzPts val="1600"/>
              <a:buChar char="-"/>
            </a:pPr>
            <a:r>
              <a:rPr lang="en-US" sz="1600"/>
              <a:t>Do not need to call destructors explicitly</a:t>
            </a:r>
            <a:endParaRPr/>
          </a:p>
          <a:p>
            <a:pPr indent="-137159" lvl="1" marL="265176" rtl="0" algn="l">
              <a:lnSpc>
                <a:spcPct val="90000"/>
              </a:lnSpc>
              <a:spcBef>
                <a:spcPts val="600"/>
              </a:spcBef>
              <a:spcAft>
                <a:spcPts val="0"/>
              </a:spcAft>
              <a:buSzPts val="1800"/>
              <a:buChar char="-"/>
            </a:pPr>
            <a:r>
              <a:rPr lang="en-US"/>
              <a:t>Place to put your cleanup code – free any dynamic storage or other resources owned by the object</a:t>
            </a:r>
            <a:endParaRPr sz="2000"/>
          </a:p>
          <a:p>
            <a:pPr indent="-137159" lvl="1" marL="265176" rtl="0" algn="l">
              <a:lnSpc>
                <a:spcPct val="90000"/>
              </a:lnSpc>
              <a:spcBef>
                <a:spcPts val="600"/>
              </a:spcBef>
              <a:spcAft>
                <a:spcPts val="0"/>
              </a:spcAft>
              <a:buSzPts val="1800"/>
              <a:buChar char="-"/>
            </a:pPr>
            <a:r>
              <a:rPr lang="en-US"/>
              <a:t>Standard C++ idiom for managing dynamic resources</a:t>
            </a:r>
            <a:endParaRPr/>
          </a:p>
          <a:p>
            <a:pPr indent="-137159" lvl="2" marL="448056" rtl="0" algn="l">
              <a:lnSpc>
                <a:spcPct val="90000"/>
              </a:lnSpc>
              <a:spcBef>
                <a:spcPts val="600"/>
              </a:spcBef>
              <a:spcAft>
                <a:spcPts val="0"/>
              </a:spcAft>
              <a:buSzPts val="1400"/>
              <a:buChar char="-"/>
            </a:pPr>
            <a:r>
              <a:rPr lang="en-US"/>
              <a:t>Slogan: “</a:t>
            </a:r>
            <a:r>
              <a:rPr i="1" lang="en-US"/>
              <a:t>Resource Acquisition Is Initialization</a:t>
            </a:r>
            <a:r>
              <a:rPr lang="en-US"/>
              <a:t>” (RAII)</a:t>
            </a:r>
            <a:endParaRPr sz="1200"/>
          </a:p>
        </p:txBody>
      </p:sp>
      <p:sp>
        <p:nvSpPr>
          <p:cNvPr id="547" name="Google Shape;547;p30"/>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48" name="Google Shape;548;p30"/>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549" name="Google Shape;549;p30"/>
          <p:cNvSpPr/>
          <p:nvPr/>
        </p:nvSpPr>
        <p:spPr>
          <a:xfrm>
            <a:off x="1884488" y="4364182"/>
            <a:ext cx="8568760" cy="1200329"/>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Point::</a:t>
            </a:r>
            <a:r>
              <a:rPr b="1" lang="en-US" sz="1800">
                <a:solidFill>
                  <a:srgbClr val="FF0000"/>
                </a:solidFill>
                <a:latin typeface="Courier New"/>
                <a:ea typeface="Courier New"/>
                <a:cs typeface="Courier New"/>
                <a:sym typeface="Courier New"/>
              </a:rPr>
              <a:t>~Point()</a:t>
            </a:r>
            <a:r>
              <a:rPr lang="en-US" sz="1800">
                <a:solidFill>
                  <a:srgbClr val="611BB8"/>
                </a:solidFill>
                <a:latin typeface="Courier New"/>
                <a:ea typeface="Courier New"/>
                <a:cs typeface="Courier New"/>
                <a:sym typeface="Courier New"/>
              </a:rPr>
              <a:t> {   </a:t>
            </a:r>
            <a:r>
              <a:rPr b="1" i="1" lang="en-US" sz="1800">
                <a:solidFill>
                  <a:srgbClr val="FF0000"/>
                </a:solidFill>
                <a:latin typeface="Courier New"/>
                <a:ea typeface="Courier New"/>
                <a:cs typeface="Courier New"/>
                <a:sym typeface="Courier New"/>
              </a:rPr>
              <a:t>// destructor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do any cleanup needed when a Point object goes away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800">
                <a:solidFill>
                  <a:srgbClr val="5A5A5A"/>
                </a:solidFill>
                <a:latin typeface="Courier New"/>
                <a:ea typeface="Courier New"/>
                <a:cs typeface="Courier New"/>
                <a:sym typeface="Courier New"/>
              </a:rPr>
              <a:t>  // (nothing to do here since we have no dynamic resources)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1"/>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Nonmember Functions</a:t>
            </a:r>
            <a:endParaRPr/>
          </a:p>
        </p:txBody>
      </p:sp>
      <p:sp>
        <p:nvSpPr>
          <p:cNvPr id="555" name="Google Shape;555;p31"/>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27000" lvl="0" marL="91440" rtl="0" algn="l">
              <a:lnSpc>
                <a:spcPct val="90000"/>
              </a:lnSpc>
              <a:spcBef>
                <a:spcPts val="0"/>
              </a:spcBef>
              <a:spcAft>
                <a:spcPts val="0"/>
              </a:spcAft>
              <a:buSzPts val="2000"/>
              <a:buChar char="▪"/>
            </a:pPr>
            <a:r>
              <a:rPr lang="en-US" sz="2000"/>
              <a:t>“Nonmember functions” are just normal functions that happen to use some class</a:t>
            </a:r>
            <a:endParaRPr sz="1200"/>
          </a:p>
          <a:p>
            <a:pPr indent="-137159" lvl="1" marL="265176" rtl="0" algn="l">
              <a:lnSpc>
                <a:spcPct val="90000"/>
              </a:lnSpc>
              <a:spcBef>
                <a:spcPts val="400"/>
              </a:spcBef>
              <a:spcAft>
                <a:spcPts val="0"/>
              </a:spcAft>
              <a:buSzPts val="1600"/>
              <a:buChar char="-"/>
            </a:pPr>
            <a:r>
              <a:rPr lang="en-US" sz="1600"/>
              <a:t>Called like a regular function instead of as a member of a class object instance</a:t>
            </a:r>
            <a:endParaRPr/>
          </a:p>
          <a:p>
            <a:pPr indent="-137159" lvl="1" marL="265176" rtl="0" algn="l">
              <a:lnSpc>
                <a:spcPct val="90000"/>
              </a:lnSpc>
              <a:spcBef>
                <a:spcPts val="600"/>
              </a:spcBef>
              <a:spcAft>
                <a:spcPts val="0"/>
              </a:spcAft>
              <a:buSzPts val="1600"/>
              <a:buChar char="-"/>
            </a:pPr>
            <a:r>
              <a:rPr lang="en-US" sz="1600"/>
              <a:t>These do </a:t>
            </a:r>
            <a:r>
              <a:rPr i="1" lang="en-US" sz="1600"/>
              <a:t>not</a:t>
            </a:r>
            <a:r>
              <a:rPr lang="en-US" sz="1600"/>
              <a:t> have access to the class’ private members</a:t>
            </a:r>
            <a:endParaRPr/>
          </a:p>
          <a:p>
            <a:pPr indent="-127000" lvl="0" marL="91440" rtl="0" algn="l">
              <a:lnSpc>
                <a:spcPct val="90000"/>
              </a:lnSpc>
              <a:spcBef>
                <a:spcPts val="1600"/>
              </a:spcBef>
              <a:spcAft>
                <a:spcPts val="0"/>
              </a:spcAft>
              <a:buSzPts val="2000"/>
              <a:buChar char="▪"/>
            </a:pPr>
            <a:r>
              <a:rPr lang="en-US" sz="2000"/>
              <a:t>Useful nonmember functions often included as part of interface to a class</a:t>
            </a:r>
            <a:endParaRPr sz="1200"/>
          </a:p>
          <a:p>
            <a:pPr indent="-137159" lvl="1" marL="265176" rtl="0" algn="l">
              <a:lnSpc>
                <a:spcPct val="90000"/>
              </a:lnSpc>
              <a:spcBef>
                <a:spcPts val="400"/>
              </a:spcBef>
              <a:spcAft>
                <a:spcPts val="0"/>
              </a:spcAft>
              <a:buSzPts val="1600"/>
              <a:buChar char="-"/>
            </a:pPr>
            <a:r>
              <a:rPr lang="en-US" sz="1600"/>
              <a:t>Declaration goes in header file, but </a:t>
            </a:r>
            <a:r>
              <a:rPr i="1" lang="en-US" sz="1600"/>
              <a:t>outside</a:t>
            </a:r>
            <a:r>
              <a:rPr lang="en-US" sz="1600"/>
              <a:t> of class definition</a:t>
            </a:r>
            <a:endParaRPr/>
          </a:p>
          <a:p>
            <a:pPr indent="-127000" lvl="0" marL="91440" rtl="0" algn="l">
              <a:lnSpc>
                <a:spcPct val="90000"/>
              </a:lnSpc>
              <a:spcBef>
                <a:spcPts val="1600"/>
              </a:spcBef>
              <a:spcAft>
                <a:spcPts val="0"/>
              </a:spcAft>
              <a:buSzPts val="2000"/>
              <a:buChar char="▪"/>
            </a:pPr>
            <a:r>
              <a:rPr lang="en-US" sz="2000"/>
              <a:t>A class can give a nonmember function (or class) access to its non-public members by declaring it as a </a:t>
            </a:r>
            <a:r>
              <a:rPr b="1" lang="en-US" sz="2000">
                <a:solidFill>
                  <a:srgbClr val="4C3282"/>
                </a:solidFill>
              </a:rPr>
              <a:t>friend</a:t>
            </a:r>
            <a:r>
              <a:rPr lang="en-US" sz="2000"/>
              <a:t> within its definition</a:t>
            </a:r>
            <a:endParaRPr sz="1200"/>
          </a:p>
          <a:p>
            <a:pPr indent="-137159" lvl="1" marL="265176" rtl="0" algn="l">
              <a:lnSpc>
                <a:spcPct val="90000"/>
              </a:lnSpc>
              <a:spcBef>
                <a:spcPts val="400"/>
              </a:spcBef>
              <a:spcAft>
                <a:spcPts val="0"/>
              </a:spcAft>
              <a:buSzPts val="1600"/>
              <a:buChar char="-"/>
            </a:pPr>
            <a:r>
              <a:rPr lang="en-US" sz="1600"/>
              <a:t>Not a class member, but has access privileges as if it were</a:t>
            </a:r>
            <a:endParaRPr/>
          </a:p>
          <a:p>
            <a:pPr indent="-137159" lvl="1" marL="265176" rtl="0" algn="l">
              <a:lnSpc>
                <a:spcPct val="90000"/>
              </a:lnSpc>
              <a:spcBef>
                <a:spcPts val="600"/>
              </a:spcBef>
              <a:spcAft>
                <a:spcPts val="0"/>
              </a:spcAft>
              <a:buSzPts val="1600"/>
              <a:buChar char="-"/>
            </a:pPr>
            <a:r>
              <a:rPr lang="en-US" sz="1600"/>
              <a:t>friend functions are usually unnecessary if your class includes appropriate “getter” public functions</a:t>
            </a:r>
            <a:endParaRPr/>
          </a:p>
          <a:p>
            <a:pPr indent="0" lvl="0" marL="91440" rtl="0" algn="l">
              <a:lnSpc>
                <a:spcPct val="90000"/>
              </a:lnSpc>
              <a:spcBef>
                <a:spcPts val="1600"/>
              </a:spcBef>
              <a:spcAft>
                <a:spcPts val="0"/>
              </a:spcAft>
              <a:buSzPts val="2000"/>
              <a:buNone/>
            </a:pPr>
            <a:r>
              <a:t/>
            </a:r>
            <a:endParaRPr sz="2000"/>
          </a:p>
        </p:txBody>
      </p:sp>
      <p:sp>
        <p:nvSpPr>
          <p:cNvPr id="556" name="Google Shape;556;p3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57" name="Google Shape;557;p3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558" name="Google Shape;558;p31"/>
          <p:cNvSpPr/>
          <p:nvPr/>
        </p:nvSpPr>
        <p:spPr>
          <a:xfrm>
            <a:off x="375618" y="4830598"/>
            <a:ext cx="7107412" cy="1169551"/>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class</a:t>
            </a:r>
            <a:r>
              <a:rPr lang="en-US" sz="1400">
                <a:solidFill>
                  <a:srgbClr val="0066FF"/>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Complex</a:t>
            </a:r>
            <a:r>
              <a:rPr lang="en-US" sz="1400">
                <a:solidFill>
                  <a:srgbClr val="00B0F0"/>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friend</a:t>
            </a: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std::istream&amp;</a:t>
            </a: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operator</a:t>
            </a:r>
            <a:r>
              <a:rPr lang="en-US" sz="1400">
                <a:solidFill>
                  <a:srgbClr val="611BB8"/>
                </a:solidFill>
                <a:latin typeface="Courier New"/>
                <a:ea typeface="Courier New"/>
                <a:cs typeface="Courier New"/>
                <a:sym typeface="Courier New"/>
              </a:rPr>
              <a:t>&gt;&gt;(</a:t>
            </a:r>
            <a:r>
              <a:rPr lang="en-US" sz="1400">
                <a:solidFill>
                  <a:srgbClr val="0066FF"/>
                </a:solidFill>
                <a:latin typeface="Courier New"/>
                <a:ea typeface="Courier New"/>
                <a:cs typeface="Courier New"/>
                <a:sym typeface="Courier New"/>
              </a:rPr>
              <a:t>std::istream&amp;</a:t>
            </a:r>
            <a:r>
              <a:rPr lang="en-US" sz="1400">
                <a:solidFill>
                  <a:srgbClr val="611BB8"/>
                </a:solidFill>
                <a:latin typeface="Courier New"/>
                <a:ea typeface="Courier New"/>
                <a:cs typeface="Courier New"/>
                <a:sym typeface="Courier New"/>
              </a:rPr>
              <a:t> in, </a:t>
            </a:r>
            <a:r>
              <a:rPr lang="en-US" sz="1400">
                <a:solidFill>
                  <a:srgbClr val="0066FF"/>
                </a:solidFill>
                <a:latin typeface="Courier New"/>
                <a:ea typeface="Courier New"/>
                <a:cs typeface="Courier New"/>
                <a:sym typeface="Courier New"/>
              </a:rPr>
              <a:t>Complex&amp;</a:t>
            </a:r>
            <a:r>
              <a:rPr lang="en-US" sz="1400">
                <a:solidFill>
                  <a:srgbClr val="611BB8"/>
                </a:solidFill>
                <a:latin typeface="Courier New"/>
                <a:ea typeface="Courier New"/>
                <a:cs typeface="Courier New"/>
                <a:sym typeface="Courier New"/>
              </a:rPr>
              <a:t> a);</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i="1" lang="en-US" sz="1400">
                <a:solidFill>
                  <a:srgbClr val="5A5A5A"/>
                </a:solidFill>
                <a:latin typeface="Courier New"/>
                <a:ea typeface="Courier New"/>
                <a:cs typeface="Courier New"/>
                <a:sym typeface="Courier New"/>
              </a:rPr>
              <a:t>// class Complex</a:t>
            </a:r>
            <a:endParaRPr sz="1400">
              <a:solidFill>
                <a:schemeClr val="dk1"/>
              </a:solidFill>
              <a:latin typeface="Calibri"/>
              <a:ea typeface="Calibri"/>
              <a:cs typeface="Calibri"/>
              <a:sym typeface="Calibri"/>
            </a:endParaRPr>
          </a:p>
        </p:txBody>
      </p:sp>
      <p:sp>
        <p:nvSpPr>
          <p:cNvPr id="559" name="Google Shape;559;p31"/>
          <p:cNvSpPr/>
          <p:nvPr/>
        </p:nvSpPr>
        <p:spPr>
          <a:xfrm>
            <a:off x="5848944" y="5678329"/>
            <a:ext cx="6096000" cy="954107"/>
          </a:xfrm>
          <a:prstGeom prst="rect">
            <a:avLst/>
          </a:prstGeom>
          <a:solidFill>
            <a:schemeClr val="lt1"/>
          </a:solid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66FF"/>
                </a:solidFill>
                <a:latin typeface="Courier New"/>
                <a:ea typeface="Courier New"/>
                <a:cs typeface="Courier New"/>
                <a:sym typeface="Courier New"/>
              </a:rPr>
              <a:t>std::istream&amp;</a:t>
            </a: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operator</a:t>
            </a:r>
            <a:r>
              <a:rPr lang="en-US" sz="1400">
                <a:solidFill>
                  <a:srgbClr val="611BB8"/>
                </a:solidFill>
                <a:latin typeface="Courier New"/>
                <a:ea typeface="Courier New"/>
                <a:cs typeface="Courier New"/>
                <a:sym typeface="Courier New"/>
              </a:rPr>
              <a:t>&gt;&gt;(</a:t>
            </a:r>
            <a:r>
              <a:rPr lang="en-US" sz="1400">
                <a:solidFill>
                  <a:srgbClr val="0066FF"/>
                </a:solidFill>
                <a:latin typeface="Courier New"/>
                <a:ea typeface="Courier New"/>
                <a:cs typeface="Courier New"/>
                <a:sym typeface="Courier New"/>
              </a:rPr>
              <a:t>std::istream&amp;</a:t>
            </a:r>
            <a:r>
              <a:rPr lang="en-US" sz="1400">
                <a:solidFill>
                  <a:srgbClr val="611BB8"/>
                </a:solidFill>
                <a:latin typeface="Courier New"/>
                <a:ea typeface="Courier New"/>
                <a:cs typeface="Courier New"/>
                <a:sym typeface="Courier New"/>
              </a:rPr>
              <a:t> in, </a:t>
            </a:r>
            <a:r>
              <a:rPr lang="en-US" sz="1400">
                <a:solidFill>
                  <a:srgbClr val="0066FF"/>
                </a:solidFill>
                <a:latin typeface="Courier New"/>
                <a:ea typeface="Courier New"/>
                <a:cs typeface="Courier New"/>
                <a:sym typeface="Courier New"/>
              </a:rPr>
              <a:t>Complex&amp;</a:t>
            </a:r>
            <a:r>
              <a:rPr lang="en-US" sz="1400">
                <a:solidFill>
                  <a:srgbClr val="611BB8"/>
                </a:solidFill>
                <a:latin typeface="Courier New"/>
                <a:ea typeface="Courier New"/>
                <a:cs typeface="Courier New"/>
                <a:sym typeface="Courier New"/>
              </a:rPr>
              <a:t> a)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p:txBody>
      </p:sp>
      <p:sp>
        <p:nvSpPr>
          <p:cNvPr id="560" name="Google Shape;560;p31"/>
          <p:cNvSpPr/>
          <p:nvPr/>
        </p:nvSpPr>
        <p:spPr>
          <a:xfrm>
            <a:off x="-167886" y="5970089"/>
            <a:ext cx="1737362"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4B2A85"/>
                </a:solidFill>
                <a:latin typeface="Calibri"/>
                <a:ea typeface="Calibri"/>
                <a:cs typeface="Calibri"/>
                <a:sym typeface="Calibri"/>
              </a:rPr>
              <a:t>Complex.h</a:t>
            </a:r>
            <a:endParaRPr b="1" sz="1800">
              <a:solidFill>
                <a:schemeClr val="dk1"/>
              </a:solidFill>
              <a:latin typeface="Calibri"/>
              <a:ea typeface="Calibri"/>
              <a:cs typeface="Calibri"/>
              <a:sym typeface="Calibri"/>
            </a:endParaRPr>
          </a:p>
        </p:txBody>
      </p:sp>
      <p:sp>
        <p:nvSpPr>
          <p:cNvPr id="561" name="Google Shape;561;p31"/>
          <p:cNvSpPr/>
          <p:nvPr/>
        </p:nvSpPr>
        <p:spPr>
          <a:xfrm>
            <a:off x="10207582" y="5308997"/>
            <a:ext cx="1737362"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4B2A85"/>
                </a:solidFill>
                <a:latin typeface="Calibri"/>
                <a:ea typeface="Calibri"/>
                <a:cs typeface="Calibri"/>
                <a:sym typeface="Calibri"/>
              </a:rPr>
              <a:t>Complex.cpp</a:t>
            </a:r>
            <a:endParaRPr b="1"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32"/>
          <p:cNvSpPr txBox="1"/>
          <p:nvPr>
            <p:ph type="title"/>
          </p:nvPr>
        </p:nvSpPr>
        <p:spPr>
          <a:xfrm>
            <a:off x="3315881" y="3446573"/>
            <a:ext cx="5590283" cy="101466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4C3282"/>
              </a:buClr>
              <a:buSzPts val="4400"/>
              <a:buFont typeface="Quattrocento Sans"/>
              <a:buNone/>
            </a:pPr>
            <a:r>
              <a:rPr lang="en-US"/>
              <a:t>Questions</a:t>
            </a:r>
            <a:endParaRPr/>
          </a:p>
        </p:txBody>
      </p:sp>
      <p:sp>
        <p:nvSpPr>
          <p:cNvPr id="567" name="Google Shape;567;p3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68" name="Google Shape;568;p32"/>
          <p:cNvSpPr txBox="1"/>
          <p:nvPr>
            <p:ph idx="1" type="body"/>
          </p:nvPr>
        </p:nvSpPr>
        <p:spPr>
          <a:xfrm>
            <a:off x="3315880" y="4628428"/>
            <a:ext cx="5590283" cy="146304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
        <p:nvSpPr>
          <p:cNvPr id="569" name="Google Shape;569;p3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3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RAII</a:t>
            </a:r>
            <a:endParaRPr/>
          </a:p>
        </p:txBody>
      </p:sp>
      <p:sp>
        <p:nvSpPr>
          <p:cNvPr id="575" name="Google Shape;575;p33"/>
          <p:cNvSpPr txBox="1"/>
          <p:nvPr>
            <p:ph idx="1" type="body"/>
          </p:nvPr>
        </p:nvSpPr>
        <p:spPr>
          <a:xfrm>
            <a:off x="575240" y="1463857"/>
            <a:ext cx="5345500" cy="4845504"/>
          </a:xfrm>
          <a:prstGeom prst="rect">
            <a:avLst/>
          </a:prstGeom>
          <a:noFill/>
          <a:ln>
            <a:noFill/>
          </a:ln>
        </p:spPr>
        <p:txBody>
          <a:bodyPr anchorCtr="0" anchor="t" bIns="45700" lIns="45700" spcFirstLastPara="1" rIns="45700" wrap="square" tIns="45700">
            <a:normAutofit/>
          </a:bodyPr>
          <a:lstStyle/>
          <a:p>
            <a:pPr indent="-127000" lvl="0" marL="91440" rtl="0" algn="l">
              <a:lnSpc>
                <a:spcPct val="90000"/>
              </a:lnSpc>
              <a:spcBef>
                <a:spcPts val="0"/>
              </a:spcBef>
              <a:spcAft>
                <a:spcPts val="0"/>
              </a:spcAft>
              <a:buSzPts val="2000"/>
              <a:buChar char="▪"/>
            </a:pPr>
            <a:r>
              <a:rPr lang="en-US" sz="2000"/>
              <a:t>"</a:t>
            </a:r>
            <a:r>
              <a:rPr lang="en-US" sz="2000" u="sng">
                <a:solidFill>
                  <a:schemeClr val="hlink"/>
                </a:solidFill>
                <a:hlinkClick r:id="rId3"/>
              </a:rPr>
              <a:t>Resource Acquisition is Initialization</a:t>
            </a:r>
            <a:r>
              <a:rPr lang="en-US" sz="2000"/>
              <a:t>"</a:t>
            </a:r>
            <a:endParaRPr/>
          </a:p>
          <a:p>
            <a:pPr indent="-127000" lvl="0" marL="91440" rtl="0" algn="l">
              <a:lnSpc>
                <a:spcPct val="90000"/>
              </a:lnSpc>
              <a:spcBef>
                <a:spcPts val="1400"/>
              </a:spcBef>
              <a:spcAft>
                <a:spcPts val="0"/>
              </a:spcAft>
              <a:buSzPts val="2000"/>
              <a:buChar char="▪"/>
            </a:pPr>
            <a:r>
              <a:rPr lang="en-US" sz="2000"/>
              <a:t>Design pattern at the core of C++</a:t>
            </a:r>
            <a:endParaRPr/>
          </a:p>
          <a:p>
            <a:pPr indent="-127000" lvl="0" marL="91440" rtl="0" algn="l">
              <a:lnSpc>
                <a:spcPct val="90000"/>
              </a:lnSpc>
              <a:spcBef>
                <a:spcPts val="1400"/>
              </a:spcBef>
              <a:spcAft>
                <a:spcPts val="0"/>
              </a:spcAft>
              <a:buSzPts val="2000"/>
              <a:buChar char="▪"/>
            </a:pPr>
            <a:r>
              <a:rPr lang="en-US" sz="2000"/>
              <a:t>When you create an object, acquire resources</a:t>
            </a:r>
            <a:endParaRPr/>
          </a:p>
          <a:p>
            <a:pPr indent="-137159" lvl="1" marL="265176" rtl="0" algn="l">
              <a:lnSpc>
                <a:spcPct val="90000"/>
              </a:lnSpc>
              <a:spcBef>
                <a:spcPts val="400"/>
              </a:spcBef>
              <a:spcAft>
                <a:spcPts val="0"/>
              </a:spcAft>
              <a:buSzPts val="1800"/>
              <a:buChar char="-"/>
            </a:pPr>
            <a:r>
              <a:rPr lang="en-US"/>
              <a:t>Create = constructor</a:t>
            </a:r>
            <a:endParaRPr/>
          </a:p>
          <a:p>
            <a:pPr indent="-137159" lvl="1" marL="265176" rtl="0" algn="l">
              <a:lnSpc>
                <a:spcPct val="90000"/>
              </a:lnSpc>
              <a:spcBef>
                <a:spcPts val="600"/>
              </a:spcBef>
              <a:spcAft>
                <a:spcPts val="0"/>
              </a:spcAft>
              <a:buSzPts val="1800"/>
              <a:buChar char="-"/>
            </a:pPr>
            <a:r>
              <a:rPr lang="en-US"/>
              <a:t>Acquire = allocate (e.g. memory, files)</a:t>
            </a:r>
            <a:endParaRPr/>
          </a:p>
          <a:p>
            <a:pPr indent="-127000" lvl="0" marL="91440" rtl="0" algn="l">
              <a:lnSpc>
                <a:spcPct val="90000"/>
              </a:lnSpc>
              <a:spcBef>
                <a:spcPts val="1600"/>
              </a:spcBef>
              <a:spcAft>
                <a:spcPts val="0"/>
              </a:spcAft>
              <a:buSzPts val="2000"/>
              <a:buChar char="▪"/>
            </a:pPr>
            <a:r>
              <a:rPr lang="en-US" sz="2000"/>
              <a:t>When the object is destroyed, release resources</a:t>
            </a:r>
            <a:endParaRPr/>
          </a:p>
          <a:p>
            <a:pPr indent="-137159" lvl="1" marL="265176" rtl="0" algn="l">
              <a:lnSpc>
                <a:spcPct val="90000"/>
              </a:lnSpc>
              <a:spcBef>
                <a:spcPts val="400"/>
              </a:spcBef>
              <a:spcAft>
                <a:spcPts val="0"/>
              </a:spcAft>
              <a:buSzPts val="1800"/>
              <a:buChar char="-"/>
            </a:pPr>
            <a:r>
              <a:rPr lang="en-US"/>
              <a:t>Destroy = destructor</a:t>
            </a:r>
            <a:endParaRPr/>
          </a:p>
          <a:p>
            <a:pPr indent="-137159" lvl="1" marL="265176" rtl="0" algn="l">
              <a:lnSpc>
                <a:spcPct val="90000"/>
              </a:lnSpc>
              <a:spcBef>
                <a:spcPts val="600"/>
              </a:spcBef>
              <a:spcAft>
                <a:spcPts val="0"/>
              </a:spcAft>
              <a:buSzPts val="1800"/>
              <a:buChar char="-"/>
            </a:pPr>
            <a:r>
              <a:rPr lang="en-US"/>
              <a:t>Release = deallocate</a:t>
            </a:r>
            <a:endParaRPr/>
          </a:p>
          <a:p>
            <a:pPr indent="-127000" lvl="0" marL="91440" rtl="0" algn="l">
              <a:lnSpc>
                <a:spcPct val="90000"/>
              </a:lnSpc>
              <a:spcBef>
                <a:spcPts val="1600"/>
              </a:spcBef>
              <a:spcAft>
                <a:spcPts val="0"/>
              </a:spcAft>
              <a:buSzPts val="2000"/>
              <a:buChar char="▪"/>
            </a:pPr>
            <a:r>
              <a:rPr lang="en-US" sz="2000"/>
              <a:t>When used correctly, makes code safer and easier to read</a:t>
            </a:r>
            <a:endParaRPr/>
          </a:p>
          <a:p>
            <a:pPr indent="0" lvl="0" marL="91440" rtl="0" algn="l">
              <a:lnSpc>
                <a:spcPct val="90000"/>
              </a:lnSpc>
              <a:spcBef>
                <a:spcPts val="1400"/>
              </a:spcBef>
              <a:spcAft>
                <a:spcPts val="0"/>
              </a:spcAft>
              <a:buSzPts val="2200"/>
              <a:buNone/>
            </a:pPr>
            <a:r>
              <a:t/>
            </a:r>
            <a:endParaRPr/>
          </a:p>
        </p:txBody>
      </p:sp>
      <p:sp>
        <p:nvSpPr>
          <p:cNvPr id="576" name="Google Shape;576;p3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77" name="Google Shape;577;p3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578" name="Google Shape;578;p33"/>
          <p:cNvSpPr/>
          <p:nvPr/>
        </p:nvSpPr>
        <p:spPr>
          <a:xfrm>
            <a:off x="6875427" y="1277943"/>
            <a:ext cx="4741333" cy="1754326"/>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FF"/>
                </a:solidFill>
                <a:latin typeface="Courier New"/>
                <a:ea typeface="Courier New"/>
                <a:cs typeface="Courier New"/>
                <a:sym typeface="Courier New"/>
              </a:rPr>
              <a:t>char</a:t>
            </a:r>
            <a:r>
              <a:rPr lang="en-US" sz="1800">
                <a:solidFill>
                  <a:srgbClr val="000000"/>
                </a:solidFill>
                <a:latin typeface="Courier New"/>
                <a:ea typeface="Courier New"/>
                <a:cs typeface="Courier New"/>
                <a:sym typeface="Courier New"/>
              </a:rPr>
              <a:t>* return_msg_c()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  </a:t>
            </a:r>
            <a:r>
              <a:rPr lang="en-US" sz="1800">
                <a:solidFill>
                  <a:srgbClr val="0000FF"/>
                </a:solidFill>
                <a:latin typeface="Courier New"/>
                <a:ea typeface="Courier New"/>
                <a:cs typeface="Courier New"/>
                <a:sym typeface="Courier New"/>
              </a:rPr>
              <a:t>int</a:t>
            </a:r>
            <a:r>
              <a:rPr lang="en-US" sz="1800">
                <a:solidFill>
                  <a:srgbClr val="000000"/>
                </a:solidFill>
                <a:latin typeface="Courier New"/>
                <a:ea typeface="Courier New"/>
                <a:cs typeface="Courier New"/>
                <a:sym typeface="Courier New"/>
              </a:rPr>
              <a:t> size = strlen(</a:t>
            </a:r>
            <a:r>
              <a:rPr lang="en-US" sz="1800">
                <a:solidFill>
                  <a:srgbClr val="A31515"/>
                </a:solidFill>
                <a:latin typeface="Courier New"/>
                <a:ea typeface="Courier New"/>
                <a:cs typeface="Courier New"/>
                <a:sym typeface="Courier New"/>
              </a:rPr>
              <a:t>"hello"</a:t>
            </a:r>
            <a:r>
              <a:rPr lang="en-US" sz="1800">
                <a:solidFill>
                  <a:srgbClr val="000000"/>
                </a:solidFill>
                <a:latin typeface="Courier New"/>
                <a:ea typeface="Courier New"/>
                <a:cs typeface="Courier New"/>
                <a:sym typeface="Courier New"/>
              </a:rPr>
              <a:t>) + </a:t>
            </a:r>
            <a:r>
              <a:rPr lang="en-US" sz="1800">
                <a:solidFill>
                  <a:srgbClr val="098658"/>
                </a:solidFill>
                <a:latin typeface="Courier New"/>
                <a:ea typeface="Courier New"/>
                <a:cs typeface="Courier New"/>
                <a:sym typeface="Courier New"/>
              </a:rPr>
              <a:t>1</a:t>
            </a:r>
            <a:r>
              <a:rPr lang="en-US" sz="1800">
                <a:solidFill>
                  <a:srgbClr val="000000"/>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  </a:t>
            </a:r>
            <a:r>
              <a:rPr lang="en-US" sz="1800">
                <a:solidFill>
                  <a:srgbClr val="0000FF"/>
                </a:solidFill>
                <a:latin typeface="Courier New"/>
                <a:ea typeface="Courier New"/>
                <a:cs typeface="Courier New"/>
                <a:sym typeface="Courier New"/>
              </a:rPr>
              <a:t>char</a:t>
            </a:r>
            <a:r>
              <a:rPr lang="en-US" sz="1800">
                <a:solidFill>
                  <a:srgbClr val="000000"/>
                </a:solidFill>
                <a:latin typeface="Courier New"/>
                <a:ea typeface="Courier New"/>
                <a:cs typeface="Courier New"/>
                <a:sym typeface="Courier New"/>
              </a:rPr>
              <a:t>* str = malloc(size);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  strncpy(str, </a:t>
            </a:r>
            <a:r>
              <a:rPr lang="en-US" sz="1800">
                <a:solidFill>
                  <a:srgbClr val="A31515"/>
                </a:solidFill>
                <a:latin typeface="Courier New"/>
                <a:ea typeface="Courier New"/>
                <a:cs typeface="Courier New"/>
                <a:sym typeface="Courier New"/>
              </a:rPr>
              <a:t>"hello"</a:t>
            </a:r>
            <a:r>
              <a:rPr lang="en-US" sz="1800">
                <a:solidFill>
                  <a:srgbClr val="000000"/>
                </a:solidFill>
                <a:latin typeface="Courier New"/>
                <a:ea typeface="Courier New"/>
                <a:cs typeface="Courier New"/>
                <a:sym typeface="Courier New"/>
              </a:rPr>
              <a:t>, size);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  </a:t>
            </a:r>
            <a:r>
              <a:rPr lang="en-US" sz="1800">
                <a:solidFill>
                  <a:srgbClr val="0000FF"/>
                </a:solidFill>
                <a:latin typeface="Courier New"/>
                <a:ea typeface="Courier New"/>
                <a:cs typeface="Courier New"/>
                <a:sym typeface="Courier New"/>
              </a:rPr>
              <a:t>return</a:t>
            </a:r>
            <a:r>
              <a:rPr lang="en-US" sz="1800">
                <a:solidFill>
                  <a:srgbClr val="000000"/>
                </a:solidFill>
                <a:latin typeface="Courier New"/>
                <a:ea typeface="Courier New"/>
                <a:cs typeface="Courier New"/>
                <a:sym typeface="Courier New"/>
              </a:rPr>
              <a:t> str;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
        <p:nvSpPr>
          <p:cNvPr id="579" name="Google Shape;579;p33"/>
          <p:cNvSpPr/>
          <p:nvPr/>
        </p:nvSpPr>
        <p:spPr>
          <a:xfrm>
            <a:off x="6875427" y="3333466"/>
            <a:ext cx="4741333" cy="1200329"/>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std::string return_msg_cpp()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  std::string str(</a:t>
            </a:r>
            <a:r>
              <a:rPr lang="en-US" sz="1800">
                <a:solidFill>
                  <a:srgbClr val="A31515"/>
                </a:solidFill>
                <a:latin typeface="Courier New"/>
                <a:ea typeface="Courier New"/>
                <a:cs typeface="Courier New"/>
                <a:sym typeface="Courier New"/>
              </a:rPr>
              <a:t>"hello"</a:t>
            </a:r>
            <a:r>
              <a:rPr lang="en-US" sz="1800">
                <a:solidFill>
                  <a:srgbClr val="000000"/>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  </a:t>
            </a:r>
            <a:r>
              <a:rPr lang="en-US" sz="1800">
                <a:solidFill>
                  <a:srgbClr val="0000FF"/>
                </a:solidFill>
                <a:latin typeface="Courier New"/>
                <a:ea typeface="Courier New"/>
                <a:cs typeface="Courier New"/>
                <a:sym typeface="Courier New"/>
              </a:rPr>
              <a:t>return</a:t>
            </a:r>
            <a:r>
              <a:rPr lang="en-US" sz="1800">
                <a:solidFill>
                  <a:srgbClr val="000000"/>
                </a:solidFill>
                <a:latin typeface="Courier New"/>
                <a:ea typeface="Courier New"/>
                <a:cs typeface="Courier New"/>
                <a:sym typeface="Courier New"/>
              </a:rPr>
              <a:t> str;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
        <p:nvSpPr>
          <p:cNvPr id="580" name="Google Shape;580;p33"/>
          <p:cNvSpPr/>
          <p:nvPr/>
        </p:nvSpPr>
        <p:spPr>
          <a:xfrm>
            <a:off x="6875426" y="4768836"/>
            <a:ext cx="4741333" cy="1477328"/>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FF"/>
                </a:solidFill>
                <a:latin typeface="Courier New"/>
                <a:ea typeface="Courier New"/>
                <a:cs typeface="Courier New"/>
                <a:sym typeface="Courier New"/>
              </a:rPr>
              <a:t>using</a:t>
            </a:r>
            <a:r>
              <a:rPr lang="en-US" sz="1800">
                <a:solidFill>
                  <a:srgbClr val="000000"/>
                </a:solidFill>
                <a:latin typeface="Courier New"/>
                <a:ea typeface="Courier New"/>
                <a:cs typeface="Courier New"/>
                <a:sym typeface="Courier New"/>
              </a:rPr>
              <a:t> </a:t>
            </a:r>
            <a:r>
              <a:rPr lang="en-US" sz="1800">
                <a:solidFill>
                  <a:srgbClr val="0000FF"/>
                </a:solidFill>
                <a:latin typeface="Courier New"/>
                <a:ea typeface="Courier New"/>
                <a:cs typeface="Courier New"/>
                <a:sym typeface="Courier New"/>
              </a:rPr>
              <a:t>namespace</a:t>
            </a:r>
            <a:r>
              <a:rPr lang="en-US" sz="1800">
                <a:solidFill>
                  <a:srgbClr val="000000"/>
                </a:solidFill>
                <a:latin typeface="Courier New"/>
                <a:ea typeface="Courier New"/>
                <a:cs typeface="Courier New"/>
                <a:sym typeface="Courier New"/>
              </a:rPr>
              <a:t> std;</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FF"/>
                </a:solidFill>
                <a:latin typeface="Courier New"/>
                <a:ea typeface="Courier New"/>
                <a:cs typeface="Courier New"/>
                <a:sym typeface="Courier New"/>
              </a:rPr>
              <a:t>char</a:t>
            </a:r>
            <a:r>
              <a:rPr lang="en-US" sz="1800">
                <a:solidFill>
                  <a:srgbClr val="000000"/>
                </a:solidFill>
                <a:latin typeface="Courier New"/>
                <a:ea typeface="Courier New"/>
                <a:cs typeface="Courier New"/>
                <a:sym typeface="Courier New"/>
              </a:rPr>
              <a:t>* s1 = return_msg_c();</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cout &lt;&lt; s1 &lt;&lt; endl;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string s2 = return_msg_cpp();</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cout &lt;&lt; s2 &lt;&lt; endl;</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Compiler Optimization</a:t>
            </a:r>
            <a:endParaRPr/>
          </a:p>
        </p:txBody>
      </p:sp>
      <p:sp>
        <p:nvSpPr>
          <p:cNvPr id="586" name="Google Shape;586;p34"/>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a:pPr>
            <a:r>
              <a:rPr lang="en-US" sz="2400"/>
              <a:t>The compiler sometimes uses a “return by value optimization” or “move semantics” to eliminate unnecessary copies</a:t>
            </a:r>
            <a:endParaRPr sz="1400"/>
          </a:p>
          <a:p>
            <a:pPr indent="-137159" lvl="1" marL="265176" rtl="0" algn="l">
              <a:lnSpc>
                <a:spcPct val="90000"/>
              </a:lnSpc>
              <a:spcBef>
                <a:spcPts val="400"/>
              </a:spcBef>
              <a:spcAft>
                <a:spcPts val="0"/>
              </a:spcAft>
              <a:buSzPts val="1800"/>
              <a:buChar char="-"/>
            </a:pPr>
            <a:r>
              <a:rPr lang="en-US"/>
              <a:t>Sometimes you might not see a constructor get invoked when you might expect it</a:t>
            </a:r>
            <a:endParaRPr sz="2000"/>
          </a:p>
          <a:p>
            <a:pPr indent="0" lvl="0" marL="91440" rtl="0" algn="l">
              <a:lnSpc>
                <a:spcPct val="90000"/>
              </a:lnSpc>
              <a:spcBef>
                <a:spcPts val="1600"/>
              </a:spcBef>
              <a:spcAft>
                <a:spcPts val="0"/>
              </a:spcAft>
              <a:buSzPts val="2200"/>
              <a:buNone/>
            </a:pPr>
            <a:r>
              <a:t/>
            </a:r>
            <a:endParaRPr/>
          </a:p>
        </p:txBody>
      </p:sp>
      <p:sp>
        <p:nvSpPr>
          <p:cNvPr id="587" name="Google Shape;587;p3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88" name="Google Shape;588;p3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589" name="Google Shape;589;p34"/>
          <p:cNvSpPr/>
          <p:nvPr/>
        </p:nvSpPr>
        <p:spPr>
          <a:xfrm>
            <a:off x="3048000" y="2732447"/>
            <a:ext cx="6096000" cy="2308324"/>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Point</a:t>
            </a:r>
            <a:r>
              <a:rPr lang="en-US" sz="1800">
                <a:solidFill>
                  <a:srgbClr val="611BB8"/>
                </a:solidFill>
                <a:latin typeface="Courier New"/>
                <a:ea typeface="Courier New"/>
                <a:cs typeface="Courier New"/>
                <a:sym typeface="Courier New"/>
              </a:rPr>
              <a:t> </a:t>
            </a:r>
            <a:r>
              <a:rPr b="1" lang="en-US" sz="1800">
                <a:solidFill>
                  <a:srgbClr val="669900"/>
                </a:solidFill>
                <a:latin typeface="Courier New"/>
                <a:ea typeface="Courier New"/>
                <a:cs typeface="Courier New"/>
                <a:sym typeface="Courier New"/>
              </a:rPr>
              <a:t>foo</a:t>
            </a:r>
            <a:r>
              <a:rPr lang="en-US" sz="1800">
                <a:solidFill>
                  <a:srgbClr val="611BB8"/>
                </a:solidFill>
                <a:latin typeface="Courier New"/>
                <a:ea typeface="Courier New"/>
                <a:cs typeface="Courier New"/>
                <a:sym typeface="Courier New"/>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800">
                <a:solidFill>
                  <a:srgbClr val="5A5A5A"/>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Point </a:t>
            </a:r>
            <a:r>
              <a:rPr lang="en-US" sz="1800">
                <a:solidFill>
                  <a:srgbClr val="611BB8"/>
                </a:solidFill>
                <a:latin typeface="Courier New"/>
                <a:ea typeface="Courier New"/>
                <a:cs typeface="Courier New"/>
                <a:sym typeface="Courier New"/>
              </a:rPr>
              <a:t>y;        </a:t>
            </a:r>
            <a:r>
              <a:rPr i="1" lang="en-US" sz="1800">
                <a:solidFill>
                  <a:srgbClr val="5A5A5A"/>
                </a:solidFill>
                <a:latin typeface="Courier New"/>
                <a:ea typeface="Courier New"/>
                <a:cs typeface="Courier New"/>
                <a:sym typeface="Courier New"/>
              </a:rPr>
              <a:t>// default 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800">
                <a:solidFill>
                  <a:srgbClr val="5A5A5A"/>
                </a:solidFill>
                <a:latin typeface="Courier New"/>
                <a:ea typeface="Courier New"/>
                <a:cs typeface="Courier New"/>
                <a:sym typeface="Courier New"/>
              </a:rPr>
              <a:t>  </a:t>
            </a:r>
            <a:r>
              <a:rPr lang="en-US" sz="1800">
                <a:solidFill>
                  <a:srgbClr val="E2661A"/>
                </a:solidFill>
                <a:latin typeface="Courier New"/>
                <a:ea typeface="Courier New"/>
                <a:cs typeface="Courier New"/>
                <a:sym typeface="Courier New"/>
              </a:rPr>
              <a:t>return</a:t>
            </a:r>
            <a:r>
              <a:rPr lang="en-US" sz="1800">
                <a:solidFill>
                  <a:srgbClr val="0066FF"/>
                </a:solidFill>
                <a:latin typeface="Courier New"/>
                <a:ea typeface="Courier New"/>
                <a:cs typeface="Courier New"/>
                <a:sym typeface="Courier New"/>
              </a:rPr>
              <a:t> </a:t>
            </a:r>
            <a:r>
              <a:rPr lang="en-US" sz="1800">
                <a:solidFill>
                  <a:srgbClr val="611BB8"/>
                </a:solidFill>
                <a:latin typeface="Courier New"/>
                <a:ea typeface="Courier New"/>
                <a:cs typeface="Courier New"/>
                <a:sym typeface="Courier New"/>
              </a:rPr>
              <a:t>y;</a:t>
            </a:r>
            <a:r>
              <a:rPr lang="en-US" sz="1800">
                <a:solidFill>
                  <a:srgbClr val="0066FF"/>
                </a:solidFill>
                <a:latin typeface="Courier New"/>
                <a:ea typeface="Courier New"/>
                <a:cs typeface="Courier New"/>
                <a:sym typeface="Courier New"/>
              </a:rPr>
              <a:t>       </a:t>
            </a:r>
            <a:r>
              <a:rPr b="1" i="1" lang="en-US" sz="1800">
                <a:solidFill>
                  <a:srgbClr val="FF0000"/>
                </a:solidFill>
                <a:latin typeface="Courier New"/>
                <a:ea typeface="Courier New"/>
                <a:cs typeface="Courier New"/>
                <a:sym typeface="Courier New"/>
              </a:rPr>
              <a:t>// copy ctor? optimized?</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0066FF"/>
                </a:solidFill>
                <a:latin typeface="Courier New"/>
                <a:ea typeface="Courier New"/>
                <a:cs typeface="Courier New"/>
                <a:sym typeface="Courier New"/>
              </a:rPr>
              <a:t>Point </a:t>
            </a:r>
            <a:r>
              <a:rPr lang="en-US" sz="1800">
                <a:solidFill>
                  <a:srgbClr val="611BB8"/>
                </a:solidFill>
                <a:latin typeface="Courier New"/>
                <a:ea typeface="Courier New"/>
                <a:cs typeface="Courier New"/>
                <a:sym typeface="Courier New"/>
              </a:rPr>
              <a:t>x(</a:t>
            </a:r>
            <a:r>
              <a:rPr lang="en-US" sz="1800">
                <a:solidFill>
                  <a:srgbClr val="333333"/>
                </a:solidFill>
                <a:latin typeface="Courier New"/>
                <a:ea typeface="Courier New"/>
                <a:cs typeface="Courier New"/>
                <a:sym typeface="Courier New"/>
              </a:rPr>
              <a:t>1</a:t>
            </a:r>
            <a:r>
              <a:rPr lang="en-US" sz="1800">
                <a:solidFill>
                  <a:srgbClr val="611BB8"/>
                </a:solidFill>
                <a:latin typeface="Courier New"/>
                <a:ea typeface="Courier New"/>
                <a:cs typeface="Courier New"/>
                <a:sym typeface="Courier New"/>
              </a:rPr>
              <a:t>, </a:t>
            </a:r>
            <a:r>
              <a:rPr lang="en-US" sz="1800">
                <a:solidFill>
                  <a:srgbClr val="333333"/>
                </a:solidFill>
                <a:latin typeface="Courier New"/>
                <a:ea typeface="Courier New"/>
                <a:cs typeface="Courier New"/>
                <a:sym typeface="Courier New"/>
              </a:rPr>
              <a:t>2</a:t>
            </a:r>
            <a:r>
              <a:rPr lang="en-US" sz="1800">
                <a:solidFill>
                  <a:srgbClr val="611BB8"/>
                </a:solidFill>
                <a:latin typeface="Courier New"/>
                <a:ea typeface="Courier New"/>
                <a:cs typeface="Courier New"/>
                <a:sym typeface="Courier New"/>
              </a:rPr>
              <a:t>);    </a:t>
            </a:r>
            <a:r>
              <a:rPr i="1" lang="en-US" sz="1800">
                <a:solidFill>
                  <a:srgbClr val="5A5A5A"/>
                </a:solidFill>
                <a:latin typeface="Courier New"/>
                <a:ea typeface="Courier New"/>
                <a:cs typeface="Courier New"/>
                <a:sym typeface="Courier New"/>
              </a:rPr>
              <a:t>// two-ints-argument 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Point </a:t>
            </a:r>
            <a:r>
              <a:rPr lang="en-US" sz="1800">
                <a:solidFill>
                  <a:srgbClr val="611BB8"/>
                </a:solidFill>
                <a:latin typeface="Courier New"/>
                <a:ea typeface="Courier New"/>
                <a:cs typeface="Courier New"/>
                <a:sym typeface="Courier New"/>
              </a:rPr>
              <a:t>y = x;      </a:t>
            </a:r>
            <a:r>
              <a:rPr i="1" lang="en-US" sz="1800">
                <a:solidFill>
                  <a:srgbClr val="5A5A5A"/>
                </a:solidFill>
                <a:latin typeface="Courier New"/>
                <a:ea typeface="Courier New"/>
                <a:cs typeface="Courier New"/>
                <a:sym typeface="Courier New"/>
              </a:rPr>
              <a:t>// copy ctor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66FF"/>
                </a:solidFill>
                <a:latin typeface="Courier New"/>
                <a:ea typeface="Courier New"/>
                <a:cs typeface="Courier New"/>
                <a:sym typeface="Courier New"/>
              </a:rPr>
              <a:t>Point </a:t>
            </a:r>
            <a:r>
              <a:rPr lang="en-US" sz="1800">
                <a:solidFill>
                  <a:srgbClr val="611BB8"/>
                </a:solidFill>
                <a:latin typeface="Courier New"/>
                <a:ea typeface="Courier New"/>
                <a:cs typeface="Courier New"/>
                <a:sym typeface="Courier New"/>
              </a:rPr>
              <a:t>z = </a:t>
            </a:r>
            <a:r>
              <a:rPr b="1" lang="en-US" sz="1800">
                <a:solidFill>
                  <a:srgbClr val="669900"/>
                </a:solidFill>
                <a:latin typeface="Courier New"/>
                <a:ea typeface="Courier New"/>
                <a:cs typeface="Courier New"/>
                <a:sym typeface="Courier New"/>
              </a:rPr>
              <a:t>foo</a:t>
            </a:r>
            <a:r>
              <a:rPr lang="en-US" sz="1800">
                <a:solidFill>
                  <a:srgbClr val="611BB8"/>
                </a:solidFill>
                <a:latin typeface="Courier New"/>
                <a:ea typeface="Courier New"/>
                <a:cs typeface="Courier New"/>
                <a:sym typeface="Courier New"/>
              </a:rPr>
              <a:t>();  </a:t>
            </a:r>
            <a:r>
              <a:rPr b="1" i="1" lang="en-US" sz="1800">
                <a:solidFill>
                  <a:srgbClr val="FF0000"/>
                </a:solidFill>
                <a:latin typeface="Courier New"/>
                <a:ea typeface="Courier New"/>
                <a:cs typeface="Courier New"/>
                <a:sym typeface="Courier New"/>
              </a:rPr>
              <a:t>// copy ctor? optimized?</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Namespaces</a:t>
            </a:r>
            <a:endParaRPr/>
          </a:p>
        </p:txBody>
      </p:sp>
      <p:sp>
        <p:nvSpPr>
          <p:cNvPr id="595" name="Google Shape;595;p35"/>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fontScale="92500" lnSpcReduction="10000"/>
          </a:bodyPr>
          <a:lstStyle/>
          <a:p>
            <a:pPr indent="-140970" lvl="0" marL="91440" rtl="0" algn="l">
              <a:lnSpc>
                <a:spcPct val="90000"/>
              </a:lnSpc>
              <a:spcBef>
                <a:spcPts val="0"/>
              </a:spcBef>
              <a:spcAft>
                <a:spcPts val="0"/>
              </a:spcAft>
              <a:buSzPct val="100000"/>
              <a:buChar char="▪"/>
            </a:pPr>
            <a:r>
              <a:rPr lang="en-US" sz="2400"/>
              <a:t>Each namespace is a separate scope</a:t>
            </a:r>
            <a:endParaRPr sz="1400"/>
          </a:p>
          <a:p>
            <a:pPr indent="-137160" lvl="1" marL="265176" rtl="0" algn="l">
              <a:lnSpc>
                <a:spcPct val="90000"/>
              </a:lnSpc>
              <a:spcBef>
                <a:spcPts val="400"/>
              </a:spcBef>
              <a:spcAft>
                <a:spcPts val="0"/>
              </a:spcAft>
              <a:buSzPct val="90000"/>
              <a:buChar char="-"/>
            </a:pPr>
            <a:r>
              <a:rPr lang="en-US"/>
              <a:t>Useful for avoiding symbol collisions!</a:t>
            </a:r>
            <a:endParaRPr sz="2000"/>
          </a:p>
          <a:p>
            <a:pPr indent="-140970" lvl="0" marL="91440" rtl="0" algn="l">
              <a:lnSpc>
                <a:spcPct val="90000"/>
              </a:lnSpc>
              <a:spcBef>
                <a:spcPts val="1600"/>
              </a:spcBef>
              <a:spcAft>
                <a:spcPts val="0"/>
              </a:spcAft>
              <a:buSzPct val="100000"/>
              <a:buChar char="▪"/>
            </a:pPr>
            <a:r>
              <a:rPr lang="en-US" sz="2400"/>
              <a:t>Namespace definition:</a:t>
            </a:r>
            <a:endParaRPr sz="1400"/>
          </a:p>
          <a:p>
            <a:pPr indent="-137160" lvl="1" marL="265176" rtl="0" algn="l">
              <a:lnSpc>
                <a:spcPct val="90000"/>
              </a:lnSpc>
              <a:spcBef>
                <a:spcPts val="400"/>
              </a:spcBef>
              <a:spcAft>
                <a:spcPts val="0"/>
              </a:spcAft>
              <a:buSzPct val="90000"/>
              <a:buChar char="-"/>
            </a:pPr>
            <a:r>
              <a:rPr lang="en-US">
                <a:latin typeface="Courier New"/>
                <a:ea typeface="Courier New"/>
                <a:cs typeface="Courier New"/>
                <a:sym typeface="Courier New"/>
              </a:rPr>
              <a:t>namespace name {</a:t>
            </a:r>
            <a:br>
              <a:rPr lang="en-US">
                <a:latin typeface="Courier New"/>
                <a:ea typeface="Courier New"/>
                <a:cs typeface="Courier New"/>
                <a:sym typeface="Courier New"/>
              </a:rPr>
            </a:br>
            <a:r>
              <a:rPr lang="en-US">
                <a:latin typeface="Courier New"/>
                <a:ea typeface="Courier New"/>
                <a:cs typeface="Courier New"/>
                <a:sym typeface="Courier New"/>
              </a:rPr>
              <a:t>  // declarations go here</a:t>
            </a:r>
            <a:br>
              <a:rPr lang="en-US">
                <a:latin typeface="Courier New"/>
                <a:ea typeface="Courier New"/>
                <a:cs typeface="Courier New"/>
                <a:sym typeface="Courier New"/>
              </a:rPr>
            </a:br>
            <a:r>
              <a:rPr lang="en-US">
                <a:latin typeface="Courier New"/>
                <a:ea typeface="Courier New"/>
                <a:cs typeface="Courier New"/>
                <a:sym typeface="Courier New"/>
              </a:rPr>
              <a:t>} </a:t>
            </a:r>
            <a:endParaRPr sz="2000">
              <a:latin typeface="Courier New"/>
              <a:ea typeface="Courier New"/>
              <a:cs typeface="Courier New"/>
              <a:sym typeface="Courier New"/>
            </a:endParaRPr>
          </a:p>
          <a:p>
            <a:pPr indent="-137160" lvl="1" marL="265176" rtl="0" algn="l">
              <a:lnSpc>
                <a:spcPct val="90000"/>
              </a:lnSpc>
              <a:spcBef>
                <a:spcPts val="600"/>
              </a:spcBef>
              <a:spcAft>
                <a:spcPts val="0"/>
              </a:spcAft>
              <a:buSzPct val="90000"/>
              <a:buChar char="-"/>
            </a:pPr>
            <a:r>
              <a:rPr lang="en-US"/>
              <a:t>Doesn’t end with a semi-colon and doesn’t add to the indentation of its contents</a:t>
            </a:r>
            <a:endParaRPr sz="2000"/>
          </a:p>
          <a:p>
            <a:pPr indent="-137160" lvl="1" marL="265176" rtl="0" algn="l">
              <a:lnSpc>
                <a:spcPct val="90000"/>
              </a:lnSpc>
              <a:spcBef>
                <a:spcPts val="600"/>
              </a:spcBef>
              <a:spcAft>
                <a:spcPts val="0"/>
              </a:spcAft>
              <a:buSzPct val="90000"/>
              <a:buChar char="-"/>
            </a:pPr>
            <a:r>
              <a:rPr lang="en-US"/>
              <a:t>Creates a new namespace name if it did not exist, otherwise </a:t>
            </a:r>
            <a:r>
              <a:rPr i="1" lang="en-US"/>
              <a:t>adds to the existing namespace</a:t>
            </a:r>
            <a:r>
              <a:rPr lang="en-US"/>
              <a:t> (</a:t>
            </a:r>
            <a:r>
              <a:rPr b="1" lang="en-US"/>
              <a:t>!</a:t>
            </a:r>
            <a:r>
              <a:rPr lang="en-US"/>
              <a:t>)</a:t>
            </a:r>
            <a:endParaRPr sz="2000"/>
          </a:p>
          <a:p>
            <a:pPr indent="-137159" lvl="2" marL="448056" rtl="0" algn="l">
              <a:lnSpc>
                <a:spcPct val="90000"/>
              </a:lnSpc>
              <a:spcBef>
                <a:spcPts val="600"/>
              </a:spcBef>
              <a:spcAft>
                <a:spcPts val="0"/>
              </a:spcAft>
              <a:buSzPct val="116666"/>
              <a:buChar char="-"/>
            </a:pPr>
            <a:r>
              <a:rPr lang="en-US"/>
              <a:t>This means that components (</a:t>
            </a:r>
            <a:r>
              <a:rPr i="1" lang="en-US"/>
              <a:t>e.g.</a:t>
            </a:r>
            <a:r>
              <a:rPr lang="en-US"/>
              <a:t> classes, functions) of a namespace can be defined in multiple source files</a:t>
            </a:r>
            <a:endParaRPr sz="1200"/>
          </a:p>
          <a:p>
            <a:pPr indent="-140970" lvl="0" marL="91440" rtl="0" algn="l">
              <a:lnSpc>
                <a:spcPct val="90000"/>
              </a:lnSpc>
              <a:spcBef>
                <a:spcPts val="1600"/>
              </a:spcBef>
              <a:spcAft>
                <a:spcPts val="0"/>
              </a:spcAft>
              <a:buSzPct val="100000"/>
              <a:buChar char="▪"/>
            </a:pPr>
            <a:r>
              <a:rPr lang="en-US" sz="2400"/>
              <a:t>Namespaces vs classes</a:t>
            </a:r>
            <a:endParaRPr/>
          </a:p>
          <a:p>
            <a:pPr indent="-137159" lvl="1" marL="265176" rtl="0" algn="l">
              <a:lnSpc>
                <a:spcPct val="90000"/>
              </a:lnSpc>
              <a:spcBef>
                <a:spcPts val="400"/>
              </a:spcBef>
              <a:spcAft>
                <a:spcPts val="0"/>
              </a:spcAft>
              <a:buSzPct val="100000"/>
              <a:buChar char="-"/>
            </a:pPr>
            <a:r>
              <a:rPr lang="en-US" sz="2000"/>
              <a:t>They seems somewhat similar, but classes are </a:t>
            </a:r>
            <a:r>
              <a:rPr i="1" lang="en-US" sz="2000"/>
              <a:t>not</a:t>
            </a:r>
            <a:r>
              <a:rPr lang="en-US" sz="2000"/>
              <a:t> namespaces:</a:t>
            </a:r>
            <a:endParaRPr/>
          </a:p>
          <a:p>
            <a:pPr indent="-137160" lvl="1" marL="265176" rtl="0" algn="l">
              <a:lnSpc>
                <a:spcPct val="90000"/>
              </a:lnSpc>
              <a:spcBef>
                <a:spcPts val="600"/>
              </a:spcBef>
              <a:spcAft>
                <a:spcPts val="0"/>
              </a:spcAft>
              <a:buSzPct val="100000"/>
              <a:buChar char="-"/>
            </a:pPr>
            <a:r>
              <a:rPr lang="en-US"/>
              <a:t>There are no instances/objects of a namespace; a namespace is just a group of logically-related things (classes, functions, etc.)</a:t>
            </a:r>
            <a:endParaRPr/>
          </a:p>
          <a:p>
            <a:pPr indent="-137160" lvl="1" marL="265176" rtl="0" algn="l">
              <a:lnSpc>
                <a:spcPct val="90000"/>
              </a:lnSpc>
              <a:spcBef>
                <a:spcPts val="600"/>
              </a:spcBef>
              <a:spcAft>
                <a:spcPts val="0"/>
              </a:spcAft>
              <a:buSzPct val="90000"/>
              <a:buChar char="-"/>
            </a:pPr>
            <a:r>
              <a:rPr lang="en-US"/>
              <a:t>To access a member of a namespace, you must use the fully qualified name (</a:t>
            </a:r>
            <a:r>
              <a:rPr i="1" lang="en-US"/>
              <a:t>i.e.</a:t>
            </a:r>
            <a:r>
              <a:rPr lang="en-US"/>
              <a:t> nsp_name::member)</a:t>
            </a:r>
            <a:endParaRPr sz="2000"/>
          </a:p>
          <a:p>
            <a:pPr indent="-137159" lvl="2" marL="448056" rtl="0" algn="l">
              <a:lnSpc>
                <a:spcPct val="90000"/>
              </a:lnSpc>
              <a:spcBef>
                <a:spcPts val="600"/>
              </a:spcBef>
              <a:spcAft>
                <a:spcPts val="0"/>
              </a:spcAft>
              <a:buSzPct val="116666"/>
              <a:buChar char="-"/>
            </a:pPr>
            <a:r>
              <a:rPr lang="en-US"/>
              <a:t>Unless you are using that namespace</a:t>
            </a:r>
            <a:endParaRPr sz="1200"/>
          </a:p>
          <a:p>
            <a:pPr indent="-137159" lvl="2" marL="448056" rtl="0" algn="l">
              <a:lnSpc>
                <a:spcPct val="90000"/>
              </a:lnSpc>
              <a:spcBef>
                <a:spcPts val="600"/>
              </a:spcBef>
              <a:spcAft>
                <a:spcPts val="0"/>
              </a:spcAft>
              <a:buSzPct val="116666"/>
              <a:buChar char="-"/>
            </a:pPr>
            <a:r>
              <a:rPr lang="en-US"/>
              <a:t>You only used the fully qualified name of a class member when you are defining it outside of the scope of the class definition</a:t>
            </a:r>
            <a:endParaRPr sz="1200"/>
          </a:p>
          <a:p>
            <a:pPr indent="0" lvl="0" marL="91440" rtl="0" algn="l">
              <a:lnSpc>
                <a:spcPct val="90000"/>
              </a:lnSpc>
              <a:spcBef>
                <a:spcPts val="1600"/>
              </a:spcBef>
              <a:spcAft>
                <a:spcPts val="0"/>
              </a:spcAft>
              <a:buSzPct val="100000"/>
              <a:buNone/>
            </a:pPr>
            <a:r>
              <a:t/>
            </a:r>
            <a:endParaRPr/>
          </a:p>
        </p:txBody>
      </p:sp>
      <p:sp>
        <p:nvSpPr>
          <p:cNvPr id="596" name="Google Shape;596;p3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97" name="Google Shape;597;p3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fbb49b8581_0_378"/>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Declaring Namespaces</a:t>
            </a:r>
            <a:endParaRPr/>
          </a:p>
        </p:txBody>
      </p:sp>
      <p:sp>
        <p:nvSpPr>
          <p:cNvPr id="258" name="Google Shape;258;gfbb49b8581_0_378"/>
          <p:cNvSpPr txBox="1"/>
          <p:nvPr>
            <p:ph idx="1" type="body"/>
          </p:nvPr>
        </p:nvSpPr>
        <p:spPr>
          <a:xfrm>
            <a:off x="575250" y="1463850"/>
            <a:ext cx="5198100" cy="3334800"/>
          </a:xfrm>
          <a:prstGeom prst="rect">
            <a:avLst/>
          </a:prstGeom>
        </p:spPr>
        <p:txBody>
          <a:bodyPr anchorCtr="0" anchor="t" bIns="45700" lIns="45700" spcFirstLastPara="1" rIns="45700" wrap="square" tIns="45700">
            <a:normAutofit lnSpcReduction="20000"/>
          </a:bodyPr>
          <a:lstStyle/>
          <a:p>
            <a:pPr indent="-342900" lvl="0" marL="457200" rtl="0" algn="l">
              <a:spcBef>
                <a:spcPts val="1200"/>
              </a:spcBef>
              <a:spcAft>
                <a:spcPts val="0"/>
              </a:spcAft>
              <a:buSzPts val="1800"/>
              <a:buChar char="▪"/>
            </a:pPr>
            <a:r>
              <a:rPr lang="en-US"/>
              <a:t>Namespace declarations appear only at global scope.</a:t>
            </a:r>
            <a:endParaRPr/>
          </a:p>
          <a:p>
            <a:pPr indent="-342900" lvl="0" marL="457200" rtl="0" algn="l">
              <a:spcBef>
                <a:spcPts val="1200"/>
              </a:spcBef>
              <a:spcAft>
                <a:spcPts val="0"/>
              </a:spcAft>
              <a:buSzPts val="1800"/>
              <a:buChar char="▪"/>
            </a:pPr>
            <a:r>
              <a:rPr lang="en-US"/>
              <a:t>Namespace declarations can be nested within another namespace.</a:t>
            </a:r>
            <a:endParaRPr/>
          </a:p>
          <a:p>
            <a:pPr indent="-342900" lvl="0" marL="457200" rtl="0" algn="l">
              <a:spcBef>
                <a:spcPts val="1200"/>
              </a:spcBef>
              <a:spcAft>
                <a:spcPts val="0"/>
              </a:spcAft>
              <a:buSzPts val="1800"/>
              <a:buChar char="▪"/>
            </a:pPr>
            <a:r>
              <a:rPr lang="en-US"/>
              <a:t>Namespace declarations don’t have access specifiers. (Public or private)</a:t>
            </a:r>
            <a:endParaRPr/>
          </a:p>
          <a:p>
            <a:pPr indent="-342900" lvl="0" marL="457200" rtl="0" algn="l">
              <a:spcBef>
                <a:spcPts val="1200"/>
              </a:spcBef>
              <a:spcAft>
                <a:spcPts val="0"/>
              </a:spcAft>
              <a:buSzPts val="1800"/>
              <a:buChar char="▪"/>
            </a:pPr>
            <a:r>
              <a:rPr lang="en-US"/>
              <a:t>No need to give semicolon after the closing brace of definition of namespace.</a:t>
            </a:r>
            <a:endParaRPr/>
          </a:p>
          <a:p>
            <a:pPr indent="-342900" lvl="0" marL="457200" rtl="0" algn="l">
              <a:spcBef>
                <a:spcPts val="1200"/>
              </a:spcBef>
              <a:spcAft>
                <a:spcPts val="200"/>
              </a:spcAft>
              <a:buSzPts val="1800"/>
              <a:buChar char="▪"/>
            </a:pPr>
            <a:r>
              <a:rPr lang="en-US"/>
              <a:t>We can split the definition of namespace over several units</a:t>
            </a:r>
            <a:r>
              <a:rPr lang="en-US"/>
              <a:t>.</a:t>
            </a:r>
            <a:endParaRPr/>
          </a:p>
        </p:txBody>
      </p:sp>
      <p:sp>
        <p:nvSpPr>
          <p:cNvPr id="259" name="Google Shape;259;gfbb49b8581_0_378"/>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60" name="Google Shape;260;gfbb49b8581_0_378"/>
          <p:cNvSpPr txBox="1"/>
          <p:nvPr/>
        </p:nvSpPr>
        <p:spPr>
          <a:xfrm>
            <a:off x="647550" y="4984625"/>
            <a:ext cx="5053500" cy="1477500"/>
          </a:xfrm>
          <a:prstGeom prst="rect">
            <a:avLst/>
          </a:prstGeom>
          <a:noFill/>
          <a:ln cap="flat" cmpd="sng" w="952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273239"/>
                </a:solidFill>
                <a:latin typeface="Courier New"/>
                <a:ea typeface="Courier New"/>
                <a:cs typeface="Courier New"/>
                <a:sym typeface="Courier New"/>
              </a:rPr>
              <a:t>namespace namespace_name </a:t>
            </a:r>
            <a:endParaRPr>
              <a:solidFill>
                <a:srgbClr val="273239"/>
              </a:solidFill>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latin typeface="Courier New"/>
                <a:ea typeface="Courier New"/>
                <a:cs typeface="Courier New"/>
                <a:sym typeface="Courier New"/>
              </a:rPr>
              <a:t>{</a:t>
            </a:r>
            <a:endParaRPr>
              <a:solidFill>
                <a:srgbClr val="273239"/>
              </a:solidFill>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latin typeface="Courier New"/>
                <a:ea typeface="Courier New"/>
                <a:cs typeface="Courier New"/>
                <a:sym typeface="Courier New"/>
              </a:rPr>
              <a:t>   int x, y; // code declarations where </a:t>
            </a:r>
            <a:endParaRPr>
              <a:solidFill>
                <a:srgbClr val="273239"/>
              </a:solidFill>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latin typeface="Courier New"/>
                <a:ea typeface="Courier New"/>
                <a:cs typeface="Courier New"/>
                <a:sym typeface="Courier New"/>
              </a:rPr>
              <a:t>             // x and y are declared in </a:t>
            </a:r>
            <a:endParaRPr>
              <a:solidFill>
                <a:srgbClr val="273239"/>
              </a:solidFill>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latin typeface="Courier New"/>
                <a:ea typeface="Courier New"/>
                <a:cs typeface="Courier New"/>
                <a:sym typeface="Courier New"/>
              </a:rPr>
              <a:t>             // namespace_name's scope</a:t>
            </a:r>
            <a:endParaRPr>
              <a:solidFill>
                <a:srgbClr val="273239"/>
              </a:solidFill>
              <a:latin typeface="Courier New"/>
              <a:ea typeface="Courier New"/>
              <a:cs typeface="Courier New"/>
              <a:sym typeface="Courier New"/>
            </a:endParaRPr>
          </a:p>
          <a:p>
            <a:pPr indent="0" lvl="0" marL="0" marR="190500" rtl="0" algn="l">
              <a:lnSpc>
                <a:spcPct val="115000"/>
              </a:lnSpc>
              <a:spcBef>
                <a:spcPts val="0"/>
              </a:spcBef>
              <a:spcAft>
                <a:spcPts val="800"/>
              </a:spcAft>
              <a:buNone/>
            </a:pPr>
            <a:r>
              <a:rPr lang="en-US">
                <a:solidFill>
                  <a:srgbClr val="273239"/>
                </a:solidFill>
                <a:latin typeface="Courier New"/>
                <a:ea typeface="Courier New"/>
                <a:cs typeface="Courier New"/>
                <a:sym typeface="Courier New"/>
              </a:rPr>
              <a:t>}</a:t>
            </a:r>
            <a:endParaRPr>
              <a:latin typeface="Courier New"/>
              <a:ea typeface="Courier New"/>
              <a:cs typeface="Courier New"/>
              <a:sym typeface="Courier New"/>
            </a:endParaRPr>
          </a:p>
        </p:txBody>
      </p:sp>
      <p:sp>
        <p:nvSpPr>
          <p:cNvPr id="261" name="Google Shape;261;gfbb49b8581_0_378"/>
          <p:cNvSpPr txBox="1"/>
          <p:nvPr/>
        </p:nvSpPr>
        <p:spPr>
          <a:xfrm>
            <a:off x="6570100" y="485775"/>
            <a:ext cx="4861500" cy="5787600"/>
          </a:xfrm>
          <a:prstGeom prst="rect">
            <a:avLst/>
          </a:prstGeom>
          <a:noFill/>
          <a:ln cap="flat" cmpd="sng" w="952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Creating namespaces</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#include &lt;iostream&gt;</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using namespace std;</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namespace ns1</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int value()	{ return 5; }</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namespace ns2 </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const double x = 100;</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double value() {  return 2*x; }</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int main()</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 Access value function within ns1</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cout &lt;&lt; ns1::value() &lt;&lt; '\n'; </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 Access value function within ns2</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cout &lt;&lt; ns2::value() &lt;&lt; '\n'; </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 Access variable x directly</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cout &lt;&lt; ns2::x &lt;&lt; '\n';       </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    return 0;</a:t>
            </a:r>
            <a:endParaRPr>
              <a:solidFill>
                <a:srgbClr val="273239"/>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highlight>
                  <a:srgbClr val="FFFFFF"/>
                </a:highlight>
                <a:latin typeface="Courier New"/>
                <a:ea typeface="Courier New"/>
                <a:cs typeface="Courier New"/>
                <a:sym typeface="Courier New"/>
              </a:rPr>
              <a:t>}</a:t>
            </a:r>
            <a:endParaRPr>
              <a:solidFill>
                <a:srgbClr val="273239"/>
              </a:solidFill>
              <a:highlight>
                <a:srgbClr val="FFFFFF"/>
              </a:highlight>
              <a:latin typeface="Courier New"/>
              <a:ea typeface="Courier New"/>
              <a:cs typeface="Courier New"/>
              <a:sym typeface="Courier New"/>
            </a:endParaRPr>
          </a:p>
        </p:txBody>
      </p:sp>
      <p:sp>
        <p:nvSpPr>
          <p:cNvPr id="262" name="Google Shape;262;gfbb49b8581_0_378"/>
          <p:cNvSpPr txBox="1"/>
          <p:nvPr/>
        </p:nvSpPr>
        <p:spPr>
          <a:xfrm>
            <a:off x="10610250" y="5371675"/>
            <a:ext cx="1152300" cy="10467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273239"/>
                </a:solidFill>
                <a:latin typeface="Courier New"/>
                <a:ea typeface="Courier New"/>
                <a:cs typeface="Courier New"/>
                <a:sym typeface="Courier New"/>
              </a:rPr>
              <a:t>Output:</a:t>
            </a:r>
            <a:endParaRPr>
              <a:solidFill>
                <a:srgbClr val="273239"/>
              </a:solidFill>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latin typeface="Courier New"/>
                <a:ea typeface="Courier New"/>
                <a:cs typeface="Courier New"/>
                <a:sym typeface="Courier New"/>
              </a:rPr>
              <a:t>5</a:t>
            </a:r>
            <a:endParaRPr>
              <a:solidFill>
                <a:srgbClr val="273239"/>
              </a:solidFill>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latin typeface="Courier New"/>
                <a:ea typeface="Courier New"/>
                <a:cs typeface="Courier New"/>
                <a:sym typeface="Courier New"/>
              </a:rPr>
              <a:t>200</a:t>
            </a:r>
            <a:endParaRPr>
              <a:solidFill>
                <a:srgbClr val="273239"/>
              </a:solidFill>
              <a:latin typeface="Courier New"/>
              <a:ea typeface="Courier New"/>
              <a:cs typeface="Courier New"/>
              <a:sym typeface="Courier New"/>
            </a:endParaRPr>
          </a:p>
          <a:p>
            <a:pPr indent="0" lvl="0" marL="0" rtl="0" algn="l">
              <a:spcBef>
                <a:spcPts val="0"/>
              </a:spcBef>
              <a:spcAft>
                <a:spcPts val="0"/>
              </a:spcAft>
              <a:buNone/>
            </a:pPr>
            <a:r>
              <a:rPr lang="en-US">
                <a:solidFill>
                  <a:srgbClr val="273239"/>
                </a:solidFill>
                <a:latin typeface="Courier New"/>
                <a:ea typeface="Courier New"/>
                <a:cs typeface="Courier New"/>
                <a:sym typeface="Courier New"/>
              </a:rPr>
              <a:t>100</a:t>
            </a:r>
            <a:endParaRPr>
              <a:solidFill>
                <a:srgbClr val="273239"/>
              </a:solidFill>
              <a:latin typeface="Courier New"/>
              <a:ea typeface="Courier New"/>
              <a:cs typeface="Courier New"/>
              <a:sym typeface="Courier New"/>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Const</a:t>
            </a:r>
            <a:endParaRPr/>
          </a:p>
        </p:txBody>
      </p:sp>
      <p:sp>
        <p:nvSpPr>
          <p:cNvPr id="603" name="Google Shape;603;p36"/>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a:pPr>
            <a:r>
              <a:rPr lang="en-US"/>
              <a:t>C++ introduces the “const” keyword which declares a value that cannot change</a:t>
            </a:r>
            <a:endParaRPr/>
          </a:p>
          <a:p>
            <a:pPr indent="-139700" lvl="0" marL="91440" rtl="0" algn="l">
              <a:lnSpc>
                <a:spcPct val="90000"/>
              </a:lnSpc>
              <a:spcBef>
                <a:spcPts val="1400"/>
              </a:spcBef>
              <a:spcAft>
                <a:spcPts val="0"/>
              </a:spcAft>
              <a:buSzPts val="2200"/>
              <a:buChar char="▪"/>
            </a:pPr>
            <a:r>
              <a:rPr lang="en-US"/>
              <a:t>const int CURRENT_YEAR = 2020;</a:t>
            </a:r>
            <a:endParaRPr/>
          </a:p>
        </p:txBody>
      </p:sp>
      <p:sp>
        <p:nvSpPr>
          <p:cNvPr id="604" name="Google Shape;604;p3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05" name="Google Shape;605;p3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fbb49b8581_0_236"/>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Refined Hello World</a:t>
            </a:r>
            <a:endParaRPr/>
          </a:p>
        </p:txBody>
      </p:sp>
      <p:sp>
        <p:nvSpPr>
          <p:cNvPr id="268" name="Google Shape;268;gfbb49b8581_0_236"/>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69" name="Google Shape;269;gfbb49b8581_0_236"/>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270" name="Google Shape;270;gfbb49b8581_0_236"/>
          <p:cNvSpPr/>
          <p:nvPr/>
        </p:nvSpPr>
        <p:spPr>
          <a:xfrm>
            <a:off x="575239" y="1582340"/>
            <a:ext cx="6096000" cy="313920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E2661A"/>
                </a:solidFill>
                <a:latin typeface="Courier New"/>
                <a:ea typeface="Courier New"/>
                <a:cs typeface="Courier New"/>
                <a:sym typeface="Courier New"/>
              </a:rPr>
              <a:t>#include </a:t>
            </a:r>
            <a:r>
              <a:rPr lang="en-US" sz="1800">
                <a:solidFill>
                  <a:srgbClr val="D94B7B"/>
                </a:solidFill>
                <a:latin typeface="Courier New"/>
                <a:ea typeface="Courier New"/>
                <a:cs typeface="Courier New"/>
                <a:sym typeface="Courier New"/>
              </a:rPr>
              <a:t>&lt;iostream&gt;   </a:t>
            </a:r>
            <a:r>
              <a:rPr i="1" lang="en-US" sz="1800">
                <a:solidFill>
                  <a:srgbClr val="5A5A5A"/>
                </a:solidFill>
                <a:latin typeface="Courier New"/>
                <a:ea typeface="Courier New"/>
                <a:cs typeface="Courier New"/>
                <a:sym typeface="Courier New"/>
              </a:rPr>
              <a:t>// for cout, endl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E2661A"/>
                </a:solidFill>
                <a:latin typeface="Courier New"/>
                <a:ea typeface="Courier New"/>
                <a:cs typeface="Courier New"/>
                <a:sym typeface="Courier New"/>
              </a:rPr>
              <a:t>#include </a:t>
            </a:r>
            <a:r>
              <a:rPr lang="en-US" sz="1800">
                <a:solidFill>
                  <a:srgbClr val="D94B7B"/>
                </a:solidFill>
                <a:latin typeface="Courier New"/>
                <a:ea typeface="Courier New"/>
                <a:cs typeface="Courier New"/>
                <a:sym typeface="Courier New"/>
              </a:rPr>
              <a:t>&lt;cstdlib&gt;    </a:t>
            </a:r>
            <a:r>
              <a:rPr i="1" lang="en-US" sz="1800">
                <a:solidFill>
                  <a:srgbClr val="5A5A5A"/>
                </a:solidFill>
                <a:latin typeface="Courier New"/>
                <a:ea typeface="Courier New"/>
                <a:cs typeface="Courier New"/>
                <a:sym typeface="Courier New"/>
              </a:rPr>
              <a:t>// for EXIT_SUCCESS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E2661A"/>
                </a:solidFill>
                <a:latin typeface="Courier New"/>
                <a:ea typeface="Courier New"/>
                <a:cs typeface="Courier New"/>
                <a:sym typeface="Courier New"/>
              </a:rPr>
              <a:t>#include </a:t>
            </a:r>
            <a:r>
              <a:rPr lang="en-US" sz="1800">
                <a:solidFill>
                  <a:srgbClr val="D94B7B"/>
                </a:solidFill>
                <a:latin typeface="Courier New"/>
                <a:ea typeface="Courier New"/>
                <a:cs typeface="Courier New"/>
                <a:sym typeface="Courier New"/>
              </a:rPr>
              <a:t>&lt;string&gt;     </a:t>
            </a:r>
            <a:r>
              <a:rPr i="1" lang="en-US" sz="1800">
                <a:solidFill>
                  <a:srgbClr val="5A5A5A"/>
                </a:solidFill>
                <a:latin typeface="Courier New"/>
                <a:ea typeface="Courier New"/>
                <a:cs typeface="Courier New"/>
                <a:sym typeface="Courier New"/>
              </a:rPr>
              <a:t>// for string</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E2661A"/>
                </a:solidFill>
                <a:latin typeface="Courier New"/>
                <a:ea typeface="Courier New"/>
                <a:cs typeface="Courier New"/>
                <a:sym typeface="Courier New"/>
              </a:rPr>
              <a:t>using namespace</a:t>
            </a:r>
            <a:r>
              <a:rPr lang="en-US" sz="1800">
                <a:solidFill>
                  <a:srgbClr val="611BB8"/>
                </a:solidFill>
                <a:latin typeface="Courier New"/>
                <a:ea typeface="Courier New"/>
                <a:cs typeface="Courier New"/>
                <a:sym typeface="Courier New"/>
              </a:rPr>
              <a:t> std;</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0066FF"/>
                </a:solidFill>
                <a:latin typeface="Courier New"/>
                <a:ea typeface="Courier New"/>
                <a:cs typeface="Courier New"/>
                <a:sym typeface="Courier New"/>
              </a:rPr>
              <a:t>int </a:t>
            </a:r>
            <a:r>
              <a:rPr b="1" lang="en-US" sz="1800">
                <a:solidFill>
                  <a:srgbClr val="669900"/>
                </a:solidFill>
                <a:latin typeface="Courier New"/>
                <a:ea typeface="Courier New"/>
                <a:cs typeface="Courier New"/>
                <a:sym typeface="Courier New"/>
              </a:rPr>
              <a:t>main</a:t>
            </a:r>
            <a:r>
              <a:rPr lang="en-US" sz="1800">
                <a:solidFill>
                  <a:srgbClr val="611BB8"/>
                </a:solidFill>
                <a:latin typeface="Courier New"/>
                <a:ea typeface="Courier New"/>
                <a:cs typeface="Courier New"/>
                <a:sym typeface="Courier New"/>
              </a:rPr>
              <a:t>(</a:t>
            </a:r>
            <a:r>
              <a:rPr lang="en-US" sz="1800">
                <a:solidFill>
                  <a:srgbClr val="0066FF"/>
                </a:solidFill>
                <a:latin typeface="Courier New"/>
                <a:ea typeface="Courier New"/>
                <a:cs typeface="Courier New"/>
                <a:sym typeface="Courier New"/>
              </a:rPr>
              <a:t>int</a:t>
            </a:r>
            <a:r>
              <a:rPr lang="en-US" sz="1800">
                <a:solidFill>
                  <a:srgbClr val="611BB8"/>
                </a:solidFill>
                <a:latin typeface="Courier New"/>
                <a:ea typeface="Courier New"/>
                <a:cs typeface="Courier New"/>
                <a:sym typeface="Courier New"/>
              </a:rPr>
              <a:t> argc, </a:t>
            </a:r>
            <a:r>
              <a:rPr lang="en-US" sz="1800">
                <a:solidFill>
                  <a:srgbClr val="0066FF"/>
                </a:solidFill>
                <a:latin typeface="Courier New"/>
                <a:ea typeface="Courier New"/>
                <a:cs typeface="Courier New"/>
                <a:sym typeface="Courier New"/>
              </a:rPr>
              <a:t>char** </a:t>
            </a:r>
            <a:r>
              <a:rPr lang="en-US" sz="1800">
                <a:solidFill>
                  <a:srgbClr val="611BB8"/>
                </a:solidFill>
                <a:latin typeface="Courier New"/>
                <a:ea typeface="Courier New"/>
                <a:cs typeface="Courier New"/>
                <a:sym typeface="Courier New"/>
              </a:rPr>
              <a:t>argv)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string</a:t>
            </a:r>
            <a:r>
              <a:rPr lang="en-US" sz="1800">
                <a:solidFill>
                  <a:srgbClr val="611BB8"/>
                </a:solidFill>
                <a:latin typeface="Courier New"/>
                <a:ea typeface="Courier New"/>
                <a:cs typeface="Courier New"/>
                <a:sym typeface="Courier New"/>
              </a:rPr>
              <a:t> hello(</a:t>
            </a:r>
            <a:r>
              <a:rPr lang="en-US" sz="1800">
                <a:solidFill>
                  <a:srgbClr val="D94B7B"/>
                </a:solidFill>
                <a:latin typeface="Courier New"/>
                <a:ea typeface="Courier New"/>
                <a:cs typeface="Courier New"/>
                <a:sym typeface="Courier New"/>
              </a:rPr>
              <a:t>"Hello, World!"</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cout &lt;&lt; hello &lt;&lt; </a:t>
            </a:r>
            <a:r>
              <a:rPr lang="en-US" sz="1800">
                <a:solidFill>
                  <a:srgbClr val="669900"/>
                </a:solidFill>
                <a:latin typeface="Courier New"/>
                <a:ea typeface="Courier New"/>
                <a:cs typeface="Courier New"/>
                <a:sym typeface="Courier New"/>
              </a:rPr>
              <a:t>endl</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E2661A"/>
                </a:solidFill>
                <a:latin typeface="Courier New"/>
                <a:ea typeface="Courier New"/>
                <a:cs typeface="Courier New"/>
                <a:sym typeface="Courier New"/>
              </a:rPr>
              <a:t>return</a:t>
            </a:r>
            <a:r>
              <a:rPr lang="en-US" sz="1800">
                <a:solidFill>
                  <a:srgbClr val="611BB8"/>
                </a:solidFill>
                <a:latin typeface="Courier New"/>
                <a:ea typeface="Courier New"/>
                <a:cs typeface="Courier New"/>
                <a:sym typeface="Courier New"/>
              </a:rPr>
              <a:t> </a:t>
            </a:r>
            <a:r>
              <a:rPr lang="en-US" sz="1800">
                <a:solidFill>
                  <a:srgbClr val="333333"/>
                </a:solidFill>
                <a:latin typeface="Courier New"/>
                <a:ea typeface="Courier New"/>
                <a:cs typeface="Courier New"/>
                <a:sym typeface="Courier New"/>
              </a:rPr>
              <a:t>EXIT_SUCCESS</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
        <p:nvSpPr>
          <p:cNvPr id="271" name="Google Shape;271;gfbb49b8581_0_236"/>
          <p:cNvSpPr/>
          <p:nvPr/>
        </p:nvSpPr>
        <p:spPr>
          <a:xfrm>
            <a:off x="6861739" y="1540287"/>
            <a:ext cx="5139900" cy="2698200"/>
          </a:xfrm>
          <a:prstGeom prst="rect">
            <a:avLst/>
          </a:prstGeom>
          <a:noFill/>
          <a:ln>
            <a:noFill/>
          </a:ln>
        </p:spPr>
        <p:txBody>
          <a:bodyPr anchorCtr="0" anchor="t" bIns="45700" lIns="91425" spcFirstLastPara="1" rIns="91425" wrap="square" tIns="45700">
            <a:noAutofit/>
          </a:bodyPr>
          <a:lstStyle/>
          <a:p>
            <a:pPr indent="-165100" lvl="0" marL="0" marR="0" rtl="0" algn="l">
              <a:spcBef>
                <a:spcPts val="0"/>
              </a:spcBef>
              <a:spcAft>
                <a:spcPts val="0"/>
              </a:spcAft>
              <a:buClr>
                <a:srgbClr val="000000"/>
              </a:buClr>
              <a:buSzPts val="2600"/>
              <a:buFont typeface="Arial"/>
              <a:buChar char="•"/>
            </a:pPr>
            <a:r>
              <a:rPr lang="en-US" sz="2600">
                <a:solidFill>
                  <a:srgbClr val="000000"/>
                </a:solidFill>
                <a:latin typeface="Source Sans Pro"/>
                <a:ea typeface="Source Sans Pro"/>
                <a:cs typeface="Source Sans Pro"/>
                <a:sym typeface="Source Sans Pro"/>
              </a:rPr>
              <a:t>Here we are instantiating a </a:t>
            </a:r>
            <a:r>
              <a:rPr lang="en-US" sz="2600">
                <a:solidFill>
                  <a:srgbClr val="000000"/>
                </a:solidFill>
                <a:latin typeface="Courier New"/>
                <a:ea typeface="Courier New"/>
                <a:cs typeface="Courier New"/>
                <a:sym typeface="Courier New"/>
              </a:rPr>
              <a:t>std::</a:t>
            </a:r>
            <a:r>
              <a:rPr lang="en-US" sz="2600">
                <a:solidFill>
                  <a:srgbClr val="0066FF"/>
                </a:solidFill>
                <a:latin typeface="Courier New"/>
                <a:ea typeface="Courier New"/>
                <a:cs typeface="Courier New"/>
                <a:sym typeface="Courier New"/>
              </a:rPr>
              <a:t>string</a:t>
            </a:r>
            <a:r>
              <a:rPr lang="en-US" sz="2600">
                <a:solidFill>
                  <a:srgbClr val="000000"/>
                </a:solidFill>
                <a:latin typeface="Source Sans Pro"/>
                <a:ea typeface="Source Sans Pro"/>
                <a:cs typeface="Source Sans Pro"/>
                <a:sym typeface="Source Sans Pro"/>
              </a:rPr>
              <a:t> object </a:t>
            </a:r>
            <a:r>
              <a:rPr i="1" lang="en-US" sz="2600">
                <a:solidFill>
                  <a:srgbClr val="000000"/>
                </a:solidFill>
                <a:latin typeface="Source Sans Pro"/>
                <a:ea typeface="Source Sans Pro"/>
                <a:cs typeface="Source Sans Pro"/>
                <a:sym typeface="Source Sans Pro"/>
              </a:rPr>
              <a:t>on the stack</a:t>
            </a:r>
            <a:r>
              <a:rPr lang="en-US" sz="2600">
                <a:solidFill>
                  <a:srgbClr val="000000"/>
                </a:solidFill>
                <a:latin typeface="Source Sans Pro"/>
                <a:ea typeface="Source Sans Pro"/>
                <a:cs typeface="Source Sans Pro"/>
                <a:sym typeface="Source Sans Pro"/>
              </a:rPr>
              <a:t> (an ordinary local variable)</a:t>
            </a:r>
            <a:endParaRPr sz="1560">
              <a:solidFill>
                <a:srgbClr val="000000"/>
              </a:solidFill>
              <a:latin typeface="Source Sans Pro"/>
              <a:ea typeface="Source Sans Pro"/>
              <a:cs typeface="Source Sans Pro"/>
              <a:sym typeface="Source Sans Pro"/>
            </a:endParaRPr>
          </a:p>
          <a:p>
            <a:pPr indent="-285750" lvl="1" marL="742950" marR="0" rtl="0" algn="l">
              <a:spcBef>
                <a:spcPts val="440"/>
              </a:spcBef>
              <a:spcAft>
                <a:spcPts val="0"/>
              </a:spcAft>
              <a:buClr>
                <a:srgbClr val="000000"/>
              </a:buClr>
              <a:buSzPts val="2200"/>
              <a:buFont typeface="Arial"/>
              <a:buChar char="•"/>
            </a:pPr>
            <a:r>
              <a:rPr b="0" i="0" lang="en-US" sz="2200" u="none" cap="none" strike="noStrike">
                <a:solidFill>
                  <a:srgbClr val="000000"/>
                </a:solidFill>
                <a:latin typeface="Source Sans Pro"/>
                <a:ea typeface="Source Sans Pro"/>
                <a:cs typeface="Source Sans Pro"/>
                <a:sym typeface="Source Sans Pro"/>
              </a:rPr>
              <a:t>Passing the C string </a:t>
            </a:r>
            <a:r>
              <a:rPr b="0" i="0" lang="en-US" sz="2200" u="none" cap="none" strike="noStrike">
                <a:solidFill>
                  <a:srgbClr val="D94B7B"/>
                </a:solidFill>
                <a:latin typeface="Courier New"/>
                <a:ea typeface="Courier New"/>
                <a:cs typeface="Courier New"/>
                <a:sym typeface="Courier New"/>
              </a:rPr>
              <a:t>"Hello, World!"</a:t>
            </a:r>
            <a:r>
              <a:rPr b="0" i="0" lang="en-US" sz="2200" u="none" cap="none" strike="noStrike">
                <a:solidFill>
                  <a:srgbClr val="000000"/>
                </a:solidFill>
                <a:latin typeface="Source Sans Pro"/>
                <a:ea typeface="Source Sans Pro"/>
                <a:cs typeface="Source Sans Pro"/>
                <a:sym typeface="Source Sans Pro"/>
              </a:rPr>
              <a:t> to its constructor method</a:t>
            </a:r>
            <a:endParaRPr b="0" i="0" sz="2420" u="none" cap="none" strike="noStrike">
              <a:solidFill>
                <a:srgbClr val="000000"/>
              </a:solidFill>
              <a:latin typeface="Source Sans Pro"/>
              <a:ea typeface="Source Sans Pro"/>
              <a:cs typeface="Source Sans Pro"/>
              <a:sym typeface="Source Sans Pro"/>
            </a:endParaRPr>
          </a:p>
          <a:p>
            <a:pPr indent="0" lvl="0" marL="0" marR="0" rtl="0" algn="l">
              <a:spcBef>
                <a:spcPts val="0"/>
              </a:spcBef>
              <a:spcAft>
                <a:spcPts val="0"/>
              </a:spcAft>
              <a:buNone/>
            </a:pPr>
            <a:r>
              <a:rPr lang="en-US" sz="2200">
                <a:solidFill>
                  <a:srgbClr val="000000"/>
                </a:solidFill>
                <a:latin typeface="Courier New"/>
                <a:ea typeface="Courier New"/>
                <a:cs typeface="Courier New"/>
                <a:sym typeface="Courier New"/>
              </a:rPr>
              <a:t>hello</a:t>
            </a:r>
            <a:r>
              <a:rPr lang="en-US" sz="2200">
                <a:solidFill>
                  <a:srgbClr val="000000"/>
                </a:solidFill>
                <a:latin typeface="Source Sans Pro"/>
                <a:ea typeface="Source Sans Pro"/>
                <a:cs typeface="Source Sans Pro"/>
                <a:sym typeface="Source Sans Pro"/>
              </a:rPr>
              <a:t> is deallocated (and its destructor invoked) when </a:t>
            </a:r>
            <a:r>
              <a:rPr b="1" lang="en-US" sz="2200">
                <a:solidFill>
                  <a:srgbClr val="669900"/>
                </a:solidFill>
                <a:latin typeface="Courier New"/>
                <a:ea typeface="Courier New"/>
                <a:cs typeface="Courier New"/>
                <a:sym typeface="Courier New"/>
              </a:rPr>
              <a:t>main</a:t>
            </a:r>
            <a:r>
              <a:rPr lang="en-US" sz="2200">
                <a:solidFill>
                  <a:srgbClr val="000000"/>
                </a:solidFill>
                <a:latin typeface="Source Sans Pro"/>
                <a:ea typeface="Source Sans Pro"/>
                <a:cs typeface="Source Sans Pro"/>
                <a:sym typeface="Source Sans Pro"/>
              </a:rPr>
              <a:t> returns</a:t>
            </a:r>
            <a:endParaRPr sz="1800">
              <a:solidFill>
                <a:schemeClr val="dk1"/>
              </a:solidFill>
              <a:latin typeface="Calibri"/>
              <a:ea typeface="Calibri"/>
              <a:cs typeface="Calibri"/>
              <a:sym typeface="Calibri"/>
            </a:endParaRPr>
          </a:p>
        </p:txBody>
      </p:sp>
      <p:sp>
        <p:nvSpPr>
          <p:cNvPr id="272" name="Google Shape;272;gfbb49b8581_0_236"/>
          <p:cNvSpPr/>
          <p:nvPr/>
        </p:nvSpPr>
        <p:spPr>
          <a:xfrm>
            <a:off x="575239" y="4884108"/>
            <a:ext cx="10740600" cy="1497900"/>
          </a:xfrm>
          <a:prstGeom prst="rect">
            <a:avLst/>
          </a:prstGeom>
          <a:noFill/>
          <a:ln>
            <a:noFill/>
          </a:ln>
        </p:spPr>
        <p:txBody>
          <a:bodyPr anchorCtr="0" anchor="t" bIns="45700" lIns="91425" spcFirstLastPara="1" rIns="91425" wrap="square" tIns="45700">
            <a:noAutofit/>
          </a:bodyPr>
          <a:lstStyle/>
          <a:p>
            <a:pPr indent="-165100" lvl="0" marL="0" marR="0" rtl="0" algn="l">
              <a:spcBef>
                <a:spcPts val="0"/>
              </a:spcBef>
              <a:spcAft>
                <a:spcPts val="0"/>
              </a:spcAft>
              <a:buClr>
                <a:srgbClr val="000000"/>
              </a:buClr>
              <a:buSzPts val="2600"/>
              <a:buFont typeface="Arial"/>
              <a:buChar char="•"/>
            </a:pPr>
            <a:r>
              <a:rPr lang="en-US" sz="2600">
                <a:solidFill>
                  <a:srgbClr val="000000"/>
                </a:solidFill>
                <a:latin typeface="Source Sans Pro"/>
                <a:ea typeface="Source Sans Pro"/>
                <a:cs typeface="Source Sans Pro"/>
                <a:sym typeface="Source Sans Pro"/>
              </a:rPr>
              <a:t>The C++ string library also overloads the </a:t>
            </a:r>
            <a:r>
              <a:rPr lang="en-US" sz="2600">
                <a:solidFill>
                  <a:srgbClr val="000000"/>
                </a:solidFill>
                <a:latin typeface="Courier New"/>
                <a:ea typeface="Courier New"/>
                <a:cs typeface="Courier New"/>
                <a:sym typeface="Courier New"/>
              </a:rPr>
              <a:t>&lt;&lt;</a:t>
            </a:r>
            <a:r>
              <a:rPr lang="en-US" sz="2600">
                <a:solidFill>
                  <a:srgbClr val="000000"/>
                </a:solidFill>
                <a:latin typeface="Source Sans Pro"/>
                <a:ea typeface="Source Sans Pro"/>
                <a:cs typeface="Source Sans Pro"/>
                <a:sym typeface="Source Sans Pro"/>
              </a:rPr>
              <a:t> operator</a:t>
            </a:r>
            <a:endParaRPr sz="1560">
              <a:solidFill>
                <a:srgbClr val="000000"/>
              </a:solidFill>
              <a:latin typeface="Source Sans Pro"/>
              <a:ea typeface="Source Sans Pro"/>
              <a:cs typeface="Source Sans Pro"/>
              <a:sym typeface="Source Sans Pro"/>
            </a:endParaRPr>
          </a:p>
          <a:p>
            <a:pPr indent="-285750" lvl="1" marL="742950" marR="0" rtl="0" algn="l">
              <a:spcBef>
                <a:spcPts val="440"/>
              </a:spcBef>
              <a:spcAft>
                <a:spcPts val="0"/>
              </a:spcAft>
              <a:buClr>
                <a:srgbClr val="000000"/>
              </a:buClr>
              <a:buSzPts val="2200"/>
              <a:buFont typeface="Arial"/>
              <a:buChar char="•"/>
            </a:pPr>
            <a:r>
              <a:rPr b="0" i="0" lang="en-US" sz="2200" u="none" cap="none" strike="noStrike">
                <a:solidFill>
                  <a:srgbClr val="000000"/>
                </a:solidFill>
                <a:latin typeface="Source Sans Pro"/>
                <a:ea typeface="Source Sans Pro"/>
                <a:cs typeface="Source Sans Pro"/>
                <a:sym typeface="Source Sans Pro"/>
              </a:rPr>
              <a:t>Defines a function (</a:t>
            </a:r>
            <a:r>
              <a:rPr b="0" i="1" lang="en-US" sz="2200" u="none" cap="none" strike="noStrike">
                <a:solidFill>
                  <a:srgbClr val="000000"/>
                </a:solidFill>
                <a:latin typeface="Source Sans Pro"/>
                <a:ea typeface="Source Sans Pro"/>
                <a:cs typeface="Source Sans Pro"/>
                <a:sym typeface="Source Sans Pro"/>
              </a:rPr>
              <a:t>not</a:t>
            </a:r>
            <a:r>
              <a:rPr b="0" i="0" lang="en-US" sz="2200" u="none" cap="none" strike="noStrike">
                <a:solidFill>
                  <a:srgbClr val="000000"/>
                </a:solidFill>
                <a:latin typeface="Source Sans Pro"/>
                <a:ea typeface="Source Sans Pro"/>
                <a:cs typeface="Source Sans Pro"/>
                <a:sym typeface="Source Sans Pro"/>
              </a:rPr>
              <a:t> an object method) that is invoked when the left hand side is </a:t>
            </a:r>
            <a:r>
              <a:rPr b="0" i="0" lang="en-US" sz="2200" u="none" cap="none" strike="noStrike">
                <a:solidFill>
                  <a:srgbClr val="0066FF"/>
                </a:solidFill>
                <a:latin typeface="Courier New"/>
                <a:ea typeface="Courier New"/>
                <a:cs typeface="Courier New"/>
                <a:sym typeface="Courier New"/>
              </a:rPr>
              <a:t>ostream</a:t>
            </a:r>
            <a:r>
              <a:rPr b="0" i="0" lang="en-US" sz="2200" u="none" cap="none" strike="noStrike">
                <a:solidFill>
                  <a:srgbClr val="000000"/>
                </a:solidFill>
                <a:latin typeface="Source Sans Pro"/>
                <a:ea typeface="Source Sans Pro"/>
                <a:cs typeface="Source Sans Pro"/>
                <a:sym typeface="Source Sans Pro"/>
              </a:rPr>
              <a:t> and the right hand side is </a:t>
            </a:r>
            <a:r>
              <a:rPr b="0" i="0" lang="en-US" sz="2200" u="none" cap="none" strike="noStrike">
                <a:solidFill>
                  <a:srgbClr val="000000"/>
                </a:solidFill>
                <a:latin typeface="Courier New"/>
                <a:ea typeface="Courier New"/>
                <a:cs typeface="Courier New"/>
                <a:sym typeface="Courier New"/>
              </a:rPr>
              <a:t>std::</a:t>
            </a:r>
            <a:r>
              <a:rPr b="0" i="0" lang="en-US" sz="2200" u="none" cap="none" strike="noStrike">
                <a:solidFill>
                  <a:srgbClr val="0066FF"/>
                </a:solidFill>
                <a:latin typeface="Courier New"/>
                <a:ea typeface="Courier New"/>
                <a:cs typeface="Courier New"/>
                <a:sym typeface="Courier New"/>
              </a:rPr>
              <a:t>string</a:t>
            </a:r>
            <a:endParaRPr b="0" i="0" sz="2420" u="none" cap="none" strike="noStrike">
              <a:solidFill>
                <a:srgbClr val="000000"/>
              </a:solidFill>
              <a:latin typeface="Source Sans Pro"/>
              <a:ea typeface="Source Sans Pro"/>
              <a:cs typeface="Source Sans Pro"/>
              <a:sym typeface="Source Sans Pro"/>
            </a:endParaRPr>
          </a:p>
          <a:p>
            <a:pPr indent="0" lvl="0" marL="0" marR="0" rtl="0" algn="l">
              <a:spcBef>
                <a:spcPts val="0"/>
              </a:spcBef>
              <a:spcAft>
                <a:spcPts val="0"/>
              </a:spcAft>
              <a:buNone/>
            </a:pPr>
            <a:r>
              <a:rPr lang="en-US" sz="1800" u="sng">
                <a:solidFill>
                  <a:srgbClr val="009688"/>
                </a:solidFill>
                <a:latin typeface="Source Sans Pro"/>
                <a:ea typeface="Source Sans Pro"/>
                <a:cs typeface="Source Sans Pro"/>
                <a:sym typeface="Source Sans Pro"/>
                <a:hlinkClick r:id="rId3">
                  <a:extLst>
                    <a:ext uri="{A12FA001-AC4F-418D-AE19-62706E023703}">
                      <ahyp:hlinkClr val="tx"/>
                    </a:ext>
                  </a:extLst>
                </a:hlinkClick>
              </a:rPr>
              <a:t>http://www.cplusplus.com/reference/string/string/operator&lt;&lt;/</a:t>
            </a:r>
            <a:r>
              <a:rPr lang="en-US" sz="1800">
                <a:solidFill>
                  <a:srgbClr val="000000"/>
                </a:solidFill>
                <a:latin typeface="Source Sans Pro"/>
                <a:ea typeface="Source Sans Pro"/>
                <a:cs typeface="Source Sans Pro"/>
                <a:sym typeface="Source Sans Pro"/>
              </a:rPr>
              <a:t> </a:t>
            </a:r>
            <a:endParaRPr sz="1800">
              <a:solidFill>
                <a:schemeClr val="dk1"/>
              </a:solidFill>
              <a:latin typeface="Calibri"/>
              <a:ea typeface="Calibri"/>
              <a:cs typeface="Calibri"/>
              <a:sym typeface="Calibri"/>
            </a:endParaRPr>
          </a:p>
        </p:txBody>
      </p:sp>
      <p:sp>
        <p:nvSpPr>
          <p:cNvPr id="273" name="Google Shape;273;gfbb49b8581_0_236"/>
          <p:cNvSpPr/>
          <p:nvPr/>
        </p:nvSpPr>
        <p:spPr>
          <a:xfrm>
            <a:off x="906527" y="3785310"/>
            <a:ext cx="1150800" cy="377100"/>
          </a:xfrm>
          <a:prstGeom prst="rect">
            <a:avLst/>
          </a:prstGeom>
          <a:noFill/>
          <a:ln cap="flat" cmpd="sng" w="285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fbb49b8581_0_0"/>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String Manipulation</a:t>
            </a:r>
            <a:endParaRPr/>
          </a:p>
        </p:txBody>
      </p:sp>
      <p:sp>
        <p:nvSpPr>
          <p:cNvPr id="279" name="Google Shape;279;gfbb49b8581_0_0"/>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80" name="Google Shape;280;gfbb49b8581_0_0"/>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281" name="Google Shape;281;gfbb49b8581_0_0"/>
          <p:cNvSpPr/>
          <p:nvPr/>
        </p:nvSpPr>
        <p:spPr>
          <a:xfrm>
            <a:off x="692239" y="1378934"/>
            <a:ext cx="6096000" cy="341640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E2661A"/>
                </a:solidFill>
                <a:latin typeface="Courier New"/>
                <a:ea typeface="Courier New"/>
                <a:cs typeface="Courier New"/>
                <a:sym typeface="Courier New"/>
              </a:rPr>
              <a:t>#include </a:t>
            </a:r>
            <a:r>
              <a:rPr lang="en-US" sz="1800">
                <a:solidFill>
                  <a:srgbClr val="D94B7B"/>
                </a:solidFill>
                <a:latin typeface="Courier New"/>
                <a:ea typeface="Courier New"/>
                <a:cs typeface="Courier New"/>
                <a:sym typeface="Courier New"/>
              </a:rPr>
              <a:t>&lt;iostream&gt;   </a:t>
            </a:r>
            <a:r>
              <a:rPr i="1" lang="en-US" sz="1800">
                <a:solidFill>
                  <a:srgbClr val="5A5A5A"/>
                </a:solidFill>
                <a:latin typeface="Courier New"/>
                <a:ea typeface="Courier New"/>
                <a:cs typeface="Courier New"/>
                <a:sym typeface="Courier New"/>
              </a:rPr>
              <a:t>// for cout, endl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E2661A"/>
                </a:solidFill>
                <a:latin typeface="Courier New"/>
                <a:ea typeface="Courier New"/>
                <a:cs typeface="Courier New"/>
                <a:sym typeface="Courier New"/>
              </a:rPr>
              <a:t>#include </a:t>
            </a:r>
            <a:r>
              <a:rPr lang="en-US" sz="1800">
                <a:solidFill>
                  <a:srgbClr val="D94B7B"/>
                </a:solidFill>
                <a:latin typeface="Courier New"/>
                <a:ea typeface="Courier New"/>
                <a:cs typeface="Courier New"/>
                <a:sym typeface="Courier New"/>
              </a:rPr>
              <a:t>&lt;cstdlib&gt;    </a:t>
            </a:r>
            <a:r>
              <a:rPr i="1" lang="en-US" sz="1800">
                <a:solidFill>
                  <a:srgbClr val="5A5A5A"/>
                </a:solidFill>
                <a:latin typeface="Courier New"/>
                <a:ea typeface="Courier New"/>
                <a:cs typeface="Courier New"/>
                <a:sym typeface="Courier New"/>
              </a:rPr>
              <a:t>// for EXIT_SUCCESS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E2661A"/>
                </a:solidFill>
                <a:latin typeface="Courier New"/>
                <a:ea typeface="Courier New"/>
                <a:cs typeface="Courier New"/>
                <a:sym typeface="Courier New"/>
              </a:rPr>
              <a:t>#include </a:t>
            </a:r>
            <a:r>
              <a:rPr lang="en-US" sz="1800">
                <a:solidFill>
                  <a:srgbClr val="D94B7B"/>
                </a:solidFill>
                <a:latin typeface="Courier New"/>
                <a:ea typeface="Courier New"/>
                <a:cs typeface="Courier New"/>
                <a:sym typeface="Courier New"/>
              </a:rPr>
              <a:t>&lt;string&gt;     </a:t>
            </a:r>
            <a:r>
              <a:rPr i="1" lang="en-US" sz="1800">
                <a:solidFill>
                  <a:srgbClr val="5A5A5A"/>
                </a:solidFill>
                <a:latin typeface="Courier New"/>
                <a:ea typeface="Courier New"/>
                <a:cs typeface="Courier New"/>
                <a:sym typeface="Courier New"/>
              </a:rPr>
              <a:t>// for string</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E2661A"/>
                </a:solidFill>
                <a:latin typeface="Courier New"/>
                <a:ea typeface="Courier New"/>
                <a:cs typeface="Courier New"/>
                <a:sym typeface="Courier New"/>
              </a:rPr>
              <a:t>using namespace</a:t>
            </a:r>
            <a:r>
              <a:rPr lang="en-US" sz="1800">
                <a:solidFill>
                  <a:srgbClr val="611BB8"/>
                </a:solidFill>
                <a:latin typeface="Courier New"/>
                <a:ea typeface="Courier New"/>
                <a:cs typeface="Courier New"/>
                <a:sym typeface="Courier New"/>
              </a:rPr>
              <a:t> std;</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rgbClr val="0066FF"/>
                </a:solidFill>
                <a:latin typeface="Courier New"/>
                <a:ea typeface="Courier New"/>
                <a:cs typeface="Courier New"/>
                <a:sym typeface="Courier New"/>
              </a:rPr>
              <a:t>int </a:t>
            </a:r>
            <a:r>
              <a:rPr b="1" lang="en-US" sz="1800">
                <a:solidFill>
                  <a:srgbClr val="669900"/>
                </a:solidFill>
                <a:latin typeface="Courier New"/>
                <a:ea typeface="Courier New"/>
                <a:cs typeface="Courier New"/>
                <a:sym typeface="Courier New"/>
              </a:rPr>
              <a:t>main</a:t>
            </a:r>
            <a:r>
              <a:rPr lang="en-US" sz="1800">
                <a:solidFill>
                  <a:srgbClr val="611BB8"/>
                </a:solidFill>
                <a:latin typeface="Courier New"/>
                <a:ea typeface="Courier New"/>
                <a:cs typeface="Courier New"/>
                <a:sym typeface="Courier New"/>
              </a:rPr>
              <a:t>(</a:t>
            </a:r>
            <a:r>
              <a:rPr lang="en-US" sz="1800">
                <a:solidFill>
                  <a:srgbClr val="0066FF"/>
                </a:solidFill>
                <a:latin typeface="Courier New"/>
                <a:ea typeface="Courier New"/>
                <a:cs typeface="Courier New"/>
                <a:sym typeface="Courier New"/>
              </a:rPr>
              <a:t>int</a:t>
            </a:r>
            <a:r>
              <a:rPr lang="en-US" sz="1800">
                <a:solidFill>
                  <a:srgbClr val="611BB8"/>
                </a:solidFill>
                <a:latin typeface="Courier New"/>
                <a:ea typeface="Courier New"/>
                <a:cs typeface="Courier New"/>
                <a:sym typeface="Courier New"/>
              </a:rPr>
              <a:t> argc, </a:t>
            </a:r>
            <a:r>
              <a:rPr lang="en-US" sz="1800">
                <a:solidFill>
                  <a:srgbClr val="0066FF"/>
                </a:solidFill>
                <a:latin typeface="Courier New"/>
                <a:ea typeface="Courier New"/>
                <a:cs typeface="Courier New"/>
                <a:sym typeface="Courier New"/>
              </a:rPr>
              <a:t>char** </a:t>
            </a:r>
            <a:r>
              <a:rPr lang="en-US" sz="1800">
                <a:solidFill>
                  <a:srgbClr val="611BB8"/>
                </a:solidFill>
                <a:latin typeface="Courier New"/>
                <a:ea typeface="Courier New"/>
                <a:cs typeface="Courier New"/>
                <a:sym typeface="Courier New"/>
              </a:rPr>
              <a:t>argv)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0066FF"/>
                </a:solidFill>
                <a:latin typeface="Courier New"/>
                <a:ea typeface="Courier New"/>
                <a:cs typeface="Courier New"/>
                <a:sym typeface="Courier New"/>
              </a:rPr>
              <a:t>string</a:t>
            </a:r>
            <a:r>
              <a:rPr lang="en-US" sz="1800">
                <a:solidFill>
                  <a:srgbClr val="611BB8"/>
                </a:solidFill>
                <a:latin typeface="Courier New"/>
                <a:ea typeface="Courier New"/>
                <a:cs typeface="Courier New"/>
                <a:sym typeface="Courier New"/>
              </a:rPr>
              <a:t> hello(</a:t>
            </a:r>
            <a:r>
              <a:rPr lang="en-US" sz="1800">
                <a:solidFill>
                  <a:srgbClr val="D94B7B"/>
                </a:solidFill>
                <a:latin typeface="Courier New"/>
                <a:ea typeface="Courier New"/>
                <a:cs typeface="Courier New"/>
                <a:sym typeface="Courier New"/>
              </a:rPr>
              <a:t>"Hello"</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hello = hello + </a:t>
            </a:r>
            <a:r>
              <a:rPr lang="en-US" sz="1800">
                <a:solidFill>
                  <a:srgbClr val="D94B7B"/>
                </a:solidFill>
                <a:latin typeface="Courier New"/>
                <a:ea typeface="Courier New"/>
                <a:cs typeface="Courier New"/>
                <a:sym typeface="Courier New"/>
              </a:rPr>
              <a:t>", World!"</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cout &lt;&lt; hello &lt;&lt; </a:t>
            </a:r>
            <a:r>
              <a:rPr lang="en-US" sz="1800">
                <a:solidFill>
                  <a:srgbClr val="669900"/>
                </a:solidFill>
                <a:latin typeface="Courier New"/>
                <a:ea typeface="Courier New"/>
                <a:cs typeface="Courier New"/>
                <a:sym typeface="Courier New"/>
              </a:rPr>
              <a:t>endl</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  </a:t>
            </a:r>
            <a:r>
              <a:rPr lang="en-US" sz="1800">
                <a:solidFill>
                  <a:srgbClr val="E2661A"/>
                </a:solidFill>
                <a:latin typeface="Courier New"/>
                <a:ea typeface="Courier New"/>
                <a:cs typeface="Courier New"/>
                <a:sym typeface="Courier New"/>
              </a:rPr>
              <a:t>return</a:t>
            </a:r>
            <a:r>
              <a:rPr lang="en-US" sz="1800">
                <a:solidFill>
                  <a:srgbClr val="611BB8"/>
                </a:solidFill>
                <a:latin typeface="Courier New"/>
                <a:ea typeface="Courier New"/>
                <a:cs typeface="Courier New"/>
                <a:sym typeface="Courier New"/>
              </a:rPr>
              <a:t> </a:t>
            </a:r>
            <a:r>
              <a:rPr lang="en-US" sz="1800">
                <a:solidFill>
                  <a:srgbClr val="333333"/>
                </a:solidFill>
                <a:latin typeface="Courier New"/>
                <a:ea typeface="Courier New"/>
                <a:cs typeface="Courier New"/>
                <a:sym typeface="Courier New"/>
              </a:rPr>
              <a:t>EXIT_SUCCESS</a:t>
            </a: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611BB8"/>
                </a:solidFill>
                <a:latin typeface="Courier New"/>
                <a:ea typeface="Courier New"/>
                <a:cs typeface="Courier New"/>
                <a:sym typeface="Courier New"/>
              </a:rPr>
              <a:t>}</a:t>
            </a:r>
            <a:endParaRPr sz="1800">
              <a:solidFill>
                <a:schemeClr val="dk1"/>
              </a:solidFill>
              <a:latin typeface="Calibri"/>
              <a:ea typeface="Calibri"/>
              <a:cs typeface="Calibri"/>
              <a:sym typeface="Calibri"/>
            </a:endParaRPr>
          </a:p>
        </p:txBody>
      </p:sp>
      <p:sp>
        <p:nvSpPr>
          <p:cNvPr id="282" name="Google Shape;282;gfbb49b8581_0_0"/>
          <p:cNvSpPr/>
          <p:nvPr/>
        </p:nvSpPr>
        <p:spPr>
          <a:xfrm>
            <a:off x="6846494" y="944438"/>
            <a:ext cx="4857900" cy="2423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000000"/>
                </a:solidFill>
                <a:latin typeface="Source Sans Pro"/>
                <a:ea typeface="Source Sans Pro"/>
                <a:cs typeface="Source Sans Pro"/>
                <a:sym typeface="Source Sans Pro"/>
              </a:rPr>
              <a:t>String Concatenation</a:t>
            </a:r>
            <a:endParaRPr/>
          </a:p>
          <a:p>
            <a:pPr indent="0" lvl="0" marL="0" marR="0" rtl="0" algn="l">
              <a:spcBef>
                <a:spcPts val="520"/>
              </a:spcBef>
              <a:spcAft>
                <a:spcPts val="0"/>
              </a:spcAft>
              <a:buNone/>
            </a:pPr>
            <a:r>
              <a:rPr lang="en-US" sz="2600">
                <a:solidFill>
                  <a:srgbClr val="000000"/>
                </a:solidFill>
                <a:latin typeface="Source Sans Pro"/>
                <a:ea typeface="Source Sans Pro"/>
                <a:cs typeface="Source Sans Pro"/>
                <a:sym typeface="Source Sans Pro"/>
              </a:rPr>
              <a:t>The string class overloads the “</a:t>
            </a:r>
            <a:r>
              <a:rPr lang="en-US" sz="2600">
                <a:solidFill>
                  <a:srgbClr val="000000"/>
                </a:solidFill>
                <a:latin typeface="Courier New"/>
                <a:ea typeface="Courier New"/>
                <a:cs typeface="Courier New"/>
                <a:sym typeface="Courier New"/>
              </a:rPr>
              <a:t>+</a:t>
            </a:r>
            <a:r>
              <a:rPr lang="en-US" sz="2600">
                <a:solidFill>
                  <a:srgbClr val="000000"/>
                </a:solidFill>
                <a:latin typeface="Source Sans Pro"/>
                <a:ea typeface="Source Sans Pro"/>
                <a:cs typeface="Source Sans Pro"/>
                <a:sym typeface="Source Sans Pro"/>
              </a:rPr>
              <a:t>” operator</a:t>
            </a:r>
            <a:endParaRPr sz="1560">
              <a:solidFill>
                <a:srgbClr val="000000"/>
              </a:solidFill>
              <a:latin typeface="Source Sans Pro"/>
              <a:ea typeface="Source Sans Pro"/>
              <a:cs typeface="Source Sans Pro"/>
              <a:sym typeface="Source Sans Pro"/>
            </a:endParaRPr>
          </a:p>
          <a:p>
            <a:pPr indent="-285750" lvl="0" marL="285750" marR="0" rtl="0" algn="l">
              <a:spcBef>
                <a:spcPts val="440"/>
              </a:spcBef>
              <a:spcAft>
                <a:spcPts val="0"/>
              </a:spcAft>
              <a:buClr>
                <a:srgbClr val="000000"/>
              </a:buClr>
              <a:buSzPts val="2200"/>
              <a:buFont typeface="Arial"/>
              <a:buChar char="•"/>
            </a:pPr>
            <a:r>
              <a:rPr lang="en-US" sz="2200">
                <a:solidFill>
                  <a:srgbClr val="000000"/>
                </a:solidFill>
                <a:latin typeface="Source Sans Pro"/>
                <a:ea typeface="Source Sans Pro"/>
                <a:cs typeface="Source Sans Pro"/>
                <a:sym typeface="Source Sans Pro"/>
              </a:rPr>
              <a:t>Creates and returns a new string that is the concatenation of the left and right</a:t>
            </a:r>
            <a:endParaRPr b="0" i="0" sz="2420" u="none" strike="noStrike">
              <a:solidFill>
                <a:srgbClr val="000000"/>
              </a:solidFill>
              <a:latin typeface="Source Sans Pro"/>
              <a:ea typeface="Source Sans Pro"/>
              <a:cs typeface="Source Sans Pro"/>
              <a:sym typeface="Source Sans Pro"/>
            </a:endParaRPr>
          </a:p>
        </p:txBody>
      </p:sp>
      <p:sp>
        <p:nvSpPr>
          <p:cNvPr id="283" name="Google Shape;283;gfbb49b8581_0_0"/>
          <p:cNvSpPr/>
          <p:nvPr/>
        </p:nvSpPr>
        <p:spPr>
          <a:xfrm>
            <a:off x="6763988" y="3368178"/>
            <a:ext cx="5022900" cy="208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000000"/>
                </a:solidFill>
                <a:latin typeface="Source Sans Pro"/>
                <a:ea typeface="Source Sans Pro"/>
                <a:cs typeface="Source Sans Pro"/>
                <a:sym typeface="Source Sans Pro"/>
              </a:rPr>
              <a:t>String Assignment</a:t>
            </a:r>
            <a:endParaRPr/>
          </a:p>
          <a:p>
            <a:pPr indent="0" lvl="0" marL="0" marR="0" rtl="0" algn="l">
              <a:spcBef>
                <a:spcPts val="520"/>
              </a:spcBef>
              <a:spcAft>
                <a:spcPts val="0"/>
              </a:spcAft>
              <a:buNone/>
            </a:pPr>
            <a:r>
              <a:rPr lang="en-US" sz="2600">
                <a:solidFill>
                  <a:srgbClr val="000000"/>
                </a:solidFill>
                <a:latin typeface="Source Sans Pro"/>
                <a:ea typeface="Source Sans Pro"/>
                <a:cs typeface="Source Sans Pro"/>
                <a:sym typeface="Source Sans Pro"/>
              </a:rPr>
              <a:t>The string class overloads the “</a:t>
            </a:r>
            <a:r>
              <a:rPr lang="en-US" sz="2600">
                <a:solidFill>
                  <a:srgbClr val="000000"/>
                </a:solidFill>
                <a:latin typeface="Courier New"/>
                <a:ea typeface="Courier New"/>
                <a:cs typeface="Courier New"/>
                <a:sym typeface="Courier New"/>
              </a:rPr>
              <a:t>=</a:t>
            </a:r>
            <a:r>
              <a:rPr lang="en-US" sz="2600">
                <a:solidFill>
                  <a:srgbClr val="000000"/>
                </a:solidFill>
                <a:latin typeface="Source Sans Pro"/>
                <a:ea typeface="Source Sans Pro"/>
                <a:cs typeface="Source Sans Pro"/>
                <a:sym typeface="Source Sans Pro"/>
              </a:rPr>
              <a:t>” operator</a:t>
            </a:r>
            <a:endParaRPr sz="1560">
              <a:solidFill>
                <a:srgbClr val="000000"/>
              </a:solidFill>
              <a:latin typeface="Source Sans Pro"/>
              <a:ea typeface="Source Sans Pro"/>
              <a:cs typeface="Source Sans Pro"/>
              <a:sym typeface="Source Sans Pro"/>
            </a:endParaRPr>
          </a:p>
          <a:p>
            <a:pPr indent="-285750" lvl="0" marL="285750" marR="0" rtl="0" algn="l">
              <a:spcBef>
                <a:spcPts val="440"/>
              </a:spcBef>
              <a:spcAft>
                <a:spcPts val="0"/>
              </a:spcAft>
              <a:buClr>
                <a:srgbClr val="000000"/>
              </a:buClr>
              <a:buSzPts val="2200"/>
              <a:buFont typeface="Arial"/>
              <a:buChar char="•"/>
            </a:pPr>
            <a:r>
              <a:rPr lang="en-US" sz="2200">
                <a:solidFill>
                  <a:srgbClr val="000000"/>
                </a:solidFill>
                <a:latin typeface="Source Sans Pro"/>
                <a:ea typeface="Source Sans Pro"/>
                <a:cs typeface="Source Sans Pro"/>
                <a:sym typeface="Source Sans Pro"/>
              </a:rPr>
              <a:t>Copies the right and replaces the string’s contents with it</a:t>
            </a:r>
            <a:endParaRPr b="0" i="0" sz="2420" u="none" strike="noStrike">
              <a:solidFill>
                <a:srgbClr val="000000"/>
              </a:solidFill>
              <a:latin typeface="Source Sans Pro"/>
              <a:ea typeface="Source Sans Pro"/>
              <a:cs typeface="Source Sans Pro"/>
              <a:sym typeface="Source Sans Pro"/>
            </a:endParaRPr>
          </a:p>
        </p:txBody>
      </p:sp>
      <p:sp>
        <p:nvSpPr>
          <p:cNvPr id="284" name="Google Shape;284;gfbb49b8581_0_0"/>
          <p:cNvSpPr/>
          <p:nvPr/>
        </p:nvSpPr>
        <p:spPr>
          <a:xfrm>
            <a:off x="575239" y="4968092"/>
            <a:ext cx="11369100" cy="183630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rgbClr val="000000"/>
              </a:buClr>
              <a:buSzPts val="2400"/>
              <a:buFont typeface="Arial"/>
              <a:buChar char="•"/>
            </a:pPr>
            <a:r>
              <a:rPr lang="en-US" sz="2400">
                <a:solidFill>
                  <a:srgbClr val="000000"/>
                </a:solidFill>
                <a:latin typeface="Source Sans Pro"/>
                <a:ea typeface="Source Sans Pro"/>
                <a:cs typeface="Source Sans Pro"/>
                <a:sym typeface="Source Sans Pro"/>
              </a:rPr>
              <a:t>This statement is complex!</a:t>
            </a:r>
            <a:endParaRPr sz="1400">
              <a:solidFill>
                <a:srgbClr val="000000"/>
              </a:solidFill>
              <a:latin typeface="Source Sans Pro"/>
              <a:ea typeface="Source Sans Pro"/>
              <a:cs typeface="Source Sans Pro"/>
              <a:sym typeface="Source Sans Pro"/>
            </a:endParaRPr>
          </a:p>
          <a:p>
            <a:pPr indent="-285750" lvl="1" marL="742950" marR="0" rtl="0" algn="l">
              <a:spcBef>
                <a:spcPts val="440"/>
              </a:spcBef>
              <a:spcAft>
                <a:spcPts val="0"/>
              </a:spcAft>
              <a:buClr>
                <a:srgbClr val="000000"/>
              </a:buClr>
              <a:buSzPts val="2000"/>
              <a:buFont typeface="Arial"/>
              <a:buChar char="•"/>
            </a:pPr>
            <a:r>
              <a:rPr b="0" i="0" lang="en-US" sz="2000" u="none" cap="none" strike="noStrike">
                <a:solidFill>
                  <a:srgbClr val="000000"/>
                </a:solidFill>
                <a:latin typeface="Source Sans Pro"/>
                <a:ea typeface="Source Sans Pro"/>
                <a:cs typeface="Source Sans Pro"/>
                <a:sym typeface="Source Sans Pro"/>
              </a:rPr>
              <a:t>First “</a:t>
            </a:r>
            <a:r>
              <a:rPr b="0" i="0" lang="en-US" sz="2000" u="none" cap="none" strike="noStrike">
                <a:solidFill>
                  <a:srgbClr val="000000"/>
                </a:solidFill>
                <a:latin typeface="Courier New"/>
                <a:ea typeface="Courier New"/>
                <a:cs typeface="Courier New"/>
                <a:sym typeface="Courier New"/>
              </a:rPr>
              <a:t>+</a:t>
            </a:r>
            <a:r>
              <a:rPr b="0" i="0" lang="en-US" sz="2000" u="none" cap="none" strike="noStrike">
                <a:solidFill>
                  <a:srgbClr val="000000"/>
                </a:solidFill>
                <a:latin typeface="Source Sans Pro"/>
                <a:ea typeface="Source Sans Pro"/>
                <a:cs typeface="Source Sans Pro"/>
                <a:sym typeface="Source Sans Pro"/>
              </a:rPr>
              <a:t>” creates a string that is the concatenation of </a:t>
            </a:r>
            <a:r>
              <a:rPr b="0" i="0" lang="en-US" sz="2000" u="none" cap="none" strike="noStrike">
                <a:solidFill>
                  <a:srgbClr val="000000"/>
                </a:solidFill>
                <a:latin typeface="Courier New"/>
                <a:ea typeface="Courier New"/>
                <a:cs typeface="Courier New"/>
                <a:sym typeface="Courier New"/>
              </a:rPr>
              <a:t>hello</a:t>
            </a:r>
            <a:r>
              <a:rPr b="0" i="0" lang="en-US" sz="2000" u="none" cap="none" strike="noStrike">
                <a:solidFill>
                  <a:srgbClr val="000000"/>
                </a:solidFill>
                <a:latin typeface="Source Sans Pro"/>
                <a:ea typeface="Source Sans Pro"/>
                <a:cs typeface="Source Sans Pro"/>
                <a:sym typeface="Source Sans Pro"/>
              </a:rPr>
              <a:t>’s current contents and </a:t>
            </a:r>
            <a:r>
              <a:rPr b="0" i="0" lang="en-US" sz="2000" u="none" cap="none" strike="noStrike">
                <a:solidFill>
                  <a:srgbClr val="D94B7B"/>
                </a:solidFill>
                <a:latin typeface="Courier New"/>
                <a:ea typeface="Courier New"/>
                <a:cs typeface="Courier New"/>
                <a:sym typeface="Courier New"/>
              </a:rPr>
              <a:t>", World!"</a:t>
            </a:r>
            <a:endParaRPr b="0" i="0" sz="2400" u="none" cap="none" strike="noStrike">
              <a:solidFill>
                <a:srgbClr val="000000"/>
              </a:solidFill>
              <a:latin typeface="Source Sans Pro"/>
              <a:ea typeface="Source Sans Pro"/>
              <a:cs typeface="Source Sans Pro"/>
              <a:sym typeface="Source Sans Pro"/>
            </a:endParaRPr>
          </a:p>
          <a:p>
            <a:pPr indent="-285750" lvl="1" marL="742950" marR="0" rtl="0" algn="l">
              <a:spcBef>
                <a:spcPts val="440"/>
              </a:spcBef>
              <a:spcAft>
                <a:spcPts val="0"/>
              </a:spcAft>
              <a:buClr>
                <a:srgbClr val="000000"/>
              </a:buClr>
              <a:buSzPts val="2000"/>
              <a:buFont typeface="Arial"/>
              <a:buChar char="•"/>
            </a:pPr>
            <a:r>
              <a:rPr b="0" i="0" lang="en-US" sz="2000" u="none" cap="none" strike="noStrike">
                <a:solidFill>
                  <a:srgbClr val="000000"/>
                </a:solidFill>
                <a:latin typeface="Source Sans Pro"/>
                <a:ea typeface="Source Sans Pro"/>
                <a:cs typeface="Source Sans Pro"/>
                <a:sym typeface="Source Sans Pro"/>
              </a:rPr>
              <a:t>Then “</a:t>
            </a:r>
            <a:r>
              <a:rPr b="0" i="0" lang="en-US" sz="2000" u="none" cap="none" strike="noStrike">
                <a:solidFill>
                  <a:srgbClr val="000000"/>
                </a:solidFill>
                <a:latin typeface="Courier New"/>
                <a:ea typeface="Courier New"/>
                <a:cs typeface="Courier New"/>
                <a:sym typeface="Courier New"/>
              </a:rPr>
              <a:t>=</a:t>
            </a:r>
            <a:r>
              <a:rPr b="0" i="0" lang="en-US" sz="2000" u="none" cap="none" strike="noStrike">
                <a:solidFill>
                  <a:srgbClr val="000000"/>
                </a:solidFill>
                <a:latin typeface="Source Sans Pro"/>
                <a:ea typeface="Source Sans Pro"/>
                <a:cs typeface="Source Sans Pro"/>
                <a:sym typeface="Source Sans Pro"/>
              </a:rPr>
              <a:t>” creates a copy of the concatenation to store in </a:t>
            </a:r>
            <a:r>
              <a:rPr b="0" i="0" lang="en-US" sz="2000" u="none" cap="none" strike="noStrike">
                <a:solidFill>
                  <a:srgbClr val="000000"/>
                </a:solidFill>
                <a:latin typeface="Courier New"/>
                <a:ea typeface="Courier New"/>
                <a:cs typeface="Courier New"/>
                <a:sym typeface="Courier New"/>
              </a:rPr>
              <a:t>hello</a:t>
            </a:r>
            <a:endParaRPr b="0" i="0" sz="2400" u="none" cap="none" strike="noStrike">
              <a:solidFill>
                <a:srgbClr val="000000"/>
              </a:solidFill>
              <a:latin typeface="Source Sans Pro"/>
              <a:ea typeface="Source Sans Pro"/>
              <a:cs typeface="Source Sans Pro"/>
              <a:sym typeface="Source Sans Pro"/>
            </a:endParaRPr>
          </a:p>
          <a:p>
            <a:pPr indent="-285750" lvl="1" marL="742950" marR="0" rtl="0" algn="l">
              <a:spcBef>
                <a:spcPts val="440"/>
              </a:spcBef>
              <a:spcAft>
                <a:spcPts val="0"/>
              </a:spcAft>
              <a:buClr>
                <a:srgbClr val="000000"/>
              </a:buClr>
              <a:buSzPts val="2000"/>
              <a:buFont typeface="Arial"/>
              <a:buChar char="•"/>
            </a:pPr>
            <a:r>
              <a:rPr b="0" i="0" lang="en-US" sz="2000" u="none" cap="none" strike="noStrike">
                <a:solidFill>
                  <a:srgbClr val="000000"/>
                </a:solidFill>
                <a:latin typeface="Source Sans Pro"/>
                <a:ea typeface="Source Sans Pro"/>
                <a:cs typeface="Source Sans Pro"/>
                <a:sym typeface="Source Sans Pro"/>
              </a:rPr>
              <a:t>Without the syntactic sugar:</a:t>
            </a:r>
            <a:endParaRPr b="0" i="0" sz="2400" u="none" cap="none" strike="noStrike">
              <a:solidFill>
                <a:srgbClr val="000000"/>
              </a:solidFill>
              <a:latin typeface="Source Sans Pro"/>
              <a:ea typeface="Source Sans Pro"/>
              <a:cs typeface="Source Sans Pro"/>
              <a:sym typeface="Source Sans Pro"/>
            </a:endParaRPr>
          </a:p>
          <a:p>
            <a:pPr indent="-228600" lvl="2" marL="1143000" marR="0" rtl="0" algn="l">
              <a:spcBef>
                <a:spcPts val="400"/>
              </a:spcBef>
              <a:spcAft>
                <a:spcPts val="0"/>
              </a:spcAft>
              <a:buClr>
                <a:srgbClr val="000000"/>
              </a:buClr>
              <a:buSzPts val="1600"/>
              <a:buFont typeface="Arial"/>
              <a:buChar char="•"/>
            </a:pPr>
            <a:r>
              <a:rPr b="0" i="0" lang="en-US" sz="1600" u="none" cap="none" strike="noStrike">
                <a:solidFill>
                  <a:srgbClr val="000000"/>
                </a:solidFill>
                <a:latin typeface="Courier New"/>
                <a:ea typeface="Courier New"/>
                <a:cs typeface="Courier New"/>
                <a:sym typeface="Courier New"/>
              </a:rPr>
              <a:t>hello.operator=(hello.operator+(</a:t>
            </a:r>
            <a:r>
              <a:rPr b="0" i="0" lang="en-US" sz="1600" u="none" cap="none" strike="noStrike">
                <a:solidFill>
                  <a:srgbClr val="D94B7B"/>
                </a:solidFill>
                <a:latin typeface="Courier New"/>
                <a:ea typeface="Courier New"/>
                <a:cs typeface="Courier New"/>
                <a:sym typeface="Courier New"/>
              </a:rPr>
              <a:t>", World!"</a:t>
            </a:r>
            <a:r>
              <a:rPr b="0" i="0" lang="en-US" sz="16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Source Sans Pro"/>
              <a:ea typeface="Source Sans Pro"/>
              <a:cs typeface="Source Sans Pro"/>
              <a:sym typeface="Source Sans Pro"/>
            </a:endParaRPr>
          </a:p>
        </p:txBody>
      </p:sp>
      <p:sp>
        <p:nvSpPr>
          <p:cNvPr id="285" name="Google Shape;285;gfbb49b8581_0_0"/>
          <p:cNvSpPr/>
          <p:nvPr/>
        </p:nvSpPr>
        <p:spPr>
          <a:xfrm>
            <a:off x="2052746" y="3596969"/>
            <a:ext cx="1150800" cy="377100"/>
          </a:xfrm>
          <a:prstGeom prst="rect">
            <a:avLst/>
          </a:prstGeom>
          <a:noFill/>
          <a:ln cap="flat" cmpd="sng" w="285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gfbb49b8581_0_0"/>
          <p:cNvSpPr/>
          <p:nvPr/>
        </p:nvSpPr>
        <p:spPr>
          <a:xfrm>
            <a:off x="863773" y="3591464"/>
            <a:ext cx="1150800" cy="377100"/>
          </a:xfrm>
          <a:prstGeom prst="rect">
            <a:avLst/>
          </a:prstGeom>
          <a:noFill/>
          <a:ln cap="flat" cmpd="sng" w="285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Stack vs Heap</a:t>
            </a:r>
            <a:endParaRPr/>
          </a:p>
        </p:txBody>
      </p:sp>
      <p:sp>
        <p:nvSpPr>
          <p:cNvPr id="292" name="Google Shape;292;p3"/>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fontScale="92500" lnSpcReduction="20000"/>
          </a:bodyPr>
          <a:lstStyle/>
          <a:p>
            <a:pPr indent="-129222" lvl="0" marL="91440" rtl="0" algn="l">
              <a:lnSpc>
                <a:spcPct val="90000"/>
              </a:lnSpc>
              <a:spcBef>
                <a:spcPts val="0"/>
              </a:spcBef>
              <a:spcAft>
                <a:spcPts val="0"/>
              </a:spcAft>
              <a:buSzPct val="100000"/>
              <a:buChar char="▪"/>
            </a:pPr>
            <a:r>
              <a:rPr lang="en-US"/>
              <a:t>Java</a:t>
            </a:r>
            <a:endParaRPr/>
          </a:p>
          <a:p>
            <a:pPr indent="-137160" lvl="1" marL="265176" rtl="0" algn="l">
              <a:lnSpc>
                <a:spcPct val="90000"/>
              </a:lnSpc>
              <a:spcBef>
                <a:spcPts val="400"/>
              </a:spcBef>
              <a:spcAft>
                <a:spcPts val="0"/>
              </a:spcAft>
              <a:buSzPct val="100000"/>
              <a:buChar char="-"/>
            </a:pPr>
            <a:r>
              <a:rPr lang="en-US" u="sng"/>
              <a:t>Stack</a:t>
            </a:r>
            <a:r>
              <a:rPr lang="en-US"/>
              <a:t>: cannot stack-allocate objects</a:t>
            </a:r>
            <a:endParaRPr/>
          </a:p>
          <a:p>
            <a:pPr indent="-137160" lvl="1" marL="265176" rtl="0" algn="l">
              <a:lnSpc>
                <a:spcPct val="90000"/>
              </a:lnSpc>
              <a:spcBef>
                <a:spcPts val="600"/>
              </a:spcBef>
              <a:spcAft>
                <a:spcPts val="0"/>
              </a:spcAft>
              <a:buSzPct val="100000"/>
              <a:buChar char="-"/>
            </a:pPr>
            <a:r>
              <a:rPr lang="en-US" u="sng"/>
              <a:t>Heap</a:t>
            </a:r>
            <a:r>
              <a:rPr lang="en-US"/>
              <a:t>: can only directly allocate pointers to objects, all objects are dynamically allocated in the heap</a:t>
            </a:r>
            <a:endParaRPr/>
          </a:p>
          <a:p>
            <a:pPr indent="-137159" lvl="2" marL="448056" rtl="0" algn="l">
              <a:lnSpc>
                <a:spcPct val="90000"/>
              </a:lnSpc>
              <a:spcBef>
                <a:spcPts val="600"/>
              </a:spcBef>
              <a:spcAft>
                <a:spcPts val="0"/>
              </a:spcAft>
              <a:buSzPct val="100000"/>
              <a:buChar char="-"/>
            </a:pPr>
            <a:r>
              <a:rPr lang="en-US"/>
              <a:t>new Thing(…) calls constructor, returns heap allocated pointer</a:t>
            </a:r>
            <a:endParaRPr/>
          </a:p>
          <a:p>
            <a:pPr indent="-137159" lvl="2" marL="448056" rtl="0" algn="l">
              <a:lnSpc>
                <a:spcPct val="90000"/>
              </a:lnSpc>
              <a:spcBef>
                <a:spcPts val="600"/>
              </a:spcBef>
              <a:spcAft>
                <a:spcPts val="0"/>
              </a:spcAft>
              <a:buSzPct val="100000"/>
              <a:buChar char="-"/>
            </a:pPr>
            <a:r>
              <a:rPr lang="en-US"/>
              <a:t>garbage collector frees allocated memory, outside of programmer responsibility</a:t>
            </a:r>
            <a:endParaRPr/>
          </a:p>
          <a:p>
            <a:pPr indent="-31432" lvl="1" marL="265176" rtl="0" algn="l">
              <a:lnSpc>
                <a:spcPct val="90000"/>
              </a:lnSpc>
              <a:spcBef>
                <a:spcPts val="600"/>
              </a:spcBef>
              <a:spcAft>
                <a:spcPts val="0"/>
              </a:spcAft>
              <a:buSzPct val="100000"/>
              <a:buNone/>
            </a:pPr>
            <a:r>
              <a:t/>
            </a:r>
            <a:endParaRPr/>
          </a:p>
          <a:p>
            <a:pPr indent="-129222" lvl="0" marL="91440" rtl="0" algn="l">
              <a:lnSpc>
                <a:spcPct val="90000"/>
              </a:lnSpc>
              <a:spcBef>
                <a:spcPts val="1600"/>
              </a:spcBef>
              <a:spcAft>
                <a:spcPts val="0"/>
              </a:spcAft>
              <a:buSzPct val="100000"/>
              <a:buChar char="▪"/>
            </a:pPr>
            <a:r>
              <a:rPr lang="en-US"/>
              <a:t>C</a:t>
            </a:r>
            <a:endParaRPr/>
          </a:p>
          <a:p>
            <a:pPr indent="-137160" lvl="1" marL="265176" rtl="0" algn="l">
              <a:lnSpc>
                <a:spcPct val="90000"/>
              </a:lnSpc>
              <a:spcBef>
                <a:spcPts val="400"/>
              </a:spcBef>
              <a:spcAft>
                <a:spcPts val="0"/>
              </a:spcAft>
              <a:buSzPct val="100000"/>
              <a:buChar char="-"/>
            </a:pPr>
            <a:r>
              <a:rPr lang="en-US" u="sng"/>
              <a:t>Stack</a:t>
            </a:r>
            <a:r>
              <a:rPr lang="en-US"/>
              <a:t>: can stack-allocate a struct, then initialize individual variables within stack as well, does not persist beyond single function</a:t>
            </a:r>
            <a:endParaRPr/>
          </a:p>
          <a:p>
            <a:pPr indent="-137160" lvl="1" marL="265176" rtl="0" algn="l">
              <a:lnSpc>
                <a:spcPct val="90000"/>
              </a:lnSpc>
              <a:spcBef>
                <a:spcPts val="600"/>
              </a:spcBef>
              <a:spcAft>
                <a:spcPts val="0"/>
              </a:spcAft>
              <a:buSzPct val="100000"/>
              <a:buChar char="-"/>
            </a:pPr>
            <a:r>
              <a:rPr lang="en-US" u="sng"/>
              <a:t>Heap</a:t>
            </a:r>
            <a:r>
              <a:rPr lang="en-US"/>
              <a:t>: use malloc to dynamically allocate memory on the heap, must initialize data explicitly afterwards. </a:t>
            </a:r>
            <a:endParaRPr/>
          </a:p>
          <a:p>
            <a:pPr indent="-137159" lvl="2" marL="448056" rtl="0" algn="l">
              <a:lnSpc>
                <a:spcPct val="90000"/>
              </a:lnSpc>
              <a:spcBef>
                <a:spcPts val="600"/>
              </a:spcBef>
              <a:spcAft>
                <a:spcPts val="0"/>
              </a:spcAft>
              <a:buSzPct val="100000"/>
              <a:buChar char="-"/>
            </a:pPr>
            <a:r>
              <a:rPr lang="en-US"/>
              <a:t>Must free this memory exactly once later. </a:t>
            </a:r>
            <a:endParaRPr/>
          </a:p>
          <a:p>
            <a:pPr indent="-137159" lvl="2" marL="448056" rtl="0" algn="l">
              <a:lnSpc>
                <a:spcPct val="90000"/>
              </a:lnSpc>
              <a:spcBef>
                <a:spcPts val="600"/>
              </a:spcBef>
              <a:spcAft>
                <a:spcPts val="0"/>
              </a:spcAft>
              <a:buSzPct val="100000"/>
              <a:buChar char="-"/>
            </a:pPr>
            <a:r>
              <a:rPr lang="en-US"/>
              <a:t>Malloc returns untyped pointers.</a:t>
            </a:r>
            <a:endParaRPr/>
          </a:p>
          <a:p>
            <a:pPr indent="0" lvl="1" marL="128016" rtl="0" algn="l">
              <a:lnSpc>
                <a:spcPct val="90000"/>
              </a:lnSpc>
              <a:spcBef>
                <a:spcPts val="600"/>
              </a:spcBef>
              <a:spcAft>
                <a:spcPts val="0"/>
              </a:spcAft>
              <a:buSzPct val="100000"/>
              <a:buNone/>
            </a:pPr>
            <a:r>
              <a:t/>
            </a:r>
            <a:endParaRPr/>
          </a:p>
          <a:p>
            <a:pPr indent="-129222" lvl="0" marL="91440" rtl="0" algn="l">
              <a:lnSpc>
                <a:spcPct val="90000"/>
              </a:lnSpc>
              <a:spcBef>
                <a:spcPts val="1600"/>
              </a:spcBef>
              <a:spcAft>
                <a:spcPts val="0"/>
              </a:spcAft>
              <a:buSzPct val="100000"/>
              <a:buChar char="▪"/>
            </a:pPr>
            <a:r>
              <a:rPr lang="en-US"/>
              <a:t>C++ </a:t>
            </a:r>
            <a:endParaRPr/>
          </a:p>
          <a:p>
            <a:pPr indent="-137160" lvl="1" marL="265176" rtl="0" algn="l">
              <a:lnSpc>
                <a:spcPct val="90000"/>
              </a:lnSpc>
              <a:spcBef>
                <a:spcPts val="400"/>
              </a:spcBef>
              <a:spcAft>
                <a:spcPts val="0"/>
              </a:spcAft>
              <a:buSzPct val="100000"/>
              <a:buChar char="-"/>
            </a:pPr>
            <a:r>
              <a:rPr lang="en-US" u="sng"/>
              <a:t>Stack</a:t>
            </a:r>
            <a:r>
              <a:rPr lang="en-US"/>
              <a:t>: can directly stack-allocate or call a constructor that allocates a pointer in the stack to object constructed.</a:t>
            </a:r>
            <a:endParaRPr/>
          </a:p>
          <a:p>
            <a:pPr indent="-137160" lvl="1" marL="265176" rtl="0" algn="l">
              <a:lnSpc>
                <a:spcPct val="90000"/>
              </a:lnSpc>
              <a:spcBef>
                <a:spcPts val="600"/>
              </a:spcBef>
              <a:spcAft>
                <a:spcPts val="0"/>
              </a:spcAft>
              <a:buSzPct val="100000"/>
              <a:buChar char="-"/>
            </a:pPr>
            <a:r>
              <a:rPr lang="en-US" u="sng"/>
              <a:t>Heap</a:t>
            </a:r>
            <a:r>
              <a:rPr lang="en-US"/>
              <a:t>: use of new keyword allocates space in heap for object, returns pointer to object which if stored in local variable will be saved in the stack. Can also simultaneously allocate and initialize heap data EG: </a:t>
            </a:r>
            <a:r>
              <a:rPr lang="en-US">
                <a:latin typeface="Courier New"/>
                <a:ea typeface="Courier New"/>
                <a:cs typeface="Courier New"/>
                <a:sym typeface="Courier New"/>
              </a:rPr>
              <a:t>new int(42)</a:t>
            </a:r>
            <a:endParaRPr/>
          </a:p>
          <a:p>
            <a:pPr indent="-137159" lvl="2" marL="448056" rtl="0" algn="l">
              <a:lnSpc>
                <a:spcPct val="90000"/>
              </a:lnSpc>
              <a:spcBef>
                <a:spcPts val="600"/>
              </a:spcBef>
              <a:spcAft>
                <a:spcPts val="0"/>
              </a:spcAft>
              <a:buSzPct val="100000"/>
              <a:buChar char="-"/>
            </a:pPr>
            <a:r>
              <a:rPr lang="en-US"/>
              <a:t>Like C must deallocate dynamically allocated memory, but must use delete instead of free. </a:t>
            </a:r>
            <a:endParaRPr/>
          </a:p>
        </p:txBody>
      </p:sp>
      <p:sp>
        <p:nvSpPr>
          <p:cNvPr id="293" name="Google Shape;293;p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94" name="Google Shape;294;p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Allocating memory in C++</a:t>
            </a:r>
            <a:endParaRPr/>
          </a:p>
        </p:txBody>
      </p:sp>
      <p:sp>
        <p:nvSpPr>
          <p:cNvPr id="300" name="Google Shape;300;p4"/>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Char char="▪"/>
            </a:pPr>
            <a:r>
              <a:rPr lang="en-US"/>
              <a:t>In C</a:t>
            </a:r>
            <a:endParaRPr/>
          </a:p>
          <a:p>
            <a:pPr indent="0" lvl="0" marL="0" rtl="0" algn="l">
              <a:lnSpc>
                <a:spcPct val="90000"/>
              </a:lnSpc>
              <a:spcBef>
                <a:spcPts val="1400"/>
              </a:spcBef>
              <a:spcAft>
                <a:spcPts val="0"/>
              </a:spcAft>
              <a:buSzPts val="2000"/>
              <a:buNone/>
            </a:pPr>
            <a:r>
              <a:rPr lang="en-US" sz="2000">
                <a:latin typeface="Courier New"/>
                <a:ea typeface="Courier New"/>
                <a:cs typeface="Courier New"/>
                <a:sym typeface="Courier New"/>
              </a:rPr>
              <a:t>int* arr = (int*) </a:t>
            </a:r>
            <a:r>
              <a:rPr b="1" lang="en-US" sz="2000">
                <a:latin typeface="Courier New"/>
                <a:ea typeface="Courier New"/>
                <a:cs typeface="Courier New"/>
                <a:sym typeface="Courier New"/>
              </a:rPr>
              <a:t>malloc</a:t>
            </a:r>
            <a:r>
              <a:rPr lang="en-US" sz="2000">
                <a:latin typeface="Courier New"/>
                <a:ea typeface="Courier New"/>
                <a:cs typeface="Courier New"/>
                <a:sym typeface="Courier New"/>
              </a:rPr>
              <a:t>(sizeof(int) * 100); </a:t>
            </a:r>
            <a:r>
              <a:rPr lang="en-US" sz="1800">
                <a:latin typeface="Courier New"/>
                <a:ea typeface="Courier New"/>
                <a:cs typeface="Courier New"/>
                <a:sym typeface="Courier New"/>
              </a:rPr>
              <a:t>// returns non-typed pointer</a:t>
            </a:r>
            <a:endParaRPr sz="2000">
              <a:latin typeface="Courier New"/>
              <a:ea typeface="Courier New"/>
              <a:cs typeface="Courier New"/>
              <a:sym typeface="Courier New"/>
            </a:endParaRPr>
          </a:p>
          <a:p>
            <a:pPr indent="0" lvl="0" marL="0" rtl="0" algn="l">
              <a:lnSpc>
                <a:spcPct val="90000"/>
              </a:lnSpc>
              <a:spcBef>
                <a:spcPts val="1400"/>
              </a:spcBef>
              <a:spcAft>
                <a:spcPts val="0"/>
              </a:spcAft>
              <a:buSzPts val="2000"/>
              <a:buNone/>
            </a:pPr>
            <a:r>
              <a:rPr b="1" lang="en-US" sz="2000">
                <a:latin typeface="Courier New"/>
                <a:ea typeface="Courier New"/>
                <a:cs typeface="Courier New"/>
                <a:sym typeface="Courier New"/>
              </a:rPr>
              <a:t>free</a:t>
            </a:r>
            <a:r>
              <a:rPr lang="en-US" sz="2000">
                <a:latin typeface="Courier New"/>
                <a:ea typeface="Courier New"/>
                <a:cs typeface="Courier New"/>
                <a:sym typeface="Courier New"/>
              </a:rPr>
              <a:t>(arr);</a:t>
            </a:r>
            <a:endParaRPr/>
          </a:p>
          <a:p>
            <a:pPr indent="0" lvl="0" marL="0" rtl="0" algn="l">
              <a:lnSpc>
                <a:spcPct val="90000"/>
              </a:lnSpc>
              <a:spcBef>
                <a:spcPts val="1400"/>
              </a:spcBef>
              <a:spcAft>
                <a:spcPts val="0"/>
              </a:spcAft>
              <a:buSzPts val="2000"/>
              <a:buNone/>
            </a:pPr>
            <a:r>
              <a:t/>
            </a:r>
            <a:endParaRPr sz="2000">
              <a:latin typeface="Courier New"/>
              <a:ea typeface="Courier New"/>
              <a:cs typeface="Courier New"/>
              <a:sym typeface="Courier New"/>
            </a:endParaRPr>
          </a:p>
          <a:p>
            <a:pPr indent="-139700" lvl="0" marL="91440" rtl="0" algn="l">
              <a:lnSpc>
                <a:spcPct val="90000"/>
              </a:lnSpc>
              <a:spcBef>
                <a:spcPts val="1400"/>
              </a:spcBef>
              <a:spcAft>
                <a:spcPts val="0"/>
              </a:spcAft>
              <a:buSzPts val="2200"/>
              <a:buChar char="▪"/>
            </a:pPr>
            <a:r>
              <a:rPr lang="en-US"/>
              <a:t>In C++, we have more modern syntax:</a:t>
            </a:r>
            <a:endParaRPr/>
          </a:p>
          <a:p>
            <a:pPr indent="-137159" lvl="1" marL="265176" rtl="0" algn="l">
              <a:lnSpc>
                <a:spcPct val="90000"/>
              </a:lnSpc>
              <a:spcBef>
                <a:spcPts val="400"/>
              </a:spcBef>
              <a:spcAft>
                <a:spcPts val="0"/>
              </a:spcAft>
              <a:buSzPts val="1800"/>
              <a:buChar char="-"/>
            </a:pPr>
            <a:r>
              <a:rPr lang="en-US"/>
              <a:t>Array allocation</a:t>
            </a:r>
            <a:endParaRPr/>
          </a:p>
          <a:p>
            <a:pPr indent="0" lvl="0" marL="0" rtl="0" algn="l">
              <a:lnSpc>
                <a:spcPct val="90000"/>
              </a:lnSpc>
              <a:spcBef>
                <a:spcPts val="1600"/>
              </a:spcBef>
              <a:spcAft>
                <a:spcPts val="0"/>
              </a:spcAft>
              <a:buSzPts val="2000"/>
              <a:buNone/>
            </a:pPr>
            <a:r>
              <a:rPr lang="en-US" sz="2000">
                <a:latin typeface="Courier New"/>
                <a:ea typeface="Courier New"/>
                <a:cs typeface="Courier New"/>
                <a:sym typeface="Courier New"/>
              </a:rPr>
              <a:t>int* arr = </a:t>
            </a:r>
            <a:r>
              <a:rPr b="1" lang="en-US" sz="2000">
                <a:solidFill>
                  <a:srgbClr val="4C3282"/>
                </a:solidFill>
                <a:latin typeface="Courier New"/>
                <a:ea typeface="Courier New"/>
                <a:cs typeface="Courier New"/>
                <a:sym typeface="Courier New"/>
              </a:rPr>
              <a:t>new</a:t>
            </a:r>
            <a:r>
              <a:rPr lang="en-US" sz="2000">
                <a:latin typeface="Courier New"/>
                <a:ea typeface="Courier New"/>
                <a:cs typeface="Courier New"/>
                <a:sym typeface="Courier New"/>
              </a:rPr>
              <a:t> int[100];</a:t>
            </a:r>
            <a:endParaRPr/>
          </a:p>
          <a:p>
            <a:pPr indent="0" lvl="0" marL="0" rtl="0" algn="l">
              <a:lnSpc>
                <a:spcPct val="90000"/>
              </a:lnSpc>
              <a:spcBef>
                <a:spcPts val="1400"/>
              </a:spcBef>
              <a:spcAft>
                <a:spcPts val="0"/>
              </a:spcAft>
              <a:buSzPts val="2000"/>
              <a:buNone/>
            </a:pPr>
            <a:r>
              <a:rPr b="1" lang="en-US" sz="2000">
                <a:solidFill>
                  <a:srgbClr val="4C3282"/>
                </a:solidFill>
                <a:latin typeface="Courier New"/>
                <a:ea typeface="Courier New"/>
                <a:cs typeface="Courier New"/>
                <a:sym typeface="Courier New"/>
              </a:rPr>
              <a:t>delete</a:t>
            </a:r>
            <a:r>
              <a:rPr lang="en-US" sz="2000">
                <a:latin typeface="Courier New"/>
                <a:ea typeface="Courier New"/>
                <a:cs typeface="Courier New"/>
                <a:sym typeface="Courier New"/>
              </a:rPr>
              <a:t> [] arr; </a:t>
            </a:r>
            <a:r>
              <a:rPr lang="en-US" sz="1800">
                <a:latin typeface="Courier New"/>
                <a:ea typeface="Courier New"/>
                <a:cs typeface="Courier New"/>
                <a:sym typeface="Courier New"/>
              </a:rPr>
              <a:t>// [] required to free array memory</a:t>
            </a:r>
            <a:endParaRPr/>
          </a:p>
          <a:p>
            <a:pPr indent="0" lvl="0" marL="0" rtl="0" algn="l">
              <a:lnSpc>
                <a:spcPct val="90000"/>
              </a:lnSpc>
              <a:spcBef>
                <a:spcPts val="1400"/>
              </a:spcBef>
              <a:spcAft>
                <a:spcPts val="0"/>
              </a:spcAft>
              <a:buSzPts val="1800"/>
              <a:buNone/>
            </a:pPr>
            <a:r>
              <a:t/>
            </a:r>
            <a:endParaRPr sz="1800">
              <a:latin typeface="Courier New"/>
              <a:ea typeface="Courier New"/>
              <a:cs typeface="Courier New"/>
              <a:sym typeface="Courier New"/>
            </a:endParaRPr>
          </a:p>
          <a:p>
            <a:pPr indent="-137159" lvl="1" marL="265176" rtl="0" algn="l">
              <a:lnSpc>
                <a:spcPct val="90000"/>
              </a:lnSpc>
              <a:spcBef>
                <a:spcPts val="400"/>
              </a:spcBef>
              <a:spcAft>
                <a:spcPts val="0"/>
              </a:spcAft>
              <a:buSzPts val="1800"/>
              <a:buChar char="-"/>
            </a:pPr>
            <a:r>
              <a:rPr lang="en-US"/>
              <a:t>Non-array allocation</a:t>
            </a:r>
            <a:endParaRPr/>
          </a:p>
          <a:p>
            <a:pPr indent="0" lvl="0" marL="0" rtl="0" algn="l">
              <a:lnSpc>
                <a:spcPct val="90000"/>
              </a:lnSpc>
              <a:spcBef>
                <a:spcPts val="1600"/>
              </a:spcBef>
              <a:spcAft>
                <a:spcPts val="0"/>
              </a:spcAft>
              <a:buSzPts val="2000"/>
              <a:buNone/>
            </a:pPr>
            <a:r>
              <a:rPr lang="en-US" sz="2000">
                <a:latin typeface="Courier New"/>
                <a:ea typeface="Courier New"/>
                <a:cs typeface="Courier New"/>
                <a:sym typeface="Courier New"/>
              </a:rPr>
              <a:t>int* x = </a:t>
            </a:r>
            <a:r>
              <a:rPr b="1" lang="en-US" sz="2000">
                <a:solidFill>
                  <a:srgbClr val="4C3282"/>
                </a:solidFill>
                <a:latin typeface="Courier New"/>
                <a:ea typeface="Courier New"/>
                <a:cs typeface="Courier New"/>
                <a:sym typeface="Courier New"/>
              </a:rPr>
              <a:t>new</a:t>
            </a:r>
            <a:r>
              <a:rPr lang="en-US" sz="2000">
                <a:latin typeface="Courier New"/>
                <a:ea typeface="Courier New"/>
                <a:cs typeface="Courier New"/>
                <a:sym typeface="Courier New"/>
              </a:rPr>
              <a:t> int(4); </a:t>
            </a:r>
            <a:r>
              <a:rPr lang="en-US" sz="1800">
                <a:latin typeface="Courier New"/>
                <a:ea typeface="Courier New"/>
                <a:cs typeface="Courier New"/>
                <a:sym typeface="Courier New"/>
              </a:rPr>
              <a:t>// x stores the value 4</a:t>
            </a:r>
            <a:endParaRPr/>
          </a:p>
          <a:p>
            <a:pPr indent="0" lvl="0" marL="0" rtl="0" algn="l">
              <a:lnSpc>
                <a:spcPct val="90000"/>
              </a:lnSpc>
              <a:spcBef>
                <a:spcPts val="1400"/>
              </a:spcBef>
              <a:spcAft>
                <a:spcPts val="0"/>
              </a:spcAft>
              <a:buSzPts val="2000"/>
              <a:buNone/>
            </a:pPr>
            <a:r>
              <a:rPr b="1" lang="en-US" sz="2000">
                <a:solidFill>
                  <a:srgbClr val="4C3282"/>
                </a:solidFill>
                <a:latin typeface="Courier New"/>
                <a:ea typeface="Courier New"/>
                <a:cs typeface="Courier New"/>
                <a:sym typeface="Courier New"/>
              </a:rPr>
              <a:t>delete</a:t>
            </a:r>
            <a:r>
              <a:rPr lang="en-US" sz="2000">
                <a:latin typeface="Courier New"/>
                <a:ea typeface="Courier New"/>
                <a:cs typeface="Courier New"/>
                <a:sym typeface="Courier New"/>
              </a:rPr>
              <a:t> x;</a:t>
            </a:r>
            <a:endParaRPr/>
          </a:p>
        </p:txBody>
      </p:sp>
      <p:sp>
        <p:nvSpPr>
          <p:cNvPr id="301" name="Google Shape;301;p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02" name="Google Shape;302;p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new / delete</a:t>
            </a:r>
            <a:endParaRPr/>
          </a:p>
        </p:txBody>
      </p:sp>
      <p:sp>
        <p:nvSpPr>
          <p:cNvPr id="308" name="Google Shape;308;p5"/>
          <p:cNvSpPr txBox="1"/>
          <p:nvPr>
            <p:ph idx="1" type="body"/>
          </p:nvPr>
        </p:nvSpPr>
        <p:spPr>
          <a:xfrm>
            <a:off x="575240" y="1463857"/>
            <a:ext cx="5520760"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a:pPr>
            <a:r>
              <a:rPr lang="en-US" sz="2400"/>
              <a:t>To allocate on the heap using C++, you use the </a:t>
            </a:r>
            <a:r>
              <a:rPr lang="en-US" sz="2400">
                <a:latin typeface="Courier New"/>
                <a:ea typeface="Courier New"/>
                <a:cs typeface="Courier New"/>
                <a:sym typeface="Courier New"/>
              </a:rPr>
              <a:t>new</a:t>
            </a:r>
            <a:r>
              <a:rPr lang="en-US" sz="2400"/>
              <a:t> keyword instead of </a:t>
            </a:r>
            <a:r>
              <a:rPr lang="en-US" sz="2400">
                <a:latin typeface="Courier New"/>
                <a:ea typeface="Courier New"/>
                <a:cs typeface="Courier New"/>
                <a:sym typeface="Courier New"/>
              </a:rPr>
              <a:t>malloc()</a:t>
            </a:r>
            <a:r>
              <a:rPr lang="en-US" sz="2400"/>
              <a:t> from </a:t>
            </a:r>
            <a:r>
              <a:rPr lang="en-US" sz="2400">
                <a:latin typeface="Courier New"/>
                <a:ea typeface="Courier New"/>
                <a:cs typeface="Courier New"/>
                <a:sym typeface="Courier New"/>
              </a:rPr>
              <a:t>stdlib.h</a:t>
            </a:r>
            <a:endParaRPr sz="2400">
              <a:latin typeface="Courier New"/>
              <a:ea typeface="Courier New"/>
              <a:cs typeface="Courier New"/>
              <a:sym typeface="Courier New"/>
            </a:endParaRPr>
          </a:p>
          <a:p>
            <a:pPr indent="-137159" lvl="1" marL="265176" rtl="0" algn="l">
              <a:lnSpc>
                <a:spcPct val="90000"/>
              </a:lnSpc>
              <a:spcBef>
                <a:spcPts val="400"/>
              </a:spcBef>
              <a:spcAft>
                <a:spcPts val="0"/>
              </a:spcAft>
              <a:buSzPts val="1800"/>
              <a:buChar char="-"/>
            </a:pPr>
            <a:r>
              <a:rPr lang="en-US"/>
              <a:t>You can use new to allocate an object (</a:t>
            </a:r>
            <a:r>
              <a:rPr i="1" lang="en-US"/>
              <a:t>e.g.</a:t>
            </a:r>
            <a:r>
              <a:rPr lang="en-US"/>
              <a:t> new Point)</a:t>
            </a:r>
            <a:endParaRPr sz="2000"/>
          </a:p>
          <a:p>
            <a:pPr indent="-137159" lvl="1" marL="265176" rtl="0" algn="l">
              <a:lnSpc>
                <a:spcPct val="90000"/>
              </a:lnSpc>
              <a:spcBef>
                <a:spcPts val="600"/>
              </a:spcBef>
              <a:spcAft>
                <a:spcPts val="0"/>
              </a:spcAft>
              <a:buSzPts val="1800"/>
              <a:buChar char="-"/>
            </a:pPr>
            <a:r>
              <a:rPr lang="en-US"/>
              <a:t>You can use new to allocate a primitive type (</a:t>
            </a:r>
            <a:r>
              <a:rPr i="1" lang="en-US"/>
              <a:t>e.g.</a:t>
            </a:r>
            <a:r>
              <a:rPr lang="en-US"/>
              <a:t> new int)</a:t>
            </a:r>
            <a:endParaRPr sz="2000"/>
          </a:p>
          <a:p>
            <a:pPr indent="-152400" lvl="0" marL="91440" rtl="0" algn="l">
              <a:lnSpc>
                <a:spcPct val="90000"/>
              </a:lnSpc>
              <a:spcBef>
                <a:spcPts val="1600"/>
              </a:spcBef>
              <a:spcAft>
                <a:spcPts val="0"/>
              </a:spcAft>
              <a:buSzPts val="2400"/>
              <a:buChar char="▪"/>
            </a:pPr>
            <a:r>
              <a:rPr lang="en-US" sz="2400"/>
              <a:t>To deallocate a heap-allocated object or primitive, use the </a:t>
            </a:r>
            <a:r>
              <a:rPr lang="en-US" sz="2400">
                <a:latin typeface="Courier New"/>
                <a:ea typeface="Courier New"/>
                <a:cs typeface="Courier New"/>
                <a:sym typeface="Courier New"/>
              </a:rPr>
              <a:t>delete</a:t>
            </a:r>
            <a:r>
              <a:rPr lang="en-US" sz="2400"/>
              <a:t> keyword instead of </a:t>
            </a:r>
            <a:r>
              <a:rPr lang="en-US" sz="2400">
                <a:latin typeface="Courier New"/>
                <a:ea typeface="Courier New"/>
                <a:cs typeface="Courier New"/>
                <a:sym typeface="Courier New"/>
              </a:rPr>
              <a:t>free()</a:t>
            </a:r>
            <a:r>
              <a:rPr lang="en-US" sz="2400"/>
              <a:t> from </a:t>
            </a:r>
            <a:r>
              <a:rPr lang="en-US" sz="2400">
                <a:latin typeface="Courier New"/>
                <a:ea typeface="Courier New"/>
                <a:cs typeface="Courier New"/>
                <a:sym typeface="Courier New"/>
              </a:rPr>
              <a:t>stdlib.h</a:t>
            </a:r>
            <a:endParaRPr sz="2400">
              <a:latin typeface="Courier New"/>
              <a:ea typeface="Courier New"/>
              <a:cs typeface="Courier New"/>
              <a:sym typeface="Courier New"/>
            </a:endParaRPr>
          </a:p>
          <a:p>
            <a:pPr indent="-137159" lvl="1" marL="265176" rtl="0" algn="l">
              <a:lnSpc>
                <a:spcPct val="90000"/>
              </a:lnSpc>
              <a:spcBef>
                <a:spcPts val="400"/>
              </a:spcBef>
              <a:spcAft>
                <a:spcPts val="0"/>
              </a:spcAft>
              <a:buSzPts val="1800"/>
              <a:buChar char="-"/>
            </a:pPr>
            <a:r>
              <a:rPr lang="en-US"/>
              <a:t>Don’t mix and match!</a:t>
            </a:r>
            <a:endParaRPr sz="2000"/>
          </a:p>
          <a:p>
            <a:pPr indent="-137159" lvl="2" marL="448056" rtl="0" algn="l">
              <a:lnSpc>
                <a:spcPct val="90000"/>
              </a:lnSpc>
              <a:spcBef>
                <a:spcPts val="600"/>
              </a:spcBef>
              <a:spcAft>
                <a:spcPts val="0"/>
              </a:spcAft>
              <a:buSzPts val="1400"/>
              <a:buChar char="-"/>
            </a:pPr>
            <a:r>
              <a:rPr i="1" lang="en-US" u="sng"/>
              <a:t>Never</a:t>
            </a:r>
            <a:r>
              <a:rPr lang="en-US"/>
              <a:t> </a:t>
            </a:r>
            <a:r>
              <a:rPr b="1" lang="en-US"/>
              <a:t>free</a:t>
            </a:r>
            <a:r>
              <a:rPr lang="en-US"/>
              <a:t>() something allocated with new</a:t>
            </a:r>
            <a:endParaRPr i="1" sz="1200"/>
          </a:p>
          <a:p>
            <a:pPr indent="-137159" lvl="2" marL="448056" rtl="0" algn="l">
              <a:lnSpc>
                <a:spcPct val="90000"/>
              </a:lnSpc>
              <a:spcBef>
                <a:spcPts val="600"/>
              </a:spcBef>
              <a:spcAft>
                <a:spcPts val="0"/>
              </a:spcAft>
              <a:buSzPts val="1400"/>
              <a:buChar char="-"/>
            </a:pPr>
            <a:r>
              <a:rPr i="1" lang="en-US" u="sng"/>
              <a:t>Never</a:t>
            </a:r>
            <a:r>
              <a:rPr lang="en-US"/>
              <a:t> delete something allocated with </a:t>
            </a:r>
            <a:r>
              <a:rPr b="1" lang="en-US"/>
              <a:t>malloc</a:t>
            </a:r>
            <a:r>
              <a:rPr lang="en-US"/>
              <a:t>()</a:t>
            </a:r>
            <a:endParaRPr i="1" sz="1200"/>
          </a:p>
          <a:p>
            <a:pPr indent="-137159" lvl="2" marL="448056" rtl="0" algn="l">
              <a:lnSpc>
                <a:spcPct val="90000"/>
              </a:lnSpc>
              <a:spcBef>
                <a:spcPts val="600"/>
              </a:spcBef>
              <a:spcAft>
                <a:spcPts val="0"/>
              </a:spcAft>
              <a:buSzPts val="1400"/>
              <a:buChar char="-"/>
            </a:pPr>
            <a:r>
              <a:rPr lang="en-US"/>
              <a:t>Careful if you’re using a legacy C code library or module in C++</a:t>
            </a:r>
            <a:endParaRPr sz="1200"/>
          </a:p>
        </p:txBody>
      </p:sp>
      <p:sp>
        <p:nvSpPr>
          <p:cNvPr id="309" name="Google Shape;309;p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10" name="Google Shape;310;p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374 AU 20 - KASEY CHAMPION</a:t>
            </a:r>
            <a:endParaRPr/>
          </a:p>
        </p:txBody>
      </p:sp>
      <p:sp>
        <p:nvSpPr>
          <p:cNvPr id="311" name="Google Shape;311;p5"/>
          <p:cNvSpPr/>
          <p:nvPr/>
        </p:nvSpPr>
        <p:spPr>
          <a:xfrm>
            <a:off x="7011376" y="263276"/>
            <a:ext cx="4078489" cy="1169551"/>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0066FF"/>
                </a:solidFill>
                <a:latin typeface="Courier New"/>
                <a:ea typeface="Courier New"/>
                <a:cs typeface="Courier New"/>
                <a:sym typeface="Courier New"/>
              </a:rPr>
              <a:t>int* </a:t>
            </a:r>
            <a:r>
              <a:rPr b="1" i="0" lang="en-US" sz="1400" u="none" cap="none" strike="noStrike">
                <a:solidFill>
                  <a:srgbClr val="669900"/>
                </a:solidFill>
                <a:latin typeface="Courier New"/>
                <a:ea typeface="Courier New"/>
                <a:cs typeface="Courier New"/>
                <a:sym typeface="Courier New"/>
              </a:rPr>
              <a:t>AllocateInt</a:t>
            </a:r>
            <a:r>
              <a:rPr b="0" i="0" lang="en-US" sz="1400" u="none" cap="none" strike="noStrike">
                <a:solidFill>
                  <a:srgbClr val="611BB8"/>
                </a:solidFill>
                <a:latin typeface="Courier New"/>
                <a:ea typeface="Courier New"/>
                <a:cs typeface="Courier New"/>
                <a:sym typeface="Courier New"/>
              </a:rPr>
              <a:t>(</a:t>
            </a:r>
            <a:r>
              <a:rPr b="0" i="0" lang="en-US" sz="1400" u="none" cap="none" strike="noStrike">
                <a:solidFill>
                  <a:srgbClr val="0066FF"/>
                </a:solidFill>
                <a:latin typeface="Courier New"/>
                <a:ea typeface="Courier New"/>
                <a:cs typeface="Courier New"/>
                <a:sym typeface="Courier New"/>
              </a:rPr>
              <a:t>int </a:t>
            </a:r>
            <a:r>
              <a:rPr b="0" i="0" lang="en-US" sz="1400" u="none" cap="none" strike="noStrike">
                <a:solidFill>
                  <a:srgbClr val="611BB8"/>
                </a:solidFill>
                <a:latin typeface="Courier New"/>
                <a:ea typeface="Courier New"/>
                <a:cs typeface="Courier New"/>
                <a:sym typeface="Courier New"/>
              </a:rPr>
              <a:t>x)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int* </a:t>
            </a:r>
            <a:r>
              <a:rPr lang="en-US" sz="1400">
                <a:solidFill>
                  <a:srgbClr val="611BB8"/>
                </a:solidFill>
                <a:latin typeface="Courier New"/>
                <a:ea typeface="Courier New"/>
                <a:cs typeface="Courier New"/>
                <a:sym typeface="Courier New"/>
              </a:rPr>
              <a:t>heapy_int = </a:t>
            </a:r>
            <a:r>
              <a:rPr b="1" lang="en-US" sz="1400">
                <a:solidFill>
                  <a:srgbClr val="FF0000"/>
                </a:solidFill>
                <a:latin typeface="Courier New"/>
                <a:ea typeface="Courier New"/>
                <a:cs typeface="Courier New"/>
                <a:sym typeface="Courier New"/>
              </a:rPr>
              <a:t>new</a:t>
            </a:r>
            <a:r>
              <a:rPr lang="en-US" sz="1400">
                <a:solidFill>
                  <a:srgbClr val="FF0000"/>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int;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*heapy_int = x;</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return</a:t>
            </a:r>
            <a:r>
              <a:rPr lang="en-US" sz="1400">
                <a:solidFill>
                  <a:srgbClr val="611BB8"/>
                </a:solidFill>
                <a:latin typeface="Courier New"/>
                <a:ea typeface="Courier New"/>
                <a:cs typeface="Courier New"/>
                <a:sym typeface="Courier New"/>
              </a:rPr>
              <a:t> heapy_int;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p:txBody>
      </p:sp>
      <p:sp>
        <p:nvSpPr>
          <p:cNvPr id="312" name="Google Shape;312;p5"/>
          <p:cNvSpPr/>
          <p:nvPr/>
        </p:nvSpPr>
        <p:spPr>
          <a:xfrm>
            <a:off x="7011375" y="1667868"/>
            <a:ext cx="4078489" cy="954107"/>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66FF"/>
                </a:solidFill>
                <a:latin typeface="Courier New"/>
                <a:ea typeface="Courier New"/>
                <a:cs typeface="Courier New"/>
                <a:sym typeface="Courier New"/>
              </a:rPr>
              <a:t>Point* </a:t>
            </a:r>
            <a:r>
              <a:rPr b="1" lang="en-US" sz="1400">
                <a:solidFill>
                  <a:srgbClr val="669900"/>
                </a:solidFill>
                <a:latin typeface="Courier New"/>
                <a:ea typeface="Courier New"/>
                <a:cs typeface="Courier New"/>
                <a:sym typeface="Courier New"/>
              </a:rPr>
              <a:t>AllocatePoint</a:t>
            </a:r>
            <a:r>
              <a:rPr lang="en-US" sz="1400">
                <a:solidFill>
                  <a:srgbClr val="611BB8"/>
                </a:solidFill>
                <a:latin typeface="Courier New"/>
                <a:ea typeface="Courier New"/>
                <a:cs typeface="Courier New"/>
                <a:sym typeface="Courier New"/>
              </a:rPr>
              <a:t>(</a:t>
            </a:r>
            <a:r>
              <a:rPr lang="en-US" sz="1400">
                <a:solidFill>
                  <a:srgbClr val="0066FF"/>
                </a:solidFill>
                <a:latin typeface="Courier New"/>
                <a:ea typeface="Courier New"/>
                <a:cs typeface="Courier New"/>
                <a:sym typeface="Courier New"/>
              </a:rPr>
              <a:t>int </a:t>
            </a:r>
            <a:r>
              <a:rPr lang="en-US" sz="1400">
                <a:solidFill>
                  <a:srgbClr val="611BB8"/>
                </a:solidFill>
                <a:latin typeface="Courier New"/>
                <a:ea typeface="Courier New"/>
                <a:cs typeface="Courier New"/>
                <a:sym typeface="Courier New"/>
              </a:rPr>
              <a:t>x, </a:t>
            </a:r>
            <a:r>
              <a:rPr lang="en-US" sz="1400">
                <a:solidFill>
                  <a:srgbClr val="0066FF"/>
                </a:solidFill>
                <a:latin typeface="Courier New"/>
                <a:ea typeface="Courier New"/>
                <a:cs typeface="Courier New"/>
                <a:sym typeface="Courier New"/>
              </a:rPr>
              <a:t>int</a:t>
            </a:r>
            <a:r>
              <a:rPr lang="en-US" sz="1400">
                <a:solidFill>
                  <a:srgbClr val="611BB8"/>
                </a:solidFill>
                <a:latin typeface="Courier New"/>
                <a:ea typeface="Courier New"/>
                <a:cs typeface="Courier New"/>
                <a:sym typeface="Courier New"/>
              </a:rPr>
              <a:t> y)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Point* </a:t>
            </a:r>
            <a:r>
              <a:rPr lang="en-US" sz="1400">
                <a:solidFill>
                  <a:srgbClr val="611BB8"/>
                </a:solidFill>
                <a:latin typeface="Courier New"/>
                <a:ea typeface="Courier New"/>
                <a:cs typeface="Courier New"/>
                <a:sym typeface="Courier New"/>
              </a:rPr>
              <a:t>heapy_pt = </a:t>
            </a:r>
            <a:r>
              <a:rPr b="1" lang="en-US" sz="1400">
                <a:solidFill>
                  <a:srgbClr val="FF0000"/>
                </a:solidFill>
                <a:latin typeface="Courier New"/>
                <a:ea typeface="Courier New"/>
                <a:cs typeface="Courier New"/>
                <a:sym typeface="Courier New"/>
              </a:rPr>
              <a:t>new</a:t>
            </a:r>
            <a:r>
              <a:rPr lang="en-US" sz="1400">
                <a:solidFill>
                  <a:srgbClr val="FF0000"/>
                </a:solidFill>
                <a:latin typeface="Courier New"/>
                <a:ea typeface="Courier New"/>
                <a:cs typeface="Courier New"/>
                <a:sym typeface="Courier New"/>
              </a:rPr>
              <a:t> </a:t>
            </a:r>
            <a:r>
              <a:rPr b="1" lang="en-US" sz="1400">
                <a:solidFill>
                  <a:srgbClr val="669900"/>
                </a:solidFill>
                <a:latin typeface="Courier New"/>
                <a:ea typeface="Courier New"/>
                <a:cs typeface="Courier New"/>
                <a:sym typeface="Courier New"/>
              </a:rPr>
              <a:t>Point</a:t>
            </a:r>
            <a:r>
              <a:rPr lang="en-US" sz="1400">
                <a:solidFill>
                  <a:srgbClr val="611BB8"/>
                </a:solidFill>
                <a:latin typeface="Courier New"/>
                <a:ea typeface="Courier New"/>
                <a:cs typeface="Courier New"/>
                <a:sym typeface="Courier New"/>
              </a:rPr>
              <a:t>(x,y);</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  return</a:t>
            </a:r>
            <a:r>
              <a:rPr lang="en-US" sz="1400">
                <a:solidFill>
                  <a:srgbClr val="611BB8"/>
                </a:solidFill>
                <a:latin typeface="Courier New"/>
                <a:ea typeface="Courier New"/>
                <a:cs typeface="Courier New"/>
                <a:sym typeface="Courier New"/>
              </a:rPr>
              <a:t> heapy_pt;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p:txBody>
      </p:sp>
      <p:sp>
        <p:nvSpPr>
          <p:cNvPr id="313" name="Google Shape;313;p5"/>
          <p:cNvSpPr/>
          <p:nvPr/>
        </p:nvSpPr>
        <p:spPr>
          <a:xfrm>
            <a:off x="6253804" y="2887452"/>
            <a:ext cx="5751434" cy="3323987"/>
          </a:xfrm>
          <a:prstGeom prst="rect">
            <a:avLst/>
          </a:prstGeom>
          <a:solidFill>
            <a:schemeClr val="lt1"/>
          </a:solid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E2661A"/>
                </a:solidFill>
                <a:latin typeface="Courier New"/>
                <a:ea typeface="Courier New"/>
                <a:cs typeface="Courier New"/>
                <a:sym typeface="Courier New"/>
              </a:rPr>
              <a:t>#include</a:t>
            </a:r>
            <a:r>
              <a:rPr lang="en-US" sz="1400">
                <a:solidFill>
                  <a:srgbClr val="611BB8"/>
                </a:solidFill>
                <a:latin typeface="Courier New"/>
                <a:ea typeface="Courier New"/>
                <a:cs typeface="Courier New"/>
                <a:sym typeface="Courier New"/>
              </a:rPr>
              <a:t> </a:t>
            </a:r>
            <a:r>
              <a:rPr lang="en-US" sz="1400">
                <a:solidFill>
                  <a:srgbClr val="D94B7B"/>
                </a:solidFill>
                <a:latin typeface="Courier New"/>
                <a:ea typeface="Courier New"/>
                <a:cs typeface="Courier New"/>
                <a:sym typeface="Courier New"/>
              </a:rPr>
              <a:t>"Point.h"</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i="1" lang="en-US" sz="1400">
                <a:solidFill>
                  <a:srgbClr val="5A5A5A"/>
                </a:solidFill>
                <a:latin typeface="Courier New"/>
                <a:ea typeface="Courier New"/>
                <a:cs typeface="Courier New"/>
                <a:sym typeface="Courier New"/>
              </a:rPr>
              <a:t>// definitions of AllocateInt() and AllocatePoint()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0066FF"/>
                </a:solidFill>
                <a:latin typeface="Courier New"/>
                <a:ea typeface="Courier New"/>
                <a:cs typeface="Courier New"/>
                <a:sym typeface="Courier New"/>
              </a:rPr>
              <a:t>int</a:t>
            </a:r>
            <a:r>
              <a:rPr lang="en-US" sz="1400">
                <a:solidFill>
                  <a:srgbClr val="611BB8"/>
                </a:solidFill>
                <a:latin typeface="Courier New"/>
                <a:ea typeface="Courier New"/>
                <a:cs typeface="Courier New"/>
                <a:sym typeface="Courier New"/>
              </a:rPr>
              <a:t> </a:t>
            </a:r>
            <a:r>
              <a:rPr b="1" lang="en-US" sz="1400">
                <a:solidFill>
                  <a:srgbClr val="669900"/>
                </a:solidFill>
                <a:latin typeface="Courier New"/>
                <a:ea typeface="Courier New"/>
                <a:cs typeface="Courier New"/>
                <a:sym typeface="Courier New"/>
              </a:rPr>
              <a:t>main</a:t>
            </a:r>
            <a:r>
              <a:rPr lang="en-US" sz="1400">
                <a:solidFill>
                  <a:srgbClr val="611BB8"/>
                </a:solidFill>
                <a:latin typeface="Courier New"/>
                <a:ea typeface="Courier New"/>
                <a:cs typeface="Courier New"/>
                <a:sym typeface="Courier New"/>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Point* </a:t>
            </a:r>
            <a:r>
              <a:rPr lang="en-US" sz="1400">
                <a:solidFill>
                  <a:srgbClr val="611BB8"/>
                </a:solidFill>
                <a:latin typeface="Courier New"/>
                <a:ea typeface="Courier New"/>
                <a:cs typeface="Courier New"/>
                <a:sym typeface="Courier New"/>
              </a:rPr>
              <a:t>x = </a:t>
            </a:r>
            <a:r>
              <a:rPr b="1" lang="en-US" sz="1400">
                <a:solidFill>
                  <a:srgbClr val="669900"/>
                </a:solidFill>
                <a:latin typeface="Courier New"/>
                <a:ea typeface="Courier New"/>
                <a:cs typeface="Courier New"/>
                <a:sym typeface="Courier New"/>
              </a:rPr>
              <a:t>AllocatePoint</a:t>
            </a:r>
            <a:r>
              <a:rPr lang="en-US" sz="1400">
                <a:solidFill>
                  <a:srgbClr val="611BB8"/>
                </a:solidFill>
                <a:latin typeface="Courier New"/>
                <a:ea typeface="Courier New"/>
                <a:cs typeface="Courier New"/>
                <a:sym typeface="Courier New"/>
              </a:rPr>
              <a:t>(</a:t>
            </a:r>
            <a:r>
              <a:rPr lang="en-US" sz="1400">
                <a:solidFill>
                  <a:srgbClr val="333333"/>
                </a:solidFill>
                <a:latin typeface="Courier New"/>
                <a:ea typeface="Courier New"/>
                <a:cs typeface="Courier New"/>
                <a:sym typeface="Courier New"/>
              </a:rPr>
              <a:t>1</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2</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0066FF"/>
                </a:solidFill>
                <a:latin typeface="Courier New"/>
                <a:ea typeface="Courier New"/>
                <a:cs typeface="Courier New"/>
                <a:sym typeface="Courier New"/>
              </a:rPr>
              <a:t>int* </a:t>
            </a:r>
            <a:r>
              <a:rPr lang="en-US" sz="1400">
                <a:solidFill>
                  <a:srgbClr val="611BB8"/>
                </a:solidFill>
                <a:latin typeface="Courier New"/>
                <a:ea typeface="Courier New"/>
                <a:cs typeface="Courier New"/>
                <a:sym typeface="Courier New"/>
              </a:rPr>
              <a:t>y = </a:t>
            </a:r>
            <a:r>
              <a:rPr b="1" lang="en-US" sz="1400">
                <a:solidFill>
                  <a:srgbClr val="669900"/>
                </a:solidFill>
                <a:latin typeface="Courier New"/>
                <a:ea typeface="Courier New"/>
                <a:cs typeface="Courier New"/>
                <a:sym typeface="Courier New"/>
              </a:rPr>
              <a:t>AllocateInt</a:t>
            </a:r>
            <a:r>
              <a:rPr lang="en-US" sz="1400">
                <a:solidFill>
                  <a:srgbClr val="611BB8"/>
                </a:solidFill>
                <a:latin typeface="Courier New"/>
                <a:ea typeface="Courier New"/>
                <a:cs typeface="Courier New"/>
                <a:sym typeface="Courier New"/>
              </a:rPr>
              <a:t>(</a:t>
            </a:r>
            <a:r>
              <a:rPr lang="en-US" sz="1400">
                <a:solidFill>
                  <a:srgbClr val="333333"/>
                </a:solidFill>
                <a:latin typeface="Courier New"/>
                <a:ea typeface="Courier New"/>
                <a:cs typeface="Courier New"/>
                <a:sym typeface="Courier New"/>
              </a:rPr>
              <a:t>3</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611BB8"/>
                </a:solidFill>
                <a:latin typeface="Courier New"/>
                <a:ea typeface="Courier New"/>
                <a:cs typeface="Courier New"/>
                <a:sym typeface="Courier New"/>
              </a:rPr>
              <a:t>  cout &lt;&lt; </a:t>
            </a:r>
            <a:r>
              <a:rPr lang="en-US" sz="1400">
                <a:solidFill>
                  <a:srgbClr val="D94B7B"/>
                </a:solidFill>
                <a:latin typeface="Courier New"/>
                <a:ea typeface="Courier New"/>
                <a:cs typeface="Courier New"/>
                <a:sym typeface="Courier New"/>
              </a:rPr>
              <a:t>"x's x_ coord: "</a:t>
            </a:r>
            <a:r>
              <a:rPr lang="en-US" sz="1400">
                <a:solidFill>
                  <a:srgbClr val="611BB8"/>
                </a:solidFill>
                <a:latin typeface="Courier New"/>
                <a:ea typeface="Courier New"/>
                <a:cs typeface="Courier New"/>
                <a:sym typeface="Courier New"/>
              </a:rPr>
              <a:t> &lt;&lt; x-&gt;</a:t>
            </a:r>
            <a:r>
              <a:rPr b="1" lang="en-US" sz="1400">
                <a:solidFill>
                  <a:srgbClr val="669900"/>
                </a:solidFill>
                <a:latin typeface="Courier New"/>
                <a:ea typeface="Courier New"/>
                <a:cs typeface="Courier New"/>
                <a:sym typeface="Courier New"/>
              </a:rPr>
              <a:t>get_x</a:t>
            </a:r>
            <a:r>
              <a:rPr lang="en-US" sz="1400">
                <a:solidFill>
                  <a:srgbClr val="611BB8"/>
                </a:solidFill>
                <a:latin typeface="Courier New"/>
                <a:ea typeface="Courier New"/>
                <a:cs typeface="Courier New"/>
                <a:sym typeface="Courier New"/>
              </a:rPr>
              <a:t>() &lt;&lt; endl;</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cout &lt;&lt; </a:t>
            </a:r>
            <a:r>
              <a:rPr lang="en-US" sz="1400">
                <a:solidFill>
                  <a:srgbClr val="D94B7B"/>
                </a:solidFill>
                <a:latin typeface="Courier New"/>
                <a:ea typeface="Courier New"/>
                <a:cs typeface="Courier New"/>
                <a:sym typeface="Courier New"/>
              </a:rPr>
              <a:t>"y: " </a:t>
            </a:r>
            <a:r>
              <a:rPr lang="en-US" sz="1400">
                <a:solidFill>
                  <a:srgbClr val="611BB8"/>
                </a:solidFill>
                <a:latin typeface="Courier New"/>
                <a:ea typeface="Courier New"/>
                <a:cs typeface="Courier New"/>
                <a:sym typeface="Courier New"/>
              </a:rPr>
              <a:t>&lt;&lt; y &lt;&lt; </a:t>
            </a:r>
            <a:r>
              <a:rPr lang="en-US" sz="1400">
                <a:solidFill>
                  <a:srgbClr val="D94B7B"/>
                </a:solidFill>
                <a:latin typeface="Courier New"/>
                <a:ea typeface="Courier New"/>
                <a:cs typeface="Courier New"/>
                <a:sym typeface="Courier New"/>
              </a:rPr>
              <a:t>", *y: " </a:t>
            </a:r>
            <a:r>
              <a:rPr lang="en-US" sz="1400">
                <a:solidFill>
                  <a:srgbClr val="611BB8"/>
                </a:solidFill>
                <a:latin typeface="Courier New"/>
                <a:ea typeface="Courier New"/>
                <a:cs typeface="Courier New"/>
                <a:sym typeface="Courier New"/>
              </a:rPr>
              <a:t>&lt;&lt; *y &lt;&lt; endl;</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rgbClr val="611BB8"/>
                </a:solidFill>
                <a:latin typeface="Courier New"/>
                <a:ea typeface="Courier New"/>
                <a:cs typeface="Courier New"/>
                <a:sym typeface="Courier New"/>
              </a:rPr>
              <a:t>  </a:t>
            </a:r>
            <a:r>
              <a:rPr b="1" lang="en-US" sz="1400">
                <a:solidFill>
                  <a:srgbClr val="FF0000"/>
                </a:solidFill>
                <a:latin typeface="Courier New"/>
                <a:ea typeface="Courier New"/>
                <a:cs typeface="Courier New"/>
                <a:sym typeface="Courier New"/>
              </a:rPr>
              <a:t>delete</a:t>
            </a:r>
            <a:r>
              <a:rPr lang="en-US" sz="1400">
                <a:solidFill>
                  <a:srgbClr val="FF0000"/>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x;</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b="1" lang="en-US" sz="1400">
                <a:solidFill>
                  <a:srgbClr val="FF0000"/>
                </a:solidFill>
                <a:latin typeface="Courier New"/>
                <a:ea typeface="Courier New"/>
                <a:cs typeface="Courier New"/>
                <a:sym typeface="Courier New"/>
              </a:rPr>
              <a:t>delete</a:t>
            </a:r>
            <a:r>
              <a:rPr lang="en-US" sz="1400">
                <a:solidFill>
                  <a:srgbClr val="FF0000"/>
                </a:solidFill>
                <a:latin typeface="Courier New"/>
                <a:ea typeface="Courier New"/>
                <a:cs typeface="Courier New"/>
                <a:sym typeface="Courier New"/>
              </a:rPr>
              <a:t> </a:t>
            </a:r>
            <a:r>
              <a:rPr lang="en-US" sz="1400">
                <a:solidFill>
                  <a:srgbClr val="611BB8"/>
                </a:solidFill>
                <a:latin typeface="Courier New"/>
                <a:ea typeface="Courier New"/>
                <a:cs typeface="Courier New"/>
                <a:sym typeface="Courier New"/>
              </a:rPr>
              <a:t>y;</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  </a:t>
            </a:r>
            <a:r>
              <a:rPr lang="en-US" sz="1400">
                <a:solidFill>
                  <a:srgbClr val="E2661A"/>
                </a:solidFill>
                <a:latin typeface="Courier New"/>
                <a:ea typeface="Courier New"/>
                <a:cs typeface="Courier New"/>
                <a:sym typeface="Courier New"/>
              </a:rPr>
              <a:t>return</a:t>
            </a:r>
            <a:r>
              <a:rPr lang="en-US" sz="1400">
                <a:solidFill>
                  <a:srgbClr val="611BB8"/>
                </a:solidFill>
                <a:latin typeface="Courier New"/>
                <a:ea typeface="Courier New"/>
                <a:cs typeface="Courier New"/>
                <a:sym typeface="Courier New"/>
              </a:rPr>
              <a:t> </a:t>
            </a:r>
            <a:r>
              <a:rPr lang="en-US" sz="1400">
                <a:solidFill>
                  <a:srgbClr val="333333"/>
                </a:solidFill>
                <a:latin typeface="Courier New"/>
                <a:ea typeface="Courier New"/>
                <a:cs typeface="Courier New"/>
                <a:sym typeface="Courier New"/>
              </a:rPr>
              <a:t>EXIT_SUCCESS</a:t>
            </a: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611BB8"/>
                </a:solidFill>
                <a:latin typeface="Courier New"/>
                <a:ea typeface="Courier New"/>
                <a:cs typeface="Courier New"/>
                <a:sym typeface="Courier New"/>
              </a:rPr>
              <a:t>}</a:t>
            </a:r>
            <a:endParaRPr sz="1400">
              <a:solidFill>
                <a:schemeClr val="dk1"/>
              </a:solidFill>
              <a:latin typeface="Calibri"/>
              <a:ea typeface="Calibri"/>
              <a:cs typeface="Calibri"/>
              <a:sym typeface="Calibri"/>
            </a:endParaRPr>
          </a:p>
        </p:txBody>
      </p:sp>
      <p:sp>
        <p:nvSpPr>
          <p:cNvPr id="314" name="Google Shape;314;p5"/>
          <p:cNvSpPr/>
          <p:nvPr/>
        </p:nvSpPr>
        <p:spPr>
          <a:xfrm>
            <a:off x="10267876" y="2621975"/>
            <a:ext cx="1737362"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4B2A85"/>
                </a:solidFill>
                <a:latin typeface="Calibri"/>
                <a:ea typeface="Calibri"/>
                <a:cs typeface="Calibri"/>
                <a:sym typeface="Calibri"/>
              </a:rPr>
              <a:t>heappoint.cpp</a:t>
            </a:r>
            <a:endParaRPr b="1"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Custom 2">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tegral">
  <a:themeElements>
    <a:clrScheme name="Custom 2">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2018-03-22T00:41:11Z</dcterms:created>
  <dc:creator>Kasey Champion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