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6858000" cx="12192000"/>
  <p:notesSz cx="6858000" cy="9144000"/>
  <p:embeddedFontLst>
    <p:embeddedFont>
      <p:font typeface="Quattrocento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4" roundtripDataSignature="AMtx7mhn0lRCn2XGpu6YhuBZaeDBENDT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FAFDF1D-91B0-4D5E-BC44-E85FF7CE53C9}">
  <a:tblStyle styleId="{AFAFDF1D-91B0-4D5E-BC44-E85FF7CE53C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F1FA"/>
          </a:solidFill>
        </a:fill>
      </a:tcStyle>
    </a:wholeTbl>
    <a:band1H>
      <a:tcTxStyle/>
      <a:tcStyle>
        <a:fill>
          <a:solidFill>
            <a:srgbClr val="CBE2F5"/>
          </a:solidFill>
        </a:fill>
      </a:tcStyle>
    </a:band1H>
    <a:band2H>
      <a:tcTxStyle/>
    </a:band2H>
    <a:band1V>
      <a:tcTxStyle/>
      <a:tcStyle>
        <a:fill>
          <a:solidFill>
            <a:srgbClr val="CBE2F5"/>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QuattrocentoSans-bold.fntdata"/><Relationship Id="rId30" Type="http://schemas.openxmlformats.org/officeDocument/2006/relationships/font" Target="fonts/QuattrocentoSans-regular.fntdata"/><Relationship Id="rId11" Type="http://schemas.openxmlformats.org/officeDocument/2006/relationships/slide" Target="slides/slide6.xml"/><Relationship Id="rId33" Type="http://schemas.openxmlformats.org/officeDocument/2006/relationships/font" Target="fonts/QuattrocentoSans-boldItalic.fntdata"/><Relationship Id="rId10" Type="http://schemas.openxmlformats.org/officeDocument/2006/relationships/slide" Target="slides/slide5.xml"/><Relationship Id="rId32" Type="http://schemas.openxmlformats.org/officeDocument/2006/relationships/font" Target="fonts/QuattrocentoSans-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00cd87f63c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g100cd87f63c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00cd87f63c_0_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g100cd87f63c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00cd87f63c_0_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100cd87f63c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00cd87f63c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100cd87f63c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1 ns vs 8,000,000 is like 1 sec vs 3 months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It’s faster to do:</a:t>
            </a:r>
            <a:endParaRPr/>
          </a:p>
          <a:p>
            <a:pPr indent="-171450" lvl="0" marL="171450" rtl="0" algn="l">
              <a:spcBef>
                <a:spcPts val="0"/>
              </a:spcBef>
              <a:spcAft>
                <a:spcPts val="0"/>
              </a:spcAft>
              <a:buClr>
                <a:schemeClr val="dk1"/>
              </a:buClr>
              <a:buSzPts val="1200"/>
              <a:buFont typeface="Calibri"/>
              <a:buChar char="-"/>
            </a:pPr>
            <a:r>
              <a:rPr lang="en-US"/>
              <a:t>5 million arithmetic ops than 1 disk access</a:t>
            </a:r>
            <a:endParaRPr/>
          </a:p>
          <a:p>
            <a:pPr indent="-171450" lvl="0" marL="171450" rtl="0" algn="l">
              <a:spcBef>
                <a:spcPts val="0"/>
              </a:spcBef>
              <a:spcAft>
                <a:spcPts val="0"/>
              </a:spcAft>
              <a:buClr>
                <a:schemeClr val="dk1"/>
              </a:buClr>
              <a:buSzPts val="1200"/>
              <a:buFont typeface="Calibri"/>
              <a:buChar char="-"/>
            </a:pPr>
            <a:r>
              <a:rPr lang="en-US"/>
              <a:t>2500 L2 cache accesses than 1 disk access</a:t>
            </a:r>
            <a:endParaRPr/>
          </a:p>
          <a:p>
            <a:pPr indent="-171450" lvl="0" marL="171450" rtl="0" algn="l">
              <a:spcBef>
                <a:spcPts val="0"/>
              </a:spcBef>
              <a:spcAft>
                <a:spcPts val="0"/>
              </a:spcAft>
              <a:buClr>
                <a:schemeClr val="dk1"/>
              </a:buClr>
              <a:buSzPts val="1200"/>
              <a:buFont typeface="Calibri"/>
              <a:buChar char="-"/>
            </a:pPr>
            <a:r>
              <a:rPr lang="en-US"/>
              <a:t>400 RAM accesses than 1 disk access</a:t>
            </a:r>
            <a:endParaRPr/>
          </a:p>
        </p:txBody>
      </p:sp>
      <p:sp>
        <p:nvSpPr>
          <p:cNvPr id="239" name="Google Shape;239;g100cd87f63c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00cd87f63c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100cd87f63c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RAM is a term frequently mentioned when purchasing computers and looking at the hardware details.  For us programmers, RAM is the physical location where data gets stored for the programs we run. It’s the main location for data structures, variables, method calls, etc. that we create in our programs.  When you look at this screenshot saying how much memory is being used, it’s talking about how much RAM.  Somewhat frequently when things say ‘memory’ it really means RAM.</a:t>
            </a:r>
            <a:endParaRPr/>
          </a:p>
        </p:txBody>
      </p:sp>
      <p:sp>
        <p:nvSpPr>
          <p:cNvPr id="257" name="Google Shape;257;g100cd87f63c_0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00cd87f63c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100cd87f63c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It turns out that for computer scientists / programming, we don’t have to know about the circuits and electricity that makes this green blob computer chip works. Luckily for us RAM can be thought of as a very big array -- this is how we should thing about RAM in our programs for us to be able to take advantage of it / understand how our programs interact with it.</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RAM can be thought of as an array for 2 reasons in particular</a:t>
            </a:r>
            <a:endParaRPr/>
          </a:p>
          <a:p>
            <a:pPr indent="-171450" lvl="1" marL="628650" rtl="0" algn="l">
              <a:spcBef>
                <a:spcPts val="0"/>
              </a:spcBef>
              <a:spcAft>
                <a:spcPts val="0"/>
              </a:spcAft>
              <a:buClr>
                <a:schemeClr val="dk1"/>
              </a:buClr>
              <a:buSzPts val="1200"/>
              <a:buFont typeface="Calibri"/>
              <a:buChar char="-"/>
            </a:pPr>
            <a:r>
              <a:rPr lang="en-US"/>
              <a:t>you think of RAM having spaces for you to store stuff, just like you would in an array … and it also has indices (but for memory its called addresses) that describe where in RAM / the array a particular piece of data is located</a:t>
            </a:r>
            <a:endParaRPr/>
          </a:p>
          <a:p>
            <a:pPr indent="-95250" lvl="1" marL="628650" rtl="0" algn="l">
              <a:spcBef>
                <a:spcPts val="0"/>
              </a:spcBef>
              <a:spcAft>
                <a:spcPts val="0"/>
              </a:spcAft>
              <a:buClr>
                <a:schemeClr val="dk1"/>
              </a:buClr>
              <a:buSzPts val="1200"/>
              <a:buFont typeface="Calibri"/>
              <a:buNone/>
            </a:pPr>
            <a:r>
              <a:t/>
            </a:r>
            <a:endParaRPr/>
          </a:p>
          <a:p>
            <a:pPr indent="-171450" lvl="1" marL="628650" rtl="0" algn="l">
              <a:spcBef>
                <a:spcPts val="0"/>
              </a:spcBef>
              <a:spcAft>
                <a:spcPts val="0"/>
              </a:spcAft>
              <a:buClr>
                <a:schemeClr val="dk1"/>
              </a:buClr>
              <a:buSzPts val="1200"/>
              <a:buFont typeface="Calibri"/>
              <a:buChar char="-"/>
            </a:pPr>
            <a:r>
              <a:rPr lang="en-US"/>
              <a:t>Also just because of this Random access thing – you might have heard this before but people sometimes describe arrays as random access because you can access any random index in an array equally to other indices / easily. It’s the same for RAM (the computer chip one) – all addresses are easily accessed as all the others</a:t>
            </a:r>
            <a:endParaRPr/>
          </a:p>
        </p:txBody>
      </p:sp>
      <p:sp>
        <p:nvSpPr>
          <p:cNvPr id="268" name="Google Shape;268;g100cd87f63c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00cd87f63c_0_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g100cd87f63c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00cd87f63c_0_1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100cd87f63c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00cd87f63c_0_1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g100cd87f63c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00cd87f63c_0_1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100cd87f63c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00cd87f63c_0_1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g100cd87f63c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00cd87f63c_0_1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g100cd87f63c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00cd87f63c_0_1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100cd87f63c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00cd87f63c_0_1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100cd87f63c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f7982ddbb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f7982ddbb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 name="Google Shape;147;gf7982ddbb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f7982ddbb2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f7982ddbb2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gf7982ddbb2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f7982ddbb2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f7982ddbb2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gf7982ddbb2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f7982ddbb2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f7982ddbb2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gf7982ddbb2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00cd87f63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00cd87f63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g100cd87f63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00cd87f63c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00cd87f63c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g100cd87f63c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00cd87f63c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00cd87f63c_0_2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100cd87f63c_0_2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0" name="Shape 20"/>
        <p:cNvGrpSpPr/>
        <p:nvPr/>
      </p:nvGrpSpPr>
      <p:grpSpPr>
        <a:xfrm>
          <a:off x="0" y="0"/>
          <a:ext cx="0" cy="0"/>
          <a:chOff x="0" y="0"/>
          <a:chExt cx="0" cy="0"/>
        </a:xfrm>
      </p:grpSpPr>
      <p:sp>
        <p:nvSpPr>
          <p:cNvPr id="21" name="Google Shape;21;p20"/>
          <p:cNvSpPr/>
          <p:nvPr/>
        </p:nvSpPr>
        <p:spPr>
          <a:xfrm>
            <a:off x="0" y="0"/>
            <a:ext cx="12192000" cy="4572001"/>
          </a:xfrm>
          <a:prstGeom prst="rect">
            <a:avLst/>
          </a:prstGeom>
          <a:solidFill>
            <a:srgbClr val="1482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20"/>
          <p:cNvSpPr/>
          <p:nvPr/>
        </p:nvSpPr>
        <p:spPr>
          <a:xfrm>
            <a:off x="-1" y="0"/>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20"/>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4C3282"/>
              </a:buClr>
              <a:buSzPts val="5000"/>
              <a:buFont typeface="Quattrocento Sans"/>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0"/>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800"/>
              <a:buNone/>
              <a:defRPr sz="1800">
                <a:solidFill>
                  <a:srgbClr val="4C3282"/>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p:txBody>
      </p:sp>
      <p:sp>
        <p:nvSpPr>
          <p:cNvPr id="25" name="Google Shape;25;p20"/>
          <p:cNvSpPr txBox="1"/>
          <p:nvPr>
            <p:ph idx="10" type="dt"/>
          </p:nvPr>
        </p:nvSpPr>
        <p:spPr>
          <a:xfrm>
            <a:off x="575240" y="6544402"/>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0"/>
          <p:cNvSpPr txBox="1"/>
          <p:nvPr>
            <p:ph idx="12" type="sldNum"/>
          </p:nvPr>
        </p:nvSpPr>
        <p:spPr>
          <a:xfrm>
            <a:off x="10837333" y="6544402"/>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cxnSp>
        <p:nvCxnSpPr>
          <p:cNvPr id="27" name="Google Shape;27;p20"/>
          <p:cNvCxnSpPr/>
          <p:nvPr/>
        </p:nvCxnSpPr>
        <p:spPr>
          <a:xfrm rot="10800000">
            <a:off x="8386843" y="5264106"/>
            <a:ext cx="0" cy="914400"/>
          </a:xfrm>
          <a:prstGeom prst="straightConnector1">
            <a:avLst/>
          </a:prstGeom>
          <a:noFill/>
          <a:ln cap="flat" cmpd="sng" w="19050">
            <a:solidFill>
              <a:srgbClr val="B6A479"/>
            </a:solidFill>
            <a:prstDash val="solid"/>
            <a:round/>
            <a:headEnd len="sm" w="sm" type="none"/>
            <a:tailEnd len="sm" w="sm" type="none"/>
          </a:ln>
        </p:spPr>
      </p:cxnSp>
      <p:pic>
        <p:nvPicPr>
          <p:cNvPr descr="Cherry blossoms on Grant Lane" id="28" name="Google Shape;28;p20"/>
          <p:cNvPicPr preferRelativeResize="0"/>
          <p:nvPr/>
        </p:nvPicPr>
        <p:blipFill rotWithShape="1">
          <a:blip r:embed="rId2">
            <a:alphaModFix/>
          </a:blip>
          <a:srcRect b="13442" l="0" r="0" t="30034"/>
          <a:stretch/>
        </p:blipFill>
        <p:spPr>
          <a:xfrm>
            <a:off x="-3" y="-1"/>
            <a:ext cx="12192002" cy="4594241"/>
          </a:xfrm>
          <a:prstGeom prst="rect">
            <a:avLst/>
          </a:prstGeom>
          <a:noFill/>
          <a:ln>
            <a:noFill/>
          </a:ln>
        </p:spPr>
      </p:pic>
      <p:sp>
        <p:nvSpPr>
          <p:cNvPr id="29" name="Google Shape;29;p20"/>
          <p:cNvSpPr txBox="1"/>
          <p:nvPr>
            <p:ph idx="11" type="ftr"/>
          </p:nvPr>
        </p:nvSpPr>
        <p:spPr>
          <a:xfrm>
            <a:off x="4842742" y="6544402"/>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000" cap="none">
                <a:solidFill>
                  <a:srgbClr val="B6A479"/>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00" name="Shape 100"/>
        <p:cNvGrpSpPr/>
        <p:nvPr/>
      </p:nvGrpSpPr>
      <p:grpSpPr>
        <a:xfrm>
          <a:off x="0" y="0"/>
          <a:ext cx="0" cy="0"/>
          <a:chOff x="0" y="0"/>
          <a:chExt cx="0" cy="0"/>
        </a:xfrm>
      </p:grpSpPr>
      <p:sp>
        <p:nvSpPr>
          <p:cNvPr id="101" name="Google Shape;101;p27"/>
          <p:cNvSpPr txBox="1"/>
          <p:nvPr>
            <p:ph idx="10" type="dt"/>
          </p:nvPr>
        </p:nvSpPr>
        <p:spPr>
          <a:xfrm>
            <a:off x="575240" y="6544402"/>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7"/>
          <p:cNvSpPr txBox="1"/>
          <p:nvPr>
            <p:ph idx="12" type="sldNum"/>
          </p:nvPr>
        </p:nvSpPr>
        <p:spPr>
          <a:xfrm>
            <a:off x="10837333" y="6544402"/>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103" name="Google Shape;103;p27"/>
          <p:cNvSpPr txBox="1"/>
          <p:nvPr>
            <p:ph idx="11" type="ftr"/>
          </p:nvPr>
        </p:nvSpPr>
        <p:spPr>
          <a:xfrm>
            <a:off x="4842742" y="6544402"/>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000" cap="none">
                <a:solidFill>
                  <a:srgbClr val="B6A479"/>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04" name="Shape 104"/>
        <p:cNvGrpSpPr/>
        <p:nvPr/>
      </p:nvGrpSpPr>
      <p:grpSpPr>
        <a:xfrm>
          <a:off x="0" y="0"/>
          <a:ext cx="0" cy="0"/>
          <a:chOff x="0" y="0"/>
          <a:chExt cx="0" cy="0"/>
        </a:xfrm>
      </p:grpSpPr>
      <p:sp>
        <p:nvSpPr>
          <p:cNvPr id="105" name="Google Shape;105;p28"/>
          <p:cNvSpPr txBox="1"/>
          <p:nvPr>
            <p:ph type="title"/>
          </p:nvPr>
        </p:nvSpPr>
        <p:spPr>
          <a:xfrm>
            <a:off x="457200" y="4960138"/>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4C3282"/>
              </a:buClr>
              <a:buSzPts val="5000"/>
              <a:buFont typeface="Quattrocento Sans"/>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28"/>
          <p:cNvSpPr/>
          <p:nvPr>
            <p:ph idx="2" type="pic"/>
          </p:nvPr>
        </p:nvSpPr>
        <p:spPr>
          <a:xfrm>
            <a:off x="0" y="-1"/>
            <a:ext cx="12188952" cy="4572000"/>
          </a:xfrm>
          <a:prstGeom prst="rect">
            <a:avLst/>
          </a:prstGeom>
          <a:solidFill>
            <a:srgbClr val="76CEEF"/>
          </a:solidFill>
          <a:ln>
            <a:noFill/>
          </a:ln>
        </p:spPr>
      </p:sp>
      <p:sp>
        <p:nvSpPr>
          <p:cNvPr id="107" name="Google Shape;107;p28"/>
          <p:cNvSpPr txBox="1"/>
          <p:nvPr>
            <p:ph idx="1" type="body"/>
          </p:nvPr>
        </p:nvSpPr>
        <p:spPr>
          <a:xfrm>
            <a:off x="8610600" y="4960138"/>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0C0C0C"/>
                </a:solidFill>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108" name="Google Shape;108;p28"/>
          <p:cNvSpPr txBox="1"/>
          <p:nvPr>
            <p:ph idx="10" type="dt"/>
          </p:nvPr>
        </p:nvSpPr>
        <p:spPr>
          <a:xfrm>
            <a:off x="575240" y="6544402"/>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28"/>
          <p:cNvSpPr txBox="1"/>
          <p:nvPr>
            <p:ph idx="12" type="sldNum"/>
          </p:nvPr>
        </p:nvSpPr>
        <p:spPr>
          <a:xfrm>
            <a:off x="10837333" y="6544402"/>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cxnSp>
        <p:nvCxnSpPr>
          <p:cNvPr id="110" name="Google Shape;110;p28"/>
          <p:cNvCxnSpPr/>
          <p:nvPr/>
        </p:nvCxnSpPr>
        <p:spPr>
          <a:xfrm rot="10800000">
            <a:off x="8386843" y="5264106"/>
            <a:ext cx="0" cy="914400"/>
          </a:xfrm>
          <a:prstGeom prst="straightConnector1">
            <a:avLst/>
          </a:prstGeom>
          <a:noFill/>
          <a:ln cap="flat" cmpd="sng" w="19050">
            <a:solidFill>
              <a:srgbClr val="4C3282"/>
            </a:solidFill>
            <a:prstDash val="solid"/>
            <a:round/>
            <a:headEnd len="sm" w="sm" type="none"/>
            <a:tailEnd len="sm" w="sm" type="none"/>
          </a:ln>
        </p:spPr>
      </p:cxnSp>
      <p:sp>
        <p:nvSpPr>
          <p:cNvPr id="111" name="Google Shape;111;p28"/>
          <p:cNvSpPr txBox="1"/>
          <p:nvPr>
            <p:ph idx="11" type="ftr"/>
          </p:nvPr>
        </p:nvSpPr>
        <p:spPr>
          <a:xfrm>
            <a:off x="4842742" y="6544402"/>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000" cap="none">
                <a:solidFill>
                  <a:srgbClr val="B6A479"/>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12" name="Shape 112"/>
        <p:cNvGrpSpPr/>
        <p:nvPr/>
      </p:nvGrpSpPr>
      <p:grpSpPr>
        <a:xfrm>
          <a:off x="0" y="0"/>
          <a:ext cx="0" cy="0"/>
          <a:chOff x="0" y="0"/>
          <a:chExt cx="0" cy="0"/>
        </a:xfrm>
      </p:grpSpPr>
      <p:sp>
        <p:nvSpPr>
          <p:cNvPr id="113" name="Google Shape;113;p29"/>
          <p:cNvSpPr/>
          <p:nvPr/>
        </p:nvSpPr>
        <p:spPr>
          <a:xfrm>
            <a:off x="272955" y="0"/>
            <a:ext cx="423081" cy="15623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 name="Google Shape;114;p29"/>
          <p:cNvSpPr txBox="1"/>
          <p:nvPr>
            <p:ph idx="10" type="dt"/>
          </p:nvPr>
        </p:nvSpPr>
        <p:spPr>
          <a:xfrm>
            <a:off x="575240" y="6544402"/>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29"/>
          <p:cNvSpPr txBox="1"/>
          <p:nvPr>
            <p:ph idx="12" type="sldNum"/>
          </p:nvPr>
        </p:nvSpPr>
        <p:spPr>
          <a:xfrm>
            <a:off x="10837333" y="6544402"/>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cxnSp>
        <p:nvCxnSpPr>
          <p:cNvPr id="116" name="Google Shape;116;p29"/>
          <p:cNvCxnSpPr/>
          <p:nvPr/>
        </p:nvCxnSpPr>
        <p:spPr>
          <a:xfrm>
            <a:off x="61415" y="753975"/>
            <a:ext cx="12008609" cy="0"/>
          </a:xfrm>
          <a:prstGeom prst="straightConnector1">
            <a:avLst/>
          </a:prstGeom>
          <a:noFill/>
          <a:ln cap="flat" cmpd="sng" w="9525">
            <a:solidFill>
              <a:srgbClr val="9B8ABE"/>
            </a:solidFill>
            <a:prstDash val="solid"/>
            <a:round/>
            <a:headEnd len="sm" w="sm" type="none"/>
            <a:tailEnd len="sm" w="sm" type="none"/>
          </a:ln>
        </p:spPr>
      </p:cxnSp>
      <p:sp>
        <p:nvSpPr>
          <p:cNvPr id="117" name="Google Shape;117;p29"/>
          <p:cNvSpPr txBox="1"/>
          <p:nvPr>
            <p:ph type="title"/>
          </p:nvPr>
        </p:nvSpPr>
        <p:spPr>
          <a:xfrm>
            <a:off x="1428134" y="263276"/>
            <a:ext cx="10334364" cy="1014667"/>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4C328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18" name="Google Shape;118;p29"/>
          <p:cNvGrpSpPr/>
          <p:nvPr/>
        </p:nvGrpSpPr>
        <p:grpSpPr>
          <a:xfrm>
            <a:off x="575239" y="475151"/>
            <a:ext cx="631298" cy="631298"/>
            <a:chOff x="1530939" y="2405329"/>
            <a:chExt cx="631298" cy="631298"/>
          </a:xfrm>
        </p:grpSpPr>
        <p:sp>
          <p:nvSpPr>
            <p:cNvPr id="119" name="Google Shape;119;p29"/>
            <p:cNvSpPr/>
            <p:nvPr/>
          </p:nvSpPr>
          <p:spPr>
            <a:xfrm>
              <a:off x="1530939" y="2405329"/>
              <a:ext cx="631298" cy="631298"/>
            </a:xfrm>
            <a:prstGeom prst="ellipse">
              <a:avLst/>
            </a:prstGeom>
            <a:solidFill>
              <a:srgbClr val="B6A4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20" name="Google Shape;120;p29"/>
            <p:cNvGrpSpPr/>
            <p:nvPr/>
          </p:nvGrpSpPr>
          <p:grpSpPr>
            <a:xfrm>
              <a:off x="1661835" y="2536225"/>
              <a:ext cx="369505" cy="369505"/>
              <a:chOff x="2594050" y="1631825"/>
              <a:chExt cx="439625" cy="439625"/>
            </a:xfrm>
          </p:grpSpPr>
          <p:sp>
            <p:nvSpPr>
              <p:cNvPr id="121" name="Google Shape;121;p29"/>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22" name="Google Shape;122;p29"/>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23" name="Google Shape;123;p29"/>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24" name="Google Shape;124;p29"/>
              <p:cNvSpPr/>
              <p:nvPr/>
            </p:nvSpPr>
            <p:spPr>
              <a:xfrm>
                <a:off x="2801675" y="1740825"/>
                <a:ext cx="49950" cy="49950"/>
              </a:xfrm>
              <a:custGeom>
                <a:rect b="b" l="l" r="r" t="t"/>
                <a:pathLst>
                  <a:path extrusionOk="0" fill="none" h="1998" w="1998">
                    <a:moveTo>
                      <a:pt x="1" y="1997"/>
                    </a:moveTo>
                    <a:lnTo>
                      <a:pt x="1998"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sp>
        <p:nvSpPr>
          <p:cNvPr id="125" name="Google Shape;125;p29"/>
          <p:cNvSpPr txBox="1"/>
          <p:nvPr>
            <p:ph idx="1" type="body"/>
          </p:nvPr>
        </p:nvSpPr>
        <p:spPr>
          <a:xfrm>
            <a:off x="1428134" y="1463857"/>
            <a:ext cx="10334364" cy="4845504"/>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6" name="Google Shape;126;p29"/>
          <p:cNvSpPr txBox="1"/>
          <p:nvPr>
            <p:ph idx="11" type="ftr"/>
          </p:nvPr>
        </p:nvSpPr>
        <p:spPr>
          <a:xfrm>
            <a:off x="4842742" y="6544402"/>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000" cap="none">
                <a:solidFill>
                  <a:srgbClr val="B6A479"/>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21"/>
          <p:cNvSpPr txBox="1"/>
          <p:nvPr>
            <p:ph type="title"/>
          </p:nvPr>
        </p:nvSpPr>
        <p:spPr>
          <a:xfrm>
            <a:off x="575239" y="263276"/>
            <a:ext cx="11187259" cy="1014667"/>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4C328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1"/>
          <p:cNvSpPr txBox="1"/>
          <p:nvPr>
            <p:ph idx="1" type="body"/>
          </p:nvPr>
        </p:nvSpPr>
        <p:spPr>
          <a:xfrm>
            <a:off x="575240" y="1463857"/>
            <a:ext cx="11187258" cy="4845504"/>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21"/>
          <p:cNvSpPr txBox="1"/>
          <p:nvPr>
            <p:ph idx="10" type="dt"/>
          </p:nvPr>
        </p:nvSpPr>
        <p:spPr>
          <a:xfrm>
            <a:off x="575240" y="6544402"/>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1"/>
          <p:cNvSpPr txBox="1"/>
          <p:nvPr>
            <p:ph idx="12" type="sldNum"/>
          </p:nvPr>
        </p:nvSpPr>
        <p:spPr>
          <a:xfrm>
            <a:off x="10837333" y="6544402"/>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35" name="Google Shape;35;p21"/>
          <p:cNvSpPr txBox="1"/>
          <p:nvPr>
            <p:ph idx="11" type="ftr"/>
          </p:nvPr>
        </p:nvSpPr>
        <p:spPr>
          <a:xfrm>
            <a:off x="4842742" y="6544402"/>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000" cap="none">
                <a:solidFill>
                  <a:srgbClr val="B6A479"/>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26"/>
          <p:cNvSpPr txBox="1"/>
          <p:nvPr>
            <p:ph type="title"/>
          </p:nvPr>
        </p:nvSpPr>
        <p:spPr>
          <a:xfrm>
            <a:off x="575239" y="263276"/>
            <a:ext cx="11187259" cy="1014667"/>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4C328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6"/>
          <p:cNvSpPr txBox="1"/>
          <p:nvPr>
            <p:ph idx="10" type="dt"/>
          </p:nvPr>
        </p:nvSpPr>
        <p:spPr>
          <a:xfrm>
            <a:off x="575240" y="6544402"/>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6"/>
          <p:cNvSpPr txBox="1"/>
          <p:nvPr>
            <p:ph idx="12" type="sldNum"/>
          </p:nvPr>
        </p:nvSpPr>
        <p:spPr>
          <a:xfrm>
            <a:off x="10837333" y="6544402"/>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40" name="Google Shape;40;p26"/>
          <p:cNvSpPr txBox="1"/>
          <p:nvPr>
            <p:ph idx="11" type="ftr"/>
          </p:nvPr>
        </p:nvSpPr>
        <p:spPr>
          <a:xfrm>
            <a:off x="4842742" y="6544402"/>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000" cap="none">
                <a:solidFill>
                  <a:srgbClr val="B6A479"/>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sp>
        <p:nvSpPr>
          <p:cNvPr id="42" name="Google Shape;42;gf798af8e71_0_899"/>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3" name="Google Shape;43;gf798af8e71_0_899"/>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30200" lvl="0" marL="457200" algn="l">
              <a:lnSpc>
                <a:spcPct val="90000"/>
              </a:lnSpc>
              <a:spcBef>
                <a:spcPts val="0"/>
              </a:spcBef>
              <a:spcAft>
                <a:spcPts val="0"/>
              </a:spcAft>
              <a:buSzPts val="1600"/>
              <a:buChar char="•"/>
              <a:defRPr/>
            </a:lvl1pPr>
            <a:lvl2pPr indent="-330200" lvl="1" marL="914400" algn="l">
              <a:lnSpc>
                <a:spcPct val="90000"/>
              </a:lnSpc>
              <a:spcBef>
                <a:spcPts val="800"/>
              </a:spcBef>
              <a:spcAft>
                <a:spcPts val="0"/>
              </a:spcAft>
              <a:buSzPts val="1600"/>
              <a:buChar char="•"/>
              <a:defRPr/>
            </a:lvl2pPr>
            <a:lvl3pPr indent="-330200" lvl="2" marL="1371600" algn="l">
              <a:lnSpc>
                <a:spcPct val="90000"/>
              </a:lnSpc>
              <a:spcBef>
                <a:spcPts val="800"/>
              </a:spcBef>
              <a:spcAft>
                <a:spcPts val="0"/>
              </a:spcAft>
              <a:buSzPts val="1600"/>
              <a:buChar char="•"/>
              <a:defRPr/>
            </a:lvl3pPr>
            <a:lvl4pPr indent="-330200" lvl="3" marL="1828800" algn="l">
              <a:lnSpc>
                <a:spcPct val="90000"/>
              </a:lnSpc>
              <a:spcBef>
                <a:spcPts val="800"/>
              </a:spcBef>
              <a:spcAft>
                <a:spcPts val="0"/>
              </a:spcAft>
              <a:buSzPts val="1600"/>
              <a:buChar char="•"/>
              <a:defRPr/>
            </a:lvl4pPr>
            <a:lvl5pPr indent="-330200" lvl="4" marL="2286000" algn="l">
              <a:lnSpc>
                <a:spcPct val="90000"/>
              </a:lnSpc>
              <a:spcBef>
                <a:spcPts val="800"/>
              </a:spcBef>
              <a:spcAft>
                <a:spcPts val="0"/>
              </a:spcAft>
              <a:buSzPts val="1600"/>
              <a:buChar char="•"/>
              <a:defRPr/>
            </a:lvl5pPr>
            <a:lvl6pPr indent="-330200" lvl="5" marL="2743200" algn="l">
              <a:lnSpc>
                <a:spcPct val="90000"/>
              </a:lnSpc>
              <a:spcBef>
                <a:spcPts val="800"/>
              </a:spcBef>
              <a:spcAft>
                <a:spcPts val="0"/>
              </a:spcAft>
              <a:buSzPts val="1600"/>
              <a:buChar char="•"/>
              <a:defRPr/>
            </a:lvl6pPr>
            <a:lvl7pPr indent="-330200" lvl="6" marL="3200400" algn="l">
              <a:lnSpc>
                <a:spcPct val="90000"/>
              </a:lnSpc>
              <a:spcBef>
                <a:spcPts val="800"/>
              </a:spcBef>
              <a:spcAft>
                <a:spcPts val="0"/>
              </a:spcAft>
              <a:buSzPts val="1600"/>
              <a:buChar char="•"/>
              <a:defRPr/>
            </a:lvl7pPr>
            <a:lvl8pPr indent="-330200" lvl="7" marL="3657600" algn="l">
              <a:lnSpc>
                <a:spcPct val="90000"/>
              </a:lnSpc>
              <a:spcBef>
                <a:spcPts val="800"/>
              </a:spcBef>
              <a:spcAft>
                <a:spcPts val="0"/>
              </a:spcAft>
              <a:buSzPts val="1600"/>
              <a:buChar char="•"/>
              <a:defRPr/>
            </a:lvl8pPr>
            <a:lvl9pPr indent="-330200" lvl="8" marL="4114800" algn="l">
              <a:lnSpc>
                <a:spcPct val="90000"/>
              </a:lnSpc>
              <a:spcBef>
                <a:spcPts val="800"/>
              </a:spcBef>
              <a:spcAft>
                <a:spcPts val="800"/>
              </a:spcAft>
              <a:buSzPts val="1600"/>
              <a:buChar char="•"/>
              <a:defRPr/>
            </a:lvl9pPr>
          </a:lstStyle>
          <a:p/>
        </p:txBody>
      </p:sp>
      <p:sp>
        <p:nvSpPr>
          <p:cNvPr id="44" name="Google Shape;44;gf798af8e71_0_899"/>
          <p:cNvSpPr txBox="1"/>
          <p:nvPr>
            <p:ph idx="12" type="sldNum"/>
          </p:nvPr>
        </p:nvSpPr>
        <p:spPr>
          <a:xfrm>
            <a:off x="11296612"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llEverywhere">
  <p:cSld name="1_PollEverywhere">
    <p:spTree>
      <p:nvGrpSpPr>
        <p:cNvPr id="45" name="Shape 45"/>
        <p:cNvGrpSpPr/>
        <p:nvPr/>
      </p:nvGrpSpPr>
      <p:grpSpPr>
        <a:xfrm>
          <a:off x="0" y="0"/>
          <a:ext cx="0" cy="0"/>
          <a:chOff x="0" y="0"/>
          <a:chExt cx="0" cy="0"/>
        </a:xfrm>
      </p:grpSpPr>
      <p:sp>
        <p:nvSpPr>
          <p:cNvPr id="46" name="Google Shape;46;gf798af8e71_0_903"/>
          <p:cNvSpPr txBox="1"/>
          <p:nvPr>
            <p:ph type="title"/>
          </p:nvPr>
        </p:nvSpPr>
        <p:spPr>
          <a:xfrm>
            <a:off x="838199" y="1388066"/>
            <a:ext cx="10515600" cy="762600"/>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gf798af8e71_0_903"/>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48" name="Google Shape;48;gf798af8e71_0_903"/>
          <p:cNvSpPr/>
          <p:nvPr/>
        </p:nvSpPr>
        <p:spPr>
          <a:xfrm>
            <a:off x="-14882" y="0"/>
            <a:ext cx="12221701" cy="1173900"/>
          </a:xfrm>
          <a:prstGeom prst="rect">
            <a:avLst/>
          </a:prstGeom>
          <a:solidFill>
            <a:srgbClr val="2196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 name="Google Shape;49;gf798af8e71_0_903"/>
          <p:cNvSpPr/>
          <p:nvPr/>
        </p:nvSpPr>
        <p:spPr>
          <a:xfrm>
            <a:off x="8414951" y="403662"/>
            <a:ext cx="3380400" cy="556200"/>
          </a:xfrm>
          <a:prstGeom prst="roundRect">
            <a:avLst>
              <a:gd fmla="val 16667" name="adj"/>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Pause Video when Prompted</a:t>
            </a:r>
            <a:endParaRPr b="0" i="0" sz="1400" u="none" cap="none" strike="noStrike">
              <a:solidFill>
                <a:srgbClr val="000000"/>
              </a:solidFill>
              <a:latin typeface="Arial"/>
              <a:ea typeface="Arial"/>
              <a:cs typeface="Arial"/>
              <a:sym typeface="Arial"/>
            </a:endParaRPr>
          </a:p>
        </p:txBody>
      </p:sp>
      <p:pic>
        <p:nvPicPr>
          <p:cNvPr id="50" name="Google Shape;50;gf798af8e71_0_903"/>
          <p:cNvPicPr preferRelativeResize="0"/>
          <p:nvPr/>
        </p:nvPicPr>
        <p:blipFill rotWithShape="1">
          <a:blip r:embed="rId2">
            <a:alphaModFix/>
          </a:blip>
          <a:srcRect b="0" l="0" r="0" t="0"/>
          <a:stretch/>
        </p:blipFill>
        <p:spPr>
          <a:xfrm>
            <a:off x="396618" y="334452"/>
            <a:ext cx="2264586" cy="694473"/>
          </a:xfrm>
          <a:prstGeom prst="rect">
            <a:avLst/>
          </a:prstGeom>
          <a:noFill/>
          <a:ln>
            <a:noFill/>
          </a:ln>
        </p:spPr>
      </p:pic>
      <p:sp>
        <p:nvSpPr>
          <p:cNvPr id="51" name="Google Shape;51;gf798af8e71_0_903"/>
          <p:cNvSpPr txBox="1"/>
          <p:nvPr/>
        </p:nvSpPr>
        <p:spPr>
          <a:xfrm>
            <a:off x="6400800" y="92597"/>
            <a:ext cx="184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2" name="Shape 52"/>
        <p:cNvGrpSpPr/>
        <p:nvPr/>
      </p:nvGrpSpPr>
      <p:grpSpPr>
        <a:xfrm>
          <a:off x="0" y="0"/>
          <a:ext cx="0" cy="0"/>
          <a:chOff x="0" y="0"/>
          <a:chExt cx="0" cy="0"/>
        </a:xfrm>
      </p:grpSpPr>
      <p:sp>
        <p:nvSpPr>
          <p:cNvPr id="53" name="Google Shape;53;p22"/>
          <p:cNvSpPr txBox="1"/>
          <p:nvPr>
            <p:ph type="title"/>
          </p:nvPr>
        </p:nvSpPr>
        <p:spPr>
          <a:xfrm>
            <a:off x="3315881" y="3446573"/>
            <a:ext cx="5590283" cy="1014667"/>
          </a:xfrm>
          <a:prstGeom prst="rect">
            <a:avLst/>
          </a:prstGeom>
          <a:noFill/>
          <a:ln>
            <a:noFill/>
          </a:ln>
        </p:spPr>
        <p:txBody>
          <a:bodyPr anchorCtr="0" anchor="ctr" bIns="45700" lIns="91425" spcFirstLastPara="1" rIns="91425" wrap="square" tIns="45700">
            <a:normAutofit/>
          </a:bodyPr>
          <a:lstStyle>
            <a:lvl1pPr lvl="0" algn="ctr">
              <a:lnSpc>
                <a:spcPct val="80000"/>
              </a:lnSpc>
              <a:spcBef>
                <a:spcPts val="0"/>
              </a:spcBef>
              <a:spcAft>
                <a:spcPts val="0"/>
              </a:spcAft>
              <a:buClr>
                <a:srgbClr val="4C3282"/>
              </a:buClr>
              <a:buSzPts val="4400"/>
              <a:buFont typeface="Quattrocento Sans"/>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2"/>
          <p:cNvSpPr txBox="1"/>
          <p:nvPr>
            <p:ph idx="10" type="dt"/>
          </p:nvPr>
        </p:nvSpPr>
        <p:spPr>
          <a:xfrm>
            <a:off x="575240" y="6544402"/>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2"/>
          <p:cNvSpPr txBox="1"/>
          <p:nvPr>
            <p:ph idx="12" type="sldNum"/>
          </p:nvPr>
        </p:nvSpPr>
        <p:spPr>
          <a:xfrm>
            <a:off x="10837333" y="6544402"/>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cxnSp>
        <p:nvCxnSpPr>
          <p:cNvPr id="56" name="Google Shape;56;p22"/>
          <p:cNvCxnSpPr/>
          <p:nvPr/>
        </p:nvCxnSpPr>
        <p:spPr>
          <a:xfrm>
            <a:off x="138752" y="1917510"/>
            <a:ext cx="11914495" cy="0"/>
          </a:xfrm>
          <a:prstGeom prst="straightConnector1">
            <a:avLst/>
          </a:prstGeom>
          <a:noFill/>
          <a:ln cap="flat" cmpd="sng" w="19050">
            <a:solidFill>
              <a:srgbClr val="9B8ABE"/>
            </a:solidFill>
            <a:prstDash val="solid"/>
            <a:round/>
            <a:headEnd len="sm" w="sm" type="none"/>
            <a:tailEnd len="sm" w="sm" type="none"/>
          </a:ln>
        </p:spPr>
      </p:cxnSp>
      <p:grpSp>
        <p:nvGrpSpPr>
          <p:cNvPr id="57" name="Google Shape;57;p22"/>
          <p:cNvGrpSpPr/>
          <p:nvPr/>
        </p:nvGrpSpPr>
        <p:grpSpPr>
          <a:xfrm>
            <a:off x="4736398" y="555634"/>
            <a:ext cx="2723751" cy="2723751"/>
            <a:chOff x="4360460" y="449353"/>
            <a:chExt cx="3282287" cy="3282287"/>
          </a:xfrm>
        </p:grpSpPr>
        <p:sp>
          <p:nvSpPr>
            <p:cNvPr id="58" name="Google Shape;58;p22"/>
            <p:cNvSpPr/>
            <p:nvPr/>
          </p:nvSpPr>
          <p:spPr>
            <a:xfrm>
              <a:off x="4360460" y="449353"/>
              <a:ext cx="3282287" cy="3282287"/>
            </a:xfrm>
            <a:prstGeom prst="ellipse">
              <a:avLst/>
            </a:prstGeom>
            <a:solidFill>
              <a:srgbClr val="B6A4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59" name="Google Shape;59;p22"/>
            <p:cNvGrpSpPr/>
            <p:nvPr/>
          </p:nvGrpSpPr>
          <p:grpSpPr>
            <a:xfrm>
              <a:off x="4868910" y="1003939"/>
              <a:ext cx="2265387" cy="2173113"/>
              <a:chOff x="5233525" y="4954450"/>
              <a:chExt cx="538275" cy="516350"/>
            </a:xfrm>
          </p:grpSpPr>
          <p:sp>
            <p:nvSpPr>
              <p:cNvPr id="60" name="Google Shape;60;p22"/>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1" name="Google Shape;61;p22"/>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2" name="Google Shape;62;p22"/>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3" name="Google Shape;63;p22"/>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4" name="Google Shape;64;p22"/>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5" name="Google Shape;65;p22"/>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6" name="Google Shape;66;p22"/>
              <p:cNvSpPr/>
              <p:nvPr/>
            </p:nvSpPr>
            <p:spPr>
              <a:xfrm>
                <a:off x="5367475" y="5025075"/>
                <a:ext cx="81600" cy="105975"/>
              </a:xfrm>
              <a:custGeom>
                <a:rect b="b" l="l" r="r" t="t"/>
                <a:pathLst>
                  <a:path extrusionOk="0" fill="none" h="4239" w="3264">
                    <a:moveTo>
                      <a:pt x="0" y="1"/>
                    </a:moveTo>
                    <a:lnTo>
                      <a:pt x="3264" y="4238"/>
                    </a:lnTo>
                  </a:path>
                </a:pathLst>
              </a:custGeom>
              <a:no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7" name="Google Shape;67;p22"/>
              <p:cNvSpPr/>
              <p:nvPr/>
            </p:nvSpPr>
            <p:spPr>
              <a:xfrm>
                <a:off x="5567800" y="4999500"/>
                <a:ext cx="115100" cy="133975"/>
              </a:xfrm>
              <a:custGeom>
                <a:rect b="b" l="l" r="r" t="t"/>
                <a:pathLst>
                  <a:path extrusionOk="0" fill="none" h="5359" w="4604">
                    <a:moveTo>
                      <a:pt x="0" y="5359"/>
                    </a:moveTo>
                    <a:lnTo>
                      <a:pt x="4603" y="1"/>
                    </a:lnTo>
                  </a:path>
                </a:pathLst>
              </a:custGeom>
              <a:no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8" name="Google Shape;68;p22"/>
              <p:cNvSpPr/>
              <p:nvPr/>
            </p:nvSpPr>
            <p:spPr>
              <a:xfrm>
                <a:off x="5600075" y="5217475"/>
                <a:ext cx="127275" cy="16475"/>
              </a:xfrm>
              <a:custGeom>
                <a:rect b="b" l="l" r="r" t="t"/>
                <a:pathLst>
                  <a:path extrusionOk="0" fill="none" h="659" w="5091">
                    <a:moveTo>
                      <a:pt x="5090" y="658"/>
                    </a:moveTo>
                    <a:lnTo>
                      <a:pt x="0" y="1"/>
                    </a:lnTo>
                  </a:path>
                </a:pathLst>
              </a:custGeom>
              <a:no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9" name="Google Shape;69;p22"/>
              <p:cNvSpPr/>
              <p:nvPr/>
            </p:nvSpPr>
            <p:spPr>
              <a:xfrm>
                <a:off x="5497775" y="5299675"/>
                <a:ext cx="4900" cy="126675"/>
              </a:xfrm>
              <a:custGeom>
                <a:rect b="b" l="l" r="r" t="t"/>
                <a:pathLst>
                  <a:path extrusionOk="0" fill="none" h="5067" w="196">
                    <a:moveTo>
                      <a:pt x="0" y="5067"/>
                    </a:moveTo>
                    <a:lnTo>
                      <a:pt x="195" y="1"/>
                    </a:lnTo>
                  </a:path>
                </a:pathLst>
              </a:custGeom>
              <a:no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70" name="Google Shape;70;p22"/>
              <p:cNvSpPr/>
              <p:nvPr/>
            </p:nvSpPr>
            <p:spPr>
              <a:xfrm>
                <a:off x="5277975" y="5241825"/>
                <a:ext cx="141275" cy="58500"/>
              </a:xfrm>
              <a:custGeom>
                <a:rect b="b" l="l" r="r" t="t"/>
                <a:pathLst>
                  <a:path extrusionOk="0" fill="none" h="2340" w="5651">
                    <a:moveTo>
                      <a:pt x="0" y="2339"/>
                    </a:moveTo>
                    <a:lnTo>
                      <a:pt x="5651" y="1"/>
                    </a:lnTo>
                  </a:path>
                </a:pathLst>
              </a:custGeom>
              <a:no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sp>
        <p:nvSpPr>
          <p:cNvPr id="71" name="Google Shape;71;p22"/>
          <p:cNvSpPr txBox="1"/>
          <p:nvPr>
            <p:ph idx="1" type="body"/>
          </p:nvPr>
        </p:nvSpPr>
        <p:spPr>
          <a:xfrm>
            <a:off x="3315880" y="4628428"/>
            <a:ext cx="5590283" cy="146304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0C0C0C"/>
                </a:solidFill>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72" name="Google Shape;72;p22"/>
          <p:cNvSpPr/>
          <p:nvPr/>
        </p:nvSpPr>
        <p:spPr>
          <a:xfrm>
            <a:off x="272955" y="0"/>
            <a:ext cx="423081" cy="15623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 name="Google Shape;73;p22"/>
          <p:cNvSpPr txBox="1"/>
          <p:nvPr>
            <p:ph idx="11" type="ftr"/>
          </p:nvPr>
        </p:nvSpPr>
        <p:spPr>
          <a:xfrm>
            <a:off x="4842742" y="6544402"/>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000" cap="none">
                <a:solidFill>
                  <a:srgbClr val="B6A479"/>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74" name="Shape 74"/>
        <p:cNvGrpSpPr/>
        <p:nvPr/>
      </p:nvGrpSpPr>
      <p:grpSpPr>
        <a:xfrm>
          <a:off x="0" y="0"/>
          <a:ext cx="0" cy="0"/>
          <a:chOff x="0" y="0"/>
          <a:chExt cx="0" cy="0"/>
        </a:xfrm>
      </p:grpSpPr>
      <p:sp>
        <p:nvSpPr>
          <p:cNvPr id="75" name="Google Shape;75;p23"/>
          <p:cNvSpPr/>
          <p:nvPr/>
        </p:nvSpPr>
        <p:spPr>
          <a:xfrm>
            <a:off x="0" y="0"/>
            <a:ext cx="12192000" cy="4572001"/>
          </a:xfrm>
          <a:prstGeom prst="rect">
            <a:avLst/>
          </a:prstGeom>
          <a:solidFill>
            <a:srgbClr val="1D9A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23"/>
          <p:cNvSpPr/>
          <p:nvPr/>
        </p:nvSpPr>
        <p:spPr>
          <a:xfrm>
            <a:off x="-1" y="0"/>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23"/>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4C3282"/>
              </a:buClr>
              <a:buSzPts val="5000"/>
              <a:buFont typeface="Quattrocento Sans"/>
              <a:buNone/>
              <a:defRPr b="0"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3"/>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indent="-228600" lvl="0" marL="457200" marR="0" algn="l">
              <a:lnSpc>
                <a:spcPct val="100000"/>
              </a:lnSpc>
              <a:spcBef>
                <a:spcPts val="0"/>
              </a:spcBef>
              <a:spcAft>
                <a:spcPts val="0"/>
              </a:spcAft>
              <a:buClr>
                <a:schemeClr val="accent1"/>
              </a:buClr>
              <a:buSzPts val="1800"/>
              <a:buFont typeface="Twentieth Century"/>
              <a:buNone/>
              <a:defRPr sz="1800">
                <a:solidFill>
                  <a:srgbClr val="4C3282"/>
                </a:solidFill>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79" name="Google Shape;79;p23"/>
          <p:cNvSpPr txBox="1"/>
          <p:nvPr>
            <p:ph idx="10" type="dt"/>
          </p:nvPr>
        </p:nvSpPr>
        <p:spPr>
          <a:xfrm>
            <a:off x="575240" y="6544402"/>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3"/>
          <p:cNvSpPr txBox="1"/>
          <p:nvPr>
            <p:ph idx="12" type="sldNum"/>
          </p:nvPr>
        </p:nvSpPr>
        <p:spPr>
          <a:xfrm>
            <a:off x="10837333" y="6544402"/>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cxnSp>
        <p:nvCxnSpPr>
          <p:cNvPr id="81" name="Google Shape;81;p23"/>
          <p:cNvCxnSpPr/>
          <p:nvPr/>
        </p:nvCxnSpPr>
        <p:spPr>
          <a:xfrm rot="10800000">
            <a:off x="8386843" y="5264106"/>
            <a:ext cx="0" cy="914400"/>
          </a:xfrm>
          <a:prstGeom prst="straightConnector1">
            <a:avLst/>
          </a:prstGeom>
          <a:noFill/>
          <a:ln cap="flat" cmpd="sng" w="19050">
            <a:solidFill>
              <a:srgbClr val="B6A479"/>
            </a:solidFill>
            <a:prstDash val="solid"/>
            <a:round/>
            <a:headEnd len="sm" w="sm" type="none"/>
            <a:tailEnd len="sm" w="sm" type="none"/>
          </a:ln>
        </p:spPr>
      </p:cxnSp>
      <p:pic>
        <p:nvPicPr>
          <p:cNvPr descr="UW building" id="82" name="Google Shape;82;p23"/>
          <p:cNvPicPr preferRelativeResize="0"/>
          <p:nvPr/>
        </p:nvPicPr>
        <p:blipFill rotWithShape="1">
          <a:blip r:embed="rId2">
            <a:alphaModFix/>
          </a:blip>
          <a:srcRect b="5565" l="0" r="0" t="38185"/>
          <a:stretch/>
        </p:blipFill>
        <p:spPr>
          <a:xfrm>
            <a:off x="3" y="0"/>
            <a:ext cx="12191998" cy="4572001"/>
          </a:xfrm>
          <a:prstGeom prst="rect">
            <a:avLst/>
          </a:prstGeom>
          <a:noFill/>
          <a:ln>
            <a:noFill/>
          </a:ln>
        </p:spPr>
      </p:pic>
      <p:sp>
        <p:nvSpPr>
          <p:cNvPr id="83" name="Google Shape;83;p23"/>
          <p:cNvSpPr txBox="1"/>
          <p:nvPr>
            <p:ph idx="11" type="ftr"/>
          </p:nvPr>
        </p:nvSpPr>
        <p:spPr>
          <a:xfrm>
            <a:off x="4842742" y="6544402"/>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000" cap="none">
                <a:solidFill>
                  <a:srgbClr val="B6A479"/>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84" name="Shape 84"/>
        <p:cNvGrpSpPr/>
        <p:nvPr/>
      </p:nvGrpSpPr>
      <p:grpSpPr>
        <a:xfrm>
          <a:off x="0" y="0"/>
          <a:ext cx="0" cy="0"/>
          <a:chOff x="0" y="0"/>
          <a:chExt cx="0" cy="0"/>
        </a:xfrm>
      </p:grpSpPr>
      <p:sp>
        <p:nvSpPr>
          <p:cNvPr id="85" name="Google Shape;85;p24"/>
          <p:cNvSpPr txBox="1"/>
          <p:nvPr>
            <p:ph idx="1" type="body"/>
          </p:nvPr>
        </p:nvSpPr>
        <p:spPr>
          <a:xfrm>
            <a:off x="634620" y="1512985"/>
            <a:ext cx="5397689" cy="4796375"/>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24"/>
          <p:cNvSpPr txBox="1"/>
          <p:nvPr>
            <p:ph idx="2" type="body"/>
          </p:nvPr>
        </p:nvSpPr>
        <p:spPr>
          <a:xfrm>
            <a:off x="6364809" y="1512984"/>
            <a:ext cx="5397689" cy="4796375"/>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24"/>
          <p:cNvSpPr txBox="1"/>
          <p:nvPr>
            <p:ph idx="10" type="dt"/>
          </p:nvPr>
        </p:nvSpPr>
        <p:spPr>
          <a:xfrm>
            <a:off x="575240" y="6544402"/>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4"/>
          <p:cNvSpPr txBox="1"/>
          <p:nvPr>
            <p:ph idx="12" type="sldNum"/>
          </p:nvPr>
        </p:nvSpPr>
        <p:spPr>
          <a:xfrm>
            <a:off x="10837333" y="6544402"/>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89" name="Google Shape;89;p24"/>
          <p:cNvSpPr txBox="1"/>
          <p:nvPr>
            <p:ph type="title"/>
          </p:nvPr>
        </p:nvSpPr>
        <p:spPr>
          <a:xfrm>
            <a:off x="575239" y="263276"/>
            <a:ext cx="11187259" cy="1014667"/>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4C328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4"/>
          <p:cNvSpPr txBox="1"/>
          <p:nvPr>
            <p:ph idx="11" type="ftr"/>
          </p:nvPr>
        </p:nvSpPr>
        <p:spPr>
          <a:xfrm>
            <a:off x="4842742" y="6544402"/>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000" cap="none">
                <a:solidFill>
                  <a:srgbClr val="B6A479"/>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91" name="Shape 91"/>
        <p:cNvGrpSpPr/>
        <p:nvPr/>
      </p:nvGrpSpPr>
      <p:grpSpPr>
        <a:xfrm>
          <a:off x="0" y="0"/>
          <a:ext cx="0" cy="0"/>
          <a:chOff x="0" y="0"/>
          <a:chExt cx="0" cy="0"/>
        </a:xfrm>
      </p:grpSpPr>
      <p:sp>
        <p:nvSpPr>
          <p:cNvPr id="92" name="Google Shape;92;p25"/>
          <p:cNvSpPr txBox="1"/>
          <p:nvPr>
            <p:ph type="title"/>
          </p:nvPr>
        </p:nvSpPr>
        <p:spPr>
          <a:xfrm>
            <a:off x="575239" y="263276"/>
            <a:ext cx="11187259" cy="1014667"/>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4C328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25"/>
          <p:cNvSpPr txBox="1"/>
          <p:nvPr>
            <p:ph idx="1" type="body"/>
          </p:nvPr>
        </p:nvSpPr>
        <p:spPr>
          <a:xfrm>
            <a:off x="575239" y="1531279"/>
            <a:ext cx="5397688" cy="447646"/>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1800"/>
              <a:buNone/>
              <a:defRPr b="0" sz="1800" cap="none">
                <a:solidFill>
                  <a:srgbClr val="4C3282"/>
                </a:solidFill>
                <a:latin typeface="Quattrocento Sans"/>
                <a:ea typeface="Quattrocento Sans"/>
                <a:cs typeface="Quattrocento Sans"/>
                <a:sym typeface="Quattrocento Sans"/>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94" name="Google Shape;94;p25"/>
          <p:cNvSpPr txBox="1"/>
          <p:nvPr>
            <p:ph idx="10" type="dt"/>
          </p:nvPr>
        </p:nvSpPr>
        <p:spPr>
          <a:xfrm>
            <a:off x="575240" y="6544402"/>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5"/>
          <p:cNvSpPr txBox="1"/>
          <p:nvPr>
            <p:ph idx="12" type="sldNum"/>
          </p:nvPr>
        </p:nvSpPr>
        <p:spPr>
          <a:xfrm>
            <a:off x="10837333" y="6544402"/>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96" name="Google Shape;96;p25"/>
          <p:cNvSpPr txBox="1"/>
          <p:nvPr>
            <p:ph idx="2" type="body"/>
          </p:nvPr>
        </p:nvSpPr>
        <p:spPr>
          <a:xfrm>
            <a:off x="584218" y="2096446"/>
            <a:ext cx="5397689" cy="4330435"/>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7" name="Google Shape;97;p25"/>
          <p:cNvSpPr txBox="1"/>
          <p:nvPr>
            <p:ph idx="3" type="body"/>
          </p:nvPr>
        </p:nvSpPr>
        <p:spPr>
          <a:xfrm>
            <a:off x="6355830" y="1531279"/>
            <a:ext cx="5397688" cy="447646"/>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1800"/>
              <a:buNone/>
              <a:defRPr b="0" sz="1800" cap="none">
                <a:solidFill>
                  <a:srgbClr val="4C3282"/>
                </a:solidFill>
                <a:latin typeface="Quattrocento Sans"/>
                <a:ea typeface="Quattrocento Sans"/>
                <a:cs typeface="Quattrocento Sans"/>
                <a:sym typeface="Quattrocento Sans"/>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98" name="Google Shape;98;p25"/>
          <p:cNvSpPr txBox="1"/>
          <p:nvPr>
            <p:ph idx="4" type="body"/>
          </p:nvPr>
        </p:nvSpPr>
        <p:spPr>
          <a:xfrm>
            <a:off x="6364809" y="2096446"/>
            <a:ext cx="5397689" cy="4330435"/>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9" name="Google Shape;99;p25"/>
          <p:cNvSpPr txBox="1"/>
          <p:nvPr>
            <p:ph idx="11" type="ftr"/>
          </p:nvPr>
        </p:nvSpPr>
        <p:spPr>
          <a:xfrm>
            <a:off x="4842742" y="6544402"/>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000" cap="none">
                <a:solidFill>
                  <a:srgbClr val="B6A479"/>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575239" y="263276"/>
            <a:ext cx="11187259" cy="1014667"/>
          </a:xfrm>
          <a:prstGeom prst="rect">
            <a:avLst/>
          </a:prstGeom>
          <a:noFill/>
          <a:ln>
            <a:noFill/>
          </a:ln>
        </p:spPr>
        <p:txBody>
          <a:bodyPr anchorCtr="0" anchor="ctr" bIns="45700" lIns="91425" spcFirstLastPara="1" rIns="91425" wrap="square" tIns="45700">
            <a:normAutofit/>
          </a:bodyPr>
          <a:lstStyle>
            <a:lvl1pPr lvl="0" marR="0" rtl="0" algn="l">
              <a:lnSpc>
                <a:spcPct val="80000"/>
              </a:lnSpc>
              <a:spcBef>
                <a:spcPts val="0"/>
              </a:spcBef>
              <a:spcAft>
                <a:spcPts val="0"/>
              </a:spcAft>
              <a:buClr>
                <a:srgbClr val="4C3282"/>
              </a:buClr>
              <a:buSzPts val="4400"/>
              <a:buFont typeface="Quattrocento Sans"/>
              <a:buNone/>
              <a:defRPr b="0" i="0" sz="4400" u="none" cap="none" strike="noStrike">
                <a:solidFill>
                  <a:srgbClr val="4C3282"/>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9"/>
          <p:cNvSpPr txBox="1"/>
          <p:nvPr>
            <p:ph idx="1" type="body"/>
          </p:nvPr>
        </p:nvSpPr>
        <p:spPr>
          <a:xfrm>
            <a:off x="575240" y="1463857"/>
            <a:ext cx="11187258" cy="4845504"/>
          </a:xfrm>
          <a:prstGeom prst="rect">
            <a:avLst/>
          </a:prstGeom>
          <a:noFill/>
          <a:ln>
            <a:noFill/>
          </a:ln>
        </p:spPr>
        <p:txBody>
          <a:bodyPr anchorCtr="0" anchor="t" bIns="45700" lIns="45700" spcFirstLastPara="1" rIns="45700" wrap="square" tIns="45700">
            <a:normAutofit/>
          </a:bodyPr>
          <a:lstStyle>
            <a:lvl1pPr indent="-368300" lvl="0" marL="457200" marR="0" rtl="0" algn="l">
              <a:lnSpc>
                <a:spcPct val="90000"/>
              </a:lnSpc>
              <a:spcBef>
                <a:spcPts val="1200"/>
              </a:spcBef>
              <a:spcAft>
                <a:spcPts val="0"/>
              </a:spcAft>
              <a:buClr>
                <a:srgbClr val="4C3282"/>
              </a:buClr>
              <a:buSzPts val="2200"/>
              <a:buFont typeface="Noto Sans Symbols"/>
              <a:buChar char="▪"/>
              <a:defRPr b="0" i="0" sz="2200" u="none" cap="none" strike="noStrike">
                <a:solidFill>
                  <a:schemeClr val="dk1"/>
                </a:solidFill>
                <a:latin typeface="Quattrocento Sans"/>
                <a:ea typeface="Quattrocento Sans"/>
                <a:cs typeface="Quattrocento Sans"/>
                <a:sym typeface="Quattrocento Sans"/>
              </a:defRPr>
            </a:lvl1pPr>
            <a:lvl2pPr indent="-342900" lvl="1" marL="914400" marR="0" rtl="0" algn="l">
              <a:lnSpc>
                <a:spcPct val="90000"/>
              </a:lnSpc>
              <a:spcBef>
                <a:spcPts val="200"/>
              </a:spcBef>
              <a:spcAft>
                <a:spcPts val="0"/>
              </a:spcAft>
              <a:buClr>
                <a:srgbClr val="B6A479"/>
              </a:buClr>
              <a:buSzPts val="1800"/>
              <a:buFont typeface="Quattrocento Sans"/>
              <a:buChar char="-"/>
              <a:defRPr b="0" i="0" sz="1800" u="none" cap="none" strike="noStrike">
                <a:solidFill>
                  <a:schemeClr val="dk1"/>
                </a:solidFill>
                <a:latin typeface="Quattrocento Sans"/>
                <a:ea typeface="Quattrocento Sans"/>
                <a:cs typeface="Quattrocento Sans"/>
                <a:sym typeface="Quattrocento Sans"/>
              </a:defRPr>
            </a:lvl2pPr>
            <a:lvl3pPr indent="-317500" lvl="2" marL="1371600" marR="0" rtl="0" algn="l">
              <a:lnSpc>
                <a:spcPct val="90000"/>
              </a:lnSpc>
              <a:spcBef>
                <a:spcPts val="400"/>
              </a:spcBef>
              <a:spcAft>
                <a:spcPts val="0"/>
              </a:spcAft>
              <a:buClr>
                <a:srgbClr val="B6A479"/>
              </a:buClr>
              <a:buSzPts val="1400"/>
              <a:buFont typeface="Quattrocento Sans"/>
              <a:buChar char="-"/>
              <a:defRPr b="0" i="0" sz="1400" u="none" cap="none" strike="noStrike">
                <a:solidFill>
                  <a:schemeClr val="dk1"/>
                </a:solidFill>
                <a:latin typeface="Quattrocento Sans"/>
                <a:ea typeface="Quattrocento Sans"/>
                <a:cs typeface="Quattrocento Sans"/>
                <a:sym typeface="Quattrocento Sans"/>
              </a:defRPr>
            </a:lvl3pPr>
            <a:lvl4pPr indent="-317500" lvl="3" marL="1828800" marR="0" rtl="0" algn="l">
              <a:lnSpc>
                <a:spcPct val="90000"/>
              </a:lnSpc>
              <a:spcBef>
                <a:spcPts val="400"/>
              </a:spcBef>
              <a:spcAft>
                <a:spcPts val="0"/>
              </a:spcAft>
              <a:buClr>
                <a:srgbClr val="B6A479"/>
              </a:buClr>
              <a:buSzPts val="1400"/>
              <a:buFont typeface="Quattrocento Sans"/>
              <a:buChar char="-"/>
              <a:defRPr b="0" i="0" sz="1400" u="none" cap="none" strike="noStrike">
                <a:solidFill>
                  <a:schemeClr val="dk1"/>
                </a:solidFill>
                <a:latin typeface="Quattrocento Sans"/>
                <a:ea typeface="Quattrocento Sans"/>
                <a:cs typeface="Quattrocento Sans"/>
                <a:sym typeface="Quattrocento Sans"/>
              </a:defRPr>
            </a:lvl4pPr>
            <a:lvl5pPr indent="-317500" lvl="4" marL="2286000" marR="0" rtl="0" algn="l">
              <a:lnSpc>
                <a:spcPct val="90000"/>
              </a:lnSpc>
              <a:spcBef>
                <a:spcPts val="400"/>
              </a:spcBef>
              <a:spcAft>
                <a:spcPts val="0"/>
              </a:spcAft>
              <a:buClr>
                <a:srgbClr val="B6A479"/>
              </a:buClr>
              <a:buSzPts val="1400"/>
              <a:buFont typeface="Quattrocento Sans"/>
              <a:buChar char="-"/>
              <a:defRPr b="0" i="0" sz="1400" u="none" cap="none" strike="noStrike">
                <a:solidFill>
                  <a:schemeClr val="dk1"/>
                </a:solidFill>
                <a:latin typeface="Quattrocento Sans"/>
                <a:ea typeface="Quattrocento Sans"/>
                <a:cs typeface="Quattrocento Sans"/>
                <a:sym typeface="Quattrocento Sans"/>
              </a:defRPr>
            </a:lvl5pPr>
            <a:lvl6pPr indent="-317500" lvl="5" marL="27432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Noto Sans Symbols"/>
              <a:buChar char="🢝"/>
              <a:defRPr b="0" i="0" sz="1400" u="none" cap="none" strike="noStrike">
                <a:solidFill>
                  <a:schemeClr val="dk1"/>
                </a:solidFill>
                <a:latin typeface="Calibri"/>
                <a:ea typeface="Calibri"/>
                <a:cs typeface="Calibri"/>
                <a:sym typeface="Calibri"/>
              </a:defRPr>
            </a:lvl9pPr>
          </a:lstStyle>
          <a:p/>
        </p:txBody>
      </p:sp>
      <p:sp>
        <p:nvSpPr>
          <p:cNvPr id="12" name="Google Shape;12;p19"/>
          <p:cNvSpPr txBox="1"/>
          <p:nvPr>
            <p:ph idx="10" type="dt"/>
          </p:nvPr>
        </p:nvSpPr>
        <p:spPr>
          <a:xfrm>
            <a:off x="575240" y="6544402"/>
            <a:ext cx="2154143" cy="27432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B6A479"/>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9"/>
          <p:cNvSpPr txBox="1"/>
          <p:nvPr>
            <p:ph idx="11" type="ftr"/>
          </p:nvPr>
        </p:nvSpPr>
        <p:spPr>
          <a:xfrm>
            <a:off x="4842742" y="6544402"/>
            <a:ext cx="5901459" cy="27432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B6A479"/>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9"/>
          <p:cNvSpPr txBox="1"/>
          <p:nvPr>
            <p:ph idx="12" type="sldNum"/>
          </p:nvPr>
        </p:nvSpPr>
        <p:spPr>
          <a:xfrm>
            <a:off x="10837333" y="6544402"/>
            <a:ext cx="973667" cy="27432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rgbClr val="B6A479"/>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cxnSp>
        <p:nvCxnSpPr>
          <p:cNvPr id="15" name="Google Shape;15;p19"/>
          <p:cNvCxnSpPr/>
          <p:nvPr/>
        </p:nvCxnSpPr>
        <p:spPr>
          <a:xfrm rot="10800000">
            <a:off x="429491" y="172390"/>
            <a:ext cx="0" cy="1196439"/>
          </a:xfrm>
          <a:prstGeom prst="straightConnector1">
            <a:avLst/>
          </a:prstGeom>
          <a:noFill/>
          <a:ln cap="flat" cmpd="sng" w="19050">
            <a:solidFill>
              <a:srgbClr val="4C3282"/>
            </a:solidFill>
            <a:prstDash val="solid"/>
            <a:round/>
            <a:headEnd len="sm" w="sm" type="none"/>
            <a:tailEnd len="sm" w="sm" type="none"/>
          </a:ln>
        </p:spPr>
      </p:cxnSp>
      <p:sp>
        <p:nvSpPr>
          <p:cNvPr id="16" name="Google Shape;16;p19"/>
          <p:cNvSpPr/>
          <p:nvPr/>
        </p:nvSpPr>
        <p:spPr>
          <a:xfrm>
            <a:off x="-914400" y="0"/>
            <a:ext cx="914400" cy="914400"/>
          </a:xfrm>
          <a:prstGeom prst="rect">
            <a:avLst/>
          </a:prstGeom>
          <a:solidFill>
            <a:srgbClr val="B6A479"/>
          </a:solidFill>
          <a:ln cap="flat" cmpd="sng" w="15875">
            <a:solidFill>
              <a:srgbClr val="B6A47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 name="Google Shape;17;p19"/>
          <p:cNvSpPr/>
          <p:nvPr/>
        </p:nvSpPr>
        <p:spPr>
          <a:xfrm>
            <a:off x="-914400" y="914400"/>
            <a:ext cx="914400" cy="914400"/>
          </a:xfrm>
          <a:prstGeom prst="rect">
            <a:avLst/>
          </a:prstGeom>
          <a:solidFill>
            <a:srgbClr val="4C3282"/>
          </a:solidFill>
          <a:ln cap="flat" cmpd="sng" w="15875">
            <a:solidFill>
              <a:srgbClr val="4C328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 name="Google Shape;18;p19"/>
          <p:cNvSpPr/>
          <p:nvPr/>
        </p:nvSpPr>
        <p:spPr>
          <a:xfrm>
            <a:off x="-914400" y="1840457"/>
            <a:ext cx="914400" cy="914400"/>
          </a:xfrm>
          <a:prstGeom prst="rect">
            <a:avLst/>
          </a:prstGeom>
          <a:solidFill>
            <a:srgbClr val="7C5FAA"/>
          </a:solidFill>
          <a:ln cap="flat" cmpd="sng" w="15875">
            <a:solidFill>
              <a:srgbClr val="7C5FA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 name="Google Shape;19;p19"/>
          <p:cNvSpPr/>
          <p:nvPr/>
        </p:nvSpPr>
        <p:spPr>
          <a:xfrm>
            <a:off x="-914400" y="2754857"/>
            <a:ext cx="914400" cy="914400"/>
          </a:xfrm>
          <a:prstGeom prst="rect">
            <a:avLst/>
          </a:prstGeom>
          <a:solidFill>
            <a:srgbClr val="9B8ABE"/>
          </a:solidFill>
          <a:ln cap="flat" cmpd="sng" w="15875">
            <a:solidFill>
              <a:srgbClr val="9B8A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pollev.com/cse374"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hyperlink" Target="https://www.youtube.com/watch?v=fpnE6UAfbt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medium.com/basecs/trying-to-understand-tries-3ec6bede0014"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p>
            <a:pPr indent="0" lvl="0" marL="0" rtl="0" algn="r">
              <a:lnSpc>
                <a:spcPct val="80000"/>
              </a:lnSpc>
              <a:spcBef>
                <a:spcPts val="0"/>
              </a:spcBef>
              <a:spcAft>
                <a:spcPts val="0"/>
              </a:spcAft>
              <a:buClr>
                <a:srgbClr val="4C3282"/>
              </a:buClr>
              <a:buSzPts val="5000"/>
              <a:buFont typeface="Quattrocento Sans"/>
              <a:buNone/>
            </a:pPr>
            <a:r>
              <a:rPr lang="en-US"/>
              <a:t>Lecture 16: Trie Cont</a:t>
            </a:r>
            <a:endParaRPr/>
          </a:p>
        </p:txBody>
      </p:sp>
      <p:sp>
        <p:nvSpPr>
          <p:cNvPr id="133" name="Google Shape;133;p1"/>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CSE 374: Intermediate Programming Concepts and Tools</a:t>
            </a:r>
            <a:endParaRPr/>
          </a:p>
        </p:txBody>
      </p:sp>
      <p:sp>
        <p:nvSpPr>
          <p:cNvPr id="134" name="Google Shape;134;p1"/>
          <p:cNvSpPr txBox="1"/>
          <p:nvPr>
            <p:ph idx="12" type="sldNum"/>
          </p:nvPr>
        </p:nvSpPr>
        <p:spPr>
          <a:xfrm>
            <a:off x="10837333" y="6544402"/>
            <a:ext cx="973667" cy="27432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sp>
        <p:nvSpPr>
          <p:cNvPr id="135" name="Google Shape;135;p1"/>
          <p:cNvSpPr/>
          <p:nvPr/>
        </p:nvSpPr>
        <p:spPr>
          <a:xfrm>
            <a:off x="8107102" y="317965"/>
            <a:ext cx="3703898" cy="2978084"/>
          </a:xfrm>
          <a:prstGeom prst="rect">
            <a:avLst/>
          </a:prstGeom>
          <a:solidFill>
            <a:srgbClr val="4C328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sng" cap="none" strike="noStrike">
                <a:solidFill>
                  <a:schemeClr val="lt1"/>
                </a:solidFill>
                <a:latin typeface="Calibri"/>
                <a:ea typeface="Calibri"/>
                <a:cs typeface="Calibri"/>
                <a:sym typeface="Calibri"/>
              </a:rPr>
              <a:t>Lecture Participation Poll #1</a:t>
            </a:r>
            <a:r>
              <a:rPr b="1" lang="en-US" sz="2000" u="sng">
                <a:solidFill>
                  <a:schemeClr val="lt1"/>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Log onto </a:t>
            </a:r>
            <a:r>
              <a:rPr b="0" i="0" lang="en-US" sz="1800" u="sng" cap="none" strike="noStrike">
                <a:solidFill>
                  <a:srgbClr val="AB96D4"/>
                </a:solidFill>
                <a:latin typeface="Calibri"/>
                <a:ea typeface="Calibri"/>
                <a:cs typeface="Calibri"/>
                <a:sym typeface="Calibri"/>
                <a:hlinkClick r:id="rId3">
                  <a:extLst>
                    <a:ext uri="{A12FA001-AC4F-418D-AE19-62706E023703}">
                      <ahyp:hlinkClr val="tx"/>
                    </a:ext>
                  </a:extLst>
                </a:hlinkClick>
              </a:rPr>
              <a:t>pollev.com/cse374 </a:t>
            </a:r>
            <a:endParaRPr b="0" i="0" sz="1800" u="none" cap="none" strike="noStrike">
              <a:solidFill>
                <a:srgbClr val="AB96D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Text CSE374 to 22333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100cd87f63c_0_28"/>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C3282"/>
              </a:buClr>
              <a:buSzPts val="4400"/>
              <a:buFont typeface="Quattrocento Sans"/>
              <a:buNone/>
            </a:pPr>
            <a:r>
              <a:rPr lang="en-US">
                <a:solidFill>
                  <a:srgbClr val="4C3282"/>
                </a:solidFill>
              </a:rPr>
              <a:t>Thought experiment</a:t>
            </a:r>
            <a:endParaRPr/>
          </a:p>
        </p:txBody>
      </p:sp>
      <p:sp>
        <p:nvSpPr>
          <p:cNvPr id="214" name="Google Shape;214;g100cd87f63c_0_28"/>
          <p:cNvSpPr txBox="1"/>
          <p:nvPr>
            <p:ph idx="1" type="body"/>
          </p:nvPr>
        </p:nvSpPr>
        <p:spPr>
          <a:xfrm>
            <a:off x="575240" y="1463857"/>
            <a:ext cx="5288400" cy="2273700"/>
          </a:xfrm>
          <a:prstGeom prst="rect">
            <a:avLst/>
          </a:prstGeom>
          <a:noFill/>
          <a:ln>
            <a:noFill/>
          </a:ln>
        </p:spPr>
        <p:txBody>
          <a:bodyPr anchorCtr="0" anchor="t" bIns="45700" lIns="45700" spcFirstLastPara="1" rIns="45700" wrap="square" tIns="45700">
            <a:normAutofit lnSpcReduction="20000"/>
          </a:bodyPr>
          <a:lstStyle/>
          <a:p>
            <a:pPr indent="-91440" lvl="0" marL="91440" rtl="0" algn="l">
              <a:lnSpc>
                <a:spcPct val="90000"/>
              </a:lnSpc>
              <a:spcBef>
                <a:spcPts val="0"/>
              </a:spcBef>
              <a:spcAft>
                <a:spcPts val="0"/>
              </a:spcAft>
              <a:buSzPts val="1400"/>
              <a:buChar char="▪"/>
            </a:pPr>
            <a:r>
              <a:rPr lang="en-US" sz="1400">
                <a:latin typeface="Courier New"/>
                <a:ea typeface="Courier New"/>
                <a:cs typeface="Courier New"/>
                <a:sym typeface="Courier New"/>
              </a:rPr>
              <a:t>public int sum1(int n, int m, int[][] table) {</a:t>
            </a:r>
            <a:endParaRPr/>
          </a:p>
          <a:p>
            <a:pPr indent="-91440" lvl="0" marL="91440" rtl="0" algn="l">
              <a:lnSpc>
                <a:spcPct val="90000"/>
              </a:lnSpc>
              <a:spcBef>
                <a:spcPts val="400"/>
              </a:spcBef>
              <a:spcAft>
                <a:spcPts val="0"/>
              </a:spcAft>
              <a:buSzPts val="1400"/>
              <a:buChar char="▪"/>
            </a:pPr>
            <a:r>
              <a:rPr lang="en-US" sz="1400">
                <a:latin typeface="Courier New"/>
                <a:ea typeface="Courier New"/>
                <a:cs typeface="Courier New"/>
                <a:sym typeface="Courier New"/>
              </a:rPr>
              <a:t>   int output = 0;</a:t>
            </a:r>
            <a:endParaRPr/>
          </a:p>
          <a:p>
            <a:pPr indent="-91440" lvl="0" marL="91440" rtl="0" algn="l">
              <a:lnSpc>
                <a:spcPct val="90000"/>
              </a:lnSpc>
              <a:spcBef>
                <a:spcPts val="400"/>
              </a:spcBef>
              <a:spcAft>
                <a:spcPts val="0"/>
              </a:spcAft>
              <a:buSzPts val="1400"/>
              <a:buChar char="▪"/>
            </a:pPr>
            <a:r>
              <a:rPr lang="en-US" sz="1400">
                <a:latin typeface="Courier New"/>
                <a:ea typeface="Courier New"/>
                <a:cs typeface="Courier New"/>
                <a:sym typeface="Courier New"/>
              </a:rPr>
              <a:t>   for (int i = 0; i &lt; n; i++) {</a:t>
            </a:r>
            <a:endParaRPr/>
          </a:p>
          <a:p>
            <a:pPr indent="-91440" lvl="0" marL="91440" rtl="0" algn="l">
              <a:lnSpc>
                <a:spcPct val="90000"/>
              </a:lnSpc>
              <a:spcBef>
                <a:spcPts val="400"/>
              </a:spcBef>
              <a:spcAft>
                <a:spcPts val="0"/>
              </a:spcAft>
              <a:buSzPts val="1400"/>
              <a:buChar char="▪"/>
            </a:pPr>
            <a:r>
              <a:rPr lang="en-US" sz="1400">
                <a:latin typeface="Courier New"/>
                <a:ea typeface="Courier New"/>
                <a:cs typeface="Courier New"/>
                <a:sym typeface="Courier New"/>
              </a:rPr>
              <a:t>      for (int j = 0; j &lt; m; j++) {</a:t>
            </a:r>
            <a:endParaRPr/>
          </a:p>
          <a:p>
            <a:pPr indent="-91440" lvl="0" marL="91440" rtl="0" algn="l">
              <a:lnSpc>
                <a:spcPct val="90000"/>
              </a:lnSpc>
              <a:spcBef>
                <a:spcPts val="400"/>
              </a:spcBef>
              <a:spcAft>
                <a:spcPts val="0"/>
              </a:spcAft>
              <a:buSzPts val="1400"/>
              <a:buChar char="▪"/>
            </a:pPr>
            <a:r>
              <a:rPr lang="en-US" sz="1400">
                <a:latin typeface="Courier New"/>
                <a:ea typeface="Courier New"/>
                <a:cs typeface="Courier New"/>
                <a:sym typeface="Courier New"/>
              </a:rPr>
              <a:t>         output += table[i][j];</a:t>
            </a:r>
            <a:endParaRPr/>
          </a:p>
          <a:p>
            <a:pPr indent="-91440" lvl="0" marL="91440" rtl="0" algn="l">
              <a:lnSpc>
                <a:spcPct val="90000"/>
              </a:lnSpc>
              <a:spcBef>
                <a:spcPts val="400"/>
              </a:spcBef>
              <a:spcAft>
                <a:spcPts val="0"/>
              </a:spcAft>
              <a:buSzPts val="1400"/>
              <a:buChar char="▪"/>
            </a:pPr>
            <a:r>
              <a:rPr lang="en-US" sz="1400">
                <a:latin typeface="Courier New"/>
                <a:ea typeface="Courier New"/>
                <a:cs typeface="Courier New"/>
                <a:sym typeface="Courier New"/>
              </a:rPr>
              <a:t>      }</a:t>
            </a:r>
            <a:endParaRPr/>
          </a:p>
          <a:p>
            <a:pPr indent="-91440" lvl="0" marL="91440" rtl="0" algn="l">
              <a:lnSpc>
                <a:spcPct val="90000"/>
              </a:lnSpc>
              <a:spcBef>
                <a:spcPts val="400"/>
              </a:spcBef>
              <a:spcAft>
                <a:spcPts val="0"/>
              </a:spcAft>
              <a:buSzPts val="1400"/>
              <a:buChar char="▪"/>
            </a:pPr>
            <a:r>
              <a:rPr lang="en-US" sz="1400">
                <a:latin typeface="Courier New"/>
                <a:ea typeface="Courier New"/>
                <a:cs typeface="Courier New"/>
                <a:sym typeface="Courier New"/>
              </a:rPr>
              <a:t>   }</a:t>
            </a:r>
            <a:endParaRPr/>
          </a:p>
          <a:p>
            <a:pPr indent="-91440" lvl="0" marL="91440" rtl="0" algn="l">
              <a:lnSpc>
                <a:spcPct val="90000"/>
              </a:lnSpc>
              <a:spcBef>
                <a:spcPts val="400"/>
              </a:spcBef>
              <a:spcAft>
                <a:spcPts val="0"/>
              </a:spcAft>
              <a:buSzPts val="1400"/>
              <a:buChar char="▪"/>
            </a:pPr>
            <a:r>
              <a:rPr lang="en-US" sz="1400">
                <a:latin typeface="Courier New"/>
                <a:ea typeface="Courier New"/>
                <a:cs typeface="Courier New"/>
                <a:sym typeface="Courier New"/>
              </a:rPr>
              <a:t>   return output;</a:t>
            </a:r>
            <a:endParaRPr/>
          </a:p>
          <a:p>
            <a:pPr indent="-91440" lvl="0" marL="91440" rtl="0" algn="l">
              <a:lnSpc>
                <a:spcPct val="90000"/>
              </a:lnSpc>
              <a:spcBef>
                <a:spcPts val="400"/>
              </a:spcBef>
              <a:spcAft>
                <a:spcPts val="0"/>
              </a:spcAft>
              <a:buSzPts val="1400"/>
              <a:buChar char="▪"/>
            </a:pPr>
            <a:r>
              <a:rPr lang="en-US" sz="1400">
                <a:latin typeface="Courier New"/>
                <a:ea typeface="Courier New"/>
                <a:cs typeface="Courier New"/>
                <a:sym typeface="Courier New"/>
              </a:rPr>
              <a:t>}</a:t>
            </a:r>
            <a:endParaRPr/>
          </a:p>
        </p:txBody>
      </p:sp>
      <p:sp>
        <p:nvSpPr>
          <p:cNvPr id="215" name="Google Shape;215;g100cd87f63c_0_28"/>
          <p:cNvSpPr txBox="1"/>
          <p:nvPr>
            <p:ph idx="11" type="ftr"/>
          </p:nvPr>
        </p:nvSpPr>
        <p:spPr>
          <a:xfrm>
            <a:off x="5715301" y="6521027"/>
            <a:ext cx="5901600" cy="274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US" sz="1000" u="none" cap="none" strike="noStrike">
                <a:solidFill>
                  <a:srgbClr val="0C0C0C"/>
                </a:solidFill>
                <a:latin typeface="Quattrocento Sans"/>
                <a:ea typeface="Quattrocento Sans"/>
                <a:cs typeface="Quattrocento Sans"/>
                <a:sym typeface="Quattrocento Sans"/>
              </a:rPr>
              <a:t>CSE 373 SP 18 - KASEY CHAMPION</a:t>
            </a:r>
            <a:endParaRPr/>
          </a:p>
        </p:txBody>
      </p:sp>
      <p:sp>
        <p:nvSpPr>
          <p:cNvPr id="216" name="Google Shape;216;g100cd87f63c_0_28"/>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sp>
        <p:nvSpPr>
          <p:cNvPr id="217" name="Google Shape;217;g100cd87f63c_0_28"/>
          <p:cNvSpPr txBox="1"/>
          <p:nvPr/>
        </p:nvSpPr>
        <p:spPr>
          <a:xfrm>
            <a:off x="6168868" y="1463856"/>
            <a:ext cx="5288400" cy="2273700"/>
          </a:xfrm>
          <a:prstGeom prst="rect">
            <a:avLst/>
          </a:prstGeom>
          <a:noFill/>
          <a:ln>
            <a:noFill/>
          </a:ln>
        </p:spPr>
        <p:txBody>
          <a:bodyPr anchorCtr="0" anchor="t" bIns="45700" lIns="45700" spcFirstLastPara="1" rIns="45700" wrap="square" tIns="45700">
            <a:normAutofit/>
          </a:bodyPr>
          <a:lstStyle/>
          <a:p>
            <a:pPr indent="-91440" lvl="0" marL="91440" marR="0" rtl="0" algn="l">
              <a:lnSpc>
                <a:spcPct val="90000"/>
              </a:lnSpc>
              <a:spcBef>
                <a:spcPts val="0"/>
              </a:spcBef>
              <a:spcAft>
                <a:spcPts val="0"/>
              </a:spcAft>
              <a:buClr>
                <a:schemeClr val="accent1"/>
              </a:buClr>
              <a:buSzPts val="1400"/>
              <a:buFont typeface="Twentieth Century"/>
              <a:buChar char=" "/>
            </a:pPr>
            <a:r>
              <a:rPr b="0" i="0" lang="en-US" sz="1400" u="none" cap="none" strike="noStrike">
                <a:solidFill>
                  <a:schemeClr val="dk1"/>
                </a:solidFill>
                <a:latin typeface="Courier New"/>
                <a:ea typeface="Courier New"/>
                <a:cs typeface="Courier New"/>
                <a:sym typeface="Courier New"/>
              </a:rPr>
              <a:t>public int sum2(int n, int m, int[][] table) {</a:t>
            </a:r>
            <a:endParaRPr/>
          </a:p>
          <a:p>
            <a:pPr indent="-91440" lvl="0" marL="91440" marR="0" rtl="0" algn="l">
              <a:lnSpc>
                <a:spcPct val="90000"/>
              </a:lnSpc>
              <a:spcBef>
                <a:spcPts val="400"/>
              </a:spcBef>
              <a:spcAft>
                <a:spcPts val="0"/>
              </a:spcAft>
              <a:buClr>
                <a:schemeClr val="accent1"/>
              </a:buClr>
              <a:buSzPts val="1400"/>
              <a:buFont typeface="Twentieth Century"/>
              <a:buChar char=" "/>
            </a:pPr>
            <a:r>
              <a:rPr b="0" i="0" lang="en-US" sz="1400" u="none" cap="none" strike="noStrike">
                <a:solidFill>
                  <a:schemeClr val="dk1"/>
                </a:solidFill>
                <a:latin typeface="Courier New"/>
                <a:ea typeface="Courier New"/>
                <a:cs typeface="Courier New"/>
                <a:sym typeface="Courier New"/>
              </a:rPr>
              <a:t>   int output = 0;</a:t>
            </a:r>
            <a:endParaRPr/>
          </a:p>
          <a:p>
            <a:pPr indent="-91440" lvl="0" marL="91440" marR="0" rtl="0" algn="l">
              <a:lnSpc>
                <a:spcPct val="90000"/>
              </a:lnSpc>
              <a:spcBef>
                <a:spcPts val="400"/>
              </a:spcBef>
              <a:spcAft>
                <a:spcPts val="0"/>
              </a:spcAft>
              <a:buClr>
                <a:schemeClr val="accent1"/>
              </a:buClr>
              <a:buSzPts val="1400"/>
              <a:buFont typeface="Twentieth Century"/>
              <a:buChar char=" "/>
            </a:pPr>
            <a:r>
              <a:rPr b="0" i="0" lang="en-US" sz="1400" u="none" cap="none" strike="noStrike">
                <a:solidFill>
                  <a:schemeClr val="dk1"/>
                </a:solidFill>
                <a:latin typeface="Courier New"/>
                <a:ea typeface="Courier New"/>
                <a:cs typeface="Courier New"/>
                <a:sym typeface="Courier New"/>
              </a:rPr>
              <a:t>   for (int i = 0; i &lt; n; i++) {</a:t>
            </a:r>
            <a:endParaRPr/>
          </a:p>
          <a:p>
            <a:pPr indent="-91440" lvl="0" marL="91440" marR="0" rtl="0" algn="l">
              <a:lnSpc>
                <a:spcPct val="90000"/>
              </a:lnSpc>
              <a:spcBef>
                <a:spcPts val="400"/>
              </a:spcBef>
              <a:spcAft>
                <a:spcPts val="0"/>
              </a:spcAft>
              <a:buClr>
                <a:schemeClr val="accent1"/>
              </a:buClr>
              <a:buSzPts val="1400"/>
              <a:buFont typeface="Twentieth Century"/>
              <a:buChar char=" "/>
            </a:pPr>
            <a:r>
              <a:rPr b="0" i="0" lang="en-US" sz="1400" u="none" cap="none" strike="noStrike">
                <a:solidFill>
                  <a:schemeClr val="dk1"/>
                </a:solidFill>
                <a:latin typeface="Courier New"/>
                <a:ea typeface="Courier New"/>
                <a:cs typeface="Courier New"/>
                <a:sym typeface="Courier New"/>
              </a:rPr>
              <a:t>      for (int j = 0; j &lt; m; j++) {</a:t>
            </a:r>
            <a:endParaRPr/>
          </a:p>
          <a:p>
            <a:pPr indent="-91440" lvl="0" marL="91440" marR="0" rtl="0" algn="l">
              <a:lnSpc>
                <a:spcPct val="90000"/>
              </a:lnSpc>
              <a:spcBef>
                <a:spcPts val="400"/>
              </a:spcBef>
              <a:spcAft>
                <a:spcPts val="0"/>
              </a:spcAft>
              <a:buClr>
                <a:schemeClr val="accent1"/>
              </a:buClr>
              <a:buSzPts val="1400"/>
              <a:buFont typeface="Twentieth Century"/>
              <a:buChar char=" "/>
            </a:pPr>
            <a:r>
              <a:rPr b="0" i="0" lang="en-US" sz="1400" u="none" cap="none" strike="noStrike">
                <a:solidFill>
                  <a:schemeClr val="dk1"/>
                </a:solidFill>
                <a:latin typeface="Courier New"/>
                <a:ea typeface="Courier New"/>
                <a:cs typeface="Courier New"/>
                <a:sym typeface="Courier New"/>
              </a:rPr>
              <a:t>         output += table[j][i];</a:t>
            </a:r>
            <a:endParaRPr/>
          </a:p>
          <a:p>
            <a:pPr indent="-91440" lvl="0" marL="91440" marR="0" rtl="0" algn="l">
              <a:lnSpc>
                <a:spcPct val="90000"/>
              </a:lnSpc>
              <a:spcBef>
                <a:spcPts val="400"/>
              </a:spcBef>
              <a:spcAft>
                <a:spcPts val="0"/>
              </a:spcAft>
              <a:buClr>
                <a:schemeClr val="accent1"/>
              </a:buClr>
              <a:buSzPts val="1400"/>
              <a:buFont typeface="Twentieth Century"/>
              <a:buChar char=" "/>
            </a:pPr>
            <a:r>
              <a:rPr b="0" i="0" lang="en-US" sz="1400" u="none" cap="none" strike="noStrike">
                <a:solidFill>
                  <a:schemeClr val="dk1"/>
                </a:solidFill>
                <a:latin typeface="Courier New"/>
                <a:ea typeface="Courier New"/>
                <a:cs typeface="Courier New"/>
                <a:sym typeface="Courier New"/>
              </a:rPr>
              <a:t>      }</a:t>
            </a:r>
            <a:endParaRPr/>
          </a:p>
          <a:p>
            <a:pPr indent="-91440" lvl="0" marL="91440" marR="0" rtl="0" algn="l">
              <a:lnSpc>
                <a:spcPct val="90000"/>
              </a:lnSpc>
              <a:spcBef>
                <a:spcPts val="400"/>
              </a:spcBef>
              <a:spcAft>
                <a:spcPts val="0"/>
              </a:spcAft>
              <a:buClr>
                <a:schemeClr val="accent1"/>
              </a:buClr>
              <a:buSzPts val="1400"/>
              <a:buFont typeface="Twentieth Century"/>
              <a:buChar char=" "/>
            </a:pPr>
            <a:r>
              <a:rPr b="0" i="0" lang="en-US" sz="1400" u="none" cap="none" strike="noStrike">
                <a:solidFill>
                  <a:schemeClr val="dk1"/>
                </a:solidFill>
                <a:latin typeface="Courier New"/>
                <a:ea typeface="Courier New"/>
                <a:cs typeface="Courier New"/>
                <a:sym typeface="Courier New"/>
              </a:rPr>
              <a:t>   }</a:t>
            </a:r>
            <a:endParaRPr/>
          </a:p>
          <a:p>
            <a:pPr indent="-91440" lvl="0" marL="91440" marR="0" rtl="0" algn="l">
              <a:lnSpc>
                <a:spcPct val="90000"/>
              </a:lnSpc>
              <a:spcBef>
                <a:spcPts val="400"/>
              </a:spcBef>
              <a:spcAft>
                <a:spcPts val="0"/>
              </a:spcAft>
              <a:buClr>
                <a:schemeClr val="accent1"/>
              </a:buClr>
              <a:buSzPts val="1400"/>
              <a:buFont typeface="Twentieth Century"/>
              <a:buChar char=" "/>
            </a:pPr>
            <a:r>
              <a:rPr b="0" i="0" lang="en-US" sz="1400" u="none" cap="none" strike="noStrike">
                <a:solidFill>
                  <a:schemeClr val="dk1"/>
                </a:solidFill>
                <a:latin typeface="Courier New"/>
                <a:ea typeface="Courier New"/>
                <a:cs typeface="Courier New"/>
                <a:sym typeface="Courier New"/>
              </a:rPr>
              <a:t>   return output;</a:t>
            </a:r>
            <a:endParaRPr/>
          </a:p>
          <a:p>
            <a:pPr indent="-91440" lvl="0" marL="91440" marR="0" rtl="0" algn="l">
              <a:lnSpc>
                <a:spcPct val="90000"/>
              </a:lnSpc>
              <a:spcBef>
                <a:spcPts val="400"/>
              </a:spcBef>
              <a:spcAft>
                <a:spcPts val="0"/>
              </a:spcAft>
              <a:buClr>
                <a:schemeClr val="accent1"/>
              </a:buClr>
              <a:buSzPts val="1400"/>
              <a:buFont typeface="Twentieth Century"/>
              <a:buChar char=" "/>
            </a:pPr>
            <a:r>
              <a:rPr b="0" i="0" lang="en-US" sz="1400" u="none" cap="none" strike="noStrike">
                <a:solidFill>
                  <a:schemeClr val="dk1"/>
                </a:solidFill>
                <a:latin typeface="Courier New"/>
                <a:ea typeface="Courier New"/>
                <a:cs typeface="Courier New"/>
                <a:sym typeface="Courier New"/>
              </a:rPr>
              <a:t>}</a:t>
            </a:r>
            <a:endParaRPr/>
          </a:p>
        </p:txBody>
      </p:sp>
      <p:sp>
        <p:nvSpPr>
          <p:cNvPr id="218" name="Google Shape;218;g100cd87f63c_0_28"/>
          <p:cNvSpPr txBox="1"/>
          <p:nvPr/>
        </p:nvSpPr>
        <p:spPr>
          <a:xfrm>
            <a:off x="645622" y="4386695"/>
            <a:ext cx="35070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Quattrocento Sans"/>
                <a:ea typeface="Quattrocento Sans"/>
                <a:cs typeface="Quattrocento Sans"/>
                <a:sym typeface="Quattrocento Sans"/>
              </a:rPr>
              <a:t>What do these two methods do?</a:t>
            </a:r>
            <a:endParaRPr/>
          </a:p>
          <a:p>
            <a:pPr indent="0" lvl="0" marL="0" marR="0" rtl="0" algn="l">
              <a:spcBef>
                <a:spcPts val="0"/>
              </a:spcBef>
              <a:spcAft>
                <a:spcPts val="0"/>
              </a:spcAft>
              <a:buNone/>
            </a:pPr>
            <a:r>
              <a:rPr lang="en-US" sz="1800">
                <a:solidFill>
                  <a:schemeClr val="dk1"/>
                </a:solidFill>
                <a:latin typeface="Quattrocento Sans"/>
                <a:ea typeface="Quattrocento Sans"/>
                <a:cs typeface="Quattrocento Sans"/>
                <a:sym typeface="Quattrocento Sans"/>
              </a:rPr>
              <a:t>What is the big-Θ</a:t>
            </a:r>
            <a:endParaRPr sz="1800">
              <a:solidFill>
                <a:schemeClr val="dk1"/>
              </a:solidFill>
              <a:latin typeface="Quattrocento Sans"/>
              <a:ea typeface="Quattrocento Sans"/>
              <a:cs typeface="Quattrocento Sans"/>
              <a:sym typeface="Quattrocento Sans"/>
            </a:endParaRPr>
          </a:p>
          <a:p>
            <a:pPr indent="0" lvl="0" marL="0" marR="0" rtl="0" algn="l">
              <a:spcBef>
                <a:spcPts val="0"/>
              </a:spcBef>
              <a:spcAft>
                <a:spcPts val="0"/>
              </a:spcAft>
              <a:buNone/>
            </a:pPr>
            <a:r>
              <a:rPr lang="en-US" sz="1800">
                <a:solidFill>
                  <a:schemeClr val="dk1"/>
                </a:solidFill>
                <a:latin typeface="Quattrocento Sans"/>
                <a:ea typeface="Quattrocento Sans"/>
                <a:cs typeface="Quattrocento Sans"/>
                <a:sym typeface="Quattrocento Sans"/>
              </a:rPr>
              <a:t>Θ(n*m)</a:t>
            </a:r>
            <a:endParaRPr/>
          </a:p>
          <a:p>
            <a:pPr indent="0" lvl="0" marL="0" marR="0" rtl="0" algn="l">
              <a:spcBef>
                <a:spcPts val="0"/>
              </a:spcBef>
              <a:spcAft>
                <a:spcPts val="0"/>
              </a:spcAft>
              <a:buNone/>
            </a:pPr>
            <a:r>
              <a:t/>
            </a:r>
            <a:endParaRPr sz="180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100cd87f63c_0_37"/>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C3282"/>
              </a:buClr>
              <a:buSzPts val="4400"/>
              <a:buFont typeface="Quattrocento Sans"/>
              <a:buNone/>
            </a:pPr>
            <a:r>
              <a:rPr lang="en-US">
                <a:solidFill>
                  <a:srgbClr val="4C3282"/>
                </a:solidFill>
              </a:rPr>
              <a:t>Thought Experiment Graphed</a:t>
            </a:r>
            <a:endParaRPr/>
          </a:p>
        </p:txBody>
      </p:sp>
      <p:sp>
        <p:nvSpPr>
          <p:cNvPr id="224" name="Google Shape;224;g100cd87f63c_0_37"/>
          <p:cNvSpPr txBox="1"/>
          <p:nvPr>
            <p:ph idx="11" type="ftr"/>
          </p:nvPr>
        </p:nvSpPr>
        <p:spPr>
          <a:xfrm>
            <a:off x="5715301" y="6521027"/>
            <a:ext cx="5901600" cy="274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000" cap="none">
                <a:solidFill>
                  <a:srgbClr val="0C0C0C"/>
                </a:solidFill>
                <a:latin typeface="Quattrocento Sans"/>
                <a:ea typeface="Quattrocento Sans"/>
                <a:cs typeface="Quattrocento Sans"/>
                <a:sym typeface="Quattrocento Sans"/>
              </a:rPr>
              <a:t>CSE 373 SP 18 - KASEY CHAMPION</a:t>
            </a:r>
            <a:endParaRPr/>
          </a:p>
        </p:txBody>
      </p:sp>
      <p:sp>
        <p:nvSpPr>
          <p:cNvPr id="225" name="Google Shape;225;g100cd87f63c_0_37"/>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pic>
        <p:nvPicPr>
          <p:cNvPr id="226" name="Google Shape;226;g100cd87f63c_0_37"/>
          <p:cNvPicPr preferRelativeResize="0"/>
          <p:nvPr/>
        </p:nvPicPr>
        <p:blipFill rotWithShape="1">
          <a:blip r:embed="rId3">
            <a:alphaModFix/>
          </a:blip>
          <a:srcRect b="0" l="0" r="0" t="0"/>
          <a:stretch/>
        </p:blipFill>
        <p:spPr>
          <a:xfrm>
            <a:off x="1709637" y="1472024"/>
            <a:ext cx="8011328" cy="49648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100cd87f63c_0_44"/>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C3282"/>
              </a:buClr>
              <a:buSzPts val="4400"/>
              <a:buFont typeface="Quattrocento Sans"/>
              <a:buNone/>
            </a:pPr>
            <a:r>
              <a:rPr lang="en-US">
                <a:solidFill>
                  <a:srgbClr val="4C3282"/>
                </a:solidFill>
              </a:rPr>
              <a:t>Incorrect Assumptions</a:t>
            </a:r>
            <a:endParaRPr/>
          </a:p>
        </p:txBody>
      </p:sp>
      <p:sp>
        <p:nvSpPr>
          <p:cNvPr id="232" name="Google Shape;232;g100cd87f63c_0_44"/>
          <p:cNvSpPr txBox="1"/>
          <p:nvPr>
            <p:ph idx="1" type="body"/>
          </p:nvPr>
        </p:nvSpPr>
        <p:spPr>
          <a:xfrm>
            <a:off x="575240" y="1463857"/>
            <a:ext cx="11187300" cy="4845600"/>
          </a:xfrm>
          <a:prstGeom prst="rect">
            <a:avLst/>
          </a:prstGeom>
          <a:no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a:pPr>
            <a:r>
              <a:rPr lang="en-US"/>
              <a:t>Accessing memory is a quick and constant-time operation</a:t>
            </a:r>
            <a:endParaRPr/>
          </a:p>
          <a:p>
            <a:pPr indent="0" lvl="0" marL="91440" rtl="0" algn="l">
              <a:lnSpc>
                <a:spcPct val="90000"/>
              </a:lnSpc>
              <a:spcBef>
                <a:spcPts val="1400"/>
              </a:spcBef>
              <a:spcAft>
                <a:spcPts val="0"/>
              </a:spcAft>
              <a:buSzPts val="2200"/>
              <a:buNone/>
            </a:pPr>
            <a:r>
              <a:t/>
            </a:r>
            <a:endParaRPr/>
          </a:p>
          <a:p>
            <a:pPr indent="-139700" lvl="0" marL="91440" rtl="0" algn="l">
              <a:lnSpc>
                <a:spcPct val="90000"/>
              </a:lnSpc>
              <a:spcBef>
                <a:spcPts val="1400"/>
              </a:spcBef>
              <a:spcAft>
                <a:spcPts val="0"/>
              </a:spcAft>
              <a:buSzPts val="2200"/>
              <a:buChar char="▪"/>
            </a:pPr>
            <a:r>
              <a:rPr lang="en-US"/>
              <a:t>Sometimes accessing memory is cheaper and easier than at other times</a:t>
            </a:r>
            <a:endParaRPr/>
          </a:p>
          <a:p>
            <a:pPr indent="-139700" lvl="0" marL="91440" rtl="0" algn="l">
              <a:lnSpc>
                <a:spcPct val="90000"/>
              </a:lnSpc>
              <a:spcBef>
                <a:spcPts val="1400"/>
              </a:spcBef>
              <a:spcAft>
                <a:spcPts val="0"/>
              </a:spcAft>
              <a:buSzPts val="2200"/>
              <a:buChar char="▪"/>
            </a:pPr>
            <a:r>
              <a:rPr lang="en-US"/>
              <a:t>Sometimes accessing memory is very slow</a:t>
            </a:r>
            <a:endParaRPr/>
          </a:p>
          <a:p>
            <a:pPr indent="0" lvl="0" marL="91440" rtl="0" algn="l">
              <a:lnSpc>
                <a:spcPct val="90000"/>
              </a:lnSpc>
              <a:spcBef>
                <a:spcPts val="140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p:txBody>
      </p:sp>
      <p:sp>
        <p:nvSpPr>
          <p:cNvPr id="233" name="Google Shape;233;g100cd87f63c_0_44"/>
          <p:cNvSpPr txBox="1"/>
          <p:nvPr>
            <p:ph idx="11" type="ftr"/>
          </p:nvPr>
        </p:nvSpPr>
        <p:spPr>
          <a:xfrm>
            <a:off x="5715301" y="6521027"/>
            <a:ext cx="5901600" cy="274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000" cap="none">
                <a:solidFill>
                  <a:srgbClr val="0C0C0C"/>
                </a:solidFill>
                <a:latin typeface="Quattrocento Sans"/>
                <a:ea typeface="Quattrocento Sans"/>
                <a:cs typeface="Quattrocento Sans"/>
                <a:sym typeface="Quattrocento Sans"/>
              </a:rPr>
              <a:t>CSE 373 SP 18 - KASEY CHAMPION</a:t>
            </a:r>
            <a:endParaRPr/>
          </a:p>
        </p:txBody>
      </p:sp>
      <p:sp>
        <p:nvSpPr>
          <p:cNvPr id="234" name="Google Shape;234;g100cd87f63c_0_44"/>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sp>
        <p:nvSpPr>
          <p:cNvPr id="235" name="Google Shape;235;g100cd87f63c_0_44"/>
          <p:cNvSpPr txBox="1"/>
          <p:nvPr/>
        </p:nvSpPr>
        <p:spPr>
          <a:xfrm rot="-1049891">
            <a:off x="7436591" y="1419197"/>
            <a:ext cx="882014" cy="523366"/>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0000"/>
                </a:solidFill>
                <a:latin typeface="Quattrocento Sans"/>
                <a:ea typeface="Quattrocento Sans"/>
                <a:cs typeface="Quattrocento Sans"/>
                <a:sym typeface="Quattrocento Sans"/>
              </a:rPr>
              <a:t>Lies!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5"/>
                                        </p:tgtEl>
                                        <p:attrNameLst>
                                          <p:attrName>style.visibility</p:attrName>
                                        </p:attrNameLst>
                                      </p:cBhvr>
                                      <p:to>
                                        <p:strVal val="visible"/>
                                      </p:to>
                                    </p:set>
                                    <p:anim calcmode="lin" valueType="num">
                                      <p:cBhvr additive="base">
                                        <p:cTn dur="500"/>
                                        <p:tgtEl>
                                          <p:spTgt spid="23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100cd87f63c_0_52"/>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C3282"/>
              </a:buClr>
              <a:buSzPts val="4400"/>
              <a:buFont typeface="Quattrocento Sans"/>
              <a:buNone/>
            </a:pPr>
            <a:r>
              <a:rPr lang="en-US">
                <a:solidFill>
                  <a:srgbClr val="4C3282"/>
                </a:solidFill>
              </a:rPr>
              <a:t>Memory Architecture</a:t>
            </a:r>
            <a:endParaRPr/>
          </a:p>
        </p:txBody>
      </p:sp>
      <p:sp>
        <p:nvSpPr>
          <p:cNvPr id="242" name="Google Shape;242;g100cd87f63c_0_52"/>
          <p:cNvSpPr txBox="1"/>
          <p:nvPr>
            <p:ph idx="11" type="ftr"/>
          </p:nvPr>
        </p:nvSpPr>
        <p:spPr>
          <a:xfrm>
            <a:off x="5715301" y="6521027"/>
            <a:ext cx="5901600" cy="274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000" cap="none">
                <a:solidFill>
                  <a:srgbClr val="0C0C0C"/>
                </a:solidFill>
                <a:latin typeface="Quattrocento Sans"/>
                <a:ea typeface="Quattrocento Sans"/>
                <a:cs typeface="Quattrocento Sans"/>
                <a:sym typeface="Quattrocento Sans"/>
              </a:rPr>
              <a:t>CSE 373 SP 18 - KASEY CHAMPION</a:t>
            </a:r>
            <a:endParaRPr/>
          </a:p>
        </p:txBody>
      </p:sp>
      <p:sp>
        <p:nvSpPr>
          <p:cNvPr id="243" name="Google Shape;243;g100cd87f63c_0_52"/>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sp>
        <p:nvSpPr>
          <p:cNvPr id="244" name="Google Shape;244;g100cd87f63c_0_52"/>
          <p:cNvSpPr/>
          <p:nvPr/>
        </p:nvSpPr>
        <p:spPr>
          <a:xfrm>
            <a:off x="1430417" y="1478238"/>
            <a:ext cx="4472100" cy="792600"/>
          </a:xfrm>
          <a:prstGeom prst="rect">
            <a:avLst/>
          </a:prstGeom>
          <a:solidFill>
            <a:srgbClr val="D8D8D8"/>
          </a:solidFill>
          <a:ln cap="flat" cmpd="sng" w="15875">
            <a:solidFill>
              <a:srgbClr val="4C328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4C3282"/>
                </a:solidFill>
                <a:latin typeface="Quattrocento Sans"/>
                <a:ea typeface="Quattrocento Sans"/>
                <a:cs typeface="Quattrocento Sans"/>
                <a:sym typeface="Quattrocento Sans"/>
              </a:rPr>
              <a:t>CPU Register</a:t>
            </a:r>
            <a:endParaRPr/>
          </a:p>
        </p:txBody>
      </p:sp>
      <p:sp>
        <p:nvSpPr>
          <p:cNvPr id="245" name="Google Shape;245;g100cd87f63c_0_52"/>
          <p:cNvSpPr/>
          <p:nvPr/>
        </p:nvSpPr>
        <p:spPr>
          <a:xfrm>
            <a:off x="1430417" y="2578839"/>
            <a:ext cx="4472100" cy="792600"/>
          </a:xfrm>
          <a:prstGeom prst="rect">
            <a:avLst/>
          </a:prstGeom>
          <a:solidFill>
            <a:srgbClr val="D8D8D8"/>
          </a:solidFill>
          <a:ln cap="flat" cmpd="sng" w="15875">
            <a:solidFill>
              <a:srgbClr val="4C328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4C3282"/>
                </a:solidFill>
                <a:latin typeface="Quattrocento Sans"/>
                <a:ea typeface="Quattrocento Sans"/>
                <a:cs typeface="Quattrocento Sans"/>
                <a:sym typeface="Quattrocento Sans"/>
              </a:rPr>
              <a:t>L1 Cache</a:t>
            </a:r>
            <a:endParaRPr/>
          </a:p>
        </p:txBody>
      </p:sp>
      <p:sp>
        <p:nvSpPr>
          <p:cNvPr id="246" name="Google Shape;246;g100cd87f63c_0_52"/>
          <p:cNvSpPr/>
          <p:nvPr/>
        </p:nvSpPr>
        <p:spPr>
          <a:xfrm>
            <a:off x="1430417" y="3679441"/>
            <a:ext cx="4472100" cy="792600"/>
          </a:xfrm>
          <a:prstGeom prst="rect">
            <a:avLst/>
          </a:prstGeom>
          <a:solidFill>
            <a:srgbClr val="D8D8D8"/>
          </a:solidFill>
          <a:ln cap="flat" cmpd="sng" w="15875">
            <a:solidFill>
              <a:srgbClr val="4C328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4C3282"/>
                </a:solidFill>
                <a:latin typeface="Quattrocento Sans"/>
                <a:ea typeface="Quattrocento Sans"/>
                <a:cs typeface="Quattrocento Sans"/>
                <a:sym typeface="Quattrocento Sans"/>
              </a:rPr>
              <a:t>L2 Cache</a:t>
            </a:r>
            <a:endParaRPr/>
          </a:p>
        </p:txBody>
      </p:sp>
      <p:sp>
        <p:nvSpPr>
          <p:cNvPr id="247" name="Google Shape;247;g100cd87f63c_0_52"/>
          <p:cNvSpPr/>
          <p:nvPr/>
        </p:nvSpPr>
        <p:spPr>
          <a:xfrm>
            <a:off x="1430417" y="4780043"/>
            <a:ext cx="4472100" cy="792600"/>
          </a:xfrm>
          <a:prstGeom prst="rect">
            <a:avLst/>
          </a:prstGeom>
          <a:solidFill>
            <a:srgbClr val="D8D8D8"/>
          </a:solidFill>
          <a:ln cap="flat" cmpd="sng" w="15875">
            <a:solidFill>
              <a:srgbClr val="4C328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4C3282"/>
                </a:solidFill>
                <a:latin typeface="Quattrocento Sans"/>
                <a:ea typeface="Quattrocento Sans"/>
                <a:cs typeface="Quattrocento Sans"/>
                <a:sym typeface="Quattrocento Sans"/>
              </a:rPr>
              <a:t>RAM</a:t>
            </a:r>
            <a:endParaRPr/>
          </a:p>
        </p:txBody>
      </p:sp>
      <p:sp>
        <p:nvSpPr>
          <p:cNvPr id="248" name="Google Shape;248;g100cd87f63c_0_52"/>
          <p:cNvSpPr/>
          <p:nvPr/>
        </p:nvSpPr>
        <p:spPr>
          <a:xfrm>
            <a:off x="1430417" y="5880644"/>
            <a:ext cx="4472100" cy="792600"/>
          </a:xfrm>
          <a:prstGeom prst="rect">
            <a:avLst/>
          </a:prstGeom>
          <a:solidFill>
            <a:srgbClr val="D8D8D8"/>
          </a:solidFill>
          <a:ln cap="flat" cmpd="sng" w="15875">
            <a:solidFill>
              <a:srgbClr val="4C328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4C3282"/>
                </a:solidFill>
                <a:latin typeface="Quattrocento Sans"/>
                <a:ea typeface="Quattrocento Sans"/>
                <a:cs typeface="Quattrocento Sans"/>
                <a:sym typeface="Quattrocento Sans"/>
              </a:rPr>
              <a:t>Disk</a:t>
            </a:r>
            <a:endParaRPr/>
          </a:p>
        </p:txBody>
      </p:sp>
      <p:cxnSp>
        <p:nvCxnSpPr>
          <p:cNvPr id="249" name="Google Shape;249;g100cd87f63c_0_52"/>
          <p:cNvCxnSpPr>
            <a:stCxn id="244" idx="2"/>
            <a:endCxn id="245" idx="0"/>
          </p:cNvCxnSpPr>
          <p:nvPr/>
        </p:nvCxnSpPr>
        <p:spPr>
          <a:xfrm>
            <a:off x="3666467" y="2270838"/>
            <a:ext cx="0" cy="308100"/>
          </a:xfrm>
          <a:prstGeom prst="straightConnector1">
            <a:avLst/>
          </a:prstGeom>
          <a:noFill/>
          <a:ln cap="flat" cmpd="sng" w="9525">
            <a:solidFill>
              <a:srgbClr val="B6A479"/>
            </a:solidFill>
            <a:prstDash val="solid"/>
            <a:round/>
            <a:headEnd len="sm" w="sm" type="none"/>
            <a:tailEnd len="med" w="med" type="triangle"/>
          </a:ln>
        </p:spPr>
      </p:cxnSp>
      <p:cxnSp>
        <p:nvCxnSpPr>
          <p:cNvPr id="250" name="Google Shape;250;g100cd87f63c_0_52"/>
          <p:cNvCxnSpPr/>
          <p:nvPr/>
        </p:nvCxnSpPr>
        <p:spPr>
          <a:xfrm>
            <a:off x="3692304" y="3371320"/>
            <a:ext cx="0" cy="308100"/>
          </a:xfrm>
          <a:prstGeom prst="straightConnector1">
            <a:avLst/>
          </a:prstGeom>
          <a:noFill/>
          <a:ln cap="flat" cmpd="sng" w="9525">
            <a:solidFill>
              <a:srgbClr val="B6A479"/>
            </a:solidFill>
            <a:prstDash val="solid"/>
            <a:round/>
            <a:headEnd len="sm" w="sm" type="none"/>
            <a:tailEnd len="med" w="med" type="triangle"/>
          </a:ln>
        </p:spPr>
      </p:cxnSp>
      <p:cxnSp>
        <p:nvCxnSpPr>
          <p:cNvPr id="251" name="Google Shape;251;g100cd87f63c_0_52"/>
          <p:cNvCxnSpPr/>
          <p:nvPr/>
        </p:nvCxnSpPr>
        <p:spPr>
          <a:xfrm>
            <a:off x="3670136" y="4471922"/>
            <a:ext cx="0" cy="308100"/>
          </a:xfrm>
          <a:prstGeom prst="straightConnector1">
            <a:avLst/>
          </a:prstGeom>
          <a:noFill/>
          <a:ln cap="flat" cmpd="sng" w="9525">
            <a:solidFill>
              <a:srgbClr val="B6A479"/>
            </a:solidFill>
            <a:prstDash val="solid"/>
            <a:round/>
            <a:headEnd len="sm" w="sm" type="none"/>
            <a:tailEnd len="med" w="med" type="triangle"/>
          </a:ln>
        </p:spPr>
      </p:cxnSp>
      <p:cxnSp>
        <p:nvCxnSpPr>
          <p:cNvPr id="252" name="Google Shape;252;g100cd87f63c_0_52"/>
          <p:cNvCxnSpPr/>
          <p:nvPr/>
        </p:nvCxnSpPr>
        <p:spPr>
          <a:xfrm>
            <a:off x="3692716" y="5572523"/>
            <a:ext cx="0" cy="308100"/>
          </a:xfrm>
          <a:prstGeom prst="straightConnector1">
            <a:avLst/>
          </a:prstGeom>
          <a:noFill/>
          <a:ln cap="flat" cmpd="sng" w="9525">
            <a:solidFill>
              <a:srgbClr val="B6A479"/>
            </a:solidFill>
            <a:prstDash val="solid"/>
            <a:round/>
            <a:headEnd len="sm" w="sm" type="none"/>
            <a:tailEnd len="med" w="med" type="triangle"/>
          </a:ln>
        </p:spPr>
      </p:cxnSp>
      <p:graphicFrame>
        <p:nvGraphicFramePr>
          <p:cNvPr id="253" name="Google Shape;253;g100cd87f63c_0_52"/>
          <p:cNvGraphicFramePr/>
          <p:nvPr/>
        </p:nvGraphicFramePr>
        <p:xfrm>
          <a:off x="6289338" y="793290"/>
          <a:ext cx="3000000" cy="3000000"/>
        </p:xfrm>
        <a:graphic>
          <a:graphicData uri="http://schemas.openxmlformats.org/drawingml/2006/table">
            <a:tbl>
              <a:tblPr bandRow="1" firstRow="1">
                <a:noFill/>
                <a:tableStyleId>{AFAFDF1D-91B0-4D5E-BC44-E85FF7CE53C9}</a:tableStyleId>
              </a:tblPr>
              <a:tblGrid>
                <a:gridCol w="2703000"/>
                <a:gridCol w="1330400"/>
                <a:gridCol w="1488250"/>
              </a:tblGrid>
              <a:tr h="499575">
                <a:tc>
                  <a:txBody>
                    <a:bodyPr/>
                    <a:lstStyle/>
                    <a:p>
                      <a:pPr indent="0" lvl="0" marL="0" marR="0" rtl="0" algn="ctr">
                        <a:spcBef>
                          <a:spcPts val="0"/>
                        </a:spcBef>
                        <a:spcAft>
                          <a:spcPts val="0"/>
                        </a:spcAft>
                        <a:buNone/>
                      </a:pPr>
                      <a:r>
                        <a:rPr lang="en-US" sz="1800" u="none" cap="none" strike="noStrike">
                          <a:solidFill>
                            <a:srgbClr val="B6A479"/>
                          </a:solidFill>
                          <a:latin typeface="Quattrocento Sans"/>
                          <a:ea typeface="Quattrocento Sans"/>
                          <a:cs typeface="Quattrocento Sans"/>
                          <a:sym typeface="Quattrocento Sans"/>
                        </a:rPr>
                        <a:t>What is it?</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800" u="none" cap="none" strike="noStrike">
                          <a:solidFill>
                            <a:srgbClr val="B6A479"/>
                          </a:solidFill>
                          <a:latin typeface="Quattrocento Sans"/>
                          <a:ea typeface="Quattrocento Sans"/>
                          <a:cs typeface="Quattrocento Sans"/>
                          <a:sym typeface="Quattrocento Sans"/>
                        </a:rPr>
                        <a:t>Typical Size</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800" u="none" cap="none" strike="noStrike">
                          <a:solidFill>
                            <a:srgbClr val="B6A479"/>
                          </a:solidFill>
                          <a:latin typeface="Quattrocento Sans"/>
                          <a:ea typeface="Quattrocento Sans"/>
                          <a:cs typeface="Quattrocento Sans"/>
                          <a:sym typeface="Quattrocento Sans"/>
                        </a:rPr>
                        <a:t>Time</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016925">
                <a:tc>
                  <a:txBody>
                    <a:bodyPr/>
                    <a:lstStyle/>
                    <a:p>
                      <a:pPr indent="0" lvl="0" marL="0" marR="0" rtl="0" algn="ctr">
                        <a:spcBef>
                          <a:spcPts val="0"/>
                        </a:spcBef>
                        <a:spcAft>
                          <a:spcPts val="0"/>
                        </a:spcAft>
                        <a:buNone/>
                      </a:pPr>
                      <a:r>
                        <a:rPr lang="en-US" sz="1800" u="none" cap="none" strike="noStrike">
                          <a:latin typeface="Quattrocento Sans"/>
                          <a:ea typeface="Quattrocento Sans"/>
                          <a:cs typeface="Quattrocento Sans"/>
                          <a:sym typeface="Quattrocento Sans"/>
                        </a:rPr>
                        <a:t>The brain of the computer!</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800" u="none" cap="none" strike="noStrike">
                          <a:latin typeface="Quattrocento Sans"/>
                          <a:ea typeface="Quattrocento Sans"/>
                          <a:cs typeface="Quattrocento Sans"/>
                          <a:sym typeface="Quattrocento Sans"/>
                        </a:rPr>
                        <a:t>32 bits</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800" u="none" cap="none" strike="noStrike">
                          <a:latin typeface="Quattrocento Sans"/>
                          <a:ea typeface="Quattrocento Sans"/>
                          <a:cs typeface="Quattrocento Sans"/>
                          <a:sym typeface="Quattrocento Sans"/>
                        </a:rPr>
                        <a:t>≈free</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057275">
                <a:tc>
                  <a:txBody>
                    <a:bodyPr/>
                    <a:lstStyle/>
                    <a:p>
                      <a:pPr indent="0" lvl="0" marL="0" marR="0" rtl="0" algn="ctr">
                        <a:spcBef>
                          <a:spcPts val="0"/>
                        </a:spcBef>
                        <a:spcAft>
                          <a:spcPts val="0"/>
                        </a:spcAft>
                        <a:buNone/>
                      </a:pPr>
                      <a:r>
                        <a:rPr lang="en-US" sz="1800" u="none" cap="none" strike="noStrike">
                          <a:latin typeface="Quattrocento Sans"/>
                          <a:ea typeface="Quattrocento Sans"/>
                          <a:cs typeface="Quattrocento Sans"/>
                          <a:sym typeface="Quattrocento Sans"/>
                        </a:rPr>
                        <a:t>Extra memory to make accessing it faster</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800" u="none" cap="none" strike="noStrike">
                          <a:latin typeface="Quattrocento Sans"/>
                          <a:ea typeface="Quattrocento Sans"/>
                          <a:cs typeface="Quattrocento Sans"/>
                          <a:sym typeface="Quattrocento Sans"/>
                        </a:rPr>
                        <a:t>128KB</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800" u="none" cap="none" strike="noStrike">
                          <a:latin typeface="Quattrocento Sans"/>
                          <a:ea typeface="Quattrocento Sans"/>
                          <a:cs typeface="Quattrocento Sans"/>
                          <a:sym typeface="Quattrocento Sans"/>
                        </a:rPr>
                        <a:t>0.5 ns</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64425">
                <a:tc>
                  <a:txBody>
                    <a:bodyPr/>
                    <a:lstStyle/>
                    <a:p>
                      <a:pPr indent="0" lvl="0" marL="0" marR="0" rtl="0" algn="ctr">
                        <a:lnSpc>
                          <a:spcPct val="100000"/>
                        </a:lnSpc>
                        <a:spcBef>
                          <a:spcPts val="0"/>
                        </a:spcBef>
                        <a:spcAft>
                          <a:spcPts val="0"/>
                        </a:spcAft>
                        <a:buClr>
                          <a:schemeClr val="dk1"/>
                        </a:buClr>
                        <a:buSzPts val="1800"/>
                        <a:buFont typeface="Quattrocento Sans"/>
                        <a:buNone/>
                      </a:pPr>
                      <a:r>
                        <a:rPr lang="en-US" sz="1800" u="none" cap="none" strike="noStrike">
                          <a:latin typeface="Quattrocento Sans"/>
                          <a:ea typeface="Quattrocento Sans"/>
                          <a:cs typeface="Quattrocento Sans"/>
                          <a:sym typeface="Quattrocento Sans"/>
                        </a:rPr>
                        <a:t>Extra memory to make accessing it faster</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800" u="none" cap="none" strike="noStrike">
                          <a:latin typeface="Quattrocento Sans"/>
                          <a:ea typeface="Quattrocento Sans"/>
                          <a:cs typeface="Quattrocento Sans"/>
                          <a:sym typeface="Quattrocento Sans"/>
                        </a:rPr>
                        <a:t>2MB</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800" u="none" cap="none" strike="noStrike">
                          <a:latin typeface="Quattrocento Sans"/>
                          <a:ea typeface="Quattrocento Sans"/>
                          <a:cs typeface="Quattrocento Sans"/>
                          <a:sym typeface="Quattrocento Sans"/>
                        </a:rPr>
                        <a:t>7 ns</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035850">
                <a:tc>
                  <a:txBody>
                    <a:bodyPr/>
                    <a:lstStyle/>
                    <a:p>
                      <a:pPr indent="0" lvl="0" marL="0" marR="0" rtl="0" algn="ctr">
                        <a:spcBef>
                          <a:spcPts val="0"/>
                        </a:spcBef>
                        <a:spcAft>
                          <a:spcPts val="0"/>
                        </a:spcAft>
                        <a:buNone/>
                      </a:pPr>
                      <a:r>
                        <a:rPr lang="en-US" sz="1800" u="none" cap="none" strike="noStrike">
                          <a:latin typeface="Quattrocento Sans"/>
                          <a:ea typeface="Quattrocento Sans"/>
                          <a:cs typeface="Quattrocento Sans"/>
                          <a:sym typeface="Quattrocento Sans"/>
                        </a:rPr>
                        <a:t>Working memory, what your programs need</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800" u="none" cap="none" strike="noStrike">
                          <a:latin typeface="Quattrocento Sans"/>
                          <a:ea typeface="Quattrocento Sans"/>
                          <a:cs typeface="Quattrocento Sans"/>
                          <a:sym typeface="Quattrocento Sans"/>
                        </a:rPr>
                        <a:t>8GB</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800" u="none" cap="none" strike="noStrike">
                          <a:latin typeface="Quattrocento Sans"/>
                          <a:ea typeface="Quattrocento Sans"/>
                          <a:cs typeface="Quattrocento Sans"/>
                          <a:sym typeface="Quattrocento Sans"/>
                        </a:rPr>
                        <a:t>100 ns</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999250">
                <a:tc>
                  <a:txBody>
                    <a:bodyPr/>
                    <a:lstStyle/>
                    <a:p>
                      <a:pPr indent="0" lvl="0" marL="0" marR="0" rtl="0" algn="ctr">
                        <a:spcBef>
                          <a:spcPts val="0"/>
                        </a:spcBef>
                        <a:spcAft>
                          <a:spcPts val="0"/>
                        </a:spcAft>
                        <a:buNone/>
                      </a:pPr>
                      <a:r>
                        <a:rPr lang="en-US" sz="1800" u="none" cap="none" strike="noStrike">
                          <a:latin typeface="Quattrocento Sans"/>
                          <a:ea typeface="Quattrocento Sans"/>
                          <a:cs typeface="Quattrocento Sans"/>
                          <a:sym typeface="Quattrocento Sans"/>
                        </a:rPr>
                        <a:t>Large, longtime storage</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800" u="none" cap="none" strike="noStrike">
                          <a:latin typeface="Quattrocento Sans"/>
                          <a:ea typeface="Quattrocento Sans"/>
                          <a:cs typeface="Quattrocento Sans"/>
                          <a:sym typeface="Quattrocento Sans"/>
                        </a:rPr>
                        <a:t>1 TB</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800" u="none" cap="none" strike="noStrike">
                          <a:latin typeface="Quattrocento Sans"/>
                          <a:ea typeface="Quattrocento Sans"/>
                          <a:cs typeface="Quattrocento Sans"/>
                          <a:sym typeface="Quattrocento Sans"/>
                        </a:rPr>
                        <a:t>8,000,000 ns</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100cd87f63c_0_69"/>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C3282"/>
              </a:buClr>
              <a:buSzPts val="4400"/>
              <a:buFont typeface="Quattrocento Sans"/>
              <a:buNone/>
            </a:pPr>
            <a:r>
              <a:rPr lang="en-US"/>
              <a:t>RAM (Random-Access Memory)</a:t>
            </a:r>
            <a:endParaRPr/>
          </a:p>
        </p:txBody>
      </p:sp>
      <p:sp>
        <p:nvSpPr>
          <p:cNvPr id="260" name="Google Shape;260;g100cd87f63c_0_69"/>
          <p:cNvSpPr txBox="1"/>
          <p:nvPr>
            <p:ph idx="1" type="body"/>
          </p:nvPr>
        </p:nvSpPr>
        <p:spPr>
          <a:xfrm>
            <a:off x="575240" y="1463857"/>
            <a:ext cx="7654500" cy="4845600"/>
          </a:xfrm>
          <a:prstGeom prst="rect">
            <a:avLst/>
          </a:prstGeom>
          <a:no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a:pPr>
            <a:r>
              <a:rPr lang="en-US"/>
              <a:t>- </a:t>
            </a:r>
            <a:r>
              <a:rPr b="1" lang="en-US"/>
              <a:t>RAM is where data gets stored for the programs you run. Think of it as the main memory storage location for your programs.</a:t>
            </a:r>
            <a:endParaRPr/>
          </a:p>
          <a:p>
            <a:pPr indent="0" lvl="0" marL="91440" rtl="0" algn="l">
              <a:lnSpc>
                <a:spcPct val="90000"/>
              </a:lnSpc>
              <a:spcBef>
                <a:spcPts val="1400"/>
              </a:spcBef>
              <a:spcAft>
                <a:spcPts val="0"/>
              </a:spcAft>
              <a:buSzPts val="2200"/>
              <a:buNone/>
            </a:pPr>
            <a:r>
              <a:t/>
            </a:r>
            <a:endParaRPr/>
          </a:p>
          <a:p>
            <a:pPr indent="0" lvl="0" marL="0" rtl="0" algn="l">
              <a:lnSpc>
                <a:spcPct val="90000"/>
              </a:lnSpc>
              <a:spcBef>
                <a:spcPts val="1400"/>
              </a:spcBef>
              <a:spcAft>
                <a:spcPts val="0"/>
              </a:spcAft>
              <a:buSzPts val="2200"/>
              <a:buNone/>
            </a:pPr>
            <a:r>
              <a:rPr lang="en-US"/>
              <a:t>- RAM goes by a ton of different names: memory, main memory, RAM are all names for this same thing.</a:t>
            </a:r>
            <a:endParaRPr/>
          </a:p>
        </p:txBody>
      </p:sp>
      <p:sp>
        <p:nvSpPr>
          <p:cNvPr id="261" name="Google Shape;261;g100cd87f63c_0_69"/>
          <p:cNvSpPr txBox="1"/>
          <p:nvPr>
            <p:ph idx="11" type="ftr"/>
          </p:nvPr>
        </p:nvSpPr>
        <p:spPr>
          <a:xfrm>
            <a:off x="5715301" y="6521027"/>
            <a:ext cx="5901600" cy="274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000" cap="none">
                <a:solidFill>
                  <a:srgbClr val="0C0C0C"/>
                </a:solidFill>
                <a:latin typeface="Quattrocento Sans"/>
                <a:ea typeface="Quattrocento Sans"/>
                <a:cs typeface="Quattrocento Sans"/>
                <a:sym typeface="Quattrocento Sans"/>
              </a:rPr>
              <a:t>CSE 373 SP 20- ZACH CHUN</a:t>
            </a:r>
            <a:endParaRPr/>
          </a:p>
        </p:txBody>
      </p:sp>
      <p:sp>
        <p:nvSpPr>
          <p:cNvPr id="262" name="Google Shape;262;g100cd87f63c_0_69"/>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pic>
        <p:nvPicPr>
          <p:cNvPr id="263" name="Google Shape;263;g100cd87f63c_0_69"/>
          <p:cNvPicPr preferRelativeResize="0"/>
          <p:nvPr/>
        </p:nvPicPr>
        <p:blipFill rotWithShape="1">
          <a:blip r:embed="rId3">
            <a:alphaModFix/>
          </a:blip>
          <a:srcRect b="0" l="0" r="0" t="0"/>
          <a:stretch/>
        </p:blipFill>
        <p:spPr>
          <a:xfrm>
            <a:off x="1271592" y="3662761"/>
            <a:ext cx="5527526" cy="2880359"/>
          </a:xfrm>
          <a:prstGeom prst="rect">
            <a:avLst/>
          </a:prstGeom>
          <a:noFill/>
          <a:ln>
            <a:noFill/>
          </a:ln>
        </p:spPr>
      </p:pic>
      <p:pic>
        <p:nvPicPr>
          <p:cNvPr id="264" name="Google Shape;264;g100cd87f63c_0_69"/>
          <p:cNvPicPr preferRelativeResize="0"/>
          <p:nvPr/>
        </p:nvPicPr>
        <p:blipFill rotWithShape="1">
          <a:blip r:embed="rId4">
            <a:alphaModFix/>
          </a:blip>
          <a:srcRect b="0" l="0" r="0" t="0"/>
          <a:stretch/>
        </p:blipFill>
        <p:spPr>
          <a:xfrm>
            <a:off x="8488973" y="1155429"/>
            <a:ext cx="3519465" cy="50146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100cd87f63c_0_79"/>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C3282"/>
              </a:buClr>
              <a:buSzPts val="4400"/>
              <a:buFont typeface="Quattrocento Sans"/>
              <a:buNone/>
            </a:pPr>
            <a:r>
              <a:rPr lang="en-US"/>
              <a:t>RAM can be represented as a huge array</a:t>
            </a:r>
            <a:endParaRPr/>
          </a:p>
        </p:txBody>
      </p:sp>
      <p:sp>
        <p:nvSpPr>
          <p:cNvPr id="271" name="Google Shape;271;g100cd87f63c_0_79"/>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pic>
        <p:nvPicPr>
          <p:cNvPr id="272" name="Google Shape;272;g100cd87f63c_0_79"/>
          <p:cNvPicPr preferRelativeResize="0"/>
          <p:nvPr>
            <p:ph idx="1" type="body"/>
          </p:nvPr>
        </p:nvPicPr>
        <p:blipFill rotWithShape="1">
          <a:blip r:embed="rId3">
            <a:alphaModFix/>
          </a:blip>
          <a:srcRect b="0" l="0" r="0" t="0"/>
          <a:stretch/>
        </p:blipFill>
        <p:spPr>
          <a:xfrm>
            <a:off x="294666" y="2696317"/>
            <a:ext cx="4774200" cy="2487900"/>
          </a:xfrm>
          <a:prstGeom prst="rect">
            <a:avLst/>
          </a:prstGeom>
          <a:noFill/>
          <a:ln>
            <a:noFill/>
          </a:ln>
        </p:spPr>
      </p:pic>
      <p:sp>
        <p:nvSpPr>
          <p:cNvPr id="273" name="Google Shape;273;g100cd87f63c_0_79"/>
          <p:cNvSpPr txBox="1"/>
          <p:nvPr/>
        </p:nvSpPr>
        <p:spPr>
          <a:xfrm>
            <a:off x="5138358" y="3481250"/>
            <a:ext cx="5769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0">
                <a:solidFill>
                  <a:schemeClr val="dk1"/>
                </a:solidFill>
                <a:latin typeface="Calibri"/>
                <a:ea typeface="Calibri"/>
                <a:cs typeface="Calibri"/>
                <a:sym typeface="Calibri"/>
              </a:rPr>
              <a:t>=</a:t>
            </a:r>
            <a:endParaRPr/>
          </a:p>
        </p:txBody>
      </p:sp>
      <p:pic>
        <p:nvPicPr>
          <p:cNvPr id="274" name="Google Shape;274;g100cd87f63c_0_79"/>
          <p:cNvPicPr preferRelativeResize="0"/>
          <p:nvPr/>
        </p:nvPicPr>
        <p:blipFill rotWithShape="1">
          <a:blip r:embed="rId4">
            <a:alphaModFix/>
          </a:blip>
          <a:srcRect b="0" l="0" r="0" t="0"/>
          <a:stretch/>
        </p:blipFill>
        <p:spPr>
          <a:xfrm>
            <a:off x="5957890" y="3589697"/>
            <a:ext cx="5804608" cy="1232757"/>
          </a:xfrm>
          <a:prstGeom prst="rect">
            <a:avLst/>
          </a:prstGeom>
          <a:noFill/>
          <a:ln>
            <a:noFill/>
          </a:ln>
        </p:spPr>
      </p:pic>
      <p:sp>
        <p:nvSpPr>
          <p:cNvPr id="275" name="Google Shape;275;g100cd87f63c_0_79"/>
          <p:cNvSpPr/>
          <p:nvPr/>
        </p:nvSpPr>
        <p:spPr>
          <a:xfrm>
            <a:off x="8735065" y="931672"/>
            <a:ext cx="3916404" cy="2842236"/>
          </a:xfrm>
          <a:prstGeom prst="irregularSeal1">
            <a:avLst/>
          </a:prstGeom>
          <a:solidFill>
            <a:schemeClr val="accent1"/>
          </a:solidFill>
          <a:ln cap="flat" cmpd="sng" w="15875">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This is a main takeaway</a:t>
            </a:r>
            <a:endParaRPr/>
          </a:p>
        </p:txBody>
      </p:sp>
      <p:sp>
        <p:nvSpPr>
          <p:cNvPr id="276" name="Google Shape;276;g100cd87f63c_0_79"/>
          <p:cNvSpPr txBox="1"/>
          <p:nvPr/>
        </p:nvSpPr>
        <p:spPr>
          <a:xfrm>
            <a:off x="465990" y="6151695"/>
            <a:ext cx="10969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If you’re interested in deeper than this : </a:t>
            </a:r>
            <a:r>
              <a:rPr lang="en-US" sz="1800" u="sng">
                <a:solidFill>
                  <a:schemeClr val="dk1"/>
                </a:solidFill>
                <a:latin typeface="Calibri"/>
                <a:ea typeface="Calibri"/>
                <a:cs typeface="Calibri"/>
                <a:sym typeface="Calibri"/>
                <a:hlinkClick r:id="rId5">
                  <a:extLst>
                    <a:ext uri="{A12FA001-AC4F-418D-AE19-62706E023703}">
                      <ahyp:hlinkClr val="tx"/>
                    </a:ext>
                  </a:extLst>
                </a:hlinkClick>
              </a:rPr>
              <a:t>https://www.youtube.com/watch?v=fpnE6UAfbtU</a:t>
            </a:r>
            <a:r>
              <a:rPr lang="en-US" sz="1800">
                <a:solidFill>
                  <a:schemeClr val="dk1"/>
                </a:solidFill>
                <a:latin typeface="Calibri"/>
                <a:ea typeface="Calibri"/>
                <a:cs typeface="Calibri"/>
                <a:sym typeface="Calibri"/>
              </a:rPr>
              <a:t> or take some EE classes?</a:t>
            </a:r>
            <a:endParaRPr/>
          </a:p>
        </p:txBody>
      </p:sp>
      <p:sp>
        <p:nvSpPr>
          <p:cNvPr id="277" name="Google Shape;277;g100cd87f63c_0_79"/>
          <p:cNvSpPr txBox="1"/>
          <p:nvPr/>
        </p:nvSpPr>
        <p:spPr>
          <a:xfrm>
            <a:off x="575239" y="1827162"/>
            <a:ext cx="45261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RAM:</a:t>
            </a:r>
            <a:endParaRPr/>
          </a:p>
          <a:p>
            <a:pPr indent="-285750" lvl="0" marL="285750" marR="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addresses, storing stuff at specific locations</a:t>
            </a:r>
            <a:endParaRPr/>
          </a:p>
          <a:p>
            <a:pPr indent="-285750" lvl="0" marL="285750" marR="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random access</a:t>
            </a:r>
            <a:endParaRPr/>
          </a:p>
        </p:txBody>
      </p:sp>
      <p:sp>
        <p:nvSpPr>
          <p:cNvPr id="278" name="Google Shape;278;g100cd87f63c_0_79"/>
          <p:cNvSpPr txBox="1"/>
          <p:nvPr/>
        </p:nvSpPr>
        <p:spPr>
          <a:xfrm>
            <a:off x="5950600" y="1891124"/>
            <a:ext cx="42468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Arrays</a:t>
            </a:r>
            <a:endParaRPr/>
          </a:p>
          <a:p>
            <a:pPr indent="-285750" lvl="0" marL="285750" marR="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indices, storing stuff at specific locations</a:t>
            </a:r>
            <a:endParaRPr/>
          </a:p>
          <a:p>
            <a:pPr indent="-285750" lvl="0" marL="285750" marR="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random access</a:t>
            </a:r>
            <a:endParaRPr/>
          </a:p>
        </p:txBody>
      </p:sp>
      <p:sp>
        <p:nvSpPr>
          <p:cNvPr id="279" name="Google Shape;279;g100cd87f63c_0_79"/>
          <p:cNvSpPr txBox="1"/>
          <p:nvPr/>
        </p:nvSpPr>
        <p:spPr>
          <a:xfrm>
            <a:off x="5715301" y="6521027"/>
            <a:ext cx="5901600" cy="274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000" cap="none">
                <a:solidFill>
                  <a:srgbClr val="0C0C0C"/>
                </a:solidFill>
                <a:latin typeface="Quattrocento Sans"/>
                <a:ea typeface="Quattrocento Sans"/>
                <a:cs typeface="Quattrocento Sans"/>
                <a:sym typeface="Quattrocento Sans"/>
              </a:rPr>
              <a:t>CSE 373 SP 20- ZACH CHUN</a:t>
            </a:r>
            <a:endParaRPr sz="1000" cap="none">
              <a:solidFill>
                <a:srgbClr val="0C0C0C"/>
              </a:solidFill>
              <a:latin typeface="Quattrocento Sans"/>
              <a:ea typeface="Quattrocento Sans"/>
              <a:cs typeface="Quattrocento Sans"/>
              <a:sym typeface="Quattrocen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5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100cd87f63c_0_93"/>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C3282"/>
              </a:buClr>
              <a:buSzPts val="4400"/>
              <a:buFont typeface="Quattrocento Sans"/>
              <a:buNone/>
            </a:pPr>
            <a:r>
              <a:rPr lang="en-US"/>
              <a:t>Processor – Memory Gap</a:t>
            </a:r>
            <a:endParaRPr/>
          </a:p>
        </p:txBody>
      </p:sp>
      <p:sp>
        <p:nvSpPr>
          <p:cNvPr id="285" name="Google Shape;285;g100cd87f63c_0_93"/>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sp>
        <p:nvSpPr>
          <p:cNvPr id="286" name="Google Shape;286;g100cd87f63c_0_93"/>
          <p:cNvSpPr txBox="1"/>
          <p:nvPr>
            <p:ph idx="11" type="ftr"/>
          </p:nvPr>
        </p:nvSpPr>
        <p:spPr>
          <a:xfrm>
            <a:off x="4842742" y="6544402"/>
            <a:ext cx="5901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CSE 374 AU 20 - KASEY CHAMPION</a:t>
            </a:r>
            <a:endParaRPr/>
          </a:p>
        </p:txBody>
      </p:sp>
      <p:pic>
        <p:nvPicPr>
          <p:cNvPr id="287" name="Google Shape;287;g100cd87f63c_0_93"/>
          <p:cNvPicPr preferRelativeResize="0"/>
          <p:nvPr/>
        </p:nvPicPr>
        <p:blipFill rotWithShape="1">
          <a:blip r:embed="rId3">
            <a:alphaModFix/>
          </a:blip>
          <a:srcRect b="0" l="0" r="0" t="0"/>
          <a:stretch/>
        </p:blipFill>
        <p:spPr>
          <a:xfrm>
            <a:off x="712912" y="1587346"/>
            <a:ext cx="10911911" cy="52313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100cd87f63c_0_100"/>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C3282"/>
              </a:buClr>
              <a:buSzPts val="4400"/>
              <a:buFont typeface="Quattrocento Sans"/>
              <a:buNone/>
            </a:pPr>
            <a:r>
              <a:rPr lang="en-US"/>
              <a:t>Problem: Processor-Memory Bottleneck</a:t>
            </a:r>
            <a:endParaRPr/>
          </a:p>
        </p:txBody>
      </p:sp>
      <p:sp>
        <p:nvSpPr>
          <p:cNvPr id="293" name="Google Shape;293;g100cd87f63c_0_100"/>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sp>
        <p:nvSpPr>
          <p:cNvPr id="294" name="Google Shape;294;g100cd87f63c_0_100"/>
          <p:cNvSpPr txBox="1"/>
          <p:nvPr>
            <p:ph idx="11" type="ftr"/>
          </p:nvPr>
        </p:nvSpPr>
        <p:spPr>
          <a:xfrm>
            <a:off x="4842742" y="6544402"/>
            <a:ext cx="5901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CSE 374 AU 20 - KASEY CHAMPION</a:t>
            </a:r>
            <a:endParaRPr/>
          </a:p>
        </p:txBody>
      </p:sp>
      <p:pic>
        <p:nvPicPr>
          <p:cNvPr id="295" name="Google Shape;295;g100cd87f63c_0_100"/>
          <p:cNvPicPr preferRelativeResize="0"/>
          <p:nvPr/>
        </p:nvPicPr>
        <p:blipFill rotWithShape="1">
          <a:blip r:embed="rId3">
            <a:alphaModFix/>
          </a:blip>
          <a:srcRect b="0" l="0" r="0" t="0"/>
          <a:stretch/>
        </p:blipFill>
        <p:spPr>
          <a:xfrm>
            <a:off x="484312" y="1638216"/>
            <a:ext cx="11369110" cy="518050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100cd87f63c_0_107"/>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C3282"/>
              </a:buClr>
              <a:buSzPts val="4400"/>
              <a:buFont typeface="Quattrocento Sans"/>
              <a:buNone/>
            </a:pPr>
            <a:r>
              <a:rPr lang="en-US"/>
              <a:t>Problem: Processor-Memory Bottleneck</a:t>
            </a:r>
            <a:endParaRPr/>
          </a:p>
        </p:txBody>
      </p:sp>
      <p:sp>
        <p:nvSpPr>
          <p:cNvPr id="301" name="Google Shape;301;g100cd87f63c_0_107"/>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sp>
        <p:nvSpPr>
          <p:cNvPr id="302" name="Google Shape;302;g100cd87f63c_0_107"/>
          <p:cNvSpPr txBox="1"/>
          <p:nvPr>
            <p:ph idx="11" type="ftr"/>
          </p:nvPr>
        </p:nvSpPr>
        <p:spPr>
          <a:xfrm>
            <a:off x="4842742" y="6544402"/>
            <a:ext cx="5901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CSE 374 AU 20 - KASEY CHAMPION</a:t>
            </a:r>
            <a:endParaRPr/>
          </a:p>
        </p:txBody>
      </p:sp>
      <p:pic>
        <p:nvPicPr>
          <p:cNvPr id="303" name="Google Shape;303;g100cd87f63c_0_107"/>
          <p:cNvPicPr preferRelativeResize="0"/>
          <p:nvPr/>
        </p:nvPicPr>
        <p:blipFill rotWithShape="1">
          <a:blip r:embed="rId3">
            <a:alphaModFix/>
          </a:blip>
          <a:srcRect b="0" l="0" r="0" t="0"/>
          <a:stretch/>
        </p:blipFill>
        <p:spPr>
          <a:xfrm>
            <a:off x="502371" y="1462692"/>
            <a:ext cx="11187257" cy="521887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100cd87f63c_0_114"/>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C3282"/>
              </a:buClr>
              <a:buSzPts val="4400"/>
              <a:buFont typeface="Quattrocento Sans"/>
              <a:buNone/>
            </a:pPr>
            <a:r>
              <a:rPr lang="en-US"/>
              <a:t>Example Memory Hierarchy</a:t>
            </a:r>
            <a:endParaRPr/>
          </a:p>
        </p:txBody>
      </p:sp>
      <p:sp>
        <p:nvSpPr>
          <p:cNvPr id="309" name="Google Shape;309;g100cd87f63c_0_114"/>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sp>
        <p:nvSpPr>
          <p:cNvPr id="310" name="Google Shape;310;g100cd87f63c_0_114"/>
          <p:cNvSpPr txBox="1"/>
          <p:nvPr>
            <p:ph idx="11" type="ftr"/>
          </p:nvPr>
        </p:nvSpPr>
        <p:spPr>
          <a:xfrm>
            <a:off x="4842742" y="6544402"/>
            <a:ext cx="5901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CSE 374 AU 20 - KASEY CHAMPION</a:t>
            </a:r>
            <a:endParaRPr/>
          </a:p>
        </p:txBody>
      </p:sp>
      <p:pic>
        <p:nvPicPr>
          <p:cNvPr id="311" name="Google Shape;311;g100cd87f63c_0_114"/>
          <p:cNvPicPr preferRelativeResize="0"/>
          <p:nvPr/>
        </p:nvPicPr>
        <p:blipFill rotWithShape="1">
          <a:blip r:embed="rId3">
            <a:alphaModFix/>
          </a:blip>
          <a:srcRect b="0" l="0" r="0" t="0"/>
          <a:stretch/>
        </p:blipFill>
        <p:spPr>
          <a:xfrm>
            <a:off x="1062072" y="1610709"/>
            <a:ext cx="10262094" cy="52080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
          <p:cNvSpPr txBox="1"/>
          <p:nvPr>
            <p:ph type="title"/>
          </p:nvPr>
        </p:nvSpPr>
        <p:spPr>
          <a:xfrm>
            <a:off x="575239" y="263276"/>
            <a:ext cx="11187259" cy="1014667"/>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C3282"/>
              </a:buClr>
              <a:buSzPts val="4400"/>
              <a:buFont typeface="Quattrocento Sans"/>
              <a:buNone/>
            </a:pPr>
            <a:r>
              <a:rPr lang="en-US"/>
              <a:t>Administrivia</a:t>
            </a:r>
            <a:endParaRPr/>
          </a:p>
        </p:txBody>
      </p:sp>
      <p:sp>
        <p:nvSpPr>
          <p:cNvPr id="141" name="Google Shape;141;p2"/>
          <p:cNvSpPr txBox="1"/>
          <p:nvPr>
            <p:ph idx="1" type="body"/>
          </p:nvPr>
        </p:nvSpPr>
        <p:spPr>
          <a:xfrm>
            <a:off x="575240" y="1463857"/>
            <a:ext cx="11187258" cy="4845504"/>
          </a:xfrm>
          <a:prstGeom prst="rect">
            <a:avLst/>
          </a:prstGeom>
          <a:noFill/>
          <a:ln>
            <a:noFill/>
          </a:ln>
        </p:spPr>
        <p:txBody>
          <a:bodyPr anchorCtr="0" anchor="t" bIns="45700" lIns="45700" spcFirstLastPara="1" rIns="45700" wrap="square" tIns="45700">
            <a:normAutofit/>
          </a:bodyPr>
          <a:lstStyle/>
          <a:p>
            <a:pPr indent="0" lvl="1" marL="128016" rtl="0" algn="l">
              <a:lnSpc>
                <a:spcPct val="90000"/>
              </a:lnSpc>
              <a:spcBef>
                <a:spcPts val="0"/>
              </a:spcBef>
              <a:spcAft>
                <a:spcPts val="0"/>
              </a:spcAft>
              <a:buSzPts val="1800"/>
              <a:buNone/>
            </a:pPr>
            <a:r>
              <a:rPr lang="en-US"/>
              <a:t>Assignments</a:t>
            </a:r>
            <a:endParaRPr/>
          </a:p>
          <a:p>
            <a:pPr indent="-137159" lvl="1" marL="265176" rtl="0" algn="l">
              <a:lnSpc>
                <a:spcPct val="90000"/>
              </a:lnSpc>
              <a:spcBef>
                <a:spcPts val="600"/>
              </a:spcBef>
              <a:spcAft>
                <a:spcPts val="0"/>
              </a:spcAft>
              <a:buSzPts val="1800"/>
              <a:buChar char="-"/>
            </a:pPr>
            <a:r>
              <a:rPr lang="en-US"/>
              <a:t>HW4 turn in coming later today</a:t>
            </a:r>
            <a:endParaRPr/>
          </a:p>
        </p:txBody>
      </p:sp>
      <p:sp>
        <p:nvSpPr>
          <p:cNvPr id="142" name="Google Shape;142;p2"/>
          <p:cNvSpPr txBox="1"/>
          <p:nvPr>
            <p:ph idx="12" type="sldNum"/>
          </p:nvPr>
        </p:nvSpPr>
        <p:spPr>
          <a:xfrm>
            <a:off x="10837333" y="6544402"/>
            <a:ext cx="973667" cy="27432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sp>
        <p:nvSpPr>
          <p:cNvPr id="143" name="Google Shape;143;p2"/>
          <p:cNvSpPr txBox="1"/>
          <p:nvPr>
            <p:ph idx="11" type="ftr"/>
          </p:nvPr>
        </p:nvSpPr>
        <p:spPr>
          <a:xfrm>
            <a:off x="4842742" y="6544402"/>
            <a:ext cx="5901459" cy="27432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lang="en-US"/>
              <a:t>CSE 374 AU 20 - KASEY CHAMPION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100cd87f63c_0_121"/>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C3282"/>
              </a:buClr>
              <a:buSzPts val="4400"/>
              <a:buFont typeface="Quattrocento Sans"/>
              <a:buNone/>
            </a:pPr>
            <a:r>
              <a:rPr lang="en-US"/>
              <a:t>Example Memory Hierarchy</a:t>
            </a:r>
            <a:endParaRPr/>
          </a:p>
        </p:txBody>
      </p:sp>
      <p:sp>
        <p:nvSpPr>
          <p:cNvPr id="317" name="Google Shape;317;g100cd87f63c_0_121"/>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sp>
        <p:nvSpPr>
          <p:cNvPr id="318" name="Google Shape;318;g100cd87f63c_0_121"/>
          <p:cNvSpPr txBox="1"/>
          <p:nvPr>
            <p:ph idx="11" type="ftr"/>
          </p:nvPr>
        </p:nvSpPr>
        <p:spPr>
          <a:xfrm>
            <a:off x="4842742" y="6544402"/>
            <a:ext cx="5901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CSE 374 AU 20 - KASEY CHAMPION</a:t>
            </a:r>
            <a:endParaRPr/>
          </a:p>
        </p:txBody>
      </p:sp>
      <p:pic>
        <p:nvPicPr>
          <p:cNvPr id="319" name="Google Shape;319;g100cd87f63c_0_121"/>
          <p:cNvPicPr preferRelativeResize="0"/>
          <p:nvPr/>
        </p:nvPicPr>
        <p:blipFill rotWithShape="1">
          <a:blip r:embed="rId3">
            <a:alphaModFix/>
          </a:blip>
          <a:srcRect b="0" l="0" r="0" t="0"/>
          <a:stretch/>
        </p:blipFill>
        <p:spPr>
          <a:xfrm>
            <a:off x="891506" y="1541360"/>
            <a:ext cx="10554724" cy="52773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100cd87f63c_0_128"/>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C3282"/>
              </a:buClr>
              <a:buSzPts val="4400"/>
              <a:buFont typeface="Quattrocento Sans"/>
              <a:buNone/>
            </a:pPr>
            <a:r>
              <a:rPr lang="en-US"/>
              <a:t>Example Memory Hierarchy</a:t>
            </a:r>
            <a:endParaRPr/>
          </a:p>
        </p:txBody>
      </p:sp>
      <p:sp>
        <p:nvSpPr>
          <p:cNvPr id="325" name="Google Shape;325;g100cd87f63c_0_128"/>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sp>
        <p:nvSpPr>
          <p:cNvPr id="326" name="Google Shape;326;g100cd87f63c_0_128"/>
          <p:cNvSpPr txBox="1"/>
          <p:nvPr>
            <p:ph idx="11" type="ftr"/>
          </p:nvPr>
        </p:nvSpPr>
        <p:spPr>
          <a:xfrm>
            <a:off x="4842742" y="6544402"/>
            <a:ext cx="5901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CSE 374 AU 20 - KASEY CHAMPION</a:t>
            </a:r>
            <a:endParaRPr/>
          </a:p>
        </p:txBody>
      </p:sp>
      <p:pic>
        <p:nvPicPr>
          <p:cNvPr id="327" name="Google Shape;327;g100cd87f63c_0_128"/>
          <p:cNvPicPr preferRelativeResize="0"/>
          <p:nvPr/>
        </p:nvPicPr>
        <p:blipFill rotWithShape="1">
          <a:blip r:embed="rId3">
            <a:alphaModFix/>
          </a:blip>
          <a:srcRect b="0" l="0" r="0" t="0"/>
          <a:stretch/>
        </p:blipFill>
        <p:spPr>
          <a:xfrm>
            <a:off x="1011519" y="1551384"/>
            <a:ext cx="10168963" cy="489800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100cd87f63c_0_135"/>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B6A479"/>
              </a:buClr>
              <a:buSzPts val="4400"/>
              <a:buFont typeface="Quattrocento Sans"/>
              <a:buNone/>
            </a:pPr>
            <a:r>
              <a:rPr i="1" lang="en-US">
                <a:solidFill>
                  <a:srgbClr val="B6A479"/>
                </a:solidFill>
              </a:rPr>
              <a:t>Review</a:t>
            </a:r>
            <a:r>
              <a:rPr lang="en-US"/>
              <a:t>: Binary, Bits and Bytes</a:t>
            </a:r>
            <a:endParaRPr/>
          </a:p>
        </p:txBody>
      </p:sp>
      <p:sp>
        <p:nvSpPr>
          <p:cNvPr id="333" name="Google Shape;333;g100cd87f63c_0_135"/>
          <p:cNvSpPr txBox="1"/>
          <p:nvPr>
            <p:ph idx="1" type="body"/>
          </p:nvPr>
        </p:nvSpPr>
        <p:spPr>
          <a:xfrm>
            <a:off x="575240" y="1463857"/>
            <a:ext cx="11187300" cy="1636500"/>
          </a:xfrm>
          <a:prstGeom prst="rect">
            <a:avLst/>
          </a:prstGeom>
          <a:noFill/>
          <a:ln>
            <a:noFill/>
          </a:ln>
        </p:spPr>
        <p:txBody>
          <a:bodyPr anchorCtr="0" anchor="t" bIns="45700" lIns="45700" spcFirstLastPara="1" rIns="45700" wrap="square" tIns="45700">
            <a:normAutofit fontScale="92500" lnSpcReduction="20000"/>
          </a:bodyPr>
          <a:lstStyle/>
          <a:p>
            <a:pPr indent="-84772" lvl="0" marL="91440" rtl="0" algn="l">
              <a:lnSpc>
                <a:spcPct val="110000"/>
              </a:lnSpc>
              <a:spcBef>
                <a:spcPts val="0"/>
              </a:spcBef>
              <a:spcAft>
                <a:spcPts val="0"/>
              </a:spcAft>
              <a:buSzPct val="100000"/>
              <a:buChar char="▪"/>
            </a:pPr>
            <a:r>
              <a:rPr b="1" lang="en-US" sz="1400">
                <a:solidFill>
                  <a:srgbClr val="4C3282"/>
                </a:solidFill>
              </a:rPr>
              <a:t>binary</a:t>
            </a:r>
            <a:endParaRPr/>
          </a:p>
          <a:p>
            <a:pPr indent="-84772" lvl="0" marL="91440" rtl="0" algn="l">
              <a:lnSpc>
                <a:spcPct val="110000"/>
              </a:lnSpc>
              <a:spcBef>
                <a:spcPts val="400"/>
              </a:spcBef>
              <a:spcAft>
                <a:spcPts val="0"/>
              </a:spcAft>
              <a:buSzPct val="100000"/>
              <a:buChar char="▪"/>
            </a:pPr>
            <a:r>
              <a:rPr lang="en-US" sz="1400"/>
              <a:t>A base-2 system of representing numbers using only 1s and 0s</a:t>
            </a:r>
            <a:endParaRPr/>
          </a:p>
          <a:p>
            <a:pPr indent="-84772" lvl="0" marL="91440" rtl="0" algn="l">
              <a:lnSpc>
                <a:spcPct val="110000"/>
              </a:lnSpc>
              <a:spcBef>
                <a:spcPts val="400"/>
              </a:spcBef>
              <a:spcAft>
                <a:spcPts val="0"/>
              </a:spcAft>
              <a:buSzPct val="100000"/>
              <a:buChar char="▪"/>
            </a:pPr>
            <a:r>
              <a:rPr lang="en-US" sz="1400"/>
              <a:t>- vs decimal, base 10, which has 9 symbols</a:t>
            </a:r>
            <a:endParaRPr/>
          </a:p>
          <a:p>
            <a:pPr indent="-84772" lvl="0" marL="91440" rtl="0" algn="l">
              <a:lnSpc>
                <a:spcPct val="110000"/>
              </a:lnSpc>
              <a:spcBef>
                <a:spcPts val="1400"/>
              </a:spcBef>
              <a:spcAft>
                <a:spcPts val="0"/>
              </a:spcAft>
              <a:buSzPct val="100000"/>
              <a:buChar char="▪"/>
            </a:pPr>
            <a:r>
              <a:rPr b="1" lang="en-US" sz="1400">
                <a:solidFill>
                  <a:srgbClr val="4C3282"/>
                </a:solidFill>
              </a:rPr>
              <a:t>bit</a:t>
            </a:r>
            <a:endParaRPr/>
          </a:p>
          <a:p>
            <a:pPr indent="-84772" lvl="0" marL="91440" rtl="0" algn="l">
              <a:lnSpc>
                <a:spcPct val="110000"/>
              </a:lnSpc>
              <a:spcBef>
                <a:spcPts val="400"/>
              </a:spcBef>
              <a:spcAft>
                <a:spcPts val="0"/>
              </a:spcAft>
              <a:buSzPct val="100000"/>
              <a:buChar char="▪"/>
            </a:pPr>
            <a:r>
              <a:rPr lang="en-US" sz="1400"/>
              <a:t>The smallest unit of computer memory represented as a single binary value either 0 or 1</a:t>
            </a:r>
            <a:endParaRPr/>
          </a:p>
          <a:p>
            <a:pPr indent="-2539" lvl="0" marL="91440" rtl="0" algn="l">
              <a:lnSpc>
                <a:spcPct val="90000"/>
              </a:lnSpc>
              <a:spcBef>
                <a:spcPts val="1400"/>
              </a:spcBef>
              <a:spcAft>
                <a:spcPts val="0"/>
              </a:spcAft>
              <a:buSzPct val="100000"/>
              <a:buNone/>
            </a:pPr>
            <a:r>
              <a:t/>
            </a:r>
            <a:endParaRPr sz="1400"/>
          </a:p>
        </p:txBody>
      </p:sp>
      <p:sp>
        <p:nvSpPr>
          <p:cNvPr id="334" name="Google Shape;334;g100cd87f63c_0_135"/>
          <p:cNvSpPr txBox="1"/>
          <p:nvPr>
            <p:ph idx="11" type="ftr"/>
          </p:nvPr>
        </p:nvSpPr>
        <p:spPr>
          <a:xfrm>
            <a:off x="5715301" y="6521027"/>
            <a:ext cx="5901600" cy="274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000" cap="none">
                <a:solidFill>
                  <a:srgbClr val="0C0C0C"/>
                </a:solidFill>
                <a:latin typeface="Quattrocento Sans"/>
                <a:ea typeface="Quattrocento Sans"/>
                <a:cs typeface="Quattrocento Sans"/>
                <a:sym typeface="Quattrocento Sans"/>
              </a:rPr>
              <a:t>CSE 373 SP 18 - KASEY CHAMPION</a:t>
            </a:r>
            <a:endParaRPr/>
          </a:p>
        </p:txBody>
      </p:sp>
      <p:sp>
        <p:nvSpPr>
          <p:cNvPr id="335" name="Google Shape;335;g100cd87f63c_0_135"/>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graphicFrame>
        <p:nvGraphicFramePr>
          <p:cNvPr id="336" name="Google Shape;336;g100cd87f63c_0_135"/>
          <p:cNvGraphicFramePr/>
          <p:nvPr/>
        </p:nvGraphicFramePr>
        <p:xfrm>
          <a:off x="1053871" y="3237715"/>
          <a:ext cx="3000000" cy="3000000"/>
        </p:xfrm>
        <a:graphic>
          <a:graphicData uri="http://schemas.openxmlformats.org/drawingml/2006/table">
            <a:tbl>
              <a:tblPr bandRow="1" firstRow="1">
                <a:noFill/>
                <a:tableStyleId>{AFAFDF1D-91B0-4D5E-BC44-E85FF7CE53C9}</a:tableStyleId>
              </a:tblPr>
              <a:tblGrid>
                <a:gridCol w="823075"/>
                <a:gridCol w="2665375"/>
                <a:gridCol w="933850"/>
                <a:gridCol w="3317125"/>
              </a:tblGrid>
              <a:tr h="370850">
                <a:tc>
                  <a:txBody>
                    <a:bodyPr/>
                    <a:lstStyle/>
                    <a:p>
                      <a:pPr indent="0" lvl="0" marL="0" marR="0" rtl="0" algn="ctr">
                        <a:spcBef>
                          <a:spcPts val="0"/>
                        </a:spcBef>
                        <a:spcAft>
                          <a:spcPts val="0"/>
                        </a:spcAft>
                        <a:buNone/>
                      </a:pPr>
                      <a:r>
                        <a:rPr lang="en-US" sz="1400" u="none" cap="none" strike="noStrike">
                          <a:latin typeface="Quattrocento Sans"/>
                          <a:ea typeface="Quattrocento Sans"/>
                          <a:cs typeface="Quattrocento Sans"/>
                          <a:sym typeface="Quattrocento Sans"/>
                        </a:rPr>
                        <a:t>Decimal</a:t>
                      </a:r>
                      <a:endParaRPr/>
                    </a:p>
                  </a:txBody>
                  <a:tcPr marT="45725" marB="45725" marR="91450" marL="91450" anchor="ctr">
                    <a:solidFill>
                      <a:srgbClr val="B6A479"/>
                    </a:solidFill>
                  </a:tcPr>
                </a:tc>
                <a:tc>
                  <a:txBody>
                    <a:bodyPr/>
                    <a:lstStyle/>
                    <a:p>
                      <a:pPr indent="0" lvl="0" marL="0" marR="0" rtl="0" algn="ctr">
                        <a:spcBef>
                          <a:spcPts val="0"/>
                        </a:spcBef>
                        <a:spcAft>
                          <a:spcPts val="0"/>
                        </a:spcAft>
                        <a:buNone/>
                      </a:pPr>
                      <a:r>
                        <a:rPr lang="en-US" sz="1400" u="none" cap="none" strike="noStrike">
                          <a:latin typeface="Quattrocento Sans"/>
                          <a:ea typeface="Quattrocento Sans"/>
                          <a:cs typeface="Quattrocento Sans"/>
                          <a:sym typeface="Quattrocento Sans"/>
                        </a:rPr>
                        <a:t>Decimal Break Down</a:t>
                      </a:r>
                      <a:endParaRPr/>
                    </a:p>
                  </a:txBody>
                  <a:tcPr marT="45725" marB="45725" marR="91450" marL="91450" anchor="ctr">
                    <a:solidFill>
                      <a:srgbClr val="B6A479"/>
                    </a:solidFill>
                  </a:tcPr>
                </a:tc>
                <a:tc>
                  <a:txBody>
                    <a:bodyPr/>
                    <a:lstStyle/>
                    <a:p>
                      <a:pPr indent="0" lvl="0" marL="0" marR="0" rtl="0" algn="ctr">
                        <a:spcBef>
                          <a:spcPts val="0"/>
                        </a:spcBef>
                        <a:spcAft>
                          <a:spcPts val="0"/>
                        </a:spcAft>
                        <a:buNone/>
                      </a:pPr>
                      <a:r>
                        <a:rPr lang="en-US" sz="1400" u="none" cap="none" strike="noStrike">
                          <a:latin typeface="Quattrocento Sans"/>
                          <a:ea typeface="Quattrocento Sans"/>
                          <a:cs typeface="Quattrocento Sans"/>
                          <a:sym typeface="Quattrocento Sans"/>
                        </a:rPr>
                        <a:t>Binary </a:t>
                      </a:r>
                      <a:endParaRPr/>
                    </a:p>
                  </a:txBody>
                  <a:tcPr marT="45725" marB="45725" marR="91450" marL="91450" anchor="ctr">
                    <a:solidFill>
                      <a:srgbClr val="B6A479"/>
                    </a:solidFill>
                  </a:tcPr>
                </a:tc>
                <a:tc>
                  <a:txBody>
                    <a:bodyPr/>
                    <a:lstStyle/>
                    <a:p>
                      <a:pPr indent="0" lvl="0" marL="0" marR="0" rtl="0" algn="ctr">
                        <a:spcBef>
                          <a:spcPts val="0"/>
                        </a:spcBef>
                        <a:spcAft>
                          <a:spcPts val="0"/>
                        </a:spcAft>
                        <a:buNone/>
                      </a:pPr>
                      <a:r>
                        <a:rPr lang="en-US" sz="1400" u="none" cap="none" strike="noStrike">
                          <a:latin typeface="Quattrocento Sans"/>
                          <a:ea typeface="Quattrocento Sans"/>
                          <a:cs typeface="Quattrocento Sans"/>
                          <a:sym typeface="Quattrocento Sans"/>
                        </a:rPr>
                        <a:t>Binary Break Down</a:t>
                      </a:r>
                      <a:endParaRPr/>
                    </a:p>
                  </a:txBody>
                  <a:tcPr marT="45725" marB="45725" marR="91450" marL="91450" anchor="ctr">
                    <a:solidFill>
                      <a:srgbClr val="B6A479"/>
                    </a:solidFill>
                  </a:tcPr>
                </a:tc>
              </a:tr>
              <a:tr h="370850">
                <a:tc>
                  <a:txBody>
                    <a:bodyPr/>
                    <a:lstStyle/>
                    <a:p>
                      <a:pPr indent="0" lvl="0" marL="0" marR="0" rtl="0" algn="ctr">
                        <a:spcBef>
                          <a:spcPts val="0"/>
                        </a:spcBef>
                        <a:spcAft>
                          <a:spcPts val="0"/>
                        </a:spcAft>
                        <a:buNone/>
                      </a:pPr>
                      <a:r>
                        <a:rPr lang="en-US" sz="1800" u="none" cap="none" strike="noStrike">
                          <a:solidFill>
                            <a:srgbClr val="737373"/>
                          </a:solidFill>
                          <a:latin typeface="Quattrocento Sans"/>
                          <a:ea typeface="Quattrocento Sans"/>
                          <a:cs typeface="Quattrocento Sans"/>
                          <a:sym typeface="Quattrocento Sans"/>
                        </a:rPr>
                        <a:t>0</a:t>
                      </a:r>
                      <a:endParaRPr/>
                    </a:p>
                  </a:txBody>
                  <a:tcPr marT="45725" marB="45725" marR="91450" marL="91450">
                    <a:solidFill>
                      <a:srgbClr val="F2F2F2"/>
                    </a:solidFill>
                  </a:tcPr>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US" sz="1800">
                          <a:solidFill>
                            <a:srgbClr val="737373"/>
                          </a:solidFill>
                          <a:latin typeface="Quattrocento Sans"/>
                          <a:ea typeface="Quattrocento Sans"/>
                          <a:cs typeface="Quattrocento Sans"/>
                          <a:sym typeface="Quattrocento Sans"/>
                        </a:rPr>
                        <a:t>0</a:t>
                      </a:r>
                      <a:endParaRPr/>
                    </a:p>
                  </a:txBody>
                  <a:tcPr marT="45725" marB="45725" marR="91450" marL="91450">
                    <a:solidFill>
                      <a:srgbClr val="F2F2F2"/>
                    </a:solidFill>
                  </a:tcPr>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ctr">
                        <a:spcBef>
                          <a:spcPts val="0"/>
                        </a:spcBef>
                        <a:spcAft>
                          <a:spcPts val="0"/>
                        </a:spcAft>
                        <a:buNone/>
                      </a:pPr>
                      <a:r>
                        <a:rPr lang="en-US" sz="1800">
                          <a:solidFill>
                            <a:srgbClr val="737373"/>
                          </a:solidFill>
                          <a:latin typeface="Quattrocento Sans"/>
                          <a:ea typeface="Quattrocento Sans"/>
                          <a:cs typeface="Quattrocento Sans"/>
                          <a:sym typeface="Quattrocento Sans"/>
                        </a:rPr>
                        <a:t>1</a:t>
                      </a:r>
                      <a:endParaRPr/>
                    </a:p>
                  </a:txBody>
                  <a:tcPr marT="45725" marB="45725" marR="91450" marL="91450">
                    <a:solidFill>
                      <a:srgbClr val="F2F2F2"/>
                    </a:solidFill>
                  </a:tcPr>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US" sz="1800">
                          <a:solidFill>
                            <a:srgbClr val="737373"/>
                          </a:solidFill>
                          <a:latin typeface="Quattrocento Sans"/>
                          <a:ea typeface="Quattrocento Sans"/>
                          <a:cs typeface="Quattrocento Sans"/>
                          <a:sym typeface="Quattrocento Sans"/>
                        </a:rPr>
                        <a:t>1</a:t>
                      </a:r>
                      <a:endParaRPr/>
                    </a:p>
                  </a:txBody>
                  <a:tcPr marT="45725" marB="45725" marR="91450" marL="91450">
                    <a:solidFill>
                      <a:srgbClr val="F2F2F2"/>
                    </a:solidFill>
                  </a:tcPr>
                </a:tc>
                <a:tc>
                  <a:txBody>
                    <a:bodyPr/>
                    <a:lstStyle/>
                    <a:p>
                      <a:pPr indent="0" lvl="0" marL="0" marR="0" rtl="0" algn="l">
                        <a:spcBef>
                          <a:spcPts val="0"/>
                        </a:spcBef>
                        <a:spcAft>
                          <a:spcPts val="0"/>
                        </a:spcAft>
                        <a:buNone/>
                      </a:pPr>
                      <a:r>
                        <a:t/>
                      </a:r>
                      <a:endParaRPr sz="1800"/>
                    </a:p>
                  </a:txBody>
                  <a:tcPr marT="45725" marB="45725" marR="91450" marL="91450"/>
                </a:tc>
              </a:tr>
              <a:tr h="639250">
                <a:tc>
                  <a:txBody>
                    <a:bodyPr/>
                    <a:lstStyle/>
                    <a:p>
                      <a:pPr indent="0" lvl="0" marL="0" marR="0" rtl="0" algn="ctr">
                        <a:spcBef>
                          <a:spcPts val="0"/>
                        </a:spcBef>
                        <a:spcAft>
                          <a:spcPts val="0"/>
                        </a:spcAft>
                        <a:buNone/>
                      </a:pPr>
                      <a:r>
                        <a:rPr lang="en-US" sz="1800">
                          <a:solidFill>
                            <a:srgbClr val="737373"/>
                          </a:solidFill>
                          <a:latin typeface="Quattrocento Sans"/>
                          <a:ea typeface="Quattrocento Sans"/>
                          <a:cs typeface="Quattrocento Sans"/>
                          <a:sym typeface="Quattrocento Sans"/>
                        </a:rPr>
                        <a:t>10</a:t>
                      </a:r>
                      <a:endParaRPr/>
                    </a:p>
                  </a:txBody>
                  <a:tcPr marT="45725" marB="45725" marR="91450" marL="91450">
                    <a:solidFill>
                      <a:srgbClr val="F2F2F2"/>
                    </a:solidFill>
                  </a:tcPr>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US" sz="1800">
                          <a:solidFill>
                            <a:srgbClr val="737373"/>
                          </a:solidFill>
                          <a:latin typeface="Quattrocento Sans"/>
                          <a:ea typeface="Quattrocento Sans"/>
                          <a:cs typeface="Quattrocento Sans"/>
                          <a:sym typeface="Quattrocento Sans"/>
                        </a:rPr>
                        <a:t>1010</a:t>
                      </a:r>
                      <a:endParaRPr/>
                    </a:p>
                  </a:txBody>
                  <a:tcPr marT="45725" marB="45725" marR="91450" marL="91450">
                    <a:solidFill>
                      <a:srgbClr val="F2F2F2"/>
                    </a:solidFill>
                  </a:tcPr>
                </a:tc>
                <a:tc>
                  <a:txBody>
                    <a:bodyPr/>
                    <a:lstStyle/>
                    <a:p>
                      <a:pPr indent="0" lvl="0" marL="0" marR="0" rtl="0" algn="l">
                        <a:spcBef>
                          <a:spcPts val="0"/>
                        </a:spcBef>
                        <a:spcAft>
                          <a:spcPts val="0"/>
                        </a:spcAft>
                        <a:buNone/>
                      </a:pPr>
                      <a:r>
                        <a:t/>
                      </a:r>
                      <a:endParaRPr sz="1800"/>
                    </a:p>
                  </a:txBody>
                  <a:tcPr marT="45725" marB="45725" marR="91450" marL="91450"/>
                </a:tc>
              </a:tr>
              <a:tr h="639250">
                <a:tc>
                  <a:txBody>
                    <a:bodyPr/>
                    <a:lstStyle/>
                    <a:p>
                      <a:pPr indent="0" lvl="0" marL="0" marR="0" rtl="0" algn="ctr">
                        <a:spcBef>
                          <a:spcPts val="0"/>
                        </a:spcBef>
                        <a:spcAft>
                          <a:spcPts val="0"/>
                        </a:spcAft>
                        <a:buNone/>
                      </a:pPr>
                      <a:r>
                        <a:rPr lang="en-US" sz="1800">
                          <a:solidFill>
                            <a:srgbClr val="737373"/>
                          </a:solidFill>
                          <a:latin typeface="Quattrocento Sans"/>
                          <a:ea typeface="Quattrocento Sans"/>
                          <a:cs typeface="Quattrocento Sans"/>
                          <a:sym typeface="Quattrocento Sans"/>
                        </a:rPr>
                        <a:t>12</a:t>
                      </a:r>
                      <a:endParaRPr/>
                    </a:p>
                  </a:txBody>
                  <a:tcPr marT="45725" marB="45725" marR="91450" marL="91450">
                    <a:solidFill>
                      <a:srgbClr val="F2F2F2"/>
                    </a:solidFill>
                  </a:tcPr>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US" sz="1800">
                          <a:solidFill>
                            <a:srgbClr val="737373"/>
                          </a:solidFill>
                          <a:latin typeface="Quattrocento Sans"/>
                          <a:ea typeface="Quattrocento Sans"/>
                          <a:cs typeface="Quattrocento Sans"/>
                          <a:sym typeface="Quattrocento Sans"/>
                        </a:rPr>
                        <a:t>1100</a:t>
                      </a:r>
                      <a:endParaRPr/>
                    </a:p>
                  </a:txBody>
                  <a:tcPr marT="45725" marB="45725" marR="91450" marL="91450">
                    <a:solidFill>
                      <a:srgbClr val="F2F2F2"/>
                    </a:solidFill>
                  </a:tcPr>
                </a:tc>
                <a:tc>
                  <a:txBody>
                    <a:bodyPr/>
                    <a:lstStyle/>
                    <a:p>
                      <a:pPr indent="0" lvl="0" marL="0" marR="0" rtl="0" algn="l">
                        <a:spcBef>
                          <a:spcPts val="0"/>
                        </a:spcBef>
                        <a:spcAft>
                          <a:spcPts val="0"/>
                        </a:spcAft>
                        <a:buNone/>
                      </a:pPr>
                      <a:r>
                        <a:t/>
                      </a:r>
                      <a:endParaRPr sz="1800"/>
                    </a:p>
                  </a:txBody>
                  <a:tcPr marT="45725" marB="45725" marR="91450" marL="91450"/>
                </a:tc>
              </a:tr>
              <a:tr h="949700">
                <a:tc>
                  <a:txBody>
                    <a:bodyPr/>
                    <a:lstStyle/>
                    <a:p>
                      <a:pPr indent="0" lvl="0" marL="0" marR="0" rtl="0" algn="ctr">
                        <a:spcBef>
                          <a:spcPts val="0"/>
                        </a:spcBef>
                        <a:spcAft>
                          <a:spcPts val="0"/>
                        </a:spcAft>
                        <a:buNone/>
                      </a:pPr>
                      <a:r>
                        <a:rPr lang="en-US" sz="1800">
                          <a:solidFill>
                            <a:srgbClr val="737373"/>
                          </a:solidFill>
                          <a:latin typeface="Quattrocento Sans"/>
                          <a:ea typeface="Quattrocento Sans"/>
                          <a:cs typeface="Quattrocento Sans"/>
                          <a:sym typeface="Quattrocento Sans"/>
                        </a:rPr>
                        <a:t>127</a:t>
                      </a:r>
                      <a:endParaRPr/>
                    </a:p>
                  </a:txBody>
                  <a:tcPr marT="45725" marB="45725" marR="91450" marL="91450">
                    <a:solidFill>
                      <a:srgbClr val="F2F2F2"/>
                    </a:solidFill>
                  </a:tcPr>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US" sz="1800">
                          <a:solidFill>
                            <a:srgbClr val="737373"/>
                          </a:solidFill>
                          <a:latin typeface="Quattrocento Sans"/>
                          <a:ea typeface="Quattrocento Sans"/>
                          <a:cs typeface="Quattrocento Sans"/>
                          <a:sym typeface="Quattrocento Sans"/>
                        </a:rPr>
                        <a:t>01111111</a:t>
                      </a:r>
                      <a:endParaRPr/>
                    </a:p>
                  </a:txBody>
                  <a:tcPr marT="45725" marB="45725" marR="91450" marL="91450">
                    <a:solidFill>
                      <a:srgbClr val="F2F2F2"/>
                    </a:solidFill>
                  </a:tcPr>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
        <p:nvSpPr>
          <p:cNvPr id="337" name="Google Shape;337;g100cd87f63c_0_135"/>
          <p:cNvSpPr/>
          <p:nvPr/>
        </p:nvSpPr>
        <p:spPr>
          <a:xfrm>
            <a:off x="7608094" y="1308522"/>
            <a:ext cx="4422000" cy="1947300"/>
          </a:xfrm>
          <a:prstGeom prst="rect">
            <a:avLst/>
          </a:prstGeom>
          <a:noFill/>
          <a:ln>
            <a:noFill/>
          </a:ln>
        </p:spPr>
        <p:txBody>
          <a:bodyPr anchorCtr="0" anchor="t" bIns="45700" lIns="91425" spcFirstLastPara="1" rIns="91425" wrap="square" tIns="45700">
            <a:noAutofit/>
          </a:bodyPr>
          <a:lstStyle/>
          <a:p>
            <a:pPr indent="-91440" lvl="0" marL="91440" marR="0" rtl="0" algn="l">
              <a:lnSpc>
                <a:spcPct val="90000"/>
              </a:lnSpc>
              <a:spcBef>
                <a:spcPts val="0"/>
              </a:spcBef>
              <a:spcAft>
                <a:spcPts val="0"/>
              </a:spcAft>
              <a:buClr>
                <a:schemeClr val="accent1"/>
              </a:buClr>
              <a:buSzPts val="1400"/>
              <a:buFont typeface="Twentieth Century"/>
              <a:buChar char=" "/>
            </a:pPr>
            <a:r>
              <a:rPr b="1" lang="en-US" sz="1400">
                <a:solidFill>
                  <a:srgbClr val="4C3282"/>
                </a:solidFill>
                <a:latin typeface="Quattrocento Sans"/>
                <a:ea typeface="Quattrocento Sans"/>
                <a:cs typeface="Quattrocento Sans"/>
                <a:sym typeface="Quattrocento Sans"/>
              </a:rPr>
              <a:t>byte</a:t>
            </a:r>
            <a:endParaRPr/>
          </a:p>
          <a:p>
            <a:pPr indent="-91440" lvl="0" marL="91440" marR="0" rtl="0" algn="l">
              <a:lnSpc>
                <a:spcPct val="90000"/>
              </a:lnSpc>
              <a:spcBef>
                <a:spcPts val="400"/>
              </a:spcBef>
              <a:spcAft>
                <a:spcPts val="0"/>
              </a:spcAft>
              <a:buClr>
                <a:schemeClr val="accent1"/>
              </a:buClr>
              <a:buSzPts val="1400"/>
              <a:buFont typeface="Twentieth Century"/>
              <a:buChar char=" "/>
            </a:pPr>
            <a:r>
              <a:rPr lang="en-US" sz="1400">
                <a:solidFill>
                  <a:schemeClr val="dk1"/>
                </a:solidFill>
                <a:latin typeface="Quattrocento Sans"/>
                <a:ea typeface="Quattrocento Sans"/>
                <a:cs typeface="Quattrocento Sans"/>
                <a:sym typeface="Quattrocento Sans"/>
              </a:rPr>
              <a:t>The most commonly referred to unit of memory, a grouping of 8 bits</a:t>
            </a:r>
            <a:endParaRPr/>
          </a:p>
          <a:p>
            <a:pPr indent="-91440" lvl="0" marL="91440" marR="0" rtl="0" algn="l">
              <a:lnSpc>
                <a:spcPct val="90000"/>
              </a:lnSpc>
              <a:spcBef>
                <a:spcPts val="400"/>
              </a:spcBef>
              <a:spcAft>
                <a:spcPts val="0"/>
              </a:spcAft>
              <a:buClr>
                <a:schemeClr val="accent1"/>
              </a:buClr>
              <a:buSzPts val="1400"/>
              <a:buFont typeface="Twentieth Century"/>
              <a:buChar char=" "/>
            </a:pPr>
            <a:r>
              <a:rPr lang="en-US" sz="1400">
                <a:solidFill>
                  <a:schemeClr val="dk1"/>
                </a:solidFill>
                <a:latin typeface="Quattrocento Sans"/>
                <a:ea typeface="Quattrocento Sans"/>
                <a:cs typeface="Quattrocento Sans"/>
                <a:sym typeface="Quattrocento Sans"/>
              </a:rPr>
              <a:t>Can represent 265 different numbers (28) </a:t>
            </a:r>
            <a:endParaRPr/>
          </a:p>
          <a:p>
            <a:pPr indent="-91440" lvl="0" marL="91440" marR="0" rtl="0" algn="l">
              <a:lnSpc>
                <a:spcPct val="90000"/>
              </a:lnSpc>
              <a:spcBef>
                <a:spcPts val="400"/>
              </a:spcBef>
              <a:spcAft>
                <a:spcPts val="0"/>
              </a:spcAft>
              <a:buClr>
                <a:schemeClr val="accent1"/>
              </a:buClr>
              <a:buSzPts val="1400"/>
              <a:buFont typeface="Twentieth Century"/>
              <a:buChar char=" "/>
            </a:pPr>
            <a:r>
              <a:rPr lang="en-US" sz="1400">
                <a:solidFill>
                  <a:schemeClr val="dk1"/>
                </a:solidFill>
                <a:latin typeface="Quattrocento Sans"/>
                <a:ea typeface="Quattrocento Sans"/>
                <a:cs typeface="Quattrocento Sans"/>
                <a:sym typeface="Quattrocento Sans"/>
              </a:rPr>
              <a:t>1 Kilobyte = 1 thousand bytes (kb)</a:t>
            </a:r>
            <a:endParaRPr/>
          </a:p>
          <a:p>
            <a:pPr indent="-91440" lvl="0" marL="91440" marR="0" rtl="0" algn="l">
              <a:lnSpc>
                <a:spcPct val="90000"/>
              </a:lnSpc>
              <a:spcBef>
                <a:spcPts val="400"/>
              </a:spcBef>
              <a:spcAft>
                <a:spcPts val="0"/>
              </a:spcAft>
              <a:buClr>
                <a:schemeClr val="accent1"/>
              </a:buClr>
              <a:buSzPts val="1400"/>
              <a:buFont typeface="Twentieth Century"/>
              <a:buChar char=" "/>
            </a:pPr>
            <a:r>
              <a:rPr lang="en-US" sz="1400">
                <a:solidFill>
                  <a:schemeClr val="dk1"/>
                </a:solidFill>
                <a:latin typeface="Quattrocento Sans"/>
                <a:ea typeface="Quattrocento Sans"/>
                <a:cs typeface="Quattrocento Sans"/>
                <a:sym typeface="Quattrocento Sans"/>
              </a:rPr>
              <a:t>1 Megabyte = 1 million bytes (mb)</a:t>
            </a:r>
            <a:endParaRPr/>
          </a:p>
          <a:p>
            <a:pPr indent="-91440" lvl="0" marL="91440" marR="0" rtl="0" algn="l">
              <a:lnSpc>
                <a:spcPct val="90000"/>
              </a:lnSpc>
              <a:spcBef>
                <a:spcPts val="400"/>
              </a:spcBef>
              <a:spcAft>
                <a:spcPts val="0"/>
              </a:spcAft>
              <a:buClr>
                <a:schemeClr val="accent1"/>
              </a:buClr>
              <a:buSzPts val="1400"/>
              <a:buFont typeface="Twentieth Century"/>
              <a:buChar char=" "/>
            </a:pPr>
            <a:r>
              <a:rPr lang="en-US" sz="1400">
                <a:solidFill>
                  <a:schemeClr val="dk1"/>
                </a:solidFill>
                <a:latin typeface="Quattrocento Sans"/>
                <a:ea typeface="Quattrocento Sans"/>
                <a:cs typeface="Quattrocento Sans"/>
                <a:sym typeface="Quattrocento Sans"/>
              </a:rPr>
              <a:t>1 Gigabyte = 1 billion bytes (gb)</a:t>
            </a:r>
            <a:endParaRPr/>
          </a:p>
          <a:p>
            <a:pPr indent="0" lvl="0" marL="0" marR="0" rtl="0" algn="l">
              <a:spcBef>
                <a:spcPts val="200"/>
              </a:spcBef>
              <a:spcAft>
                <a:spcPts val="0"/>
              </a:spcAft>
              <a:buNone/>
            </a:pPr>
            <a:r>
              <a:t/>
            </a:r>
            <a:endParaRPr sz="1400">
              <a:solidFill>
                <a:srgbClr val="737373"/>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100cd87f63c_0_144"/>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C3282"/>
              </a:buClr>
              <a:buSzPts val="4400"/>
              <a:buFont typeface="Quattrocento Sans"/>
              <a:buNone/>
            </a:pPr>
            <a:r>
              <a:rPr lang="en-US">
                <a:solidFill>
                  <a:srgbClr val="4C3282"/>
                </a:solidFill>
              </a:rPr>
              <a:t>Memory Architecture</a:t>
            </a:r>
            <a:endParaRPr/>
          </a:p>
        </p:txBody>
      </p:sp>
      <p:sp>
        <p:nvSpPr>
          <p:cNvPr id="343" name="Google Shape;343;g100cd87f63c_0_144"/>
          <p:cNvSpPr txBox="1"/>
          <p:nvPr>
            <p:ph idx="1" type="body"/>
          </p:nvPr>
        </p:nvSpPr>
        <p:spPr>
          <a:xfrm>
            <a:off x="575240" y="1463857"/>
            <a:ext cx="11187300" cy="484560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200"/>
              <a:buNone/>
            </a:pPr>
            <a:r>
              <a:rPr lang="en-US"/>
              <a:t>Takeaways:</a:t>
            </a:r>
            <a:endParaRPr/>
          </a:p>
          <a:p>
            <a:pPr indent="0" lvl="0" marL="0" rtl="0" algn="l">
              <a:lnSpc>
                <a:spcPct val="90000"/>
              </a:lnSpc>
              <a:spcBef>
                <a:spcPts val="1400"/>
              </a:spcBef>
              <a:spcAft>
                <a:spcPts val="0"/>
              </a:spcAft>
              <a:buSzPts val="2200"/>
              <a:buNone/>
            </a:pPr>
            <a:r>
              <a:rPr lang="en-US"/>
              <a:t>- the more memory a layer can store, the slower it is (generally)</a:t>
            </a:r>
            <a:endParaRPr/>
          </a:p>
          <a:p>
            <a:pPr indent="0" lvl="0" marL="0" rtl="0" algn="l">
              <a:lnSpc>
                <a:spcPct val="90000"/>
              </a:lnSpc>
              <a:spcBef>
                <a:spcPts val="1400"/>
              </a:spcBef>
              <a:spcAft>
                <a:spcPts val="0"/>
              </a:spcAft>
              <a:buSzPts val="2200"/>
              <a:buNone/>
            </a:pPr>
            <a:r>
              <a:rPr lang="en-US"/>
              <a:t> - accessing the disk is </a:t>
            </a:r>
            <a:r>
              <a:rPr b="1" lang="en-US"/>
              <a:t>very </a:t>
            </a:r>
            <a:r>
              <a:rPr lang="en-US"/>
              <a:t>slow</a:t>
            </a:r>
            <a:endParaRPr/>
          </a:p>
          <a:p>
            <a:pPr indent="0" lvl="0" marL="0" rtl="0" algn="l">
              <a:lnSpc>
                <a:spcPct val="90000"/>
              </a:lnSpc>
              <a:spcBef>
                <a:spcPts val="1400"/>
              </a:spcBef>
              <a:spcAft>
                <a:spcPts val="0"/>
              </a:spcAft>
              <a:buSzPts val="2200"/>
              <a:buNone/>
            </a:pPr>
            <a:r>
              <a:t/>
            </a:r>
            <a:endParaRPr/>
          </a:p>
          <a:p>
            <a:pPr indent="0" lvl="0" marL="0" rtl="0" algn="l">
              <a:lnSpc>
                <a:spcPct val="90000"/>
              </a:lnSpc>
              <a:spcBef>
                <a:spcPts val="1400"/>
              </a:spcBef>
              <a:spcAft>
                <a:spcPts val="0"/>
              </a:spcAft>
              <a:buSzPts val="2200"/>
              <a:buNone/>
            </a:pPr>
            <a:r>
              <a:rPr lang="en-US"/>
              <a:t>Computer Design Decisions</a:t>
            </a:r>
            <a:endParaRPr/>
          </a:p>
          <a:p>
            <a:pPr indent="-139700" lvl="0" marL="91440" rtl="0" algn="l">
              <a:lnSpc>
                <a:spcPct val="90000"/>
              </a:lnSpc>
              <a:spcBef>
                <a:spcPts val="1400"/>
              </a:spcBef>
              <a:spcAft>
                <a:spcPts val="0"/>
              </a:spcAft>
              <a:buSzPts val="2200"/>
              <a:buFont typeface="Quattrocento Sans"/>
              <a:buChar char="-"/>
            </a:pPr>
            <a:r>
              <a:rPr lang="en-US"/>
              <a:t>Physics</a:t>
            </a:r>
            <a:endParaRPr/>
          </a:p>
          <a:p>
            <a:pPr indent="-137159" lvl="1" marL="265176" rtl="0" algn="l">
              <a:lnSpc>
                <a:spcPct val="90000"/>
              </a:lnSpc>
              <a:spcBef>
                <a:spcPts val="400"/>
              </a:spcBef>
              <a:spcAft>
                <a:spcPts val="0"/>
              </a:spcAft>
              <a:buSzPts val="1800"/>
              <a:buFont typeface="Quattrocento Sans"/>
              <a:buChar char="-"/>
            </a:pPr>
            <a:r>
              <a:rPr lang="en-US"/>
              <a:t>Speed of light</a:t>
            </a:r>
            <a:endParaRPr/>
          </a:p>
          <a:p>
            <a:pPr indent="-137159" lvl="1" marL="265176" rtl="0" algn="l">
              <a:lnSpc>
                <a:spcPct val="90000"/>
              </a:lnSpc>
              <a:spcBef>
                <a:spcPts val="600"/>
              </a:spcBef>
              <a:spcAft>
                <a:spcPts val="0"/>
              </a:spcAft>
              <a:buSzPts val="1800"/>
              <a:buFont typeface="Quattrocento Sans"/>
              <a:buChar char="-"/>
            </a:pPr>
            <a:r>
              <a:rPr lang="en-US"/>
              <a:t>Physical closeness to CPU</a:t>
            </a:r>
            <a:endParaRPr/>
          </a:p>
          <a:p>
            <a:pPr indent="-139700" lvl="0" marL="91440" rtl="0" algn="l">
              <a:lnSpc>
                <a:spcPct val="90000"/>
              </a:lnSpc>
              <a:spcBef>
                <a:spcPts val="1600"/>
              </a:spcBef>
              <a:spcAft>
                <a:spcPts val="0"/>
              </a:spcAft>
              <a:buSzPts val="2200"/>
              <a:buFont typeface="Quattrocento Sans"/>
              <a:buChar char="-"/>
            </a:pPr>
            <a:r>
              <a:rPr lang="en-US"/>
              <a:t>Cost</a:t>
            </a:r>
            <a:endParaRPr/>
          </a:p>
          <a:p>
            <a:pPr indent="-137159" lvl="1" marL="265176" rtl="0" algn="l">
              <a:lnSpc>
                <a:spcPct val="90000"/>
              </a:lnSpc>
              <a:spcBef>
                <a:spcPts val="400"/>
              </a:spcBef>
              <a:spcAft>
                <a:spcPts val="0"/>
              </a:spcAft>
              <a:buSzPts val="1800"/>
              <a:buFont typeface="Quattrocento Sans"/>
              <a:buChar char="-"/>
            </a:pPr>
            <a:r>
              <a:rPr lang="en-US"/>
              <a:t>“good enough” to achieve speed</a:t>
            </a:r>
            <a:endParaRPr/>
          </a:p>
          <a:p>
            <a:pPr indent="-137159" lvl="1" marL="265176" rtl="0" algn="l">
              <a:lnSpc>
                <a:spcPct val="90000"/>
              </a:lnSpc>
              <a:spcBef>
                <a:spcPts val="600"/>
              </a:spcBef>
              <a:spcAft>
                <a:spcPts val="0"/>
              </a:spcAft>
              <a:buSzPts val="1800"/>
              <a:buFont typeface="Quattrocento Sans"/>
              <a:buChar char="-"/>
            </a:pPr>
            <a:r>
              <a:rPr lang="en-US"/>
              <a:t>Balance between speed and space</a:t>
            </a:r>
            <a:endParaRPr/>
          </a:p>
        </p:txBody>
      </p:sp>
      <p:sp>
        <p:nvSpPr>
          <p:cNvPr id="344" name="Google Shape;344;g100cd87f63c_0_144"/>
          <p:cNvSpPr txBox="1"/>
          <p:nvPr>
            <p:ph idx="11" type="ftr"/>
          </p:nvPr>
        </p:nvSpPr>
        <p:spPr>
          <a:xfrm>
            <a:off x="5715301" y="6521027"/>
            <a:ext cx="5901600" cy="274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000" cap="none">
                <a:solidFill>
                  <a:srgbClr val="0C0C0C"/>
                </a:solidFill>
                <a:latin typeface="Quattrocento Sans"/>
                <a:ea typeface="Quattrocento Sans"/>
                <a:cs typeface="Quattrocento Sans"/>
                <a:sym typeface="Quattrocento Sans"/>
              </a:rPr>
              <a:t>CSE 373 SP 18 - KASEY CHAMPION</a:t>
            </a:r>
            <a:endParaRPr/>
          </a:p>
        </p:txBody>
      </p:sp>
      <p:sp>
        <p:nvSpPr>
          <p:cNvPr id="345" name="Google Shape;345;g100cd87f63c_0_144"/>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17"/>
          <p:cNvSpPr txBox="1"/>
          <p:nvPr>
            <p:ph type="title"/>
          </p:nvPr>
        </p:nvSpPr>
        <p:spPr>
          <a:xfrm>
            <a:off x="3315881" y="3446573"/>
            <a:ext cx="5590283" cy="1014667"/>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4C3282"/>
              </a:buClr>
              <a:buSzPts val="4400"/>
              <a:buFont typeface="Quattrocento Sans"/>
              <a:buNone/>
            </a:pPr>
            <a:r>
              <a:rPr lang="en-US"/>
              <a:t>Appendix</a:t>
            </a:r>
            <a:endParaRPr/>
          </a:p>
        </p:txBody>
      </p:sp>
      <p:sp>
        <p:nvSpPr>
          <p:cNvPr id="351" name="Google Shape;351;p17"/>
          <p:cNvSpPr txBox="1"/>
          <p:nvPr>
            <p:ph idx="12" type="sldNum"/>
          </p:nvPr>
        </p:nvSpPr>
        <p:spPr>
          <a:xfrm>
            <a:off x="10837333" y="6544402"/>
            <a:ext cx="973667" cy="27432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sp>
        <p:nvSpPr>
          <p:cNvPr id="352" name="Google Shape;352;p17"/>
          <p:cNvSpPr txBox="1"/>
          <p:nvPr>
            <p:ph idx="1" type="body"/>
          </p:nvPr>
        </p:nvSpPr>
        <p:spPr>
          <a:xfrm>
            <a:off x="3315880" y="4628428"/>
            <a:ext cx="5590283" cy="146304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800"/>
              <a:buNone/>
            </a:pPr>
            <a:r>
              <a:t/>
            </a:r>
            <a:endParaRPr/>
          </a:p>
        </p:txBody>
      </p:sp>
      <p:sp>
        <p:nvSpPr>
          <p:cNvPr id="353" name="Google Shape;353;p17"/>
          <p:cNvSpPr txBox="1"/>
          <p:nvPr>
            <p:ph idx="11" type="ftr"/>
          </p:nvPr>
        </p:nvSpPr>
        <p:spPr>
          <a:xfrm>
            <a:off x="4842742" y="6544402"/>
            <a:ext cx="5901459" cy="27432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lang="en-US"/>
              <a:t>CSE 374 AU 20 - KASEY CHAMPION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f7982ddbb2_0_0"/>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SzPts val="1800"/>
              <a:buNone/>
            </a:pPr>
            <a:r>
              <a:rPr lang="en-US"/>
              <a:t>Binary Trees</a:t>
            </a:r>
            <a:endParaRPr/>
          </a:p>
        </p:txBody>
      </p:sp>
      <p:sp>
        <p:nvSpPr>
          <p:cNvPr id="150" name="Google Shape;150;gf7982ddbb2_0_0"/>
          <p:cNvSpPr txBox="1"/>
          <p:nvPr>
            <p:ph idx="1" type="body"/>
          </p:nvPr>
        </p:nvSpPr>
        <p:spPr>
          <a:xfrm>
            <a:off x="575240" y="1463857"/>
            <a:ext cx="11187300" cy="484560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struct BinaryTreeNode</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   int data;</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   struct BinaryTreeNode* left;</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   struct BinaryTreeNode* right;</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struct BinaryTree</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   struct BinaryTreeNode* root;</a:t>
            </a:r>
            <a:endParaRPr>
              <a:latin typeface="Courier New"/>
              <a:ea typeface="Courier New"/>
              <a:cs typeface="Courier New"/>
              <a:sym typeface="Courier New"/>
            </a:endParaRPr>
          </a:p>
          <a:p>
            <a:pPr indent="0" lvl="0" marL="0" rtl="0" algn="l">
              <a:lnSpc>
                <a:spcPct val="90000"/>
              </a:lnSpc>
              <a:spcBef>
                <a:spcPts val="1200"/>
              </a:spcBef>
              <a:spcAft>
                <a:spcPts val="200"/>
              </a:spcAft>
              <a:buSzPts val="1800"/>
              <a:buNone/>
            </a:pPr>
            <a:r>
              <a:rPr lang="en-US">
                <a:latin typeface="Courier New"/>
                <a:ea typeface="Courier New"/>
                <a:cs typeface="Courier New"/>
                <a:sym typeface="Courier New"/>
              </a:rPr>
              <a:t>}</a:t>
            </a:r>
            <a:endParaRPr>
              <a:latin typeface="Courier New"/>
              <a:ea typeface="Courier New"/>
              <a:cs typeface="Courier New"/>
              <a:sym typeface="Courier New"/>
            </a:endParaRPr>
          </a:p>
        </p:txBody>
      </p:sp>
      <p:sp>
        <p:nvSpPr>
          <p:cNvPr id="151" name="Google Shape;151;gf7982ddbb2_0_0"/>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152" name="Google Shape;152;gf7982ddbb2_0_0"/>
          <p:cNvPicPr preferRelativeResize="0"/>
          <p:nvPr/>
        </p:nvPicPr>
        <p:blipFill rotWithShape="1">
          <a:blip r:embed="rId3">
            <a:alphaModFix/>
          </a:blip>
          <a:srcRect b="0" l="0" r="51686" t="0"/>
          <a:stretch/>
        </p:blipFill>
        <p:spPr>
          <a:xfrm>
            <a:off x="6526525" y="1281363"/>
            <a:ext cx="5236024" cy="4295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f7982ddbb2_0_8"/>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SzPts val="1800"/>
              <a:buNone/>
            </a:pPr>
            <a:r>
              <a:rPr lang="en-US"/>
              <a:t>N-Ary Tree</a:t>
            </a:r>
            <a:endParaRPr/>
          </a:p>
        </p:txBody>
      </p:sp>
      <p:sp>
        <p:nvSpPr>
          <p:cNvPr id="159" name="Google Shape;159;gf7982ddbb2_0_8"/>
          <p:cNvSpPr txBox="1"/>
          <p:nvPr>
            <p:ph idx="1" type="body"/>
          </p:nvPr>
        </p:nvSpPr>
        <p:spPr>
          <a:xfrm>
            <a:off x="575250" y="1463850"/>
            <a:ext cx="6629700" cy="4845600"/>
          </a:xfrm>
          <a:prstGeom prst="rect">
            <a:avLst/>
          </a:prstGeom>
          <a:noFill/>
          <a:ln>
            <a:noFill/>
          </a:ln>
        </p:spPr>
        <p:txBody>
          <a:bodyPr anchorCtr="0" anchor="t" bIns="45700" lIns="45700" spcFirstLastPara="1" rIns="45700" wrap="square" tIns="45700">
            <a:normAutofit lnSpcReduction="20000"/>
          </a:bodyPr>
          <a:lstStyle/>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struct TrinaryTreeNode</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   char* data;</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   struct TrinaryTreeNode* left;</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   struct TrinaryTreeNode* middle;</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   struct TrinaryTreeNode* right;</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struct QuadTreeNode</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   char* data;</a:t>
            </a:r>
            <a:endParaRPr>
              <a:latin typeface="Courier New"/>
              <a:ea typeface="Courier New"/>
              <a:cs typeface="Courier New"/>
              <a:sym typeface="Courier New"/>
            </a:endParaRPr>
          </a:p>
          <a:p>
            <a:pPr indent="0" lvl="0" marL="0" rtl="0" algn="l">
              <a:lnSpc>
                <a:spcPct val="90000"/>
              </a:lnSpc>
              <a:spcBef>
                <a:spcPts val="1200"/>
              </a:spcBef>
              <a:spcAft>
                <a:spcPts val="0"/>
              </a:spcAft>
              <a:buSzPts val="1800"/>
              <a:buNone/>
            </a:pPr>
            <a:r>
              <a:rPr lang="en-US">
                <a:latin typeface="Courier New"/>
                <a:ea typeface="Courier New"/>
                <a:cs typeface="Courier New"/>
                <a:sym typeface="Courier New"/>
              </a:rPr>
              <a:t>   struct QuadTreeNode* children[4];</a:t>
            </a:r>
            <a:endParaRPr>
              <a:latin typeface="Courier New"/>
              <a:ea typeface="Courier New"/>
              <a:cs typeface="Courier New"/>
              <a:sym typeface="Courier New"/>
            </a:endParaRPr>
          </a:p>
          <a:p>
            <a:pPr indent="0" lvl="0" marL="0" rtl="0" algn="l">
              <a:lnSpc>
                <a:spcPct val="90000"/>
              </a:lnSpc>
              <a:spcBef>
                <a:spcPts val="1200"/>
              </a:spcBef>
              <a:spcAft>
                <a:spcPts val="200"/>
              </a:spcAft>
              <a:buSzPts val="1800"/>
              <a:buNone/>
            </a:pPr>
            <a:r>
              <a:rPr lang="en-US">
                <a:latin typeface="Courier New"/>
                <a:ea typeface="Courier New"/>
                <a:cs typeface="Courier New"/>
                <a:sym typeface="Courier New"/>
              </a:rPr>
              <a:t>}</a:t>
            </a:r>
            <a:endParaRPr>
              <a:latin typeface="Courier New"/>
              <a:ea typeface="Courier New"/>
              <a:cs typeface="Courier New"/>
              <a:sym typeface="Courier New"/>
            </a:endParaRPr>
          </a:p>
        </p:txBody>
      </p:sp>
      <p:sp>
        <p:nvSpPr>
          <p:cNvPr id="160" name="Google Shape;160;gf7982ddbb2_0_8"/>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161" name="Google Shape;161;gf7982ddbb2_0_8"/>
          <p:cNvPicPr preferRelativeResize="0"/>
          <p:nvPr/>
        </p:nvPicPr>
        <p:blipFill rotWithShape="1">
          <a:blip r:embed="rId3">
            <a:alphaModFix/>
          </a:blip>
          <a:srcRect b="72680" l="48778" r="0" t="0"/>
          <a:stretch/>
        </p:blipFill>
        <p:spPr>
          <a:xfrm>
            <a:off x="7025275" y="606600"/>
            <a:ext cx="4870025" cy="1421524"/>
          </a:xfrm>
          <a:prstGeom prst="rect">
            <a:avLst/>
          </a:prstGeom>
          <a:noFill/>
          <a:ln>
            <a:noFill/>
          </a:ln>
        </p:spPr>
      </p:pic>
      <p:sp>
        <p:nvSpPr>
          <p:cNvPr id="162" name="Google Shape;162;gf7982ddbb2_0_8"/>
          <p:cNvSpPr txBox="1"/>
          <p:nvPr/>
        </p:nvSpPr>
        <p:spPr>
          <a:xfrm>
            <a:off x="7025275" y="2621075"/>
            <a:ext cx="4599900" cy="27705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0"/>
              </a:spcBef>
              <a:spcAft>
                <a:spcPts val="0"/>
              </a:spcAft>
              <a:buClr>
                <a:srgbClr val="000000"/>
              </a:buClr>
              <a:buSzPts val="2100"/>
              <a:buFont typeface="Quattrocento Sans"/>
              <a:buChar char="●"/>
            </a:pPr>
            <a:r>
              <a:rPr b="0" i="0" lang="en-US" sz="2100" u="none" cap="none" strike="noStrike">
                <a:solidFill>
                  <a:srgbClr val="000000"/>
                </a:solidFill>
                <a:latin typeface="Quattrocento Sans"/>
                <a:ea typeface="Quattrocento Sans"/>
                <a:cs typeface="Quattrocento Sans"/>
                <a:sym typeface="Quattrocento Sans"/>
              </a:rPr>
              <a:t>Binary trees just one formal can have any “branching number”</a:t>
            </a:r>
            <a:endParaRPr b="0" i="0" sz="2100" u="none" cap="none" strike="noStrike">
              <a:solidFill>
                <a:srgbClr val="000000"/>
              </a:solidFill>
              <a:latin typeface="Quattrocento Sans"/>
              <a:ea typeface="Quattrocento Sans"/>
              <a:cs typeface="Quattrocento Sans"/>
              <a:sym typeface="Quattrocento Sans"/>
            </a:endParaRPr>
          </a:p>
          <a:p>
            <a:pPr indent="-361950" lvl="0" marL="457200" marR="0" rtl="0" algn="l">
              <a:lnSpc>
                <a:spcPct val="100000"/>
              </a:lnSpc>
              <a:spcBef>
                <a:spcPts val="0"/>
              </a:spcBef>
              <a:spcAft>
                <a:spcPts val="0"/>
              </a:spcAft>
              <a:buClr>
                <a:srgbClr val="000000"/>
              </a:buClr>
              <a:buSzPts val="2100"/>
              <a:buFont typeface="Quattrocento Sans"/>
              <a:buChar char="●"/>
            </a:pPr>
            <a:r>
              <a:rPr b="0" i="0" lang="en-US" sz="2100" u="none" cap="none" strike="noStrike">
                <a:solidFill>
                  <a:srgbClr val="000000"/>
                </a:solidFill>
                <a:latin typeface="Quattrocento Sans"/>
                <a:ea typeface="Quattrocento Sans"/>
                <a:cs typeface="Quattrocento Sans"/>
                <a:sym typeface="Quattrocento Sans"/>
              </a:rPr>
              <a:t>Trinary tres have branching number of three</a:t>
            </a:r>
            <a:endParaRPr b="0" i="0" sz="2100" u="none" cap="none" strike="noStrike">
              <a:solidFill>
                <a:srgbClr val="000000"/>
              </a:solidFill>
              <a:latin typeface="Quattrocento Sans"/>
              <a:ea typeface="Quattrocento Sans"/>
              <a:cs typeface="Quattrocento Sans"/>
              <a:sym typeface="Quattrocento Sans"/>
            </a:endParaRPr>
          </a:p>
          <a:p>
            <a:pPr indent="-361950" lvl="0" marL="457200" marR="0" rtl="0" algn="l">
              <a:lnSpc>
                <a:spcPct val="100000"/>
              </a:lnSpc>
              <a:spcBef>
                <a:spcPts val="0"/>
              </a:spcBef>
              <a:spcAft>
                <a:spcPts val="0"/>
              </a:spcAft>
              <a:buClr>
                <a:srgbClr val="000000"/>
              </a:buClr>
              <a:buSzPts val="2100"/>
              <a:buFont typeface="Quattrocento Sans"/>
              <a:buChar char="●"/>
            </a:pPr>
            <a:r>
              <a:rPr b="0" i="0" lang="en-US" sz="2100" u="none" cap="none" strike="noStrike">
                <a:solidFill>
                  <a:srgbClr val="000000"/>
                </a:solidFill>
                <a:latin typeface="Quattrocento Sans"/>
                <a:ea typeface="Quattrocento Sans"/>
                <a:cs typeface="Quattrocento Sans"/>
                <a:sym typeface="Quattrocento Sans"/>
              </a:rPr>
              <a:t>For arbitrarily large branching numbers, arrays can make more sense than lists of named pointers.</a:t>
            </a:r>
            <a:endParaRPr b="0" i="0" sz="2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f7982ddbb2_0_16"/>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SzPts val="1800"/>
              <a:buNone/>
            </a:pPr>
            <a:r>
              <a:rPr lang="en-US"/>
              <a:t>Prefix Tree (Trie)</a:t>
            </a:r>
            <a:endParaRPr/>
          </a:p>
        </p:txBody>
      </p:sp>
      <p:sp>
        <p:nvSpPr>
          <p:cNvPr id="169" name="Google Shape;169;gf7982ddbb2_0_16"/>
          <p:cNvSpPr txBox="1"/>
          <p:nvPr>
            <p:ph idx="1" type="body"/>
          </p:nvPr>
        </p:nvSpPr>
        <p:spPr>
          <a:xfrm>
            <a:off x="575240" y="1463857"/>
            <a:ext cx="11187300" cy="484560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1200"/>
              </a:spcBef>
              <a:spcAft>
                <a:spcPts val="0"/>
              </a:spcAft>
              <a:buClr>
                <a:schemeClr val="dk1"/>
              </a:buClr>
              <a:buSzPts val="1100"/>
              <a:buFont typeface="Arial"/>
              <a:buNone/>
            </a:pPr>
            <a:r>
              <a:rPr lang="en-US">
                <a:solidFill>
                  <a:srgbClr val="1CADE4"/>
                </a:solidFill>
                <a:latin typeface="Arial"/>
                <a:ea typeface="Arial"/>
                <a:cs typeface="Arial"/>
                <a:sym typeface="Arial"/>
              </a:rPr>
              <a:t> </a:t>
            </a:r>
            <a:r>
              <a:rPr lang="en-US">
                <a:latin typeface="Arial"/>
                <a:ea typeface="Arial"/>
                <a:cs typeface="Arial"/>
                <a:sym typeface="Arial"/>
              </a:rPr>
              <a:t>Tries are a character-by-character set-of-Strings implementation</a:t>
            </a:r>
            <a:endParaRPr>
              <a:latin typeface="Arial"/>
              <a:ea typeface="Arial"/>
              <a:cs typeface="Arial"/>
              <a:sym typeface="Arial"/>
            </a:endParaRPr>
          </a:p>
          <a:p>
            <a:pPr indent="0" lvl="0" marL="0" rtl="0" algn="l">
              <a:lnSpc>
                <a:spcPct val="90000"/>
              </a:lnSpc>
              <a:spcBef>
                <a:spcPts val="1200"/>
              </a:spcBef>
              <a:spcAft>
                <a:spcPts val="0"/>
              </a:spcAft>
              <a:buClr>
                <a:schemeClr val="dk1"/>
              </a:buClr>
              <a:buSzPts val="1100"/>
              <a:buFont typeface="Arial"/>
              <a:buNone/>
            </a:pPr>
            <a:r>
              <a:rPr lang="en-US">
                <a:solidFill>
                  <a:srgbClr val="1CADE4"/>
                </a:solidFill>
                <a:latin typeface="Arial"/>
                <a:ea typeface="Arial"/>
                <a:cs typeface="Arial"/>
                <a:sym typeface="Arial"/>
              </a:rPr>
              <a:t> </a:t>
            </a:r>
            <a:r>
              <a:rPr lang="en-US">
                <a:latin typeface="Arial"/>
                <a:ea typeface="Arial"/>
                <a:cs typeface="Arial"/>
                <a:sym typeface="Arial"/>
              </a:rPr>
              <a:t>Nodes store </a:t>
            </a:r>
            <a:r>
              <a:rPr i="1" lang="en-US">
                <a:latin typeface="Arial"/>
                <a:ea typeface="Arial"/>
                <a:cs typeface="Arial"/>
                <a:sym typeface="Arial"/>
              </a:rPr>
              <a:t>parts of keys</a:t>
            </a:r>
            <a:r>
              <a:rPr lang="en-US">
                <a:latin typeface="Arial"/>
                <a:ea typeface="Arial"/>
                <a:cs typeface="Arial"/>
                <a:sym typeface="Arial"/>
              </a:rPr>
              <a:t> instead of </a:t>
            </a:r>
            <a:r>
              <a:rPr i="1" lang="en-US">
                <a:latin typeface="Arial"/>
                <a:ea typeface="Arial"/>
                <a:cs typeface="Arial"/>
                <a:sym typeface="Arial"/>
              </a:rPr>
              <a:t>keys</a:t>
            </a:r>
            <a:endParaRPr i="1">
              <a:latin typeface="Arial"/>
              <a:ea typeface="Arial"/>
              <a:cs typeface="Arial"/>
              <a:sym typeface="Arial"/>
            </a:endParaRPr>
          </a:p>
          <a:p>
            <a:pPr indent="0" lvl="0" marL="0" rtl="0" algn="l">
              <a:lnSpc>
                <a:spcPct val="90000"/>
              </a:lnSpc>
              <a:spcBef>
                <a:spcPts val="1200"/>
              </a:spcBef>
              <a:spcAft>
                <a:spcPts val="0"/>
              </a:spcAft>
              <a:buSzPts val="1800"/>
              <a:buNone/>
            </a:pPr>
            <a:r>
              <a:rPr lang="en-US">
                <a:solidFill>
                  <a:srgbClr val="1CADE4"/>
                </a:solidFill>
                <a:latin typeface="Arial"/>
                <a:ea typeface="Arial"/>
                <a:cs typeface="Arial"/>
                <a:sym typeface="Arial"/>
              </a:rPr>
              <a:t> </a:t>
            </a:r>
            <a:endParaRPr/>
          </a:p>
          <a:p>
            <a:pPr indent="0" lvl="0" marL="0" rtl="0" algn="l">
              <a:lnSpc>
                <a:spcPct val="90000"/>
              </a:lnSpc>
              <a:spcBef>
                <a:spcPts val="1200"/>
              </a:spcBef>
              <a:spcAft>
                <a:spcPts val="0"/>
              </a:spcAft>
              <a:buSzPts val="1800"/>
              <a:buNone/>
            </a:pPr>
            <a:r>
              <a:rPr lang="en-US"/>
              <a:t>Compact data storage </a:t>
            </a:r>
            <a:endParaRPr/>
          </a:p>
          <a:p>
            <a:pPr indent="0" lvl="0" marL="0" rtl="0" algn="l">
              <a:lnSpc>
                <a:spcPct val="90000"/>
              </a:lnSpc>
              <a:spcBef>
                <a:spcPts val="1200"/>
              </a:spcBef>
              <a:spcAft>
                <a:spcPts val="0"/>
              </a:spcAft>
              <a:buSzPts val="1800"/>
              <a:buNone/>
            </a:pPr>
            <a:r>
              <a:rPr lang="en-US"/>
              <a:t>Key of each node defined entirely by position</a:t>
            </a:r>
            <a:endParaRPr/>
          </a:p>
          <a:p>
            <a:pPr indent="0" lvl="0" marL="0" rtl="0" algn="l">
              <a:lnSpc>
                <a:spcPct val="90000"/>
              </a:lnSpc>
              <a:spcBef>
                <a:spcPts val="1200"/>
              </a:spcBef>
              <a:spcAft>
                <a:spcPts val="0"/>
              </a:spcAft>
              <a:buSzPts val="1800"/>
              <a:buNone/>
            </a:pPr>
            <a:r>
              <a:rPr lang="en-US"/>
              <a:t>efficient worst case searching</a:t>
            </a:r>
            <a:endParaRPr/>
          </a:p>
          <a:p>
            <a:pPr indent="0" lvl="0" marL="0" rtl="0" algn="l">
              <a:lnSpc>
                <a:spcPct val="90000"/>
              </a:lnSpc>
              <a:spcBef>
                <a:spcPts val="1200"/>
              </a:spcBef>
              <a:spcAft>
                <a:spcPts val="0"/>
              </a:spcAft>
              <a:buSzPts val="1800"/>
              <a:buNone/>
            </a:pPr>
            <a:r>
              <a:rPr lang="en-US"/>
              <a:t>strings often use 26-ary tree</a:t>
            </a:r>
            <a:endParaRPr/>
          </a:p>
          <a:p>
            <a:pPr indent="-342900" lvl="0" marL="457200" rtl="0" algn="l">
              <a:lnSpc>
                <a:spcPct val="90000"/>
              </a:lnSpc>
              <a:spcBef>
                <a:spcPts val="1200"/>
              </a:spcBef>
              <a:spcAft>
                <a:spcPts val="0"/>
              </a:spcAft>
              <a:buSzPts val="1800"/>
              <a:buChar char="-"/>
            </a:pPr>
            <a:r>
              <a:rPr lang="en-US"/>
              <a:t>predictive text</a:t>
            </a:r>
            <a:endParaRPr/>
          </a:p>
          <a:p>
            <a:pPr indent="-342900" lvl="0" marL="457200" rtl="0" algn="l">
              <a:lnSpc>
                <a:spcPct val="90000"/>
              </a:lnSpc>
              <a:spcBef>
                <a:spcPts val="0"/>
              </a:spcBef>
              <a:spcAft>
                <a:spcPts val="0"/>
              </a:spcAft>
              <a:buSzPts val="1800"/>
              <a:buChar char="-"/>
            </a:pPr>
            <a:r>
              <a:rPr lang="en-US"/>
              <a:t>spell check</a:t>
            </a:r>
            <a:endParaRPr/>
          </a:p>
        </p:txBody>
      </p:sp>
      <p:sp>
        <p:nvSpPr>
          <p:cNvPr id="170" name="Google Shape;170;gf7982ddbb2_0_16"/>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71" name="Google Shape;171;gf7982ddbb2_0_16"/>
          <p:cNvSpPr txBox="1"/>
          <p:nvPr/>
        </p:nvSpPr>
        <p:spPr>
          <a:xfrm>
            <a:off x="0" y="6450650"/>
            <a:ext cx="3000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US" sz="1800" u="sng" cap="none" strike="noStrike">
                <a:solidFill>
                  <a:schemeClr val="hlink"/>
                </a:solidFill>
                <a:latin typeface="Calibri"/>
                <a:ea typeface="Calibri"/>
                <a:cs typeface="Calibri"/>
                <a:sym typeface="Calibri"/>
                <a:hlinkClick r:id="rId3"/>
              </a:rPr>
              <a:t>Trying to Understand Tries</a:t>
            </a: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pic>
        <p:nvPicPr>
          <p:cNvPr id="172" name="Google Shape;172;gf7982ddbb2_0_16"/>
          <p:cNvPicPr preferRelativeResize="0"/>
          <p:nvPr/>
        </p:nvPicPr>
        <p:blipFill rotWithShape="1">
          <a:blip r:embed="rId4">
            <a:alphaModFix/>
          </a:blip>
          <a:srcRect b="0" l="0" r="0" t="0"/>
          <a:stretch/>
        </p:blipFill>
        <p:spPr>
          <a:xfrm>
            <a:off x="8570963" y="1892150"/>
            <a:ext cx="2562225" cy="3562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f7982ddbb2_0_24"/>
          <p:cNvSpPr txBox="1"/>
          <p:nvPr>
            <p:ph type="title"/>
          </p:nvPr>
        </p:nvSpPr>
        <p:spPr>
          <a:xfrm>
            <a:off x="575239" y="263276"/>
            <a:ext cx="11187300" cy="1014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SzPts val="1800"/>
              <a:buNone/>
            </a:pPr>
            <a:r>
              <a:rPr lang="en-US"/>
              <a:t>HW5 - T9 Trie</a:t>
            </a:r>
            <a:endParaRPr/>
          </a:p>
        </p:txBody>
      </p:sp>
      <p:sp>
        <p:nvSpPr>
          <p:cNvPr id="179" name="Google Shape;179;gf7982ddbb2_0_24"/>
          <p:cNvSpPr txBox="1"/>
          <p:nvPr>
            <p:ph idx="1" type="body"/>
          </p:nvPr>
        </p:nvSpPr>
        <p:spPr>
          <a:xfrm>
            <a:off x="575250" y="1107000"/>
            <a:ext cx="4811400" cy="5751300"/>
          </a:xfrm>
          <a:prstGeom prst="rect">
            <a:avLst/>
          </a:prstGeom>
          <a:noFill/>
          <a:ln>
            <a:noFill/>
          </a:ln>
        </p:spPr>
        <p:txBody>
          <a:bodyPr anchorCtr="0" anchor="t" bIns="45700" lIns="45700" spcFirstLastPara="1" rIns="45700" wrap="square" tIns="45700">
            <a:normAutofit lnSpcReduction="10000"/>
          </a:bodyPr>
          <a:lstStyle/>
          <a:p>
            <a:pPr indent="0" lvl="0" marL="0" rtl="0" algn="l">
              <a:lnSpc>
                <a:spcPct val="110000"/>
              </a:lnSpc>
              <a:spcBef>
                <a:spcPts val="0"/>
              </a:spcBef>
              <a:spcAft>
                <a:spcPts val="0"/>
              </a:spcAft>
              <a:buClr>
                <a:schemeClr val="dk1"/>
              </a:buClr>
              <a:buSzPts val="1100"/>
              <a:buFont typeface="Arial"/>
              <a:buNone/>
            </a:pPr>
            <a:r>
              <a:rPr b="1" lang="en-US" sz="1550">
                <a:solidFill>
                  <a:srgbClr val="111111"/>
                </a:solidFill>
                <a:highlight>
                  <a:srgbClr val="FDFDFD"/>
                </a:highlight>
                <a:latin typeface="Arial"/>
                <a:ea typeface="Arial"/>
                <a:cs typeface="Arial"/>
                <a:sym typeface="Arial"/>
              </a:rPr>
              <a:t>Synopsis</a:t>
            </a:r>
            <a:endParaRPr b="1" sz="1550">
              <a:solidFill>
                <a:srgbClr val="111111"/>
              </a:solidFill>
              <a:highlight>
                <a:srgbClr val="FDFDFD"/>
              </a:highlight>
              <a:latin typeface="Arial"/>
              <a:ea typeface="Arial"/>
              <a:cs typeface="Arial"/>
              <a:sym typeface="Arial"/>
            </a:endParaRPr>
          </a:p>
          <a:p>
            <a:pPr indent="0" lvl="0" marL="0" rtl="0" algn="l">
              <a:lnSpc>
                <a:spcPct val="115000"/>
              </a:lnSpc>
              <a:spcBef>
                <a:spcPts val="1100"/>
              </a:spcBef>
              <a:spcAft>
                <a:spcPts val="0"/>
              </a:spcAft>
              <a:buClr>
                <a:schemeClr val="dk1"/>
              </a:buClr>
              <a:buSzPts val="1100"/>
              <a:buFont typeface="Arial"/>
              <a:buNone/>
            </a:pPr>
            <a:r>
              <a:rPr lang="en-US" sz="1400">
                <a:solidFill>
                  <a:srgbClr val="111111"/>
                </a:solidFill>
                <a:highlight>
                  <a:srgbClr val="FDFDFD"/>
                </a:highlight>
                <a:latin typeface="Arial"/>
                <a:ea typeface="Arial"/>
                <a:cs typeface="Arial"/>
                <a:sym typeface="Arial"/>
              </a:rPr>
              <a:t>In this assignment, you will build programs to implement T9 predictive text, a text input mode developed originally for cell phones and still used for numeric keypads. Each number from 2-9 on the keypad represents three or four letters, the number 0 represents a space, and 1 represents a set of symbols such as { , . ! ? } etc. The numbers from 2-9 represent letters as follows:</a:t>
            </a:r>
            <a:endParaRPr sz="1400">
              <a:solidFill>
                <a:srgbClr val="111111"/>
              </a:solidFill>
              <a:highlight>
                <a:srgbClr val="FDFDFD"/>
              </a:highlight>
              <a:latin typeface="Arial"/>
              <a:ea typeface="Arial"/>
              <a:cs typeface="Arial"/>
              <a:sym typeface="Arial"/>
            </a:endParaRPr>
          </a:p>
          <a:p>
            <a:pPr indent="-317500" lvl="0" marL="457200" rtl="0" algn="l">
              <a:lnSpc>
                <a:spcPct val="115000"/>
              </a:lnSpc>
              <a:spcBef>
                <a:spcPts val="1100"/>
              </a:spcBef>
              <a:spcAft>
                <a:spcPts val="0"/>
              </a:spcAft>
              <a:buClr>
                <a:srgbClr val="111111"/>
              </a:buClr>
              <a:buSzPts val="1400"/>
              <a:buFont typeface="Arial"/>
              <a:buChar char="▪"/>
            </a:pPr>
            <a:r>
              <a:rPr lang="en-US" sz="1400">
                <a:solidFill>
                  <a:srgbClr val="111111"/>
                </a:solidFill>
                <a:highlight>
                  <a:srgbClr val="FDFDFD"/>
                </a:highlight>
                <a:latin typeface="Arial"/>
                <a:ea typeface="Arial"/>
                <a:cs typeface="Arial"/>
                <a:sym typeface="Arial"/>
              </a:rPr>
              <a:t>2 =&gt; ABC</a:t>
            </a:r>
            <a:endParaRPr sz="1400">
              <a:solidFill>
                <a:srgbClr val="111111"/>
              </a:solidFill>
              <a:highlight>
                <a:srgbClr val="FDFDFD"/>
              </a:highlight>
              <a:latin typeface="Arial"/>
              <a:ea typeface="Arial"/>
              <a:cs typeface="Arial"/>
              <a:sym typeface="Arial"/>
            </a:endParaRPr>
          </a:p>
          <a:p>
            <a:pPr indent="-317500" lvl="0" marL="457200" rtl="0" algn="l">
              <a:lnSpc>
                <a:spcPct val="115000"/>
              </a:lnSpc>
              <a:spcBef>
                <a:spcPts val="0"/>
              </a:spcBef>
              <a:spcAft>
                <a:spcPts val="0"/>
              </a:spcAft>
              <a:buClr>
                <a:srgbClr val="111111"/>
              </a:buClr>
              <a:buSzPts val="1400"/>
              <a:buFont typeface="Arial"/>
              <a:buChar char="▪"/>
            </a:pPr>
            <a:r>
              <a:rPr lang="en-US" sz="1400">
                <a:solidFill>
                  <a:srgbClr val="111111"/>
                </a:solidFill>
                <a:highlight>
                  <a:srgbClr val="FDFDFD"/>
                </a:highlight>
                <a:latin typeface="Arial"/>
                <a:ea typeface="Arial"/>
                <a:cs typeface="Arial"/>
                <a:sym typeface="Arial"/>
              </a:rPr>
              <a:t>3 =&gt; DEF</a:t>
            </a:r>
            <a:endParaRPr sz="1400">
              <a:solidFill>
                <a:srgbClr val="111111"/>
              </a:solidFill>
              <a:highlight>
                <a:srgbClr val="FDFDFD"/>
              </a:highlight>
              <a:latin typeface="Arial"/>
              <a:ea typeface="Arial"/>
              <a:cs typeface="Arial"/>
              <a:sym typeface="Arial"/>
            </a:endParaRPr>
          </a:p>
          <a:p>
            <a:pPr indent="-317500" lvl="0" marL="457200" rtl="0" algn="l">
              <a:lnSpc>
                <a:spcPct val="115000"/>
              </a:lnSpc>
              <a:spcBef>
                <a:spcPts val="0"/>
              </a:spcBef>
              <a:spcAft>
                <a:spcPts val="0"/>
              </a:spcAft>
              <a:buClr>
                <a:srgbClr val="111111"/>
              </a:buClr>
              <a:buSzPts val="1400"/>
              <a:buFont typeface="Arial"/>
              <a:buChar char="▪"/>
            </a:pPr>
            <a:r>
              <a:rPr lang="en-US" sz="1400">
                <a:solidFill>
                  <a:srgbClr val="111111"/>
                </a:solidFill>
                <a:highlight>
                  <a:srgbClr val="FDFDFD"/>
                </a:highlight>
                <a:latin typeface="Arial"/>
                <a:ea typeface="Arial"/>
                <a:cs typeface="Arial"/>
                <a:sym typeface="Arial"/>
              </a:rPr>
              <a:t>4 =&gt; GHI</a:t>
            </a:r>
            <a:endParaRPr sz="1400">
              <a:solidFill>
                <a:srgbClr val="111111"/>
              </a:solidFill>
              <a:highlight>
                <a:srgbClr val="FDFDFD"/>
              </a:highlight>
              <a:latin typeface="Arial"/>
              <a:ea typeface="Arial"/>
              <a:cs typeface="Arial"/>
              <a:sym typeface="Arial"/>
            </a:endParaRPr>
          </a:p>
          <a:p>
            <a:pPr indent="-317500" lvl="0" marL="457200" rtl="0" algn="l">
              <a:lnSpc>
                <a:spcPct val="115000"/>
              </a:lnSpc>
              <a:spcBef>
                <a:spcPts val="0"/>
              </a:spcBef>
              <a:spcAft>
                <a:spcPts val="0"/>
              </a:spcAft>
              <a:buClr>
                <a:srgbClr val="111111"/>
              </a:buClr>
              <a:buSzPts val="1400"/>
              <a:buFont typeface="Arial"/>
              <a:buChar char="▪"/>
            </a:pPr>
            <a:r>
              <a:rPr lang="en-US" sz="1400">
                <a:solidFill>
                  <a:srgbClr val="111111"/>
                </a:solidFill>
                <a:highlight>
                  <a:srgbClr val="FDFDFD"/>
                </a:highlight>
                <a:latin typeface="Arial"/>
                <a:ea typeface="Arial"/>
                <a:cs typeface="Arial"/>
                <a:sym typeface="Arial"/>
              </a:rPr>
              <a:t>5 =&gt; JKL</a:t>
            </a:r>
            <a:endParaRPr sz="1400">
              <a:solidFill>
                <a:srgbClr val="111111"/>
              </a:solidFill>
              <a:highlight>
                <a:srgbClr val="FDFDFD"/>
              </a:highlight>
              <a:latin typeface="Arial"/>
              <a:ea typeface="Arial"/>
              <a:cs typeface="Arial"/>
              <a:sym typeface="Arial"/>
            </a:endParaRPr>
          </a:p>
          <a:p>
            <a:pPr indent="-317500" lvl="0" marL="457200" rtl="0" algn="l">
              <a:lnSpc>
                <a:spcPct val="115000"/>
              </a:lnSpc>
              <a:spcBef>
                <a:spcPts val="0"/>
              </a:spcBef>
              <a:spcAft>
                <a:spcPts val="0"/>
              </a:spcAft>
              <a:buClr>
                <a:srgbClr val="111111"/>
              </a:buClr>
              <a:buSzPts val="1400"/>
              <a:buFont typeface="Arial"/>
              <a:buChar char="▪"/>
            </a:pPr>
            <a:r>
              <a:rPr lang="en-US" sz="1400">
                <a:solidFill>
                  <a:srgbClr val="111111"/>
                </a:solidFill>
                <a:highlight>
                  <a:srgbClr val="FDFDFD"/>
                </a:highlight>
                <a:latin typeface="Arial"/>
                <a:ea typeface="Arial"/>
                <a:cs typeface="Arial"/>
                <a:sym typeface="Arial"/>
              </a:rPr>
              <a:t>6 =&gt; MNO</a:t>
            </a:r>
            <a:endParaRPr sz="1400">
              <a:solidFill>
                <a:srgbClr val="111111"/>
              </a:solidFill>
              <a:highlight>
                <a:srgbClr val="FDFDFD"/>
              </a:highlight>
              <a:latin typeface="Arial"/>
              <a:ea typeface="Arial"/>
              <a:cs typeface="Arial"/>
              <a:sym typeface="Arial"/>
            </a:endParaRPr>
          </a:p>
          <a:p>
            <a:pPr indent="-317500" lvl="0" marL="457200" rtl="0" algn="l">
              <a:lnSpc>
                <a:spcPct val="115000"/>
              </a:lnSpc>
              <a:spcBef>
                <a:spcPts val="0"/>
              </a:spcBef>
              <a:spcAft>
                <a:spcPts val="0"/>
              </a:spcAft>
              <a:buClr>
                <a:srgbClr val="111111"/>
              </a:buClr>
              <a:buSzPts val="1400"/>
              <a:buFont typeface="Arial"/>
              <a:buChar char="▪"/>
            </a:pPr>
            <a:r>
              <a:rPr lang="en-US" sz="1400">
                <a:solidFill>
                  <a:srgbClr val="111111"/>
                </a:solidFill>
                <a:highlight>
                  <a:srgbClr val="FDFDFD"/>
                </a:highlight>
                <a:latin typeface="Arial"/>
                <a:ea typeface="Arial"/>
                <a:cs typeface="Arial"/>
                <a:sym typeface="Arial"/>
              </a:rPr>
              <a:t>7 =&gt; PQRS</a:t>
            </a:r>
            <a:endParaRPr sz="1400">
              <a:solidFill>
                <a:srgbClr val="111111"/>
              </a:solidFill>
              <a:highlight>
                <a:srgbClr val="FDFDFD"/>
              </a:highlight>
              <a:latin typeface="Arial"/>
              <a:ea typeface="Arial"/>
              <a:cs typeface="Arial"/>
              <a:sym typeface="Arial"/>
            </a:endParaRPr>
          </a:p>
          <a:p>
            <a:pPr indent="-317500" lvl="0" marL="457200" rtl="0" algn="l">
              <a:lnSpc>
                <a:spcPct val="115000"/>
              </a:lnSpc>
              <a:spcBef>
                <a:spcPts val="0"/>
              </a:spcBef>
              <a:spcAft>
                <a:spcPts val="0"/>
              </a:spcAft>
              <a:buClr>
                <a:srgbClr val="111111"/>
              </a:buClr>
              <a:buSzPts val="1400"/>
              <a:buFont typeface="Arial"/>
              <a:buChar char="▪"/>
            </a:pPr>
            <a:r>
              <a:rPr lang="en-US" sz="1400">
                <a:solidFill>
                  <a:srgbClr val="111111"/>
                </a:solidFill>
                <a:highlight>
                  <a:srgbClr val="FDFDFD"/>
                </a:highlight>
                <a:latin typeface="Arial"/>
                <a:ea typeface="Arial"/>
                <a:cs typeface="Arial"/>
                <a:sym typeface="Arial"/>
              </a:rPr>
              <a:t>8 =&gt; TUV</a:t>
            </a:r>
            <a:endParaRPr sz="1400">
              <a:solidFill>
                <a:srgbClr val="111111"/>
              </a:solidFill>
              <a:highlight>
                <a:srgbClr val="FDFDFD"/>
              </a:highlight>
              <a:latin typeface="Arial"/>
              <a:ea typeface="Arial"/>
              <a:cs typeface="Arial"/>
              <a:sym typeface="Arial"/>
            </a:endParaRPr>
          </a:p>
          <a:p>
            <a:pPr indent="-317500" lvl="0" marL="457200" rtl="0" algn="l">
              <a:lnSpc>
                <a:spcPct val="115000"/>
              </a:lnSpc>
              <a:spcBef>
                <a:spcPts val="0"/>
              </a:spcBef>
              <a:spcAft>
                <a:spcPts val="0"/>
              </a:spcAft>
              <a:buClr>
                <a:srgbClr val="111111"/>
              </a:buClr>
              <a:buSzPts val="1400"/>
              <a:buFont typeface="Arial"/>
              <a:buChar char="▪"/>
            </a:pPr>
            <a:r>
              <a:rPr lang="en-US" sz="1400">
                <a:solidFill>
                  <a:srgbClr val="111111"/>
                </a:solidFill>
                <a:highlight>
                  <a:srgbClr val="FDFDFD"/>
                </a:highlight>
                <a:latin typeface="Arial"/>
                <a:ea typeface="Arial"/>
                <a:cs typeface="Arial"/>
                <a:sym typeface="Arial"/>
              </a:rPr>
              <a:t>9 =&gt; WXYZ</a:t>
            </a:r>
            <a:endParaRPr sz="1400">
              <a:solidFill>
                <a:srgbClr val="111111"/>
              </a:solidFill>
              <a:highlight>
                <a:srgbClr val="FDFDFD"/>
              </a:highlight>
              <a:latin typeface="Arial"/>
              <a:ea typeface="Arial"/>
              <a:cs typeface="Arial"/>
              <a:sym typeface="Arial"/>
            </a:endParaRPr>
          </a:p>
          <a:p>
            <a:pPr indent="0" lvl="0" marL="0" rtl="0" algn="l">
              <a:lnSpc>
                <a:spcPct val="90000"/>
              </a:lnSpc>
              <a:spcBef>
                <a:spcPts val="1200"/>
              </a:spcBef>
              <a:spcAft>
                <a:spcPts val="200"/>
              </a:spcAft>
              <a:buSzPts val="1800"/>
              <a:buNone/>
            </a:pPr>
            <a:r>
              <a:rPr lang="en-US" sz="1400">
                <a:solidFill>
                  <a:srgbClr val="111111"/>
                </a:solidFill>
                <a:highlight>
                  <a:srgbClr val="FDFDFD"/>
                </a:highlight>
                <a:latin typeface="Arial"/>
                <a:ea typeface="Arial"/>
                <a:cs typeface="Arial"/>
                <a:sym typeface="Arial"/>
              </a:rPr>
              <a:t>Classic trie data structures have edges labeled with letters to store prefixes of strings. But for this application, we use a compressed trie that has only 10 possible branches at each node instead of 26, since the digits 0-9 represent the 26 letters, space and symbols. Because of this, an extra layer of complexity is needed to figure out the string represented by a path.</a:t>
            </a:r>
            <a:endParaRPr/>
          </a:p>
        </p:txBody>
      </p:sp>
      <p:sp>
        <p:nvSpPr>
          <p:cNvPr id="180" name="Google Shape;180;gf7982ddbb2_0_24"/>
          <p:cNvSpPr txBox="1"/>
          <p:nvPr>
            <p:ph idx="12" type="sldNum"/>
          </p:nvPr>
        </p:nvSpPr>
        <p:spPr>
          <a:xfrm>
            <a:off x="10837333" y="6544402"/>
            <a:ext cx="973800" cy="27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181" name="Google Shape;181;gf7982ddbb2_0_24"/>
          <p:cNvPicPr preferRelativeResize="0"/>
          <p:nvPr/>
        </p:nvPicPr>
        <p:blipFill>
          <a:blip r:embed="rId3">
            <a:alphaModFix/>
          </a:blip>
          <a:stretch>
            <a:fillRect/>
          </a:stretch>
        </p:blipFill>
        <p:spPr>
          <a:xfrm>
            <a:off x="5578669" y="400051"/>
            <a:ext cx="6232460" cy="4961727"/>
          </a:xfrm>
          <a:prstGeom prst="rect">
            <a:avLst/>
          </a:prstGeom>
          <a:noFill/>
          <a:ln>
            <a:noFill/>
          </a:ln>
        </p:spPr>
      </p:pic>
      <p:pic>
        <p:nvPicPr>
          <p:cNvPr id="182" name="Google Shape;182;gf7982ddbb2_0_24"/>
          <p:cNvPicPr preferRelativeResize="0"/>
          <p:nvPr/>
        </p:nvPicPr>
        <p:blipFill>
          <a:blip r:embed="rId4">
            <a:alphaModFix/>
          </a:blip>
          <a:stretch>
            <a:fillRect/>
          </a:stretch>
        </p:blipFill>
        <p:spPr>
          <a:xfrm>
            <a:off x="2825550" y="3334624"/>
            <a:ext cx="1774600" cy="1579375"/>
          </a:xfrm>
          <a:prstGeom prst="rect">
            <a:avLst/>
          </a:prstGeom>
          <a:noFill/>
          <a:ln>
            <a:noFill/>
          </a:ln>
        </p:spPr>
      </p:pic>
      <p:sp>
        <p:nvSpPr>
          <p:cNvPr id="183" name="Google Shape;183;gf7982ddbb2_0_24"/>
          <p:cNvSpPr txBox="1"/>
          <p:nvPr/>
        </p:nvSpPr>
        <p:spPr>
          <a:xfrm>
            <a:off x="5691575" y="5506850"/>
            <a:ext cx="6331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111111"/>
                </a:solidFill>
                <a:highlight>
                  <a:srgbClr val="FDFDFD"/>
                </a:highlight>
              </a:rPr>
              <a:t> If a word with the same numeric sequence already exists in the trie, add the new word to the trie as a link to a new node with an edge labeled '#' instead of one of the digits 2-9. (The words linked from a node by the '#' edges essentially form a "linked list" of words that have the same numeric code, but we use additional tree nodes to link the words together instead of defining a separate kind of linked-list node just for this situation.)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100cd87f63c_0_0"/>
          <p:cNvSpPr txBox="1"/>
          <p:nvPr>
            <p:ph type="title"/>
          </p:nvPr>
        </p:nvSpPr>
        <p:spPr>
          <a:xfrm>
            <a:off x="575239" y="263276"/>
            <a:ext cx="11187300" cy="1014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Trie Struct</a:t>
            </a:r>
            <a:endParaRPr/>
          </a:p>
        </p:txBody>
      </p:sp>
      <p:sp>
        <p:nvSpPr>
          <p:cNvPr id="190" name="Google Shape;190;g100cd87f63c_0_0"/>
          <p:cNvSpPr txBox="1"/>
          <p:nvPr>
            <p:ph idx="1" type="body"/>
          </p:nvPr>
        </p:nvSpPr>
        <p:spPr>
          <a:xfrm>
            <a:off x="5116500" y="113850"/>
            <a:ext cx="6817800" cy="2626800"/>
          </a:xfrm>
          <a:prstGeom prst="rect">
            <a:avLst/>
          </a:prstGeom>
        </p:spPr>
        <p:txBody>
          <a:bodyPr anchorCtr="0" anchor="t" bIns="45700" lIns="45700" spcFirstLastPara="1" rIns="45700" wrap="square" tIns="45700">
            <a:normAutofit/>
          </a:bodyPr>
          <a:lstStyle/>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typedef struct TrieNode {</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   char *word;</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   struct TrieNode *children[NUM_CHILDREN];</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 TrieNode;</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typedef struct Trie {</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   TrieNode *root;</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 Trie;</a:t>
            </a:r>
            <a:endParaRPr sz="2000">
              <a:latin typeface="Courier New"/>
              <a:ea typeface="Courier New"/>
              <a:cs typeface="Courier New"/>
              <a:sym typeface="Courier New"/>
            </a:endParaRPr>
          </a:p>
        </p:txBody>
      </p:sp>
      <p:sp>
        <p:nvSpPr>
          <p:cNvPr id="191" name="Google Shape;191;g100cd87f63c_0_0"/>
          <p:cNvSpPr txBox="1"/>
          <p:nvPr>
            <p:ph idx="12" type="sldNum"/>
          </p:nvPr>
        </p:nvSpPr>
        <p:spPr>
          <a:xfrm>
            <a:off x="10837333" y="6544402"/>
            <a:ext cx="973800" cy="27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sp>
        <p:nvSpPr>
          <p:cNvPr id="192" name="Google Shape;192;g100cd87f63c_0_0"/>
          <p:cNvSpPr txBox="1"/>
          <p:nvPr>
            <p:ph idx="1" type="body"/>
          </p:nvPr>
        </p:nvSpPr>
        <p:spPr>
          <a:xfrm>
            <a:off x="106650" y="2858850"/>
            <a:ext cx="8425500" cy="3840300"/>
          </a:xfrm>
          <a:prstGeom prst="rect">
            <a:avLst/>
          </a:prstGeom>
        </p:spPr>
        <p:txBody>
          <a:bodyPr anchorCtr="0" anchor="t" bIns="45700" lIns="45700" spcFirstLastPara="1" rIns="45700" wrap="square" tIns="45700">
            <a:normAutofit/>
          </a:bodyPr>
          <a:lstStyle/>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TrieNode* makeNode() {</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  TrieNode *t = (TrieNode*) malloc(sizeof(TrieNode));</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  if (t == NULL) {</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    return NULL;</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  }</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  for (int i = 0; i &lt; NUM_NODES; i++) {</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    t-&gt;next[i] = NULL;</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  }</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  t-&gt;word = NULL;</a:t>
            </a:r>
            <a:endParaRPr sz="2000">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2000">
                <a:highlight>
                  <a:srgbClr val="FFFFFF"/>
                </a:highlight>
                <a:latin typeface="Courier New"/>
                <a:ea typeface="Courier New"/>
                <a:cs typeface="Courier New"/>
                <a:sym typeface="Courier New"/>
              </a:rPr>
              <a:t>  return t;</a:t>
            </a:r>
            <a:endParaRPr sz="2000">
              <a:highlight>
                <a:srgbClr val="FFFFFF"/>
              </a:highlight>
              <a:latin typeface="Courier New"/>
              <a:ea typeface="Courier New"/>
              <a:cs typeface="Courier New"/>
              <a:sym typeface="Courier New"/>
            </a:endParaRPr>
          </a:p>
          <a:p>
            <a:pPr indent="0" lvl="0" marL="0" rtl="0" algn="l">
              <a:lnSpc>
                <a:spcPct val="136363"/>
              </a:lnSpc>
              <a:spcBef>
                <a:spcPts val="0"/>
              </a:spcBef>
              <a:spcAft>
                <a:spcPts val="0"/>
              </a:spcAft>
              <a:buNone/>
            </a:pPr>
            <a:r>
              <a:rPr lang="en-US" sz="2000">
                <a:highlight>
                  <a:srgbClr val="FFFFFF"/>
                </a:highlight>
                <a:latin typeface="Courier New"/>
                <a:ea typeface="Courier New"/>
                <a:cs typeface="Courier New"/>
                <a:sym typeface="Courier New"/>
              </a:rPr>
              <a:t>}</a:t>
            </a:r>
            <a:endParaRPr sz="2000">
              <a:highlight>
                <a:srgbClr val="FFFFFF"/>
              </a:highlight>
              <a:latin typeface="Courier New"/>
              <a:ea typeface="Courier New"/>
              <a:cs typeface="Courier New"/>
              <a:sym typeface="Courier New"/>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100cd87f63c_0_19"/>
          <p:cNvSpPr txBox="1"/>
          <p:nvPr>
            <p:ph type="title"/>
          </p:nvPr>
        </p:nvSpPr>
        <p:spPr>
          <a:xfrm>
            <a:off x="575239" y="263276"/>
            <a:ext cx="11187300" cy="1014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Inserting word into T9 Trie</a:t>
            </a:r>
            <a:endParaRPr/>
          </a:p>
        </p:txBody>
      </p:sp>
      <p:sp>
        <p:nvSpPr>
          <p:cNvPr id="199" name="Google Shape;199;g100cd87f63c_0_19"/>
          <p:cNvSpPr txBox="1"/>
          <p:nvPr>
            <p:ph idx="1" type="body"/>
          </p:nvPr>
        </p:nvSpPr>
        <p:spPr>
          <a:xfrm>
            <a:off x="575250" y="1463849"/>
            <a:ext cx="11187300" cy="5394300"/>
          </a:xfrm>
          <a:prstGeom prst="rect">
            <a:avLst/>
          </a:prstGeom>
        </p:spPr>
        <p:txBody>
          <a:bodyPr anchorCtr="0" anchor="t" bIns="45700" lIns="45700" spcFirstLastPara="1" rIns="45700" wrap="square" tIns="45700">
            <a:noAutofit/>
          </a:bodyPr>
          <a:lstStyle/>
          <a:p>
            <a:pPr indent="0" lvl="0" marL="0" rtl="0" algn="l">
              <a:lnSpc>
                <a:spcPct val="100000"/>
              </a:lnSpc>
              <a:spcBef>
                <a:spcPts val="0"/>
              </a:spcBef>
              <a:spcAft>
                <a:spcPts val="0"/>
              </a:spcAft>
              <a:buSzPts val="275"/>
              <a:buNone/>
            </a:pPr>
            <a:r>
              <a:rPr lang="en-US" sz="1275">
                <a:solidFill>
                  <a:srgbClr val="696969"/>
                </a:solidFill>
                <a:highlight>
                  <a:srgbClr val="FFFFFF"/>
                </a:highlight>
                <a:latin typeface="Courier New"/>
                <a:ea typeface="Courier New"/>
                <a:cs typeface="Courier New"/>
                <a:sym typeface="Courier New"/>
              </a:rPr>
              <a:t>/*</a:t>
            </a:r>
            <a:endParaRPr sz="1275">
              <a:solidFill>
                <a:srgbClr val="696969"/>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Recursively follows or inserts nodes starting from previous_node until the location for word is found, at which point it is inserted. Current_letter is the index of word where the recursive algorithm is currently at.</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696969"/>
                </a:solidFill>
                <a:highlight>
                  <a:srgbClr val="FFFFFF"/>
                </a:highlight>
                <a:latin typeface="Courier New"/>
                <a:ea typeface="Courier New"/>
                <a:cs typeface="Courier New"/>
                <a:sym typeface="Courier New"/>
              </a:rPr>
              <a:t>*/</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ts val="275"/>
              <a:buFont typeface="Arial"/>
              <a:buNone/>
            </a:pPr>
            <a:r>
              <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7928A1"/>
                </a:solidFill>
                <a:highlight>
                  <a:srgbClr val="FFFFFF"/>
                </a:highlight>
                <a:latin typeface="Courier New"/>
                <a:ea typeface="Courier New"/>
                <a:cs typeface="Courier New"/>
                <a:sym typeface="Courier New"/>
              </a:rPr>
              <a:t>int</a:t>
            </a:r>
            <a:r>
              <a:rPr lang="en-US" sz="1275">
                <a:solidFill>
                  <a:srgbClr val="1F3333"/>
                </a:solidFill>
                <a:highlight>
                  <a:srgbClr val="FFFFFF"/>
                </a:highlight>
                <a:latin typeface="Courier New"/>
                <a:ea typeface="Courier New"/>
                <a:cs typeface="Courier New"/>
                <a:sym typeface="Courier New"/>
              </a:rPr>
              <a:t> </a:t>
            </a:r>
            <a:r>
              <a:rPr lang="en-US" sz="1275">
                <a:solidFill>
                  <a:srgbClr val="007FAA"/>
                </a:solidFill>
                <a:highlight>
                  <a:srgbClr val="FFFFFF"/>
                </a:highlight>
                <a:latin typeface="Courier New"/>
                <a:ea typeface="Courier New"/>
                <a:cs typeface="Courier New"/>
                <a:sym typeface="Courier New"/>
              </a:rPr>
              <a:t>node_insert</a:t>
            </a:r>
            <a:r>
              <a:rPr lang="en-US" sz="1275">
                <a:solidFill>
                  <a:srgbClr val="AA5D00"/>
                </a:solidFill>
                <a:highlight>
                  <a:srgbClr val="FFFFFF"/>
                </a:highlight>
                <a:latin typeface="Courier New"/>
                <a:ea typeface="Courier New"/>
                <a:cs typeface="Courier New"/>
                <a:sym typeface="Courier New"/>
              </a:rPr>
              <a:t>(TrieNode *previous_node, </a:t>
            </a:r>
            <a:r>
              <a:rPr lang="en-US" sz="1275">
                <a:solidFill>
                  <a:srgbClr val="7928A1"/>
                </a:solidFill>
                <a:highlight>
                  <a:srgbClr val="FFFFFF"/>
                </a:highlight>
                <a:latin typeface="Courier New"/>
                <a:ea typeface="Courier New"/>
                <a:cs typeface="Courier New"/>
                <a:sym typeface="Courier New"/>
              </a:rPr>
              <a:t>char</a:t>
            </a:r>
            <a:r>
              <a:rPr lang="en-US" sz="1275">
                <a:solidFill>
                  <a:srgbClr val="AA5D00"/>
                </a:solidFill>
                <a:highlight>
                  <a:srgbClr val="FFFFFF"/>
                </a:highlight>
                <a:latin typeface="Courier New"/>
                <a:ea typeface="Courier New"/>
                <a:cs typeface="Courier New"/>
                <a:sym typeface="Courier New"/>
              </a:rPr>
              <a:t> word[], </a:t>
            </a:r>
            <a:r>
              <a:rPr lang="en-US" sz="1275">
                <a:solidFill>
                  <a:srgbClr val="7928A1"/>
                </a:solidFill>
                <a:highlight>
                  <a:srgbClr val="FFFFFF"/>
                </a:highlight>
                <a:latin typeface="Courier New"/>
                <a:ea typeface="Courier New"/>
                <a:cs typeface="Courier New"/>
                <a:sym typeface="Courier New"/>
              </a:rPr>
              <a:t>int</a:t>
            </a:r>
            <a:r>
              <a:rPr lang="en-US" sz="1275">
                <a:solidFill>
                  <a:srgbClr val="AA5D00"/>
                </a:solidFill>
                <a:highlight>
                  <a:srgbClr val="FFFFFF"/>
                </a:highlight>
                <a:latin typeface="Courier New"/>
                <a:ea typeface="Courier New"/>
                <a:cs typeface="Courier New"/>
                <a:sym typeface="Courier New"/>
              </a:rPr>
              <a:t> current_letter)</a:t>
            </a:r>
            <a:r>
              <a:rPr lang="en-US" sz="1275">
                <a:solidFill>
                  <a:srgbClr val="1F3333"/>
                </a:solidFill>
                <a:highlight>
                  <a:srgbClr val="FFFFFF"/>
                </a:highlight>
                <a:latin typeface="Courier New"/>
                <a:ea typeface="Courier New"/>
                <a:cs typeface="Courier New"/>
                <a:sym typeface="Courier New"/>
              </a:rPr>
              <a:t> {</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a:t>
            </a:r>
            <a:r>
              <a:rPr lang="en-US" sz="1275">
                <a:solidFill>
                  <a:srgbClr val="7928A1"/>
                </a:solidFill>
                <a:highlight>
                  <a:srgbClr val="FFFFFF"/>
                </a:highlight>
                <a:latin typeface="Courier New"/>
                <a:ea typeface="Courier New"/>
                <a:cs typeface="Courier New"/>
                <a:sym typeface="Courier New"/>
              </a:rPr>
              <a:t>if</a:t>
            </a:r>
            <a:r>
              <a:rPr lang="en-US" sz="1275">
                <a:solidFill>
                  <a:srgbClr val="1F3333"/>
                </a:solidFill>
                <a:highlight>
                  <a:srgbClr val="FFFFFF"/>
                </a:highlight>
                <a:latin typeface="Courier New"/>
                <a:ea typeface="Courier New"/>
                <a:cs typeface="Courier New"/>
                <a:sym typeface="Courier New"/>
              </a:rPr>
              <a:t> (word[current_letter] == </a:t>
            </a:r>
            <a:r>
              <a:rPr lang="en-US" sz="1275">
                <a:solidFill>
                  <a:srgbClr val="008000"/>
                </a:solidFill>
                <a:highlight>
                  <a:srgbClr val="FFFFFF"/>
                </a:highlight>
                <a:latin typeface="Courier New"/>
                <a:ea typeface="Courier New"/>
                <a:cs typeface="Courier New"/>
                <a:sym typeface="Courier New"/>
              </a:rPr>
              <a:t>'\0'</a:t>
            </a:r>
            <a:r>
              <a:rPr lang="en-US" sz="1275">
                <a:solidFill>
                  <a:srgbClr val="1F3333"/>
                </a:solidFill>
                <a:highlight>
                  <a:srgbClr val="FFFFFF"/>
                </a:highlight>
                <a:latin typeface="Courier New"/>
                <a:ea typeface="Courier New"/>
                <a:cs typeface="Courier New"/>
                <a:sym typeface="Courier New"/>
              </a:rPr>
              <a:t>) { </a:t>
            </a:r>
            <a:r>
              <a:rPr lang="en-US" sz="1275">
                <a:solidFill>
                  <a:srgbClr val="696969"/>
                </a:solidFill>
                <a:highlight>
                  <a:srgbClr val="FFFFFF"/>
                </a:highlight>
                <a:latin typeface="Courier New"/>
                <a:ea typeface="Courier New"/>
                <a:cs typeface="Courier New"/>
                <a:sym typeface="Courier New"/>
              </a:rPr>
              <a:t>// word is empty</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a:t>
            </a:r>
            <a:r>
              <a:rPr lang="en-US" sz="1275">
                <a:solidFill>
                  <a:srgbClr val="696969"/>
                </a:solidFill>
                <a:highlight>
                  <a:srgbClr val="FFFFFF"/>
                </a:highlight>
                <a:latin typeface="Courier New"/>
                <a:ea typeface="Courier New"/>
                <a:cs typeface="Courier New"/>
                <a:sym typeface="Courier New"/>
              </a:rPr>
              <a:t>// word is empty</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a:t>
            </a:r>
            <a:r>
              <a:rPr lang="en-US" sz="1275">
                <a:solidFill>
                  <a:srgbClr val="7928A1"/>
                </a:solidFill>
                <a:highlight>
                  <a:srgbClr val="FFFFFF"/>
                </a:highlight>
                <a:latin typeface="Courier New"/>
                <a:ea typeface="Courier New"/>
                <a:cs typeface="Courier New"/>
                <a:sym typeface="Courier New"/>
              </a:rPr>
              <a:t>int</a:t>
            </a:r>
            <a:r>
              <a:rPr lang="en-US" sz="1275">
                <a:solidFill>
                  <a:srgbClr val="1F3333"/>
                </a:solidFill>
                <a:highlight>
                  <a:srgbClr val="FFFFFF"/>
                </a:highlight>
                <a:latin typeface="Courier New"/>
                <a:ea typeface="Courier New"/>
                <a:cs typeface="Courier New"/>
                <a:sym typeface="Courier New"/>
              </a:rPr>
              <a:t> digit = letter_to_digit(word[current_letter]);</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a:t>
            </a:r>
            <a:r>
              <a:rPr lang="en-US" sz="1275">
                <a:solidFill>
                  <a:srgbClr val="7928A1"/>
                </a:solidFill>
                <a:highlight>
                  <a:srgbClr val="FFFFFF"/>
                </a:highlight>
                <a:latin typeface="Courier New"/>
                <a:ea typeface="Courier New"/>
                <a:cs typeface="Courier New"/>
                <a:sym typeface="Courier New"/>
              </a:rPr>
              <a:t>if</a:t>
            </a:r>
            <a:r>
              <a:rPr lang="en-US" sz="1275">
                <a:solidFill>
                  <a:srgbClr val="1F3333"/>
                </a:solidFill>
                <a:highlight>
                  <a:srgbClr val="FFFFFF"/>
                </a:highlight>
                <a:latin typeface="Courier New"/>
                <a:ea typeface="Courier New"/>
                <a:cs typeface="Courier New"/>
                <a:sym typeface="Courier New"/>
              </a:rPr>
              <a:t> (previous_node-&gt;children[digit] == </a:t>
            </a:r>
            <a:r>
              <a:rPr lang="en-US" sz="1275">
                <a:solidFill>
                  <a:srgbClr val="AA5D00"/>
                </a:solidFill>
                <a:highlight>
                  <a:srgbClr val="FFFFFF"/>
                </a:highlight>
                <a:latin typeface="Courier New"/>
                <a:ea typeface="Courier New"/>
                <a:cs typeface="Courier New"/>
                <a:sym typeface="Courier New"/>
              </a:rPr>
              <a:t>NULL</a:t>
            </a:r>
            <a:r>
              <a:rPr lang="en-US" sz="1275">
                <a:solidFill>
                  <a:srgbClr val="1F3333"/>
                </a:solidFill>
                <a:highlight>
                  <a:srgbClr val="FFFFFF"/>
                </a:highlight>
                <a:latin typeface="Courier New"/>
                <a:ea typeface="Courier New"/>
                <a:cs typeface="Courier New"/>
                <a:sym typeface="Courier New"/>
              </a:rPr>
              <a:t>) { </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696969"/>
                </a:solidFill>
                <a:highlight>
                  <a:srgbClr val="FFFFFF"/>
                </a:highlight>
                <a:latin typeface="Courier New"/>
                <a:ea typeface="Courier New"/>
                <a:cs typeface="Courier New"/>
                <a:sym typeface="Courier New"/>
              </a:rPr>
              <a:t>       // node doesn't exist, create it</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 </a:t>
            </a:r>
            <a:r>
              <a:rPr lang="en-US" sz="1275">
                <a:solidFill>
                  <a:srgbClr val="7928A1"/>
                </a:solidFill>
                <a:highlight>
                  <a:srgbClr val="FFFFFF"/>
                </a:highlight>
                <a:latin typeface="Courier New"/>
                <a:ea typeface="Courier New"/>
                <a:cs typeface="Courier New"/>
                <a:sym typeface="Courier New"/>
              </a:rPr>
              <a:t>else</a:t>
            </a:r>
            <a:r>
              <a:rPr lang="en-US" sz="1275">
                <a:solidFill>
                  <a:srgbClr val="1F3333"/>
                </a:solidFill>
                <a:highlight>
                  <a:srgbClr val="FFFFFF"/>
                </a:highlight>
                <a:latin typeface="Courier New"/>
                <a:ea typeface="Courier New"/>
                <a:cs typeface="Courier New"/>
                <a:sym typeface="Courier New"/>
              </a:rPr>
              <a:t> { </a:t>
            </a:r>
            <a:r>
              <a:rPr lang="en-US" sz="1275">
                <a:solidFill>
                  <a:srgbClr val="696969"/>
                </a:solidFill>
                <a:highlight>
                  <a:srgbClr val="FFFFFF"/>
                </a:highlight>
                <a:latin typeface="Courier New"/>
                <a:ea typeface="Courier New"/>
                <a:cs typeface="Courier New"/>
                <a:sym typeface="Courier New"/>
              </a:rPr>
              <a:t>// node already exists</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current_node = //next unexamined child of previous node</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a:t>
            </a:r>
            <a:r>
              <a:rPr lang="en-US" sz="1275">
                <a:solidFill>
                  <a:srgbClr val="7928A1"/>
                </a:solidFill>
                <a:highlight>
                  <a:srgbClr val="FFFFFF"/>
                </a:highlight>
                <a:latin typeface="Courier New"/>
                <a:ea typeface="Courier New"/>
                <a:cs typeface="Courier New"/>
                <a:sym typeface="Courier New"/>
              </a:rPr>
              <a:t>if</a:t>
            </a:r>
            <a:r>
              <a:rPr lang="en-US" sz="1275">
                <a:solidFill>
                  <a:srgbClr val="1F3333"/>
                </a:solidFill>
                <a:highlight>
                  <a:srgbClr val="FFFFFF"/>
                </a:highlight>
                <a:latin typeface="Courier New"/>
                <a:ea typeface="Courier New"/>
                <a:cs typeface="Courier New"/>
                <a:sym typeface="Courier New"/>
              </a:rPr>
              <a:t> (word[current_letter + </a:t>
            </a:r>
            <a:r>
              <a:rPr lang="en-US" sz="1275">
                <a:solidFill>
                  <a:srgbClr val="AA5D00"/>
                </a:solidFill>
                <a:highlight>
                  <a:srgbClr val="FFFFFF"/>
                </a:highlight>
                <a:latin typeface="Courier New"/>
                <a:ea typeface="Courier New"/>
                <a:cs typeface="Courier New"/>
                <a:sym typeface="Courier New"/>
              </a:rPr>
              <a:t>1</a:t>
            </a:r>
            <a:r>
              <a:rPr lang="en-US" sz="1275">
                <a:solidFill>
                  <a:srgbClr val="1F3333"/>
                </a:solidFill>
                <a:highlight>
                  <a:srgbClr val="FFFFFF"/>
                </a:highlight>
                <a:latin typeface="Courier New"/>
                <a:ea typeface="Courier New"/>
                <a:cs typeface="Courier New"/>
                <a:sym typeface="Courier New"/>
              </a:rPr>
              <a:t>] == </a:t>
            </a:r>
            <a:r>
              <a:rPr lang="en-US" sz="1275">
                <a:solidFill>
                  <a:srgbClr val="008000"/>
                </a:solidFill>
                <a:highlight>
                  <a:srgbClr val="FFFFFF"/>
                </a:highlight>
                <a:latin typeface="Courier New"/>
                <a:ea typeface="Courier New"/>
                <a:cs typeface="Courier New"/>
                <a:sym typeface="Courier New"/>
              </a:rPr>
              <a:t>'\0'</a:t>
            </a:r>
            <a:r>
              <a:rPr lang="en-US" sz="1275">
                <a:solidFill>
                  <a:srgbClr val="1F3333"/>
                </a:solidFill>
                <a:highlight>
                  <a:srgbClr val="FFFFFF"/>
                </a:highlight>
                <a:latin typeface="Courier New"/>
                <a:ea typeface="Courier New"/>
                <a:cs typeface="Courier New"/>
                <a:sym typeface="Courier New"/>
              </a:rPr>
              <a:t>) { </a:t>
            </a:r>
            <a:r>
              <a:rPr lang="en-US" sz="1275">
                <a:solidFill>
                  <a:srgbClr val="696969"/>
                </a:solidFill>
                <a:highlight>
                  <a:srgbClr val="FFFFFF"/>
                </a:highlight>
                <a:latin typeface="Courier New"/>
                <a:ea typeface="Courier New"/>
                <a:cs typeface="Courier New"/>
                <a:sym typeface="Courier New"/>
              </a:rPr>
              <a:t>// at the end of the word</a:t>
            </a:r>
            <a:r>
              <a:rPr lang="en-US" sz="1275">
                <a:solidFill>
                  <a:srgbClr val="1F3333"/>
                </a:solidFill>
                <a:highlight>
                  <a:srgbClr val="FFFFFF"/>
                </a:highlight>
                <a:latin typeface="Courier New"/>
                <a:ea typeface="Courier New"/>
                <a:cs typeface="Courier New"/>
                <a:sym typeface="Courier New"/>
              </a:rPr>
              <a:t>     </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a:t>
            </a:r>
            <a:r>
              <a:rPr lang="en-US" sz="1275">
                <a:solidFill>
                  <a:srgbClr val="7928A1"/>
                </a:solidFill>
                <a:highlight>
                  <a:srgbClr val="FFFFFF"/>
                </a:highlight>
                <a:latin typeface="Courier New"/>
                <a:ea typeface="Courier New"/>
                <a:cs typeface="Courier New"/>
                <a:sym typeface="Courier New"/>
              </a:rPr>
              <a:t>if</a:t>
            </a:r>
            <a:r>
              <a:rPr lang="en-US" sz="1275">
                <a:solidFill>
                  <a:srgbClr val="1F3333"/>
                </a:solidFill>
                <a:highlight>
                  <a:srgbClr val="FFFFFF"/>
                </a:highlight>
                <a:latin typeface="Courier New"/>
                <a:ea typeface="Courier New"/>
                <a:cs typeface="Courier New"/>
                <a:sym typeface="Courier New"/>
              </a:rPr>
              <a:t> (current_node-&gt;word == </a:t>
            </a:r>
            <a:r>
              <a:rPr lang="en-US" sz="1275">
                <a:solidFill>
                  <a:srgbClr val="AA5D00"/>
                </a:solidFill>
                <a:highlight>
                  <a:srgbClr val="FFFFFF"/>
                </a:highlight>
                <a:latin typeface="Courier New"/>
                <a:ea typeface="Courier New"/>
                <a:cs typeface="Courier New"/>
                <a:sym typeface="Courier New"/>
              </a:rPr>
              <a:t>NULL</a:t>
            </a:r>
            <a:r>
              <a:rPr lang="en-US" sz="1275">
                <a:solidFill>
                  <a:srgbClr val="1F3333"/>
                </a:solidFill>
                <a:highlight>
                  <a:srgbClr val="FFFFFF"/>
                </a:highlight>
                <a:latin typeface="Courier New"/>
                <a:ea typeface="Courier New"/>
                <a:cs typeface="Courier New"/>
                <a:sym typeface="Courier New"/>
              </a:rPr>
              <a:t>) {</a:t>
            </a:r>
            <a:r>
              <a:rPr lang="en-US" sz="1275">
                <a:solidFill>
                  <a:srgbClr val="696969"/>
                </a:solidFill>
                <a:highlight>
                  <a:srgbClr val="FFFFFF"/>
                </a:highlight>
                <a:latin typeface="Courier New"/>
                <a:ea typeface="Courier New"/>
                <a:cs typeface="Courier New"/>
                <a:sym typeface="Courier New"/>
              </a:rPr>
              <a:t> </a:t>
            </a:r>
            <a:r>
              <a:rPr lang="en-US" sz="1275">
                <a:solidFill>
                  <a:srgbClr val="696969"/>
                </a:solidFill>
                <a:highlight>
                  <a:srgbClr val="FFFFFF"/>
                </a:highlight>
                <a:latin typeface="Courier New"/>
                <a:ea typeface="Courier New"/>
                <a:cs typeface="Courier New"/>
                <a:sym typeface="Courier New"/>
              </a:rPr>
              <a:t>// current node doesn’t have a word yet</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 save word here</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 </a:t>
            </a:r>
            <a:r>
              <a:rPr lang="en-US" sz="1275">
                <a:solidFill>
                  <a:srgbClr val="7928A1"/>
                </a:solidFill>
                <a:highlight>
                  <a:srgbClr val="FFFFFF"/>
                </a:highlight>
                <a:latin typeface="Courier New"/>
                <a:ea typeface="Courier New"/>
                <a:cs typeface="Courier New"/>
                <a:sym typeface="Courier New"/>
              </a:rPr>
              <a:t>else</a:t>
            </a:r>
            <a:r>
              <a:rPr lang="en-US" sz="1275">
                <a:solidFill>
                  <a:srgbClr val="1F3333"/>
                </a:solidFill>
                <a:highlight>
                  <a:srgbClr val="FFFFFF"/>
                </a:highlight>
                <a:latin typeface="Courier New"/>
                <a:ea typeface="Courier New"/>
                <a:cs typeface="Courier New"/>
                <a:sym typeface="Courier New"/>
              </a:rPr>
              <a:t> {  </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a:t>
            </a:r>
            <a:r>
              <a:rPr lang="en-US" sz="1275">
                <a:solidFill>
                  <a:srgbClr val="696969"/>
                </a:solidFill>
                <a:highlight>
                  <a:srgbClr val="FFFFFF"/>
                </a:highlight>
                <a:latin typeface="Courier New"/>
                <a:ea typeface="Courier New"/>
                <a:cs typeface="Courier New"/>
                <a:sym typeface="Courier New"/>
              </a:rPr>
              <a:t>// current node already has a word,</a:t>
            </a:r>
            <a:r>
              <a:rPr lang="en-US" sz="1275">
                <a:solidFill>
                  <a:srgbClr val="1F3333"/>
                </a:solidFill>
                <a:highlight>
                  <a:srgbClr val="FFFFFF"/>
                </a:highlight>
                <a:latin typeface="Courier New"/>
                <a:ea typeface="Courier New"/>
                <a:cs typeface="Courier New"/>
                <a:sym typeface="Courier New"/>
              </a:rPr>
              <a:t> </a:t>
            </a:r>
            <a:r>
              <a:rPr lang="en-US" sz="1275">
                <a:solidFill>
                  <a:srgbClr val="696969"/>
                </a:solidFill>
                <a:highlight>
                  <a:srgbClr val="FFFFFF"/>
                </a:highlight>
                <a:latin typeface="Courier New"/>
                <a:ea typeface="Courier New"/>
                <a:cs typeface="Courier New"/>
                <a:sym typeface="Courier New"/>
              </a:rPr>
              <a:t>add it as an additional completion</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 </a:t>
            </a:r>
            <a:r>
              <a:rPr lang="en-US" sz="1275">
                <a:solidFill>
                  <a:srgbClr val="7928A1"/>
                </a:solidFill>
                <a:highlight>
                  <a:srgbClr val="FFFFFF"/>
                </a:highlight>
                <a:latin typeface="Courier New"/>
                <a:ea typeface="Courier New"/>
                <a:cs typeface="Courier New"/>
                <a:sym typeface="Courier New"/>
              </a:rPr>
              <a:t>else</a:t>
            </a:r>
            <a:r>
              <a:rPr lang="en-US" sz="1275">
                <a:solidFill>
                  <a:srgbClr val="1F3333"/>
                </a:solidFill>
                <a:highlight>
                  <a:srgbClr val="FFFFFF"/>
                </a:highlight>
                <a:latin typeface="Courier New"/>
                <a:ea typeface="Courier New"/>
                <a:cs typeface="Courier New"/>
                <a:sym typeface="Courier New"/>
              </a:rPr>
              <a:t> { </a:t>
            </a:r>
            <a:r>
              <a:rPr lang="en-US" sz="1275">
                <a:solidFill>
                  <a:srgbClr val="696969"/>
                </a:solidFill>
                <a:highlight>
                  <a:srgbClr val="FFFFFF"/>
                </a:highlight>
                <a:latin typeface="Courier New"/>
                <a:ea typeface="Courier New"/>
                <a:cs typeface="Courier New"/>
                <a:sym typeface="Courier New"/>
              </a:rPr>
              <a:t>// not at the end of the string, so continue to the next letter</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a:t>
            </a:r>
            <a:r>
              <a:rPr lang="en-US" sz="1275">
                <a:solidFill>
                  <a:srgbClr val="7928A1"/>
                </a:solidFill>
                <a:highlight>
                  <a:srgbClr val="FFFFFF"/>
                </a:highlight>
                <a:latin typeface="Courier New"/>
                <a:ea typeface="Courier New"/>
                <a:cs typeface="Courier New"/>
                <a:sym typeface="Courier New"/>
              </a:rPr>
              <a:t>return</a:t>
            </a:r>
            <a:r>
              <a:rPr lang="en-US" sz="1275">
                <a:solidFill>
                  <a:srgbClr val="1F3333"/>
                </a:solidFill>
                <a:highlight>
                  <a:srgbClr val="FFFFFF"/>
                </a:highlight>
                <a:latin typeface="Courier New"/>
                <a:ea typeface="Courier New"/>
                <a:cs typeface="Courier New"/>
                <a:sym typeface="Courier New"/>
              </a:rPr>
              <a:t> node_insert(current_node, word, current_letter + </a:t>
            </a:r>
            <a:r>
              <a:rPr lang="en-US" sz="1275">
                <a:solidFill>
                  <a:srgbClr val="AA5D00"/>
                </a:solidFill>
                <a:highlight>
                  <a:srgbClr val="FFFFFF"/>
                </a:highlight>
                <a:latin typeface="Courier New"/>
                <a:ea typeface="Courier New"/>
                <a:cs typeface="Courier New"/>
                <a:sym typeface="Courier New"/>
              </a:rPr>
              <a:t>1</a:t>
            </a:r>
            <a:r>
              <a:rPr lang="en-US" sz="1275">
                <a:solidFill>
                  <a:srgbClr val="1F3333"/>
                </a:solidFill>
                <a:highlight>
                  <a:srgbClr val="FFFFFF"/>
                </a:highlight>
                <a:latin typeface="Courier New"/>
                <a:ea typeface="Courier New"/>
                <a:cs typeface="Courier New"/>
                <a:sym typeface="Courier New"/>
              </a:rPr>
              <a:t>);</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rPr lang="en-US" sz="1275">
                <a:solidFill>
                  <a:srgbClr val="1F3333"/>
                </a:solidFill>
                <a:highlight>
                  <a:srgbClr val="FFFFFF"/>
                </a:highlight>
                <a:latin typeface="Courier New"/>
                <a:ea typeface="Courier New"/>
                <a:cs typeface="Courier New"/>
                <a:sym typeface="Courier New"/>
              </a:rPr>
              <a:t>   }</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ts val="275"/>
              <a:buFont typeface="Arial"/>
              <a:buNone/>
            </a:pPr>
            <a:r>
              <a:rPr lang="en-US" sz="1275">
                <a:solidFill>
                  <a:srgbClr val="1F3333"/>
                </a:solidFill>
                <a:highlight>
                  <a:srgbClr val="FFFFFF"/>
                </a:highlight>
                <a:latin typeface="Courier New"/>
                <a:ea typeface="Courier New"/>
                <a:cs typeface="Courier New"/>
                <a:sym typeface="Courier New"/>
              </a:rPr>
              <a:t>}</a:t>
            </a:r>
            <a:endParaRPr sz="1275">
              <a:solidFill>
                <a:srgbClr val="1F3333"/>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275"/>
              <a:buNone/>
            </a:pPr>
            <a:r>
              <a:t/>
            </a:r>
            <a:endParaRPr sz="1550">
              <a:latin typeface="Courier New"/>
              <a:ea typeface="Courier New"/>
              <a:cs typeface="Courier New"/>
              <a:sym typeface="Courier New"/>
            </a:endParaRPr>
          </a:p>
        </p:txBody>
      </p:sp>
      <p:sp>
        <p:nvSpPr>
          <p:cNvPr id="200" name="Google Shape;200;g100cd87f63c_0_19"/>
          <p:cNvSpPr txBox="1"/>
          <p:nvPr>
            <p:ph idx="12" type="sldNum"/>
          </p:nvPr>
        </p:nvSpPr>
        <p:spPr>
          <a:xfrm>
            <a:off x="10837333" y="6544402"/>
            <a:ext cx="973800" cy="27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100cd87f63c_0_265"/>
          <p:cNvSpPr txBox="1"/>
          <p:nvPr>
            <p:ph type="ctrTitle"/>
          </p:nvPr>
        </p:nvSpPr>
        <p:spPr>
          <a:xfrm>
            <a:off x="457200" y="4960137"/>
            <a:ext cx="7772400" cy="14631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None/>
            </a:pPr>
            <a:r>
              <a:rPr lang="en-US"/>
              <a:t>Memory Architecture</a:t>
            </a:r>
            <a:endParaRPr/>
          </a:p>
        </p:txBody>
      </p:sp>
      <p:sp>
        <p:nvSpPr>
          <p:cNvPr id="207" name="Google Shape;207;g100cd87f63c_0_265"/>
          <p:cNvSpPr txBox="1"/>
          <p:nvPr>
            <p:ph idx="1" type="subTitle"/>
          </p:nvPr>
        </p:nvSpPr>
        <p:spPr>
          <a:xfrm>
            <a:off x="8610600" y="4960137"/>
            <a:ext cx="3200400" cy="1463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208" name="Google Shape;208;g100cd87f63c_0_265"/>
          <p:cNvSpPr txBox="1"/>
          <p:nvPr>
            <p:ph idx="12" type="sldNum"/>
          </p:nvPr>
        </p:nvSpPr>
        <p:spPr>
          <a:xfrm>
            <a:off x="10837333" y="6544402"/>
            <a:ext cx="973800" cy="27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Integral">
  <a:themeElements>
    <a:clrScheme name="Custom 2">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33006F"/>
      </a:hlink>
      <a:folHlink>
        <a:srgbClr val="9A7B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2018-03-22T00:41:11Z</dcterms:created>
  <dc:creator>Kasey Champion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kaseyc@microsoft.com</vt:lpwstr>
  </property>
  <property fmtid="{D5CDD505-2E9C-101B-9397-08002B2CF9AE}" pid="5" name="MSIP_Label_f42aa342-8706-4288-bd11-ebb85995028c_SetDate">
    <vt:lpwstr>2018-03-22T00:48:15.4212377Z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