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12192000"/>
  <p:notesSz cx="6858000" cy="9144000"/>
  <p:embeddedFontLst>
    <p:embeddedFont>
      <p:font typeface="Source Code Pro"/>
      <p:regular r:id="rId42"/>
      <p:bold r:id="rId43"/>
      <p:italic r:id="rId44"/>
      <p:boldItalic r:id="rId45"/>
    </p:embeddedFont>
    <p:embeddedFont>
      <p:font typeface="Quattrocento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0" roundtripDataSignature="AMtx7mjbKVeDEw0lBnxVSXY3ryjn9Fg8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0CC510-CFD9-49F8-BFFF-F0AF979AE53F}">
  <a:tblStyle styleId="{040CC510-CFD9-49F8-BFFF-F0AF979AE53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46906E2-3690-4FC3-A282-BAC0310DC51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fill>
          <a:solidFill>
            <a:srgbClr val="CBE2F5"/>
          </a:solidFill>
        </a:fill>
      </a:tcStyle>
    </a:band1H>
    <a:band2H>
      <a:tcTxStyle/>
    </a:band2H>
    <a:band1V>
      <a:tcTxStyle/>
      <a:tcStyle>
        <a:fill>
          <a:solidFill>
            <a:srgbClr val="CBE2F5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SourceCodePro-regular.fntdata"/><Relationship Id="rId41" Type="http://schemas.openxmlformats.org/officeDocument/2006/relationships/slide" Target="slides/slide36.xml"/><Relationship Id="rId44" Type="http://schemas.openxmlformats.org/officeDocument/2006/relationships/font" Target="fonts/SourceCodePro-italic.fntdata"/><Relationship Id="rId43" Type="http://schemas.openxmlformats.org/officeDocument/2006/relationships/font" Target="fonts/SourceCodePro-bold.fntdata"/><Relationship Id="rId46" Type="http://schemas.openxmlformats.org/officeDocument/2006/relationships/font" Target="fonts/QuattrocentoSans-regular.fntdata"/><Relationship Id="rId45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QuattrocentoSans-italic.fntdata"/><Relationship Id="rId47" Type="http://schemas.openxmlformats.org/officeDocument/2006/relationships/font" Target="fonts/QuattrocentoSans-bold.fntdata"/><Relationship Id="rId49" Type="http://schemas.openxmlformats.org/officeDocument/2006/relationships/font" Target="fonts/Quattrocen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b54480f8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b54480f8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fb54480f8b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gdb ./myexecutable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 - r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un [args] 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q - q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uit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bt - b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ack</a:t>
            </a:r>
            <a:r>
              <a:rPr b="1"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race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tui enable/disable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 - b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reak (line number/function name)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 - n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ext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 - s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tep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 - c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ontinue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b54480f8b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fb54480f8b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b54480f8b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fb54480f8b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b54480f8b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fb54480f8b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b54480f8b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fb54480f8b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fb54480f8b_0_1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b54480f8b_0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fb54480f8b_0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fb54480f8b_0_1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fb54480f8b_0_3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fb54480f8b_0_3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fb54480f8b_0_3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fb54480f8b_0_3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fb54480f8b_0_4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fb54480f8b_0_4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fb54480f8b_0_5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fb54480f8b_0_5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</a:pP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If you leave an argument off some utilities they will process input from stdin</a:t>
            </a:r>
            <a:endParaRPr sz="2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45732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Ex: grep ‘mystring’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43827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</a:pPr>
            <a:r>
              <a:rPr lang="en-US" sz="1400">
                <a:latin typeface="Quattrocento Sans"/>
                <a:ea typeface="Quattrocento Sans"/>
                <a:cs typeface="Quattrocento Sans"/>
                <a:sym typeface="Quattrocento Sans"/>
              </a:rPr>
              <a:t>Will search through stdin </a:t>
            </a:r>
            <a:endParaRPr sz="14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45732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EX: foo&lt;bar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43827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</a:pPr>
            <a:r>
              <a:rPr lang="en-US" sz="1400">
                <a:latin typeface="Quattrocento Sans"/>
                <a:ea typeface="Quattrocento Sans"/>
                <a:cs typeface="Quattrocento Sans"/>
                <a:sym typeface="Quattrocento Sans"/>
              </a:rPr>
              <a:t>Runs the program foo, with stdin from file bar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fb54480f8b_0_5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b54480f8b_0_6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fb54480f8b_0_6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fb54480f8b_0_6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b54480f8b_0_7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b54480f8b_0_7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fb54480f8b_0_7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fb54480f8b_0_8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fb54480f8b_0_8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fb54480f8b_0_8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fb54480f8b_0_1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fb54480f8b_0_10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b54480f8b_0_1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fb54480f8b_0_1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fb54480f8b_0_1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fb54480f8b_0_1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b54480f8b_0_1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fb54480f8b_0_13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3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3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4C3282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" name="Google Shape;25;p23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3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herry blossoms on Grant Lane" id="28" name="Google Shape;28;p23"/>
          <p:cNvPicPr preferRelativeResize="0"/>
          <p:nvPr/>
        </p:nvPicPr>
        <p:blipFill rotWithShape="1">
          <a:blip r:embed="rId2">
            <a:alphaModFix/>
          </a:blip>
          <a:srcRect b="13442" l="0" r="0" t="30034"/>
          <a:stretch/>
        </p:blipFill>
        <p:spPr>
          <a:xfrm>
            <a:off x="-3" y="-1"/>
            <a:ext cx="12192002" cy="459424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2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" name="Google Shape;105;p32"/>
          <p:cNvCxnSpPr/>
          <p:nvPr/>
        </p:nvCxnSpPr>
        <p:spPr>
          <a:xfrm>
            <a:off x="61415" y="753975"/>
            <a:ext cx="12008609" cy="0"/>
          </a:xfrm>
          <a:prstGeom prst="straightConnector1">
            <a:avLst/>
          </a:prstGeom>
          <a:noFill/>
          <a:ln cap="flat" cmpd="sng" w="9525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32"/>
          <p:cNvSpPr txBox="1"/>
          <p:nvPr>
            <p:ph type="title"/>
          </p:nvPr>
        </p:nvSpPr>
        <p:spPr>
          <a:xfrm>
            <a:off x="1428134" y="263276"/>
            <a:ext cx="10334364" cy="1014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7" name="Google Shape;107;p32"/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108" name="Google Shape;108;p32"/>
            <p:cNvSpPr/>
            <p:nvPr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p32"/>
            <p:cNvGrpSpPr/>
            <p:nvPr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110" name="Google Shape;110;p32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rect b="b" l="l" r="r" t="t"/>
                <a:pathLst>
                  <a:path extrusionOk="0" fill="none" h="7526" w="7527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32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rect b="b" l="l" r="r" t="t"/>
                <a:pathLst>
                  <a:path extrusionOk="0" fill="none" h="7040" w="7039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32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rect b="b" l="l" r="r" t="t"/>
                <a:pathLst>
                  <a:path extrusionOk="0" fill="none" h="12130" w="1213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2"/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rect b="b" l="l" r="r" t="t"/>
                <a:pathLst>
                  <a:path extrusionOk="0" fill="none" h="1998" w="1998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" name="Google Shape;114;p32"/>
          <p:cNvSpPr txBox="1"/>
          <p:nvPr>
            <p:ph idx="1" type="body"/>
          </p:nvPr>
        </p:nvSpPr>
        <p:spPr>
          <a:xfrm>
            <a:off x="1428134" y="1463857"/>
            <a:ext cx="10334364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5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5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None/>
              <a:defRPr sz="1800">
                <a:solidFill>
                  <a:srgbClr val="4C328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W building" id="44" name="Google Shape;44;p25"/>
          <p:cNvPicPr preferRelativeResize="0"/>
          <p:nvPr/>
        </p:nvPicPr>
        <p:blipFill rotWithShape="1">
          <a:blip r:embed="rId2">
            <a:alphaModFix/>
          </a:blip>
          <a:srcRect b="5565" l="0" r="0" t="38185"/>
          <a:stretch/>
        </p:blipFill>
        <p:spPr>
          <a:xfrm>
            <a:off x="3" y="0"/>
            <a:ext cx="12191998" cy="45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/>
          <p:nvPr>
            <p:ph type="title"/>
          </p:nvPr>
        </p:nvSpPr>
        <p:spPr>
          <a:xfrm>
            <a:off x="3315881" y="3446573"/>
            <a:ext cx="5590283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26"/>
          <p:cNvCxnSpPr/>
          <p:nvPr/>
        </p:nvCxnSpPr>
        <p:spPr>
          <a:xfrm>
            <a:off x="138752" y="1917510"/>
            <a:ext cx="11914495" cy="0"/>
          </a:xfrm>
          <a:prstGeom prst="straightConnector1">
            <a:avLst/>
          </a:prstGeom>
          <a:noFill/>
          <a:ln cap="flat" cmpd="sng" w="19050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1" name="Google Shape;51;p26"/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52" name="Google Shape;52;p26"/>
            <p:cNvSpPr/>
            <p:nvPr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" name="Google Shape;53;p26"/>
            <p:cNvGrpSpPr/>
            <p:nvPr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54" name="Google Shape;54;p26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6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rect b="b" l="l" r="r" t="t"/>
                <a:pathLst>
                  <a:path extrusionOk="0" fill="none" h="3557" w="3557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6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rect b="b" l="l" r="r" t="t"/>
                <a:pathLst>
                  <a:path extrusionOk="0" fill="none" h="3533" w="3557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6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rect b="b" l="l" r="r" t="t"/>
                <a:pathLst>
                  <a:path extrusionOk="0" fill="none" h="3581" w="3557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6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rect b="b" l="l" r="r" t="t"/>
                <a:pathLst>
                  <a:path extrusionOk="0" fill="none" h="7576" w="7551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6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rect b="b" l="l" r="r" t="t"/>
                <a:pathLst>
                  <a:path extrusionOk="0" fill="none" h="4239" w="3264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6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rect b="b" l="l" r="r" t="t"/>
                <a:pathLst>
                  <a:path extrusionOk="0" fill="none" h="5359" w="4604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6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rect b="b" l="l" r="r" t="t"/>
                <a:pathLst>
                  <a:path extrusionOk="0" fill="none" h="659" w="5091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6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rect b="b" l="l" r="r" t="t"/>
                <a:pathLst>
                  <a:path extrusionOk="0" fill="none" h="5067" w="196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6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rect b="b" l="l" r="r" t="t"/>
                <a:pathLst>
                  <a:path extrusionOk="0" fill="none" h="2340" w="5651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" name="Google Shape;65;p26"/>
          <p:cNvSpPr txBox="1"/>
          <p:nvPr>
            <p:ph idx="1" type="body"/>
          </p:nvPr>
        </p:nvSpPr>
        <p:spPr>
          <a:xfrm>
            <a:off x="3315880" y="4628428"/>
            <a:ext cx="5590283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26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idx="1" type="body"/>
          </p:nvPr>
        </p:nvSpPr>
        <p:spPr>
          <a:xfrm>
            <a:off x="634620" y="1512985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2" type="body"/>
          </p:nvPr>
        </p:nvSpPr>
        <p:spPr>
          <a:xfrm>
            <a:off x="6364809" y="1512984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7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575239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8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28"/>
          <p:cNvSpPr txBox="1"/>
          <p:nvPr>
            <p:ph idx="2" type="body"/>
          </p:nvPr>
        </p:nvSpPr>
        <p:spPr>
          <a:xfrm>
            <a:off x="584218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3" type="body"/>
          </p:nvPr>
        </p:nvSpPr>
        <p:spPr>
          <a:xfrm>
            <a:off x="6355830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28"/>
          <p:cNvSpPr txBox="1"/>
          <p:nvPr>
            <p:ph idx="4" type="body"/>
          </p:nvPr>
        </p:nvSpPr>
        <p:spPr>
          <a:xfrm>
            <a:off x="6364809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3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1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96" name="Google Shape;96;p31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1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31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31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22"/>
          <p:cNvCxnSpPr/>
          <p:nvPr/>
        </p:nvCxnSpPr>
        <p:spPr>
          <a:xfrm rot="10800000">
            <a:off x="429491" y="172390"/>
            <a:ext cx="0" cy="1196439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22"/>
          <p:cNvSpPr/>
          <p:nvPr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 cap="flat" cmpd="sng" w="1587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2"/>
          <p:cNvSpPr/>
          <p:nvPr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 cap="flat" cmpd="sng" w="158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2"/>
          <p:cNvSpPr/>
          <p:nvPr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 cap="flat" cmpd="sng" w="15875">
            <a:solidFill>
              <a:srgbClr val="7C5F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2"/>
          <p:cNvSpPr/>
          <p:nvPr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 cap="flat" cmpd="sng" w="15875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ollev.com/cse374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n.wikipedia.org/wiki/Segmentation_faul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bWH-nL7v5F4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hyperlink" Target="https://courses.cs.washington.edu/courses/cse374/19sp/refcard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bb1bTJtgXrI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hyperlink" Target="https://www.geeksforgeeks.org/grep-command-in-unixlinux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gnu.org/software/bash/manual/html_node/Redirections.html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youtu.be/tc4ROCJYbm0?t=340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faculty.washington.edu/ajko/papers/Ko2004SoftwareErrorsFramework.pdf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ryanstutorials.net/bash-scripting-tutorial/bash-if-statements.php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ryanstutorials.net/bash-scripting-tutorial/bash-loops.php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en.wikipedia.org/wiki/Printf_format_string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</a:pPr>
            <a:r>
              <a:rPr lang="en-US"/>
              <a:t>Lecture 15: Debugging in C</a:t>
            </a:r>
            <a:endParaRPr/>
          </a:p>
        </p:txBody>
      </p:sp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CSE 374: Intermediate Programming Concepts and Tools</a:t>
            </a:r>
            <a:endParaRPr/>
          </a:p>
        </p:txBody>
      </p:sp>
      <p:sp>
        <p:nvSpPr>
          <p:cNvPr id="123" name="Google Shape;123;p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"/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Lecture Participation Poll #15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 onto </a:t>
            </a:r>
            <a:r>
              <a:rPr b="0" i="0" lang="en-US" sz="1800" u="sng" cap="none" strike="noStrike">
                <a:solidFill>
                  <a:srgbClr val="AB96D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pollev.com/cse374 </a:t>
            </a:r>
            <a:endParaRPr b="0" i="0" sz="1800" u="none" cap="none" strike="noStrike">
              <a:solidFill>
                <a:srgbClr val="AB96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 CSE374 to 22333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b54480f8b_0_1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C Bugs</a:t>
            </a:r>
            <a:endParaRPr/>
          </a:p>
        </p:txBody>
      </p:sp>
      <p:sp>
        <p:nvSpPr>
          <p:cNvPr id="203" name="Google Shape;203;gfb54480f8b_0_1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forget to free -&gt; program uses more memory than needed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memory leak -&gt; lose pointer to start of dynamically allocated memory, can’t free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keep using after free -&gt; later calls to malloc may reuse freed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double free -&gt; can corrupt internal data structures of malloc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dangling pointer -&gt; lose memory that pointer referenced, dereferencing dangling pointer, undefined behavior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Segmentation Fault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attempt to access memory that “does not belong to you”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indicates memory corruption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Can be caused by: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array index out of bounds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accessing freed memory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dereferencing null pointer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changing String(char*) literal</a:t>
            </a:r>
            <a:endParaRPr/>
          </a:p>
        </p:txBody>
      </p:sp>
      <p:sp>
        <p:nvSpPr>
          <p:cNvPr id="204" name="Google Shape;204;gfb54480f8b_0_1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gfb54480f8b_0_1"/>
          <p:cNvSpPr txBox="1"/>
          <p:nvPr/>
        </p:nvSpPr>
        <p:spPr>
          <a:xfrm>
            <a:off x="0" y="6495425"/>
            <a:ext cx="496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https://en.wikipedia.org/wiki/Segmentation_fault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C Debugger</a:t>
            </a:r>
            <a:endParaRPr/>
          </a:p>
        </p:txBody>
      </p:sp>
      <p:sp>
        <p:nvSpPr>
          <p:cNvPr id="211" name="Google Shape;211;p10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A debugger is a tool that lets you stop running programs, inspect values etc…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instead of relying on changing code (commenting out, printf) interactively examine variable values, pause and progress set-by-step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don’t expect the debugger to do the work, use it as a tool to test theories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Most modern IDEs have built in debugging functionality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‘gdb’ -&gt; gnu debugger, standard part of linux development, supports many languages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techniques are the same as in most debugging tools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can examine a running file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can also examine core files of previous crashed programs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Want to know which line we crashed at (backtrace)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Inspect variables during run time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Want to know which functions were called to get to this point (backtrace)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12" name="Google Shape;212;p1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1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21 - KASEY CHAMPION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Meet gdb</a:t>
            </a:r>
            <a:endParaRPr/>
          </a:p>
        </p:txBody>
      </p:sp>
      <p:sp>
        <p:nvSpPr>
          <p:cNvPr id="220" name="Google Shape;220;p11"/>
          <p:cNvSpPr txBox="1"/>
          <p:nvPr>
            <p:ph idx="1" type="body"/>
          </p:nvPr>
        </p:nvSpPr>
        <p:spPr>
          <a:xfrm>
            <a:off x="575252" y="1463850"/>
            <a:ext cx="6778200" cy="4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Compile code with ‘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-g</a:t>
            </a:r>
            <a:r>
              <a:rPr lang="en-US"/>
              <a:t>’ flag</a:t>
            </a:r>
            <a:endParaRPr/>
          </a:p>
          <a:p>
            <a:pPr indent="-162559" lvl="1" marL="26517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gcc -g program.c</a:t>
            </a:r>
            <a:r>
              <a:rPr lang="en-US"/>
              <a:t> </a:t>
            </a:r>
            <a:endParaRPr/>
          </a:p>
          <a:p>
            <a:pPr indent="-162559" lvl="1" marL="26517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/>
              <a:t>saves human readable info</a:t>
            </a:r>
            <a:endParaRPr/>
          </a:p>
          <a:p>
            <a:pPr indent="-1333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Open program with </a:t>
            </a:r>
            <a:r>
              <a:rPr lang="en-US" sz="2100">
                <a:latin typeface="Courier New"/>
                <a:ea typeface="Courier New"/>
                <a:cs typeface="Courier New"/>
                <a:sym typeface="Courier New"/>
              </a:rPr>
              <a:t>gdb &lt;executable file&gt;</a:t>
            </a:r>
            <a:endParaRPr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-137159" lvl="1" marL="265176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gdb a.out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333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start or restart the program: </a:t>
            </a:r>
            <a:r>
              <a:rPr lang="en-US" sz="2100">
                <a:latin typeface="Courier New"/>
                <a:ea typeface="Courier New"/>
                <a:cs typeface="Courier New"/>
                <a:sym typeface="Courier New"/>
              </a:rPr>
              <a:t>run &lt;program args&gt;</a:t>
            </a:r>
            <a:endParaRPr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-457200" lvl="1" marL="63093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quit the program: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kill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457200" lvl="1" marL="63093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quit gdb: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quit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Reference information: help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Most commands have short abbreviations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bt</a:t>
            </a:r>
            <a:r>
              <a:rPr lang="en-US"/>
              <a:t> = backtrace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US"/>
              <a:t> = next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US"/>
              <a:t> = step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q</a:t>
            </a:r>
            <a:r>
              <a:rPr lang="en-US"/>
              <a:t> = quit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&lt;return&gt; often repeats the last command</a:t>
            </a:r>
            <a:endParaRPr/>
          </a:p>
        </p:txBody>
      </p:sp>
      <p:sp>
        <p:nvSpPr>
          <p:cNvPr id="221" name="Google Shape;221;p1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11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21 - KASEY CHAMPION</a:t>
            </a:r>
            <a:endParaRPr/>
          </a:p>
        </p:txBody>
      </p:sp>
      <p:pic>
        <p:nvPicPr>
          <p:cNvPr id="223" name="Google Shape;22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4800" y="1518288"/>
            <a:ext cx="44577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1"/>
          <p:cNvSpPr txBox="1"/>
          <p:nvPr/>
        </p:nvSpPr>
        <p:spPr>
          <a:xfrm>
            <a:off x="0" y="6481463"/>
            <a:ext cx="457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[Video] gdb debugger demo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t/>
            </a:r>
            <a:endParaRPr/>
          </a:p>
        </p:txBody>
      </p:sp>
      <p:sp>
        <p:nvSpPr>
          <p:cNvPr id="230" name="Google Shape;230;p1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1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21233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/>
          <p:nvPr/>
        </p:nvSpPr>
        <p:spPr>
          <a:xfrm>
            <a:off x="0" y="6505537"/>
            <a:ext cx="67931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https://courses.cs.washington.edu/courses/cse374/19sp/refcard.pdf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Useful GDB Commands</a:t>
            </a:r>
            <a:endParaRPr/>
          </a:p>
        </p:txBody>
      </p:sp>
      <p:sp>
        <p:nvSpPr>
          <p:cNvPr id="239" name="Google Shape;239;p13"/>
          <p:cNvSpPr txBox="1"/>
          <p:nvPr>
            <p:ph idx="1" type="body"/>
          </p:nvPr>
        </p:nvSpPr>
        <p:spPr>
          <a:xfrm>
            <a:off x="575240" y="1463857"/>
            <a:ext cx="6098276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bt</a:t>
            </a:r>
            <a:r>
              <a:rPr lang="en-US"/>
              <a:t> – stack backtrace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up</a:t>
            </a:r>
            <a:r>
              <a:rPr lang="en-US"/>
              <a:t>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down</a:t>
            </a:r>
            <a:r>
              <a:rPr lang="en-US"/>
              <a:t> – change current stack frame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-US"/>
              <a:t> – display source code (list n, list &lt;function name&gt;)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print &lt;expression&gt;</a:t>
            </a:r>
            <a:r>
              <a:rPr lang="en-US"/>
              <a:t> – evaluate and print expression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display &lt;expression&gt;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re-evaluate and print expression every time execution pauses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undisplay – remove an expression from the recurring list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info locals</a:t>
            </a:r>
            <a:r>
              <a:rPr lang="en-US"/>
              <a:t> – print all locals (but not parameters)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 (examine</a:t>
            </a:r>
            <a:r>
              <a:rPr lang="en-US"/>
              <a:t>) – look at blocks of memory in various formats</a:t>
            </a:r>
            <a:endParaRPr/>
          </a:p>
        </p:txBody>
      </p:sp>
      <p:sp>
        <p:nvSpPr>
          <p:cNvPr id="240" name="Google Shape;240;p1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1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42" name="Google Shape;242;p13"/>
          <p:cNvSpPr/>
          <p:nvPr/>
        </p:nvSpPr>
        <p:spPr>
          <a:xfrm>
            <a:off x="7031296" y="1512984"/>
            <a:ext cx="4779704" cy="2469394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If we get a segmentation fault: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gdb ./myprogram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Type "run" into GDB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When you get a segfault, type "backtrace" or "bt"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Look at the line numbers from the backtrace, starting from the top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Breakpoints</a:t>
            </a:r>
            <a:endParaRPr/>
          </a:p>
        </p:txBody>
      </p:sp>
      <p:sp>
        <p:nvSpPr>
          <p:cNvPr id="248" name="Google Shape;248;p14"/>
          <p:cNvSpPr txBox="1"/>
          <p:nvPr>
            <p:ph idx="1" type="body"/>
          </p:nvPr>
        </p:nvSpPr>
        <p:spPr>
          <a:xfrm>
            <a:off x="575240" y="1463857"/>
            <a:ext cx="4461981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temporarily stop program running at given points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look at values in variables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test conditions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break function (or line-number)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conditional breakpoints 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to skip a bunch of iterations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to do assertion checking</a:t>
            </a:r>
            <a:endParaRPr/>
          </a:p>
        </p:txBody>
      </p:sp>
      <p:sp>
        <p:nvSpPr>
          <p:cNvPr id="249" name="Google Shape;249;p1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1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51" name="Google Shape;251;p14"/>
          <p:cNvSpPr/>
          <p:nvPr/>
        </p:nvSpPr>
        <p:spPr>
          <a:xfrm>
            <a:off x="5954015" y="641093"/>
            <a:ext cx="6096000" cy="49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break </a:t>
            </a: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– sets breakpoint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Quattrocento San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break &lt;function name&gt; | &lt;line number&gt; | &lt;file&gt;:&lt;line number&gt;</a:t>
            </a:r>
            <a:endParaRPr/>
          </a:p>
          <a:p>
            <a:pPr indent="-127000" lvl="0" marL="9144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C328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info break</a:t>
            </a: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– print table of currently set breakpoints</a:t>
            </a:r>
            <a:endParaRPr/>
          </a:p>
          <a:p>
            <a:pPr indent="-12700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C328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clear</a:t>
            </a: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– remove breakpoints</a:t>
            </a:r>
            <a:endParaRPr/>
          </a:p>
          <a:p>
            <a:pPr indent="-12700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C328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disable</a:t>
            </a: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enable</a:t>
            </a: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temporarily turn breakpoints off/on</a:t>
            </a:r>
            <a:endParaRPr/>
          </a:p>
          <a:p>
            <a:pPr indent="-12700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C328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continue</a:t>
            </a: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– resume execution to next breakpoint or end of program</a:t>
            </a:r>
            <a:endParaRPr/>
          </a:p>
          <a:p>
            <a:pPr indent="-12700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C328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- execute next source line</a:t>
            </a:r>
            <a:endParaRPr/>
          </a:p>
          <a:p>
            <a:pPr indent="-12700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C328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next</a:t>
            </a: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– execute next source line, but treat function calls as a single statement and don’t “step in”</a:t>
            </a:r>
            <a:endParaRPr/>
          </a:p>
          <a:p>
            <a:pPr indent="-12700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C328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finish</a:t>
            </a: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– execute to the conclusion of the current function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Quattrocento San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to recover if you meant “next” instead of “step”</a:t>
            </a:r>
            <a:endParaRPr/>
          </a:p>
        </p:txBody>
      </p:sp>
      <p:pic>
        <p:nvPicPr>
          <p:cNvPr id="252" name="Google Shape;25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924" y="4676408"/>
            <a:ext cx="5295900" cy="16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b54480f8b_0_21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Valgrind</a:t>
            </a:r>
            <a:endParaRPr/>
          </a:p>
        </p:txBody>
      </p:sp>
      <p:sp>
        <p:nvSpPr>
          <p:cNvPr id="258" name="Google Shape;258;gfb54480f8b_0_21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Valgrind is a tool that simulates your program to find memory errors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catches pointer errors during execution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prints summary of heap usage, including details of memory leaks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gcc -g -o myprogram myprogram.c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valgrind --leak-check=full myprogram arg1 ag </a:t>
            </a:r>
            <a:endParaRPr/>
          </a:p>
        </p:txBody>
      </p:sp>
      <p:sp>
        <p:nvSpPr>
          <p:cNvPr id="259" name="Google Shape;259;gfb54480f8b_0_21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gfb54480f8b_0_21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21 - KASEY CHAMPION</a:t>
            </a:r>
            <a:endParaRPr/>
          </a:p>
        </p:txBody>
      </p:sp>
      <p:sp>
        <p:nvSpPr>
          <p:cNvPr id="261" name="Google Shape;261;gfb54480f8b_0_21"/>
          <p:cNvSpPr/>
          <p:nvPr/>
        </p:nvSpPr>
        <p:spPr>
          <a:xfrm>
            <a:off x="575239" y="3829586"/>
            <a:ext cx="60960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Can show: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Use of uninitialized memory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Reading/writing memory after it has been free'd</a:t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37159" lvl="1" marL="26517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Reading/writing off the end of malloc'd blocks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Reading/writing inappropriate areas on the stack</a:t>
            </a:r>
            <a:endParaRPr/>
          </a:p>
        </p:txBody>
      </p:sp>
      <p:sp>
        <p:nvSpPr>
          <p:cNvPr id="262" name="Google Shape;262;gfb54480f8b_0_21"/>
          <p:cNvSpPr/>
          <p:nvPr/>
        </p:nvSpPr>
        <p:spPr>
          <a:xfrm>
            <a:off x="5869134" y="3978996"/>
            <a:ext cx="6096000" cy="17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7159" lvl="1" marL="2651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Memory leaks -- where pointers to malloc'd blocks are lost forever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Mismatched use of malloc/new/new [] vs free/delete/delete []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Overlapping src and dst pointers in memcpy() and related functions</a:t>
            </a:r>
            <a:endParaRPr/>
          </a:p>
        </p:txBody>
      </p:sp>
      <p:sp>
        <p:nvSpPr>
          <p:cNvPr id="263" name="Google Shape;263;gfb54480f8b_0_21"/>
          <p:cNvSpPr txBox="1"/>
          <p:nvPr/>
        </p:nvSpPr>
        <p:spPr>
          <a:xfrm>
            <a:off x="0" y="6495425"/>
            <a:ext cx="450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[Video] Valgrind Demo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b54480f8b_0_30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Valgrind Example</a:t>
            </a:r>
            <a:endParaRPr/>
          </a:p>
        </p:txBody>
      </p:sp>
      <p:sp>
        <p:nvSpPr>
          <p:cNvPr id="269" name="Google Shape;269;gfb54480f8b_0_30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gfb54480f8b_0_30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21 - KASEY CHAMPION</a:t>
            </a:r>
            <a:endParaRPr/>
          </a:p>
        </p:txBody>
      </p:sp>
      <p:pic>
        <p:nvPicPr>
          <p:cNvPr id="271" name="Google Shape;271;gfb54480f8b_0_30"/>
          <p:cNvPicPr preferRelativeResize="0"/>
          <p:nvPr/>
        </p:nvPicPr>
        <p:blipFill rotWithShape="1">
          <a:blip r:embed="rId3">
            <a:alphaModFix/>
          </a:blip>
          <a:srcRect b="37468" l="2630" r="67411" t="5257"/>
          <a:stretch/>
        </p:blipFill>
        <p:spPr>
          <a:xfrm>
            <a:off x="545687" y="1863341"/>
            <a:ext cx="4173666" cy="27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fb54480f8b_0_30"/>
          <p:cNvPicPr preferRelativeResize="0"/>
          <p:nvPr/>
        </p:nvPicPr>
        <p:blipFill rotWithShape="1">
          <a:blip r:embed="rId4">
            <a:alphaModFix/>
          </a:blip>
          <a:srcRect b="0" l="37237" r="5606" t="4915"/>
          <a:stretch/>
        </p:blipFill>
        <p:spPr>
          <a:xfrm>
            <a:off x="4719355" y="1863341"/>
            <a:ext cx="7283131" cy="423511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fb54480f8b_0_30"/>
          <p:cNvSpPr txBox="1"/>
          <p:nvPr/>
        </p:nvSpPr>
        <p:spPr>
          <a:xfrm>
            <a:off x="2969624" y="4313657"/>
            <a:ext cx="141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example1.c</a:t>
            </a:r>
            <a:endParaRPr/>
          </a:p>
        </p:txBody>
      </p:sp>
      <p:sp>
        <p:nvSpPr>
          <p:cNvPr id="274" name="Google Shape;274;gfb54480f8b_0_30"/>
          <p:cNvSpPr txBox="1"/>
          <p:nvPr/>
        </p:nvSpPr>
        <p:spPr>
          <a:xfrm>
            <a:off x="10837333" y="5982875"/>
            <a:ext cx="117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terminal</a:t>
            </a:r>
            <a:endParaRPr/>
          </a:p>
        </p:txBody>
      </p:sp>
      <p:cxnSp>
        <p:nvCxnSpPr>
          <p:cNvPr id="275" name="Google Shape;275;gfb54480f8b_0_30"/>
          <p:cNvCxnSpPr/>
          <p:nvPr/>
        </p:nvCxnSpPr>
        <p:spPr>
          <a:xfrm flipH="1">
            <a:off x="2058925" y="3291100"/>
            <a:ext cx="3714300" cy="3123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76" name="Google Shape;276;gfb54480f8b_0_30"/>
          <p:cNvSpPr txBox="1"/>
          <p:nvPr/>
        </p:nvSpPr>
        <p:spPr>
          <a:xfrm>
            <a:off x="575250" y="4766100"/>
            <a:ext cx="4002900" cy="831300"/>
          </a:xfrm>
          <a:prstGeom prst="rect">
            <a:avLst/>
          </a:prstGeom>
          <a:noFill/>
          <a:ln cap="flat" cmpd="sng" w="952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Attempt to write 4 bytes to an invalid location in memory (sizeof(int))</a:t>
            </a:r>
            <a:endParaRPr>
              <a:solidFill>
                <a:srgbClr val="4C328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a[10] -&gt; index out of bounds</a:t>
            </a:r>
            <a:endParaRPr>
              <a:solidFill>
                <a:srgbClr val="4C328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b54480f8b_0_40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Valgrind EX2</a:t>
            </a:r>
            <a:endParaRPr/>
          </a:p>
        </p:txBody>
      </p:sp>
      <p:sp>
        <p:nvSpPr>
          <p:cNvPr id="282" name="Google Shape;282;gfb54480f8b_0_40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gfb54480f8b_0_40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21 - KASEY CHAMPION</a:t>
            </a:r>
            <a:endParaRPr/>
          </a:p>
        </p:txBody>
      </p:sp>
      <p:pic>
        <p:nvPicPr>
          <p:cNvPr id="284" name="Google Shape;284;gfb54480f8b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239" y="1705811"/>
            <a:ext cx="3327400" cy="29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fb54480f8b_0_40"/>
          <p:cNvSpPr txBox="1"/>
          <p:nvPr/>
        </p:nvSpPr>
        <p:spPr>
          <a:xfrm>
            <a:off x="2953713" y="4482934"/>
            <a:ext cx="141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example2.c</a:t>
            </a:r>
            <a:endParaRPr/>
          </a:p>
        </p:txBody>
      </p:sp>
      <p:pic>
        <p:nvPicPr>
          <p:cNvPr id="286" name="Google Shape;286;gfb54480f8b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2742" y="91093"/>
            <a:ext cx="7253968" cy="617583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fb54480f8b_0_40"/>
          <p:cNvSpPr txBox="1"/>
          <p:nvPr/>
        </p:nvSpPr>
        <p:spPr>
          <a:xfrm>
            <a:off x="11019884" y="6287477"/>
            <a:ext cx="117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terminal</a:t>
            </a:r>
            <a:endParaRPr/>
          </a:p>
        </p:txBody>
      </p:sp>
      <p:cxnSp>
        <p:nvCxnSpPr>
          <p:cNvPr id="288" name="Google Shape;288;gfb54480f8b_0_40"/>
          <p:cNvCxnSpPr/>
          <p:nvPr/>
        </p:nvCxnSpPr>
        <p:spPr>
          <a:xfrm flipH="1">
            <a:off x="3070575" y="1434125"/>
            <a:ext cx="2647500" cy="23166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89" name="Google Shape;289;gfb54480f8b_0_40"/>
          <p:cNvSpPr txBox="1"/>
          <p:nvPr/>
        </p:nvSpPr>
        <p:spPr>
          <a:xfrm>
            <a:off x="575250" y="4821625"/>
            <a:ext cx="4002900" cy="615600"/>
          </a:xfrm>
          <a:prstGeom prst="rect">
            <a:avLst/>
          </a:prstGeom>
          <a:noFill/>
          <a:ln cap="flat" cmpd="sng" w="952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attempting to print a[10] which is not an initialized value (array index out of bounds)</a:t>
            </a:r>
            <a:endParaRPr>
              <a:solidFill>
                <a:srgbClr val="4C328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90" name="Google Shape;290;gfb54480f8b_0_40"/>
          <p:cNvCxnSpPr/>
          <p:nvPr/>
        </p:nvCxnSpPr>
        <p:spPr>
          <a:xfrm flipH="1">
            <a:off x="3088950" y="2261475"/>
            <a:ext cx="2647500" cy="14709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91" name="Google Shape;291;gfb54480f8b_0_40"/>
          <p:cNvCxnSpPr/>
          <p:nvPr/>
        </p:nvCxnSpPr>
        <p:spPr>
          <a:xfrm flipH="1">
            <a:off x="3125700" y="3337200"/>
            <a:ext cx="2659500" cy="3768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>
                <a:solidFill>
                  <a:srgbClr val="4C3282"/>
                </a:solidFill>
              </a:rPr>
              <a:t>Testing</a:t>
            </a:r>
            <a:endParaRPr/>
          </a:p>
        </p:txBody>
      </p:sp>
      <p:sp>
        <p:nvSpPr>
          <p:cNvPr id="298" name="Google Shape;298;p17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Computers don’t make mistakes- people do!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i="1" lang="en-US"/>
              <a:t>“I’m almost done, I just need to make sure it works”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ct val="100000"/>
              <a:buNone/>
            </a:pPr>
            <a:r>
              <a:rPr i="1" lang="en-US" sz="1700"/>
              <a:t>– Naive 14Xers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b="1" lang="en-US">
                <a:solidFill>
                  <a:srgbClr val="4C3282"/>
                </a:solidFill>
              </a:rPr>
              <a:t>Software Test: </a:t>
            </a:r>
            <a:r>
              <a:rPr lang="en-US"/>
              <a:t>a separate piece of code that exercises the code you are assessing by providing input to your code and finishes with an assertion of what the result should be. 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-US"/>
              <a:t>Isolate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-US"/>
              <a:t>Break your code into small modules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-US"/>
              <a:t>Build in increments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-US"/>
              <a:t>Make a plan from simplest to most complex cases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-US"/>
              <a:t>Test as you go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-US"/>
              <a:t>As your code grows, so should your tests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99" name="Google Shape;299;p17"/>
          <p:cNvSpPr txBox="1"/>
          <p:nvPr>
            <p:ph idx="11" type="ftr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CSE 373 SP 18 - KASEY CHAMPION</a:t>
            </a:r>
            <a:endParaRPr/>
          </a:p>
        </p:txBody>
      </p:sp>
      <p:sp>
        <p:nvSpPr>
          <p:cNvPr id="300" name="Google Shape;300;p1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Administrivia</a:t>
            </a:r>
            <a:endParaRPr/>
          </a:p>
        </p:txBody>
      </p:sp>
      <p:sp>
        <p:nvSpPr>
          <p:cNvPr id="130" name="Google Shape;130;p2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Klaatu is down again? -_-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HW2 &amp; HW3 due tomorrow, lock on Sunday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HW4 will be posted later today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Midterm on Friday</a:t>
            </a:r>
            <a:endParaRPr/>
          </a:p>
        </p:txBody>
      </p:sp>
      <p:sp>
        <p:nvSpPr>
          <p:cNvPr id="131" name="Google Shape;131;p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>
                <a:solidFill>
                  <a:srgbClr val="4C3282"/>
                </a:solidFill>
              </a:rPr>
              <a:t>Types of Tests</a:t>
            </a:r>
            <a:endParaRPr/>
          </a:p>
        </p:txBody>
      </p:sp>
      <p:sp>
        <p:nvSpPr>
          <p:cNvPr id="307" name="Google Shape;307;p18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b="1" lang="en-US">
                <a:solidFill>
                  <a:srgbClr val="4C3282"/>
                </a:solidFill>
              </a:rPr>
              <a:t>Black Box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Behavior only – ADT requirements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From an outside point of view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Does your code uphold its contracts with its users?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Performance/efficiency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b="1" lang="en-US">
                <a:solidFill>
                  <a:srgbClr val="B6A479"/>
                </a:solidFill>
              </a:rPr>
              <a:t>White Box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Includes an understanding of the implementation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Written by the author as they develop their code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Break apart requirements into smaller steps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“unit tests” break implementation into single assertions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308" name="Google Shape;308;p18"/>
          <p:cNvSpPr txBox="1"/>
          <p:nvPr>
            <p:ph idx="11" type="ftr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CSE 373 SP 18 - KASEY CHAMPION</a:t>
            </a:r>
            <a:endParaRPr/>
          </a:p>
        </p:txBody>
      </p:sp>
      <p:sp>
        <p:nvSpPr>
          <p:cNvPr id="309" name="Google Shape;309;p1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>
                <a:solidFill>
                  <a:srgbClr val="4C3282"/>
                </a:solidFill>
              </a:rPr>
              <a:t>What to test?</a:t>
            </a:r>
            <a:endParaRPr/>
          </a:p>
        </p:txBody>
      </p:sp>
      <p:sp>
        <p:nvSpPr>
          <p:cNvPr id="316" name="Google Shape;316;p19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Expected behavior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The main use case scenario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Does your code do what it should given friendly conditions?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rPr lang="en-US"/>
              <a:t>Forbidden Input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What are all the ways the user can mess up?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rPr lang="en-US"/>
              <a:t>Empty/Null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Protect yourself!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How do things get started?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rPr lang="en-US"/>
              <a:t>Boundary/Edge Cases</a:t>
            </a:r>
            <a:endParaRPr/>
          </a:p>
          <a:p>
            <a:pPr indent="-137159" lvl="1" marL="265176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First</a:t>
            </a:r>
            <a:endParaRPr/>
          </a:p>
          <a:p>
            <a:pPr indent="-137159" lvl="1" marL="26517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last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rPr lang="en-US"/>
              <a:t>Scale</a:t>
            </a:r>
            <a:endParaRPr/>
          </a:p>
          <a:p>
            <a:pPr indent="-137159" lvl="1" marL="265176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Is there a difference between 10, 100, 1000, 10000 items?</a:t>
            </a:r>
            <a:endParaRPr/>
          </a:p>
        </p:txBody>
      </p:sp>
      <p:sp>
        <p:nvSpPr>
          <p:cNvPr id="317" name="Google Shape;317;p19"/>
          <p:cNvSpPr txBox="1"/>
          <p:nvPr>
            <p:ph idx="11" type="ftr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CSE 373 SP 18 - KASEY CHAMPION</a:t>
            </a:r>
            <a:endParaRPr/>
          </a:p>
        </p:txBody>
      </p:sp>
      <p:sp>
        <p:nvSpPr>
          <p:cNvPr id="318" name="Google Shape;318;p1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>
                <a:solidFill>
                  <a:srgbClr val="4C3282"/>
                </a:solidFill>
              </a:rPr>
              <a:t>Tips for testing</a:t>
            </a:r>
            <a:endParaRPr/>
          </a:p>
        </p:txBody>
      </p:sp>
      <p:sp>
        <p:nvSpPr>
          <p:cNvPr id="325" name="Google Shape;325;p20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You cannot test every possible input, parameter value, etc.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Think of a limited set of tests likely to expose bugs.</a:t>
            </a:r>
            <a:endParaRPr/>
          </a:p>
          <a:p>
            <a:pPr indent="-609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Think about boundary cases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Positive; zero; negative numbers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Right at the edge of an array or collection's size</a:t>
            </a:r>
            <a:endParaRPr/>
          </a:p>
          <a:p>
            <a:pPr indent="-609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Think about empty cases and error cases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0, -1, null;  an empty list or array</a:t>
            </a:r>
            <a:endParaRPr/>
          </a:p>
          <a:p>
            <a:pPr indent="-609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test behavior in combination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Maybe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en-US"/>
              <a:t> usually works, but fails after you call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remove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Make multiple calls;  maybe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US"/>
              <a:t> fails the second time only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b54480f8b_0_174"/>
          <p:cNvSpPr txBox="1"/>
          <p:nvPr>
            <p:ph type="ctrTitle"/>
          </p:nvPr>
        </p:nvSpPr>
        <p:spPr>
          <a:xfrm>
            <a:off x="457200" y="4960137"/>
            <a:ext cx="7772400" cy="1463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Midterm Review</a:t>
            </a:r>
            <a:endParaRPr/>
          </a:p>
        </p:txBody>
      </p:sp>
      <p:sp>
        <p:nvSpPr>
          <p:cNvPr id="332" name="Google Shape;332;gfb54480f8b_0_174"/>
          <p:cNvSpPr txBox="1"/>
          <p:nvPr>
            <p:ph idx="1" type="subTitle"/>
          </p:nvPr>
        </p:nvSpPr>
        <p:spPr>
          <a:xfrm>
            <a:off x="8610600" y="4960137"/>
            <a:ext cx="3200400" cy="1463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fb54480f8b_0_174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fb54480f8b_0_195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Linux File Permissions</a:t>
            </a:r>
            <a:endParaRPr/>
          </a:p>
        </p:txBody>
      </p:sp>
      <p:sp>
        <p:nvSpPr>
          <p:cNvPr id="340" name="Google Shape;340;gfb54480f8b_0_195"/>
          <p:cNvSpPr txBox="1"/>
          <p:nvPr>
            <p:ph idx="1" type="body"/>
          </p:nvPr>
        </p:nvSpPr>
        <p:spPr>
          <a:xfrm>
            <a:off x="575244" y="1463850"/>
            <a:ext cx="4885500" cy="4845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fontScale="6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Permission Groups</a:t>
            </a:r>
            <a:endParaRPr/>
          </a:p>
          <a:p>
            <a:pPr indent="-300037" lvl="0" marL="457200" rtl="0" algn="l">
              <a:spcBef>
                <a:spcPts val="1000"/>
              </a:spcBef>
              <a:spcAft>
                <a:spcPts val="0"/>
              </a:spcAft>
              <a:buSzPct val="81818"/>
              <a:buChar char="▪"/>
            </a:pPr>
            <a:r>
              <a:rPr b="1" lang="en-US"/>
              <a:t>u</a:t>
            </a:r>
            <a:r>
              <a:rPr lang="en-US"/>
              <a:t> – Owner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81818"/>
              <a:buChar char="▪"/>
            </a:pPr>
            <a:r>
              <a:rPr b="1" lang="en-US"/>
              <a:t>g</a:t>
            </a:r>
            <a:r>
              <a:rPr lang="en-US"/>
              <a:t> – Group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81818"/>
              <a:buChar char="▪"/>
            </a:pPr>
            <a:r>
              <a:rPr b="1" lang="en-US"/>
              <a:t>o</a:t>
            </a:r>
            <a:r>
              <a:rPr lang="en-US"/>
              <a:t> – Others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81818"/>
              <a:buChar char="▪"/>
            </a:pPr>
            <a:r>
              <a:rPr b="1" lang="en-US"/>
              <a:t>a</a:t>
            </a:r>
            <a:r>
              <a:rPr lang="en-US"/>
              <a:t> – All users</a:t>
            </a:r>
            <a:endParaRPr/>
          </a:p>
          <a:p>
            <a:pPr indent="0" lvl="0" marL="0" rtl="0" algn="l">
              <a:lnSpc>
                <a:spcPct val="139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Permission Types</a:t>
            </a:r>
            <a:endParaRPr/>
          </a:p>
          <a:p>
            <a:pPr indent="-274240" lvl="0" marL="66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52272"/>
              <a:buFont typeface="Verdana"/>
              <a:buChar char="●"/>
            </a:pPr>
            <a:r>
              <a:rPr b="1" lang="en-US"/>
              <a:t>r</a:t>
            </a:r>
            <a:r>
              <a:rPr lang="en-US"/>
              <a:t>- read –  a user’s ability to read the contents of the file.</a:t>
            </a:r>
            <a:endParaRPr/>
          </a:p>
          <a:p>
            <a:pPr indent="-274240" lvl="0" marL="66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52272"/>
              <a:buFont typeface="Verdana"/>
              <a:buChar char="●"/>
            </a:pPr>
            <a:r>
              <a:rPr b="1" lang="en-US"/>
              <a:t>w</a:t>
            </a:r>
            <a:r>
              <a:rPr lang="en-US"/>
              <a:t> - write – a user’s capability to write or modify a file or directory.</a:t>
            </a:r>
            <a:endParaRPr/>
          </a:p>
          <a:p>
            <a:pPr indent="-274240" lvl="0" marL="66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52272"/>
              <a:buFont typeface="Verdana"/>
              <a:buChar char="●"/>
            </a:pPr>
            <a:r>
              <a:rPr b="1" lang="en-US"/>
              <a:t>x</a:t>
            </a:r>
            <a:r>
              <a:rPr lang="en-US"/>
              <a:t> - execute – a user’s capability to execute a file or view the contents of a directory.</a:t>
            </a:r>
            <a:endParaRPr/>
          </a:p>
          <a:p>
            <a:pPr indent="0" lvl="0" marL="0" rtl="0" algn="l">
              <a:lnSpc>
                <a:spcPct val="139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reading ls -l</a:t>
            </a:r>
            <a:endParaRPr/>
          </a:p>
          <a:p>
            <a:pPr indent="-300037" lvl="0" marL="457200" rtl="0" algn="l">
              <a:lnSpc>
                <a:spcPct val="139024"/>
              </a:lnSpc>
              <a:spcBef>
                <a:spcPts val="0"/>
              </a:spcBef>
              <a:spcAft>
                <a:spcPts val="0"/>
              </a:spcAft>
              <a:buSzPct val="81818"/>
              <a:buChar char="▪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_rw_rw_rw </a:t>
            </a:r>
            <a:r>
              <a:rPr lang="en-US"/>
              <a:t>= owner, group and all users have read &amp; write permissions</a:t>
            </a:r>
            <a:endParaRPr/>
          </a:p>
          <a:p>
            <a:pPr indent="-300037" lvl="0" marL="457200" rtl="0" algn="l">
              <a:lnSpc>
                <a:spcPct val="139024"/>
              </a:lnSpc>
              <a:spcBef>
                <a:spcPts val="0"/>
              </a:spcBef>
              <a:spcAft>
                <a:spcPts val="0"/>
              </a:spcAft>
              <a:buSzPct val="81818"/>
              <a:buChar char="▪"/>
            </a:pPr>
            <a:r>
              <a:rPr lang="en-US"/>
              <a:t>first character is either a - or a d : d means “directory”, “-” means file</a:t>
            </a:r>
            <a:endParaRPr/>
          </a:p>
          <a:p>
            <a:pPr indent="0" lvl="0" marL="0" rtl="0" algn="l">
              <a:lnSpc>
                <a:spcPct val="139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chmod &lt;group&gt;+||-&lt;permission&gt; &lt;file&gt;</a:t>
            </a:r>
            <a:endParaRPr sz="20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9959" lvl="0" marL="457200" rtl="0" algn="l">
              <a:lnSpc>
                <a:spcPct val="139024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Arial"/>
              <a:buChar char="▪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chmod a-rw file1</a:t>
            </a:r>
            <a:r>
              <a:rPr lang="en-US" sz="20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: remove read and write permissions on file1 for all users </a:t>
            </a:r>
            <a:endParaRPr sz="20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9959" lvl="0" marL="457200" rtl="0" algn="l">
              <a:lnSpc>
                <a:spcPct val="139024"/>
              </a:lnSpc>
              <a:spcBef>
                <a:spcPts val="0"/>
              </a:spcBef>
              <a:spcAft>
                <a:spcPts val="1500"/>
              </a:spcAft>
              <a:buClr>
                <a:srgbClr val="111111"/>
              </a:buClr>
              <a:buSzPct val="100000"/>
              <a:buFont typeface="Arial"/>
              <a:buChar char="▪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chmod a+rw file1</a:t>
            </a:r>
            <a:r>
              <a:rPr lang="en-US" sz="20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: add read and write permissions on file1 for all users</a:t>
            </a:r>
            <a:endParaRPr sz="20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fb54480f8b_0_195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gfb54480f8b_0_195"/>
          <p:cNvSpPr txBox="1"/>
          <p:nvPr/>
        </p:nvSpPr>
        <p:spPr>
          <a:xfrm>
            <a:off x="404500" y="6416725"/>
            <a:ext cx="97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https://www.linux.com/training-tutorials/understanding-linux-file-permissions/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43" name="Google Shape;343;gfb54480f8b_0_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051" y="1431462"/>
            <a:ext cx="6210626" cy="399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fb54480f8b_0_311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Shell Variables</a:t>
            </a:r>
            <a:endParaRPr/>
          </a:p>
        </p:txBody>
      </p:sp>
      <p:sp>
        <p:nvSpPr>
          <p:cNvPr id="349" name="Google Shape;349;gfb54480f8b_0_311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20000"/>
          </a:bodyPr>
          <a:lstStyle/>
          <a:p>
            <a:pPr indent="-129222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Shell variables = string substitution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Declare variables in the shell to easily refer to a given string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All variables are strings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Declare variables in the terminal with a name and a string value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&lt;var name&gt;=“&lt;var string&gt;”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EX: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myvar=“myvalue”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Note: no white space allowed on either side of the “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/>
              <a:t>“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Refer to your variable using the “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-US"/>
              <a:t>” symbol before the var name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$&lt;var name&gt;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EX: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echo $myvar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myvalue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29222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Alias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Rename a bash command, create your own shortcut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alias &lt;string&gt;=“substitution string” 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EX: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alias cheer=“echo hip hip horray!”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Only exists within the currents state of your shell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Can store alias in bashrc file to preserve alias across all shells</a:t>
            </a:r>
            <a:endParaRPr/>
          </a:p>
        </p:txBody>
      </p:sp>
      <p:sp>
        <p:nvSpPr>
          <p:cNvPr id="350" name="Google Shape;350;gfb54480f8b_0_311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gfb54480f8b_0_311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b54480f8b_0_318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Bash Script Variables</a:t>
            </a:r>
            <a:endParaRPr/>
          </a:p>
        </p:txBody>
      </p:sp>
      <p:sp>
        <p:nvSpPr>
          <p:cNvPr id="357" name="Google Shape;357;gfb54480f8b_0_318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When writing scripts you can use the following default variables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$# - stores number of parameters entered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Ex: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if [$# -lt 1]</a:t>
            </a:r>
            <a:r>
              <a:rPr lang="en-US"/>
              <a:t> tests if script was passed less than 1 argument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$N - returns Nth argument passed to script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Ex: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sort $1</a:t>
            </a:r>
            <a:r>
              <a:rPr lang="en-US"/>
              <a:t> passes first string passed into script into sort command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$0 – command name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Ex: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echo “$0 needs 1 argument” </a:t>
            </a:r>
            <a:r>
              <a:rPr lang="en-US"/>
              <a:t>prints “&lt;name of script&gt; needs 1 argument”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$* returns all arguments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$@ returns a space separated string containing all arguments</a:t>
            </a:r>
            <a:endParaRPr/>
          </a:p>
          <a:p>
            <a:pPr indent="0" lvl="1" marL="17373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/>
              <a:t>”$@” prevents args originally quoted from being read as multiple args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358" name="Google Shape;358;gfb54480f8b_0_318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gfb54480f8b_0_318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fb54480f8b_0_432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grep</a:t>
            </a:r>
            <a:endParaRPr/>
          </a:p>
        </p:txBody>
      </p:sp>
      <p:sp>
        <p:nvSpPr>
          <p:cNvPr id="365" name="Google Shape;365;gfb54480f8b_0_432"/>
          <p:cNvSpPr txBox="1"/>
          <p:nvPr>
            <p:ph idx="1" type="body"/>
          </p:nvPr>
        </p:nvSpPr>
        <p:spPr>
          <a:xfrm>
            <a:off x="575239" y="1463857"/>
            <a:ext cx="64134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Search for a given string within a given file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grep [options] pattern [files]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grep “computer” /usr/share/dict/words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Helpful Options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-c </a:t>
            </a:r>
            <a:r>
              <a:rPr lang="en-US"/>
              <a:t>: prints count of lines with given pattern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-h </a:t>
            </a:r>
            <a:r>
              <a:rPr lang="en-US"/>
              <a:t>: display matched lines (without filenames)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-i </a:t>
            </a:r>
            <a:r>
              <a:rPr lang="en-US"/>
              <a:t>: ignore case when matching 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-l </a:t>
            </a:r>
            <a:r>
              <a:rPr lang="en-US"/>
              <a:t>: display list of filenames with matches</a:t>
            </a:r>
            <a:endParaRPr/>
          </a:p>
          <a:p>
            <a:pPr indent="-228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66" name="Google Shape;366;gfb54480f8b_0_432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7" name="Google Shape;367;gfb54480f8b_0_432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pic>
        <p:nvPicPr>
          <p:cNvPr id="368" name="Google Shape;368;gfb54480f8b_0_4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435" y="378690"/>
            <a:ext cx="5188564" cy="604819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fb54480f8b_0_432"/>
          <p:cNvSpPr/>
          <p:nvPr/>
        </p:nvSpPr>
        <p:spPr>
          <a:xfrm>
            <a:off x="0" y="6410058"/>
            <a:ext cx="591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https://www.geeksforgeeks.org/grep-command-in-unixlinux/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fb54480f8b_0_548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Redirecting Streams</a:t>
            </a:r>
            <a:endParaRPr/>
          </a:p>
        </p:txBody>
      </p:sp>
      <p:sp>
        <p:nvSpPr>
          <p:cNvPr id="376" name="Google Shape;376;gfb54480f8b_0_548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Redirection Syntax:</a:t>
            </a:r>
            <a:endParaRPr/>
          </a:p>
          <a:p>
            <a:pPr indent="-137159" lvl="1" marL="265176" rtl="0" algn="l">
              <a:spcBef>
                <a:spcPts val="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&lt; yourInput</a:t>
            </a:r>
            <a:endParaRPr/>
          </a:p>
          <a:p>
            <a:pPr indent="-137159" lvl="1" marL="265176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&gt; yourOutput</a:t>
            </a:r>
            <a:endParaRPr/>
          </a:p>
          <a:p>
            <a:pPr indent="-137159" lvl="1" marL="265176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&gt;&gt; appendYourOutput</a:t>
            </a:r>
            <a:endParaRPr/>
          </a:p>
          <a:p>
            <a:pPr indent="-137159" lvl="1" marL="265176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2&gt; yourError</a:t>
            </a:r>
            <a:endParaRPr/>
          </a:p>
          <a:p>
            <a:pPr indent="-137159" lvl="1" marL="265176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&amp;&gt; yourOutputAndError</a:t>
            </a:r>
            <a:endParaRPr/>
          </a:p>
          <a:p>
            <a:pPr indent="-162559" lvl="1" marL="26517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/>
              <a:t>Stdout &amp; stderr default to terminal</a:t>
            </a:r>
            <a:endParaRPr/>
          </a:p>
          <a:p>
            <a:pPr indent="0" lvl="0" marL="26517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cmd &gt; file sends stdout to file</a:t>
            </a:r>
            <a:endParaRPr sz="1800"/>
          </a:p>
          <a:p>
            <a:pPr indent="-137159" lvl="1" marL="2651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cmd 2&gt; file sends stderr to file</a:t>
            </a:r>
            <a:endParaRPr sz="1800"/>
          </a:p>
          <a:p>
            <a:pPr indent="-137159" lvl="1" marL="2651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cmd 1&gt; output.txt 2&gt; error.txt redirects both stdout and stderr to files</a:t>
            </a:r>
            <a:endParaRPr sz="1800"/>
          </a:p>
          <a:p>
            <a:pPr indent="-137159" lvl="1" marL="2651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cmd &lt; file accepts input from file</a:t>
            </a:r>
            <a:endParaRPr/>
          </a:p>
          <a:p>
            <a:pPr indent="-137159" lvl="2" marL="448056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Instead of directly putting arg in command, pass args in from given file</a:t>
            </a:r>
            <a:endParaRPr/>
          </a:p>
          <a:p>
            <a:pPr indent="-137159" lvl="2" marL="448056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cat file1.txt file2.txt file3.txt</a:t>
            </a:r>
            <a:r>
              <a:rPr lang="en-US"/>
              <a:t> or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cat &lt; fileList.txt</a:t>
            </a:r>
            <a:endParaRPr/>
          </a:p>
        </p:txBody>
      </p:sp>
      <p:sp>
        <p:nvSpPr>
          <p:cNvPr id="377" name="Google Shape;377;gfb54480f8b_0_548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gfb54480f8b_0_548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379" name="Google Shape;379;gfb54480f8b_0_548"/>
          <p:cNvSpPr/>
          <p:nvPr/>
        </p:nvSpPr>
        <p:spPr>
          <a:xfrm>
            <a:off x="-12" y="6495259"/>
            <a:ext cx="675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https://www.gnu.org/software/bash/manual/html_node/Redirections.html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b54480f8b_0_664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I/O Piping</a:t>
            </a:r>
            <a:endParaRPr/>
          </a:p>
        </p:txBody>
      </p:sp>
      <p:sp>
        <p:nvSpPr>
          <p:cNvPr id="386" name="Google Shape;386;gfb54480f8b_0_664"/>
          <p:cNvSpPr txBox="1"/>
          <p:nvPr>
            <p:ph idx="1" type="body"/>
          </p:nvPr>
        </p:nvSpPr>
        <p:spPr>
          <a:xfrm>
            <a:off x="575246" y="1463850"/>
            <a:ext cx="65904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We can feed the stdout of one process to the stdin of another using a pipe (“|”)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Data flows from process to the other through multiple transformations seamlessly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Similar to redirection, but specifically passes streams into other programs instead of their defaults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rPr lang="en-US"/>
              <a:t>Example: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Instead of: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du –h –d 1 . &gt; sizes.txt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grep ‘M’ sizes.txt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We can use piping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du – h –d 1 . | grep ‘M’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Piping is effective when you have one set of data that needs to be transformed multiple times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Cmd1 | cmd2 – pipe output of cmd1 into input of cmd2</a:t>
            </a:r>
            <a:endParaRPr/>
          </a:p>
          <a:p>
            <a:pPr indent="-482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gfb54480f8b_0_664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8" name="Google Shape;388;gfb54480f8b_0_664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389" name="Google Shape;389;gfb54480f8b_0_664"/>
          <p:cNvSpPr/>
          <p:nvPr/>
        </p:nvSpPr>
        <p:spPr>
          <a:xfrm>
            <a:off x="0" y="6429565"/>
            <a:ext cx="26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Video: The Magic of Piping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iagram&#10;&#10;Description automatically generated" id="390" name="Google Shape;390;gfb54480f8b_0_6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640" y="1611001"/>
            <a:ext cx="4645516" cy="363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What is a Bug?</a:t>
            </a:r>
            <a:endParaRPr/>
          </a:p>
        </p:txBody>
      </p:sp>
      <p:sp>
        <p:nvSpPr>
          <p:cNvPr id="138" name="Google Shape;138;p3"/>
          <p:cNvSpPr txBox="1"/>
          <p:nvPr>
            <p:ph idx="1" type="body"/>
          </p:nvPr>
        </p:nvSpPr>
        <p:spPr>
          <a:xfrm>
            <a:off x="575245" y="1463850"/>
            <a:ext cx="53817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A bug is a difference between the design of a program and its implementation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Definition based on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Ko &amp; Meyers (2004)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We expected something different from what is happening</a:t>
            </a:r>
            <a:endParaRPr sz="2000"/>
          </a:p>
          <a:p>
            <a:pPr indent="-149859" lvl="1" marL="265176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“it’s not a bug it’s a feature” - Microsoft</a:t>
            </a:r>
            <a:endParaRPr sz="2000"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Examples of bugs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Expected factorial(5) to be 120, but it returned 0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Expected program to finish successfully, but crashed and printed "segmentation fault"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Expected normal output to be printed, but instead printed strange symbols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21 - KASEY CHAMPION</a:t>
            </a:r>
            <a:endParaRPr/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4">
            <a:alphaModFix/>
          </a:blip>
          <a:srcRect b="15315" l="0" r="5944" t="13485"/>
          <a:stretch/>
        </p:blipFill>
        <p:spPr>
          <a:xfrm>
            <a:off x="6236975" y="1608100"/>
            <a:ext cx="5787499" cy="36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b54480f8b_0_781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Statements</a:t>
            </a:r>
            <a:endParaRPr/>
          </a:p>
        </p:txBody>
      </p:sp>
      <p:sp>
        <p:nvSpPr>
          <p:cNvPr id="397" name="Google Shape;397;gfb54480f8b_0_781"/>
          <p:cNvSpPr txBox="1"/>
          <p:nvPr>
            <p:ph idx="1" type="body"/>
          </p:nvPr>
        </p:nvSpPr>
        <p:spPr>
          <a:xfrm>
            <a:off x="575250" y="1463850"/>
            <a:ext cx="8812500" cy="426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if [ test ]; then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commands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fi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if [ -f .bash_profile ]; then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echo “You have a .bash_profile.”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echo “You do not have a .bash_profile”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fi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8" name="Google Shape;398;gfb54480f8b_0_781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9" name="Google Shape;399;gfb54480f8b_0_781"/>
          <p:cNvSpPr txBox="1"/>
          <p:nvPr>
            <p:ph idx="1" type="body"/>
          </p:nvPr>
        </p:nvSpPr>
        <p:spPr>
          <a:xfrm>
            <a:off x="4674425" y="531075"/>
            <a:ext cx="6162900" cy="25191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if [ $# -ne 2 ]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then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echo "$0: takes 2 arguments" 1&gt;&amp;2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exit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fi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0" name="Google Shape;400;gfb54480f8b_0_781"/>
          <p:cNvSpPr txBox="1"/>
          <p:nvPr/>
        </p:nvSpPr>
        <p:spPr>
          <a:xfrm>
            <a:off x="0" y="6481400"/>
            <a:ext cx="63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https://ryanstutorials.net/bash-scripting-tutorial/bash-if-statements.php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fb54480f8b_0_897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Loops</a:t>
            </a:r>
            <a:endParaRPr/>
          </a:p>
        </p:txBody>
      </p:sp>
      <p:sp>
        <p:nvSpPr>
          <p:cNvPr id="407" name="Google Shape;407;gfb54480f8b_0_897"/>
          <p:cNvSpPr txBox="1"/>
          <p:nvPr>
            <p:ph idx="1" type="body"/>
          </p:nvPr>
        </p:nvSpPr>
        <p:spPr>
          <a:xfrm>
            <a:off x="575250" y="1463850"/>
            <a:ext cx="2604000" cy="2031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while [ test ]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do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commands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done</a:t>
            </a:r>
            <a:endParaRPr/>
          </a:p>
        </p:txBody>
      </p:sp>
      <p:sp>
        <p:nvSpPr>
          <p:cNvPr id="408" name="Google Shape;408;gfb54480f8b_0_897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Google Shape;409;gfb54480f8b_0_897"/>
          <p:cNvSpPr txBox="1"/>
          <p:nvPr>
            <p:ph idx="1" type="body"/>
          </p:nvPr>
        </p:nvSpPr>
        <p:spPr>
          <a:xfrm>
            <a:off x="575250" y="4480975"/>
            <a:ext cx="4466100" cy="1462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for variable in words; do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commands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done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0" name="Google Shape;410;gfb54480f8b_0_897"/>
          <p:cNvSpPr txBox="1"/>
          <p:nvPr>
            <p:ph idx="1" type="body"/>
          </p:nvPr>
        </p:nvSpPr>
        <p:spPr>
          <a:xfrm>
            <a:off x="3675800" y="1463850"/>
            <a:ext cx="3845100" cy="2478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counter=1</a:t>
            </a:r>
            <a:endParaRPr sz="180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while [ $counter -le 10 ]</a:t>
            </a:r>
            <a:endParaRPr sz="180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do</a:t>
            </a:r>
            <a:endParaRPr sz="180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echo $counter</a:t>
            </a:r>
            <a:endParaRPr sz="180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((counter++))</a:t>
            </a:r>
            <a:endParaRPr sz="180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done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1" name="Google Shape;411;gfb54480f8b_0_897"/>
          <p:cNvSpPr txBox="1"/>
          <p:nvPr>
            <p:ph idx="1" type="body"/>
          </p:nvPr>
        </p:nvSpPr>
        <p:spPr>
          <a:xfrm>
            <a:off x="8177800" y="1495050"/>
            <a:ext cx="3845100" cy="19695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while [ $# -gt 0 ]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echo $*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shift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done</a:t>
            </a:r>
            <a:endParaRPr sz="180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2" name="Google Shape;412;gfb54480f8b_0_897"/>
          <p:cNvSpPr txBox="1"/>
          <p:nvPr/>
        </p:nvSpPr>
        <p:spPr>
          <a:xfrm>
            <a:off x="0" y="6481400"/>
            <a:ext cx="590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https://ryanstutorials.net/bash-scripting-tutorial/bash-loops.php</a:t>
            </a:r>
            <a:r>
              <a:rPr lang="en-US"/>
              <a:t> </a:t>
            </a:r>
            <a:endParaRPr/>
          </a:p>
        </p:txBody>
      </p:sp>
      <p:sp>
        <p:nvSpPr>
          <p:cNvPr id="413" name="Google Shape;413;gfb54480f8b_0_897"/>
          <p:cNvSpPr txBox="1"/>
          <p:nvPr>
            <p:ph idx="1" type="body"/>
          </p:nvPr>
        </p:nvSpPr>
        <p:spPr>
          <a:xfrm>
            <a:off x="6426125" y="4480975"/>
            <a:ext cx="3845100" cy="1014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for value in {1..5}</a:t>
            </a:r>
            <a:endParaRPr sz="180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do</a:t>
            </a:r>
            <a:endParaRPr sz="180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echo $value</a:t>
            </a:r>
            <a:endParaRPr sz="180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done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fb54480f8b_0_1016"/>
          <p:cNvSpPr txBox="1"/>
          <p:nvPr>
            <p:ph type="title"/>
          </p:nvPr>
        </p:nvSpPr>
        <p:spPr>
          <a:xfrm>
            <a:off x="395401" y="219639"/>
            <a:ext cx="103488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Regex special characters</a:t>
            </a:r>
            <a:endParaRPr/>
          </a:p>
        </p:txBody>
      </p:sp>
      <p:sp>
        <p:nvSpPr>
          <p:cNvPr id="419" name="Google Shape;419;gfb54480f8b_0_1016"/>
          <p:cNvSpPr txBox="1"/>
          <p:nvPr>
            <p:ph idx="1" type="body"/>
          </p:nvPr>
        </p:nvSpPr>
        <p:spPr>
          <a:xfrm>
            <a:off x="509591" y="1144989"/>
            <a:ext cx="5742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75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\ 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- escape following character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75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. 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– matches any single character at least once</a:t>
            </a:r>
            <a:endParaRPr/>
          </a:p>
          <a:p>
            <a:pPr indent="-477043" lvl="0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F86C0"/>
              </a:buClr>
              <a:buSzPct val="175000"/>
              <a:buFont typeface="Arial"/>
              <a:buChar char="•"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c.t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 matches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{cat, cut, cota}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75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| 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- or, enables multiple patterns to match against</a:t>
            </a:r>
            <a:endParaRPr/>
          </a:p>
          <a:p>
            <a:pPr indent="-477043" lvl="1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F86C0"/>
              </a:buClr>
              <a:buSzPct val="175000"/>
              <a:buFont typeface="Arial"/>
              <a:buChar char="•"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a|b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 matches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{a}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{b}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75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 - matches 0 or more of the previous pattern (greedy match)</a:t>
            </a:r>
            <a:endParaRPr/>
          </a:p>
          <a:p>
            <a:pPr indent="-477043" lvl="1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F86C0"/>
              </a:buClr>
              <a:buSzPct val="175000"/>
              <a:buFont typeface="Arial"/>
              <a:buChar char="•"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a* 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matches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{, a, aa, aaa, …}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75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?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 – matches 0 or 1 of the previous pattern</a:t>
            </a:r>
            <a:endParaRPr/>
          </a:p>
          <a:p>
            <a:pPr indent="-477043" lvl="1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F86C0"/>
              </a:buClr>
              <a:buSzPct val="175000"/>
              <a:buFont typeface="Arial"/>
              <a:buChar char="•"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a? 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matches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{, a}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75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 - matches one or more of previous pattern</a:t>
            </a:r>
            <a:endParaRPr/>
          </a:p>
          <a:p>
            <a:pPr indent="-477043" lvl="1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F86C0"/>
              </a:buClr>
              <a:buSzPct val="175000"/>
              <a:buFont typeface="Arial"/>
              <a:buChar char="•"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a+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 matches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{a, aa, aaa, …}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75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{n} 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– matches exactly n repetitions of the preceding</a:t>
            </a:r>
            <a:endParaRPr/>
          </a:p>
          <a:p>
            <a:pPr indent="-477043" lvl="1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F86C0"/>
              </a:buClr>
              <a:buSzPct val="175000"/>
              <a:buFont typeface="Arial"/>
              <a:buChar char="•"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a{3}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 matches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{aaa}</a:t>
            </a:r>
            <a:endParaRPr/>
          </a:p>
        </p:txBody>
      </p:sp>
      <p:sp>
        <p:nvSpPr>
          <p:cNvPr id="420" name="Google Shape;420;gfb54480f8b_0_1016"/>
          <p:cNvSpPr txBox="1"/>
          <p:nvPr>
            <p:ph idx="12" type="sldNum"/>
          </p:nvPr>
        </p:nvSpPr>
        <p:spPr>
          <a:xfrm>
            <a:off x="14449777" y="8725869"/>
            <a:ext cx="1298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gfb54480f8b_0_1016"/>
          <p:cNvSpPr txBox="1"/>
          <p:nvPr>
            <p:ph idx="11" type="ftr"/>
          </p:nvPr>
        </p:nvSpPr>
        <p:spPr>
          <a:xfrm>
            <a:off x="6456990" y="8725869"/>
            <a:ext cx="7868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422" name="Google Shape;422;gfb54480f8b_0_1016"/>
          <p:cNvSpPr/>
          <p:nvPr/>
        </p:nvSpPr>
        <p:spPr>
          <a:xfrm>
            <a:off x="5871741" y="1144989"/>
            <a:ext cx="6023100" cy="25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groups patterns for order of operations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contains literals to be matched, single or range</a:t>
            </a:r>
            <a:endParaRPr sz="1900"/>
          </a:p>
          <a:p>
            <a:pPr indent="-508000" lvl="1" marL="6096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9F86C0"/>
              </a:buClr>
              <a:buSzPts val="32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[a-b] 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matches all lowercase letters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^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anchors to beginning of line</a:t>
            </a:r>
            <a:endParaRPr sz="1900"/>
          </a:p>
          <a:p>
            <a:pPr indent="-508000" lvl="1" marL="6096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9F86C0"/>
              </a:buClr>
              <a:buSzPts val="32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^//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matches lines that start with </a:t>
            </a: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anchors to end of line</a:t>
            </a:r>
            <a:endParaRPr sz="1900"/>
          </a:p>
          <a:p>
            <a:pPr indent="-508000" lvl="1" marL="6096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9F86C0"/>
              </a:buClr>
              <a:buSzPts val="32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;$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matches lines that end with </a:t>
            </a: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9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fb54480f8b_0_1138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Main function</a:t>
            </a:r>
            <a:endParaRPr/>
          </a:p>
        </p:txBody>
      </p:sp>
      <p:sp>
        <p:nvSpPr>
          <p:cNvPr id="428" name="Google Shape;428;gfb54480f8b_0_1138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void main(int argc, char** argv)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printf(“hello, %s\n”, argv[1]);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-152400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argv is the array of inputs from the command line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Tokenized representation of the command line that invoked your program</a:t>
            </a:r>
            <a:endParaRPr/>
          </a:p>
          <a:p>
            <a:pPr indent="-15240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argv[0] is the name of the program being run</a:t>
            </a:r>
            <a:endParaRPr/>
          </a:p>
          <a:p>
            <a:pPr indent="-15240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argc stores the number of arguments ($#)+1</a:t>
            </a:r>
            <a:endParaRPr/>
          </a:p>
          <a:p>
            <a:pPr indent="-15240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Like bash!</a:t>
            </a:r>
            <a:endParaRPr/>
          </a:p>
          <a:p>
            <a:pPr indent="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1" marL="12801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Main is the first function your program executes once it starts</a:t>
            </a:r>
            <a:endParaRPr/>
          </a:p>
          <a:p>
            <a:pPr indent="0" lvl="1" marL="12801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Expect a return of 0 for successful execution or -1 for failure</a:t>
            </a:r>
            <a:endParaRPr/>
          </a:p>
        </p:txBody>
      </p:sp>
      <p:sp>
        <p:nvSpPr>
          <p:cNvPr id="429" name="Google Shape;429;gfb54480f8b_0_1138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0" name="Google Shape;430;gfb54480f8b_0_1138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fb54480f8b_0_1252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Printf – print format function</a:t>
            </a:r>
            <a:endParaRPr/>
          </a:p>
        </p:txBody>
      </p:sp>
      <p:sp>
        <p:nvSpPr>
          <p:cNvPr id="436" name="Google Shape;436;gfb54480f8b_0_1252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Produces string literals to stdout based on given string with format tags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Format tags are stand ins for where something should be inserted into the string literal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%s – string with null termination, %d – int, %f – float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Number of format tags should match number of arguments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Format tags will be replaced with arguments in given order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Defined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stdio.h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printf(“format string %s”, stringVariable);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Replaces %s with variable given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printf(“hello, %s\n”, myName);</a:t>
            </a:r>
            <a:endParaRPr/>
          </a:p>
        </p:txBody>
      </p:sp>
      <p:sp>
        <p:nvSpPr>
          <p:cNvPr id="437" name="Google Shape;437;gfb54480f8b_0_1252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8" name="Google Shape;438;gfb54480f8b_0_1252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439" name="Google Shape;439;gfb54480f8b_0_1252"/>
          <p:cNvSpPr/>
          <p:nvPr/>
        </p:nvSpPr>
        <p:spPr>
          <a:xfrm>
            <a:off x="0" y="6410058"/>
            <a:ext cx="49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https://en.wikipedia.org/wiki/Printf_format_string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fb54480f8b_0_1367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Strings in C</a:t>
            </a:r>
            <a:endParaRPr/>
          </a:p>
        </p:txBody>
      </p:sp>
      <p:sp>
        <p:nvSpPr>
          <p:cNvPr id="445" name="Google Shape;445;gfb54480f8b_0_1367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char s1[] = {’c’, ‘s’, ‘e’, ‘\0’};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char s2[] = “cse”;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char* s3 = “cse”;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All are equivalent ways to define a string in 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There are no “strings” in C, only arrays of characters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- “null terminated array of characters”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char* </a:t>
            </a:r>
            <a:r>
              <a:rPr lang="en-US"/>
              <a:t>is another way to refer to strings in 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- Technically is a pointer to the first char in the series of chars for the string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Strings cannot be concatenated in 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printf(“hello, “ + myName + “\n”); // will not work</a:t>
            </a:r>
            <a:endParaRPr/>
          </a:p>
        </p:txBody>
      </p:sp>
      <p:sp>
        <p:nvSpPr>
          <p:cNvPr id="446" name="Google Shape;446;gfb54480f8b_0_1367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7" name="Google Shape;447;gfb54480f8b_0_1367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graphicFrame>
        <p:nvGraphicFramePr>
          <p:cNvPr id="448" name="Google Shape;448;gfb54480f8b_0_1367"/>
          <p:cNvGraphicFramePr/>
          <p:nvPr/>
        </p:nvGraphicFramePr>
        <p:xfrm>
          <a:off x="5803900" y="17848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{846906E2-3690-4FC3-A282-BAC0310DC512}</a:tableStyleId>
              </a:tblPr>
              <a:tblGrid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</a:tblGrid>
              <a:tr h="47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0x09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\0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"/>
          <p:cNvSpPr txBox="1"/>
          <p:nvPr>
            <p:ph type="title"/>
          </p:nvPr>
        </p:nvSpPr>
        <p:spPr>
          <a:xfrm>
            <a:off x="3315881" y="3446573"/>
            <a:ext cx="5590283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454" name="Google Shape;454;p2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5" name="Google Shape;455;p21"/>
          <p:cNvSpPr txBox="1"/>
          <p:nvPr>
            <p:ph idx="1" type="body"/>
          </p:nvPr>
        </p:nvSpPr>
        <p:spPr>
          <a:xfrm>
            <a:off x="3315880" y="4628428"/>
            <a:ext cx="5590283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56" name="Google Shape;456;p21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Debugging techniques</a:t>
            </a:r>
            <a:endParaRPr/>
          </a:p>
        </p:txBody>
      </p:sp>
      <p:sp>
        <p:nvSpPr>
          <p:cNvPr id="147" name="Google Shape;147;p4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Comment out (or delete) code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tests to determine whether removed code was source of problem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Test one function at a time</a:t>
            </a:r>
            <a:endParaRPr sz="2200"/>
          </a:p>
          <a:p>
            <a:pPr indent="-139700" lvl="1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</a:pPr>
            <a:r>
              <a:rPr lang="en-US" sz="2200"/>
              <a:t>Add print statements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Check if certain code is reachable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check current state of variables</a:t>
            </a:r>
            <a:endParaRPr/>
          </a:p>
          <a:p>
            <a:pPr indent="-139700" lvl="1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</a:pPr>
            <a:r>
              <a:rPr lang="en-US" sz="2200"/>
              <a:t>Use a debugger</a:t>
            </a:r>
            <a:endParaRPr sz="2200"/>
          </a:p>
          <a:p>
            <a:pPr indent="-137159" lvl="1" marL="26517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lets you control program execution line by line</a:t>
            </a:r>
            <a:endParaRPr sz="1800"/>
          </a:p>
          <a:p>
            <a:pPr indent="-137159" lvl="1" marL="26517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lets you see current state of variables</a:t>
            </a:r>
            <a:endParaRPr sz="1800"/>
          </a:p>
          <a:p>
            <a:pPr indent="-137159" lvl="1" marL="26517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 C: gdb</a:t>
            </a:r>
            <a:endParaRPr/>
          </a:p>
          <a:p>
            <a:pPr indent="-139700" lvl="1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</a:pPr>
            <a:r>
              <a:rPr lang="en-US" sz="2200"/>
              <a:t>Write tests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unit tests = test of input and output of singular code modules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often many tests to one function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Type errors/warnings into Google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gcc -Wall -Werror</a:t>
            </a:r>
            <a:r>
              <a:rPr lang="en-US"/>
              <a:t> will show you more compiler output</a:t>
            </a:r>
            <a:endParaRPr/>
          </a:p>
        </p:txBody>
      </p:sp>
      <p:sp>
        <p:nvSpPr>
          <p:cNvPr id="148" name="Google Shape;148;p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21 - KASEY CHAMPION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Debugging Basics</a:t>
            </a:r>
            <a:endParaRPr/>
          </a:p>
        </p:txBody>
      </p:sp>
      <p:sp>
        <p:nvSpPr>
          <p:cNvPr id="155" name="Google Shape;155;p5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Debugging strategies look like: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Describe a difference between expected and actual behavior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Hypothesize possible causes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Investigate possible causes (if not found, go to step 2)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Fix the code which was causing the bug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Vast majority of the time spent in steps 2 &amp; 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56" name="Google Shape;156;p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Hypothesize</a:t>
            </a:r>
            <a:endParaRPr/>
          </a:p>
        </p:txBody>
      </p:sp>
      <p:sp>
        <p:nvSpPr>
          <p:cNvPr id="163" name="Google Shape;163;p6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Now, let's look at the code for factorial()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Select all the places where the error </a:t>
            </a:r>
            <a:r>
              <a:rPr i="1" lang="en-US"/>
              <a:t>could</a:t>
            </a:r>
            <a:r>
              <a:rPr lang="en-US"/>
              <a:t> be coming from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The if statement's "then" branch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The if statement's "else" branch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Somewhere else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3233163" y="4074695"/>
            <a:ext cx="4320413" cy="2031325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factorial(int x)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if (x == 0)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return x;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} else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return x * factorial(x-1);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Investigate</a:t>
            </a:r>
            <a:endParaRPr/>
          </a:p>
        </p:txBody>
      </p:sp>
      <p:sp>
        <p:nvSpPr>
          <p:cNvPr id="172" name="Google Shape;172;p7"/>
          <p:cNvSpPr txBox="1"/>
          <p:nvPr>
            <p:ph idx="1" type="body"/>
          </p:nvPr>
        </p:nvSpPr>
        <p:spPr>
          <a:xfrm>
            <a:off x="575239" y="1722707"/>
            <a:ext cx="5520760" cy="135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Let's investigate the base case and recursive case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Base case is the "if then" branch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Recursive case is the "else" branch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73" name="Google Shape;173;p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graphicFrame>
        <p:nvGraphicFramePr>
          <p:cNvPr id="175" name="Google Shape;175;p7"/>
          <p:cNvGraphicFramePr/>
          <p:nvPr/>
        </p:nvGraphicFramePr>
        <p:xfrm>
          <a:off x="575239" y="4068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{040CC510-CFD9-49F8-BFFF-F0AF979AE53F}</a:tableStyleId>
              </a:tblPr>
              <a:tblGrid>
                <a:gridCol w="1743700"/>
                <a:gridCol w="2020825"/>
                <a:gridCol w="2956200"/>
                <a:gridCol w="1431900"/>
                <a:gridCol w="1362625"/>
              </a:tblGrid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Case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Input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Math Equivalent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 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 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factorial(0)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0! = 1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1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???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Recursive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factorial(1)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1! = 1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1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???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Recursive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factorial(2)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2! = 1 * 2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2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???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Recursive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factorial(3)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3! = 1 * 2 * 3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6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???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6" name="Google Shape;176;p7"/>
          <p:cNvSpPr txBox="1"/>
          <p:nvPr/>
        </p:nvSpPr>
        <p:spPr>
          <a:xfrm>
            <a:off x="7003753" y="1722707"/>
            <a:ext cx="4320413" cy="2031325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factorial(int x)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if (x == 0)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return x;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} else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return x * factorial(x-1);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Investigate</a:t>
            </a:r>
            <a:endParaRPr/>
          </a:p>
        </p:txBody>
      </p:sp>
      <p:sp>
        <p:nvSpPr>
          <p:cNvPr id="182" name="Google Shape;182;p8"/>
          <p:cNvSpPr txBox="1"/>
          <p:nvPr>
            <p:ph idx="1" type="body"/>
          </p:nvPr>
        </p:nvSpPr>
        <p:spPr>
          <a:xfrm>
            <a:off x="575239" y="1722707"/>
            <a:ext cx="5520760" cy="1706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One way to investigate is to write code to test different inputs</a:t>
            </a:r>
            <a:endParaRPr sz="2000"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If we do this, we find that the base case has a problem</a:t>
            </a:r>
            <a:endParaRPr sz="2000"/>
          </a:p>
        </p:txBody>
      </p:sp>
      <p:sp>
        <p:nvSpPr>
          <p:cNvPr id="183" name="Google Shape;183;p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graphicFrame>
        <p:nvGraphicFramePr>
          <p:cNvPr id="185" name="Google Shape;185;p8"/>
          <p:cNvGraphicFramePr/>
          <p:nvPr/>
        </p:nvGraphicFramePr>
        <p:xfrm>
          <a:off x="575239" y="4068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{040CC510-CFD9-49F8-BFFF-F0AF979AE53F}</a:tableStyleId>
              </a:tblPr>
              <a:tblGrid>
                <a:gridCol w="1743700"/>
                <a:gridCol w="2020825"/>
                <a:gridCol w="2956200"/>
                <a:gridCol w="1431900"/>
                <a:gridCol w="1362625"/>
              </a:tblGrid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Case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Input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Math Equivalent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 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 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factorial(0)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0! = 1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1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0</a:t>
                      </a:r>
                      <a:endParaRPr sz="1800" u="none" cap="none" strike="noStrike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Recursive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factorial(1)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1! = 1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1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0</a:t>
                      </a:r>
                      <a:endParaRPr sz="1800" u="none" cap="none" strike="noStrike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Recursive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factorial(2)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2! = 1 * 2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2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0</a:t>
                      </a:r>
                      <a:endParaRPr sz="1800" u="none" cap="none" strike="noStrike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Recursive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factorial(3)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3! = 1 * 2 * 3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6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0</a:t>
                      </a:r>
                      <a:endParaRPr sz="1800" u="none" cap="none" strike="noStrike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6" name="Google Shape;186;p8"/>
          <p:cNvSpPr txBox="1"/>
          <p:nvPr/>
        </p:nvSpPr>
        <p:spPr>
          <a:xfrm>
            <a:off x="7003753" y="1722707"/>
            <a:ext cx="4320413" cy="2031325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factorial(int x)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if (x == 0)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return x;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} else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return x * factorial(x-1);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Fix</a:t>
            </a:r>
            <a:endParaRPr/>
          </a:p>
        </p:txBody>
      </p:sp>
      <p:sp>
        <p:nvSpPr>
          <p:cNvPr id="192" name="Google Shape;192;p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1307374" y="1605073"/>
            <a:ext cx="4320413" cy="2031325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factorial(int x)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if (x == 0)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trike="sng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return x;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} else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return x * factorial(x-1);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6423788" y="1605072"/>
            <a:ext cx="4320413" cy="2031325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factorial(int x)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if (x == 0)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return 1;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} else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return x * factorial(x-1);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aphicFrame>
        <p:nvGraphicFramePr>
          <p:cNvPr id="196" name="Google Shape;196;p9"/>
          <p:cNvGraphicFramePr/>
          <p:nvPr/>
        </p:nvGraphicFramePr>
        <p:xfrm>
          <a:off x="575239" y="4068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{040CC510-CFD9-49F8-BFFF-F0AF979AE53F}</a:tableStyleId>
              </a:tblPr>
              <a:tblGrid>
                <a:gridCol w="1743700"/>
                <a:gridCol w="2020825"/>
                <a:gridCol w="2956200"/>
                <a:gridCol w="1431900"/>
                <a:gridCol w="1362625"/>
              </a:tblGrid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Case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Input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Math Equivalent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 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 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factorial(0)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0! = 1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1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1</a:t>
                      </a:r>
                      <a:endParaRPr sz="1800" u="none" cap="none" strike="noStrike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Recursive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factorial(1)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1! = 1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1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1</a:t>
                      </a:r>
                      <a:endParaRPr sz="1800" u="none" cap="none" strike="noStrike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Recursive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factorial(2)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2! = 1 * 2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2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2</a:t>
                      </a:r>
                      <a:endParaRPr sz="1800" u="none" cap="none" strike="noStrike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Recursive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factorial(3)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3! = 1 * 2 * 3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6</a:t>
                      </a:r>
                      <a:endParaRPr sz="2200" u="none" cap="none" strike="noStrike"/>
                    </a:p>
                  </a:txBody>
                  <a:tcPr marT="115475" marB="115475" marR="115475" marL="1154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6</a:t>
                      </a:r>
                      <a:endParaRPr sz="1800" u="none" cap="none" strike="noStrike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gral">
  <a:themeElements>
    <a:clrScheme name="Custom 2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2018-03-22T00:41:11Z</dcterms:created>
  <dc:creator>Kasey Champion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