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6858000" cx="12192000"/>
  <p:notesSz cx="6858000" cy="9144000"/>
  <p:embeddedFontLst>
    <p:embeddedFont>
      <p:font typeface="Quattrocento Sans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6" roundtripDataSignature="AMtx7mjqM2LIUS+fN0j82mtBXyRYM1Bq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10660CD-7A8E-4CA4-85B9-D08DD3264702}">
  <a:tblStyle styleId="{210660CD-7A8E-4CA4-85B9-D08DD326470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F1FA"/>
          </a:solidFill>
        </a:fill>
      </a:tcStyle>
    </a:wholeTbl>
    <a:band1H>
      <a:tcTxStyle/>
      <a:tcStyle>
        <a:fill>
          <a:solidFill>
            <a:srgbClr val="CBE2F5"/>
          </a:solidFill>
        </a:fill>
      </a:tcStyle>
    </a:band1H>
    <a:band2H>
      <a:tcTxStyle/>
    </a:band2H>
    <a:band1V>
      <a:tcTxStyle/>
      <a:tcStyle>
        <a:fill>
          <a:solidFill>
            <a:srgbClr val="CBE2F5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QuattrocentoSans-bold.fntdata"/><Relationship Id="rId10" Type="http://schemas.openxmlformats.org/officeDocument/2006/relationships/slide" Target="slides/slide5.xml"/><Relationship Id="rId32" Type="http://schemas.openxmlformats.org/officeDocument/2006/relationships/font" Target="fonts/QuattrocentoSans-regular.fntdata"/><Relationship Id="rId13" Type="http://schemas.openxmlformats.org/officeDocument/2006/relationships/slide" Target="slides/slide8.xml"/><Relationship Id="rId35" Type="http://schemas.openxmlformats.org/officeDocument/2006/relationships/font" Target="fonts/QuattrocentoSans-boldItalic.fntdata"/><Relationship Id="rId12" Type="http://schemas.openxmlformats.org/officeDocument/2006/relationships/slide" Target="slides/slide7.xml"/><Relationship Id="rId34" Type="http://schemas.openxmlformats.org/officeDocument/2006/relationships/font" Target="fonts/QuattrocentoSans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customschemas.google.com/relationships/presentationmetadata" Target="meta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rgbClr val="1482A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29"/>
          <p:cNvSpPr/>
          <p:nvPr/>
        </p:nvSpPr>
        <p:spPr>
          <a:xfrm>
            <a:off x="-1" y="0"/>
            <a:ext cx="12192000" cy="4572001"/>
          </a:xfrm>
          <a:custGeom>
            <a:rect b="b" l="l" r="r" t="t"/>
            <a:pathLst>
              <a:path extrusionOk="0" h="4572001" w="12192000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29"/>
          <p:cNvSpPr txBox="1"/>
          <p:nvPr>
            <p:ph type="ctr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5000"/>
              <a:buFont typeface="Quattrocento Sans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9"/>
          <p:cNvSpPr txBox="1"/>
          <p:nvPr>
            <p:ph idx="1" type="subTitle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4C3282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5" name="Google Shape;25;p29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9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7" name="Google Shape;27;p29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cap="flat" cmpd="sng" w="19050">
            <a:solidFill>
              <a:srgbClr val="B6A479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Cherry blossoms on Grant Lane" id="28" name="Google Shape;28;p29"/>
          <p:cNvPicPr preferRelativeResize="0"/>
          <p:nvPr/>
        </p:nvPicPr>
        <p:blipFill rotWithShape="1">
          <a:blip r:embed="rId2">
            <a:alphaModFix/>
          </a:blip>
          <a:srcRect b="13442" l="0" r="0" t="30034"/>
          <a:stretch/>
        </p:blipFill>
        <p:spPr>
          <a:xfrm>
            <a:off x="-3" y="-1"/>
            <a:ext cx="12192002" cy="459424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29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8"/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8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8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5" name="Google Shape;105;p38"/>
          <p:cNvCxnSpPr/>
          <p:nvPr/>
        </p:nvCxnSpPr>
        <p:spPr>
          <a:xfrm>
            <a:off x="61415" y="753975"/>
            <a:ext cx="12008609" cy="0"/>
          </a:xfrm>
          <a:prstGeom prst="straightConnector1">
            <a:avLst/>
          </a:prstGeom>
          <a:noFill/>
          <a:ln cap="flat" cmpd="sng" w="9525">
            <a:solidFill>
              <a:srgbClr val="9B8AB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6" name="Google Shape;106;p38"/>
          <p:cNvSpPr txBox="1"/>
          <p:nvPr>
            <p:ph type="title"/>
          </p:nvPr>
        </p:nvSpPr>
        <p:spPr>
          <a:xfrm>
            <a:off x="1428134" y="263276"/>
            <a:ext cx="10334364" cy="10146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07" name="Google Shape;107;p38"/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108" name="Google Shape;108;p38"/>
            <p:cNvSpPr/>
            <p:nvPr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9" name="Google Shape;109;p38"/>
            <p:cNvGrpSpPr/>
            <p:nvPr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110" name="Google Shape;110;p38"/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rect b="b" l="l" r="r" t="t"/>
                <a:pathLst>
                  <a:path extrusionOk="0" fill="none" h="7526" w="7527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cap="rnd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38"/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rect b="b" l="l" r="r" t="t"/>
                <a:pathLst>
                  <a:path extrusionOk="0" fill="none" h="7040" w="7039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cap="rnd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38"/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rect b="b" l="l" r="r" t="t"/>
                <a:pathLst>
                  <a:path extrusionOk="0" fill="none" h="12130" w="1213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cap="rnd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38"/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rect b="b" l="l" r="r" t="t"/>
                <a:pathLst>
                  <a:path extrusionOk="0" fill="none" h="1998" w="1998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cap="rnd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4" name="Google Shape;114;p38"/>
          <p:cNvSpPr txBox="1"/>
          <p:nvPr>
            <p:ph idx="1" type="body"/>
          </p:nvPr>
        </p:nvSpPr>
        <p:spPr>
          <a:xfrm>
            <a:off x="1428134" y="1463857"/>
            <a:ext cx="10334364" cy="4845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115" name="Google Shape;115;p38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0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0"/>
          <p:cNvSpPr txBox="1"/>
          <p:nvPr>
            <p:ph idx="1" type="body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33" name="Google Shape;33;p30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0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30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1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rgbClr val="1D9A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31"/>
          <p:cNvSpPr/>
          <p:nvPr/>
        </p:nvSpPr>
        <p:spPr>
          <a:xfrm>
            <a:off x="-1" y="0"/>
            <a:ext cx="12192000" cy="4572001"/>
          </a:xfrm>
          <a:custGeom>
            <a:rect b="b" l="l" r="r" t="t"/>
            <a:pathLst>
              <a:path extrusionOk="0" h="4572001" w="12192000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31"/>
          <p:cNvSpPr txBox="1"/>
          <p:nvPr>
            <p:ph type="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5000"/>
              <a:buFont typeface="Quattrocento Sans"/>
              <a:buNone/>
              <a:defRPr b="0"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1"/>
          <p:cNvSpPr txBox="1"/>
          <p:nvPr>
            <p:ph idx="1" type="body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wentieth Century"/>
              <a:buNone/>
              <a:defRPr sz="1800">
                <a:solidFill>
                  <a:srgbClr val="4C328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p31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1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3" name="Google Shape;43;p31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cap="flat" cmpd="sng" w="19050">
            <a:solidFill>
              <a:srgbClr val="B6A479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UW building" id="44" name="Google Shape;44;p31"/>
          <p:cNvPicPr preferRelativeResize="0"/>
          <p:nvPr/>
        </p:nvPicPr>
        <p:blipFill rotWithShape="1">
          <a:blip r:embed="rId2">
            <a:alphaModFix/>
          </a:blip>
          <a:srcRect b="5565" l="0" r="0" t="38185"/>
          <a:stretch/>
        </p:blipFill>
        <p:spPr>
          <a:xfrm>
            <a:off x="3" y="0"/>
            <a:ext cx="12191998" cy="4572001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31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2"/>
          <p:cNvSpPr txBox="1"/>
          <p:nvPr>
            <p:ph type="title"/>
          </p:nvPr>
        </p:nvSpPr>
        <p:spPr>
          <a:xfrm>
            <a:off x="3315881" y="3446573"/>
            <a:ext cx="5590283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  <a:defRPr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2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2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0" name="Google Shape;50;p32"/>
          <p:cNvCxnSpPr/>
          <p:nvPr/>
        </p:nvCxnSpPr>
        <p:spPr>
          <a:xfrm>
            <a:off x="138752" y="1917510"/>
            <a:ext cx="11914495" cy="0"/>
          </a:xfrm>
          <a:prstGeom prst="straightConnector1">
            <a:avLst/>
          </a:prstGeom>
          <a:noFill/>
          <a:ln cap="flat" cmpd="sng" w="19050">
            <a:solidFill>
              <a:srgbClr val="9B8ABE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51" name="Google Shape;51;p32"/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52" name="Google Shape;52;p32"/>
            <p:cNvSpPr/>
            <p:nvPr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3" name="Google Shape;53;p32"/>
            <p:cNvGrpSpPr/>
            <p:nvPr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54" name="Google Shape;54;p32"/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rect b="b" l="l" r="r" t="t"/>
                <a:pathLst>
                  <a:path extrusionOk="0" fill="none" h="3581" w="3581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32"/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rect b="b" l="l" r="r" t="t"/>
                <a:pathLst>
                  <a:path extrusionOk="0" fill="none" h="3557" w="3557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32"/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rect b="b" l="l" r="r" t="t"/>
                <a:pathLst>
                  <a:path extrusionOk="0" fill="none" h="3581" w="3581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32"/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rect b="b" l="l" r="r" t="t"/>
                <a:pathLst>
                  <a:path extrusionOk="0" fill="none" h="3533" w="3557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32"/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rect b="b" l="l" r="r" t="t"/>
                <a:pathLst>
                  <a:path extrusionOk="0" fill="none" h="3581" w="3557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32"/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rect b="b" l="l" r="r" t="t"/>
                <a:pathLst>
                  <a:path extrusionOk="0" fill="none" h="7576" w="7551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32"/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rect b="b" l="l" r="r" t="t"/>
                <a:pathLst>
                  <a:path extrusionOk="0" fill="none" h="4239" w="3264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32"/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rect b="b" l="l" r="r" t="t"/>
                <a:pathLst>
                  <a:path extrusionOk="0" fill="none" h="5359" w="4604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32"/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rect b="b" l="l" r="r" t="t"/>
                <a:pathLst>
                  <a:path extrusionOk="0" fill="none" h="659" w="5091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63;p32"/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rect b="b" l="l" r="r" t="t"/>
                <a:pathLst>
                  <a:path extrusionOk="0" fill="none" h="5067" w="196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64;p32"/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rect b="b" l="l" r="r" t="t"/>
                <a:pathLst>
                  <a:path extrusionOk="0" fill="none" h="2340" w="5651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cap="rnd" cmpd="sng" w="285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5" name="Google Shape;65;p32"/>
          <p:cNvSpPr txBox="1"/>
          <p:nvPr>
            <p:ph idx="1" type="body"/>
          </p:nvPr>
        </p:nvSpPr>
        <p:spPr>
          <a:xfrm>
            <a:off x="3315880" y="4628428"/>
            <a:ext cx="5590283" cy="1463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6" name="Google Shape;66;p32"/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32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3"/>
          <p:cNvSpPr txBox="1"/>
          <p:nvPr>
            <p:ph idx="1" type="body"/>
          </p:nvPr>
        </p:nvSpPr>
        <p:spPr>
          <a:xfrm>
            <a:off x="634620" y="1512985"/>
            <a:ext cx="5397689" cy="4796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70" name="Google Shape;70;p33"/>
          <p:cNvSpPr txBox="1"/>
          <p:nvPr>
            <p:ph idx="2" type="body"/>
          </p:nvPr>
        </p:nvSpPr>
        <p:spPr>
          <a:xfrm>
            <a:off x="6364809" y="1512984"/>
            <a:ext cx="5397689" cy="4796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71" name="Google Shape;71;p33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3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" name="Google Shape;73;p33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3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4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4"/>
          <p:cNvSpPr txBox="1"/>
          <p:nvPr>
            <p:ph idx="1" type="body"/>
          </p:nvPr>
        </p:nvSpPr>
        <p:spPr>
          <a:xfrm>
            <a:off x="575239" y="1531279"/>
            <a:ext cx="5397688" cy="4476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37150" spcFirstLastPara="1" rIns="13715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sz="1800" cap="none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8" name="Google Shape;78;p34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4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0" name="Google Shape;80;p34"/>
          <p:cNvSpPr txBox="1"/>
          <p:nvPr>
            <p:ph idx="2" type="body"/>
          </p:nvPr>
        </p:nvSpPr>
        <p:spPr>
          <a:xfrm>
            <a:off x="584218" y="2096446"/>
            <a:ext cx="5397689" cy="43304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81" name="Google Shape;81;p34"/>
          <p:cNvSpPr txBox="1"/>
          <p:nvPr>
            <p:ph idx="3" type="body"/>
          </p:nvPr>
        </p:nvSpPr>
        <p:spPr>
          <a:xfrm>
            <a:off x="6355830" y="1531279"/>
            <a:ext cx="5397688" cy="4476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37150" spcFirstLastPara="1" rIns="13715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sz="1800" cap="none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82" name="Google Shape;82;p34"/>
          <p:cNvSpPr txBox="1"/>
          <p:nvPr>
            <p:ph idx="4" type="body"/>
          </p:nvPr>
        </p:nvSpPr>
        <p:spPr>
          <a:xfrm>
            <a:off x="6364809" y="2096446"/>
            <a:ext cx="5397689" cy="43304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/>
        </p:txBody>
      </p:sp>
      <p:sp>
        <p:nvSpPr>
          <p:cNvPr id="83" name="Google Shape;83;p34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5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5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5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p35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6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6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36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7"/>
          <p:cNvSpPr txBox="1"/>
          <p:nvPr>
            <p:ph type="title"/>
          </p:nvPr>
        </p:nvSpPr>
        <p:spPr>
          <a:xfrm>
            <a:off x="457200" y="4960138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5000"/>
              <a:buFont typeface="Quattrocento Sans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7"/>
          <p:cNvSpPr/>
          <p:nvPr>
            <p:ph idx="2" type="pic"/>
          </p:nvPr>
        </p:nvSpPr>
        <p:spPr>
          <a:xfrm>
            <a:off x="0" y="-1"/>
            <a:ext cx="12188952" cy="4572000"/>
          </a:xfrm>
          <a:prstGeom prst="rect">
            <a:avLst/>
          </a:prstGeom>
          <a:solidFill>
            <a:srgbClr val="76CEEF"/>
          </a:solidFill>
          <a:ln>
            <a:noFill/>
          </a:ln>
        </p:spPr>
      </p:sp>
      <p:sp>
        <p:nvSpPr>
          <p:cNvPr id="96" name="Google Shape;96;p37"/>
          <p:cNvSpPr txBox="1"/>
          <p:nvPr>
            <p:ph idx="1" type="body"/>
          </p:nvPr>
        </p:nvSpPr>
        <p:spPr>
          <a:xfrm>
            <a:off x="8610600" y="4960138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7" name="Google Shape;97;p37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7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9" name="Google Shape;99;p37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cap="flat" cmpd="sng" w="19050">
            <a:solidFill>
              <a:srgbClr val="4C328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0" name="Google Shape;100;p37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  <a:defRPr b="0" i="0" sz="4400" u="none" cap="none" strike="noStrike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8"/>
          <p:cNvSpPr txBox="1"/>
          <p:nvPr>
            <p:ph idx="1" type="body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683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C3282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B6A479"/>
              </a:buClr>
              <a:buSzPts val="1800"/>
              <a:buFont typeface="Quattrocento Sans"/>
              <a:buChar char="-"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6A479"/>
              </a:buClr>
              <a:buSzPts val="1400"/>
              <a:buFont typeface="Quattrocento Sans"/>
              <a:buChar char="-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6A479"/>
              </a:buClr>
              <a:buSzPts val="1400"/>
              <a:buFont typeface="Quattrocento Sans"/>
              <a:buChar char="-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B6A479"/>
              </a:buClr>
              <a:buSzPts val="1400"/>
              <a:buFont typeface="Quattrocento Sans"/>
              <a:buChar char="-"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8"/>
          <p:cNvSpPr txBox="1"/>
          <p:nvPr>
            <p:ph idx="10" type="dt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8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8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rgbClr val="B6A4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" name="Google Shape;15;p28"/>
          <p:cNvCxnSpPr/>
          <p:nvPr/>
        </p:nvCxnSpPr>
        <p:spPr>
          <a:xfrm rot="10800000">
            <a:off x="429491" y="172390"/>
            <a:ext cx="0" cy="1196439"/>
          </a:xfrm>
          <a:prstGeom prst="straightConnector1">
            <a:avLst/>
          </a:prstGeom>
          <a:noFill/>
          <a:ln cap="flat" cmpd="sng" w="19050">
            <a:solidFill>
              <a:srgbClr val="4C328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28"/>
          <p:cNvSpPr/>
          <p:nvPr/>
        </p:nvSpPr>
        <p:spPr>
          <a:xfrm>
            <a:off x="-914400" y="0"/>
            <a:ext cx="914400" cy="914400"/>
          </a:xfrm>
          <a:prstGeom prst="rect">
            <a:avLst/>
          </a:prstGeom>
          <a:solidFill>
            <a:srgbClr val="B6A479"/>
          </a:solidFill>
          <a:ln cap="flat" cmpd="sng" w="15875">
            <a:solidFill>
              <a:srgbClr val="B6A4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8"/>
          <p:cNvSpPr/>
          <p:nvPr/>
        </p:nvSpPr>
        <p:spPr>
          <a:xfrm>
            <a:off x="-914400" y="914400"/>
            <a:ext cx="914400" cy="914400"/>
          </a:xfrm>
          <a:prstGeom prst="rect">
            <a:avLst/>
          </a:prstGeom>
          <a:solidFill>
            <a:srgbClr val="4C3282"/>
          </a:solidFill>
          <a:ln cap="flat" cmpd="sng" w="15875">
            <a:solidFill>
              <a:srgbClr val="4C32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8"/>
          <p:cNvSpPr/>
          <p:nvPr/>
        </p:nvSpPr>
        <p:spPr>
          <a:xfrm>
            <a:off x="-914400" y="1840457"/>
            <a:ext cx="914400" cy="914400"/>
          </a:xfrm>
          <a:prstGeom prst="rect">
            <a:avLst/>
          </a:prstGeom>
          <a:solidFill>
            <a:srgbClr val="7C5FAA"/>
          </a:solidFill>
          <a:ln cap="flat" cmpd="sng" w="15875">
            <a:solidFill>
              <a:srgbClr val="7C5F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8"/>
          <p:cNvSpPr/>
          <p:nvPr/>
        </p:nvSpPr>
        <p:spPr>
          <a:xfrm>
            <a:off x="-914400" y="2754857"/>
            <a:ext cx="914400" cy="914400"/>
          </a:xfrm>
          <a:prstGeom prst="rect">
            <a:avLst/>
          </a:prstGeom>
          <a:solidFill>
            <a:srgbClr val="9B8ABE"/>
          </a:solidFill>
          <a:ln cap="flat" cmpd="sng" w="15875">
            <a:solidFill>
              <a:srgbClr val="9B8AB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pollev.com/cse374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15.png"/><Relationship Id="rId7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gnu.org/software/libc/manual/html_node/Memory-Allocation-and-C.html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"/>
          <p:cNvSpPr txBox="1"/>
          <p:nvPr>
            <p:ph type="ctr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5000"/>
              <a:buFont typeface="Quattrocento Sans"/>
              <a:buNone/>
            </a:pPr>
            <a:r>
              <a:rPr lang="en-US"/>
              <a:t>Lecture 10: Dynamic Memory Allocation</a:t>
            </a:r>
            <a:endParaRPr/>
          </a:p>
        </p:txBody>
      </p:sp>
      <p:sp>
        <p:nvSpPr>
          <p:cNvPr id="122" name="Google Shape;122;p1"/>
          <p:cNvSpPr txBox="1"/>
          <p:nvPr>
            <p:ph idx="1" type="subTitle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CSE 374: Intermediate Programming Concepts and Tools</a:t>
            </a:r>
            <a:endParaRPr/>
          </a:p>
        </p:txBody>
      </p:sp>
      <p:sp>
        <p:nvSpPr>
          <p:cNvPr id="123" name="Google Shape;123;p1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4" name="Google Shape;124;p1"/>
          <p:cNvSpPr/>
          <p:nvPr/>
        </p:nvSpPr>
        <p:spPr>
          <a:xfrm>
            <a:off x="8107102" y="317965"/>
            <a:ext cx="3703898" cy="2978084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Lecture Participation Poll #10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Log onto </a:t>
            </a:r>
            <a:r>
              <a:rPr b="0" i="0" lang="en-US" sz="1800" u="sng" cap="none" strike="noStrike">
                <a:solidFill>
                  <a:srgbClr val="AB96D4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pollev.com/cse374 </a:t>
            </a:r>
            <a:endParaRPr b="0" i="0" sz="1800" u="none" cap="none" strike="noStrike">
              <a:solidFill>
                <a:srgbClr val="AB96D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Text CSE374 to 22333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calloc()</a:t>
            </a:r>
            <a:endParaRPr/>
          </a:p>
        </p:txBody>
      </p:sp>
      <p:sp>
        <p:nvSpPr>
          <p:cNvPr id="215" name="Google Shape;215;p10"/>
          <p:cNvSpPr txBox="1"/>
          <p:nvPr>
            <p:ph idx="1" type="body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var = (type*) calloc(numOfElements, bytesPerElement);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Like malloc, but also initializes the memory by filling it with 0 values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Slightly slower, but useful for non-performance critical code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Also in stdlib.h</a:t>
            </a:r>
            <a:endParaRPr/>
          </a:p>
        </p:txBody>
      </p:sp>
      <p:sp>
        <p:nvSpPr>
          <p:cNvPr id="216" name="Google Shape;216;p10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7" name="Google Shape;217;p10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  <p:sp>
        <p:nvSpPr>
          <p:cNvPr id="218" name="Google Shape;218;p10"/>
          <p:cNvSpPr txBox="1"/>
          <p:nvPr/>
        </p:nvSpPr>
        <p:spPr>
          <a:xfrm>
            <a:off x="826327" y="3880941"/>
            <a:ext cx="7215437" cy="2031325"/>
          </a:xfrm>
          <a:prstGeom prst="rect">
            <a:avLst/>
          </a:prstGeom>
          <a:noFill/>
          <a:ln cap="flat" cmpd="sng" w="28575">
            <a:solidFill>
              <a:srgbClr val="4C32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//allocate an array to store 10 doubles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double* arr = (double*) calloc(10, sizeof(double));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if (arr == NULL)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return ERROR;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printf(“%f\n”, arr[0]) // Prints 0.00000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realloc()</a:t>
            </a:r>
            <a:endParaRPr/>
          </a:p>
        </p:txBody>
      </p:sp>
      <p:sp>
        <p:nvSpPr>
          <p:cNvPr id="224" name="Google Shape;224;p11"/>
          <p:cNvSpPr txBox="1"/>
          <p:nvPr>
            <p:ph idx="1" type="body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1397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void* realloc(void* p, size_t size)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creates a new allocation with given size, copies the contents of p into it and then frees p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saves a few lines of code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can sometimes be faster due to allocator optimizations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part of stdlib.h</a:t>
            </a:r>
            <a:endParaRPr/>
          </a:p>
        </p:txBody>
      </p:sp>
      <p:sp>
        <p:nvSpPr>
          <p:cNvPr id="225" name="Google Shape;225;p11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6" name="Google Shape;226;p11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2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Freeing Memory in C with free()</a:t>
            </a:r>
            <a:endParaRPr/>
          </a:p>
        </p:txBody>
      </p:sp>
      <p:sp>
        <p:nvSpPr>
          <p:cNvPr id="232" name="Google Shape;232;p12"/>
          <p:cNvSpPr txBox="1"/>
          <p:nvPr>
            <p:ph idx="1" type="body"/>
          </p:nvPr>
        </p:nvSpPr>
        <p:spPr>
          <a:xfrm>
            <a:off x="575240" y="1463857"/>
            <a:ext cx="6242700" cy="48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 lnSpcReduction="20000"/>
          </a:bodyPr>
          <a:lstStyle/>
          <a:p>
            <a:pPr indent="-1397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▪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void free(void* ptr)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145732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Released whole block of memory stored at location ptr to pool of available memory</a:t>
            </a:r>
            <a:endParaRPr/>
          </a:p>
          <a:p>
            <a:pPr indent="-145732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ptr must be the address originally returned by malloc (the beginning of the block) otherwise system exception raised</a:t>
            </a:r>
            <a:endParaRPr/>
          </a:p>
          <a:p>
            <a:pPr indent="-145732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ptr is unaffected by free</a:t>
            </a:r>
            <a:endParaRPr/>
          </a:p>
          <a:p>
            <a:pPr indent="-143827" lvl="2" marL="44805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Set pointer to NULL after freeing it to deallocate that space too</a:t>
            </a:r>
            <a:endParaRPr/>
          </a:p>
          <a:p>
            <a:pPr indent="-145732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Calling free on an already released block (double free) is undefined behavior – best case program crashes </a:t>
            </a:r>
            <a:endParaRPr/>
          </a:p>
          <a:p>
            <a:pPr indent="-145732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Rule of thumb: for every runtime call to malloc there should be one runtime call to free</a:t>
            </a:r>
            <a:endParaRPr/>
          </a:p>
          <a:p>
            <a:pPr indent="-145732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if you lose all pointers to an object you can no longer free it – memory leak!</a:t>
            </a:r>
            <a:endParaRPr/>
          </a:p>
          <a:p>
            <a:pPr indent="-143827" lvl="2" marL="44805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be careful when reassigning pointers</a:t>
            </a:r>
            <a:endParaRPr/>
          </a:p>
          <a:p>
            <a:pPr indent="-143827" lvl="2" marL="44805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this is usually the cause of running out of memory- unreachable data that cannot be freed</a:t>
            </a:r>
            <a:endParaRPr/>
          </a:p>
          <a:p>
            <a:pPr indent="-145732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if you attempt to use an object that has been freed you hit a dangling pointer</a:t>
            </a:r>
            <a:endParaRPr/>
          </a:p>
          <a:p>
            <a:pPr indent="-145732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all memory is freed once a process exits, and it is ok to rely on this in many cases</a:t>
            </a:r>
            <a:endParaRPr/>
          </a:p>
          <a:p>
            <a:pPr indent="-54927" lvl="2" marL="44805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3" name="Google Shape;233;p12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4" name="Google Shape;234;p12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  <p:sp>
        <p:nvSpPr>
          <p:cNvPr id="235" name="Google Shape;235;p12"/>
          <p:cNvSpPr txBox="1"/>
          <p:nvPr/>
        </p:nvSpPr>
        <p:spPr>
          <a:xfrm>
            <a:off x="6817895" y="2297837"/>
            <a:ext cx="5232523" cy="2677656"/>
          </a:xfrm>
          <a:prstGeom prst="rect">
            <a:avLst/>
          </a:prstGeom>
          <a:noFill/>
          <a:ln cap="flat" cmpd="sng" w="28575">
            <a:solidFill>
              <a:srgbClr val="4C32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//allocate an array to store 10 floats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float* arr = (float*) malloc(10*sizeof(float));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if (arr == NULL)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return ERROR;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for (int i = 0; i &lt; size*num; i++)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arr[i] = 0;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free(arr);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arr = NULL; // Optional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Example</a:t>
            </a:r>
            <a:endParaRPr/>
          </a:p>
        </p:txBody>
      </p:sp>
      <p:sp>
        <p:nvSpPr>
          <p:cNvPr id="241" name="Google Shape;241;p13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2" name="Google Shape;242;p13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  <p:sp>
        <p:nvSpPr>
          <p:cNvPr id="243" name="Google Shape;243;p13"/>
          <p:cNvSpPr txBox="1"/>
          <p:nvPr/>
        </p:nvSpPr>
        <p:spPr>
          <a:xfrm>
            <a:off x="575239" y="1466089"/>
            <a:ext cx="8884163" cy="5047536"/>
          </a:xfrm>
          <a:prstGeom prst="rect">
            <a:avLst/>
          </a:prstGeom>
          <a:noFill/>
          <a:ln cap="flat" cmpd="sng" w="28575">
            <a:solidFill>
              <a:srgbClr val="4C32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void foo(int n, int m)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int i, *p; // declare local variables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p = (int*) malloc(n*sizeof(int)); //allocate block of n ints</a:t>
            </a:r>
            <a:endParaRPr sz="1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if (p == NULL) // check for allocation error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perror(“malloc”); //prints error message to stderr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exit(0);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}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for (i=0; i&lt;n; i++) // initialize int array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p[i] = i;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p = (int*) realloc(p, (n+m)*sizeof(int)); // add space for m at end of p block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if (p == NULL) // check for allocation error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perror(“realloc”);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exit(0);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}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for (i=n; i&lt;n+m; i++) // initialize new space at back of array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p[i] = i;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for (i=0; i&lt;n+m; i++) // print out array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printf(“%d\n”, p[i]);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free(p); // free p, pointer will be freed at end of function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5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Example: 1 – initialized data</a:t>
            </a:r>
            <a:endParaRPr/>
          </a:p>
        </p:txBody>
      </p:sp>
      <p:sp>
        <p:nvSpPr>
          <p:cNvPr id="249" name="Google Shape;249;p15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0" name="Google Shape;250;p15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  <p:sp>
        <p:nvSpPr>
          <p:cNvPr id="251" name="Google Shape;251;p15"/>
          <p:cNvSpPr txBox="1"/>
          <p:nvPr/>
        </p:nvSpPr>
        <p:spPr>
          <a:xfrm>
            <a:off x="1838103" y="1281423"/>
            <a:ext cx="4257897" cy="5262979"/>
          </a:xfrm>
          <a:prstGeom prst="rect">
            <a:avLst/>
          </a:prstGeom>
          <a:noFill/>
          <a:ln cap="flat" cmpd="sng" w="28575">
            <a:solidFill>
              <a:srgbClr val="4C32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#include &lt;stdlib.h&gt;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int* copy(int a[], int size)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int i, *a2;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a2 = malloc(size*sizeof(int));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if (a2 == NULL)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return NULL;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for (i = 0; i &lt; size; i++)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a2[i] = a[i];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return a2;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main(int argc, char** argv)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int nums[4] = {1, 2, 3, 4};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int* ncopy = copy(nums, 4);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// do stuff with your copy!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free(ncopy);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return EXIT_SUCCESS;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pic>
        <p:nvPicPr>
          <p:cNvPr id="252" name="Google Shape;25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58864" y="1430158"/>
            <a:ext cx="3599518" cy="47545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3" name="Google Shape;253;p15"/>
          <p:cNvCxnSpPr/>
          <p:nvPr/>
        </p:nvCxnSpPr>
        <p:spPr>
          <a:xfrm>
            <a:off x="347240" y="4618300"/>
            <a:ext cx="1377388" cy="0"/>
          </a:xfrm>
          <a:prstGeom prst="straightConnector1">
            <a:avLst/>
          </a:prstGeom>
          <a:noFill/>
          <a:ln cap="flat" cmpd="sng" w="38100">
            <a:solidFill>
              <a:srgbClr val="4C3282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6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Example: 2 – main local variable in stack</a:t>
            </a:r>
            <a:endParaRPr/>
          </a:p>
        </p:txBody>
      </p:sp>
      <p:sp>
        <p:nvSpPr>
          <p:cNvPr id="259" name="Google Shape;259;p16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0" name="Google Shape;260;p16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  <p:sp>
        <p:nvSpPr>
          <p:cNvPr id="261" name="Google Shape;261;p16"/>
          <p:cNvSpPr txBox="1"/>
          <p:nvPr/>
        </p:nvSpPr>
        <p:spPr>
          <a:xfrm>
            <a:off x="1838103" y="1281423"/>
            <a:ext cx="4257897" cy="5262979"/>
          </a:xfrm>
          <a:prstGeom prst="rect">
            <a:avLst/>
          </a:prstGeom>
          <a:noFill/>
          <a:ln cap="flat" cmpd="sng" w="28575">
            <a:solidFill>
              <a:srgbClr val="4C32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#include &lt;stdlib.h&gt;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int* copy(int a[], int size)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int i, *a2;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a2 = malloc(size*sizeof(int));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if (a2 == NULL)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return NULL;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for (i = 0; i &lt; size; i++)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a2[i] = a[i];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return a2;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main(int argc, char** argv)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int nums[4] = {1, 2, 3, 4};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int* ncopy = copy(nums, 4);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// do stuff with your copy!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free(ncopy);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return EXIT_SUCCESS;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pic>
        <p:nvPicPr>
          <p:cNvPr id="262" name="Google Shape;26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58864" y="1430158"/>
            <a:ext cx="3599518" cy="47545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3" name="Google Shape;263;p16"/>
          <p:cNvCxnSpPr/>
          <p:nvPr/>
        </p:nvCxnSpPr>
        <p:spPr>
          <a:xfrm>
            <a:off x="358814" y="5359079"/>
            <a:ext cx="1377388" cy="0"/>
          </a:xfrm>
          <a:prstGeom prst="straightConnector1">
            <a:avLst/>
          </a:prstGeom>
          <a:noFill/>
          <a:ln cap="flat" cmpd="sng" w="38100">
            <a:solidFill>
              <a:srgbClr val="4C328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64" name="Google Shape;264;p16"/>
          <p:cNvSpPr txBox="1"/>
          <p:nvPr/>
        </p:nvSpPr>
        <p:spPr>
          <a:xfrm>
            <a:off x="9070694" y="2291787"/>
            <a:ext cx="170110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1   2  3  4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7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Example: 3 – copy local variables in stack</a:t>
            </a:r>
            <a:endParaRPr/>
          </a:p>
        </p:txBody>
      </p:sp>
      <p:sp>
        <p:nvSpPr>
          <p:cNvPr id="270" name="Google Shape;270;p17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1" name="Google Shape;271;p17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  <p:sp>
        <p:nvSpPr>
          <p:cNvPr id="272" name="Google Shape;272;p17"/>
          <p:cNvSpPr txBox="1"/>
          <p:nvPr/>
        </p:nvSpPr>
        <p:spPr>
          <a:xfrm>
            <a:off x="1838103" y="1281423"/>
            <a:ext cx="4257897" cy="5262979"/>
          </a:xfrm>
          <a:prstGeom prst="rect">
            <a:avLst/>
          </a:prstGeom>
          <a:noFill/>
          <a:ln cap="flat" cmpd="sng" w="28575">
            <a:solidFill>
              <a:srgbClr val="4C32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#include &lt;stdlib.h&gt;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int* copy(int a[], int size)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int i, *a2;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a2 = malloc(size*sizeof(int));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if (a2 == NULL)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return NULL;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for (i = 0; i &lt; size; i++)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a2[i] = a[i];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return a2;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main(int argc, char** argv)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int nums[4] = {1, 2, 3, 4};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int* ncopy = copy(nums, 4);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// do stuff with your copy!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free(ncopy);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return EXIT_SUCCESS;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pic>
        <p:nvPicPr>
          <p:cNvPr id="273" name="Google Shape;27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58864" y="1430158"/>
            <a:ext cx="3599518" cy="47545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4" name="Google Shape;274;p17"/>
          <p:cNvCxnSpPr/>
          <p:nvPr/>
        </p:nvCxnSpPr>
        <p:spPr>
          <a:xfrm>
            <a:off x="358814" y="2662176"/>
            <a:ext cx="1377388" cy="0"/>
          </a:xfrm>
          <a:prstGeom prst="straightConnector1">
            <a:avLst/>
          </a:prstGeom>
          <a:noFill/>
          <a:ln cap="flat" cmpd="sng" w="38100">
            <a:solidFill>
              <a:srgbClr val="4C328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75" name="Google Shape;275;p17"/>
          <p:cNvSpPr txBox="1"/>
          <p:nvPr/>
        </p:nvSpPr>
        <p:spPr>
          <a:xfrm>
            <a:off x="9070694" y="2291787"/>
            <a:ext cx="170110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1   2  3  4</a:t>
            </a:r>
            <a:endParaRPr/>
          </a:p>
        </p:txBody>
      </p:sp>
      <p:pic>
        <p:nvPicPr>
          <p:cNvPr id="276" name="Google Shape;27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58864" y="1460500"/>
            <a:ext cx="3599518" cy="4795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8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Example: 4 – malloc space for int array</a:t>
            </a:r>
            <a:endParaRPr/>
          </a:p>
        </p:txBody>
      </p:sp>
      <p:sp>
        <p:nvSpPr>
          <p:cNvPr id="282" name="Google Shape;282;p18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3" name="Google Shape;283;p18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  <p:sp>
        <p:nvSpPr>
          <p:cNvPr id="284" name="Google Shape;284;p18"/>
          <p:cNvSpPr txBox="1"/>
          <p:nvPr/>
        </p:nvSpPr>
        <p:spPr>
          <a:xfrm>
            <a:off x="1838103" y="1281423"/>
            <a:ext cx="4257897" cy="5262979"/>
          </a:xfrm>
          <a:prstGeom prst="rect">
            <a:avLst/>
          </a:prstGeom>
          <a:noFill/>
          <a:ln cap="flat" cmpd="sng" w="28575">
            <a:solidFill>
              <a:srgbClr val="4C32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#include &lt;stdlib.h&gt;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int* copy(int a[], int size)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int i, *a2;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a2 = malloc(size*sizeof(int));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if (a2 == NULL)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return NULL;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for (i = 0; i &lt; size; i++)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a2[i] = a[i];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return a2;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main(int argc, char** argv)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int nums[4] = {1, 2, 3, 4};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int* ncopy = copy(nums, 4);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// do stuff with your copy!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free(ncopy);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return EXIT_SUCCESS;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pic>
        <p:nvPicPr>
          <p:cNvPr id="285" name="Google Shape;28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58864" y="1430158"/>
            <a:ext cx="3599518" cy="47545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6" name="Google Shape;286;p18"/>
          <p:cNvCxnSpPr/>
          <p:nvPr/>
        </p:nvCxnSpPr>
        <p:spPr>
          <a:xfrm>
            <a:off x="358814" y="2916819"/>
            <a:ext cx="1377388" cy="0"/>
          </a:xfrm>
          <a:prstGeom prst="straightConnector1">
            <a:avLst/>
          </a:prstGeom>
          <a:noFill/>
          <a:ln cap="flat" cmpd="sng" w="38100">
            <a:solidFill>
              <a:srgbClr val="4C328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87" name="Google Shape;287;p18"/>
          <p:cNvSpPr txBox="1"/>
          <p:nvPr/>
        </p:nvSpPr>
        <p:spPr>
          <a:xfrm>
            <a:off x="9070694" y="2291787"/>
            <a:ext cx="170110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1   2  3  4</a:t>
            </a:r>
            <a:endParaRPr/>
          </a:p>
        </p:txBody>
      </p:sp>
      <p:pic>
        <p:nvPicPr>
          <p:cNvPr id="288" name="Google Shape;28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58864" y="1460500"/>
            <a:ext cx="3599518" cy="4795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58864" y="1511300"/>
            <a:ext cx="3599518" cy="4795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9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ct val="100000"/>
              <a:buFont typeface="Quattrocento Sans"/>
              <a:buNone/>
            </a:pPr>
            <a:r>
              <a:rPr lang="en-US"/>
              <a:t>Example: 5 – fill available space from local var</a:t>
            </a:r>
            <a:endParaRPr/>
          </a:p>
        </p:txBody>
      </p:sp>
      <p:sp>
        <p:nvSpPr>
          <p:cNvPr id="295" name="Google Shape;295;p19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6" name="Google Shape;296;p19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  <p:sp>
        <p:nvSpPr>
          <p:cNvPr id="297" name="Google Shape;297;p19"/>
          <p:cNvSpPr txBox="1"/>
          <p:nvPr/>
        </p:nvSpPr>
        <p:spPr>
          <a:xfrm>
            <a:off x="1838103" y="1281423"/>
            <a:ext cx="4257897" cy="5262979"/>
          </a:xfrm>
          <a:prstGeom prst="rect">
            <a:avLst/>
          </a:prstGeom>
          <a:noFill/>
          <a:ln cap="flat" cmpd="sng" w="28575">
            <a:solidFill>
              <a:srgbClr val="4C32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#include &lt;stdlib.h&gt;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int* copy(int a[], int size)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int i, *a2;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a2 = malloc(size*sizeof(int));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if (a2 == NULL)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return NULL;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for (i = 0; i &lt; size; i++)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a2[i] = a[i];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return a2;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main(int argc, char** argv)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int nums[4] = {1, 2, 3, 4};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int* ncopy = copy(nums, 4);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// do stuff with your copy!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free(ncopy);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return EXIT_SUCCESS;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pic>
        <p:nvPicPr>
          <p:cNvPr id="298" name="Google Shape;29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58864" y="1430158"/>
            <a:ext cx="3599518" cy="47545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9" name="Google Shape;299;p19"/>
          <p:cNvCxnSpPr/>
          <p:nvPr/>
        </p:nvCxnSpPr>
        <p:spPr>
          <a:xfrm>
            <a:off x="358814" y="3831220"/>
            <a:ext cx="1377388" cy="0"/>
          </a:xfrm>
          <a:prstGeom prst="straightConnector1">
            <a:avLst/>
          </a:prstGeom>
          <a:noFill/>
          <a:ln cap="flat" cmpd="sng" w="38100">
            <a:solidFill>
              <a:srgbClr val="4C328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00" name="Google Shape;300;p19"/>
          <p:cNvSpPr txBox="1"/>
          <p:nvPr/>
        </p:nvSpPr>
        <p:spPr>
          <a:xfrm>
            <a:off x="9070694" y="2291787"/>
            <a:ext cx="170110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1   2  3  4</a:t>
            </a:r>
            <a:endParaRPr/>
          </a:p>
        </p:txBody>
      </p:sp>
      <p:pic>
        <p:nvPicPr>
          <p:cNvPr id="301" name="Google Shape;30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58864" y="1460500"/>
            <a:ext cx="3599518" cy="4795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58864" y="1511300"/>
            <a:ext cx="3599518" cy="479556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9"/>
          <p:cNvSpPr txBox="1"/>
          <p:nvPr/>
        </p:nvSpPr>
        <p:spPr>
          <a:xfrm>
            <a:off x="8778406" y="3357174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pic>
        <p:nvPicPr>
          <p:cNvPr id="304" name="Google Shape;304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58864" y="1511300"/>
            <a:ext cx="3599518" cy="4799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0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ct val="100000"/>
              <a:buFont typeface="Quattrocento Sans"/>
              <a:buNone/>
            </a:pPr>
            <a:r>
              <a:rPr lang="en-US"/>
              <a:t>Example: 6 – finish copy and free stack space</a:t>
            </a:r>
            <a:endParaRPr/>
          </a:p>
        </p:txBody>
      </p:sp>
      <p:sp>
        <p:nvSpPr>
          <p:cNvPr id="310" name="Google Shape;310;p20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1" name="Google Shape;311;p20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  <p:sp>
        <p:nvSpPr>
          <p:cNvPr id="312" name="Google Shape;312;p20"/>
          <p:cNvSpPr txBox="1"/>
          <p:nvPr/>
        </p:nvSpPr>
        <p:spPr>
          <a:xfrm>
            <a:off x="1838103" y="1281423"/>
            <a:ext cx="4257897" cy="5262979"/>
          </a:xfrm>
          <a:prstGeom prst="rect">
            <a:avLst/>
          </a:prstGeom>
          <a:noFill/>
          <a:ln cap="flat" cmpd="sng" w="28575">
            <a:solidFill>
              <a:srgbClr val="4C32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#include &lt;stdlib.h&gt;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int* copy(int a[], int size)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int i, *a2;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a2 = malloc(size*sizeof(int));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if (a2 == NULL)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return NULL;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for (i = 0; i &lt; size; i++)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a2[i] = a[i];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return a2;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main(int argc, char** argv)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int nums[4] = {1, 2, 3, 4};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int* ncopy = copy(nums, 4);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// do stuff with your copy!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free(ncopy);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return EXIT_SUCCESS;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pic>
        <p:nvPicPr>
          <p:cNvPr id="313" name="Google Shape;31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58864" y="1430158"/>
            <a:ext cx="3599518" cy="47545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4" name="Google Shape;314;p20"/>
          <p:cNvCxnSpPr/>
          <p:nvPr/>
        </p:nvCxnSpPr>
        <p:spPr>
          <a:xfrm>
            <a:off x="358814" y="5590572"/>
            <a:ext cx="1377388" cy="0"/>
          </a:xfrm>
          <a:prstGeom prst="straightConnector1">
            <a:avLst/>
          </a:prstGeom>
          <a:noFill/>
          <a:ln cap="flat" cmpd="sng" w="38100">
            <a:solidFill>
              <a:srgbClr val="4C328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15" name="Google Shape;315;p20"/>
          <p:cNvSpPr txBox="1"/>
          <p:nvPr/>
        </p:nvSpPr>
        <p:spPr>
          <a:xfrm>
            <a:off x="9070694" y="2291787"/>
            <a:ext cx="170110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1   2  3  4</a:t>
            </a:r>
            <a:endParaRPr/>
          </a:p>
        </p:txBody>
      </p:sp>
      <p:pic>
        <p:nvPicPr>
          <p:cNvPr id="316" name="Google Shape;316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58864" y="1460500"/>
            <a:ext cx="3599518" cy="4795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58864" y="1511300"/>
            <a:ext cx="3599518" cy="4795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58864" y="1536700"/>
            <a:ext cx="3599518" cy="4742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Administrivia</a:t>
            </a:r>
            <a:endParaRPr/>
          </a:p>
        </p:txBody>
      </p:sp>
      <p:sp>
        <p:nvSpPr>
          <p:cNvPr id="130" name="Google Shape;130;p2"/>
          <p:cNvSpPr txBox="1"/>
          <p:nvPr>
            <p:ph idx="1" type="body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1" marL="12801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Assignments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Quattrocento Sans"/>
              <a:buChar char="-"/>
            </a:pPr>
            <a:r>
              <a:rPr lang="en-US"/>
              <a:t>HW3 live - due next Thursday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HW2 due Thursday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HW1 deadline pushed out</a:t>
            </a:r>
            <a:endParaRPr/>
          </a:p>
          <a:p>
            <a:pPr indent="-228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Quattrocento Sans"/>
              <a:buNone/>
            </a:pPr>
            <a:r>
              <a:t/>
            </a:r>
            <a:endParaRPr/>
          </a:p>
          <a:p>
            <a:pPr indent="0" lvl="1" marL="12801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31" name="Google Shape;131;p2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2" name="Google Shape;132;p2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1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Example: 7 – free ncopy from heap</a:t>
            </a:r>
            <a:endParaRPr/>
          </a:p>
        </p:txBody>
      </p:sp>
      <p:sp>
        <p:nvSpPr>
          <p:cNvPr id="324" name="Google Shape;324;p21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5" name="Google Shape;325;p21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  <p:sp>
        <p:nvSpPr>
          <p:cNvPr id="326" name="Google Shape;326;p21"/>
          <p:cNvSpPr txBox="1"/>
          <p:nvPr/>
        </p:nvSpPr>
        <p:spPr>
          <a:xfrm>
            <a:off x="1838103" y="1281423"/>
            <a:ext cx="4257897" cy="5262979"/>
          </a:xfrm>
          <a:prstGeom prst="rect">
            <a:avLst/>
          </a:prstGeom>
          <a:noFill/>
          <a:ln cap="flat" cmpd="sng" w="28575">
            <a:solidFill>
              <a:srgbClr val="4C32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#include &lt;stdlib.h&gt;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int* copy(int a[], int size)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int i, *a2;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a2 = malloc(size*sizeof(int));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if (a2 == NULL)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return NULL;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for (i = 0; i &lt; size; i++)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a2[i] = a[i];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return a2;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main(int argc, char** argv)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int nums[4] = {1, 2, 3, 4};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int* ncopy = copy(nums, 4);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// do stuff with your copy!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free(ncopy);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return EXIT_SUCCESS;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pic>
        <p:nvPicPr>
          <p:cNvPr id="327" name="Google Shape;32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58864" y="1430158"/>
            <a:ext cx="3599518" cy="47545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8" name="Google Shape;328;p21"/>
          <p:cNvCxnSpPr/>
          <p:nvPr/>
        </p:nvCxnSpPr>
        <p:spPr>
          <a:xfrm>
            <a:off x="358814" y="5926239"/>
            <a:ext cx="1377388" cy="0"/>
          </a:xfrm>
          <a:prstGeom prst="straightConnector1">
            <a:avLst/>
          </a:prstGeom>
          <a:noFill/>
          <a:ln cap="flat" cmpd="sng" w="38100">
            <a:solidFill>
              <a:srgbClr val="4C328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29" name="Google Shape;329;p21"/>
          <p:cNvSpPr txBox="1"/>
          <p:nvPr/>
        </p:nvSpPr>
        <p:spPr>
          <a:xfrm>
            <a:off x="9070694" y="2291787"/>
            <a:ext cx="170110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1   2  3  4</a:t>
            </a:r>
            <a:endParaRPr/>
          </a:p>
        </p:txBody>
      </p:sp>
      <p:pic>
        <p:nvPicPr>
          <p:cNvPr id="330" name="Google Shape;33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58864" y="1460500"/>
            <a:ext cx="3599518" cy="4795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58864" y="1511300"/>
            <a:ext cx="3599518" cy="4795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58864" y="1536700"/>
            <a:ext cx="3599518" cy="4742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358864" y="1446622"/>
            <a:ext cx="3599518" cy="4803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2"/>
          <p:cNvSpPr txBox="1"/>
          <p:nvPr>
            <p:ph type="title"/>
          </p:nvPr>
        </p:nvSpPr>
        <p:spPr>
          <a:xfrm>
            <a:off x="3315881" y="3446573"/>
            <a:ext cx="5590283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Appendix</a:t>
            </a:r>
            <a:endParaRPr/>
          </a:p>
        </p:txBody>
      </p:sp>
      <p:sp>
        <p:nvSpPr>
          <p:cNvPr id="339" name="Google Shape;339;p22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0" name="Google Shape;340;p22"/>
          <p:cNvSpPr txBox="1"/>
          <p:nvPr>
            <p:ph idx="1" type="body"/>
          </p:nvPr>
        </p:nvSpPr>
        <p:spPr>
          <a:xfrm>
            <a:off x="3315880" y="4628428"/>
            <a:ext cx="5590283" cy="1463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41" name="Google Shape;341;p22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3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Common Memory Errors</a:t>
            </a:r>
            <a:endParaRPr/>
          </a:p>
        </p:txBody>
      </p:sp>
      <p:sp>
        <p:nvSpPr>
          <p:cNvPr id="347" name="Google Shape;347;p23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8" name="Google Shape;348;p23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  <p:sp>
        <p:nvSpPr>
          <p:cNvPr id="349" name="Google Shape;349;p23"/>
          <p:cNvSpPr txBox="1"/>
          <p:nvPr/>
        </p:nvSpPr>
        <p:spPr>
          <a:xfrm>
            <a:off x="892489" y="1994267"/>
            <a:ext cx="2941831" cy="646331"/>
          </a:xfrm>
          <a:prstGeom prst="rect">
            <a:avLst/>
          </a:prstGeom>
          <a:noFill/>
          <a:ln cap="flat" cmpd="sng" w="28575">
            <a:solidFill>
              <a:srgbClr val="4C32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x[] = {1, 2, 3};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free(x);</a:t>
            </a:r>
            <a:endParaRPr/>
          </a:p>
        </p:txBody>
      </p:sp>
      <p:sp>
        <p:nvSpPr>
          <p:cNvPr id="350" name="Google Shape;350;p23"/>
          <p:cNvSpPr txBox="1"/>
          <p:nvPr/>
        </p:nvSpPr>
        <p:spPr>
          <a:xfrm>
            <a:off x="892489" y="3105834"/>
            <a:ext cx="6801862" cy="646331"/>
          </a:xfrm>
          <a:prstGeom prst="rect">
            <a:avLst/>
          </a:prstGeom>
          <a:noFill/>
          <a:ln cap="flat" cmpd="sng" w="28575">
            <a:solidFill>
              <a:srgbClr val="4C32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char** strings = (char**)malloc(sizeof(char)*5);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free(strings);</a:t>
            </a:r>
            <a:endParaRPr/>
          </a:p>
        </p:txBody>
      </p:sp>
      <p:sp>
        <p:nvSpPr>
          <p:cNvPr id="351" name="Google Shape;351;p23"/>
          <p:cNvSpPr txBox="1"/>
          <p:nvPr/>
        </p:nvSpPr>
        <p:spPr>
          <a:xfrm>
            <a:off x="3984673" y="2100180"/>
            <a:ext cx="498944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 is a local variable stored in stack, cannot be freed </a:t>
            </a:r>
            <a:endParaRPr/>
          </a:p>
        </p:txBody>
      </p:sp>
      <p:sp>
        <p:nvSpPr>
          <p:cNvPr id="352" name="Google Shape;352;p23"/>
          <p:cNvSpPr txBox="1"/>
          <p:nvPr/>
        </p:nvSpPr>
        <p:spPr>
          <a:xfrm>
            <a:off x="892489" y="3886609"/>
            <a:ext cx="680186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Mismatch of type! If you want to allocate an array of strings (a 2D array in C because strings are themselves arrays of chars) malloc(sizeof(char*)*5); HOW MUCH SPACE DOES IT SET ASIDE? DOES THIS WORK?</a:t>
            </a:r>
            <a:endParaRPr/>
          </a:p>
        </p:txBody>
      </p:sp>
      <p:sp>
        <p:nvSpPr>
          <p:cNvPr id="353" name="Google Shape;353;p23"/>
          <p:cNvSpPr txBox="1"/>
          <p:nvPr/>
        </p:nvSpPr>
        <p:spPr>
          <a:xfrm>
            <a:off x="7793471" y="3736199"/>
            <a:ext cx="4139659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Dereferencing a non-pointer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Accessing freed memory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Double free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Forgetting to free memory “memory leak”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 of bounds access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 memory before allocation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Wrong allocation size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4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t/>
            </a:r>
            <a:endParaRPr/>
          </a:p>
        </p:txBody>
      </p:sp>
      <p:sp>
        <p:nvSpPr>
          <p:cNvPr id="359" name="Google Shape;359;p24"/>
          <p:cNvSpPr txBox="1"/>
          <p:nvPr>
            <p:ph idx="1" type="body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  <p:sp>
        <p:nvSpPr>
          <p:cNvPr id="360" name="Google Shape;360;p24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1" name="Google Shape;361;p24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  <p:pic>
        <p:nvPicPr>
          <p:cNvPr id="362" name="Google Shape;36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0200" y="381000"/>
            <a:ext cx="115316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5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t/>
            </a:r>
            <a:endParaRPr/>
          </a:p>
        </p:txBody>
      </p:sp>
      <p:sp>
        <p:nvSpPr>
          <p:cNvPr id="368" name="Google Shape;368;p25"/>
          <p:cNvSpPr txBox="1"/>
          <p:nvPr>
            <p:ph idx="1" type="body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  <p:sp>
        <p:nvSpPr>
          <p:cNvPr id="369" name="Google Shape;369;p25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0" name="Google Shape;370;p25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  <p:pic>
        <p:nvPicPr>
          <p:cNvPr id="371" name="Google Shape;37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450" y="146050"/>
            <a:ext cx="11849100" cy="656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6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errno</a:t>
            </a:r>
            <a:endParaRPr/>
          </a:p>
        </p:txBody>
      </p:sp>
      <p:sp>
        <p:nvSpPr>
          <p:cNvPr id="377" name="Google Shape;377;p26"/>
          <p:cNvSpPr txBox="1"/>
          <p:nvPr>
            <p:ph idx="1" type="body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1397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How do you know if an error has occurred in C?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no exceptions like Java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usually return a special error value (NULL, -1)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stdlib functions set a global variable called errno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check errno for specific error types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if (errno == ENOMEM) // allocation failure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perror(“error message”) prints to stderr</a:t>
            </a:r>
            <a:endParaRPr/>
          </a:p>
        </p:txBody>
      </p:sp>
      <p:sp>
        <p:nvSpPr>
          <p:cNvPr id="378" name="Google Shape;378;p26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9" name="Google Shape;379;p26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7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C Garbage Collector</a:t>
            </a:r>
            <a:endParaRPr/>
          </a:p>
        </p:txBody>
      </p:sp>
      <p:sp>
        <p:nvSpPr>
          <p:cNvPr id="385" name="Google Shape;385;p27"/>
          <p:cNvSpPr txBox="1"/>
          <p:nvPr>
            <p:ph idx="1" type="body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1397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garbage collection is the automatic reclamation of heap-allocated memory that is never explicitly freed by application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used in many modern languages: Java, C#, Ruby, Python, Javascript etc…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“conservative” garbage collectors do exist for C and C++ but cannot collect all garbage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Data is considered “garbage” if it is no longer reachable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lost pointers to data (Like a dropped link list node in Java)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memory allocator can sometimes get help from the compiler to know what data is a pointer and what is not</a:t>
            </a:r>
            <a:endParaRPr/>
          </a:p>
        </p:txBody>
      </p:sp>
      <p:sp>
        <p:nvSpPr>
          <p:cNvPr id="386" name="Google Shape;386;p27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7" name="Google Shape;387;p27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Array Syntax with Pointers</a:t>
            </a:r>
            <a:endParaRPr/>
          </a:p>
        </p:txBody>
      </p:sp>
      <p:sp>
        <p:nvSpPr>
          <p:cNvPr id="138" name="Google Shape;138;p3"/>
          <p:cNvSpPr txBox="1"/>
          <p:nvPr>
            <p:ph idx="1" type="body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1397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You can use the bracket notation to index pointers 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char arr[] = "cse";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char* ptr = arr;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char letter_c = *ptr; // equivalent to ptr[0]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char letter_e = ptr[2];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The bracket syntax is just another way of saying this: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letter_e = *(ptr + 2);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"Pointer arithmetic" works with other types like int, long</a:t>
            </a:r>
            <a:endParaRPr/>
          </a:p>
        </p:txBody>
      </p:sp>
      <p:sp>
        <p:nvSpPr>
          <p:cNvPr id="139" name="Google Shape;139;p3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0" name="Google Shape;140;p3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Pointer Mystery</a:t>
            </a:r>
            <a:endParaRPr/>
          </a:p>
        </p:txBody>
      </p:sp>
      <p:sp>
        <p:nvSpPr>
          <p:cNvPr id="146" name="Google Shape;146;p4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7" name="Google Shape;147;p4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  <p:sp>
        <p:nvSpPr>
          <p:cNvPr id="148" name="Google Shape;148;p4"/>
          <p:cNvSpPr txBox="1"/>
          <p:nvPr/>
        </p:nvSpPr>
        <p:spPr>
          <a:xfrm>
            <a:off x="742846" y="1220087"/>
            <a:ext cx="5240860" cy="5478423"/>
          </a:xfrm>
          <a:prstGeom prst="rect">
            <a:avLst/>
          </a:prstGeom>
          <a:noFill/>
          <a:ln cap="flat" cmpd="sng" w="28575">
            <a:solidFill>
              <a:srgbClr val="4C32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#include &lt;stdio.h&gt;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// What does the program print?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void mystery(char *a, int *b, int c)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int *d = b - 1;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c = *b + c;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*b = c - *d;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*d = *b - *d;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a[2] = a[b - d];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main(int argc, char **argv)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char ant[4] = "bed";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int x[2];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*x = 6;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x[1] = 7;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int y = 4;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int *z = &amp;y;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*z = *x;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printf("%d %d %d %s\n", *x, x[1], y, ant);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mystery(ant, x + 1, y);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printf("%d %d %d %s\n", *x, x[1], y, ant);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graphicFrame>
        <p:nvGraphicFramePr>
          <p:cNvPr id="149" name="Google Shape;149;p4"/>
          <p:cNvGraphicFramePr/>
          <p:nvPr/>
        </p:nvGraphicFramePr>
        <p:xfrm>
          <a:off x="8228311" y="45331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{210660CD-7A8E-4CA4-85B9-D08DD3264702}</a:tableStyleId>
              </a:tblPr>
              <a:tblGrid>
                <a:gridCol w="869675"/>
                <a:gridCol w="869675"/>
                <a:gridCol w="869675"/>
              </a:tblGrid>
              <a:tr h="8246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36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36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e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36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d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50" name="Google Shape;150;p4"/>
          <p:cNvGraphicFramePr/>
          <p:nvPr/>
        </p:nvGraphicFramePr>
        <p:xfrm>
          <a:off x="8228311" y="167532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{210660CD-7A8E-4CA4-85B9-D08DD3264702}</a:tableStyleId>
              </a:tblPr>
              <a:tblGrid>
                <a:gridCol w="869675"/>
                <a:gridCol w="869675"/>
              </a:tblGrid>
              <a:tr h="824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51" name="Google Shape;151;p4"/>
          <p:cNvGraphicFramePr/>
          <p:nvPr/>
        </p:nvGraphicFramePr>
        <p:xfrm>
          <a:off x="8228311" y="289733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{210660CD-7A8E-4CA4-85B9-D08DD3264702}</a:tableStyleId>
              </a:tblPr>
              <a:tblGrid>
                <a:gridCol w="869675"/>
              </a:tblGrid>
              <a:tr h="8246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36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4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52" name="Google Shape;152;p4"/>
          <p:cNvGraphicFramePr/>
          <p:nvPr/>
        </p:nvGraphicFramePr>
        <p:xfrm>
          <a:off x="8228311" y="411933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{210660CD-7A8E-4CA4-85B9-D08DD3264702}</a:tableStyleId>
              </a:tblPr>
              <a:tblGrid>
                <a:gridCol w="869675"/>
              </a:tblGrid>
              <a:tr h="824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53" name="Google Shape;153;p4"/>
          <p:cNvSpPr txBox="1"/>
          <p:nvPr/>
        </p:nvSpPr>
        <p:spPr>
          <a:xfrm>
            <a:off x="7448593" y="634795"/>
            <a:ext cx="59375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</a:t>
            </a:r>
            <a:endParaRPr/>
          </a:p>
        </p:txBody>
      </p:sp>
      <p:sp>
        <p:nvSpPr>
          <p:cNvPr id="154" name="Google Shape;154;p4"/>
          <p:cNvSpPr txBox="1"/>
          <p:nvPr/>
        </p:nvSpPr>
        <p:spPr>
          <a:xfrm>
            <a:off x="7724629" y="1856803"/>
            <a:ext cx="31771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/>
          </a:p>
        </p:txBody>
      </p:sp>
      <p:sp>
        <p:nvSpPr>
          <p:cNvPr id="155" name="Google Shape;155;p4"/>
          <p:cNvSpPr txBox="1"/>
          <p:nvPr/>
        </p:nvSpPr>
        <p:spPr>
          <a:xfrm>
            <a:off x="7718217" y="3026683"/>
            <a:ext cx="32412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/>
          </a:p>
        </p:txBody>
      </p:sp>
      <p:sp>
        <p:nvSpPr>
          <p:cNvPr id="156" name="Google Shape;156;p4"/>
          <p:cNvSpPr txBox="1"/>
          <p:nvPr/>
        </p:nvSpPr>
        <p:spPr>
          <a:xfrm>
            <a:off x="7735851" y="4248691"/>
            <a:ext cx="30649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/>
          </a:p>
        </p:txBody>
      </p:sp>
      <p:sp>
        <p:nvSpPr>
          <p:cNvPr id="157" name="Google Shape;157;p4"/>
          <p:cNvSpPr txBox="1"/>
          <p:nvPr/>
        </p:nvSpPr>
        <p:spPr>
          <a:xfrm>
            <a:off x="9317058" y="1843711"/>
            <a:ext cx="43152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7</a:t>
            </a:r>
            <a:endParaRPr/>
          </a:p>
        </p:txBody>
      </p:sp>
      <p:cxnSp>
        <p:nvCxnSpPr>
          <p:cNvPr id="158" name="Google Shape;158;p4"/>
          <p:cNvCxnSpPr/>
          <p:nvPr/>
        </p:nvCxnSpPr>
        <p:spPr>
          <a:xfrm rot="10800000">
            <a:off x="8663148" y="3874104"/>
            <a:ext cx="0" cy="657549"/>
          </a:xfrm>
          <a:prstGeom prst="straightConnector1">
            <a:avLst/>
          </a:prstGeom>
          <a:noFill/>
          <a:ln cap="flat" cmpd="sng" w="28575">
            <a:solidFill>
              <a:srgbClr val="4C328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59" name="Google Shape;159;p4"/>
          <p:cNvSpPr txBox="1"/>
          <p:nvPr/>
        </p:nvSpPr>
        <p:spPr>
          <a:xfrm>
            <a:off x="8209837" y="5165370"/>
            <a:ext cx="1335622" cy="1200329"/>
          </a:xfrm>
          <a:prstGeom prst="rect">
            <a:avLst/>
          </a:prstGeom>
          <a:noFill/>
          <a:ln cap="flat" cmpd="sng" w="28575">
            <a:solidFill>
              <a:srgbClr val="B6A4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7 6 bed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7 6 bee</a:t>
            </a:r>
            <a:endParaRPr/>
          </a:p>
        </p:txBody>
      </p:sp>
      <p:sp>
        <p:nvSpPr>
          <p:cNvPr id="160" name="Google Shape;160;p4"/>
          <p:cNvSpPr txBox="1"/>
          <p:nvPr/>
        </p:nvSpPr>
        <p:spPr>
          <a:xfrm>
            <a:off x="8441574" y="1830866"/>
            <a:ext cx="43152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6</a:t>
            </a:r>
            <a:endParaRPr/>
          </a:p>
        </p:txBody>
      </p:sp>
      <p:sp>
        <p:nvSpPr>
          <p:cNvPr id="161" name="Google Shape;161;p4"/>
          <p:cNvSpPr txBox="1"/>
          <p:nvPr/>
        </p:nvSpPr>
        <p:spPr>
          <a:xfrm>
            <a:off x="8441574" y="3026683"/>
            <a:ext cx="431528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6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Memory Allocation</a:t>
            </a:r>
            <a:endParaRPr/>
          </a:p>
        </p:txBody>
      </p:sp>
      <p:sp>
        <p:nvSpPr>
          <p:cNvPr id="167" name="Google Shape;167;p5"/>
          <p:cNvSpPr txBox="1"/>
          <p:nvPr>
            <p:ph idx="1" type="body"/>
          </p:nvPr>
        </p:nvSpPr>
        <p:spPr>
          <a:xfrm>
            <a:off x="575240" y="1463857"/>
            <a:ext cx="6515371" cy="4845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 fontScale="92500" lnSpcReduction="10000"/>
          </a:bodyPr>
          <a:lstStyle/>
          <a:p>
            <a:pPr indent="-129222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▪"/>
            </a:pPr>
            <a:r>
              <a:rPr b="1" lang="en-US">
                <a:solidFill>
                  <a:srgbClr val="4C3282"/>
                </a:solidFill>
              </a:rPr>
              <a:t>Allocation</a:t>
            </a:r>
            <a:r>
              <a:rPr lang="en-US"/>
              <a:t> refers to any way of asking for the operating system to set aside space in memory</a:t>
            </a:r>
            <a:endParaRPr/>
          </a:p>
          <a:p>
            <a:pPr indent="-129222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How much space? Based on variable type &amp; your system</a:t>
            </a:r>
            <a:endParaRPr/>
          </a:p>
          <a:p>
            <a:pPr indent="-137160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-"/>
            </a:pPr>
            <a:r>
              <a:rPr lang="en-US"/>
              <a:t>to get specific sizes for your system use “sizeof(&lt;datatype&gt;)” function in stdlib.h</a:t>
            </a:r>
            <a:endParaRPr/>
          </a:p>
          <a:p>
            <a:pPr indent="-129222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Global Variables – </a:t>
            </a:r>
            <a:r>
              <a:rPr b="1" lang="en-US">
                <a:solidFill>
                  <a:srgbClr val="4C3282"/>
                </a:solidFill>
              </a:rPr>
              <a:t>static</a:t>
            </a:r>
            <a:r>
              <a:rPr lang="en-US"/>
              <a:t> memory allocation</a:t>
            </a:r>
            <a:endParaRPr/>
          </a:p>
          <a:p>
            <a:pPr indent="-137160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-"/>
            </a:pPr>
            <a:r>
              <a:rPr lang="en-US"/>
              <a:t>space for global variables is set aside at compile time, stored in RAM next to program data, not stack</a:t>
            </a:r>
            <a:endParaRPr/>
          </a:p>
          <a:p>
            <a:pPr indent="-137160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-"/>
            </a:pPr>
            <a:r>
              <a:rPr lang="en-US"/>
              <a:t>space set aside for global variables is determined by C based on data type</a:t>
            </a:r>
            <a:endParaRPr/>
          </a:p>
          <a:p>
            <a:pPr indent="-137160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-"/>
            </a:pPr>
            <a:r>
              <a:rPr lang="en-US"/>
              <a:t>space is preserved for entire lifetime of program, never freed</a:t>
            </a:r>
            <a:endParaRPr/>
          </a:p>
          <a:p>
            <a:pPr indent="-129222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Local variables – </a:t>
            </a:r>
            <a:r>
              <a:rPr b="1" lang="en-US">
                <a:solidFill>
                  <a:srgbClr val="4C3282"/>
                </a:solidFill>
              </a:rPr>
              <a:t>automatic</a:t>
            </a:r>
            <a:r>
              <a:rPr lang="en-US"/>
              <a:t> memory allocation</a:t>
            </a:r>
            <a:endParaRPr/>
          </a:p>
          <a:p>
            <a:pPr indent="-137160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-"/>
            </a:pPr>
            <a:r>
              <a:rPr lang="en-US"/>
              <a:t>space for local variables is set aside at start of function, stored in stack</a:t>
            </a:r>
            <a:endParaRPr/>
          </a:p>
          <a:p>
            <a:pPr indent="-137160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-"/>
            </a:pPr>
            <a:r>
              <a:rPr lang="en-US"/>
              <a:t>space set aside for local variables is determined by C based on data type</a:t>
            </a:r>
            <a:endParaRPr/>
          </a:p>
          <a:p>
            <a:pPr indent="-137160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-"/>
            </a:pPr>
            <a:r>
              <a:rPr lang="en-US"/>
              <a:t>space is deallocated on return</a:t>
            </a:r>
            <a:endParaRPr/>
          </a:p>
        </p:txBody>
      </p:sp>
      <p:sp>
        <p:nvSpPr>
          <p:cNvPr id="168" name="Google Shape;168;p5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9" name="Google Shape;169;p5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  <p:sp>
        <p:nvSpPr>
          <p:cNvPr id="170" name="Google Shape;170;p5"/>
          <p:cNvSpPr/>
          <p:nvPr/>
        </p:nvSpPr>
        <p:spPr>
          <a:xfrm>
            <a:off x="32084" y="6469005"/>
            <a:ext cx="8763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https://www.gnu.org/software/libc/manual/html_node/Memory-Allocation-and-C.html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5"/>
          <p:cNvSpPr txBox="1"/>
          <p:nvPr/>
        </p:nvSpPr>
        <p:spPr>
          <a:xfrm>
            <a:off x="7090611" y="5933412"/>
            <a:ext cx="490888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* pointers require space needed for an address – dependent on your system - 4 bytes for 32-bit, 8 bytes for 64-bit</a:t>
            </a:r>
            <a:endParaRPr/>
          </a:p>
        </p:txBody>
      </p:sp>
      <p:graphicFrame>
        <p:nvGraphicFramePr>
          <p:cNvPr id="172" name="Google Shape;172;p5"/>
          <p:cNvGraphicFramePr/>
          <p:nvPr/>
        </p:nvGraphicFramePr>
        <p:xfrm>
          <a:off x="7090611" y="48055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{210660CD-7A8E-4CA4-85B9-D08DD3264702}</a:tableStyleId>
              </a:tblPr>
              <a:tblGrid>
                <a:gridCol w="1019775"/>
                <a:gridCol w="1201350"/>
                <a:gridCol w="268775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Type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Storage Size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Value Range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C3282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char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1 byte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-128 to 127 or 0 to 255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unsigned char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1 byte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0 to 255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signed char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1 byte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-128 to 127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int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2 or 4 bytes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-32,786 to 32,767 or -2,147,483,648 to 2,147,483,647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unsigned int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2 or 4 bytes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0 to 65,535 or 0 to 4,294,967,295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short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2 bytes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-32,768 to 32,767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unsigned short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n-US" sz="1300"/>
                        <a:t>2 bytes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0 to 65,535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long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8 bytes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-9223372036854775808 to 9223372036854775807</a:t>
                      </a:r>
                      <a:endParaRPr sz="13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unsigned long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n-US" sz="1300"/>
                        <a:t>8 bytes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 to 18446744073709551615</a:t>
                      </a:r>
                      <a:endParaRPr sz="13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float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n-US" sz="1300"/>
                        <a:t>4 bytes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1.2E-38 to 3.4E+38</a:t>
                      </a:r>
                      <a:endParaRPr sz="13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double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n-US" sz="1300"/>
                        <a:t>8 bytes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2.3E-308 to 1.7E+308</a:t>
                      </a:r>
                      <a:endParaRPr sz="13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long double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n-US" sz="1300"/>
                        <a:t>10 bytes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3.4E-4932 to 1.1E+4932</a:t>
                      </a:r>
                      <a:endParaRPr sz="13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Does this always work?</a:t>
            </a:r>
            <a:endParaRPr/>
          </a:p>
        </p:txBody>
      </p:sp>
      <p:sp>
        <p:nvSpPr>
          <p:cNvPr id="178" name="Google Shape;178;p6"/>
          <p:cNvSpPr txBox="1"/>
          <p:nvPr>
            <p:ph idx="1" type="body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1397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Static and automatic memory allocation – memory set aside is known at runtime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Fast and easy to use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partitions the maximum size per data type – not efficient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life of data is automatically determined – not efficient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What if we don’t know how much memory we need until program starts running?</a:t>
            </a:r>
            <a:endParaRPr/>
          </a:p>
        </p:txBody>
      </p:sp>
      <p:sp>
        <p:nvSpPr>
          <p:cNvPr id="179" name="Google Shape;179;p6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0" name="Google Shape;180;p6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  <p:sp>
        <p:nvSpPr>
          <p:cNvPr id="181" name="Google Shape;181;p6"/>
          <p:cNvSpPr txBox="1"/>
          <p:nvPr/>
        </p:nvSpPr>
        <p:spPr>
          <a:xfrm>
            <a:off x="769453" y="3586448"/>
            <a:ext cx="5698996" cy="2308324"/>
          </a:xfrm>
          <a:prstGeom prst="rect">
            <a:avLst/>
          </a:prstGeom>
          <a:noFill/>
          <a:ln cap="flat" cmpd="sng" w="28575">
            <a:solidFill>
              <a:srgbClr val="4C32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char* ReadFile(char* filename)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int size = GetFileSize(filename);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char* buffer = AllocateMem(size);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ReadFileIntoBuffer(filename, buffer);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return buffer;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82" name="Google Shape;182;p6"/>
          <p:cNvSpPr txBox="1"/>
          <p:nvPr/>
        </p:nvSpPr>
        <p:spPr>
          <a:xfrm>
            <a:off x="5890933" y="4373891"/>
            <a:ext cx="4721998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4C328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You don’t know how big the filesize is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Dynamic Allocation</a:t>
            </a:r>
            <a:endParaRPr/>
          </a:p>
        </p:txBody>
      </p:sp>
      <p:sp>
        <p:nvSpPr>
          <p:cNvPr id="188" name="Google Shape;188;p7"/>
          <p:cNvSpPr txBox="1"/>
          <p:nvPr>
            <p:ph idx="1" type="body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1397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Situations where static and automatic allocation aren’t sufficient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Need memory that persists across multiple function calls</a:t>
            </a:r>
            <a:endParaRPr/>
          </a:p>
          <a:p>
            <a:pPr indent="-137159" lvl="2" marL="44805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Lifetime is known only at runtime (long-lived data structures)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Memory size is not known in advance to the caller</a:t>
            </a:r>
            <a:endParaRPr/>
          </a:p>
          <a:p>
            <a:pPr indent="-137159" lvl="2" marL="44805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Size is known only at runtime (ie based on user input)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Dynamically allocated memory persists until: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A garbage collector releases it (automatic memory management)</a:t>
            </a:r>
            <a:endParaRPr/>
          </a:p>
          <a:p>
            <a:pPr indent="-137159" lvl="2" marL="44805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Implicit memory allocator, programmer only allocates space, doesn’t free it</a:t>
            </a:r>
            <a:endParaRPr/>
          </a:p>
          <a:p>
            <a:pPr indent="-137159" lvl="2" marL="44805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“new” in Java, memory is cleaned up after program finishes &lt;HOW DOES THIS WORK?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Your code explicitly deallocates it (manual memory management)</a:t>
            </a:r>
            <a:endParaRPr/>
          </a:p>
          <a:p>
            <a:pPr indent="-137159" lvl="2" marL="44805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C requires you manually manage memory</a:t>
            </a:r>
            <a:endParaRPr/>
          </a:p>
          <a:p>
            <a:pPr indent="-137159" lvl="2" marL="44805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Explicit memory allocation requires the programmer to both allocate space and free it up when finished</a:t>
            </a:r>
            <a:endParaRPr/>
          </a:p>
          <a:p>
            <a:pPr indent="-137159" lvl="2" marL="44805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”malloc” and “free” in C</a:t>
            </a:r>
            <a:endParaRPr/>
          </a:p>
          <a:p>
            <a:pPr indent="-139700" lvl="0" marL="9144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Memory is allocated from the heap, not the stack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Dynamic memory allocators acquire memory at runtime</a:t>
            </a:r>
            <a:endParaRPr/>
          </a:p>
        </p:txBody>
      </p:sp>
      <p:sp>
        <p:nvSpPr>
          <p:cNvPr id="189" name="Google Shape;189;p7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0" name="Google Shape;190;p7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Storing Program Data in the RAM</a:t>
            </a:r>
            <a:endParaRPr/>
          </a:p>
        </p:txBody>
      </p:sp>
      <p:sp>
        <p:nvSpPr>
          <p:cNvPr id="196" name="Google Shape;196;p8"/>
          <p:cNvSpPr txBox="1"/>
          <p:nvPr>
            <p:ph idx="1" type="body"/>
          </p:nvPr>
        </p:nvSpPr>
        <p:spPr>
          <a:xfrm>
            <a:off x="575240" y="1463857"/>
            <a:ext cx="6943160" cy="4200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1397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When you trigger a new program the operating system starts to allocate space in the RAM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Operating System will default to keeping all memory for a program as close together within the ram addresses as possible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Operating system manages where exactly in the RAM your data is stored</a:t>
            </a:r>
            <a:endParaRPr/>
          </a:p>
          <a:p>
            <a:pPr indent="-137159" lvl="2" marL="44805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Space is first set aside for program code (lowest available addresses)</a:t>
            </a:r>
            <a:endParaRPr/>
          </a:p>
          <a:p>
            <a:pPr indent="-137159" lvl="2" marL="44805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Then space is set side for initialized data (global variables, constants, string literals)</a:t>
            </a:r>
            <a:endParaRPr/>
          </a:p>
          <a:p>
            <a:pPr indent="-137159" lvl="2" marL="44805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As program runs…</a:t>
            </a:r>
            <a:endParaRPr/>
          </a:p>
          <a:p>
            <a:pPr indent="-137159" lvl="3" marL="59436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When the programmer manually allocates memory for data it is stored in the next available addresses on top of the initialized data, building upwards as space is needed</a:t>
            </a:r>
            <a:endParaRPr/>
          </a:p>
          <a:p>
            <a:pPr indent="-137159" lvl="3" marL="59436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When the program requires local variables they are stored in the empty space at top of RAM, leaving space between stack and heap</a:t>
            </a:r>
            <a:endParaRPr/>
          </a:p>
          <a:p>
            <a:pPr indent="-137159" lvl="3" marL="59436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When the space between the stack and heap is full - crash (out of memory)</a:t>
            </a:r>
            <a:endParaRPr/>
          </a:p>
          <a:p>
            <a:pPr indent="-48259" lvl="3" marL="59436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48259" lvl="2" marL="44805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7" name="Google Shape;197;p8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8" name="Google Shape;198;p8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  <p:pic>
        <p:nvPicPr>
          <p:cNvPr id="199" name="Google Shape;19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8400" y="1102361"/>
            <a:ext cx="4292600" cy="520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8"/>
          <p:cNvSpPr/>
          <p:nvPr/>
        </p:nvSpPr>
        <p:spPr>
          <a:xfrm>
            <a:off x="661639" y="5663925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heap is a large pool of available memory set aside specifically for dynamically allocated data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"/>
          <p:cNvSpPr txBox="1"/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3282"/>
              </a:buClr>
              <a:buSzPts val="4400"/>
              <a:buFont typeface="Quattrocento Sans"/>
              <a:buNone/>
            </a:pPr>
            <a:r>
              <a:rPr lang="en-US"/>
              <a:t>Allocating Memory in C with malloc()</a:t>
            </a:r>
            <a:endParaRPr/>
          </a:p>
        </p:txBody>
      </p:sp>
      <p:sp>
        <p:nvSpPr>
          <p:cNvPr id="206" name="Google Shape;206;p9"/>
          <p:cNvSpPr txBox="1"/>
          <p:nvPr>
            <p:ph idx="1" type="body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137159" lvl="1" marL="26517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void* malloc(size_t size)</a:t>
            </a:r>
            <a:endParaRPr/>
          </a:p>
          <a:p>
            <a:pPr indent="-137159" lvl="2" marL="44805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allocates a continuous block of “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size</a:t>
            </a:r>
            <a:r>
              <a:rPr lang="en-US"/>
              <a:t>” bytes of </a:t>
            </a:r>
            <a:r>
              <a:rPr b="1" lang="en-US"/>
              <a:t>uninitialized</a:t>
            </a:r>
            <a:r>
              <a:rPr lang="en-US"/>
              <a:t> memory</a:t>
            </a:r>
            <a:endParaRPr/>
          </a:p>
          <a:p>
            <a:pPr indent="-137159" lvl="2" marL="44805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Returns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null</a:t>
            </a:r>
            <a:r>
              <a:rPr lang="en-US"/>
              <a:t> if allocation fails or if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size == 0</a:t>
            </a:r>
            <a:endParaRPr/>
          </a:p>
          <a:p>
            <a:pPr indent="-137159" lvl="3" marL="59436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Allocation fails if out of memory, very rare but always check allocation was successful before using pointer</a:t>
            </a:r>
            <a:endParaRPr/>
          </a:p>
          <a:p>
            <a:pPr indent="-137159" lvl="2" marL="44805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-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void*</a:t>
            </a:r>
            <a:r>
              <a:rPr lang="en-US"/>
              <a:t> means a pointer to any type (int, char, float)</a:t>
            </a:r>
            <a:endParaRPr/>
          </a:p>
          <a:p>
            <a:pPr indent="-137159" lvl="3" marL="59436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-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malloc</a:t>
            </a:r>
            <a:r>
              <a:rPr lang="en-US"/>
              <a:t> returns a pointer to the beginning of the allocated block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var = (type*) malloc(sizeInBytes)</a:t>
            </a:r>
            <a:endParaRPr/>
          </a:p>
          <a:p>
            <a:pPr indent="-137159" lvl="2" marL="44805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Cast void* pointer to known type</a:t>
            </a:r>
            <a:endParaRPr/>
          </a:p>
          <a:p>
            <a:pPr indent="-137159" lvl="2" marL="44805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Use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sizeof(type) </a:t>
            </a:r>
            <a:r>
              <a:rPr lang="en-US"/>
              <a:t>to make code portable to different machines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free</a:t>
            </a:r>
            <a:r>
              <a:rPr lang="en-US"/>
              <a:t> deallocates data allocated by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malloc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Must add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#include &lt;stdlib.h&gt;</a:t>
            </a:r>
            <a:endParaRPr/>
          </a:p>
          <a:p>
            <a:pPr indent="-137159" lvl="1" marL="26517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Variables in C are uninitialized by default</a:t>
            </a:r>
            <a:endParaRPr/>
          </a:p>
          <a:p>
            <a:pPr indent="-137159" lvl="2" marL="44805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No default “0” values like Java</a:t>
            </a:r>
            <a:endParaRPr/>
          </a:p>
          <a:p>
            <a:pPr indent="-137159" lvl="2" marL="44805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Invalid read – reading from memory before you have written to it</a:t>
            </a:r>
            <a:endParaRPr/>
          </a:p>
        </p:txBody>
      </p:sp>
      <p:sp>
        <p:nvSpPr>
          <p:cNvPr id="207" name="Google Shape;207;p9"/>
          <p:cNvSpPr txBox="1"/>
          <p:nvPr>
            <p:ph idx="12" type="sldNum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8" name="Google Shape;208;p9"/>
          <p:cNvSpPr txBox="1"/>
          <p:nvPr>
            <p:ph idx="11" type="ftr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CSE 374 AU 20 - KASEY CHAMPION</a:t>
            </a:r>
            <a:endParaRPr/>
          </a:p>
        </p:txBody>
      </p:sp>
      <p:sp>
        <p:nvSpPr>
          <p:cNvPr id="209" name="Google Shape;209;p9"/>
          <p:cNvSpPr txBox="1"/>
          <p:nvPr/>
        </p:nvSpPr>
        <p:spPr>
          <a:xfrm>
            <a:off x="6096000" y="4118558"/>
            <a:ext cx="5985934" cy="2308324"/>
          </a:xfrm>
          <a:prstGeom prst="rect">
            <a:avLst/>
          </a:prstGeom>
          <a:noFill/>
          <a:ln cap="flat" cmpd="sng" w="28575">
            <a:solidFill>
              <a:srgbClr val="4C32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//allocate an array to store 10 floats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float* arr = (float*) malloc(10*sizeof(float));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if (arr == NULL)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return ERROR;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printf(“%f\n”, *arr) // Invalid read!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&lt;add something to array&gt;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&lt;print f again, now it’s ok&gt;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ntegral">
  <a:themeElements>
    <a:clrScheme name="Custom 2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2018-03-22T00:41:11Z</dcterms:created>
  <dc:creator>Kasey Champion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