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Quattrocen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Fl93dNYCKIfPyzsb0wXuqVTkf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92B78C-897C-4B82-8855-865FF9CD6103}">
  <a:tblStyle styleId="{7592B78C-897C-4B82-8855-865FF9CD61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6A0A1E1-9225-4AF8-8B37-7F0BF02ECA9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EC88122-F6C1-476D-9971-7DA825B359B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fill>
          <a:solidFill>
            <a:srgbClr val="CBE2F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E2F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72f535c5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f72f535c5d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72f535c5d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f72f535c5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f72f535c5d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72f535c5d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72f535c5d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72f535c5d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72f535c5d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72f535c5d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f72f535c5d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72f535c5d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f72f535c5d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2f535c5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f72f535c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f72f535c5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6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6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16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25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5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25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25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25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25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5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5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5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44" name="Google Shape;44;p18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19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" name="Google Shape;51;p19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52" name="Google Shape;52;p19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53;p19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54" name="Google Shape;54;p19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19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9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9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9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21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2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5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Printf_format_st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Xpk67YzOn5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9: C Pointers</a:t>
            </a:r>
            <a:endParaRPr/>
          </a:p>
        </p:txBody>
      </p: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72f535c5d_0_17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Strings in C</a:t>
            </a:r>
            <a:endParaRPr/>
          </a:p>
        </p:txBody>
      </p:sp>
      <p:sp>
        <p:nvSpPr>
          <p:cNvPr id="211" name="Google Shape;211;gf72f535c5d_0_17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s1[] = {’c’, ‘s’, ‘e’, ‘\0’};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s2[]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char* s3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All are equivalent ways to define a string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There are no “strings” in C, only arrays of characters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 “null terminated array of characters”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</a:t>
            </a:r>
            <a:r>
              <a:rPr lang="en-US"/>
              <a:t>is another way to refer to strings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- Technically is a pointer to the first char in the series of chars for the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/>
              <a:t>Strings cannot be concatenated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“ + myName + “\n”); // will not work</a:t>
            </a:r>
            <a:endParaRPr/>
          </a:p>
        </p:txBody>
      </p:sp>
      <p:sp>
        <p:nvSpPr>
          <p:cNvPr id="212" name="Google Shape;212;gf72f535c5d_0_17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f72f535c5d_0_17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214" name="Google Shape;214;gf72f535c5d_0_17"/>
          <p:cNvGraphicFramePr/>
          <p:nvPr/>
        </p:nvGraphicFramePr>
        <p:xfrm>
          <a:off x="5803900" y="1784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{AEC88122-F6C1-476D-9971-7DA825B359B7}</a:tableStyleId>
              </a:tblPr>
              <a:tblGrid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</a:tblGrid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0x08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Strings in C</a:t>
            </a:r>
            <a:endParaRPr/>
          </a:p>
        </p:txBody>
      </p:sp>
      <p:sp>
        <p:nvSpPr>
          <p:cNvPr id="220" name="Google Shape;220;p9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s1[] = {’c’, ‘s’, ‘e’, ‘\0’};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 s2[]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char* s3 = “cse”;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All are equivalent ways to define a string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There are no “strings” in C, only arrays of characters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- “null terminated array of characters”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</a:t>
            </a:r>
            <a:r>
              <a:rPr lang="en-US"/>
              <a:t>is another way to refer to strings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- Technically is a pointer to the first char in the series of chars for the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Strings cannot be concatenated in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“ + myName + “\n”); // will not work</a:t>
            </a:r>
            <a:endParaRPr/>
          </a:p>
        </p:txBody>
      </p:sp>
      <p:sp>
        <p:nvSpPr>
          <p:cNvPr id="221" name="Google Shape;221;p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223" name="Google Shape;223;p9"/>
          <p:cNvGraphicFramePr/>
          <p:nvPr/>
        </p:nvGraphicFramePr>
        <p:xfrm>
          <a:off x="5803900" y="1784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{7592B78C-897C-4B82-8855-865FF9CD6103}</a:tableStyleId>
              </a:tblPr>
              <a:tblGrid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  <a:gridCol w="600700"/>
              </a:tblGrid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Printf – print format function</a:t>
            </a:r>
            <a:endParaRPr/>
          </a:p>
        </p:txBody>
      </p:sp>
      <p:sp>
        <p:nvSpPr>
          <p:cNvPr id="229" name="Google Shape;229;p1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Produces string literals to stdout based on given string with format tags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 tags are stand ins for where something should be inserted into the string literal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%s – string with null termination, %d – int, %f – float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Number of format tags should match number of arguments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Format tags will be replaced with arguments in given order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Defined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printf(“format string %s”, stringVariable);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Replaces %s with variable given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printf(“hello, %s\n”, myName);</a:t>
            </a:r>
            <a:endParaRPr/>
          </a:p>
        </p:txBody>
      </p:sp>
      <p:sp>
        <p:nvSpPr>
          <p:cNvPr id="230" name="Google Shape;230;p1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1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0" y="6410058"/>
            <a:ext cx="49846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https://en.wikipedia.org/wiki/Printf_format_string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72f535c5d_0_9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Arrays</a:t>
            </a:r>
            <a:endParaRPr/>
          </a:p>
        </p:txBody>
      </p:sp>
      <p:sp>
        <p:nvSpPr>
          <p:cNvPr id="239" name="Google Shape;239;gf72f535c5d_0_9"/>
          <p:cNvSpPr txBox="1"/>
          <p:nvPr>
            <p:ph idx="1" type="body"/>
          </p:nvPr>
        </p:nvSpPr>
        <p:spPr>
          <a:xfrm>
            <a:off x="575246" y="1463850"/>
            <a:ext cx="61548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Contiguous blocks in memory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Declare as: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&lt;datatype&gt; arr[&lt;len&gt;]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EX: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int* arrayOfInts = int arr[10];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Stores location in memory of first value.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Does NOT store length, user must store and pass around separately.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Not automatically initialized to any value.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0" name="Google Shape;240;gf72f535c5d_0_9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gf72f535c5d_0_9"/>
          <p:cNvPicPr preferRelativeResize="0"/>
          <p:nvPr/>
        </p:nvPicPr>
        <p:blipFill rotWithShape="1">
          <a:blip r:embed="rId3">
            <a:alphaModFix/>
          </a:blip>
          <a:srcRect b="12753" l="54724" r="0" t="16977"/>
          <a:stretch/>
        </p:blipFill>
        <p:spPr>
          <a:xfrm>
            <a:off x="6730000" y="263275"/>
            <a:ext cx="5277776" cy="4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72f535c5d_0_129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f72f535c5d_0_129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f72f535c5d_0_129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gf72f535c5d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0" y="163575"/>
            <a:ext cx="11519650" cy="62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72f535c5d_0_137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Puzzle: What Prints?</a:t>
            </a:r>
            <a:endParaRPr/>
          </a:p>
        </p:txBody>
      </p:sp>
      <p:sp>
        <p:nvSpPr>
          <p:cNvPr id="257" name="Google Shape;257;gf72f535c5d_0_137"/>
          <p:cNvSpPr txBox="1"/>
          <p:nvPr>
            <p:ph idx="1" type="body"/>
          </p:nvPr>
        </p:nvSpPr>
        <p:spPr>
          <a:xfrm>
            <a:off x="6805525" y="263275"/>
            <a:ext cx="5226900" cy="4008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int main (int argc, char **argv) 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char ant[4] = ”bed”;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int x[3];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*x = 6;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x[1] = 7;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int y = 4;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int *z = &amp;y;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*z = *x;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printf(“%d %d %d %s \n”, *x, x[1], y, ant);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mystery(ant, x+1, y);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printf(“%d %d %d %s \n”, *x, x[1], y, ant);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gf72f535c5d_0_137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gf72f535c5d_0_137"/>
          <p:cNvSpPr txBox="1"/>
          <p:nvPr>
            <p:ph idx="1" type="body"/>
          </p:nvPr>
        </p:nvSpPr>
        <p:spPr>
          <a:xfrm>
            <a:off x="825050" y="1096225"/>
            <a:ext cx="4182300" cy="4008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void mystery(char *a, int *b, int c)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int *d = b-1;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c = *b +c;</a:t>
            </a:r>
            <a:br>
              <a:rPr lang="en-US" sz="1435">
                <a:latin typeface="Courier New"/>
                <a:ea typeface="Courier New"/>
                <a:cs typeface="Courier New"/>
                <a:sym typeface="Courier New"/>
              </a:rPr>
            </a:b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*b = c - *d;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*d = c - *d;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   a[2] = a[b - d];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ts val="1018"/>
              <a:buNone/>
            </a:pPr>
            <a:r>
              <a:rPr lang="en-US" sz="1435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35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0" name="Google Shape;260;gf72f535c5d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950" y="4962550"/>
            <a:ext cx="5695450" cy="1650425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" name="Google Shape;261;gf72f535c5d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5" y="4962550"/>
            <a:ext cx="5695450" cy="1650425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62" name="Google Shape;262;gf72f535c5d_0_137"/>
          <p:cNvCxnSpPr>
            <a:endCxn id="261" idx="0"/>
          </p:cNvCxnSpPr>
          <p:nvPr/>
        </p:nvCxnSpPr>
        <p:spPr>
          <a:xfrm flipH="1">
            <a:off x="2966601" y="3125650"/>
            <a:ext cx="4185600" cy="183690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gf72f535c5d_0_137"/>
          <p:cNvSpPr txBox="1"/>
          <p:nvPr/>
        </p:nvSpPr>
        <p:spPr>
          <a:xfrm>
            <a:off x="900950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gf72f535c5d_0_137"/>
          <p:cNvSpPr txBox="1"/>
          <p:nvPr/>
        </p:nvSpPr>
        <p:spPr>
          <a:xfrm>
            <a:off x="1402700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5" name="Google Shape;265;gf72f535c5d_0_137"/>
          <p:cNvSpPr txBox="1"/>
          <p:nvPr/>
        </p:nvSpPr>
        <p:spPr>
          <a:xfrm>
            <a:off x="1904425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6" name="Google Shape;266;gf72f535c5d_0_137"/>
          <p:cNvSpPr txBox="1"/>
          <p:nvPr/>
        </p:nvSpPr>
        <p:spPr>
          <a:xfrm>
            <a:off x="3408738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gf72f535c5d_0_137"/>
          <p:cNvSpPr txBox="1"/>
          <p:nvPr/>
        </p:nvSpPr>
        <p:spPr>
          <a:xfrm>
            <a:off x="3910475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8" name="Google Shape;268;gf72f535c5d_0_137"/>
          <p:cNvSpPr txBox="1"/>
          <p:nvPr/>
        </p:nvSpPr>
        <p:spPr>
          <a:xfrm>
            <a:off x="5146000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9" name="Google Shape;269;gf72f535c5d_0_137"/>
          <p:cNvCxnSpPr>
            <a:stCxn id="268" idx="2"/>
          </p:cNvCxnSpPr>
          <p:nvPr/>
        </p:nvCxnSpPr>
        <p:spPr>
          <a:xfrm flipH="1">
            <a:off x="2062450" y="5597725"/>
            <a:ext cx="3377700" cy="66300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70" name="Google Shape;270;gf72f535c5d_0_137"/>
          <p:cNvCxnSpPr>
            <a:endCxn id="260" idx="0"/>
          </p:cNvCxnSpPr>
          <p:nvPr/>
        </p:nvCxnSpPr>
        <p:spPr>
          <a:xfrm>
            <a:off x="7777276" y="3842650"/>
            <a:ext cx="1127400" cy="111990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gf72f535c5d_0_137"/>
          <p:cNvSpPr txBox="1"/>
          <p:nvPr/>
        </p:nvSpPr>
        <p:spPr>
          <a:xfrm>
            <a:off x="6883263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gf72f535c5d_0_137"/>
          <p:cNvSpPr txBox="1"/>
          <p:nvPr/>
        </p:nvSpPr>
        <p:spPr>
          <a:xfrm>
            <a:off x="7385013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gf72f535c5d_0_137"/>
          <p:cNvSpPr txBox="1"/>
          <p:nvPr/>
        </p:nvSpPr>
        <p:spPr>
          <a:xfrm>
            <a:off x="7886738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4" name="Google Shape;274;gf72f535c5d_0_137"/>
          <p:cNvSpPr txBox="1"/>
          <p:nvPr/>
        </p:nvSpPr>
        <p:spPr>
          <a:xfrm>
            <a:off x="9347488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gf72f535c5d_0_137"/>
          <p:cNvSpPr txBox="1"/>
          <p:nvPr/>
        </p:nvSpPr>
        <p:spPr>
          <a:xfrm>
            <a:off x="9849225" y="510512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6" name="Google Shape;276;gf72f535c5d_0_137"/>
          <p:cNvSpPr txBox="1"/>
          <p:nvPr/>
        </p:nvSpPr>
        <p:spPr>
          <a:xfrm>
            <a:off x="11085233" y="5107775"/>
            <a:ext cx="5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7" name="Google Shape;277;gf72f535c5d_0_137"/>
          <p:cNvCxnSpPr/>
          <p:nvPr/>
        </p:nvCxnSpPr>
        <p:spPr>
          <a:xfrm flipH="1">
            <a:off x="7952800" y="5597725"/>
            <a:ext cx="3377700" cy="66300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83" name="Google Shape;283;p1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12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5" name="Google Shape;285;p1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72f535c5d_0_25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echo.c</a:t>
            </a:r>
            <a:endParaRPr/>
          </a:p>
        </p:txBody>
      </p:sp>
      <p:sp>
        <p:nvSpPr>
          <p:cNvPr id="291" name="Google Shape;291;gf72f535c5d_0_25"/>
          <p:cNvSpPr txBox="1"/>
          <p:nvPr>
            <p:ph idx="1" type="body"/>
          </p:nvPr>
        </p:nvSpPr>
        <p:spPr>
          <a:xfrm>
            <a:off x="623742" y="1277943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#include &lt;studio.h&gt;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#define EXIT_SUCCESS = 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int main (int argc, char** argv)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for (int i = 1; i &lt; argc; i++)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  printf(“%s “, argv[i]);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printf(“\n”);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92" name="Google Shape;292;gf72f535c5d_0_25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gf72f535c5d_0_25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HW2 due Thursday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HW3 getting posted later today - due Thursday Oct 28th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Reminder Midterm Friday Oct 29th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last day of material for midterm Monday Oct 25th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Bash + C programming</a:t>
            </a:r>
            <a:endParaRPr sz="1800"/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Where do computers store data?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575240" y="1463857"/>
            <a:ext cx="7634482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US">
                <a:solidFill>
                  <a:srgbClr val="4C3282"/>
                </a:solidFill>
              </a:rPr>
              <a:t>CPU </a:t>
            </a:r>
            <a:r>
              <a:rPr lang="en-US"/>
              <a:t>– Central Processing Unit – computer circuitry that followed computer instructions in assembly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b="1" lang="en-US">
                <a:solidFill>
                  <a:srgbClr val="4C3282"/>
                </a:solidFill>
              </a:rPr>
              <a:t>RAM</a:t>
            </a:r>
            <a:r>
              <a:rPr lang="en-US"/>
              <a:t> – Random Access Memory – a computer’s short-term memory where data is stored during program operation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When a program ends the memory in use “goes away”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b="1" lang="en-US">
                <a:solidFill>
                  <a:srgbClr val="4C3282"/>
                </a:solidFill>
              </a:rPr>
              <a:t>Hard disc storage</a:t>
            </a:r>
            <a:r>
              <a:rPr lang="en-US"/>
              <a:t> – a computer’s long-term memory, this is where data is stored when you need to preserve it across re-starts.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Data is stored indefinitely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be modified by different processes</a:t>
            </a:r>
            <a:endParaRPr/>
          </a:p>
        </p:txBody>
      </p:sp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How do computers store data?</a:t>
            </a:r>
            <a:endParaRPr/>
          </a:p>
        </p:txBody>
      </p:sp>
      <p:sp>
        <p:nvSpPr>
          <p:cNvPr id="146" name="Google Shape;146;p4"/>
          <p:cNvSpPr txBox="1"/>
          <p:nvPr>
            <p:ph idx="1" type="body"/>
          </p:nvPr>
        </p:nvSpPr>
        <p:spPr>
          <a:xfrm>
            <a:off x="575240" y="1463857"/>
            <a:ext cx="8746560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Large sequences of numbers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Numbers are representations for electrical switches “transistors” that make up the brains of the CPU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All data is binary – 1s and 0s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 single digit is called a “bit”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Bits come in groups of 8 called “bytes”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All instructions can be translated into sequences of binary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Numbers represent other types of data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ASCII – each byte represents a letter of the English alphabet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Unicode – similar encoding structure to ASCII but covers a wider range of characters including non-English characters, emojis etc…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Images – represented by a 2D array of “pixels”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Each pixel is represented by 3 numbers: Red, Blue and Green values 0-255</a:t>
            </a:r>
            <a:endParaRPr/>
          </a:p>
        </p:txBody>
      </p:sp>
      <p:sp>
        <p:nvSpPr>
          <p:cNvPr id="147" name="Google Shape;147;p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aphicFrame>
        <p:nvGraphicFramePr>
          <p:cNvPr id="149" name="Google Shape;149;p4"/>
          <p:cNvGraphicFramePr/>
          <p:nvPr/>
        </p:nvGraphicFramePr>
        <p:xfrm>
          <a:off x="5048898" y="2316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{7592B78C-897C-4B82-8855-865FF9CD6103}</a:tableStyleId>
              </a:tblPr>
              <a:tblGrid>
                <a:gridCol w="1127025"/>
                <a:gridCol w="1127025"/>
                <a:gridCol w="1127025"/>
                <a:gridCol w="1127025"/>
                <a:gridCol w="1127025"/>
                <a:gridCol w="1127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english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ascii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111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binary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01101000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01100101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01101100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01101100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01101111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4"/>
          <p:cNvSpPr/>
          <p:nvPr/>
        </p:nvSpPr>
        <p:spPr>
          <a:xfrm>
            <a:off x="76199" y="6410058"/>
            <a:ext cx="17952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Binary Explained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Addresses in Memory</a:t>
            </a:r>
            <a:endParaRPr/>
          </a:p>
        </p:txBody>
      </p:sp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575240" y="1463857"/>
            <a:ext cx="11187258" cy="89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Computer memory operates just like an array – addresses and the spaces they represent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Spaces are measured in ”bytes” of 8 bits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40324" r="0" t="0"/>
          <a:stretch/>
        </p:blipFill>
        <p:spPr>
          <a:xfrm>
            <a:off x="6907358" y="2610344"/>
            <a:ext cx="4660900" cy="26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623742" y="2251647"/>
            <a:ext cx="5637358" cy="429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1397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Each space in memory is referred to by its address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Value 504 stored at address 0x08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Address of value 504 stored at 0x38</a:t>
            </a:r>
            <a:endParaRPr/>
          </a:p>
          <a:p>
            <a:pPr indent="-139700" lvl="0" marL="9144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pointer is a data object that holds an address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Addresses can point to any type of data because they simply point to any space in memory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Like a “contact” object that stores someone’s phone number, doesn’t store the actual person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Pointers are also stored in memory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Pointers can point to other pointers! &lt;follow down the rabbit hole&gt;</a:t>
            </a:r>
            <a:endParaRPr/>
          </a:p>
          <a:p>
            <a:pPr indent="-1371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Pointers can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either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point to a single variable or an array</a:t>
            </a:r>
            <a:endParaRPr/>
          </a:p>
          <a:p>
            <a:pPr indent="-228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59" lvl="1" marL="26517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Program Memory allocation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As a program executes it interacts with the computer’s working memory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Code </a:t>
            </a:r>
            <a:r>
              <a:rPr lang="en-US"/>
              <a:t>- Sets aside space for the code compiled instructions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Globals </a:t>
            </a:r>
            <a:r>
              <a:rPr lang="en-US"/>
              <a:t>- Then sets aside space for global variables, static constants, string literals, things that get declared at program initialization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Heap </a:t>
            </a:r>
            <a:r>
              <a:rPr lang="en-US"/>
              <a:t>– As program executes this space of memory is used for local variables that get allocated and deallocated (new or ‘malloc’ variables)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Stack </a:t>
            </a:r>
            <a:r>
              <a:rPr lang="en-US"/>
              <a:t>– holds and serves the current instructions in order that they are received (First In First Out)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Both the heap and stack grow dynamically throughout the run of a program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If they meet in the middle that means the program has run out of memory</a:t>
            </a:r>
            <a:endParaRPr/>
          </a:p>
        </p:txBody>
      </p:sp>
      <p:sp>
        <p:nvSpPr>
          <p:cNvPr id="167" name="Google Shape;167;p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4483100"/>
            <a:ext cx="8610600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72f535c5d_0_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Pointers</a:t>
            </a:r>
            <a:endParaRPr/>
          </a:p>
        </p:txBody>
      </p:sp>
      <p:sp>
        <p:nvSpPr>
          <p:cNvPr id="176" name="Google Shape;176;gf72f535c5d_0_0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Storing in memory an address to another location in memory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x = 4;</a:t>
            </a:r>
            <a:r>
              <a:rPr lang="en-US" sz="1800"/>
              <a:t> // Variable called ‘x’ of type ‘int’ given value ‘4’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*xPtr = &amp;x;</a:t>
            </a:r>
            <a:r>
              <a:rPr lang="en-US"/>
              <a:t> </a:t>
            </a:r>
            <a:r>
              <a:rPr lang="en-US" sz="1800"/>
              <a:t>//Variable called ‘xPtr’ of type ‘int pointer’ given value ‘location of x’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xCopy = *xPtr;</a:t>
            </a:r>
            <a:r>
              <a:rPr lang="en-US"/>
              <a:t> </a:t>
            </a:r>
            <a:r>
              <a:rPr lang="en-US" sz="1800"/>
              <a:t>//variable called ‘xCopy’ of type ‘int’ given value ‘value found at address xPtr’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int* noPtr = NULL;</a:t>
            </a:r>
            <a:r>
              <a:rPr lang="en-US"/>
              <a:t> </a:t>
            </a:r>
            <a:r>
              <a:rPr lang="en-US" sz="1800"/>
              <a:t>//variable called ‘noPtr; of type ‘int pointer’ given value of ‘null’</a:t>
            </a:r>
            <a:endParaRPr/>
          </a:p>
        </p:txBody>
      </p:sp>
      <p:sp>
        <p:nvSpPr>
          <p:cNvPr id="177" name="Google Shape;177;gf72f535c5d_0_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8" name="Google Shape;178;gf72f535c5d_0_0"/>
          <p:cNvGraphicFramePr/>
          <p:nvPr/>
        </p:nvGraphicFramePr>
        <p:xfrm>
          <a:off x="1025400" y="419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{D6A0A1E1-9225-4AF8-8B37-7F0BF02ECA9E}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59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06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9" name="Google Shape;179;gf72f535c5d_0_0"/>
          <p:cNvSpPr txBox="1"/>
          <p:nvPr>
            <p:ph idx="11" type="ftr"/>
          </p:nvPr>
        </p:nvSpPr>
        <p:spPr>
          <a:xfrm>
            <a:off x="4842742" y="6544402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CSE 374 AU 21 - KASEY CHAMPION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Pointer and Address Syntax in C</a:t>
            </a:r>
            <a:endParaRPr/>
          </a:p>
        </p:txBody>
      </p:sp>
      <p:sp>
        <p:nvSpPr>
          <p:cNvPr id="185" name="Google Shape;185;p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int* ptr;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// a variable of type “pointer to int” without assignment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x = 123; //an int variable called “x” that stores “123”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ptr = &amp;x; // store the address of “x” in “ptr”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/>
              <a:t> Means “pointer to type”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/>
              <a:t> placed after type indicates a pointer data type 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Quattrocento Sans"/>
              <a:buChar char="-"/>
            </a:pPr>
            <a:r>
              <a:rPr lang="en-US"/>
              <a:t>Similar in java if you add [] after type you declare an array of that type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int* </a:t>
            </a:r>
            <a:r>
              <a:rPr lang="en-US"/>
              <a:t>means “pointer to int”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/>
              <a:t> means “address variable”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Quattrocento Sans"/>
              <a:buChar char="-"/>
            </a:pPr>
            <a:r>
              <a:rPr lang="en-US"/>
              <a:t>Placing an &amp; before a variable name will give you the address in memory of that variable</a:t>
            </a:r>
            <a:endParaRPr/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2658715" y="1112848"/>
            <a:ext cx="61935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int *ptr; </a:t>
            </a:r>
            <a:r>
              <a:rPr lang="en-US" sz="22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also works! Programmer preference</a:t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7213600" y="3340100"/>
            <a:ext cx="800100" cy="800100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343900" y="3340100"/>
            <a:ext cx="800100" cy="800100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474200" y="3340100"/>
            <a:ext cx="800100" cy="800100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7249903" y="3037914"/>
            <a:ext cx="736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*ptr</a:t>
            </a:r>
            <a:endParaRPr sz="1800">
              <a:solidFill>
                <a:srgbClr val="4C328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8582688" y="3043336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9643282" y="3037914"/>
            <a:ext cx="460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&amp;x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8444829" y="3555484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123</a:t>
            </a:r>
            <a:endParaRPr/>
          </a:p>
        </p:txBody>
      </p:sp>
      <p:cxnSp>
        <p:nvCxnSpPr>
          <p:cNvPr id="196" name="Google Shape;196;p7"/>
          <p:cNvCxnSpPr/>
          <p:nvPr/>
        </p:nvCxnSpPr>
        <p:spPr>
          <a:xfrm rot="10800000">
            <a:off x="9144000" y="3740150"/>
            <a:ext cx="729473" cy="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7"/>
          <p:cNvCxnSpPr/>
          <p:nvPr/>
        </p:nvCxnSpPr>
        <p:spPr>
          <a:xfrm>
            <a:off x="7560552" y="3733800"/>
            <a:ext cx="729473" cy="0"/>
          </a:xfrm>
          <a:prstGeom prst="straightConnector1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Dereferencing Pointers</a:t>
            </a:r>
            <a:endParaRPr/>
          </a:p>
        </p:txBody>
      </p:sp>
      <p:sp>
        <p:nvSpPr>
          <p:cNvPr id="203" name="Google Shape;203;p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x = 123;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int* ptr = &amp;x;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*ptr = 456;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printf(“new value of y:%d\n”, *ptr);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1874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Placing a * before a pointer </a:t>
            </a:r>
            <a:r>
              <a:rPr b="1" lang="en-US">
                <a:solidFill>
                  <a:srgbClr val="4C3282"/>
                </a:solidFill>
              </a:rPr>
              <a:t>dereferences</a:t>
            </a:r>
            <a:r>
              <a:rPr lang="en-US"/>
              <a:t> the pointer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Quattrocento Sans"/>
              <a:buChar char="-"/>
            </a:pPr>
            <a:r>
              <a:rPr lang="en-US"/>
              <a:t>Means “follow this pointer” to the actual data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*ptr = &lt;data&gt; </a:t>
            </a:r>
            <a:r>
              <a:rPr lang="en-US"/>
              <a:t>will update the data stored at the address the pointer is referring to ie ‘write to memory’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*ptr </a:t>
            </a:r>
            <a:r>
              <a:rPr lang="en-US"/>
              <a:t>will read the data stored at the address indicated by the pointer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Quattrocento Sans"/>
              <a:buChar char="-"/>
            </a:pPr>
            <a:r>
              <a:rPr lang="en-US"/>
              <a:t>Accessing unused addresses causes a ‘segmentation fault’</a:t>
            </a:r>
            <a:endParaRPr/>
          </a:p>
          <a:p>
            <a:pPr indent="-118745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A </a:t>
            </a:r>
            <a:r>
              <a:rPr b="1" lang="en-US">
                <a:solidFill>
                  <a:srgbClr val="4C3282"/>
                </a:solidFill>
              </a:rPr>
              <a:t>dangling pointer </a:t>
            </a:r>
            <a:r>
              <a:rPr lang="en-US"/>
              <a:t>is one that points to a dead local variable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Data that is no longer in use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Dereferencing a dangling pointer is “undefined behavior” (UB)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UB means ANYTHING could happen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Program could crash(best case), silently fail(worst case)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GCC can catch this kind of error with a warning, but not always</a:t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