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6858000" cy="9144000"/>
  <p:embeddedFontLst>
    <p:embeddedFont>
      <p:font typeface="Quattrocento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2" roundtripDataSignature="AMtx7mjLEm5nShRfbyCxcqCyBPuFGRTE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41FF6E6-2A35-44C1-8E5F-DB19A4507D50}">
  <a:tblStyle styleId="{541FF6E6-2A35-44C1-8E5F-DB19A4507D5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F1FA"/>
          </a:solidFill>
        </a:fill>
      </a:tcStyle>
    </a:wholeTbl>
    <a:band1H>
      <a:tcTxStyle/>
      <a:tcStyle>
        <a:fill>
          <a:solidFill>
            <a:srgbClr val="CBE2F5"/>
          </a:solidFill>
        </a:fill>
      </a:tcStyle>
    </a:band1H>
    <a:band2H>
      <a:tcTxStyle/>
    </a:band2H>
    <a:band1V>
      <a:tcTxStyle/>
      <a:tcStyle>
        <a:fill>
          <a:solidFill>
            <a:srgbClr val="CBE2F5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QuattrocentoSans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Quattrocento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QuattrocentoSans-boldItalic.fntdata"/><Relationship Id="rId30" Type="http://schemas.openxmlformats.org/officeDocument/2006/relationships/font" Target="fonts/Quattrocento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f819e92c05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f819e92c05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f819e92c05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f819e92c05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f819e92c05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f819e92c0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f819e92c0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f819e92c0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5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482A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5"/>
          <p:cNvSpPr/>
          <p:nvPr/>
        </p:nvSpPr>
        <p:spPr>
          <a:xfrm>
            <a:off x="-1" y="0"/>
            <a:ext cx="12192000" cy="4572001"/>
          </a:xfrm>
          <a:custGeom>
            <a:rect b="b" l="l" r="r" t="t"/>
            <a:pathLst>
              <a:path extrusionOk="0" h="4572001" w="1219200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5"/>
          <p:cNvSpPr txBox="1"/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5000"/>
              <a:buFont typeface="Quattrocento Sans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5"/>
          <p:cNvSpPr txBox="1"/>
          <p:nvPr>
            <p:ph idx="1" type="subTitle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4C3282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5" name="Google Shape;25;p25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5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" name="Google Shape;27;p25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B6A479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Cherry blossoms on Grant Lane" id="28" name="Google Shape;28;p25"/>
          <p:cNvPicPr preferRelativeResize="0"/>
          <p:nvPr/>
        </p:nvPicPr>
        <p:blipFill rotWithShape="1">
          <a:blip r:embed="rId2">
            <a:alphaModFix/>
          </a:blip>
          <a:srcRect b="13442" l="0" r="0" t="30034"/>
          <a:stretch/>
        </p:blipFill>
        <p:spPr>
          <a:xfrm>
            <a:off x="-3" y="-1"/>
            <a:ext cx="12192002" cy="459424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5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4"/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4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4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5" name="Google Shape;105;p34"/>
          <p:cNvCxnSpPr/>
          <p:nvPr/>
        </p:nvCxnSpPr>
        <p:spPr>
          <a:xfrm>
            <a:off x="61415" y="753975"/>
            <a:ext cx="12008609" cy="0"/>
          </a:xfrm>
          <a:prstGeom prst="straightConnector1">
            <a:avLst/>
          </a:prstGeom>
          <a:noFill/>
          <a:ln cap="flat" cmpd="sng" w="9525">
            <a:solidFill>
              <a:srgbClr val="9B8AB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6" name="Google Shape;106;p34"/>
          <p:cNvSpPr txBox="1"/>
          <p:nvPr>
            <p:ph type="title"/>
          </p:nvPr>
        </p:nvSpPr>
        <p:spPr>
          <a:xfrm>
            <a:off x="1428134" y="263276"/>
            <a:ext cx="10334364" cy="10146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07" name="Google Shape;107;p34"/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108" name="Google Shape;108;p34"/>
            <p:cNvSpPr/>
            <p:nvPr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" name="Google Shape;109;p34"/>
            <p:cNvGrpSpPr/>
            <p:nvPr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110" name="Google Shape;110;p34"/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rect b="b" l="l" r="r" t="t"/>
                <a:pathLst>
                  <a:path extrusionOk="0" fill="none" h="7526" w="7527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34"/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rect b="b" l="l" r="r" t="t"/>
                <a:pathLst>
                  <a:path extrusionOk="0" fill="none" h="7040" w="7039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34"/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rect b="b" l="l" r="r" t="t"/>
                <a:pathLst>
                  <a:path extrusionOk="0" fill="none" h="12130" w="1213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34"/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rect b="b" l="l" r="r" t="t"/>
                <a:pathLst>
                  <a:path extrusionOk="0" fill="none" h="1998" w="1998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4" name="Google Shape;114;p34"/>
          <p:cNvSpPr txBox="1"/>
          <p:nvPr>
            <p:ph idx="1" type="body"/>
          </p:nvPr>
        </p:nvSpPr>
        <p:spPr>
          <a:xfrm>
            <a:off x="1428134" y="1463857"/>
            <a:ext cx="10334364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115" name="Google Shape;115;p34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6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26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D9A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7"/>
          <p:cNvSpPr/>
          <p:nvPr/>
        </p:nvSpPr>
        <p:spPr>
          <a:xfrm>
            <a:off x="-1" y="0"/>
            <a:ext cx="12192000" cy="4572001"/>
          </a:xfrm>
          <a:custGeom>
            <a:rect b="b" l="l" r="r" t="t"/>
            <a:pathLst>
              <a:path extrusionOk="0" h="4572001" w="1219200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27"/>
          <p:cNvSpPr txBox="1"/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5000"/>
              <a:buFont typeface="Quattrocento Sans"/>
              <a:buNone/>
              <a:defRPr b="0"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7"/>
          <p:cNvSpPr txBox="1"/>
          <p:nvPr>
            <p:ph idx="1" type="body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wentieth Century"/>
              <a:buNone/>
              <a:defRPr sz="1800">
                <a:solidFill>
                  <a:srgbClr val="4C328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27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3" name="Google Shape;43;p27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B6A479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UW building" id="44" name="Google Shape;44;p27"/>
          <p:cNvPicPr preferRelativeResize="0"/>
          <p:nvPr/>
        </p:nvPicPr>
        <p:blipFill rotWithShape="1">
          <a:blip r:embed="rId2">
            <a:alphaModFix/>
          </a:blip>
          <a:srcRect b="5565" l="0" r="0" t="38185"/>
          <a:stretch/>
        </p:blipFill>
        <p:spPr>
          <a:xfrm>
            <a:off x="3" y="0"/>
            <a:ext cx="12191998" cy="457200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7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8"/>
          <p:cNvSpPr txBox="1"/>
          <p:nvPr>
            <p:ph idx="1" type="body"/>
          </p:nvPr>
        </p:nvSpPr>
        <p:spPr>
          <a:xfrm>
            <a:off x="634620" y="1512985"/>
            <a:ext cx="5397689" cy="4796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2" type="body"/>
          </p:nvPr>
        </p:nvSpPr>
        <p:spPr>
          <a:xfrm>
            <a:off x="6364809" y="1512984"/>
            <a:ext cx="5397689" cy="4796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9" name="Google Shape;49;p28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8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28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9"/>
          <p:cNvSpPr txBox="1"/>
          <p:nvPr>
            <p:ph idx="1" type="body"/>
          </p:nvPr>
        </p:nvSpPr>
        <p:spPr>
          <a:xfrm>
            <a:off x="575239" y="1531279"/>
            <a:ext cx="5397688" cy="447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13715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29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29"/>
          <p:cNvSpPr txBox="1"/>
          <p:nvPr>
            <p:ph idx="2" type="body"/>
          </p:nvPr>
        </p:nvSpPr>
        <p:spPr>
          <a:xfrm>
            <a:off x="584218" y="2096446"/>
            <a:ext cx="5397689" cy="4330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59" name="Google Shape;59;p29"/>
          <p:cNvSpPr txBox="1"/>
          <p:nvPr>
            <p:ph idx="3" type="body"/>
          </p:nvPr>
        </p:nvSpPr>
        <p:spPr>
          <a:xfrm>
            <a:off x="6355830" y="1531279"/>
            <a:ext cx="5397688" cy="447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13715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29"/>
          <p:cNvSpPr txBox="1"/>
          <p:nvPr>
            <p:ph idx="4" type="body"/>
          </p:nvPr>
        </p:nvSpPr>
        <p:spPr>
          <a:xfrm>
            <a:off x="6364809" y="2096446"/>
            <a:ext cx="5397689" cy="4330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61" name="Google Shape;61;p29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0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0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30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1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1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31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2"/>
          <p:cNvSpPr txBox="1"/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5000"/>
              <a:buFont typeface="Quattrocento Sans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2"/>
          <p:cNvSpPr/>
          <p:nvPr>
            <p:ph idx="2" type="pic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76CEEF"/>
          </a:solidFill>
          <a:ln>
            <a:noFill/>
          </a:ln>
        </p:spPr>
      </p:sp>
      <p:sp>
        <p:nvSpPr>
          <p:cNvPr id="74" name="Google Shape;74;p32"/>
          <p:cNvSpPr txBox="1"/>
          <p:nvPr>
            <p:ph idx="1" type="body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32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7" name="Google Shape;77;p32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8" name="Google Shape;78;p32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3"/>
          <p:cNvSpPr txBox="1"/>
          <p:nvPr>
            <p:ph type="title"/>
          </p:nvPr>
        </p:nvSpPr>
        <p:spPr>
          <a:xfrm>
            <a:off x="3315881" y="3446573"/>
            <a:ext cx="5590283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3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3" name="Google Shape;83;p33"/>
          <p:cNvCxnSpPr/>
          <p:nvPr/>
        </p:nvCxnSpPr>
        <p:spPr>
          <a:xfrm>
            <a:off x="138752" y="1917510"/>
            <a:ext cx="11914495" cy="0"/>
          </a:xfrm>
          <a:prstGeom prst="straightConnector1">
            <a:avLst/>
          </a:prstGeom>
          <a:noFill/>
          <a:ln cap="flat" cmpd="sng" w="19050">
            <a:solidFill>
              <a:srgbClr val="9B8ABE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84" name="Google Shape;84;p33"/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85" name="Google Shape;85;p33"/>
            <p:cNvSpPr/>
            <p:nvPr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6" name="Google Shape;86;p33"/>
            <p:cNvGrpSpPr/>
            <p:nvPr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7" name="Google Shape;87;p33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rect b="b" l="l" r="r" t="t"/>
                <a:pathLst>
                  <a:path extrusionOk="0" fill="none" h="3581" w="3581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33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rect b="b" l="l" r="r" t="t"/>
                <a:pathLst>
                  <a:path extrusionOk="0" fill="none" h="3557" w="3557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33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rect b="b" l="l" r="r" t="t"/>
                <a:pathLst>
                  <a:path extrusionOk="0" fill="none" h="3581" w="3581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33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rect b="b" l="l" r="r" t="t"/>
                <a:pathLst>
                  <a:path extrusionOk="0" fill="none" h="3533" w="3557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33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rect b="b" l="l" r="r" t="t"/>
                <a:pathLst>
                  <a:path extrusionOk="0" fill="none" h="3581" w="3557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33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rect b="b" l="l" r="r" t="t"/>
                <a:pathLst>
                  <a:path extrusionOk="0" fill="none" h="7576" w="7551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33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rect b="b" l="l" r="r" t="t"/>
                <a:pathLst>
                  <a:path extrusionOk="0" fill="none" h="4239" w="3264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33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rect b="b" l="l" r="r" t="t"/>
                <a:pathLst>
                  <a:path extrusionOk="0" fill="none" h="5359" w="4604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33"/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rect b="b" l="l" r="r" t="t"/>
                <a:pathLst>
                  <a:path extrusionOk="0" fill="none" h="659" w="5091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33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rect b="b" l="l" r="r" t="t"/>
                <a:pathLst>
                  <a:path extrusionOk="0" fill="none" h="5067" w="196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33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rect b="b" l="l" r="r" t="t"/>
                <a:pathLst>
                  <a:path extrusionOk="0" fill="none" h="2340" w="5651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8" name="Google Shape;98;p33"/>
          <p:cNvSpPr txBox="1"/>
          <p:nvPr>
            <p:ph idx="1" type="body"/>
          </p:nvPr>
        </p:nvSpPr>
        <p:spPr>
          <a:xfrm>
            <a:off x="3315880" y="4628428"/>
            <a:ext cx="5590283" cy="14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9" name="Google Shape;99;p33"/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3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  <a:defRPr b="0" i="0" sz="4400" u="none" cap="none" strike="noStrike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4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C3282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B6A479"/>
              </a:buClr>
              <a:buSzPts val="1800"/>
              <a:buFont typeface="Quattrocento Sans"/>
              <a:buChar char="-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400"/>
              <a:buFont typeface="Quattrocento Sans"/>
              <a:buChar char="-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400"/>
              <a:buFont typeface="Quattrocento Sans"/>
              <a:buChar char="-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400"/>
              <a:buFont typeface="Quattrocento Sans"/>
              <a:buChar char="-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4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4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4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p24"/>
          <p:cNvCxnSpPr/>
          <p:nvPr/>
        </p:nvCxnSpPr>
        <p:spPr>
          <a:xfrm rot="10800000">
            <a:off x="429491" y="172390"/>
            <a:ext cx="0" cy="1196439"/>
          </a:xfrm>
          <a:prstGeom prst="straightConnector1">
            <a:avLst/>
          </a:prstGeom>
          <a:noFill/>
          <a:ln cap="flat" cmpd="sng" w="19050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24"/>
          <p:cNvSpPr/>
          <p:nvPr/>
        </p:nvSpPr>
        <p:spPr>
          <a:xfrm>
            <a:off x="-914400" y="0"/>
            <a:ext cx="914400" cy="914400"/>
          </a:xfrm>
          <a:prstGeom prst="rect">
            <a:avLst/>
          </a:prstGeom>
          <a:solidFill>
            <a:srgbClr val="B6A479"/>
          </a:solidFill>
          <a:ln cap="flat" cmpd="sng" w="15875">
            <a:solidFill>
              <a:srgbClr val="B6A4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4"/>
          <p:cNvSpPr/>
          <p:nvPr/>
        </p:nvSpPr>
        <p:spPr>
          <a:xfrm>
            <a:off x="-914400" y="914400"/>
            <a:ext cx="914400" cy="914400"/>
          </a:xfrm>
          <a:prstGeom prst="rect">
            <a:avLst/>
          </a:prstGeom>
          <a:solidFill>
            <a:srgbClr val="4C3282"/>
          </a:solidFill>
          <a:ln cap="flat" cmpd="sng" w="15875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4"/>
          <p:cNvSpPr/>
          <p:nvPr/>
        </p:nvSpPr>
        <p:spPr>
          <a:xfrm>
            <a:off x="-914400" y="1840457"/>
            <a:ext cx="914400" cy="914400"/>
          </a:xfrm>
          <a:prstGeom prst="rect">
            <a:avLst/>
          </a:prstGeom>
          <a:solidFill>
            <a:srgbClr val="7C5FAA"/>
          </a:solidFill>
          <a:ln cap="flat" cmpd="sng" w="15875">
            <a:solidFill>
              <a:srgbClr val="7C5F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4"/>
          <p:cNvSpPr/>
          <p:nvPr/>
        </p:nvSpPr>
        <p:spPr>
          <a:xfrm>
            <a:off x="-914400" y="2754857"/>
            <a:ext cx="914400" cy="914400"/>
          </a:xfrm>
          <a:prstGeom prst="rect">
            <a:avLst/>
          </a:prstGeom>
          <a:solidFill>
            <a:srgbClr val="9B8ABE"/>
          </a:solidFill>
          <a:ln cap="flat" cmpd="sng" w="15875">
            <a:solidFill>
              <a:srgbClr val="9B8A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pollev.com/cse374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en.wikipedia.org/wiki/Printf_format_string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en.wikipedia.org/wiki/C_data_types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en.wikipedia.org/wiki/Printf_format_string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calendly.com/kasey-champion/1on1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cslibrary.stanford.edu/101/EssentialC.pdf" TargetMode="External"/><Relationship Id="rId4" Type="http://schemas.openxmlformats.org/officeDocument/2006/relationships/hyperlink" Target="http://www.cplusplus.com/" TargetMode="External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cplusplus.com/reference/cstdio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"/>
          <p:cNvSpPr txBox="1"/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5000"/>
              <a:buFont typeface="Quattrocento Sans"/>
              <a:buNone/>
            </a:pPr>
            <a:r>
              <a:rPr lang="en-US"/>
              <a:t>Lecture 7: Intro to C Programming</a:t>
            </a:r>
            <a:endParaRPr/>
          </a:p>
        </p:txBody>
      </p:sp>
      <p:sp>
        <p:nvSpPr>
          <p:cNvPr id="122" name="Google Shape;122;p1"/>
          <p:cNvSpPr txBox="1"/>
          <p:nvPr>
            <p:ph idx="1" type="subTitle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CSE 374: Intermediate Programming Concepts and Tools</a:t>
            </a:r>
            <a:endParaRPr/>
          </a:p>
        </p:txBody>
      </p:sp>
      <p:sp>
        <p:nvSpPr>
          <p:cNvPr id="123" name="Google Shape;123;p1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1"/>
          <p:cNvSpPr/>
          <p:nvPr/>
        </p:nvSpPr>
        <p:spPr>
          <a:xfrm>
            <a:off x="8107102" y="317965"/>
            <a:ext cx="3703898" cy="2978084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Lecture Participation Poll #7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Log onto </a:t>
            </a:r>
            <a:r>
              <a:rPr b="0" i="0" lang="en-US" sz="1800" u="sng" cap="none" strike="noStrike">
                <a:solidFill>
                  <a:srgbClr val="AB96D4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pollev.com/cse374 </a:t>
            </a:r>
            <a:endParaRPr b="0" i="0" sz="1800" u="none" cap="none" strike="noStrike">
              <a:solidFill>
                <a:srgbClr val="AB96D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Text CSE374 to 22333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Main function</a:t>
            </a:r>
            <a:endParaRPr/>
          </a:p>
        </p:txBody>
      </p:sp>
      <p:sp>
        <p:nvSpPr>
          <p:cNvPr id="214" name="Google Shape;214;p13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void main(int argc, char** argv)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printf(“hello, %s\n”, argv[1]);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-152400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argv is the array of inputs from the command line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Tokenized representation of the command line that invoked your program</a:t>
            </a:r>
            <a:endParaRPr/>
          </a:p>
          <a:p>
            <a:pPr indent="-152400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argv[0] is the name of the program being run</a:t>
            </a:r>
            <a:endParaRPr/>
          </a:p>
          <a:p>
            <a:pPr indent="-152400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argc stores the number of arguments ($#)+1</a:t>
            </a:r>
            <a:endParaRPr/>
          </a:p>
          <a:p>
            <a:pPr indent="-152400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Like bash!</a:t>
            </a:r>
            <a:endParaRPr/>
          </a:p>
          <a:p>
            <a:pPr indent="0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0" lvl="1" marL="12801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Main is the first function your program executes once it starts</a:t>
            </a:r>
            <a:endParaRPr/>
          </a:p>
          <a:p>
            <a:pPr indent="0" lvl="1" marL="12801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Expect a return of 0 for successful execution or -1 for failure</a:t>
            </a:r>
            <a:endParaRPr/>
          </a:p>
        </p:txBody>
      </p:sp>
      <p:sp>
        <p:nvSpPr>
          <p:cNvPr id="215" name="Google Shape;215;p13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6" name="Google Shape;216;p13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f819e92c05_0_15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Arguments to Main</a:t>
            </a:r>
            <a:endParaRPr/>
          </a:p>
        </p:txBody>
      </p:sp>
      <p:sp>
        <p:nvSpPr>
          <p:cNvPr id="223" name="Google Shape;223;gf819e92c05_0_15"/>
          <p:cNvSpPr txBox="1"/>
          <p:nvPr>
            <p:ph idx="1" type="body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char =   datatype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char* = pointer to a place in memory that stores a char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char** =  pointer to a place in memory that stores pointers to chars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int argc = number of pointers stored in argv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char** argv = “array” of pointers to program input arguments from command line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Access values with argv[index] Ex: argv[1]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argv[0] = program name, just like bash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Array of chars = String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Arrays do not store their length as a field (not an object), must be passed in argc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f819e92c05_0_15"/>
          <p:cNvSpPr txBox="1"/>
          <p:nvPr>
            <p:ph idx="12" type="sldNum"/>
          </p:nvPr>
        </p:nvSpPr>
        <p:spPr>
          <a:xfrm>
            <a:off x="10837333" y="6544402"/>
            <a:ext cx="9738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f819e92c05_0_22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Printf – print format function</a:t>
            </a:r>
            <a:endParaRPr/>
          </a:p>
        </p:txBody>
      </p:sp>
      <p:sp>
        <p:nvSpPr>
          <p:cNvPr id="230" name="Google Shape;230;gf819e92c05_0_22"/>
          <p:cNvSpPr txBox="1"/>
          <p:nvPr>
            <p:ph idx="1" type="body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Produces string literals to stdout based on given string with format tags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Format tags are stand ins for where something should be inserted into the string literal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%s – string with null termination, %d – int, %f – float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Number of format tags should match number of arguments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Format tags will be replaced with arguments in given order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Defined in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stdio.h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printf(“format string %s”, stringVariable);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Replaces %s with variable given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printf(“hello, %s\n”, myName);</a:t>
            </a:r>
            <a:endParaRPr/>
          </a:p>
        </p:txBody>
      </p:sp>
      <p:sp>
        <p:nvSpPr>
          <p:cNvPr id="231" name="Google Shape;231;gf819e92c05_0_22"/>
          <p:cNvSpPr txBox="1"/>
          <p:nvPr>
            <p:ph idx="12" type="sldNum"/>
          </p:nvPr>
        </p:nvSpPr>
        <p:spPr>
          <a:xfrm>
            <a:off x="10837333" y="6544402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2" name="Google Shape;232;gf819e92c05_0_22"/>
          <p:cNvSpPr txBox="1"/>
          <p:nvPr>
            <p:ph idx="11" type="ftr"/>
          </p:nvPr>
        </p:nvSpPr>
        <p:spPr>
          <a:xfrm>
            <a:off x="4842742" y="6544402"/>
            <a:ext cx="5901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sp>
        <p:nvSpPr>
          <p:cNvPr id="233" name="Google Shape;233;gf819e92c05_0_22"/>
          <p:cNvSpPr/>
          <p:nvPr/>
        </p:nvSpPr>
        <p:spPr>
          <a:xfrm>
            <a:off x="0" y="6410058"/>
            <a:ext cx="498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https://en.wikipedia.org/wiki/Printf_format_string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Variables</a:t>
            </a:r>
            <a:endParaRPr/>
          </a:p>
        </p:txBody>
      </p:sp>
      <p:sp>
        <p:nvSpPr>
          <p:cNvPr id="239" name="Google Shape;239;p14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C variable types: int, char, double, arrays (</a:t>
            </a:r>
            <a:r>
              <a:rPr lang="en-US" u="sng">
                <a:solidFill>
                  <a:schemeClr val="hlink"/>
                </a:solidFill>
                <a:hlinkClick r:id="rId3"/>
              </a:rPr>
              <a:t>details</a:t>
            </a:r>
            <a:r>
              <a:rPr lang="en-US"/>
              <a:t>)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No Booleans, use int values of nonZero=true and 0=false instead, 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WARNING: opposite of bash</a:t>
            </a:r>
            <a:endParaRPr/>
          </a:p>
          <a:p>
            <a:pPr indent="-482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2" marL="31089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&lt;type&gt; &lt;name&gt; = &lt;value&gt; </a:t>
            </a:r>
            <a:r>
              <a:rPr lang="en-US" sz="1800"/>
              <a:t>- Left side evaluates to locations = right side evaluates to values</a:t>
            </a:r>
            <a:endParaRPr/>
          </a:p>
          <a:p>
            <a:pPr indent="0" lvl="2" marL="31089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0" lvl="2" marL="31089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int x = 1; // stores value 1 at location labeled x</a:t>
            </a:r>
            <a:endParaRPr/>
          </a:p>
          <a:p>
            <a:pPr indent="0" lvl="2" marL="31089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char c = ’a’; // stores value a at location labeled c</a:t>
            </a:r>
            <a:endParaRPr/>
          </a:p>
          <a:p>
            <a:pPr indent="0" lvl="2" marL="31089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double d = 2.5; // stores value 2.5 at location labeled d</a:t>
            </a:r>
            <a:endParaRPr/>
          </a:p>
          <a:p>
            <a:pPr indent="0" lvl="2" marL="31089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int* xPtr = &amp;x; // stores value of location x at location xPtr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2" marL="31089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2" marL="31089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x = 2; // stores value 2 at location x</a:t>
            </a:r>
            <a:endParaRPr/>
          </a:p>
          <a:p>
            <a:pPr indent="0" lvl="2" marL="31089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*xPtr = 3; //stores value 3 at location xPtr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0" name="Google Shape;240;p14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1" name="Google Shape;241;p14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sp>
        <p:nvSpPr>
          <p:cNvPr id="242" name="Google Shape;242;p14"/>
          <p:cNvSpPr txBox="1"/>
          <p:nvPr/>
        </p:nvSpPr>
        <p:spPr>
          <a:xfrm>
            <a:off x="1137931" y="5240254"/>
            <a:ext cx="28282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Much more on * and &amp; tomorrow!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Global vs Local Variables</a:t>
            </a:r>
            <a:endParaRPr/>
          </a:p>
        </p:txBody>
      </p:sp>
      <p:sp>
        <p:nvSpPr>
          <p:cNvPr id="248" name="Google Shape;248;p15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Variables defined inside a function are local to that function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Can only be used by function within which they are defined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May have multiple instances (recursion)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Only ”lives” until end of function 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Space on stack allocated when reached, deallocated after block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Variables defined outside functions are global and can be used anywhere in the file and by any function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Will only ever be a single instance of a global variable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Lives until end of program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Space on stack allocated before main, deallocated after main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Should be avoided if possible for encapsulation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249" name="Google Shape;249;p15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0" name="Google Shape;250;p15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sp>
        <p:nvSpPr>
          <p:cNvPr id="251" name="Google Shape;251;p15"/>
          <p:cNvSpPr txBox="1"/>
          <p:nvPr/>
        </p:nvSpPr>
        <p:spPr>
          <a:xfrm>
            <a:off x="6194709" y="4516539"/>
            <a:ext cx="7537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Calibri"/>
                <a:ea typeface="Calibri"/>
                <a:cs typeface="Calibri"/>
                <a:sym typeface="Calibri"/>
              </a:rPr>
              <a:t>global</a:t>
            </a:r>
            <a:endParaRPr/>
          </a:p>
        </p:txBody>
      </p:sp>
      <p:sp>
        <p:nvSpPr>
          <p:cNvPr id="252" name="Google Shape;252;p15"/>
          <p:cNvSpPr/>
          <p:nvPr/>
        </p:nvSpPr>
        <p:spPr>
          <a:xfrm>
            <a:off x="6948441" y="4516539"/>
            <a:ext cx="4668319" cy="1754326"/>
          </a:xfrm>
          <a:prstGeom prst="rect">
            <a:avLst/>
          </a:prstGeom>
          <a:noFill/>
          <a:ln cap="flat" cmpd="sng" w="19050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result = 0;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sumTo(int max)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(max == 1) return 1;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result = max + sumTo(max – 1);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result;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253" name="Google Shape;253;p15"/>
          <p:cNvSpPr txBox="1"/>
          <p:nvPr/>
        </p:nvSpPr>
        <p:spPr>
          <a:xfrm>
            <a:off x="9703224" y="4793834"/>
            <a:ext cx="6187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Calibri"/>
                <a:ea typeface="Calibri"/>
                <a:cs typeface="Calibri"/>
                <a:sym typeface="Calibri"/>
              </a:rPr>
              <a:t>local</a:t>
            </a:r>
            <a:endParaRPr/>
          </a:p>
        </p:txBody>
      </p:sp>
      <p:sp>
        <p:nvSpPr>
          <p:cNvPr id="254" name="Google Shape;254;p15"/>
          <p:cNvSpPr txBox="1"/>
          <p:nvPr/>
        </p:nvSpPr>
        <p:spPr>
          <a:xfrm>
            <a:off x="10556947" y="4214353"/>
            <a:ext cx="11326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Calibri"/>
                <a:ea typeface="Calibri"/>
                <a:cs typeface="Calibri"/>
                <a:sym typeface="Calibri"/>
              </a:rPr>
              <a:t>example.c</a:t>
            </a:r>
            <a:endParaRPr sz="1800">
              <a:solidFill>
                <a:srgbClr val="4C328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The Stack</a:t>
            </a:r>
            <a:endParaRPr/>
          </a:p>
        </p:txBody>
      </p:sp>
      <p:sp>
        <p:nvSpPr>
          <p:cNvPr id="260" name="Google Shape;260;p16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An area of local memory set aside to hold local variables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Functions like the stack data structure – first in first out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When we call a function it </a:t>
            </a:r>
            <a:r>
              <a:rPr b="1" lang="en-US">
                <a:solidFill>
                  <a:srgbClr val="4C3282"/>
                </a:solidFill>
              </a:rPr>
              <a:t>allocates</a:t>
            </a:r>
            <a:r>
              <a:rPr lang="en-US"/>
              <a:t> memory on the stack for all local variables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Size of memory depends on datatype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When the function returns the memory for the local variables is </a:t>
            </a:r>
            <a:r>
              <a:rPr b="1" lang="en-US">
                <a:solidFill>
                  <a:srgbClr val="4C3282"/>
                </a:solidFill>
              </a:rPr>
              <a:t>deallocated</a:t>
            </a:r>
            <a:r>
              <a:rPr lang="en-US"/>
              <a:t> 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Java has been doing something similar in the background for you all along- garbage collector</a:t>
            </a:r>
            <a:endParaRPr/>
          </a:p>
        </p:txBody>
      </p:sp>
      <p:sp>
        <p:nvSpPr>
          <p:cNvPr id="261" name="Google Shape;261;p16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2" name="Google Shape;262;p16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pic>
        <p:nvPicPr>
          <p:cNvPr id="263" name="Google Shape;26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239" y="4559982"/>
            <a:ext cx="11201400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Strings in C</a:t>
            </a:r>
            <a:endParaRPr/>
          </a:p>
        </p:txBody>
      </p:sp>
      <p:sp>
        <p:nvSpPr>
          <p:cNvPr id="269" name="Google Shape;269;p17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char s1[] = {’c’, ‘s’, ‘e’, ‘\0’};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char s2[] = “cse”;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char* s3 = “cse”;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/>
              <a:t>All are equivalent ways to define a string in C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/>
              <a:t>There are no “strings” in C, only arrays of characters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/>
              <a:t>- “null terminated array of characters”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char* </a:t>
            </a:r>
            <a:r>
              <a:rPr lang="en-US"/>
              <a:t>is another way to refer to strings in C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/>
              <a:t>- Technically is a pointer to the first char in the series of chars for the string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/>
              <a:t>Strings cannot be concatenated in C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printf(“hello, “ + myName + “\n”); // will not work</a:t>
            </a:r>
            <a:endParaRPr/>
          </a:p>
        </p:txBody>
      </p:sp>
      <p:sp>
        <p:nvSpPr>
          <p:cNvPr id="270" name="Google Shape;270;p17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1" name="Google Shape;271;p17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graphicFrame>
        <p:nvGraphicFramePr>
          <p:cNvPr id="272" name="Google Shape;272;p17"/>
          <p:cNvGraphicFramePr/>
          <p:nvPr/>
        </p:nvGraphicFramePr>
        <p:xfrm>
          <a:off x="5803900" y="178486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{541FF6E6-2A35-44C1-8E5F-DB19A4507D50}</a:tableStyleId>
              </a:tblPr>
              <a:tblGrid>
                <a:gridCol w="600700"/>
                <a:gridCol w="600700"/>
                <a:gridCol w="600700"/>
                <a:gridCol w="600700"/>
                <a:gridCol w="600700"/>
                <a:gridCol w="600700"/>
                <a:gridCol w="600700"/>
                <a:gridCol w="600700"/>
                <a:gridCol w="600700"/>
                <a:gridCol w="600700"/>
              </a:tblGrid>
              <a:tr h="477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0x00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0x01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0x02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0x03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0x04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0x05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0x06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0x07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0x08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0x09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7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q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o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\0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Printf – print format function</a:t>
            </a:r>
            <a:endParaRPr/>
          </a:p>
        </p:txBody>
      </p:sp>
      <p:sp>
        <p:nvSpPr>
          <p:cNvPr id="278" name="Google Shape;278;p18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Produces string literals to stdout based on given string with format tags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Format tags are stand ins for where something should be inserted into the string literal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%s – string with null termination, %d – int, %f – float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Number of format tags should match number of arguments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Format tags will be replaced with arguments in given order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Defined in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stdio.h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printf(“format string %s”, stringVariable);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Replaces %s with variable given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printf(“hello, %s\n”, myName);</a:t>
            </a:r>
            <a:endParaRPr/>
          </a:p>
        </p:txBody>
      </p:sp>
      <p:sp>
        <p:nvSpPr>
          <p:cNvPr id="279" name="Google Shape;279;p18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0" name="Google Shape;280;p18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sp>
        <p:nvSpPr>
          <p:cNvPr id="281" name="Google Shape;281;p18"/>
          <p:cNvSpPr/>
          <p:nvPr/>
        </p:nvSpPr>
        <p:spPr>
          <a:xfrm>
            <a:off x="0" y="6410058"/>
            <a:ext cx="49846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https://en.wikipedia.org/wiki/Printf_format_string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9"/>
          <p:cNvSpPr txBox="1"/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5000"/>
              <a:buFont typeface="Quattrocento Sans"/>
              <a:buNone/>
            </a:pPr>
            <a:r>
              <a:rPr lang="en-US"/>
              <a:t>Demo: echo.c</a:t>
            </a:r>
            <a:endParaRPr/>
          </a:p>
        </p:txBody>
      </p:sp>
      <p:sp>
        <p:nvSpPr>
          <p:cNvPr id="287" name="Google Shape;287;p19"/>
          <p:cNvSpPr txBox="1"/>
          <p:nvPr>
            <p:ph idx="1" type="body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wentieth Century"/>
              <a:buNone/>
            </a:pPr>
            <a:r>
              <a:t/>
            </a:r>
            <a:endParaRPr/>
          </a:p>
        </p:txBody>
      </p:sp>
      <p:sp>
        <p:nvSpPr>
          <p:cNvPr id="288" name="Google Shape;288;p19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9" name="Google Shape;289;p19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0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Example: echo.c</a:t>
            </a:r>
            <a:endParaRPr/>
          </a:p>
        </p:txBody>
      </p:sp>
      <p:sp>
        <p:nvSpPr>
          <p:cNvPr id="295" name="Google Shape;295;p20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#include &lt;studio.h&gt;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#include &lt;stdlib.h&gt;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#define EXIT_SUCCESS = 0;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int main (int argc, char** argv)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for (int i = 1; i &lt; argc; i++)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printf(“%s “, argv[i]);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printf(“\n”);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return EXIT_SUCCESS;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296" name="Google Shape;296;p20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7" name="Google Shape;297;p20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Administrivia</a:t>
            </a:r>
            <a:endParaRPr/>
          </a:p>
        </p:txBody>
      </p:sp>
      <p:sp>
        <p:nvSpPr>
          <p:cNvPr id="130" name="Google Shape;130;p2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1" marL="12801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152400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Bash sample code + demo videos added to course calendar on website</a:t>
            </a:r>
            <a:endParaRPr sz="2400"/>
          </a:p>
          <a:p>
            <a:pPr indent="-152400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Schedule 1:1 time with Kasey via Calendly</a:t>
            </a:r>
            <a:endParaRPr sz="2400"/>
          </a:p>
          <a:p>
            <a:pPr indent="-1752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https://calendly.com/kasey-champion/1on1</a:t>
            </a:r>
            <a:r>
              <a:rPr lang="en-US" sz="2400"/>
              <a:t> </a:t>
            </a:r>
            <a:endParaRPr sz="2400"/>
          </a:p>
          <a:p>
            <a:pPr indent="-1752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Link posted on OH page of course website</a:t>
            </a:r>
            <a:endParaRPr sz="2400"/>
          </a:p>
          <a:p>
            <a:pPr indent="-152400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HW1 turn in fixed </a:t>
            </a:r>
            <a:endParaRPr sz="2400"/>
          </a:p>
          <a:p>
            <a:pPr indent="-1752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grading scripts misbehaving</a:t>
            </a:r>
            <a:endParaRPr sz="2400"/>
          </a:p>
          <a:p>
            <a:pPr indent="-175259" lvl="3" marL="59436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due date will be “flexible”</a:t>
            </a:r>
            <a:endParaRPr sz="2400"/>
          </a:p>
          <a:p>
            <a:pPr indent="-1752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HW1 Individual Assignment open on gradescope</a:t>
            </a:r>
            <a:endParaRPr sz="2400"/>
          </a:p>
          <a:p>
            <a:pPr indent="-1752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HW2 posting later today, more Bash</a:t>
            </a:r>
            <a:endParaRPr sz="2400"/>
          </a:p>
          <a:p>
            <a:pPr indent="0" lvl="0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2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21 - KASEY CHAMPION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1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Arrays in C</a:t>
            </a:r>
            <a:endParaRPr/>
          </a:p>
        </p:txBody>
      </p:sp>
      <p:sp>
        <p:nvSpPr>
          <p:cNvPr id="303" name="Google Shape;303;p21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fontScale="92500" lnSpcReduction="20000"/>
          </a:bodyPr>
          <a:lstStyle/>
          <a:p>
            <a:pPr indent="-129222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datatype name[length]</a:t>
            </a:r>
            <a:endParaRPr/>
          </a:p>
          <a:p>
            <a:pPr indent="-129222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Contiguous block of memory</a:t>
            </a:r>
            <a:endParaRPr/>
          </a:p>
          <a:p>
            <a:pPr indent="-129222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C doesn’t pass arrays around like ints, but rather passes the references to the array</a:t>
            </a:r>
            <a:endParaRPr/>
          </a:p>
          <a:p>
            <a:pPr indent="-137160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Just like Java</a:t>
            </a:r>
            <a:endParaRPr/>
          </a:p>
          <a:p>
            <a:pPr indent="-129222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Each item in array has an address based off of initial start item which is at 0</a:t>
            </a:r>
            <a:endParaRPr/>
          </a:p>
          <a:p>
            <a:pPr indent="-129222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Arrays must be declared with a known length (so compiler can allocate space)</a:t>
            </a:r>
            <a:endParaRPr/>
          </a:p>
          <a:p>
            <a:pPr indent="-137160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This size is not stored like in Java, you have to save length as a separate variable you pass around</a:t>
            </a:r>
            <a:endParaRPr/>
          </a:p>
          <a:p>
            <a:pPr indent="-129222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No default values, arrays will hold whatever was in that spot before you declared it so accessing those addresses will cause errors</a:t>
            </a:r>
            <a:endParaRPr/>
          </a:p>
          <a:p>
            <a:pPr indent="0" lvl="1" marL="12801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char arr[] = “cse”;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char* ptr = arr;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char letter_e = ptr[2]; // synonymous to *(ptr + 2)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int myArr[10];</a:t>
            </a:r>
            <a:endParaRPr/>
          </a:p>
        </p:txBody>
      </p:sp>
      <p:sp>
        <p:nvSpPr>
          <p:cNvPr id="304" name="Google Shape;304;p21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5" name="Google Shape;305;p21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2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C style</a:t>
            </a:r>
            <a:endParaRPr/>
          </a:p>
        </p:txBody>
      </p:sp>
      <p:sp>
        <p:nvSpPr>
          <p:cNvPr id="311" name="Google Shape;311;p22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C curly brace style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Each curly brace is on its own line, not at the end of an instruction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C naming conventions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Constants are ALL_CAPS with underscores for spaces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C white space conventions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One declaration per line</a:t>
            </a:r>
            <a:endParaRPr/>
          </a:p>
        </p:txBody>
      </p:sp>
      <p:sp>
        <p:nvSpPr>
          <p:cNvPr id="312" name="Google Shape;312;p22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3" name="Google Shape;313;p22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Anatomy of a C program</a:t>
            </a:r>
            <a:endParaRPr/>
          </a:p>
        </p:txBody>
      </p:sp>
      <p:sp>
        <p:nvSpPr>
          <p:cNvPr id="319" name="Google Shape;319;p23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fontScale="6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// includes for functions &amp; types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/>
              <a:t>#include &lt;stuff.h&gt;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/>
              <a:t>// symbolic constants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/>
              <a:t>#define TRUE 1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/>
              <a:t>#define FALSE 0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/>
              <a:t>//global variables (if any)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/>
              <a:t>Int x = 1;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/>
              <a:t>// Function declarations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/>
              <a:t>Void do_this(char, int)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/>
              <a:t>Function definitions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/>
              <a:t>Void do_this(char s, int m)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/>
              <a:t>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/>
              <a:t>   //statements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/>
              <a:t>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/>
              <a:t>&lt;main method at end of file?&gt;</a:t>
            </a:r>
            <a:endParaRPr/>
          </a:p>
        </p:txBody>
      </p:sp>
      <p:sp>
        <p:nvSpPr>
          <p:cNvPr id="320" name="Google Shape;320;p23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1" name="Google Shape;321;p23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Meet C</a:t>
            </a:r>
            <a:endParaRPr/>
          </a:p>
        </p:txBody>
      </p:sp>
      <p:sp>
        <p:nvSpPr>
          <p:cNvPr id="138" name="Google Shape;138;p7"/>
          <p:cNvSpPr txBox="1"/>
          <p:nvPr>
            <p:ph idx="1" type="body"/>
          </p:nvPr>
        </p:nvSpPr>
        <p:spPr>
          <a:xfrm>
            <a:off x="575240" y="1463857"/>
            <a:ext cx="7514660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fontScale="85000" lnSpcReduction="20000"/>
          </a:bodyPr>
          <a:lstStyle/>
          <a:p>
            <a:pPr indent="-118745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Invented to rewrite the Unix OS, successor to B</a:t>
            </a:r>
            <a:endParaRPr/>
          </a:p>
          <a:p>
            <a:pPr indent="-118745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A “low level” language gives the developer the ability to work directly with memory and processes</a:t>
            </a:r>
            <a:endParaRPr/>
          </a:p>
          <a:p>
            <a:pPr indent="-120014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Low level means it sits closer to assembly, the language the CPU uses</a:t>
            </a:r>
            <a:endParaRPr/>
          </a:p>
          <a:p>
            <a:pPr indent="-120014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Java is a “high level” language, compiles to bytecode, has a garbage collector that manages memory for you</a:t>
            </a:r>
            <a:endParaRPr/>
          </a:p>
          <a:p>
            <a:pPr indent="-228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118745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Useful for software that requires low-level fOS interaction</a:t>
            </a:r>
            <a:endParaRPr/>
          </a:p>
          <a:p>
            <a:pPr indent="-120014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Robotics, mobile, high performance software, drivers</a:t>
            </a:r>
            <a:endParaRPr/>
          </a:p>
          <a:p>
            <a:pPr indent="-120014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Compact language, human readable but few features compared to Java</a:t>
            </a:r>
            <a:endParaRPr/>
          </a:p>
          <a:p>
            <a:pPr indent="-120014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Still used for:</a:t>
            </a:r>
            <a:endParaRPr/>
          </a:p>
          <a:p>
            <a:pPr indent="-120014" lvl="2" marL="44805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lang="en-US" sz="1800"/>
              <a:t>Embedded programming</a:t>
            </a:r>
            <a:endParaRPr sz="1800"/>
          </a:p>
          <a:p>
            <a:pPr indent="-120014" lvl="2" marL="44805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lang="en-US" sz="1800"/>
              <a:t>Systems programming</a:t>
            </a:r>
            <a:endParaRPr sz="1800"/>
          </a:p>
          <a:p>
            <a:pPr indent="-120014" lvl="2" marL="44805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lang="en-US" sz="1800"/>
              <a:t>High-performance code</a:t>
            </a:r>
            <a:endParaRPr sz="1800"/>
          </a:p>
          <a:p>
            <a:pPr indent="-120014" lvl="2" marL="44805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lang="en-US" sz="1800"/>
              <a:t>GPU programming</a:t>
            </a:r>
            <a:endParaRPr/>
          </a:p>
          <a:p>
            <a:pPr indent="-118745" lvl="1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4C3282"/>
              </a:buClr>
              <a:buSzPct val="100000"/>
              <a:buFont typeface="Noto Sans Symbols"/>
              <a:buChar char="▪"/>
            </a:pPr>
            <a:r>
              <a:rPr lang="en-US" sz="2200"/>
              <a:t>Ancestor of most modern languages</a:t>
            </a:r>
            <a:endParaRPr/>
          </a:p>
          <a:p>
            <a:pPr indent="-97154" lvl="2" marL="2743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4C3282"/>
              </a:buClr>
              <a:buSzPct val="100000"/>
              <a:buFont typeface="Noto Sans Symbols"/>
              <a:buChar char="▪"/>
            </a:pPr>
            <a:r>
              <a:rPr lang="en-US" sz="1800"/>
              <a:t>Java, C++, C#</a:t>
            </a:r>
            <a:endParaRPr/>
          </a:p>
          <a:p>
            <a:pPr indent="-97154" lvl="2" marL="2743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4C3282"/>
              </a:buClr>
              <a:buSzPct val="100000"/>
              <a:buFont typeface="Noto Sans Symbols"/>
              <a:buChar char="▪"/>
            </a:pPr>
            <a:r>
              <a:rPr lang="en-US" sz="1800"/>
              <a:t>Much syntax is shared</a:t>
            </a:r>
            <a:endParaRPr/>
          </a:p>
        </p:txBody>
      </p:sp>
      <p:sp>
        <p:nvSpPr>
          <p:cNvPr id="139" name="Google Shape;139;p7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7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sp>
        <p:nvSpPr>
          <p:cNvPr id="141" name="Google Shape;141;p7"/>
          <p:cNvSpPr txBox="1"/>
          <p:nvPr/>
        </p:nvSpPr>
        <p:spPr>
          <a:xfrm>
            <a:off x="104265" y="6410058"/>
            <a:ext cx="47384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http://cslibrary.stanford.edu/101/EssentialC.pdf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42" name="Google Shape;142;p7"/>
          <p:cNvSpPr/>
          <p:nvPr/>
        </p:nvSpPr>
        <p:spPr>
          <a:xfrm>
            <a:off x="4680099" y="6410058"/>
            <a:ext cx="28318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http://www.cplusplus.com/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43" name="Google Shape;14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51354" y="1834722"/>
            <a:ext cx="4102100" cy="41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819e92c05_0_0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 vs Java</a:t>
            </a:r>
            <a:endParaRPr/>
          </a:p>
        </p:txBody>
      </p:sp>
      <p:sp>
        <p:nvSpPr>
          <p:cNvPr id="150" name="Google Shape;150;gf819e92c05_0_0"/>
          <p:cNvSpPr txBox="1"/>
          <p:nvPr>
            <p:ph idx="1" type="body"/>
          </p:nvPr>
        </p:nvSpPr>
        <p:spPr>
          <a:xfrm>
            <a:off x="575249" y="1463850"/>
            <a:ext cx="4616700" cy="48456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u="sng"/>
              <a:t>C</a:t>
            </a:r>
            <a:endParaRPr b="1" u="sng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low level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user </a:t>
            </a:r>
            <a:r>
              <a:rPr lang="en-US"/>
              <a:t>responsible for memory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“functions”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No classes - NOT object oriented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compiled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conditional controls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modern syntax (human readable)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small standard library</a:t>
            </a:r>
            <a:endParaRPr/>
          </a:p>
        </p:txBody>
      </p:sp>
      <p:sp>
        <p:nvSpPr>
          <p:cNvPr id="151" name="Google Shape;151;gf819e92c05_0_0"/>
          <p:cNvSpPr txBox="1"/>
          <p:nvPr>
            <p:ph idx="12" type="sldNum"/>
          </p:nvPr>
        </p:nvSpPr>
        <p:spPr>
          <a:xfrm>
            <a:off x="10837333" y="6544402"/>
            <a:ext cx="9738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Google Shape;152;gf819e92c05_0_0"/>
          <p:cNvSpPr txBox="1"/>
          <p:nvPr/>
        </p:nvSpPr>
        <p:spPr>
          <a:xfrm>
            <a:off x="5407500" y="1463850"/>
            <a:ext cx="6784500" cy="31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Java</a:t>
            </a:r>
            <a:endParaRPr sz="22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C3282"/>
              </a:buClr>
              <a:buSzPts val="18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high level</a:t>
            </a:r>
            <a:endParaRPr sz="22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83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attrocento Sans"/>
              <a:buChar char="▪"/>
            </a:pPr>
            <a:r>
              <a:rPr lang="en-US" sz="2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memory managed (garbage collection)</a:t>
            </a:r>
            <a:endParaRPr sz="22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83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attrocento Sans"/>
              <a:buChar char="▪"/>
            </a:pPr>
            <a:r>
              <a:rPr lang="en-US" sz="2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“methods”</a:t>
            </a:r>
            <a:endParaRPr sz="22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18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classes define objects</a:t>
            </a:r>
            <a:endParaRPr sz="22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83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attrocento Sans"/>
              <a:buChar char="▪"/>
            </a:pPr>
            <a:r>
              <a:rPr lang="en-US" sz="2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compiled</a:t>
            </a:r>
            <a:endParaRPr sz="22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83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attrocento Sans"/>
              <a:buChar char="▪"/>
            </a:pPr>
            <a:r>
              <a:rPr lang="en-US" sz="2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conditional controls</a:t>
            </a:r>
            <a:endParaRPr sz="22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attrocento Sans"/>
              <a:buChar char="▪"/>
            </a:pPr>
            <a:r>
              <a:rPr lang="en-US" sz="2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modern syntax (human readable)</a:t>
            </a:r>
            <a:endParaRPr sz="22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attrocento Sans"/>
              <a:buChar char="▪"/>
            </a:pPr>
            <a:r>
              <a:rPr lang="en-US" sz="2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large standard library, HUGE extended libraries</a:t>
            </a:r>
            <a:endParaRPr sz="22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GCC</a:t>
            </a:r>
            <a:endParaRPr/>
          </a:p>
        </p:txBody>
      </p:sp>
      <p:sp>
        <p:nvSpPr>
          <p:cNvPr id="158" name="Google Shape;158;p8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lnSpcReduction="10000"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GCC is the C compiler we will use 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Translates C into assembly code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 sz="1800"/>
              <a:t>Java compiler takes java code and turns it into Java bytecode (when you install JDK you teach your computer to understand javanite code)</a:t>
            </a:r>
            <a:endParaRPr sz="1800"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 sz="1800"/>
              <a:t>Assembly is the language of your CPU</a:t>
            </a:r>
            <a:endParaRPr sz="2200"/>
          </a:p>
          <a:p>
            <a:pPr indent="-1117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 sz="1800"/>
              <a:t>Can provide warnings for program crashes or failures, but don’t trust it much</a:t>
            </a:r>
            <a:endParaRPr sz="2200"/>
          </a:p>
          <a:p>
            <a:pPr indent="-1117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Before compiling your code, gcc runs the C preprocessor on it</a:t>
            </a:r>
            <a:endParaRPr sz="2200"/>
          </a:p>
          <a:p>
            <a:pPr indent="-137159" lvl="2" marL="448056" rtl="0" algn="l"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Removes comments</a:t>
            </a:r>
            <a:endParaRPr sz="1800"/>
          </a:p>
          <a:p>
            <a:pPr indent="-137159" lvl="2" marL="448056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Handles preprocessor directives starting with #</a:t>
            </a:r>
            <a:endParaRPr sz="2200"/>
          </a:p>
          <a:p>
            <a:pPr indent="-12065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900"/>
              <a:buFont typeface="Courier New"/>
              <a:buChar char="▪"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gcc &lt;options&gt; -o &lt;output exe&gt; &lt;c file to compile&gt; &lt;c file to compile&gt;</a:t>
            </a:r>
            <a:endParaRPr sz="1900">
              <a:latin typeface="Courier New"/>
              <a:ea typeface="Courier New"/>
              <a:cs typeface="Courier New"/>
              <a:sym typeface="Courier New"/>
            </a:endParaRPr>
          </a:p>
          <a:p>
            <a:pPr indent="-143509" lvl="1" marL="26517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Courier New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gcc –o hello.exe hello.c</a:t>
            </a:r>
            <a:endParaRPr sz="1900">
              <a:latin typeface="Courier New"/>
              <a:ea typeface="Courier New"/>
              <a:cs typeface="Courier New"/>
              <a:sym typeface="Courier New"/>
            </a:endParaRPr>
          </a:p>
          <a:p>
            <a:pPr indent="-1397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Options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-g enables debugging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-Wall checks for all warnings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-std=c11 uses the 2011 C standard, what we will use for this class</a:t>
            </a:r>
            <a:endParaRPr/>
          </a:p>
        </p:txBody>
      </p:sp>
      <p:sp>
        <p:nvSpPr>
          <p:cNvPr id="159" name="Google Shape;159;p8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0" name="Google Shape;160;p8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C Hello World</a:t>
            </a:r>
            <a:endParaRPr/>
          </a:p>
        </p:txBody>
      </p:sp>
      <p:sp>
        <p:nvSpPr>
          <p:cNvPr id="166" name="Google Shape;166;p9"/>
          <p:cNvSpPr txBox="1"/>
          <p:nvPr>
            <p:ph idx="1" type="body"/>
          </p:nvPr>
        </p:nvSpPr>
        <p:spPr>
          <a:xfrm>
            <a:off x="3319950" y="1427325"/>
            <a:ext cx="5310900" cy="3766500"/>
          </a:xfrm>
          <a:prstGeom prst="rect">
            <a:avLst/>
          </a:prstGeom>
          <a:noFill/>
          <a:ln cap="flat" cmpd="sng" w="19050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#include &lt;stdio.h&gt;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/**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* comment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*/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int main(int argc, char** argv)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printf(“Hello world\n”);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return 0;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7" name="Google Shape;167;p9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8" name="Google Shape;168;p9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sp>
        <p:nvSpPr>
          <p:cNvPr id="169" name="Google Shape;169;p9"/>
          <p:cNvSpPr txBox="1"/>
          <p:nvPr/>
        </p:nvSpPr>
        <p:spPr>
          <a:xfrm>
            <a:off x="5755200" y="954598"/>
            <a:ext cx="2732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Header file to enable printf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9"/>
          <p:cNvSpPr txBox="1"/>
          <p:nvPr/>
        </p:nvSpPr>
        <p:spPr>
          <a:xfrm>
            <a:off x="939202" y="954603"/>
            <a:ext cx="333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indicates preprocessor directive</a:t>
            </a:r>
            <a:endParaRPr/>
          </a:p>
        </p:txBody>
      </p:sp>
      <p:sp>
        <p:nvSpPr>
          <p:cNvPr id="171" name="Google Shape;171;p9"/>
          <p:cNvSpPr txBox="1"/>
          <p:nvPr/>
        </p:nvSpPr>
        <p:spPr>
          <a:xfrm>
            <a:off x="381000" y="4999358"/>
            <a:ext cx="5036127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Save in file “hello.c”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Compile with command gcc hello.c</a:t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	creates executable a.out</a:t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Compile with command gcc –o hello.exe hello.c</a:t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	creates executable hello.exe</a:t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Run ./hello.exe</a:t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2" name="Google Shape;172;p9"/>
          <p:cNvSpPr txBox="1"/>
          <p:nvPr/>
        </p:nvSpPr>
        <p:spPr>
          <a:xfrm>
            <a:off x="1693052" y="2877758"/>
            <a:ext cx="129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type</a:t>
            </a:r>
            <a:endParaRPr/>
          </a:p>
        </p:txBody>
      </p:sp>
      <p:sp>
        <p:nvSpPr>
          <p:cNvPr id="173" name="Google Shape;173;p9"/>
          <p:cNvSpPr txBox="1"/>
          <p:nvPr/>
        </p:nvSpPr>
        <p:spPr>
          <a:xfrm>
            <a:off x="9175918" y="2811032"/>
            <a:ext cx="118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arguments</a:t>
            </a:r>
            <a:endParaRPr/>
          </a:p>
        </p:txBody>
      </p:sp>
      <p:sp>
        <p:nvSpPr>
          <p:cNvPr id="174" name="Google Shape;174;p9"/>
          <p:cNvSpPr txBox="1"/>
          <p:nvPr/>
        </p:nvSpPr>
        <p:spPr>
          <a:xfrm>
            <a:off x="8630840" y="3577818"/>
            <a:ext cx="3761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“hello, world!\n” is a string of length 15 where \n is one character but contains the null terminator \0 </a:t>
            </a:r>
            <a:endParaRPr/>
          </a:p>
        </p:txBody>
      </p:sp>
      <p:sp>
        <p:nvSpPr>
          <p:cNvPr id="175" name="Google Shape;175;p9"/>
          <p:cNvSpPr txBox="1"/>
          <p:nvPr/>
        </p:nvSpPr>
        <p:spPr>
          <a:xfrm>
            <a:off x="1130359" y="4330054"/>
            <a:ext cx="177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successful return</a:t>
            </a:r>
            <a:endParaRPr/>
          </a:p>
        </p:txBody>
      </p:sp>
      <p:cxnSp>
        <p:nvCxnSpPr>
          <p:cNvPr id="176" name="Google Shape;176;p9"/>
          <p:cNvCxnSpPr>
            <a:stCxn id="170" idx="2"/>
          </p:cNvCxnSpPr>
          <p:nvPr/>
        </p:nvCxnSpPr>
        <p:spPr>
          <a:xfrm>
            <a:off x="2606002" y="1323903"/>
            <a:ext cx="732000" cy="311400"/>
          </a:xfrm>
          <a:prstGeom prst="straightConnector1">
            <a:avLst/>
          </a:prstGeom>
          <a:noFill/>
          <a:ln cap="flat" cmpd="sng" w="28575">
            <a:solidFill>
              <a:srgbClr val="B6A47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7" name="Google Shape;177;p9"/>
          <p:cNvCxnSpPr>
            <a:stCxn id="169" idx="2"/>
          </p:cNvCxnSpPr>
          <p:nvPr/>
        </p:nvCxnSpPr>
        <p:spPr>
          <a:xfrm flipH="1">
            <a:off x="6509700" y="1323898"/>
            <a:ext cx="611700" cy="235200"/>
          </a:xfrm>
          <a:prstGeom prst="straightConnector1">
            <a:avLst/>
          </a:prstGeom>
          <a:noFill/>
          <a:ln cap="flat" cmpd="sng" w="28575">
            <a:solidFill>
              <a:srgbClr val="B6A47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8" name="Google Shape;178;p9"/>
          <p:cNvCxnSpPr>
            <a:stCxn id="172" idx="3"/>
          </p:cNvCxnSpPr>
          <p:nvPr/>
        </p:nvCxnSpPr>
        <p:spPr>
          <a:xfrm>
            <a:off x="2984852" y="3062408"/>
            <a:ext cx="335100" cy="0"/>
          </a:xfrm>
          <a:prstGeom prst="straightConnector1">
            <a:avLst/>
          </a:prstGeom>
          <a:noFill/>
          <a:ln cap="flat" cmpd="sng" w="28575">
            <a:solidFill>
              <a:srgbClr val="B6A47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9" name="Google Shape;179;p9"/>
          <p:cNvCxnSpPr>
            <a:stCxn id="173" idx="1"/>
          </p:cNvCxnSpPr>
          <p:nvPr/>
        </p:nvCxnSpPr>
        <p:spPr>
          <a:xfrm rot="10800000">
            <a:off x="8630818" y="2995682"/>
            <a:ext cx="545100" cy="0"/>
          </a:xfrm>
          <a:prstGeom prst="straightConnector1">
            <a:avLst/>
          </a:prstGeom>
          <a:noFill/>
          <a:ln cap="flat" cmpd="sng" w="28575">
            <a:solidFill>
              <a:srgbClr val="B6A47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0" name="Google Shape;180;p9"/>
          <p:cNvCxnSpPr>
            <a:stCxn id="175" idx="3"/>
          </p:cNvCxnSpPr>
          <p:nvPr/>
        </p:nvCxnSpPr>
        <p:spPr>
          <a:xfrm>
            <a:off x="2905159" y="4514704"/>
            <a:ext cx="763800" cy="0"/>
          </a:xfrm>
          <a:prstGeom prst="straightConnector1">
            <a:avLst/>
          </a:prstGeom>
          <a:noFill/>
          <a:ln cap="flat" cmpd="sng" w="28575">
            <a:solidFill>
              <a:srgbClr val="B6A47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1" name="Google Shape;181;p9"/>
          <p:cNvCxnSpPr/>
          <p:nvPr/>
        </p:nvCxnSpPr>
        <p:spPr>
          <a:xfrm rot="10800000">
            <a:off x="7710440" y="4039518"/>
            <a:ext cx="996600" cy="0"/>
          </a:xfrm>
          <a:prstGeom prst="straightConnector1">
            <a:avLst/>
          </a:prstGeom>
          <a:noFill/>
          <a:ln cap="flat" cmpd="sng" w="28575">
            <a:solidFill>
              <a:srgbClr val="B6A47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"/>
          <p:cNvSpPr txBox="1"/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5000"/>
              <a:buFont typeface="Quattrocento Sans"/>
              <a:buNone/>
            </a:pPr>
            <a:r>
              <a:rPr lang="en-US"/>
              <a:t>Hello World in C</a:t>
            </a:r>
            <a:endParaRPr/>
          </a:p>
        </p:txBody>
      </p:sp>
      <p:sp>
        <p:nvSpPr>
          <p:cNvPr id="187" name="Google Shape;187;p10"/>
          <p:cNvSpPr txBox="1"/>
          <p:nvPr>
            <p:ph idx="1" type="body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wentieth Century"/>
              <a:buNone/>
            </a:pPr>
            <a:r>
              <a:t/>
            </a:r>
            <a:endParaRPr/>
          </a:p>
        </p:txBody>
      </p:sp>
      <p:sp>
        <p:nvSpPr>
          <p:cNvPr id="188" name="Google Shape;188;p10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p10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#include</a:t>
            </a:r>
            <a:endParaRPr/>
          </a:p>
        </p:txBody>
      </p:sp>
      <p:sp>
        <p:nvSpPr>
          <p:cNvPr id="195" name="Google Shape;195;p11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lnSpcReduction="20000"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Provides access to code in another file, similar to Java import statements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#include&lt;somefile.h&gt; </a:t>
            </a:r>
            <a:r>
              <a:rPr lang="en-US"/>
              <a:t>will insert code in somefile.h into your C file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.h files are called “header files”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-"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#include &lt;foo.h&gt; // standard libraries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-"/>
            </a:pPr>
            <a:r>
              <a:rPr lang="en-US" sz="1600"/>
              <a:t>searches for foo.h in “system include” directories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-"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#include “foo.h” // developer files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-"/>
            </a:pPr>
            <a:r>
              <a:rPr lang="en-US" sz="1600"/>
              <a:t>searches current directory, lets coder break project into smaller files (java does this automatically)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Executed by preprocessor 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Pulls in code before it is compiled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Includes work recursively, pulls in includes from headers that were directly included 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stdio.h provides foundational set of input and output functions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printf, stdout</a:t>
            </a:r>
            <a:endParaRPr/>
          </a:p>
          <a:p>
            <a:pPr indent="-114300" lvl="0" marL="9144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other useful standard libraries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stdlib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math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assert</a:t>
            </a:r>
            <a:endParaRPr/>
          </a:p>
        </p:txBody>
      </p:sp>
      <p:sp>
        <p:nvSpPr>
          <p:cNvPr id="196" name="Google Shape;196;p11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7" name="Google Shape;197;p11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sp>
        <p:nvSpPr>
          <p:cNvPr id="198" name="Google Shape;198;p11"/>
          <p:cNvSpPr/>
          <p:nvPr/>
        </p:nvSpPr>
        <p:spPr>
          <a:xfrm>
            <a:off x="0" y="6410058"/>
            <a:ext cx="44613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http://www.cplusplus.com/reference/cstdio/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Functions</a:t>
            </a:r>
            <a:endParaRPr/>
          </a:p>
        </p:txBody>
      </p:sp>
      <p:sp>
        <p:nvSpPr>
          <p:cNvPr id="204" name="Google Shape;204;p12"/>
          <p:cNvSpPr txBox="1"/>
          <p:nvPr>
            <p:ph idx="1" type="body"/>
          </p:nvPr>
        </p:nvSpPr>
        <p:spPr>
          <a:xfrm>
            <a:off x="575240" y="1463857"/>
            <a:ext cx="11187258" cy="22048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C programs are broken into functions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Named portion of code that can be referenced by code elsewhere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Similar to methods and classes in java</a:t>
            </a:r>
            <a:endParaRPr/>
          </a:p>
          <a:p>
            <a:pPr indent="0" lvl="1" marL="12801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returnType functionName (type param1, …, type paramN) {</a:t>
            </a:r>
            <a:endParaRPr/>
          </a:p>
          <a:p>
            <a:pPr indent="0" lvl="1" marL="12801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// statements</a:t>
            </a:r>
            <a:endParaRPr/>
          </a:p>
          <a:p>
            <a:pPr indent="0" lvl="1" marL="12801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-228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05" name="Google Shape;205;p12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6" name="Google Shape;206;p12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sp>
        <p:nvSpPr>
          <p:cNvPr id="207" name="Google Shape;207;p12"/>
          <p:cNvSpPr/>
          <p:nvPr/>
        </p:nvSpPr>
        <p:spPr>
          <a:xfrm>
            <a:off x="6366822" y="3652990"/>
            <a:ext cx="4952342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128016" marR="0" rtl="0" algn="l"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1800"/>
              <a:buFont typeface="Quattrocento Sans"/>
              <a:buNone/>
            </a:pPr>
            <a:r>
              <a:rPr b="1" i="0" lang="en-US" sz="1800" u="none" cap="none" strike="noStrike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Definition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– declaration plus the code to run</a:t>
            </a:r>
            <a:endParaRPr/>
          </a:p>
          <a:p>
            <a:pPr indent="0" lvl="1" marL="12801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1" marL="12801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//definition</a:t>
            </a:r>
            <a:endParaRPr/>
          </a:p>
          <a:p>
            <a:pPr indent="0" lvl="1" marL="12801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square (int n) {</a:t>
            </a:r>
            <a:endParaRPr/>
          </a:p>
          <a:p>
            <a:pPr indent="0" lvl="1" marL="12801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return n * n;</a:t>
            </a:r>
            <a:endParaRPr/>
          </a:p>
          <a:p>
            <a:pPr indent="0" lvl="1" marL="12801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1" marL="12801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-"/>
            </a:pPr>
            <a:r>
              <a:rPr b="0" i="0" lang="en-US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You will get a Linker-error if an item is used but not defined (java equivalent of “symbol not found”)</a:t>
            </a:r>
            <a:endParaRPr/>
          </a:p>
          <a:p>
            <a:pPr indent="0" lvl="1" marL="12801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8" name="Google Shape;208;p12"/>
          <p:cNvSpPr/>
          <p:nvPr/>
        </p:nvSpPr>
        <p:spPr>
          <a:xfrm>
            <a:off x="575239" y="3658327"/>
            <a:ext cx="5673161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128016" marR="0" rtl="0" algn="l"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1800"/>
              <a:buFont typeface="Quattrocento Sans"/>
              <a:buNone/>
            </a:pPr>
            <a:r>
              <a:rPr b="1" i="0" lang="en-US" sz="1800" u="none" cap="none" strike="noStrike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Declaration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– specifies the function name, return type and parameters</a:t>
            </a:r>
            <a:endParaRPr/>
          </a:p>
          <a:p>
            <a:pPr indent="0" lvl="1" marL="12801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1" marL="12801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//declaration</a:t>
            </a:r>
            <a:endParaRPr/>
          </a:p>
          <a:p>
            <a:pPr indent="0" lvl="1" marL="12801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square (int n);</a:t>
            </a:r>
            <a:endParaRPr/>
          </a:p>
          <a:p>
            <a:pPr indent="0" lvl="1" marL="12801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-"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function header ending in ;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-"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Similar to interfaces in Java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-"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exist so you can call a function before you fully define it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ntegral">
  <a:themeElements>
    <a:clrScheme name="Custom 2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2018-03-22T00:41:11Z</dcterms:created>
  <dc:creator>Kasey Champion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