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12192000"/>
  <p:notesSz cx="6858000" cy="9144000"/>
  <p:embeddedFontLst>
    <p:embeddedFont>
      <p:font typeface="Quattrocento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8" roundtripDataSignature="AMtx7mjUp9BaNlOrbq7VL3MWPqii0Fn/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QuattrocentoSans-regular.fntdata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QuattrocentoSans-italic.fntdata"/><Relationship Id="rId25" Type="http://schemas.openxmlformats.org/officeDocument/2006/relationships/font" Target="fonts/QuattrocentoSans-bold.fntdata"/><Relationship Id="rId28" Type="http://customschemas.google.com/relationships/presentationmetadata" Target="metadata"/><Relationship Id="rId27" Type="http://schemas.openxmlformats.org/officeDocument/2006/relationships/font" Target="fonts/QuattrocentoSa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f1d3f1d11d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f1d3f1d11d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f1d3f1d11d_0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f1d3f1d11d_0_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f1d3f1d11d_0_1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f1d3f1d11d_0_1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f1d3f1d11d_0_1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f1d3f1d11d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f1d3f1d11d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4C3282"/>
              </a:buClr>
              <a:buSzPts val="2200"/>
              <a:buFont typeface="Noto Sans Symbols"/>
              <a:buChar char="▪"/>
            </a:pPr>
            <a:r>
              <a:rPr lang="en-US" sz="2200">
                <a:latin typeface="Quattrocento Sans"/>
                <a:ea typeface="Quattrocento Sans"/>
                <a:cs typeface="Quattrocento Sans"/>
                <a:sym typeface="Quattrocento Sans"/>
              </a:rPr>
              <a:t>If you leave an argument off some utilities they will process input from stdin</a:t>
            </a:r>
            <a:endParaRPr sz="22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145732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1800"/>
              <a:buFont typeface="Quattrocento Sans"/>
              <a:buChar char="-"/>
            </a:pPr>
            <a:r>
              <a:rPr lang="en-US" sz="1800">
                <a:latin typeface="Quattrocento Sans"/>
                <a:ea typeface="Quattrocento Sans"/>
                <a:cs typeface="Quattrocento Sans"/>
                <a:sym typeface="Quattrocento Sans"/>
              </a:rPr>
              <a:t>Ex: grep ‘mystring’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143827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6A479"/>
              </a:buClr>
              <a:buSzPts val="1400"/>
              <a:buFont typeface="Quattrocento Sans"/>
              <a:buChar char="-"/>
            </a:pPr>
            <a:r>
              <a:rPr lang="en-US" sz="1400">
                <a:latin typeface="Quattrocento Sans"/>
                <a:ea typeface="Quattrocento Sans"/>
                <a:cs typeface="Quattrocento Sans"/>
                <a:sym typeface="Quattrocento Sans"/>
              </a:rPr>
              <a:t>Will search through stdin </a:t>
            </a:r>
            <a:endParaRPr sz="14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145732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6A479"/>
              </a:buClr>
              <a:buSzPts val="1800"/>
              <a:buFont typeface="Quattrocento Sans"/>
              <a:buChar char="-"/>
            </a:pPr>
            <a:r>
              <a:rPr lang="en-US" sz="1800">
                <a:latin typeface="Quattrocento Sans"/>
                <a:ea typeface="Quattrocento Sans"/>
                <a:cs typeface="Quattrocento Sans"/>
                <a:sym typeface="Quattrocento Sans"/>
              </a:rPr>
              <a:t>EX: foo&lt;bar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143827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6A479"/>
              </a:buClr>
              <a:buSzPts val="1400"/>
              <a:buFont typeface="Quattrocento Sans"/>
              <a:buChar char="-"/>
            </a:pPr>
            <a:r>
              <a:rPr lang="en-US" sz="1400">
                <a:latin typeface="Quattrocento Sans"/>
                <a:ea typeface="Quattrocento Sans"/>
                <a:cs typeface="Quattrocento Sans"/>
                <a:sym typeface="Quattrocento Sans"/>
              </a:rPr>
              <a:t>Runs the program foo, with stdin from file bar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f1d3f1d11d_0_6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f1d3f1d11d_0_6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f1d3f1d11d_0_65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f1d3f1d11d_0_1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f1d3f1d11d_0_1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f1d3f1d11d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f1d3f1d11d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f1d3f1d11d_0_6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f1d3f1d11d_0_6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f1d3f1d11d_0_6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f1d3f1d11d_0_4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Let's say we wanted to archive several files into one file to make it easier to send to our friends.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We know that there is a tool in bash called `tar` that can do something like this, but we aren't sure how to use it.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Run `man tar` to open the manual page for `tar`. Look at the three example commands listed. Which is most similar to what we want to do? Type out the example they give.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/>
              <a:t>Let’s say we want to download a file with a given URL and name the downloaded file `newFileName`. We know that there is a tool in bash called `wget` that can do something like this, but we are not sure exactly how to do it.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/>
              <a:t>Use `man wget` to open the manual page for `wget`. Look for the options listed; which option will achieve our goal? Type out the command which would do this, including all options and parameters.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br>
              <a:rPr lang="en-US"/>
            </a:br>
            <a:r>
              <a:rPr lang="en-US"/>
              <a:t>Use `URL` to replace the true URL. Use `newFileName` to replace the name you would like to use for the downloaded file.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br>
              <a:rPr lang="en-US"/>
            </a:br>
            <a:r>
              <a:rPr lang="en-US"/>
              <a:t>[____](wget -O newFileName URL)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f1d3f1d11d_0_4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f1d3f1d11d_0_2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f1d3f1d11d_0_2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f1d3f1d11d_0_5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f1d3f1d11d_0_5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f1d3f1d11d_0_6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f1d3f1d11d_0_6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f1d3f1d11d_0_6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f6de406141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f6de406141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f6de406141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rgbClr val="1482A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13"/>
          <p:cNvSpPr/>
          <p:nvPr/>
        </p:nvSpPr>
        <p:spPr>
          <a:xfrm>
            <a:off x="-1" y="0"/>
            <a:ext cx="12192000" cy="4572001"/>
          </a:xfrm>
          <a:custGeom>
            <a:rect b="b" l="l" r="r" t="t"/>
            <a:pathLst>
              <a:path extrusionOk="0" h="4572001" w="1219200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13"/>
          <p:cNvSpPr txBox="1"/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5000"/>
              <a:buFont typeface="Quattrocento Sans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" type="subTitle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4C3282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5" name="Google Shape;25;p13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7" name="Google Shape;27;p13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rgbClr val="B6A479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Cherry blossoms on Grant Lane" id="28" name="Google Shape;28;p13"/>
          <p:cNvPicPr preferRelativeResize="0"/>
          <p:nvPr/>
        </p:nvPicPr>
        <p:blipFill rotWithShape="1">
          <a:blip r:embed="rId2">
            <a:alphaModFix/>
          </a:blip>
          <a:srcRect b="13442" l="0" r="0" t="30034"/>
          <a:stretch/>
        </p:blipFill>
        <p:spPr>
          <a:xfrm>
            <a:off x="-3" y="-1"/>
            <a:ext cx="12192002" cy="459424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3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2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5" name="Google Shape;105;p22"/>
          <p:cNvCxnSpPr/>
          <p:nvPr/>
        </p:nvCxnSpPr>
        <p:spPr>
          <a:xfrm>
            <a:off x="61415" y="753975"/>
            <a:ext cx="12008609" cy="0"/>
          </a:xfrm>
          <a:prstGeom prst="straightConnector1">
            <a:avLst/>
          </a:prstGeom>
          <a:noFill/>
          <a:ln cap="flat" cmpd="sng" w="9525">
            <a:solidFill>
              <a:srgbClr val="9B8AB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6" name="Google Shape;106;p22"/>
          <p:cNvSpPr txBox="1"/>
          <p:nvPr>
            <p:ph type="title"/>
          </p:nvPr>
        </p:nvSpPr>
        <p:spPr>
          <a:xfrm>
            <a:off x="1428134" y="263276"/>
            <a:ext cx="10334364" cy="10146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07" name="Google Shape;107;p22"/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108" name="Google Shape;108;p22"/>
            <p:cNvSpPr/>
            <p:nvPr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9" name="Google Shape;109;p22"/>
            <p:cNvGrpSpPr/>
            <p:nvPr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110" name="Google Shape;110;p22"/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rect b="b" l="l" r="r" t="t"/>
                <a:pathLst>
                  <a:path extrusionOk="0" fill="none" h="7526" w="7527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cap="rnd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22"/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rect b="b" l="l" r="r" t="t"/>
                <a:pathLst>
                  <a:path extrusionOk="0" fill="none" h="7040" w="7039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cap="rnd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22"/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rect b="b" l="l" r="r" t="t"/>
                <a:pathLst>
                  <a:path extrusionOk="0" fill="none" h="12130" w="1213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cap="rnd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22"/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rect b="b" l="l" r="r" t="t"/>
                <a:pathLst>
                  <a:path extrusionOk="0" fill="none" h="1998" w="1998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cap="rnd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1428134" y="1463857"/>
            <a:ext cx="10334364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115" name="Google Shape;115;p22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4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" type="body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14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rgbClr val="1D9A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15"/>
          <p:cNvSpPr/>
          <p:nvPr/>
        </p:nvSpPr>
        <p:spPr>
          <a:xfrm>
            <a:off x="-1" y="0"/>
            <a:ext cx="12192000" cy="4572001"/>
          </a:xfrm>
          <a:custGeom>
            <a:rect b="b" l="l" r="r" t="t"/>
            <a:pathLst>
              <a:path extrusionOk="0" h="4572001" w="1219200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15"/>
          <p:cNvSpPr txBox="1"/>
          <p:nvPr>
            <p:ph type="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5000"/>
              <a:buFont typeface="Quattrocento Sans"/>
              <a:buNone/>
              <a:defRPr b="0"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1" type="body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wentieth Century"/>
              <a:buNone/>
              <a:defRPr sz="1800">
                <a:solidFill>
                  <a:srgbClr val="4C328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15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3" name="Google Shape;43;p15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rgbClr val="B6A479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UW building" id="44" name="Google Shape;44;p15"/>
          <p:cNvPicPr preferRelativeResize="0"/>
          <p:nvPr/>
        </p:nvPicPr>
        <p:blipFill rotWithShape="1">
          <a:blip r:embed="rId2">
            <a:alphaModFix/>
          </a:blip>
          <a:srcRect b="5565" l="0" r="0" t="38185"/>
          <a:stretch/>
        </p:blipFill>
        <p:spPr>
          <a:xfrm>
            <a:off x="3" y="0"/>
            <a:ext cx="12191998" cy="4572001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5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/>
          <p:nvPr>
            <p:ph idx="1" type="body"/>
          </p:nvPr>
        </p:nvSpPr>
        <p:spPr>
          <a:xfrm>
            <a:off x="634620" y="1512985"/>
            <a:ext cx="5397689" cy="4796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2" type="body"/>
          </p:nvPr>
        </p:nvSpPr>
        <p:spPr>
          <a:xfrm>
            <a:off x="6364809" y="1512984"/>
            <a:ext cx="5397689" cy="4796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16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7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1" type="body"/>
          </p:nvPr>
        </p:nvSpPr>
        <p:spPr>
          <a:xfrm>
            <a:off x="575239" y="1531279"/>
            <a:ext cx="5397688" cy="4476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37150" spcFirstLastPara="1" rIns="13715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sz="1800" cap="none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17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p17"/>
          <p:cNvSpPr txBox="1"/>
          <p:nvPr>
            <p:ph idx="2" type="body"/>
          </p:nvPr>
        </p:nvSpPr>
        <p:spPr>
          <a:xfrm>
            <a:off x="584218" y="2096446"/>
            <a:ext cx="5397689" cy="4330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3" type="body"/>
          </p:nvPr>
        </p:nvSpPr>
        <p:spPr>
          <a:xfrm>
            <a:off x="6355830" y="1531279"/>
            <a:ext cx="5397688" cy="4476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37150" spcFirstLastPara="1" rIns="13715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sz="1800" cap="none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17"/>
          <p:cNvSpPr txBox="1"/>
          <p:nvPr>
            <p:ph idx="4" type="body"/>
          </p:nvPr>
        </p:nvSpPr>
        <p:spPr>
          <a:xfrm>
            <a:off x="6364809" y="2096446"/>
            <a:ext cx="5397689" cy="4330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8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9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" name="Google Shape;70;p19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/>
          <p:nvPr>
            <p:ph type="title"/>
          </p:nvPr>
        </p:nvSpPr>
        <p:spPr>
          <a:xfrm>
            <a:off x="457200" y="4960138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5000"/>
              <a:buFont typeface="Quattrocento Sans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/>
          <p:nvPr>
            <p:ph idx="2" type="pic"/>
          </p:nvPr>
        </p:nvSpPr>
        <p:spPr>
          <a:xfrm>
            <a:off x="0" y="-1"/>
            <a:ext cx="12188952" cy="4572000"/>
          </a:xfrm>
          <a:prstGeom prst="rect">
            <a:avLst/>
          </a:prstGeom>
          <a:solidFill>
            <a:srgbClr val="76CEEF"/>
          </a:solidFill>
          <a:ln>
            <a:noFill/>
          </a:ln>
        </p:spPr>
      </p:sp>
      <p:sp>
        <p:nvSpPr>
          <p:cNvPr id="74" name="Google Shape;74;p20"/>
          <p:cNvSpPr txBox="1"/>
          <p:nvPr>
            <p:ph idx="1" type="body"/>
          </p:nvPr>
        </p:nvSpPr>
        <p:spPr>
          <a:xfrm>
            <a:off x="8610600" y="4960138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20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7" name="Google Shape;77;p20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rgbClr val="4C328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/>
          <p:nvPr>
            <p:ph type="title"/>
          </p:nvPr>
        </p:nvSpPr>
        <p:spPr>
          <a:xfrm>
            <a:off x="3315881" y="3446573"/>
            <a:ext cx="5590283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3" name="Google Shape;83;p21"/>
          <p:cNvCxnSpPr/>
          <p:nvPr/>
        </p:nvCxnSpPr>
        <p:spPr>
          <a:xfrm>
            <a:off x="138752" y="1917510"/>
            <a:ext cx="11914495" cy="0"/>
          </a:xfrm>
          <a:prstGeom prst="straightConnector1">
            <a:avLst/>
          </a:prstGeom>
          <a:noFill/>
          <a:ln cap="flat" cmpd="sng" w="19050">
            <a:solidFill>
              <a:srgbClr val="9B8ABE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84" name="Google Shape;84;p21"/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85" name="Google Shape;85;p21"/>
            <p:cNvSpPr/>
            <p:nvPr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6" name="Google Shape;86;p21"/>
            <p:cNvGrpSpPr/>
            <p:nvPr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7" name="Google Shape;87;p21"/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rect b="b" l="l" r="r" t="t"/>
                <a:pathLst>
                  <a:path extrusionOk="0" fill="none" h="3581" w="3581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21"/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rect b="b" l="l" r="r" t="t"/>
                <a:pathLst>
                  <a:path extrusionOk="0" fill="none" h="3557" w="3557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21"/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rect b="b" l="l" r="r" t="t"/>
                <a:pathLst>
                  <a:path extrusionOk="0" fill="none" h="3581" w="3581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21"/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rect b="b" l="l" r="r" t="t"/>
                <a:pathLst>
                  <a:path extrusionOk="0" fill="none" h="3533" w="3557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21"/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rect b="b" l="l" r="r" t="t"/>
                <a:pathLst>
                  <a:path extrusionOk="0" fill="none" h="3581" w="3557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21"/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rect b="b" l="l" r="r" t="t"/>
                <a:pathLst>
                  <a:path extrusionOk="0" fill="none" h="7576" w="7551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21"/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rect b="b" l="l" r="r" t="t"/>
                <a:pathLst>
                  <a:path extrusionOk="0" fill="none" h="4239" w="3264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21"/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rect b="b" l="l" r="r" t="t"/>
                <a:pathLst>
                  <a:path extrusionOk="0" fill="none" h="5359" w="4604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21"/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rect b="b" l="l" r="r" t="t"/>
                <a:pathLst>
                  <a:path extrusionOk="0" fill="none" h="659" w="5091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21"/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rect b="b" l="l" r="r" t="t"/>
                <a:pathLst>
                  <a:path extrusionOk="0" fill="none" h="5067" w="196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21"/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rect b="b" l="l" r="r" t="t"/>
                <a:pathLst>
                  <a:path extrusionOk="0" fill="none" h="2340" w="5651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8" name="Google Shape;98;p21"/>
          <p:cNvSpPr txBox="1"/>
          <p:nvPr>
            <p:ph idx="1" type="body"/>
          </p:nvPr>
        </p:nvSpPr>
        <p:spPr>
          <a:xfrm>
            <a:off x="3315880" y="4628428"/>
            <a:ext cx="5590283" cy="1463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9" name="Google Shape;99;p21"/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1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  <a:defRPr b="0" i="0" sz="4400" u="none" cap="none" strike="noStrike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C3282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B6A479"/>
              </a:buClr>
              <a:buSzPts val="1800"/>
              <a:buFont typeface="Quattrocento Sans"/>
              <a:buChar char="-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1400"/>
              <a:buFont typeface="Quattrocento Sans"/>
              <a:buChar char="-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1400"/>
              <a:buFont typeface="Quattrocento Sans"/>
              <a:buChar char="-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1400"/>
              <a:buFont typeface="Quattrocento Sans"/>
              <a:buChar char="-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" name="Google Shape;15;p12"/>
          <p:cNvCxnSpPr/>
          <p:nvPr/>
        </p:nvCxnSpPr>
        <p:spPr>
          <a:xfrm rot="10800000">
            <a:off x="429491" y="172390"/>
            <a:ext cx="0" cy="1196439"/>
          </a:xfrm>
          <a:prstGeom prst="straightConnector1">
            <a:avLst/>
          </a:prstGeom>
          <a:noFill/>
          <a:ln cap="flat" cmpd="sng" w="19050">
            <a:solidFill>
              <a:srgbClr val="4C328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12"/>
          <p:cNvSpPr/>
          <p:nvPr/>
        </p:nvSpPr>
        <p:spPr>
          <a:xfrm>
            <a:off x="-914400" y="0"/>
            <a:ext cx="914400" cy="914400"/>
          </a:xfrm>
          <a:prstGeom prst="rect">
            <a:avLst/>
          </a:prstGeom>
          <a:solidFill>
            <a:srgbClr val="B6A479"/>
          </a:solidFill>
          <a:ln cap="flat" cmpd="sng" w="15875">
            <a:solidFill>
              <a:srgbClr val="B6A4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2"/>
          <p:cNvSpPr/>
          <p:nvPr/>
        </p:nvSpPr>
        <p:spPr>
          <a:xfrm>
            <a:off x="-914400" y="914400"/>
            <a:ext cx="914400" cy="914400"/>
          </a:xfrm>
          <a:prstGeom prst="rect">
            <a:avLst/>
          </a:prstGeom>
          <a:solidFill>
            <a:srgbClr val="4C3282"/>
          </a:solidFill>
          <a:ln cap="flat" cmpd="sng" w="15875">
            <a:solidFill>
              <a:srgbClr val="4C32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2"/>
          <p:cNvSpPr/>
          <p:nvPr/>
        </p:nvSpPr>
        <p:spPr>
          <a:xfrm>
            <a:off x="-914400" y="1840457"/>
            <a:ext cx="914400" cy="914400"/>
          </a:xfrm>
          <a:prstGeom prst="rect">
            <a:avLst/>
          </a:prstGeom>
          <a:solidFill>
            <a:srgbClr val="7C5FAA"/>
          </a:solidFill>
          <a:ln cap="flat" cmpd="sng" w="15875">
            <a:solidFill>
              <a:srgbClr val="7C5F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2"/>
          <p:cNvSpPr/>
          <p:nvPr/>
        </p:nvSpPr>
        <p:spPr>
          <a:xfrm>
            <a:off x="-914400" y="2754857"/>
            <a:ext cx="914400" cy="914400"/>
          </a:xfrm>
          <a:prstGeom prst="rect">
            <a:avLst/>
          </a:prstGeom>
          <a:solidFill>
            <a:srgbClr val="9B8ABE"/>
          </a:solidFill>
          <a:ln cap="flat" cmpd="sng" w="15875">
            <a:solidFill>
              <a:srgbClr val="9B8A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pollev.com/cse374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hyperlink" Target="https://www.geeksforgeeks.org/grep-command-in-unixlinux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gnu.org/software/bash/manual/html_node/Redirections.html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youtu.be/tc4ROCJYbm0?t=340" TargetMode="External"/><Relationship Id="rId4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askubuntu.com/questions/172982/what-is-the-difference-between-redirection-and-pipe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yourUWNetId@klaatu.cs.washington.edu" TargetMode="External"/><Relationship Id="rId4" Type="http://schemas.openxmlformats.org/officeDocument/2006/relationships/hyperlink" Target="https://forms.gle/sFojyRU4eC8kJT4T9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code.visualstudio.com/download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filezilla-project.org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"/>
          <p:cNvSpPr txBox="1"/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5000"/>
              <a:buFont typeface="Quattrocento Sans"/>
              <a:buNone/>
            </a:pPr>
            <a:r>
              <a:rPr lang="en-US"/>
              <a:t>Lecture 4: Bash Scripts</a:t>
            </a:r>
            <a:endParaRPr/>
          </a:p>
        </p:txBody>
      </p:sp>
      <p:sp>
        <p:nvSpPr>
          <p:cNvPr id="122" name="Google Shape;122;p1"/>
          <p:cNvSpPr txBox="1"/>
          <p:nvPr>
            <p:ph idx="1" type="subTitle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CSE 374: Intermediate Programming Concepts and Tools</a:t>
            </a:r>
            <a:endParaRPr/>
          </a:p>
        </p:txBody>
      </p:sp>
      <p:sp>
        <p:nvSpPr>
          <p:cNvPr id="123" name="Google Shape;123;p1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4" name="Google Shape;124;p1"/>
          <p:cNvSpPr/>
          <p:nvPr/>
        </p:nvSpPr>
        <p:spPr>
          <a:xfrm>
            <a:off x="8107102" y="317965"/>
            <a:ext cx="3703898" cy="2978084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Lecture Participation Poll #4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Log onto </a:t>
            </a:r>
            <a:r>
              <a:rPr b="0" i="0" lang="en-US" sz="1800" u="sng" cap="none" strike="noStrike">
                <a:solidFill>
                  <a:srgbClr val="AB96D4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pollev.com/cse374 </a:t>
            </a:r>
            <a:endParaRPr b="0" i="0" sz="1800" u="none" cap="none" strike="noStrike">
              <a:solidFill>
                <a:srgbClr val="AB96D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Text CSE374 to 22333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f1d3f1d11d_0_30"/>
          <p:cNvSpPr txBox="1"/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grep</a:t>
            </a:r>
            <a:endParaRPr/>
          </a:p>
        </p:txBody>
      </p:sp>
      <p:sp>
        <p:nvSpPr>
          <p:cNvPr id="202" name="Google Shape;202;gf1d3f1d11d_0_30"/>
          <p:cNvSpPr txBox="1"/>
          <p:nvPr>
            <p:ph idx="1" type="body"/>
          </p:nvPr>
        </p:nvSpPr>
        <p:spPr>
          <a:xfrm>
            <a:off x="575239" y="1463857"/>
            <a:ext cx="6413400" cy="48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1397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Search for a given string within a given file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grep [options] pattern [files]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EX: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grep “computer” /usr/share/dict/words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Helpful Options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-c </a:t>
            </a:r>
            <a:r>
              <a:rPr lang="en-US"/>
              <a:t>: prints count of lines with given pattern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-h </a:t>
            </a:r>
            <a:r>
              <a:rPr lang="en-US"/>
              <a:t>: display matched lines (without filenames)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-i </a:t>
            </a:r>
            <a:r>
              <a:rPr lang="en-US"/>
              <a:t>: ignore case when matching 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-l </a:t>
            </a:r>
            <a:r>
              <a:rPr lang="en-US"/>
              <a:t>: display list of filenames with matches</a:t>
            </a:r>
            <a:endParaRPr/>
          </a:p>
          <a:p>
            <a:pPr indent="-228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03" name="Google Shape;203;gf1d3f1d11d_0_30"/>
          <p:cNvSpPr txBox="1"/>
          <p:nvPr>
            <p:ph idx="12" type="sldNum"/>
          </p:nvPr>
        </p:nvSpPr>
        <p:spPr>
          <a:xfrm>
            <a:off x="10837333" y="6544402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4" name="Google Shape;204;gf1d3f1d11d_0_30"/>
          <p:cNvSpPr txBox="1"/>
          <p:nvPr>
            <p:ph idx="11" type="ftr"/>
          </p:nvPr>
        </p:nvSpPr>
        <p:spPr>
          <a:xfrm>
            <a:off x="4842742" y="6544402"/>
            <a:ext cx="5901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  <p:pic>
        <p:nvPicPr>
          <p:cNvPr id="205" name="Google Shape;205;gf1d3f1d11d_0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2435" y="378690"/>
            <a:ext cx="5188564" cy="6048191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f1d3f1d11d_0_30"/>
          <p:cNvSpPr/>
          <p:nvPr/>
        </p:nvSpPr>
        <p:spPr>
          <a:xfrm>
            <a:off x="0" y="6410058"/>
            <a:ext cx="591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https://www.geeksforgeeks.org/grep-command-in-unixlinux/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f1d3f1d11d_0_39"/>
          <p:cNvSpPr txBox="1"/>
          <p:nvPr>
            <p:ph type="title"/>
          </p:nvPr>
        </p:nvSpPr>
        <p:spPr>
          <a:xfrm>
            <a:off x="457200" y="4960137"/>
            <a:ext cx="7772400" cy="146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5000"/>
              <a:buFont typeface="Quattrocento Sans"/>
              <a:buNone/>
            </a:pPr>
            <a:r>
              <a:rPr lang="en-US"/>
              <a:t>Demo: Grep</a:t>
            </a:r>
            <a:endParaRPr/>
          </a:p>
        </p:txBody>
      </p:sp>
      <p:sp>
        <p:nvSpPr>
          <p:cNvPr id="212" name="Google Shape;212;gf1d3f1d11d_0_39"/>
          <p:cNvSpPr txBox="1"/>
          <p:nvPr>
            <p:ph idx="1" type="body"/>
          </p:nvPr>
        </p:nvSpPr>
        <p:spPr>
          <a:xfrm>
            <a:off x="8610600" y="4960137"/>
            <a:ext cx="3200400" cy="146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wentieth Century"/>
              <a:buNone/>
            </a:pPr>
            <a:r>
              <a:t/>
            </a:r>
            <a:endParaRPr/>
          </a:p>
        </p:txBody>
      </p:sp>
      <p:sp>
        <p:nvSpPr>
          <p:cNvPr id="213" name="Google Shape;213;gf1d3f1d11d_0_39"/>
          <p:cNvSpPr txBox="1"/>
          <p:nvPr>
            <p:ph idx="12" type="sldNum"/>
          </p:nvPr>
        </p:nvSpPr>
        <p:spPr>
          <a:xfrm>
            <a:off x="10837333" y="6544402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4" name="Google Shape;214;gf1d3f1d11d_0_39"/>
          <p:cNvSpPr txBox="1"/>
          <p:nvPr>
            <p:ph idx="11" type="ftr"/>
          </p:nvPr>
        </p:nvSpPr>
        <p:spPr>
          <a:xfrm>
            <a:off x="4842742" y="6544402"/>
            <a:ext cx="5901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f1d3f1d11d_0_161"/>
          <p:cNvSpPr txBox="1"/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f1d3f1d11d_0_161"/>
          <p:cNvSpPr txBox="1"/>
          <p:nvPr>
            <p:ph idx="1" type="body"/>
          </p:nvPr>
        </p:nvSpPr>
        <p:spPr>
          <a:xfrm>
            <a:off x="575240" y="1463857"/>
            <a:ext cx="11187300" cy="48456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20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f1d3f1d11d_0_161"/>
          <p:cNvSpPr txBox="1"/>
          <p:nvPr>
            <p:ph idx="12" type="sldNum"/>
          </p:nvPr>
        </p:nvSpPr>
        <p:spPr>
          <a:xfrm>
            <a:off x="10837333" y="6544402"/>
            <a:ext cx="9738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3" name="Google Shape;223;gf1d3f1d11d_0_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300"/>
            <a:ext cx="12192000" cy="68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f1d3f1d11d_0_20"/>
          <p:cNvSpPr txBox="1"/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Input / Output </a:t>
            </a:r>
            <a:r>
              <a:rPr lang="en-US"/>
              <a:t>Streams</a:t>
            </a:r>
            <a:endParaRPr/>
          </a:p>
        </p:txBody>
      </p:sp>
      <p:sp>
        <p:nvSpPr>
          <p:cNvPr id="229" name="Google Shape;229;gf1d3f1d11d_0_20"/>
          <p:cNvSpPr txBox="1"/>
          <p:nvPr>
            <p:ph idx="1" type="body"/>
          </p:nvPr>
        </p:nvSpPr>
        <p:spPr>
          <a:xfrm>
            <a:off x="575240" y="1463857"/>
            <a:ext cx="6034500" cy="48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1397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stdin – Standard in (File Descriptor = 0)</a:t>
            </a:r>
            <a:endParaRPr/>
          </a:p>
          <a:p>
            <a:pPr indent="-145732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Keyboard input typed into the terminal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stdout – Standard out (File Descriptor = 1)</a:t>
            </a:r>
            <a:endParaRPr/>
          </a:p>
          <a:p>
            <a:pPr indent="-145732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Results of a process after it has completed printed to the screen of the terminal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stderr – Standard error (File Descriptor = 2) </a:t>
            </a:r>
            <a:endParaRPr/>
          </a:p>
          <a:p>
            <a:pPr indent="-145732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Results of a process if it exits in error printed to the screen of the terminal</a:t>
            </a:r>
            <a:endParaRPr/>
          </a:p>
        </p:txBody>
      </p:sp>
      <p:sp>
        <p:nvSpPr>
          <p:cNvPr id="230" name="Google Shape;230;gf1d3f1d11d_0_20"/>
          <p:cNvSpPr txBox="1"/>
          <p:nvPr>
            <p:ph idx="12" type="sldNum"/>
          </p:nvPr>
        </p:nvSpPr>
        <p:spPr>
          <a:xfrm>
            <a:off x="10837333" y="6544402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1" name="Google Shape;231;gf1d3f1d11d_0_20"/>
          <p:cNvSpPr txBox="1"/>
          <p:nvPr>
            <p:ph idx="11" type="ftr"/>
          </p:nvPr>
        </p:nvSpPr>
        <p:spPr>
          <a:xfrm>
            <a:off x="4842742" y="6544402"/>
            <a:ext cx="5901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5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Redirecting Streams</a:t>
            </a:r>
            <a:endParaRPr/>
          </a:p>
        </p:txBody>
      </p:sp>
      <p:sp>
        <p:nvSpPr>
          <p:cNvPr id="238" name="Google Shape;238;p5"/>
          <p:cNvSpPr txBox="1"/>
          <p:nvPr>
            <p:ph idx="1" type="body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Redirection Syntax:</a:t>
            </a:r>
            <a:endParaRPr/>
          </a:p>
          <a:p>
            <a:pPr indent="-137159" lvl="1" marL="265176" rtl="0" algn="l">
              <a:spcBef>
                <a:spcPts val="2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&lt; yourInput</a:t>
            </a:r>
            <a:endParaRPr/>
          </a:p>
          <a:p>
            <a:pPr indent="-137159" lvl="1" marL="265176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&gt; yourOutput</a:t>
            </a:r>
            <a:endParaRPr/>
          </a:p>
          <a:p>
            <a:pPr indent="-137159" lvl="1" marL="265176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&gt;&gt; appendYourOutput</a:t>
            </a:r>
            <a:endParaRPr/>
          </a:p>
          <a:p>
            <a:pPr indent="-137159" lvl="1" marL="265176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2&gt; yourError</a:t>
            </a:r>
            <a:endParaRPr/>
          </a:p>
          <a:p>
            <a:pPr indent="-137159" lvl="1" marL="265176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&amp;&gt; yourOutputAndError</a:t>
            </a:r>
            <a:endParaRPr/>
          </a:p>
          <a:p>
            <a:pPr indent="-162559" lvl="1" marL="26517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/>
              <a:t>Stdout &amp; stderr default to terminal</a:t>
            </a:r>
            <a:endParaRPr/>
          </a:p>
          <a:p>
            <a:pPr indent="0" lvl="0" marL="26517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Examples</a:t>
            </a:r>
            <a:endParaRPr/>
          </a:p>
          <a:p>
            <a:pPr indent="-137159" lvl="1" marL="265176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cmd &gt; file sends stdout to file</a:t>
            </a:r>
            <a:endParaRPr sz="1800"/>
          </a:p>
          <a:p>
            <a:pPr indent="-137159" lvl="1" marL="26517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cmd 2&gt; file sends stderr to file</a:t>
            </a:r>
            <a:endParaRPr sz="1800"/>
          </a:p>
          <a:p>
            <a:pPr indent="-137159" lvl="1" marL="26517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cmd 1&gt; output.txt 2&gt; error.txt redirects both stdout and stderr to files</a:t>
            </a:r>
            <a:endParaRPr sz="1800"/>
          </a:p>
          <a:p>
            <a:pPr indent="-137159" lvl="1" marL="26517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cmd &lt; file accepts input from file</a:t>
            </a:r>
            <a:endParaRPr/>
          </a:p>
          <a:p>
            <a:pPr indent="-137159" lvl="2" marL="448056" rtl="0" algn="l"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Instead of directly putting arg in command, pass args in from given file</a:t>
            </a:r>
            <a:endParaRPr/>
          </a:p>
          <a:p>
            <a:pPr indent="-137159" lvl="2" marL="448056" rtl="0" algn="l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cat file1.txt file2.txt file3.txt</a:t>
            </a:r>
            <a:r>
              <a:rPr lang="en-US"/>
              <a:t> or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cat &lt; fileList.txt</a:t>
            </a:r>
            <a:endParaRPr/>
          </a:p>
        </p:txBody>
      </p:sp>
      <p:sp>
        <p:nvSpPr>
          <p:cNvPr id="239" name="Google Shape;239;p5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0" name="Google Shape;240;p5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  <p:sp>
        <p:nvSpPr>
          <p:cNvPr id="241" name="Google Shape;241;p5"/>
          <p:cNvSpPr/>
          <p:nvPr/>
        </p:nvSpPr>
        <p:spPr>
          <a:xfrm>
            <a:off x="-12" y="6495259"/>
            <a:ext cx="6752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https://www.gnu.org/software/bash/manual/html_node/Redirections.html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f1d3f1d11d_0_658"/>
          <p:cNvSpPr txBox="1"/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Redirection Syntax</a:t>
            </a:r>
            <a:endParaRPr/>
          </a:p>
        </p:txBody>
      </p:sp>
      <p:sp>
        <p:nvSpPr>
          <p:cNvPr id="248" name="Google Shape;248;gf1d3f1d11d_0_658"/>
          <p:cNvSpPr txBox="1"/>
          <p:nvPr>
            <p:ph idx="12" type="sldNum"/>
          </p:nvPr>
        </p:nvSpPr>
        <p:spPr>
          <a:xfrm>
            <a:off x="10837333" y="6544402"/>
            <a:ext cx="9738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9" name="Google Shape;249;gf1d3f1d11d_0_658"/>
          <p:cNvPicPr preferRelativeResize="0"/>
          <p:nvPr/>
        </p:nvPicPr>
        <p:blipFill rotWithShape="1">
          <a:blip r:embed="rId3">
            <a:alphaModFix/>
          </a:blip>
          <a:srcRect b="0" l="0" r="0" t="10201"/>
          <a:stretch/>
        </p:blipFill>
        <p:spPr>
          <a:xfrm>
            <a:off x="647700" y="1463024"/>
            <a:ext cx="10896600" cy="469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7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I/O Piping</a:t>
            </a:r>
            <a:endParaRPr/>
          </a:p>
        </p:txBody>
      </p:sp>
      <p:sp>
        <p:nvSpPr>
          <p:cNvPr id="256" name="Google Shape;256;p7"/>
          <p:cNvSpPr txBox="1"/>
          <p:nvPr>
            <p:ph idx="1" type="body"/>
          </p:nvPr>
        </p:nvSpPr>
        <p:spPr>
          <a:xfrm>
            <a:off x="575246" y="1463850"/>
            <a:ext cx="6590400" cy="48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/>
              <a:t>We can feed the stdout of one process to the stdin of another using a pipe (“|”)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Data flows from process to the other through multiple transformations seamlessly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Similar to redirection, but specifically passes streams into other programs instead of their defaults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None/>
            </a:pPr>
            <a:r>
              <a:rPr lang="en-US"/>
              <a:t>Example: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Instead of:</a:t>
            </a:r>
            <a:endParaRPr/>
          </a:p>
          <a:p>
            <a:pPr indent="-1371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du –h –d 1 . &gt; sizes.txt</a:t>
            </a:r>
            <a:endParaRPr/>
          </a:p>
          <a:p>
            <a:pPr indent="-1371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grep ‘M’ sizes.txt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We can use piping</a:t>
            </a:r>
            <a:endParaRPr/>
          </a:p>
          <a:p>
            <a:pPr indent="-1371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du – h –d 1 . | grep ‘M’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Piping is effective when you have one set of data that needs to be transformed multiple times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Cmd1 | cmd2 – pipe output of cmd1 into input of cmd2</a:t>
            </a:r>
            <a:endParaRPr/>
          </a:p>
          <a:p>
            <a:pPr indent="-482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7" name="Google Shape;257;p7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8" name="Google Shape;258;p7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  <p:sp>
        <p:nvSpPr>
          <p:cNvPr id="259" name="Google Shape;259;p7"/>
          <p:cNvSpPr/>
          <p:nvPr/>
        </p:nvSpPr>
        <p:spPr>
          <a:xfrm>
            <a:off x="0" y="6429565"/>
            <a:ext cx="268855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Video: The Magic of Piping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iagram&#10;&#10;Description automatically generated" id="260" name="Google Shape;26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5640" y="1611001"/>
            <a:ext cx="4645516" cy="3636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f1d3f1d11d_0_176"/>
          <p:cNvSpPr txBox="1"/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What is the difference between | and &gt;?</a:t>
            </a:r>
            <a:endParaRPr/>
          </a:p>
        </p:txBody>
      </p:sp>
      <p:sp>
        <p:nvSpPr>
          <p:cNvPr id="266" name="Google Shape;266;gf1d3f1d11d_0_176"/>
          <p:cNvSpPr txBox="1"/>
          <p:nvPr>
            <p:ph idx="1" type="body"/>
          </p:nvPr>
        </p:nvSpPr>
        <p:spPr>
          <a:xfrm>
            <a:off x="575240" y="1463857"/>
            <a:ext cx="11187300" cy="48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13970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What is the difference between | and &gt;?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Pipe is used to pass output to another </a:t>
            </a:r>
            <a:r>
              <a:rPr lang="en-US" u="sng"/>
              <a:t>program</a:t>
            </a:r>
            <a:r>
              <a:rPr lang="en-US"/>
              <a:t> or </a:t>
            </a:r>
            <a:r>
              <a:rPr lang="en-US" u="sng"/>
              <a:t>utility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Redirect is used to pass output to either a </a:t>
            </a:r>
            <a:r>
              <a:rPr lang="en-US" u="sng"/>
              <a:t>file</a:t>
            </a:r>
            <a:r>
              <a:rPr lang="en-US"/>
              <a:t> or </a:t>
            </a:r>
            <a:r>
              <a:rPr lang="en-US" u="sng"/>
              <a:t>stream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thing1 &gt; thing2 runs thing1 and then sends the stdout stream to thing2, if these are files thing2 will be overwritten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thing1 &gt; tempFile &amp;&amp; thing2 &lt;tempFile sends stdout of thing1 to stdin of thing2 without overwriting files</a:t>
            </a:r>
            <a:endParaRPr/>
          </a:p>
          <a:p>
            <a:pPr indent="-1371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Equivalent to thing1 | thing2 much more elegant!</a:t>
            </a:r>
            <a:endParaRPr/>
          </a:p>
        </p:txBody>
      </p:sp>
      <p:sp>
        <p:nvSpPr>
          <p:cNvPr id="267" name="Google Shape;267;gf1d3f1d11d_0_176"/>
          <p:cNvSpPr txBox="1"/>
          <p:nvPr>
            <p:ph idx="12" type="sldNum"/>
          </p:nvPr>
        </p:nvSpPr>
        <p:spPr>
          <a:xfrm>
            <a:off x="10837333" y="6544402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8" name="Google Shape;268;gf1d3f1d11d_0_176"/>
          <p:cNvSpPr txBox="1"/>
          <p:nvPr>
            <p:ph idx="11" type="ftr"/>
          </p:nvPr>
        </p:nvSpPr>
        <p:spPr>
          <a:xfrm>
            <a:off x="4842742" y="6544402"/>
            <a:ext cx="5901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  <p:sp>
        <p:nvSpPr>
          <p:cNvPr id="269" name="Google Shape;269;gf1d3f1d11d_0_176"/>
          <p:cNvSpPr/>
          <p:nvPr/>
        </p:nvSpPr>
        <p:spPr>
          <a:xfrm>
            <a:off x="0" y="6425447"/>
            <a:ext cx="9144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https://askubuntu.com/questions/172982/what-is-the-difference-between-redirection-and-pipe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8"/>
          <p:cNvSpPr txBox="1"/>
          <p:nvPr>
            <p:ph type="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5000"/>
              <a:buFont typeface="Quattrocento Sans"/>
              <a:buNone/>
            </a:pPr>
            <a:r>
              <a:rPr lang="en-US"/>
              <a:t>Demo: Stream Redirection</a:t>
            </a:r>
            <a:endParaRPr/>
          </a:p>
        </p:txBody>
      </p:sp>
      <p:sp>
        <p:nvSpPr>
          <p:cNvPr id="275" name="Google Shape;275;p8"/>
          <p:cNvSpPr txBox="1"/>
          <p:nvPr>
            <p:ph idx="1" type="body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wentieth Century"/>
              <a:buNone/>
            </a:pPr>
            <a:r>
              <a:t/>
            </a:r>
            <a:endParaRPr/>
          </a:p>
        </p:txBody>
      </p:sp>
      <p:sp>
        <p:nvSpPr>
          <p:cNvPr id="276" name="Google Shape;276;p8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7" name="Google Shape;277;p8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6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Some more commands</a:t>
            </a:r>
            <a:endParaRPr/>
          </a:p>
        </p:txBody>
      </p:sp>
      <p:sp>
        <p:nvSpPr>
          <p:cNvPr id="283" name="Google Shape;283;p6"/>
          <p:cNvSpPr txBox="1"/>
          <p:nvPr>
            <p:ph idx="1" type="body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/>
              <a:t>Du – disk utilization – prints the disk size of each folder/file passed as args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/>
              <a:t>EX: du myDir test.txt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/>
              <a:t>Common options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/>
              <a:t>-h for human readable (Kilobytes, Megabytes, Gigabytes)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/>
              <a:t>-d 1 limits the depth of the recursion to 1</a:t>
            </a:r>
            <a:r>
              <a:rPr baseline="30000" lang="en-US"/>
              <a:t>st</a:t>
            </a:r>
            <a:r>
              <a:rPr lang="en-US"/>
              <a:t> level of directories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/>
              <a:t>EX: du – h –d 1 .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Font typeface="Quattrocento Sans"/>
              <a:buChar char="-"/>
            </a:pPr>
            <a:r>
              <a:rPr lang="en-US"/>
              <a:t>Prints the size of all the files/folders in the current directory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Font typeface="Quattrocento Sans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/>
              <a:t>Cal – prints current month and year with a text image of the current month</a:t>
            </a:r>
            <a:endParaRPr/>
          </a:p>
        </p:txBody>
      </p:sp>
      <p:sp>
        <p:nvSpPr>
          <p:cNvPr id="284" name="Google Shape;284;p6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5" name="Google Shape;285;p6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Administrivia</a:t>
            </a:r>
            <a:endParaRPr/>
          </a:p>
        </p:txBody>
      </p:sp>
      <p:sp>
        <p:nvSpPr>
          <p:cNvPr id="131" name="Google Shape;131;p2"/>
          <p:cNvSpPr txBox="1"/>
          <p:nvPr>
            <p:ph idx="1" type="body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17145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▪"/>
            </a:pPr>
            <a:r>
              <a:rPr lang="en-US" sz="2700"/>
              <a:t>Course webpage live!</a:t>
            </a:r>
            <a:endParaRPr sz="2700"/>
          </a:p>
          <a:p>
            <a:pPr indent="-17145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▪"/>
            </a:pPr>
            <a:r>
              <a:rPr lang="en-US" sz="2700"/>
              <a:t>HW1 actually posted</a:t>
            </a:r>
            <a:endParaRPr sz="2700"/>
          </a:p>
          <a:p>
            <a:pPr indent="-168909" lvl="1" marL="26517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-US" sz="2300"/>
              <a:t>after this lecture you now have everything you need</a:t>
            </a:r>
            <a:endParaRPr sz="2300"/>
          </a:p>
          <a:p>
            <a:pPr indent="-168909" lvl="1" marL="26517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-US" sz="2300"/>
              <a:t>klaatu accounts created</a:t>
            </a:r>
            <a:endParaRPr sz="2300"/>
          </a:p>
          <a:p>
            <a:pPr indent="-168909" lvl="2" marL="44805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-US" sz="1900"/>
              <a:t>set up SSH</a:t>
            </a:r>
            <a:endParaRPr sz="1900"/>
          </a:p>
          <a:p>
            <a:pPr indent="-168909" lvl="2" marL="44805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-US" sz="1900"/>
              <a:t>ssh </a:t>
            </a:r>
            <a:r>
              <a:rPr lang="en-US" sz="1900" u="sng">
                <a:solidFill>
                  <a:schemeClr val="hlink"/>
                </a:solidFill>
                <a:hlinkClick r:id="rId3"/>
              </a:rPr>
              <a:t>yourUWNetId@klaatu.cs.washington.edu</a:t>
            </a:r>
            <a:endParaRPr sz="1900"/>
          </a:p>
          <a:p>
            <a:pPr indent="-143509" lvl="2" marL="44805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-US" sz="1900"/>
              <a:t>password: tempPassword</a:t>
            </a:r>
            <a:endParaRPr sz="1900"/>
          </a:p>
          <a:p>
            <a:pPr indent="-168909" lvl="2" marL="44805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-US" sz="1900"/>
              <a:t>passwd #will let you change your password</a:t>
            </a:r>
            <a:endParaRPr sz="1900"/>
          </a:p>
          <a:p>
            <a:pPr indent="-143509" lvl="2" marL="44805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-US" sz="1900"/>
              <a:t>issues fill out this form: </a:t>
            </a:r>
            <a:r>
              <a:rPr lang="en-US" sz="1900" u="sng">
                <a:solidFill>
                  <a:schemeClr val="hlink"/>
                </a:solidFill>
                <a:hlinkClick r:id="rId4"/>
              </a:rPr>
              <a:t>https://forms.gle/sFojyRU4eC8kJT4T9</a:t>
            </a:r>
            <a:r>
              <a:rPr lang="en-US" sz="1900"/>
              <a:t> </a:t>
            </a:r>
            <a:endParaRPr sz="1900"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Grading scripts are still being adjusted</a:t>
            </a:r>
            <a:endParaRPr/>
          </a:p>
        </p:txBody>
      </p:sp>
      <p:sp>
        <p:nvSpPr>
          <p:cNvPr id="132" name="Google Shape;132;p2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3" name="Google Shape;133;p2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1d3f1d11d_0_7"/>
          <p:cNvSpPr txBox="1"/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Terminal Text Editing</a:t>
            </a:r>
            <a:endParaRPr/>
          </a:p>
        </p:txBody>
      </p:sp>
      <p:sp>
        <p:nvSpPr>
          <p:cNvPr id="139" name="Google Shape;139;gf1d3f1d11d_0_7"/>
          <p:cNvSpPr txBox="1"/>
          <p:nvPr>
            <p:ph idx="1" type="body"/>
          </p:nvPr>
        </p:nvSpPr>
        <p:spPr>
          <a:xfrm>
            <a:off x="575240" y="1463857"/>
            <a:ext cx="11187300" cy="48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1397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While working with the text interface for the OS often it is helpful to use the text interface editors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You do not have to use any of these in this course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Editors are a matter of preference </a:t>
            </a:r>
            <a:endParaRPr/>
          </a:p>
        </p:txBody>
      </p:sp>
      <p:sp>
        <p:nvSpPr>
          <p:cNvPr id="140" name="Google Shape;140;gf1d3f1d11d_0_7"/>
          <p:cNvSpPr txBox="1"/>
          <p:nvPr>
            <p:ph idx="12" type="sldNum"/>
          </p:nvPr>
        </p:nvSpPr>
        <p:spPr>
          <a:xfrm>
            <a:off x="10837333" y="6544402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1" name="Google Shape;141;gf1d3f1d11d_0_7"/>
          <p:cNvSpPr txBox="1"/>
          <p:nvPr>
            <p:ph idx="11" type="ftr"/>
          </p:nvPr>
        </p:nvSpPr>
        <p:spPr>
          <a:xfrm>
            <a:off x="4842742" y="6544402"/>
            <a:ext cx="5901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  <p:pic>
        <p:nvPicPr>
          <p:cNvPr descr="Text&#10;&#10;Description automatically generated" id="142" name="Google Shape;142;gf1d3f1d11d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7604" y="3924290"/>
            <a:ext cx="3463228" cy="2151852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f1d3f1d11d_0_7"/>
          <p:cNvSpPr txBox="1"/>
          <p:nvPr/>
        </p:nvSpPr>
        <p:spPr>
          <a:xfrm>
            <a:off x="9813723" y="3429000"/>
            <a:ext cx="570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VIM</a:t>
            </a:r>
            <a:endParaRPr/>
          </a:p>
        </p:txBody>
      </p:sp>
      <p:pic>
        <p:nvPicPr>
          <p:cNvPr descr="Text&#10;&#10;Description automatically generated" id="144" name="Google Shape;144;gf1d3f1d11d_0_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64385" y="3927988"/>
            <a:ext cx="3463229" cy="214815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f1d3f1d11d_0_7"/>
          <p:cNvSpPr txBox="1"/>
          <p:nvPr/>
        </p:nvSpPr>
        <p:spPr>
          <a:xfrm>
            <a:off x="5668670" y="3429000"/>
            <a:ext cx="85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EMACS</a:t>
            </a:r>
            <a:endParaRPr/>
          </a:p>
        </p:txBody>
      </p:sp>
      <p:pic>
        <p:nvPicPr>
          <p:cNvPr descr="Graphical user interface, text&#10;&#10;Description automatically generated" id="146" name="Google Shape;146;gf1d3f1d11d_0_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9502" y="3924290"/>
            <a:ext cx="3463228" cy="2140797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f1d3f1d11d_0_7"/>
          <p:cNvSpPr txBox="1"/>
          <p:nvPr/>
        </p:nvSpPr>
        <p:spPr>
          <a:xfrm>
            <a:off x="1523617" y="3429613"/>
            <a:ext cx="634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PICO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1d3f1d11d_0_642"/>
          <p:cNvSpPr txBox="1"/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Working in VS Code</a:t>
            </a:r>
            <a:endParaRPr/>
          </a:p>
        </p:txBody>
      </p:sp>
      <p:sp>
        <p:nvSpPr>
          <p:cNvPr id="154" name="Google Shape;154;gf1d3f1d11d_0_642"/>
          <p:cNvSpPr txBox="1"/>
          <p:nvPr>
            <p:ph idx="1" type="body"/>
          </p:nvPr>
        </p:nvSpPr>
        <p:spPr>
          <a:xfrm>
            <a:off x="575243" y="1463850"/>
            <a:ext cx="3543300" cy="48456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-US" u="sng">
                <a:solidFill>
                  <a:schemeClr val="hlink"/>
                </a:solidFill>
                <a:hlinkClick r:id="rId3"/>
              </a:rPr>
              <a:t>Install VS Code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it’s free!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ctrl + shift + P or F1 to open SSH dialog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enter in klaatu account info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open folder to see your files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use terminal on bottom</a:t>
            </a:r>
            <a:endParaRPr/>
          </a:p>
        </p:txBody>
      </p:sp>
      <p:sp>
        <p:nvSpPr>
          <p:cNvPr id="155" name="Google Shape;155;gf1d3f1d11d_0_642"/>
          <p:cNvSpPr txBox="1"/>
          <p:nvPr>
            <p:ph idx="12" type="sldNum"/>
          </p:nvPr>
        </p:nvSpPr>
        <p:spPr>
          <a:xfrm>
            <a:off x="10837333" y="6544402"/>
            <a:ext cx="9738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6" name="Google Shape;156;gf1d3f1d11d_0_6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2627" y="1589362"/>
            <a:ext cx="7577749" cy="4594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f1d3f1d11d_0_406"/>
          <p:cNvSpPr txBox="1"/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Transferring files between local and remote</a:t>
            </a:r>
            <a:endParaRPr/>
          </a:p>
        </p:txBody>
      </p:sp>
      <p:sp>
        <p:nvSpPr>
          <p:cNvPr id="162" name="Google Shape;162;gf1d3f1d11d_0_406"/>
          <p:cNvSpPr txBox="1"/>
          <p:nvPr>
            <p:ph idx="1" type="body"/>
          </p:nvPr>
        </p:nvSpPr>
        <p:spPr>
          <a:xfrm>
            <a:off x="575240" y="1463857"/>
            <a:ext cx="11187300" cy="48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 fontScale="92500" lnSpcReduction="10000"/>
          </a:bodyPr>
          <a:lstStyle/>
          <a:p>
            <a:pPr indent="-129222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tar – tape archive – compresses directory of files for easy transfer (like zip or archive)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tar -c &lt;directory to compress&gt;</a:t>
            </a:r>
            <a:endParaRPr/>
          </a:p>
          <a:p>
            <a:pPr indent="-1371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tar –c –v –f myTarFile.tar /home/champk/</a:t>
            </a:r>
            <a:endParaRPr/>
          </a:p>
          <a:p>
            <a:pPr indent="-1371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-c </a:t>
            </a:r>
            <a:r>
              <a:rPr lang="en-US"/>
              <a:t>– creates new .tar archive file</a:t>
            </a:r>
            <a:endParaRPr/>
          </a:p>
          <a:p>
            <a:pPr indent="-1371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-v - </a:t>
            </a:r>
            <a:r>
              <a:rPr lang="en-US"/>
              <a:t>Verbosely show the tar process</a:t>
            </a:r>
            <a:endParaRPr/>
          </a:p>
          <a:p>
            <a:pPr indent="-1371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-f</a:t>
            </a:r>
            <a:r>
              <a:rPr lang="en-US"/>
              <a:t> - to decide name of tar file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tar –x &lt;file to extract&gt;</a:t>
            </a:r>
            <a:endParaRPr/>
          </a:p>
          <a:p>
            <a:pPr indent="-1371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tar –x –v myTarFile.tar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129222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wget – non-interactive download of files from the web supporting http, https and FTP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-"/>
            </a:pPr>
            <a:r>
              <a:rPr lang="en-US"/>
              <a:t>Non interactive means it can work in the background (helpful if the files take a while)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wget http://website.come/files/file.zip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129222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s</a:t>
            </a:r>
            <a:r>
              <a:rPr lang="en-US"/>
              <a:t>cp – secure copy – uses ssh protocol to transfer files between different hosts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scp user@remote.host:file.txt /local/directory</a:t>
            </a:r>
            <a:r>
              <a:rPr lang="en-US"/>
              <a:t> copies file.txt from remote host to local directory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scp file.txt user@remote.host:/remote/directory/ copies file.txt</a:t>
            </a:r>
            <a:r>
              <a:rPr lang="en-US"/>
              <a:t> from local host to remote directory</a:t>
            </a:r>
            <a:endParaRPr/>
          </a:p>
          <a:p>
            <a:pPr indent="-129222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You can always use a file transfer GUI like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FileZilla</a:t>
            </a:r>
            <a:r>
              <a:rPr lang="en-US"/>
              <a:t> uses FTP or SFTP, available for all platforms</a:t>
            </a:r>
            <a:endParaRPr/>
          </a:p>
        </p:txBody>
      </p:sp>
      <p:sp>
        <p:nvSpPr>
          <p:cNvPr id="163" name="Google Shape;163;gf1d3f1d11d_0_406"/>
          <p:cNvSpPr txBox="1"/>
          <p:nvPr>
            <p:ph idx="12" type="sldNum"/>
          </p:nvPr>
        </p:nvSpPr>
        <p:spPr>
          <a:xfrm>
            <a:off x="10837333" y="6544402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4" name="Google Shape;164;gf1d3f1d11d_0_406"/>
          <p:cNvSpPr txBox="1"/>
          <p:nvPr>
            <p:ph idx="11" type="ftr"/>
          </p:nvPr>
        </p:nvSpPr>
        <p:spPr>
          <a:xfrm>
            <a:off x="4842742" y="6544402"/>
            <a:ext cx="5901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f1d3f1d11d_0_291"/>
          <p:cNvSpPr txBox="1"/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Writing Scripts</a:t>
            </a:r>
            <a:endParaRPr/>
          </a:p>
        </p:txBody>
      </p:sp>
      <p:sp>
        <p:nvSpPr>
          <p:cNvPr id="170" name="Google Shape;170;gf1d3f1d11d_0_291"/>
          <p:cNvSpPr txBox="1"/>
          <p:nvPr>
            <p:ph idx="1" type="body"/>
          </p:nvPr>
        </p:nvSpPr>
        <p:spPr>
          <a:xfrm>
            <a:off x="575240" y="1463857"/>
            <a:ext cx="11187300" cy="48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1397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Instead of writing commands directly into terminal save them in a file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Use file extension “.sh”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Bash can run these files as executables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Add line at top of file to tell computer this should be run using bash</a:t>
            </a:r>
            <a:endParaRPr/>
          </a:p>
          <a:p>
            <a:pPr indent="0" lvl="1" marL="12801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#! /bin/sh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139700" lvl="1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4C3282"/>
              </a:buClr>
              <a:buSzPts val="2200"/>
              <a:buFont typeface="Noto Sans Symbols"/>
              <a:buChar char="▪"/>
            </a:pPr>
            <a:r>
              <a:rPr lang="en-US" sz="2200"/>
              <a:t># by itself makes a comment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Always include header comment with usage instructions</a:t>
            </a:r>
            <a:endParaRPr/>
          </a:p>
          <a:p>
            <a:pPr indent="-139700" lvl="1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4C3282"/>
              </a:buClr>
              <a:buSzPts val="2200"/>
              <a:buFont typeface="Noto Sans Symbols"/>
              <a:buChar char="▪"/>
            </a:pPr>
            <a:r>
              <a:rPr lang="en-US" sz="2200"/>
              <a:t>Give the file execution permissions</a:t>
            </a:r>
            <a:endParaRPr/>
          </a:p>
          <a:p>
            <a:pPr indent="0" lvl="1" marL="12801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chmod u+x myscript.sh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139700" lvl="1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4C3282"/>
              </a:buClr>
              <a:buSzPts val="2200"/>
              <a:buFont typeface="Noto Sans Symbols"/>
              <a:buChar char="▪"/>
            </a:pPr>
            <a:r>
              <a:rPr lang="en-US" sz="2200"/>
              <a:t>Stop bash script on first failure by adding set –e at top of script</a:t>
            </a:r>
            <a:endParaRPr/>
          </a:p>
          <a:p>
            <a:pPr indent="0" lvl="0" marL="265176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f1d3f1d11d_0_291"/>
          <p:cNvSpPr txBox="1"/>
          <p:nvPr>
            <p:ph idx="12" type="sldNum"/>
          </p:nvPr>
        </p:nvSpPr>
        <p:spPr>
          <a:xfrm>
            <a:off x="10837333" y="6544402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2" name="Google Shape;172;gf1d3f1d11d_0_291"/>
          <p:cNvSpPr txBox="1"/>
          <p:nvPr>
            <p:ph idx="11" type="ftr"/>
          </p:nvPr>
        </p:nvSpPr>
        <p:spPr>
          <a:xfrm>
            <a:off x="4842742" y="6544402"/>
            <a:ext cx="5901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f1d3f1d11d_0_520"/>
          <p:cNvSpPr txBox="1"/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Bash Script Variables</a:t>
            </a:r>
            <a:endParaRPr/>
          </a:p>
        </p:txBody>
      </p:sp>
      <p:sp>
        <p:nvSpPr>
          <p:cNvPr id="178" name="Google Shape;178;gf1d3f1d11d_0_520"/>
          <p:cNvSpPr txBox="1"/>
          <p:nvPr>
            <p:ph idx="1" type="body"/>
          </p:nvPr>
        </p:nvSpPr>
        <p:spPr>
          <a:xfrm>
            <a:off x="575240" y="1463857"/>
            <a:ext cx="11187300" cy="48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 lnSpcReduction="10000"/>
          </a:bodyPr>
          <a:lstStyle/>
          <a:p>
            <a:pPr indent="-1397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When writing scripts you can use the following default variables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/>
              <a:t>$# - stores number of parameters entered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/>
              <a:t>Ex: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if [$# -lt 1]</a:t>
            </a:r>
            <a:r>
              <a:rPr lang="en-US"/>
              <a:t> tests if script was passed less than 1 argument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/>
              <a:t>$N - returns Nth argument passed to script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/>
              <a:t>Ex: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sort $1</a:t>
            </a:r>
            <a:r>
              <a:rPr lang="en-US"/>
              <a:t> passes first string passed into script into sort command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/>
              <a:t>$0 – command name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/>
              <a:t>Ex: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echo “$0 needs 1 argument” </a:t>
            </a:r>
            <a:r>
              <a:rPr lang="en-US"/>
              <a:t>prints “&lt;name of script&gt; needs 1 argument”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/>
              <a:t>$* returns all arguments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/>
              <a:t>$@ returns a space separated string containing all arguments</a:t>
            </a:r>
            <a:endParaRPr/>
          </a:p>
          <a:p>
            <a:pPr indent="0" lvl="1" marL="17373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US"/>
              <a:t>”$@” prevents args originally quoted from being read as multiple args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sp>
        <p:nvSpPr>
          <p:cNvPr id="179" name="Google Shape;179;gf1d3f1d11d_0_520"/>
          <p:cNvSpPr txBox="1"/>
          <p:nvPr>
            <p:ph idx="12" type="sldNum"/>
          </p:nvPr>
        </p:nvSpPr>
        <p:spPr>
          <a:xfrm>
            <a:off x="10837333" y="6544402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0" name="Google Shape;180;gf1d3f1d11d_0_520"/>
          <p:cNvSpPr txBox="1"/>
          <p:nvPr>
            <p:ph idx="11" type="ftr"/>
          </p:nvPr>
        </p:nvSpPr>
        <p:spPr>
          <a:xfrm>
            <a:off x="4842742" y="6544402"/>
            <a:ext cx="5901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f1d3f1d11d_0_635"/>
          <p:cNvSpPr txBox="1"/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Script Error Checking</a:t>
            </a:r>
            <a:endParaRPr/>
          </a:p>
        </p:txBody>
      </p:sp>
      <p:sp>
        <p:nvSpPr>
          <p:cNvPr id="187" name="Google Shape;187;gf1d3f1d11d_0_635"/>
          <p:cNvSpPr txBox="1"/>
          <p:nvPr>
            <p:ph idx="1" type="body"/>
          </p:nvPr>
        </p:nvSpPr>
        <p:spPr>
          <a:xfrm>
            <a:off x="575240" y="1463857"/>
            <a:ext cx="11187300" cy="48456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 lnSpcReduction="10000"/>
          </a:bodyPr>
          <a:lstStyle/>
          <a:p>
            <a:pPr indent="-139700" lvl="0" marL="91440" rtl="0" algn="l"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If incorrect number of arguments passed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if [ $# -ne 2 ]; then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echo “$0 requires 2 arguments” &gt;&amp;2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exit 1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fi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Courier New"/>
              <a:buChar char="-"/>
            </a:pPr>
            <a:r>
              <a:rPr lang="en-US"/>
              <a:t>Check if file exists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if [ ! -f $1 ]; then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echo "File does not exist" &lt;&amp; 1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exit 1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fi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8" name="Google Shape;188;gf1d3f1d11d_0_635"/>
          <p:cNvSpPr txBox="1"/>
          <p:nvPr>
            <p:ph idx="12" type="sldNum"/>
          </p:nvPr>
        </p:nvSpPr>
        <p:spPr>
          <a:xfrm>
            <a:off x="10837333" y="6544402"/>
            <a:ext cx="9738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f6de406141_1_0"/>
          <p:cNvSpPr txBox="1"/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Exit Codes</a:t>
            </a:r>
            <a:endParaRPr/>
          </a:p>
        </p:txBody>
      </p:sp>
      <p:sp>
        <p:nvSpPr>
          <p:cNvPr id="195" name="Google Shape;195;gf6de406141_1_0"/>
          <p:cNvSpPr txBox="1"/>
          <p:nvPr>
            <p:ph idx="1" type="body"/>
          </p:nvPr>
        </p:nvSpPr>
        <p:spPr>
          <a:xfrm>
            <a:off x="575240" y="1463857"/>
            <a:ext cx="11187300" cy="48456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The command “exit” exits a shell and ends a shell-script program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ctrl+c aborts a process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When a process exits you can use a number to indicate either a success or failure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0 = success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/>
              <a:t>1 or any non-zero positive number = error</a:t>
            </a:r>
            <a:endParaRPr/>
          </a:p>
        </p:txBody>
      </p:sp>
      <p:sp>
        <p:nvSpPr>
          <p:cNvPr id="196" name="Google Shape;196;gf6de406141_1_0"/>
          <p:cNvSpPr txBox="1"/>
          <p:nvPr>
            <p:ph idx="12" type="sldNum"/>
          </p:nvPr>
        </p:nvSpPr>
        <p:spPr>
          <a:xfrm>
            <a:off x="10837333" y="6544402"/>
            <a:ext cx="9738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ntegral">
  <a:themeElements>
    <a:clrScheme name="Custom 2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2018-03-22T00:41:11Z</dcterms:created>
  <dc:creator>Kasey Champion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