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66" r:id="rId4"/>
    <p:sldId id="268" r:id="rId5"/>
    <p:sldId id="267" r:id="rId6"/>
    <p:sldId id="269" r:id="rId7"/>
    <p:sldId id="271" r:id="rId8"/>
    <p:sldId id="270" r:id="rId9"/>
    <p:sldId id="282" r:id="rId10"/>
    <p:sldId id="272" r:id="rId11"/>
    <p:sldId id="284" r:id="rId12"/>
    <p:sldId id="291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92" r:id="rId21"/>
    <p:sldId id="274" r:id="rId22"/>
    <p:sldId id="293" r:id="rId23"/>
    <p:sldId id="294" r:id="rId24"/>
    <p:sldId id="265" r:id="rId25"/>
    <p:sldId id="286" r:id="rId26"/>
    <p:sldId id="287" r:id="rId27"/>
    <p:sldId id="283" r:id="rId28"/>
    <p:sldId id="285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A479"/>
    <a:srgbClr val="4C3282"/>
    <a:srgbClr val="9B8ABE"/>
    <a:srgbClr val="7C5FAA"/>
    <a:srgbClr val="9383B2"/>
    <a:srgbClr val="8868B8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47" autoAdjust="0"/>
    <p:restoredTop sz="94949"/>
  </p:normalViewPr>
  <p:slideViewPr>
    <p:cSldViewPr snapToGrid="0">
      <p:cViewPr>
        <p:scale>
          <a:sx n="90" d="100"/>
          <a:sy n="90" d="100"/>
        </p:scale>
        <p:origin x="135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4C3282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CSE 374: Intermediate Programming Concepts and Tools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10/20/20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77136A5-CCDF-7749-9565-A649BF57D3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10/20/20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9B8A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24FE77B7-BBC2-4B4A-872D-3AFC72D459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10/20/20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C2750F5-16E8-CE42-83FD-9E5B55415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tabLst/>
              <a:defRPr sz="1800">
                <a:solidFill>
                  <a:srgbClr val="4C328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CSE 374: Intermediate Programming Concepts and Tools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10/20/20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48D5E4E-A6FB-D94F-9FEF-9B1CF5D59A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10/20/20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BDF9A03-A647-0A49-B4D1-51696656F4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10/20/20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A672043-7D57-D34C-A6B9-125CE024B8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10/20/20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5297E64-BCFC-F440-A136-6F44B04F8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10/20/20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D1032-CE21-D445-A25A-D81A5C5428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CSE 374: Intermediate Programming Concepts and Tools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10/20/20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519901B-C8BF-D74C-8C02-F6E47C638B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10/20/20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9B8A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DE4D8F51-FF20-7E48-9B67-C26761DE91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pPr/>
              <a:t>10/20/20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B191F82-15E6-F349-8A3D-4B4FFFC58E28}"/>
              </a:ext>
            </a:extLst>
          </p:cNvPr>
          <p:cNvSpPr/>
          <p:nvPr userDrawn="1"/>
        </p:nvSpPr>
        <p:spPr>
          <a:xfrm>
            <a:off x="-914400" y="0"/>
            <a:ext cx="914400" cy="914400"/>
          </a:xfrm>
          <a:prstGeom prst="rect">
            <a:avLst/>
          </a:prstGeom>
          <a:solidFill>
            <a:srgbClr val="B6A479"/>
          </a:solidFill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FA9E24-0349-D242-A7B1-11303AD41C24}"/>
              </a:ext>
            </a:extLst>
          </p:cNvPr>
          <p:cNvSpPr/>
          <p:nvPr userDrawn="1"/>
        </p:nvSpPr>
        <p:spPr>
          <a:xfrm>
            <a:off x="-914400" y="914400"/>
            <a:ext cx="914400" cy="914400"/>
          </a:xfrm>
          <a:prstGeom prst="rect">
            <a:avLst/>
          </a:prstGeom>
          <a:solidFill>
            <a:srgbClr val="4C3282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E56B35-F607-3748-B5F2-0667175BB481}"/>
              </a:ext>
            </a:extLst>
          </p:cNvPr>
          <p:cNvSpPr/>
          <p:nvPr userDrawn="1"/>
        </p:nvSpPr>
        <p:spPr>
          <a:xfrm>
            <a:off x="-914400" y="1840457"/>
            <a:ext cx="914400" cy="914400"/>
          </a:xfrm>
          <a:prstGeom prst="rect">
            <a:avLst/>
          </a:prstGeom>
          <a:solidFill>
            <a:srgbClr val="7C5FAA"/>
          </a:solidFill>
          <a:ln>
            <a:solidFill>
              <a:srgbClr val="7C5F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0C8F48-EE4F-0249-BE10-1C1B8834D291}"/>
              </a:ext>
            </a:extLst>
          </p:cNvPr>
          <p:cNvSpPr/>
          <p:nvPr userDrawn="1"/>
        </p:nvSpPr>
        <p:spPr>
          <a:xfrm>
            <a:off x="-914400" y="2754857"/>
            <a:ext cx="914400" cy="914400"/>
          </a:xfrm>
          <a:prstGeom prst="rect">
            <a:avLst/>
          </a:prstGeom>
          <a:solidFill>
            <a:srgbClr val="9B8ABE"/>
          </a:solidFill>
          <a:ln>
            <a:solidFill>
              <a:srgbClr val="9B8A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rgbClr val="4C3282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rgbClr val="4C3282"/>
        </a:buClr>
        <a:buSzPct val="100000"/>
        <a:buFont typeface="Wingdings" pitchFamily="2" charset="2"/>
        <a:buChar char="§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ollev.com/cse37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nu.org/software/libc/manual/html_node/Memory-Allocation-and-C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11: Dynamic Memory Allocation Continued…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374: Intermediate Programming Concepts and Tools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08C56F-1820-B94A-ADBC-DE6F9848BFA7}"/>
              </a:ext>
            </a:extLst>
          </p:cNvPr>
          <p:cNvSpPr/>
          <p:nvPr/>
        </p:nvSpPr>
        <p:spPr>
          <a:xfrm>
            <a:off x="8107102" y="317965"/>
            <a:ext cx="3703898" cy="2978084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Lecture Participation Poll #11</a:t>
            </a: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Log onto </a:t>
            </a:r>
            <a:r>
              <a:rPr lang="en-US" dirty="0" err="1">
                <a:solidFill>
                  <a:srgbClr val="AB96D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pollev.com</a:t>
            </a:r>
            <a:r>
              <a:rPr lang="en-US" dirty="0">
                <a:solidFill>
                  <a:srgbClr val="AB96D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/cse374 </a:t>
            </a:r>
            <a:endParaRPr lang="en-US" dirty="0">
              <a:solidFill>
                <a:srgbClr val="AB96D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Text CSE374 to 22333</a:t>
            </a:r>
          </a:p>
        </p:txBody>
      </p:sp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C386D-B35E-6840-A9A6-41FC981DA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Freeing Memory in C with free()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F188E-2208-6646-8020-9EB28C712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6242655" cy="484550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Void free(void* </a:t>
            </a:r>
            <a:r>
              <a:rPr lang="en-US" dirty="0" err="1"/>
              <a:t>ptr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Released whole block of memory stored at location </a:t>
            </a:r>
            <a:r>
              <a:rPr lang="en-US" dirty="0" err="1"/>
              <a:t>ptr</a:t>
            </a:r>
            <a:r>
              <a:rPr lang="en-US" dirty="0"/>
              <a:t> to pool of available memory</a:t>
            </a:r>
          </a:p>
          <a:p>
            <a:pPr lvl="1"/>
            <a:r>
              <a:rPr lang="en-US" dirty="0" err="1"/>
              <a:t>ptr</a:t>
            </a:r>
            <a:r>
              <a:rPr lang="en-US" dirty="0"/>
              <a:t> must be the address originally returned by malloc (the beginning of the block) otherwise system exception raised</a:t>
            </a:r>
          </a:p>
          <a:p>
            <a:pPr lvl="1"/>
            <a:r>
              <a:rPr lang="en-US" dirty="0" err="1"/>
              <a:t>ptr</a:t>
            </a:r>
            <a:r>
              <a:rPr lang="en-US" dirty="0"/>
              <a:t> is unaffected by free</a:t>
            </a:r>
          </a:p>
          <a:p>
            <a:pPr lvl="2"/>
            <a:r>
              <a:rPr lang="en-US" dirty="0"/>
              <a:t>Set pointer to NULL after freeing it to deallocate that space too</a:t>
            </a:r>
          </a:p>
          <a:p>
            <a:pPr lvl="1"/>
            <a:r>
              <a:rPr lang="en-US" dirty="0"/>
              <a:t>Calling free on an already released block (double free) is undefined behavior – best case program crashes </a:t>
            </a:r>
          </a:p>
          <a:p>
            <a:pPr lvl="1"/>
            <a:r>
              <a:rPr lang="en-US" dirty="0"/>
              <a:t>Rule of thumb: for every runtime call to malloc there should be one runtime call to free</a:t>
            </a:r>
          </a:p>
          <a:p>
            <a:pPr lvl="1"/>
            <a:r>
              <a:rPr lang="en-US" dirty="0"/>
              <a:t>if you lose all pointers to an object you can no longer free it – memory leak!</a:t>
            </a:r>
          </a:p>
          <a:p>
            <a:pPr lvl="2"/>
            <a:r>
              <a:rPr lang="en-US" dirty="0"/>
              <a:t>be careful when reassigning pointers</a:t>
            </a:r>
          </a:p>
          <a:p>
            <a:pPr lvl="2"/>
            <a:r>
              <a:rPr lang="en-US" dirty="0"/>
              <a:t>this is usually the cause of running out of memory- unreachable data that cannot be freed</a:t>
            </a:r>
          </a:p>
          <a:p>
            <a:pPr lvl="1"/>
            <a:r>
              <a:rPr lang="en-US" dirty="0"/>
              <a:t>if you attempt to use an object that has been freed you hit a dangling pointer</a:t>
            </a:r>
          </a:p>
          <a:p>
            <a:pPr lvl="1"/>
            <a:r>
              <a:rPr lang="en-US" dirty="0"/>
              <a:t>all memory is freed once a process exits, and it is ok to rely on this in many cases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00A1D-DB84-1A4C-B84F-CB617A447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A7397-99F1-3F4D-9F11-70C28AE8B6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A8C617-F551-A544-A9A7-6B00730D2FFA}"/>
              </a:ext>
            </a:extLst>
          </p:cNvPr>
          <p:cNvSpPr txBox="1"/>
          <p:nvPr/>
        </p:nvSpPr>
        <p:spPr>
          <a:xfrm>
            <a:off x="6817895" y="2297837"/>
            <a:ext cx="5232523" cy="2677656"/>
          </a:xfrm>
          <a:prstGeom prst="rect">
            <a:avLst/>
          </a:prstGeom>
          <a:noFill/>
          <a:ln w="28575"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//allocate an array to store 10 floats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float*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(float*) malloc(10*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(float));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if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NULL)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ERROR;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for (int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&lt; size*num;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++)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 = 0;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free(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NULL; // Optional</a:t>
            </a:r>
          </a:p>
        </p:txBody>
      </p:sp>
    </p:spTree>
    <p:extLst>
      <p:ext uri="{BB962C8B-B14F-4D97-AF65-F5344CB8AC3E}">
        <p14:creationId xmlns:p14="http://schemas.microsoft.com/office/powerpoint/2010/main" val="2208816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2D327-768F-BB40-A13C-48283F5D8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3D4DF-B55B-5844-9AEF-D95979DED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20DC8-4B04-9F4C-9FFC-CF894BEE57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A2C15E-3242-1645-B825-B4EEC62CAFE2}"/>
              </a:ext>
            </a:extLst>
          </p:cNvPr>
          <p:cNvSpPr txBox="1"/>
          <p:nvPr/>
        </p:nvSpPr>
        <p:spPr>
          <a:xfrm>
            <a:off x="575239" y="1466089"/>
            <a:ext cx="8884163" cy="5047536"/>
          </a:xfrm>
          <a:prstGeom prst="rect">
            <a:avLst/>
          </a:prstGeom>
          <a:noFill/>
          <a:ln w="28575"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void foo(int n, int m)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int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*p; // declare local variables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p = (int*) malloc(n*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(int)); //allocate block of n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ints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if (p == NULL) // check for allocation error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perror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(“malloc”); //prints error message to stderr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exit(0);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&lt;n;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++) // initialize int array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p[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p = (int*)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realloc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(p,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n+m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)*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(int)); // add space for m at end of p block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if (p == NULL) // check for allocation error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perror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(“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realloc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”);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exit(0);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=n;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n+m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++) // initialize new space at back of array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p[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n+m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++) // print out array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(“%d\n”, p[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free(p); // free p, pointer will be freed at end of function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05637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53D84-2BB8-3D4D-B57A-82BD73B4D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Demo: malloc() and </a:t>
            </a:r>
            <a:r>
              <a:rPr lang="en-US" dirty="0" err="1"/>
              <a:t>realloc</a:t>
            </a:r>
            <a:r>
              <a:rPr lang="en-US" dirty="0"/>
              <a:t>()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760C9-FFF0-FD44-8AFC-ECB730C54C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900683-E24F-5447-8F8A-5A865EA7A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729658-9C52-4549-9934-8063F0DD7E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223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0A8A-2434-2147-A8A1-0394727D9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1 – initialized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CC703D-7838-0341-A2C4-87144DC1B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C521C-7DD5-5749-909D-825DE785A2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88DE02-2F8B-324F-842E-0F5878BCB1ED}"/>
              </a:ext>
            </a:extLst>
          </p:cNvPr>
          <p:cNvSpPr txBox="1"/>
          <p:nvPr/>
        </p:nvSpPr>
        <p:spPr>
          <a:xfrm>
            <a:off x="1838103" y="1281423"/>
            <a:ext cx="4257897" cy="5262979"/>
          </a:xfrm>
          <a:prstGeom prst="rect">
            <a:avLst/>
          </a:prstGeom>
          <a:noFill/>
          <a:ln w="28575"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int* copy(int a[], int size)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int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*a2;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a2 = malloc(size*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(int));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if (a2 == NULL)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NULL;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 size;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a2[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 a[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a2;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main(int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int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[4] = {1, 2, 3, 4};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int*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ncopy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copy(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4);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// do stuff with your copy!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free(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ncopy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EXIT_SUCCESS;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E68965-0704-3D46-B987-6A65A3B09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864" y="1430158"/>
            <a:ext cx="3599518" cy="4754504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E422EA3-8A3E-2946-B1BA-36C77D22F44E}"/>
              </a:ext>
            </a:extLst>
          </p:cNvPr>
          <p:cNvCxnSpPr>
            <a:cxnSpLocks/>
          </p:cNvCxnSpPr>
          <p:nvPr/>
        </p:nvCxnSpPr>
        <p:spPr>
          <a:xfrm>
            <a:off x="347240" y="4618300"/>
            <a:ext cx="1377388" cy="0"/>
          </a:xfrm>
          <a:prstGeom prst="straightConnector1">
            <a:avLst/>
          </a:prstGeom>
          <a:ln w="38100"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066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0A8A-2434-2147-A8A1-0394727D9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2 – main local variable in stack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CC703D-7838-0341-A2C4-87144DC1B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C521C-7DD5-5749-909D-825DE785A2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88DE02-2F8B-324F-842E-0F5878BCB1ED}"/>
              </a:ext>
            </a:extLst>
          </p:cNvPr>
          <p:cNvSpPr txBox="1"/>
          <p:nvPr/>
        </p:nvSpPr>
        <p:spPr>
          <a:xfrm>
            <a:off x="1838103" y="1281423"/>
            <a:ext cx="4257897" cy="5262979"/>
          </a:xfrm>
          <a:prstGeom prst="rect">
            <a:avLst/>
          </a:prstGeom>
          <a:noFill/>
          <a:ln w="28575"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int* copy(int a[], int size)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int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*a2;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a2 = malloc(size*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(int));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if (a2 == NULL)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NULL;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 size;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a2[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 a[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a2;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main(int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int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[4] = {1, 2, 3, 4};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int*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ncopy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copy(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4);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// do stuff with your copy!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free(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ncopy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EXIT_SUCCESS;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E68965-0704-3D46-B987-6A65A3B09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864" y="1430158"/>
            <a:ext cx="3599518" cy="4754504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E422EA3-8A3E-2946-B1BA-36C77D22F44E}"/>
              </a:ext>
            </a:extLst>
          </p:cNvPr>
          <p:cNvCxnSpPr>
            <a:cxnSpLocks/>
          </p:cNvCxnSpPr>
          <p:nvPr/>
        </p:nvCxnSpPr>
        <p:spPr>
          <a:xfrm>
            <a:off x="358814" y="5359079"/>
            <a:ext cx="1377388" cy="0"/>
          </a:xfrm>
          <a:prstGeom prst="straightConnector1">
            <a:avLst/>
          </a:prstGeom>
          <a:ln w="38100"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6301DF0-CAD6-B442-9819-F1D81AF1BBAB}"/>
              </a:ext>
            </a:extLst>
          </p:cNvPr>
          <p:cNvSpPr txBox="1"/>
          <p:nvPr/>
        </p:nvSpPr>
        <p:spPr>
          <a:xfrm>
            <a:off x="9070694" y="2291787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1   2  3  4</a:t>
            </a:r>
          </a:p>
        </p:txBody>
      </p:sp>
    </p:spTree>
    <p:extLst>
      <p:ext uri="{BB962C8B-B14F-4D97-AF65-F5344CB8AC3E}">
        <p14:creationId xmlns:p14="http://schemas.microsoft.com/office/powerpoint/2010/main" val="1064630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0A8A-2434-2147-A8A1-0394727D9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3 – copy local variables in stack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CC703D-7838-0341-A2C4-87144DC1B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C521C-7DD5-5749-909D-825DE785A2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88DE02-2F8B-324F-842E-0F5878BCB1ED}"/>
              </a:ext>
            </a:extLst>
          </p:cNvPr>
          <p:cNvSpPr txBox="1"/>
          <p:nvPr/>
        </p:nvSpPr>
        <p:spPr>
          <a:xfrm>
            <a:off x="1838103" y="1281423"/>
            <a:ext cx="4257897" cy="5262979"/>
          </a:xfrm>
          <a:prstGeom prst="rect">
            <a:avLst/>
          </a:prstGeom>
          <a:noFill/>
          <a:ln w="28575"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int* copy(int a[], int size)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int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*a2;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a2 = malloc(size*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(int));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if (a2 == NULL)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NULL;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 size;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a2[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 a[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a2;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main(int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int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[4] = {1, 2, 3, 4};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int*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ncopy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copy(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4);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// do stuff with your copy!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free(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ncopy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EXIT_SUCCESS;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E68965-0704-3D46-B987-6A65A3B09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864" y="1430158"/>
            <a:ext cx="3599518" cy="4754504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E422EA3-8A3E-2946-B1BA-36C77D22F44E}"/>
              </a:ext>
            </a:extLst>
          </p:cNvPr>
          <p:cNvCxnSpPr>
            <a:cxnSpLocks/>
          </p:cNvCxnSpPr>
          <p:nvPr/>
        </p:nvCxnSpPr>
        <p:spPr>
          <a:xfrm>
            <a:off x="358814" y="2662176"/>
            <a:ext cx="1377388" cy="0"/>
          </a:xfrm>
          <a:prstGeom prst="straightConnector1">
            <a:avLst/>
          </a:prstGeom>
          <a:ln w="38100"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6301DF0-CAD6-B442-9819-F1D81AF1BBAB}"/>
              </a:ext>
            </a:extLst>
          </p:cNvPr>
          <p:cNvSpPr txBox="1"/>
          <p:nvPr/>
        </p:nvSpPr>
        <p:spPr>
          <a:xfrm>
            <a:off x="9070694" y="2291787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1   2  3  4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DE80E7-2567-114D-B2E2-C438D23DD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864" y="1460500"/>
            <a:ext cx="3599518" cy="479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45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0A8A-2434-2147-A8A1-0394727D9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4 – malloc space for int array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CC703D-7838-0341-A2C4-87144DC1B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C521C-7DD5-5749-909D-825DE785A2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88DE02-2F8B-324F-842E-0F5878BCB1ED}"/>
              </a:ext>
            </a:extLst>
          </p:cNvPr>
          <p:cNvSpPr txBox="1"/>
          <p:nvPr/>
        </p:nvSpPr>
        <p:spPr>
          <a:xfrm>
            <a:off x="1838103" y="1281423"/>
            <a:ext cx="4257897" cy="5262979"/>
          </a:xfrm>
          <a:prstGeom prst="rect">
            <a:avLst/>
          </a:prstGeom>
          <a:noFill/>
          <a:ln w="28575"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int* copy(int a[], int size)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int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*a2;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a2 = malloc(size*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(int));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if (a2 == NULL)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NULL;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 size;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a2[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 a[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a2;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main(int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int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[4] = {1, 2, 3, 4};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int*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ncopy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copy(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4);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// do stuff with your copy!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free(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ncopy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EXIT_SUCCESS;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E68965-0704-3D46-B987-6A65A3B09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864" y="1430158"/>
            <a:ext cx="3599518" cy="4754504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E422EA3-8A3E-2946-B1BA-36C77D22F44E}"/>
              </a:ext>
            </a:extLst>
          </p:cNvPr>
          <p:cNvCxnSpPr>
            <a:cxnSpLocks/>
          </p:cNvCxnSpPr>
          <p:nvPr/>
        </p:nvCxnSpPr>
        <p:spPr>
          <a:xfrm>
            <a:off x="358814" y="2916819"/>
            <a:ext cx="1377388" cy="0"/>
          </a:xfrm>
          <a:prstGeom prst="straightConnector1">
            <a:avLst/>
          </a:prstGeom>
          <a:ln w="38100"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6301DF0-CAD6-B442-9819-F1D81AF1BBAB}"/>
              </a:ext>
            </a:extLst>
          </p:cNvPr>
          <p:cNvSpPr txBox="1"/>
          <p:nvPr/>
        </p:nvSpPr>
        <p:spPr>
          <a:xfrm>
            <a:off x="9070694" y="2291787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1   2  3  4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DE80E7-2567-114D-B2E2-C438D23DD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864" y="1460500"/>
            <a:ext cx="3599518" cy="47955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93CF9B-C473-4A40-A1E1-32E66684D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8864" y="1511300"/>
            <a:ext cx="3599518" cy="479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291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0A8A-2434-2147-A8A1-0394727D9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5 – fill available space from local var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CC703D-7838-0341-A2C4-87144DC1B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C521C-7DD5-5749-909D-825DE785A2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88DE02-2F8B-324F-842E-0F5878BCB1ED}"/>
              </a:ext>
            </a:extLst>
          </p:cNvPr>
          <p:cNvSpPr txBox="1"/>
          <p:nvPr/>
        </p:nvSpPr>
        <p:spPr>
          <a:xfrm>
            <a:off x="1838103" y="1281423"/>
            <a:ext cx="4257897" cy="5262979"/>
          </a:xfrm>
          <a:prstGeom prst="rect">
            <a:avLst/>
          </a:prstGeom>
          <a:noFill/>
          <a:ln w="28575"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int* copy(int a[], int size)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int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*a2;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a2 = malloc(size*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(int));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if (a2 == NULL)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NULL;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 size;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a2[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 a[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a2;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main(int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int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[4] = {1, 2, 3, 4};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int*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ncopy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copy(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4);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// do stuff with your copy!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free(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ncopy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EXIT_SUCCESS;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E68965-0704-3D46-B987-6A65A3B09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864" y="1430158"/>
            <a:ext cx="3599518" cy="4754504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E422EA3-8A3E-2946-B1BA-36C77D22F44E}"/>
              </a:ext>
            </a:extLst>
          </p:cNvPr>
          <p:cNvCxnSpPr>
            <a:cxnSpLocks/>
          </p:cNvCxnSpPr>
          <p:nvPr/>
        </p:nvCxnSpPr>
        <p:spPr>
          <a:xfrm>
            <a:off x="358814" y="3831220"/>
            <a:ext cx="1377388" cy="0"/>
          </a:xfrm>
          <a:prstGeom prst="straightConnector1">
            <a:avLst/>
          </a:prstGeom>
          <a:ln w="38100"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6301DF0-CAD6-B442-9819-F1D81AF1BBAB}"/>
              </a:ext>
            </a:extLst>
          </p:cNvPr>
          <p:cNvSpPr txBox="1"/>
          <p:nvPr/>
        </p:nvSpPr>
        <p:spPr>
          <a:xfrm>
            <a:off x="9070694" y="2291787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1   2  3  4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DE80E7-2567-114D-B2E2-C438D23DD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864" y="1460500"/>
            <a:ext cx="3599518" cy="47955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93CF9B-C473-4A40-A1E1-32E66684D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8864" y="1511300"/>
            <a:ext cx="3599518" cy="47955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1B43EE0-CA0B-8A4C-BF80-103AC359BB2F}"/>
              </a:ext>
            </a:extLst>
          </p:cNvPr>
          <p:cNvSpPr txBox="1"/>
          <p:nvPr/>
        </p:nvSpPr>
        <p:spPr>
          <a:xfrm>
            <a:off x="8778406" y="33571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789540-A0BC-C541-A3EB-A1DE45DFDC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8864" y="1511300"/>
            <a:ext cx="3599518" cy="479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818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0A8A-2434-2147-A8A1-0394727D9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6 – finish copy and free stack space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CC703D-7838-0341-A2C4-87144DC1B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C521C-7DD5-5749-909D-825DE785A2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88DE02-2F8B-324F-842E-0F5878BCB1ED}"/>
              </a:ext>
            </a:extLst>
          </p:cNvPr>
          <p:cNvSpPr txBox="1"/>
          <p:nvPr/>
        </p:nvSpPr>
        <p:spPr>
          <a:xfrm>
            <a:off x="1838103" y="1281423"/>
            <a:ext cx="4257897" cy="5262979"/>
          </a:xfrm>
          <a:prstGeom prst="rect">
            <a:avLst/>
          </a:prstGeom>
          <a:noFill/>
          <a:ln w="28575"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int* copy(int a[], int size)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int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*a2;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a2 = malloc(size*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(int));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if (a2 == NULL)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NULL;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 size;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a2[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 a[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a2;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main(int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int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[4] = {1, 2, 3, 4};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int*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ncopy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copy(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4);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// do stuff with your copy!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free(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ncopy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EXIT_SUCCESS;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E68965-0704-3D46-B987-6A65A3B09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864" y="1430158"/>
            <a:ext cx="3599518" cy="4754504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E422EA3-8A3E-2946-B1BA-36C77D22F44E}"/>
              </a:ext>
            </a:extLst>
          </p:cNvPr>
          <p:cNvCxnSpPr>
            <a:cxnSpLocks/>
          </p:cNvCxnSpPr>
          <p:nvPr/>
        </p:nvCxnSpPr>
        <p:spPr>
          <a:xfrm>
            <a:off x="358814" y="5590572"/>
            <a:ext cx="1377388" cy="0"/>
          </a:xfrm>
          <a:prstGeom prst="straightConnector1">
            <a:avLst/>
          </a:prstGeom>
          <a:ln w="38100"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6301DF0-CAD6-B442-9819-F1D81AF1BBAB}"/>
              </a:ext>
            </a:extLst>
          </p:cNvPr>
          <p:cNvSpPr txBox="1"/>
          <p:nvPr/>
        </p:nvSpPr>
        <p:spPr>
          <a:xfrm>
            <a:off x="9070694" y="2291787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1   2  3  4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DE80E7-2567-114D-B2E2-C438D23DD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864" y="1460500"/>
            <a:ext cx="3599518" cy="47955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93CF9B-C473-4A40-A1E1-32E66684D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8864" y="1511300"/>
            <a:ext cx="3599518" cy="47955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454FBC-6048-4C41-953A-B6DEF96C01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8864" y="1536700"/>
            <a:ext cx="3599518" cy="474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505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0A8A-2434-2147-A8A1-0394727D9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7 – free </a:t>
            </a:r>
            <a:r>
              <a:rPr lang="en-US" dirty="0" err="1"/>
              <a:t>ncopy</a:t>
            </a:r>
            <a:r>
              <a:rPr lang="en-US" dirty="0"/>
              <a:t> from heap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CC703D-7838-0341-A2C4-87144DC1B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C521C-7DD5-5749-909D-825DE785A2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88DE02-2F8B-324F-842E-0F5878BCB1ED}"/>
              </a:ext>
            </a:extLst>
          </p:cNvPr>
          <p:cNvSpPr txBox="1"/>
          <p:nvPr/>
        </p:nvSpPr>
        <p:spPr>
          <a:xfrm>
            <a:off x="1838103" y="1281423"/>
            <a:ext cx="4257897" cy="5262979"/>
          </a:xfrm>
          <a:prstGeom prst="rect">
            <a:avLst/>
          </a:prstGeom>
          <a:noFill/>
          <a:ln w="28575"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int* copy(int a[], int size)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int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*a2;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a2 = malloc(size*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(int));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if (a2 == NULL)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NULL;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 size;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a2[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 a[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a2;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main(int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int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[4] = {1, 2, 3, 4};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int*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ncopy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copy(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4);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// do stuff with your copy!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free(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ncopy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EXIT_SUCCESS;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E68965-0704-3D46-B987-6A65A3B09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864" y="1430158"/>
            <a:ext cx="3599518" cy="4754504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E422EA3-8A3E-2946-B1BA-36C77D22F44E}"/>
              </a:ext>
            </a:extLst>
          </p:cNvPr>
          <p:cNvCxnSpPr>
            <a:cxnSpLocks/>
          </p:cNvCxnSpPr>
          <p:nvPr/>
        </p:nvCxnSpPr>
        <p:spPr>
          <a:xfrm>
            <a:off x="358814" y="5926239"/>
            <a:ext cx="1377388" cy="0"/>
          </a:xfrm>
          <a:prstGeom prst="straightConnector1">
            <a:avLst/>
          </a:prstGeom>
          <a:ln w="38100"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6301DF0-CAD6-B442-9819-F1D81AF1BBAB}"/>
              </a:ext>
            </a:extLst>
          </p:cNvPr>
          <p:cNvSpPr txBox="1"/>
          <p:nvPr/>
        </p:nvSpPr>
        <p:spPr>
          <a:xfrm>
            <a:off x="9070694" y="2291787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1   2  3  4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DE80E7-2567-114D-B2E2-C438D23DD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864" y="1460500"/>
            <a:ext cx="3599518" cy="47955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93CF9B-C473-4A40-A1E1-32E66684D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8864" y="1511300"/>
            <a:ext cx="3599518" cy="47955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454FBC-6048-4C41-953A-B6DEF96C01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8864" y="1536700"/>
            <a:ext cx="3599518" cy="47427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CCD7A7A-6C99-FA42-9E6E-EF27514C88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8864" y="1446622"/>
            <a:ext cx="3599518" cy="480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50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1C7A9-D8A8-B845-AD3F-491017E0A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29FA8-2129-4747-AE0F-78B99ECA3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8016" lvl="1" indent="0">
              <a:buNone/>
            </a:pPr>
            <a:r>
              <a:rPr lang="en-US" dirty="0"/>
              <a:t>Assignments</a:t>
            </a:r>
          </a:p>
          <a:p>
            <a:pPr marL="128016" lvl="1" indent="0">
              <a:buNone/>
            </a:pPr>
            <a:r>
              <a:rPr lang="en-US" dirty="0"/>
              <a:t>HW2 Live - Soft Deadline Thursday October 29</a:t>
            </a:r>
            <a:r>
              <a:rPr lang="en-US" baseline="30000" dirty="0"/>
              <a:t>th</a:t>
            </a:r>
            <a:r>
              <a:rPr lang="en-US" dirty="0"/>
              <a:t> at 9pm PST</a:t>
            </a:r>
          </a:p>
          <a:p>
            <a:pPr lvl="1"/>
            <a:r>
              <a:rPr lang="en-US" dirty="0"/>
              <a:t>Don’t need to zip files</a:t>
            </a:r>
          </a:p>
          <a:p>
            <a:pPr lvl="1"/>
            <a:r>
              <a:rPr lang="en-US" dirty="0"/>
              <a:t>More hints added!</a:t>
            </a:r>
          </a:p>
          <a:p>
            <a:pPr marL="128016" lvl="1" indent="0">
              <a:buNone/>
            </a:pPr>
            <a:r>
              <a:rPr lang="en-US" dirty="0"/>
              <a:t>HW1 Hidden Case 2 – make “*” work as input</a:t>
            </a:r>
          </a:p>
          <a:p>
            <a:pPr lvl="1"/>
            <a:r>
              <a:rPr lang="en-US" dirty="0"/>
              <a:t>Check discord if you are spending too much time!</a:t>
            </a:r>
          </a:p>
          <a:p>
            <a:pPr lvl="1"/>
            <a:r>
              <a:rPr lang="en-US" dirty="0"/>
              <a:t>If it works locally but not in </a:t>
            </a:r>
            <a:r>
              <a:rPr lang="en-US" dirty="0" err="1"/>
              <a:t>gradescope</a:t>
            </a:r>
            <a:r>
              <a:rPr lang="en-US" dirty="0"/>
              <a:t> ping @staff </a:t>
            </a:r>
          </a:p>
          <a:p>
            <a:pPr marL="128016" lvl="1" indent="0">
              <a:buNone/>
            </a:pPr>
            <a:r>
              <a:rPr lang="en-US" dirty="0"/>
              <a:t>Reminder: Midpoint Deadline Friday November 6</a:t>
            </a:r>
            <a:r>
              <a:rPr lang="en-US" baseline="30000" dirty="0"/>
              <a:t>th</a:t>
            </a:r>
            <a:r>
              <a:rPr lang="en-US" dirty="0"/>
              <a:t> at 9pm PST</a:t>
            </a:r>
          </a:p>
          <a:p>
            <a:pPr marL="128016" lvl="1" indent="0">
              <a:buNone/>
            </a:pPr>
            <a:r>
              <a:rPr lang="en-US" dirty="0"/>
              <a:t>Review Assignment Live – Due Wednesday </a:t>
            </a:r>
          </a:p>
          <a:p>
            <a:pPr lvl="1"/>
            <a:r>
              <a:rPr lang="en-US" dirty="0"/>
              <a:t>24 </a:t>
            </a:r>
            <a:r>
              <a:rPr lang="en-US" dirty="0" err="1"/>
              <a:t>hrs</a:t>
            </a:r>
            <a:r>
              <a:rPr lang="en-US" dirty="0"/>
              <a:t> late 20% penalty</a:t>
            </a:r>
          </a:p>
          <a:p>
            <a:pPr lvl="1"/>
            <a:r>
              <a:rPr lang="en-US" dirty="0"/>
              <a:t>48 </a:t>
            </a:r>
            <a:r>
              <a:rPr lang="en-US" dirty="0" err="1"/>
              <a:t>hrs</a:t>
            </a:r>
            <a:r>
              <a:rPr lang="en-US" dirty="0"/>
              <a:t> late 50% penalty</a:t>
            </a:r>
          </a:p>
          <a:p>
            <a:pPr lvl="1"/>
            <a:r>
              <a:rPr lang="en-US" dirty="0"/>
              <a:t>Not accepted more than 48hrs late</a:t>
            </a:r>
          </a:p>
          <a:p>
            <a:pPr lvl="1">
              <a:buFontTx/>
              <a:buChar char="-"/>
            </a:pPr>
            <a:endParaRPr lang="en-US" dirty="0"/>
          </a:p>
          <a:p>
            <a:pPr marL="128016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EE32D8-E782-9446-B880-AC9B6E729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671BF-4AB1-484D-83AE-0C22BFE387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476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F2E89-8C3B-D349-A8C1-F627A09BC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Leak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478FD-4E54-2242-B787-D63F85E8B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memory leak occurs when code fails to deallocate dynamically-allocated memory that is no longer used</a:t>
            </a:r>
          </a:p>
          <a:p>
            <a:pPr lvl="1"/>
            <a:r>
              <a:rPr lang="en-US" dirty="0"/>
              <a:t>Caused by forgetting to call free() on a </a:t>
            </a:r>
            <a:r>
              <a:rPr lang="en-US" dirty="0" err="1"/>
              <a:t>malloc’d</a:t>
            </a:r>
            <a:r>
              <a:rPr lang="en-US" dirty="0"/>
              <a:t> block of memory or losing a pointer to a malloc-d block</a:t>
            </a:r>
          </a:p>
          <a:p>
            <a:pPr lvl="1"/>
            <a:r>
              <a:rPr lang="en-US" dirty="0"/>
              <a:t>Program’s memory will keep growing</a:t>
            </a:r>
          </a:p>
          <a:p>
            <a:r>
              <a:rPr lang="en-US" dirty="0"/>
              <a:t>What’s the problem?</a:t>
            </a:r>
          </a:p>
          <a:p>
            <a:pPr lvl="1"/>
            <a:r>
              <a:rPr lang="en-US" dirty="0"/>
              <a:t>Short-lived program might not be an issue, all memory is deallocated when program ends</a:t>
            </a:r>
          </a:p>
          <a:p>
            <a:pPr lvl="1"/>
            <a:r>
              <a:rPr lang="en-US" dirty="0"/>
              <a:t>Long-lived programs might slow down over time, exhaust all available memory and crash or starve other programs of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718F2A-D57C-7E4E-AFA3-B3638D51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FE8BD-FF1B-8F46-B4FC-49FFDAF04E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739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5EE3E-7EB0-7143-8EEB-4ED74DF4A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Memory Errors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5405BA-98DF-3045-8AC2-3384AAAE0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803CA-326E-C24B-AF12-A1C749CEDB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2F072F-BA8C-B144-82A5-E97DF2D390F8}"/>
              </a:ext>
            </a:extLst>
          </p:cNvPr>
          <p:cNvSpPr txBox="1"/>
          <p:nvPr/>
        </p:nvSpPr>
        <p:spPr>
          <a:xfrm>
            <a:off x="6761669" y="1477072"/>
            <a:ext cx="2941831" cy="646331"/>
          </a:xfrm>
          <a:prstGeom prst="rect">
            <a:avLst/>
          </a:prstGeom>
          <a:noFill/>
          <a:ln w="28575"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x[] = {1, 2, 3};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free(x);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D00D65-DC7C-E34E-BB0A-AB3FC6B8A40B}"/>
              </a:ext>
            </a:extLst>
          </p:cNvPr>
          <p:cNvSpPr txBox="1"/>
          <p:nvPr/>
        </p:nvSpPr>
        <p:spPr>
          <a:xfrm>
            <a:off x="1897477" y="3491838"/>
            <a:ext cx="6801862" cy="646331"/>
          </a:xfrm>
          <a:prstGeom prst="rect">
            <a:avLst/>
          </a:prstGeom>
          <a:noFill/>
          <a:ln w="28575"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char** strings = (char**)malloc(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(char)*5);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free(strings);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2102A3-C1FB-4D47-8F63-0D2804CBB368}"/>
              </a:ext>
            </a:extLst>
          </p:cNvPr>
          <p:cNvSpPr txBox="1"/>
          <p:nvPr/>
        </p:nvSpPr>
        <p:spPr>
          <a:xfrm>
            <a:off x="7048605" y="2087250"/>
            <a:ext cx="4989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is a local variable stored in stack, cannot be freed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D40F98-E169-274A-A27A-F32A9CC4BB08}"/>
              </a:ext>
            </a:extLst>
          </p:cNvPr>
          <p:cNvSpPr txBox="1"/>
          <p:nvPr/>
        </p:nvSpPr>
        <p:spPr>
          <a:xfrm>
            <a:off x="702278" y="1703129"/>
            <a:ext cx="4596130" cy="1200329"/>
          </a:xfrm>
          <a:prstGeom prst="rect">
            <a:avLst/>
          </a:prstGeom>
          <a:noFill/>
          <a:ln w="28575"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= (int*)malloc(M*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(int));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free(x);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 = (int*)malloc(M*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(int));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free(x);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C0B269-8933-5A42-9740-D00E0AE0D961}"/>
              </a:ext>
            </a:extLst>
          </p:cNvPr>
          <p:cNvSpPr txBox="1"/>
          <p:nvPr/>
        </p:nvSpPr>
        <p:spPr>
          <a:xfrm>
            <a:off x="702278" y="2899498"/>
            <a:ext cx="6184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Double free and Forgetting to free memory “memory leak”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499622-6285-E545-93B2-81B91522CC21}"/>
              </a:ext>
            </a:extLst>
          </p:cNvPr>
          <p:cNvSpPr txBox="1"/>
          <p:nvPr/>
        </p:nvSpPr>
        <p:spPr>
          <a:xfrm>
            <a:off x="702278" y="4528237"/>
            <a:ext cx="4596130" cy="1477328"/>
          </a:xfrm>
          <a:prstGeom prst="rect">
            <a:avLst/>
          </a:prstGeom>
          <a:noFill/>
          <a:ln w="28575"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= (int*)malloc(M*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(int));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free(x);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 = (int*)malloc(M*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(int));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&lt;M;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y[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 = x[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869B3A-5E81-8C4E-B434-0F81836936E5}"/>
              </a:ext>
            </a:extLst>
          </p:cNvPr>
          <p:cNvSpPr/>
          <p:nvPr/>
        </p:nvSpPr>
        <p:spPr>
          <a:xfrm>
            <a:off x="3423111" y="6016166"/>
            <a:ext cx="2489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Accessing freed memory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E37EE1-2CFE-E741-856F-2DA0D862A663}"/>
              </a:ext>
            </a:extLst>
          </p:cNvPr>
          <p:cNvSpPr txBox="1"/>
          <p:nvPr/>
        </p:nvSpPr>
        <p:spPr>
          <a:xfrm>
            <a:off x="5254649" y="4087227"/>
            <a:ext cx="4639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Mismatch of type - wrong allocation size</a:t>
            </a:r>
          </a:p>
        </p:txBody>
      </p:sp>
    </p:spTree>
    <p:extLst>
      <p:ext uri="{BB962C8B-B14F-4D97-AF65-F5344CB8AC3E}">
        <p14:creationId xmlns:p14="http://schemas.microsoft.com/office/powerpoint/2010/main" val="626187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5EE3E-7EB0-7143-8EEB-4ED74DF4A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Memory Errors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5405BA-98DF-3045-8AC2-3384AAAE0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803CA-326E-C24B-AF12-A1C749CEDB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2F072F-BA8C-B144-82A5-E97DF2D390F8}"/>
              </a:ext>
            </a:extLst>
          </p:cNvPr>
          <p:cNvSpPr txBox="1"/>
          <p:nvPr/>
        </p:nvSpPr>
        <p:spPr>
          <a:xfrm>
            <a:off x="892489" y="1591099"/>
            <a:ext cx="4320413" cy="1200329"/>
          </a:xfrm>
          <a:prstGeom prst="rect">
            <a:avLst/>
          </a:prstGeom>
          <a:noFill/>
          <a:ln w="28575"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#define LEN 8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[LEN];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 (int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&lt;= LEN;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 = 0;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D00D65-DC7C-E34E-BB0A-AB3FC6B8A40B}"/>
              </a:ext>
            </a:extLst>
          </p:cNvPr>
          <p:cNvSpPr txBox="1"/>
          <p:nvPr/>
        </p:nvSpPr>
        <p:spPr>
          <a:xfrm>
            <a:off x="7321556" y="1026293"/>
            <a:ext cx="2252540" cy="1477328"/>
          </a:xfrm>
          <a:prstGeom prst="rect">
            <a:avLst/>
          </a:prstGeom>
          <a:noFill/>
          <a:ln w="28575"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int* foo()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&amp;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2102A3-C1FB-4D47-8F63-0D2804CBB368}"/>
              </a:ext>
            </a:extLst>
          </p:cNvPr>
          <p:cNvSpPr txBox="1"/>
          <p:nvPr/>
        </p:nvSpPr>
        <p:spPr>
          <a:xfrm>
            <a:off x="3320708" y="2751673"/>
            <a:ext cx="2186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 of bounds access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50FFA6-9A88-B04A-B8DB-8B94F4D5A438}"/>
              </a:ext>
            </a:extLst>
          </p:cNvPr>
          <p:cNvSpPr txBox="1"/>
          <p:nvPr/>
        </p:nvSpPr>
        <p:spPr>
          <a:xfrm>
            <a:off x="8179784" y="2458753"/>
            <a:ext cx="1818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dangling pointer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A5499D-654C-BA4E-B259-A551A23E6F7B}"/>
              </a:ext>
            </a:extLst>
          </p:cNvPr>
          <p:cNvSpPr txBox="1"/>
          <p:nvPr/>
        </p:nvSpPr>
        <p:spPr>
          <a:xfrm>
            <a:off x="1101387" y="3908758"/>
            <a:ext cx="2848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Dereferencing a non-pointer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D40F98-E169-274A-A27A-F32A9CC4BB08}"/>
              </a:ext>
            </a:extLst>
          </p:cNvPr>
          <p:cNvSpPr txBox="1"/>
          <p:nvPr/>
        </p:nvSpPr>
        <p:spPr>
          <a:xfrm>
            <a:off x="1101387" y="4430474"/>
            <a:ext cx="4596130" cy="2031325"/>
          </a:xfrm>
          <a:prstGeom prst="rect">
            <a:avLst/>
          </a:prstGeom>
          <a:noFill/>
          <a:ln w="28575"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sum_int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(int*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int sum;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for (int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sum +=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sum;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C0B269-8933-5A42-9740-D00E0AE0D961}"/>
              </a:ext>
            </a:extLst>
          </p:cNvPr>
          <p:cNvSpPr txBox="1"/>
          <p:nvPr/>
        </p:nvSpPr>
        <p:spPr>
          <a:xfrm>
            <a:off x="2493263" y="6442497"/>
            <a:ext cx="3418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Reading memory before allocation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499622-6285-E545-93B2-81B91522CC21}"/>
              </a:ext>
            </a:extLst>
          </p:cNvPr>
          <p:cNvSpPr txBox="1"/>
          <p:nvPr/>
        </p:nvSpPr>
        <p:spPr>
          <a:xfrm>
            <a:off x="862711" y="3305671"/>
            <a:ext cx="2803973" cy="646331"/>
          </a:xfrm>
          <a:prstGeom prst="rect">
            <a:avLst/>
          </a:prstGeom>
          <a:noFill/>
          <a:ln w="28575"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long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(“%d”, &amp;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772A0E-4BEA-1C42-B4D0-A9498813AF27}"/>
              </a:ext>
            </a:extLst>
          </p:cNvPr>
          <p:cNvSpPr txBox="1"/>
          <p:nvPr/>
        </p:nvSpPr>
        <p:spPr>
          <a:xfrm>
            <a:off x="6094903" y="3061718"/>
            <a:ext cx="5974713" cy="2585323"/>
          </a:xfrm>
          <a:prstGeom prst="rect">
            <a:avLst/>
          </a:prstGeom>
          <a:noFill/>
          <a:ln w="28575"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foo()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int*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(int*)malloc(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(int)*N);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read_n_ints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(N,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int sum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for (int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sum +=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sum;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5B87EC-0ADA-5E46-8566-B80B2582A5DC}"/>
              </a:ext>
            </a:extLst>
          </p:cNvPr>
          <p:cNvSpPr txBox="1"/>
          <p:nvPr/>
        </p:nvSpPr>
        <p:spPr>
          <a:xfrm>
            <a:off x="8398386" y="5647041"/>
            <a:ext cx="4068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memory leak – failing to free memory</a:t>
            </a:r>
          </a:p>
        </p:txBody>
      </p:sp>
    </p:spTree>
    <p:extLst>
      <p:ext uri="{BB962C8B-B14F-4D97-AF65-F5344CB8AC3E}">
        <p14:creationId xmlns:p14="http://schemas.microsoft.com/office/powerpoint/2010/main" val="35133691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9CE61-0C4E-224E-B2E5-E3E307C08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and Fixing Memory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19665-CF3A-8745-ADCD-4A367F761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Valgrind</a:t>
            </a:r>
            <a:r>
              <a:rPr lang="en-US" dirty="0"/>
              <a:t> is a tool that simulates your program to find memory errors</a:t>
            </a:r>
          </a:p>
          <a:p>
            <a:pPr lvl="1"/>
            <a:r>
              <a:rPr lang="en-US" dirty="0"/>
              <a:t>it can detect all of the errors we’ve discussed so far!</a:t>
            </a:r>
          </a:p>
          <a:p>
            <a:pPr lvl="1"/>
            <a:r>
              <a:rPr lang="en-US" dirty="0"/>
              <a:t>catches pointer errors during execution</a:t>
            </a:r>
          </a:p>
          <a:p>
            <a:pPr lvl="1"/>
            <a:r>
              <a:rPr lang="en-US" dirty="0"/>
              <a:t>prints summary of heap usage, including details of memory leaks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valgrind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[options] ./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myprogram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arg1 arg2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Useful option: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--leak-check=full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1647CF-FFF4-1243-B71A-89D73AE6E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03A16-A8E5-174D-8450-B51C6B700D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6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9E0FA-A9A7-1644-9110-41EA2363D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811745-73E5-A74E-AEC0-B1B5012A4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A9555A-DE25-1D4A-BFDD-7D465B3CD1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9B87C-4496-5C4D-8C7F-F749AF9DEF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1055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BBFC1-4A5C-824A-A10C-1511EDBB7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05D2A-F34E-EF4A-AC79-DE0AE1CCF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B6650-1627-9E4D-94EE-ACBD31F29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45D0E-1F0E-044B-92AC-1DD938F5F9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46225F-864A-8543-98E6-9BAC08024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381000"/>
            <a:ext cx="115316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434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7C976-85AC-F043-A336-68FB30863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4408A-0E1A-B145-9CB6-8922C6E9D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5E3FA-09EB-F04C-AE8F-87B38719C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1FA9A-23FA-C041-8C3B-5E11028EF3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5A5889-6BEB-664A-8197-DDC23F56C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146050"/>
            <a:ext cx="11849100" cy="656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79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5C656-65ED-844A-9D6F-95017AF91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errno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F5E83-CA74-014B-AC9C-D4F269665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you know if an error has occurred in C?</a:t>
            </a:r>
          </a:p>
          <a:p>
            <a:pPr lvl="1"/>
            <a:r>
              <a:rPr lang="en-US" dirty="0"/>
              <a:t>no exceptions like Java</a:t>
            </a:r>
          </a:p>
          <a:p>
            <a:r>
              <a:rPr lang="en-US" dirty="0"/>
              <a:t>usually return a special error value (NULL, -1)</a:t>
            </a:r>
          </a:p>
          <a:p>
            <a:r>
              <a:rPr lang="en-US" dirty="0" err="1"/>
              <a:t>stdlib</a:t>
            </a:r>
            <a:r>
              <a:rPr lang="en-US" dirty="0"/>
              <a:t> functions set a global variable called </a:t>
            </a:r>
            <a:r>
              <a:rPr lang="en-US" dirty="0" err="1"/>
              <a:t>errno</a:t>
            </a:r>
            <a:endParaRPr lang="en-US" dirty="0"/>
          </a:p>
          <a:p>
            <a:pPr lvl="1"/>
            <a:r>
              <a:rPr lang="en-US" dirty="0"/>
              <a:t>check </a:t>
            </a:r>
            <a:r>
              <a:rPr lang="en-US" dirty="0" err="1"/>
              <a:t>errno</a:t>
            </a:r>
            <a:r>
              <a:rPr lang="en-US" dirty="0"/>
              <a:t> for specific error types</a:t>
            </a:r>
          </a:p>
          <a:p>
            <a:pPr lvl="1"/>
            <a:r>
              <a:rPr lang="en-US" dirty="0"/>
              <a:t>if (</a:t>
            </a:r>
            <a:r>
              <a:rPr lang="en-US" dirty="0" err="1"/>
              <a:t>errno</a:t>
            </a:r>
            <a:r>
              <a:rPr lang="en-US" dirty="0"/>
              <a:t> == ENOMEM) // allocation failure</a:t>
            </a:r>
          </a:p>
          <a:p>
            <a:pPr lvl="1"/>
            <a:r>
              <a:rPr lang="en-US" dirty="0" err="1"/>
              <a:t>perror</a:t>
            </a:r>
            <a:r>
              <a:rPr lang="en-US" dirty="0"/>
              <a:t>(“error message”) prints to stderr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33B96B-3EBA-6449-B5EC-2FC31A44B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ACFA9-C0AB-EC42-A8CD-4029E25AD1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0448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DCB1A-F9F0-AF46-88FA-922A55BA9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Garbage Collector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965EA-AAE3-FD49-897B-FD392D4C9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garbage collection is the automatic reclamation of heap-allocated memory that is never explicitly freed by application</a:t>
            </a:r>
          </a:p>
          <a:p>
            <a:pPr lvl="1"/>
            <a:r>
              <a:rPr lang="en-US" dirty="0"/>
              <a:t>used in many modern languages: Java, C#, Ruby, Python, </a:t>
            </a:r>
            <a:r>
              <a:rPr lang="en-US" dirty="0" err="1"/>
              <a:t>Javascript</a:t>
            </a:r>
            <a:r>
              <a:rPr lang="en-US" dirty="0"/>
              <a:t>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pPr lvl="1"/>
            <a:r>
              <a:rPr lang="en-US" dirty="0"/>
              <a:t>“conservative” garbage collectors do exist for C and C++ but cannot collect all garbage</a:t>
            </a:r>
          </a:p>
          <a:p>
            <a:r>
              <a:rPr lang="en-US" dirty="0"/>
              <a:t>Data is considered “garbage” if it is no longer reachable</a:t>
            </a:r>
          </a:p>
          <a:p>
            <a:pPr lvl="1"/>
            <a:r>
              <a:rPr lang="en-US" dirty="0"/>
              <a:t>lost pointers to data (Like a dropped link list node in Java)</a:t>
            </a:r>
          </a:p>
          <a:p>
            <a:pPr lvl="1"/>
            <a:r>
              <a:rPr lang="en-US" dirty="0"/>
              <a:t>memory allocator can sometimes get help from the compiler to know what data is a pointer and what is not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0F828A-2B47-6C4B-AE5F-5B8F06456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2A66-48EE-DD49-B34B-EC46BC7121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298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AE3F2-118A-6D4B-AAC9-D1B041E06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Allocation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09865-4005-CD4F-9ED5-15681BCD0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6515371" cy="4845504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Allocation</a:t>
            </a:r>
            <a:r>
              <a:rPr lang="en-US" dirty="0"/>
              <a:t> refers to any way of asking for the operating system to set aside space in memory</a:t>
            </a:r>
          </a:p>
          <a:p>
            <a:r>
              <a:rPr lang="en-US" dirty="0"/>
              <a:t>How much space? Based on variable type &amp; your system</a:t>
            </a:r>
          </a:p>
          <a:p>
            <a:pPr lvl="1"/>
            <a:r>
              <a:rPr lang="en-US" dirty="0"/>
              <a:t>to get specific sizes for your system use “</a:t>
            </a:r>
            <a:r>
              <a:rPr lang="en-US" dirty="0" err="1"/>
              <a:t>sizeof</a:t>
            </a:r>
            <a:r>
              <a:rPr lang="en-US" dirty="0"/>
              <a:t>(&lt;datatype&gt;)” function in </a:t>
            </a:r>
            <a:r>
              <a:rPr lang="en-US" dirty="0" err="1"/>
              <a:t>stdlib.h</a:t>
            </a:r>
            <a:endParaRPr lang="en-US" dirty="0"/>
          </a:p>
          <a:p>
            <a:r>
              <a:rPr lang="en-US" dirty="0"/>
              <a:t>Global Variables – </a:t>
            </a:r>
            <a:r>
              <a:rPr lang="en-US" b="1" dirty="0">
                <a:solidFill>
                  <a:srgbClr val="4C3282"/>
                </a:solidFill>
              </a:rPr>
              <a:t>static</a:t>
            </a:r>
            <a:r>
              <a:rPr lang="en-US" dirty="0"/>
              <a:t> memory allocation</a:t>
            </a:r>
          </a:p>
          <a:p>
            <a:pPr lvl="1"/>
            <a:r>
              <a:rPr lang="en-US" dirty="0"/>
              <a:t>space for global variables is set aside at compile time, stored in RAM next to program data, not stack</a:t>
            </a:r>
          </a:p>
          <a:p>
            <a:pPr lvl="1"/>
            <a:r>
              <a:rPr lang="en-US" dirty="0"/>
              <a:t>space set aside for global variables is determined by C based on data type</a:t>
            </a:r>
          </a:p>
          <a:p>
            <a:pPr lvl="1"/>
            <a:r>
              <a:rPr lang="en-US" dirty="0"/>
              <a:t>space is preserved for entire lifetime of program, never freed</a:t>
            </a:r>
          </a:p>
          <a:p>
            <a:r>
              <a:rPr lang="en-US" dirty="0"/>
              <a:t>Local variables – </a:t>
            </a:r>
            <a:r>
              <a:rPr lang="en-US" b="1" dirty="0">
                <a:solidFill>
                  <a:srgbClr val="4C3282"/>
                </a:solidFill>
              </a:rPr>
              <a:t>automatic</a:t>
            </a:r>
            <a:r>
              <a:rPr lang="en-US" dirty="0"/>
              <a:t> memory allocation</a:t>
            </a:r>
          </a:p>
          <a:p>
            <a:pPr lvl="1"/>
            <a:r>
              <a:rPr lang="en-US" dirty="0"/>
              <a:t>space for local variables is set aside at start of function, stored in stack</a:t>
            </a:r>
          </a:p>
          <a:p>
            <a:pPr lvl="1"/>
            <a:r>
              <a:rPr lang="en-US" dirty="0"/>
              <a:t>space set aside for local variables is determined by C based on data type</a:t>
            </a:r>
          </a:p>
          <a:p>
            <a:pPr lvl="1"/>
            <a:r>
              <a:rPr lang="en-US" dirty="0"/>
              <a:t>space is deallocated on return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AD99A9-161B-1A48-8E19-7B89C72B1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2DF9C-71DE-B146-ABCC-46B423CF45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3AB0AE-90DE-8C45-A799-291C2B2A681A}"/>
              </a:ext>
            </a:extLst>
          </p:cNvPr>
          <p:cNvSpPr/>
          <p:nvPr/>
        </p:nvSpPr>
        <p:spPr>
          <a:xfrm>
            <a:off x="32084" y="6469005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https://www.gnu.org/software/libc/manual/html_node/Memory-Allocation-and-C.html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C5610B-1E55-6B4B-8ECE-BFF2D44AC521}"/>
              </a:ext>
            </a:extLst>
          </p:cNvPr>
          <p:cNvSpPr txBox="1"/>
          <p:nvPr/>
        </p:nvSpPr>
        <p:spPr>
          <a:xfrm>
            <a:off x="7090611" y="5933412"/>
            <a:ext cx="4908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* pointers require space needed for an address – dependent on your system - 4 bytes for 32-bit, 8 bytes for 64-bit</a:t>
            </a:r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A6BFF22B-02CD-3C46-88BA-C78090ADDF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006058"/>
              </p:ext>
            </p:extLst>
          </p:nvPr>
        </p:nvGraphicFramePr>
        <p:xfrm>
          <a:off x="7090611" y="480554"/>
          <a:ext cx="4908884" cy="540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783">
                  <a:extLst>
                    <a:ext uri="{9D8B030D-6E8A-4147-A177-3AD203B41FA5}">
                      <a16:colId xmlns:a16="http://schemas.microsoft.com/office/drawing/2014/main" val="774250389"/>
                    </a:ext>
                  </a:extLst>
                </a:gridCol>
                <a:gridCol w="1201345">
                  <a:extLst>
                    <a:ext uri="{9D8B030D-6E8A-4147-A177-3AD203B41FA5}">
                      <a16:colId xmlns:a16="http://schemas.microsoft.com/office/drawing/2014/main" val="47729666"/>
                    </a:ext>
                  </a:extLst>
                </a:gridCol>
                <a:gridCol w="2687756">
                  <a:extLst>
                    <a:ext uri="{9D8B030D-6E8A-4147-A177-3AD203B41FA5}">
                      <a16:colId xmlns:a16="http://schemas.microsoft.com/office/drawing/2014/main" val="32854142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300" dirty="0"/>
                        <a:t>Type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Storage Size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Value Range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813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/>
                        <a:t>char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 byte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-128 to 127 or 0 to 255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700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/>
                        <a:t>unsigned char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 byte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 to 255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9928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/>
                        <a:t>signed char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 byte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-128 to 127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9418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/>
                        <a:t>int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2 or 4 bytes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-32,786 to 32,767 or -2,147,483,648 to 2,147,483,647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792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/>
                        <a:t>unsigned int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2 or 4 bytes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 to 65,535 or 0 to 4,294,967,295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4805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/>
                        <a:t>short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2 bytes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-32,768 to 32,767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6938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/>
                        <a:t>unsigned short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2 bytes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 to 65,535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11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/>
                        <a:t>long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8 bytes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-9223372036854775808 to 9223372036854775807</a:t>
                      </a:r>
                      <a:endParaRPr 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7169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/>
                        <a:t>unsigned long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8 bytes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to 18446744073709551615</a:t>
                      </a:r>
                      <a:endParaRPr 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8567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/>
                        <a:t>float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4 bytes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1.2E-38 to 3.4E+38</a:t>
                      </a:r>
                      <a:endParaRPr 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4050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/>
                        <a:t>double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8 bytes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2.3E-308 to 1.7E+308</a:t>
                      </a:r>
                      <a:endParaRPr 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1746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/>
                        <a:t>long double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10 bytes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3.4E-4932 to 1.1E+4932</a:t>
                      </a:r>
                      <a:endParaRPr 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728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1720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7F906-3A07-A74A-A274-F1A81189F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this always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CF2A0-0E02-2C47-8CE5-ABA4ECC67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Static and automatic memory allocation – memory set aside is known at runtime</a:t>
            </a:r>
          </a:p>
          <a:p>
            <a:pPr lvl="1"/>
            <a:r>
              <a:rPr lang="en-US" dirty="0"/>
              <a:t>Fast and easy to use</a:t>
            </a:r>
          </a:p>
          <a:p>
            <a:pPr lvl="1"/>
            <a:r>
              <a:rPr lang="en-US" dirty="0"/>
              <a:t>partitions the maximum size per data type – not efficient</a:t>
            </a:r>
          </a:p>
          <a:p>
            <a:pPr lvl="1"/>
            <a:r>
              <a:rPr lang="en-US" dirty="0"/>
              <a:t>life of data is automatically determined – not efficient</a:t>
            </a:r>
          </a:p>
          <a:p>
            <a:r>
              <a:rPr lang="en-US" dirty="0"/>
              <a:t>What if we don’t know how much memory we need until program starts running?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9E9DF2-E005-1642-8FCE-1D4F74170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68E9A-15FF-FE4F-A99E-39FB194C49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24798A-58BE-C04C-B450-7BE302E305CE}"/>
              </a:ext>
            </a:extLst>
          </p:cNvPr>
          <p:cNvSpPr txBox="1"/>
          <p:nvPr/>
        </p:nvSpPr>
        <p:spPr>
          <a:xfrm>
            <a:off x="769453" y="3586448"/>
            <a:ext cx="5698996" cy="2308324"/>
          </a:xfrm>
          <a:prstGeom prst="rect">
            <a:avLst/>
          </a:prstGeom>
          <a:noFill/>
          <a:ln w="28575"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char*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ReadFile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(char* filename)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int size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GetFileSize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(filename);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char* buffer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AllocateMem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(size);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ReadFileIntoBuffer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(filename, buffer);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buffer;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CDB374-69D9-6E4B-AC8F-8731555F2FD8}"/>
              </a:ext>
            </a:extLst>
          </p:cNvPr>
          <p:cNvSpPr txBox="1"/>
          <p:nvPr/>
        </p:nvSpPr>
        <p:spPr>
          <a:xfrm>
            <a:off x="5890933" y="4373891"/>
            <a:ext cx="47219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You don’t know how big the </a:t>
            </a:r>
            <a:r>
              <a:rPr lang="en-US" sz="2200" dirty="0" err="1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filesize</a:t>
            </a:r>
            <a:r>
              <a:rPr lang="en-US" sz="2200" dirty="0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is</a:t>
            </a:r>
          </a:p>
        </p:txBody>
      </p:sp>
    </p:spTree>
    <p:extLst>
      <p:ext uri="{BB962C8B-B14F-4D97-AF65-F5344CB8AC3E}">
        <p14:creationId xmlns:p14="http://schemas.microsoft.com/office/powerpoint/2010/main" val="183007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734CE-6EFB-7044-A928-6EEB01C3D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Allocation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EBCAA-A9F4-AD44-BBDD-AC4784889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Situations where static and automatic allocation aren’t sufficient</a:t>
            </a:r>
          </a:p>
          <a:p>
            <a:pPr lvl="1"/>
            <a:r>
              <a:rPr lang="en-US" dirty="0"/>
              <a:t>Need memory that persists across multiple function calls</a:t>
            </a:r>
          </a:p>
          <a:p>
            <a:pPr lvl="2"/>
            <a:r>
              <a:rPr lang="en-US" dirty="0"/>
              <a:t>Lifetime is known only at runtime (long-lived data structures)</a:t>
            </a:r>
          </a:p>
          <a:p>
            <a:pPr lvl="1"/>
            <a:r>
              <a:rPr lang="en-US" dirty="0"/>
              <a:t>Memory size is not known in advance to the caller</a:t>
            </a:r>
          </a:p>
          <a:p>
            <a:pPr lvl="2"/>
            <a:r>
              <a:rPr lang="en-US" dirty="0"/>
              <a:t>Size is known only at runtime (</a:t>
            </a:r>
            <a:r>
              <a:rPr lang="en-US" dirty="0" err="1"/>
              <a:t>ie</a:t>
            </a:r>
            <a:r>
              <a:rPr lang="en-US" dirty="0"/>
              <a:t> based on user input)</a:t>
            </a:r>
          </a:p>
          <a:p>
            <a:r>
              <a:rPr lang="en-US" dirty="0"/>
              <a:t>Dynamically allocated memory persists until:</a:t>
            </a:r>
          </a:p>
          <a:p>
            <a:pPr lvl="1"/>
            <a:r>
              <a:rPr lang="en-US" dirty="0"/>
              <a:t>A garbage collector releases it (automatic memory management)</a:t>
            </a:r>
          </a:p>
          <a:p>
            <a:pPr lvl="2"/>
            <a:r>
              <a:rPr lang="en-US" dirty="0"/>
              <a:t>Implicit memory allocator, programmer only allocates space, doesn’t free it</a:t>
            </a:r>
          </a:p>
          <a:p>
            <a:pPr lvl="2"/>
            <a:r>
              <a:rPr lang="en-US" dirty="0"/>
              <a:t>“new” in Java, memory is cleaned up after program finishes </a:t>
            </a:r>
          </a:p>
          <a:p>
            <a:pPr lvl="2"/>
            <a:r>
              <a:rPr lang="en-US" dirty="0"/>
              <a:t>Your code explicitly deallocates it (manual memory management)</a:t>
            </a:r>
          </a:p>
          <a:p>
            <a:pPr lvl="2"/>
            <a:r>
              <a:rPr lang="en-US" dirty="0"/>
              <a:t>C requires you manually manage memory</a:t>
            </a:r>
          </a:p>
          <a:p>
            <a:pPr lvl="2"/>
            <a:r>
              <a:rPr lang="en-US" dirty="0"/>
              <a:t>Explicit memory allocation requires the programmer to both allocate space and free it up when finished</a:t>
            </a:r>
          </a:p>
          <a:p>
            <a:pPr lvl="2"/>
            <a:r>
              <a:rPr lang="en-US" dirty="0"/>
              <a:t>”malloc” and “free” in C</a:t>
            </a:r>
          </a:p>
          <a:p>
            <a:r>
              <a:rPr lang="en-US" dirty="0"/>
              <a:t>Memory is allocated from the heap, not the stack</a:t>
            </a:r>
          </a:p>
          <a:p>
            <a:pPr lvl="1"/>
            <a:r>
              <a:rPr lang="en-US" dirty="0"/>
              <a:t>Dynamic memory allocators acquire memory at runtime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3497D-518E-DA4B-BCC0-4C9774994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A5CCC-91B5-1640-A11E-0D3153D535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495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1E5E5-3773-1D4A-BB0F-61BCFC84C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Storing Program Data in the 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9E6C8-33A1-0541-A352-798CFF3FB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6943160" cy="4200963"/>
          </a:xfrm>
        </p:spPr>
        <p:txBody>
          <a:bodyPr/>
          <a:lstStyle/>
          <a:p>
            <a:r>
              <a:rPr lang="en-US" dirty="0"/>
              <a:t>When you trigger a new program the operating system starts to allocate space in the RAM</a:t>
            </a:r>
          </a:p>
          <a:p>
            <a:pPr lvl="1"/>
            <a:r>
              <a:rPr lang="en-US" dirty="0"/>
              <a:t>Operating System will default to keeping all memory for a program as close together within the ram addresses as possible</a:t>
            </a:r>
          </a:p>
          <a:p>
            <a:pPr lvl="1"/>
            <a:r>
              <a:rPr lang="en-US" dirty="0"/>
              <a:t>Operating system manages where exactly in the RAM your data is stored</a:t>
            </a:r>
          </a:p>
          <a:p>
            <a:pPr lvl="2"/>
            <a:r>
              <a:rPr lang="en-US" dirty="0"/>
              <a:t>Space is first set aside for program code (lowest available addresses)</a:t>
            </a:r>
          </a:p>
          <a:p>
            <a:pPr lvl="2"/>
            <a:r>
              <a:rPr lang="en-US" dirty="0"/>
              <a:t>Then space is set side for initialized data (global variables, constants, string literals)</a:t>
            </a:r>
          </a:p>
          <a:p>
            <a:pPr lvl="2"/>
            <a:r>
              <a:rPr lang="en-US" dirty="0"/>
              <a:t>As program runs…</a:t>
            </a:r>
          </a:p>
          <a:p>
            <a:pPr lvl="3"/>
            <a:r>
              <a:rPr lang="en-US" dirty="0"/>
              <a:t>When the programmer manually allocates memory for data it is stored in the next available addresses on top of the initialized data, building upwards as space is needed</a:t>
            </a:r>
          </a:p>
          <a:p>
            <a:pPr lvl="3"/>
            <a:r>
              <a:rPr lang="en-US" dirty="0"/>
              <a:t>When the program requires local variables they are stored in the empty space at top of RAM, leaving space between stack and heap</a:t>
            </a:r>
          </a:p>
          <a:p>
            <a:pPr lvl="3"/>
            <a:r>
              <a:rPr lang="en-US" dirty="0"/>
              <a:t>When the space between the stack and heap is full - crash (out of memory)</a:t>
            </a:r>
          </a:p>
          <a:p>
            <a:pPr lvl="3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79BAF-C86D-704A-A838-95B55AD2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D8A19-4B68-9B40-A0A8-8F88A9DAD2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A84B98-4D16-F84F-AE36-62AC9F6AD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400" y="1102361"/>
            <a:ext cx="4292600" cy="5207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9524B2-2161-2F42-A6A8-3D0B76FF50A6}"/>
              </a:ext>
            </a:extLst>
          </p:cNvPr>
          <p:cNvSpPr/>
          <p:nvPr/>
        </p:nvSpPr>
        <p:spPr>
          <a:xfrm>
            <a:off x="661639" y="566392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heap is a large pool of available memory set aside specifically for dynamically allocated data</a:t>
            </a:r>
          </a:p>
        </p:txBody>
      </p:sp>
    </p:spTree>
    <p:extLst>
      <p:ext uri="{BB962C8B-B14F-4D97-AF65-F5344CB8AC3E}">
        <p14:creationId xmlns:p14="http://schemas.microsoft.com/office/powerpoint/2010/main" val="4043088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FBD26-4A62-FC44-B94C-7B1A41B19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Allocating Memory in C with malloc()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8CB01-6B18-3B47-BF87-464A8119F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void* malloc(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size)</a:t>
            </a:r>
          </a:p>
          <a:p>
            <a:pPr lvl="2"/>
            <a:r>
              <a:rPr lang="en-US" dirty="0"/>
              <a:t>allocates a continuous block of “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dirty="0"/>
              <a:t>” bytes of </a:t>
            </a:r>
            <a:r>
              <a:rPr lang="en-US" b="1" dirty="0"/>
              <a:t>uninitialized</a:t>
            </a:r>
            <a:r>
              <a:rPr lang="en-US" dirty="0"/>
              <a:t> memory</a:t>
            </a:r>
          </a:p>
          <a:p>
            <a:pPr lvl="2"/>
            <a:r>
              <a:rPr lang="en-US" dirty="0"/>
              <a:t>Returns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dirty="0"/>
              <a:t> if allocation fails or if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size == 0</a:t>
            </a:r>
          </a:p>
          <a:p>
            <a:pPr lvl="3"/>
            <a:r>
              <a:rPr lang="en-US" dirty="0"/>
              <a:t>Allocation fails if out of memory, very rare but always check allocation was successful before using pointer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void*</a:t>
            </a:r>
            <a:r>
              <a:rPr lang="en-US" dirty="0"/>
              <a:t> means a pointer to any type (int, char, float)</a:t>
            </a:r>
          </a:p>
          <a:p>
            <a:pPr lvl="3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dirty="0"/>
              <a:t> returns a pointer to the beginning of the allocated block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var = (type*) malloc(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sizeInBytes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2"/>
            <a:r>
              <a:rPr lang="en-US" dirty="0"/>
              <a:t>Cast void* pointer to known type</a:t>
            </a:r>
          </a:p>
          <a:p>
            <a:pPr lvl="2"/>
            <a:r>
              <a:rPr lang="en-US" dirty="0"/>
              <a:t>Use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(type) </a:t>
            </a:r>
            <a:r>
              <a:rPr lang="en-US" dirty="0"/>
              <a:t>to make code portable to different machines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free</a:t>
            </a:r>
            <a:r>
              <a:rPr lang="en-US" dirty="0"/>
              <a:t> deallocates data allocated by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</a:p>
          <a:p>
            <a:pPr lvl="1"/>
            <a:r>
              <a:rPr lang="en-US" dirty="0"/>
              <a:t>Must add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1"/>
            <a:r>
              <a:rPr lang="en-US" dirty="0"/>
              <a:t>Variables in C are uninitialized by default</a:t>
            </a:r>
          </a:p>
          <a:p>
            <a:pPr lvl="2"/>
            <a:r>
              <a:rPr lang="en-US" dirty="0"/>
              <a:t>No default “0” values like Java</a:t>
            </a:r>
          </a:p>
          <a:p>
            <a:pPr lvl="2"/>
            <a:r>
              <a:rPr lang="en-US" dirty="0"/>
              <a:t>Invalid read – reading from memory before you have written to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6400AF-383B-2C4D-846C-1EE7EB554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3FC75-990B-BF4E-B357-B300ACA7C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CD0A4F-72ED-614B-920E-831F4AA06AF0}"/>
              </a:ext>
            </a:extLst>
          </p:cNvPr>
          <p:cNvSpPr txBox="1"/>
          <p:nvPr/>
        </p:nvSpPr>
        <p:spPr>
          <a:xfrm>
            <a:off x="6096000" y="4118558"/>
            <a:ext cx="5985934" cy="2308324"/>
          </a:xfrm>
          <a:prstGeom prst="rect">
            <a:avLst/>
          </a:prstGeom>
          <a:noFill/>
          <a:ln w="28575"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//allocate an array to store 10 floats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float*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(float*) malloc(10*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(float));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if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== NULL)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ERROR;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(“%f\n”, 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// Invalid read!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&lt;add something to array&gt;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&lt;print f again, now it’s ok&gt;</a:t>
            </a:r>
          </a:p>
        </p:txBody>
      </p:sp>
    </p:spTree>
    <p:extLst>
      <p:ext uri="{BB962C8B-B14F-4D97-AF65-F5344CB8AC3E}">
        <p14:creationId xmlns:p14="http://schemas.microsoft.com/office/powerpoint/2010/main" val="1746125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2E177-09AC-4249-A3AF-6DD48C318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calloc</a:t>
            </a:r>
            <a:r>
              <a:rPr lang="en-US" dirty="0"/>
              <a:t>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03489-5D7F-4A40-8837-C4024979E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var = (type*)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calloc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numOfElements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bytesPerElement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dirty="0"/>
              <a:t>Like malloc, but also initializes the memory by filling it with 0 values</a:t>
            </a:r>
          </a:p>
          <a:p>
            <a:r>
              <a:rPr lang="en-US" dirty="0"/>
              <a:t>Slightly slower, but useful for non-performance critical code</a:t>
            </a:r>
          </a:p>
          <a:p>
            <a:r>
              <a:rPr lang="en-US" dirty="0"/>
              <a:t>Also in </a:t>
            </a:r>
            <a:r>
              <a:rPr lang="en-US" dirty="0" err="1"/>
              <a:t>stdlib.h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06B1A2-E989-4C44-BB13-0F696B7B6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59760-6973-004F-A860-3EF1D2626A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E55156-910B-504D-803E-85BA5353036D}"/>
              </a:ext>
            </a:extLst>
          </p:cNvPr>
          <p:cNvSpPr txBox="1"/>
          <p:nvPr/>
        </p:nvSpPr>
        <p:spPr>
          <a:xfrm>
            <a:off x="826327" y="3880941"/>
            <a:ext cx="7215437" cy="2031325"/>
          </a:xfrm>
          <a:prstGeom prst="rect">
            <a:avLst/>
          </a:prstGeom>
          <a:noFill/>
          <a:ln w="28575"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//allocate an array to store 10 doubles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double*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(double*)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calloc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(10,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(double));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== NULL)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ERROR;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(“%f\n”,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[0]) // Prints 0.00000</a:t>
            </a:r>
          </a:p>
        </p:txBody>
      </p:sp>
    </p:spTree>
    <p:extLst>
      <p:ext uri="{BB962C8B-B14F-4D97-AF65-F5344CB8AC3E}">
        <p14:creationId xmlns:p14="http://schemas.microsoft.com/office/powerpoint/2010/main" val="350736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80DF4-8E05-5A49-9F5D-30AF239F8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realloc</a:t>
            </a:r>
            <a:r>
              <a:rPr lang="en-US" dirty="0"/>
              <a:t>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9ABD1-C56D-F342-8153-2FD4199FC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void* </a:t>
            </a:r>
            <a:r>
              <a:rPr lang="en-US" dirty="0" err="1"/>
              <a:t>realloc</a:t>
            </a:r>
            <a:r>
              <a:rPr lang="en-US" dirty="0"/>
              <a:t>(void* p, </a:t>
            </a:r>
            <a:r>
              <a:rPr lang="en-US" dirty="0" err="1"/>
              <a:t>size_t</a:t>
            </a:r>
            <a:r>
              <a:rPr lang="en-US" dirty="0"/>
              <a:t> size)</a:t>
            </a:r>
          </a:p>
          <a:p>
            <a:pPr lvl="1"/>
            <a:r>
              <a:rPr lang="en-US" dirty="0"/>
              <a:t>creates a new allocation with given size, copies the contents of p into it and then frees p</a:t>
            </a:r>
          </a:p>
          <a:p>
            <a:pPr lvl="1"/>
            <a:r>
              <a:rPr lang="en-US" dirty="0"/>
              <a:t>saves a few lines of code</a:t>
            </a:r>
          </a:p>
          <a:p>
            <a:pPr lvl="1"/>
            <a:r>
              <a:rPr lang="en-US" dirty="0"/>
              <a:t>can sometimes be faster due to allocator optimizations</a:t>
            </a:r>
          </a:p>
          <a:p>
            <a:pPr lvl="1"/>
            <a:r>
              <a:rPr lang="en-US" dirty="0"/>
              <a:t>part of </a:t>
            </a:r>
            <a:r>
              <a:rPr lang="en-US" dirty="0" err="1"/>
              <a:t>stdlib.h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3AF4EE-08D3-1245-A5EF-802EDF300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67E86-1FD4-8344-8021-4F5AB36CA8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7559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2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17923</TotalTime>
  <Words>3567</Words>
  <Application>Microsoft Macintosh PowerPoint</Application>
  <PresentationFormat>Widescreen</PresentationFormat>
  <Paragraphs>507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Calibri</vt:lpstr>
      <vt:lpstr>Courier New</vt:lpstr>
      <vt:lpstr>Segoe UI</vt:lpstr>
      <vt:lpstr>Segoe UI Light</vt:lpstr>
      <vt:lpstr>Segoe UI Semilight</vt:lpstr>
      <vt:lpstr>Tw Cen MT</vt:lpstr>
      <vt:lpstr>Wingdings</vt:lpstr>
      <vt:lpstr>Wingdings 3</vt:lpstr>
      <vt:lpstr>Integral</vt:lpstr>
      <vt:lpstr>Lecture 11: Dynamic Memory Allocation Continued…</vt:lpstr>
      <vt:lpstr>Administrivia</vt:lpstr>
      <vt:lpstr>Memory Allocation</vt:lpstr>
      <vt:lpstr>Does this always work?</vt:lpstr>
      <vt:lpstr>Dynamic Allocation</vt:lpstr>
      <vt:lpstr>Storing Program Data in the RAM</vt:lpstr>
      <vt:lpstr>Allocating Memory in C with malloc()</vt:lpstr>
      <vt:lpstr>calloc()</vt:lpstr>
      <vt:lpstr>realloc()</vt:lpstr>
      <vt:lpstr>Freeing Memory in C with free()</vt:lpstr>
      <vt:lpstr>Example</vt:lpstr>
      <vt:lpstr>Demo: malloc() and realloc()</vt:lpstr>
      <vt:lpstr>Example: 1 – initialized data</vt:lpstr>
      <vt:lpstr>Example: 2 – main local variable in stack</vt:lpstr>
      <vt:lpstr>Example: 3 – copy local variables in stack</vt:lpstr>
      <vt:lpstr>Example: 4 – malloc space for int array</vt:lpstr>
      <vt:lpstr>Example: 5 – fill available space from local var</vt:lpstr>
      <vt:lpstr>Example: 6 – finish copy and free stack space</vt:lpstr>
      <vt:lpstr>Example: 7 – free ncopy from heap</vt:lpstr>
      <vt:lpstr>Memory Leak</vt:lpstr>
      <vt:lpstr>Common Memory Errors</vt:lpstr>
      <vt:lpstr>Common Memory Errors</vt:lpstr>
      <vt:lpstr>Finding and Fixing Memory Errors</vt:lpstr>
      <vt:lpstr>Appendix</vt:lpstr>
      <vt:lpstr>PowerPoint Presentation</vt:lpstr>
      <vt:lpstr>PowerPoint Presentation</vt:lpstr>
      <vt:lpstr>errno</vt:lpstr>
      <vt:lpstr>C Garbage Collector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Kasey Champion</cp:lastModifiedBy>
  <cp:revision>186</cp:revision>
  <dcterms:created xsi:type="dcterms:W3CDTF">2018-03-22T00:41:11Z</dcterms:created>
  <dcterms:modified xsi:type="dcterms:W3CDTF">2020-10-23T16:17:18Z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