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934200" cy="9220200"/>
  <p:custDataLst>
    <p:tags r:id="rId17"/>
  </p:custDataLst>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clrMru>
    <a:srgbClr val="0000FF"/>
    <a:srgbClr val="009900"/>
    <a:srgbClr val="800080"/>
    <a:srgbClr val="FFFF00"/>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40" d="100"/>
          <a:sy n="140" d="100"/>
        </p:scale>
        <p:origin x="-136" y="-112"/>
      </p:cViewPr>
      <p:guideLst>
        <p:guide orient="horz" pos="2160"/>
        <p:guide pos="2880"/>
      </p:guideLst>
    </p:cSldViewPr>
  </p:slideViewPr>
  <p:notesTextViewPr>
    <p:cViewPr>
      <p:scale>
        <a:sx n="100" d="100"/>
        <a:sy n="100" d="100"/>
      </p:scale>
      <p:origin x="0" y="0"/>
    </p:cViewPr>
  </p:notesTextViewPr>
  <p:notesViewPr>
    <p:cSldViewPr>
      <p:cViewPr varScale="1">
        <p:scale>
          <a:sx n="82" d="100"/>
          <a:sy n="82" d="100"/>
        </p:scale>
        <p:origin x="-1944" y="-102"/>
      </p:cViewPr>
      <p:guideLst>
        <p:guide orient="horz" pos="2904"/>
        <p:guide pos="2184"/>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tags" Target="tags/tag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6" name="Rectangle 4"/>
          <p:cNvSpPr>
            <a:spLocks noGrp="1" noChangeArrowheads="1"/>
          </p:cNvSpPr>
          <p:nvPr>
            <p:ph type="ftr" sz="quarter" idx="2"/>
          </p:nvPr>
        </p:nvSpPr>
        <p:spPr bwMode="auto">
          <a:xfrm>
            <a:off x="0" y="8759800"/>
            <a:ext cx="3005121"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dirty="0"/>
            </a:lvl1pPr>
          </a:lstStyle>
          <a:p>
            <a:pPr>
              <a:defRPr/>
            </a:pPr>
            <a:r>
              <a:rPr lang="en-US" dirty="0"/>
              <a:t>CSE 374 </a:t>
            </a:r>
            <a:r>
              <a:rPr lang="en-US" dirty="0" smtClean="0"/>
              <a:t>17au</a:t>
            </a:r>
            <a:endParaRPr lang="en-US" dirty="0"/>
          </a:p>
        </p:txBody>
      </p:sp>
      <p:sp>
        <p:nvSpPr>
          <p:cNvPr id="33797" name="Rectangle 5"/>
          <p:cNvSpPr>
            <a:spLocks noGrp="1" noChangeArrowheads="1"/>
          </p:cNvSpPr>
          <p:nvPr>
            <p:ph type="sldNum" sz="quarter" idx="3"/>
          </p:nvPr>
        </p:nvSpPr>
        <p:spPr bwMode="auto">
          <a:xfrm>
            <a:off x="3929080" y="8759800"/>
            <a:ext cx="3005120"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a:lvl1pPr>
          </a:lstStyle>
          <a:p>
            <a:pPr>
              <a:defRPr/>
            </a:pPr>
            <a:r>
              <a:rPr lang="en-US"/>
              <a:t>17-</a:t>
            </a:r>
            <a:fld id="{7242C25A-6E09-4185-9C79-660C176B444E}" type="slidenum">
              <a:rPr lang="en-US"/>
              <a:pPr>
                <a:defRPr/>
              </a:pPr>
              <a:t>‹#›</a:t>
            </a:fld>
            <a:endParaRPr lang="en-US"/>
          </a:p>
        </p:txBody>
      </p:sp>
    </p:spTree>
    <p:extLst>
      <p:ext uri="{BB962C8B-B14F-4D97-AF65-F5344CB8AC3E}">
        <p14:creationId xmlns:p14="http://schemas.microsoft.com/office/powerpoint/2010/main" val="10002218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05121" cy="46040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defRPr sz="1200"/>
            </a:lvl1pPr>
          </a:lstStyle>
          <a:p>
            <a:pPr>
              <a:defRPr/>
            </a:pPr>
            <a:endParaRPr lang="en-US"/>
          </a:p>
        </p:txBody>
      </p:sp>
      <p:sp>
        <p:nvSpPr>
          <p:cNvPr id="25603" name="Rectangle 3"/>
          <p:cNvSpPr>
            <a:spLocks noGrp="1" noChangeArrowheads="1"/>
          </p:cNvSpPr>
          <p:nvPr>
            <p:ph type="dt" idx="1"/>
          </p:nvPr>
        </p:nvSpPr>
        <p:spPr bwMode="auto">
          <a:xfrm>
            <a:off x="3929080" y="1"/>
            <a:ext cx="3005120" cy="460400"/>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lvl1pPr algn="r">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23958" y="4379901"/>
            <a:ext cx="5086284" cy="4148175"/>
          </a:xfrm>
          <a:prstGeom prst="rect">
            <a:avLst/>
          </a:prstGeom>
          <a:noFill/>
          <a:ln w="9525">
            <a:noFill/>
            <a:miter lim="800000"/>
            <a:headEnd/>
            <a:tailEnd/>
          </a:ln>
          <a:effectLst/>
        </p:spPr>
        <p:txBody>
          <a:bodyPr vert="horz" wrap="square" lIns="92302" tIns="46151" rIns="92302" bIns="4615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759800"/>
            <a:ext cx="3005121"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defRPr sz="1200"/>
            </a:lvl1pPr>
          </a:lstStyle>
          <a:p>
            <a:pPr>
              <a:defRPr/>
            </a:pPr>
            <a:endParaRPr lang="en-US"/>
          </a:p>
        </p:txBody>
      </p:sp>
      <p:sp>
        <p:nvSpPr>
          <p:cNvPr id="25607" name="Rectangle 7"/>
          <p:cNvSpPr>
            <a:spLocks noGrp="1" noChangeArrowheads="1"/>
          </p:cNvSpPr>
          <p:nvPr>
            <p:ph type="sldNum" sz="quarter" idx="5"/>
          </p:nvPr>
        </p:nvSpPr>
        <p:spPr bwMode="auto">
          <a:xfrm>
            <a:off x="3929080" y="8759800"/>
            <a:ext cx="3005120" cy="460400"/>
          </a:xfrm>
          <a:prstGeom prst="rect">
            <a:avLst/>
          </a:prstGeom>
          <a:noFill/>
          <a:ln w="9525">
            <a:noFill/>
            <a:miter lim="800000"/>
            <a:headEnd/>
            <a:tailEnd/>
          </a:ln>
          <a:effectLst/>
        </p:spPr>
        <p:txBody>
          <a:bodyPr vert="horz" wrap="square" lIns="92302" tIns="46151" rIns="92302" bIns="46151" numCol="1" anchor="b" anchorCtr="0" compatLnSpc="1">
            <a:prstTxWarp prst="textNoShape">
              <a:avLst/>
            </a:prstTxWarp>
          </a:bodyPr>
          <a:lstStyle>
            <a:lvl1pPr algn="r">
              <a:defRPr sz="1200"/>
            </a:lvl1pPr>
          </a:lstStyle>
          <a:p>
            <a:pPr>
              <a:defRPr/>
            </a:pPr>
            <a:fld id="{4370858F-EB25-4A82-89BD-13034D8063E4}" type="slidenum">
              <a:rPr lang="en-US"/>
              <a:pPr>
                <a:defRPr/>
              </a:pPr>
              <a:t>‹#›</a:t>
            </a:fld>
            <a:endParaRPr lang="en-US"/>
          </a:p>
        </p:txBody>
      </p:sp>
    </p:spTree>
    <p:extLst>
      <p:ext uri="{BB962C8B-B14F-4D97-AF65-F5344CB8AC3E}">
        <p14:creationId xmlns:p14="http://schemas.microsoft.com/office/powerpoint/2010/main" val="394208353"/>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4" name="Rectangle 2"/>
          <p:cNvSpPr>
            <a:spLocks noGrp="1" noChangeArrowheads="1"/>
          </p:cNvSpPr>
          <p:nvPr>
            <p:ph type="ctrTitle"/>
          </p:nvPr>
        </p:nvSpPr>
        <p:spPr>
          <a:xfrm>
            <a:off x="685800" y="2286000"/>
            <a:ext cx="7772400" cy="1143000"/>
          </a:xfrm>
        </p:spPr>
        <p:txBody>
          <a:bodyPr/>
          <a:lstStyle>
            <a:lvl1pPr>
              <a:defRPr/>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smtClean="0"/>
              <a:t>Click to edit Master subtitle style</a:t>
            </a:r>
            <a:endParaRPr lang="en-US"/>
          </a:p>
        </p:txBody>
      </p:sp>
      <p:sp>
        <p:nvSpPr>
          <p:cNvPr id="6" name="Rectangle 4"/>
          <p:cNvSpPr>
            <a:spLocks noGrp="1" noChangeArrowheads="1"/>
          </p:cNvSpPr>
          <p:nvPr>
            <p:ph type="dt" sz="half" idx="10"/>
          </p:nvPr>
        </p:nvSpPr>
        <p:spPr>
          <a:xfrm>
            <a:off x="685800" y="6248400"/>
            <a:ext cx="1905000" cy="457200"/>
          </a:xfrm>
        </p:spPr>
        <p:txBody>
          <a:bodyPr/>
          <a:lstStyle>
            <a:lvl1pPr>
              <a:defRPr>
                <a:solidFill>
                  <a:schemeClr val="tx1"/>
                </a:solidFill>
              </a:defRPr>
            </a:lvl1pPr>
          </a:lstStyle>
          <a:p>
            <a:pPr>
              <a:defRPr/>
            </a:pPr>
            <a:endParaRPr lang="en-US"/>
          </a:p>
        </p:txBody>
      </p:sp>
      <p:sp>
        <p:nvSpPr>
          <p:cNvPr id="7" name="Rectangle 5"/>
          <p:cNvSpPr>
            <a:spLocks noGrp="1" noChangeArrowheads="1"/>
          </p:cNvSpPr>
          <p:nvPr>
            <p:ph type="ftr" sz="quarter" idx="11"/>
          </p:nvPr>
        </p:nvSpPr>
        <p:spPr>
          <a:xfrm>
            <a:off x="3124200" y="6248400"/>
            <a:ext cx="2895600" cy="457200"/>
          </a:xfrm>
        </p:spPr>
        <p:txBody>
          <a:bodyPr/>
          <a:lstStyle>
            <a:lvl1pPr>
              <a:defRPr>
                <a:solidFill>
                  <a:schemeClr val="tx1"/>
                </a:solidFill>
              </a:defRPr>
            </a:lvl1pPr>
          </a:lstStyle>
          <a:p>
            <a:pPr>
              <a:defRPr/>
            </a:pPr>
            <a:r>
              <a:rPr lang="de-DE" smtClean="0"/>
              <a:t>UW CSE 374 Winter 2017</a:t>
            </a:r>
            <a:endParaRPr lang="en-US"/>
          </a:p>
        </p:txBody>
      </p:sp>
      <p:sp>
        <p:nvSpPr>
          <p:cNvPr id="8" name="Rectangle 6"/>
          <p:cNvSpPr>
            <a:spLocks noGrp="1" noChangeArrowheads="1"/>
          </p:cNvSpPr>
          <p:nvPr>
            <p:ph type="sldNum" sz="quarter" idx="12"/>
          </p:nvPr>
        </p:nvSpPr>
        <p:spPr>
          <a:xfrm>
            <a:off x="6553200" y="6248400"/>
            <a:ext cx="1905000" cy="457200"/>
          </a:xfrm>
        </p:spPr>
        <p:txBody>
          <a:bodyPr/>
          <a:lstStyle>
            <a:lvl1pPr>
              <a:defRPr>
                <a:solidFill>
                  <a:schemeClr val="tx1"/>
                </a:solidFill>
              </a:defRPr>
            </a:lvl1pPr>
          </a:lstStyle>
          <a:p>
            <a:pPr>
              <a:defRPr/>
            </a:pPr>
            <a:fld id="{5B01DCCD-C379-4FD4-9CB2-FEF25C7C89C2}" type="slidenum">
              <a:rPr lang="en-US"/>
              <a:pPr>
                <a:defRPr/>
              </a:pPr>
              <a:t>‹#›</a:t>
            </a:fld>
            <a:endParaRPr lang="en-US"/>
          </a:p>
        </p:txBody>
      </p:sp>
    </p:spTree>
    <p:extLst>
      <p:ext uri="{BB962C8B-B14F-4D97-AF65-F5344CB8AC3E}">
        <p14:creationId xmlns:p14="http://schemas.microsoft.com/office/powerpoint/2010/main" val="1245348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B3BD57-7A9B-40C8-BBBA-269B0D9E2617}" type="slidenum">
              <a:rPr lang="en-US"/>
              <a:pPr>
                <a:defRPr/>
              </a:pPr>
              <a:t>‹#›</a:t>
            </a:fld>
            <a:endParaRPr lang="en-US"/>
          </a:p>
        </p:txBody>
      </p:sp>
    </p:spTree>
    <p:extLst>
      <p:ext uri="{BB962C8B-B14F-4D97-AF65-F5344CB8AC3E}">
        <p14:creationId xmlns:p14="http://schemas.microsoft.com/office/powerpoint/2010/main" val="2769166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57F47-7556-4F74-B700-9A19D05AA137}" type="slidenum">
              <a:rPr lang="en-US"/>
              <a:pPr>
                <a:defRPr/>
              </a:pPr>
              <a:t>‹#›</a:t>
            </a:fld>
            <a:endParaRPr lang="en-US"/>
          </a:p>
        </p:txBody>
      </p:sp>
    </p:spTree>
    <p:extLst>
      <p:ext uri="{BB962C8B-B14F-4D97-AF65-F5344CB8AC3E}">
        <p14:creationId xmlns:p14="http://schemas.microsoft.com/office/powerpoint/2010/main" val="2831672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934BE3-3E92-42C8-881D-B611F568F3F1}" type="slidenum">
              <a:rPr lang="en-US"/>
              <a:pPr>
                <a:defRPr/>
              </a:pPr>
              <a:t>‹#›</a:t>
            </a:fld>
            <a:endParaRPr lang="en-US"/>
          </a:p>
        </p:txBody>
      </p:sp>
    </p:spTree>
    <p:extLst>
      <p:ext uri="{BB962C8B-B14F-4D97-AF65-F5344CB8AC3E}">
        <p14:creationId xmlns:p14="http://schemas.microsoft.com/office/powerpoint/2010/main" val="399875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099700-6646-4ED9-BCAE-9468A15FFE8D}" type="slidenum">
              <a:rPr lang="en-US"/>
              <a:pPr>
                <a:defRPr/>
              </a:pPr>
              <a:t>‹#›</a:t>
            </a:fld>
            <a:endParaRPr lang="en-US"/>
          </a:p>
        </p:txBody>
      </p:sp>
    </p:spTree>
    <p:extLst>
      <p:ext uri="{BB962C8B-B14F-4D97-AF65-F5344CB8AC3E}">
        <p14:creationId xmlns:p14="http://schemas.microsoft.com/office/powerpoint/2010/main" val="1090676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839C269-C658-434B-A7C1-C33D0B8A185F}" type="slidenum">
              <a:rPr lang="en-US"/>
              <a:pPr>
                <a:defRPr/>
              </a:pPr>
              <a:t>‹#›</a:t>
            </a:fld>
            <a:endParaRPr lang="en-US"/>
          </a:p>
        </p:txBody>
      </p:sp>
    </p:spTree>
    <p:extLst>
      <p:ext uri="{BB962C8B-B14F-4D97-AF65-F5344CB8AC3E}">
        <p14:creationId xmlns:p14="http://schemas.microsoft.com/office/powerpoint/2010/main" val="1478847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34C9836-0E71-43E9-924C-9645B415207F}" type="slidenum">
              <a:rPr lang="en-US"/>
              <a:pPr>
                <a:defRPr/>
              </a:pPr>
              <a:t>‹#›</a:t>
            </a:fld>
            <a:endParaRPr lang="en-US"/>
          </a:p>
        </p:txBody>
      </p:sp>
    </p:spTree>
    <p:extLst>
      <p:ext uri="{BB962C8B-B14F-4D97-AF65-F5344CB8AC3E}">
        <p14:creationId xmlns:p14="http://schemas.microsoft.com/office/powerpoint/2010/main" val="4064536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8EB6D36-36B2-444A-B052-DEC848778879}" type="slidenum">
              <a:rPr lang="en-US"/>
              <a:pPr>
                <a:defRPr/>
              </a:pPr>
              <a:t>‹#›</a:t>
            </a:fld>
            <a:endParaRPr lang="en-US"/>
          </a:p>
        </p:txBody>
      </p:sp>
    </p:spTree>
    <p:extLst>
      <p:ext uri="{BB962C8B-B14F-4D97-AF65-F5344CB8AC3E}">
        <p14:creationId xmlns:p14="http://schemas.microsoft.com/office/powerpoint/2010/main" val="3844728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168A36-2265-44F8-94FF-C5150010421C}" type="slidenum">
              <a:rPr lang="en-US"/>
              <a:pPr>
                <a:defRPr/>
              </a:pPr>
              <a:t>‹#›</a:t>
            </a:fld>
            <a:endParaRPr lang="en-US"/>
          </a:p>
        </p:txBody>
      </p:sp>
    </p:spTree>
    <p:extLst>
      <p:ext uri="{BB962C8B-B14F-4D97-AF65-F5344CB8AC3E}">
        <p14:creationId xmlns:p14="http://schemas.microsoft.com/office/powerpoint/2010/main" val="136544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D85A83F-9D00-46A1-A96D-34FAFD0A566F}" type="slidenum">
              <a:rPr lang="en-US"/>
              <a:pPr>
                <a:defRPr/>
              </a:pPr>
              <a:t>‹#›</a:t>
            </a:fld>
            <a:endParaRPr lang="en-US"/>
          </a:p>
        </p:txBody>
      </p:sp>
    </p:spTree>
    <p:extLst>
      <p:ext uri="{BB962C8B-B14F-4D97-AF65-F5344CB8AC3E}">
        <p14:creationId xmlns:p14="http://schemas.microsoft.com/office/powerpoint/2010/main" val="275053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de-DE" smtClean="0"/>
              <a:t>UW CSE 374 Winter 2017</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86C1DD-C9E1-463C-B6F7-F47BC6419F59}" type="slidenum">
              <a:rPr lang="en-US"/>
              <a:pPr>
                <a:defRPr/>
              </a:pPr>
              <a:t>‹#›</a:t>
            </a:fld>
            <a:endParaRPr lang="en-US"/>
          </a:p>
        </p:txBody>
      </p:sp>
    </p:spTree>
    <p:extLst>
      <p:ext uri="{BB962C8B-B14F-4D97-AF65-F5344CB8AC3E}">
        <p14:creationId xmlns:p14="http://schemas.microsoft.com/office/powerpoint/2010/main" val="172561871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800080"/>
                </a:solidFill>
              </a:defRPr>
            </a:lvl1pPr>
          </a:lstStyle>
          <a:p>
            <a:pPr>
              <a:defRPr/>
            </a:pPr>
            <a:endParaRPr lang="en-US"/>
          </a:p>
        </p:txBody>
      </p:sp>
      <p:sp>
        <p:nvSpPr>
          <p:cNvPr id="1029"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800080"/>
                </a:solidFill>
              </a:defRPr>
            </a:lvl1pPr>
          </a:lstStyle>
          <a:p>
            <a:pPr>
              <a:defRPr/>
            </a:pPr>
            <a:r>
              <a:rPr lang="de-DE" smtClean="0"/>
              <a:t>UW CSE 374 Winter 2017</a:t>
            </a:r>
            <a:endParaRPr lang="en-US"/>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800080"/>
                </a:solidFill>
              </a:defRPr>
            </a:lvl1pPr>
          </a:lstStyle>
          <a:p>
            <a:pPr>
              <a:defRPr/>
            </a:pPr>
            <a:fld id="{95D46C22-128F-4F5D-A183-D09237574E05}" type="slidenum">
              <a:rPr lang="en-US"/>
              <a:pPr>
                <a:defRPr/>
              </a:pPr>
              <a:t>‹#›</a:t>
            </a:fld>
            <a:endParaRPr lang="en-US"/>
          </a:p>
        </p:txBody>
      </p:sp>
      <p:sp>
        <p:nvSpPr>
          <p:cNvPr id="1031" name="Line 7"/>
          <p:cNvSpPr>
            <a:spLocks noChangeShapeType="1"/>
          </p:cNvSpPr>
          <p:nvPr/>
        </p:nvSpPr>
        <p:spPr bwMode="auto">
          <a:xfrm>
            <a:off x="762000" y="1295400"/>
            <a:ext cx="7543800" cy="0"/>
          </a:xfrm>
          <a:prstGeom prst="line">
            <a:avLst/>
          </a:prstGeom>
          <a:noFill/>
          <a:ln w="38100">
            <a:solidFill>
              <a:srgbClr val="80008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827"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hf hdr="0" dt="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eaLnBrk="1" fontAlgn="base" hangingPunct="1">
        <a:spcBef>
          <a:spcPct val="0"/>
        </a:spcBef>
        <a:spcAft>
          <a:spcPct val="0"/>
        </a:spcAft>
        <a:defRPr sz="3600">
          <a:solidFill>
            <a:srgbClr val="800080"/>
          </a:solidFill>
          <a:latin typeface="Arial" charset="0"/>
        </a:defRPr>
      </a:lvl6pPr>
      <a:lvl7pPr marL="914400" algn="l" rtl="0" eaLnBrk="1" fontAlgn="base" hangingPunct="1">
        <a:spcBef>
          <a:spcPct val="0"/>
        </a:spcBef>
        <a:spcAft>
          <a:spcPct val="0"/>
        </a:spcAft>
        <a:defRPr sz="3600">
          <a:solidFill>
            <a:srgbClr val="800080"/>
          </a:solidFill>
          <a:latin typeface="Arial" charset="0"/>
        </a:defRPr>
      </a:lvl7pPr>
      <a:lvl8pPr marL="1371600" algn="l" rtl="0" eaLnBrk="1" fontAlgn="base" hangingPunct="1">
        <a:spcBef>
          <a:spcPct val="0"/>
        </a:spcBef>
        <a:spcAft>
          <a:spcPct val="0"/>
        </a:spcAft>
        <a:defRPr sz="3600">
          <a:solidFill>
            <a:srgbClr val="800080"/>
          </a:solidFill>
          <a:latin typeface="Arial" charset="0"/>
        </a:defRPr>
      </a:lvl8pPr>
      <a:lvl9pPr marL="1828800" algn="l" rtl="0" eaLnBrk="1" fontAlgn="base" hangingPunct="1">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tags" Target="../tags/tag3.xml"/><Relationship Id="rId3"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tags" Target="../tags/tag30.xml"/><Relationship Id="rId4" Type="http://schemas.openxmlformats.org/officeDocument/2006/relationships/slideLayout" Target="../slideLayouts/slideLayout2.xml"/><Relationship Id="rId1" Type="http://schemas.openxmlformats.org/officeDocument/2006/relationships/tags" Target="../tags/tag28.xml"/><Relationship Id="rId2" Type="http://schemas.openxmlformats.org/officeDocument/2006/relationships/tags" Target="../tags/tag29.xml"/></Relationships>
</file>

<file path=ppt/slides/_rels/slide11.xml.rels><?xml version="1.0" encoding="UTF-8" standalone="yes"?>
<Relationships xmlns="http://schemas.openxmlformats.org/package/2006/relationships"><Relationship Id="rId3" Type="http://schemas.openxmlformats.org/officeDocument/2006/relationships/tags" Target="../tags/tag33.xml"/><Relationship Id="rId4" Type="http://schemas.openxmlformats.org/officeDocument/2006/relationships/slideLayout" Target="../slideLayouts/slideLayout2.xml"/><Relationship Id="rId1" Type="http://schemas.openxmlformats.org/officeDocument/2006/relationships/tags" Target="../tags/tag31.xml"/><Relationship Id="rId2" Type="http://schemas.openxmlformats.org/officeDocument/2006/relationships/tags" Target="../tags/tag32.xml"/></Relationships>
</file>

<file path=ppt/slides/_rels/slide12.xml.rels><?xml version="1.0" encoding="UTF-8" standalone="yes"?>
<Relationships xmlns="http://schemas.openxmlformats.org/package/2006/relationships"><Relationship Id="rId3" Type="http://schemas.openxmlformats.org/officeDocument/2006/relationships/tags" Target="../tags/tag36.xml"/><Relationship Id="rId4" Type="http://schemas.openxmlformats.org/officeDocument/2006/relationships/slideLayout" Target="../slideLayouts/slideLayout2.xml"/><Relationship Id="rId1" Type="http://schemas.openxmlformats.org/officeDocument/2006/relationships/tags" Target="../tags/tag34.xml"/><Relationship Id="rId2" Type="http://schemas.openxmlformats.org/officeDocument/2006/relationships/tags" Target="../tags/tag35.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4" Type="http://schemas.openxmlformats.org/officeDocument/2006/relationships/slideLayout" Target="../slideLayouts/slideLayout2.xml"/><Relationship Id="rId1" Type="http://schemas.openxmlformats.org/officeDocument/2006/relationships/tags" Target="../tags/tag4.xml"/><Relationship Id="rId2" Type="http://schemas.openxmlformats.org/officeDocument/2006/relationships/tags" Target="../tags/tag5.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4" Type="http://schemas.openxmlformats.org/officeDocument/2006/relationships/slideLayout" Target="../slideLayouts/slideLayout2.xml"/><Relationship Id="rId1" Type="http://schemas.openxmlformats.org/officeDocument/2006/relationships/tags" Target="../tags/tag7.xml"/><Relationship Id="rId2"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4" Type="http://schemas.openxmlformats.org/officeDocument/2006/relationships/slideLayout" Target="../slideLayouts/slideLayout2.xml"/><Relationship Id="rId1" Type="http://schemas.openxmlformats.org/officeDocument/2006/relationships/tags" Target="../tags/tag10.xml"/><Relationship Id="rId2" Type="http://schemas.openxmlformats.org/officeDocument/2006/relationships/tags" Target="../tags/tag11.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4" Type="http://schemas.openxmlformats.org/officeDocument/2006/relationships/slideLayout" Target="../slideLayouts/slideLayout2.xml"/><Relationship Id="rId1" Type="http://schemas.openxmlformats.org/officeDocument/2006/relationships/tags" Target="../tags/tag13.xml"/><Relationship Id="rId2" Type="http://schemas.openxmlformats.org/officeDocument/2006/relationships/tags" Target="../tags/tag14.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4" Type="http://schemas.openxmlformats.org/officeDocument/2006/relationships/slideLayout" Target="../slideLayouts/slideLayout2.xml"/><Relationship Id="rId1" Type="http://schemas.openxmlformats.org/officeDocument/2006/relationships/tags" Target="../tags/tag16.xml"/><Relationship Id="rId2" Type="http://schemas.openxmlformats.org/officeDocument/2006/relationships/tags" Target="../tags/tag17.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4" Type="http://schemas.openxmlformats.org/officeDocument/2006/relationships/slideLayout" Target="../slideLayouts/slideLayout2.xml"/><Relationship Id="rId1" Type="http://schemas.openxmlformats.org/officeDocument/2006/relationships/tags" Target="../tags/tag19.xml"/><Relationship Id="rId2" Type="http://schemas.openxmlformats.org/officeDocument/2006/relationships/tags" Target="../tags/tag20.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4" Type="http://schemas.openxmlformats.org/officeDocument/2006/relationships/slideLayout" Target="../slideLayouts/slideLayout2.xml"/><Relationship Id="rId1" Type="http://schemas.openxmlformats.org/officeDocument/2006/relationships/tags" Target="../tags/tag22.xml"/><Relationship Id="rId2" Type="http://schemas.openxmlformats.org/officeDocument/2006/relationships/tags" Target="../tags/tag23.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4" Type="http://schemas.openxmlformats.org/officeDocument/2006/relationships/slideLayout" Target="../slideLayouts/slideLayout2.xml"/><Relationship Id="rId1" Type="http://schemas.openxmlformats.org/officeDocument/2006/relationships/tags" Target="../tags/tag25.xml"/><Relationship Id="rId2" Type="http://schemas.openxmlformats.org/officeDocument/2006/relationships/tags" Target="../tags/tag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ctrTitle"/>
            <p:custDataLst>
              <p:tags r:id="rId1"/>
            </p:custDataLst>
          </p:nvPr>
        </p:nvSpPr>
        <p:spPr/>
        <p:txBody>
          <a:bodyPr/>
          <a:lstStyle/>
          <a:p>
            <a:pPr eaLnBrk="1" hangingPunct="1"/>
            <a:r>
              <a:rPr lang="en-US" smtClean="0"/>
              <a:t>CSE 374</a:t>
            </a:r>
            <a:br>
              <a:rPr lang="en-US" smtClean="0"/>
            </a:br>
            <a:r>
              <a:rPr lang="en-US" smtClean="0"/>
              <a:t>Programming Concepts &amp; Tools</a:t>
            </a:r>
          </a:p>
        </p:txBody>
      </p:sp>
      <p:sp>
        <p:nvSpPr>
          <p:cNvPr id="3075" name="Subtitle 4"/>
          <p:cNvSpPr>
            <a:spLocks noGrp="1"/>
          </p:cNvSpPr>
          <p:nvPr>
            <p:ph type="subTitle" idx="1"/>
            <p:custDataLst>
              <p:tags r:id="rId2"/>
            </p:custDataLst>
          </p:nvPr>
        </p:nvSpPr>
        <p:spPr>
          <a:xfrm>
            <a:off x="1295400" y="3886200"/>
            <a:ext cx="6553200" cy="1752600"/>
          </a:xfrm>
        </p:spPr>
        <p:txBody>
          <a:bodyPr wrap="none"/>
          <a:lstStyle/>
          <a:p>
            <a:pPr eaLnBrk="1" hangingPunct="1"/>
            <a:r>
              <a:rPr lang="en-US" dirty="0" smtClean="0"/>
              <a:t>Hal Perkins</a:t>
            </a:r>
          </a:p>
          <a:p>
            <a:pPr eaLnBrk="1" hangingPunct="1"/>
            <a:r>
              <a:rPr lang="en-US" dirty="0" smtClean="0"/>
              <a:t>Winter 2017</a:t>
            </a:r>
            <a:endParaRPr lang="en-US" dirty="0" smtClean="0"/>
          </a:p>
          <a:p>
            <a:pPr eaLnBrk="1" hangingPunct="1"/>
            <a:r>
              <a:rPr lang="en-US" dirty="0" smtClean="0"/>
              <a:t>Lecture 17 – Specifications, error checking &amp; assert</a:t>
            </a:r>
          </a:p>
        </p:txBody>
      </p:sp>
      <p:sp>
        <p:nvSpPr>
          <p:cNvPr id="2" name="Footer Placeholder 1"/>
          <p:cNvSpPr>
            <a:spLocks noGrp="1"/>
          </p:cNvSpPr>
          <p:nvPr>
            <p:ph type="ftr" sz="quarter" idx="11"/>
          </p:nvPr>
        </p:nvSpPr>
        <p:spPr/>
        <p:txBody>
          <a:bodyPr/>
          <a:lstStyle/>
          <a:p>
            <a:pPr>
              <a:defRPr/>
            </a:pPr>
            <a:r>
              <a:rPr lang="de-DE" dirty="0" smtClean="0">
                <a:solidFill>
                  <a:srgbClr val="800080"/>
                </a:solidFill>
              </a:rPr>
              <a:t>UW CSE 374 Winter 2017</a:t>
            </a:r>
            <a:endParaRPr lang="en-US" dirty="0">
              <a:solidFill>
                <a:srgbClr val="800080"/>
              </a:solidFill>
            </a:endParaRPr>
          </a:p>
        </p:txBody>
      </p:sp>
      <p:sp>
        <p:nvSpPr>
          <p:cNvPr id="3" name="Slide Number Placeholder 2"/>
          <p:cNvSpPr>
            <a:spLocks noGrp="1"/>
          </p:cNvSpPr>
          <p:nvPr>
            <p:ph type="sldNum" sz="quarter" idx="12"/>
          </p:nvPr>
        </p:nvSpPr>
        <p:spPr/>
        <p:txBody>
          <a:bodyPr/>
          <a:lstStyle/>
          <a:p>
            <a:pPr>
              <a:defRPr/>
            </a:pPr>
            <a:fld id="{5B01DCCD-C379-4FD4-9CB2-FEF25C7C89C2}" type="slidenum">
              <a:rPr lang="en-US" smtClean="0">
                <a:solidFill>
                  <a:srgbClr val="800080"/>
                </a:solidFill>
              </a:rPr>
              <a:pPr>
                <a:defRPr/>
              </a:pPr>
              <a:t>1</a:t>
            </a:fld>
            <a:endParaRPr lang="en-US" dirty="0">
              <a:solidFill>
                <a:srgbClr val="800080"/>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custDataLst>
              <p:tags r:id="rId1"/>
            </p:custDataLst>
          </p:nvPr>
        </p:nvSpPr>
        <p:spPr/>
        <p:txBody>
          <a:bodyPr/>
          <a:lstStyle/>
          <a:p>
            <a:r>
              <a:rPr lang="en-US" smtClean="0"/>
              <a:t>assert style</a:t>
            </a:r>
          </a:p>
        </p:txBody>
      </p:sp>
      <p:sp>
        <p:nvSpPr>
          <p:cNvPr id="3" name="Content Placeholder 2"/>
          <p:cNvSpPr>
            <a:spLocks noGrp="1"/>
          </p:cNvSpPr>
          <p:nvPr>
            <p:ph idx="1"/>
            <p:custDataLst>
              <p:tags r:id="rId2"/>
            </p:custDataLst>
          </p:nvPr>
        </p:nvSpPr>
        <p:spPr>
          <a:xfrm>
            <a:off x="685800" y="1600200"/>
            <a:ext cx="7924800" cy="4495800"/>
          </a:xfrm>
        </p:spPr>
        <p:txBody>
          <a:bodyPr>
            <a:normAutofit fontScale="92500"/>
          </a:bodyPr>
          <a:lstStyle/>
          <a:p>
            <a:pPr>
              <a:defRPr/>
            </a:pPr>
            <a:r>
              <a:rPr lang="en-US" dirty="0" smtClean="0"/>
              <a:t>Many guidelines are overly simply and say “always” check everything you can., but:</a:t>
            </a:r>
          </a:p>
          <a:p>
            <a:pPr lvl="1">
              <a:defRPr/>
            </a:pPr>
            <a:r>
              <a:rPr lang="en-US" dirty="0" smtClean="0">
                <a:ea typeface="+mn-ea"/>
                <a:cs typeface="+mn-cs"/>
              </a:rPr>
              <a:t>Often not on “private” functions (caller already checked)</a:t>
            </a:r>
          </a:p>
          <a:p>
            <a:pPr lvl="1">
              <a:defRPr/>
            </a:pPr>
            <a:r>
              <a:rPr lang="en-US" dirty="0" smtClean="0">
                <a:ea typeface="+mn-ea"/>
                <a:cs typeface="+mn-cs"/>
              </a:rPr>
              <a:t>Unnecessary if checked statically</a:t>
            </a:r>
          </a:p>
          <a:p>
            <a:pPr>
              <a:defRPr/>
            </a:pPr>
            <a:r>
              <a:rPr lang="en-US" dirty="0" smtClean="0"/>
              <a:t>“Disabled” in released code because:</a:t>
            </a:r>
          </a:p>
          <a:p>
            <a:pPr lvl="1">
              <a:defRPr/>
            </a:pPr>
            <a:r>
              <a:rPr lang="en-US" dirty="0" smtClean="0">
                <a:ea typeface="+mn-ea"/>
                <a:cs typeface="+mn-cs"/>
              </a:rPr>
              <a:t>executing them takes time</a:t>
            </a:r>
          </a:p>
          <a:p>
            <a:pPr lvl="1">
              <a:defRPr/>
            </a:pPr>
            <a:r>
              <a:rPr lang="en-US" dirty="0" smtClean="0">
                <a:ea typeface="+mn-ea"/>
                <a:cs typeface="+mn-cs"/>
              </a:rPr>
              <a:t>failures are not fixable by users anyway</a:t>
            </a:r>
          </a:p>
          <a:p>
            <a:pPr lvl="1">
              <a:defRPr/>
            </a:pPr>
            <a:r>
              <a:rPr lang="en-US" dirty="0" smtClean="0">
                <a:ea typeface="+mn-ea"/>
                <a:cs typeface="+mn-cs"/>
              </a:rPr>
              <a:t>assertions themselves could have bugs/vulnerabilities</a:t>
            </a:r>
          </a:p>
          <a:p>
            <a:pPr>
              <a:defRPr/>
            </a:pPr>
            <a:r>
              <a:rPr lang="en-US" dirty="0" smtClean="0"/>
              <a:t>Others say:</a:t>
            </a:r>
          </a:p>
          <a:p>
            <a:pPr lvl="1">
              <a:defRPr/>
            </a:pPr>
            <a:r>
              <a:rPr lang="en-US" dirty="0" smtClean="0">
                <a:ea typeface="+mn-ea"/>
                <a:cs typeface="+mn-cs"/>
              </a:rPr>
              <a:t>Should leave enabled; corrupting data on real runs is worse than when debugging</a:t>
            </a:r>
            <a:endParaRPr lang="en-US" dirty="0"/>
          </a:p>
        </p:txBody>
      </p:sp>
      <p:sp>
        <p:nvSpPr>
          <p:cNvPr id="1229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3FD701C-C18E-4D62-A5DA-80C72A5BEF7C}" type="slidenum">
              <a:rPr lang="en-US" sz="1400" smtClean="0">
                <a:solidFill>
                  <a:srgbClr val="800080"/>
                </a:solidFill>
              </a:rPr>
              <a:pPr eaLnBrk="1" hangingPunct="1"/>
              <a:t>10</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custDataLst>
              <p:tags r:id="rId1"/>
            </p:custDataLst>
          </p:nvPr>
        </p:nvSpPr>
        <p:spPr/>
        <p:txBody>
          <a:bodyPr/>
          <a:lstStyle/>
          <a:p>
            <a:r>
              <a:rPr lang="en-US" smtClean="0"/>
              <a:t>assert vs exceptions; error checking</a:t>
            </a:r>
          </a:p>
        </p:txBody>
      </p:sp>
      <p:sp>
        <p:nvSpPr>
          <p:cNvPr id="3" name="Content Placeholder 2"/>
          <p:cNvSpPr>
            <a:spLocks noGrp="1"/>
          </p:cNvSpPr>
          <p:nvPr>
            <p:ph idx="1"/>
            <p:custDataLst>
              <p:tags r:id="rId2"/>
            </p:custDataLst>
          </p:nvPr>
        </p:nvSpPr>
        <p:spPr/>
        <p:txBody>
          <a:bodyPr/>
          <a:lstStyle/>
          <a:p>
            <a:pPr>
              <a:defRPr/>
            </a:pPr>
            <a:r>
              <a:rPr lang="en-US" dirty="0" smtClean="0"/>
              <a:t>Suppose a condition should be true at a given point in the program, but it’s not. What do we do?</a:t>
            </a:r>
          </a:p>
          <a:p>
            <a:pPr>
              <a:defRPr/>
            </a:pPr>
            <a:r>
              <a:rPr lang="en-US" dirty="0" smtClean="0"/>
              <a:t>Common practice:</a:t>
            </a:r>
          </a:p>
          <a:p>
            <a:pPr lvl="1">
              <a:defRPr/>
            </a:pPr>
            <a:r>
              <a:rPr lang="en-US" dirty="0" smtClean="0">
                <a:ea typeface="+mn-ea"/>
                <a:cs typeface="+mn-cs"/>
              </a:rPr>
              <a:t>If the condition involves preconditions of a public interface (x </a:t>
            </a:r>
            <a:r>
              <a:rPr lang="en-US" dirty="0" smtClean="0">
                <a:ea typeface="+mn-ea"/>
                <a:cs typeface="+mn-cs"/>
                <a:sym typeface="Symbol"/>
              </a:rPr>
              <a:t> </a:t>
            </a:r>
            <a:r>
              <a:rPr lang="en-US" dirty="0" smtClean="0">
                <a:ea typeface="+mn-ea"/>
                <a:cs typeface="+mn-cs"/>
              </a:rPr>
              <a:t>0, list not full, </a:t>
            </a:r>
            <a:r>
              <a:rPr lang="en-US" b="1" dirty="0" smtClean="0">
                <a:latin typeface="Courier New" pitchFamily="49" charset="0"/>
                <a:ea typeface="+mn-ea"/>
                <a:cs typeface="Courier New" pitchFamily="49" charset="0"/>
              </a:rPr>
              <a:t>p</a:t>
            </a:r>
            <a:r>
              <a:rPr lang="en-US" dirty="0" smtClean="0">
                <a:ea typeface="+mn-ea"/>
                <a:cs typeface="+mn-cs"/>
              </a:rPr>
              <a:t> not </a:t>
            </a:r>
            <a:r>
              <a:rPr lang="en-US" b="1" dirty="0" smtClean="0">
                <a:latin typeface="Courier New" pitchFamily="49" charset="0"/>
                <a:ea typeface="+mn-ea"/>
                <a:cs typeface="Courier New" pitchFamily="49" charset="0"/>
              </a:rPr>
              <a:t>NULL</a:t>
            </a:r>
            <a:r>
              <a:rPr lang="en-US" dirty="0" smtClean="0">
                <a:ea typeface="+mn-ea"/>
                <a:cs typeface="+mn-cs"/>
              </a:rPr>
              <a:t>,…), treat a failure as an error and throw an exception or terminate with an error code</a:t>
            </a:r>
          </a:p>
          <a:p>
            <a:pPr lvl="2">
              <a:defRPr/>
            </a:pPr>
            <a:r>
              <a:rPr lang="en-US" dirty="0" smtClean="0">
                <a:ea typeface="+mn-ea"/>
                <a:cs typeface="+mn-cs"/>
              </a:rPr>
              <a:t>Don’t trust client code you don’t control!</a:t>
            </a:r>
          </a:p>
          <a:p>
            <a:pPr lvl="1">
              <a:defRPr/>
            </a:pPr>
            <a:r>
              <a:rPr lang="en-US" dirty="0" smtClean="0">
                <a:ea typeface="+mn-ea"/>
                <a:cs typeface="+mn-cs"/>
              </a:rPr>
              <a:t>If the condition is an internal matter, a failure represents a programming error (bug). Check this with assert</a:t>
            </a:r>
            <a:endParaRPr lang="en-US" dirty="0"/>
          </a:p>
        </p:txBody>
      </p:sp>
      <p:sp>
        <p:nvSpPr>
          <p:cNvPr id="1331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00A1E3C-9139-49E2-B7C5-3BCBAB6D6D4D}" type="slidenum">
              <a:rPr lang="en-US" sz="1400" smtClean="0">
                <a:solidFill>
                  <a:srgbClr val="800080"/>
                </a:solidFill>
              </a:rPr>
              <a:pPr eaLnBrk="1" hangingPunct="1"/>
              <a:t>11</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custDataLst>
              <p:tags r:id="rId1"/>
            </p:custDataLst>
          </p:nvPr>
        </p:nvSpPr>
        <p:spPr/>
        <p:txBody>
          <a:bodyPr/>
          <a:lstStyle/>
          <a:p>
            <a:r>
              <a:rPr lang="en-US" smtClean="0"/>
              <a:t>Static checking</a:t>
            </a:r>
          </a:p>
        </p:txBody>
      </p:sp>
      <p:sp>
        <p:nvSpPr>
          <p:cNvPr id="3" name="Content Placeholder 2"/>
          <p:cNvSpPr>
            <a:spLocks noGrp="1"/>
          </p:cNvSpPr>
          <p:nvPr>
            <p:ph idx="1"/>
            <p:custDataLst>
              <p:tags r:id="rId2"/>
            </p:custDataLst>
          </p:nvPr>
        </p:nvSpPr>
        <p:spPr/>
        <p:txBody>
          <a:bodyPr>
            <a:normAutofit fontScale="92500"/>
          </a:bodyPr>
          <a:lstStyle/>
          <a:p>
            <a:pPr>
              <a:defRPr/>
            </a:pPr>
            <a:r>
              <a:rPr lang="en-US" dirty="0" smtClean="0"/>
              <a:t>A stronger type system or other code-analysis tool might take a program and examine it for various kinds of errors</a:t>
            </a:r>
          </a:p>
          <a:p>
            <a:pPr lvl="1">
              <a:defRPr/>
            </a:pPr>
            <a:r>
              <a:rPr lang="en-US" dirty="0" smtClean="0">
                <a:ea typeface="+mn-ea"/>
                <a:cs typeface="+mn-cs"/>
              </a:rPr>
              <a:t>Plusses: earlier detection (“coverage” without running program), faster code</a:t>
            </a:r>
          </a:p>
          <a:p>
            <a:pPr lvl="1">
              <a:defRPr/>
            </a:pPr>
            <a:r>
              <a:rPr lang="en-US" dirty="0" smtClean="0">
                <a:ea typeface="+mn-ea"/>
                <a:cs typeface="+mn-cs"/>
              </a:rPr>
              <a:t>Minus: Potential “false positives” (spec couldn’t ever actually be violated, but tool can’t prove that)</a:t>
            </a:r>
          </a:p>
          <a:p>
            <a:pPr>
              <a:defRPr/>
            </a:pPr>
            <a:r>
              <a:rPr lang="en-US" dirty="0" smtClean="0"/>
              <a:t>Deep CS theory fact: Every code-analysis tool proving a non-trivial fact has either false positives (unwarranted warning) or false negatives (missed bug) or both</a:t>
            </a:r>
          </a:p>
          <a:p>
            <a:pPr>
              <a:defRPr/>
            </a:pPr>
            <a:r>
              <a:rPr lang="en-US" dirty="0" smtClean="0"/>
              <a:t>Deep real-world fact: That doesn’t make them </a:t>
            </a:r>
            <a:r>
              <a:rPr lang="en-US" dirty="0" err="1" smtClean="0"/>
              <a:t>unuseful</a:t>
            </a:r>
            <a:endParaRPr lang="en-US" dirty="0"/>
          </a:p>
        </p:txBody>
      </p:sp>
      <p:sp>
        <p:nvSpPr>
          <p:cNvPr id="1434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A9601B9-DAA2-41D0-B69A-60CD0FAB0558}" type="slidenum">
              <a:rPr lang="en-US" sz="1400" smtClean="0">
                <a:solidFill>
                  <a:srgbClr val="800080"/>
                </a:solidFill>
              </a:rPr>
              <a:pPr eaLnBrk="1" hangingPunct="1"/>
              <a:t>12</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custDataLst>
              <p:tags r:id="rId1"/>
            </p:custDataLst>
          </p:nvPr>
        </p:nvSpPr>
        <p:spPr/>
        <p:txBody>
          <a:bodyPr/>
          <a:lstStyle/>
          <a:p>
            <a:r>
              <a:rPr lang="en-US" smtClean="0"/>
              <a:t>Where we are</a:t>
            </a:r>
          </a:p>
        </p:txBody>
      </p:sp>
      <p:sp>
        <p:nvSpPr>
          <p:cNvPr id="4099" name="Content Placeholder 2"/>
          <p:cNvSpPr>
            <a:spLocks noGrp="1"/>
          </p:cNvSpPr>
          <p:nvPr>
            <p:ph idx="1"/>
            <p:custDataLst>
              <p:tags r:id="rId2"/>
            </p:custDataLst>
          </p:nvPr>
        </p:nvSpPr>
        <p:spPr/>
        <p:txBody>
          <a:bodyPr/>
          <a:lstStyle/>
          <a:p>
            <a:pPr>
              <a:buFontTx/>
              <a:buNone/>
            </a:pPr>
            <a:r>
              <a:rPr lang="en-US" smtClean="0"/>
              <a:t>Talked about testing, but not what (partially) correct was</a:t>
            </a:r>
          </a:p>
          <a:p>
            <a:r>
              <a:rPr lang="en-US" smtClean="0"/>
              <a:t>What does it mean to say a program is “correct”?</a:t>
            </a:r>
          </a:p>
          <a:p>
            <a:r>
              <a:rPr lang="en-US" smtClean="0"/>
              <a:t>How do we talk about what a program should “do”?</a:t>
            </a:r>
          </a:p>
          <a:p>
            <a:r>
              <a:rPr lang="en-US" smtClean="0"/>
              <a:t>What do we do when it “doesn’t”?</a:t>
            </a:r>
            <a:endParaRPr lang="en-US" i="1" smtClean="0"/>
          </a:p>
        </p:txBody>
      </p:sp>
      <p:sp>
        <p:nvSpPr>
          <p:cNvPr id="410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C3C6F44-DE36-458D-BF99-2F711BECBAF2}" type="slidenum">
              <a:rPr lang="en-US" sz="1400" smtClean="0">
                <a:solidFill>
                  <a:srgbClr val="800080"/>
                </a:solidFill>
              </a:rPr>
              <a:pPr eaLnBrk="1" hangingPunct="1"/>
              <a:t>2</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custDataLst>
              <p:tags r:id="rId1"/>
            </p:custDataLst>
          </p:nvPr>
        </p:nvSpPr>
        <p:spPr/>
        <p:txBody>
          <a:bodyPr/>
          <a:lstStyle/>
          <a:p>
            <a:r>
              <a:rPr lang="en-US" smtClean="0"/>
              <a:t>Specifying code?</a:t>
            </a:r>
          </a:p>
        </p:txBody>
      </p:sp>
      <p:sp>
        <p:nvSpPr>
          <p:cNvPr id="3" name="Content Placeholder 2"/>
          <p:cNvSpPr>
            <a:spLocks noGrp="1"/>
          </p:cNvSpPr>
          <p:nvPr>
            <p:ph idx="1"/>
            <p:custDataLst>
              <p:tags r:id="rId2"/>
            </p:custDataLst>
          </p:nvPr>
        </p:nvSpPr>
        <p:spPr/>
        <p:txBody>
          <a:bodyPr/>
          <a:lstStyle/>
          <a:p>
            <a:pPr>
              <a:defRPr/>
            </a:pPr>
            <a:r>
              <a:rPr lang="en-US" dirty="0" smtClean="0"/>
              <a:t>We made a </a:t>
            </a:r>
            <a:r>
              <a:rPr lang="en-US" i="1" dirty="0" smtClean="0"/>
              <a:t>big</a:t>
            </a:r>
            <a:r>
              <a:rPr lang="en-US" dirty="0" smtClean="0"/>
              <a:t> assumption, that we know what the code is supposed to do!</a:t>
            </a:r>
          </a:p>
          <a:p>
            <a:pPr>
              <a:defRPr/>
            </a:pPr>
            <a:r>
              <a:rPr lang="en-US" dirty="0" smtClean="0"/>
              <a:t>Often, a complete </a:t>
            </a:r>
            <a:r>
              <a:rPr lang="en-US" i="1" dirty="0" smtClean="0">
                <a:solidFill>
                  <a:srgbClr val="009900"/>
                </a:solidFill>
              </a:rPr>
              <a:t>specification</a:t>
            </a:r>
            <a:r>
              <a:rPr lang="en-US" dirty="0" smtClean="0">
                <a:solidFill>
                  <a:srgbClr val="009900"/>
                </a:solidFill>
              </a:rPr>
              <a:t> </a:t>
            </a:r>
            <a:r>
              <a:rPr lang="en-US" dirty="0" smtClean="0"/>
              <a:t>is at least as difficult as writing the code. But:</a:t>
            </a:r>
          </a:p>
          <a:p>
            <a:pPr lvl="1">
              <a:defRPr/>
            </a:pPr>
            <a:r>
              <a:rPr lang="en-US" dirty="0" smtClean="0">
                <a:ea typeface="+mn-ea"/>
                <a:cs typeface="+mn-cs"/>
              </a:rPr>
              <a:t>It’s still worth thinking about</a:t>
            </a:r>
          </a:p>
          <a:p>
            <a:pPr lvl="1">
              <a:defRPr/>
            </a:pPr>
            <a:r>
              <a:rPr lang="en-US" i="1" dirty="0" smtClean="0">
                <a:solidFill>
                  <a:srgbClr val="0000FF"/>
                </a:solidFill>
                <a:ea typeface="+mn-ea"/>
                <a:cs typeface="+mn-cs"/>
              </a:rPr>
              <a:t>Partial</a:t>
            </a:r>
            <a:r>
              <a:rPr lang="en-US" dirty="0" smtClean="0">
                <a:solidFill>
                  <a:srgbClr val="0000FF"/>
                </a:solidFill>
                <a:ea typeface="+mn-ea"/>
                <a:cs typeface="+mn-cs"/>
              </a:rPr>
              <a:t> specifications </a:t>
            </a:r>
            <a:r>
              <a:rPr lang="en-US" dirty="0" smtClean="0">
                <a:ea typeface="+mn-ea"/>
                <a:cs typeface="+mn-cs"/>
              </a:rPr>
              <a:t>are better than none</a:t>
            </a:r>
          </a:p>
          <a:p>
            <a:pPr lvl="1">
              <a:defRPr/>
            </a:pPr>
            <a:r>
              <a:rPr lang="en-US" i="1" dirty="0" smtClean="0">
                <a:ea typeface="+mn-ea"/>
                <a:cs typeface="+mn-cs"/>
              </a:rPr>
              <a:t>Checking</a:t>
            </a:r>
            <a:r>
              <a:rPr lang="en-US" dirty="0" smtClean="0">
                <a:ea typeface="+mn-ea"/>
                <a:cs typeface="+mn-cs"/>
              </a:rPr>
              <a:t> specifications (at compile-time and/or run-time) is great for finding bugs early and “assigning blame”</a:t>
            </a:r>
            <a:endParaRPr lang="en-US" dirty="0"/>
          </a:p>
        </p:txBody>
      </p:sp>
      <p:sp>
        <p:nvSpPr>
          <p:cNvPr id="512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AF7DFA97-2CAB-4D45-A30D-86473937F042}" type="slidenum">
              <a:rPr lang="en-US" sz="1400" smtClean="0">
                <a:solidFill>
                  <a:srgbClr val="800080"/>
                </a:solidFill>
              </a:rPr>
              <a:pPr eaLnBrk="1" hangingPunct="1"/>
              <a:t>3</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custDataLst>
              <p:tags r:id="rId1"/>
            </p:custDataLst>
          </p:nvPr>
        </p:nvSpPr>
        <p:spPr/>
        <p:txBody>
          <a:bodyPr/>
          <a:lstStyle/>
          <a:p>
            <a:r>
              <a:rPr lang="en-US" smtClean="0"/>
              <a:t>Full specification</a:t>
            </a:r>
          </a:p>
        </p:txBody>
      </p:sp>
      <p:sp>
        <p:nvSpPr>
          <p:cNvPr id="3" name="Content Placeholder 2"/>
          <p:cNvSpPr>
            <a:spLocks noGrp="1"/>
          </p:cNvSpPr>
          <p:nvPr>
            <p:ph idx="1"/>
            <p:custDataLst>
              <p:tags r:id="rId2"/>
            </p:custDataLst>
          </p:nvPr>
        </p:nvSpPr>
        <p:spPr/>
        <p:txBody>
          <a:bodyPr>
            <a:normAutofit fontScale="92500"/>
          </a:bodyPr>
          <a:lstStyle/>
          <a:p>
            <a:pPr>
              <a:defRPr/>
            </a:pPr>
            <a:r>
              <a:rPr lang="en-US" dirty="0" smtClean="0"/>
              <a:t>Often tractable for very simple stuff: “Given integers </a:t>
            </a:r>
            <a:r>
              <a:rPr lang="en-US" i="1" dirty="0" err="1" smtClean="0"/>
              <a:t>x</a:t>
            </a:r>
            <a:r>
              <a:rPr lang="en-US" dirty="0" err="1" smtClean="0"/>
              <a:t>,</a:t>
            </a:r>
            <a:r>
              <a:rPr lang="en-US" i="1" dirty="0" err="1" smtClean="0"/>
              <a:t>y</a:t>
            </a:r>
            <a:r>
              <a:rPr lang="en-US" i="1" dirty="0" smtClean="0"/>
              <a:t>&gt;0</a:t>
            </a:r>
            <a:r>
              <a:rPr lang="en-US" dirty="0" smtClean="0"/>
              <a:t>, return their greatest common divisor.”</a:t>
            </a:r>
          </a:p>
          <a:p>
            <a:pPr>
              <a:defRPr/>
            </a:pPr>
            <a:r>
              <a:rPr lang="en-US" dirty="0" smtClean="0"/>
              <a:t>What about sorting a doubly-linked list?</a:t>
            </a:r>
          </a:p>
          <a:p>
            <a:pPr lvl="1">
              <a:defRPr/>
            </a:pPr>
            <a:r>
              <a:rPr lang="en-US" dirty="0" smtClean="0">
                <a:ea typeface="+mn-ea"/>
                <a:cs typeface="+mn-cs"/>
              </a:rPr>
              <a:t>Precondition: Can input be </a:t>
            </a:r>
            <a:r>
              <a:rPr lang="en-US" b="1" dirty="0" smtClean="0">
                <a:latin typeface="Courier New" pitchFamily="49" charset="0"/>
                <a:ea typeface="+mn-ea"/>
                <a:cs typeface="Courier New" pitchFamily="49" charset="0"/>
              </a:rPr>
              <a:t>NULL</a:t>
            </a:r>
            <a:r>
              <a:rPr lang="en-US" dirty="0" smtClean="0">
                <a:ea typeface="+mn-ea"/>
                <a:cs typeface="+mn-cs"/>
              </a:rPr>
              <a:t>? Can any </a:t>
            </a:r>
            <a:r>
              <a:rPr lang="en-US" b="1" dirty="0" err="1" smtClean="0">
                <a:latin typeface="Courier New" pitchFamily="49" charset="0"/>
                <a:ea typeface="+mn-ea"/>
                <a:cs typeface="Courier New" pitchFamily="49" charset="0"/>
              </a:rPr>
              <a:t>prev</a:t>
            </a:r>
            <a:r>
              <a:rPr lang="en-US" dirty="0" smtClean="0">
                <a:ea typeface="+mn-ea"/>
                <a:cs typeface="+mn-cs"/>
              </a:rPr>
              <a:t> and </a:t>
            </a:r>
            <a:r>
              <a:rPr lang="en-US" b="1" dirty="0" smtClean="0">
                <a:latin typeface="Courier New" pitchFamily="49" charset="0"/>
                <a:ea typeface="+mn-ea"/>
                <a:cs typeface="Courier New" pitchFamily="49" charset="0"/>
              </a:rPr>
              <a:t>next</a:t>
            </a:r>
            <a:r>
              <a:rPr lang="en-US" dirty="0" smtClean="0">
                <a:ea typeface="+mn-ea"/>
                <a:cs typeface="+mn-cs"/>
              </a:rPr>
              <a:t> fields be </a:t>
            </a:r>
            <a:r>
              <a:rPr lang="en-US" b="1" dirty="0" smtClean="0">
                <a:latin typeface="Courier New" pitchFamily="49" charset="0"/>
                <a:ea typeface="+mn-ea"/>
                <a:cs typeface="Courier New" pitchFamily="49" charset="0"/>
              </a:rPr>
              <a:t>NULL</a:t>
            </a:r>
            <a:r>
              <a:rPr lang="en-US" dirty="0" smtClean="0">
                <a:ea typeface="+mn-ea"/>
                <a:cs typeface="+mn-cs"/>
              </a:rPr>
              <a:t>?  Can the list be circular or not?</a:t>
            </a:r>
          </a:p>
          <a:p>
            <a:pPr lvl="1">
              <a:defRPr/>
            </a:pPr>
            <a:r>
              <a:rPr lang="en-US" dirty="0" err="1" smtClean="0">
                <a:ea typeface="+mn-ea"/>
                <a:cs typeface="+mn-cs"/>
              </a:rPr>
              <a:t>Postcondition</a:t>
            </a:r>
            <a:r>
              <a:rPr lang="en-US" dirty="0" smtClean="0">
                <a:ea typeface="+mn-ea"/>
                <a:cs typeface="+mn-cs"/>
              </a:rPr>
              <a:t>: Sorted (how to specify?)</a:t>
            </a:r>
          </a:p>
          <a:p>
            <a:pPr>
              <a:defRPr/>
            </a:pPr>
            <a:r>
              <a:rPr lang="en-US" dirty="0" smtClean="0"/>
              <a:t>And there’s often more than “pre” and “post” – time/space overhead, other effects (such as printing), things that may happen in parallel</a:t>
            </a:r>
          </a:p>
          <a:p>
            <a:pPr>
              <a:defRPr/>
            </a:pPr>
            <a:r>
              <a:rPr lang="en-US" dirty="0" smtClean="0"/>
              <a:t>Specs should guide programming and testing! Should be declarative (“what” not “how”) to decouple implementation and use.</a:t>
            </a:r>
            <a:endParaRPr lang="en-US" dirty="0"/>
          </a:p>
        </p:txBody>
      </p:sp>
      <p:sp>
        <p:nvSpPr>
          <p:cNvPr id="6148"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E94E89-65FE-4E37-A8A5-AB7EF568BD2A}" type="slidenum">
              <a:rPr lang="en-US" sz="1400" smtClean="0">
                <a:solidFill>
                  <a:srgbClr val="800080"/>
                </a:solidFill>
              </a:rPr>
              <a:pPr eaLnBrk="1" hangingPunct="1"/>
              <a:t>4</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70" name="Title 1"/>
          <p:cNvSpPr>
            <a:spLocks noGrp="1"/>
          </p:cNvSpPr>
          <p:nvPr>
            <p:ph type="title"/>
            <p:custDataLst>
              <p:tags r:id="rId1"/>
            </p:custDataLst>
          </p:nvPr>
        </p:nvSpPr>
        <p:spPr/>
        <p:txBody>
          <a:bodyPr/>
          <a:lstStyle/>
          <a:p>
            <a:r>
              <a:rPr lang="en-US" smtClean="0"/>
              <a:t>Pre/post conditions and invariants</a:t>
            </a:r>
          </a:p>
        </p:txBody>
      </p:sp>
      <p:sp>
        <p:nvSpPr>
          <p:cNvPr id="3" name="Content Placeholder 2"/>
          <p:cNvSpPr>
            <a:spLocks noGrp="1"/>
          </p:cNvSpPr>
          <p:nvPr>
            <p:ph idx="1"/>
            <p:custDataLst>
              <p:tags r:id="rId2"/>
            </p:custDataLst>
          </p:nvPr>
        </p:nvSpPr>
        <p:spPr/>
        <p:txBody>
          <a:bodyPr>
            <a:normAutofit lnSpcReduction="10000"/>
          </a:bodyPr>
          <a:lstStyle/>
          <a:p>
            <a:pPr>
              <a:defRPr/>
            </a:pPr>
            <a:r>
              <a:rPr lang="en-US" dirty="0" smtClean="0"/>
              <a:t>Pre- and post-conditions apply to any statement, not just functions</a:t>
            </a:r>
          </a:p>
          <a:p>
            <a:pPr lvl="1">
              <a:defRPr/>
            </a:pPr>
            <a:r>
              <a:rPr lang="en-US" dirty="0" smtClean="0">
                <a:ea typeface="+mn-ea"/>
                <a:cs typeface="+mn-cs"/>
              </a:rPr>
              <a:t>What is assumed before and guaranteed after</a:t>
            </a:r>
          </a:p>
          <a:p>
            <a:pPr>
              <a:defRPr/>
            </a:pPr>
            <a:r>
              <a:rPr lang="en-US" dirty="0" smtClean="0"/>
              <a:t>Because a loop “calls itself” its body’s post-condition better imply the loop’s precondition</a:t>
            </a:r>
          </a:p>
          <a:p>
            <a:pPr lvl="1">
              <a:defRPr/>
            </a:pPr>
            <a:r>
              <a:rPr lang="en-US" dirty="0" smtClean="0">
                <a:ea typeface="+mn-ea"/>
                <a:cs typeface="+mn-cs"/>
              </a:rPr>
              <a:t>A loop invariant</a:t>
            </a:r>
          </a:p>
          <a:p>
            <a:pPr>
              <a:defRPr/>
            </a:pPr>
            <a:r>
              <a:rPr lang="en-US" dirty="0" smtClean="0"/>
              <a:t>Example: find max (next slide)</a:t>
            </a:r>
          </a:p>
          <a:p>
            <a:pPr>
              <a:defRPr/>
            </a:pPr>
            <a:endParaRPr lang="en-US" dirty="0" smtClean="0"/>
          </a:p>
          <a:p>
            <a:pPr>
              <a:defRPr/>
            </a:pPr>
            <a:r>
              <a:rPr lang="en-US" dirty="0" smtClean="0"/>
              <a:t>Meaning of “correct”: a segment of code is correct if, when it begins execution in a state where its precondition is true, it is guaranteed to terminate in a state in which the </a:t>
            </a:r>
            <a:r>
              <a:rPr lang="en-US" dirty="0" err="1" smtClean="0"/>
              <a:t>postcondition</a:t>
            </a:r>
            <a:r>
              <a:rPr lang="en-US" dirty="0" smtClean="0"/>
              <a:t> is true</a:t>
            </a:r>
            <a:endParaRPr lang="en-US" dirty="0"/>
          </a:p>
        </p:txBody>
      </p:sp>
      <p:sp>
        <p:nvSpPr>
          <p:cNvPr id="7172"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8C8DDBA-DE73-47C2-B6F2-CDA9B47EE919}" type="slidenum">
              <a:rPr lang="en-US" sz="1400" smtClean="0">
                <a:solidFill>
                  <a:srgbClr val="800080"/>
                </a:solidFill>
              </a:rPr>
              <a:pPr eaLnBrk="1" hangingPunct="1"/>
              <a:t>5</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Title 1"/>
          <p:cNvSpPr>
            <a:spLocks noGrp="1"/>
          </p:cNvSpPr>
          <p:nvPr>
            <p:ph type="title"/>
            <p:custDataLst>
              <p:tags r:id="rId1"/>
            </p:custDataLst>
          </p:nvPr>
        </p:nvSpPr>
        <p:spPr/>
        <p:txBody>
          <a:bodyPr/>
          <a:lstStyle/>
          <a:p>
            <a:r>
              <a:rPr lang="en-US" smtClean="0"/>
              <a:t>Pre/post conditions and invariants</a:t>
            </a:r>
          </a:p>
        </p:txBody>
      </p:sp>
      <p:sp>
        <p:nvSpPr>
          <p:cNvPr id="3" name="Content Placeholder 2"/>
          <p:cNvSpPr>
            <a:spLocks noGrp="1"/>
          </p:cNvSpPr>
          <p:nvPr>
            <p:ph idx="1"/>
            <p:custDataLst>
              <p:tags r:id="rId2"/>
            </p:custDataLst>
          </p:nvPr>
        </p:nvSpPr>
        <p:spPr/>
        <p:txBody>
          <a:bodyPr>
            <a:normAutofit fontScale="85000" lnSpcReduction="10000"/>
          </a:bodyPr>
          <a:lstStyle/>
          <a:p>
            <a:pPr lvl="2">
              <a:buFontTx/>
              <a:buNone/>
              <a:defRPr/>
            </a:pPr>
            <a:r>
              <a:rPr lang="en-US" b="1" dirty="0" smtClean="0">
                <a:latin typeface="Courier New" pitchFamily="49" charset="0"/>
                <a:ea typeface="+mn-ea"/>
                <a:cs typeface="Courier New" pitchFamily="49" charset="0"/>
              </a:rPr>
              <a:t>// pre: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 has length </a:t>
            </a:r>
            <a:r>
              <a:rPr lang="en-US" b="1" dirty="0" err="1" smtClean="0">
                <a:latin typeface="Courier New" pitchFamily="49" charset="0"/>
                <a:ea typeface="+mn-ea"/>
                <a:cs typeface="Courier New" pitchFamily="49" charset="0"/>
              </a:rPr>
              <a:t>len</a:t>
            </a: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len</a:t>
            </a:r>
            <a:r>
              <a:rPr lang="en-US" b="1" dirty="0" smtClean="0">
                <a:latin typeface="Courier New" pitchFamily="49" charset="0"/>
                <a:ea typeface="+mn-ea"/>
                <a:cs typeface="Courier New" pitchFamily="49" charset="0"/>
              </a:rPr>
              <a:t> &gt;= 1</a:t>
            </a:r>
          </a:p>
          <a:p>
            <a:pPr lvl="2">
              <a:buFontTx/>
              <a:buNone/>
              <a:defRPr/>
            </a:pP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max =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[0];</a:t>
            </a:r>
          </a:p>
          <a:p>
            <a:pPr lvl="2">
              <a:buFontTx/>
              <a:buNone/>
              <a:defRPr/>
            </a:pP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=1;</a:t>
            </a:r>
          </a:p>
          <a:p>
            <a:pPr lvl="2">
              <a:buFontTx/>
              <a:buNone/>
              <a:defRPr/>
            </a:pPr>
            <a:r>
              <a:rPr lang="en-US" b="1" dirty="0" smtClean="0">
                <a:latin typeface="Courier New" pitchFamily="49" charset="0"/>
                <a:ea typeface="+mn-ea"/>
                <a:cs typeface="Courier New" pitchFamily="49" charset="0"/>
              </a:rPr>
              <a:t>while(</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&lt;</a:t>
            </a:r>
            <a:r>
              <a:rPr lang="en-US" b="1" dirty="0" err="1" smtClean="0">
                <a:latin typeface="Courier New" pitchFamily="49" charset="0"/>
                <a:ea typeface="+mn-ea"/>
                <a:cs typeface="Courier New" pitchFamily="49" charset="0"/>
              </a:rPr>
              <a:t>len</a:t>
            </a:r>
            <a:r>
              <a:rPr lang="en-US" b="1" dirty="0" smtClean="0">
                <a:latin typeface="Courier New" pitchFamily="49" charset="0"/>
                <a:ea typeface="+mn-ea"/>
                <a:cs typeface="Courier New" pitchFamily="49" charset="0"/>
              </a:rPr>
              <a:t>) {</a:t>
            </a:r>
          </a:p>
          <a:p>
            <a:pPr lvl="2">
              <a:buFontTx/>
              <a:buNone/>
              <a:defRPr/>
            </a:pPr>
            <a:r>
              <a:rPr lang="en-US" b="1" dirty="0" smtClean="0">
                <a:latin typeface="Courier New" pitchFamily="49" charset="0"/>
                <a:ea typeface="+mn-ea"/>
                <a:cs typeface="Courier New" pitchFamily="49" charset="0"/>
              </a:rPr>
              <a:t>	if(</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 &gt; max)</a:t>
            </a:r>
          </a:p>
          <a:p>
            <a:pPr lvl="2">
              <a:buFontTx/>
              <a:buNone/>
              <a:defRPr/>
            </a:pPr>
            <a:r>
              <a:rPr lang="en-US" b="1" dirty="0" smtClean="0">
                <a:latin typeface="Courier New" pitchFamily="49" charset="0"/>
                <a:ea typeface="+mn-ea"/>
                <a:cs typeface="Courier New" pitchFamily="49" charset="0"/>
              </a:rPr>
              <a:t>	  max =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a:t>
            </a:r>
          </a:p>
          <a:p>
            <a:pPr lvl="2">
              <a:buFontTx/>
              <a:buNone/>
              <a:defRPr/>
            </a:pPr>
            <a:r>
              <a:rPr lang="en-US" b="1" dirty="0" smtClean="0">
                <a:latin typeface="Courier New" pitchFamily="49" charset="0"/>
                <a:ea typeface="+mn-ea"/>
                <a:cs typeface="Courier New" pitchFamily="49" charset="0"/>
              </a:rPr>
              <a:t>	++</a:t>
            </a:r>
            <a:r>
              <a:rPr lang="en-US" b="1" dirty="0" err="1" smtClean="0">
                <a:latin typeface="Courier New" pitchFamily="49" charset="0"/>
                <a:ea typeface="+mn-ea"/>
                <a:cs typeface="Courier New" pitchFamily="49" charset="0"/>
              </a:rPr>
              <a:t>i</a:t>
            </a:r>
            <a:r>
              <a:rPr lang="en-US" b="1" dirty="0" smtClean="0">
                <a:latin typeface="Courier New" pitchFamily="49" charset="0"/>
                <a:ea typeface="+mn-ea"/>
                <a:cs typeface="Courier New" pitchFamily="49" charset="0"/>
              </a:rPr>
              <a:t>;</a:t>
            </a:r>
          </a:p>
          <a:p>
            <a:pPr lvl="2">
              <a:buFontTx/>
              <a:buNone/>
              <a:defRPr/>
            </a:pPr>
            <a:r>
              <a:rPr lang="en-US" b="1" dirty="0" smtClean="0">
                <a:latin typeface="Courier New" pitchFamily="49" charset="0"/>
                <a:ea typeface="+mn-ea"/>
                <a:cs typeface="Courier New" pitchFamily="49" charset="0"/>
              </a:rPr>
              <a:t>}</a:t>
            </a:r>
          </a:p>
          <a:p>
            <a:pPr lvl="2">
              <a:buFontTx/>
              <a:buNone/>
              <a:defRPr/>
            </a:pPr>
            <a:r>
              <a:rPr lang="en-US" b="1" dirty="0" smtClean="0">
                <a:latin typeface="Courier New" pitchFamily="49" charset="0"/>
                <a:ea typeface="+mn-ea"/>
                <a:cs typeface="Courier New" pitchFamily="49" charset="0"/>
              </a:rPr>
              <a:t>// post: max &gt;= all </a:t>
            </a:r>
            <a:r>
              <a:rPr lang="en-US" b="1" dirty="0" err="1" smtClean="0">
                <a:latin typeface="Courier New" pitchFamily="49" charset="0"/>
                <a:ea typeface="+mn-ea"/>
                <a:cs typeface="Courier New" pitchFamily="49" charset="0"/>
              </a:rPr>
              <a:t>arr</a:t>
            </a:r>
            <a:r>
              <a:rPr lang="en-US" b="1" dirty="0" smtClean="0">
                <a:latin typeface="Courier New" pitchFamily="49" charset="0"/>
                <a:ea typeface="+mn-ea"/>
                <a:cs typeface="Courier New" pitchFamily="49" charset="0"/>
              </a:rPr>
              <a:t> elements</a:t>
            </a:r>
          </a:p>
          <a:p>
            <a:pPr>
              <a:buFontTx/>
              <a:buNone/>
              <a:defRPr/>
            </a:pPr>
            <a:r>
              <a:rPr lang="en-US" dirty="0" smtClean="0"/>
              <a:t>loop-invariant: For all </a:t>
            </a:r>
            <a:r>
              <a:rPr lang="en-US" b="1" dirty="0" smtClean="0">
                <a:latin typeface="Courier New" pitchFamily="49" charset="0"/>
                <a:cs typeface="Courier New" pitchFamily="49" charset="0"/>
              </a:rPr>
              <a:t>j&lt;</a:t>
            </a:r>
            <a:r>
              <a:rPr lang="en-US" b="1" dirty="0" err="1" smtClean="0">
                <a:latin typeface="Courier New" pitchFamily="49" charset="0"/>
                <a:cs typeface="Courier New" pitchFamily="49" charset="0"/>
              </a:rPr>
              <a:t>i</a:t>
            </a:r>
            <a:r>
              <a:rPr lang="en-US" dirty="0" smtClean="0"/>
              <a:t>, </a:t>
            </a:r>
            <a:r>
              <a:rPr lang="en-US" b="1" dirty="0" smtClean="0">
                <a:latin typeface="Courier New" pitchFamily="49" charset="0"/>
                <a:cs typeface="Courier New" pitchFamily="49" charset="0"/>
              </a:rPr>
              <a:t>max&gt;=</a:t>
            </a:r>
            <a:r>
              <a:rPr lang="en-US" b="1" dirty="0" err="1" smtClean="0">
                <a:latin typeface="Courier New" pitchFamily="49" charset="0"/>
                <a:cs typeface="Courier New" pitchFamily="49" charset="0"/>
              </a:rPr>
              <a:t>arr</a:t>
            </a:r>
            <a:r>
              <a:rPr lang="en-US" b="1" dirty="0" smtClean="0">
                <a:latin typeface="Courier New" pitchFamily="49" charset="0"/>
                <a:cs typeface="Courier New" pitchFamily="49" charset="0"/>
              </a:rPr>
              <a:t>[j]</a:t>
            </a:r>
            <a:r>
              <a:rPr lang="en-US" dirty="0" smtClean="0"/>
              <a:t>.</a:t>
            </a:r>
          </a:p>
          <a:p>
            <a:pPr>
              <a:defRPr/>
            </a:pPr>
            <a:r>
              <a:rPr lang="en-US" dirty="0" smtClean="0"/>
              <a:t>to show it holds after the loop body, must assume it holds before loop body</a:t>
            </a:r>
          </a:p>
          <a:p>
            <a:pPr>
              <a:defRPr/>
            </a:pPr>
            <a:r>
              <a:rPr lang="en-US" dirty="0" smtClean="0"/>
              <a:t>loop-invariant plus </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i</a:t>
            </a:r>
            <a:r>
              <a:rPr lang="en-US" b="1" dirty="0" smtClean="0">
                <a:latin typeface="Courier New" pitchFamily="49" charset="0"/>
                <a:cs typeface="Courier New" pitchFamily="49" charset="0"/>
              </a:rPr>
              <a:t>&lt;</a:t>
            </a:r>
            <a:r>
              <a:rPr lang="en-US" b="1" dirty="0" err="1" smtClean="0">
                <a:latin typeface="Courier New" pitchFamily="49" charset="0"/>
                <a:cs typeface="Courier New" pitchFamily="49" charset="0"/>
              </a:rPr>
              <a:t>len</a:t>
            </a:r>
            <a:r>
              <a:rPr lang="en-US" b="1" dirty="0" smtClean="0">
                <a:latin typeface="Courier New" pitchFamily="49" charset="0"/>
                <a:cs typeface="Courier New" pitchFamily="49" charset="0"/>
              </a:rPr>
              <a:t>)</a:t>
            </a:r>
            <a:r>
              <a:rPr lang="en-US" dirty="0" smtClean="0"/>
              <a:t> after body, enough to show post</a:t>
            </a:r>
            <a:endParaRPr lang="en-US" dirty="0"/>
          </a:p>
        </p:txBody>
      </p:sp>
      <p:sp>
        <p:nvSpPr>
          <p:cNvPr id="8196"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C8BDF5B-58B2-46AD-97BE-2041BAB4688B}" type="slidenum">
              <a:rPr lang="en-US" sz="1400" smtClean="0">
                <a:solidFill>
                  <a:srgbClr val="800080"/>
                </a:solidFill>
              </a:rPr>
              <a:pPr eaLnBrk="1" hangingPunct="1"/>
              <a:t>6</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custDataLst>
              <p:tags r:id="rId1"/>
            </p:custDataLst>
          </p:nvPr>
        </p:nvSpPr>
        <p:spPr/>
        <p:txBody>
          <a:bodyPr/>
          <a:lstStyle/>
          <a:p>
            <a:r>
              <a:rPr lang="en-US" smtClean="0"/>
              <a:t>Partial specifications</a:t>
            </a:r>
          </a:p>
        </p:txBody>
      </p:sp>
      <p:sp>
        <p:nvSpPr>
          <p:cNvPr id="3" name="Content Placeholder 2"/>
          <p:cNvSpPr>
            <a:spLocks noGrp="1"/>
          </p:cNvSpPr>
          <p:nvPr>
            <p:ph idx="1"/>
            <p:custDataLst>
              <p:tags r:id="rId2"/>
            </p:custDataLst>
          </p:nvPr>
        </p:nvSpPr>
        <p:spPr/>
        <p:txBody>
          <a:bodyPr>
            <a:normAutofit fontScale="92500"/>
          </a:bodyPr>
          <a:lstStyle/>
          <a:p>
            <a:pPr>
              <a:buFontTx/>
              <a:buNone/>
              <a:defRPr/>
            </a:pPr>
            <a:r>
              <a:rPr lang="en-US" dirty="0" smtClean="0"/>
              <a:t>The difficulty of full specifications need not mean abandoning all hope</a:t>
            </a:r>
          </a:p>
          <a:p>
            <a:pPr>
              <a:buFontTx/>
              <a:buNone/>
              <a:defRPr/>
            </a:pPr>
            <a:r>
              <a:rPr lang="en-US" dirty="0" smtClean="0"/>
              <a:t>Useful partial specs:</a:t>
            </a:r>
          </a:p>
          <a:p>
            <a:pPr lvl="1">
              <a:defRPr/>
            </a:pPr>
            <a:r>
              <a:rPr lang="en-US" dirty="0" smtClean="0">
                <a:ea typeface="+mn-ea"/>
                <a:cs typeface="+mn-cs"/>
              </a:rPr>
              <a:t>Can </a:t>
            </a:r>
            <a:r>
              <a:rPr lang="en-US" dirty="0" err="1" smtClean="0">
                <a:ea typeface="+mn-ea"/>
                <a:cs typeface="+mn-cs"/>
              </a:rPr>
              <a:t>args</a:t>
            </a:r>
            <a:r>
              <a:rPr lang="en-US" dirty="0" smtClean="0">
                <a:ea typeface="+mn-ea"/>
                <a:cs typeface="+mn-cs"/>
              </a:rPr>
              <a:t> be </a:t>
            </a:r>
            <a:r>
              <a:rPr lang="en-US" b="1" dirty="0" smtClean="0">
                <a:latin typeface="Courier New" pitchFamily="49" charset="0"/>
                <a:ea typeface="+mn-ea"/>
                <a:cs typeface="Courier New" pitchFamily="49" charset="0"/>
              </a:rPr>
              <a:t>NULL</a:t>
            </a:r>
            <a:r>
              <a:rPr lang="en-US" dirty="0" smtClean="0">
                <a:ea typeface="+mn-ea"/>
                <a:cs typeface="+mn-cs"/>
              </a:rPr>
              <a:t>?</a:t>
            </a:r>
          </a:p>
          <a:p>
            <a:pPr lvl="1">
              <a:defRPr/>
            </a:pPr>
            <a:r>
              <a:rPr lang="en-US" dirty="0" smtClean="0">
                <a:ea typeface="+mn-ea"/>
                <a:cs typeface="+mn-cs"/>
              </a:rPr>
              <a:t>Can </a:t>
            </a:r>
            <a:r>
              <a:rPr lang="en-US" dirty="0" err="1" smtClean="0">
                <a:ea typeface="+mn-ea"/>
                <a:cs typeface="+mn-cs"/>
              </a:rPr>
              <a:t>args</a:t>
            </a:r>
            <a:r>
              <a:rPr lang="en-US" dirty="0" smtClean="0">
                <a:ea typeface="+mn-ea"/>
                <a:cs typeface="+mn-cs"/>
              </a:rPr>
              <a:t> alias?</a:t>
            </a:r>
          </a:p>
          <a:p>
            <a:pPr lvl="1">
              <a:defRPr/>
            </a:pPr>
            <a:r>
              <a:rPr lang="en-US" dirty="0" smtClean="0">
                <a:ea typeface="+mn-ea"/>
                <a:cs typeface="+mn-cs"/>
              </a:rPr>
              <a:t>Are pointers to stack data allowed? Dangling pointers?</a:t>
            </a:r>
          </a:p>
          <a:p>
            <a:pPr lvl="1">
              <a:defRPr/>
            </a:pPr>
            <a:r>
              <a:rPr lang="en-US" dirty="0" smtClean="0">
                <a:ea typeface="+mn-ea"/>
                <a:cs typeface="+mn-cs"/>
              </a:rPr>
              <a:t>Are cycles in data structures allowed?</a:t>
            </a:r>
          </a:p>
          <a:p>
            <a:pPr lvl="1">
              <a:defRPr/>
            </a:pPr>
            <a:r>
              <a:rPr lang="en-US" dirty="0" smtClean="0">
                <a:ea typeface="+mn-ea"/>
                <a:cs typeface="+mn-cs"/>
              </a:rPr>
              <a:t>What is the minimum/maximum length of an array?</a:t>
            </a:r>
          </a:p>
          <a:p>
            <a:pPr lvl="1">
              <a:defRPr/>
            </a:pPr>
            <a:r>
              <a:rPr lang="en-US" dirty="0" smtClean="0">
                <a:ea typeface="+mn-ea"/>
                <a:cs typeface="+mn-cs"/>
              </a:rPr>
              <a:t>...</a:t>
            </a:r>
          </a:p>
          <a:p>
            <a:pPr>
              <a:buFontTx/>
              <a:buNone/>
              <a:defRPr/>
            </a:pPr>
            <a:r>
              <a:rPr lang="en-US" dirty="0" smtClean="0"/>
              <a:t>Guides callers, </a:t>
            </a:r>
            <a:r>
              <a:rPr lang="en-US" dirty="0" err="1" smtClean="0"/>
              <a:t>callees</a:t>
            </a:r>
            <a:r>
              <a:rPr lang="en-US" dirty="0" smtClean="0"/>
              <a:t>, and testers</a:t>
            </a:r>
            <a:endParaRPr lang="en-US" dirty="0"/>
          </a:p>
        </p:txBody>
      </p:sp>
      <p:sp>
        <p:nvSpPr>
          <p:cNvPr id="9220"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BA30A5-7FCB-4AE6-8FA3-66E9868DB89D}" type="slidenum">
              <a:rPr lang="en-US" sz="1400" smtClean="0">
                <a:solidFill>
                  <a:srgbClr val="800080"/>
                </a:solidFill>
              </a:rPr>
              <a:pPr eaLnBrk="1" hangingPunct="1"/>
              <a:t>7</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custDataLst>
              <p:tags r:id="rId1"/>
            </p:custDataLst>
          </p:nvPr>
        </p:nvSpPr>
        <p:spPr/>
        <p:txBody>
          <a:bodyPr/>
          <a:lstStyle/>
          <a:p>
            <a:r>
              <a:rPr lang="en-US" smtClean="0"/>
              <a:t>Beyond testing</a:t>
            </a:r>
          </a:p>
        </p:txBody>
      </p:sp>
      <p:sp>
        <p:nvSpPr>
          <p:cNvPr id="3" name="Content Placeholder 2"/>
          <p:cNvSpPr>
            <a:spLocks noGrp="1"/>
          </p:cNvSpPr>
          <p:nvPr>
            <p:ph idx="1"/>
            <p:custDataLst>
              <p:tags r:id="rId2"/>
            </p:custDataLst>
          </p:nvPr>
        </p:nvSpPr>
        <p:spPr/>
        <p:txBody>
          <a:bodyPr/>
          <a:lstStyle/>
          <a:p>
            <a:pPr>
              <a:defRPr/>
            </a:pPr>
            <a:r>
              <a:rPr lang="en-US" dirty="0" smtClean="0"/>
              <a:t>Specs are useful for more than “things to think about while coding” and testing and comments</a:t>
            </a:r>
          </a:p>
          <a:p>
            <a:pPr>
              <a:defRPr/>
            </a:pPr>
            <a:r>
              <a:rPr lang="en-US" dirty="0" smtClean="0"/>
              <a:t>Sometimes you can check them dynamically, e.g., with assertions (all examples true for C and Java)</a:t>
            </a:r>
          </a:p>
          <a:p>
            <a:pPr lvl="1">
              <a:defRPr/>
            </a:pPr>
            <a:r>
              <a:rPr lang="en-US" dirty="0" smtClean="0">
                <a:ea typeface="+mn-ea"/>
                <a:cs typeface="+mn-cs"/>
              </a:rPr>
              <a:t>Easy: argument not </a:t>
            </a:r>
            <a:r>
              <a:rPr lang="en-US" b="1" dirty="0" smtClean="0">
                <a:latin typeface="Courier New" pitchFamily="49" charset="0"/>
                <a:ea typeface="+mn-ea"/>
                <a:cs typeface="Courier New" pitchFamily="49" charset="0"/>
              </a:rPr>
              <a:t>NULL</a:t>
            </a:r>
          </a:p>
          <a:p>
            <a:pPr lvl="1">
              <a:defRPr/>
            </a:pPr>
            <a:r>
              <a:rPr lang="en-US" dirty="0" smtClean="0">
                <a:ea typeface="+mn-ea"/>
                <a:cs typeface="+mn-cs"/>
              </a:rPr>
              <a:t>Harder but doable: list not cyclic</a:t>
            </a:r>
          </a:p>
          <a:p>
            <a:pPr lvl="1">
              <a:defRPr/>
            </a:pPr>
            <a:r>
              <a:rPr lang="en-US" dirty="0" smtClean="0">
                <a:ea typeface="+mn-ea"/>
                <a:cs typeface="+mn-cs"/>
              </a:rPr>
              <a:t>Impossible: Does the caller have other pointers to this object?</a:t>
            </a:r>
            <a:endParaRPr lang="en-US" dirty="0"/>
          </a:p>
        </p:txBody>
      </p:sp>
      <p:sp>
        <p:nvSpPr>
          <p:cNvPr id="10244"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34BB037-DDCD-4544-8CEE-91FF313C852C}" type="slidenum">
              <a:rPr lang="en-US" sz="1400" smtClean="0">
                <a:solidFill>
                  <a:srgbClr val="800080"/>
                </a:solidFill>
              </a:rPr>
              <a:pPr eaLnBrk="1" hangingPunct="1"/>
              <a:t>8</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custDataLst>
              <p:tags r:id="rId1"/>
            </p:custDataLst>
          </p:nvPr>
        </p:nvSpPr>
        <p:spPr/>
        <p:txBody>
          <a:bodyPr/>
          <a:lstStyle/>
          <a:p>
            <a:r>
              <a:rPr lang="en-US" smtClean="0"/>
              <a:t>assert in C</a:t>
            </a:r>
          </a:p>
        </p:txBody>
      </p:sp>
      <p:sp>
        <p:nvSpPr>
          <p:cNvPr id="3" name="Content Placeholder 2"/>
          <p:cNvSpPr>
            <a:spLocks noGrp="1"/>
          </p:cNvSpPr>
          <p:nvPr>
            <p:ph idx="1"/>
            <p:custDataLst>
              <p:tags r:id="rId2"/>
            </p:custDataLst>
          </p:nvPr>
        </p:nvSpPr>
        <p:spPr/>
        <p:txBody>
          <a:bodyPr>
            <a:normAutofit fontScale="92500" lnSpcReduction="10000"/>
          </a:bodyPr>
          <a:lstStyle/>
          <a:p>
            <a:pPr lvl="2">
              <a:buFontTx/>
              <a:buNone/>
              <a:defRPr/>
            </a:pPr>
            <a:r>
              <a:rPr lang="en-US" b="1" dirty="0" smtClean="0">
                <a:latin typeface="Courier New" pitchFamily="49" charset="0"/>
                <a:ea typeface="+mn-ea"/>
                <a:cs typeface="Courier New" pitchFamily="49" charset="0"/>
              </a:rPr>
              <a:t>#include &lt;</a:t>
            </a:r>
            <a:r>
              <a:rPr lang="en-US" b="1" dirty="0" err="1" smtClean="0">
                <a:latin typeface="Courier New" pitchFamily="49" charset="0"/>
                <a:ea typeface="+mn-ea"/>
                <a:cs typeface="Courier New" pitchFamily="49" charset="0"/>
              </a:rPr>
              <a:t>assert.h</a:t>
            </a:r>
            <a:r>
              <a:rPr lang="en-US" b="1" dirty="0" smtClean="0">
                <a:latin typeface="Courier New" pitchFamily="49" charset="0"/>
                <a:ea typeface="+mn-ea"/>
                <a:cs typeface="Courier New" pitchFamily="49" charset="0"/>
              </a:rPr>
              <a:t>&gt;</a:t>
            </a:r>
          </a:p>
          <a:p>
            <a:pPr lvl="2">
              <a:buFontTx/>
              <a:buNone/>
              <a:defRPr/>
            </a:pPr>
            <a:r>
              <a:rPr lang="en-US" b="1" dirty="0" smtClean="0">
                <a:latin typeface="Courier New" pitchFamily="49" charset="0"/>
                <a:ea typeface="+mn-ea"/>
                <a:cs typeface="Courier New" pitchFamily="49" charset="0"/>
              </a:rPr>
              <a:t>void f(</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 *x, </a:t>
            </a:r>
            <a:r>
              <a:rPr lang="en-US" b="1" dirty="0" err="1" smtClean="0">
                <a:latin typeface="Courier New" pitchFamily="49" charset="0"/>
                <a:ea typeface="+mn-ea"/>
                <a:cs typeface="Courier New" pitchFamily="49" charset="0"/>
              </a:rPr>
              <a:t>int</a:t>
            </a:r>
            <a:r>
              <a:rPr lang="en-US" b="1" dirty="0" smtClean="0">
                <a:latin typeface="Courier New" pitchFamily="49" charset="0"/>
                <a:ea typeface="+mn-ea"/>
                <a:cs typeface="Courier New" pitchFamily="49" charset="0"/>
              </a:rPr>
              <a:t>*y) {</a:t>
            </a:r>
          </a:p>
          <a:p>
            <a:pPr lvl="2">
              <a:buFontTx/>
              <a:buNone/>
              <a:defRPr/>
            </a:pPr>
            <a:r>
              <a:rPr lang="en-US" b="1" dirty="0" smtClean="0">
                <a:latin typeface="Courier New" pitchFamily="49" charset="0"/>
                <a:ea typeface="+mn-ea"/>
                <a:cs typeface="Courier New" pitchFamily="49" charset="0"/>
              </a:rPr>
              <a:t>	assert(x!=NULL);</a:t>
            </a:r>
          </a:p>
          <a:p>
            <a:pPr lvl="2">
              <a:buFontTx/>
              <a:buNone/>
              <a:defRPr/>
            </a:pPr>
            <a:r>
              <a:rPr lang="en-US" b="1" dirty="0" smtClean="0">
                <a:latin typeface="Courier New" pitchFamily="49" charset="0"/>
                <a:ea typeface="+mn-ea"/>
                <a:cs typeface="Courier New" pitchFamily="49" charset="0"/>
              </a:rPr>
              <a:t>	assert(x!=y);</a:t>
            </a:r>
          </a:p>
          <a:p>
            <a:pPr lvl="2">
              <a:buFontTx/>
              <a:buNone/>
              <a:defRPr/>
            </a:pPr>
            <a:r>
              <a:rPr lang="en-US" b="1" dirty="0" smtClean="0">
                <a:latin typeface="Courier New" pitchFamily="49" charset="0"/>
                <a:ea typeface="+mn-ea"/>
                <a:cs typeface="Courier New" pitchFamily="49" charset="0"/>
              </a:rPr>
              <a:t>	...</a:t>
            </a:r>
          </a:p>
          <a:p>
            <a:pPr lvl="2">
              <a:buFontTx/>
              <a:buNone/>
              <a:defRPr/>
            </a:pPr>
            <a:r>
              <a:rPr lang="en-US" b="1" dirty="0" smtClean="0">
                <a:latin typeface="Courier New" pitchFamily="49" charset="0"/>
                <a:ea typeface="+mn-ea"/>
                <a:cs typeface="Courier New" pitchFamily="49" charset="0"/>
              </a:rPr>
              <a:t>}</a:t>
            </a:r>
          </a:p>
          <a:p>
            <a:pPr>
              <a:defRPr/>
            </a:pPr>
            <a:r>
              <a:rPr lang="en-US" b="1" dirty="0" smtClean="0">
                <a:latin typeface="Courier New" pitchFamily="49" charset="0"/>
                <a:cs typeface="Courier New" pitchFamily="49" charset="0"/>
              </a:rPr>
              <a:t>assert</a:t>
            </a:r>
            <a:r>
              <a:rPr lang="en-US" dirty="0" smtClean="0"/>
              <a:t> is a macro; ignore argument if </a:t>
            </a:r>
            <a:r>
              <a:rPr lang="en-US" b="1" dirty="0" smtClean="0">
                <a:latin typeface="Courier New" pitchFamily="49" charset="0"/>
                <a:cs typeface="Courier New" pitchFamily="49" charset="0"/>
              </a:rPr>
              <a:t>NDEBUG</a:t>
            </a:r>
            <a:r>
              <a:rPr lang="en-US" dirty="0" smtClean="0"/>
              <a:t> defined at time of </a:t>
            </a:r>
            <a:r>
              <a:rPr lang="en-US" b="1" dirty="0" smtClean="0">
                <a:latin typeface="Courier New" pitchFamily="49" charset="0"/>
                <a:cs typeface="Courier New" pitchFamily="49" charset="0"/>
              </a:rPr>
              <a:t>#include</a:t>
            </a:r>
            <a:r>
              <a:rPr lang="en-US" dirty="0" smtClean="0"/>
              <a:t>, else evaluate and if zero (false!) exit program with file/line number in error message</a:t>
            </a:r>
          </a:p>
          <a:p>
            <a:pPr>
              <a:defRPr/>
            </a:pPr>
            <a:r>
              <a:rPr lang="en-US" dirty="0" smtClean="0"/>
              <a:t>Watch Out! Be sure that none of the code in an assert has side effects that alter the program’s behavior. Otherwise you get different results when assertions are enabled vs. when they are not</a:t>
            </a:r>
            <a:endParaRPr lang="en-US" dirty="0"/>
          </a:p>
        </p:txBody>
      </p:sp>
      <p:sp>
        <p:nvSpPr>
          <p:cNvPr id="11268" name="Slide Number Placeholder 3"/>
          <p:cNvSpPr>
            <a:spLocks noGrp="1"/>
          </p:cNvSpPr>
          <p:nvPr>
            <p:ph type="sldNum" sz="quarter" idx="12"/>
            <p:custDataLst>
              <p:tags r:id="rId3"/>
            </p:custDataLst>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C2A9ECF-7983-4D3E-8197-F49B493B4015}" type="slidenum">
              <a:rPr lang="en-US" sz="1400" smtClean="0">
                <a:solidFill>
                  <a:srgbClr val="800080"/>
                </a:solidFill>
              </a:rPr>
              <a:pPr eaLnBrk="1" hangingPunct="1"/>
              <a:t>9</a:t>
            </a:fld>
            <a:endParaRPr lang="en-US" sz="1400" smtClean="0">
              <a:solidFill>
                <a:srgbClr val="800080"/>
              </a:solidFill>
            </a:endParaRPr>
          </a:p>
        </p:txBody>
      </p:sp>
      <p:sp>
        <p:nvSpPr>
          <p:cNvPr id="2" name="Footer Placeholder 1"/>
          <p:cNvSpPr>
            <a:spLocks noGrp="1"/>
          </p:cNvSpPr>
          <p:nvPr>
            <p:ph type="ftr" sz="quarter" idx="11"/>
          </p:nvPr>
        </p:nvSpPr>
        <p:spPr/>
        <p:txBody>
          <a:bodyPr/>
          <a:lstStyle/>
          <a:p>
            <a:pPr>
              <a:defRPr/>
            </a:pPr>
            <a:r>
              <a:rPr lang="de-DE" smtClean="0"/>
              <a:t>UW CSE 374 Winter 2017</a:t>
            </a:r>
            <a:endParaRPr lang="en-US"/>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simpl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simple</Template>
  <TotalTime>646</TotalTime>
  <Words>905</Words>
  <Application>Microsoft Macintosh PowerPoint</Application>
  <PresentationFormat>On-screen Show (4:3)</PresentationFormat>
  <Paragraphs>114</Paragraphs>
  <Slides>12</Slides>
  <Notes>0</Notes>
  <HiddenSlides>2</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simple</vt:lpstr>
      <vt:lpstr>CSE 374 Programming Concepts &amp; Tools</vt:lpstr>
      <vt:lpstr>Where we are</vt:lpstr>
      <vt:lpstr>Specifying code?</vt:lpstr>
      <vt:lpstr>Full specification</vt:lpstr>
      <vt:lpstr>Pre/post conditions and invariants</vt:lpstr>
      <vt:lpstr>Pre/post conditions and invariants</vt:lpstr>
      <vt:lpstr>Partial specifications</vt:lpstr>
      <vt:lpstr>Beyond testing</vt:lpstr>
      <vt:lpstr>assert in C</vt:lpstr>
      <vt:lpstr>assert style</vt:lpstr>
      <vt:lpstr>assert vs exceptions; error checking</vt:lpstr>
      <vt:lpstr>Static checking</vt:lpstr>
    </vt:vector>
  </TitlesOfParts>
  <Company>uw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374 Programming Concepts &amp; Tools</dc:title>
  <dc:creator>Hal Perkins</dc:creator>
  <cp:lastModifiedBy>Hal Perkins</cp:lastModifiedBy>
  <cp:revision>127</cp:revision>
  <cp:lastPrinted>2017-02-22T01:17:32Z</cp:lastPrinted>
  <dcterms:created xsi:type="dcterms:W3CDTF">2009-03-30T02:04:14Z</dcterms:created>
  <dcterms:modified xsi:type="dcterms:W3CDTF">2017-02-22T01:17:35Z</dcterms:modified>
</cp:coreProperties>
</file>