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89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21-</a:t>
            </a:r>
            <a:fld id="{04522B2B-A84B-2C42-BE21-5E95EDE42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437005-8469-CA49-98EE-B9920BF6E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1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916285-028B-1349-BBEC-E676D3A89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4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8FA9-B67A-3646-BEC9-A6DA71BF9A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DE307-0F7D-F741-B568-42497D5B5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5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EEA91-4093-8D4F-8895-E7E4E967E4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4D3F0-7AE4-AD44-B6A5-4B2F4A99C6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A0BB3-DFB1-4144-85A6-4884CC10D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7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AAA36-5DA4-C548-8DE9-A41253307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5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46EEB-0523-FD44-8DFC-CED336B1B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21780-B36A-054D-886D-F19543873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C2116-11C5-5A4C-8E90-5BC78F17B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26457-0C97-F64A-930E-C20CCC8CE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1927D75B-4CAE-A54F-BBCB-4242C84565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CSE 374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>
                <a:latin typeface="Arial" charset="0"/>
              </a:rPr>
              <a:t>Hal Perkins</a:t>
            </a:r>
          </a:p>
          <a:p>
            <a:pPr eaLnBrk="1" hangingPunct="1"/>
            <a:r>
              <a:rPr lang="sv-SE" dirty="0" smtClean="0">
                <a:latin typeface="Arial" charset="0"/>
              </a:rPr>
              <a:t>Fall 2015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Lecture 21 – Function Pointers and Objects in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ja-JP" altLang="en-US" sz="2200" dirty="0">
                <a:latin typeface="Arial" charset="0"/>
              </a:rPr>
              <a:t>“</a:t>
            </a:r>
            <a:r>
              <a:rPr lang="en-US" sz="2200" dirty="0">
                <a:latin typeface="Arial" charset="0"/>
              </a:rPr>
              <a:t>Pointers to code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sz="2200" dirty="0">
                <a:latin typeface="Arial" charset="0"/>
              </a:rPr>
              <a:t> are almost as useful as </a:t>
            </a:r>
            <a:r>
              <a:rPr lang="ja-JP" altLang="en-US" sz="2200" dirty="0">
                <a:latin typeface="Arial" charset="0"/>
              </a:rPr>
              <a:t>“</a:t>
            </a:r>
            <a:r>
              <a:rPr lang="en-US" sz="2200" dirty="0">
                <a:latin typeface="Arial" charset="0"/>
              </a:rPr>
              <a:t>pointers to data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sz="2200" dirty="0">
                <a:latin typeface="Arial" charset="0"/>
              </a:rPr>
              <a:t>. (But the syntax is painful in C.)</a:t>
            </a:r>
          </a:p>
          <a:p>
            <a:r>
              <a:rPr lang="en-US" sz="2200" dirty="0">
                <a:latin typeface="Arial" charset="0"/>
              </a:rPr>
              <a:t>(Somewhat silly) example:</a:t>
            </a:r>
          </a:p>
          <a:p>
            <a:pPr lvl="2">
              <a:buFontTx/>
              <a:buNone/>
            </a:pPr>
            <a:r>
              <a:rPr lang="sv-SE" sz="2200" dirty="0" err="1">
                <a:latin typeface="Arial" charset="0"/>
              </a:rPr>
              <a:t>void</a:t>
            </a:r>
            <a:r>
              <a:rPr lang="sv-SE" sz="2200" dirty="0">
                <a:latin typeface="Arial" charset="0"/>
              </a:rPr>
              <a:t> </a:t>
            </a:r>
            <a:r>
              <a:rPr lang="sv-SE" sz="2200" dirty="0" err="1">
                <a:latin typeface="Arial" charset="0"/>
              </a:rPr>
              <a:t>app_arr</a:t>
            </a:r>
            <a:r>
              <a:rPr lang="sv-SE" sz="2200" dirty="0">
                <a:latin typeface="Arial" charset="0"/>
              </a:rPr>
              <a:t>(</a:t>
            </a:r>
            <a:r>
              <a:rPr lang="sv-SE" sz="2200" dirty="0" err="1">
                <a:latin typeface="Arial" charset="0"/>
              </a:rPr>
              <a:t>int</a:t>
            </a:r>
            <a:r>
              <a:rPr lang="sv-SE" sz="2200" dirty="0">
                <a:latin typeface="Arial" charset="0"/>
              </a:rPr>
              <a:t> len, </a:t>
            </a:r>
            <a:r>
              <a:rPr lang="sv-SE" sz="2200" dirty="0" err="1">
                <a:latin typeface="Arial" charset="0"/>
              </a:rPr>
              <a:t>int</a:t>
            </a:r>
            <a:r>
              <a:rPr lang="sv-SE" sz="2200" dirty="0">
                <a:latin typeface="Arial" charset="0"/>
              </a:rPr>
              <a:t> * arr, </a:t>
            </a:r>
            <a:r>
              <a:rPr lang="sv-SE" sz="2200" dirty="0" err="1">
                <a:latin typeface="Arial" charset="0"/>
              </a:rPr>
              <a:t>int</a:t>
            </a:r>
            <a:r>
              <a:rPr lang="sv-SE" sz="2200" dirty="0">
                <a:latin typeface="Arial" charset="0"/>
              </a:rPr>
              <a:t> (*f)(</a:t>
            </a:r>
            <a:r>
              <a:rPr lang="sv-SE" sz="2200" dirty="0" err="1">
                <a:latin typeface="Arial" charset="0"/>
              </a:rPr>
              <a:t>int</a:t>
            </a:r>
            <a:r>
              <a:rPr lang="sv-SE" sz="2200" dirty="0">
                <a:latin typeface="Arial" charset="0"/>
              </a:rPr>
              <a:t>)) {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</a:rPr>
              <a:t>	for(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k = 0; k &lt; </a:t>
            </a:r>
            <a:r>
              <a:rPr lang="en-US" sz="2200" dirty="0" err="1">
                <a:latin typeface="Arial" charset="0"/>
              </a:rPr>
              <a:t>len</a:t>
            </a:r>
            <a:r>
              <a:rPr lang="en-US" sz="2200" dirty="0">
                <a:latin typeface="Arial" charset="0"/>
              </a:rPr>
              <a:t>; k++)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</a:rPr>
              <a:t>		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 = (*f)(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[k]);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</a:rPr>
              <a:t>}</a:t>
            </a:r>
          </a:p>
          <a:p>
            <a:pPr lvl="2">
              <a:buFontTx/>
              <a:buNone/>
            </a:pP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twox</a:t>
            </a:r>
            <a:r>
              <a:rPr lang="en-US" sz="2200" dirty="0" smtClean="0">
                <a:latin typeface="Arial" charset="0"/>
              </a:rPr>
              <a:t>(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i</a:t>
            </a:r>
            <a:r>
              <a:rPr lang="en-US" sz="2200" dirty="0">
                <a:latin typeface="Arial" charset="0"/>
              </a:rPr>
              <a:t>) { return 2*</a:t>
            </a:r>
            <a:r>
              <a:rPr lang="en-US" sz="2200" dirty="0" err="1">
                <a:latin typeface="Arial" charset="0"/>
              </a:rPr>
              <a:t>i</a:t>
            </a:r>
            <a:r>
              <a:rPr lang="en-US" sz="2200" dirty="0">
                <a:latin typeface="Arial" charset="0"/>
              </a:rPr>
              <a:t>; }</a:t>
            </a:r>
          </a:p>
          <a:p>
            <a:pPr lvl="2">
              <a:buFontTx/>
              <a:buNone/>
            </a:pP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sqr</a:t>
            </a:r>
            <a:r>
              <a:rPr lang="en-US" sz="2200" dirty="0">
                <a:latin typeface="Arial" charset="0"/>
              </a:rPr>
              <a:t>(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i</a:t>
            </a:r>
            <a:r>
              <a:rPr lang="en-US" sz="2200" dirty="0">
                <a:latin typeface="Arial" charset="0"/>
              </a:rPr>
              <a:t>)    { return </a:t>
            </a:r>
            <a:r>
              <a:rPr lang="en-US" sz="2200" dirty="0" err="1">
                <a:latin typeface="Arial" charset="0"/>
              </a:rPr>
              <a:t>i</a:t>
            </a:r>
            <a:r>
              <a:rPr lang="en-US" sz="2200" dirty="0">
                <a:latin typeface="Arial" charset="0"/>
              </a:rPr>
              <a:t>*</a:t>
            </a:r>
            <a:r>
              <a:rPr lang="en-US" sz="2200" dirty="0" err="1">
                <a:latin typeface="Arial" charset="0"/>
              </a:rPr>
              <a:t>i</a:t>
            </a:r>
            <a:r>
              <a:rPr lang="en-US" sz="2200" dirty="0">
                <a:latin typeface="Arial" charset="0"/>
              </a:rPr>
              <a:t>; }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</a:rPr>
              <a:t>void </a:t>
            </a:r>
            <a:r>
              <a:rPr lang="en-US" sz="2200" dirty="0" err="1">
                <a:latin typeface="Arial" charset="0"/>
              </a:rPr>
              <a:t>twoXarr</a:t>
            </a:r>
            <a:r>
              <a:rPr lang="en-US" sz="2200" dirty="0">
                <a:latin typeface="Arial" charset="0"/>
              </a:rPr>
              <a:t>(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len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* 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) {</a:t>
            </a:r>
            <a:r>
              <a:rPr lang="en-US" sz="2200" dirty="0" err="1">
                <a:latin typeface="Arial" charset="0"/>
              </a:rPr>
              <a:t>app_arr</a:t>
            </a:r>
            <a:r>
              <a:rPr lang="en-US" sz="2200" dirty="0">
                <a:latin typeface="Arial" charset="0"/>
              </a:rPr>
              <a:t>(len,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,&amp;</a:t>
            </a:r>
            <a:r>
              <a:rPr lang="en-US" sz="2200" dirty="0" err="1" smtClean="0">
                <a:latin typeface="Arial" charset="0"/>
              </a:rPr>
              <a:t>twox</a:t>
            </a:r>
            <a:r>
              <a:rPr lang="en-US" sz="2200" dirty="0" smtClean="0">
                <a:latin typeface="Arial" charset="0"/>
              </a:rPr>
              <a:t>)</a:t>
            </a:r>
            <a:r>
              <a:rPr lang="en-US" sz="2200" dirty="0">
                <a:latin typeface="Arial" charset="0"/>
              </a:rPr>
              <a:t>;}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</a:rPr>
              <a:t>void </a:t>
            </a:r>
            <a:r>
              <a:rPr lang="en-US" sz="2200" dirty="0" err="1">
                <a:latin typeface="Arial" charset="0"/>
              </a:rPr>
              <a:t>sqr_arr</a:t>
            </a:r>
            <a:r>
              <a:rPr lang="en-US" sz="2200" dirty="0">
                <a:latin typeface="Arial" charset="0"/>
              </a:rPr>
              <a:t>(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len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int</a:t>
            </a:r>
            <a:r>
              <a:rPr lang="en-US" sz="2200" dirty="0">
                <a:latin typeface="Arial" charset="0"/>
              </a:rPr>
              <a:t>* 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)  { </a:t>
            </a:r>
            <a:r>
              <a:rPr lang="en-US" sz="2200" dirty="0" err="1">
                <a:latin typeface="Arial" charset="0"/>
              </a:rPr>
              <a:t>app_arr</a:t>
            </a:r>
            <a:r>
              <a:rPr lang="en-US" sz="2200" dirty="0">
                <a:latin typeface="Arial" charset="0"/>
              </a:rPr>
              <a:t>(len,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,&amp;</a:t>
            </a:r>
            <a:r>
              <a:rPr lang="en-US" sz="2200" dirty="0" err="1">
                <a:latin typeface="Arial" charset="0"/>
              </a:rPr>
              <a:t>sqr</a:t>
            </a:r>
            <a:r>
              <a:rPr lang="en-US" sz="2200" dirty="0">
                <a:latin typeface="Arial" charset="0"/>
              </a:rPr>
              <a:t>); }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DE520D-6B70-A045-A7B8-F586B7967027}" type="slidenum">
              <a:rPr lang="en-US" sz="140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 function-pointer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Arial" charset="0"/>
              </a:rPr>
              <a:t>C syntax: painful and confusing. Rough idea: The compiler </a:t>
            </a:r>
            <a:r>
              <a:rPr lang="ja-JP" altLang="en-US" sz="2200" dirty="0">
                <a:latin typeface="Arial" charset="0"/>
              </a:rPr>
              <a:t>“</a:t>
            </a:r>
            <a:r>
              <a:rPr lang="en-US" sz="2200" dirty="0">
                <a:latin typeface="Arial" charset="0"/>
              </a:rPr>
              <a:t>knows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sz="2200" dirty="0">
                <a:latin typeface="Arial" charset="0"/>
              </a:rPr>
              <a:t> what is code and what is a pointer to code, so you can write less than we did on the last slide:</a:t>
            </a:r>
          </a:p>
          <a:p>
            <a:pPr lvl="2">
              <a:buFontTx/>
              <a:buNone/>
            </a:pP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 = (*f)(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[k]);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  <a:sym typeface="Symbol" charset="0"/>
              </a:rPr>
              <a:t>	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 = f(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[k]);</a:t>
            </a:r>
          </a:p>
          <a:p>
            <a:pPr lvl="2">
              <a:buFontTx/>
              <a:buNone/>
            </a:pPr>
            <a:r>
              <a:rPr lang="en-US" sz="2200" dirty="0" err="1">
                <a:latin typeface="Arial" charset="0"/>
              </a:rPr>
              <a:t>app_arr</a:t>
            </a:r>
            <a:r>
              <a:rPr lang="en-US" sz="2200" dirty="0">
                <a:latin typeface="Arial" charset="0"/>
              </a:rPr>
              <a:t>(len,</a:t>
            </a:r>
            <a:r>
              <a:rPr lang="en-US" sz="2200" dirty="0" err="1">
                <a:latin typeface="Arial" charset="0"/>
              </a:rPr>
              <a:t>arr</a:t>
            </a:r>
            <a:r>
              <a:rPr lang="en-US" sz="2200" dirty="0">
                <a:latin typeface="Arial" charset="0"/>
              </a:rPr>
              <a:t>,&amp;</a:t>
            </a:r>
            <a:r>
              <a:rPr lang="en-US" sz="2200" dirty="0" err="1" smtClean="0">
                <a:latin typeface="Arial" charset="0"/>
              </a:rPr>
              <a:t>twox</a:t>
            </a:r>
            <a:r>
              <a:rPr lang="en-US" sz="2200" dirty="0" smtClean="0">
                <a:latin typeface="Arial" charset="0"/>
              </a:rPr>
              <a:t>)</a:t>
            </a:r>
            <a:r>
              <a:rPr lang="en-US" sz="2200" dirty="0">
                <a:latin typeface="Arial" charset="0"/>
              </a:rPr>
              <a:t>;</a:t>
            </a:r>
          </a:p>
          <a:p>
            <a:pPr lvl="2">
              <a:buFontTx/>
              <a:buNone/>
            </a:pPr>
            <a:r>
              <a:rPr lang="en-US" sz="2200" dirty="0">
                <a:latin typeface="Arial" charset="0"/>
                <a:sym typeface="Symbol" charset="0"/>
              </a:rPr>
              <a:t>	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app_arr</a:t>
            </a:r>
            <a:r>
              <a:rPr lang="en-US" sz="2200" dirty="0">
                <a:latin typeface="Arial" charset="0"/>
              </a:rPr>
              <a:t>(</a:t>
            </a:r>
            <a:r>
              <a:rPr lang="en-US" sz="2200" dirty="0" err="1">
                <a:latin typeface="Arial" charset="0"/>
              </a:rPr>
              <a:t>len,arr,</a:t>
            </a:r>
            <a:r>
              <a:rPr lang="en-US" sz="2200" dirty="0" err="1" smtClean="0">
                <a:latin typeface="Arial" charset="0"/>
              </a:rPr>
              <a:t>twox</a:t>
            </a:r>
            <a:r>
              <a:rPr lang="en-US" sz="2200" dirty="0" smtClean="0">
                <a:latin typeface="Arial" charset="0"/>
              </a:rPr>
              <a:t>)</a:t>
            </a:r>
            <a:r>
              <a:rPr lang="en-US" sz="2200" dirty="0">
                <a:latin typeface="Arial" charset="0"/>
              </a:rPr>
              <a:t>;</a:t>
            </a:r>
          </a:p>
          <a:p>
            <a:endParaRPr lang="en-US" sz="2200" dirty="0" smtClean="0">
              <a:latin typeface="Arial" charset="0"/>
            </a:endParaRPr>
          </a:p>
          <a:p>
            <a:r>
              <a:rPr lang="en-US" sz="2200" dirty="0" smtClean="0">
                <a:latin typeface="Arial" charset="0"/>
              </a:rPr>
              <a:t>Examples: Compute integral with function (pointer) to integrate and bounds as parameters (int1.c, int2.c)</a:t>
            </a:r>
            <a:endParaRPr lang="en-US" sz="2200" dirty="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E8CAAE-E659-394E-BCB2-4E96C4B607B0}" type="slidenum">
              <a:rPr lang="en-US" sz="140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First Approximation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An object consists of data and methods</a:t>
            </a:r>
          </a:p>
          <a:p>
            <a:pPr lvl="1"/>
            <a:r>
              <a:rPr lang="en-US">
                <a:latin typeface="Arial" charset="0"/>
              </a:rPr>
              <a:t>Provides the correct (conceptual) model</a:t>
            </a:r>
          </a:p>
          <a:p>
            <a:pPr lvl="1"/>
            <a:r>
              <a:rPr lang="en-US">
                <a:latin typeface="Arial" charset="0"/>
              </a:rPr>
              <a:t>Easy to explain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But…</a:t>
            </a:r>
          </a:p>
          <a:p>
            <a:pPr lvl="1"/>
            <a:r>
              <a:rPr lang="en-US">
                <a:latin typeface="Arial" charset="0"/>
              </a:rPr>
              <a:t>Doesn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make engineering sense — we don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want to replicate the (same) method bodies (function code) in every object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1C3EC66-285F-9E41-A512-D33FC7A0E1BB}" type="slidenum">
              <a:rPr lang="en-US" sz="140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dirty="0">
                <a:latin typeface="Arial" charset="0"/>
              </a:rPr>
              <a:t>Second Approximation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An object consists of data and pointers to methods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The compiler adds an additional, implicit </a:t>
            </a:r>
            <a:r>
              <a:rPr lang="ja-JP" altLang="en-US" sz="2200" dirty="0">
                <a:latin typeface="Arial" charset="0"/>
              </a:rPr>
              <a:t>“</a:t>
            </a:r>
            <a:r>
              <a:rPr lang="en-US" sz="2200" dirty="0">
                <a:latin typeface="Arial" charset="0"/>
              </a:rPr>
              <a:t>this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sz="2200" dirty="0">
                <a:latin typeface="Arial" charset="0"/>
              </a:rPr>
              <a:t> parameter to every method holding a reference to the receiver object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Gives the method a way to refer to the instance variables of the correct receiver object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Actual method (function) code has no other connection to any particular object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Avoids code </a:t>
            </a:r>
            <a:r>
              <a:rPr lang="en-US" sz="2200" dirty="0" smtClean="0">
                <a:latin typeface="Arial" charset="0"/>
              </a:rPr>
              <a:t>duplication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See BAccount1.c (C version of </a:t>
            </a:r>
            <a:r>
              <a:rPr lang="en-US" sz="2200" dirty="0" err="1" smtClean="0">
                <a:latin typeface="Arial" charset="0"/>
              </a:rPr>
              <a:t>BAccount.cpp</a:t>
            </a:r>
            <a:r>
              <a:rPr lang="en-US" sz="2200" dirty="0" smtClean="0">
                <a:latin typeface="Arial" charset="0"/>
              </a:rPr>
              <a:t>)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Arial" charset="0"/>
              </a:rPr>
              <a:t>But</a:t>
            </a:r>
            <a:r>
              <a:rPr lang="en-US" sz="2200" dirty="0">
                <a:latin typeface="Arial" charset="0"/>
              </a:rPr>
              <a:t>. . .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Still wastes space for pointers to every class function in every object, particularly if there is relatively little instance data, or if the class has a large number of methods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03EA36-B0FF-9D42-99F7-4AB08927F408}" type="slidenum">
              <a:rPr lang="en-US" sz="140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>
                <a:latin typeface="Arial" charset="0"/>
              </a:rPr>
              <a:t>How it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sz="2200" dirty="0">
                <a:latin typeface="Arial" charset="0"/>
              </a:rPr>
              <a:t>s really </a:t>
            </a:r>
            <a:r>
              <a:rPr lang="en-US" sz="2200" dirty="0" smtClean="0">
                <a:latin typeface="Arial" charset="0"/>
              </a:rPr>
              <a:t>done (C++, Java, et al):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There is a single </a:t>
            </a:r>
            <a:r>
              <a:rPr lang="ja-JP" altLang="en-US" sz="2200" dirty="0">
                <a:latin typeface="Arial" charset="0"/>
              </a:rPr>
              <a:t>“</a:t>
            </a:r>
            <a:r>
              <a:rPr lang="en-US" sz="2200" dirty="0">
                <a:latin typeface="Arial" charset="0"/>
              </a:rPr>
              <a:t>virtual function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sz="2200" dirty="0">
                <a:latin typeface="Arial" charset="0"/>
              </a:rPr>
              <a:t> table (</a:t>
            </a:r>
            <a:r>
              <a:rPr lang="en-US" sz="2200" dirty="0" err="1">
                <a:latin typeface="Arial" charset="0"/>
              </a:rPr>
              <a:t>vtable</a:t>
            </a:r>
            <a:r>
              <a:rPr lang="en-US" sz="2200" dirty="0">
                <a:latin typeface="Arial" charset="0"/>
              </a:rPr>
              <a:t>) for each class containing pointers to the methods of that class.</a:t>
            </a:r>
          </a:p>
          <a:p>
            <a:pPr lvl="1"/>
            <a:r>
              <a:rPr lang="en-US" sz="2200" dirty="0">
                <a:latin typeface="Arial" charset="0"/>
              </a:rPr>
              <a:t>This is static, constant class data – does not change during execution; initialized at load/startup time</a:t>
            </a:r>
          </a:p>
          <a:p>
            <a:r>
              <a:rPr lang="en-US" sz="2200" dirty="0">
                <a:latin typeface="Arial" charset="0"/>
              </a:rPr>
              <a:t>An object consists of data and a pointer to its class </a:t>
            </a:r>
            <a:r>
              <a:rPr lang="en-US" sz="2200" dirty="0" err="1">
                <a:latin typeface="Arial" charset="0"/>
              </a:rPr>
              <a:t>vtable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Method calls are indirect through the </a:t>
            </a:r>
            <a:r>
              <a:rPr lang="en-US" sz="2200" dirty="0" err="1">
                <a:latin typeface="Arial" charset="0"/>
              </a:rPr>
              <a:t>vtable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Each method still has an implicit </a:t>
            </a:r>
            <a:r>
              <a:rPr lang="en-US" sz="2200" i="1" dirty="0">
                <a:latin typeface="Arial" charset="0"/>
              </a:rPr>
              <a:t>this</a:t>
            </a:r>
            <a:r>
              <a:rPr lang="en-US" sz="2200" dirty="0">
                <a:latin typeface="Arial" charset="0"/>
              </a:rPr>
              <a:t> parameter that refers to the receiving object</a:t>
            </a:r>
          </a:p>
          <a:p>
            <a:r>
              <a:rPr lang="en-US" sz="2200" dirty="0">
                <a:latin typeface="Arial" charset="0"/>
              </a:rPr>
              <a:t>Avoids code duplication</a:t>
            </a:r>
          </a:p>
          <a:p>
            <a:r>
              <a:rPr lang="en-US" sz="2200" dirty="0">
                <a:latin typeface="Arial" charset="0"/>
              </a:rPr>
              <a:t>Avoids method pointer duplication</a:t>
            </a:r>
          </a:p>
          <a:p>
            <a:r>
              <a:rPr lang="en-US" sz="2200" dirty="0">
                <a:latin typeface="Arial" charset="0"/>
              </a:rPr>
              <a:t>Costs an indirect pointer lookup during each function </a:t>
            </a:r>
            <a:r>
              <a:rPr lang="en-US" sz="2200" dirty="0" smtClean="0">
                <a:latin typeface="Arial" charset="0"/>
              </a:rPr>
              <a:t>call</a:t>
            </a:r>
          </a:p>
          <a:p>
            <a:r>
              <a:rPr lang="en-US" sz="2200" dirty="0" smtClean="0">
                <a:latin typeface="Arial" charset="0"/>
              </a:rPr>
              <a:t>Example: BAccount2.c</a:t>
            </a:r>
            <a:endParaRPr lang="en-US" sz="2200" dirty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BF3498-85FD-DD4C-9BDB-A8C57589447A}" type="slidenum">
              <a:rPr lang="en-US" sz="140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Inheritance and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latin typeface="Arial" charset="0"/>
              </a:rPr>
              <a:t>Basic ideas: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We have a vtable for every class and subclass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The vtable for a subclass points to the correct methods — either ones belonging to the base class that are inherited, or ones belonging to the subclass (added or overriding)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Key idea: The initial part of the vtable for a subclass points to the methods that are inherited or overridden from the base class in exactly the same order they appear in the base class vtable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So compiled code can find the correct method at the same offset in the vtable whether it is overridden or not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Use casts as needed to adjust references up and down the inheritance chain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90820C-F81E-8948-A9E3-F62A0E3959F1}" type="slidenum">
              <a:rPr lang="en-US" sz="140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794</TotalTime>
  <Words>537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</vt:lpstr>
      <vt:lpstr>CSE 374 Programming Concepts &amp; Tools</vt:lpstr>
      <vt:lpstr>Function pointers</vt:lpstr>
      <vt:lpstr>C function-pointer syntax</vt:lpstr>
      <vt:lpstr>What is an object?</vt:lpstr>
      <vt:lpstr>What is an object?</vt:lpstr>
      <vt:lpstr>What is an object?</vt:lpstr>
      <vt:lpstr>Inheritance and overriding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172</cp:revision>
  <cp:lastPrinted>2013-03-13T04:05:42Z</cp:lastPrinted>
  <dcterms:created xsi:type="dcterms:W3CDTF">2009-03-30T02:04:14Z</dcterms:created>
  <dcterms:modified xsi:type="dcterms:W3CDTF">2015-12-09T01:59:12Z</dcterms:modified>
</cp:coreProperties>
</file>