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7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112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gs" Target="tags/tag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2" rIns="96603" bIns="48302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2" rIns="96603" bIns="48302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18-</a:t>
            </a:r>
            <a:fld id="{36C6A093-A246-4085-8594-C750C82C7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11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2" rIns="96603" bIns="48302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2" rIns="96603" bIns="48302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2" rIns="96603" bIns="483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2" rIns="96603" bIns="48302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2" rIns="96603" bIns="48302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B2429C80-F47A-452F-A072-C857C4D5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65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FB92E13-5325-4F65-B878-F288ECC6C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2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CD3EF-B47D-46A0-B2F1-482CE4652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0806E-BD88-481A-9BB0-CC3EE2BA2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008D9-482C-4C36-BDCF-DEA379E7E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7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5961-A087-4D7D-AB02-61E8D98A7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5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8D83F-9FC1-4218-A29C-39D94FEC6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94DD7-62A9-4E0A-8B77-93548C187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7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3E082-2FD6-42FA-BB02-57E37807E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3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AF36F-B753-4FDD-B972-4467F269F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8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3597-F8A9-4E52-A197-611C26AAE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9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A1482-D268-40AB-94B0-3CAB4D362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4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B462FCD-3CEB-44EA-B9A1-D3964A2C5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2" Type="http://schemas.openxmlformats.org/officeDocument/2006/relationships/tags" Target="../tags/tag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2" Type="http://schemas.openxmlformats.org/officeDocument/2006/relationships/tags" Target="../tags/tag3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2" Type="http://schemas.openxmlformats.org/officeDocument/2006/relationships/tags" Target="../tags/tag4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4.xml"/><Relationship Id="rId2" Type="http://schemas.openxmlformats.org/officeDocument/2006/relationships/tags" Target="../tags/tag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2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2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2" Type="http://schemas.openxmlformats.org/officeDocument/2006/relationships/tags" Target="../tags/tag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2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  <a:endParaRPr lang="en-US" dirty="0" smtClean="0"/>
          </a:p>
          <a:p>
            <a:pPr eaLnBrk="1" hangingPunct="1"/>
            <a:r>
              <a:rPr lang="en-US" dirty="0" smtClean="0"/>
              <a:t>Lecture 18 – Linking and Libraries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Archives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An archive is roughly a tar file, but with extra header information about the .o files in it</a:t>
            </a:r>
          </a:p>
          <a:p>
            <a:pPr>
              <a:defRPr/>
            </a:pPr>
            <a:r>
              <a:rPr lang="en-US" dirty="0" smtClean="0"/>
              <a:t>Create with </a:t>
            </a:r>
            <a:r>
              <a:rPr lang="en-US" dirty="0" err="1" smtClean="0"/>
              <a:t>ar</a:t>
            </a:r>
            <a:r>
              <a:rPr lang="en-US" dirty="0" smtClean="0"/>
              <a:t> program (lots of features, but fundamentally take .o files and put them in, but order matters)</a:t>
            </a:r>
          </a:p>
          <a:p>
            <a:pPr>
              <a:defRPr/>
            </a:pPr>
            <a:r>
              <a:rPr lang="en-US" dirty="0" smtClean="0"/>
              <a:t>The semantics of passing ld an argument like -</a:t>
            </a:r>
            <a:r>
              <a:rPr lang="en-US" dirty="0" err="1" smtClean="0"/>
              <a:t>lfoo</a:t>
            </a:r>
            <a:r>
              <a:rPr lang="en-US" dirty="0" smtClean="0"/>
              <a:t> is complicated and often not what you want: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Look for what: file </a:t>
            </a:r>
            <a:r>
              <a:rPr lang="en-US" dirty="0" err="1" smtClean="0">
                <a:ea typeface="+mn-ea"/>
                <a:cs typeface="+mn-cs"/>
              </a:rPr>
              <a:t>libfoo.a</a:t>
            </a:r>
            <a:r>
              <a:rPr lang="en-US" dirty="0" smtClean="0">
                <a:ea typeface="+mn-ea"/>
                <a:cs typeface="+mn-cs"/>
              </a:rPr>
              <a:t> (ignoring shared libraries for now), when: at link-time, where: defaults, environment variables, and the -L flags (analogous to -I)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Go through the .o files in </a:t>
            </a:r>
            <a:r>
              <a:rPr lang="en-US" dirty="0" err="1" smtClean="0">
                <a:ea typeface="+mn-ea"/>
                <a:cs typeface="+mn-cs"/>
              </a:rPr>
              <a:t>libfoo.a</a:t>
            </a:r>
            <a:r>
              <a:rPr lang="en-US" dirty="0" smtClean="0">
                <a:ea typeface="+mn-ea"/>
                <a:cs typeface="+mn-cs"/>
              </a:rPr>
              <a:t> in order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If a .o defines a needed reference, include the .o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Including a .o may add more needed references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Continue</a:t>
            </a: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C179FA4-BF96-4EBC-8B4F-BAB5599A43C2}" type="slidenum">
              <a:rPr lang="en-US" sz="1400" smtClean="0">
                <a:solidFill>
                  <a:srgbClr val="800080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rules for 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 call to ld (or </a:t>
            </a:r>
            <a:r>
              <a:rPr lang="en-US" dirty="0" err="1" smtClean="0"/>
              <a:t>gcc</a:t>
            </a:r>
            <a:r>
              <a:rPr lang="en-US" dirty="0" smtClean="0"/>
              <a:t> for linking) has .o files and -</a:t>
            </a:r>
            <a:r>
              <a:rPr lang="en-US" dirty="0" err="1" smtClean="0"/>
              <a:t>lfoo</a:t>
            </a:r>
            <a:r>
              <a:rPr lang="en-US" dirty="0" smtClean="0"/>
              <a:t> options in left-to-right order</a:t>
            </a:r>
          </a:p>
          <a:p>
            <a:pPr>
              <a:defRPr/>
            </a:pPr>
            <a:r>
              <a:rPr lang="en-US" dirty="0" smtClean="0"/>
              <a:t>State: “Set of needed functions not defined” initially empty</a:t>
            </a:r>
          </a:p>
          <a:p>
            <a:pPr>
              <a:defRPr/>
            </a:pPr>
            <a:r>
              <a:rPr lang="en-US" dirty="0" smtClean="0"/>
              <a:t>Action for .o file: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Include code in result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Remove from set any functions defined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Add to set any functions used and not yet defined</a:t>
            </a:r>
          </a:p>
          <a:p>
            <a:pPr>
              <a:defRPr/>
            </a:pPr>
            <a:r>
              <a:rPr lang="en-US" dirty="0" smtClean="0"/>
              <a:t>Action for .a file: For each .o in the archive, in order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If it defines one or more functions in set, do all 3 things we do for a .o file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Else do nothing</a:t>
            </a:r>
          </a:p>
          <a:p>
            <a:pPr>
              <a:defRPr/>
            </a:pPr>
            <a:r>
              <a:rPr lang="en-US" dirty="0" smtClean="0"/>
              <a:t>At end, if set is empty create executable, else error</a:t>
            </a: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F3014CA-6D76-4260-8073-BE38EFD58BE4}" type="slidenum">
              <a:rPr lang="en-US" sz="1400" smtClean="0">
                <a:solidFill>
                  <a:srgbClr val="800080"/>
                </a:solidFill>
              </a:rPr>
              <a:pPr eaLnBrk="1" hangingPunct="1"/>
              <a:t>11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Library gotchas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Position of -</a:t>
            </a:r>
            <a:r>
              <a:rPr lang="en-US" dirty="0" err="1" smtClean="0"/>
              <a:t>lfoo</a:t>
            </a:r>
            <a:r>
              <a:rPr lang="en-US" dirty="0" smtClean="0"/>
              <a:t> on command-line matters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Only resolves references for “things to the left”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 -</a:t>
            </a:r>
            <a:r>
              <a:rPr lang="en-US" dirty="0" err="1" smtClean="0"/>
              <a:t>lfoo</a:t>
            </a:r>
            <a:r>
              <a:rPr lang="en-US" dirty="0" smtClean="0"/>
              <a:t> typically put “on the right”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Cycles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two .o files in a .a need each other, you’ll have to link the library in (at least) twice!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two .a files need each other, you might do -</a:t>
            </a:r>
            <a:r>
              <a:rPr lang="en-US" dirty="0" err="1" smtClean="0"/>
              <a:t>lfoo</a:t>
            </a:r>
            <a:r>
              <a:rPr lang="en-US" dirty="0" smtClean="0"/>
              <a:t> –</a:t>
            </a:r>
            <a:r>
              <a:rPr lang="en-US" dirty="0" err="1" smtClean="0"/>
              <a:t>lbar</a:t>
            </a:r>
            <a:r>
              <a:rPr lang="en-US" dirty="0" smtClean="0"/>
              <a:t> -</a:t>
            </a:r>
            <a:r>
              <a:rPr lang="en-US" dirty="0" err="1" smtClean="0"/>
              <a:t>lfoo</a:t>
            </a:r>
            <a:r>
              <a:rPr lang="en-US" dirty="0" smtClean="0"/>
              <a:t> -</a:t>
            </a:r>
            <a:r>
              <a:rPr lang="en-US" dirty="0" err="1" smtClean="0"/>
              <a:t>lbar</a:t>
            </a:r>
            <a:r>
              <a:rPr lang="en-US" dirty="0" smtClean="0"/>
              <a:t> -</a:t>
            </a:r>
            <a:r>
              <a:rPr lang="en-US" dirty="0" err="1" smtClean="0"/>
              <a:t>lfoo</a:t>
            </a:r>
            <a:r>
              <a:rPr lang="en-US" dirty="0" smtClean="0"/>
              <a:t> ...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(There are command-line options to do this for you, but not the default.)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If you include </a:t>
            </a:r>
            <a:r>
              <a:rPr lang="en-US" dirty="0" err="1" smtClean="0"/>
              <a:t>math.h</a:t>
            </a:r>
            <a:r>
              <a:rPr lang="en-US" dirty="0" smtClean="0"/>
              <a:t>, then you’ll need -lm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77C47C2-C68A-4881-884C-159D7E8C3DF8}" type="slidenum">
              <a:rPr lang="en-US" sz="1400" smtClean="0">
                <a:solidFill>
                  <a:srgbClr val="800080"/>
                </a:solidFill>
              </a:rPr>
              <a:pPr eaLnBrk="1" hangingPunct="1"/>
              <a:t>12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Another gotcha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457200" indent="-457200">
              <a:buFontTx/>
              <a:buAutoNum type="arabicPeriod" startAt="4"/>
            </a:pPr>
            <a:r>
              <a:rPr lang="en-US" dirty="0" smtClean="0"/>
              <a:t>No repeated function names</a:t>
            </a:r>
          </a:p>
          <a:p>
            <a:pPr lvl="1"/>
            <a:r>
              <a:rPr lang="en-US" dirty="0" smtClean="0"/>
              <a:t>Two .o files in an executable can’t have (public) functions of the same name</a:t>
            </a:r>
          </a:p>
          <a:p>
            <a:pPr lvl="2"/>
            <a:r>
              <a:rPr lang="en-US" dirty="0" smtClean="0"/>
              <a:t>Can have static functions with the same name! (“static” on a function means not externally visible)</a:t>
            </a:r>
          </a:p>
          <a:p>
            <a:pPr lvl="1"/>
            <a:r>
              <a:rPr lang="en-US" dirty="0" smtClean="0"/>
              <a:t>Can get burned by library functions you do not know exist, but only if you need another function from the same .o file</a:t>
            </a:r>
          </a:p>
          <a:p>
            <a:pPr lvl="2"/>
            <a:r>
              <a:rPr lang="en-US" dirty="0" smtClean="0"/>
              <a:t>(Solution: 1 public function per file?!)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3D18CD8-A637-467E-B587-4F717D2AEB81}" type="slidenum">
              <a:rPr lang="en-US" sz="1400" smtClean="0">
                <a:solidFill>
                  <a:srgbClr val="800080"/>
                </a:solidFill>
              </a:rPr>
              <a:pPr eaLnBrk="1" hangingPunct="1"/>
              <a:t>13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Dynamic 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The basic static linking model has disadvantages: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Uses lots of disk space (copy library functions for every application)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More memory when programs are running (what if the O/S could have different processes magically share code?)</a:t>
            </a:r>
          </a:p>
          <a:p>
            <a:pPr>
              <a:defRPr/>
            </a:pPr>
            <a:r>
              <a:rPr lang="en-US" dirty="0" smtClean="0"/>
              <a:t>So we can link later: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Shared libraries (link when program starts executing). Saves disk space. O/S can share actual memory behind your back (if/because code is immutable).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Dynamically linked/loaded libraries. Even later (while program is running). Devil is in the details.</a:t>
            </a:r>
          </a:p>
          <a:p>
            <a:pPr>
              <a:defRPr/>
            </a:pPr>
            <a:r>
              <a:rPr lang="en-US" dirty="0" smtClean="0"/>
              <a:t>“DLL hell” – if the version of a library on a machine is not the one the program was tested with…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52BF579-48EE-487E-B70B-B85870FD5CF1}" type="slidenum">
              <a:rPr lang="en-US" sz="1400" smtClean="0">
                <a:solidFill>
                  <a:srgbClr val="800080"/>
                </a:solidFill>
              </a:rPr>
              <a:pPr eaLnBrk="1" hangingPunct="1"/>
              <a:t>14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Things like “standard libraries” “header files” “linkers” etc. are not magic</a:t>
            </a:r>
          </a:p>
          <a:p>
            <a:r>
              <a:rPr lang="en-US" dirty="0" smtClean="0"/>
              <a:t>But since you rarely need fine-grained control, you easily forget how to control typically-implicit things. (You don’t need to know any of this until you need to know it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There’s a huge difference between source code and compiled code (a header file and an archive are quite different)</a:t>
            </a:r>
          </a:p>
          <a:p>
            <a:r>
              <a:rPr lang="en-US" dirty="0" smtClean="0"/>
              <a:t>The linker includes files from archives using </a:t>
            </a:r>
            <a:r>
              <a:rPr lang="en-US" smtClean="0"/>
              <a:t>strange rules</a:t>
            </a: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0536706-2C09-4F36-B371-6DED63177184}" type="slidenum">
              <a:rPr lang="en-US" sz="1400" smtClean="0">
                <a:solidFill>
                  <a:srgbClr val="800080"/>
                </a:solidFill>
              </a:rPr>
              <a:pPr eaLnBrk="1" hangingPunct="1"/>
              <a:t>15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Intro to 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Linking is just one example of “using stuff in other files”...</a:t>
            </a:r>
          </a:p>
          <a:p>
            <a:pPr>
              <a:defRPr/>
            </a:pPr>
            <a:r>
              <a:rPr lang="en-US" dirty="0" smtClean="0"/>
              <a:t>In compiling and running code, one constantly needs other files and programs that find them</a:t>
            </a:r>
          </a:p>
          <a:p>
            <a:pPr>
              <a:defRPr/>
            </a:pPr>
            <a:r>
              <a:rPr lang="en-US" dirty="0" smtClean="0"/>
              <a:t>Examples: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 preprocessor #include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 libraries (where is the code for </a:t>
            </a:r>
            <a:r>
              <a:rPr lang="en-US" dirty="0" err="1" smtClean="0">
                <a:ea typeface="+mn-ea"/>
                <a:cs typeface="+mn-cs"/>
              </a:rPr>
              <a:t>printf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malloc</a:t>
            </a:r>
            <a:r>
              <a:rPr lang="en-US" dirty="0" smtClean="0">
                <a:ea typeface="+mn-ea"/>
                <a:cs typeface="+mn-cs"/>
              </a:rPr>
              <a:t>?) </a:t>
            </a:r>
          </a:p>
          <a:p>
            <a:pPr>
              <a:defRPr/>
            </a:pPr>
            <a:r>
              <a:rPr lang="en-US" dirty="0" smtClean="0"/>
              <a:t>Usually you’re happy with programs “automatically finding what you need” so the complicated rules can be hidden</a:t>
            </a:r>
          </a:p>
          <a:p>
            <a:pPr>
              <a:defRPr/>
            </a:pPr>
            <a:r>
              <a:rPr lang="en-US" dirty="0" smtClean="0"/>
              <a:t>Today we will demystify and make generalizations</a:t>
            </a:r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90B4E20-C9A0-4443-B05A-5C561F933200}" type="slidenum">
              <a:rPr lang="en-US" sz="1400" smtClean="0">
                <a:solidFill>
                  <a:srgbClr val="800080"/>
                </a:solidFill>
              </a:rPr>
              <a:pPr eaLnBrk="1" hangingPunct="1"/>
              <a:t>2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compilation picture (revisited)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	Old story, but new details…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F60C743-1E7C-41F3-BED9-0AB01AC4882D}" type="slidenum">
              <a:rPr lang="en-US" sz="1400" smtClean="0">
                <a:solidFill>
                  <a:srgbClr val="800080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800080"/>
              </a:solidFill>
            </a:endParaRPr>
          </a:p>
        </p:txBody>
      </p:sp>
      <p:pic>
        <p:nvPicPr>
          <p:cNvPr id="5125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1522413"/>
            <a:ext cx="5672137" cy="26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Common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dirty="0" smtClean="0"/>
              <a:t>What you are looking for?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/>
              <a:t>When are you looking for it?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/>
              <a:t>Where are you looking?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/>
              <a:t>What problems do cycles cause?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/>
              <a:t>How do you change the answers?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Old friends: files, function names, paths, environment variables, command-line flags, scripts, configuration files, ...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7BAED24-6DC1-441D-B74E-07B208E10A49}" type="slidenum">
              <a:rPr lang="en-US" sz="1400" smtClean="0">
                <a:solidFill>
                  <a:srgbClr val="800080"/>
                </a:solidFill>
              </a:rPr>
              <a:pPr eaLnBrk="1" hangingPunct="1"/>
              <a:t>4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#include files – what really happens?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cpp</a:t>
            </a:r>
            <a:r>
              <a:rPr lang="en-US" dirty="0" smtClean="0"/>
              <a:t> (invoked implicitly by </a:t>
            </a:r>
            <a:r>
              <a:rPr lang="en-US" dirty="0" err="1" smtClean="0"/>
              <a:t>gcc</a:t>
            </a:r>
            <a:r>
              <a:rPr lang="en-US" dirty="0" smtClean="0"/>
              <a:t> or g++ on files ending in .c, .cc, .</a:t>
            </a:r>
            <a:r>
              <a:rPr lang="en-US" dirty="0" err="1" smtClean="0"/>
              <a:t>cpp</a:t>
            </a:r>
            <a:r>
              <a:rPr lang="en-US" dirty="0" smtClean="0"/>
              <a:t>, etc.).</a:t>
            </a:r>
          </a:p>
          <a:p>
            <a:r>
              <a:rPr lang="en-US" dirty="0" smtClean="0"/>
              <a:t>What: files named “foo” when encountering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&lt;foo&gt;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"foo"</a:t>
            </a:r>
            <a:r>
              <a:rPr lang="en-US" dirty="0" smtClean="0"/>
              <a:t> (note: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.h</a:t>
            </a:r>
            <a:r>
              <a:rPr lang="en-US" dirty="0" smtClean="0"/>
              <a:t> is just a convention)</a:t>
            </a:r>
          </a:p>
          <a:p>
            <a:r>
              <a:rPr lang="en-US" dirty="0" smtClean="0"/>
              <a:t>When: When the preprocessor is run (making </a:t>
            </a:r>
            <a:r>
              <a:rPr lang="en-US" dirty="0" err="1" smtClean="0"/>
              <a:t>x.i</a:t>
            </a:r>
            <a:r>
              <a:rPr lang="en-US" dirty="0" smtClean="0"/>
              <a:t> from </a:t>
            </a:r>
            <a:r>
              <a:rPr lang="en-US" dirty="0" err="1" smtClean="0"/>
              <a:t>x.c</a:t>
            </a:r>
            <a:r>
              <a:rPr lang="en-US" dirty="0" smtClean="0"/>
              <a:t>, although usually you don’t see this)</a:t>
            </a:r>
          </a:p>
          <a:p>
            <a:r>
              <a:rPr lang="en-US" dirty="0" smtClean="0"/>
              <a:t>Where: “include path”: current-directory, directories chosen when </a:t>
            </a:r>
            <a:r>
              <a:rPr lang="en-US" dirty="0" err="1" smtClean="0"/>
              <a:t>cpp</a:t>
            </a:r>
            <a:r>
              <a:rPr lang="en-US" dirty="0" smtClean="0"/>
              <a:t> is installed (e.g., /</a:t>
            </a:r>
            <a:r>
              <a:rPr lang="en-US" dirty="0" err="1" smtClean="0"/>
              <a:t>usr</a:t>
            </a:r>
            <a:r>
              <a:rPr lang="en-US" dirty="0" smtClean="0"/>
              <a:t>/include), directories listed in INCLUDE shell variable, directories listed via -I flags, ...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9AB011B-64EB-4D6E-897D-F21E8CE3D142}" type="slidenum">
              <a:rPr lang="en-US" sz="1400" smtClean="0">
                <a:solidFill>
                  <a:srgbClr val="800080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#include…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The rules on “what overrides what” exist, but tough to remember</a:t>
            </a:r>
          </a:p>
          <a:p>
            <a:pPr>
              <a:defRPr/>
            </a:pPr>
            <a:r>
              <a:rPr lang="en-US" dirty="0" smtClean="0"/>
              <a:t>Can look at result to see “what really happened”</a:t>
            </a:r>
          </a:p>
          <a:p>
            <a:pPr>
              <a:defRPr/>
            </a:pPr>
            <a:r>
              <a:rPr lang="en-US" dirty="0" smtClean="0"/>
              <a:t>Example: for nested #include, the original current-directory or the header file’s current-directory?</a:t>
            </a:r>
          </a:p>
          <a:p>
            <a:pPr>
              <a:defRPr/>
            </a:pPr>
            <a:r>
              <a:rPr lang="en-US" dirty="0" smtClean="0"/>
              <a:t>Example: Why shouldn’t you run </a:t>
            </a:r>
            <a:r>
              <a:rPr lang="en-US" dirty="0" err="1" smtClean="0"/>
              <a:t>cpp</a:t>
            </a:r>
            <a:r>
              <a:rPr lang="en-US" dirty="0" smtClean="0"/>
              <a:t> on one machine and compile the results on another?</a:t>
            </a:r>
          </a:p>
          <a:p>
            <a:pPr>
              <a:buFontTx/>
              <a:buNone/>
              <a:defRPr/>
            </a:pPr>
            <a:r>
              <a:rPr lang="en-US" dirty="0" smtClean="0"/>
              <a:t>What about cycles?  </a:t>
            </a:r>
          </a:p>
          <a:p>
            <a:pPr>
              <a:defRPr/>
            </a:pPr>
            <a:r>
              <a:rPr lang="en-US" dirty="0" smtClean="0"/>
              <a:t>File </a:t>
            </a:r>
            <a:r>
              <a:rPr lang="en-US" dirty="0" err="1" smtClean="0"/>
              <a:t>a.c</a:t>
            </a:r>
            <a:r>
              <a:rPr lang="en-US" dirty="0" smtClean="0"/>
              <a:t> calls functions in file </a:t>
            </a:r>
            <a:r>
              <a:rPr lang="en-US" dirty="0" err="1" smtClean="0"/>
              <a:t>b.c</a:t>
            </a:r>
            <a:r>
              <a:rPr lang="en-US" dirty="0" smtClean="0"/>
              <a:t> which calls functions in file </a:t>
            </a:r>
            <a:r>
              <a:rPr lang="en-US" dirty="0" err="1" smtClean="0"/>
              <a:t>a.c</a:t>
            </a:r>
            <a:r>
              <a:rPr lang="en-US" dirty="0" smtClean="0"/>
              <a:t> which …</a:t>
            </a:r>
          </a:p>
          <a:p>
            <a:pPr>
              <a:defRPr/>
            </a:pPr>
            <a:r>
              <a:rPr lang="en-US" dirty="0" smtClean="0"/>
              <a:t>Not a problem – put </a:t>
            </a:r>
            <a:r>
              <a:rPr lang="en-US" i="1" dirty="0" smtClean="0"/>
              <a:t>declarations</a:t>
            </a:r>
            <a:r>
              <a:rPr lang="en-US" dirty="0" smtClean="0"/>
              <a:t> in header files and include each header file as needed.  Actual function</a:t>
            </a:r>
            <a:r>
              <a:rPr lang="en-US" i="1" dirty="0" smtClean="0"/>
              <a:t> definitions</a:t>
            </a:r>
            <a:r>
              <a:rPr lang="en-US" dirty="0" smtClean="0"/>
              <a:t> aren’t circular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70FE6F7-34E8-47B1-AD8A-E7A1540D661E}" type="slidenum">
              <a:rPr lang="en-US" sz="1400" smtClean="0">
                <a:solidFill>
                  <a:srgbClr val="80008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Compiled code – .o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So far we have talked about finding source code to create compiled code (.o files for C)</a:t>
            </a:r>
          </a:p>
          <a:p>
            <a:pPr>
              <a:defRPr/>
            </a:pPr>
            <a:r>
              <a:rPr lang="en-US" dirty="0" smtClean="0"/>
              <a:t>These files are not whole applications, so we have the same questions for “finding the other code”</a:t>
            </a:r>
          </a:p>
          <a:p>
            <a:pPr lvl="1">
              <a:defRPr/>
            </a:pPr>
            <a:r>
              <a:rPr lang="en-US" dirty="0" err="1" smtClean="0">
                <a:ea typeface="+mn-ea"/>
                <a:cs typeface="+mn-cs"/>
              </a:rPr>
              <a:t>printf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malloc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getmem</a:t>
            </a:r>
            <a:r>
              <a:rPr lang="en-US" dirty="0" smtClean="0">
                <a:ea typeface="+mn-ea"/>
                <a:cs typeface="+mn-cs"/>
              </a:rPr>
              <a:t> (called from main), …</a:t>
            </a:r>
          </a:p>
          <a:p>
            <a:pPr>
              <a:defRPr/>
            </a:pPr>
            <a:r>
              <a:rPr lang="en-US" dirty="0" smtClean="0"/>
              <a:t>A .o file is not “runnable” – you have to actually link it with the other code to make an executable</a:t>
            </a:r>
          </a:p>
          <a:p>
            <a:pPr>
              <a:defRPr/>
            </a:pPr>
            <a:r>
              <a:rPr lang="en-US" dirty="0" smtClean="0"/>
              <a:t>Linking (ld, or called via </a:t>
            </a:r>
            <a:r>
              <a:rPr lang="en-US" dirty="0" err="1" smtClean="0"/>
              <a:t>gcc</a:t>
            </a:r>
            <a:r>
              <a:rPr lang="en-US" dirty="0" smtClean="0"/>
              <a:t> or g++) is a “when” between compiling and executing</a:t>
            </a:r>
          </a:p>
          <a:p>
            <a:pPr>
              <a:defRPr/>
            </a:pPr>
            <a:r>
              <a:rPr lang="en-US" dirty="0" smtClean="0"/>
              <a:t>Again, </a:t>
            </a:r>
            <a:r>
              <a:rPr lang="en-US" dirty="0" err="1" smtClean="0"/>
              <a:t>gcc</a:t>
            </a:r>
            <a:r>
              <a:rPr lang="en-US" dirty="0" smtClean="0"/>
              <a:t> usually hides this from you, but it helps to know what is going on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DB8C88F-2F36-4AB9-89C5-53170E424DA1}" type="slidenum">
              <a:rPr lang="en-US" sz="1400" smtClean="0">
                <a:solidFill>
                  <a:srgbClr val="80008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If a C file uses but does not define a function (or global variable) </a:t>
            </a:r>
            <a:r>
              <a:rPr lang="en-US" dirty="0" err="1" smtClean="0"/>
              <a:t>foo</a:t>
            </a:r>
            <a:r>
              <a:rPr lang="en-US" dirty="0" smtClean="0"/>
              <a:t>, then the .o has “unresolved references”. </a:t>
            </a:r>
            <a:r>
              <a:rPr lang="en-US" i="1" dirty="0" smtClean="0"/>
              <a:t>Declarations</a:t>
            </a:r>
            <a:r>
              <a:rPr lang="en-US" dirty="0" smtClean="0"/>
              <a:t> don’t count; only </a:t>
            </a:r>
            <a:r>
              <a:rPr lang="en-US" i="1" dirty="0" smtClean="0"/>
              <a:t>definitions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The linker takes multiple .o files and “patches them” to include the references. (It literally moves code and changes instructions like function calls.)</a:t>
            </a:r>
          </a:p>
          <a:p>
            <a:pPr>
              <a:defRPr/>
            </a:pPr>
            <a:r>
              <a:rPr lang="en-US" dirty="0" smtClean="0"/>
              <a:t>An executable must have no unresolved references (you have seen this error message)</a:t>
            </a:r>
          </a:p>
          <a:p>
            <a:pPr>
              <a:defRPr/>
            </a:pPr>
            <a:r>
              <a:rPr lang="en-US" dirty="0" smtClean="0"/>
              <a:t>What: Definitions of functions/variables</a:t>
            </a:r>
          </a:p>
          <a:p>
            <a:pPr>
              <a:defRPr/>
            </a:pPr>
            <a:r>
              <a:rPr lang="en-US" dirty="0" smtClean="0"/>
              <a:t>When: The linker creates an executable</a:t>
            </a:r>
          </a:p>
          <a:p>
            <a:pPr>
              <a:defRPr/>
            </a:pPr>
            <a:r>
              <a:rPr lang="en-US" dirty="0" smtClean="0"/>
              <a:t>Where: Other .o files on the command-line (and much more...)</a:t>
            </a: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4A3790C-F68A-4BE2-B4C8-F6070C9BADA6}" type="slidenum">
              <a:rPr lang="en-US" sz="1400" smtClean="0">
                <a:solidFill>
                  <a:srgbClr val="800080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about 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The linker and O/S don’t know anything about main or the C library</a:t>
            </a:r>
          </a:p>
          <a:p>
            <a:pPr>
              <a:defRPr/>
            </a:pPr>
            <a:r>
              <a:rPr lang="en-US" dirty="0" smtClean="0"/>
              <a:t>That’s why </a:t>
            </a:r>
            <a:r>
              <a:rPr lang="en-US" dirty="0" err="1" smtClean="0"/>
              <a:t>gcc</a:t>
            </a:r>
            <a:r>
              <a:rPr lang="en-US" dirty="0" smtClean="0"/>
              <a:t> “secretly” links in other things</a:t>
            </a:r>
          </a:p>
          <a:p>
            <a:pPr>
              <a:defRPr/>
            </a:pPr>
            <a:r>
              <a:rPr lang="en-US" dirty="0" smtClean="0"/>
              <a:t>We can do it ourselves, but we would need to know a lot about how the C library is organized. Get </a:t>
            </a:r>
            <a:r>
              <a:rPr lang="en-US" dirty="0" err="1" smtClean="0"/>
              <a:t>gcc</a:t>
            </a:r>
            <a:r>
              <a:rPr lang="en-US" dirty="0" smtClean="0"/>
              <a:t> to tell us:</a:t>
            </a:r>
          </a:p>
          <a:p>
            <a:pPr lvl="1">
              <a:defRPr/>
            </a:pPr>
            <a:r>
              <a:rPr lang="en-US" dirty="0" err="1" smtClean="0">
                <a:ea typeface="+mn-ea"/>
                <a:cs typeface="+mn-cs"/>
              </a:rPr>
              <a:t>gcc</a:t>
            </a:r>
            <a:r>
              <a:rPr lang="en-US" dirty="0" smtClean="0">
                <a:ea typeface="+mn-ea"/>
                <a:cs typeface="+mn-cs"/>
              </a:rPr>
              <a:t> -v -static </a:t>
            </a:r>
            <a:r>
              <a:rPr lang="en-US" dirty="0" err="1" smtClean="0">
                <a:ea typeface="+mn-ea"/>
                <a:cs typeface="+mn-cs"/>
              </a:rPr>
              <a:t>hello.c</a:t>
            </a: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Should be largely understandable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-static (a simple “get all the code you need into </a:t>
            </a:r>
            <a:r>
              <a:rPr lang="en-US" dirty="0" err="1" smtClean="0">
                <a:ea typeface="+mn-ea"/>
                <a:cs typeface="+mn-cs"/>
              </a:rPr>
              <a:t>a.out</a:t>
            </a:r>
            <a:r>
              <a:rPr lang="en-US" dirty="0" smtClean="0">
                <a:ea typeface="+mn-ea"/>
                <a:cs typeface="+mn-cs"/>
              </a:rPr>
              <a:t>” story for now)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the secret *.o files: (they do the stuff before main gets called, which is why </a:t>
            </a:r>
            <a:r>
              <a:rPr lang="en-US" dirty="0" err="1" smtClean="0">
                <a:ea typeface="+mn-ea"/>
                <a:cs typeface="+mn-cs"/>
              </a:rPr>
              <a:t>gcc</a:t>
            </a:r>
            <a:r>
              <a:rPr lang="en-US" dirty="0" smtClean="0">
                <a:ea typeface="+mn-ea"/>
                <a:cs typeface="+mn-cs"/>
              </a:rPr>
              <a:t> gives errors about main not being defined)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C3EF1B7-EB78-4DA3-B23E-AF715C203B74}" type="slidenum">
              <a:rPr lang="en-US" sz="1400" smtClean="0">
                <a:solidFill>
                  <a:srgbClr val="800080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1151</TotalTime>
  <Words>1420</Words>
  <Application>Microsoft Macintosh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simple</vt:lpstr>
      <vt:lpstr>CSE 374 Programming Concepts &amp; Tools</vt:lpstr>
      <vt:lpstr>Intro to linking</vt:lpstr>
      <vt:lpstr>The compilation picture (revisited)</vt:lpstr>
      <vt:lpstr>Common questions</vt:lpstr>
      <vt:lpstr>#include files – what really happens?</vt:lpstr>
      <vt:lpstr>more #include…</vt:lpstr>
      <vt:lpstr>Compiled code – .o files</vt:lpstr>
      <vt:lpstr>Linking</vt:lpstr>
      <vt:lpstr>More about where</vt:lpstr>
      <vt:lpstr>Archives</vt:lpstr>
      <vt:lpstr>The rules for linking</vt:lpstr>
      <vt:lpstr>Library gotchas</vt:lpstr>
      <vt:lpstr>Another gotcha</vt:lpstr>
      <vt:lpstr>Dynamic Linking</vt:lpstr>
      <vt:lpstr>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213</cp:revision>
  <dcterms:created xsi:type="dcterms:W3CDTF">2009-03-30T02:04:14Z</dcterms:created>
  <dcterms:modified xsi:type="dcterms:W3CDTF">2015-11-23T02:45:08Z</dcterms:modified>
</cp:coreProperties>
</file>