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57" r:id="rId3"/>
    <p:sldId id="268" r:id="rId4"/>
    <p:sldId id="269" r:id="rId5"/>
    <p:sldId id="267" r:id="rId6"/>
    <p:sldId id="270" r:id="rId7"/>
    <p:sldId id="258" r:id="rId8"/>
    <p:sldId id="259" r:id="rId9"/>
    <p:sldId id="260" r:id="rId10"/>
    <p:sldId id="266" r:id="rId11"/>
    <p:sldId id="261" r:id="rId12"/>
    <p:sldId id="262" r:id="rId13"/>
    <p:sldId id="263" r:id="rId14"/>
    <p:sldId id="264" r:id="rId15"/>
    <p:sldId id="271" r:id="rId16"/>
    <p:sldId id="265" r:id="rId17"/>
  </p:sldIdLst>
  <p:sldSz cx="9144000" cy="6858000" type="screen4x3"/>
  <p:notesSz cx="7315200" cy="9601200"/>
  <p:custDataLst>
    <p:tags r:id="rId21"/>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0000FF"/>
    <a:srgbClr val="800080"/>
    <a:srgbClr val="FFFF00"/>
    <a:srgbClr val="FF0000"/>
    <a:srgbClr val="0099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44" d="100"/>
          <a:sy n="144" d="100"/>
        </p:scale>
        <p:origin x="-112" y="-12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1944"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tags" Target="tags/tag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defRPr sz="1400" dirty="0"/>
            </a:lvl1pPr>
          </a:lstStyle>
          <a:p>
            <a:pPr>
              <a:defRPr/>
            </a:pPr>
            <a:r>
              <a:rPr lang="en-US" dirty="0"/>
              <a:t>CSE 374 </a:t>
            </a:r>
            <a:r>
              <a:rPr lang="en-US" dirty="0" smtClean="0"/>
              <a:t>15au</a:t>
            </a:r>
            <a:endParaRPr lang="en-US" dirty="0"/>
          </a:p>
        </p:txBody>
      </p:sp>
      <p:sp>
        <p:nvSpPr>
          <p:cNvPr id="33797"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a:defRPr sz="1400"/>
            </a:lvl1pPr>
          </a:lstStyle>
          <a:p>
            <a:pPr>
              <a:defRPr/>
            </a:pPr>
            <a:r>
              <a:rPr lang="en-US"/>
              <a:t>15-</a:t>
            </a:r>
            <a:fld id="{A8BB7F6B-4F3E-4551-8708-772B549DC074}" type="slidenum">
              <a:rPr lang="en-US"/>
              <a:pPr>
                <a:defRPr/>
              </a:pPr>
              <a:t>‹#›</a:t>
            </a:fld>
            <a:endParaRPr lang="en-US"/>
          </a:p>
        </p:txBody>
      </p:sp>
    </p:spTree>
    <p:extLst>
      <p:ext uri="{BB962C8B-B14F-4D97-AF65-F5344CB8AC3E}">
        <p14:creationId xmlns:p14="http://schemas.microsoft.com/office/powerpoint/2010/main" val="25275464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defRPr sz="1400"/>
            </a:lvl1pPr>
          </a:lstStyle>
          <a:p>
            <a:pPr>
              <a:defRPr/>
            </a:pPr>
            <a:endParaRPr lang="en-US"/>
          </a:p>
        </p:txBody>
      </p:sp>
      <p:sp>
        <p:nvSpPr>
          <p:cNvPr id="25603"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a:defRPr sz="14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defRPr sz="1400"/>
            </a:lvl1pPr>
          </a:lstStyle>
          <a:p>
            <a:pPr>
              <a:defRPr/>
            </a:pPr>
            <a:endParaRPr lang="en-US"/>
          </a:p>
        </p:txBody>
      </p:sp>
      <p:sp>
        <p:nvSpPr>
          <p:cNvPr id="25607"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a:defRPr sz="1400"/>
            </a:lvl1pPr>
          </a:lstStyle>
          <a:p>
            <a:pPr>
              <a:defRPr/>
            </a:pPr>
            <a:fld id="{8F3CF35F-3C64-4F5E-BD26-FEDE4C4F3A9A}" type="slidenum">
              <a:rPr lang="en-US"/>
              <a:pPr>
                <a:defRPr/>
              </a:pPr>
              <a:t>‹#›</a:t>
            </a:fld>
            <a:endParaRPr lang="en-US"/>
          </a:p>
        </p:txBody>
      </p:sp>
    </p:spTree>
    <p:extLst>
      <p:ext uri="{BB962C8B-B14F-4D97-AF65-F5344CB8AC3E}">
        <p14:creationId xmlns:p14="http://schemas.microsoft.com/office/powerpoint/2010/main" val="21098550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endParaRPr lang="en-US"/>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D9C95FFE-CBFA-4E44-8444-D8BDD39021D9}" type="slidenum">
              <a:rPr lang="en-US"/>
              <a:pPr>
                <a:defRPr/>
              </a:pPr>
              <a:t>‹#›</a:t>
            </a:fld>
            <a:endParaRPr lang="en-US"/>
          </a:p>
        </p:txBody>
      </p:sp>
    </p:spTree>
    <p:extLst>
      <p:ext uri="{BB962C8B-B14F-4D97-AF65-F5344CB8AC3E}">
        <p14:creationId xmlns:p14="http://schemas.microsoft.com/office/powerpoint/2010/main" val="1944664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6172A7-B466-4AF7-A4BB-55D6247FA79B}" type="slidenum">
              <a:rPr lang="en-US"/>
              <a:pPr>
                <a:defRPr/>
              </a:pPr>
              <a:t>‹#›</a:t>
            </a:fld>
            <a:endParaRPr lang="en-US"/>
          </a:p>
        </p:txBody>
      </p:sp>
    </p:spTree>
    <p:extLst>
      <p:ext uri="{BB962C8B-B14F-4D97-AF65-F5344CB8AC3E}">
        <p14:creationId xmlns:p14="http://schemas.microsoft.com/office/powerpoint/2010/main" val="924563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9C196F-398E-4FEA-9CC6-86BEE0263FB8}" type="slidenum">
              <a:rPr lang="en-US"/>
              <a:pPr>
                <a:defRPr/>
              </a:pPr>
              <a:t>‹#›</a:t>
            </a:fld>
            <a:endParaRPr lang="en-US"/>
          </a:p>
        </p:txBody>
      </p:sp>
    </p:spTree>
    <p:extLst>
      <p:ext uri="{BB962C8B-B14F-4D97-AF65-F5344CB8AC3E}">
        <p14:creationId xmlns:p14="http://schemas.microsoft.com/office/powerpoint/2010/main" val="391684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027DB1-A92E-434F-9C75-135980102EEE}" type="slidenum">
              <a:rPr lang="en-US"/>
              <a:pPr>
                <a:defRPr/>
              </a:pPr>
              <a:t>‹#›</a:t>
            </a:fld>
            <a:endParaRPr lang="en-US"/>
          </a:p>
        </p:txBody>
      </p:sp>
    </p:spTree>
    <p:extLst>
      <p:ext uri="{BB962C8B-B14F-4D97-AF65-F5344CB8AC3E}">
        <p14:creationId xmlns:p14="http://schemas.microsoft.com/office/powerpoint/2010/main" val="1077590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13A631-06C2-4C08-B78F-C4F4538A4C8F}" type="slidenum">
              <a:rPr lang="en-US"/>
              <a:pPr>
                <a:defRPr/>
              </a:pPr>
              <a:t>‹#›</a:t>
            </a:fld>
            <a:endParaRPr lang="en-US"/>
          </a:p>
        </p:txBody>
      </p:sp>
    </p:spTree>
    <p:extLst>
      <p:ext uri="{BB962C8B-B14F-4D97-AF65-F5344CB8AC3E}">
        <p14:creationId xmlns:p14="http://schemas.microsoft.com/office/powerpoint/2010/main" val="2718310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01D04CC-B16F-468A-A77F-EFB745340D71}" type="slidenum">
              <a:rPr lang="en-US"/>
              <a:pPr>
                <a:defRPr/>
              </a:pPr>
              <a:t>‹#›</a:t>
            </a:fld>
            <a:endParaRPr lang="en-US"/>
          </a:p>
        </p:txBody>
      </p:sp>
    </p:spTree>
    <p:extLst>
      <p:ext uri="{BB962C8B-B14F-4D97-AF65-F5344CB8AC3E}">
        <p14:creationId xmlns:p14="http://schemas.microsoft.com/office/powerpoint/2010/main" val="1873546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D0A9EE6-4253-4F00-8E96-A4D637C1D6E9}" type="slidenum">
              <a:rPr lang="en-US"/>
              <a:pPr>
                <a:defRPr/>
              </a:pPr>
              <a:t>‹#›</a:t>
            </a:fld>
            <a:endParaRPr lang="en-US"/>
          </a:p>
        </p:txBody>
      </p:sp>
    </p:spTree>
    <p:extLst>
      <p:ext uri="{BB962C8B-B14F-4D97-AF65-F5344CB8AC3E}">
        <p14:creationId xmlns:p14="http://schemas.microsoft.com/office/powerpoint/2010/main" val="1206298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494CE6F-2F66-435C-92ED-9883B5E45775}" type="slidenum">
              <a:rPr lang="en-US"/>
              <a:pPr>
                <a:defRPr/>
              </a:pPr>
              <a:t>‹#›</a:t>
            </a:fld>
            <a:endParaRPr lang="en-US"/>
          </a:p>
        </p:txBody>
      </p:sp>
    </p:spTree>
    <p:extLst>
      <p:ext uri="{BB962C8B-B14F-4D97-AF65-F5344CB8AC3E}">
        <p14:creationId xmlns:p14="http://schemas.microsoft.com/office/powerpoint/2010/main" val="884609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235DF22-5EF5-4419-99FC-364A1E381482}" type="slidenum">
              <a:rPr lang="en-US"/>
              <a:pPr>
                <a:defRPr/>
              </a:pPr>
              <a:t>‹#›</a:t>
            </a:fld>
            <a:endParaRPr lang="en-US"/>
          </a:p>
        </p:txBody>
      </p:sp>
    </p:spTree>
    <p:extLst>
      <p:ext uri="{BB962C8B-B14F-4D97-AF65-F5344CB8AC3E}">
        <p14:creationId xmlns:p14="http://schemas.microsoft.com/office/powerpoint/2010/main" val="191432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6A6CAF-F117-4EDD-8FA2-82F8E54BF5E7}" type="slidenum">
              <a:rPr lang="en-US"/>
              <a:pPr>
                <a:defRPr/>
              </a:pPr>
              <a:t>‹#›</a:t>
            </a:fld>
            <a:endParaRPr lang="en-US"/>
          </a:p>
        </p:txBody>
      </p:sp>
    </p:spTree>
    <p:extLst>
      <p:ext uri="{BB962C8B-B14F-4D97-AF65-F5344CB8AC3E}">
        <p14:creationId xmlns:p14="http://schemas.microsoft.com/office/powerpoint/2010/main" val="2121747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22BF11-C5FA-4A67-AE47-D10CC5D491A5}" type="slidenum">
              <a:rPr lang="en-US"/>
              <a:pPr>
                <a:defRPr/>
              </a:pPr>
              <a:t>‹#›</a:t>
            </a:fld>
            <a:endParaRPr lang="en-US"/>
          </a:p>
        </p:txBody>
      </p:sp>
    </p:spTree>
    <p:extLst>
      <p:ext uri="{BB962C8B-B14F-4D97-AF65-F5344CB8AC3E}">
        <p14:creationId xmlns:p14="http://schemas.microsoft.com/office/powerpoint/2010/main" val="8968460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F91097A2-1359-40F5-A56F-40200DB086DD}"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815"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ft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tags" Target="../tags/tag3.xml"/><Relationship Id="rId3"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18.xml"/><Relationship Id="rId4" Type="http://schemas.openxmlformats.org/officeDocument/2006/relationships/slideLayout" Target="../slideLayouts/slideLayout2.xml"/><Relationship Id="rId1" Type="http://schemas.openxmlformats.org/officeDocument/2006/relationships/tags" Target="../tags/tag16.xml"/><Relationship Id="rId2" Type="http://schemas.openxmlformats.org/officeDocument/2006/relationships/tags" Target="../tags/tag17.xml"/></Relationships>
</file>

<file path=ppt/slides/_rels/slide11.xml.rels><?xml version="1.0" encoding="UTF-8" standalone="yes"?>
<Relationships xmlns="http://schemas.openxmlformats.org/package/2006/relationships"><Relationship Id="rId3" Type="http://schemas.openxmlformats.org/officeDocument/2006/relationships/tags" Target="../tags/tag21.xml"/><Relationship Id="rId4" Type="http://schemas.openxmlformats.org/officeDocument/2006/relationships/slideLayout" Target="../slideLayouts/slideLayout2.xml"/><Relationship Id="rId1" Type="http://schemas.openxmlformats.org/officeDocument/2006/relationships/tags" Target="../tags/tag19.xml"/><Relationship Id="rId2" Type="http://schemas.openxmlformats.org/officeDocument/2006/relationships/tags" Target="../tags/tag20.xml"/></Relationships>
</file>

<file path=ppt/slides/_rels/slide12.xml.rels><?xml version="1.0" encoding="UTF-8" standalone="yes"?>
<Relationships xmlns="http://schemas.openxmlformats.org/package/2006/relationships"><Relationship Id="rId3" Type="http://schemas.openxmlformats.org/officeDocument/2006/relationships/tags" Target="../tags/tag24.xml"/><Relationship Id="rId4" Type="http://schemas.openxmlformats.org/officeDocument/2006/relationships/slideLayout" Target="../slideLayouts/slideLayout2.xml"/><Relationship Id="rId1" Type="http://schemas.openxmlformats.org/officeDocument/2006/relationships/tags" Target="../tags/tag22.xml"/><Relationship Id="rId2" Type="http://schemas.openxmlformats.org/officeDocument/2006/relationships/tags" Target="../tags/tag23.xml"/></Relationships>
</file>

<file path=ppt/slides/_rels/slide13.xml.rels><?xml version="1.0" encoding="UTF-8" standalone="yes"?>
<Relationships xmlns="http://schemas.openxmlformats.org/package/2006/relationships"><Relationship Id="rId3" Type="http://schemas.openxmlformats.org/officeDocument/2006/relationships/tags" Target="../tags/tag27.xml"/><Relationship Id="rId4" Type="http://schemas.openxmlformats.org/officeDocument/2006/relationships/slideLayout" Target="../slideLayouts/slideLayout2.xml"/><Relationship Id="rId1" Type="http://schemas.openxmlformats.org/officeDocument/2006/relationships/tags" Target="../tags/tag25.xml"/><Relationship Id="rId2" Type="http://schemas.openxmlformats.org/officeDocument/2006/relationships/tags" Target="../tags/tag26.xml"/></Relationships>
</file>

<file path=ppt/slides/_rels/slide14.xml.rels><?xml version="1.0" encoding="UTF-8" standalone="yes"?>
<Relationships xmlns="http://schemas.openxmlformats.org/package/2006/relationships"><Relationship Id="rId3" Type="http://schemas.openxmlformats.org/officeDocument/2006/relationships/tags" Target="../tags/tag30.xml"/><Relationship Id="rId4" Type="http://schemas.openxmlformats.org/officeDocument/2006/relationships/slideLayout" Target="../slideLayouts/slideLayout2.xml"/><Relationship Id="rId1" Type="http://schemas.openxmlformats.org/officeDocument/2006/relationships/tags" Target="../tags/tag28.xml"/><Relationship Id="rId2" Type="http://schemas.openxmlformats.org/officeDocument/2006/relationships/tags" Target="../tags/tag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33.xml"/><Relationship Id="rId4" Type="http://schemas.openxmlformats.org/officeDocument/2006/relationships/slideLayout" Target="../slideLayouts/slideLayout2.xml"/><Relationship Id="rId1" Type="http://schemas.openxmlformats.org/officeDocument/2006/relationships/tags" Target="../tags/tag31.xml"/><Relationship Id="rId2" Type="http://schemas.openxmlformats.org/officeDocument/2006/relationships/tags" Target="../tags/tag32.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4" Type="http://schemas.openxmlformats.org/officeDocument/2006/relationships/slideLayout" Target="../slideLayouts/slideLayout2.xml"/><Relationship Id="rId1" Type="http://schemas.openxmlformats.org/officeDocument/2006/relationships/tags" Target="../tags/tag4.xml"/><Relationship Id="rId2" Type="http://schemas.openxmlformats.org/officeDocument/2006/relationships/tags" Target="../tags/tag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9.xml"/><Relationship Id="rId4" Type="http://schemas.openxmlformats.org/officeDocument/2006/relationships/slideLayout" Target="../slideLayouts/slideLayout2.xml"/><Relationship Id="rId1" Type="http://schemas.openxmlformats.org/officeDocument/2006/relationships/tags" Target="../tags/tag7.xml"/><Relationship Id="rId2"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tags" Target="../tags/tag12.xml"/><Relationship Id="rId4" Type="http://schemas.openxmlformats.org/officeDocument/2006/relationships/slideLayout" Target="../slideLayouts/slideLayout2.xml"/><Relationship Id="rId1" Type="http://schemas.openxmlformats.org/officeDocument/2006/relationships/tags" Target="../tags/tag10.xml"/><Relationship Id="rId2" Type="http://schemas.openxmlformats.org/officeDocument/2006/relationships/tags" Target="../tags/tag11.xml"/></Relationships>
</file>

<file path=ppt/slides/_rels/slide9.xml.rels><?xml version="1.0" encoding="UTF-8" standalone="yes"?>
<Relationships xmlns="http://schemas.openxmlformats.org/package/2006/relationships"><Relationship Id="rId3" Type="http://schemas.openxmlformats.org/officeDocument/2006/relationships/tags" Target="../tags/tag15.xml"/><Relationship Id="rId4" Type="http://schemas.openxmlformats.org/officeDocument/2006/relationships/slideLayout" Target="../slideLayouts/slideLayout2.xml"/><Relationship Id="rId1" Type="http://schemas.openxmlformats.org/officeDocument/2006/relationships/tags" Target="../tags/tag13.xml"/><Relationship Id="rId2"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ctrTitle"/>
            <p:custDataLst>
              <p:tags r:id="rId1"/>
            </p:custDataLst>
          </p:nvPr>
        </p:nvSpPr>
        <p:spPr/>
        <p:txBody>
          <a:bodyPr/>
          <a:lstStyle/>
          <a:p>
            <a:pPr eaLnBrk="1" hangingPunct="1"/>
            <a:r>
              <a:rPr lang="en-US" smtClean="0"/>
              <a:t>CSE 374</a:t>
            </a:r>
            <a:br>
              <a:rPr lang="en-US" smtClean="0"/>
            </a:br>
            <a:r>
              <a:rPr lang="en-US" smtClean="0"/>
              <a:t>Programming Concepts &amp; Tools</a:t>
            </a:r>
          </a:p>
        </p:txBody>
      </p:sp>
      <p:sp>
        <p:nvSpPr>
          <p:cNvPr id="3075" name="Subtitle 4"/>
          <p:cNvSpPr>
            <a:spLocks noGrp="1"/>
          </p:cNvSpPr>
          <p:nvPr>
            <p:ph type="subTitle" idx="1"/>
            <p:custDataLst>
              <p:tags r:id="rId2"/>
            </p:custDataLst>
          </p:nvPr>
        </p:nvSpPr>
        <p:spPr>
          <a:xfrm>
            <a:off x="1295400" y="3886200"/>
            <a:ext cx="6553200" cy="1752600"/>
          </a:xfrm>
        </p:spPr>
        <p:txBody>
          <a:bodyPr/>
          <a:lstStyle/>
          <a:p>
            <a:pPr eaLnBrk="1" hangingPunct="1"/>
            <a:r>
              <a:rPr lang="en-US" dirty="0" smtClean="0"/>
              <a:t>Hal Perkins</a:t>
            </a:r>
          </a:p>
          <a:p>
            <a:pPr eaLnBrk="1" hangingPunct="1"/>
            <a:r>
              <a:rPr lang="sv-SE" dirty="0" smtClean="0"/>
              <a:t>Fall 2015</a:t>
            </a:r>
            <a:endParaRPr lang="en-US" dirty="0" smtClean="0"/>
          </a:p>
          <a:p>
            <a:pPr eaLnBrk="1" hangingPunct="1"/>
            <a:r>
              <a:rPr lang="en-US" dirty="0" smtClean="0"/>
              <a:t>Lecture 15 – Testing</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custDataLst>
              <p:tags r:id="rId1"/>
            </p:custDataLst>
          </p:nvPr>
        </p:nvSpPr>
        <p:spPr/>
        <p:txBody>
          <a:bodyPr/>
          <a:lstStyle/>
          <a:p>
            <a:r>
              <a:rPr lang="en-US" smtClean="0"/>
              <a:t>Three coverage metrics</a:t>
            </a:r>
          </a:p>
        </p:txBody>
      </p:sp>
      <p:sp>
        <p:nvSpPr>
          <p:cNvPr id="3" name="Content Placeholder 2"/>
          <p:cNvSpPr>
            <a:spLocks noGrp="1"/>
          </p:cNvSpPr>
          <p:nvPr>
            <p:ph idx="1"/>
            <p:custDataLst>
              <p:tags r:id="rId2"/>
            </p:custDataLst>
          </p:nvPr>
        </p:nvSpPr>
        <p:spPr/>
        <p:txBody>
          <a:bodyPr>
            <a:normAutofit fontScale="92500" lnSpcReduction="20000"/>
          </a:bodyPr>
          <a:lstStyle/>
          <a:p>
            <a:pPr lvl="2">
              <a:buFontTx/>
              <a:buNone/>
              <a:defRPr/>
            </a:pPr>
            <a:r>
              <a:rPr lang="en-US" dirty="0" err="1" smtClean="0">
                <a:ea typeface="+mn-ea"/>
                <a:cs typeface="+mn-cs"/>
              </a:rPr>
              <a:t>int</a:t>
            </a:r>
            <a:r>
              <a:rPr lang="en-US" dirty="0" smtClean="0">
                <a:ea typeface="+mn-ea"/>
                <a:cs typeface="+mn-cs"/>
              </a:rPr>
              <a:t> f(</a:t>
            </a:r>
            <a:r>
              <a:rPr lang="en-US" dirty="0" err="1" smtClean="0">
                <a:ea typeface="+mn-ea"/>
                <a:cs typeface="+mn-cs"/>
              </a:rPr>
              <a:t>int</a:t>
            </a:r>
            <a:r>
              <a:rPr lang="en-US" dirty="0" smtClean="0">
                <a:ea typeface="+mn-ea"/>
                <a:cs typeface="+mn-cs"/>
              </a:rPr>
              <a:t> a, </a:t>
            </a:r>
            <a:r>
              <a:rPr lang="en-US" dirty="0" err="1" smtClean="0">
                <a:ea typeface="+mn-ea"/>
                <a:cs typeface="+mn-cs"/>
              </a:rPr>
              <a:t>int</a:t>
            </a:r>
            <a:r>
              <a:rPr lang="en-US" dirty="0" smtClean="0">
                <a:ea typeface="+mn-ea"/>
                <a:cs typeface="+mn-cs"/>
              </a:rPr>
              <a:t> b) {</a:t>
            </a:r>
          </a:p>
          <a:p>
            <a:pPr lvl="2">
              <a:buFontTx/>
              <a:buNone/>
              <a:defRPr/>
            </a:pPr>
            <a:r>
              <a:rPr lang="en-US" dirty="0" smtClean="0">
                <a:ea typeface="+mn-ea"/>
                <a:cs typeface="+mn-cs"/>
              </a:rPr>
              <a:t>	</a:t>
            </a:r>
            <a:r>
              <a:rPr lang="en-US" dirty="0" err="1" smtClean="0">
                <a:ea typeface="+mn-ea"/>
                <a:cs typeface="+mn-cs"/>
              </a:rPr>
              <a:t>int</a:t>
            </a:r>
            <a:r>
              <a:rPr lang="en-US" dirty="0" smtClean="0">
                <a:ea typeface="+mn-ea"/>
                <a:cs typeface="+mn-cs"/>
              </a:rPr>
              <a:t> </a:t>
            </a:r>
            <a:r>
              <a:rPr lang="en-US" dirty="0" err="1" smtClean="0">
                <a:ea typeface="+mn-ea"/>
                <a:cs typeface="+mn-cs"/>
              </a:rPr>
              <a:t>ans</a:t>
            </a:r>
            <a:r>
              <a:rPr lang="en-US" dirty="0" smtClean="0">
                <a:ea typeface="+mn-ea"/>
                <a:cs typeface="+mn-cs"/>
              </a:rPr>
              <a:t> = 0;</a:t>
            </a:r>
          </a:p>
          <a:p>
            <a:pPr lvl="2">
              <a:buFontTx/>
              <a:buNone/>
              <a:defRPr/>
            </a:pPr>
            <a:r>
              <a:rPr lang="en-US" dirty="0" smtClean="0">
                <a:ea typeface="+mn-ea"/>
                <a:cs typeface="+mn-cs"/>
              </a:rPr>
              <a:t>	if(a)</a:t>
            </a:r>
          </a:p>
          <a:p>
            <a:pPr lvl="2">
              <a:buFontTx/>
              <a:buNone/>
              <a:defRPr/>
            </a:pPr>
            <a:r>
              <a:rPr lang="en-US" dirty="0" smtClean="0">
                <a:ea typeface="+mn-ea"/>
                <a:cs typeface="+mn-cs"/>
              </a:rPr>
              <a:t>		</a:t>
            </a:r>
            <a:r>
              <a:rPr lang="en-US" dirty="0" err="1" smtClean="0">
                <a:ea typeface="+mn-ea"/>
                <a:cs typeface="+mn-cs"/>
              </a:rPr>
              <a:t>ans</a:t>
            </a:r>
            <a:r>
              <a:rPr lang="en-US" dirty="0" smtClean="0">
                <a:ea typeface="+mn-ea"/>
                <a:cs typeface="+mn-cs"/>
              </a:rPr>
              <a:t> += a;</a:t>
            </a:r>
          </a:p>
          <a:p>
            <a:pPr lvl="2">
              <a:buFontTx/>
              <a:buNone/>
              <a:defRPr/>
            </a:pPr>
            <a:r>
              <a:rPr lang="en-US" dirty="0" smtClean="0">
                <a:ea typeface="+mn-ea"/>
                <a:cs typeface="+mn-cs"/>
              </a:rPr>
              <a:t>	if(b)</a:t>
            </a:r>
          </a:p>
          <a:p>
            <a:pPr lvl="2">
              <a:buFontTx/>
              <a:buNone/>
              <a:defRPr/>
            </a:pPr>
            <a:r>
              <a:rPr lang="en-US" dirty="0" smtClean="0">
                <a:ea typeface="+mn-ea"/>
                <a:cs typeface="+mn-cs"/>
              </a:rPr>
              <a:t>		</a:t>
            </a:r>
            <a:r>
              <a:rPr lang="en-US" dirty="0" err="1" smtClean="0">
                <a:ea typeface="+mn-ea"/>
                <a:cs typeface="+mn-cs"/>
              </a:rPr>
              <a:t>ans</a:t>
            </a:r>
            <a:r>
              <a:rPr lang="en-US" dirty="0" smtClean="0">
                <a:ea typeface="+mn-ea"/>
                <a:cs typeface="+mn-cs"/>
              </a:rPr>
              <a:t> += b;</a:t>
            </a:r>
          </a:p>
          <a:p>
            <a:pPr lvl="2">
              <a:buFontTx/>
              <a:buNone/>
              <a:defRPr/>
            </a:pPr>
            <a:r>
              <a:rPr lang="en-US" dirty="0" smtClean="0">
                <a:ea typeface="+mn-ea"/>
                <a:cs typeface="+mn-cs"/>
              </a:rPr>
              <a:t>	return </a:t>
            </a:r>
            <a:r>
              <a:rPr lang="en-US" dirty="0" err="1" smtClean="0">
                <a:ea typeface="+mn-ea"/>
                <a:cs typeface="+mn-cs"/>
              </a:rPr>
              <a:t>ans</a:t>
            </a:r>
            <a:r>
              <a:rPr lang="en-US" dirty="0" smtClean="0">
                <a:ea typeface="+mn-ea"/>
                <a:cs typeface="+mn-cs"/>
              </a:rPr>
              <a:t>;</a:t>
            </a:r>
          </a:p>
          <a:p>
            <a:pPr lvl="2">
              <a:buFontTx/>
              <a:buNone/>
              <a:defRPr/>
            </a:pPr>
            <a:r>
              <a:rPr lang="en-US" dirty="0" smtClean="0">
                <a:ea typeface="+mn-ea"/>
                <a:cs typeface="+mn-cs"/>
              </a:rPr>
              <a:t>}</a:t>
            </a:r>
          </a:p>
          <a:p>
            <a:pPr>
              <a:defRPr/>
            </a:pPr>
            <a:r>
              <a:rPr lang="en-US" i="1" dirty="0" smtClean="0">
                <a:solidFill>
                  <a:srgbClr val="0000FF"/>
                </a:solidFill>
              </a:rPr>
              <a:t>Statement coverage</a:t>
            </a:r>
            <a:r>
              <a:rPr lang="en-US" dirty="0" smtClean="0"/>
              <a:t>: f(1,1) sufficient</a:t>
            </a:r>
          </a:p>
          <a:p>
            <a:pPr>
              <a:defRPr/>
            </a:pPr>
            <a:r>
              <a:rPr lang="en-US" i="1" dirty="0" smtClean="0">
                <a:solidFill>
                  <a:srgbClr val="0000FF"/>
                </a:solidFill>
              </a:rPr>
              <a:t>Branch coverage</a:t>
            </a:r>
            <a:r>
              <a:rPr lang="en-US" dirty="0" smtClean="0"/>
              <a:t>: f(1,1) and f(0,0) sufficient</a:t>
            </a:r>
          </a:p>
          <a:p>
            <a:pPr>
              <a:defRPr/>
            </a:pPr>
            <a:r>
              <a:rPr lang="en-US" i="1" dirty="0" smtClean="0">
                <a:solidFill>
                  <a:srgbClr val="0000FF"/>
                </a:solidFill>
              </a:rPr>
              <a:t>Path coverage</a:t>
            </a:r>
            <a:r>
              <a:rPr lang="en-US" dirty="0" smtClean="0"/>
              <a:t>: f(0,0), f(1,0), f(0,1), f(1,1) sufficient</a:t>
            </a:r>
          </a:p>
          <a:p>
            <a:pPr>
              <a:defRPr/>
            </a:pPr>
            <a:r>
              <a:rPr lang="en-US" dirty="0" smtClean="0"/>
              <a:t>But even the example path-coverage test suite suggests f is a correct “or” function for C; it is not.</a:t>
            </a:r>
            <a:endParaRPr lang="en-US" dirty="0"/>
          </a:p>
        </p:txBody>
      </p:sp>
      <p:sp>
        <p:nvSpPr>
          <p:cNvPr id="9220"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83E00FA-0307-42F2-92D5-E1E2FABC2451}" type="slidenum">
              <a:rPr lang="en-US" sz="1400" smtClean="0">
                <a:solidFill>
                  <a:srgbClr val="800080"/>
                </a:solidFill>
              </a:rPr>
              <a:pPr eaLnBrk="1" hangingPunct="1"/>
              <a:t>10</a:t>
            </a:fld>
            <a:endParaRPr lang="en-US" sz="1400" smtClean="0">
              <a:solidFill>
                <a:srgbClr val="80008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custDataLst>
              <p:tags r:id="rId1"/>
            </p:custDataLst>
          </p:nvPr>
        </p:nvSpPr>
        <p:spPr/>
        <p:txBody>
          <a:bodyPr/>
          <a:lstStyle/>
          <a:p>
            <a:r>
              <a:rPr lang="en-US" smtClean="0"/>
              <a:t>Colored boxes</a:t>
            </a:r>
          </a:p>
        </p:txBody>
      </p:sp>
      <p:sp>
        <p:nvSpPr>
          <p:cNvPr id="3" name="Content Placeholder 2"/>
          <p:cNvSpPr>
            <a:spLocks noGrp="1"/>
          </p:cNvSpPr>
          <p:nvPr>
            <p:ph idx="1"/>
            <p:custDataLst>
              <p:tags r:id="rId2"/>
            </p:custDataLst>
          </p:nvPr>
        </p:nvSpPr>
        <p:spPr/>
        <p:txBody>
          <a:bodyPr>
            <a:normAutofit lnSpcReduction="10000"/>
          </a:bodyPr>
          <a:lstStyle/>
          <a:p>
            <a:pPr>
              <a:buFontTx/>
              <a:buNone/>
              <a:defRPr/>
            </a:pPr>
            <a:r>
              <a:rPr lang="en-US" dirty="0" smtClean="0"/>
              <a:t>“black box” </a:t>
            </a:r>
            <a:r>
              <a:rPr lang="en-US" dirty="0" err="1" smtClean="0"/>
              <a:t>vs</a:t>
            </a:r>
            <a:r>
              <a:rPr lang="en-US" dirty="0" smtClean="0"/>
              <a:t> “white box”</a:t>
            </a:r>
          </a:p>
          <a:p>
            <a:pPr>
              <a:defRPr/>
            </a:pPr>
            <a:r>
              <a:rPr lang="en-US" i="1" dirty="0" smtClean="0">
                <a:solidFill>
                  <a:srgbClr val="0000FF"/>
                </a:solidFill>
              </a:rPr>
              <a:t>black-box</a:t>
            </a:r>
            <a:r>
              <a:rPr lang="en-US" dirty="0" smtClean="0"/>
              <a:t>: test a unit without looking at its implementation</a:t>
            </a:r>
          </a:p>
          <a:p>
            <a:pPr lvl="1">
              <a:defRPr/>
            </a:pPr>
            <a:r>
              <a:rPr lang="en-US" dirty="0" smtClean="0">
                <a:ea typeface="+mn-ea"/>
                <a:cs typeface="+mn-cs"/>
              </a:rPr>
              <a:t>Pros: don’t make same mistakes, think in terms of interface, independent validation</a:t>
            </a:r>
          </a:p>
          <a:p>
            <a:pPr lvl="1">
              <a:defRPr/>
            </a:pPr>
            <a:r>
              <a:rPr lang="en-US" dirty="0" smtClean="0">
                <a:ea typeface="+mn-ea"/>
                <a:cs typeface="+mn-cs"/>
              </a:rPr>
              <a:t>Basic example: remember to try negative numbers</a:t>
            </a:r>
          </a:p>
          <a:p>
            <a:pPr>
              <a:defRPr/>
            </a:pPr>
            <a:r>
              <a:rPr lang="en-US" i="1" dirty="0" smtClean="0">
                <a:solidFill>
                  <a:srgbClr val="0000FF"/>
                </a:solidFill>
              </a:rPr>
              <a:t>white-box</a:t>
            </a:r>
            <a:r>
              <a:rPr lang="en-US" dirty="0" smtClean="0"/>
              <a:t>: test a unit while looking at its implementation (sometimes called “clear box”)</a:t>
            </a:r>
          </a:p>
          <a:p>
            <a:pPr lvl="1">
              <a:defRPr/>
            </a:pPr>
            <a:r>
              <a:rPr lang="en-US" dirty="0" smtClean="0">
                <a:ea typeface="+mn-ea"/>
                <a:cs typeface="+mn-cs"/>
              </a:rPr>
              <a:t>Pros: can be more efficient, can find the implementation’s corner cases</a:t>
            </a:r>
          </a:p>
          <a:p>
            <a:pPr lvl="1">
              <a:defRPr/>
            </a:pPr>
            <a:r>
              <a:rPr lang="en-US" dirty="0" smtClean="0">
                <a:ea typeface="+mn-ea"/>
                <a:cs typeface="+mn-cs"/>
              </a:rPr>
              <a:t>Basic example: try loop boundaries, “special constants”, max values, empty/full data structure…</a:t>
            </a:r>
            <a:endParaRPr lang="en-US" dirty="0"/>
          </a:p>
        </p:txBody>
      </p:sp>
      <p:sp>
        <p:nvSpPr>
          <p:cNvPr id="10244"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063778C-2D69-4DAB-A7E3-F59423476C39}" type="slidenum">
              <a:rPr lang="en-US" sz="1400" smtClean="0">
                <a:solidFill>
                  <a:srgbClr val="800080"/>
                </a:solidFill>
              </a:rPr>
              <a:pPr eaLnBrk="1" hangingPunct="1"/>
              <a:t>11</a:t>
            </a:fld>
            <a:endParaRPr lang="en-US" sz="1400" smtClean="0">
              <a:solidFill>
                <a:srgbClr val="800080"/>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custDataLst>
              <p:tags r:id="rId1"/>
            </p:custDataLst>
          </p:nvPr>
        </p:nvSpPr>
        <p:spPr/>
        <p:txBody>
          <a:bodyPr/>
          <a:lstStyle/>
          <a:p>
            <a:r>
              <a:rPr lang="en-US" smtClean="0"/>
              <a:t>Stubs</a:t>
            </a:r>
          </a:p>
        </p:txBody>
      </p:sp>
      <p:sp>
        <p:nvSpPr>
          <p:cNvPr id="3" name="Content Placeholder 2"/>
          <p:cNvSpPr>
            <a:spLocks noGrp="1"/>
          </p:cNvSpPr>
          <p:nvPr>
            <p:ph idx="1"/>
            <p:custDataLst>
              <p:tags r:id="rId2"/>
            </p:custDataLst>
          </p:nvPr>
        </p:nvSpPr>
        <p:spPr/>
        <p:txBody>
          <a:bodyPr>
            <a:normAutofit fontScale="92500" lnSpcReduction="10000"/>
          </a:bodyPr>
          <a:lstStyle/>
          <a:p>
            <a:pPr>
              <a:defRPr/>
            </a:pPr>
            <a:r>
              <a:rPr lang="en-US" i="1" dirty="0" smtClean="0">
                <a:solidFill>
                  <a:srgbClr val="0000FF"/>
                </a:solidFill>
              </a:rPr>
              <a:t>Unit testing </a:t>
            </a:r>
            <a:r>
              <a:rPr lang="en-US" dirty="0" smtClean="0"/>
              <a:t>(a small group of functions) vs. </a:t>
            </a:r>
            <a:r>
              <a:rPr lang="en-US" i="1" dirty="0" smtClean="0">
                <a:solidFill>
                  <a:srgbClr val="0000FF"/>
                </a:solidFill>
              </a:rPr>
              <a:t>integration testing</a:t>
            </a:r>
            <a:r>
              <a:rPr lang="en-US" dirty="0" smtClean="0"/>
              <a:t> (combining units) vs. </a:t>
            </a:r>
            <a:r>
              <a:rPr lang="en-US" i="1" dirty="0" smtClean="0">
                <a:solidFill>
                  <a:srgbClr val="0000FF"/>
                </a:solidFill>
              </a:rPr>
              <a:t>system testing </a:t>
            </a:r>
            <a:r>
              <a:rPr lang="en-US" dirty="0" smtClean="0"/>
              <a:t>(the “whole thing” whatever that means)</a:t>
            </a:r>
          </a:p>
          <a:p>
            <a:pPr>
              <a:defRPr/>
            </a:pPr>
            <a:r>
              <a:rPr lang="en-US" dirty="0" smtClean="0"/>
              <a:t>How to test units (“code under test”) when the other code:</a:t>
            </a:r>
          </a:p>
          <a:p>
            <a:pPr lvl="1">
              <a:defRPr/>
            </a:pPr>
            <a:r>
              <a:rPr lang="en-US" dirty="0" smtClean="0">
                <a:ea typeface="+mn-ea"/>
                <a:cs typeface="+mn-cs"/>
              </a:rPr>
              <a:t>may not exist</a:t>
            </a:r>
          </a:p>
          <a:p>
            <a:pPr lvl="1">
              <a:defRPr/>
            </a:pPr>
            <a:r>
              <a:rPr lang="en-US" dirty="0" smtClean="0">
                <a:ea typeface="+mn-ea"/>
                <a:cs typeface="+mn-cs"/>
              </a:rPr>
              <a:t>may be buggy</a:t>
            </a:r>
          </a:p>
          <a:p>
            <a:pPr lvl="1">
              <a:defRPr/>
            </a:pPr>
            <a:r>
              <a:rPr lang="en-US" dirty="0" smtClean="0">
                <a:ea typeface="+mn-ea"/>
                <a:cs typeface="+mn-cs"/>
              </a:rPr>
              <a:t>may be large and slow</a:t>
            </a:r>
          </a:p>
          <a:p>
            <a:pPr>
              <a:defRPr/>
            </a:pPr>
            <a:r>
              <a:rPr lang="en-US" dirty="0" smtClean="0"/>
              <a:t>Answer: You provide a “fake implementation” of the other code that “works well enough for the tests”</a:t>
            </a:r>
          </a:p>
          <a:p>
            <a:pPr lvl="1">
              <a:defRPr/>
            </a:pPr>
            <a:r>
              <a:rPr lang="en-US" dirty="0" smtClean="0">
                <a:ea typeface="+mn-ea"/>
                <a:cs typeface="+mn-cs"/>
              </a:rPr>
              <a:t>Fake implementation is as small as possible, so the functions are often called “stubs”</a:t>
            </a:r>
          </a:p>
          <a:p>
            <a:pPr>
              <a:defRPr/>
            </a:pPr>
            <a:r>
              <a:rPr lang="en-US" dirty="0" smtClean="0"/>
              <a:t>Tools like </a:t>
            </a:r>
            <a:r>
              <a:rPr lang="en-US" dirty="0" err="1" smtClean="0"/>
              <a:t>JUnit</a:t>
            </a:r>
            <a:r>
              <a:rPr lang="en-US" dirty="0" smtClean="0"/>
              <a:t> et seq. exist to support unit testing — take advantage of them when they make sense</a:t>
            </a:r>
            <a:endParaRPr lang="en-US" dirty="0"/>
          </a:p>
        </p:txBody>
      </p:sp>
      <p:sp>
        <p:nvSpPr>
          <p:cNvPr id="11268"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FDF413C-86ED-4D88-88E6-34992C4A1EC5}" type="slidenum">
              <a:rPr lang="en-US" sz="1400" smtClean="0">
                <a:solidFill>
                  <a:srgbClr val="800080"/>
                </a:solidFill>
              </a:rPr>
              <a:pPr eaLnBrk="1" hangingPunct="1"/>
              <a:t>12</a:t>
            </a:fld>
            <a:endParaRPr lang="en-US" sz="1400" smtClean="0">
              <a:solidFill>
                <a:srgbClr val="800080"/>
              </a:solidFil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custDataLst>
              <p:tags r:id="rId1"/>
            </p:custDataLst>
          </p:nvPr>
        </p:nvSpPr>
        <p:spPr/>
        <p:txBody>
          <a:bodyPr/>
          <a:lstStyle/>
          <a:p>
            <a:r>
              <a:rPr lang="en-US" smtClean="0"/>
              <a:t>Stubbing techniques</a:t>
            </a:r>
          </a:p>
        </p:txBody>
      </p:sp>
      <p:sp>
        <p:nvSpPr>
          <p:cNvPr id="12291" name="Content Placeholder 2"/>
          <p:cNvSpPr>
            <a:spLocks noGrp="1"/>
          </p:cNvSpPr>
          <p:nvPr>
            <p:ph idx="1"/>
            <p:custDataLst>
              <p:tags r:id="rId2"/>
            </p:custDataLst>
          </p:nvPr>
        </p:nvSpPr>
        <p:spPr/>
        <p:txBody>
          <a:bodyPr/>
          <a:lstStyle/>
          <a:p>
            <a:pPr>
              <a:buFontTx/>
              <a:buNone/>
            </a:pPr>
            <a:r>
              <a:rPr lang="en-US" smtClean="0"/>
              <a:t>It’s an art, not a science. Some useful techniques:</a:t>
            </a:r>
          </a:p>
          <a:p>
            <a:r>
              <a:rPr lang="en-US" smtClean="0"/>
              <a:t>Instead of computing a function, use a small table of pre-encoded answers</a:t>
            </a:r>
          </a:p>
          <a:p>
            <a:r>
              <a:rPr lang="en-US" smtClean="0"/>
              <a:t>Return wrong answers that won’t mess up what you’re testing</a:t>
            </a:r>
          </a:p>
          <a:p>
            <a:r>
              <a:rPr lang="en-US" smtClean="0"/>
              <a:t>Don’t do things (e.g., print) that won’t be missed</a:t>
            </a:r>
          </a:p>
          <a:p>
            <a:r>
              <a:rPr lang="en-US" smtClean="0"/>
              <a:t>Use a slower algorithm</a:t>
            </a:r>
          </a:p>
          <a:p>
            <a:r>
              <a:rPr lang="en-US" smtClean="0"/>
              <a:t>Use an implementation of fixed size (an array instead of a list?)</a:t>
            </a:r>
          </a:p>
          <a:p>
            <a:r>
              <a:rPr lang="en-US" smtClean="0"/>
              <a:t>... other ideas?</a:t>
            </a:r>
          </a:p>
        </p:txBody>
      </p:sp>
      <p:sp>
        <p:nvSpPr>
          <p:cNvPr id="12292"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EDE2D45-6B24-49B0-B2C0-5DA40F4F8706}" type="slidenum">
              <a:rPr lang="en-US" sz="1400" smtClean="0">
                <a:solidFill>
                  <a:srgbClr val="800080"/>
                </a:solidFill>
              </a:rPr>
              <a:pPr eaLnBrk="1" hangingPunct="1"/>
              <a:t>13</a:t>
            </a:fld>
            <a:endParaRPr lang="en-US" sz="1400" smtClean="0">
              <a:solidFill>
                <a:srgbClr val="800080"/>
              </a:solidFill>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custDataLst>
              <p:tags r:id="rId1"/>
            </p:custDataLst>
          </p:nvPr>
        </p:nvSpPr>
        <p:spPr/>
        <p:txBody>
          <a:bodyPr/>
          <a:lstStyle/>
          <a:p>
            <a:r>
              <a:rPr lang="en-US" smtClean="0"/>
              <a:t>Eat your vegetables</a:t>
            </a:r>
          </a:p>
        </p:txBody>
      </p:sp>
      <p:sp>
        <p:nvSpPr>
          <p:cNvPr id="3" name="Content Placeholder 2"/>
          <p:cNvSpPr>
            <a:spLocks noGrp="1"/>
          </p:cNvSpPr>
          <p:nvPr>
            <p:ph idx="1"/>
            <p:custDataLst>
              <p:tags r:id="rId2"/>
            </p:custDataLst>
          </p:nvPr>
        </p:nvSpPr>
        <p:spPr/>
        <p:txBody>
          <a:bodyPr>
            <a:normAutofit fontScale="92500" lnSpcReduction="20000"/>
          </a:bodyPr>
          <a:lstStyle/>
          <a:p>
            <a:pPr>
              <a:defRPr/>
            </a:pPr>
            <a:r>
              <a:rPr lang="en-US" dirty="0" smtClean="0"/>
              <a:t>Make tests:</a:t>
            </a:r>
          </a:p>
          <a:p>
            <a:pPr lvl="1">
              <a:defRPr/>
            </a:pPr>
            <a:r>
              <a:rPr lang="en-US" dirty="0" smtClean="0">
                <a:ea typeface="+mn-ea"/>
                <a:cs typeface="+mn-cs"/>
              </a:rPr>
              <a:t>early</a:t>
            </a:r>
          </a:p>
          <a:p>
            <a:pPr lvl="1">
              <a:defRPr/>
            </a:pPr>
            <a:r>
              <a:rPr lang="en-US" dirty="0" smtClean="0">
                <a:ea typeface="+mn-ea"/>
                <a:cs typeface="+mn-cs"/>
              </a:rPr>
              <a:t>easy to run (e.g., a make target with an automatic diff against sample output)</a:t>
            </a:r>
          </a:p>
          <a:p>
            <a:pPr lvl="1">
              <a:defRPr/>
            </a:pPr>
            <a:r>
              <a:rPr lang="en-US" dirty="0" smtClean="0">
                <a:ea typeface="+mn-ea"/>
                <a:cs typeface="+mn-cs"/>
              </a:rPr>
              <a:t>that test interesting and well-understood properties</a:t>
            </a:r>
          </a:p>
          <a:p>
            <a:pPr lvl="1">
              <a:defRPr/>
            </a:pPr>
            <a:r>
              <a:rPr lang="en-US" dirty="0" smtClean="0">
                <a:ea typeface="+mn-ea"/>
                <a:cs typeface="+mn-cs"/>
              </a:rPr>
              <a:t>that are as well-written and documented as other code</a:t>
            </a:r>
          </a:p>
          <a:p>
            <a:pPr>
              <a:defRPr/>
            </a:pPr>
            <a:r>
              <a:rPr lang="en-US" dirty="0" smtClean="0"/>
              <a:t>Write the tests first! (seems odd until you do it)</a:t>
            </a:r>
          </a:p>
          <a:p>
            <a:pPr>
              <a:defRPr/>
            </a:pPr>
            <a:r>
              <a:rPr lang="en-US" dirty="0" smtClean="0"/>
              <a:t>Write much more code than the “assignment requires you turn-in”</a:t>
            </a:r>
          </a:p>
          <a:p>
            <a:pPr>
              <a:defRPr/>
            </a:pPr>
            <a:r>
              <a:rPr lang="en-US" dirty="0" smtClean="0"/>
              <a:t>Manually or automatically compute test-inputs and right-answers?</a:t>
            </a:r>
          </a:p>
          <a:p>
            <a:pPr>
              <a:defRPr/>
            </a:pPr>
            <a:r>
              <a:rPr lang="en-US" dirty="0" smtClean="0"/>
              <a:t>Write regression tests and run on each version to ensure bugs do not creep in for stuff that “used to work”.</a:t>
            </a:r>
            <a:endParaRPr lang="en-US" dirty="0"/>
          </a:p>
        </p:txBody>
      </p:sp>
      <p:sp>
        <p:nvSpPr>
          <p:cNvPr id="13316"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F3C4A5B-5D10-46BB-959B-6C1633BFAA9C}" type="slidenum">
              <a:rPr lang="en-US" sz="1400" smtClean="0">
                <a:solidFill>
                  <a:srgbClr val="800080"/>
                </a:solidFill>
              </a:rPr>
              <a:pPr eaLnBrk="1" hangingPunct="1"/>
              <a:t>14</a:t>
            </a:fld>
            <a:endParaRPr lang="en-US" sz="1400" smtClean="0">
              <a:solidFill>
                <a:srgbClr val="800080"/>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Debugging</a:t>
            </a:r>
            <a:endParaRPr lang="en-US" dirty="0"/>
          </a:p>
        </p:txBody>
      </p:sp>
      <p:sp>
        <p:nvSpPr>
          <p:cNvPr id="3" name="Content Placeholder 2"/>
          <p:cNvSpPr>
            <a:spLocks noGrp="1"/>
          </p:cNvSpPr>
          <p:nvPr>
            <p:ph idx="1"/>
          </p:nvPr>
        </p:nvSpPr>
        <p:spPr/>
        <p:txBody>
          <a:bodyPr/>
          <a:lstStyle/>
          <a:p>
            <a:r>
              <a:rPr lang="en-US" dirty="0" smtClean="0"/>
              <a:t>When a test uncovers a problem, need to find the cause and fix it</a:t>
            </a:r>
          </a:p>
          <a:p>
            <a:r>
              <a:rPr lang="en-US" dirty="0" smtClean="0"/>
              <a:t>Often more art then science, but don’t thrash randomly</a:t>
            </a:r>
          </a:p>
          <a:p>
            <a:r>
              <a:rPr lang="en-US" dirty="0" smtClean="0"/>
              <a:t>Treat debugging as a scientific experiment:</a:t>
            </a:r>
          </a:p>
          <a:p>
            <a:pPr lvl="1"/>
            <a:r>
              <a:rPr lang="en-US" dirty="0" smtClean="0"/>
              <a:t>Hypothesis: the problem is because …</a:t>
            </a:r>
          </a:p>
          <a:p>
            <a:pPr lvl="1"/>
            <a:r>
              <a:rPr lang="en-US" dirty="0" smtClean="0"/>
              <a:t>Experiment: design tests to verify hypothesis</a:t>
            </a:r>
          </a:p>
          <a:p>
            <a:pPr lvl="1"/>
            <a:r>
              <a:rPr lang="en-US" dirty="0" smtClean="0"/>
              <a:t>Not verified? Start over with a new hypothesis</a:t>
            </a:r>
          </a:p>
          <a:p>
            <a:pPr lvl="1"/>
            <a:r>
              <a:rPr lang="en-US" dirty="0" smtClean="0"/>
              <a:t>Verified? Bug found! Fix it, test it, and add the test that demonstrated the bug to your collection</a:t>
            </a:r>
            <a:endParaRPr lang="en-US" dirty="0"/>
          </a:p>
        </p:txBody>
      </p:sp>
      <p:sp>
        <p:nvSpPr>
          <p:cNvPr id="4" name="Slide Number Placeholder 3"/>
          <p:cNvSpPr>
            <a:spLocks noGrp="1"/>
          </p:cNvSpPr>
          <p:nvPr>
            <p:ph type="sldNum" sz="quarter" idx="12"/>
          </p:nvPr>
        </p:nvSpPr>
        <p:spPr/>
        <p:txBody>
          <a:bodyPr/>
          <a:lstStyle/>
          <a:p>
            <a:fld id="{E0027DB1-A92E-434F-9C75-135980102EEE}" type="slidenum">
              <a:rPr lang="en-US" smtClean="0"/>
              <a:pPr/>
              <a:t>15</a:t>
            </a:fld>
            <a:endParaRPr lang="en-US"/>
          </a:p>
        </p:txBody>
      </p:sp>
    </p:spTree>
    <p:extLst>
      <p:ext uri="{BB962C8B-B14F-4D97-AF65-F5344CB8AC3E}">
        <p14:creationId xmlns:p14="http://schemas.microsoft.com/office/powerpoint/2010/main" val="198581374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custDataLst>
              <p:tags r:id="rId1"/>
            </p:custDataLst>
          </p:nvPr>
        </p:nvSpPr>
        <p:spPr/>
        <p:txBody>
          <a:bodyPr/>
          <a:lstStyle/>
          <a:p>
            <a:r>
              <a:rPr lang="en-US" smtClean="0"/>
              <a:t>Testing – of what</a:t>
            </a:r>
          </a:p>
        </p:txBody>
      </p:sp>
      <p:sp>
        <p:nvSpPr>
          <p:cNvPr id="3" name="Content Placeholder 2"/>
          <p:cNvSpPr>
            <a:spLocks noGrp="1"/>
          </p:cNvSpPr>
          <p:nvPr>
            <p:ph idx="1"/>
            <p:custDataLst>
              <p:tags r:id="rId2"/>
            </p:custDataLst>
          </p:nvPr>
        </p:nvSpPr>
        <p:spPr/>
        <p:txBody>
          <a:bodyPr/>
          <a:lstStyle/>
          <a:p>
            <a:pPr>
              <a:defRPr/>
            </a:pPr>
            <a:r>
              <a:rPr lang="en-US" dirty="0" smtClean="0"/>
              <a:t>Summary: Testing has some concepts worth knowing and using</a:t>
            </a:r>
          </a:p>
          <a:p>
            <a:pPr lvl="1">
              <a:defRPr/>
            </a:pPr>
            <a:r>
              <a:rPr lang="en-US" dirty="0" smtClean="0">
                <a:ea typeface="+mn-ea"/>
                <a:cs typeface="+mn-cs"/>
              </a:rPr>
              <a:t>Coverage (statement, branch, path)</a:t>
            </a:r>
          </a:p>
          <a:p>
            <a:pPr lvl="1">
              <a:defRPr/>
            </a:pPr>
            <a:r>
              <a:rPr lang="en-US" dirty="0" smtClean="0">
                <a:ea typeface="+mn-ea"/>
                <a:cs typeface="+mn-cs"/>
              </a:rPr>
              <a:t>White-box vs. black-box</a:t>
            </a:r>
          </a:p>
          <a:p>
            <a:pPr lvl="1">
              <a:defRPr/>
            </a:pPr>
            <a:r>
              <a:rPr lang="en-US" dirty="0" smtClean="0">
                <a:ea typeface="+mn-ea"/>
                <a:cs typeface="+mn-cs"/>
              </a:rPr>
              <a:t>Stubbing</a:t>
            </a:r>
          </a:p>
          <a:p>
            <a:pPr>
              <a:defRPr/>
            </a:pPr>
            <a:r>
              <a:rPr lang="en-US" dirty="0" smtClean="0"/>
              <a:t>But we made a big assumption, that we know what the code is supposed to do!</a:t>
            </a:r>
          </a:p>
          <a:p>
            <a:pPr>
              <a:defRPr/>
            </a:pPr>
            <a:r>
              <a:rPr lang="en-US" dirty="0" smtClean="0"/>
              <a:t>Specification is a topic we need to talk more about…</a:t>
            </a:r>
          </a:p>
          <a:p>
            <a:pPr algn="r">
              <a:buFontTx/>
              <a:buNone/>
              <a:defRPr/>
            </a:pPr>
            <a:endParaRPr lang="en-US" dirty="0" smtClean="0"/>
          </a:p>
          <a:p>
            <a:pPr algn="r">
              <a:buFontTx/>
              <a:buNone/>
              <a:defRPr/>
            </a:pPr>
            <a:r>
              <a:rPr lang="en-US" dirty="0" smtClean="0"/>
              <a:t>… and we will.</a:t>
            </a:r>
            <a:endParaRPr lang="en-US" dirty="0"/>
          </a:p>
        </p:txBody>
      </p:sp>
      <p:sp>
        <p:nvSpPr>
          <p:cNvPr id="14340"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5B39AE9-618A-47BD-BD84-73B8AA408AC1}" type="slidenum">
              <a:rPr lang="en-US" sz="1400" smtClean="0">
                <a:solidFill>
                  <a:srgbClr val="800080"/>
                </a:solidFill>
              </a:rPr>
              <a:pPr eaLnBrk="1" hangingPunct="1"/>
              <a:t>16</a:t>
            </a:fld>
            <a:endParaRPr lang="en-US" sz="1400" smtClean="0">
              <a:solidFill>
                <a:srgbClr val="800080"/>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custDataLst>
              <p:tags r:id="rId1"/>
            </p:custDataLst>
          </p:nvPr>
        </p:nvSpPr>
        <p:spPr/>
        <p:txBody>
          <a:bodyPr/>
          <a:lstStyle/>
          <a:p>
            <a:r>
              <a:rPr lang="en-US" smtClean="0"/>
              <a:t>Where we are</a:t>
            </a:r>
          </a:p>
        </p:txBody>
      </p:sp>
      <p:sp>
        <p:nvSpPr>
          <p:cNvPr id="4099" name="Content Placeholder 2"/>
          <p:cNvSpPr>
            <a:spLocks noGrp="1"/>
          </p:cNvSpPr>
          <p:nvPr>
            <p:ph idx="1"/>
            <p:custDataLst>
              <p:tags r:id="rId2"/>
            </p:custDataLst>
          </p:nvPr>
        </p:nvSpPr>
        <p:spPr/>
        <p:txBody>
          <a:bodyPr/>
          <a:lstStyle/>
          <a:p>
            <a:r>
              <a:rPr lang="en-US" smtClean="0"/>
              <a:t>Some very basic “software engineering” topics in the midst of tools</a:t>
            </a:r>
          </a:p>
          <a:p>
            <a:pPr lvl="1"/>
            <a:r>
              <a:rPr lang="en-US" smtClean="0"/>
              <a:t>Today: testing (how, why, some terms)</a:t>
            </a:r>
          </a:p>
          <a:p>
            <a:pPr lvl="1"/>
            <a:r>
              <a:rPr lang="en-US" smtClean="0"/>
              <a:t>Later: (partial) specification</a:t>
            </a:r>
          </a:p>
          <a:p>
            <a:pPr lvl="1">
              <a:buFontTx/>
              <a:buNone/>
            </a:pPr>
            <a:endParaRPr lang="en-US" smtClean="0"/>
          </a:p>
          <a:p>
            <a:endParaRPr lang="en-US" smtClean="0"/>
          </a:p>
          <a:p>
            <a:endParaRPr lang="en-US" smtClean="0"/>
          </a:p>
          <a:p>
            <a:pPr>
              <a:buFontTx/>
              <a:buNone/>
            </a:pPr>
            <a:r>
              <a:rPr lang="en-US" smtClean="0"/>
              <a:t>	“Test your software or your users will”</a:t>
            </a:r>
          </a:p>
          <a:p>
            <a:pPr algn="r">
              <a:buFontTx/>
              <a:buNone/>
            </a:pPr>
            <a:r>
              <a:rPr lang="en-US" smtClean="0"/>
              <a:t>Hunt &amp; Thomas</a:t>
            </a:r>
          </a:p>
          <a:p>
            <a:pPr algn="r">
              <a:buFontTx/>
              <a:buNone/>
            </a:pPr>
            <a:r>
              <a:rPr lang="en-US" i="1" smtClean="0"/>
              <a:t>The Pragmatic Programmer</a:t>
            </a:r>
          </a:p>
        </p:txBody>
      </p:sp>
      <p:sp>
        <p:nvSpPr>
          <p:cNvPr id="4100"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6FE83FA-9483-4D79-8C6C-40BEECD5D30C}" type="slidenum">
              <a:rPr lang="en-US" sz="1400" smtClean="0">
                <a:solidFill>
                  <a:srgbClr val="800080"/>
                </a:solidFill>
              </a:rPr>
              <a:pPr eaLnBrk="1" hangingPunct="1"/>
              <a:t>2</a:t>
            </a:fld>
            <a:endParaRPr lang="en-US" sz="1400" smtClean="0">
              <a:solidFill>
                <a:srgbClr val="800080"/>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design</a:t>
            </a:r>
            <a:endParaRPr lang="en-US" dirty="0"/>
          </a:p>
        </p:txBody>
      </p:sp>
      <p:sp>
        <p:nvSpPr>
          <p:cNvPr id="3" name="Content Placeholder 2"/>
          <p:cNvSpPr>
            <a:spLocks noGrp="1"/>
          </p:cNvSpPr>
          <p:nvPr>
            <p:ph idx="1"/>
          </p:nvPr>
        </p:nvSpPr>
        <p:spPr>
          <a:xfrm>
            <a:off x="685800" y="1600200"/>
            <a:ext cx="6553200" cy="4495800"/>
          </a:xfrm>
        </p:spPr>
        <p:txBody>
          <a:bodyPr/>
          <a:lstStyle/>
          <a:p>
            <a:pPr marL="0" indent="0">
              <a:buNone/>
            </a:pPr>
            <a:r>
              <a:rPr lang="en-US" dirty="0" smtClean="0"/>
              <a:t>“There are two ways of constructing a software</a:t>
            </a:r>
            <a:br>
              <a:rPr lang="en-US" dirty="0" smtClean="0"/>
            </a:br>
            <a:r>
              <a:rPr lang="en-US" dirty="0" smtClean="0"/>
              <a:t>design: </a:t>
            </a:r>
          </a:p>
          <a:p>
            <a:r>
              <a:rPr lang="en-US" dirty="0" smtClean="0"/>
              <a:t>One way is to make it so simple that there </a:t>
            </a:r>
            <a:br>
              <a:rPr lang="en-US" dirty="0" smtClean="0"/>
            </a:br>
            <a:r>
              <a:rPr lang="en-US" dirty="0" smtClean="0"/>
              <a:t>are obviously no deficiencies, and</a:t>
            </a:r>
          </a:p>
          <a:p>
            <a:r>
              <a:rPr lang="en-US" dirty="0" smtClean="0"/>
              <a:t>the other way is to make it so complicated </a:t>
            </a:r>
            <a:br>
              <a:rPr lang="en-US" dirty="0" smtClean="0"/>
            </a:br>
            <a:r>
              <a:rPr lang="en-US" dirty="0" smtClean="0"/>
              <a:t>that there are no obvious deficiencies.</a:t>
            </a:r>
          </a:p>
          <a:p>
            <a:pPr marL="0" indent="0">
              <a:buNone/>
            </a:pPr>
            <a:r>
              <a:rPr lang="en-US" dirty="0" smtClean="0"/>
              <a:t>The first method is far more difficult.”</a:t>
            </a:r>
          </a:p>
          <a:p>
            <a:pPr marL="0" indent="0">
              <a:buNone/>
            </a:pPr>
            <a:endParaRPr lang="en-US" dirty="0" smtClean="0"/>
          </a:p>
          <a:p>
            <a:pPr marL="0" indent="0">
              <a:buNone/>
            </a:pPr>
            <a:r>
              <a:rPr lang="en-US" dirty="0" smtClean="0"/>
              <a:t>			Sir C. A. R. Hoare</a:t>
            </a:r>
            <a:endParaRPr lang="en-US" dirty="0"/>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E0027DB1-A92E-434F-9C75-135980102EEE}" type="slidenum">
              <a:rPr lang="en-US" smtClean="0"/>
              <a:pPr>
                <a:defRPr/>
              </a:pPr>
              <a:t>3</a:t>
            </a:fld>
            <a:endParaRPr lang="en-US"/>
          </a:p>
        </p:txBody>
      </p:sp>
      <p:pic>
        <p:nvPicPr>
          <p:cNvPr id="5" name="Picture 2" descr="C:\Users\mernst\Desktop\150px-CAR_Hoa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3962400"/>
            <a:ext cx="2120348" cy="1934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169491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Debugging</a:t>
            </a:r>
            <a:endParaRPr lang="en-US" dirty="0"/>
          </a:p>
        </p:txBody>
      </p:sp>
      <p:sp>
        <p:nvSpPr>
          <p:cNvPr id="3" name="Content Placeholder 2"/>
          <p:cNvSpPr>
            <a:spLocks noGrp="1"/>
          </p:cNvSpPr>
          <p:nvPr>
            <p:ph idx="1"/>
          </p:nvPr>
        </p:nvSpPr>
        <p:spPr>
          <a:xfrm>
            <a:off x="685800" y="2057400"/>
            <a:ext cx="5791200" cy="3200400"/>
          </a:xfrm>
        </p:spPr>
        <p:txBody>
          <a:bodyPr/>
          <a:lstStyle/>
          <a:p>
            <a:pPr marL="0" indent="0">
              <a:buNone/>
            </a:pPr>
            <a:r>
              <a:rPr lang="en-US" dirty="0" smtClean="0"/>
              <a:t>“Debugging is twice as hard as writing the code in the first place. Therefore, if you write the code as cleverly as possible, you are, by definition, not smart enough to debug it.”</a:t>
            </a:r>
          </a:p>
          <a:p>
            <a:endParaRPr lang="en-US" dirty="0" smtClean="0"/>
          </a:p>
          <a:p>
            <a:pPr marL="0" indent="0">
              <a:buNone/>
            </a:pPr>
            <a:r>
              <a:rPr lang="en-US" dirty="0"/>
              <a:t>	</a:t>
            </a:r>
            <a:r>
              <a:rPr lang="en-US" dirty="0" smtClean="0"/>
              <a:t>		Brian Kernighan</a:t>
            </a:r>
            <a:endParaRPr lang="en-US" dirty="0"/>
          </a:p>
        </p:txBody>
      </p:sp>
      <p:sp>
        <p:nvSpPr>
          <p:cNvPr id="4" name="Slide Number Placeholder 3"/>
          <p:cNvSpPr>
            <a:spLocks noGrp="1"/>
          </p:cNvSpPr>
          <p:nvPr>
            <p:ph type="sldNum" sz="quarter" idx="12"/>
          </p:nvPr>
        </p:nvSpPr>
        <p:spPr/>
        <p:txBody>
          <a:bodyPr/>
          <a:lstStyle/>
          <a:p>
            <a:pPr>
              <a:defRPr/>
            </a:pPr>
            <a:fld id="{E0027DB1-A92E-434F-9C75-135980102EEE}" type="slidenum">
              <a:rPr lang="en-US" smtClean="0"/>
              <a:pPr>
                <a:defRPr/>
              </a:pPr>
              <a:t>4</a:t>
            </a:fld>
            <a:endParaRPr lang="en-US"/>
          </a:p>
        </p:txBody>
      </p:sp>
      <p:pic>
        <p:nvPicPr>
          <p:cNvPr id="5" name="Picture 3" descr="C:\Users\mernst\Desktop\kernigha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1828800"/>
            <a:ext cx="1812091" cy="2280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74887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6"/>
          <p:cNvSpPr>
            <a:spLocks noGrp="1"/>
          </p:cNvSpPr>
          <p:nvPr>
            <p:ph type="title"/>
          </p:nvPr>
        </p:nvSpPr>
        <p:spPr/>
        <p:txBody>
          <a:bodyPr/>
          <a:lstStyle/>
          <a:p>
            <a:r>
              <a:rPr lang="en-US" dirty="0" smtClean="0"/>
              <a:t>Testing</a:t>
            </a:r>
          </a:p>
        </p:txBody>
      </p:sp>
      <p:sp>
        <p:nvSpPr>
          <p:cNvPr id="5123" name="Content Placeholder 5"/>
          <p:cNvSpPr>
            <a:spLocks noGrp="1"/>
          </p:cNvSpPr>
          <p:nvPr>
            <p:ph idx="1"/>
          </p:nvPr>
        </p:nvSpPr>
        <p:spPr/>
        <p:txBody>
          <a:bodyPr/>
          <a:lstStyle/>
          <a:p>
            <a:endParaRPr lang="en-US" dirty="0" smtClean="0"/>
          </a:p>
          <a:p>
            <a:pPr>
              <a:buFontTx/>
              <a:buNone/>
            </a:pPr>
            <a:r>
              <a:rPr lang="en-US" dirty="0" smtClean="0"/>
              <a:t>	“Program testing can be a very </a:t>
            </a:r>
            <a:br>
              <a:rPr lang="en-US" dirty="0" smtClean="0"/>
            </a:br>
            <a:r>
              <a:rPr lang="en-US" dirty="0" smtClean="0"/>
              <a:t>effective way to show the presence </a:t>
            </a:r>
            <a:br>
              <a:rPr lang="en-US" dirty="0" smtClean="0"/>
            </a:br>
            <a:r>
              <a:rPr lang="en-US" dirty="0" smtClean="0"/>
              <a:t>of bugs, but is hopelessly inadequate </a:t>
            </a:r>
            <a:br>
              <a:rPr lang="en-US" dirty="0" smtClean="0"/>
            </a:br>
            <a:r>
              <a:rPr lang="en-US" dirty="0" smtClean="0"/>
              <a:t>for showing their absence.”</a:t>
            </a:r>
          </a:p>
          <a:p>
            <a:pPr>
              <a:buFontTx/>
              <a:buNone/>
            </a:pPr>
            <a:endParaRPr lang="en-US" dirty="0" smtClean="0"/>
          </a:p>
          <a:p>
            <a:pPr>
              <a:buFontTx/>
              <a:buNone/>
            </a:pPr>
            <a:endParaRPr lang="en-US" dirty="0" smtClean="0"/>
          </a:p>
          <a:p>
            <a:pPr algn="r">
              <a:buFontTx/>
              <a:buNone/>
            </a:pPr>
            <a:r>
              <a:rPr lang="en-US" dirty="0" err="1" smtClean="0"/>
              <a:t>Edsger</a:t>
            </a:r>
            <a:r>
              <a:rPr lang="en-US" dirty="0" smtClean="0"/>
              <a:t> </a:t>
            </a:r>
            <a:r>
              <a:rPr lang="en-US" dirty="0" err="1" smtClean="0"/>
              <a:t>Dijkstra</a:t>
            </a:r>
            <a:endParaRPr lang="en-US" dirty="0" smtClean="0"/>
          </a:p>
          <a:p>
            <a:pPr algn="r">
              <a:buFontTx/>
              <a:buNone/>
            </a:pPr>
            <a:r>
              <a:rPr lang="en-US" dirty="0" smtClean="0"/>
              <a:t>1972 Turing Award Lecture</a:t>
            </a:r>
          </a:p>
          <a:p>
            <a:pPr algn="r">
              <a:buFontTx/>
              <a:buNone/>
            </a:pPr>
            <a:endParaRPr lang="en-US" sz="1600" dirty="0" smtClean="0"/>
          </a:p>
          <a:p>
            <a:pPr algn="r">
              <a:buFontTx/>
              <a:buNone/>
            </a:pPr>
            <a:r>
              <a:rPr lang="en-US" sz="1600" dirty="0" smtClean="0"/>
              <a:t>http://userweb.cs.utexas.edu/~EWD/transcriptions/EWD03xx/EWD340.html</a:t>
            </a:r>
            <a:endParaRPr lang="en-US" dirty="0" smtClean="0"/>
          </a:p>
          <a:p>
            <a:endParaRPr lang="en-US" dirty="0" smtClean="0"/>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A840264-7A2E-4032-97C7-D91A0AB1BC42}" type="slidenum">
              <a:rPr lang="en-US" sz="1400" smtClean="0">
                <a:solidFill>
                  <a:srgbClr val="800080"/>
                </a:solidFill>
              </a:rPr>
              <a:pPr eaLnBrk="1" hangingPunct="1"/>
              <a:t>5</a:t>
            </a:fld>
            <a:endParaRPr lang="en-US" sz="1400" smtClean="0">
              <a:solidFill>
                <a:srgbClr val="800080"/>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1524000"/>
            <a:ext cx="1905000" cy="254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Fixing bugs…</a:t>
            </a:r>
            <a:endParaRPr lang="en-US" dirty="0"/>
          </a:p>
        </p:txBody>
      </p:sp>
      <p:sp>
        <p:nvSpPr>
          <p:cNvPr id="3" name="Content Placeholder 2"/>
          <p:cNvSpPr>
            <a:spLocks noGrp="1"/>
          </p:cNvSpPr>
          <p:nvPr>
            <p:ph idx="1"/>
          </p:nvPr>
        </p:nvSpPr>
        <p:spPr/>
        <p:txBody>
          <a:bodyPr/>
          <a:lstStyle/>
          <a:p>
            <a:r>
              <a:rPr lang="en-US" dirty="0" smtClean="0"/>
              <a:t>Use languages and tools that make errors impossible when you can</a:t>
            </a:r>
          </a:p>
          <a:p>
            <a:pPr lvl="1"/>
            <a:r>
              <a:rPr lang="en-US" dirty="0" smtClean="0"/>
              <a:t>Java eliminates a large class of memory </a:t>
            </a:r>
            <a:r>
              <a:rPr lang="en-US" dirty="0" smtClean="0"/>
              <a:t>bugs</a:t>
            </a:r>
            <a:endParaRPr lang="en-US" dirty="0" smtClean="0"/>
          </a:p>
          <a:p>
            <a:r>
              <a:rPr lang="en-US" dirty="0" smtClean="0"/>
              <a:t>Don’t introduce defects</a:t>
            </a:r>
          </a:p>
          <a:p>
            <a:pPr lvl="1"/>
            <a:r>
              <a:rPr lang="en-US" dirty="0" smtClean="0"/>
              <a:t>Think, design, analyze – don’t write the bugs in the first place!</a:t>
            </a:r>
          </a:p>
          <a:p>
            <a:r>
              <a:rPr lang="en-US" dirty="0" smtClean="0"/>
              <a:t>Make defects visible</a:t>
            </a:r>
          </a:p>
          <a:p>
            <a:pPr lvl="1"/>
            <a:r>
              <a:rPr lang="en-US" dirty="0" smtClean="0"/>
              <a:t>Assertions, exceptions (if you have them)</a:t>
            </a:r>
          </a:p>
          <a:p>
            <a:pPr lvl="1"/>
            <a:r>
              <a:rPr lang="en-US" dirty="0" smtClean="0"/>
              <a:t>Rigorous testing</a:t>
            </a:r>
          </a:p>
          <a:p>
            <a:r>
              <a:rPr lang="en-US" dirty="0" smtClean="0"/>
              <a:t>Debugging – last resort</a:t>
            </a:r>
          </a:p>
          <a:p>
            <a:endParaRPr lang="en-US" dirty="0" smtClean="0"/>
          </a:p>
        </p:txBody>
      </p:sp>
      <p:sp>
        <p:nvSpPr>
          <p:cNvPr id="4" name="Slide Number Placeholder 3"/>
          <p:cNvSpPr>
            <a:spLocks noGrp="1"/>
          </p:cNvSpPr>
          <p:nvPr>
            <p:ph type="sldNum" sz="quarter" idx="12"/>
          </p:nvPr>
        </p:nvSpPr>
        <p:spPr/>
        <p:txBody>
          <a:bodyPr/>
          <a:lstStyle/>
          <a:p>
            <a:pPr>
              <a:defRPr/>
            </a:pPr>
            <a:fld id="{E0027DB1-A92E-434F-9C75-135980102EEE}" type="slidenum">
              <a:rPr lang="en-US" smtClean="0"/>
              <a:pPr>
                <a:defRPr/>
              </a:pPr>
              <a:t>6</a:t>
            </a:fld>
            <a:endParaRPr lang="en-US"/>
          </a:p>
        </p:txBody>
      </p:sp>
    </p:spTree>
    <p:extLst>
      <p:ext uri="{BB962C8B-B14F-4D97-AF65-F5344CB8AC3E}">
        <p14:creationId xmlns:p14="http://schemas.microsoft.com/office/powerpoint/2010/main" val="9488945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custDataLst>
              <p:tags r:id="rId1"/>
            </p:custDataLst>
          </p:nvPr>
        </p:nvSpPr>
        <p:spPr/>
        <p:txBody>
          <a:bodyPr/>
          <a:lstStyle/>
          <a:p>
            <a:r>
              <a:rPr lang="en-US" smtClean="0"/>
              <a:t>Testing 1, 2, 3</a:t>
            </a:r>
          </a:p>
        </p:txBody>
      </p:sp>
      <p:sp>
        <p:nvSpPr>
          <p:cNvPr id="6147" name="Content Placeholder 2"/>
          <p:cNvSpPr>
            <a:spLocks noGrp="1"/>
          </p:cNvSpPr>
          <p:nvPr>
            <p:ph idx="1"/>
            <p:custDataLst>
              <p:tags r:id="rId2"/>
            </p:custDataLst>
          </p:nvPr>
        </p:nvSpPr>
        <p:spPr/>
        <p:txBody>
          <a:bodyPr/>
          <a:lstStyle/>
          <a:p>
            <a:r>
              <a:rPr lang="en-US" smtClean="0"/>
              <a:t>Role of testing and its plusses/minuses</a:t>
            </a:r>
          </a:p>
          <a:p>
            <a:r>
              <a:rPr lang="en-US" smtClean="0"/>
              <a:t>Unit testing or “testing in the small”</a:t>
            </a:r>
          </a:p>
          <a:p>
            <a:r>
              <a:rPr lang="en-US" smtClean="0"/>
              <a:t>Stubs, or “cutting off the rest of the world” (which might not exist yet)</a:t>
            </a:r>
          </a:p>
          <a:p>
            <a:endParaRPr lang="en-US" smtClean="0"/>
          </a:p>
        </p:txBody>
      </p:sp>
      <p:sp>
        <p:nvSpPr>
          <p:cNvPr id="6148"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4CB663E-799A-4326-B58C-3D78849CC717}" type="slidenum">
              <a:rPr lang="en-US" sz="1400" smtClean="0">
                <a:solidFill>
                  <a:srgbClr val="800080"/>
                </a:solidFill>
              </a:rPr>
              <a:pPr eaLnBrk="1" hangingPunct="1"/>
              <a:t>7</a:t>
            </a:fld>
            <a:endParaRPr lang="en-US" sz="1400" smtClean="0">
              <a:solidFill>
                <a:srgbClr val="800080"/>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custDataLst>
              <p:tags r:id="rId1"/>
            </p:custDataLst>
          </p:nvPr>
        </p:nvSpPr>
        <p:spPr/>
        <p:txBody>
          <a:bodyPr/>
          <a:lstStyle/>
          <a:p>
            <a:r>
              <a:rPr lang="en-US" smtClean="0"/>
              <a:t>A little theory</a:t>
            </a:r>
          </a:p>
        </p:txBody>
      </p:sp>
      <p:sp>
        <p:nvSpPr>
          <p:cNvPr id="3" name="Content Placeholder 2"/>
          <p:cNvSpPr>
            <a:spLocks noGrp="1"/>
          </p:cNvSpPr>
          <p:nvPr>
            <p:ph idx="1"/>
            <p:custDataLst>
              <p:tags r:id="rId2"/>
            </p:custDataLst>
          </p:nvPr>
        </p:nvSpPr>
        <p:spPr/>
        <p:txBody>
          <a:bodyPr/>
          <a:lstStyle/>
          <a:p>
            <a:pPr>
              <a:defRPr/>
            </a:pPr>
            <a:r>
              <a:rPr lang="en-US" dirty="0" smtClean="0"/>
              <a:t>Testing is very limited and difficult:</a:t>
            </a:r>
          </a:p>
          <a:p>
            <a:pPr lvl="1">
              <a:defRPr/>
            </a:pPr>
            <a:r>
              <a:rPr lang="en-US" dirty="0" smtClean="0">
                <a:ea typeface="+mn-ea"/>
                <a:cs typeface="+mn-cs"/>
              </a:rPr>
              <a:t>Small number of inputs</a:t>
            </a:r>
          </a:p>
          <a:p>
            <a:pPr lvl="1">
              <a:defRPr/>
            </a:pPr>
            <a:r>
              <a:rPr lang="en-US" dirty="0" smtClean="0">
                <a:ea typeface="+mn-ea"/>
                <a:cs typeface="+mn-cs"/>
              </a:rPr>
              <a:t>Small number of calling contexts, environments, compilers, …</a:t>
            </a:r>
          </a:p>
          <a:p>
            <a:pPr lvl="1">
              <a:defRPr/>
            </a:pPr>
            <a:r>
              <a:rPr lang="en-US" dirty="0" smtClean="0">
                <a:ea typeface="+mn-ea"/>
                <a:cs typeface="+mn-cs"/>
              </a:rPr>
              <a:t>Small amount of observable output</a:t>
            </a:r>
          </a:p>
          <a:p>
            <a:pPr lvl="1">
              <a:defRPr/>
            </a:pPr>
            <a:r>
              <a:rPr lang="en-US" dirty="0" smtClean="0">
                <a:ea typeface="+mn-ea"/>
                <a:cs typeface="+mn-cs"/>
              </a:rPr>
              <a:t>Requires more things to get right, e.g., test code</a:t>
            </a:r>
          </a:p>
          <a:p>
            <a:pPr>
              <a:defRPr/>
            </a:pPr>
            <a:r>
              <a:rPr lang="en-US" dirty="0" smtClean="0"/>
              <a:t>Standard coverage metrics (statement, branch, path) are useful but only emphasize how limited it is.</a:t>
            </a:r>
            <a:endParaRPr lang="en-US" dirty="0"/>
          </a:p>
        </p:txBody>
      </p:sp>
      <p:sp>
        <p:nvSpPr>
          <p:cNvPr id="7172"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AB527DA-8069-4B68-8C1F-D1B8BEDEF1D6}" type="slidenum">
              <a:rPr lang="en-US" sz="1400" smtClean="0">
                <a:solidFill>
                  <a:srgbClr val="800080"/>
                </a:solidFill>
              </a:rPr>
              <a:pPr eaLnBrk="1" hangingPunct="1"/>
              <a:t>8</a:t>
            </a:fld>
            <a:endParaRPr lang="en-US" sz="1400" smtClean="0">
              <a:solidFill>
                <a:srgbClr val="800080"/>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custDataLst>
              <p:tags r:id="rId1"/>
            </p:custDataLst>
          </p:nvPr>
        </p:nvSpPr>
        <p:spPr/>
        <p:txBody>
          <a:bodyPr/>
          <a:lstStyle/>
          <a:p>
            <a:r>
              <a:rPr lang="en-US" smtClean="0"/>
              <a:t>How much is enough?</a:t>
            </a:r>
          </a:p>
        </p:txBody>
      </p:sp>
      <p:sp>
        <p:nvSpPr>
          <p:cNvPr id="3" name="Content Placeholder 2"/>
          <p:cNvSpPr>
            <a:spLocks noGrp="1"/>
          </p:cNvSpPr>
          <p:nvPr>
            <p:ph idx="1"/>
            <p:custDataLst>
              <p:tags r:id="rId2"/>
            </p:custDataLst>
          </p:nvPr>
        </p:nvSpPr>
        <p:spPr/>
        <p:txBody>
          <a:bodyPr>
            <a:normAutofit fontScale="92500"/>
          </a:bodyPr>
          <a:lstStyle/>
          <a:p>
            <a:pPr>
              <a:defRPr/>
            </a:pPr>
            <a:r>
              <a:rPr lang="en-US" dirty="0" smtClean="0"/>
              <a:t>This code is supposed to compute something resembling C’s “a or b” function.   How do we test it?  How many tests do we need?  What kinds of tests should they be?</a:t>
            </a:r>
          </a:p>
          <a:p>
            <a:pPr lvl="2">
              <a:buFontTx/>
              <a:buNone/>
              <a:defRPr/>
            </a:pPr>
            <a:r>
              <a:rPr lang="en-US" dirty="0" err="1" smtClean="0">
                <a:ea typeface="+mn-ea"/>
                <a:cs typeface="+mn-cs"/>
              </a:rPr>
              <a:t>int</a:t>
            </a:r>
            <a:r>
              <a:rPr lang="en-US" dirty="0" smtClean="0">
                <a:ea typeface="+mn-ea"/>
                <a:cs typeface="+mn-cs"/>
              </a:rPr>
              <a:t> f(</a:t>
            </a:r>
            <a:r>
              <a:rPr lang="en-US" dirty="0" err="1" smtClean="0">
                <a:ea typeface="+mn-ea"/>
                <a:cs typeface="+mn-cs"/>
              </a:rPr>
              <a:t>int</a:t>
            </a:r>
            <a:r>
              <a:rPr lang="en-US" dirty="0" smtClean="0">
                <a:ea typeface="+mn-ea"/>
                <a:cs typeface="+mn-cs"/>
              </a:rPr>
              <a:t> a, </a:t>
            </a:r>
            <a:r>
              <a:rPr lang="en-US" dirty="0" err="1" smtClean="0">
                <a:ea typeface="+mn-ea"/>
                <a:cs typeface="+mn-cs"/>
              </a:rPr>
              <a:t>int</a:t>
            </a:r>
            <a:r>
              <a:rPr lang="en-US" dirty="0" smtClean="0">
                <a:ea typeface="+mn-ea"/>
                <a:cs typeface="+mn-cs"/>
              </a:rPr>
              <a:t> b) {</a:t>
            </a:r>
          </a:p>
          <a:p>
            <a:pPr lvl="2">
              <a:buFontTx/>
              <a:buNone/>
              <a:defRPr/>
            </a:pPr>
            <a:r>
              <a:rPr lang="en-US" dirty="0" smtClean="0">
                <a:ea typeface="+mn-ea"/>
                <a:cs typeface="+mn-cs"/>
              </a:rPr>
              <a:t>	</a:t>
            </a:r>
            <a:r>
              <a:rPr lang="en-US" dirty="0" err="1" smtClean="0">
                <a:ea typeface="+mn-ea"/>
                <a:cs typeface="+mn-cs"/>
              </a:rPr>
              <a:t>int</a:t>
            </a:r>
            <a:r>
              <a:rPr lang="en-US" dirty="0" smtClean="0">
                <a:ea typeface="+mn-ea"/>
                <a:cs typeface="+mn-cs"/>
              </a:rPr>
              <a:t> </a:t>
            </a:r>
            <a:r>
              <a:rPr lang="en-US" dirty="0" err="1" smtClean="0">
                <a:ea typeface="+mn-ea"/>
                <a:cs typeface="+mn-cs"/>
              </a:rPr>
              <a:t>ans</a:t>
            </a:r>
            <a:r>
              <a:rPr lang="en-US" dirty="0" smtClean="0">
                <a:ea typeface="+mn-ea"/>
                <a:cs typeface="+mn-cs"/>
              </a:rPr>
              <a:t> = 0;</a:t>
            </a:r>
          </a:p>
          <a:p>
            <a:pPr lvl="2">
              <a:buFontTx/>
              <a:buNone/>
              <a:defRPr/>
            </a:pPr>
            <a:r>
              <a:rPr lang="en-US" dirty="0" smtClean="0">
                <a:ea typeface="+mn-ea"/>
                <a:cs typeface="+mn-cs"/>
              </a:rPr>
              <a:t>	if(a)</a:t>
            </a:r>
          </a:p>
          <a:p>
            <a:pPr lvl="2">
              <a:buFontTx/>
              <a:buNone/>
              <a:defRPr/>
            </a:pPr>
            <a:r>
              <a:rPr lang="en-US" dirty="0" smtClean="0">
                <a:ea typeface="+mn-ea"/>
                <a:cs typeface="+mn-cs"/>
              </a:rPr>
              <a:t>		</a:t>
            </a:r>
            <a:r>
              <a:rPr lang="en-US" dirty="0" err="1" smtClean="0">
                <a:ea typeface="+mn-ea"/>
                <a:cs typeface="+mn-cs"/>
              </a:rPr>
              <a:t>ans</a:t>
            </a:r>
            <a:r>
              <a:rPr lang="en-US" dirty="0" smtClean="0">
                <a:ea typeface="+mn-ea"/>
                <a:cs typeface="+mn-cs"/>
              </a:rPr>
              <a:t> += a;</a:t>
            </a:r>
          </a:p>
          <a:p>
            <a:pPr lvl="2">
              <a:buFontTx/>
              <a:buNone/>
              <a:defRPr/>
            </a:pPr>
            <a:r>
              <a:rPr lang="en-US" dirty="0" smtClean="0">
                <a:ea typeface="+mn-ea"/>
                <a:cs typeface="+mn-cs"/>
              </a:rPr>
              <a:t>	if(b)</a:t>
            </a:r>
          </a:p>
          <a:p>
            <a:pPr lvl="2">
              <a:buFontTx/>
              <a:buNone/>
              <a:defRPr/>
            </a:pPr>
            <a:r>
              <a:rPr lang="en-US" dirty="0" smtClean="0">
                <a:ea typeface="+mn-ea"/>
                <a:cs typeface="+mn-cs"/>
              </a:rPr>
              <a:t>		</a:t>
            </a:r>
            <a:r>
              <a:rPr lang="en-US" dirty="0" err="1" smtClean="0">
                <a:ea typeface="+mn-ea"/>
                <a:cs typeface="+mn-cs"/>
              </a:rPr>
              <a:t>ans</a:t>
            </a:r>
            <a:r>
              <a:rPr lang="en-US" dirty="0" smtClean="0">
                <a:ea typeface="+mn-ea"/>
                <a:cs typeface="+mn-cs"/>
              </a:rPr>
              <a:t> += b;</a:t>
            </a:r>
          </a:p>
          <a:p>
            <a:pPr lvl="2">
              <a:buFontTx/>
              <a:buNone/>
              <a:defRPr/>
            </a:pPr>
            <a:r>
              <a:rPr lang="en-US" dirty="0" smtClean="0">
                <a:ea typeface="+mn-ea"/>
                <a:cs typeface="+mn-cs"/>
              </a:rPr>
              <a:t>	return </a:t>
            </a:r>
            <a:r>
              <a:rPr lang="en-US" dirty="0" err="1" smtClean="0">
                <a:ea typeface="+mn-ea"/>
                <a:cs typeface="+mn-cs"/>
              </a:rPr>
              <a:t>ans</a:t>
            </a:r>
            <a:r>
              <a:rPr lang="en-US" dirty="0" smtClean="0">
                <a:ea typeface="+mn-ea"/>
                <a:cs typeface="+mn-cs"/>
              </a:rPr>
              <a:t>;</a:t>
            </a:r>
          </a:p>
          <a:p>
            <a:pPr lvl="2">
              <a:buFontTx/>
              <a:buNone/>
              <a:defRPr/>
            </a:pPr>
            <a:r>
              <a:rPr lang="en-US" dirty="0" smtClean="0">
                <a:ea typeface="+mn-ea"/>
                <a:cs typeface="+mn-cs"/>
              </a:rPr>
              <a:t>}</a:t>
            </a:r>
          </a:p>
        </p:txBody>
      </p:sp>
      <p:sp>
        <p:nvSpPr>
          <p:cNvPr id="8196"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A88942C-7532-4E68-B53E-B796CD67FE25}" type="slidenum">
              <a:rPr lang="en-US" sz="1400" smtClean="0">
                <a:solidFill>
                  <a:srgbClr val="800080"/>
                </a:solidFill>
              </a:rPr>
              <a:pPr eaLnBrk="1" hangingPunct="1"/>
              <a:t>9</a:t>
            </a:fld>
            <a:endParaRPr lang="en-US" sz="1400" smtClean="0">
              <a:solidFill>
                <a:srgbClr val="800080"/>
              </a:solidFill>
            </a:endParaRPr>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607</TotalTime>
  <Words>884</Words>
  <Application>Microsoft Macintosh PowerPoint</Application>
  <PresentationFormat>On-screen Show (4:3)</PresentationFormat>
  <Paragraphs>144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simple</vt:lpstr>
      <vt:lpstr>CSE 374 Programming Concepts &amp; Tools</vt:lpstr>
      <vt:lpstr>Where we are</vt:lpstr>
      <vt:lpstr>Software design</vt:lpstr>
      <vt:lpstr>Debugging</vt:lpstr>
      <vt:lpstr>Testing</vt:lpstr>
      <vt:lpstr>Fixing bugs…</vt:lpstr>
      <vt:lpstr>Testing 1, 2, 3</vt:lpstr>
      <vt:lpstr>A little theory</vt:lpstr>
      <vt:lpstr>How much is enough?</vt:lpstr>
      <vt:lpstr>Three coverage metrics</vt:lpstr>
      <vt:lpstr>Colored boxes</vt:lpstr>
      <vt:lpstr>Stubs</vt:lpstr>
      <vt:lpstr>Stubbing techniques</vt:lpstr>
      <vt:lpstr>Eat your vegetables</vt:lpstr>
      <vt:lpstr>Debugging</vt:lpstr>
      <vt:lpstr>Testing – of what</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Hal Perkins</cp:lastModifiedBy>
  <cp:revision>117</cp:revision>
  <cp:lastPrinted>2015-11-20T01:46:23Z</cp:lastPrinted>
  <dcterms:created xsi:type="dcterms:W3CDTF">2009-03-30T02:04:14Z</dcterms:created>
  <dcterms:modified xsi:type="dcterms:W3CDTF">2015-11-20T01:56:48Z</dcterms:modified>
</cp:coreProperties>
</file>