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tags" Target="tags/tag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14-</a:t>
            </a:r>
            <a:fld id="{9614E969-4B02-4B5E-B286-935784223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2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41F419-370B-4041-9808-1A95373E3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32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E49B44-FE35-43AB-94AB-311840B72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9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1C7C5-89A9-4BC3-AF97-F4FC73D4F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5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B6D03-569F-40BF-89D5-DEB946839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76298-6F9B-49D6-9325-8561AE165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0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BFAD3-C38A-473E-960E-BFD5F1F8D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4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0E8E3-BC4A-47B7-9D9B-560054EB7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9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E3C27-778F-498D-BD83-86A3BA8F7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4F077-AF6A-4089-9AB7-B8258082A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06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EC8A2-098D-464F-8079-7F98B4E85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41F26-CE87-46F1-9E02-52DBDA142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1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67780-02BC-42A4-B42F-82734BE7E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2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A642C6D7-CE9C-43F1-8788-B5B96AF57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tags" Target="../tags/tag25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tags" Target="../tags/tag29.xml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tags" Target="../tags/tag33.xml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34.xml"/><Relationship Id="rId2" Type="http://schemas.openxmlformats.org/officeDocument/2006/relationships/tags" Target="../tags/tag35.xml"/><Relationship Id="rId3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36.xml"/><Relationship Id="rId2" Type="http://schemas.openxmlformats.org/officeDocument/2006/relationships/tags" Target="../tags/tag37.xml"/><Relationship Id="rId3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38.xml"/><Relationship Id="rId2" Type="http://schemas.openxmlformats.org/officeDocument/2006/relationships/tags" Target="../tags/tag39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40.xml"/><Relationship Id="rId2" Type="http://schemas.openxmlformats.org/officeDocument/2006/relationships/tags" Target="../tags/tag41.xml"/><Relationship Id="rId3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42.xml"/><Relationship Id="rId2" Type="http://schemas.openxmlformats.org/officeDocument/2006/relationships/tags" Target="../tags/tag43.xml"/><Relationship Id="rId3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44.xml"/><Relationship Id="rId2" Type="http://schemas.openxmlformats.org/officeDocument/2006/relationships/tags" Target="../tags/tag45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  <a:endParaRPr lang="en-US" dirty="0" smtClean="0"/>
          </a:p>
          <a:p>
            <a:pPr eaLnBrk="1" hangingPunct="1"/>
            <a:r>
              <a:rPr lang="en-US" dirty="0" smtClean="0"/>
              <a:t>Lecture 14 – </a:t>
            </a:r>
            <a:r>
              <a:rPr lang="en-US" dirty="0" err="1" smtClean="0"/>
              <a:t>Makefiles</a:t>
            </a:r>
            <a:r>
              <a:rPr lang="en-US" dirty="0" smtClean="0"/>
              <a:t> and Compilation Management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make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The “triples” are typed into a “</a:t>
            </a:r>
            <a:r>
              <a:rPr lang="en-US" dirty="0" err="1" smtClean="0"/>
              <a:t>makefile</a:t>
            </a:r>
            <a:r>
              <a:rPr lang="en-US" dirty="0" smtClean="0"/>
              <a:t>” like this: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target:	sources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command</a:t>
            </a:r>
          </a:p>
          <a:p>
            <a:pPr>
              <a:buFontTx/>
              <a:buNone/>
              <a:defRPr/>
            </a:pPr>
            <a:r>
              <a:rPr lang="en-US" dirty="0" smtClean="0"/>
              <a:t>Example:</a:t>
            </a:r>
          </a:p>
          <a:p>
            <a:pPr lvl="2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foo.o</a:t>
            </a:r>
            <a:r>
              <a:rPr lang="en-US" dirty="0" smtClean="0">
                <a:ea typeface="+mn-ea"/>
                <a:cs typeface="+mn-cs"/>
              </a:rPr>
              <a:t>: 	</a:t>
            </a:r>
            <a:r>
              <a:rPr lang="en-US" dirty="0" err="1" smtClean="0">
                <a:ea typeface="+mn-ea"/>
                <a:cs typeface="+mn-cs"/>
              </a:rPr>
              <a:t>foo.c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foo.h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bar.h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gcc</a:t>
            </a:r>
            <a:r>
              <a:rPr lang="en-US" dirty="0" smtClean="0">
                <a:ea typeface="+mn-ea"/>
                <a:cs typeface="+mn-cs"/>
              </a:rPr>
              <a:t> -Wall -o </a:t>
            </a:r>
            <a:r>
              <a:rPr lang="en-US" dirty="0" err="1" smtClean="0">
                <a:ea typeface="+mn-ea"/>
                <a:cs typeface="+mn-cs"/>
              </a:rPr>
              <a:t>foo.o</a:t>
            </a:r>
            <a:r>
              <a:rPr lang="en-US" dirty="0" smtClean="0">
                <a:ea typeface="+mn-ea"/>
                <a:cs typeface="+mn-cs"/>
              </a:rPr>
              <a:t> -c </a:t>
            </a:r>
            <a:r>
              <a:rPr lang="en-US" dirty="0" err="1" smtClean="0">
                <a:ea typeface="+mn-ea"/>
                <a:cs typeface="+mn-cs"/>
              </a:rPr>
              <a:t>foo.c</a:t>
            </a:r>
            <a:endParaRPr lang="en-US" dirty="0" smtClean="0">
              <a:ea typeface="+mn-ea"/>
              <a:cs typeface="+mn-cs"/>
            </a:endParaRPr>
          </a:p>
          <a:p>
            <a:pPr>
              <a:buFontTx/>
              <a:buNone/>
              <a:defRPr/>
            </a:pPr>
            <a:r>
              <a:rPr lang="en-US" dirty="0" smtClean="0"/>
              <a:t>Syntax </a:t>
            </a:r>
            <a:r>
              <a:rPr lang="en-US" dirty="0" err="1" smtClean="0"/>
              <a:t>gotchas</a:t>
            </a:r>
            <a:r>
              <a:rPr lang="en-US" dirty="0" smtClean="0"/>
              <a:t>:</a:t>
            </a:r>
          </a:p>
          <a:p>
            <a:pPr>
              <a:defRPr/>
            </a:pPr>
            <a:r>
              <a:rPr lang="en-US" dirty="0" smtClean="0"/>
              <a:t>The colon after the target is required</a:t>
            </a:r>
          </a:p>
          <a:p>
            <a:pPr>
              <a:defRPr/>
            </a:pPr>
            <a:r>
              <a:rPr lang="en-US" dirty="0" smtClean="0"/>
              <a:t>Command lines must start with a </a:t>
            </a:r>
            <a:r>
              <a:rPr lang="en-US" b="1" i="1" dirty="0" smtClean="0">
                <a:solidFill>
                  <a:srgbClr val="FF0000"/>
                </a:solidFill>
              </a:rPr>
              <a:t>TAB </a:t>
            </a:r>
            <a:r>
              <a:rPr lang="en-US" b="1" i="1" dirty="0" smtClean="0">
                <a:solidFill>
                  <a:srgbClr val="7030A0"/>
                </a:solidFill>
              </a:rPr>
              <a:t>NOT SPACES</a:t>
            </a:r>
          </a:p>
          <a:p>
            <a:pPr>
              <a:defRPr/>
            </a:pPr>
            <a:r>
              <a:rPr lang="en-US" dirty="0" smtClean="0"/>
              <a:t>You can actually have multiple commands (executed in order); if one command spans lines you must end the previous line with \</a:t>
            </a:r>
          </a:p>
          <a:p>
            <a:pPr>
              <a:defRPr/>
            </a:pPr>
            <a:r>
              <a:rPr lang="en-US" dirty="0" smtClean="0"/>
              <a:t>Which shell-language interprets the commands? (Typically bash; to be sure, set the SHELL variable in your </a:t>
            </a:r>
            <a:r>
              <a:rPr lang="en-US" dirty="0" err="1" smtClean="0"/>
              <a:t>makefile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6400" y="3307080"/>
            <a:ext cx="914400" cy="274320"/>
          </a:xfrm>
          <a:prstGeom prst="rect">
            <a:avLst/>
          </a:prstGeom>
          <a:solidFill>
            <a:srgbClr val="FF0066">
              <a:alpha val="6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cap="small" dirty="0" smtClean="0">
                <a:solidFill>
                  <a:schemeClr val="tx1"/>
                </a:solidFill>
              </a:rPr>
              <a:t>tab</a:t>
            </a:r>
            <a:endParaRPr lang="en-US" sz="1400" cap="smal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Using make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At the prompt: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prompt% make -f </a:t>
            </a:r>
            <a:r>
              <a:rPr lang="en-US" dirty="0" err="1" smtClean="0">
                <a:ea typeface="+mn-ea"/>
                <a:cs typeface="+mn-cs"/>
              </a:rPr>
              <a:t>nameOfMakefile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aTarget</a:t>
            </a:r>
            <a:endParaRPr lang="en-US" dirty="0" smtClean="0">
              <a:ea typeface="+mn-ea"/>
              <a:cs typeface="+mn-cs"/>
            </a:endParaRPr>
          </a:p>
          <a:p>
            <a:pPr>
              <a:buFontTx/>
              <a:buNone/>
              <a:defRPr/>
            </a:pPr>
            <a:r>
              <a:rPr lang="en-US" dirty="0" smtClean="0"/>
              <a:t>Defaults:</a:t>
            </a:r>
          </a:p>
          <a:p>
            <a:pPr>
              <a:defRPr/>
            </a:pPr>
            <a:r>
              <a:rPr lang="en-US" dirty="0" smtClean="0"/>
              <a:t>If no -f specified, use a file named </a:t>
            </a:r>
            <a:r>
              <a:rPr lang="en-US" dirty="0" err="1" smtClean="0"/>
              <a:t>Makefile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If not target specified, use the first one in the file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Open source usage: You can download a </a:t>
            </a:r>
            <a:r>
              <a:rPr lang="en-US" dirty="0" err="1" smtClean="0"/>
              <a:t>tarball</a:t>
            </a:r>
            <a:r>
              <a:rPr lang="en-US" dirty="0" smtClean="0"/>
              <a:t>, extract it, type make (four characters) and everything should work</a:t>
            </a:r>
          </a:p>
          <a:p>
            <a:pPr>
              <a:defRPr/>
            </a:pPr>
            <a:r>
              <a:rPr lang="en-US" dirty="0" smtClean="0"/>
              <a:t>Actually, there’s typically a “configure” step too, for finding things like “where is the compiler” that generates the </a:t>
            </a:r>
            <a:r>
              <a:rPr lang="en-US" dirty="0" err="1" smtClean="0"/>
              <a:t>Makefile</a:t>
            </a:r>
            <a:r>
              <a:rPr lang="en-US" dirty="0" smtClean="0"/>
              <a:t> (but we won’t get into that)</a:t>
            </a:r>
          </a:p>
          <a:p>
            <a:pPr lvl="1">
              <a:defRPr/>
            </a:pPr>
            <a:r>
              <a:rPr lang="en-US" dirty="0" smtClean="0"/>
              <a:t>The mantra:  ./configure; make; make install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Basics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So far, enough for next homework and basic use.</a:t>
            </a:r>
          </a:p>
          <a:p>
            <a:pPr>
              <a:defRPr/>
            </a:pPr>
            <a:r>
              <a:rPr lang="en-US" dirty="0" smtClean="0"/>
              <a:t>A tool that combines scripting with dependency analysis to avoid unnecessary recompilation</a:t>
            </a:r>
          </a:p>
          <a:p>
            <a:pPr>
              <a:defRPr/>
            </a:pPr>
            <a:r>
              <a:rPr lang="en-US" dirty="0" smtClean="0"/>
              <a:t>Not language or tool-specific: just uses file-modification times and shell-commands</a:t>
            </a:r>
          </a:p>
          <a:p>
            <a:pPr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But there’s much more you want so that your </a:t>
            </a:r>
            <a:r>
              <a:rPr lang="en-US" dirty="0" err="1" smtClean="0"/>
              <a:t>Makefiles</a:t>
            </a:r>
            <a:r>
              <a:rPr lang="en-US" dirty="0" smtClean="0"/>
              <a:t> are:</a:t>
            </a:r>
          </a:p>
          <a:p>
            <a:pPr>
              <a:defRPr/>
            </a:pPr>
            <a:r>
              <a:rPr lang="en-US" dirty="0" smtClean="0"/>
              <a:t>Short and modular</a:t>
            </a:r>
          </a:p>
          <a:p>
            <a:pPr>
              <a:defRPr/>
            </a:pPr>
            <a:r>
              <a:rPr lang="en-US" dirty="0" smtClean="0"/>
              <a:t>Easy to reuse (with different flags, platforms, etc.)</a:t>
            </a:r>
          </a:p>
          <a:p>
            <a:pPr>
              <a:defRPr/>
            </a:pPr>
            <a:r>
              <a:rPr lang="en-US" dirty="0" smtClean="0"/>
              <a:t>Useful for many tasks</a:t>
            </a:r>
          </a:p>
          <a:p>
            <a:pPr>
              <a:defRPr/>
            </a:pPr>
            <a:r>
              <a:rPr lang="en-US" dirty="0" smtClean="0"/>
              <a:t>Automatically maintained with respect to dependencies</a:t>
            </a:r>
          </a:p>
          <a:p>
            <a:pPr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Also, reading others’ </a:t>
            </a:r>
            <a:r>
              <a:rPr lang="en-US" dirty="0" err="1" smtClean="0"/>
              <a:t>makefiles</a:t>
            </a:r>
            <a:r>
              <a:rPr lang="en-US" dirty="0" smtClean="0"/>
              <a:t> can be tough because of all the features: see info make or entire books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Precise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A </a:t>
            </a:r>
            <a:r>
              <a:rPr lang="en-US" dirty="0" err="1" smtClean="0"/>
              <a:t>Makefile</a:t>
            </a:r>
            <a:r>
              <a:rPr lang="en-US" dirty="0" smtClean="0"/>
              <a:t> has a bunch of these:</a:t>
            </a:r>
          </a:p>
          <a:p>
            <a:pPr lvl="2">
              <a:buFontTx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target: 	source_1 ...</a:t>
            </a:r>
            <a:r>
              <a:rPr lang="en-US" dirty="0" err="1" smtClean="0">
                <a:ea typeface="+mn-ea"/>
                <a:cs typeface="+mn-cs"/>
              </a:rPr>
              <a:t>source_n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shell_command</a:t>
            </a:r>
            <a:endParaRPr lang="en-US" dirty="0" smtClean="0">
              <a:ea typeface="+mn-ea"/>
              <a:cs typeface="+mn-cs"/>
            </a:endParaRP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Running make target does this:</a:t>
            </a:r>
          </a:p>
          <a:p>
            <a:pPr>
              <a:defRPr/>
            </a:pPr>
            <a:r>
              <a:rPr lang="en-US" dirty="0" smtClean="0"/>
              <a:t>For each source, if it is a target in the </a:t>
            </a:r>
            <a:r>
              <a:rPr lang="en-US" dirty="0" err="1" smtClean="0"/>
              <a:t>Makefile</a:t>
            </a:r>
            <a:r>
              <a:rPr lang="en-US" dirty="0" smtClean="0"/>
              <a:t>, process it recursively</a:t>
            </a:r>
          </a:p>
          <a:p>
            <a:pPr>
              <a:defRPr/>
            </a:pPr>
            <a:r>
              <a:rPr lang="en-US" dirty="0" smtClean="0"/>
              <a:t>Then: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If some source does not exist, error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If some source is newer than the target (or target does not exist), run </a:t>
            </a:r>
            <a:r>
              <a:rPr lang="en-US" dirty="0" err="1" smtClean="0">
                <a:ea typeface="+mn-ea"/>
                <a:cs typeface="+mn-cs"/>
              </a:rPr>
              <a:t>shell_command</a:t>
            </a:r>
            <a:r>
              <a:rPr lang="en-US" dirty="0" smtClean="0">
                <a:ea typeface="+mn-ea"/>
                <a:cs typeface="+mn-cs"/>
              </a:rPr>
              <a:t> (presumably updates target, but that is up to you; </a:t>
            </a:r>
            <a:r>
              <a:rPr lang="en-US" dirty="0" err="1" smtClean="0">
                <a:ea typeface="+mn-ea"/>
                <a:cs typeface="+mn-cs"/>
              </a:rPr>
              <a:t>shell_command</a:t>
            </a:r>
            <a:r>
              <a:rPr lang="en-US" dirty="0" smtClean="0">
                <a:ea typeface="+mn-ea"/>
                <a:cs typeface="+mn-cs"/>
              </a:rPr>
              <a:t> can do anything)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make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You can define variables in a </a:t>
            </a:r>
            <a:r>
              <a:rPr lang="en-US" dirty="0" err="1" smtClean="0"/>
              <a:t>Makefile</a:t>
            </a:r>
            <a:r>
              <a:rPr lang="en-US" dirty="0" smtClean="0"/>
              <a:t>. Example: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CC = </a:t>
            </a:r>
            <a:r>
              <a:rPr lang="en-US" dirty="0" err="1" smtClean="0">
                <a:ea typeface="+mn-ea"/>
                <a:cs typeface="+mn-cs"/>
              </a:rPr>
              <a:t>gcc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CFLAGS = -Wall</a:t>
            </a:r>
          </a:p>
          <a:p>
            <a:pPr lvl="2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foo.o</a:t>
            </a:r>
            <a:r>
              <a:rPr lang="en-US" dirty="0" smtClean="0">
                <a:ea typeface="+mn-ea"/>
                <a:cs typeface="+mn-cs"/>
              </a:rPr>
              <a:t>: 	</a:t>
            </a:r>
            <a:r>
              <a:rPr lang="en-US" dirty="0" err="1" smtClean="0">
                <a:ea typeface="+mn-ea"/>
                <a:cs typeface="+mn-cs"/>
              </a:rPr>
              <a:t>foo.c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foo.h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bar.h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pt-BR" dirty="0" smtClean="0">
                <a:ea typeface="+mn-ea"/>
                <a:cs typeface="+mn-cs"/>
              </a:rPr>
              <a:t>		$(CC) $(CFLAGS) -c foo.c -o foo.o</a:t>
            </a:r>
          </a:p>
          <a:p>
            <a:pPr>
              <a:buFontTx/>
              <a:buNone/>
              <a:defRPr/>
            </a:pPr>
            <a:r>
              <a:rPr lang="en-US" dirty="0" smtClean="0"/>
              <a:t>Why do this?</a:t>
            </a:r>
          </a:p>
          <a:p>
            <a:pPr>
              <a:defRPr/>
            </a:pPr>
            <a:r>
              <a:rPr lang="en-US" dirty="0" smtClean="0"/>
              <a:t>Easy to change things once and affect many commands</a:t>
            </a:r>
          </a:p>
          <a:p>
            <a:pPr>
              <a:defRPr/>
            </a:pPr>
            <a:r>
              <a:rPr lang="en-US" dirty="0" smtClean="0"/>
              <a:t>Can change variables on the command-line (overrides definitions in file) (For example make CFLAGS=-g)</a:t>
            </a:r>
          </a:p>
          <a:p>
            <a:pPr>
              <a:defRPr/>
            </a:pPr>
            <a:r>
              <a:rPr lang="en-US" dirty="0" smtClean="0"/>
              <a:t>Easy to reuse most of a </a:t>
            </a:r>
            <a:r>
              <a:rPr lang="en-US" dirty="0" err="1" smtClean="0"/>
              <a:t>Makefile</a:t>
            </a:r>
            <a:r>
              <a:rPr lang="en-US" dirty="0" smtClean="0"/>
              <a:t> on new projects</a:t>
            </a:r>
          </a:p>
          <a:p>
            <a:pPr>
              <a:defRPr/>
            </a:pPr>
            <a:r>
              <a:rPr lang="en-US" dirty="0" smtClean="0"/>
              <a:t>Can use conditionals to set variables (using inherited environment variables)…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make conditionals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EXE=</a:t>
            </a:r>
          </a:p>
          <a:p>
            <a:pPr>
              <a:buFontTx/>
              <a:buNone/>
            </a:pPr>
            <a:r>
              <a:rPr lang="en-US" smtClean="0"/>
              <a:t>ifdef WINDIR      # defined on Windows (from folklore)</a:t>
            </a:r>
          </a:p>
          <a:p>
            <a:pPr>
              <a:buFontTx/>
              <a:buNone/>
            </a:pPr>
            <a:r>
              <a:rPr lang="en-US" smtClean="0"/>
              <a:t>   EXE=.exe</a:t>
            </a:r>
          </a:p>
          <a:p>
            <a:pPr>
              <a:buFontTx/>
              <a:buNone/>
            </a:pPr>
            <a:r>
              <a:rPr lang="en-US" smtClean="0"/>
              <a:t>endif</a:t>
            </a:r>
          </a:p>
          <a:p>
            <a:pPr>
              <a:buFontTx/>
              <a:buNone/>
            </a:pPr>
            <a:r>
              <a:rPr lang="en-US" smtClean="0"/>
              <a:t>widget$(EXE): foo.o bar.o</a:t>
            </a:r>
          </a:p>
          <a:p>
            <a:pPr>
              <a:buFontTx/>
              <a:buNone/>
            </a:pPr>
            <a:r>
              <a:rPr lang="en-US" smtClean="0"/>
              <a:t>		$(CC) $(CFLAGS) -o widget$(EXE) foo.o bar.o</a:t>
            </a:r>
          </a:p>
          <a:p>
            <a:endParaRPr lang="en-US" smtClean="0"/>
          </a:p>
          <a:p>
            <a:r>
              <a:rPr lang="en-US" smtClean="0"/>
              <a:t>Other forms of conditionals exist (e.g., are two strings equal)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More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It’s also common to use variables to hold list of filenames: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OBJFILES = </a:t>
            </a:r>
            <a:r>
              <a:rPr lang="en-US" dirty="0" err="1" smtClean="0">
                <a:ea typeface="+mn-ea"/>
                <a:cs typeface="+mn-cs"/>
              </a:rPr>
              <a:t>foo.o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bar.o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baz.o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widget: $(OBJFILES)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gcc</a:t>
            </a:r>
            <a:r>
              <a:rPr lang="en-US" dirty="0" smtClean="0">
                <a:ea typeface="+mn-ea"/>
                <a:cs typeface="+mn-cs"/>
              </a:rPr>
              <a:t> -o widget $(OBJFILES)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clean: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rm</a:t>
            </a:r>
            <a:r>
              <a:rPr lang="en-US" dirty="0" smtClean="0">
                <a:ea typeface="+mn-ea"/>
                <a:cs typeface="+mn-cs"/>
              </a:rPr>
              <a:t> $(OBJFILES) widget</a:t>
            </a:r>
          </a:p>
          <a:p>
            <a:pPr>
              <a:defRPr/>
            </a:pPr>
            <a:r>
              <a:rPr lang="en-US" dirty="0" smtClean="0"/>
              <a:t>clean is a convention: remove any generated files, to “start over” and have just the source</a:t>
            </a:r>
          </a:p>
          <a:p>
            <a:pPr>
              <a:defRPr/>
            </a:pPr>
            <a:r>
              <a:rPr lang="en-US" dirty="0" smtClean="0"/>
              <a:t>It’s “funny” because the target doesn’t exist and there are no sources, but that’s okay: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If target doesn’t exist, it must be “remade” so run the commands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These “phony” targets have several uses, another is an “all” target....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“all”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all: </a:t>
            </a:r>
            <a:r>
              <a:rPr lang="en-US" dirty="0" err="1" smtClean="0"/>
              <a:t>prog</a:t>
            </a:r>
            <a:r>
              <a:rPr lang="en-US" dirty="0" smtClean="0"/>
              <a:t> </a:t>
            </a:r>
            <a:r>
              <a:rPr lang="en-US" dirty="0" err="1" smtClean="0"/>
              <a:t>B.class</a:t>
            </a:r>
            <a:r>
              <a:rPr lang="en-US" dirty="0" smtClean="0"/>
              <a:t> </a:t>
            </a:r>
            <a:r>
              <a:rPr lang="en-US" dirty="0" err="1" smtClean="0"/>
              <a:t>someLib.a</a:t>
            </a:r>
            <a:r>
              <a:rPr lang="en-US" dirty="0" smtClean="0"/>
              <a:t>    # notice no commands this time</a:t>
            </a:r>
          </a:p>
          <a:p>
            <a:pPr>
              <a:buFontTx/>
              <a:buNone/>
              <a:defRPr/>
            </a:pPr>
            <a:r>
              <a:rPr lang="en-US" dirty="0" err="1" smtClean="0"/>
              <a:t>prog</a:t>
            </a:r>
            <a:r>
              <a:rPr lang="en-US" dirty="0" smtClean="0"/>
              <a:t>: 	</a:t>
            </a:r>
            <a:r>
              <a:rPr lang="en-US" dirty="0" err="1" smtClean="0"/>
              <a:t>foo.o</a:t>
            </a:r>
            <a:r>
              <a:rPr lang="en-US" dirty="0" smtClean="0"/>
              <a:t> </a:t>
            </a:r>
            <a:r>
              <a:rPr lang="en-US" dirty="0" err="1" smtClean="0"/>
              <a:t>bar.o</a:t>
            </a:r>
            <a:r>
              <a:rPr lang="en-US" dirty="0" smtClean="0"/>
              <a:t> </a:t>
            </a:r>
            <a:r>
              <a:rPr lang="en-US" dirty="0" err="1" smtClean="0"/>
              <a:t>main.o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gcc</a:t>
            </a:r>
            <a:r>
              <a:rPr lang="en-US" dirty="0" smtClean="0"/>
              <a:t> -o </a:t>
            </a:r>
            <a:r>
              <a:rPr lang="en-US" dirty="0" err="1" smtClean="0"/>
              <a:t>prog</a:t>
            </a:r>
            <a:r>
              <a:rPr lang="en-US" dirty="0" smtClean="0"/>
              <a:t> </a:t>
            </a:r>
            <a:r>
              <a:rPr lang="en-US" dirty="0" err="1" smtClean="0"/>
              <a:t>foo.o</a:t>
            </a:r>
            <a:r>
              <a:rPr lang="en-US" dirty="0" smtClean="0"/>
              <a:t> </a:t>
            </a:r>
            <a:r>
              <a:rPr lang="en-US" dirty="0" err="1" smtClean="0"/>
              <a:t>bar.o</a:t>
            </a:r>
            <a:r>
              <a:rPr lang="en-US" dirty="0" smtClean="0"/>
              <a:t> </a:t>
            </a:r>
            <a:r>
              <a:rPr lang="en-US" dirty="0" err="1" smtClean="0"/>
              <a:t>main.o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err="1" smtClean="0"/>
              <a:t>B.class</a:t>
            </a:r>
            <a:r>
              <a:rPr lang="en-US" dirty="0" smtClean="0"/>
              <a:t>: B.java</a:t>
            </a:r>
          </a:p>
          <a:p>
            <a:pPr>
              <a:buFontTx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javac</a:t>
            </a:r>
            <a:r>
              <a:rPr lang="en-US" dirty="0" smtClean="0"/>
              <a:t> B.java</a:t>
            </a:r>
          </a:p>
          <a:p>
            <a:pPr>
              <a:buFontTx/>
              <a:buNone/>
              <a:defRPr/>
            </a:pPr>
            <a:r>
              <a:rPr lang="en-US" dirty="0" err="1" smtClean="0"/>
              <a:t>someLib.a</a:t>
            </a:r>
            <a:r>
              <a:rPr lang="en-US" dirty="0" smtClean="0"/>
              <a:t>: </a:t>
            </a:r>
            <a:r>
              <a:rPr lang="en-US" dirty="0" err="1" smtClean="0"/>
              <a:t>foo.o</a:t>
            </a:r>
            <a:r>
              <a:rPr lang="en-US" dirty="0" smtClean="0"/>
              <a:t> </a:t>
            </a:r>
            <a:r>
              <a:rPr lang="en-US" dirty="0" err="1" smtClean="0"/>
              <a:t>baz.o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ar</a:t>
            </a:r>
            <a:r>
              <a:rPr lang="en-US" dirty="0" smtClean="0"/>
              <a:t> r </a:t>
            </a:r>
            <a:r>
              <a:rPr lang="en-US" dirty="0" err="1" smtClean="0"/>
              <a:t>foo.o</a:t>
            </a:r>
            <a:r>
              <a:rPr lang="en-US" dirty="0" smtClean="0"/>
              <a:t> </a:t>
            </a:r>
            <a:r>
              <a:rPr lang="en-US" dirty="0" err="1" smtClean="0"/>
              <a:t>baz.o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err="1" smtClean="0"/>
              <a:t>foo.o</a:t>
            </a:r>
            <a:r>
              <a:rPr lang="en-US" dirty="0" smtClean="0"/>
              <a:t>: </a:t>
            </a:r>
            <a:r>
              <a:rPr lang="en-US" dirty="0" err="1" smtClean="0"/>
              <a:t>foo.c</a:t>
            </a:r>
            <a:r>
              <a:rPr lang="en-US" dirty="0" smtClean="0"/>
              <a:t> </a:t>
            </a:r>
            <a:r>
              <a:rPr lang="en-US" dirty="0" err="1" smtClean="0"/>
              <a:t>foo.h</a:t>
            </a:r>
            <a:r>
              <a:rPr lang="en-US" dirty="0" smtClean="0"/>
              <a:t> header1.h header2.h</a:t>
            </a:r>
          </a:p>
          <a:p>
            <a:pPr>
              <a:buFontTx/>
              <a:buNone/>
              <a:defRPr/>
            </a:pPr>
            <a:r>
              <a:rPr lang="en-US" dirty="0" smtClean="0"/>
              <a:t>		</a:t>
            </a:r>
            <a:r>
              <a:rPr lang="en-US" dirty="0" err="1" smtClean="0"/>
              <a:t>gcc</a:t>
            </a:r>
            <a:r>
              <a:rPr lang="en-US" dirty="0" smtClean="0"/>
              <a:t> -c -Wall </a:t>
            </a:r>
            <a:r>
              <a:rPr lang="en-US" dirty="0" err="1" smtClean="0"/>
              <a:t>foo.c</a:t>
            </a:r>
            <a:endParaRPr lang="en-US" dirty="0" smtClean="0"/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...(similar targets for </a:t>
            </a:r>
            <a:r>
              <a:rPr lang="en-US" dirty="0" err="1" smtClean="0"/>
              <a:t>bar.o</a:t>
            </a:r>
            <a:r>
              <a:rPr lang="en-US" dirty="0" smtClean="0"/>
              <a:t>, </a:t>
            </a:r>
            <a:r>
              <a:rPr lang="en-US" dirty="0" err="1" smtClean="0"/>
              <a:t>main.o</a:t>
            </a:r>
            <a:r>
              <a:rPr lang="en-US" dirty="0" smtClean="0"/>
              <a:t>, </a:t>
            </a:r>
            <a:r>
              <a:rPr lang="en-US" dirty="0" err="1" smtClean="0"/>
              <a:t>baz.o</a:t>
            </a:r>
            <a:r>
              <a:rPr lang="en-US" dirty="0" smtClean="0"/>
              <a:t>) ...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Revenge of the funny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And you thought we were done with this after bash, </a:t>
            </a:r>
            <a:r>
              <a:rPr lang="en-US" dirty="0" err="1" smtClean="0"/>
              <a:t>sed</a:t>
            </a:r>
            <a:r>
              <a:rPr lang="en-US" dirty="0" smtClean="0"/>
              <a:t>…</a:t>
            </a:r>
          </a:p>
          <a:p>
            <a:pPr>
              <a:buFontTx/>
              <a:buNone/>
              <a:defRPr/>
            </a:pPr>
            <a:r>
              <a:rPr lang="en-US" dirty="0" smtClean="0"/>
              <a:t>In commands: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$@ for target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$^ for all sources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$&lt; for left-most source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…</a:t>
            </a:r>
          </a:p>
          <a:p>
            <a:pPr>
              <a:buFontTx/>
              <a:buNone/>
              <a:defRPr/>
            </a:pPr>
            <a:r>
              <a:rPr lang="en-US" dirty="0" smtClean="0"/>
              <a:t>Examples:</a:t>
            </a:r>
          </a:p>
          <a:p>
            <a:pPr>
              <a:buFontTx/>
              <a:buNone/>
              <a:defRPr/>
            </a:pPr>
            <a:r>
              <a:rPr lang="en-US" dirty="0" smtClean="0"/>
              <a:t>	widget$(EXE): </a:t>
            </a:r>
            <a:r>
              <a:rPr lang="en-US" dirty="0" err="1" smtClean="0"/>
              <a:t>foo.o</a:t>
            </a:r>
            <a:r>
              <a:rPr lang="en-US" dirty="0" smtClean="0"/>
              <a:t> </a:t>
            </a:r>
            <a:r>
              <a:rPr lang="en-US" dirty="0" err="1" smtClean="0"/>
              <a:t>bar.o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		$(CC) $(CFLAGS) -o $@ $^</a:t>
            </a:r>
          </a:p>
          <a:p>
            <a:pPr>
              <a:buFontTx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foo.o</a:t>
            </a:r>
            <a:r>
              <a:rPr lang="en-US" dirty="0" smtClean="0"/>
              <a:t>: </a:t>
            </a:r>
            <a:r>
              <a:rPr lang="en-US" dirty="0" err="1" smtClean="0"/>
              <a:t>foo.c</a:t>
            </a:r>
            <a:r>
              <a:rPr lang="en-US" dirty="0" smtClean="0"/>
              <a:t> </a:t>
            </a:r>
            <a:r>
              <a:rPr lang="en-US" dirty="0" err="1" smtClean="0"/>
              <a:t>foo.h</a:t>
            </a:r>
            <a:r>
              <a:rPr lang="en-US" dirty="0" smtClean="0"/>
              <a:t> </a:t>
            </a:r>
            <a:r>
              <a:rPr lang="en-US" dirty="0" err="1" smtClean="0"/>
              <a:t>bar.h</a:t>
            </a: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		$(CC) $(CFLAGS) -c $&lt;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And more…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There are a lot of “built-in” rules. E.g., make just “knows” to create </a:t>
            </a:r>
            <a:r>
              <a:rPr lang="en-US" dirty="0" err="1" smtClean="0"/>
              <a:t>foo.o</a:t>
            </a:r>
            <a:r>
              <a:rPr lang="en-US" dirty="0" smtClean="0"/>
              <a:t> by calling $(CC) $(CFLAGS) on </a:t>
            </a:r>
            <a:r>
              <a:rPr lang="en-US" dirty="0" err="1" smtClean="0"/>
              <a:t>foo.c</a:t>
            </a:r>
            <a:r>
              <a:rPr lang="en-US" dirty="0" smtClean="0"/>
              <a:t>. (Opinion: may be more confusing than helpful. YMMV)</a:t>
            </a:r>
          </a:p>
          <a:p>
            <a:pPr>
              <a:defRPr/>
            </a:pPr>
            <a:r>
              <a:rPr lang="en-US" dirty="0" smtClean="0"/>
              <a:t>There are “suffix” rules and “pattern” rules. Example: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%.class: %.java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javac</a:t>
            </a:r>
            <a:r>
              <a:rPr lang="en-US" dirty="0" smtClean="0">
                <a:ea typeface="+mn-ea"/>
                <a:cs typeface="+mn-cs"/>
              </a:rPr>
              <a:t> $&lt; 	# Note we need $&lt; here</a:t>
            </a:r>
          </a:p>
          <a:p>
            <a:pPr>
              <a:defRPr/>
            </a:pPr>
            <a:r>
              <a:rPr lang="en-US" dirty="0" smtClean="0"/>
              <a:t>Remember you can put any shell command on the command-line, even whole scripts</a:t>
            </a:r>
          </a:p>
          <a:p>
            <a:pPr>
              <a:defRPr/>
            </a:pPr>
            <a:r>
              <a:rPr lang="en-US" dirty="0" smtClean="0"/>
              <a:t>You can repeat target names to add more dependencies (useful with automatic dependency generation)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Often this stuff is more useful for reading </a:t>
            </a:r>
            <a:r>
              <a:rPr lang="en-US" dirty="0" err="1" smtClean="0"/>
              <a:t>makefiles</a:t>
            </a:r>
            <a:r>
              <a:rPr lang="en-US" dirty="0" smtClean="0"/>
              <a:t> than writing your own (until some day…)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Where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Onto tools...</a:t>
            </a:r>
          </a:p>
          <a:p>
            <a:pPr>
              <a:defRPr/>
            </a:pPr>
            <a:r>
              <a:rPr lang="en-US" dirty="0" smtClean="0"/>
              <a:t>Basics of make, particular the concepts</a:t>
            </a:r>
          </a:p>
          <a:p>
            <a:pPr>
              <a:defRPr/>
            </a:pPr>
            <a:r>
              <a:rPr lang="en-US" dirty="0" smtClean="0"/>
              <a:t>Some fancier make features (revenge of funky characters)</a:t>
            </a:r>
          </a:p>
          <a:p>
            <a:pPr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	Besides the slides and online Unix docs, the Stanford </a:t>
            </a:r>
            <a:r>
              <a:rPr lang="en-US" dirty="0" err="1" smtClean="0"/>
              <a:t>CSLib</a:t>
            </a:r>
            <a:r>
              <a:rPr lang="en-US" dirty="0" smtClean="0"/>
              <a:t> notes on Unix Programming Tools has a nice overview of make and other tools:</a:t>
            </a:r>
          </a:p>
          <a:p>
            <a:pPr lvl="1">
              <a:buFontTx/>
              <a:buNone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lvl="1">
              <a:buFontTx/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http://cslibrary.stanford.edu/107/UnixProgrammingTools.pdf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Dependency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So far, we are still listing dependencies manually, e.g.:</a:t>
            </a:r>
          </a:p>
          <a:p>
            <a:pPr lvl="2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foo.o</a:t>
            </a:r>
            <a:r>
              <a:rPr lang="en-US" dirty="0" smtClean="0">
                <a:ea typeface="+mn-ea"/>
                <a:cs typeface="+mn-cs"/>
              </a:rPr>
              <a:t>: </a:t>
            </a:r>
            <a:r>
              <a:rPr lang="en-US" dirty="0" err="1" smtClean="0">
                <a:ea typeface="+mn-ea"/>
                <a:cs typeface="+mn-cs"/>
              </a:rPr>
              <a:t>foo.c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foo.h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bar.h</a:t>
            </a:r>
            <a:endParaRPr lang="en-US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/>
              <a:t>If you forget, say, </a:t>
            </a:r>
            <a:r>
              <a:rPr lang="en-US" dirty="0" err="1" smtClean="0"/>
              <a:t>bar.h</a:t>
            </a:r>
            <a:r>
              <a:rPr lang="en-US" dirty="0" smtClean="0"/>
              <a:t>, you can introduce subtle bugs in your program (or if you’re lucky, get confusing errors)</a:t>
            </a:r>
          </a:p>
          <a:p>
            <a:pPr>
              <a:defRPr/>
            </a:pPr>
            <a:r>
              <a:rPr lang="en-US" dirty="0" smtClean="0"/>
              <a:t>This is not make’s problem: It has no understanding of different programming languages, commands, etc., just file-mod times</a:t>
            </a:r>
          </a:p>
          <a:p>
            <a:pPr>
              <a:defRPr/>
            </a:pPr>
            <a:r>
              <a:rPr lang="en-US" dirty="0" smtClean="0"/>
              <a:t>But it does seem too error-prone and busy-work to have to remember to update dependencies, so there are often language-specific tools that do it for you …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Dependency-generator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US" dirty="0" err="1" smtClean="0"/>
              <a:t>gcc</a:t>
            </a:r>
            <a:r>
              <a:rPr lang="en-US" dirty="0" smtClean="0"/>
              <a:t> -M</a:t>
            </a:r>
          </a:p>
          <a:p>
            <a:pPr>
              <a:defRPr/>
            </a:pPr>
            <a:r>
              <a:rPr lang="en-US" dirty="0" smtClean="0"/>
              <a:t>Actually lots of useful variants, including -MM and </a:t>
            </a:r>
            <a:br>
              <a:rPr lang="en-US" dirty="0" smtClean="0"/>
            </a:br>
            <a:r>
              <a:rPr lang="en-US" dirty="0" smtClean="0"/>
              <a:t>-MG. See man </a:t>
            </a:r>
            <a:r>
              <a:rPr lang="en-US" dirty="0" err="1" smtClean="0"/>
              <a:t>gcc</a:t>
            </a:r>
            <a:r>
              <a:rPr lang="en-US" dirty="0" smtClean="0"/>
              <a:t> (or info </a:t>
            </a:r>
            <a:r>
              <a:rPr lang="en-US" dirty="0" err="1" smtClean="0"/>
              <a:t>gcc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Automatically creates a rule for you</a:t>
            </a:r>
          </a:p>
          <a:p>
            <a:pPr>
              <a:defRPr/>
            </a:pPr>
            <a:r>
              <a:rPr lang="en-US" dirty="0" smtClean="0"/>
              <a:t>Then include the resulting file in your </a:t>
            </a:r>
            <a:r>
              <a:rPr lang="en-US" dirty="0" err="1" smtClean="0"/>
              <a:t>Makefile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Typically run via a phony depend target, e.g.: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depend: $(PROGRAM_C_FILES)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gcc</a:t>
            </a:r>
            <a:r>
              <a:rPr lang="en-US" dirty="0" smtClean="0">
                <a:ea typeface="+mn-ea"/>
                <a:cs typeface="+mn-cs"/>
              </a:rPr>
              <a:t> -M $^</a:t>
            </a:r>
          </a:p>
          <a:p>
            <a:pPr>
              <a:defRPr/>
            </a:pPr>
            <a:r>
              <a:rPr lang="en-US" dirty="0" smtClean="0"/>
              <a:t>The program </a:t>
            </a:r>
            <a:r>
              <a:rPr lang="en-US" dirty="0" err="1" smtClean="0"/>
              <a:t>makedepend</a:t>
            </a:r>
            <a:r>
              <a:rPr lang="en-US" dirty="0" smtClean="0"/>
              <a:t> combines many of these steps; again it is C-specific but some other languages have their own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Build-script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Always script complicated tasks</a:t>
            </a:r>
          </a:p>
          <a:p>
            <a:pPr>
              <a:defRPr/>
            </a:pPr>
            <a:r>
              <a:rPr lang="en-US" dirty="0" smtClean="0"/>
              <a:t>Always automate “what needs rebuilding” via dependency analysis</a:t>
            </a:r>
          </a:p>
          <a:p>
            <a:pPr>
              <a:defRPr/>
            </a:pPr>
            <a:r>
              <a:rPr lang="en-US" dirty="0" smtClean="0"/>
              <a:t>make is a text-based program with lots of bells and whistles for doing this. It is not language-specific. Use it.</a:t>
            </a:r>
          </a:p>
          <a:p>
            <a:pPr lvl="1">
              <a:defRPr/>
            </a:pPr>
            <a:r>
              <a:rPr lang="en-US" dirty="0" smtClean="0"/>
              <a:t>It also is independent of particular IDEs/editors so everyone on the project can have a repeatable build</a:t>
            </a:r>
          </a:p>
          <a:p>
            <a:pPr>
              <a:defRPr/>
            </a:pPr>
            <a:r>
              <a:rPr lang="en-US" dirty="0" smtClean="0"/>
              <a:t>With language-specific tools, you can automate dependency generation</a:t>
            </a:r>
          </a:p>
          <a:p>
            <a:pPr>
              <a:defRPr/>
            </a:pPr>
            <a:r>
              <a:rPr lang="en-US" dirty="0" smtClean="0"/>
              <a:t>make files have a way of starting simple and ending up unreadable.  It is worth keeping them clean.</a:t>
            </a:r>
          </a:p>
          <a:p>
            <a:pPr>
              <a:defRPr/>
            </a:pPr>
            <a:r>
              <a:rPr lang="en-US" dirty="0" smtClean="0"/>
              <a:t>There are conventions like make all and make clean common when distributing source code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Onto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language implementation (preprocessor, compiler, linker, standard-library) is hardly the only useful thing for developing software</a:t>
            </a:r>
          </a:p>
          <a:p>
            <a:pPr>
              <a:defRPr/>
            </a:pPr>
            <a:r>
              <a:rPr lang="en-US" dirty="0" smtClean="0"/>
              <a:t>The rest of the course: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Tools (recompilation managers, version control, </a:t>
            </a:r>
            <a:r>
              <a:rPr lang="en-US" dirty="0" smtClean="0">
                <a:ea typeface="+mn-ea"/>
                <a:cs typeface="+mn-cs"/>
              </a:rPr>
              <a:t>maybe profilers</a:t>
            </a:r>
            <a:r>
              <a:rPr lang="en-US" dirty="0" smtClean="0">
                <a:ea typeface="+mn-ea"/>
                <a:cs typeface="+mn-cs"/>
              </a:rPr>
              <a:t>; we’ve already seen a debugger)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Software-engineering issues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 taste of C++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Concurrency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make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make is a classic program for controlling what gets (re)compiled and how. Many other such programs exist (e.g., ant, maven, “projects” in IDEs, ...)</a:t>
            </a:r>
          </a:p>
          <a:p>
            <a:r>
              <a:rPr lang="en-US" smtClean="0"/>
              <a:t>make has tons of fancy features, but only two basic ideas:</a:t>
            </a:r>
          </a:p>
          <a:p>
            <a:pPr marL="914400" lvl="1" indent="-457200">
              <a:buFontTx/>
              <a:buAutoNum type="arabicPeriod"/>
            </a:pPr>
            <a:r>
              <a:rPr lang="en-US" smtClean="0"/>
              <a:t>Scripts for executing commands</a:t>
            </a:r>
          </a:p>
          <a:p>
            <a:pPr marL="914400" lvl="1" indent="-457200">
              <a:buFontTx/>
              <a:buAutoNum type="arabicPeriod"/>
            </a:pPr>
            <a:r>
              <a:rPr lang="en-US" smtClean="0"/>
              <a:t>Dependencies for avoiding unnecessary work</a:t>
            </a:r>
          </a:p>
          <a:p>
            <a:r>
              <a:rPr lang="en-US" smtClean="0"/>
              <a:t>To avoid “just teaching make features” (boring and narrow), let’s focus more on the concepts...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Building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	Programmers spend a lot of time “building” (creating programs from source code)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Programs they write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Programs other people write</a:t>
            </a:r>
          </a:p>
          <a:p>
            <a:pPr>
              <a:buFontTx/>
              <a:buNone/>
              <a:defRPr/>
            </a:pPr>
            <a:r>
              <a:rPr lang="en-US" dirty="0" smtClean="0"/>
              <a:t>	Programmers automate repetitive tasks. Trivial example:</a:t>
            </a:r>
          </a:p>
          <a:p>
            <a:pPr lvl="2">
              <a:buFontTx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gcc</a:t>
            </a:r>
            <a:r>
              <a:rPr lang="en-US" dirty="0" smtClean="0">
                <a:ea typeface="+mn-ea"/>
                <a:cs typeface="+mn-cs"/>
              </a:rPr>
              <a:t> -Wall </a:t>
            </a:r>
            <a:r>
              <a:rPr lang="en-US" dirty="0" smtClean="0">
                <a:ea typeface="+mn-ea"/>
                <a:cs typeface="+mn-cs"/>
              </a:rPr>
              <a:t>–g -</a:t>
            </a:r>
            <a:r>
              <a:rPr lang="en-US" dirty="0" err="1" smtClean="0">
                <a:ea typeface="+mn-ea"/>
                <a:cs typeface="+mn-cs"/>
              </a:rPr>
              <a:t>std</a:t>
            </a:r>
            <a:r>
              <a:rPr lang="en-US" dirty="0" smtClean="0">
                <a:ea typeface="+mn-ea"/>
                <a:cs typeface="+mn-cs"/>
              </a:rPr>
              <a:t>=c11 </a:t>
            </a:r>
            <a:r>
              <a:rPr lang="en-US" dirty="0" smtClean="0">
                <a:ea typeface="+mn-ea"/>
                <a:cs typeface="+mn-cs"/>
              </a:rPr>
              <a:t>-o widget </a:t>
            </a:r>
            <a:r>
              <a:rPr lang="en-US" dirty="0" err="1" smtClean="0">
                <a:ea typeface="+mn-ea"/>
                <a:cs typeface="+mn-cs"/>
              </a:rPr>
              <a:t>foo.c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bar.c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baz.c</a:t>
            </a:r>
            <a:endParaRPr lang="en-US" dirty="0" smtClean="0">
              <a:ea typeface="+mn-ea"/>
              <a:cs typeface="+mn-cs"/>
            </a:endParaRPr>
          </a:p>
          <a:p>
            <a:pPr>
              <a:buFontTx/>
              <a:buNone/>
              <a:defRPr/>
            </a:pPr>
            <a:r>
              <a:rPr lang="en-US" dirty="0" smtClean="0"/>
              <a:t>	If you: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Retype this every time: “shame, shame”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Use up-arrow or history: “shame” (retype after logout)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Have an alias or bash script: “good-</a:t>
            </a:r>
            <a:r>
              <a:rPr lang="en-US" dirty="0" err="1" smtClean="0">
                <a:ea typeface="+mn-ea"/>
                <a:cs typeface="+mn-cs"/>
              </a:rPr>
              <a:t>thinkin</a:t>
            </a:r>
            <a:r>
              <a:rPr lang="en-US" dirty="0" smtClean="0">
                <a:ea typeface="+mn-ea"/>
                <a:cs typeface="+mn-cs"/>
              </a:rPr>
              <a:t>”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Have a </a:t>
            </a:r>
            <a:r>
              <a:rPr lang="en-US" dirty="0" err="1" smtClean="0">
                <a:ea typeface="+mn-ea"/>
                <a:cs typeface="+mn-cs"/>
              </a:rPr>
              <a:t>Makefile</a:t>
            </a:r>
            <a:r>
              <a:rPr lang="en-US" dirty="0" smtClean="0">
                <a:ea typeface="+mn-ea"/>
                <a:cs typeface="+mn-cs"/>
              </a:rPr>
              <a:t>: you’re ahead of us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“Real” build process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 larger projects, you can’t or don’t want to have one big (set of) command(s) that redoes everything every time you change anything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 err="1" smtClean="0"/>
              <a:t>gcc</a:t>
            </a:r>
            <a:r>
              <a:rPr lang="en-US" dirty="0" smtClean="0"/>
              <a:t> didn’t combine steps behind your back, you’d need to preprocess and compile each file, then run the linker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another program (e.g., </a:t>
            </a:r>
            <a:r>
              <a:rPr lang="en-US" dirty="0" err="1" smtClean="0"/>
              <a:t>sed</a:t>
            </a:r>
            <a:r>
              <a:rPr lang="en-US" dirty="0" smtClean="0"/>
              <a:t>) created some C files, you would need an “earlier” step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you have other outputs for the same source files (e.g., </a:t>
            </a:r>
            <a:r>
              <a:rPr lang="en-US" dirty="0" err="1" smtClean="0"/>
              <a:t>javadoc</a:t>
            </a:r>
            <a:r>
              <a:rPr lang="en-US" dirty="0" smtClean="0"/>
              <a:t>), it’s unpleasant to type the source file names multiple times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you want to distribute source code to be built by other users, you don’t want to explain the build logic to them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you have 10</a:t>
            </a:r>
            <a:r>
              <a:rPr lang="en-US" baseline="30000" dirty="0" smtClean="0"/>
              <a:t>5</a:t>
            </a:r>
            <a:r>
              <a:rPr lang="en-US" dirty="0" smtClean="0"/>
              <a:t> to 10</a:t>
            </a:r>
            <a:r>
              <a:rPr lang="en-US" baseline="30000" dirty="0" smtClean="0"/>
              <a:t>7</a:t>
            </a:r>
            <a:r>
              <a:rPr lang="en-US" dirty="0" smtClean="0"/>
              <a:t> lines of source code, you don’t want to recompile them all every time you change something</a:t>
            </a:r>
          </a:p>
          <a:p>
            <a:r>
              <a:rPr lang="en-US" dirty="0" smtClean="0"/>
              <a:t>A simple script handles 1–4 (use a variable for filenames for 3), but 5 is trickier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76298-6F9B-49D6-9325-8561AE1657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Recompilation management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“theory” behind avoiding unnecessary compilation is a “dependency dag” (</a:t>
            </a:r>
            <a:r>
              <a:rPr lang="en-US" i="1" dirty="0" smtClean="0">
                <a:solidFill>
                  <a:srgbClr val="000090"/>
                </a:solidFill>
              </a:rPr>
              <a:t>d</a:t>
            </a:r>
            <a:r>
              <a:rPr lang="en-US" dirty="0" smtClean="0"/>
              <a:t>irected, </a:t>
            </a:r>
            <a:r>
              <a:rPr lang="en-US" i="1" dirty="0" smtClean="0">
                <a:solidFill>
                  <a:srgbClr val="000090"/>
                </a:solidFill>
              </a:rPr>
              <a:t>a</a:t>
            </a:r>
            <a:r>
              <a:rPr lang="en-US" dirty="0" smtClean="0"/>
              <a:t>cyclic </a:t>
            </a:r>
            <a:r>
              <a:rPr lang="en-US" i="1" dirty="0" smtClean="0">
                <a:solidFill>
                  <a:srgbClr val="000090"/>
                </a:solidFill>
              </a:rPr>
              <a:t>g</a:t>
            </a:r>
            <a:r>
              <a:rPr lang="en-US" dirty="0" smtClean="0"/>
              <a:t>raph):</a:t>
            </a:r>
          </a:p>
          <a:p>
            <a:r>
              <a:rPr lang="en-US" dirty="0" smtClean="0"/>
              <a:t>To create a target </a:t>
            </a:r>
            <a:r>
              <a:rPr lang="en-US" i="1" dirty="0" smtClean="0"/>
              <a:t>t</a:t>
            </a:r>
            <a:r>
              <a:rPr lang="en-US" dirty="0" smtClean="0"/>
              <a:t>, you need sources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s</a:t>
            </a:r>
            <a:r>
              <a:rPr lang="en-US" i="1" baseline="-25000" dirty="0" smtClean="0"/>
              <a:t>2</a:t>
            </a:r>
            <a:r>
              <a:rPr lang="en-US" dirty="0" smtClean="0"/>
              <a:t>, …,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dirty="0" smtClean="0"/>
              <a:t> and a command </a:t>
            </a:r>
            <a:r>
              <a:rPr lang="en-US" i="1" dirty="0" smtClean="0"/>
              <a:t>c</a:t>
            </a:r>
            <a:r>
              <a:rPr lang="en-US" dirty="0" smtClean="0"/>
              <a:t> (that directly or indirectly uses the sources)</a:t>
            </a:r>
          </a:p>
          <a:p>
            <a:r>
              <a:rPr lang="en-US" dirty="0" smtClean="0"/>
              <a:t>If </a:t>
            </a:r>
            <a:r>
              <a:rPr lang="en-US" i="1" dirty="0" smtClean="0"/>
              <a:t>t</a:t>
            </a:r>
            <a:r>
              <a:rPr lang="en-US" dirty="0" smtClean="0"/>
              <a:t> is newer than every source (file-modification times), assume there is no reason to rebuild it</a:t>
            </a:r>
          </a:p>
          <a:p>
            <a:r>
              <a:rPr lang="en-US" dirty="0" smtClean="0"/>
              <a:t>Recursive building: If some source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smtClean="0"/>
              <a:t> is itself a target for some other sources, see if it needs to be rebuilt…</a:t>
            </a:r>
          </a:p>
          <a:p>
            <a:r>
              <a:rPr lang="en-US" dirty="0" smtClean="0"/>
              <a:t>Cycles “make no sense”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Theory applied to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Here is what we need to know today for C (still need to talk more about linking in a future lecture)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Compiling a .c creates a .o – the .o depends on the .c and all included files (.h files, recursively/transitively)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Creating an executable (“linking”) depends on .o files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So if one .c file changes, just need to recreate one .o file and relink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If a header file changes, may need to rebuild more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Of course, this is only the simplest situation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would a program (e.g., a shell script) that did this for you look like? It would take: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 bunch of triples: target, sources, command(s)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 “current target to build”</a:t>
            </a:r>
          </a:p>
          <a:p>
            <a:pPr>
              <a:defRPr/>
            </a:pPr>
            <a:r>
              <a:rPr lang="en-US" dirty="0" smtClean="0"/>
              <a:t>It would compute what commands needed to be executed, in what order, and do it (it would detect cycles and give an error)</a:t>
            </a:r>
          </a:p>
          <a:p>
            <a:pPr>
              <a:defRPr/>
            </a:pPr>
            <a:r>
              <a:rPr lang="en-US" dirty="0" smtClean="0"/>
              <a:t>This is exactly what programs like make, ant, and build tools integrated into IDEs do!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76298-6F9B-49D6-9325-8561AE1657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951</TotalTime>
  <Words>1352</Words>
  <Application>Microsoft Macintosh PowerPoint</Application>
  <PresentationFormat>On-screen Show (4:3)</PresentationFormat>
  <Paragraphs>217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simple</vt:lpstr>
      <vt:lpstr>CSE 374 Programming Concepts &amp; Tools</vt:lpstr>
      <vt:lpstr>Where we are</vt:lpstr>
      <vt:lpstr>Onto tools</vt:lpstr>
      <vt:lpstr>make</vt:lpstr>
      <vt:lpstr>Building software</vt:lpstr>
      <vt:lpstr>“Real” build process</vt:lpstr>
      <vt:lpstr>Recompilation management</vt:lpstr>
      <vt:lpstr>Theory applied to C</vt:lpstr>
      <vt:lpstr>An algorithm</vt:lpstr>
      <vt:lpstr>make basics</vt:lpstr>
      <vt:lpstr>Using make</vt:lpstr>
      <vt:lpstr>Basics summary</vt:lpstr>
      <vt:lpstr>Precise review</vt:lpstr>
      <vt:lpstr>make variables</vt:lpstr>
      <vt:lpstr>make conditionals</vt:lpstr>
      <vt:lpstr>More variables</vt:lpstr>
      <vt:lpstr>“all” example</vt:lpstr>
      <vt:lpstr>Revenge of the funny characters</vt:lpstr>
      <vt:lpstr>And more…</vt:lpstr>
      <vt:lpstr>Dependency generation</vt:lpstr>
      <vt:lpstr>Dependency-generator example</vt:lpstr>
      <vt:lpstr>Build-script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171</cp:revision>
  <dcterms:created xsi:type="dcterms:W3CDTF">2009-03-30T02:04:14Z</dcterms:created>
  <dcterms:modified xsi:type="dcterms:W3CDTF">2015-11-05T23:41:22Z</dcterms:modified>
</cp:coreProperties>
</file>