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13-</a:t>
            </a:r>
            <a:fld id="{8555B717-685E-4CF2-964C-E7CED1616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75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A32CEC-AC28-430A-97E1-E2FD2D6A0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26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4E666F-C37F-476B-B125-86A6946E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CFBD-92B6-4213-B8F9-F27DB7BDB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61F2-F300-4C6A-9CF5-07CD00A95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4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71A65-AD05-4C8E-8CA1-A0BFC8569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AB20F-FDB0-4665-B7E8-79BB1919A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9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D3B8-51C2-47D5-A12E-8563CE8AB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2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1936E-45C5-47A8-93B9-682E70CD1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7868-02B8-4DF4-BE80-84EB867E8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9E7F-4E45-4740-8764-6CC9052EF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4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FC19-5E69-4134-A308-6078E0F38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7EB03-BF72-48B7-B879-8E3EDAD0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2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9280DE48-1BC5-47B6-A208-C194B7A33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2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2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13 – C: The Rest of the Preprocessor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Macros with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#define TWICE_AWFUL(x) x*2</a:t>
            </a:r>
          </a:p>
          <a:p>
            <a:pPr>
              <a:buFontTx/>
              <a:buNone/>
              <a:defRPr/>
            </a:pPr>
            <a:r>
              <a:rPr lang="en-US" dirty="0" smtClean="0"/>
              <a:t>#define TWICE_BAD(x) ((x)+(x))</a:t>
            </a:r>
          </a:p>
          <a:p>
            <a:pPr>
              <a:buFontTx/>
              <a:buNone/>
              <a:defRPr/>
            </a:pPr>
            <a:r>
              <a:rPr lang="en-US" dirty="0" smtClean="0"/>
              <a:t>#define TWICE_OK(x) ((x)*2)</a:t>
            </a:r>
          </a:p>
          <a:p>
            <a:pPr>
              <a:buFontTx/>
              <a:buNone/>
              <a:defRPr/>
            </a:pPr>
            <a:r>
              <a:rPr lang="en-US" dirty="0" smtClean="0"/>
              <a:t>double twice(double x) { return </a:t>
            </a:r>
            <a:r>
              <a:rPr lang="en-US" dirty="0" err="1" smtClean="0"/>
              <a:t>x+x</a:t>
            </a:r>
            <a:r>
              <a:rPr lang="en-US" dirty="0" smtClean="0"/>
              <a:t>; }   // best (editorial opinion)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Replace all matching “calls” with “body” but with text of arguments where the parameters are (</a:t>
            </a:r>
            <a:r>
              <a:rPr lang="en-US" i="1" dirty="0" smtClean="0"/>
              <a:t>just</a:t>
            </a:r>
            <a:r>
              <a:rPr lang="en-US" dirty="0" smtClean="0"/>
              <a:t> string substitution)</a:t>
            </a:r>
          </a:p>
          <a:p>
            <a:pPr>
              <a:defRPr/>
            </a:pPr>
            <a:r>
              <a:rPr lang="en-US" dirty="0" err="1" smtClean="0"/>
              <a:t>Gotchas</a:t>
            </a:r>
            <a:r>
              <a:rPr lang="en-US" dirty="0" smtClean="0"/>
              <a:t> (understand why!):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y=3;  z=4;  w=TWICE_AWFUL(</a:t>
            </a:r>
            <a:r>
              <a:rPr lang="en-US" dirty="0" err="1" smtClean="0">
                <a:ea typeface="+mn-ea"/>
                <a:cs typeface="+mn-cs"/>
              </a:rPr>
              <a:t>y+z</a:t>
            </a:r>
            <a:r>
              <a:rPr lang="en-US" dirty="0" smtClean="0">
                <a:ea typeface="+mn-ea"/>
                <a:cs typeface="+mn-cs"/>
              </a:rPr>
              <a:t>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y=7;  z=TWICE_BAD(++y);  z=TWICE_BAD(y++);</a:t>
            </a:r>
          </a:p>
          <a:p>
            <a:pPr>
              <a:defRPr/>
            </a:pPr>
            <a:r>
              <a:rPr lang="en-US" dirty="0" smtClean="0"/>
              <a:t>Common misperception: Macros avoid performance overhead of a function call (maybe true in 1975, not now)</a:t>
            </a:r>
          </a:p>
          <a:p>
            <a:pPr>
              <a:defRPr/>
            </a:pPr>
            <a:r>
              <a:rPr lang="en-US" dirty="0" smtClean="0"/>
              <a:t>Macros can be more flexible though (TWICE_OK works on </a:t>
            </a:r>
            <a:r>
              <a:rPr lang="en-US" dirty="0" err="1" smtClean="0"/>
              <a:t>ints</a:t>
            </a:r>
            <a:r>
              <a:rPr lang="en-US" dirty="0" smtClean="0"/>
              <a:t> and doubles without conversions (which could round))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D85F9B-E218-4EC3-B219-6D262ABEB63E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Justifiable uses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Parameterized macros are generally to be avoided (use functions), but there are things functions cannot do: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z="2000" smtClean="0"/>
              <a:t>#define NEW_T(t,howmany)  ((t*)malloc((howmany)*sizeof(t))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#define PRINT(x)  printf("%s:%d %s\n", __FILE__, __LINE__,x)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168991-C7B8-4FB6-8F20-60EE50BE5E18}" type="slidenum">
              <a:rPr lang="en-US" sz="1400" smtClean="0">
                <a:solidFill>
                  <a:srgbClr val="80008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FOO 	(matching #</a:t>
            </a:r>
            <a:r>
              <a:rPr lang="en-US" dirty="0" err="1" smtClean="0"/>
              <a:t>endif</a:t>
            </a:r>
            <a:r>
              <a:rPr lang="en-US" dirty="0" smtClean="0"/>
              <a:t> later in file)</a:t>
            </a:r>
          </a:p>
          <a:p>
            <a:pPr>
              <a:buFontTx/>
              <a:buNone/>
              <a:defRPr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FOO 	(matching #</a:t>
            </a:r>
            <a:r>
              <a:rPr lang="en-US" dirty="0" err="1" smtClean="0"/>
              <a:t>endif</a:t>
            </a:r>
            <a:r>
              <a:rPr lang="en-US" dirty="0" smtClean="0"/>
              <a:t> later in file)</a:t>
            </a:r>
          </a:p>
          <a:p>
            <a:pPr>
              <a:buFontTx/>
              <a:buNone/>
              <a:defRPr/>
            </a:pPr>
            <a:r>
              <a:rPr lang="en-US" dirty="0" smtClean="0"/>
              <a:t>#if FOO &gt; 2 	(matching #</a:t>
            </a:r>
            <a:r>
              <a:rPr lang="en-US" dirty="0" err="1" smtClean="0"/>
              <a:t>endif</a:t>
            </a:r>
            <a:r>
              <a:rPr lang="en-US" dirty="0" smtClean="0"/>
              <a:t> later in file)</a:t>
            </a:r>
          </a:p>
          <a:p>
            <a:pPr>
              <a:buFontTx/>
              <a:buNone/>
              <a:defRPr/>
            </a:pPr>
            <a:r>
              <a:rPr lang="en-US" dirty="0" smtClean="0"/>
              <a:t>(You can also have a #else </a:t>
            </a:r>
            <a:r>
              <a:rPr lang="en-US" dirty="0" err="1" smtClean="0"/>
              <a:t>inbetween</a:t>
            </a:r>
            <a:r>
              <a:rPr lang="en-US" dirty="0" smtClean="0"/>
              <a:t> somewhere.)</a:t>
            </a:r>
          </a:p>
          <a:p>
            <a:pPr>
              <a:buFontTx/>
              <a:buNone/>
              <a:defRPr/>
            </a:pPr>
            <a:r>
              <a:rPr lang="en-US" dirty="0" smtClean="0"/>
              <a:t>Simple use:   #</a:t>
            </a:r>
            <a:r>
              <a:rPr lang="en-US" dirty="0" err="1" smtClean="0"/>
              <a:t>ifdef</a:t>
            </a:r>
            <a:r>
              <a:rPr lang="en-US" dirty="0" smtClean="0"/>
              <a:t> DEBUG // do following only when debugging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(...);</a:t>
            </a:r>
          </a:p>
          <a:p>
            <a:pPr>
              <a:buFontTx/>
              <a:buNone/>
              <a:defRPr/>
            </a:pPr>
            <a:r>
              <a:rPr lang="en-US" dirty="0" smtClean="0"/>
              <a:t>		         #</a:t>
            </a:r>
            <a:r>
              <a:rPr lang="en-US" dirty="0" err="1" smtClean="0"/>
              <a:t>endif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Fancier:         #</a:t>
            </a:r>
            <a:r>
              <a:rPr lang="en-US" dirty="0" err="1" smtClean="0"/>
              <a:t>ifdef</a:t>
            </a:r>
            <a:r>
              <a:rPr lang="en-US" dirty="0" smtClean="0"/>
              <a:t> DEBUG // use DBG_PRINT for debug-printing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         #define DBG_PRINT(x) </a:t>
            </a:r>
            <a:r>
              <a:rPr lang="en-US" dirty="0" err="1" smtClean="0"/>
              <a:t>printf</a:t>
            </a:r>
            <a:r>
              <a:rPr lang="en-US" dirty="0" smtClean="0"/>
              <a:t>("%</a:t>
            </a:r>
            <a:r>
              <a:rPr lang="en-US" dirty="0" err="1" smtClean="0"/>
              <a:t>s",x</a:t>
            </a:r>
            <a:r>
              <a:rPr lang="en-US" dirty="0" smtClean="0"/>
              <a:t>)</a:t>
            </a:r>
          </a:p>
          <a:p>
            <a:pPr>
              <a:buFontTx/>
              <a:buNone/>
              <a:defRPr/>
            </a:pPr>
            <a:r>
              <a:rPr lang="en-US" dirty="0" smtClean="0"/>
              <a:t>		         #else</a:t>
            </a:r>
          </a:p>
          <a:p>
            <a:pPr>
              <a:buFontTx/>
              <a:buNone/>
              <a:defRPr/>
            </a:pPr>
            <a:r>
              <a:rPr lang="en-US" dirty="0" smtClean="0"/>
              <a:t>	  	         #define DBG_PRINT(x) // replace with nothing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         #</a:t>
            </a:r>
            <a:r>
              <a:rPr lang="en-US" dirty="0" err="1" smtClean="0"/>
              <a:t>endif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Note: </a:t>
            </a:r>
            <a:r>
              <a:rPr lang="en-US" dirty="0" err="1" smtClean="0"/>
              <a:t>gcc</a:t>
            </a:r>
            <a:r>
              <a:rPr lang="en-US" dirty="0" smtClean="0"/>
              <a:t> -D FOO makes FOO “defined”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EDAD70-E7C9-40AD-92F3-B31EA1BD6F15}" type="slidenum">
              <a:rPr lang="en-US" sz="1400" smtClean="0">
                <a:solidFill>
                  <a:srgbClr val="80008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Back to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Now we know what this means: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</a:t>
            </a:r>
            <a:r>
              <a:rPr lang="en-US" dirty="0" err="1" smtClean="0">
                <a:ea typeface="+mn-ea"/>
                <a:cs typeface="+mn-cs"/>
              </a:rPr>
              <a:t>ifndef</a:t>
            </a:r>
            <a:r>
              <a:rPr lang="en-US" dirty="0" smtClean="0">
                <a:ea typeface="+mn-ea"/>
                <a:cs typeface="+mn-cs"/>
              </a:rPr>
              <a:t> SOME_HEADER_H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#define SOME_HEADER_H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... rest of </a:t>
            </a:r>
            <a:r>
              <a:rPr lang="en-US" dirty="0" err="1" smtClean="0">
                <a:ea typeface="+mn-ea"/>
                <a:cs typeface="+mn-cs"/>
              </a:rPr>
              <a:t>some_header.h</a:t>
            </a:r>
            <a:r>
              <a:rPr lang="en-US" dirty="0" smtClean="0">
                <a:ea typeface="+mn-ea"/>
                <a:cs typeface="+mn-cs"/>
              </a:rPr>
              <a:t> ...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#</a:t>
            </a:r>
            <a:r>
              <a:rPr lang="en-US" dirty="0" err="1" smtClean="0">
                <a:ea typeface="+mn-ea"/>
                <a:cs typeface="+mn-cs"/>
              </a:rPr>
              <a:t>endif</a:t>
            </a: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Assuming nobody else defines SOME_HEADER_H (convention), the first #include "</a:t>
            </a:r>
            <a:r>
              <a:rPr lang="en-US" dirty="0" err="1" smtClean="0"/>
              <a:t>some_header.h</a:t>
            </a:r>
            <a:r>
              <a:rPr lang="en-US" dirty="0" smtClean="0"/>
              <a:t>" will do the define and include the rest of the file, but the second and later will skip everything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More efficient than copying the prototypes over and over again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In presence of circular includes, necessary to avoid “creating” an infinitely large result of preprocessing</a:t>
            </a:r>
          </a:p>
          <a:p>
            <a:pPr>
              <a:defRPr/>
            </a:pPr>
            <a:r>
              <a:rPr lang="en-US" dirty="0" smtClean="0"/>
              <a:t>So we always do this</a:t>
            </a: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E7D6457-C465-42A8-AAAD-D099D3A0B772}" type="slidenum">
              <a:rPr lang="en-US" sz="1400" smtClean="0">
                <a:solidFill>
                  <a:srgbClr val="800080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 preprocessor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few easy to abuse features and a bunch of conventions (for overcoming C’s limitations).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#include (the way you say what other definitions you need; </a:t>
            </a:r>
            <a:r>
              <a:rPr lang="en-US" dirty="0"/>
              <a:t>cycles are fine with “the trick”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#define (avoids magic constants; parameterized macros have a few justifiable uses; token-based text replacement)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#if... (for showing the compiler less code)</a:t>
            </a: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22061B-3521-41D7-8581-7D89EE429765}" type="slidenum">
              <a:rPr lang="en-US" sz="1400" smtClean="0">
                <a:solidFill>
                  <a:srgbClr val="80008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Midterms are mostly graded – sample solution + scores posted sometime tomorrow, exams returned at end of class Friday</a:t>
            </a:r>
          </a:p>
          <a:p>
            <a:r>
              <a:rPr lang="en-US" dirty="0" smtClean="0"/>
              <a:t>HW5 due next Thursday night</a:t>
            </a:r>
          </a:p>
          <a:p>
            <a:pPr lvl="1"/>
            <a:r>
              <a:rPr lang="en-US" dirty="0" smtClean="0"/>
              <a:t>Demo/discussion today</a:t>
            </a:r>
          </a:p>
          <a:p>
            <a:pPr lvl="1"/>
            <a:r>
              <a:rPr lang="en-US" dirty="0" smtClean="0"/>
              <a:t>Must read assignment carefully by Friday so we can take questions in class &amp; so you can make serious progress over the weekend</a:t>
            </a:r>
          </a:p>
          <a:p>
            <a:r>
              <a:rPr lang="en-US" dirty="0" smtClean="0"/>
              <a:t>HW6 – multiple parts with a partner</a:t>
            </a:r>
          </a:p>
          <a:p>
            <a:pPr lvl="1"/>
            <a:r>
              <a:rPr lang="en-US" dirty="0" smtClean="0"/>
              <a:t>Pick a partner by end of next week.  Partner info </a:t>
            </a:r>
            <a:r>
              <a:rPr lang="en-US" i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 submitted online by 11pm next Friday (details next week, </a:t>
            </a:r>
            <a:r>
              <a:rPr lang="en-US" smtClean="0"/>
              <a:t>cannot send that </a:t>
            </a:r>
            <a:r>
              <a:rPr lang="en-US" dirty="0" smtClean="0"/>
              <a:t>info late)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71A65-AD05-4C8E-8CA1-A0BFC8569C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6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story so far…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We’ve looked at the basics of the preprocessor</a:t>
            </a:r>
          </a:p>
          <a:p>
            <a:pPr lvl="1"/>
            <a:r>
              <a:rPr lang="en-US" smtClean="0"/>
              <a:t>#include to access declarations in header files</a:t>
            </a:r>
          </a:p>
          <a:p>
            <a:pPr lvl="1"/>
            <a:r>
              <a:rPr lang="en-US" smtClean="0"/>
              <a:t>#define for symbolic constants</a:t>
            </a:r>
          </a:p>
          <a:p>
            <a:r>
              <a:rPr lang="en-US" smtClean="0"/>
              <a:t>Now:</a:t>
            </a:r>
          </a:p>
          <a:p>
            <a:pPr lvl="1"/>
            <a:r>
              <a:rPr lang="en-US" smtClean="0"/>
              <a:t>More details; where it fits</a:t>
            </a:r>
          </a:p>
          <a:p>
            <a:pPr lvl="1"/>
            <a:r>
              <a:rPr lang="en-US" smtClean="0"/>
              <a:t>Multiple source and header files</a:t>
            </a:r>
          </a:p>
          <a:p>
            <a:pPr lvl="1"/>
            <a:r>
              <a:rPr lang="en-US" smtClean="0"/>
              <a:t>A bit about macros (somewhat useful, somewhat a warning)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1E1A02-3D2F-4ABC-843B-05C83132D57C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compilation picture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gcc does all this for you (reminder)</a:t>
            </a:r>
          </a:p>
          <a:p>
            <a:r>
              <a:rPr lang="en-US" smtClean="0"/>
              <a:t>-E to only preprocess; result on stdout (rare)</a:t>
            </a:r>
          </a:p>
          <a:p>
            <a:r>
              <a:rPr lang="en-US" smtClean="0"/>
              <a:t>-c to stop with .o (common for individual files in larger program)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74B148-17D8-4B2A-B153-745ECE5E741E}" type="slidenum">
              <a:rPr lang="en-US" sz="1400" smtClean="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800080"/>
              </a:solidFill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522413"/>
            <a:ext cx="5672137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about multiple files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3276600"/>
            <a:ext cx="77724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Typical usage:</a:t>
            </a:r>
          </a:p>
          <a:p>
            <a:r>
              <a:rPr lang="en-US" smtClean="0"/>
              <a:t>Preprocessor #include to read file containing declarations describing code</a:t>
            </a:r>
          </a:p>
          <a:p>
            <a:r>
              <a:rPr lang="en-US" smtClean="0"/>
              <a:t>Linker handles your .o files </a:t>
            </a:r>
            <a:r>
              <a:rPr lang="en-US" i="1" smtClean="0"/>
              <a:t>and</a:t>
            </a:r>
            <a:r>
              <a:rPr lang="en-US" smtClean="0"/>
              <a:t> other code</a:t>
            </a:r>
          </a:p>
          <a:p>
            <a:pPr lvl="1"/>
            <a:r>
              <a:rPr lang="en-US" smtClean="0"/>
              <a:t>By default, the “standard C library”</a:t>
            </a:r>
          </a:p>
          <a:p>
            <a:pPr lvl="1"/>
            <a:r>
              <a:rPr lang="en-US" smtClean="0"/>
              <a:t>Other .o and .a files</a:t>
            </a:r>
          </a:p>
          <a:p>
            <a:pPr lvl="1"/>
            <a:r>
              <a:rPr lang="en-US" smtClean="0"/>
              <a:t>Whole lecture on linking and libraries later…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15E0DE-870E-4469-8FE8-2FCD24EB8333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87475"/>
            <a:ext cx="369093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preprocessor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200" dirty="0" smtClean="0"/>
              <a:t>Rewrites your .c file before the compiler gets at the code.</a:t>
            </a:r>
          </a:p>
          <a:p>
            <a:pPr lvl="1"/>
            <a:r>
              <a:rPr lang="en-US" sz="2200" dirty="0" smtClean="0"/>
              <a:t>Lines starting with # tell it what to do</a:t>
            </a:r>
          </a:p>
          <a:p>
            <a:r>
              <a:rPr lang="en-US" sz="2200" dirty="0" smtClean="0"/>
              <a:t>Can do crazy things (please don’t); </a:t>
            </a:r>
            <a:r>
              <a:rPr lang="en-US" sz="2200" dirty="0" err="1" smtClean="0"/>
              <a:t>uncrazy</a:t>
            </a:r>
            <a:r>
              <a:rPr lang="en-US" sz="2200" dirty="0" smtClean="0"/>
              <a:t> things are:</a:t>
            </a:r>
          </a:p>
          <a:p>
            <a:pPr lvl="1">
              <a:buFontTx/>
              <a:buAutoNum type="arabicPeriod"/>
            </a:pPr>
            <a:r>
              <a:rPr lang="en-US" sz="2200" dirty="0" smtClean="0"/>
              <a:t>Including contents of header files</a:t>
            </a:r>
          </a:p>
          <a:p>
            <a:pPr lvl="1">
              <a:buFontTx/>
              <a:buAutoNum type="arabicPeriod"/>
            </a:pPr>
            <a:r>
              <a:rPr lang="en-US" sz="2200" dirty="0" smtClean="0"/>
              <a:t>Defining constants and parameterized macros</a:t>
            </a:r>
          </a:p>
          <a:p>
            <a:pPr lvl="2"/>
            <a:r>
              <a:rPr lang="en-US" sz="2200" dirty="0" smtClean="0"/>
              <a:t>Token-based, but basically textual replacement</a:t>
            </a:r>
          </a:p>
          <a:p>
            <a:pPr lvl="2"/>
            <a:r>
              <a:rPr lang="en-US" sz="2200" dirty="0" smtClean="0"/>
              <a:t>Easy to </a:t>
            </a:r>
            <a:r>
              <a:rPr lang="en-US" sz="2200" dirty="0" err="1" smtClean="0"/>
              <a:t>misdefine</a:t>
            </a:r>
            <a:r>
              <a:rPr lang="en-US" sz="2200" dirty="0" smtClean="0"/>
              <a:t> and misuse</a:t>
            </a:r>
          </a:p>
          <a:p>
            <a:pPr lvl="1">
              <a:buFontTx/>
              <a:buAutoNum type="arabicPeriod"/>
            </a:pPr>
            <a:r>
              <a:rPr lang="en-US" sz="2200" dirty="0" smtClean="0"/>
              <a:t>Conditional compilation</a:t>
            </a:r>
          </a:p>
          <a:p>
            <a:pPr lvl="2"/>
            <a:r>
              <a:rPr lang="en-US" sz="2200" dirty="0" smtClean="0"/>
              <a:t>Include/exclude part of a file</a:t>
            </a:r>
          </a:p>
          <a:p>
            <a:pPr lvl="2"/>
            <a:r>
              <a:rPr lang="en-US" sz="2200" dirty="0" smtClean="0"/>
              <a:t>Example uses: code for debugging, code for particular computers (handling portability issues), “the trick” for including header files only once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01A2BF-A28E-4A33-8301-029727532D54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 inclusion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hdr.h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Search for file </a:t>
            </a:r>
            <a:r>
              <a:rPr lang="en-US" dirty="0" err="1" smtClean="0"/>
              <a:t>hdr.h</a:t>
            </a:r>
            <a:r>
              <a:rPr lang="en-US" dirty="0" smtClean="0"/>
              <a:t> in “standard include directories” and include its contents in this place</a:t>
            </a:r>
          </a:p>
          <a:p>
            <a:pPr lvl="1">
              <a:defRPr/>
            </a:pPr>
            <a:r>
              <a:rPr lang="en-US" dirty="0" smtClean="0"/>
              <a:t>Typically lots of nested includes, result not fit for human consumption</a:t>
            </a:r>
          </a:p>
          <a:p>
            <a:pPr lvl="1">
              <a:defRPr/>
            </a:pPr>
            <a:r>
              <a:rPr lang="en-US" dirty="0" smtClean="0"/>
              <a:t>Idea is simple: declaration of standard library routines are in headers; allows correct use after declaration</a:t>
            </a:r>
          </a:p>
          <a:p>
            <a:pPr>
              <a:buFontTx/>
              <a:buNone/>
              <a:defRPr/>
            </a:pPr>
            <a:r>
              <a:rPr lang="en-US" dirty="0" smtClean="0"/>
              <a:t>#include “</a:t>
            </a:r>
            <a:r>
              <a:rPr lang="en-US" dirty="0" err="1" smtClean="0"/>
              <a:t>hdr.h</a:t>
            </a:r>
            <a:r>
              <a:rPr lang="en-US" dirty="0" smtClean="0"/>
              <a:t>”</a:t>
            </a:r>
          </a:p>
          <a:p>
            <a:pPr lvl="1">
              <a:defRPr/>
            </a:pPr>
            <a:r>
              <a:rPr lang="en-US" dirty="0" smtClean="0"/>
              <a:t>Same, but first look in current directory</a:t>
            </a:r>
          </a:p>
          <a:p>
            <a:pPr lvl="1">
              <a:defRPr/>
            </a:pPr>
            <a:r>
              <a:rPr lang="en-US" dirty="0" smtClean="0"/>
              <a:t>How to break your program into smaller files that can call routines in other files</a:t>
            </a:r>
          </a:p>
          <a:p>
            <a:pPr>
              <a:defRPr/>
            </a:pPr>
            <a:r>
              <a:rPr lang="en-US" dirty="0" err="1" smtClean="0"/>
              <a:t>gcc</a:t>
            </a:r>
            <a:r>
              <a:rPr lang="en-US" dirty="0" smtClean="0"/>
              <a:t> -I option: look first in specified directories for headers (keep paths out of your code files) (not needed for 374)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27BE22-CD17-4EF6-AEFE-5F751C77B23C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Header file conventions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i="1" dirty="0" smtClean="0"/>
              <a:t>Conventions</a:t>
            </a:r>
            <a:r>
              <a:rPr lang="en-US" sz="2200" dirty="0" smtClean="0"/>
              <a:t>: always follow these when writing a header file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200" dirty="0" smtClean="0"/>
              <a:t>Give included files names ending in .h; only include these header files. </a:t>
            </a:r>
            <a:r>
              <a:rPr lang="en-US" sz="2200" b="1" i="1" dirty="0" smtClean="0">
                <a:solidFill>
                  <a:srgbClr val="FF0000"/>
                </a:solidFill>
              </a:rPr>
              <a:t>Never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#include a .c source file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200" dirty="0" smtClean="0"/>
              <a:t>Do not put functions definitions in a header file; only </a:t>
            </a:r>
            <a:r>
              <a:rPr lang="en-US" sz="2200" dirty="0" err="1" smtClean="0"/>
              <a:t>struct</a:t>
            </a:r>
            <a:r>
              <a:rPr lang="en-US" sz="2200" dirty="0" smtClean="0"/>
              <a:t> definitions, prototypes (declarations), and other includes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200" dirty="0" smtClean="0"/>
              <a:t>Do all your #includes at the beginning of a file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en-US" sz="2200" dirty="0" smtClean="0"/>
              <a:t>For header file </a:t>
            </a:r>
            <a:r>
              <a:rPr lang="en-US" sz="2200" dirty="0" err="1" smtClean="0"/>
              <a:t>foo.h</a:t>
            </a:r>
            <a:r>
              <a:rPr lang="en-US" sz="2200" dirty="0" smtClean="0"/>
              <a:t> start it with:</a:t>
            </a:r>
          </a:p>
          <a:p>
            <a:pPr marL="1257300" lvl="2" indent="-457200">
              <a:lnSpc>
                <a:spcPct val="90000"/>
              </a:lnSpc>
              <a:buFontTx/>
              <a:buNone/>
            </a:pPr>
            <a:r>
              <a:rPr lang="en-US" sz="2200" dirty="0" smtClean="0"/>
              <a:t>#</a:t>
            </a:r>
            <a:r>
              <a:rPr lang="en-US" sz="2200" dirty="0" err="1" smtClean="0"/>
              <a:t>ifndef</a:t>
            </a:r>
            <a:r>
              <a:rPr lang="en-US" sz="2200" dirty="0" smtClean="0"/>
              <a:t> FOO_H</a:t>
            </a:r>
          </a:p>
          <a:p>
            <a:pPr marL="1257300" lvl="2" indent="-457200">
              <a:lnSpc>
                <a:spcPct val="90000"/>
              </a:lnSpc>
              <a:buFontTx/>
              <a:buNone/>
            </a:pPr>
            <a:r>
              <a:rPr lang="en-US" sz="2200" dirty="0" smtClean="0"/>
              <a:t>#define FOO_H</a:t>
            </a:r>
          </a:p>
          <a:p>
            <a:pPr marL="857250" lvl="1" indent="-457200">
              <a:lnSpc>
                <a:spcPct val="90000"/>
              </a:lnSpc>
              <a:buFontTx/>
              <a:buNone/>
            </a:pPr>
            <a:r>
              <a:rPr lang="en-US" sz="2200" dirty="0" smtClean="0"/>
              <a:t>and end it with:</a:t>
            </a:r>
          </a:p>
          <a:p>
            <a:pPr marL="1257300" lvl="2" indent="-457200">
              <a:lnSpc>
                <a:spcPct val="90000"/>
              </a:lnSpc>
              <a:buFontTx/>
              <a:buNone/>
            </a:pPr>
            <a:r>
              <a:rPr lang="en-US" sz="2200" dirty="0" smtClean="0"/>
              <a:t>#</a:t>
            </a:r>
            <a:r>
              <a:rPr lang="en-US" sz="2200" dirty="0" err="1" smtClean="0"/>
              <a:t>endif</a:t>
            </a:r>
            <a:endParaRPr lang="en-US" sz="2200" dirty="0" smtClean="0"/>
          </a:p>
          <a:p>
            <a:pPr marL="857250" lvl="1" indent="-457200">
              <a:lnSpc>
                <a:spcPct val="90000"/>
              </a:lnSpc>
              <a:buFontTx/>
              <a:buNone/>
            </a:pPr>
            <a:r>
              <a:rPr lang="en-US" sz="2200" dirty="0" smtClean="0"/>
              <a:t>(We will learn why very soon)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923858-7D63-418E-B9DA-855B15263EA8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Simple macros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Symbolic constants and other text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#define NOT_PI  22/7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#define VERSION 3.14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#define FEET_PER_MILE  5280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#define MAX_LINE_SIZE 5000</a:t>
            </a:r>
          </a:p>
          <a:p>
            <a:pPr>
              <a:defRPr/>
            </a:pPr>
            <a:r>
              <a:rPr lang="en-US" dirty="0" smtClean="0"/>
              <a:t>Replaces all matching </a:t>
            </a:r>
            <a:r>
              <a:rPr lang="en-US" i="1" dirty="0" smtClean="0"/>
              <a:t>tokens</a:t>
            </a:r>
            <a:r>
              <a:rPr lang="en-US" dirty="0" smtClean="0"/>
              <a:t> in rest of file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Knows where “words” start and end (unlike </a:t>
            </a:r>
            <a:r>
              <a:rPr lang="en-US" dirty="0" err="1" smtClean="0">
                <a:ea typeface="+mn-ea"/>
                <a:cs typeface="+mn-cs"/>
              </a:rPr>
              <a:t>sed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Has no notion of scope (unlike C compiler)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(Rare: can shadow with another #define or use #</a:t>
            </a:r>
            <a:r>
              <a:rPr lang="en-US" dirty="0" err="1" smtClean="0">
                <a:ea typeface="+mn-ea"/>
                <a:cs typeface="+mn-cs"/>
              </a:rPr>
              <a:t>undef</a:t>
            </a:r>
            <a:r>
              <a:rPr lang="en-US" dirty="0" smtClean="0">
                <a:ea typeface="+mn-ea"/>
                <a:cs typeface="+mn-cs"/>
              </a:rPr>
              <a:t> to remove)</a:t>
            </a: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719F44-7A74-4380-A2CE-6F35B7F5B09F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740</TotalTime>
  <Words>1062</Words>
  <Application>Microsoft Macintosh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</vt:lpstr>
      <vt:lpstr>CSE 374 Programming Concepts &amp; Tools</vt:lpstr>
      <vt:lpstr>Administrivia</vt:lpstr>
      <vt:lpstr>The story so far…</vt:lpstr>
      <vt:lpstr>The compilation picture</vt:lpstr>
      <vt:lpstr>More about multiple files</vt:lpstr>
      <vt:lpstr>The preprocessor</vt:lpstr>
      <vt:lpstr>File inclusion (review)</vt:lpstr>
      <vt:lpstr>Header file conventions</vt:lpstr>
      <vt:lpstr>Simple macros (review)</vt:lpstr>
      <vt:lpstr>Macros with parameters</vt:lpstr>
      <vt:lpstr>Justifiable uses</vt:lpstr>
      <vt:lpstr>Conditional compilation</vt:lpstr>
      <vt:lpstr>Back to header files</vt:lpstr>
      <vt:lpstr>C preprocessor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144</cp:revision>
  <dcterms:created xsi:type="dcterms:W3CDTF">2009-03-30T02:04:14Z</dcterms:created>
  <dcterms:modified xsi:type="dcterms:W3CDTF">2015-11-04T20:42:16Z</dcterms:modified>
</cp:coreProperties>
</file>