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4" r:id="rId9"/>
    <p:sldId id="266" r:id="rId10"/>
    <p:sldId id="262" r:id="rId11"/>
    <p:sldId id="263" r:id="rId12"/>
    <p:sldId id="265" r:id="rId13"/>
  </p:sldIdLst>
  <p:sldSz cx="9144000" cy="6858000" type="screen4x3"/>
  <p:notesSz cx="7315200" cy="96012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9900"/>
    <a:srgbClr val="FF0000"/>
    <a:srgbClr val="800080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04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12-</a:t>
            </a:r>
            <a:fld id="{D0858011-D467-4506-BF06-DCC05F85E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58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34476D-BD2D-4EBC-AE2B-920CD41AA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02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78401-28A2-4E9E-860F-492CB499D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1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B878E-0B10-446A-AD8B-D2B000522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2B8AD-0051-4578-96AE-BD01565C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6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74CF0-3D06-454A-918E-A98945E8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7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400A1-9D75-444F-89E7-4BA36A6E8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4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7A68B-40B3-4C70-8874-7A38C0D8C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66668-F86B-4705-9A44-A4750D995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0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7FA6-E50A-46AC-8D61-4DE8DEA2C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9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54D87-0374-4D69-9221-A51F6A190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7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5E77C-4CE9-4CEE-92FD-2810C1C6B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8FB24-D7E6-4436-A913-1BEA3B94E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1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9D988B4A-8D9C-4FA4-9B04-58D89C805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2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 wrap="none"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2015</a:t>
            </a:r>
          </a:p>
          <a:p>
            <a:pPr eaLnBrk="1" hangingPunct="1"/>
            <a:r>
              <a:rPr lang="en-US" dirty="0" smtClean="0"/>
              <a:t>Lecture 12 – C: </a:t>
            </a:r>
            <a:r>
              <a:rPr lang="en-US" dirty="0" err="1" smtClean="0"/>
              <a:t>structs</a:t>
            </a:r>
            <a:r>
              <a:rPr lang="en-US" dirty="0" smtClean="0"/>
              <a:t>, linked lists, and casts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Casts,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Syntax: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(t)e </a:t>
            </a:r>
            <a:r>
              <a:rPr lang="en-US" dirty="0" smtClean="0"/>
              <a:t>where </a:t>
            </a:r>
            <a:r>
              <a:rPr lang="en-US" dirty="0" smtClean="0">
                <a:solidFill>
                  <a:schemeClr val="accent6"/>
                </a:solidFill>
              </a:rPr>
              <a:t>t</a:t>
            </a:r>
            <a:r>
              <a:rPr lang="en-US" dirty="0" smtClean="0"/>
              <a:t> is a type and </a:t>
            </a:r>
            <a:r>
              <a:rPr lang="en-US" dirty="0" smtClean="0">
                <a:solidFill>
                  <a:schemeClr val="accent6"/>
                </a:solidFill>
              </a:rPr>
              <a:t>e </a:t>
            </a:r>
            <a:r>
              <a:rPr lang="en-US" dirty="0" smtClean="0"/>
              <a:t>is an expression (same as Java)</a:t>
            </a:r>
          </a:p>
          <a:p>
            <a:pPr>
              <a:defRPr/>
            </a:pPr>
            <a:r>
              <a:rPr lang="en-US" dirty="0" smtClean="0"/>
              <a:t>Semantics: It depends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If </a:t>
            </a:r>
            <a:r>
              <a:rPr lang="en-US" dirty="0" smtClean="0">
                <a:solidFill>
                  <a:schemeClr val="accent6"/>
                </a:solidFill>
                <a:ea typeface="+mn-ea"/>
                <a:cs typeface="+mn-cs"/>
              </a:rPr>
              <a:t>e</a:t>
            </a:r>
            <a:r>
              <a:rPr lang="en-US" dirty="0" smtClean="0">
                <a:ea typeface="+mn-ea"/>
                <a:cs typeface="+mn-cs"/>
              </a:rPr>
              <a:t> is a </a:t>
            </a:r>
            <a:r>
              <a:rPr lang="en-US" dirty="0" smtClean="0">
                <a:solidFill>
                  <a:schemeClr val="accent6"/>
                </a:solidFill>
                <a:ea typeface="+mn-ea"/>
                <a:cs typeface="+mn-cs"/>
              </a:rPr>
              <a:t>numeric</a:t>
            </a:r>
            <a:r>
              <a:rPr lang="en-US" dirty="0" smtClean="0">
                <a:ea typeface="+mn-ea"/>
                <a:cs typeface="+mn-cs"/>
              </a:rPr>
              <a:t> type and </a:t>
            </a:r>
            <a:r>
              <a:rPr lang="en-US" dirty="0" smtClean="0">
                <a:solidFill>
                  <a:schemeClr val="accent6"/>
                </a:solidFill>
                <a:ea typeface="+mn-ea"/>
                <a:cs typeface="+mn-cs"/>
              </a:rPr>
              <a:t>t </a:t>
            </a:r>
            <a:r>
              <a:rPr lang="en-US" dirty="0" smtClean="0">
                <a:ea typeface="+mn-ea"/>
                <a:cs typeface="+mn-cs"/>
              </a:rPr>
              <a:t>is a numeric</a:t>
            </a:r>
            <a:r>
              <a:rPr lang="en-US" dirty="0" smtClean="0">
                <a:solidFill>
                  <a:srgbClr val="009900"/>
                </a:solidFill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type, this is a </a:t>
            </a:r>
            <a:r>
              <a:rPr lang="en-US" dirty="0" smtClean="0">
                <a:solidFill>
                  <a:srgbClr val="009900"/>
                </a:solidFill>
                <a:ea typeface="+mn-ea"/>
                <a:cs typeface="+mn-cs"/>
              </a:rPr>
              <a:t>conversion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To wider type, get same value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To narrower type, may not (will get mod)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From floating-point to integral, will round (may overflow)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From integral to floating-point, may round (but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to double is exact on most machines)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Note: Java is the same without the “most machines” part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Note: Lots of implicit conversions such as in function calls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Bottom Line: Conversions involve actual operations;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(double)3 </a:t>
            </a:r>
            <a:r>
              <a:rPr lang="en-US" dirty="0" smtClean="0">
                <a:ea typeface="+mn-ea"/>
                <a:cs typeface="+mn-cs"/>
              </a:rPr>
              <a:t>is a very different bit pattern than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5EDC1D-D530-402D-B96F-6ABFB367687C}" type="slidenum">
              <a:rPr lang="en-US" sz="1400" smtClean="0">
                <a:solidFill>
                  <a:srgbClr val="800080"/>
                </a:solidFill>
              </a:rPr>
              <a:pPr eaLnBrk="1" hangingPunct="1"/>
              <a:t>10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Casts,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5257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If </a:t>
            </a:r>
            <a:r>
              <a:rPr lang="en-US" dirty="0" smtClean="0">
                <a:solidFill>
                  <a:schemeClr val="accent6"/>
                </a:solidFill>
              </a:rPr>
              <a:t>e</a:t>
            </a:r>
            <a:r>
              <a:rPr lang="en-US" dirty="0" smtClean="0"/>
              <a:t> has type </a:t>
            </a:r>
            <a:r>
              <a:rPr lang="en-US" b="1" dirty="0" smtClean="0">
                <a:solidFill>
                  <a:schemeClr val="accent6"/>
                </a:solidFill>
                <a:latin typeface="Courier New"/>
                <a:cs typeface="Courier New"/>
              </a:rPr>
              <a:t>t1*</a:t>
            </a:r>
            <a:r>
              <a:rPr lang="en-US" dirty="0" smtClean="0"/>
              <a:t>, then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(t2*)e </a:t>
            </a:r>
            <a:r>
              <a:rPr lang="en-US" dirty="0" smtClean="0"/>
              <a:t>is a (pointer) cast.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You still have the </a:t>
            </a:r>
            <a:r>
              <a:rPr lang="en-US" b="1" i="1" dirty="0" smtClean="0">
                <a:solidFill>
                  <a:srgbClr val="009900"/>
                </a:solidFill>
                <a:ea typeface="+mn-ea"/>
                <a:cs typeface="+mn-cs"/>
              </a:rPr>
              <a:t>same</a:t>
            </a:r>
            <a:r>
              <a:rPr lang="en-US" dirty="0" smtClean="0">
                <a:solidFill>
                  <a:srgbClr val="009900"/>
                </a:solidFill>
                <a:ea typeface="+mn-ea"/>
                <a:cs typeface="+mn-cs"/>
              </a:rPr>
              <a:t> pointer </a:t>
            </a:r>
            <a:r>
              <a:rPr lang="en-US" dirty="0" smtClean="0">
                <a:ea typeface="+mn-ea"/>
                <a:cs typeface="+mn-cs"/>
              </a:rPr>
              <a:t>(index into the address space).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Nothing “happens” at run-time.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You are just “getting around” the type system, making it easy to write any bits anywhere you want.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Old example: </a:t>
            </a:r>
            <a:r>
              <a:rPr lang="en-US" dirty="0" err="1" smtClean="0">
                <a:ea typeface="+mn-ea"/>
                <a:cs typeface="+mn-cs"/>
              </a:rPr>
              <a:t>malloc</a:t>
            </a:r>
            <a:r>
              <a:rPr lang="en-US" dirty="0" smtClean="0">
                <a:ea typeface="+mn-ea"/>
                <a:cs typeface="+mn-cs"/>
              </a:rPr>
              <a:t> has return type void*</a:t>
            </a:r>
          </a:p>
          <a:p>
            <a:pPr lvl="2">
              <a:buFontTx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void evil(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**p,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x) {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* q = 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*)p;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*q = x;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void f(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**p) {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evil(p,345);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**p = 17; 	// writes 17 to address 345 (HYCSBWK)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</a:p>
          <a:p>
            <a:pPr>
              <a:buFontTx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buFontTx/>
              <a:buNone/>
              <a:defRPr/>
            </a:pPr>
            <a:r>
              <a:rPr lang="en-US" sz="1400" dirty="0" smtClean="0"/>
              <a:t>Note: The C standard is more picky than we suggest, but few people know that and little code obeys the official rules.</a:t>
            </a:r>
            <a:endParaRPr lang="en-US" sz="2300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33C425-A26E-4BE4-8245-527E47A63BEA}" type="slidenum">
              <a:rPr lang="en-US" sz="1400" smtClean="0">
                <a:solidFill>
                  <a:srgbClr val="800080"/>
                </a:solidFill>
              </a:rPr>
              <a:pPr eaLnBrk="1" hangingPunct="1"/>
              <a:t>11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 pointer casts,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Questions worth answering:</a:t>
            </a:r>
          </a:p>
          <a:p>
            <a:pPr>
              <a:defRPr/>
            </a:pPr>
            <a:r>
              <a:rPr lang="en-US" dirty="0" smtClean="0"/>
              <a:t>How does this compare to Java’s casts?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Unsafe, unchecked (no “type fields” in objects)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Otherwise more similar than it seems</a:t>
            </a:r>
          </a:p>
          <a:p>
            <a:pPr>
              <a:defRPr/>
            </a:pPr>
            <a:r>
              <a:rPr lang="en-US" dirty="0" smtClean="0"/>
              <a:t>When should you use pointer casts in C?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For “generic” libraries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dirty="0" smtClean="0">
                <a:ea typeface="+mn-ea"/>
                <a:cs typeface="+mn-cs"/>
              </a:rPr>
              <a:t>, linked lists, operations on arbitrary (generic) pointers, etc.)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For “</a:t>
            </a:r>
            <a:r>
              <a:rPr lang="en-US" dirty="0" err="1" smtClean="0">
                <a:ea typeface="+mn-ea"/>
                <a:cs typeface="+mn-cs"/>
              </a:rPr>
              <a:t>subtyping</a:t>
            </a:r>
            <a:r>
              <a:rPr lang="en-US" dirty="0" smtClean="0">
                <a:ea typeface="+mn-ea"/>
                <a:cs typeface="+mn-cs"/>
              </a:rPr>
              <a:t>” (later)</a:t>
            </a:r>
          </a:p>
          <a:p>
            <a:pPr>
              <a:defRPr/>
            </a:pPr>
            <a:r>
              <a:rPr lang="en-US" dirty="0" smtClean="0"/>
              <a:t>What about other casts?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Casts to/from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dirty="0" smtClean="0">
                <a:ea typeface="+mn-ea"/>
                <a:cs typeface="+mn-cs"/>
              </a:rPr>
              <a:t> types (</a:t>
            </a:r>
            <a:r>
              <a:rPr lang="en-US" i="1" dirty="0" smtClean="0">
                <a:ea typeface="+mn-ea"/>
                <a:cs typeface="+mn-cs"/>
              </a:rPr>
              <a:t>not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struct</a:t>
            </a:r>
            <a:r>
              <a:rPr lang="en-US" dirty="0" smtClean="0">
                <a:ea typeface="+mn-ea"/>
                <a:cs typeface="+mn-cs"/>
              </a:rPr>
              <a:t> pointer casts) are compile-time errors.</a:t>
            </a: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7F400B-EAF2-4364-A43D-083CAD0F0F83}" type="slidenum">
              <a:rPr lang="en-US" sz="1400" smtClean="0">
                <a:solidFill>
                  <a:srgbClr val="800080"/>
                </a:solidFill>
              </a:rPr>
              <a:pPr eaLnBrk="1" hangingPunct="1"/>
              <a:t>12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Where we are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We’ve seen most of the basic stuff about C, but we still need to look at </a:t>
            </a:r>
            <a:r>
              <a:rPr lang="en-US" dirty="0" err="1" smtClean="0"/>
              <a:t>structs</a:t>
            </a:r>
            <a:r>
              <a:rPr lang="en-US" dirty="0" smtClean="0"/>
              <a:t> (aka records or objects without methods) and linked data structures</a:t>
            </a:r>
          </a:p>
          <a:p>
            <a:pPr lvl="1"/>
            <a:r>
              <a:rPr lang="en-US" dirty="0" smtClean="0"/>
              <a:t>Understand the code posted with today’s lecture; we won’t have time to walk through all the details</a:t>
            </a:r>
          </a:p>
          <a:p>
            <a:r>
              <a:rPr lang="en-US" dirty="0" smtClean="0"/>
              <a:t>Next: Rest of the C preprocessor (# stuff, macros), building multi-file programs</a:t>
            </a:r>
          </a:p>
          <a:p>
            <a:r>
              <a:rPr lang="en-US" dirty="0" smtClean="0"/>
              <a:t>Then: more programming tools (make)</a:t>
            </a:r>
          </a:p>
          <a:p>
            <a:r>
              <a:rPr lang="en-US" dirty="0" smtClean="0"/>
              <a:t>That will set us up for the next programming project</a:t>
            </a:r>
          </a:p>
          <a:p>
            <a:pPr lvl="1"/>
            <a:r>
              <a:rPr lang="en-US" dirty="0" smtClean="0"/>
              <a:t>Which will start right after Monday’s midterm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59C296-0D8D-4B97-8D9F-784D05935DCE}" type="slidenum">
              <a:rPr lang="en-US" sz="1400" smtClean="0">
                <a:solidFill>
                  <a:srgbClr val="800080"/>
                </a:solidFill>
              </a:rPr>
              <a:pPr eaLnBrk="1" hangingPunct="1"/>
              <a:t>2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 </a:t>
            </a:r>
            <a:r>
              <a:rPr lang="en-US" dirty="0" err="1" smtClean="0"/>
              <a:t>struct</a:t>
            </a:r>
            <a:r>
              <a:rPr lang="en-US" dirty="0" smtClean="0"/>
              <a:t> is a record (i.e., a collection of data fields)</a:t>
            </a:r>
          </a:p>
          <a:p>
            <a:pPr>
              <a:defRPr/>
            </a:pPr>
            <a:r>
              <a:rPr lang="en-US" dirty="0" smtClean="0"/>
              <a:t>A pointer to a </a:t>
            </a:r>
            <a:r>
              <a:rPr lang="en-US" dirty="0" err="1" smtClean="0"/>
              <a:t>struct</a:t>
            </a:r>
            <a:r>
              <a:rPr lang="en-US" dirty="0" smtClean="0"/>
              <a:t> is like a Java object with no methods</a:t>
            </a:r>
          </a:p>
          <a:p>
            <a:pPr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x.f</a:t>
            </a:r>
            <a:r>
              <a:rPr lang="en-US" dirty="0" smtClean="0"/>
              <a:t> is for field access. (if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not a pointer – new!)</a:t>
            </a:r>
          </a:p>
          <a:p>
            <a:pPr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(*x).f</a:t>
            </a:r>
            <a:r>
              <a:rPr lang="en-US" dirty="0" smtClean="0"/>
              <a:t> in C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Java. (if x is a pointer)</a:t>
            </a:r>
          </a:p>
          <a:p>
            <a:pPr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x-&gt;f</a:t>
            </a:r>
            <a:r>
              <a:rPr lang="en-US" dirty="0" smtClean="0"/>
              <a:t> is an abbreviation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(*x).f</a:t>
            </a:r>
          </a:p>
          <a:p>
            <a:pPr>
              <a:defRPr/>
            </a:pPr>
            <a:r>
              <a:rPr lang="en-US" dirty="0" smtClean="0"/>
              <a:t>There is a huge difference between a </a:t>
            </a:r>
            <a:r>
              <a:rPr lang="en-US" dirty="0" err="1" smtClean="0"/>
              <a:t>struct</a:t>
            </a:r>
            <a:r>
              <a:rPr lang="en-US" dirty="0" smtClean="0"/>
              <a:t> (value) parameter and a pointer to a </a:t>
            </a:r>
            <a:r>
              <a:rPr lang="en-US" dirty="0" err="1" smtClean="0"/>
              <a:t>struct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There is a huge difference between local variables that are </a:t>
            </a:r>
            <a:r>
              <a:rPr lang="en-US" dirty="0" err="1" smtClean="0"/>
              <a:t>structs</a:t>
            </a:r>
            <a:r>
              <a:rPr lang="en-US" dirty="0" smtClean="0"/>
              <a:t> and those that are pointers to </a:t>
            </a:r>
            <a:r>
              <a:rPr lang="en-US" dirty="0" err="1" smtClean="0"/>
              <a:t>structs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Again, left-expressions evaluate to locations (which can be whole </a:t>
            </a:r>
            <a:r>
              <a:rPr lang="en-US" dirty="0" err="1" smtClean="0"/>
              <a:t>struct</a:t>
            </a:r>
            <a:r>
              <a:rPr lang="en-US" dirty="0" smtClean="0"/>
              <a:t> locations or just a field’s location)</a:t>
            </a:r>
          </a:p>
          <a:p>
            <a:pPr>
              <a:defRPr/>
            </a:pPr>
            <a:r>
              <a:rPr lang="en-US" dirty="0" smtClean="0"/>
              <a:t>Again, right-expressions evaluate to values (which can be whole </a:t>
            </a:r>
            <a:r>
              <a:rPr lang="en-US" dirty="0" err="1" smtClean="0"/>
              <a:t>structs</a:t>
            </a:r>
            <a:r>
              <a:rPr lang="en-US" dirty="0" smtClean="0"/>
              <a:t> or just a field’s contents)</a:t>
            </a: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B09B4B-2425-4A3B-A598-8490EF6D3071}" type="slidenum">
              <a:rPr lang="en-US" sz="1400" smtClean="0">
                <a:solidFill>
                  <a:srgbClr val="800080"/>
                </a:solidFill>
              </a:rPr>
              <a:pPr eaLnBrk="1" hangingPunct="1"/>
              <a:t>3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typical </a:t>
            </a:r>
            <a:r>
              <a:rPr lang="en-US" dirty="0" err="1" smtClean="0"/>
              <a:t>struct</a:t>
            </a:r>
            <a:r>
              <a:rPr lang="en-US" dirty="0" smtClean="0"/>
              <a:t> definition looks like:</a:t>
            </a:r>
          </a:p>
          <a:p>
            <a:pPr marL="857250" lvl="2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struct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person_info</a:t>
            </a:r>
            <a:r>
              <a:rPr lang="en-US" b="1" dirty="0" smtClean="0">
                <a:latin typeface="Courier New"/>
                <a:cs typeface="Courier New"/>
              </a:rPr>
              <a:t> {</a:t>
            </a:r>
          </a:p>
          <a:p>
            <a:pPr marL="857250" lvl="2" indent="0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char * name;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age;</a:t>
            </a:r>
          </a:p>
          <a:p>
            <a:pPr marL="857250" lvl="2" indent="0"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 smtClean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 smtClean="0"/>
              <a:t>The identifier </a:t>
            </a:r>
            <a:r>
              <a:rPr lang="en-US" b="1" dirty="0" err="1" smtClean="0">
                <a:latin typeface="Courier New"/>
                <a:cs typeface="Courier New"/>
              </a:rPr>
              <a:t>person_info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after “</a:t>
            </a:r>
            <a:r>
              <a:rPr lang="en-US" dirty="0" err="1" smtClean="0"/>
              <a:t>struct</a:t>
            </a:r>
            <a:r>
              <a:rPr lang="en-US" dirty="0" smtClean="0"/>
              <a:t>” is </a:t>
            </a:r>
            <a:r>
              <a:rPr lang="en-US" i="1" dirty="0" smtClean="0"/>
              <a:t>not</a:t>
            </a:r>
            <a:r>
              <a:rPr lang="en-US" dirty="0" smtClean="0"/>
              <a:t> a type name, it is a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00FF"/>
                </a:solidFill>
              </a:rPr>
              <a:t>tag</a:t>
            </a:r>
            <a:r>
              <a:rPr lang="en-US" dirty="0" smtClean="0"/>
              <a:t>.  The “type” of this </a:t>
            </a:r>
            <a:r>
              <a:rPr lang="en-US" dirty="0" err="1" smtClean="0"/>
              <a:t>struct</a:t>
            </a:r>
            <a:r>
              <a:rPr lang="en-US" dirty="0" smtClean="0"/>
              <a:t> is </a:t>
            </a:r>
            <a:r>
              <a:rPr lang="en-US" b="1" dirty="0" err="1" smtClean="0">
                <a:latin typeface="Courier New"/>
                <a:cs typeface="Courier New"/>
              </a:rPr>
              <a:t>struct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person_info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 type names 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/>
                <a:cs typeface="Courier New"/>
              </a:rPr>
              <a:t>char</a:t>
            </a:r>
            <a:r>
              <a:rPr lang="en-US" dirty="0" smtClean="0"/>
              <a:t>) and </a:t>
            </a:r>
            <a:r>
              <a:rPr lang="en-US" dirty="0" err="1" smtClean="0"/>
              <a:t>struct</a:t>
            </a:r>
            <a:r>
              <a:rPr lang="en-US" dirty="0" smtClean="0"/>
              <a:t> tags are not the same kind of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74CF0-3D06-454A-918E-A98945E8CB2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25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 parameters - revisited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 has a uniform rule for parameters (almost): When a function is called, each parameter is </a:t>
            </a:r>
            <a:r>
              <a:rPr lang="en-US" i="1" dirty="0" smtClean="0">
                <a:solidFill>
                  <a:schemeClr val="accent6"/>
                </a:solidFill>
              </a:rPr>
              <a:t>initialized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with a </a:t>
            </a:r>
            <a:r>
              <a:rPr lang="en-US" i="1" dirty="0" smtClean="0">
                <a:solidFill>
                  <a:srgbClr val="FF0000"/>
                </a:solidFill>
              </a:rPr>
              <a:t>copy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corresponding argument (</a:t>
            </a:r>
            <a:r>
              <a:rPr lang="en-US" dirty="0" err="1" smtClean="0"/>
              <a:t>int</a:t>
            </a:r>
            <a:r>
              <a:rPr lang="en-US" dirty="0" smtClean="0"/>
              <a:t>, char, </a:t>
            </a:r>
            <a:r>
              <a:rPr lang="en-US" dirty="0" err="1" smtClean="0"/>
              <a:t>ptr</a:t>
            </a:r>
            <a:r>
              <a:rPr lang="en-US" dirty="0" smtClean="0"/>
              <a:t>,…)</a:t>
            </a:r>
          </a:p>
          <a:p>
            <a:pPr lvl="1"/>
            <a:r>
              <a:rPr lang="en-US" dirty="0" smtClean="0"/>
              <a:t>This holds even for </a:t>
            </a:r>
            <a:r>
              <a:rPr lang="en-US" dirty="0" err="1" smtClean="0"/>
              <a:t>structs</a:t>
            </a:r>
            <a:r>
              <a:rPr lang="en-US" dirty="0" smtClean="0"/>
              <a:t>! – a copy is created</a:t>
            </a:r>
          </a:p>
          <a:p>
            <a:pPr lvl="1"/>
            <a:r>
              <a:rPr lang="en-US" dirty="0" smtClean="0"/>
              <a:t>There is no further connection between the argument and the parameter value in the function</a:t>
            </a:r>
          </a:p>
          <a:p>
            <a:pPr lvl="2"/>
            <a:r>
              <a:rPr lang="en-US" dirty="0" smtClean="0"/>
              <a:t>But they can point to the same thing, of course</a:t>
            </a:r>
          </a:p>
          <a:p>
            <a:r>
              <a:rPr lang="en-US" b="1" i="1" dirty="0" smtClean="0"/>
              <a:t>But</a:t>
            </a:r>
            <a:r>
              <a:rPr lang="en-US" dirty="0" smtClean="0"/>
              <a:t>: if the argument is an </a:t>
            </a:r>
            <a:r>
              <a:rPr lang="en-US" dirty="0" smtClean="0">
                <a:solidFill>
                  <a:srgbClr val="009900"/>
                </a:solidFill>
              </a:rPr>
              <a:t>array</a:t>
            </a:r>
            <a:r>
              <a:rPr lang="en-US" dirty="0" smtClean="0"/>
              <a:t> name, the function parameter is initialized with a </a:t>
            </a:r>
            <a:r>
              <a:rPr lang="en-US" dirty="0" smtClean="0">
                <a:solidFill>
                  <a:srgbClr val="009900"/>
                </a:solidFill>
              </a:rPr>
              <a:t>pointer</a:t>
            </a:r>
            <a:r>
              <a:rPr lang="en-US" dirty="0" smtClean="0"/>
              <a:t> to the array argument instead of a copy of the entire array</a:t>
            </a:r>
          </a:p>
          <a:p>
            <a:pPr lvl="1"/>
            <a:r>
              <a:rPr lang="en-US" dirty="0" smtClean="0"/>
              <a:t>Implicit array promotion (we already knew this)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C6C777-35AB-4FB6-88A4-4AA643CF0906}" type="slidenum">
              <a:rPr lang="en-US" sz="1400" smtClean="0">
                <a:solidFill>
                  <a:srgbClr val="800080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struct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A </a:t>
            </a:r>
            <a:r>
              <a:rPr lang="en-US" dirty="0" err="1" smtClean="0"/>
              <a:t>struct</a:t>
            </a:r>
            <a:r>
              <a:rPr lang="en-US" dirty="0" smtClean="0"/>
              <a:t> argument is copied (call-by-value)</a:t>
            </a:r>
          </a:p>
          <a:p>
            <a:pPr>
              <a:defRPr/>
            </a:pPr>
            <a:r>
              <a:rPr lang="en-US" dirty="0" smtClean="0"/>
              <a:t>It is far more common to use a pointer to a </a:t>
            </a:r>
            <a:r>
              <a:rPr lang="en-US" dirty="0" err="1" smtClean="0"/>
              <a:t>struct</a:t>
            </a:r>
            <a:r>
              <a:rPr lang="en-US" dirty="0" smtClean="0"/>
              <a:t> as an argument instead of copying an entire </a:t>
            </a:r>
            <a:r>
              <a:rPr lang="en-US" dirty="0" err="1" smtClean="0"/>
              <a:t>struct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Gives same semantics as Java object references</a:t>
            </a:r>
          </a:p>
          <a:p>
            <a:pPr lvl="1">
              <a:defRPr/>
            </a:pPr>
            <a:r>
              <a:rPr lang="en-US" dirty="0" smtClean="0"/>
              <a:t>Usually what you want – pointer to data that lives outside the function</a:t>
            </a:r>
          </a:p>
          <a:p>
            <a:pPr lvl="2">
              <a:defRPr/>
            </a:pPr>
            <a:r>
              <a:rPr lang="en-US" dirty="0" smtClean="0"/>
              <a:t>Also avoids cost of copying a possibly large object</a:t>
            </a:r>
          </a:p>
          <a:p>
            <a:pPr lvl="1">
              <a:defRPr/>
            </a:pPr>
            <a:r>
              <a:rPr lang="en-US" dirty="0" smtClean="0"/>
              <a:t>But occasionally you want call-by value (small things like complex numbers, geometric points, …)</a:t>
            </a:r>
          </a:p>
          <a:p>
            <a:pPr>
              <a:defRPr/>
            </a:pPr>
            <a:r>
              <a:rPr lang="en-US" dirty="0" smtClean="0"/>
              <a:t>Puzzle: if an argument is an array containing a single </a:t>
            </a:r>
            <a:r>
              <a:rPr lang="en-US" dirty="0" err="1" smtClean="0"/>
              <a:t>struct</a:t>
            </a:r>
            <a:r>
              <a:rPr lang="en-US" dirty="0" smtClean="0"/>
              <a:t>, is it copied or is it promoted to a pointer?</a:t>
            </a:r>
          </a:p>
          <a:p>
            <a:pPr lvl="1">
              <a:defRPr/>
            </a:pPr>
            <a:r>
              <a:rPr lang="en-US" dirty="0" smtClean="0"/>
              <a:t>What if it’s a </a:t>
            </a:r>
            <a:r>
              <a:rPr lang="en-US" dirty="0" err="1" smtClean="0"/>
              <a:t>struct</a:t>
            </a:r>
            <a:r>
              <a:rPr lang="en-US" dirty="0" smtClean="0"/>
              <a:t> containing only a single array?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3C9BBB-B527-4BD4-8BBA-020E660668D1}" type="slidenum">
              <a:rPr lang="en-US" sz="1400" smtClean="0">
                <a:solidFill>
                  <a:srgbClr val="800080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Linked lists, trees, and friends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Very, very common data structures</a:t>
            </a:r>
          </a:p>
          <a:p>
            <a:pPr>
              <a:defRPr/>
            </a:pPr>
            <a:r>
              <a:rPr lang="en-US" dirty="0" smtClean="0"/>
              <a:t>Building them in C</a:t>
            </a:r>
          </a:p>
          <a:p>
            <a:pPr lvl="1">
              <a:defRPr/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/>
              <a:t> to create nodes</a:t>
            </a:r>
          </a:p>
          <a:p>
            <a:pPr lvl="1">
              <a:defRPr/>
            </a:pPr>
            <a:r>
              <a:rPr lang="en-US" dirty="0" smtClean="0"/>
              <a:t>Need to use casts for “generic” types</a:t>
            </a:r>
          </a:p>
          <a:p>
            <a:pPr lvl="1">
              <a:defRPr/>
            </a:pPr>
            <a:r>
              <a:rPr lang="en-US" dirty="0" smtClean="0"/>
              <a:t>Memory management issues if shared nodes</a:t>
            </a:r>
          </a:p>
          <a:p>
            <a:pPr lvl="1">
              <a:defRPr/>
            </a:pPr>
            <a:r>
              <a:rPr lang="en-US" dirty="0" smtClean="0"/>
              <a:t>Usually need to explicitly free entire thing when done</a:t>
            </a:r>
          </a:p>
          <a:p>
            <a:pPr lvl="1">
              <a:defRPr/>
            </a:pPr>
            <a:r>
              <a:rPr lang="en-US" dirty="0" smtClean="0"/>
              <a:t>Shows tradeoffs between lists and arrays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Look at the sample code and understand what it does/how it does it</a:t>
            </a: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BF26DE-9719-4768-BE3B-66E3472AE2E0}" type="slidenum">
              <a:rPr lang="en-US" sz="1400" smtClean="0">
                <a:solidFill>
                  <a:srgbClr val="800080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There are an infinite number of </a:t>
            </a:r>
            <a:r>
              <a:rPr lang="en-US" dirty="0" smtClean="0">
                <a:solidFill>
                  <a:srgbClr val="FF0000"/>
                </a:solidFill>
              </a:rPr>
              <a:t>types </a:t>
            </a:r>
            <a:r>
              <a:rPr lang="en-US" dirty="0" smtClean="0"/>
              <a:t>in C, but only a few ways to make them:</a:t>
            </a:r>
          </a:p>
          <a:p>
            <a:pPr lvl="1">
              <a:defRPr/>
            </a:pPr>
            <a:r>
              <a:rPr lang="en-US" dirty="0" smtClean="0">
                <a:solidFill>
                  <a:srgbClr val="009900"/>
                </a:solidFill>
              </a:rPr>
              <a:t>char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9900"/>
                </a:solidFill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double</a:t>
            </a:r>
            <a:r>
              <a:rPr lang="en-US" dirty="0" smtClean="0"/>
              <a:t>, etc. (many variations like </a:t>
            </a:r>
            <a:r>
              <a:rPr lang="en-US" dirty="0" smtClean="0">
                <a:solidFill>
                  <a:srgbClr val="009900"/>
                </a:solidFill>
              </a:rPr>
              <a:t>unsigned </a:t>
            </a:r>
            <a:r>
              <a:rPr lang="en-US" dirty="0" err="1" smtClean="0">
                <a:solidFill>
                  <a:srgbClr val="009900"/>
                </a:solidFill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long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short</a:t>
            </a:r>
            <a:r>
              <a:rPr lang="en-US" dirty="0" smtClean="0"/>
              <a:t>, …; mostly “implementation-defined”)</a:t>
            </a:r>
          </a:p>
          <a:p>
            <a:pPr lvl="1">
              <a:defRPr/>
            </a:pPr>
            <a:r>
              <a:rPr lang="en-US" dirty="0" smtClean="0">
                <a:solidFill>
                  <a:srgbClr val="009900"/>
                </a:solidFill>
              </a:rPr>
              <a:t>void</a:t>
            </a:r>
            <a:r>
              <a:rPr lang="en-US" dirty="0" smtClean="0"/>
              <a:t> (placeholder; a “type” no expression can have)</a:t>
            </a:r>
          </a:p>
          <a:p>
            <a:pPr lvl="1">
              <a:defRPr/>
            </a:pPr>
            <a:r>
              <a:rPr lang="en-US" dirty="0" err="1" smtClean="0">
                <a:solidFill>
                  <a:srgbClr val="009900"/>
                </a:solidFill>
              </a:rPr>
              <a:t>struct</a:t>
            </a:r>
            <a:r>
              <a:rPr lang="en-US" dirty="0" smtClean="0">
                <a:solidFill>
                  <a:srgbClr val="009900"/>
                </a:solidFill>
              </a:rPr>
              <a:t> T</a:t>
            </a:r>
            <a:r>
              <a:rPr lang="en-US" dirty="0" smtClean="0"/>
              <a:t> where there is already a declaration for that </a:t>
            </a:r>
            <a:r>
              <a:rPr lang="en-US" dirty="0" err="1" smtClean="0"/>
              <a:t>struct</a:t>
            </a:r>
            <a:r>
              <a:rPr lang="en-US" dirty="0" smtClean="0"/>
              <a:t> type</a:t>
            </a:r>
          </a:p>
          <a:p>
            <a:pPr lvl="1">
              <a:defRPr/>
            </a:pPr>
            <a:r>
              <a:rPr lang="en-US" dirty="0" smtClean="0">
                <a:solidFill>
                  <a:srgbClr val="009900"/>
                </a:solidFill>
              </a:rPr>
              <a:t>Array</a:t>
            </a:r>
            <a:r>
              <a:rPr lang="en-US" dirty="0" smtClean="0"/>
              <a:t> types (basically only for stack arrays and </a:t>
            </a:r>
            <a:r>
              <a:rPr lang="en-US" dirty="0" err="1" smtClean="0"/>
              <a:t>struct</a:t>
            </a:r>
            <a:r>
              <a:rPr lang="en-US" dirty="0" smtClean="0"/>
              <a:t> fields, every use is automatically converted to a pointer type)</a:t>
            </a:r>
          </a:p>
          <a:p>
            <a:pPr lvl="1">
              <a:defRPr/>
            </a:pPr>
            <a:r>
              <a:rPr lang="en-US" dirty="0" smtClean="0">
                <a:solidFill>
                  <a:srgbClr val="009900"/>
                </a:solidFill>
              </a:rPr>
              <a:t>T*</a:t>
            </a:r>
            <a:r>
              <a:rPr lang="en-US" dirty="0" smtClean="0"/>
              <a:t> where T is a type</a:t>
            </a:r>
          </a:p>
          <a:p>
            <a:pPr lvl="1">
              <a:defRPr/>
            </a:pPr>
            <a:r>
              <a:rPr lang="en-US" dirty="0" smtClean="0">
                <a:solidFill>
                  <a:srgbClr val="009900"/>
                </a:solidFill>
              </a:rPr>
              <a:t>union 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9900"/>
                </a:solidFill>
              </a:rPr>
              <a:t>enum</a:t>
            </a:r>
            <a:r>
              <a:rPr lang="en-US" dirty="0" smtClean="0">
                <a:solidFill>
                  <a:srgbClr val="009900"/>
                </a:solidFill>
              </a:rPr>
              <a:t> E</a:t>
            </a:r>
            <a:r>
              <a:rPr lang="en-US" dirty="0" smtClean="0"/>
              <a:t> (later, maybe)</a:t>
            </a:r>
          </a:p>
          <a:p>
            <a:pPr lvl="1">
              <a:defRPr/>
            </a:pPr>
            <a:r>
              <a:rPr lang="en-US" dirty="0" smtClean="0">
                <a:solidFill>
                  <a:srgbClr val="009900"/>
                </a:solidFill>
              </a:rPr>
              <a:t>function-pointer</a:t>
            </a:r>
            <a:r>
              <a:rPr lang="en-US" dirty="0" smtClean="0"/>
              <a:t> types (later)</a:t>
            </a:r>
          </a:p>
          <a:p>
            <a:pPr lvl="1">
              <a:defRPr/>
            </a:pPr>
            <a:r>
              <a:rPr lang="en-US" dirty="0" err="1" smtClean="0">
                <a:solidFill>
                  <a:schemeClr val="accent6"/>
                </a:solidFill>
              </a:rPr>
              <a:t>typedefs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(just expand to their definition; type synonym)</a:t>
            </a:r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48D510-8023-4F39-8634-A210DA9E060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Typedef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Defines a </a:t>
            </a:r>
            <a:r>
              <a:rPr lang="en-US" dirty="0" smtClean="0">
                <a:solidFill>
                  <a:schemeClr val="accent6"/>
                </a:solidFill>
              </a:rPr>
              <a:t>synonym</a:t>
            </a:r>
            <a:r>
              <a:rPr lang="en-US" dirty="0" smtClean="0"/>
              <a:t> for a type – does </a:t>
            </a:r>
            <a:r>
              <a:rPr lang="en-US" b="1" i="1" dirty="0" smtClean="0"/>
              <a:t>not</a:t>
            </a:r>
            <a:r>
              <a:rPr lang="en-US" dirty="0" smtClean="0"/>
              <a:t> declare a new type</a:t>
            </a:r>
          </a:p>
          <a:p>
            <a:pPr>
              <a:defRPr/>
            </a:pPr>
            <a:r>
              <a:rPr lang="en-US" dirty="0" smtClean="0"/>
              <a:t>Syntax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i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i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Tx/>
              <a:buNone/>
              <a:defRPr/>
            </a:pPr>
            <a:r>
              <a:rPr lang="en-US" dirty="0" smtClean="0"/>
              <a:t>	After this declaration, writing </a:t>
            </a:r>
            <a:r>
              <a:rPr lang="en-US" b="1" i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/>
              <a:t>is the same as writing </a:t>
            </a:r>
            <a:r>
              <a:rPr lang="en-US" b="1" i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type </a:t>
            </a:r>
          </a:p>
          <a:p>
            <a:pPr>
              <a:buFontTx/>
              <a:buNone/>
              <a:defRPr/>
            </a:pPr>
            <a:r>
              <a:rPr lang="en-US" i="1" dirty="0">
                <a:solidFill>
                  <a:schemeClr val="accent6"/>
                </a:solidFill>
              </a:rPr>
              <a:t>	</a:t>
            </a:r>
            <a:r>
              <a:rPr lang="en-US" i="1" dirty="0" smtClean="0">
                <a:solidFill>
                  <a:schemeClr val="accent6"/>
                </a:solidFill>
              </a:rPr>
              <a:t>	</a:t>
            </a:r>
            <a:r>
              <a:rPr lang="en-US" dirty="0" smtClean="0"/>
              <a:t>Caution: array </a:t>
            </a:r>
            <a:r>
              <a:rPr lang="en-US" dirty="0" err="1" smtClean="0"/>
              <a:t>typedef</a:t>
            </a:r>
            <a:r>
              <a:rPr lang="en-US" dirty="0" smtClean="0"/>
              <a:t> syntax is weirder </a:t>
            </a:r>
            <a:endParaRPr lang="en-US" i="1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dirty="0" smtClean="0"/>
              <a:t>Examples: </a:t>
            </a:r>
            <a:endParaRPr lang="en-US" i="1" dirty="0" smtClean="0"/>
          </a:p>
          <a:p>
            <a:pPr lvl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int32</a:t>
            </a:r>
            <a:r>
              <a:rPr lang="en-US" dirty="0" smtClean="0"/>
              <a:t>;    	// use int32 for portability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2D2DB9"/>
                </a:solidFill>
              </a:rPr>
              <a:t>struct</a:t>
            </a:r>
            <a:r>
              <a:rPr lang="en-US" dirty="0" smtClean="0">
                <a:solidFill>
                  <a:srgbClr val="2D2DB9"/>
                </a:solidFill>
              </a:rPr>
              <a:t> point {</a:t>
            </a:r>
            <a:r>
              <a:rPr lang="en-US" dirty="0" smtClean="0"/>
              <a:t>	// type tag optional (</a:t>
            </a:r>
            <a:r>
              <a:rPr lang="en-US" dirty="0" err="1" smtClean="0"/>
              <a:t>sortof</a:t>
            </a:r>
            <a:r>
              <a:rPr lang="en-US" dirty="0" smtClean="0"/>
              <a:t>)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	 </a:t>
            </a:r>
            <a:r>
              <a:rPr lang="en-US" dirty="0" smtClean="0">
                <a:solidFill>
                  <a:srgbClr val="2D2DB9"/>
                </a:solidFill>
              </a:rPr>
              <a:t> int32 x, y;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solidFill>
                  <a:srgbClr val="2D2DB9"/>
                </a:solidFill>
              </a:rPr>
              <a:t>	}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Point2d</a:t>
            </a:r>
            <a:r>
              <a:rPr lang="en-US" dirty="0" smtClean="0"/>
              <a:t>;		// Point2d is synonym for </a:t>
            </a:r>
            <a:r>
              <a:rPr lang="en-US" dirty="0" err="1" smtClean="0"/>
              <a:t>struct</a:t>
            </a:r>
            <a:endParaRPr lang="en-US" dirty="0" smtClean="0"/>
          </a:p>
          <a:p>
            <a:pPr lvl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2D2DB9"/>
                </a:solidFill>
              </a:rPr>
              <a:t>Point2d * </a:t>
            </a:r>
            <a:r>
              <a:rPr lang="en-US" dirty="0" err="1" smtClean="0">
                <a:solidFill>
                  <a:srgbClr val="009900"/>
                </a:solidFill>
              </a:rPr>
              <a:t>ptptr</a:t>
            </a:r>
            <a:r>
              <a:rPr lang="en-US" dirty="0" smtClean="0"/>
              <a:t>;	// pointer to Point2D</a:t>
            </a:r>
          </a:p>
          <a:p>
            <a:pPr lvl="1">
              <a:buFontTx/>
              <a:buNone/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9900"/>
                </a:solidFill>
              </a:rPr>
              <a:t>Point2d</a:t>
            </a:r>
            <a:r>
              <a:rPr lang="en-US" dirty="0" smtClean="0"/>
              <a:t> p;		// </a:t>
            </a:r>
            <a:r>
              <a:rPr lang="en-US" dirty="0" err="1" smtClean="0"/>
              <a:t>var</a:t>
            </a:r>
            <a:r>
              <a:rPr lang="en-US" dirty="0" smtClean="0"/>
              <a:t> declaration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009900"/>
                </a:solidFill>
              </a:rPr>
              <a:t>ptptr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/>
              <a:t>ptlist</a:t>
            </a:r>
            <a:r>
              <a:rPr lang="en-US" dirty="0" smtClean="0"/>
              <a:t>;		// declares pointer	</a:t>
            </a: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89A5F3-30F5-451F-851D-7F38DF1292AD}" type="slidenum">
              <a:rPr lang="en-US" sz="1400" smtClean="0">
                <a:solidFill>
                  <a:srgbClr val="800080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840</TotalTime>
  <Words>1084</Words>
  <Application>Microsoft Macintosh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</vt:lpstr>
      <vt:lpstr>CSE 374 Programming Concepts &amp; Tools</vt:lpstr>
      <vt:lpstr>Where we are</vt:lpstr>
      <vt:lpstr>structs</vt:lpstr>
      <vt:lpstr>struct example</vt:lpstr>
      <vt:lpstr>C parameters - revisited</vt:lpstr>
      <vt:lpstr>struct parameters</vt:lpstr>
      <vt:lpstr>Linked lists, trees, and friends</vt:lpstr>
      <vt:lpstr>C types</vt:lpstr>
      <vt:lpstr>Typedef</vt:lpstr>
      <vt:lpstr>Casts, part 1</vt:lpstr>
      <vt:lpstr>Casts, part 2</vt:lpstr>
      <vt:lpstr>C pointer casts, continued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156</cp:revision>
  <cp:lastPrinted>2013-02-06T00:42:15Z</cp:lastPrinted>
  <dcterms:created xsi:type="dcterms:W3CDTF">2009-03-30T02:04:14Z</dcterms:created>
  <dcterms:modified xsi:type="dcterms:W3CDTF">2015-10-30T19:10:29Z</dcterms:modified>
</cp:coreProperties>
</file>