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997700" cy="92837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80"/>
    <a:srgbClr val="FFFF00"/>
    <a:srgbClr val="FF0000"/>
    <a:srgbClr val="00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04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1908" y="-96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tags" Target="tags/tag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7" tIns="46489" rIns="92977" bIns="46489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374 </a:t>
            </a:r>
            <a:r>
              <a:rPr lang="en-US" dirty="0" smtClean="0"/>
              <a:t>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7" tIns="46489" rIns="92977" bIns="4648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/>
              <a:t>10-</a:t>
            </a:r>
            <a:fld id="{CF83B928-0EED-4038-8B5F-969AAD3EC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93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7" tIns="46489" rIns="92977" bIns="4648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7" tIns="46489" rIns="92977" bIns="4648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7" tIns="46489" rIns="92977" bIns="464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7" tIns="46489" rIns="92977" bIns="4648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7" tIns="46489" rIns="92977" bIns="4648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37108D48-2386-4C63-B153-AB7CA655D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24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80364D-A0CE-478B-9FEE-03D572739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30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78139-8C78-433B-943C-A75C69763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01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7E933-79FE-4AE4-A96E-F81ED400A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8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0EF73-EEAB-49D1-9D4A-74021947E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5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BEF58-7F43-4802-A2F2-F5A237EDE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2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FDBCD-5A27-4F9C-93CC-CEA583BA8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3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81B3D-976C-45C0-9333-FE9C203D6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18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DE69E-AD70-492B-804C-4E64333EB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2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8DC13-0262-4232-B8C4-655C95483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1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65E70-5C06-4B5C-9E19-E11BE2F91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1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19627-E995-405A-B98A-B559B8F13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78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8C4887BF-1251-41DC-AEE8-BD55E72C3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2" Type="http://schemas.openxmlformats.org/officeDocument/2006/relationships/tags" Target="../tags/tag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2" Type="http://schemas.openxmlformats.org/officeDocument/2006/relationships/tags" Target="../tags/tag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2" Type="http://schemas.openxmlformats.org/officeDocument/2006/relationships/tags" Target="../tags/tag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2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374</a:t>
            </a:r>
            <a:br>
              <a:rPr lang="en-US" smtClean="0"/>
            </a:br>
            <a:r>
              <a:rPr lang="en-US" smtClean="0"/>
              <a:t>Programming Concepts &amp; Tools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295400" y="3886200"/>
            <a:ext cx="6553200" cy="1752600"/>
          </a:xfrm>
        </p:spPr>
        <p:txBody>
          <a:bodyPr wrap="none"/>
          <a:lstStyle/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Fall 2015</a:t>
            </a:r>
          </a:p>
          <a:p>
            <a:pPr eaLnBrk="1" hangingPunct="1"/>
            <a:r>
              <a:rPr lang="en-US" dirty="0" smtClean="0"/>
              <a:t>Lecture 10 – C: the heap and manual memory management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Valgrind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Ideally there are no memory leaks, dangling pointers, or other bugs, but how do we check?</a:t>
            </a:r>
          </a:p>
          <a:p>
            <a:r>
              <a:rPr lang="en-US" dirty="0" err="1" smtClean="0">
                <a:solidFill>
                  <a:srgbClr val="000090"/>
                </a:solidFill>
              </a:rPr>
              <a:t>valgrind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i="1" dirty="0" smtClean="0">
                <a:solidFill>
                  <a:srgbClr val="000090"/>
                </a:solidFill>
              </a:rPr>
              <a:t>program program-arguments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</a:p>
          <a:p>
            <a:pPr lvl="1"/>
            <a:r>
              <a:rPr lang="en-US" dirty="0" smtClean="0"/>
              <a:t>Runs </a:t>
            </a:r>
            <a:r>
              <a:rPr lang="en-US" i="1" dirty="0" smtClean="0">
                <a:solidFill>
                  <a:srgbClr val="000090"/>
                </a:solidFill>
              </a:rPr>
              <a:t>program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smtClean="0"/>
              <a:t>with </a:t>
            </a:r>
            <a:r>
              <a:rPr lang="en-US" i="1" dirty="0" smtClean="0">
                <a:solidFill>
                  <a:srgbClr val="000090"/>
                </a:solidFill>
              </a:rPr>
              <a:t>program-arguments</a:t>
            </a:r>
          </a:p>
          <a:p>
            <a:pPr lvl="1"/>
            <a:r>
              <a:rPr lang="en-US" dirty="0" smtClean="0"/>
              <a:t>Catches pointer errors during execution</a:t>
            </a:r>
          </a:p>
          <a:p>
            <a:pPr lvl="1"/>
            <a:r>
              <a:rPr lang="en-US" dirty="0" smtClean="0"/>
              <a:t>At end, prints summary of heap usage, including details of any memory leaks at termination</a:t>
            </a:r>
          </a:p>
          <a:p>
            <a:pPr lvl="2"/>
            <a:r>
              <a:rPr lang="en-US" dirty="0" smtClean="0"/>
              <a:t>option --leak-check=full provides more details – use it</a:t>
            </a:r>
          </a:p>
          <a:p>
            <a:r>
              <a:rPr lang="en-US" dirty="0" smtClean="0"/>
              <a:t>But it </a:t>
            </a:r>
            <a:r>
              <a:rPr lang="en-US" i="1" dirty="0" smtClean="0"/>
              <a:t>really</a:t>
            </a:r>
            <a:r>
              <a:rPr lang="en-US" dirty="0" smtClean="0"/>
              <a:t> slows down execution</a:t>
            </a:r>
          </a:p>
          <a:p>
            <a:pPr lvl="1"/>
            <a:r>
              <a:rPr lang="en-US" dirty="0" smtClean="0"/>
              <a:t>But still a fantastic diagnostic, debugging tool</a:t>
            </a:r>
          </a:p>
          <a:p>
            <a:r>
              <a:rPr lang="en-US" dirty="0" err="1" smtClean="0"/>
              <a:t>Valgrind</a:t>
            </a:r>
            <a:r>
              <a:rPr lang="en-US" dirty="0" smtClean="0"/>
              <a:t> has other options/tools but memory check is the default and most commonly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E0EF73-EEAB-49D1-9D4A-74021947EED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67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and the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Recall: a process (running program) has a single address space (code, static/global, heap, stack)</a:t>
            </a:r>
          </a:p>
          <a:p>
            <a:r>
              <a:rPr lang="en-US" dirty="0" smtClean="0"/>
              <a:t>When a program terminates the address space is released by the OS</a:t>
            </a:r>
          </a:p>
          <a:p>
            <a:pPr lvl="1"/>
            <a:r>
              <a:rPr lang="en-US" dirty="0" smtClean="0"/>
              <a:t>So any allocated memory is “reclaimed” since it no longer exists</a:t>
            </a:r>
          </a:p>
          <a:p>
            <a:r>
              <a:rPr lang="en-US" dirty="0" smtClean="0"/>
              <a:t>Good practices</a:t>
            </a:r>
          </a:p>
          <a:p>
            <a:pPr lvl="1"/>
            <a:r>
              <a:rPr lang="en-US" dirty="0" smtClean="0"/>
              <a:t>OK to rely on this </a:t>
            </a:r>
            <a:r>
              <a:rPr lang="en-US" smtClean="0"/>
              <a:t>if appropriate, </a:t>
            </a:r>
            <a:r>
              <a:rPr lang="en-US" dirty="0" smtClean="0"/>
              <a:t>but…</a:t>
            </a:r>
          </a:p>
          <a:p>
            <a:pPr lvl="1"/>
            <a:r>
              <a:rPr lang="en-US" dirty="0" smtClean="0"/>
              <a:t>Any data structure package that allocates storage should normally provide routines to free it so client code can release the space if the client wants 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E0EF73-EEAB-49D1-9D4A-74021947EED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56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Midterm exam Monday(!)</a:t>
            </a:r>
          </a:p>
          <a:p>
            <a:pPr lvl="1"/>
            <a:r>
              <a:rPr lang="en-US" dirty="0" smtClean="0"/>
              <a:t>Topics – everything up to hw4 (including </a:t>
            </a:r>
            <a:r>
              <a:rPr lang="en-US" dirty="0" err="1" smtClean="0"/>
              <a:t>gdb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These </a:t>
            </a:r>
            <a:r>
              <a:rPr lang="en-US" dirty="0"/>
              <a:t>slides (</a:t>
            </a:r>
            <a:r>
              <a:rPr lang="en-US" dirty="0" err="1" smtClean="0"/>
              <a:t>malloc</a:t>
            </a:r>
            <a:r>
              <a:rPr lang="en-US" dirty="0" smtClean="0"/>
              <a:t>) are for next </a:t>
            </a:r>
            <a:r>
              <a:rPr lang="en-US" dirty="0" err="1" smtClean="0"/>
              <a:t>hw</a:t>
            </a:r>
            <a:r>
              <a:rPr lang="en-US" dirty="0" smtClean="0"/>
              <a:t> and final</a:t>
            </a:r>
          </a:p>
          <a:p>
            <a:pPr lvl="1"/>
            <a:r>
              <a:rPr lang="en-US" dirty="0" smtClean="0"/>
              <a:t>Old exams on web now for review</a:t>
            </a:r>
          </a:p>
          <a:p>
            <a:pPr lvl="1"/>
            <a:r>
              <a:rPr lang="en-US" dirty="0" smtClean="0"/>
              <a:t>Review Q&amp;A Sunday. </a:t>
            </a:r>
            <a:r>
              <a:rPr lang="en-US" smtClean="0"/>
              <a:t>1pm </a:t>
            </a:r>
            <a:r>
              <a:rPr lang="en-US" dirty="0" smtClean="0"/>
              <a:t>(</a:t>
            </a:r>
            <a:r>
              <a:rPr lang="en-US" smtClean="0"/>
              <a:t>SAV 264?)</a:t>
            </a:r>
            <a:endParaRPr lang="en-US" dirty="0" smtClean="0"/>
          </a:p>
          <a:p>
            <a:pPr lvl="2"/>
            <a:r>
              <a:rPr lang="en-US" dirty="0" smtClean="0"/>
              <a:t>Remember to switch to standard time 2am Sun.</a:t>
            </a:r>
          </a:p>
          <a:p>
            <a:r>
              <a:rPr lang="en-US" dirty="0" smtClean="0"/>
              <a:t>HW4 reminders</a:t>
            </a:r>
          </a:p>
          <a:p>
            <a:pPr lvl="1"/>
            <a:r>
              <a:rPr lang="en-US" dirty="0" smtClean="0"/>
              <a:t>(Re-)read the specifications (assignment) carefully</a:t>
            </a:r>
          </a:p>
          <a:p>
            <a:pPr lvl="1"/>
            <a:r>
              <a:rPr lang="en-US" dirty="0" err="1" smtClean="0"/>
              <a:t>clint</a:t>
            </a:r>
            <a:r>
              <a:rPr lang="en-US" dirty="0" smtClean="0"/>
              <a:t>: pay attention to most everything; questions, about edge cases, odd warnings, etc.? </a:t>
            </a:r>
            <a:r>
              <a:rPr lang="en-US" dirty="0"/>
              <a:t> </a:t>
            </a:r>
            <a:r>
              <a:rPr lang="en-US" dirty="0" smtClean="0"/>
              <a:t>Discussion board</a:t>
            </a:r>
          </a:p>
          <a:p>
            <a:r>
              <a:rPr lang="en-US" dirty="0" smtClean="0"/>
              <a:t>Watch late days – several people have used up all but 1 already – and a couple of people are out(!)</a:t>
            </a:r>
          </a:p>
          <a:p>
            <a:pPr lvl="1"/>
            <a:r>
              <a:rPr lang="en-US" dirty="0" err="1" smtClean="0"/>
              <a:t>Gradebook</a:t>
            </a:r>
            <a:r>
              <a:rPr lang="en-US" dirty="0" smtClean="0"/>
              <a:t> entry gives number we think you have left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E0EF73-EEAB-49D1-9D4A-74021947EED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06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Pointer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A review (for completeness)</a:t>
            </a:r>
          </a:p>
          <a:p>
            <a:pPr>
              <a:defRPr/>
            </a:pPr>
            <a:r>
              <a:rPr lang="en-US" dirty="0" smtClean="0"/>
              <a:t>Declare a variable to have a pointer type:</a:t>
            </a:r>
          </a:p>
          <a:p>
            <a:pPr lvl="2">
              <a:buFontTx/>
              <a:buNone/>
              <a:defRPr/>
            </a:pPr>
            <a:r>
              <a:rPr lang="fr-FR" dirty="0">
                <a:ea typeface="+mn-ea"/>
                <a:cs typeface="+mn-cs"/>
              </a:rPr>
              <a:t>T</a:t>
            </a:r>
            <a:r>
              <a:rPr lang="fr-FR" dirty="0" smtClean="0">
                <a:ea typeface="+mn-ea"/>
                <a:cs typeface="+mn-cs"/>
              </a:rPr>
              <a:t> * x; or </a:t>
            </a:r>
            <a:r>
              <a:rPr lang="fr-FR" dirty="0" err="1" smtClean="0">
                <a:ea typeface="+mn-ea"/>
                <a:cs typeface="+mn-cs"/>
              </a:rPr>
              <a:t>T</a:t>
            </a:r>
            <a:r>
              <a:rPr lang="fr-FR" dirty="0" smtClean="0">
                <a:ea typeface="+mn-ea"/>
                <a:cs typeface="+mn-cs"/>
              </a:rPr>
              <a:t>* x; or </a:t>
            </a:r>
            <a:r>
              <a:rPr lang="fr-FR" dirty="0" err="1" smtClean="0">
                <a:ea typeface="+mn-ea"/>
                <a:cs typeface="+mn-cs"/>
              </a:rPr>
              <a:t>T</a:t>
            </a:r>
            <a:r>
              <a:rPr lang="fr-FR" dirty="0" smtClean="0">
                <a:ea typeface="+mn-ea"/>
                <a:cs typeface="+mn-cs"/>
              </a:rPr>
              <a:t> *x; or </a:t>
            </a:r>
            <a:r>
              <a:rPr lang="fr-FR" dirty="0" err="1" smtClean="0">
                <a:ea typeface="+mn-ea"/>
                <a:cs typeface="+mn-cs"/>
              </a:rPr>
              <a:t>T</a:t>
            </a:r>
            <a:r>
              <a:rPr lang="fr-FR" dirty="0" smtClean="0">
                <a:ea typeface="+mn-ea"/>
                <a:cs typeface="+mn-cs"/>
              </a:rPr>
              <a:t>*x;</a:t>
            </a:r>
          </a:p>
          <a:p>
            <a:pPr>
              <a:buFontTx/>
              <a:buNone/>
              <a:defRPr/>
            </a:pPr>
            <a:r>
              <a:rPr lang="en-US" dirty="0" smtClean="0"/>
              <a:t>	(where T is a type and x is a variable)</a:t>
            </a:r>
          </a:p>
          <a:p>
            <a:pPr>
              <a:defRPr/>
            </a:pPr>
            <a:r>
              <a:rPr lang="en-US" dirty="0" smtClean="0"/>
              <a:t>An expression to dereference a pointer: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*x (or more generally *e)</a:t>
            </a:r>
          </a:p>
          <a:p>
            <a:pPr>
              <a:buFontTx/>
              <a:buNone/>
              <a:defRPr/>
            </a:pPr>
            <a:r>
              <a:rPr lang="en-US" dirty="0" smtClean="0"/>
              <a:t>	where e is an expression</a:t>
            </a:r>
          </a:p>
          <a:p>
            <a:pPr>
              <a:defRPr/>
            </a:pPr>
            <a:r>
              <a:rPr lang="en-US" dirty="0" smtClean="0"/>
              <a:t>C’s designers used the same character on purpose, but declarations (create space) and expressions (compute a value) are totally different things</a:t>
            </a:r>
            <a:endParaRPr 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EE80037-BAC9-4C70-B431-BA036DF7EDC8}" type="slidenum">
              <a:rPr lang="en-US" sz="1400" smtClean="0">
                <a:solidFill>
                  <a:srgbClr val="800080"/>
                </a:solidFill>
              </a:rPr>
              <a:pPr eaLnBrk="1" hangingPunct="1"/>
              <a:t>3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Heap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6482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So far, all of our </a:t>
            </a:r>
            <a:r>
              <a:rPr lang="en-US" dirty="0" err="1" smtClean="0"/>
              <a:t>ints</a:t>
            </a:r>
            <a:r>
              <a:rPr lang="en-US" dirty="0" smtClean="0"/>
              <a:t>, pointers, and arrays, have been stack-allocated, which in C has two huge limitations: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The space is reclaimed when the allocating function returns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The space required must (normally) be a constant (only an issue for arrays)</a:t>
            </a:r>
          </a:p>
          <a:p>
            <a:pPr>
              <a:defRPr/>
            </a:pPr>
            <a:r>
              <a:rPr lang="en-US" dirty="0" smtClean="0"/>
              <a:t>Heap-allocation has neither limitation</a:t>
            </a:r>
          </a:p>
          <a:p>
            <a:pPr>
              <a:defRPr/>
            </a:pPr>
            <a:r>
              <a:rPr lang="en-US" dirty="0" smtClean="0"/>
              <a:t>Comparison: new T(...) in Java does all this: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Allocate space for a T (exception if out-of-memory)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Initialize the fields to null or 0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Call the user-written constructor function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Return a reference (hey, a pointer!) to the new object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And the reference has a specific type: T</a:t>
            </a:r>
          </a:p>
          <a:p>
            <a:pPr>
              <a:defRPr/>
            </a:pPr>
            <a:r>
              <a:rPr lang="en-US" dirty="0" smtClean="0"/>
              <a:t>In C, these steps are almost all separated</a:t>
            </a:r>
            <a:endParaRPr 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77DB8ED-6026-49CA-9466-3B27068ABC1A}" type="slidenum">
              <a:rPr lang="en-US" sz="1400" smtClean="0">
                <a:solidFill>
                  <a:srgbClr val="800080"/>
                </a:solidFill>
              </a:rPr>
              <a:pPr eaLnBrk="1" hangingPunct="1"/>
              <a:t>4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malloc,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malloc</a:t>
            </a:r>
            <a:r>
              <a:rPr lang="en-US" dirty="0" smtClean="0"/>
              <a:t> is “just” a library function: it takes a number, heap-allocates that many bytes and returns a pointer to the newly-allocated memory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Returns NULL on failure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Does not initialize the memory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You must cast the result to the pointer type you want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You do </a:t>
            </a:r>
            <a:r>
              <a:rPr lang="en-US" i="1" dirty="0" smtClean="0">
                <a:ea typeface="+mn-ea"/>
                <a:cs typeface="+mn-cs"/>
              </a:rPr>
              <a:t>not</a:t>
            </a:r>
            <a:r>
              <a:rPr lang="en-US" dirty="0" smtClean="0">
                <a:ea typeface="+mn-ea"/>
                <a:cs typeface="+mn-cs"/>
              </a:rPr>
              <a:t> know how much space different values need!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Do </a:t>
            </a:r>
            <a:r>
              <a:rPr lang="en-US" b="1" i="1" dirty="0" smtClean="0">
                <a:ea typeface="+mn-ea"/>
                <a:cs typeface="+mn-cs"/>
              </a:rPr>
              <a:t>not</a:t>
            </a:r>
            <a:r>
              <a:rPr lang="en-US" dirty="0" smtClean="0">
                <a:ea typeface="+mn-ea"/>
                <a:cs typeface="+mn-cs"/>
              </a:rPr>
              <a:t> do things like </a:t>
            </a:r>
            <a:r>
              <a:rPr lang="en-US" dirty="0" err="1" smtClean="0">
                <a:ea typeface="+mn-ea"/>
                <a:cs typeface="+mn-cs"/>
              </a:rPr>
              <a:t>malloc</a:t>
            </a:r>
            <a:r>
              <a:rPr lang="en-US" dirty="0" smtClean="0">
                <a:ea typeface="+mn-ea"/>
                <a:cs typeface="+mn-cs"/>
              </a:rPr>
              <a:t>(17) !</a:t>
            </a:r>
            <a:endParaRPr 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D628519-1488-454B-85F7-E42EC60B45B0}" type="slidenum">
              <a:rPr lang="en-US" sz="1400" smtClean="0">
                <a:solidFill>
                  <a:srgbClr val="800080"/>
                </a:solidFill>
              </a:rPr>
              <a:pPr eaLnBrk="1" hangingPunct="1"/>
              <a:t>5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malloc,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/>
              <a:t>malloc</a:t>
            </a:r>
            <a:r>
              <a:rPr lang="en-US" dirty="0" smtClean="0"/>
              <a:t> is “always” used in a specific way: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(T*)</a:t>
            </a:r>
            <a:r>
              <a:rPr lang="en-US" dirty="0" err="1" smtClean="0">
                <a:ea typeface="+mn-ea"/>
                <a:cs typeface="+mn-cs"/>
              </a:rPr>
              <a:t>malloc</a:t>
            </a:r>
            <a:r>
              <a:rPr lang="en-US" dirty="0" smtClean="0">
                <a:ea typeface="+mn-ea"/>
                <a:cs typeface="+mn-cs"/>
              </a:rPr>
              <a:t>(e * </a:t>
            </a:r>
            <a:r>
              <a:rPr lang="en-US" dirty="0" err="1" smtClean="0">
                <a:ea typeface="+mn-ea"/>
                <a:cs typeface="+mn-cs"/>
              </a:rPr>
              <a:t>sizeof</a:t>
            </a:r>
            <a:r>
              <a:rPr lang="en-US" dirty="0" smtClean="0">
                <a:ea typeface="+mn-ea"/>
                <a:cs typeface="+mn-cs"/>
              </a:rPr>
              <a:t>(T))</a:t>
            </a:r>
          </a:p>
          <a:p>
            <a:pPr>
              <a:defRPr/>
            </a:pPr>
            <a:r>
              <a:rPr lang="en-US" dirty="0" smtClean="0"/>
              <a:t>Returns a pointer to memory large enough to hold an array of length e with elements of type T</a:t>
            </a:r>
          </a:p>
          <a:p>
            <a:pPr>
              <a:defRPr/>
            </a:pPr>
            <a:r>
              <a:rPr lang="en-US" dirty="0" smtClean="0"/>
              <a:t>It is still not initialized (use a loop)!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Underused friend: </a:t>
            </a:r>
            <a:r>
              <a:rPr lang="en-US" dirty="0" err="1" smtClean="0">
                <a:ea typeface="+mn-ea"/>
                <a:cs typeface="+mn-cs"/>
              </a:rPr>
              <a:t>calloc</a:t>
            </a:r>
            <a:r>
              <a:rPr lang="en-US" dirty="0" smtClean="0">
                <a:ea typeface="+mn-ea"/>
                <a:cs typeface="+mn-cs"/>
              </a:rPr>
              <a:t> (takes e and </a:t>
            </a:r>
            <a:r>
              <a:rPr lang="en-US" dirty="0" err="1" smtClean="0">
                <a:ea typeface="+mn-ea"/>
                <a:cs typeface="+mn-cs"/>
              </a:rPr>
              <a:t>sizeof</a:t>
            </a:r>
            <a:r>
              <a:rPr lang="en-US" dirty="0" smtClean="0">
                <a:ea typeface="+mn-ea"/>
                <a:cs typeface="+mn-cs"/>
              </a:rPr>
              <a:t>(T) as separate arguments, initializes everything to 0)</a:t>
            </a:r>
          </a:p>
          <a:p>
            <a:pPr>
              <a:defRPr/>
            </a:pPr>
            <a:r>
              <a:rPr lang="en-US" dirty="0" err="1" smtClean="0"/>
              <a:t>malloc</a:t>
            </a:r>
            <a:r>
              <a:rPr lang="en-US" dirty="0" smtClean="0"/>
              <a:t> returns an </a:t>
            </a:r>
            <a:r>
              <a:rPr lang="en-US" dirty="0" err="1" smtClean="0"/>
              <a:t>untyped</a:t>
            </a:r>
            <a:r>
              <a:rPr lang="en-US" dirty="0" smtClean="0"/>
              <a:t> pointer (void*); the cast (T*) tells C to treat it as a pointer to a block of type T</a:t>
            </a:r>
          </a:p>
          <a:p>
            <a:pPr lvl="1">
              <a:defRPr/>
            </a:pPr>
            <a:r>
              <a:rPr lang="en-US" dirty="0" smtClean="0"/>
              <a:t>If allocation fails (extremely rare, but can happen), returns NULL.  Programs must </a:t>
            </a:r>
            <a:r>
              <a:rPr lang="en-US" i="1" dirty="0" smtClean="0"/>
              <a:t>always </a:t>
            </a:r>
            <a:r>
              <a:rPr lang="en-US" dirty="0" smtClean="0"/>
              <a:t>check.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F893974-224F-4758-BACA-E6B0EACA6A6B}" type="slidenum">
              <a:rPr lang="en-US" sz="1400" smtClean="0">
                <a:solidFill>
                  <a:srgbClr val="800080"/>
                </a:solidFill>
              </a:rPr>
              <a:pPr eaLnBrk="1" hangingPunct="1"/>
              <a:t>6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Half the battle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We can now allocate memory of any size and have it “live” forever</a:t>
            </a:r>
          </a:p>
          <a:p>
            <a:pPr>
              <a:defRPr/>
            </a:pPr>
            <a:r>
              <a:rPr lang="en-US" dirty="0" smtClean="0"/>
              <a:t>For example, we can allocate an array and use it indefinitely</a:t>
            </a:r>
          </a:p>
          <a:p>
            <a:pPr>
              <a:defRPr/>
            </a:pPr>
            <a:r>
              <a:rPr lang="en-US" dirty="0" smtClean="0"/>
              <a:t>Unfortunately, computers do not have infinite memory so “living forever” could be a problem</a:t>
            </a:r>
          </a:p>
          <a:p>
            <a:pPr>
              <a:defRPr/>
            </a:pPr>
            <a:r>
              <a:rPr lang="en-US" dirty="0" smtClean="0"/>
              <a:t>Java solution: Conceptually objects live forever, but the system has a garbage collector that finds unreachable objects and reclaims their space</a:t>
            </a:r>
          </a:p>
          <a:p>
            <a:pPr>
              <a:defRPr/>
            </a:pPr>
            <a:r>
              <a:rPr lang="en-US" dirty="0" smtClean="0"/>
              <a:t>C solution: You explicitly free an object’s space by passing a pointer to it to the library function free</a:t>
            </a:r>
          </a:p>
          <a:p>
            <a:pPr>
              <a:defRPr/>
            </a:pPr>
            <a:r>
              <a:rPr lang="en-US" dirty="0" smtClean="0"/>
              <a:t>Freeing heap memory correctly is </a:t>
            </a:r>
            <a:r>
              <a:rPr lang="en-US" b="1" i="1" dirty="0" smtClean="0"/>
              <a:t>very</a:t>
            </a:r>
            <a:r>
              <a:rPr lang="en-US" i="1" dirty="0" smtClean="0"/>
              <a:t> hard </a:t>
            </a:r>
            <a:r>
              <a:rPr lang="en-US" dirty="0" smtClean="0"/>
              <a:t>in complex software and is the </a:t>
            </a:r>
            <a:r>
              <a:rPr lang="en-US" i="1" dirty="0" smtClean="0"/>
              <a:t>disadvantage</a:t>
            </a:r>
            <a:r>
              <a:rPr lang="en-US" dirty="0" smtClean="0"/>
              <a:t> of C-style heap-allocation</a:t>
            </a:r>
            <a:endParaRPr 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D86D7FC-1D8D-449D-9D4E-24F99FFBC341}" type="slidenum">
              <a:rPr lang="en-US" sz="1400" smtClean="0">
                <a:solidFill>
                  <a:srgbClr val="800080"/>
                </a:solidFill>
              </a:rPr>
              <a:pPr eaLnBrk="1" hangingPunct="1"/>
              <a:t>7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Everybody wants to be free(d once)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953000"/>
          </a:xfrm>
        </p:spPr>
        <p:txBody>
          <a:bodyPr>
            <a:normAutofit fontScale="92500" lnSpcReduction="20000"/>
          </a:bodyPr>
          <a:lstStyle/>
          <a:p>
            <a:pPr lvl="1">
              <a:buFontTx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* p = (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*)</a:t>
            </a:r>
            <a:r>
              <a:rPr lang="en-US" dirty="0" err="1" smtClean="0">
                <a:ea typeface="+mn-ea"/>
                <a:cs typeface="+mn-cs"/>
              </a:rPr>
              <a:t>malloc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dirty="0" err="1" smtClean="0">
                <a:ea typeface="+mn-ea"/>
                <a:cs typeface="+mn-cs"/>
              </a:rPr>
              <a:t>sizeof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));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p = NULL; /* LEAK! */</a:t>
            </a:r>
          </a:p>
          <a:p>
            <a:pPr lvl="1">
              <a:buFontTx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* q = (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*)</a:t>
            </a:r>
            <a:r>
              <a:rPr lang="en-US" dirty="0" err="1" smtClean="0">
                <a:ea typeface="+mn-ea"/>
                <a:cs typeface="+mn-cs"/>
              </a:rPr>
              <a:t>malloc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dirty="0" err="1" smtClean="0">
                <a:ea typeface="+mn-ea"/>
                <a:cs typeface="+mn-cs"/>
              </a:rPr>
              <a:t>sizeof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));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free(q);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free(q); /* HYCSBWK */</a:t>
            </a:r>
          </a:p>
          <a:p>
            <a:pPr lvl="1">
              <a:buFontTx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* r = (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*)</a:t>
            </a:r>
            <a:r>
              <a:rPr lang="en-US" dirty="0" err="1" smtClean="0">
                <a:ea typeface="+mn-ea"/>
                <a:cs typeface="+mn-cs"/>
              </a:rPr>
              <a:t>malloc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dirty="0" err="1" smtClean="0">
                <a:ea typeface="+mn-ea"/>
                <a:cs typeface="+mn-cs"/>
              </a:rPr>
              <a:t>sizeof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));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free(r);</a:t>
            </a:r>
          </a:p>
          <a:p>
            <a:pPr lvl="1">
              <a:buFontTx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* s = (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*)</a:t>
            </a:r>
            <a:r>
              <a:rPr lang="en-US" dirty="0" err="1" smtClean="0">
                <a:ea typeface="+mn-ea"/>
                <a:cs typeface="+mn-cs"/>
              </a:rPr>
              <a:t>malloc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dirty="0" err="1" smtClean="0">
                <a:ea typeface="+mn-ea"/>
                <a:cs typeface="+mn-cs"/>
              </a:rPr>
              <a:t>sizeof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));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*s = 19;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*r = 17; /* HYCSBWK, but maybe *s==17 ?! */</a:t>
            </a:r>
          </a:p>
          <a:p>
            <a:pPr>
              <a:defRPr/>
            </a:pPr>
            <a:r>
              <a:rPr lang="en-US" dirty="0" smtClean="0"/>
              <a:t>Problems much worse with functions: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f returns a pointer; (when) should </a:t>
            </a:r>
            <a:r>
              <a:rPr lang="en-US" dirty="0" err="1" smtClean="0">
                <a:ea typeface="+mn-ea"/>
                <a:cs typeface="+mn-cs"/>
              </a:rPr>
              <a:t>f’s</a:t>
            </a:r>
            <a:r>
              <a:rPr lang="en-US" dirty="0" smtClean="0">
                <a:ea typeface="+mn-ea"/>
                <a:cs typeface="+mn-cs"/>
              </a:rPr>
              <a:t> caller free the pointed-to object?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g takes two pointers and frees one pointed-to object. Can the other pointer be </a:t>
            </a:r>
            <a:r>
              <a:rPr lang="en-US" dirty="0" err="1" smtClean="0">
                <a:ea typeface="+mn-ea"/>
                <a:cs typeface="+mn-cs"/>
              </a:rPr>
              <a:t>dereferenced</a:t>
            </a:r>
            <a:r>
              <a:rPr lang="en-US" dirty="0" smtClean="0">
                <a:ea typeface="+mn-ea"/>
                <a:cs typeface="+mn-cs"/>
              </a:rPr>
              <a:t>?</a:t>
            </a:r>
            <a:endParaRPr 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CEF90DF-B1B8-439F-B94B-4D28C556BBDF}" type="slidenum">
              <a:rPr lang="en-US" sz="1400" smtClean="0">
                <a:solidFill>
                  <a:srgbClr val="800080"/>
                </a:solidFill>
              </a:rPr>
              <a:pPr eaLnBrk="1" hangingPunct="1"/>
              <a:t>8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The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For every run-time call to </a:t>
            </a:r>
            <a:r>
              <a:rPr lang="en-US" dirty="0" err="1" smtClean="0"/>
              <a:t>malloc</a:t>
            </a:r>
            <a:r>
              <a:rPr lang="en-US" dirty="0" smtClean="0"/>
              <a:t> there should be one run-time call to free</a:t>
            </a:r>
          </a:p>
          <a:p>
            <a:pPr>
              <a:defRPr/>
            </a:pPr>
            <a:r>
              <a:rPr lang="en-US" dirty="0" smtClean="0"/>
              <a:t>If you “lose all pointers” to an object, you can’t ever call free (a leak)!</a:t>
            </a:r>
          </a:p>
          <a:p>
            <a:pPr>
              <a:defRPr/>
            </a:pPr>
            <a:r>
              <a:rPr lang="en-US" dirty="0" smtClean="0"/>
              <a:t>If you “use an object after it’s freed” (or free it twice), you used a dangling pointer!</a:t>
            </a:r>
          </a:p>
          <a:p>
            <a:pPr>
              <a:defRPr/>
            </a:pPr>
            <a:r>
              <a:rPr lang="en-US" dirty="0" smtClean="0"/>
              <a:t>Note: It’s possible but rare to use up too much memory without creating “leaks via no more pointers to an object”</a:t>
            </a:r>
          </a:p>
          <a:p>
            <a:pPr>
              <a:defRPr/>
            </a:pPr>
            <a:r>
              <a:rPr lang="en-US" dirty="0" smtClean="0"/>
              <a:t>Interesting side-note: The standard-library must “remember” how big the object is (but it won’t tell you)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We will explore this further…  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					later ….</a:t>
            </a:r>
            <a:endParaRPr lang="en-US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C852B14-E23F-41EA-9391-F35C5C445B43}" type="slidenum">
              <a:rPr lang="en-US" sz="1400" smtClean="0">
                <a:solidFill>
                  <a:srgbClr val="800080"/>
                </a:solidFill>
              </a:rPr>
              <a:pPr eaLnBrk="1" hangingPunct="1"/>
              <a:t>9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1279</TotalTime>
  <Words>1117</Words>
  <Application>Microsoft Macintosh PowerPoint</Application>
  <PresentationFormat>On-screen Show (4:3)</PresentationFormat>
  <Paragraphs>108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simple</vt:lpstr>
      <vt:lpstr>CSE 374 Programming Concepts &amp; Tools</vt:lpstr>
      <vt:lpstr>Administrivia</vt:lpstr>
      <vt:lpstr>Pointer syntax</vt:lpstr>
      <vt:lpstr>Heap allocation</vt:lpstr>
      <vt:lpstr>malloc, part 1</vt:lpstr>
      <vt:lpstr>malloc, part 2</vt:lpstr>
      <vt:lpstr>Half the battle</vt:lpstr>
      <vt:lpstr>Everybody wants to be free(d once)</vt:lpstr>
      <vt:lpstr>The Rules</vt:lpstr>
      <vt:lpstr>Valgrind</vt:lpstr>
      <vt:lpstr>Processes and the heap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202</cp:revision>
  <cp:lastPrinted>2015-10-28T23:01:09Z</cp:lastPrinted>
  <dcterms:created xsi:type="dcterms:W3CDTF">2009-03-30T02:04:14Z</dcterms:created>
  <dcterms:modified xsi:type="dcterms:W3CDTF">2015-10-28T23:01:11Z</dcterms:modified>
</cp:coreProperties>
</file>