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4" r:id="rId6"/>
    <p:sldId id="263" r:id="rId7"/>
    <p:sldId id="266" r:id="rId8"/>
    <p:sldId id="267" r:id="rId9"/>
    <p:sldId id="265" r:id="rId10"/>
    <p:sldId id="268" r:id="rId11"/>
    <p:sldId id="271" r:id="rId12"/>
    <p:sldId id="270" r:id="rId13"/>
  </p:sldIdLst>
  <p:sldSz cx="9144000" cy="6858000" type="screen4x3"/>
  <p:notesSz cx="6934200" cy="9220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9-</a:t>
            </a:r>
            <a:fld id="{D841668B-D132-4526-B58A-6FC8CFF3A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9" tIns="46129" rIns="92259" bIns="4612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0875BFD-81D9-4FA3-9D03-3DA59DFD0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0A91A2-5DF1-4CE2-B84C-4570D84C4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C9B5-9256-4505-9DAD-A65E65DD2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ED92-22ED-4C9F-8688-922E72CD0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4DEC-A5B4-4DE2-8ACB-6447FC01A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8E29-A761-41A9-9B8D-77C168B17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CBC7D-C01D-4240-8643-FF5C92FE7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5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78AF-42E5-4079-A399-E083386C8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8D3E6-F620-425E-B530-460AF0285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1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C66A3-72A0-4D8C-9299-5769F17C9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0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7FE5-1B3F-4E4E-A954-CB57A2CF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9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7A1C-7A10-4BE3-B617-413488830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029B2537-CF48-4DF7-9ED9-4C51A173B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9 – C: Locals, </a:t>
            </a:r>
            <a:r>
              <a:rPr lang="en-US" dirty="0" err="1" smtClean="0"/>
              <a:t>lvalues</a:t>
            </a:r>
            <a:r>
              <a:rPr lang="en-US" dirty="0" smtClean="0"/>
              <a:t> and </a:t>
            </a:r>
            <a:r>
              <a:rPr lang="en-US" dirty="0" err="1" smtClean="0"/>
              <a:t>rvalues</a:t>
            </a:r>
            <a:r>
              <a:rPr lang="en-US" dirty="0" smtClean="0"/>
              <a:t>, more pointers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Dangling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lvl="1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f(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x)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*p;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if(x)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y = 3;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p = &amp;y; </a:t>
            </a:r>
            <a:r>
              <a:rPr lang="en-US" dirty="0" smtClean="0">
                <a:ea typeface="+mn-ea"/>
                <a:cs typeface="+mn-cs"/>
              </a:rPr>
              <a:t>    	/</a:t>
            </a:r>
            <a:r>
              <a:rPr lang="en-US" dirty="0" smtClean="0">
                <a:ea typeface="+mn-ea"/>
                <a:cs typeface="+mn-cs"/>
              </a:rPr>
              <a:t>* ok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} </a:t>
            </a:r>
            <a:r>
              <a:rPr lang="en-US" dirty="0" smtClean="0">
                <a:ea typeface="+mn-ea"/>
                <a:cs typeface="+mn-cs"/>
              </a:rPr>
              <a:t>			/</a:t>
            </a:r>
            <a:r>
              <a:rPr lang="en-US" dirty="0" smtClean="0">
                <a:ea typeface="+mn-ea"/>
                <a:cs typeface="+mn-cs"/>
              </a:rPr>
              <a:t>* ok, but p now dangling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	/* y = 4 does not compile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*p = 7; 	</a:t>
            </a:r>
            <a:r>
              <a:rPr lang="en-US" dirty="0" smtClean="0">
                <a:ea typeface="+mn-ea"/>
                <a:cs typeface="+mn-cs"/>
              </a:rPr>
              <a:t>	/</a:t>
            </a:r>
            <a:r>
              <a:rPr lang="en-US" dirty="0" smtClean="0">
                <a:ea typeface="+mn-ea"/>
                <a:cs typeface="+mn-cs"/>
              </a:rPr>
              <a:t>* could CRASH but probably not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p; 	</a:t>
            </a:r>
            <a:r>
              <a:rPr lang="en-US" dirty="0" smtClean="0">
                <a:ea typeface="+mn-ea"/>
                <a:cs typeface="+mn-cs"/>
              </a:rPr>
              <a:t>	/</a:t>
            </a:r>
            <a:r>
              <a:rPr lang="en-US" dirty="0" smtClean="0">
                <a:ea typeface="+mn-ea"/>
                <a:cs typeface="+mn-cs"/>
              </a:rPr>
              <a:t>* uh-oh, but no crash yet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g(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*p) { *p = 123; }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h()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g(f(7)); 	/* HOPEFULLY YOU CRASH (but maybe not) */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If p has type T* or type T[ ] :</a:t>
            </a:r>
          </a:p>
          <a:p>
            <a:pPr lvl="1">
              <a:defRPr/>
            </a:pPr>
            <a:r>
              <a:rPr lang="en-US" dirty="0" smtClean="0"/>
              <a:t>*p has type T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 err="1" smtClean="0"/>
              <a:t>i</a:t>
            </a:r>
            <a:r>
              <a:rPr lang="en-US" dirty="0" smtClean="0"/>
              <a:t> is an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p+i</a:t>
            </a:r>
            <a:r>
              <a:rPr lang="en-US" dirty="0" smtClean="0"/>
              <a:t> refers to the location of an item of type T that is </a:t>
            </a:r>
            <a:r>
              <a:rPr lang="en-US" dirty="0" err="1" smtClean="0"/>
              <a:t>i</a:t>
            </a:r>
            <a:r>
              <a:rPr lang="en-US" dirty="0" smtClean="0"/>
              <a:t> items past p (</a:t>
            </a:r>
            <a:r>
              <a:rPr lang="en-US" i="1" dirty="0" smtClean="0"/>
              <a:t>not</a:t>
            </a:r>
            <a:r>
              <a:rPr lang="en-US" dirty="0" smtClean="0"/>
              <a:t> +</a:t>
            </a:r>
            <a:r>
              <a:rPr lang="en-US" dirty="0" err="1" smtClean="0"/>
              <a:t>i</a:t>
            </a:r>
            <a:r>
              <a:rPr lang="en-US" dirty="0" smtClean="0"/>
              <a:t> storage locations unless each item of type T takes up exactly 1 unit of storage)</a:t>
            </a:r>
          </a:p>
          <a:p>
            <a:pPr lvl="1">
              <a:defRPr/>
            </a:pP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 is defined to mean *(</a:t>
            </a:r>
            <a:r>
              <a:rPr lang="en-US" dirty="0" err="1" smtClean="0"/>
              <a:t>p+i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if p is used in an expression (including as a function argument) it has type T*</a:t>
            </a:r>
          </a:p>
          <a:p>
            <a:pPr lvl="2">
              <a:defRPr/>
            </a:pPr>
            <a:r>
              <a:rPr lang="en-US" dirty="0" smtClean="0"/>
              <a:t>Even if it is declared as having type T[ ]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One consequence: array arguments are always “passed by reference” (as a pointer), not “by value” (which would mean copying the entire array value)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Arrays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“Implicit array promotion”: a variable of type T[ ] becomes a variable of type T* in an expression</a:t>
            </a:r>
          </a:p>
          <a:p>
            <a:pPr lvl="3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f1(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p) { *p = 5; }</a:t>
            </a:r>
          </a:p>
          <a:p>
            <a:pPr lvl="2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f2()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x[3]</a:t>
            </a:r>
            <a:r>
              <a:rPr lang="en-US" smtClean="0">
                <a:ea typeface="+mn-ea"/>
                <a:cs typeface="+mn-cs"/>
              </a:rPr>
              <a:t>;      </a:t>
            </a:r>
            <a:r>
              <a:rPr lang="en-US" smtClean="0">
                <a:ea typeface="+mn-ea"/>
                <a:cs typeface="+mn-cs"/>
              </a:rPr>
              <a:t>	/</a:t>
            </a:r>
            <a:r>
              <a:rPr lang="en-US" dirty="0" smtClean="0">
                <a:ea typeface="+mn-ea"/>
                <a:cs typeface="+mn-cs"/>
              </a:rPr>
              <a:t>* x on stack */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x[0] = 5;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/* (&amp;x)[0] = 5; wrong */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*x = 5;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*(x+0) = 5;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f1(x);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/* f1(&amp;x); wrong – watch types! */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/* x = &amp;x[2]; wrong – x isn’t really a pointer! */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*p = &amp;x[2];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x;     /* wrong – dangling pointer – but type correct */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story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 low-level execution model of a process (one address space)</a:t>
            </a:r>
          </a:p>
          <a:p>
            <a:pPr>
              <a:defRPr/>
            </a:pPr>
            <a:r>
              <a:rPr lang="en-US" dirty="0" smtClean="0"/>
              <a:t>Basics of C: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Language features: functions, pointers, arrays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Idioms: Array-lengths, strings with ’\0’ terminators</a:t>
            </a:r>
          </a:p>
          <a:p>
            <a:pPr lvl="1">
              <a:defRPr/>
            </a:pPr>
            <a:r>
              <a:rPr lang="en-US" dirty="0" smtClean="0"/>
              <a:t>Control constructs and </a:t>
            </a:r>
            <a:r>
              <a:rPr lang="en-US" dirty="0" err="1" smtClean="0"/>
              <a:t>int</a:t>
            </a:r>
            <a:r>
              <a:rPr lang="en-US" dirty="0" smtClean="0"/>
              <a:t> guards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Today, more features: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Local declarations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Storage duration and scope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Left vs. right expressions; more pointers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Dangling pointers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Stack arrays and implicit pointers (confusing)</a:t>
            </a:r>
          </a:p>
          <a:p>
            <a:pPr>
              <a:defRPr/>
            </a:pPr>
            <a:r>
              <a:rPr lang="en-US" dirty="0" smtClean="0"/>
              <a:t>Later: </a:t>
            </a:r>
            <a:r>
              <a:rPr lang="en-US" dirty="0" err="1" smtClean="0"/>
              <a:t>structs</a:t>
            </a:r>
            <a:r>
              <a:rPr lang="en-US" dirty="0" smtClean="0"/>
              <a:t>; the heap and manual memory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Storage, lifetime, and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At run-time, every variable needs space</a:t>
            </a:r>
          </a:p>
          <a:p>
            <a:pPr lvl="1">
              <a:defRPr/>
            </a:pPr>
            <a:r>
              <a:rPr lang="en-US" dirty="0" smtClean="0"/>
              <a:t>When is the space allocated and </a:t>
            </a:r>
            <a:r>
              <a:rPr lang="en-US" dirty="0" err="1" smtClean="0"/>
              <a:t>deallocated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smtClean="0"/>
              <a:t>Every variable has scope</a:t>
            </a:r>
          </a:p>
          <a:p>
            <a:pPr lvl="1">
              <a:defRPr/>
            </a:pPr>
            <a:r>
              <a:rPr lang="en-US" dirty="0" smtClean="0"/>
              <a:t>Where can the variable be used (unless another variable shadows it)?</a:t>
            </a:r>
          </a:p>
          <a:p>
            <a:pPr>
              <a:defRPr/>
            </a:pPr>
            <a:r>
              <a:rPr lang="en-US" dirty="0" smtClean="0"/>
              <a:t>C has several answers (with inconsistent reuse of the word static)</a:t>
            </a:r>
          </a:p>
          <a:p>
            <a:pPr>
              <a:defRPr/>
            </a:pPr>
            <a:r>
              <a:rPr lang="en-US" dirty="0" smtClean="0"/>
              <a:t>Some answers rarely used but understanding storage, lifetime, and scope is important</a:t>
            </a:r>
          </a:p>
          <a:p>
            <a:pPr>
              <a:defRPr/>
            </a:pPr>
            <a:r>
              <a:rPr lang="en-US" dirty="0" smtClean="0"/>
              <a:t>Related: Allocating space is separate from initializing that space</a:t>
            </a:r>
          </a:p>
          <a:p>
            <a:pPr lvl="1">
              <a:defRPr/>
            </a:pPr>
            <a:r>
              <a:rPr lang="en-US" dirty="0" smtClean="0"/>
              <a:t>Use uninitialized bits? Hopefully crash but who knows?</a:t>
            </a:r>
          </a:p>
          <a:p>
            <a:pPr lvl="1">
              <a:defRPr/>
            </a:pPr>
            <a:r>
              <a:rPr lang="en-US" dirty="0" smtClean="0"/>
              <a:t>Unlike Java, which zeros out objects and complains about uninitialized locals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Storage, lifetime, and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Global variables </a:t>
            </a:r>
            <a:r>
              <a:rPr lang="en-US" dirty="0" smtClean="0"/>
              <a:t>allocated before main, </a:t>
            </a:r>
            <a:r>
              <a:rPr lang="en-US" dirty="0" err="1" smtClean="0"/>
              <a:t>deallocated</a:t>
            </a:r>
            <a:r>
              <a:rPr lang="en-US" dirty="0" smtClean="0"/>
              <a:t> after main. Scope is entire program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Usually bad style, kind of like public static Java fields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can be OK for truly global data like conversion tables, physical constants, etc.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Static global variables </a:t>
            </a:r>
            <a:r>
              <a:rPr lang="en-US" dirty="0" smtClean="0"/>
              <a:t>like global variables but scope is just that source file, kind of like private static Java fields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Related: static functions cannot be called from other files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Static local variables </a:t>
            </a:r>
            <a:r>
              <a:rPr lang="en-US" dirty="0" smtClean="0"/>
              <a:t>lifetime like global variables (!) but scope is just that function, rarely used  (We </a:t>
            </a:r>
            <a:r>
              <a:rPr lang="en-US" i="1" dirty="0" smtClean="0">
                <a:solidFill>
                  <a:srgbClr val="FF0000"/>
                </a:solidFill>
              </a:rPr>
              <a:t>won’t</a:t>
            </a:r>
            <a:r>
              <a:rPr lang="en-US" dirty="0" smtClean="0"/>
              <a:t> use them)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Local variables </a:t>
            </a:r>
            <a:r>
              <a:rPr lang="en-US" dirty="0" smtClean="0"/>
              <a:t>(often called </a:t>
            </a:r>
            <a:r>
              <a:rPr lang="en-US" i="1" dirty="0" smtClean="0">
                <a:solidFill>
                  <a:schemeClr val="accent6"/>
                </a:solidFill>
              </a:rPr>
              <a:t>automatic</a:t>
            </a:r>
            <a:r>
              <a:rPr lang="en-US" dirty="0" smtClean="0"/>
              <a:t>) allocated “when reached” </a:t>
            </a:r>
            <a:r>
              <a:rPr lang="en-US" dirty="0" err="1" smtClean="0"/>
              <a:t>deallocated</a:t>
            </a:r>
            <a:r>
              <a:rPr lang="en-US" dirty="0" smtClean="0"/>
              <a:t> “after that block”, scope is that block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W</a:t>
            </a:r>
            <a:r>
              <a:rPr lang="en-US" dirty="0" smtClean="0">
                <a:ea typeface="+mn-ea"/>
                <a:cs typeface="+mn-cs"/>
              </a:rPr>
              <a:t>ith recursion, multiple copies of same variable (one per stack frame/function activation)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Like local variables in Java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lvalues vs rvalues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In intro courses we are usually fairly sloppy about the difference between the left side of an assignment and the right. To “really get” C, it helps to get this straight: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Law #1: Left-expressions get evaluated to locations (addresses)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Law #2: Right-expressions get evaluated to values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Law #3: Values include numbers and pointers (addresses)</a:t>
            </a:r>
          </a:p>
          <a:p>
            <a:pPr>
              <a:defRPr/>
            </a:pPr>
            <a:r>
              <a:rPr lang="en-US" dirty="0" smtClean="0"/>
              <a:t>The key difference is the “rule” for variables: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 a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left-expression</a:t>
            </a:r>
            <a:r>
              <a:rPr lang="en-US" dirty="0" smtClean="0">
                <a:ea typeface="+mn-ea"/>
                <a:cs typeface="+mn-cs"/>
              </a:rPr>
              <a:t>, a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variable </a:t>
            </a:r>
            <a:r>
              <a:rPr lang="en-US" i="1" dirty="0" smtClean="0">
                <a:solidFill>
                  <a:srgbClr val="0000FF"/>
                </a:solidFill>
                <a:ea typeface="+mn-ea"/>
                <a:cs typeface="+mn-cs"/>
              </a:rPr>
              <a:t>is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 a location </a:t>
            </a:r>
            <a:r>
              <a:rPr lang="en-US" dirty="0" smtClean="0">
                <a:ea typeface="+mn-ea"/>
                <a:cs typeface="+mn-cs"/>
              </a:rPr>
              <a:t>and </a:t>
            </a:r>
            <a:r>
              <a:rPr lang="en-US" i="1" dirty="0" smtClean="0">
                <a:ea typeface="+mn-ea"/>
                <a:cs typeface="+mn-cs"/>
              </a:rPr>
              <a:t>we are done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 a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right-expression</a:t>
            </a:r>
            <a:r>
              <a:rPr lang="en-US" dirty="0" smtClean="0">
                <a:ea typeface="+mn-ea"/>
                <a:cs typeface="+mn-cs"/>
              </a:rPr>
              <a:t>, a 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variable gets evaluated to its location’s </a:t>
            </a:r>
            <a:r>
              <a:rPr lang="en-US" i="1" dirty="0" smtClean="0">
                <a:solidFill>
                  <a:srgbClr val="0000FF"/>
                </a:solidFill>
                <a:ea typeface="+mn-ea"/>
                <a:cs typeface="+mn-cs"/>
              </a:rPr>
              <a:t>contents</a:t>
            </a:r>
            <a:r>
              <a:rPr lang="en-US" dirty="0" smtClean="0">
                <a:ea typeface="+mn-ea"/>
                <a:cs typeface="+mn-cs"/>
              </a:rPr>
              <a:t>, and </a:t>
            </a:r>
            <a:r>
              <a:rPr lang="en-US" i="1" dirty="0" smtClean="0">
                <a:ea typeface="+mn-ea"/>
                <a:cs typeface="+mn-cs"/>
              </a:rPr>
              <a:t>then</a:t>
            </a:r>
            <a:r>
              <a:rPr lang="en-US" dirty="0" smtClean="0">
                <a:ea typeface="+mn-ea"/>
                <a:cs typeface="+mn-cs"/>
              </a:rPr>
              <a:t> we are done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Most things do not make sense as left expressions</a:t>
            </a:r>
          </a:p>
          <a:p>
            <a:pPr>
              <a:defRPr/>
            </a:pPr>
            <a:r>
              <a:rPr lang="en-US" dirty="0" smtClean="0"/>
              <a:t>Note: This is true in Java too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Storage and scope of arguments is like for local variables</a:t>
            </a:r>
          </a:p>
          <a:p>
            <a:pPr>
              <a:defRPr/>
            </a:pPr>
            <a:r>
              <a:rPr lang="en-US" dirty="0" smtClean="0"/>
              <a:t>But initialized by the caller (“copying” the value)</a:t>
            </a:r>
          </a:p>
          <a:p>
            <a:pPr>
              <a:defRPr/>
            </a:pPr>
            <a:r>
              <a:rPr lang="en-US" dirty="0" smtClean="0"/>
              <a:t>So assigning to an argument has no affect on the caller</a:t>
            </a:r>
          </a:p>
          <a:p>
            <a:pPr>
              <a:defRPr/>
            </a:pPr>
            <a:r>
              <a:rPr lang="en-US" dirty="0" smtClean="0"/>
              <a:t>But assigning to the space </a:t>
            </a:r>
            <a:r>
              <a:rPr lang="en-US" i="1" dirty="0" smtClean="0"/>
              <a:t>pointed-to</a:t>
            </a:r>
            <a:r>
              <a:rPr lang="en-US" dirty="0" smtClean="0"/>
              <a:t> by an argument might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f() { 		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g(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x)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=17; 			   x = x+1;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j=g(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); 		   return x+1;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("%d %</a:t>
            </a:r>
            <a:r>
              <a:rPr lang="en-US" dirty="0" err="1" smtClean="0">
                <a:ea typeface="+mn-ea"/>
                <a:cs typeface="+mn-cs"/>
              </a:rPr>
              <a:t>d",i,j</a:t>
            </a:r>
            <a:r>
              <a:rPr lang="en-US" dirty="0" smtClean="0">
                <a:ea typeface="+mn-ea"/>
                <a:cs typeface="+mn-cs"/>
              </a:rPr>
              <a:t>); 	}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Storage and scope of arguments is like for local variables</a:t>
            </a:r>
          </a:p>
          <a:p>
            <a:pPr>
              <a:defRPr/>
            </a:pPr>
            <a:r>
              <a:rPr lang="en-US" dirty="0" smtClean="0"/>
              <a:t>But initialized by the caller (“copying” the value)</a:t>
            </a:r>
          </a:p>
          <a:p>
            <a:pPr>
              <a:defRPr/>
            </a:pPr>
            <a:r>
              <a:rPr lang="en-US" dirty="0" smtClean="0"/>
              <a:t>So assigning to an argument has no affect on the caller</a:t>
            </a:r>
          </a:p>
          <a:p>
            <a:pPr>
              <a:defRPr/>
            </a:pPr>
            <a:r>
              <a:rPr lang="en-US" dirty="0" smtClean="0"/>
              <a:t>But assigning to the space </a:t>
            </a:r>
            <a:r>
              <a:rPr lang="en-US" i="1" dirty="0" smtClean="0"/>
              <a:t>pointed-to</a:t>
            </a:r>
            <a:r>
              <a:rPr lang="en-US" dirty="0" smtClean="0"/>
              <a:t> by an argument might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f() { 		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g(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p)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=17; 			   *p = (*p) + 1;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j=g(&amp;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); 		   return (*p) + 1;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("%d %d",</a:t>
            </a:r>
            <a:r>
              <a:rPr lang="en-US" dirty="0" err="1" smtClean="0">
                <a:ea typeface="+mn-ea"/>
                <a:cs typeface="+mn-cs"/>
              </a:rPr>
              <a:t>i,j</a:t>
            </a:r>
            <a:r>
              <a:rPr lang="en-US" dirty="0" smtClean="0">
                <a:ea typeface="+mn-ea"/>
                <a:cs typeface="+mn-cs"/>
              </a:rPr>
              <a:t>); 	}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Storage and scope of arguments is like for local variables</a:t>
            </a:r>
          </a:p>
          <a:p>
            <a:pPr>
              <a:defRPr/>
            </a:pPr>
            <a:r>
              <a:rPr lang="en-US" dirty="0" smtClean="0"/>
              <a:t>But initialized by the caller (“copying” the value)</a:t>
            </a:r>
          </a:p>
          <a:p>
            <a:pPr>
              <a:defRPr/>
            </a:pPr>
            <a:r>
              <a:rPr lang="en-US" dirty="0" smtClean="0"/>
              <a:t>So assigning to an argument has no affect on the caller</a:t>
            </a:r>
          </a:p>
          <a:p>
            <a:pPr>
              <a:defRPr/>
            </a:pPr>
            <a:r>
              <a:rPr lang="en-US" dirty="0" smtClean="0"/>
              <a:t>But assigning to the space </a:t>
            </a:r>
            <a:r>
              <a:rPr lang="en-US" i="1" dirty="0" smtClean="0"/>
              <a:t>pointed-to</a:t>
            </a:r>
            <a:r>
              <a:rPr lang="en-US" dirty="0" smtClean="0"/>
              <a:t> by an argument might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f() { 			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g(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 p) {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=17; 			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k = *p;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j=g(&amp;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); 		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*q = &amp;k;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printf("%d</a:t>
            </a:r>
            <a:r>
              <a:rPr lang="en-US" dirty="0" smtClean="0">
                <a:ea typeface="+mn-ea"/>
                <a:cs typeface="+mn-cs"/>
              </a:rPr>
              <a:t> %</a:t>
            </a:r>
            <a:r>
              <a:rPr lang="en-US" dirty="0" err="1" smtClean="0">
                <a:ea typeface="+mn-ea"/>
                <a:cs typeface="+mn-cs"/>
              </a:rPr>
              <a:t>d",i,j</a:t>
            </a:r>
            <a:r>
              <a:rPr lang="en-US" dirty="0" smtClean="0">
                <a:ea typeface="+mn-ea"/>
                <a:cs typeface="+mn-cs"/>
              </a:rPr>
              <a:t>); 	   *</a:t>
            </a:r>
            <a:r>
              <a:rPr lang="en-US" dirty="0" err="1" smtClean="0">
                <a:ea typeface="+mn-ea"/>
                <a:cs typeface="+mn-cs"/>
              </a:rPr>
              <a:t>p</a:t>
            </a:r>
            <a:r>
              <a:rPr lang="en-US" dirty="0" smtClean="0">
                <a:ea typeface="+mn-ea"/>
                <a:cs typeface="+mn-cs"/>
              </a:rPr>
              <a:t> = *</a:t>
            </a:r>
            <a:r>
              <a:rPr lang="en-US" dirty="0" err="1" smtClean="0">
                <a:ea typeface="+mn-ea"/>
                <a:cs typeface="+mn-cs"/>
              </a:rPr>
              <a:t>q</a:t>
            </a:r>
            <a:r>
              <a:rPr lang="en-US" dirty="0" smtClean="0">
                <a:ea typeface="+mn-ea"/>
                <a:cs typeface="+mn-cs"/>
              </a:rPr>
              <a:t>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					   (*p) = (*q) + 1;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			</a:t>
            </a:r>
            <a:r>
              <a:rPr lang="en-US" dirty="0" smtClean="0"/>
              <a:t>   return (*q) + 1;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				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Pointers to pointers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Any level of pointer makes sense: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, *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, **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Same example: 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[0], </a:t>
            </a:r>
            <a:r>
              <a:rPr lang="en-US" dirty="0" err="1" smtClean="0">
                <a:ea typeface="+mn-ea"/>
                <a:cs typeface="+mn-cs"/>
              </a:rPr>
              <a:t>argv</a:t>
            </a:r>
            <a:r>
              <a:rPr lang="en-US" dirty="0" smtClean="0">
                <a:ea typeface="+mn-ea"/>
                <a:cs typeface="+mn-cs"/>
              </a:rPr>
              <a:t>[0][0]</a:t>
            </a:r>
          </a:p>
          <a:p>
            <a:pPr>
              <a:defRPr/>
            </a:pPr>
            <a:r>
              <a:rPr lang="en-US" dirty="0" smtClean="0"/>
              <a:t>But &amp;(&amp;p) makes no sense (&amp;p is not a left-expression, the value is an address but the value is in no-particular-place)</a:t>
            </a:r>
          </a:p>
          <a:p>
            <a:pPr>
              <a:defRPr/>
            </a:pPr>
            <a:r>
              <a:rPr lang="en-US" dirty="0" smtClean="0"/>
              <a:t>This makes sense (well, at least it’s legal C):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void f(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 x)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*p = &amp;x;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</a:t>
            </a:r>
            <a:r>
              <a:rPr lang="en-US" dirty="0" err="1" smtClean="0">
                <a:ea typeface="+mn-ea"/>
                <a:cs typeface="+mn-cs"/>
              </a:rPr>
              <a:t>int</a:t>
            </a:r>
            <a:r>
              <a:rPr lang="en-US" dirty="0" smtClean="0">
                <a:ea typeface="+mn-ea"/>
                <a:cs typeface="+mn-cs"/>
              </a:rPr>
              <a:t>**q = &amp;p;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 ... can use x, p, *p, q, *q, **q, ...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defRPr/>
            </a:pPr>
            <a:r>
              <a:rPr lang="en-US" dirty="0" smtClean="0"/>
              <a:t>Note: When playing, you can print pointers (i.e., addresses) with %p (just numbers in hexadecimal)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74DEC-A5B4-4DE2-8ACB-6447FC01A5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1119</TotalTime>
  <Words>1020</Words>
  <Application>Microsoft Macintosh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</vt:lpstr>
      <vt:lpstr>CSE 374 Programming Concepts &amp; Tools</vt:lpstr>
      <vt:lpstr>The story so far…</vt:lpstr>
      <vt:lpstr>Storage, lifetime, and scope</vt:lpstr>
      <vt:lpstr>Storage, lifetime, and scope</vt:lpstr>
      <vt:lpstr>lvalues vs rvalues</vt:lpstr>
      <vt:lpstr>Function arguments</vt:lpstr>
      <vt:lpstr>Function arguments</vt:lpstr>
      <vt:lpstr>Function arguments</vt:lpstr>
      <vt:lpstr>Pointers to pointers to …</vt:lpstr>
      <vt:lpstr>Dangling pointers</vt:lpstr>
      <vt:lpstr>Arrays and Pointers</vt:lpstr>
      <vt:lpstr>Arrays revisited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183</cp:revision>
  <cp:lastPrinted>2012-01-30T04:45:37Z</cp:lastPrinted>
  <dcterms:created xsi:type="dcterms:W3CDTF">2012-02-03T20:37:40Z</dcterms:created>
  <dcterms:modified xsi:type="dcterms:W3CDTF">2015-10-17T00:12:13Z</dcterms:modified>
</cp:coreProperties>
</file>