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58" r:id="rId10"/>
    <p:sldId id="259" r:id="rId11"/>
    <p:sldId id="260" r:id="rId12"/>
    <p:sldId id="271" r:id="rId13"/>
    <p:sldId id="261" r:id="rId14"/>
    <p:sldId id="262" r:id="rId15"/>
    <p:sldId id="263" r:id="rId16"/>
    <p:sldId id="264" r:id="rId17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11" autoAdjust="0"/>
  </p:normalViewPr>
  <p:slideViewPr>
    <p:cSldViewPr>
      <p:cViewPr varScale="1">
        <p:scale>
          <a:sx n="123" d="100"/>
          <a:sy n="123" d="100"/>
        </p:scale>
        <p:origin x="-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0" tIns="48305" rIns="96610" bIns="48305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0" tIns="48305" rIns="96610" bIns="4830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/>
              <a:t>8-</a:t>
            </a:r>
            <a:fld id="{7C005A1B-E16A-45A1-B2C6-B522A8867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90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0" tIns="48305" rIns="96610" bIns="4830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0" tIns="48305" rIns="96610" bIns="4830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0" tIns="48305" rIns="96610" bIns="48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0" tIns="48305" rIns="96610" bIns="4830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0" tIns="48305" rIns="96610" bIns="4830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709DA94-632B-44AF-9E3E-2AD459601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83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an example </a:t>
            </a:r>
            <a:r>
              <a:rPr lang="en-US" dirty="0" err="1" smtClean="0"/>
              <a:t>w</a:t>
            </a:r>
            <a:r>
              <a:rPr lang="en-US" dirty="0" smtClean="0"/>
              <a:t>/forward</a:t>
            </a:r>
            <a:r>
              <a:rPr lang="en-US" baseline="0" dirty="0" smtClean="0"/>
              <a:t> decl. + external </a:t>
            </a:r>
            <a:r>
              <a:rPr lang="en-US" baseline="0" dirty="0" err="1" smtClean="0"/>
              <a:t>decl</a:t>
            </a:r>
            <a:r>
              <a:rPr lang="en-US" baseline="0" dirty="0" smtClean="0"/>
              <a:t> in </a:t>
            </a:r>
            <a:r>
              <a:rPr lang="en-US" baseline="0" smtClean="0"/>
              <a:t>another file.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09DA94-632B-44AF-9E3E-2AD459601C7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 this with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 –E (</a:t>
            </a:r>
            <a:r>
              <a:rPr lang="en-US" baseline="0" dirty="0" err="1" smtClean="0"/>
              <a:t>client.c</a:t>
            </a:r>
            <a:r>
              <a:rPr lang="en-US" baseline="0" dirty="0" smtClean="0"/>
              <a:t> includes header); also </a:t>
            </a:r>
            <a:r>
              <a:rPr lang="en-US" baseline="0" dirty="0" err="1" smtClean="0"/>
              <a:t>magic.c</a:t>
            </a:r>
            <a:r>
              <a:rPr lang="en-US" baseline="0" dirty="0" smtClean="0"/>
              <a:t> which includes </a:t>
            </a:r>
            <a:r>
              <a:rPr lang="en-US" baseline="0" dirty="0" err="1" smtClean="0"/>
              <a:t>stdio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09DA94-632B-44AF-9E3E-2AD459601C7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3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A6127E4-B8F3-4623-9EEF-9E600872B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7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D7825-CBAC-4F08-B78A-412F8C750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4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4EB75-6D9E-43F5-BD8E-B8A6ABE8D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3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57E2-91EF-47A1-AE59-38076F054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3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E435E-AFE5-4DF2-AE80-DAF06F0D2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6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FC971-DEC4-4B5C-8112-92E32A59B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3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B8AB9-6BD6-4635-872D-1CDCDF32F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AE504-5D71-459D-AD3F-159CC6F76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3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9BEC9-16AA-4876-8AC7-E12020DBC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3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98026-AC44-4ADA-83F0-CF78D48DF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6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B500A-0B06-4442-B827-AE84143F0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0006987-A2A1-4346-8317-E3CC60C2F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tags" Target="../tags/tag25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</a:p>
          <a:p>
            <a:pPr eaLnBrk="1" hangingPunct="1"/>
            <a:r>
              <a:rPr lang="en-US" dirty="0" smtClean="0"/>
              <a:t>Lecture 8 – C: Miscellanea</a:t>
            </a:r>
            <a:br>
              <a:rPr lang="en-US" dirty="0" smtClean="0"/>
            </a:br>
            <a:r>
              <a:rPr lang="en-US" dirty="0" smtClean="0"/>
              <a:t>Control, Declarations, Preprocessor, </a:t>
            </a:r>
            <a:r>
              <a:rPr lang="en-US" dirty="0" err="1" smtClean="0"/>
              <a:t>printf</a:t>
            </a:r>
            <a:r>
              <a:rPr lang="en-US" dirty="0" smtClean="0"/>
              <a:t>/</a:t>
            </a:r>
            <a:r>
              <a:rPr lang="en-US" dirty="0" err="1" smtClean="0"/>
              <a:t>scanf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File inclusion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#include &lt;</a:t>
            </a:r>
            <a:r>
              <a:rPr lang="en-US" dirty="0" err="1" smtClean="0"/>
              <a:t>foo.h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Search for file </a:t>
            </a:r>
            <a:r>
              <a:rPr lang="en-US" dirty="0" err="1" smtClean="0"/>
              <a:t>foo.h</a:t>
            </a:r>
            <a:r>
              <a:rPr lang="en-US" dirty="0" smtClean="0"/>
              <a:t> in “system include directories” (on Fedora /</a:t>
            </a:r>
            <a:r>
              <a:rPr lang="en-US" dirty="0" err="1" smtClean="0"/>
              <a:t>usr</a:t>
            </a:r>
            <a:r>
              <a:rPr lang="en-US" dirty="0" smtClean="0"/>
              <a:t>/include and </a:t>
            </a:r>
            <a:r>
              <a:rPr lang="en-US" dirty="0" err="1" smtClean="0"/>
              <a:t>subdirs</a:t>
            </a:r>
            <a:r>
              <a:rPr lang="en-US" dirty="0" smtClean="0"/>
              <a:t>) for </a:t>
            </a:r>
            <a:r>
              <a:rPr lang="en-US" dirty="0" err="1" smtClean="0"/>
              <a:t>foo.h</a:t>
            </a:r>
            <a:r>
              <a:rPr lang="en-US" dirty="0" smtClean="0"/>
              <a:t> and include its preprocessed contents (recursion!) at this place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Typically lots of nested includes, so result is a mess nobody looks at (use </a:t>
            </a:r>
            <a:r>
              <a:rPr lang="en-US" dirty="0" err="1" smtClean="0">
                <a:ea typeface="+mn-ea"/>
                <a:cs typeface="+mn-cs"/>
              </a:rPr>
              <a:t>gcc</a:t>
            </a:r>
            <a:r>
              <a:rPr lang="en-US" dirty="0" smtClean="0">
                <a:ea typeface="+mn-ea"/>
                <a:cs typeface="+mn-cs"/>
              </a:rPr>
              <a:t> –E if you want a look!)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Idea is simple: e.g., declaration for </a:t>
            </a:r>
            <a:r>
              <a:rPr lang="en-US" dirty="0" err="1" smtClean="0">
                <a:ea typeface="+mn-ea"/>
                <a:cs typeface="+mn-cs"/>
              </a:rPr>
              <a:t>fgets</a:t>
            </a:r>
            <a:r>
              <a:rPr lang="en-US" dirty="0" smtClean="0">
                <a:ea typeface="+mn-ea"/>
                <a:cs typeface="+mn-cs"/>
              </a:rPr>
              <a:t> is in </a:t>
            </a:r>
            <a:r>
              <a:rPr lang="en-US" dirty="0" err="1" smtClean="0">
                <a:ea typeface="+mn-ea"/>
                <a:cs typeface="+mn-cs"/>
              </a:rPr>
              <a:t>stdio.h</a:t>
            </a:r>
            <a:r>
              <a:rPr lang="en-US" dirty="0" smtClean="0">
                <a:ea typeface="+mn-ea"/>
                <a:cs typeface="+mn-cs"/>
              </a:rPr>
              <a:t> (use man for what file to include)</a:t>
            </a:r>
          </a:p>
          <a:p>
            <a:pPr>
              <a:defRPr/>
            </a:pPr>
            <a:r>
              <a:rPr lang="en-US" dirty="0" smtClean="0"/>
              <a:t>#include "</a:t>
            </a:r>
            <a:r>
              <a:rPr lang="en-US" dirty="0" err="1" smtClean="0"/>
              <a:t>foo.h</a:t>
            </a:r>
            <a:r>
              <a:rPr lang="en-US" dirty="0" smtClean="0"/>
              <a:t>" the same but first look in current directory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How you break your program into smaller files and still make calls to functions other files (more later)</a:t>
            </a:r>
          </a:p>
          <a:p>
            <a:pPr>
              <a:defRPr/>
            </a:pPr>
            <a:r>
              <a:rPr lang="en-US" dirty="0" err="1" smtClean="0"/>
              <a:t>gcc</a:t>
            </a:r>
            <a:r>
              <a:rPr lang="en-US" dirty="0" smtClean="0"/>
              <a:t> -I dir1 -I dir2 ... look in these directories for header files first (keeps paths out of your code files) – we probably won’t need to use this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457E2-91EF-47A1-AE59-38076F05499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Simple macros &amp; symbolic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#define M_PI 3.14   	// capitals a convention to avoid problems</a:t>
            </a:r>
          </a:p>
          <a:p>
            <a:pPr>
              <a:buFontTx/>
              <a:buNone/>
              <a:defRPr/>
            </a:pPr>
            <a:r>
              <a:rPr lang="en-US" dirty="0" smtClean="0"/>
              <a:t>#define DEBUG_LEVEL 1</a:t>
            </a:r>
          </a:p>
          <a:p>
            <a:pPr>
              <a:buFontTx/>
              <a:buNone/>
              <a:defRPr/>
            </a:pPr>
            <a:r>
              <a:rPr lang="en-US" dirty="0" smtClean="0"/>
              <a:t>#define NULL 0        	// already in standard library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Replace all matching </a:t>
            </a:r>
            <a:r>
              <a:rPr lang="en-US" i="1" dirty="0" smtClean="0"/>
              <a:t>tokens</a:t>
            </a:r>
            <a:r>
              <a:rPr lang="en-US" dirty="0" smtClean="0"/>
              <a:t> in the rest of the file.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Knows where “words” start and end (unlike </a:t>
            </a:r>
            <a:r>
              <a:rPr lang="en-US" dirty="0" err="1" smtClean="0">
                <a:ea typeface="+mn-ea"/>
                <a:cs typeface="+mn-cs"/>
              </a:rPr>
              <a:t>sed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Has no notion of scope (unlike C compiler)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(Rare: can shadow with another #define or use #</a:t>
            </a:r>
            <a:r>
              <a:rPr lang="en-US" dirty="0" err="1" smtClean="0">
                <a:ea typeface="+mn-ea"/>
                <a:cs typeface="+mn-cs"/>
              </a:rPr>
              <a:t>undef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lvl="1"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#define </a:t>
            </a:r>
            <a:r>
              <a:rPr lang="en-US" dirty="0" err="1" smtClean="0">
                <a:ea typeface="+mn-ea"/>
                <a:cs typeface="+mn-cs"/>
              </a:rPr>
              <a:t>foo</a:t>
            </a:r>
            <a:r>
              <a:rPr lang="en-US" dirty="0" smtClean="0">
                <a:ea typeface="+mn-ea"/>
                <a:cs typeface="+mn-cs"/>
              </a:rPr>
              <a:t> 17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void f() {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food = </a:t>
            </a:r>
            <a:r>
              <a:rPr lang="en-US" dirty="0" err="1" smtClean="0">
                <a:ea typeface="+mn-ea"/>
                <a:cs typeface="+mn-cs"/>
              </a:rPr>
              <a:t>foo</a:t>
            </a:r>
            <a:r>
              <a:rPr lang="en-US" dirty="0" smtClean="0">
                <a:ea typeface="+mn-ea"/>
                <a:cs typeface="+mn-cs"/>
              </a:rPr>
              <a:t>; 	   // becomes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food = 17; (ok)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foo</a:t>
            </a:r>
            <a:r>
              <a:rPr lang="en-US" dirty="0" smtClean="0">
                <a:ea typeface="+mn-ea"/>
                <a:cs typeface="+mn-cs"/>
              </a:rPr>
              <a:t> = 9+foo+foo;  // becomes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17 = 9+17+17; (nonsense)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457E2-91EF-47A1-AE59-38076F05499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Typical file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Not a formal rule, but good conventional style</a:t>
            </a:r>
            <a:br>
              <a:rPr lang="en-US" dirty="0" smtClean="0"/>
            </a:b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// includes for functions &amp; types defined elsewhere</a:t>
            </a:r>
          </a:p>
          <a:p>
            <a:pPr marL="914400" lvl="2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914400" lvl="2" indent="0"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localstuff.h</a:t>
            </a:r>
            <a:r>
              <a:rPr lang="en-US" dirty="0" smtClean="0"/>
              <a:t>“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// symbolic constants</a:t>
            </a:r>
            <a:br>
              <a:rPr lang="en-US" dirty="0" smtClean="0"/>
            </a:br>
            <a:r>
              <a:rPr lang="en-US" dirty="0" smtClean="0"/>
              <a:t>#define MAGIC 42</a:t>
            </a:r>
            <a:br>
              <a:rPr lang="en-US" dirty="0" smtClean="0"/>
            </a:b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// global variables (if any)</a:t>
            </a:r>
          </a:p>
          <a:p>
            <a:pPr marL="914400" lvl="2" indent="0">
              <a:buNone/>
            </a:pPr>
            <a:r>
              <a:rPr lang="en-US" dirty="0" smtClean="0"/>
              <a:t>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days_per_month</a:t>
            </a:r>
            <a:r>
              <a:rPr lang="en-US" dirty="0" smtClean="0"/>
              <a:t>[ ] = { 31, 28, 31, 30, …};</a:t>
            </a:r>
            <a:br>
              <a:rPr lang="en-US" dirty="0" smtClean="0"/>
            </a:b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// function prototypes (to handle “declare before use”)</a:t>
            </a:r>
          </a:p>
          <a:p>
            <a:pPr marL="914400" lvl="2" indent="0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some_later_function</a:t>
            </a:r>
            <a:r>
              <a:rPr lang="en-US" dirty="0" smtClean="0"/>
              <a:t>(char, 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  <a:br>
              <a:rPr lang="en-US" dirty="0" smtClean="0"/>
            </a:b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// function definitions</a:t>
            </a:r>
          </a:p>
          <a:p>
            <a:pPr marL="914400" lvl="2" indent="0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do_this</a:t>
            </a:r>
            <a:r>
              <a:rPr lang="en-US" dirty="0" smtClean="0"/>
              <a:t>( ) { … }</a:t>
            </a:r>
          </a:p>
          <a:p>
            <a:pPr marL="914400" lvl="2" indent="0">
              <a:buNone/>
            </a:pPr>
            <a:r>
              <a:rPr lang="en-US" dirty="0" smtClean="0"/>
              <a:t>char * </a:t>
            </a:r>
            <a:r>
              <a:rPr lang="en-US" dirty="0" err="1" smtClean="0"/>
              <a:t>return_that</a:t>
            </a:r>
            <a:r>
              <a:rPr lang="en-US" dirty="0" smtClean="0"/>
              <a:t>(char s[ ], </a:t>
            </a:r>
            <a:r>
              <a:rPr lang="en-US" dirty="0" err="1" smtClean="0"/>
              <a:t>int</a:t>
            </a:r>
            <a:r>
              <a:rPr lang="en-US" dirty="0" smtClean="0"/>
              <a:t> n) { … }</a:t>
            </a:r>
          </a:p>
          <a:p>
            <a:pPr marL="914400" lvl="2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** </a:t>
            </a:r>
            <a:r>
              <a:rPr lang="en-US" dirty="0" err="1" smtClean="0"/>
              <a:t>argv</a:t>
            </a:r>
            <a:r>
              <a:rPr lang="en-US" dirty="0" smtClean="0"/>
              <a:t>) { … }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57E2-91EF-47A1-AE59-38076F05499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printf and scanf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“Just” two library functions in the standard library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Prototypes (declarations) in &lt;</a:t>
            </a:r>
            <a:r>
              <a:rPr lang="en-US" dirty="0" err="1" smtClean="0">
                <a:ea typeface="+mn-ea"/>
                <a:cs typeface="+mn-cs"/>
              </a:rPr>
              <a:t>stdio.h</a:t>
            </a:r>
            <a:r>
              <a:rPr lang="en-US" dirty="0" smtClean="0">
                <a:ea typeface="+mn-ea"/>
                <a:cs typeface="+mn-cs"/>
              </a:rPr>
              <a:t>&gt;</a:t>
            </a:r>
          </a:p>
          <a:p>
            <a:pPr>
              <a:defRPr/>
            </a:pPr>
            <a:r>
              <a:rPr lang="en-US" dirty="0" smtClean="0"/>
              <a:t>Example: </a:t>
            </a:r>
            <a:r>
              <a:rPr lang="en-US" dirty="0" err="1" smtClean="0"/>
              <a:t>printf</a:t>
            </a:r>
            <a:r>
              <a:rPr lang="en-US" dirty="0" smtClean="0"/>
              <a:t>("%s: %d %g\n", p, y+9, 3.0)</a:t>
            </a:r>
          </a:p>
          <a:p>
            <a:pPr>
              <a:defRPr/>
            </a:pPr>
            <a:r>
              <a:rPr lang="en-US" dirty="0" smtClean="0"/>
              <a:t>They can take any number of arguments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You can define functions like this too, but it is rarely useful, arguments are usually not checked and writing the function definition is a pain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Writing these not covered in this course</a:t>
            </a:r>
          </a:p>
          <a:p>
            <a:pPr>
              <a:defRPr/>
            </a:pPr>
            <a:r>
              <a:rPr lang="en-US" dirty="0" smtClean="0"/>
              <a:t>The “f” in </a:t>
            </a:r>
            <a:r>
              <a:rPr lang="en-US" dirty="0" err="1" smtClean="0"/>
              <a:t>printf</a:t>
            </a:r>
            <a:r>
              <a:rPr lang="en-US" dirty="0" smtClean="0"/>
              <a:t> is for “format” – crazy characters in the format string control formatting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457E2-91EF-47A1-AE59-38076F05499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To avoid HYCSBWK: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Number of arguments better match number of %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Corresponding arguments better have the right types (%d,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; %f, float; %e, float (prints scientific); %s, \0-terminated char*; … (look them up))</a:t>
            </a:r>
          </a:p>
          <a:p>
            <a:pPr lvl="1">
              <a:defRPr/>
            </a:pPr>
            <a:r>
              <a:rPr lang="en-US" dirty="0"/>
              <a:t>Compiler might check, but not </a:t>
            </a:r>
            <a:r>
              <a:rPr lang="en-US" dirty="0" smtClean="0"/>
              <a:t>guaranteed</a:t>
            </a: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 err="1" smtClean="0"/>
              <a:t>scanf</a:t>
            </a:r>
            <a:r>
              <a:rPr lang="en-US" dirty="0" smtClean="0"/>
              <a:t>, arguments must be pointers to the right type of thing (reads input and assigns to the variables)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So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* for %d, but still char* for %s (not char**)</a:t>
            </a:r>
          </a:p>
          <a:p>
            <a:pPr lvl="2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n; char *s;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…</a:t>
            </a:r>
          </a:p>
          <a:p>
            <a:pPr lvl="2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scanf</a:t>
            </a:r>
            <a:r>
              <a:rPr lang="en-US" dirty="0" smtClean="0">
                <a:ea typeface="+mn-ea"/>
                <a:cs typeface="+mn-cs"/>
              </a:rPr>
              <a:t>(“%d %s”, &amp;n, s);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457E2-91EF-47A1-AE59-38076F05499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funny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Between the % and the letter (e.g., d) can be other things that control formatting (look them up; we all do)</a:t>
            </a:r>
          </a:p>
          <a:p>
            <a:pPr lvl="1"/>
            <a:r>
              <a:rPr lang="en-US" dirty="0" smtClean="0"/>
              <a:t>Padding (width) %12d %012d</a:t>
            </a:r>
          </a:p>
          <a:p>
            <a:pPr lvl="1"/>
            <a:r>
              <a:rPr lang="en-US" dirty="0" smtClean="0"/>
              <a:t>Precision . . .</a:t>
            </a:r>
          </a:p>
          <a:p>
            <a:pPr lvl="1"/>
            <a:r>
              <a:rPr lang="en-US" dirty="0" smtClean="0"/>
              <a:t>Left/right justification . . .</a:t>
            </a:r>
          </a:p>
          <a:p>
            <a:r>
              <a:rPr lang="en-US" dirty="0" smtClean="0"/>
              <a:t>Know what is possible; know that other people’s code may look funny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57E2-91EF-47A1-AE59-38076F05499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on scanf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Check for errors (</a:t>
            </a:r>
            <a:r>
              <a:rPr lang="en-US" dirty="0" err="1" smtClean="0"/>
              <a:t>scanf</a:t>
            </a:r>
            <a:r>
              <a:rPr lang="en-US" dirty="0" smtClean="0"/>
              <a:t> returns number of % </a:t>
            </a:r>
            <a:r>
              <a:rPr lang="en-US" dirty="0" err="1" smtClean="0"/>
              <a:t>sucessfully</a:t>
            </a:r>
            <a:r>
              <a:rPr lang="en-US" dirty="0" smtClean="0"/>
              <a:t> matched)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maybe the input does not match the text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maybe some “number” in the input does not parse as a number</a:t>
            </a:r>
          </a:p>
          <a:p>
            <a:pPr>
              <a:defRPr/>
            </a:pPr>
            <a:r>
              <a:rPr lang="en-US" dirty="0" smtClean="0"/>
              <a:t>Always bound your strings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Or some external data could lead to arbitrary behavior 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(common source of viruses; input a long string containing evil code)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Remember there must be room for the \0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%s reads up to the next whitespace</a:t>
            </a:r>
          </a:p>
          <a:p>
            <a:pPr>
              <a:buFontTx/>
              <a:buNone/>
              <a:defRPr/>
            </a:pPr>
            <a:r>
              <a:rPr lang="en-US" dirty="0" smtClean="0"/>
              <a:t>Example: </a:t>
            </a:r>
            <a:r>
              <a:rPr lang="en-US" dirty="0" err="1" smtClean="0"/>
              <a:t>scanf</a:t>
            </a:r>
            <a:r>
              <a:rPr lang="en-US" dirty="0" smtClean="0"/>
              <a:t>("%d:%d:%d", &amp;hour, &amp;minutes, &amp;seconds);</a:t>
            </a:r>
          </a:p>
          <a:p>
            <a:pPr>
              <a:buFontTx/>
              <a:buNone/>
              <a:defRPr/>
            </a:pPr>
            <a:r>
              <a:rPr lang="en-US" dirty="0" smtClean="0"/>
              <a:t>Example: </a:t>
            </a:r>
            <a:r>
              <a:rPr lang="en-US" dirty="0" err="1" smtClean="0"/>
              <a:t>scanf</a:t>
            </a:r>
            <a:r>
              <a:rPr lang="en-US" dirty="0" smtClean="0"/>
              <a:t>("%20s", </a:t>
            </a:r>
            <a:r>
              <a:rPr lang="en-US" dirty="0" err="1" smtClean="0"/>
              <a:t>buf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			(better have room for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20 characters)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457E2-91EF-47A1-AE59-38076F05499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story 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The low-level execution model of a process (one address space)</a:t>
            </a:r>
          </a:p>
          <a:p>
            <a:pPr>
              <a:defRPr/>
            </a:pPr>
            <a:r>
              <a:rPr lang="en-US" dirty="0" smtClean="0"/>
              <a:t>Basics of C:</a:t>
            </a:r>
          </a:p>
          <a:p>
            <a:pPr lvl="1">
              <a:defRPr/>
            </a:pPr>
            <a:r>
              <a:rPr lang="en-US" dirty="0" smtClean="0"/>
              <a:t>Language features: functions, pointers, arrays</a:t>
            </a:r>
          </a:p>
          <a:p>
            <a:pPr lvl="1">
              <a:defRPr/>
            </a:pPr>
            <a:r>
              <a:rPr lang="en-US" dirty="0" smtClean="0"/>
              <a:t>Idioms: Array-lengths, strings as arrays with ’\0’ terminators</a:t>
            </a:r>
          </a:p>
          <a:p>
            <a:pPr>
              <a:defRPr/>
            </a:pPr>
            <a:r>
              <a:rPr lang="en-US" dirty="0" smtClean="0"/>
              <a:t>Today – a collection of core C idioms/ideas:</a:t>
            </a:r>
          </a:p>
          <a:p>
            <a:pPr lvl="1">
              <a:defRPr/>
            </a:pPr>
            <a:r>
              <a:rPr lang="en-US" dirty="0" smtClean="0"/>
              <a:t>Control Constructs, </a:t>
            </a:r>
            <a:r>
              <a:rPr lang="en-US" dirty="0" err="1" smtClean="0"/>
              <a:t>ints</a:t>
            </a:r>
            <a:r>
              <a:rPr lang="en-US" dirty="0" smtClean="0"/>
              <a:t> as </a:t>
            </a:r>
            <a:r>
              <a:rPr lang="en-US" dirty="0" err="1" smtClean="0"/>
              <a:t>booleans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Declarations &amp; Definitions</a:t>
            </a:r>
          </a:p>
          <a:p>
            <a:pPr lvl="1">
              <a:defRPr/>
            </a:pPr>
            <a:r>
              <a:rPr lang="en-US" dirty="0" smtClean="0"/>
              <a:t>Source file structure</a:t>
            </a:r>
          </a:p>
          <a:p>
            <a:pPr lvl="1">
              <a:defRPr/>
            </a:pPr>
            <a:r>
              <a:rPr lang="en-US" dirty="0" smtClean="0"/>
              <a:t>Two important “sublanguages” used a lot in C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The preprocessor: runs even before the compiler</a:t>
            </a:r>
          </a:p>
          <a:p>
            <a:pPr lvl="3">
              <a:defRPr/>
            </a:pPr>
            <a:r>
              <a:rPr lang="en-US" dirty="0" smtClean="0">
                <a:ea typeface="+mn-ea"/>
                <a:cs typeface="+mn-cs"/>
              </a:rPr>
              <a:t>Simple #include and #define for now; more later</a:t>
            </a:r>
          </a:p>
          <a:p>
            <a:pPr lvl="2">
              <a:defRPr/>
            </a:pPr>
            <a:r>
              <a:rPr lang="en-US" dirty="0" err="1" smtClean="0">
                <a:ea typeface="+mn-ea"/>
                <a:cs typeface="+mn-cs"/>
              </a:rPr>
              <a:t>printf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scanf</a:t>
            </a:r>
            <a:r>
              <a:rPr lang="en-US" dirty="0" smtClean="0">
                <a:ea typeface="+mn-ea"/>
                <a:cs typeface="+mn-cs"/>
              </a:rPr>
              <a:t>: formatted I/O</a:t>
            </a:r>
          </a:p>
          <a:p>
            <a:pPr lvl="3">
              <a:defRPr/>
            </a:pPr>
            <a:r>
              <a:rPr lang="en-US" dirty="0" smtClean="0">
                <a:ea typeface="+mn-ea"/>
                <a:cs typeface="+mn-cs"/>
              </a:rPr>
              <a:t>Really just a library though</a:t>
            </a:r>
          </a:p>
          <a:p>
            <a:pPr>
              <a:defRPr/>
            </a:pPr>
            <a:r>
              <a:rPr lang="en-US" dirty="0" smtClean="0"/>
              <a:t>Next time: </a:t>
            </a:r>
            <a:r>
              <a:rPr lang="en-US" dirty="0" err="1" smtClean="0"/>
              <a:t>lvalues</a:t>
            </a:r>
            <a:r>
              <a:rPr lang="en-US" dirty="0" smtClean="0"/>
              <a:t>, </a:t>
            </a:r>
            <a:r>
              <a:rPr lang="en-US" dirty="0" err="1" smtClean="0"/>
              <a:t>rvalues</a:t>
            </a:r>
            <a:r>
              <a:rPr lang="en-US" dirty="0" smtClean="0"/>
              <a:t>, arrays &amp; pointers; then </a:t>
            </a:r>
            <a:r>
              <a:rPr lang="en-US" dirty="0" err="1" smtClean="0"/>
              <a:t>structs</a:t>
            </a:r>
            <a:r>
              <a:rPr lang="en-US" dirty="0" smtClean="0"/>
              <a:t> &amp; memory allocation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457E2-91EF-47A1-AE59-38076F05499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Control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while, if, for, break, continue, switch: much like Java</a:t>
            </a:r>
          </a:p>
          <a:p>
            <a:pPr>
              <a:defRPr/>
            </a:pPr>
            <a:r>
              <a:rPr lang="en-US" dirty="0" smtClean="0"/>
              <a:t>Key difference: No built-in </a:t>
            </a:r>
            <a:r>
              <a:rPr lang="en-US" dirty="0" err="1" smtClean="0"/>
              <a:t>boolean</a:t>
            </a:r>
            <a:r>
              <a:rPr lang="en-US" dirty="0" smtClean="0"/>
              <a:t> type; use </a:t>
            </a:r>
            <a:r>
              <a:rPr lang="en-US" dirty="0" err="1" smtClean="0"/>
              <a:t>ints</a:t>
            </a:r>
            <a:r>
              <a:rPr lang="en-US" dirty="0" smtClean="0"/>
              <a:t> (or pointers)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Anything but 0 (or NULL) is “true”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0 and NULL are “false”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C99 did add a </a:t>
            </a:r>
            <a:r>
              <a:rPr lang="en-US" dirty="0" err="1" smtClean="0">
                <a:ea typeface="+mn-ea"/>
                <a:cs typeface="+mn-cs"/>
              </a:rPr>
              <a:t>bool</a:t>
            </a:r>
            <a:r>
              <a:rPr lang="en-US" dirty="0" smtClean="0">
                <a:ea typeface="+mn-ea"/>
                <a:cs typeface="+mn-cs"/>
              </a:rPr>
              <a:t> library but not widely used (particularly in old code)</a:t>
            </a:r>
          </a:p>
          <a:p>
            <a:pPr>
              <a:defRPr/>
            </a:pPr>
            <a:r>
              <a:rPr lang="en-US" dirty="0" err="1" smtClean="0"/>
              <a:t>goto</a:t>
            </a:r>
            <a:r>
              <a:rPr lang="en-US" dirty="0" smtClean="0"/>
              <a:t> much maligned, but makes sense for some tasks (more general than Java’s labeled break)</a:t>
            </a:r>
          </a:p>
          <a:p>
            <a:pPr>
              <a:defRPr/>
            </a:pPr>
            <a:r>
              <a:rPr lang="en-US" dirty="0" smtClean="0"/>
              <a:t>Gotcha: switch cases fall-through unless there is an explicit transfer (typically a break), just like Java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457E2-91EF-47A1-AE59-38076F05499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Declarations and Definitions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 makes a careful distinction between these two</a:t>
            </a:r>
          </a:p>
          <a:p>
            <a:pPr>
              <a:defRPr/>
            </a:pPr>
            <a:r>
              <a:rPr lang="en-US" i="1" dirty="0" smtClean="0">
                <a:solidFill>
                  <a:schemeClr val="accent6"/>
                </a:solidFill>
              </a:rPr>
              <a:t>Declaration</a:t>
            </a:r>
            <a:r>
              <a:rPr lang="en-US" dirty="0" smtClean="0"/>
              <a:t>: introduces a name and describes its properties (type, # parameters, etc), but does not create it</a:t>
            </a:r>
          </a:p>
          <a:p>
            <a:pPr lvl="1">
              <a:defRPr/>
            </a:pPr>
            <a:r>
              <a:rPr lang="en-US" dirty="0" smtClean="0"/>
              <a:t>ex. Function prototype:  </a:t>
            </a:r>
            <a:r>
              <a:rPr lang="en-US" dirty="0" err="1" smtClean="0"/>
              <a:t>int</a:t>
            </a:r>
            <a:r>
              <a:rPr lang="en-US" dirty="0" smtClean="0"/>
              <a:t> twice(</a:t>
            </a:r>
            <a:r>
              <a:rPr lang="en-US" dirty="0" err="1" smtClean="0"/>
              <a:t>int</a:t>
            </a:r>
            <a:r>
              <a:rPr lang="en-US" dirty="0" smtClean="0"/>
              <a:t> x);</a:t>
            </a:r>
          </a:p>
          <a:p>
            <a:pPr lvl="1">
              <a:defRPr/>
            </a:pPr>
            <a:r>
              <a:rPr lang="en-US" dirty="0" smtClean="0"/>
              <a:t>also works (not as good style?): </a:t>
            </a:r>
            <a:r>
              <a:rPr lang="en-US" dirty="0" err="1" smtClean="0"/>
              <a:t>int</a:t>
            </a:r>
            <a:r>
              <a:rPr lang="en-US" dirty="0" smtClean="0"/>
              <a:t> twice(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pPr>
              <a:defRPr/>
            </a:pPr>
            <a:r>
              <a:rPr lang="en-US" i="1" dirty="0" smtClean="0">
                <a:solidFill>
                  <a:schemeClr val="accent6"/>
                </a:solidFill>
              </a:rPr>
              <a:t>Definition</a:t>
            </a:r>
            <a:r>
              <a:rPr lang="en-US" dirty="0" smtClean="0"/>
              <a:t>: the actual thing itself</a:t>
            </a:r>
          </a:p>
          <a:p>
            <a:pPr lvl="1">
              <a:defRPr/>
            </a:pPr>
            <a:r>
              <a:rPr lang="en-US" dirty="0" smtClean="0"/>
              <a:t>ex. Function implementation: </a:t>
            </a:r>
          </a:p>
          <a:p>
            <a:pPr lvl="2"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twice(</a:t>
            </a:r>
            <a:r>
              <a:rPr lang="en-US" dirty="0" err="1" smtClean="0"/>
              <a:t>int</a:t>
            </a:r>
            <a:r>
              <a:rPr lang="en-US" dirty="0" smtClean="0"/>
              <a:t> x) { return 2*x; }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457E2-91EF-47A1-AE59-38076F05499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Declarations and Definitions (2)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item may be </a:t>
            </a:r>
            <a:r>
              <a:rPr lang="en-US" i="1" dirty="0" smtClean="0">
                <a:solidFill>
                  <a:schemeClr val="accent6"/>
                </a:solidFill>
              </a:rPr>
              <a:t>declared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as many times as needed</a:t>
            </a:r>
          </a:p>
          <a:p>
            <a:pPr lvl="1"/>
            <a:r>
              <a:rPr lang="en-US" dirty="0" smtClean="0"/>
              <a:t>although normally at most once per scope or file (i.e., can’t declare the same name twice in a scope)</a:t>
            </a:r>
          </a:p>
          <a:p>
            <a:pPr lvl="1"/>
            <a:r>
              <a:rPr lang="en-US" dirty="0" smtClean="0"/>
              <a:t>Declarations of shared things are often #included (read) from header files (e.g., </a:t>
            </a:r>
            <a:r>
              <a:rPr lang="en-US" dirty="0" err="1" smtClean="0"/>
              <a:t>stdio.h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 item must be </a:t>
            </a:r>
            <a:r>
              <a:rPr lang="en-US" i="1" dirty="0" smtClean="0">
                <a:solidFill>
                  <a:schemeClr val="accent6"/>
                </a:solidFill>
              </a:rPr>
              <a:t>defined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exactly once </a:t>
            </a:r>
          </a:p>
          <a:p>
            <a:pPr lvl="1"/>
            <a:r>
              <a:rPr lang="en-US" dirty="0" err="1" smtClean="0"/>
              <a:t>e,g</a:t>
            </a:r>
            <a:r>
              <a:rPr lang="en-US" dirty="0" smtClean="0"/>
              <a:t>., there must be a single definition of each function in only one file no matter how many files contain </a:t>
            </a:r>
            <a:r>
              <a:rPr lang="en-US" smtClean="0"/>
              <a:t>a declaration of </a:t>
            </a:r>
            <a:r>
              <a:rPr lang="en-US" dirty="0" smtClean="0"/>
              <a:t>it (or #include a declaration) or actually use it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457E2-91EF-47A1-AE59-38076F05499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Forward References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forward references allowed:</a:t>
            </a:r>
          </a:p>
          <a:p>
            <a:pPr lvl="1"/>
            <a:r>
              <a:rPr lang="en-US" dirty="0" smtClean="0"/>
              <a:t>A function must be defined or declared in a source file before it is used. </a:t>
            </a:r>
            <a:r>
              <a:rPr lang="en-US" sz="2100" dirty="0" smtClean="0"/>
              <a:t>(Lying: “implicit declaration” warnings, return type assumed </a:t>
            </a:r>
            <a:r>
              <a:rPr lang="en-US" sz="2100" dirty="0" err="1" smtClean="0"/>
              <a:t>int</a:t>
            </a:r>
            <a:r>
              <a:rPr lang="en-US" sz="2100" dirty="0" smtClean="0"/>
              <a:t>, ...)</a:t>
            </a:r>
            <a:endParaRPr lang="en-US" dirty="0" smtClean="0"/>
          </a:p>
          <a:p>
            <a:pPr lvl="1"/>
            <a:r>
              <a:rPr lang="en-US" dirty="0" smtClean="0"/>
              <a:t>Linker error if something is used but not defined in some file somewhere (including main)</a:t>
            </a:r>
          </a:p>
          <a:p>
            <a:pPr marL="1371600" lvl="3" indent="0">
              <a:buNone/>
            </a:pPr>
            <a:r>
              <a:rPr lang="en-US" dirty="0" smtClean="0"/>
              <a:t>Use -c to not link yet (more later)</a:t>
            </a:r>
          </a:p>
          <a:p>
            <a:pPr lvl="1"/>
            <a:r>
              <a:rPr lang="en-US" dirty="0" smtClean="0"/>
              <a:t>To write mutually recursive functions, you just need a (forward) declaration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457E2-91EF-47A1-AE59-38076F05499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Some (more) glitches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Declarations must precede statements in a “block”</a:t>
            </a:r>
          </a:p>
          <a:p>
            <a:pPr lvl="1">
              <a:defRPr/>
            </a:pPr>
            <a:r>
              <a:rPr lang="en-US" dirty="0" smtClean="0"/>
              <a:t>But any statement can be a block, so use { … } if you need to</a:t>
            </a:r>
          </a:p>
          <a:p>
            <a:pPr lvl="1">
              <a:defRPr/>
            </a:pPr>
            <a:r>
              <a:rPr lang="en-US" dirty="0" smtClean="0"/>
              <a:t>Or use -std=c11 (or c99) </a:t>
            </a:r>
            <a:r>
              <a:rPr lang="en-US" dirty="0" err="1" smtClean="0"/>
              <a:t>gcc</a:t>
            </a:r>
            <a:r>
              <a:rPr lang="en-US" dirty="0" smtClean="0"/>
              <a:t> compiler option</a:t>
            </a:r>
          </a:p>
          <a:p>
            <a:pPr>
              <a:defRPr/>
            </a:pPr>
            <a:r>
              <a:rPr lang="en-US" dirty="0" smtClean="0"/>
              <a:t>Array variables in code must have a constant size</a:t>
            </a:r>
          </a:p>
          <a:p>
            <a:pPr lvl="1">
              <a:defRPr/>
            </a:pPr>
            <a:r>
              <a:rPr lang="en-US" dirty="0" smtClean="0"/>
              <a:t>So the compiler knows how much space to allocate</a:t>
            </a:r>
          </a:p>
          <a:p>
            <a:pPr lvl="1">
              <a:defRPr/>
            </a:pPr>
            <a:r>
              <a:rPr lang="en-US" dirty="0" smtClean="0"/>
              <a:t>(C99 has an extension to relax this – rarely used)</a:t>
            </a:r>
          </a:p>
          <a:p>
            <a:pPr lvl="1">
              <a:defRPr/>
            </a:pPr>
            <a:r>
              <a:rPr lang="en-US" dirty="0" smtClean="0"/>
              <a:t>Arrays whose size depends on runtime information are allocated on the heap (next time)</a:t>
            </a:r>
          </a:p>
          <a:p>
            <a:pPr lvl="1">
              <a:defRPr/>
            </a:pPr>
            <a:r>
              <a:rPr lang="en-US" dirty="0" smtClean="0"/>
              <a:t>Large arrays are best allocated on the heap also, even if constant size, although not required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457E2-91EF-47A1-AE59-38076F05499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gotchas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Declarations in C are funky:</a:t>
            </a:r>
          </a:p>
          <a:p>
            <a:pPr lvl="1"/>
            <a:r>
              <a:rPr lang="en-US" dirty="0" smtClean="0"/>
              <a:t>You can put multiple declarations on one line, e.g., 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x, y; or </a:t>
            </a:r>
            <a:r>
              <a:rPr lang="en-US" dirty="0" err="1" smtClean="0"/>
              <a:t>int</a:t>
            </a:r>
            <a:r>
              <a:rPr lang="en-US" dirty="0" smtClean="0"/>
              <a:t> x=0, y; or </a:t>
            </a:r>
            <a:r>
              <a:rPr lang="en-US" dirty="0" err="1" smtClean="0"/>
              <a:t>int</a:t>
            </a:r>
            <a:r>
              <a:rPr lang="en-US" dirty="0" smtClean="0"/>
              <a:t> x, y=0;, or ...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int</a:t>
            </a:r>
            <a:r>
              <a:rPr lang="en-US" dirty="0" smtClean="0"/>
              <a:t> *x, y; means </a:t>
            </a:r>
            <a:r>
              <a:rPr lang="en-US" dirty="0" err="1" smtClean="0"/>
              <a:t>int</a:t>
            </a:r>
            <a:r>
              <a:rPr lang="en-US" dirty="0" smtClean="0"/>
              <a:t> *x; </a:t>
            </a:r>
            <a:r>
              <a:rPr lang="en-US" dirty="0" err="1" smtClean="0"/>
              <a:t>int</a:t>
            </a:r>
            <a:r>
              <a:rPr lang="en-US" dirty="0" smtClean="0"/>
              <a:t> y; – you usually mean (want)  </a:t>
            </a:r>
            <a:r>
              <a:rPr lang="en-US" dirty="0" err="1" smtClean="0"/>
              <a:t>int</a:t>
            </a:r>
            <a:r>
              <a:rPr lang="en-US" dirty="0" smtClean="0"/>
              <a:t> *x, *y;</a:t>
            </a:r>
          </a:p>
          <a:p>
            <a:pPr lvl="1"/>
            <a:r>
              <a:rPr lang="en-US" dirty="0" smtClean="0"/>
              <a:t>Common style rule: one declaration per line (clarity, safety, easier to place comments)</a:t>
            </a:r>
          </a:p>
          <a:p>
            <a:r>
              <a:rPr lang="en-US" dirty="0" smtClean="0"/>
              <a:t>Variables holding arrays have super-confusing (but convenient) rules…</a:t>
            </a:r>
          </a:p>
          <a:p>
            <a:pPr lvl="1"/>
            <a:r>
              <a:rPr lang="en-US" dirty="0" smtClean="0"/>
              <a:t>Array types in function arguments are pointers(!)</a:t>
            </a:r>
          </a:p>
          <a:p>
            <a:pPr lvl="1"/>
            <a:r>
              <a:rPr lang="en-US" dirty="0" smtClean="0"/>
              <a:t>Referring to an array doesn’t mean what you think (!)</a:t>
            </a:r>
          </a:p>
          <a:p>
            <a:pPr lvl="2"/>
            <a:r>
              <a:rPr lang="en-US" dirty="0" smtClean="0"/>
              <a:t>“implicit array promotion” (later)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457E2-91EF-47A1-AE59-38076F05499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preprocessor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Rewrites your .c file before the compiler gets at the code</a:t>
            </a:r>
          </a:p>
          <a:p>
            <a:pPr lvl="1"/>
            <a:r>
              <a:rPr lang="en-US" dirty="0" smtClean="0"/>
              <a:t>Lines starting with # tell it what to do</a:t>
            </a:r>
          </a:p>
          <a:p>
            <a:r>
              <a:rPr lang="en-US" dirty="0" smtClean="0"/>
              <a:t>Can do crazy things (please don’t); </a:t>
            </a:r>
            <a:r>
              <a:rPr lang="en-US" dirty="0" err="1" smtClean="0"/>
              <a:t>uncrazy</a:t>
            </a:r>
            <a:r>
              <a:rPr lang="en-US" dirty="0" smtClean="0"/>
              <a:t> things are:</a:t>
            </a:r>
          </a:p>
          <a:p>
            <a:pPr lvl="1">
              <a:buFontTx/>
              <a:buAutoNum type="arabicPeriod"/>
            </a:pPr>
            <a:r>
              <a:rPr lang="en-US" dirty="0" smtClean="0"/>
              <a:t>Including contents of header files (now)</a:t>
            </a:r>
          </a:p>
          <a:p>
            <a:pPr lvl="1">
              <a:buFontTx/>
              <a:buAutoNum type="arabicPeriod"/>
            </a:pPr>
            <a:r>
              <a:rPr lang="en-US" dirty="0" smtClean="0"/>
              <a:t>Defining constants (now) and parameterized macros (textual-replacements) (later)</a:t>
            </a:r>
          </a:p>
          <a:p>
            <a:pPr lvl="1">
              <a:buFontTx/>
              <a:buAutoNum type="arabicPeriod"/>
            </a:pPr>
            <a:r>
              <a:rPr lang="en-US" dirty="0" smtClean="0"/>
              <a:t>Conditional compilation (later)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457E2-91EF-47A1-AE59-38076F05499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1189</TotalTime>
  <Words>1330</Words>
  <Application>Microsoft Macintosh PowerPoint</Application>
  <PresentationFormat>On-screen Show (4:3)</PresentationFormat>
  <Paragraphs>163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</vt:lpstr>
      <vt:lpstr>CSE 374 Programming Concepts &amp; Tools</vt:lpstr>
      <vt:lpstr>The story so far…</vt:lpstr>
      <vt:lpstr>Control constructs</vt:lpstr>
      <vt:lpstr>Declarations and Definitions (1)</vt:lpstr>
      <vt:lpstr>Declarations and Definitions (2)</vt:lpstr>
      <vt:lpstr>Forward References</vt:lpstr>
      <vt:lpstr>Some (more) glitches</vt:lpstr>
      <vt:lpstr>More gotchas</vt:lpstr>
      <vt:lpstr>The preprocessor</vt:lpstr>
      <vt:lpstr>File inclusion</vt:lpstr>
      <vt:lpstr>Simple macros &amp; symbolic constants</vt:lpstr>
      <vt:lpstr>Typical file layout</vt:lpstr>
      <vt:lpstr>printf and scanf</vt:lpstr>
      <vt:lpstr>The rules</vt:lpstr>
      <vt:lpstr>More funny characters</vt:lpstr>
      <vt:lpstr>More on scanf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218</cp:revision>
  <cp:lastPrinted>2015-10-16T00:49:45Z</cp:lastPrinted>
  <dcterms:created xsi:type="dcterms:W3CDTF">2012-01-30T20:02:53Z</dcterms:created>
  <dcterms:modified xsi:type="dcterms:W3CDTF">2015-10-19T19:56:29Z</dcterms:modified>
</cp:coreProperties>
</file>