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57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192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7-</a:t>
            </a:r>
            <a:fld id="{F0662ABC-FA7B-4022-A183-4953418CD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55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94FBD5-6F64-41EE-AC09-6F441199C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55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4FBD5-6F64-41EE-AC09-6F441199C0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8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4FBD5-6F64-41EE-AC09-6F441199C0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5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20B34E-285E-488B-87C6-D0E161B9B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5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0F071-DFE6-4518-8FD8-E78D572C7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A439-5012-4732-AB07-521F38844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0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AEB57-8D12-4426-AB40-06B0766A4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9B6C-96C0-4E7D-BED6-00E8AFFDF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3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21E9B-E143-494B-8FB6-6B6AC4F5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5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1259-3A03-4EDE-B1E6-BFC1F1296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3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19DB6-1485-4D9A-8882-06323F8E1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EEC26-A92B-44F6-B042-A0D091E4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1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BE20F-42DE-4AF8-827A-957CA5A8E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A10D-4AF6-4F98-990C-D6EF318C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6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DA13BFF-C31C-4FE1-8DAB-8CB2C2BDF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tags" Target="../tags/tag33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tags" Target="../tags/tag35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 374</a:t>
            </a:r>
            <a:br>
              <a:rPr lang="en-US" dirty="0" smtClean="0"/>
            </a:br>
            <a:r>
              <a:rPr lang="en-US" dirty="0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</a:p>
          <a:p>
            <a:pPr eaLnBrk="1" hangingPunct="1"/>
            <a:r>
              <a:rPr lang="en-US" dirty="0" smtClean="0"/>
              <a:t>Lecture 7 – Introduction to C: The C Level of Abstraction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could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T</a:t>
            </a:r>
            <a:r>
              <a:rPr lang="en-US" dirty="0" smtClean="0"/>
              <a:t>he programmer has to keep the bits straight even though C deals in terms of variables, functions, data structures, etc. (not bits)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If </a:t>
            </a:r>
            <a:r>
              <a:rPr lang="en-US" dirty="0" err="1" smtClean="0">
                <a:ea typeface="+mn-ea"/>
                <a:cs typeface="+mn-cs"/>
              </a:rPr>
              <a:t>arr</a:t>
            </a:r>
            <a:r>
              <a:rPr lang="en-US" dirty="0" smtClean="0">
                <a:ea typeface="+mn-ea"/>
                <a:cs typeface="+mn-cs"/>
              </a:rPr>
              <a:t> is an array of 10 elements, </a:t>
            </a:r>
            <a:r>
              <a:rPr lang="en-US" dirty="0" err="1" smtClean="0">
                <a:ea typeface="+mn-ea"/>
                <a:cs typeface="+mn-cs"/>
              </a:rPr>
              <a:t>arr</a:t>
            </a:r>
            <a:r>
              <a:rPr lang="en-US" dirty="0" smtClean="0">
                <a:ea typeface="+mn-ea"/>
                <a:cs typeface="+mn-cs"/>
              </a:rPr>
              <a:t>[30] accesses some other thing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Storing 8675309 where a return address should be makes a function return start executing stuff that may not be code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. . .</a:t>
            </a:r>
          </a:p>
          <a:p>
            <a:pPr>
              <a:defRPr/>
            </a:pPr>
            <a:r>
              <a:rPr lang="en-US" dirty="0" smtClean="0"/>
              <a:t>Correct C programs can’t do these things, but nobody is perfect</a:t>
            </a:r>
          </a:p>
          <a:p>
            <a:pPr>
              <a:defRPr/>
            </a:pPr>
            <a:r>
              <a:rPr lang="en-US" dirty="0" smtClean="0"/>
              <a:t>On the plus side, there is no “unnecessary overhead” like keeping array lengths around and checking them!</a:t>
            </a:r>
          </a:p>
          <a:p>
            <a:pPr>
              <a:defRPr/>
            </a:pPr>
            <a:r>
              <a:rPr lang="en-US" dirty="0" smtClean="0"/>
              <a:t>Okay, time to see C . . 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Hello, World!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5257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Code: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#include&lt;</a:t>
            </a:r>
            <a:r>
              <a:rPr lang="en-US" dirty="0" err="1" smtClean="0">
                <a:ea typeface="+mn-ea"/>
                <a:cs typeface="+mn-cs"/>
              </a:rPr>
              <a:t>stdio.h</a:t>
            </a:r>
            <a:r>
              <a:rPr lang="en-US" dirty="0" smtClean="0">
                <a:ea typeface="+mn-ea"/>
                <a:cs typeface="+mn-cs"/>
              </a:rPr>
              <a:t>&gt;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main(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argc</a:t>
            </a:r>
            <a:r>
              <a:rPr lang="en-US" dirty="0" smtClean="0">
                <a:ea typeface="+mn-ea"/>
                <a:cs typeface="+mn-cs"/>
              </a:rPr>
              <a:t>, char**</a:t>
            </a:r>
            <a:r>
              <a:rPr lang="en-US" dirty="0" err="1" smtClean="0">
                <a:ea typeface="+mn-ea"/>
                <a:cs typeface="+mn-cs"/>
              </a:rPr>
              <a:t>argv</a:t>
            </a:r>
            <a:r>
              <a:rPr lang="en-US" dirty="0" smtClean="0">
                <a:ea typeface="+mn-ea"/>
                <a:cs typeface="+mn-cs"/>
              </a:rPr>
              <a:t>) {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	</a:t>
            </a:r>
            <a:r>
              <a:rPr lang="en-US" dirty="0" err="1" smtClean="0">
                <a:ea typeface="+mn-ea"/>
                <a:cs typeface="+mn-cs"/>
              </a:rPr>
              <a:t>printf</a:t>
            </a:r>
            <a:r>
              <a:rPr lang="en-US" dirty="0" smtClean="0">
                <a:ea typeface="+mn-ea"/>
                <a:cs typeface="+mn-cs"/>
              </a:rPr>
              <a:t>("Hello, World!\n");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return 0;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Compiling: </a:t>
            </a:r>
            <a:r>
              <a:rPr lang="en-US" dirty="0" err="1" smtClean="0">
                <a:ea typeface="+mn-ea"/>
                <a:cs typeface="+mn-cs"/>
              </a:rPr>
              <a:t>gcc</a:t>
            </a:r>
            <a:r>
              <a:rPr lang="en-US" dirty="0" smtClean="0">
                <a:ea typeface="+mn-ea"/>
                <a:cs typeface="+mn-cs"/>
              </a:rPr>
              <a:t> -o hello </a:t>
            </a:r>
            <a:r>
              <a:rPr lang="en-US" dirty="0" err="1" smtClean="0">
                <a:ea typeface="+mn-ea"/>
                <a:cs typeface="+mn-cs"/>
              </a:rPr>
              <a:t>hello.c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(normally add -Wall -g -</a:t>
            </a:r>
            <a:r>
              <a:rPr lang="en-US" dirty="0" err="1" smtClean="0">
                <a:ea typeface="+mn-ea"/>
                <a:cs typeface="+mn-cs"/>
              </a:rPr>
              <a:t>std</a:t>
            </a:r>
            <a:r>
              <a:rPr lang="en-US" dirty="0" smtClean="0">
                <a:ea typeface="+mn-ea"/>
                <a:cs typeface="+mn-cs"/>
              </a:rPr>
              <a:t>=c11)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Running: ./hello</a:t>
            </a:r>
          </a:p>
          <a:p>
            <a:pPr>
              <a:defRPr/>
            </a:pPr>
            <a:r>
              <a:rPr lang="en-US" dirty="0" smtClean="0"/>
              <a:t>Intuitively: main gets called with the command-line </a:t>
            </a:r>
            <a:r>
              <a:rPr lang="en-US" dirty="0" err="1" smtClean="0"/>
              <a:t>args</a:t>
            </a:r>
            <a:r>
              <a:rPr lang="en-US" dirty="0" smtClean="0"/>
              <a:t> and the program exits when it returns</a:t>
            </a:r>
          </a:p>
          <a:p>
            <a:pPr>
              <a:defRPr/>
            </a:pPr>
            <a:r>
              <a:rPr lang="en-US" dirty="0" smtClean="0"/>
              <a:t>But there is a </a:t>
            </a:r>
            <a:r>
              <a:rPr lang="en-US" i="1" dirty="0" smtClean="0"/>
              <a:t>lot</a:t>
            </a:r>
            <a:r>
              <a:rPr lang="en-US" dirty="0" smtClean="0"/>
              <a:t> going on in terms of what the language constructs mean, what the compiler does, and what happens when the program runs</a:t>
            </a:r>
          </a:p>
          <a:p>
            <a:pPr>
              <a:defRPr/>
            </a:pPr>
            <a:r>
              <a:rPr lang="en-US" dirty="0" smtClean="0"/>
              <a:t>We will focus mostly on the language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Quick 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#include&lt;</a:t>
            </a:r>
            <a:r>
              <a:rPr lang="en-US" dirty="0" err="1" smtClean="0">
                <a:ea typeface="+mn-ea"/>
                <a:cs typeface="+mn-cs"/>
              </a:rPr>
              <a:t>stdio.h</a:t>
            </a:r>
            <a:r>
              <a:rPr lang="en-US" dirty="0" smtClean="0">
                <a:ea typeface="+mn-ea"/>
                <a:cs typeface="+mn-cs"/>
              </a:rPr>
              <a:t>&gt;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main(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argc</a:t>
            </a:r>
            <a:r>
              <a:rPr lang="en-US" dirty="0" smtClean="0">
                <a:ea typeface="+mn-ea"/>
                <a:cs typeface="+mn-cs"/>
              </a:rPr>
              <a:t>, char**</a:t>
            </a:r>
            <a:r>
              <a:rPr lang="en-US" dirty="0" err="1" smtClean="0">
                <a:ea typeface="+mn-ea"/>
                <a:cs typeface="+mn-cs"/>
              </a:rPr>
              <a:t>argv</a:t>
            </a:r>
            <a:r>
              <a:rPr lang="en-US" dirty="0" smtClean="0">
                <a:ea typeface="+mn-ea"/>
                <a:cs typeface="+mn-cs"/>
              </a:rPr>
              <a:t>) {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	</a:t>
            </a:r>
            <a:r>
              <a:rPr lang="en-US" dirty="0" err="1" smtClean="0">
                <a:ea typeface="+mn-ea"/>
                <a:cs typeface="+mn-cs"/>
              </a:rPr>
              <a:t>printf</a:t>
            </a:r>
            <a:r>
              <a:rPr lang="en-US" dirty="0" smtClean="0">
                <a:ea typeface="+mn-ea"/>
                <a:cs typeface="+mn-cs"/>
              </a:rPr>
              <a:t>("Hello, World!\n");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return 0;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>
              <a:defRPr/>
            </a:pPr>
            <a:r>
              <a:rPr lang="en-US" dirty="0" smtClean="0"/>
              <a:t>#include finds the file </a:t>
            </a:r>
            <a:r>
              <a:rPr lang="en-US" dirty="0" err="1" smtClean="0"/>
              <a:t>stdio.h</a:t>
            </a:r>
            <a:r>
              <a:rPr lang="en-US" dirty="0" smtClean="0"/>
              <a:t> (from where?) and includes its entire contents (</a:t>
            </a:r>
            <a:r>
              <a:rPr lang="en-US" dirty="0" err="1" smtClean="0"/>
              <a:t>stdio.h</a:t>
            </a:r>
            <a:r>
              <a:rPr lang="en-US" dirty="0" smtClean="0"/>
              <a:t> describes printf, </a:t>
            </a:r>
            <a:r>
              <a:rPr lang="en-US" dirty="0" err="1" smtClean="0"/>
              <a:t>stdout</a:t>
            </a:r>
            <a:r>
              <a:rPr lang="en-US" dirty="0" smtClean="0"/>
              <a:t>, and more)</a:t>
            </a:r>
          </a:p>
          <a:p>
            <a:pPr>
              <a:defRPr/>
            </a:pPr>
            <a:r>
              <a:rPr lang="en-US" dirty="0" smtClean="0"/>
              <a:t>A function definition is much like a Java method (return type, name, arguments with types, braces, body); it is not part of a class and there are no built-in objects or “this”</a:t>
            </a:r>
          </a:p>
          <a:p>
            <a:pPr>
              <a:defRPr/>
            </a:pPr>
            <a:r>
              <a:rPr lang="en-US" dirty="0" smtClean="0"/>
              <a:t>An </a:t>
            </a:r>
            <a:r>
              <a:rPr lang="en-US" dirty="0" err="1" smtClean="0"/>
              <a:t>int</a:t>
            </a:r>
            <a:r>
              <a:rPr lang="en-US" dirty="0" smtClean="0"/>
              <a:t> is like in Java, but its size depends on the compiler (it is 32 bits on most mainstream Linux machines, even x86-64 ones)</a:t>
            </a:r>
          </a:p>
          <a:p>
            <a:pPr>
              <a:defRPr/>
            </a:pPr>
            <a:r>
              <a:rPr lang="en-US" dirty="0" smtClean="0"/>
              <a:t>main is a special function name; every full program has one</a:t>
            </a:r>
          </a:p>
          <a:p>
            <a:pPr>
              <a:defRPr/>
            </a:pPr>
            <a:r>
              <a:rPr lang="en-US" dirty="0" smtClean="0"/>
              <a:t>char** is a long story…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Think address, i.e., an index into the address-space array</a:t>
            </a:r>
          </a:p>
          <a:p>
            <a:pPr>
              <a:defRPr/>
            </a:pPr>
            <a:r>
              <a:rPr lang="en-US" dirty="0" smtClean="0"/>
              <a:t>If </a:t>
            </a:r>
            <a:r>
              <a:rPr lang="en-US" dirty="0" err="1" smtClean="0"/>
              <a:t>argv</a:t>
            </a:r>
            <a:r>
              <a:rPr lang="en-US" dirty="0" smtClean="0"/>
              <a:t> is a pointer, then *</a:t>
            </a:r>
            <a:r>
              <a:rPr lang="en-US" dirty="0" err="1" smtClean="0"/>
              <a:t>argv</a:t>
            </a:r>
            <a:r>
              <a:rPr lang="en-US" dirty="0" smtClean="0"/>
              <a:t> returns the pointed-to value</a:t>
            </a:r>
          </a:p>
          <a:p>
            <a:pPr>
              <a:defRPr/>
            </a:pPr>
            <a:r>
              <a:rPr lang="en-US" dirty="0" smtClean="0"/>
              <a:t>So does </a:t>
            </a:r>
            <a:r>
              <a:rPr lang="en-US" dirty="0" err="1" smtClean="0"/>
              <a:t>argv</a:t>
            </a:r>
            <a:r>
              <a:rPr lang="en-US" dirty="0" smtClean="0"/>
              <a:t>[0]</a:t>
            </a:r>
          </a:p>
          <a:p>
            <a:pPr>
              <a:defRPr/>
            </a:pPr>
            <a:r>
              <a:rPr lang="en-US" dirty="0" smtClean="0"/>
              <a:t>And if </a:t>
            </a:r>
            <a:r>
              <a:rPr lang="en-US" dirty="0" err="1" smtClean="0"/>
              <a:t>argv</a:t>
            </a:r>
            <a:r>
              <a:rPr lang="en-US" dirty="0" smtClean="0"/>
              <a:t> points to an array of 2 values, then </a:t>
            </a:r>
            <a:r>
              <a:rPr lang="en-US" dirty="0" err="1" smtClean="0"/>
              <a:t>argv</a:t>
            </a:r>
            <a:r>
              <a:rPr lang="en-US" dirty="0" smtClean="0"/>
              <a:t>[1] returns the second one (and so does *(argv+1) but the + here is funny)</a:t>
            </a:r>
          </a:p>
          <a:p>
            <a:pPr>
              <a:defRPr/>
            </a:pPr>
            <a:r>
              <a:rPr lang="en-US" dirty="0" smtClean="0"/>
              <a:t>People like to say “arrays and pointers are the same thing in C”.  This is </a:t>
            </a:r>
            <a:r>
              <a:rPr lang="en-US" i="1" dirty="0" smtClean="0"/>
              <a:t>sloppy talking</a:t>
            </a:r>
            <a:r>
              <a:rPr lang="en-US" dirty="0" smtClean="0"/>
              <a:t>, but people say it anyway.</a:t>
            </a:r>
          </a:p>
          <a:p>
            <a:pPr>
              <a:defRPr/>
            </a:pPr>
            <a:r>
              <a:rPr lang="fr-FR" dirty="0" smtClean="0"/>
              <a:t>Type </a:t>
            </a:r>
            <a:r>
              <a:rPr lang="fr-FR" dirty="0" err="1" smtClean="0"/>
              <a:t>syntax</a:t>
            </a:r>
            <a:r>
              <a:rPr lang="fr-FR" dirty="0" smtClean="0"/>
              <a:t>: </a:t>
            </a:r>
            <a:r>
              <a:rPr lang="fr-FR" dirty="0" err="1" smtClean="0"/>
              <a:t>T</a:t>
            </a:r>
            <a:r>
              <a:rPr lang="fr-FR" dirty="0" smtClean="0"/>
              <a:t>* </a:t>
            </a:r>
            <a:r>
              <a:rPr lang="fr-FR" dirty="0" err="1" smtClean="0"/>
              <a:t>describes</a:t>
            </a:r>
            <a:r>
              <a:rPr lang="fr-FR" dirty="0" smtClean="0"/>
              <a:t> </a:t>
            </a:r>
            <a:r>
              <a:rPr lang="fr-FR" dirty="0" err="1" smtClean="0"/>
              <a:t>either</a:t>
            </a:r>
            <a:endParaRPr lang="fr-FR" dirty="0" smtClean="0"/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NULL (</a:t>
            </a:r>
            <a:r>
              <a:rPr lang="en-US" dirty="0" err="1" smtClean="0">
                <a:ea typeface="+mn-ea"/>
                <a:cs typeface="+mn-cs"/>
              </a:rPr>
              <a:t>seg</a:t>
            </a:r>
            <a:r>
              <a:rPr lang="en-US" dirty="0" smtClean="0">
                <a:ea typeface="+mn-ea"/>
                <a:cs typeface="+mn-cs"/>
              </a:rPr>
              <a:t>-fault if you dereference it)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pointer holding the address of some number of contiguous values of type T</a:t>
            </a:r>
          </a:p>
          <a:p>
            <a:pPr>
              <a:defRPr/>
            </a:pPr>
            <a:r>
              <a:rPr lang="en-US" dirty="0" smtClean="0"/>
              <a:t>How many? You have to know somehow; no length primitive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Pointers,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So reading right to left: </a:t>
            </a:r>
            <a:r>
              <a:rPr lang="en-US" dirty="0" err="1" smtClean="0"/>
              <a:t>argv</a:t>
            </a:r>
            <a:r>
              <a:rPr lang="en-US" dirty="0" smtClean="0"/>
              <a:t> (of type char**) holds a pointer to (one or more) pointer(s) to (one or more) char(s)</a:t>
            </a:r>
          </a:p>
          <a:p>
            <a:pPr>
              <a:defRPr/>
            </a:pPr>
            <a:r>
              <a:rPr lang="en-US" dirty="0" smtClean="0"/>
              <a:t>Fact #1 about main: </a:t>
            </a:r>
            <a:r>
              <a:rPr lang="en-US" dirty="0" err="1" smtClean="0"/>
              <a:t>argv</a:t>
            </a:r>
            <a:r>
              <a:rPr lang="en-US" dirty="0" smtClean="0"/>
              <a:t> holds a pointer to j pointers to (one or more) char(s) where </a:t>
            </a:r>
            <a:r>
              <a:rPr lang="en-US" dirty="0" err="1" smtClean="0"/>
              <a:t>argc</a:t>
            </a:r>
            <a:r>
              <a:rPr lang="en-US" dirty="0" smtClean="0"/>
              <a:t> holds j</a:t>
            </a:r>
          </a:p>
          <a:p>
            <a:pPr>
              <a:defRPr/>
            </a:pPr>
            <a:r>
              <a:rPr lang="en-US" dirty="0" smtClean="0"/>
              <a:t>Common idiom: array lengths as other arguments</a:t>
            </a:r>
          </a:p>
          <a:p>
            <a:pPr>
              <a:defRPr/>
            </a:pPr>
            <a:r>
              <a:rPr lang="en-US" dirty="0" smtClean="0"/>
              <a:t>Fact #2 about main: For 0 ≤ </a:t>
            </a:r>
            <a:r>
              <a:rPr lang="en-US" dirty="0" err="1" smtClean="0"/>
              <a:t>i</a:t>
            </a:r>
            <a:r>
              <a:rPr lang="en-US" dirty="0" smtClean="0"/>
              <a:t> ≤ j where </a:t>
            </a:r>
            <a:r>
              <a:rPr lang="en-US" dirty="0" err="1" smtClean="0"/>
              <a:t>argc</a:t>
            </a:r>
            <a:r>
              <a:rPr lang="en-US" dirty="0" smtClean="0"/>
              <a:t> holds j, </a:t>
            </a:r>
            <a:r>
              <a:rPr lang="en-US" dirty="0" err="1" smtClean="0"/>
              <a:t>argv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is an array of char(s) with last element equal to the character ’\0’ (which is not ’0’)</a:t>
            </a:r>
          </a:p>
          <a:p>
            <a:pPr>
              <a:defRPr/>
            </a:pPr>
            <a:r>
              <a:rPr lang="en-US" dirty="0" smtClean="0"/>
              <a:t>Very common idiom: pointers to char arrays ending with ’\0’ are called </a:t>
            </a:r>
            <a:r>
              <a:rPr lang="en-US" i="1" dirty="0" smtClean="0"/>
              <a:t>strings</a:t>
            </a:r>
            <a:r>
              <a:rPr lang="en-US" dirty="0" smtClean="0"/>
              <a:t>. The standard library and language rely on this idiom</a:t>
            </a:r>
          </a:p>
          <a:p>
            <a:pPr>
              <a:defRPr/>
            </a:pPr>
            <a:r>
              <a:rPr lang="en-US" dirty="0" smtClean="0"/>
              <a:t>[Let’s draw a picture of “memory” when hello runs.]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304800"/>
            <a:ext cx="325191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main(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argc</a:t>
            </a:r>
            <a:r>
              <a:rPr lang="en-US" sz="2000" dirty="0"/>
              <a:t>, char**</a:t>
            </a:r>
            <a:r>
              <a:rPr lang="en-US" sz="2000" dirty="0" err="1"/>
              <a:t>argv</a:t>
            </a:r>
            <a:r>
              <a:rPr lang="en-US" sz="2000" dirty="0"/>
              <a:t>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Rest of 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5105400"/>
          </a:xfrm>
        </p:spPr>
        <p:txBody>
          <a:bodyPr>
            <a:normAutofit fontScale="85000" lnSpcReduction="10000"/>
          </a:bodyPr>
          <a:lstStyle/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#include&lt;</a:t>
            </a:r>
            <a:r>
              <a:rPr lang="en-US" dirty="0" err="1" smtClean="0">
                <a:ea typeface="+mn-ea"/>
                <a:cs typeface="+mn-cs"/>
              </a:rPr>
              <a:t>stdio.h</a:t>
            </a:r>
            <a:r>
              <a:rPr lang="en-US" dirty="0" smtClean="0">
                <a:ea typeface="+mn-ea"/>
                <a:cs typeface="+mn-cs"/>
              </a:rPr>
              <a:t>&gt;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main(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argc</a:t>
            </a:r>
            <a:r>
              <a:rPr lang="en-US" dirty="0" smtClean="0">
                <a:ea typeface="+mn-ea"/>
                <a:cs typeface="+mn-cs"/>
              </a:rPr>
              <a:t>, char**</a:t>
            </a:r>
            <a:r>
              <a:rPr lang="en-US" dirty="0" err="1" smtClean="0">
                <a:ea typeface="+mn-ea"/>
                <a:cs typeface="+mn-cs"/>
              </a:rPr>
              <a:t>argv</a:t>
            </a:r>
            <a:r>
              <a:rPr lang="en-US" dirty="0" smtClean="0">
                <a:ea typeface="+mn-ea"/>
                <a:cs typeface="+mn-cs"/>
              </a:rPr>
              <a:t>) {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	</a:t>
            </a:r>
            <a:r>
              <a:rPr lang="en-US" dirty="0" err="1" smtClean="0">
                <a:ea typeface="+mn-ea"/>
                <a:cs typeface="+mn-cs"/>
              </a:rPr>
              <a:t>printf</a:t>
            </a:r>
            <a:r>
              <a:rPr lang="en-US" dirty="0" smtClean="0">
                <a:ea typeface="+mn-ea"/>
                <a:cs typeface="+mn-cs"/>
              </a:rPr>
              <a:t>("Hello, World!\n");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return 0;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>
              <a:defRPr/>
            </a:pPr>
            <a:r>
              <a:rPr lang="en-US" dirty="0" smtClean="0"/>
              <a:t>printf is a function taking a string (a char*)  (and often additional arguments, which are formatted according to codes in the string)</a:t>
            </a:r>
          </a:p>
          <a:p>
            <a:pPr>
              <a:defRPr/>
            </a:pPr>
            <a:r>
              <a:rPr lang="en-US" dirty="0" smtClean="0"/>
              <a:t>"Hello, World!\n" evaluates to a pointer to a global, immutable array of 15 characters (including the trailing ’\0’; and ’\n’ is one character)</a:t>
            </a:r>
          </a:p>
          <a:p>
            <a:pPr>
              <a:defRPr/>
            </a:pPr>
            <a:r>
              <a:rPr lang="en-US" dirty="0" smtClean="0"/>
              <a:t>printf writes its output to </a:t>
            </a:r>
            <a:r>
              <a:rPr lang="en-US" dirty="0" err="1" smtClean="0"/>
              <a:t>stdout</a:t>
            </a:r>
            <a:r>
              <a:rPr lang="en-US" dirty="0" smtClean="0"/>
              <a:t>, which is a global variable of type FILE* defined in </a:t>
            </a:r>
            <a:r>
              <a:rPr lang="en-US" dirty="0" err="1" smtClean="0"/>
              <a:t>stdio.h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How this gets hooked up to the screen (or somewhere else) is the library’s (nontrivial) problem</a:t>
            </a:r>
          </a:p>
          <a:p>
            <a:pPr>
              <a:defRPr/>
            </a:pPr>
            <a:r>
              <a:rPr lang="en-US" dirty="0" smtClean="0"/>
              <a:t>Return value from main is program’s exit code (caller can check, e.g., shell’s $?)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But wait, there’s more!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variations that we will explore as time permits, starting with the next homework</a:t>
            </a:r>
          </a:p>
          <a:p>
            <a:pPr lvl="1"/>
            <a:r>
              <a:rPr lang="en-US" dirty="0" smtClean="0"/>
              <a:t>Accessing program command-line arguments (</a:t>
            </a:r>
            <a:r>
              <a:rPr lang="en-US" dirty="0" err="1" smtClean="0"/>
              <a:t>argc</a:t>
            </a:r>
            <a:r>
              <a:rPr lang="en-US" dirty="0" smtClean="0"/>
              <a:t> and </a:t>
            </a:r>
            <a:r>
              <a:rPr lang="en-US" dirty="0" err="1" smtClean="0"/>
              <a:t>argv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Other I/O functions (</a:t>
            </a:r>
            <a:r>
              <a:rPr lang="en-US" dirty="0" err="1" smtClean="0"/>
              <a:t>fprintf</a:t>
            </a:r>
            <a:r>
              <a:rPr lang="en-US" dirty="0" smtClean="0"/>
              <a:t>, </a:t>
            </a:r>
            <a:r>
              <a:rPr lang="en-US" dirty="0" err="1" smtClean="0"/>
              <a:t>fputs</a:t>
            </a:r>
            <a:r>
              <a:rPr lang="en-US" dirty="0" smtClean="0"/>
              <a:t>, </a:t>
            </a:r>
            <a:r>
              <a:rPr lang="en-US" dirty="0" err="1" smtClean="0"/>
              <a:t>fgets</a:t>
            </a:r>
            <a:r>
              <a:rPr lang="en-US" dirty="0" smtClean="0"/>
              <a:t>, </a:t>
            </a:r>
            <a:r>
              <a:rPr lang="en-US" dirty="0" err="1" smtClean="0"/>
              <a:t>fopen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Program exit values</a:t>
            </a:r>
          </a:p>
          <a:p>
            <a:pPr lvl="1"/>
            <a:r>
              <a:rPr lang="en-US" dirty="0" smtClean="0"/>
              <a:t>Strings – much ado about strings</a:t>
            </a:r>
          </a:p>
          <a:p>
            <a:pPr lvl="2"/>
            <a:r>
              <a:rPr lang="en-US" dirty="0" smtClean="0"/>
              <a:t>Strings as arrays of characters (local and allocated on the heap)</a:t>
            </a:r>
          </a:p>
          <a:p>
            <a:pPr lvl="2"/>
            <a:r>
              <a:rPr lang="en-US" dirty="0" smtClean="0"/>
              <a:t>Updating strings, buffer overflow, ’\0’</a:t>
            </a:r>
          </a:p>
          <a:p>
            <a:pPr lvl="2"/>
            <a:r>
              <a:rPr lang="en-US" dirty="0" smtClean="0"/>
              <a:t>String library (&lt;</a:t>
            </a:r>
            <a:r>
              <a:rPr lang="en-US" dirty="0" err="1" smtClean="0"/>
              <a:t>string.h</a:t>
            </a:r>
            <a:r>
              <a:rPr lang="en-US" dirty="0" smtClean="0"/>
              <a:t>&gt;)</a:t>
            </a:r>
          </a:p>
          <a:p>
            <a:pPr lvl="1"/>
            <a:r>
              <a:rPr lang="en-US" dirty="0" smtClean="0"/>
              <a:t>And more (</a:t>
            </a:r>
            <a:r>
              <a:rPr lang="en-US" dirty="0" err="1" smtClean="0"/>
              <a:t>structs</a:t>
            </a:r>
            <a:r>
              <a:rPr lang="en-US" dirty="0" smtClean="0"/>
              <a:t>, dynamic memory, …)</a:t>
            </a:r>
          </a:p>
          <a:p>
            <a:pPr lvl="2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reading K&amp;R (</a:t>
            </a:r>
            <a:r>
              <a:rPr lang="en-US" i="1" dirty="0" smtClean="0"/>
              <a:t>C Programming Language</a:t>
            </a:r>
            <a:r>
              <a:rPr lang="en-US" dirty="0" smtClean="0"/>
              <a:t>) or your other favorite C book to get a view of how things are intended to work</a:t>
            </a:r>
          </a:p>
          <a:p>
            <a:endParaRPr lang="en-US" dirty="0"/>
          </a:p>
          <a:p>
            <a:r>
              <a:rPr lang="en-US" dirty="0" smtClean="0"/>
              <a:t>Use web/books to look up facts (“what’s the C function to compute compare strings”, “how do I format an integer for output in </a:t>
            </a:r>
            <a:r>
              <a:rPr lang="en-US" dirty="0" err="1" smtClean="0"/>
              <a:t>printf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C/C++ reference link on 374 web is a good start</a:t>
            </a:r>
          </a:p>
          <a:p>
            <a:endParaRPr lang="en-US" dirty="0"/>
          </a:p>
          <a:p>
            <a:r>
              <a:rPr lang="en-US" dirty="0" smtClean="0"/>
              <a:t>Try stuff – write little programs, experiment</a:t>
            </a:r>
          </a:p>
          <a:p>
            <a:pPr lvl="1"/>
            <a:r>
              <a:rPr lang="en-US" dirty="0" smtClean="0"/>
              <a:t>Need to write/run code as well as read </a:t>
            </a:r>
            <a:r>
              <a:rPr lang="en-US" smtClean="0"/>
              <a:t>about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– Virtual Machine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about to start C programming!  Fantastic!!!</a:t>
            </a:r>
          </a:p>
          <a:p>
            <a:r>
              <a:rPr lang="en-US" dirty="0" smtClean="0"/>
              <a:t>But – there’s an unfortunate bug in the CSE VM.  If you’re using that you need to update/replace one of the libraries.</a:t>
            </a:r>
          </a:p>
          <a:p>
            <a:r>
              <a:rPr lang="en-US" dirty="0" smtClean="0"/>
              <a:t>In your CSE Linux VM, run this is a terminal window: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/>
              <a:t>dnf</a:t>
            </a:r>
            <a:r>
              <a:rPr lang="en-US" dirty="0"/>
              <a:t> -y install glibc-devel.x86_64</a:t>
            </a:r>
          </a:p>
          <a:p>
            <a:r>
              <a:rPr lang="en-US" dirty="0" smtClean="0"/>
              <a:t>We will demo this later (and see what happens when not done – you get a message something like “fatal </a:t>
            </a:r>
            <a:r>
              <a:rPr lang="en-US" dirty="0"/>
              <a:t>error: gnu/stubs-64.h: No such file or </a:t>
            </a:r>
            <a:r>
              <a:rPr lang="en-US" dirty="0" smtClean="0"/>
              <a:t>directory”) </a:t>
            </a:r>
          </a:p>
          <a:p>
            <a:r>
              <a:rPr lang="en-US" dirty="0" smtClean="0"/>
              <a:t>This is fixed on </a:t>
            </a:r>
            <a:r>
              <a:rPr lang="en-US" dirty="0" err="1" smtClean="0"/>
              <a:t>klaatu</a:t>
            </a:r>
            <a:r>
              <a:rPr lang="en-US" dirty="0" smtClean="0"/>
              <a:t> so don’t do </a:t>
            </a:r>
            <a:r>
              <a:rPr lang="en-US" smtClean="0"/>
              <a:t>it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9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Welcome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Compared to Java, in rough order of importance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Lower level (less for compiler to do)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Unsafe (wrong programs might do anything)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Procedural programming — not “object-oriented”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“Standard library” is much smaller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Many similar control constructs (loops, ifs, ...)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Many syntactic similarities (operators, types, ...)</a:t>
            </a:r>
          </a:p>
          <a:p>
            <a:pPr>
              <a:defRPr/>
            </a:pPr>
            <a:r>
              <a:rPr lang="en-US" dirty="0" smtClean="0"/>
              <a:t>A different world-view and much more to keep track of; Java-like thinking can get you in trouble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Our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A semi-nontraditional way to learn C:</a:t>
            </a:r>
          </a:p>
          <a:p>
            <a:pPr>
              <a:defRPr/>
            </a:pPr>
            <a:r>
              <a:rPr lang="en-US" dirty="0" smtClean="0"/>
              <a:t>Learn how C programs run on typical x86-64 machines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Not (totally) promised by C’s definition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You do </a:t>
            </a:r>
            <a:r>
              <a:rPr lang="en-US" i="1" dirty="0" smtClean="0">
                <a:ea typeface="+mn-ea"/>
                <a:cs typeface="+mn-cs"/>
              </a:rPr>
              <a:t>not</a:t>
            </a:r>
            <a:r>
              <a:rPr lang="en-US" dirty="0" smtClean="0">
                <a:ea typeface="+mn-ea"/>
                <a:cs typeface="+mn-cs"/>
              </a:rPr>
              <a:t> need to “reason in terms of the implementation” when you follow the rules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But it does help to know this model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 To remember why C has the rules it does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 To debug incorrect programs</a:t>
            </a:r>
          </a:p>
          <a:p>
            <a:pPr>
              <a:defRPr/>
            </a:pPr>
            <a:r>
              <a:rPr lang="en-US" dirty="0" smtClean="0"/>
              <a:t>Learn some C basics (including “Hello World!”)</a:t>
            </a:r>
          </a:p>
          <a:p>
            <a:pPr>
              <a:defRPr/>
            </a:pPr>
            <a:r>
              <a:rPr lang="en-US" dirty="0" smtClean="0"/>
              <a:t>Learn what C is (still) used for</a:t>
            </a:r>
          </a:p>
          <a:p>
            <a:pPr>
              <a:defRPr/>
            </a:pPr>
            <a:r>
              <a:rPr lang="en-US" dirty="0" smtClean="0"/>
              <a:t>Learn more about the language and good idioms</a:t>
            </a:r>
          </a:p>
          <a:p>
            <a:pPr>
              <a:defRPr/>
            </a:pPr>
            <a:r>
              <a:rPr lang="en-US" dirty="0" smtClean="0"/>
              <a:t>Towards the end of the quarter: A little C++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Some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8001000" cy="5029200"/>
          </a:xfrm>
        </p:spPr>
        <p:txBody>
          <a:bodyPr>
            <a:normAutofit fontScale="92500"/>
          </a:bodyPr>
          <a:lstStyle/>
          <a:p>
            <a:pPr lvl="1">
              <a:buFontTx/>
              <a:buNone/>
              <a:defRPr/>
            </a:pPr>
            <a:r>
              <a:rPr lang="en-US" i="1" dirty="0" smtClean="0">
                <a:ea typeface="+mn-ea"/>
                <a:cs typeface="+mn-cs"/>
              </a:rPr>
              <a:t>The </a:t>
            </a:r>
            <a:r>
              <a:rPr lang="en-US" i="1" dirty="0">
                <a:ea typeface="+mn-ea"/>
                <a:cs typeface="+mn-cs"/>
              </a:rPr>
              <a:t>C Programming Language</a:t>
            </a:r>
            <a:r>
              <a:rPr lang="en-US" dirty="0">
                <a:ea typeface="+mn-ea"/>
                <a:cs typeface="+mn-cs"/>
              </a:rPr>
              <a:t>, Kernighan &amp; Ritchie </a:t>
            </a:r>
          </a:p>
          <a:p>
            <a:pPr lvl="2">
              <a:defRPr/>
            </a:pPr>
            <a:r>
              <a:rPr lang="en-US" dirty="0">
                <a:ea typeface="+mn-ea"/>
                <a:cs typeface="+mn-cs"/>
              </a:rPr>
              <a:t>“K&amp;R” is a classic, one that every programmer must read. A bit dated now (doesn’t include C99 or C11 extensions), but the primary source</a:t>
            </a:r>
          </a:p>
          <a:p>
            <a:pPr lvl="1">
              <a:buFontTx/>
              <a:buNone/>
              <a:defRPr/>
            </a:pPr>
            <a:r>
              <a:rPr lang="en-US" i="1" dirty="0" smtClean="0">
                <a:ea typeface="+mn-ea"/>
                <a:cs typeface="+mn-cs"/>
              </a:rPr>
              <a:t>C: A Reference Manual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Harbison</a:t>
            </a:r>
            <a:r>
              <a:rPr lang="en-US" dirty="0" smtClean="0">
                <a:ea typeface="+mn-ea"/>
                <a:cs typeface="+mn-cs"/>
              </a:rPr>
              <a:t> &amp; Steele (now 5th ed.)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Detailed reference on C and libraries; includes more recent versions of the C standard (but not C11)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Essential C, Stanford CS lib, http://cslibrary.stanford.edu/101/EssentialC.pdf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Good short introduction to the language</a:t>
            </a:r>
          </a:p>
          <a:p>
            <a:pPr lvl="1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cplusplus.com</a:t>
            </a:r>
            <a:r>
              <a:rPr lang="en-US" dirty="0" smtClean="0">
                <a:ea typeface="+mn-ea"/>
                <a:cs typeface="+mn-cs"/>
              </a:rPr>
              <a:t> (reference site linked from 374 home page)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Good current reference for standard library</a:t>
            </a:r>
            <a:endParaRPr lang="en-US" dirty="0"/>
          </a:p>
        </p:txBody>
      </p:sp>
      <p:pic>
        <p:nvPicPr>
          <p:cNvPr id="6149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Small language (not very many features) – relatively easy to understand and implement efficiently</a:t>
            </a:r>
          </a:p>
          <a:p>
            <a:r>
              <a:rPr lang="en-US" dirty="0" smtClean="0"/>
              <a:t>Provides low-level control over the computer when needed, closer to assembly (machine) language</a:t>
            </a:r>
          </a:p>
          <a:p>
            <a:pPr lvl="1"/>
            <a:r>
              <a:rPr lang="en-US" dirty="0" smtClean="0"/>
              <a:t>But still possible to write reasonably portable code</a:t>
            </a:r>
          </a:p>
          <a:p>
            <a:r>
              <a:rPr lang="en-US" dirty="0" smtClean="0"/>
              <a:t>Still used in:</a:t>
            </a:r>
          </a:p>
          <a:p>
            <a:pPr lvl="1"/>
            <a:r>
              <a:rPr lang="en-US" dirty="0" smtClean="0"/>
              <a:t>Embedded programming</a:t>
            </a:r>
          </a:p>
          <a:p>
            <a:pPr lvl="1"/>
            <a:r>
              <a:rPr lang="en-US" dirty="0" smtClean="0"/>
              <a:t>Systems programming</a:t>
            </a:r>
          </a:p>
          <a:p>
            <a:pPr lvl="1"/>
            <a:r>
              <a:rPr lang="en-US" dirty="0" smtClean="0"/>
              <a:t>High-performance code</a:t>
            </a:r>
          </a:p>
          <a:p>
            <a:r>
              <a:rPr lang="en-US" dirty="0" smtClean="0"/>
              <a:t>And for CSE 374: learning to program in C will give you better insight into how computers work and how software interacts with the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30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Simple model of a running process (provided by the OS):</a:t>
            </a:r>
          </a:p>
          <a:p>
            <a:pPr>
              <a:defRPr/>
            </a:pPr>
            <a:r>
              <a:rPr lang="en-US" dirty="0" smtClean="0"/>
              <a:t>There is one address space (an array of bytes)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Most common size today for a typical machine is </a:t>
            </a:r>
            <a:r>
              <a:rPr lang="en-US" dirty="0" smtClean="0"/>
              <a:t>2</a:t>
            </a:r>
            <a:r>
              <a:rPr lang="en-US" baseline="30000" dirty="0" smtClean="0"/>
              <a:t>64 </a:t>
            </a:r>
            <a:r>
              <a:rPr lang="en-US" dirty="0" smtClean="0"/>
              <a:t>or 2</a:t>
            </a:r>
            <a:r>
              <a:rPr lang="en-US" baseline="30000" dirty="0" smtClean="0"/>
              <a:t>32 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For most of what we do it doesn’t matter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2</a:t>
            </a:r>
            <a:r>
              <a:rPr lang="en-US" baseline="30000" dirty="0" smtClean="0">
                <a:ea typeface="+mn-ea"/>
                <a:cs typeface="+mn-cs"/>
              </a:rPr>
              <a:t>64</a:t>
            </a:r>
            <a:r>
              <a:rPr lang="en-US" dirty="0" smtClean="0">
                <a:ea typeface="+mn-ea"/>
                <a:cs typeface="+mn-cs"/>
              </a:rPr>
              <a:t> or 2</a:t>
            </a:r>
            <a:r>
              <a:rPr lang="en-US" baseline="30000" dirty="0" smtClean="0">
                <a:ea typeface="+mn-ea"/>
                <a:cs typeface="+mn-cs"/>
              </a:rPr>
              <a:t>32</a:t>
            </a:r>
            <a:r>
              <a:rPr lang="en-US" dirty="0" smtClean="0">
                <a:ea typeface="+mn-ea"/>
                <a:cs typeface="+mn-cs"/>
              </a:rPr>
              <a:t> is way more memory than you have, but OS maintains illusion that all processes have this much even if they don’t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“Subscripting” this array takes 64 (or 32) bits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Something’s address is its position in this array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Trying to read a not-used part of the array may cause a “segmentation fault” (immediate crash)</a:t>
            </a:r>
          </a:p>
          <a:p>
            <a:pPr>
              <a:defRPr/>
            </a:pPr>
            <a:r>
              <a:rPr lang="en-US" dirty="0" smtClean="0"/>
              <a:t>All data and code for the process are in this address space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Code and data are bits; program “remembers” what is where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O/S also lets you read/write files (</a:t>
            </a:r>
            <a:r>
              <a:rPr lang="en-US" dirty="0" err="1" smtClean="0">
                <a:ea typeface="+mn-ea"/>
                <a:cs typeface="+mn-cs"/>
              </a:rPr>
              <a:t>stdin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stdout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stderr</a:t>
            </a:r>
            <a:r>
              <a:rPr lang="en-US" dirty="0" smtClean="0">
                <a:ea typeface="+mn-ea"/>
                <a:cs typeface="+mn-cs"/>
              </a:rPr>
              <a:t>, etc.)</a:t>
            </a:r>
            <a:endParaRPr lang="en-US" dirty="0" smtClean="0"/>
          </a:p>
          <a:p>
            <a:pPr>
              <a:buFontTx/>
              <a:buNone/>
              <a:defRPr/>
            </a:pPr>
            <a:endParaRPr lang="en-US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Address-space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  <a:ln w="6350"/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The following can be different on different systems, but it’s one way to understand how C is implemented: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           code     </a:t>
            </a:r>
            <a:r>
              <a:rPr lang="en-US" dirty="0" err="1" smtClean="0"/>
              <a:t>globals</a:t>
            </a:r>
            <a:r>
              <a:rPr lang="en-US" dirty="0" smtClean="0"/>
              <a:t>    heap →                …                    ← stack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So in one array of 8-bit bytes we have: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Code instructions (typically immutable)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Space for global variables (mutable and immutable) (like Java’s static fields)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</a:t>
            </a:r>
            <a:r>
              <a:rPr lang="en-US" i="1" dirty="0" smtClean="0">
                <a:solidFill>
                  <a:srgbClr val="0000FF"/>
                </a:solidFill>
                <a:ea typeface="+mn-ea"/>
                <a:cs typeface="+mn-cs"/>
              </a:rPr>
              <a:t>heap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for other data (like objects returned by Java’s new)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Unused portions; access causes a “</a:t>
            </a:r>
            <a:r>
              <a:rPr lang="en-US" dirty="0" err="1" smtClean="0">
                <a:ea typeface="+mn-ea"/>
                <a:cs typeface="+mn-cs"/>
              </a:rPr>
              <a:t>seg</a:t>
            </a:r>
            <a:r>
              <a:rPr lang="en-US" dirty="0" smtClean="0">
                <a:ea typeface="+mn-ea"/>
                <a:cs typeface="+mn-cs"/>
              </a:rPr>
              <a:t>-fault”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call-</a:t>
            </a:r>
            <a:r>
              <a:rPr lang="en-US" i="1" dirty="0" smtClean="0">
                <a:solidFill>
                  <a:srgbClr val="0000FF"/>
                </a:solidFill>
                <a:ea typeface="+mn-ea"/>
                <a:cs typeface="+mn-cs"/>
              </a:rPr>
              <a:t>stack</a:t>
            </a:r>
            <a:r>
              <a:rPr lang="en-US" dirty="0" smtClean="0">
                <a:ea typeface="+mn-ea"/>
                <a:cs typeface="+mn-cs"/>
              </a:rPr>
              <a:t> holding local variables and </a:t>
            </a:r>
            <a:r>
              <a:rPr lang="en-US" i="1" dirty="0" smtClean="0">
                <a:ea typeface="+mn-ea"/>
                <a:cs typeface="+mn-cs"/>
              </a:rPr>
              <a:t>code addresses</a:t>
            </a:r>
          </a:p>
          <a:p>
            <a:pPr>
              <a:defRPr/>
            </a:pPr>
            <a:r>
              <a:rPr lang="en-US" dirty="0" err="1" smtClean="0"/>
              <a:t>ints</a:t>
            </a:r>
            <a:r>
              <a:rPr lang="en-US" dirty="0" smtClean="0"/>
              <a:t> typically occupy 4 bytes (32 bits); pointers 4 or 8 (32 or 64) depending on underlying processor/OS (64 on our machines)</a:t>
            </a:r>
            <a:endParaRPr lang="en-US" dirty="0" smtClean="0"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66800" y="2286000"/>
            <a:ext cx="7239000" cy="688975"/>
            <a:chOff x="1066800" y="2360613"/>
            <a:chExt cx="7239000" cy="688975"/>
          </a:xfrm>
        </p:grpSpPr>
        <p:sp>
          <p:nvSpPr>
            <p:cNvPr id="5" name="Rectangle 4"/>
            <p:cNvSpPr/>
            <p:nvPr>
              <p:custDataLst>
                <p:tags r:id="rId3"/>
              </p:custDataLst>
            </p:nvPr>
          </p:nvSpPr>
          <p:spPr>
            <a:xfrm>
              <a:off x="1066800" y="2362200"/>
              <a:ext cx="7239000" cy="685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6"/>
            <p:cNvCxnSpPr/>
            <p:nvPr>
              <p:custDataLst>
                <p:tags r:id="rId4"/>
              </p:custDataLst>
            </p:nvPr>
          </p:nvCxnSpPr>
          <p:spPr>
            <a:xfrm rot="5400000">
              <a:off x="1104901" y="2705100"/>
              <a:ext cx="685800" cy="31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>
              <p:custDataLst>
                <p:tags r:id="rId5"/>
              </p:custDataLst>
            </p:nvPr>
          </p:nvCxnSpPr>
          <p:spPr>
            <a:xfrm rot="5400000">
              <a:off x="1942307" y="2704306"/>
              <a:ext cx="685800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>
              <p:custDataLst>
                <p:tags r:id="rId6"/>
              </p:custDataLst>
            </p:nvPr>
          </p:nvCxnSpPr>
          <p:spPr>
            <a:xfrm rot="5400000">
              <a:off x="3010694" y="2702719"/>
              <a:ext cx="6858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call-stack (or just stack) has one “part” or “frame” (compiler folks call it an </a:t>
            </a:r>
            <a:r>
              <a:rPr lang="en-US" i="1" dirty="0" smtClean="0"/>
              <a:t>activation record</a:t>
            </a:r>
            <a:r>
              <a:rPr lang="en-US" dirty="0" smtClean="0"/>
              <a:t>) for each active function (cf. Java method) that has not yet returned</a:t>
            </a:r>
          </a:p>
          <a:p>
            <a:pPr>
              <a:defRPr/>
            </a:pPr>
            <a:r>
              <a:rPr lang="en-US" dirty="0" smtClean="0"/>
              <a:t>It holds: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Room for local variables and parameters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i="1" dirty="0" smtClean="0">
                <a:ea typeface="+mn-ea"/>
                <a:cs typeface="+mn-cs"/>
              </a:rPr>
              <a:t>return address </a:t>
            </a:r>
            <a:r>
              <a:rPr lang="en-US" dirty="0" smtClean="0">
                <a:ea typeface="+mn-ea"/>
                <a:cs typeface="+mn-cs"/>
              </a:rPr>
              <a:t>(index into code for what to execute after the function is done)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Other per-call data needed by the underlying implementation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AEB57-8D12-4426-AB40-06B0766A4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762</TotalTime>
  <Words>1533</Words>
  <Application>Microsoft Macintosh PowerPoint</Application>
  <PresentationFormat>On-screen Show (4:3)</PresentationFormat>
  <Paragraphs>176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simple</vt:lpstr>
      <vt:lpstr>CSE 374 Programming Concepts &amp; Tools</vt:lpstr>
      <vt:lpstr>To Do – Virtual Machine Fixes</vt:lpstr>
      <vt:lpstr>Welcome to C</vt:lpstr>
      <vt:lpstr>Our plan</vt:lpstr>
      <vt:lpstr>Some references</vt:lpstr>
      <vt:lpstr>Why C?</vt:lpstr>
      <vt:lpstr>Address space</vt:lpstr>
      <vt:lpstr>Address-space layout</vt:lpstr>
      <vt:lpstr>The stack</vt:lpstr>
      <vt:lpstr>What could go wrong?</vt:lpstr>
      <vt:lpstr>Hello, World!</vt:lpstr>
      <vt:lpstr>Quick explanation</vt:lpstr>
      <vt:lpstr>Pointers</vt:lpstr>
      <vt:lpstr>Pointers, continued</vt:lpstr>
      <vt:lpstr>Rest of the story</vt:lpstr>
      <vt:lpstr>But wait, there’s more!</vt:lpstr>
      <vt:lpstr>Advice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145</cp:revision>
  <cp:lastPrinted>2011-01-18T21:41:14Z</cp:lastPrinted>
  <dcterms:created xsi:type="dcterms:W3CDTF">2009-03-30T02:04:14Z</dcterms:created>
  <dcterms:modified xsi:type="dcterms:W3CDTF">2015-10-14T03:22:22Z</dcterms:modified>
</cp:coreProperties>
</file>