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4-</a:t>
            </a:r>
            <a:fld id="{490C3FEA-D676-46CD-B24C-B2A0061A5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06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53EF544-FB8B-4B3A-89C0-A402688C0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6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82E4D3-6CBF-4DB7-9C07-7069EB98D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0FDD-4963-4529-A629-50D829B6B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E6C5-C50D-4089-A12E-22450821B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6534B-3649-42C4-84D9-CA0CC4D2F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071E0-E7C8-411D-889C-CE8176E93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BA46-57B4-4C7A-9AB1-100F1787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7EB94-658F-4A15-968F-3A4D643A0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6DC7-FB3B-49CA-981B-9DC5987B3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1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6D763-125B-4349-8738-558057D3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B4D5-B49C-4D66-B538-EC0F45F9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6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45906-42B4-4E23-B9FA-5526FFDB2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9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F8A6417A-1BF1-4835-BB2F-737C3E8D6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tags" Target="../tags/tag26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4 – Shell Variables, More Shell Scripts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Shell programming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How do Java programming and shell programming compare?</a:t>
            </a:r>
          </a:p>
          <a:p>
            <a:pPr>
              <a:defRPr/>
            </a:pPr>
            <a:r>
              <a:rPr lang="en-US" dirty="0" smtClean="0"/>
              <a:t>The shell:</a:t>
            </a:r>
          </a:p>
          <a:p>
            <a:pPr lvl="1">
              <a:defRPr/>
            </a:pPr>
            <a:r>
              <a:rPr lang="en-US" dirty="0" smtClean="0"/>
              <a:t>“shorter”</a:t>
            </a:r>
          </a:p>
          <a:p>
            <a:pPr lvl="1">
              <a:defRPr/>
            </a:pPr>
            <a:r>
              <a:rPr lang="en-US" dirty="0" smtClean="0"/>
              <a:t>convenient file-access, file-tests, program-execution, pipes</a:t>
            </a:r>
          </a:p>
          <a:p>
            <a:pPr lvl="1">
              <a:defRPr/>
            </a:pPr>
            <a:r>
              <a:rPr lang="en-US" dirty="0" smtClean="0"/>
              <a:t>crazy quoting rules and syntax</a:t>
            </a:r>
          </a:p>
          <a:p>
            <a:pPr lvl="1">
              <a:defRPr/>
            </a:pPr>
            <a:r>
              <a:rPr lang="en-US" dirty="0" smtClean="0"/>
              <a:t>also interactive</a:t>
            </a:r>
          </a:p>
          <a:p>
            <a:pPr>
              <a:defRPr/>
            </a:pPr>
            <a:r>
              <a:rPr lang="en-US" dirty="0" smtClean="0"/>
              <a:t>Java:</a:t>
            </a:r>
          </a:p>
          <a:p>
            <a:pPr lvl="1">
              <a:defRPr/>
            </a:pPr>
            <a:r>
              <a:rPr lang="en-US" dirty="0" smtClean="0"/>
              <a:t>none of the previous </a:t>
            </a:r>
            <a:r>
              <a:rPr lang="en-US" dirty="0" err="1" smtClean="0"/>
              <a:t>gotchas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local variables, modularity, </a:t>
            </a:r>
            <a:r>
              <a:rPr lang="en-US" dirty="0" err="1" smtClean="0"/>
              <a:t>typechecking</a:t>
            </a:r>
            <a:r>
              <a:rPr lang="en-US" dirty="0" smtClean="0"/>
              <a:t>, array-checking, . . .</a:t>
            </a:r>
          </a:p>
          <a:p>
            <a:pPr lvl="1">
              <a:defRPr/>
            </a:pPr>
            <a:r>
              <a:rPr lang="en-US" dirty="0" smtClean="0"/>
              <a:t>real data structures, libraries, regular syntax</a:t>
            </a:r>
          </a:p>
          <a:p>
            <a:pPr>
              <a:defRPr/>
            </a:pPr>
            <a:r>
              <a:rPr lang="en-US" dirty="0" smtClean="0"/>
              <a:t>Rough rule of thumb: Don’t write shell scripts over 200 lines?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Treatment of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Suppose </a:t>
            </a:r>
            <a:r>
              <a:rPr lang="en-US" dirty="0" err="1" smtClean="0"/>
              <a:t>foo</a:t>
            </a:r>
            <a:r>
              <a:rPr lang="en-US" dirty="0" smtClean="0"/>
              <a:t> is a variable that holds the string hello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Moral: In Java, variable-uses are easier than string-constants</a:t>
            </a:r>
          </a:p>
          <a:p>
            <a:pPr>
              <a:defRPr/>
            </a:pPr>
            <a:r>
              <a:rPr lang="en-US" dirty="0" smtClean="0"/>
              <a:t>Opposite in Bash</a:t>
            </a:r>
          </a:p>
          <a:p>
            <a:pPr>
              <a:defRPr/>
            </a:pPr>
            <a:r>
              <a:rPr lang="en-US" dirty="0" smtClean="0"/>
              <a:t>Both biased toward common use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143000" y="2041525"/>
          <a:ext cx="68580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8297"/>
                <a:gridCol w="1750979"/>
                <a:gridCol w="2188724"/>
              </a:tblGrid>
              <a:tr h="3709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Java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Bash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variable (get “hello”)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foo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</a:t>
                      </a:r>
                      <a:r>
                        <a:rPr lang="en-US" sz="1800" dirty="0" err="1" smtClean="0"/>
                        <a:t>foo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string </a:t>
                      </a:r>
                      <a:r>
                        <a:rPr lang="en-US" sz="1800" dirty="0" err="1" smtClean="0"/>
                        <a:t>foo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</a:t>
                      </a:r>
                      <a:r>
                        <a:rPr lang="en-US" sz="1800" dirty="0" err="1" smtClean="0"/>
                        <a:t>foo</a:t>
                      </a:r>
                      <a:r>
                        <a:rPr lang="en-US" sz="1800" dirty="0" smtClean="0"/>
                        <a:t>”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foo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Assign variable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foo</a:t>
                      </a:r>
                      <a:r>
                        <a:rPr lang="en-US" sz="1800" dirty="0" smtClean="0"/>
                        <a:t> = hi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foo</a:t>
                      </a:r>
                      <a:r>
                        <a:rPr lang="en-US" sz="1800" dirty="0" smtClean="0"/>
                        <a:t>=hi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Concatenation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foo</a:t>
                      </a:r>
                      <a:r>
                        <a:rPr lang="en-US" sz="1800" dirty="0" smtClean="0"/>
                        <a:t> + “</a:t>
                      </a:r>
                      <a:r>
                        <a:rPr lang="en-US" sz="1800" dirty="0" err="1" smtClean="0"/>
                        <a:t>oo</a:t>
                      </a:r>
                      <a:r>
                        <a:rPr lang="en-US" sz="1800" dirty="0" smtClean="0"/>
                        <a:t>”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${</a:t>
                      </a:r>
                      <a:r>
                        <a:rPr lang="en-US" sz="1800" dirty="0" err="1" smtClean="0"/>
                        <a:t>foo</a:t>
                      </a:r>
                      <a:r>
                        <a:rPr lang="en-US" sz="1800" dirty="0" smtClean="0"/>
                        <a:t>}</a:t>
                      </a:r>
                      <a:r>
                        <a:rPr lang="en-US" sz="1800" dirty="0" err="1" smtClean="0"/>
                        <a:t>oo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Convert to number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library call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silent and implicit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on shell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err="1" smtClean="0"/>
              <a:t>Metapoint</a:t>
            </a:r>
            <a:r>
              <a:rPr lang="en-US" dirty="0" smtClean="0"/>
              <a:t>: Computer scientists automate and end up accidentally inventing (bad) programming languages. It’s like using a screwdriver as a pry bar.</a:t>
            </a:r>
          </a:p>
          <a:p>
            <a:pPr>
              <a:defRPr/>
            </a:pPr>
            <a:r>
              <a:rPr lang="en-US" dirty="0" smtClean="0"/>
              <a:t>HW3 in part, will be near the limits of what seems reasonable to do with a shell script (and we’ll end up cutting corners as a result)</a:t>
            </a:r>
          </a:p>
          <a:p>
            <a:pPr>
              <a:defRPr/>
            </a:pPr>
            <a:r>
              <a:rPr lang="en-US" dirty="0" smtClean="0"/>
              <a:t>There are plenty of attempts to get “the best of both worlds” in a scripting language: Perl, Python, Ruby, . . .</a:t>
            </a:r>
          </a:p>
          <a:p>
            <a:pPr>
              <a:defRPr/>
            </a:pPr>
            <a:r>
              <a:rPr lang="en-US" dirty="0" smtClean="0"/>
              <a:t>Personal opinion: it raises the limit to 1000 or 10000 lines? Gets you hooked on short programs.</a:t>
            </a:r>
          </a:p>
          <a:p>
            <a:pPr>
              <a:defRPr/>
            </a:pPr>
            <a:r>
              <a:rPr lang="en-US" dirty="0" smtClean="0"/>
              <a:t>Picking the bash shell was a conscious decision to emphasize the interactive side and see “how bad programming can get”.</a:t>
            </a:r>
          </a:p>
          <a:p>
            <a:pPr>
              <a:defRPr/>
            </a:pPr>
            <a:r>
              <a:rPr lang="en-US" dirty="0" smtClean="0"/>
              <a:t>Next: Regular expressions, </a:t>
            </a:r>
            <a:r>
              <a:rPr lang="en-US" dirty="0" err="1" smtClean="0"/>
              <a:t>grep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, others.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Bottom line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Never do something manually if writing a script would save you time</a:t>
            </a:r>
          </a:p>
          <a:p>
            <a:r>
              <a:rPr lang="en-US" dirty="0" smtClean="0"/>
              <a:t>Never write a script if you need a large, robust piece of software</a:t>
            </a:r>
          </a:p>
          <a:p>
            <a:r>
              <a:rPr lang="en-US" dirty="0" smtClean="0"/>
              <a:t>Some programming languages try to give the “best of both worlds” – you now have seen two extremes that don’t (Java and bash)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We understand most of the bash shell and its “programming language”. Final pieces we’ll consider: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Shell variables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Defining your own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Built-in meanings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Exporting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Arithmetic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For loops</a:t>
            </a:r>
          </a:p>
          <a:p>
            <a:pPr>
              <a:defRPr/>
            </a:pPr>
            <a:r>
              <a:rPr lang="en-US" dirty="0" smtClean="0"/>
              <a:t>End with: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long list of </a:t>
            </a:r>
            <a:r>
              <a:rPr lang="en-US" dirty="0" err="1" smtClean="0">
                <a:ea typeface="+mn-ea"/>
                <a:cs typeface="+mn-cs"/>
              </a:rPr>
              <a:t>gotchas</a:t>
            </a:r>
            <a:r>
              <a:rPr lang="en-US" dirty="0" smtClean="0">
                <a:ea typeface="+mn-ea"/>
                <a:cs typeface="+mn-cs"/>
              </a:rPr>
              <a:t> (some bash-specific; some common to shells)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Why long shell scripts are a bad idea,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Shell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We already know a shell has state: current working directory, streams, users, aliases, history.</a:t>
            </a:r>
          </a:p>
          <a:p>
            <a:pPr>
              <a:defRPr/>
            </a:pPr>
            <a:r>
              <a:rPr lang="en-US" dirty="0" smtClean="0"/>
              <a:t>Its state also includes shell variables that hold </a:t>
            </a:r>
            <a:r>
              <a:rPr lang="en-US" b="1" dirty="0" smtClean="0"/>
              <a:t>strings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Always strings even if they are “123” – but you can do math</a:t>
            </a:r>
          </a:p>
          <a:p>
            <a:pPr>
              <a:defRPr/>
            </a:pPr>
            <a:r>
              <a:rPr lang="en-US" dirty="0" smtClean="0"/>
              <a:t>Features:</a:t>
            </a:r>
          </a:p>
          <a:p>
            <a:pPr lvl="1">
              <a:defRPr/>
            </a:pPr>
            <a:r>
              <a:rPr lang="fr-FR" dirty="0" smtClean="0">
                <a:ea typeface="+mn-ea"/>
                <a:cs typeface="+mn-cs"/>
              </a:rPr>
              <a:t>Change variables’ values: </a:t>
            </a:r>
            <a:r>
              <a:rPr lang="fr-FR" dirty="0" err="1" smtClean="0">
                <a:ea typeface="+mn-ea"/>
                <a:cs typeface="+mn-cs"/>
              </a:rPr>
              <a:t>foo</a:t>
            </a:r>
            <a:r>
              <a:rPr lang="fr-FR" dirty="0" smtClean="0">
                <a:ea typeface="+mn-ea"/>
                <a:cs typeface="+mn-cs"/>
              </a:rPr>
              <a:t>=</a:t>
            </a:r>
            <a:r>
              <a:rPr lang="fr-FR" dirty="0" err="1" smtClean="0">
                <a:ea typeface="+mn-ea"/>
                <a:cs typeface="+mn-cs"/>
              </a:rPr>
              <a:t>blah</a:t>
            </a:r>
            <a:endParaRPr lang="fr-FR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Add new variables: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=blah or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=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 variable: ${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}    (braces sometimes optional)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Remove variables: unset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See what variables “are set”: set</a:t>
            </a:r>
          </a:p>
          <a:p>
            <a:pPr>
              <a:defRPr/>
            </a:pPr>
            <a:r>
              <a:rPr lang="en-US" dirty="0" smtClean="0"/>
              <a:t>Omitted feature: Functions and local variables   (see manual)</a:t>
            </a:r>
          </a:p>
          <a:p>
            <a:pPr>
              <a:defRPr/>
            </a:pPr>
            <a:r>
              <a:rPr lang="en-US" dirty="0" smtClean="0"/>
              <a:t>Roughly “all variables are global (visible everywhere)”</a:t>
            </a:r>
          </a:p>
          <a:p>
            <a:pPr>
              <a:defRPr/>
            </a:pPr>
            <a:r>
              <a:rPr lang="en-US" dirty="0" smtClean="0"/>
              <a:t>Only assignment is similar to mainstream “real” programming languages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Why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Variables are useful in scripts, just like in “normal” programming.</a:t>
            </a:r>
          </a:p>
          <a:p>
            <a:pPr>
              <a:defRPr/>
            </a:pPr>
            <a:r>
              <a:rPr lang="en-US" dirty="0" smtClean="0"/>
              <a:t>“Special” variables affect shell operation. 3 most (?) common: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PATH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PS1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HOME</a:t>
            </a:r>
          </a:p>
          <a:p>
            <a:pPr>
              <a:defRPr/>
            </a:pPr>
            <a:r>
              <a:rPr lang="en-US" dirty="0" smtClean="0"/>
              <a:t>Some variables make sense only when the shell is reading from a script:</a:t>
            </a:r>
          </a:p>
          <a:p>
            <a:pPr lvl="1">
              <a:defRPr/>
            </a:pPr>
            <a:r>
              <a:rPr lang="en-US" dirty="0" smtClean="0"/>
              <a:t>$#, $n (where n is an integer), $@, $*, $?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If a shell runs another program (perhaps a bash script), does the other program “see the current variables that are set”?</a:t>
            </a:r>
          </a:p>
          <a:p>
            <a:pPr lvl="1">
              <a:defRPr/>
            </a:pPr>
            <a:r>
              <a:rPr lang="en-US" dirty="0" smtClean="0"/>
              <a:t>i.e., are the shell variables part of the initial environment of the new program?</a:t>
            </a:r>
          </a:p>
          <a:p>
            <a:pPr>
              <a:defRPr/>
            </a:pPr>
            <a:r>
              <a:rPr lang="en-US" dirty="0" smtClean="0"/>
              <a:t>It depends.</a:t>
            </a:r>
          </a:p>
          <a:p>
            <a:pPr lvl="1">
              <a:defRPr/>
            </a:pPr>
            <a:r>
              <a:rPr lang="en-US" dirty="0" smtClean="0"/>
              <a:t>export foo – yes it will see value of foo</a:t>
            </a:r>
          </a:p>
          <a:p>
            <a:pPr lvl="1">
              <a:defRPr/>
            </a:pPr>
            <a:r>
              <a:rPr lang="en-US" dirty="0" smtClean="0"/>
              <a:t>export -n foo – no it will not see value of foo</a:t>
            </a:r>
          </a:p>
          <a:p>
            <a:pPr lvl="1">
              <a:defRPr/>
            </a:pPr>
            <a:r>
              <a:rPr lang="en-US" dirty="0" smtClean="0"/>
              <a:t>Default is no</a:t>
            </a:r>
          </a:p>
          <a:p>
            <a:pPr>
              <a:defRPr/>
            </a:pPr>
            <a:r>
              <a:rPr lang="en-US" dirty="0" smtClean="0"/>
              <a:t>If the other program sets an exported variable, does the outer shell see the change?</a:t>
            </a:r>
          </a:p>
          <a:p>
            <a:pPr>
              <a:defRPr/>
            </a:pPr>
            <a:r>
              <a:rPr lang="en-US" dirty="0" smtClean="0"/>
              <a:t>No.</a:t>
            </a:r>
          </a:p>
          <a:p>
            <a:pPr lvl="1">
              <a:defRPr/>
            </a:pPr>
            <a:r>
              <a:rPr lang="en-US" dirty="0" smtClean="0"/>
              <a:t>Somewhat like “call by value” parameters in conventional languages</a:t>
            </a:r>
          </a:p>
          <a:p>
            <a:pPr lvl="1">
              <a:defRPr/>
            </a:pPr>
            <a:r>
              <a:rPr lang="en-US" dirty="0" smtClean="0"/>
              <a:t>Remember, each new program (and shell) is launched as a separate </a:t>
            </a:r>
            <a:r>
              <a:rPr lang="en-US" dirty="0" smtClean="0"/>
              <a:t>process </a:t>
            </a:r>
            <a:r>
              <a:rPr lang="en-US" dirty="0" smtClean="0"/>
              <a:t>with its own state, environment,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Arithmetic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Variables are strings, so k=$</a:t>
            </a:r>
            <a:r>
              <a:rPr lang="en-US" dirty="0" err="1" smtClean="0"/>
              <a:t>i</a:t>
            </a:r>
            <a:r>
              <a:rPr lang="en-US" dirty="0" smtClean="0"/>
              <a:t>+$j is not addition</a:t>
            </a:r>
          </a:p>
          <a:p>
            <a:r>
              <a:rPr lang="en-US" dirty="0" smtClean="0"/>
              <a:t>But ((k=$</a:t>
            </a:r>
            <a:r>
              <a:rPr lang="en-US" dirty="0" err="1" smtClean="0"/>
              <a:t>i</a:t>
            </a:r>
            <a:r>
              <a:rPr lang="en-US" dirty="0" smtClean="0"/>
              <a:t>+$j)) is (and in fact the $ is optional here)</a:t>
            </a:r>
          </a:p>
          <a:p>
            <a:r>
              <a:rPr lang="en-US" dirty="0" smtClean="0"/>
              <a:t>So is  let k="$</a:t>
            </a:r>
            <a:r>
              <a:rPr lang="en-US" dirty="0" err="1" smtClean="0"/>
              <a:t>i</a:t>
            </a:r>
            <a:r>
              <a:rPr lang="en-US" dirty="0" smtClean="0"/>
              <a:t> + $j”</a:t>
            </a:r>
          </a:p>
          <a:p>
            <a:r>
              <a:rPr lang="en-US" dirty="0" smtClean="0"/>
              <a:t>The shell converts the strings to numbers, silently using 0 as necessary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Syntax:</a:t>
            </a:r>
          </a:p>
          <a:p>
            <a:pPr lvl="2">
              <a:buFontTx/>
              <a:buNone/>
              <a:defRPr/>
            </a:pPr>
            <a:r>
              <a:rPr lang="pl-PL" dirty="0" smtClean="0">
                <a:ea typeface="+mn-ea"/>
                <a:cs typeface="+mn-cs"/>
              </a:rPr>
              <a:t>for v in w</a:t>
            </a:r>
            <a:r>
              <a:rPr lang="pl-PL" baseline="-25000" dirty="0" smtClean="0">
                <a:ea typeface="+mn-ea"/>
                <a:cs typeface="+mn-cs"/>
              </a:rPr>
              <a:t>1</a:t>
            </a:r>
            <a:r>
              <a:rPr lang="pl-PL" dirty="0" smtClean="0">
                <a:ea typeface="+mn-ea"/>
                <a:cs typeface="+mn-cs"/>
              </a:rPr>
              <a:t> w</a:t>
            </a:r>
            <a:r>
              <a:rPr lang="pl-PL" baseline="-25000" dirty="0" smtClean="0">
                <a:ea typeface="+mn-ea"/>
                <a:cs typeface="+mn-cs"/>
              </a:rPr>
              <a:t>2</a:t>
            </a:r>
            <a:r>
              <a:rPr lang="pl-PL" dirty="0" smtClean="0">
                <a:ea typeface="+mn-ea"/>
                <a:cs typeface="+mn-cs"/>
              </a:rPr>
              <a:t> ... w</a:t>
            </a:r>
            <a:r>
              <a:rPr lang="pl-PL" baseline="-25000" dirty="0" smtClean="0">
                <a:ea typeface="+mn-ea"/>
                <a:cs typeface="+mn-cs"/>
              </a:rPr>
              <a:t>n</a:t>
            </a:r>
            <a:r>
              <a:rPr lang="en-US" dirty="0" smtClean="0">
                <a:ea typeface="+mn-ea"/>
                <a:cs typeface="+mn-cs"/>
              </a:rPr>
              <a:t> </a:t>
            </a:r>
            <a:endParaRPr lang="pl-PL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body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done</a:t>
            </a:r>
          </a:p>
          <a:p>
            <a:pPr>
              <a:defRPr/>
            </a:pPr>
            <a:r>
              <a:rPr lang="en-US" dirty="0" smtClean="0"/>
              <a:t>Execute body n times, with v set to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on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iteration(Afterwards, v=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Why so convenient?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 a filename pattern after in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 list of argument strings after in: "$@</a:t>
            </a:r>
            <a:r>
              <a:rPr lang="en-US" dirty="0" smtClean="0"/>
              <a:t>”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Not “$*” – that doesn’t handle arguments with embedded blanks the way you (usually) want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Does x=* set x to string-holding-asterisk or string-holding-all-filenames?</a:t>
            </a:r>
          </a:p>
          <a:p>
            <a:pPr>
              <a:defRPr/>
            </a:pPr>
            <a:r>
              <a:rPr lang="en-US" dirty="0" smtClean="0"/>
              <a:t>If $x is *, does </a:t>
            </a:r>
            <a:r>
              <a:rPr lang="en-US" dirty="0" err="1" smtClean="0"/>
              <a:t>ls</a:t>
            </a:r>
            <a:r>
              <a:rPr lang="en-US" dirty="0" smtClean="0"/>
              <a:t> $x list all-files or file named asterisk?</a:t>
            </a:r>
          </a:p>
          <a:p>
            <a:pPr>
              <a:defRPr/>
            </a:pPr>
            <a:r>
              <a:rPr lang="en-US" dirty="0" smtClean="0"/>
              <a:t>Are variables expanded in double-quotes? single-quotes?</a:t>
            </a:r>
          </a:p>
          <a:p>
            <a:pPr>
              <a:defRPr/>
            </a:pPr>
            <a:r>
              <a:rPr lang="en-US" dirty="0" smtClean="0"/>
              <a:t>Could consult the manual, but honestly it’s easier to start a shell and experiment. For example: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x="*"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x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$x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"$x"    </a:t>
            </a:r>
            <a:r>
              <a:rPr lang="en-US" sz="2200" dirty="0" smtClean="0">
                <a:ea typeface="+mn-ea"/>
                <a:cs typeface="+mn-cs"/>
              </a:rPr>
              <a:t>(Double quotes suppress some substitutions)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echo ’$x’     </a:t>
            </a:r>
            <a:r>
              <a:rPr lang="en-US" sz="2200" dirty="0" smtClean="0">
                <a:ea typeface="+mn-ea"/>
                <a:cs typeface="+mn-cs"/>
              </a:rPr>
              <a:t>(Single quotes suppress all substitutions)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Gotchas: A very partial list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Typo in variable name on left: create new variable oops=7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Typo in variable use: get empty string –  ls $oops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Use same variable name again: clobber other use HISTFILE=uhoh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Spaces in variables: use double-quotes if you mean “one word”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Non-number used as number: end up with 0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set f=blah: apparently does nothing (assignment in csh)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Many, many more…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534B-3649-42C4-84D9-CA0CC4D2F9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524</TotalTime>
  <Words>1050</Words>
  <Application>Microsoft Macintosh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</vt:lpstr>
      <vt:lpstr>CSE 374 Programming Concepts &amp; Tools</vt:lpstr>
      <vt:lpstr>Where we are</vt:lpstr>
      <vt:lpstr>Shell variables</vt:lpstr>
      <vt:lpstr>Why variables?</vt:lpstr>
      <vt:lpstr>Export</vt:lpstr>
      <vt:lpstr>Arithmetic</vt:lpstr>
      <vt:lpstr>For loops</vt:lpstr>
      <vt:lpstr>Quoting</vt:lpstr>
      <vt:lpstr>Gotchas: A very partial list</vt:lpstr>
      <vt:lpstr>Shell programming revisited</vt:lpstr>
      <vt:lpstr>Treatment of strings</vt:lpstr>
      <vt:lpstr>More on shell programming</vt:lpstr>
      <vt:lpstr>Bottom line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99</cp:revision>
  <dcterms:created xsi:type="dcterms:W3CDTF">2009-03-30T02:04:14Z</dcterms:created>
  <dcterms:modified xsi:type="dcterms:W3CDTF">2015-10-06T20:48:25Z</dcterms:modified>
</cp:coreProperties>
</file>