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0" r:id="rId4"/>
    <p:sldId id="259" r:id="rId5"/>
    <p:sldId id="260" r:id="rId6"/>
    <p:sldId id="261" r:id="rId7"/>
    <p:sldId id="262" r:id="rId8"/>
    <p:sldId id="271" r:id="rId9"/>
    <p:sldId id="257" r:id="rId10"/>
    <p:sldId id="263" r:id="rId11"/>
    <p:sldId id="264" r:id="rId12"/>
    <p:sldId id="265" r:id="rId13"/>
    <p:sldId id="267" r:id="rId14"/>
    <p:sldId id="266" r:id="rId15"/>
    <p:sldId id="268" r:id="rId16"/>
    <p:sldId id="269" r:id="rId17"/>
  </p:sldIdLst>
  <p:sldSz cx="9144000" cy="6858000" type="screen4x3"/>
  <p:notesSz cx="6997700" cy="92837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0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3-</a:t>
            </a:r>
            <a:fld id="{BB1F3A72-66EC-4143-A7B1-020B7CD8A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04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96EA316-E0E1-40F6-AD8A-B4F3B44EA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42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24B500-819C-4DF3-B48F-A66710F2B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22678-22F6-4224-AEE4-E8C83125B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C8AE7-9CFD-4BAC-9201-DD40D80A1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E741-0445-4E1E-96B5-3B4D3D5A3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C9EC-85E8-4AD9-B33C-AF32A5E09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2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8519D-389A-4989-8BA3-00403D527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5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D7176-0DD3-45B0-8A76-D57587953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20E7-8C45-42E9-9573-AF08238BF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7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2CCD-7201-4C65-A449-116D375F3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A541-D3D8-4D55-A5FA-E1525431F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8B32D-E099-45D6-AC38-CB4BBE6D2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7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B07390F3-59F3-4C16-B442-4BE75E97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2014</a:t>
            </a:r>
          </a:p>
          <a:p>
            <a:pPr eaLnBrk="1" hangingPunct="1"/>
            <a:r>
              <a:rPr lang="en-US" dirty="0" smtClean="0"/>
              <a:t>Lecture 3 – I/O Redirection, Shell Scripts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Toward Scripts…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 running shell has a state, i.e., a current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working directory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user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collection of aliases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History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Streams (files, etc.)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...</a:t>
            </a:r>
          </a:p>
          <a:p>
            <a:pPr>
              <a:defRPr/>
            </a:pPr>
            <a:r>
              <a:rPr lang="en-US" dirty="0" smtClean="0"/>
              <a:t>In fact, next time we will learn how to extend this state with new shell variables.</a:t>
            </a:r>
          </a:p>
          <a:p>
            <a:pPr>
              <a:defRPr/>
            </a:pPr>
            <a:r>
              <a:rPr lang="en-US" dirty="0" smtClean="0"/>
              <a:t>We learned that source can execute a file’s contents, which can affect the shell’s state.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Running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if we want to run a bunch of commands without changing our shell’s state?</a:t>
            </a:r>
          </a:p>
          <a:p>
            <a:pPr>
              <a:defRPr/>
            </a:pPr>
            <a:r>
              <a:rPr lang="en-US" dirty="0" smtClean="0"/>
              <a:t>Answer: start a new shell (sharing our </a:t>
            </a:r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), run the commands in it, and exit</a:t>
            </a:r>
          </a:p>
          <a:p>
            <a:pPr>
              <a:defRPr/>
            </a:pPr>
            <a:r>
              <a:rPr lang="en-US" dirty="0" smtClean="0"/>
              <a:t>Better answer: Automate this process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shell script as a program (user doesn’t even know it’s a script).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Now we’ll want the shell to end up being a programming language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it will be a bad one except for simple things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Writing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Make the first line exactly: #!/bin/bash</a:t>
            </a:r>
          </a:p>
          <a:p>
            <a:pPr>
              <a:defRPr/>
            </a:pPr>
            <a:r>
              <a:rPr lang="en-US" dirty="0" smtClean="0"/>
              <a:t>Give yourself “execute” permission on the file (</a:t>
            </a:r>
            <a:r>
              <a:rPr lang="en-US" dirty="0" err="1" smtClean="0"/>
              <a:t>chmod</a:t>
            </a:r>
            <a:r>
              <a:rPr lang="en-US" dirty="0" smtClean="0"/>
              <a:t> +x)</a:t>
            </a:r>
          </a:p>
          <a:p>
            <a:pPr>
              <a:defRPr/>
            </a:pPr>
            <a:r>
              <a:rPr lang="en-US" dirty="0" smtClean="0"/>
              <a:t>Run it</a:t>
            </a:r>
          </a:p>
          <a:p>
            <a:pPr lvl="1">
              <a:defRPr/>
            </a:pPr>
            <a:r>
              <a:rPr lang="en-US" dirty="0" smtClean="0"/>
              <a:t>Probably need to precede filename with ./ if current directory isn’t normally searched for commands (i.e., ‘.’ is not normally included in $PATH – and it shouldn’t be for security reasons)</a:t>
            </a:r>
          </a:p>
          <a:p>
            <a:pPr>
              <a:defRPr/>
            </a:pPr>
            <a:r>
              <a:rPr lang="en-US" dirty="0" smtClean="0"/>
              <a:t>Note: The shell consults the first line of the file:</a:t>
            </a:r>
          </a:p>
          <a:p>
            <a:pPr lvl="1">
              <a:defRPr/>
            </a:pPr>
            <a:r>
              <a:rPr lang="en-US" dirty="0" smtClean="0"/>
              <a:t>If a shell-program is there, launch it and run the script (similar trick works for </a:t>
            </a:r>
            <a:r>
              <a:rPr lang="en-US" dirty="0" err="1" smtClean="0"/>
              <a:t>perl</a:t>
            </a:r>
            <a:r>
              <a:rPr lang="en-US" dirty="0" smtClean="0"/>
              <a:t>, python, etc.)</a:t>
            </a:r>
          </a:p>
          <a:p>
            <a:pPr lvl="1">
              <a:defRPr/>
            </a:pPr>
            <a:r>
              <a:rPr lang="en-US" dirty="0" smtClean="0"/>
              <a:t>Else if it’s a “real executable” run it (more later)</a:t>
            </a:r>
          </a:p>
          <a:p>
            <a:pPr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listhome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bash expressions can be: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math or string tests (e.g., -</a:t>
            </a:r>
            <a:r>
              <a:rPr lang="en-US" dirty="0" err="1" smtClean="0">
                <a:ea typeface="+mn-ea"/>
                <a:cs typeface="+mn-cs"/>
              </a:rPr>
              <a:t>lt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logic (&amp;&amp;, ||, !) (if you use double-brackets)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file tests (very common; see Pocket Guide)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math (if you use double-</a:t>
            </a:r>
            <a:r>
              <a:rPr lang="en-US" dirty="0" err="1" smtClean="0">
                <a:ea typeface="+mn-ea"/>
                <a:cs typeface="+mn-cs"/>
              </a:rPr>
              <a:t>parens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defRPr/>
            </a:pPr>
            <a:r>
              <a:rPr lang="en-US" dirty="0" smtClean="0"/>
              <a:t>Gotcha: </a:t>
            </a:r>
            <a:r>
              <a:rPr lang="en-US" dirty="0" err="1" smtClean="0"/>
              <a:t>parens</a:t>
            </a:r>
            <a:r>
              <a:rPr lang="en-US" dirty="0" smtClean="0"/>
              <a:t> and brackets must have spaces before and after them!</a:t>
            </a:r>
          </a:p>
          <a:p>
            <a:pPr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dcdls</a:t>
            </a:r>
            <a:r>
              <a:rPr lang="en-US" dirty="0" smtClean="0"/>
              <a:t> (double </a:t>
            </a:r>
            <a:r>
              <a:rPr lang="en-US" dirty="0" err="1" smtClean="0"/>
              <a:t>cd</a:t>
            </a:r>
            <a:r>
              <a:rPr lang="en-US" dirty="0" smtClean="0"/>
              <a:t> and </a:t>
            </a:r>
            <a:r>
              <a:rPr lang="en-US" dirty="0" err="1" smtClean="0"/>
              <a:t>ls</a:t>
            </a:r>
            <a:r>
              <a:rPr lang="en-US" dirty="0" smtClean="0"/>
              <a:t>) can check that arguments are directories</a:t>
            </a:r>
          </a:p>
          <a:p>
            <a:pPr>
              <a:defRPr/>
            </a:pPr>
            <a:r>
              <a:rPr lang="en-US" dirty="0" smtClean="0"/>
              <a:t>Exercise: script that replaces older file with newer one</a:t>
            </a:r>
          </a:p>
          <a:p>
            <a:pPr>
              <a:defRPr/>
            </a:pPr>
            <a:r>
              <a:rPr lang="en-US" dirty="0" smtClean="0"/>
              <a:t>Exercise: make up your own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Accessing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The script accesses the arguments with $</a:t>
            </a:r>
            <a:r>
              <a:rPr lang="en-US" dirty="0" err="1" smtClean="0"/>
              <a:t>i</a:t>
            </a:r>
            <a:r>
              <a:rPr lang="en-US" dirty="0" smtClean="0"/>
              <a:t> to get the </a:t>
            </a:r>
            <a:r>
              <a:rPr lang="en-US" dirty="0" err="1" smtClean="0"/>
              <a:t>ith</a:t>
            </a:r>
            <a:r>
              <a:rPr lang="en-US" dirty="0" smtClean="0"/>
              <a:t> one (name of program is $0)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make thumbnail1</a:t>
            </a:r>
          </a:p>
          <a:p>
            <a:pPr>
              <a:defRPr/>
            </a:pPr>
            <a:r>
              <a:rPr lang="en-US" dirty="0" smtClean="0"/>
              <a:t>Also very useful for homework: shift (manual Section 4.1)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countdown</a:t>
            </a:r>
          </a:p>
          <a:p>
            <a:pPr>
              <a:defRPr/>
            </a:pPr>
            <a:r>
              <a:rPr lang="en-US" dirty="0" smtClean="0"/>
              <a:t>We would like optional arguments and/or usage messages. Need: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way to find out the number of arguments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conditional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some stuff we already have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make thumbnail2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shell runs programs and </a:t>
            </a:r>
            <a:r>
              <a:rPr lang="en-US" dirty="0" err="1" smtClean="0"/>
              <a:t>builtins</a:t>
            </a:r>
            <a:r>
              <a:rPr lang="en-US" dirty="0" smtClean="0"/>
              <a:t>, interpreting special characters for filenames, history, I/O redirection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builtins</a:t>
            </a:r>
            <a:r>
              <a:rPr lang="en-US" dirty="0" smtClean="0"/>
              <a:t> like if support rudimentary programming</a:t>
            </a:r>
          </a:p>
          <a:p>
            <a:r>
              <a:rPr lang="en-US" dirty="0" smtClean="0"/>
              <a:t>A script is a program to its user, but is written using shell commands</a:t>
            </a:r>
          </a:p>
          <a:p>
            <a:r>
              <a:rPr lang="en-US" dirty="0" smtClean="0"/>
              <a:t>So the shell language is okay for interaction and “quick-and-dirty” programs, making it a strange beast.</a:t>
            </a:r>
          </a:p>
          <a:p>
            <a:r>
              <a:rPr lang="en-US" dirty="0" smtClean="0"/>
              <a:t>For both, shell </a:t>
            </a:r>
            <a:r>
              <a:rPr lang="en-US" i="1" dirty="0" smtClean="0"/>
              <a:t>variables</a:t>
            </a:r>
            <a:r>
              <a:rPr lang="en-US" dirty="0" smtClean="0"/>
              <a:t> are extremely useful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Preview: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=17 # no spaces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set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$</a:t>
            </a:r>
            <a:r>
              <a:rPr lang="en-US" dirty="0" err="1" smtClean="0">
                <a:ea typeface="+mn-ea"/>
                <a:cs typeface="+mn-cs"/>
              </a:rPr>
              <a:t>i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set | </a:t>
            </a:r>
            <a:r>
              <a:rPr lang="en-US" dirty="0" err="1" smtClean="0">
                <a:ea typeface="+mn-ea"/>
                <a:cs typeface="+mn-cs"/>
              </a:rPr>
              <a:t>grep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$</a:t>
            </a:r>
            <a:r>
              <a:rPr lang="en-US" dirty="0" err="1" smtClean="0">
                <a:ea typeface="+mn-ea"/>
                <a:cs typeface="+mn-cs"/>
              </a:rPr>
              <a:t>i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unset </a:t>
            </a:r>
            <a:r>
              <a:rPr lang="en-US" dirty="0" err="1" smtClean="0">
                <a:ea typeface="+mn-ea"/>
                <a:cs typeface="+mn-cs"/>
              </a:rPr>
              <a:t>i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$</a:t>
            </a:r>
            <a:r>
              <a:rPr lang="en-US" dirty="0" err="1" smtClean="0">
                <a:ea typeface="+mn-ea"/>
                <a:cs typeface="+mn-cs"/>
              </a:rPr>
              <a:t>i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f1=$1</a:t>
            </a:r>
          </a:p>
          <a:p>
            <a:pPr>
              <a:defRPr/>
            </a:pPr>
            <a:r>
              <a:rPr lang="en-US" dirty="0" smtClean="0"/>
              <a:t>(The last is very useful in scripts before shifting)</a:t>
            </a:r>
          </a:p>
          <a:p>
            <a:pPr>
              <a:defRPr/>
            </a:pPr>
            <a:r>
              <a:rPr lang="en-US" dirty="0" smtClean="0"/>
              <a:t>Enough for next homework (arithmetic, conditionals, shift, variables, redirection, ...)</a:t>
            </a:r>
          </a:p>
          <a:p>
            <a:pPr>
              <a:defRPr/>
            </a:pPr>
            <a:r>
              <a:rPr lang="en-US" dirty="0" smtClean="0"/>
              <a:t>Gotcha: using undefined variables (e.g., because of typo) doesn’t fail (just the empty </a:t>
            </a:r>
            <a:r>
              <a:rPr lang="en-US" smtClean="0"/>
              <a:t>string)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Reminder: HW1 due Thursday night (basic shell commands)</a:t>
            </a:r>
          </a:p>
          <a:p>
            <a:endParaRPr lang="en-US" dirty="0"/>
          </a:p>
          <a:p>
            <a:r>
              <a:rPr lang="en-US" dirty="0" smtClean="0"/>
              <a:t>Be sure you’re reading the Linux Pocket Guide and looking at Linux man pages – lectures/slides won’t include enough details to understand everything</a:t>
            </a:r>
          </a:p>
          <a:p>
            <a:endParaRPr lang="en-US" dirty="0"/>
          </a:p>
          <a:p>
            <a:r>
              <a:rPr lang="en-US" dirty="0" smtClean="0"/>
              <a:t>Check the </a:t>
            </a:r>
            <a:r>
              <a:rPr lang="en-US" dirty="0" smtClean="0"/>
              <a:t>web calendar</a:t>
            </a:r>
            <a:r>
              <a:rPr lang="en-US" dirty="0" smtClean="0"/>
              <a:t>: slides &amp; sample </a:t>
            </a:r>
            <a:r>
              <a:rPr lang="en-US" dirty="0" smtClean="0"/>
              <a:t>code</a:t>
            </a:r>
            <a:r>
              <a:rPr lang="en-US" smtClean="0"/>
              <a:t>/files </a:t>
            </a:r>
            <a:r>
              <a:rPr lang="en-US" dirty="0" smtClean="0"/>
              <a:t>posted night before most lectures, shell history after</a:t>
            </a:r>
          </a:p>
          <a:p>
            <a:pPr lvl="1"/>
            <a:r>
              <a:rPr lang="en-US" dirty="0" smtClean="0"/>
              <a:t>Check out Friday’s slides: extra set with summary of common </a:t>
            </a:r>
            <a:r>
              <a:rPr lang="en-US" dirty="0" err="1" smtClean="0"/>
              <a:t>linux</a:t>
            </a:r>
            <a:r>
              <a:rPr lang="en-US" dirty="0" smtClean="0"/>
              <a:t> commands (won’t flip through in class)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0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Standard I/O streams and redirection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Recall: every command has 3 standard streams: </a:t>
            </a:r>
            <a:r>
              <a:rPr lang="en-US" dirty="0" err="1" smtClean="0"/>
              <a:t>stdin</a:t>
            </a:r>
            <a:r>
              <a:rPr lang="en-US" dirty="0" smtClean="0"/>
              <a:t> (0, input), </a:t>
            </a:r>
            <a:r>
              <a:rPr lang="en-US" dirty="0" err="1" smtClean="0"/>
              <a:t>stdout</a:t>
            </a:r>
            <a:r>
              <a:rPr lang="en-US" dirty="0" smtClean="0"/>
              <a:t> (1, output), </a:t>
            </a:r>
            <a:r>
              <a:rPr lang="en-US" dirty="0" err="1" smtClean="0"/>
              <a:t>stderr</a:t>
            </a:r>
            <a:r>
              <a:rPr lang="en-US" dirty="0" smtClean="0"/>
              <a:t> (2, error messages)</a:t>
            </a:r>
          </a:p>
          <a:p>
            <a:pPr>
              <a:defRPr/>
            </a:pPr>
            <a:r>
              <a:rPr lang="en-US" dirty="0" smtClean="0"/>
              <a:t>Default is keyboard (</a:t>
            </a:r>
            <a:r>
              <a:rPr lang="en-US" dirty="0" err="1" smtClean="0"/>
              <a:t>stdin</a:t>
            </a:r>
            <a:r>
              <a:rPr lang="en-US" dirty="0" smtClean="0"/>
              <a:t>), screen (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Can redirect to a file with &lt;, &gt;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echo hello &gt; there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cat &lt; there;  cat &lt;there &gt; here</a:t>
            </a:r>
          </a:p>
          <a:p>
            <a:pPr>
              <a:defRPr/>
            </a:pPr>
            <a:r>
              <a:rPr lang="en-US" dirty="0" smtClean="0"/>
              <a:t>Can “pipe” output (</a:t>
            </a:r>
            <a:r>
              <a:rPr lang="en-US" dirty="0" err="1" smtClean="0"/>
              <a:t>stdout</a:t>
            </a:r>
            <a:r>
              <a:rPr lang="en-US" dirty="0" smtClean="0"/>
              <a:t>) of one command to input (</a:t>
            </a:r>
            <a:r>
              <a:rPr lang="en-US" dirty="0" err="1" smtClean="0"/>
              <a:t>stdin</a:t>
            </a:r>
            <a:r>
              <a:rPr lang="en-US" dirty="0" smtClean="0"/>
              <a:t>) of another with |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	man bash | less</a:t>
            </a:r>
          </a:p>
          <a:p>
            <a:pPr>
              <a:defRPr/>
            </a:pPr>
            <a:r>
              <a:rPr lang="en-US" dirty="0" smtClean="0"/>
              <a:t>Done entirely in the shell – programs are oblivious; they just use streams 0,1,2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 redirection in (more)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Somewhat cryptic; some common usages: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redirect input: </a:t>
            </a:r>
            <a:r>
              <a:rPr lang="en-US" dirty="0" err="1" smtClean="0">
                <a:ea typeface="+mn-ea"/>
                <a:cs typeface="+mn-cs"/>
              </a:rPr>
              <a:t>cmd</a:t>
            </a:r>
            <a:r>
              <a:rPr lang="en-US" dirty="0" smtClean="0">
                <a:ea typeface="+mn-ea"/>
                <a:cs typeface="+mn-cs"/>
              </a:rPr>
              <a:t> &lt;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redirect output, overwriting file: </a:t>
            </a:r>
            <a:r>
              <a:rPr lang="en-US" dirty="0" err="1" smtClean="0">
                <a:ea typeface="+mn-ea"/>
                <a:cs typeface="+mn-cs"/>
              </a:rPr>
              <a:t>cmd</a:t>
            </a:r>
            <a:r>
              <a:rPr lang="en-US" dirty="0" smtClean="0">
                <a:ea typeface="+mn-ea"/>
                <a:cs typeface="+mn-cs"/>
              </a:rPr>
              <a:t> &gt;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redirect output, appending to file: </a:t>
            </a:r>
            <a:r>
              <a:rPr lang="en-US" dirty="0" err="1" smtClean="0">
                <a:ea typeface="+mn-ea"/>
                <a:cs typeface="+mn-cs"/>
              </a:rPr>
              <a:t>cmd</a:t>
            </a:r>
            <a:r>
              <a:rPr lang="en-US" dirty="0" smtClean="0">
                <a:ea typeface="+mn-ea"/>
                <a:cs typeface="+mn-cs"/>
              </a:rPr>
              <a:t> &gt;&gt;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redirect error output: </a:t>
            </a:r>
            <a:r>
              <a:rPr lang="en-US" dirty="0" err="1" smtClean="0">
                <a:ea typeface="+mn-ea"/>
                <a:cs typeface="+mn-cs"/>
              </a:rPr>
              <a:t>cmd</a:t>
            </a:r>
            <a:r>
              <a:rPr lang="en-US" dirty="0" smtClean="0">
                <a:ea typeface="+mn-ea"/>
                <a:cs typeface="+mn-cs"/>
              </a:rPr>
              <a:t> 2&gt;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redirect output and error output to file: </a:t>
            </a:r>
            <a:r>
              <a:rPr lang="en-US" dirty="0" err="1" smtClean="0">
                <a:ea typeface="+mn-ea"/>
                <a:cs typeface="+mn-cs"/>
              </a:rPr>
              <a:t>cmd</a:t>
            </a:r>
            <a:r>
              <a:rPr lang="en-US" dirty="0" smtClean="0">
                <a:ea typeface="+mn-ea"/>
                <a:cs typeface="+mn-cs"/>
              </a:rPr>
              <a:t> &amp;&gt;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...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See bash manual sec. 3.6 for other variations</a:t>
            </a:r>
          </a:p>
          <a:p>
            <a:pPr>
              <a:defRPr/>
            </a:pPr>
            <a:r>
              <a:rPr lang="en-US" dirty="0" smtClean="0"/>
              <a:t>Useful special file: /dev/null</a:t>
            </a:r>
          </a:p>
          <a:p>
            <a:pPr lvl="1">
              <a:defRPr/>
            </a:pPr>
            <a:r>
              <a:rPr lang="en-US" dirty="0" smtClean="0"/>
              <a:t>Immediate </a:t>
            </a:r>
            <a:r>
              <a:rPr lang="en-US" dirty="0" err="1" smtClean="0"/>
              <a:t>eof</a:t>
            </a:r>
            <a:r>
              <a:rPr lang="en-US" dirty="0" smtClean="0"/>
              <a:t> if read; data discarded if written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/>
              <a:t>			cmd1 | cmd2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Change the </a:t>
            </a:r>
            <a:r>
              <a:rPr lang="en-US" dirty="0" err="1" smtClean="0"/>
              <a:t>stdout</a:t>
            </a:r>
            <a:r>
              <a:rPr lang="en-US" dirty="0" smtClean="0"/>
              <a:t> of cmd1 and the </a:t>
            </a:r>
            <a:r>
              <a:rPr lang="en-US" dirty="0" err="1" smtClean="0"/>
              <a:t>stdin</a:t>
            </a:r>
            <a:r>
              <a:rPr lang="en-US" dirty="0" smtClean="0"/>
              <a:t> of cmd2 to be the same, new stream!</a:t>
            </a:r>
          </a:p>
          <a:p>
            <a:pPr>
              <a:defRPr/>
            </a:pPr>
            <a:r>
              <a:rPr lang="en-US" dirty="0" smtClean="0"/>
              <a:t>Very powerful idea:</a:t>
            </a:r>
          </a:p>
          <a:p>
            <a:pPr lvl="1">
              <a:defRPr/>
            </a:pPr>
            <a:r>
              <a:rPr lang="en-US" dirty="0" smtClean="0"/>
              <a:t>In the shell, larger command out of smaller commands</a:t>
            </a:r>
          </a:p>
          <a:p>
            <a:pPr lvl="1">
              <a:defRPr/>
            </a:pPr>
            <a:r>
              <a:rPr lang="en-US" dirty="0" smtClean="0"/>
              <a:t>To the user, combine small programs to get more usefulness</a:t>
            </a:r>
          </a:p>
          <a:p>
            <a:pPr lvl="2">
              <a:defRPr/>
            </a:pPr>
            <a:r>
              <a:rPr lang="en-US" dirty="0" smtClean="0"/>
              <a:t>Each program can do one thing and do it well!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 lvl="1">
              <a:defRPr/>
            </a:pPr>
            <a:r>
              <a:rPr lang="en-US" dirty="0" err="1" smtClean="0"/>
              <a:t>ps</a:t>
            </a:r>
            <a:r>
              <a:rPr lang="en-US" dirty="0" smtClean="0"/>
              <a:t> aux | less</a:t>
            </a:r>
          </a:p>
          <a:p>
            <a:pPr lvl="1">
              <a:defRPr/>
            </a:pPr>
            <a:r>
              <a:rPr lang="en-US" dirty="0" err="1" smtClean="0"/>
              <a:t>djpeg</a:t>
            </a:r>
            <a:r>
              <a:rPr lang="en-US" dirty="0" smtClean="0"/>
              <a:t> me.jpg | </a:t>
            </a:r>
            <a:r>
              <a:rPr lang="en-US" dirty="0" err="1" smtClean="0"/>
              <a:t>pnmscale</a:t>
            </a:r>
            <a:r>
              <a:rPr lang="en-US" dirty="0" smtClean="0"/>
              <a:t> -</a:t>
            </a:r>
            <a:r>
              <a:rPr lang="en-US" dirty="0" err="1" smtClean="0"/>
              <a:t>xysize</a:t>
            </a:r>
            <a:r>
              <a:rPr lang="en-US" dirty="0" smtClean="0"/>
              <a:t> 100 150 | </a:t>
            </a:r>
            <a:r>
              <a:rPr lang="en-US" dirty="0" err="1" smtClean="0"/>
              <a:t>cjpeg</a:t>
            </a:r>
            <a:r>
              <a:rPr lang="en-US" dirty="0" smtClean="0"/>
              <a:t> &gt;  </a:t>
            </a:r>
            <a:r>
              <a:rPr lang="en-US" dirty="0" err="1" smtClean="0"/>
              <a:t>thumb.jpg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Combining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Combining simpler commands to form more complicated ones is very programming-like. In addition to pipes, we have: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cmd1 ; cmd2   (sequence)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cmd1 || cmd2   (or, using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result – the “exit status” 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			– run cmd2 if cmd1 “fails”)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Example: </a:t>
            </a:r>
            <a:r>
              <a:rPr lang="en-US" dirty="0" err="1" smtClean="0">
                <a:ea typeface="+mn-ea"/>
                <a:cs typeface="+mn-cs"/>
              </a:rPr>
              <a:t>do_something</a:t>
            </a:r>
            <a:r>
              <a:rPr lang="en-US" dirty="0" smtClean="0">
                <a:ea typeface="+mn-ea"/>
                <a:cs typeface="+mn-cs"/>
              </a:rPr>
              <a:t> || echo “Didn’t work!”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cmd1 &amp;&amp; cmd2   (and, like or; run cmd2 only if cmd1 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			“succeeds” – i.e., “returns” 0)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Example: </a:t>
            </a:r>
            <a:r>
              <a:rPr lang="en-US" dirty="0" err="1" smtClean="0">
                <a:ea typeface="+mn-ea"/>
                <a:cs typeface="+mn-cs"/>
              </a:rPr>
              <a:t>check_if_ok</a:t>
            </a:r>
            <a:r>
              <a:rPr lang="en-US" dirty="0" smtClean="0">
                <a:ea typeface="+mn-ea"/>
                <a:cs typeface="+mn-cs"/>
              </a:rPr>
              <a:t> &amp;&amp; </a:t>
            </a:r>
            <a:r>
              <a:rPr lang="en-US" dirty="0" err="1" smtClean="0">
                <a:ea typeface="+mn-ea"/>
                <a:cs typeface="+mn-cs"/>
              </a:rPr>
              <a:t>launch_missles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cmd1 ‘cmd2‘ (use output of cmd2 as input to cmd1). (Note cmd2 surrounded by </a:t>
            </a:r>
            <a:r>
              <a:rPr lang="en-US" dirty="0" err="1" smtClean="0">
                <a:ea typeface="+mn-ea"/>
                <a:cs typeface="+mn-cs"/>
              </a:rPr>
              <a:t>backquotes</a:t>
            </a:r>
            <a:r>
              <a:rPr lang="en-US" dirty="0" smtClean="0">
                <a:ea typeface="+mn-ea"/>
                <a:cs typeface="+mn-cs"/>
              </a:rPr>
              <a:t>, not regular quotes)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Useless example: cd ‘</a:t>
            </a:r>
            <a:r>
              <a:rPr lang="en-US" dirty="0" err="1" smtClean="0">
                <a:ea typeface="+mn-ea"/>
                <a:cs typeface="+mn-cs"/>
              </a:rPr>
              <a:t>pwd</a:t>
            </a:r>
            <a:r>
              <a:rPr lang="en-US" dirty="0" smtClean="0">
                <a:ea typeface="+mn-ea"/>
                <a:cs typeface="+mn-cs"/>
              </a:rPr>
              <a:t>‘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Non-useless example: </a:t>
            </a:r>
            <a:r>
              <a:rPr lang="en-US" dirty="0" err="1" smtClean="0">
                <a:ea typeface="+mn-ea"/>
                <a:cs typeface="+mn-cs"/>
              </a:rPr>
              <a:t>mkdir</a:t>
            </a:r>
            <a:r>
              <a:rPr lang="en-US" dirty="0" smtClean="0">
                <a:ea typeface="+mn-ea"/>
                <a:cs typeface="+mn-cs"/>
              </a:rPr>
              <a:t> ‘</a:t>
            </a:r>
            <a:r>
              <a:rPr lang="en-US" dirty="0" err="1" smtClean="0">
                <a:ea typeface="+mn-ea"/>
                <a:cs typeface="+mn-cs"/>
              </a:rPr>
              <a:t>whoami‘A‘whoami</a:t>
            </a:r>
            <a:r>
              <a:rPr lang="en-US" dirty="0" smtClean="0">
                <a:ea typeface="+mn-ea"/>
                <a:cs typeface="+mn-cs"/>
              </a:rPr>
              <a:t>‘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(Non)-alphabet soup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List of characters with special (before program/built-in runs) meaning is growing: ‘ ! % &amp; * ~ ? [ ] " ’ \ &gt; &lt; | $ (and we’re not done)</a:t>
            </a:r>
          </a:p>
          <a:p>
            <a:pPr>
              <a:defRPr/>
            </a:pPr>
            <a:r>
              <a:rPr lang="en-US" dirty="0" smtClean="0"/>
              <a:t>If you ever want these characters or (space) in something like an argument, you need some form of escaping; each of " ’ \ have slightly different meaning</a:t>
            </a:r>
          </a:p>
          <a:p>
            <a:pPr>
              <a:defRPr/>
            </a:pPr>
            <a:r>
              <a:rPr lang="en-US" dirty="0" smtClean="0"/>
              <a:t>First approximation: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"stuff" treats stuff as a single argument but allows some substitutions for $variables</a:t>
            </a:r>
          </a:p>
          <a:p>
            <a:pPr lvl="3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example: cat "to-do list"        # filename with spaces(!)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’stuff’ suppresses basically all substitutions and treats stuff literally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Shell Expansion and Programs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Important but sometimes overlooked point: shell metacharacter expansion, I/O redirection, etc. are done by the shell before a program is launched</a:t>
            </a:r>
          </a:p>
          <a:p>
            <a:pPr lvl="1"/>
            <a:r>
              <a:rPr lang="en-US" smtClean="0"/>
              <a:t>The program usually never knows if stdin/stdout are connected to the keyboard/screen or files</a:t>
            </a:r>
          </a:p>
          <a:p>
            <a:pPr lvl="1"/>
            <a:r>
              <a:rPr lang="en-US" smtClean="0"/>
              <a:t>Program doesn’t see original command line – just expanded version as a list of arguments</a:t>
            </a:r>
          </a:p>
          <a:p>
            <a:pPr lvl="1"/>
            <a:r>
              <a:rPr lang="en-US" smtClean="0"/>
              <a:t>Expansion is uniform for all programs since it’s done in one place – the shell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Shell as a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The shell is an interpreter for a strange programming language (of the same name). So far:</a:t>
            </a:r>
          </a:p>
          <a:p>
            <a:pPr lvl="1">
              <a:defRPr/>
            </a:pPr>
            <a:r>
              <a:rPr lang="en-US" dirty="0" smtClean="0"/>
              <a:t>“Shell programs” are program names and arguments</a:t>
            </a:r>
          </a:p>
          <a:p>
            <a:pPr lvl="1">
              <a:defRPr/>
            </a:pPr>
            <a:r>
              <a:rPr lang="en-US" dirty="0" smtClean="0"/>
              <a:t>The interpreter runs the program (passing it the arguments), prints any output, and prints another prompt. The program can affect the file-system, send mail, open windows, etc.</a:t>
            </a:r>
          </a:p>
          <a:p>
            <a:pPr lvl="1">
              <a:defRPr/>
            </a:pPr>
            <a:r>
              <a:rPr lang="en-US" dirty="0" smtClean="0"/>
              <a:t>“</a:t>
            </a:r>
            <a:r>
              <a:rPr lang="en-US" dirty="0" err="1" smtClean="0"/>
              <a:t>Builtins</a:t>
            </a:r>
            <a:r>
              <a:rPr lang="en-US" dirty="0" smtClean="0"/>
              <a:t>” such as cd, exit give directions to the interpreter.</a:t>
            </a:r>
          </a:p>
          <a:p>
            <a:pPr lvl="1">
              <a:defRPr/>
            </a:pPr>
            <a:r>
              <a:rPr lang="en-US" dirty="0" smtClean="0"/>
              <a:t>The shell interprets lots of funny characters differently, rather than pass them as options to programs.</a:t>
            </a:r>
          </a:p>
          <a:p>
            <a:pPr>
              <a:defRPr/>
            </a:pPr>
            <a:r>
              <a:rPr lang="en-US" dirty="0" smtClean="0"/>
              <a:t>It’s actually even more complicated:</a:t>
            </a:r>
          </a:p>
          <a:p>
            <a:pPr lvl="1">
              <a:defRPr/>
            </a:pPr>
            <a:r>
              <a:rPr lang="en-US" dirty="0" smtClean="0"/>
              <a:t>(two kinds of) variables</a:t>
            </a:r>
          </a:p>
          <a:p>
            <a:pPr lvl="1">
              <a:defRPr/>
            </a:pPr>
            <a:r>
              <a:rPr lang="en-US" dirty="0" smtClean="0"/>
              <a:t>some programming constructs (conditionals, loops, etc.)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E741-0445-4E1E-96B5-3B4D3D5A3F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375</TotalTime>
  <Words>1251</Words>
  <Application>Microsoft Macintosh PowerPoint</Application>
  <PresentationFormat>On-screen Show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374 Programming Concepts &amp; Tools</vt:lpstr>
      <vt:lpstr>News</vt:lpstr>
      <vt:lpstr>Standard I/O streams and redirection</vt:lpstr>
      <vt:lpstr>File redirection in (more) detail</vt:lpstr>
      <vt:lpstr>Pipes</vt:lpstr>
      <vt:lpstr>Combining commands</vt:lpstr>
      <vt:lpstr>(Non)-alphabet soup</vt:lpstr>
      <vt:lpstr>Shell Expansion and Programs</vt:lpstr>
      <vt:lpstr>Shell as a programming language</vt:lpstr>
      <vt:lpstr>Toward Scripts…</vt:lpstr>
      <vt:lpstr>Running a script</vt:lpstr>
      <vt:lpstr>Writing a script</vt:lpstr>
      <vt:lpstr>More expressions</vt:lpstr>
      <vt:lpstr>Accessing arguments</vt:lpstr>
      <vt:lpstr>Review</vt:lpstr>
      <vt:lpstr>Preview: Variables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81</cp:revision>
  <cp:lastPrinted>2011-01-06T23:02:31Z</cp:lastPrinted>
  <dcterms:created xsi:type="dcterms:W3CDTF">2009-03-30T02:04:14Z</dcterms:created>
  <dcterms:modified xsi:type="dcterms:W3CDTF">2015-10-05T01:51:07Z</dcterms:modified>
</cp:coreProperties>
</file>