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934200" cy="92202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FF00"/>
    <a:srgbClr val="FF0000"/>
    <a:srgbClr val="00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" y="-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tags" Target="tags/tag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r>
              <a:rPr lang="en-US" dirty="0"/>
              <a:t>CSE 374 </a:t>
            </a:r>
            <a:r>
              <a:rPr lang="en-US" dirty="0" smtClean="0"/>
              <a:t>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2a-</a:t>
            </a:r>
            <a:fld id="{C452BFF0-B58B-4327-BCFF-8301FA091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25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FFC9325-D353-48DA-AE59-0E6DC7128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68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9443" indent="-27286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1451" indent="-21829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28031" indent="-21829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64611" indent="-21829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0119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3777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7435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1093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2A3E043-6859-4DE0-822C-379ECDE99D26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Exercise: Modify your Java program so that it produces infinite output. Compile and run it; your terminal is now stuck in an infinite loop. Find 2 or 3 ways to get out of this loop and stop the program from running.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9443" indent="-27286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1451" indent="-21829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28031" indent="-21829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64611" indent="-21829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0119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3777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7435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1093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63BB748-AB88-4F20-AE35-B620FEC170F8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9443" indent="-27286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1451" indent="-21829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28031" indent="-21829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64611" indent="-21829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0119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3777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7435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1093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4A02CE7-409B-47AB-9EFD-8AB81314B408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9443" indent="-27286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1451" indent="-21829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28031" indent="-21829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64611" indent="-21829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0119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3777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7435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1093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ACCA823-23FD-4B10-A236-DE0C122F1176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9443" indent="-27286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1451" indent="-21829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28031" indent="-21829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64611" indent="-21829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0119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3777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7435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1093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F39641C-E006-4352-BEB6-3D38A6D9BD86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9443" indent="-27286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1451" indent="-21829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28031" indent="-21829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64611" indent="-21829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0119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3777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7435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1093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FBB9668-CB12-4527-B192-80F1AA814133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9443" indent="-27286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1451" indent="-21829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28031" indent="-21829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64611" indent="-21829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0119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3777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7435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1093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14EC330-F482-4888-B773-6A9E78BE2DC3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9443" indent="-27286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1451" indent="-21829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28031" indent="-21829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64611" indent="-21829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0119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3777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7435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1093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0F0B295-BDBC-4029-9F8B-8574E55C13E0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9443" indent="-27286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1451" indent="-21829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28031" indent="-21829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64611" indent="-21829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0119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3777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7435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1093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A057341-A3DE-4C67-A697-29543F56D2A9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9443" indent="-27286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1451" indent="-21829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28031" indent="-21829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64611" indent="-21829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0119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3777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7435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10932" indent="-2182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AA7A4E3-DA66-4E2E-A657-982721981924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24DF7A7-9FC0-42F1-A45F-C051143AC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9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8DE07-832C-40EA-A274-70E7201B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8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67766-396C-4A85-9E3A-F2F9799A4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7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83376-0CBA-40EF-B666-856654CE7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3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D49A8-7B28-4FBF-AA82-7CF216AF0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62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58EC5-7FA5-433A-86A3-17C317FF6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33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CE97B-6D0E-4EA8-B081-040BC0006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5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6916F-E127-4532-90E6-AB6129A0C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06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49E89-590E-42F3-8231-2C4EF4CBB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6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90F95-76FF-4B48-906A-5CDC49F7F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01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19A71-9AC3-42DA-9F48-497DCCA62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92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487BB28F-3D08-4584-A97D-55DD5EEBF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374</a:t>
            </a:r>
            <a:br>
              <a:rPr lang="en-US" smtClean="0"/>
            </a:br>
            <a:r>
              <a:rPr lang="en-US" smtClean="0"/>
              <a:t>Programming Concepts &amp; Tools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Hal Perkins</a:t>
            </a:r>
          </a:p>
          <a:p>
            <a:pPr eaLnBrk="1" hangingPunct="1"/>
            <a:r>
              <a:rPr lang="en-US" dirty="0" smtClean="0"/>
              <a:t>Fall 2015</a:t>
            </a:r>
            <a:endParaRPr lang="en-US" dirty="0" smtClean="0"/>
          </a:p>
          <a:p>
            <a:pPr eaLnBrk="1" hangingPunct="1"/>
            <a:r>
              <a:rPr lang="en-US" dirty="0" smtClean="0"/>
              <a:t>Lecture 2a – A Unix Command Sampler</a:t>
            </a:r>
          </a:p>
          <a:p>
            <a:pPr eaLnBrk="1" hangingPunct="1"/>
            <a:r>
              <a:rPr lang="en-US" dirty="0" smtClean="0"/>
              <a:t>(Courtesy of David Notkin, CSE 303)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system</a:t>
            </a:r>
          </a:p>
        </p:txBody>
      </p:sp>
      <p:graphicFrame>
        <p:nvGraphicFramePr>
          <p:cNvPr id="8" name="Group 73"/>
          <p:cNvGraphicFramePr>
            <a:graphicFrameLocks noGrp="1"/>
          </p:cNvGraphicFramePr>
          <p:nvPr/>
        </p:nvGraphicFramePr>
        <p:xfrm>
          <a:off x="382588" y="1447800"/>
          <a:ext cx="8410575" cy="4895911"/>
        </p:xfrm>
        <a:graphic>
          <a:graphicData uri="http://schemas.openxmlformats.org/drawingml/2006/table">
            <a:tbl>
              <a:tblPr/>
              <a:tblGrid>
                <a:gridCol w="3046618"/>
                <a:gridCol w="5363957"/>
              </a:tblGrid>
              <a:tr h="3657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directory</a:t>
                      </a:r>
                    </a:p>
                  </a:txBody>
                  <a:tcPr marL="91442" marR="91442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marL="91442" marR="9144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</a:t>
                      </a:r>
                    </a:p>
                  </a:txBody>
                  <a:tcPr marL="91442" marR="91442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root directory that contains all others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(drives do not have letters in Unix)</a:t>
                      </a:r>
                    </a:p>
                  </a:txBody>
                  <a:tcPr marL="91442" marR="9144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/bin</a:t>
                      </a:r>
                    </a:p>
                  </a:txBody>
                  <a:tcPr marL="91442" marR="91442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programs</a:t>
                      </a:r>
                    </a:p>
                  </a:txBody>
                  <a:tcPr marL="91442" marR="9144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/dev</a:t>
                      </a:r>
                    </a:p>
                  </a:txBody>
                  <a:tcPr marL="91442" marR="91442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hardware devices</a:t>
                      </a:r>
                    </a:p>
                  </a:txBody>
                  <a:tcPr marL="91442" marR="9144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41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/etc</a:t>
                      </a:r>
                    </a:p>
                  </a:txBody>
                  <a:tcPr marL="91442" marR="91442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0" marR="0" lvl="0" indent="-381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system configuration files</a:t>
                      </a:r>
                    </a:p>
                    <a:p>
                      <a:pPr marL="804863" marR="0" lvl="1" indent="-2301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66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onsolas" pitchFamily="49" charset="0"/>
                        </a:rPr>
                        <a:t>/etc/passwd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34" charset="0"/>
                        </a:rPr>
                        <a:t> stores user info</a:t>
                      </a:r>
                    </a:p>
                    <a:p>
                      <a:pPr marL="804863" marR="0" lvl="1" indent="-2301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66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onsolas" pitchFamily="49" charset="0"/>
                        </a:rPr>
                        <a:t>/etc/shadow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34" charset="0"/>
                        </a:rPr>
                        <a:t> stores passwords</a:t>
                      </a:r>
                    </a:p>
                  </a:txBody>
                  <a:tcPr marL="91442" marR="9144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/home</a:t>
                      </a:r>
                    </a:p>
                  </a:txBody>
                  <a:tcPr marL="91442" marR="91442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users' home directories</a:t>
                      </a:r>
                    </a:p>
                  </a:txBody>
                  <a:tcPr marL="91442" marR="9144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4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/media,/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mnt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,...</a:t>
                      </a:r>
                    </a:p>
                  </a:txBody>
                  <a:tcPr marL="91442" marR="91442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drives and removable disks that have been "mounted" for use on this computer</a:t>
                      </a:r>
                    </a:p>
                  </a:txBody>
                  <a:tcPr marL="91442" marR="9144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/proc</a:t>
                      </a:r>
                    </a:p>
                  </a:txBody>
                  <a:tcPr marL="91442" marR="91442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currently running processes (programs)</a:t>
                      </a:r>
                    </a:p>
                  </a:txBody>
                  <a:tcPr marL="91442" marR="9144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tmp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, /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var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2" marR="91442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temporary files</a:t>
                      </a:r>
                    </a:p>
                  </a:txBody>
                  <a:tcPr marL="91442" marR="9144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usr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2" marR="91442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user-installed programs</a:t>
                      </a:r>
                    </a:p>
                  </a:txBody>
                  <a:tcPr marL="91442" marR="9144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0741F27-55B5-4803-90D8-0E8DF8646F11}" type="slidenum">
              <a:rPr lang="en-US" sz="1400" smtClean="0">
                <a:solidFill>
                  <a:srgbClr val="800080"/>
                </a:solidFill>
              </a:rPr>
              <a:pPr eaLnBrk="1" hangingPunct="1"/>
              <a:t>10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 commands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endParaRPr lang="en-US" smtClean="0">
              <a:solidFill>
                <a:srgbClr val="262626"/>
              </a:solidFill>
            </a:endParaRPr>
          </a:p>
          <a:p>
            <a:endParaRPr lang="en-US" smtClean="0">
              <a:solidFill>
                <a:srgbClr val="262626"/>
              </a:solidFill>
            </a:endParaRPr>
          </a:p>
          <a:p>
            <a:endParaRPr lang="en-US" smtClean="0">
              <a:solidFill>
                <a:srgbClr val="262626"/>
              </a:solidFill>
            </a:endParaRPr>
          </a:p>
          <a:p>
            <a:endParaRPr lang="en-US" smtClean="0">
              <a:solidFill>
                <a:srgbClr val="262626"/>
              </a:solidFill>
            </a:endParaRPr>
          </a:p>
          <a:p>
            <a:endParaRPr lang="en-US" smtClean="0">
              <a:solidFill>
                <a:srgbClr val="262626"/>
              </a:solidFill>
            </a:endParaRPr>
          </a:p>
          <a:p>
            <a:endParaRPr lang="en-US" smtClean="0">
              <a:solidFill>
                <a:srgbClr val="262626"/>
              </a:solidFill>
            </a:endParaRPr>
          </a:p>
          <a:p>
            <a:pPr lvl="1">
              <a:buFontTx/>
              <a:buNone/>
            </a:pPr>
            <a:endParaRPr lang="en-US" smtClean="0">
              <a:solidFill>
                <a:srgbClr val="404040"/>
              </a:solidFill>
            </a:endParaRPr>
          </a:p>
        </p:txBody>
      </p:sp>
      <p:graphicFrame>
        <p:nvGraphicFramePr>
          <p:cNvPr id="92203" name="Group 43"/>
          <p:cNvGraphicFramePr>
            <a:graphicFrameLocks noGrp="1"/>
          </p:cNvGraphicFramePr>
          <p:nvPr/>
        </p:nvGraphicFramePr>
        <p:xfrm>
          <a:off x="457200" y="1647825"/>
          <a:ext cx="8140700" cy="2976644"/>
        </p:xfrm>
        <a:graphic>
          <a:graphicData uri="http://schemas.openxmlformats.org/drawingml/2006/table">
            <a:tbl>
              <a:tblPr/>
              <a:tblGrid>
                <a:gridCol w="2654300"/>
                <a:gridCol w="5486400"/>
              </a:tblGrid>
              <a:tr h="3962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list processes being run by a user;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each process has a unique integer id (PID)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top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show which processes are using CPU/memory;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also shows stats about the computer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Keeps executing until killed!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3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kill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terminate a process by PID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3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killall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terminate processes by name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6" name="Rectangle 4"/>
          <p:cNvSpPr>
            <a:spLocks noChangeArrowheads="1"/>
          </p:cNvSpPr>
          <p:nvPr/>
        </p:nvSpPr>
        <p:spPr bwMode="auto">
          <a:xfrm>
            <a:off x="457200" y="4845050"/>
            <a:ext cx="81407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>
                <a:solidFill>
                  <a:srgbClr val="262626"/>
                </a:solidFill>
              </a:rPr>
              <a:t>use </a:t>
            </a:r>
            <a:r>
              <a:rPr lang="en-US" b="1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kill</a:t>
            </a:r>
            <a:r>
              <a:rPr lang="en-US">
                <a:solidFill>
                  <a:srgbClr val="262626"/>
                </a:solidFill>
              </a:rPr>
              <a:t> or </a:t>
            </a:r>
            <a:r>
              <a:rPr lang="en-US" b="1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killall</a:t>
            </a:r>
            <a:r>
              <a:rPr lang="en-US">
                <a:solidFill>
                  <a:srgbClr val="262626"/>
                </a:solidFill>
              </a:rPr>
              <a:t> to stop a runaway process (infinite loop)</a:t>
            </a:r>
          </a:p>
          <a:p>
            <a:pPr marL="233363" lvl="1" indent="-233363">
              <a:buFont typeface="Arial" pitchFamily="34" charset="0"/>
              <a:buChar char="•"/>
            </a:pPr>
            <a:r>
              <a:rPr lang="en-US">
                <a:solidFill>
                  <a:srgbClr val="404040"/>
                </a:solidFill>
              </a:rPr>
              <a:t>similar to </a:t>
            </a:r>
            <a:r>
              <a:rPr lang="en-US" b="1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^C </a:t>
            </a:r>
            <a:r>
              <a:rPr lang="en-US">
                <a:solidFill>
                  <a:srgbClr val="404040"/>
                </a:solidFill>
              </a:rPr>
              <a:t>hotkey</a:t>
            </a:r>
          </a:p>
        </p:txBody>
      </p:sp>
      <p:sp>
        <p:nvSpPr>
          <p:cNvPr id="133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039563-5EF5-49FF-91A9-1B30AC2F0BDD}" type="slidenum">
              <a:rPr lang="en-US" sz="1400" smtClean="0">
                <a:solidFill>
                  <a:srgbClr val="800080"/>
                </a:solidFill>
              </a:rPr>
              <a:pPr eaLnBrk="1" hangingPunct="1"/>
              <a:t>11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 processes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46513"/>
            <a:ext cx="7772400" cy="2676525"/>
          </a:xfrm>
        </p:spPr>
        <p:txBody>
          <a:bodyPr>
            <a:spAutoFit/>
          </a:bodyPr>
          <a:lstStyle/>
          <a:p>
            <a:r>
              <a:rPr lang="en-US" sz="2000" smtClean="0"/>
              <a:t>You would like some processes to continue while you are doing other things – maybe your editor, maybe a browser, etc.</a:t>
            </a:r>
          </a:p>
          <a:p>
            <a:r>
              <a:rPr lang="en-US" sz="2000" smtClean="0"/>
              <a:t>You can do this by running some processes “in the background”, so the shell doesn’t have to wait until those processes finish; ex:</a:t>
            </a:r>
            <a:br>
              <a:rPr lang="en-US" sz="2000" smtClean="0"/>
            </a:b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$ emacs &amp;</a:t>
            </a:r>
          </a:p>
          <a:p>
            <a:r>
              <a:rPr lang="en-US" sz="2000" smtClean="0"/>
              <a:t>If you forget to use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000" smtClean="0"/>
              <a:t>, suspend your process with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^Z</a:t>
            </a:r>
            <a:r>
              <a:rPr lang="en-US" sz="2000" smtClean="0"/>
              <a:t>, then run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bg</a:t>
            </a:r>
          </a:p>
        </p:txBody>
      </p:sp>
      <p:graphicFrame>
        <p:nvGraphicFramePr>
          <p:cNvPr id="94236" name="Group 28"/>
          <p:cNvGraphicFramePr>
            <a:graphicFrameLocks noGrp="1"/>
          </p:cNvGraphicFramePr>
          <p:nvPr/>
        </p:nvGraphicFramePr>
        <p:xfrm>
          <a:off x="457200" y="1397000"/>
          <a:ext cx="8140700" cy="2214614"/>
        </p:xfrm>
        <a:graphic>
          <a:graphicData uri="http://schemas.openxmlformats.org/drawingml/2006/table">
            <a:tbl>
              <a:tblPr/>
              <a:tblGrid>
                <a:gridCol w="2654300"/>
                <a:gridCol w="5486400"/>
              </a:tblGrid>
              <a:tr h="40629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&amp;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(special character) when placed at the end of a command, runs that command in the background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2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^Z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(hotkey) suspends the currently running process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fg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/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</a:b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bg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resumes the currently suspended process in either the foreground or background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71BBF26-D04F-41B9-AD78-2920C21B4FD7}" type="slidenum">
              <a:rPr lang="en-US" sz="1400" smtClean="0">
                <a:solidFill>
                  <a:srgbClr val="800080"/>
                </a:solidFill>
              </a:rPr>
              <a:pPr eaLnBrk="1" hangingPunct="1"/>
              <a:t>12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Command line arguments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options are given after the command name using a dash followed by a letter: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-c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-h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-S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Some options are longer words preceded by two dashes: 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--count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--help</a:t>
            </a:r>
          </a:p>
          <a:p>
            <a:r>
              <a:rPr lang="en-US" dirty="0" smtClean="0"/>
              <a:t>Parameters can be combined: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-l -a -r  </a:t>
            </a:r>
            <a:r>
              <a:rPr lang="en-US" dirty="0" smtClean="0"/>
              <a:t>can be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–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Many programs accept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–help </a:t>
            </a:r>
            <a:r>
              <a:rPr lang="en-US" dirty="0" smtClean="0"/>
              <a:t>parameter; others provide help if run with no arguments</a:t>
            </a:r>
          </a:p>
          <a:p>
            <a:r>
              <a:rPr lang="en-US" dirty="0" smtClean="0"/>
              <a:t>Many commands accept a file name </a:t>
            </a:r>
            <a:r>
              <a:rPr lang="en-US" dirty="0" smtClean="0"/>
              <a:t>parameter; </a:t>
            </a:r>
            <a:r>
              <a:rPr lang="en-US" dirty="0" smtClean="0"/>
              <a:t>if it is omitted, the program will read from standard input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9DCE1A2-D788-43F0-ACD8-B99609A27B60}" type="slidenum">
              <a:rPr lang="en-US" sz="1400" smtClean="0">
                <a:solidFill>
                  <a:srgbClr val="800080"/>
                </a:solidFill>
              </a:rPr>
              <a:pPr eaLnBrk="1" hangingPunct="1"/>
              <a:t>2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Directory commands</a:t>
            </a:r>
          </a:p>
        </p:txBody>
      </p:sp>
      <p:graphicFrame>
        <p:nvGraphicFramePr>
          <p:cNvPr id="6" name="Group 4"/>
          <p:cNvGraphicFramePr>
            <a:graphicFrameLocks noGrp="1"/>
          </p:cNvGraphicFramePr>
          <p:nvPr/>
        </p:nvGraphicFramePr>
        <p:xfrm>
          <a:off x="622300" y="1595438"/>
          <a:ext cx="7835900" cy="2438400"/>
        </p:xfrm>
        <a:graphic>
          <a:graphicData uri="http://schemas.openxmlformats.org/drawingml/2006/table">
            <a:tbl>
              <a:tblPr/>
              <a:tblGrid>
                <a:gridCol w="2790751"/>
                <a:gridCol w="5045149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list files in a directory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pwd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output the current working directory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cd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change the working directory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mkdir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create a new directory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rmdir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delete a directory (must be empty)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EB5EC1E-2586-4BBE-8B73-88CD7E43043F}" type="slidenum">
              <a:rPr lang="en-US" sz="1400" smtClean="0">
                <a:solidFill>
                  <a:srgbClr val="800080"/>
                </a:solidFill>
              </a:rPr>
              <a:pPr eaLnBrk="1" hangingPunct="1"/>
              <a:t>3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Relative naming</a:t>
            </a:r>
          </a:p>
        </p:txBody>
      </p:sp>
      <p:graphicFrame>
        <p:nvGraphicFramePr>
          <p:cNvPr id="6" name="Group 47"/>
          <p:cNvGraphicFramePr>
            <a:graphicFrameLocks noGrp="1"/>
          </p:cNvGraphicFramePr>
          <p:nvPr/>
        </p:nvGraphicFramePr>
        <p:xfrm>
          <a:off x="622300" y="1508125"/>
          <a:ext cx="7835900" cy="3017839"/>
        </p:xfrm>
        <a:graphic>
          <a:graphicData uri="http://schemas.openxmlformats.org/drawingml/2006/table">
            <a:tbl>
              <a:tblPr/>
              <a:tblGrid>
                <a:gridCol w="2838450"/>
                <a:gridCol w="4997450"/>
              </a:tblGrid>
              <a:tr h="3962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directory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the directory you are in ("working directory")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..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the parent of the working directory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../..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 is grandparent, etc.)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~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your home directory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(on many systems, this is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/home/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username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 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~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username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username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's home directory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~/Desktop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your desktop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4D33B41-32E3-478B-93C3-A6245DEB35E5}" type="slidenum">
              <a:rPr lang="en-US" sz="1400" smtClean="0">
                <a:solidFill>
                  <a:srgbClr val="800080"/>
                </a:solidFill>
              </a:rPr>
              <a:pPr eaLnBrk="1" hangingPunct="1"/>
              <a:t>4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Shell/system commands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5495925"/>
            <a:ext cx="7835900" cy="830263"/>
          </a:xfrm>
        </p:spPr>
        <p:txBody>
          <a:bodyPr>
            <a:spAutoFit/>
          </a:bodyPr>
          <a:lstStyle/>
          <a:p>
            <a:r>
              <a:rPr lang="en-US" smtClean="0">
                <a:solidFill>
                  <a:srgbClr val="262626"/>
                </a:solidFill>
              </a:rPr>
              <a:t>"man pages" are a very important way to learn new commands</a:t>
            </a:r>
          </a:p>
        </p:txBody>
      </p:sp>
      <p:graphicFrame>
        <p:nvGraphicFramePr>
          <p:cNvPr id="73732" name="Group 4"/>
          <p:cNvGraphicFramePr>
            <a:graphicFrameLocks noGrp="1"/>
          </p:cNvGraphicFramePr>
          <p:nvPr/>
        </p:nvGraphicFramePr>
        <p:xfrm>
          <a:off x="622300" y="1422400"/>
          <a:ext cx="7835900" cy="2032000"/>
        </p:xfrm>
        <a:graphic>
          <a:graphicData uri="http://schemas.openxmlformats.org/drawingml/2006/table">
            <a:tbl>
              <a:tblPr/>
              <a:tblGrid>
                <a:gridCol w="2838450"/>
                <a:gridCol w="499745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man or info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get help on a command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apropos (man –k)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search for commands by keyword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clear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clears out the output from the console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exit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exits and logs out of the shell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3749" name="Group 21"/>
          <p:cNvGraphicFramePr>
            <a:graphicFrameLocks noGrp="1"/>
          </p:cNvGraphicFramePr>
          <p:nvPr/>
        </p:nvGraphicFramePr>
        <p:xfrm>
          <a:off x="622300" y="3668713"/>
          <a:ext cx="7835900" cy="1625600"/>
        </p:xfrm>
        <a:graphic>
          <a:graphicData uri="http://schemas.openxmlformats.org/drawingml/2006/table">
            <a:tbl>
              <a:tblPr/>
              <a:tblGrid>
                <a:gridCol w="2838450"/>
                <a:gridCol w="499745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output the system date/time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cal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output a text calendar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uname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print information about the current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8BA9DB2-592E-4372-B84A-04E1FCF07675}" type="slidenum">
              <a:rPr lang="en-US" sz="1400" smtClean="0">
                <a:solidFill>
                  <a:srgbClr val="800080"/>
                </a:solidFill>
              </a:rPr>
              <a:pPr eaLnBrk="1" hangingPunct="1"/>
              <a:t>5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commands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3987800"/>
            <a:ext cx="7835900" cy="1274195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CAUTION</a:t>
            </a:r>
            <a:r>
              <a:rPr lang="en-US" dirty="0" smtClean="0">
                <a:solidFill>
                  <a:srgbClr val="262626"/>
                </a:solidFill>
              </a:rPr>
              <a:t>: the above commands do not prompt for confirmation, so it’s easy </a:t>
            </a:r>
            <a:r>
              <a:rPr lang="en-US" dirty="0" smtClean="0">
                <a:solidFill>
                  <a:srgbClr val="404040"/>
                </a:solidFill>
              </a:rPr>
              <a:t>to overwrite/delete a file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This setting can be overridden (how?)</a:t>
            </a:r>
          </a:p>
        </p:txBody>
      </p:sp>
      <p:graphicFrame>
        <p:nvGraphicFramePr>
          <p:cNvPr id="74756" name="Group 4"/>
          <p:cNvGraphicFramePr>
            <a:graphicFrameLocks noGrp="1"/>
          </p:cNvGraphicFramePr>
          <p:nvPr/>
        </p:nvGraphicFramePr>
        <p:xfrm>
          <a:off x="622300" y="1530350"/>
          <a:ext cx="7835900" cy="2317750"/>
        </p:xfrm>
        <a:graphic>
          <a:graphicData uri="http://schemas.openxmlformats.org/drawingml/2006/table">
            <a:tbl>
              <a:tblPr/>
              <a:tblGrid>
                <a:gridCol w="2838450"/>
                <a:gridCol w="4997450"/>
              </a:tblGrid>
              <a:tr h="3964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marT="45745" marB="457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6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cp</a:t>
                      </a:r>
                    </a:p>
                  </a:txBody>
                  <a:tcPr marT="45745" marB="457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copy a file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6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mv</a:t>
                      </a:r>
                    </a:p>
                  </a:txBody>
                  <a:tcPr marT="45745" marB="457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move or rename a file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6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rm</a:t>
                      </a:r>
                    </a:p>
                  </a:txBody>
                  <a:tcPr marT="45745" marB="457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delete a file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4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touch</a:t>
                      </a:r>
                    </a:p>
                  </a:txBody>
                  <a:tcPr marT="45745" marB="457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update a file’s last-modified time stamp (or create a new empty file)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023BF99-D905-4993-8700-23B97EAF2565}" type="slidenum">
              <a:rPr lang="en-US" sz="1400" smtClean="0">
                <a:solidFill>
                  <a:srgbClr val="800080"/>
                </a:solidFill>
              </a:rPr>
              <a:pPr eaLnBrk="1" hangingPunct="1"/>
              <a:t>6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examination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700" y="4965700"/>
            <a:ext cx="8240713" cy="1200150"/>
          </a:xfrm>
        </p:spPr>
        <p:txBody>
          <a:bodyPr>
            <a:spAutoFit/>
          </a:bodyPr>
          <a:lstStyle/>
          <a:p>
            <a:r>
              <a:rPr lang="en-US" smtClean="0">
                <a:solidFill>
                  <a:srgbClr val="262626"/>
                </a:solidFill>
              </a:rPr>
              <a:t>Suppose you are writing a paper, and the teacher says it can be anything as long as it is at least 200 words long and mentions chocolate...</a:t>
            </a:r>
          </a:p>
        </p:txBody>
      </p:sp>
      <p:graphicFrame>
        <p:nvGraphicFramePr>
          <p:cNvPr id="7987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822521"/>
              </p:ext>
            </p:extLst>
          </p:nvPr>
        </p:nvGraphicFramePr>
        <p:xfrm>
          <a:off x="622300" y="1498600"/>
          <a:ext cx="7835900" cy="2844800"/>
        </p:xfrm>
        <a:graphic>
          <a:graphicData uri="http://schemas.openxmlformats.org/drawingml/2006/table">
            <a:tbl>
              <a:tblPr/>
              <a:tblGrid>
                <a:gridCol w="2838450"/>
                <a:gridCol w="499745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cat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output a file's contents on the console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more, less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output a file's contents, one page at a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head, tail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output the first or last few lines of a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wc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count words, characters, and lines in a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du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report disk space used by a file(s)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diff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compare two files and report differences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066AA53-37AD-47FD-8129-F0A283B8DF3E}" type="slidenum">
              <a:rPr lang="en-US" sz="1400" smtClean="0">
                <a:solidFill>
                  <a:srgbClr val="800080"/>
                </a:solidFill>
              </a:rPr>
              <a:pPr eaLnBrk="1" hangingPunct="1"/>
              <a:t>7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Searching and sorting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76750"/>
            <a:ext cx="7772400" cy="2085975"/>
          </a:xfrm>
        </p:spPr>
        <p:txBody>
          <a:bodyPr>
            <a:spAutoFit/>
          </a:bodyPr>
          <a:lstStyle/>
          <a:p>
            <a:r>
              <a:rPr lang="en-US" b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mtClean="0">
                <a:solidFill>
                  <a:srgbClr val="262626"/>
                </a:solidFill>
              </a:rPr>
              <a:t>  is a very powerful search tool;  more later...</a:t>
            </a:r>
            <a:endParaRPr lang="en-US" smtClean="0">
              <a:solidFill>
                <a:srgbClr val="404040"/>
              </a:solidFill>
            </a:endParaRPr>
          </a:p>
          <a:p>
            <a:r>
              <a:rPr lang="en-US" i="1" smtClean="0">
                <a:solidFill>
                  <a:srgbClr val="262626"/>
                </a:solidFill>
              </a:rPr>
              <a:t>Exercise </a:t>
            </a:r>
            <a:r>
              <a:rPr lang="en-US" smtClean="0">
                <a:solidFill>
                  <a:srgbClr val="262626"/>
                </a:solidFill>
              </a:rPr>
              <a:t>: Given a text file </a:t>
            </a:r>
            <a:r>
              <a:rPr lang="en-US" b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students.txt</a:t>
            </a:r>
            <a:r>
              <a:rPr lang="en-US" smtClean="0">
                <a:solidFill>
                  <a:srgbClr val="262626"/>
                </a:solidFill>
              </a:rPr>
              <a:t>, display the students arranged by the reverse alphabetical order of their last names.</a:t>
            </a:r>
          </a:p>
          <a:p>
            <a:pPr lvl="1"/>
            <a:r>
              <a:rPr lang="en-US" smtClean="0">
                <a:solidFill>
                  <a:srgbClr val="404040"/>
                </a:solidFill>
              </a:rPr>
              <a:t>Can we display them sorted by first name?</a:t>
            </a:r>
          </a:p>
        </p:txBody>
      </p:sp>
      <p:graphicFrame>
        <p:nvGraphicFramePr>
          <p:cNvPr id="75780" name="Group 4"/>
          <p:cNvGraphicFramePr>
            <a:graphicFrameLocks noGrp="1"/>
          </p:cNvGraphicFramePr>
          <p:nvPr/>
        </p:nvGraphicFramePr>
        <p:xfrm>
          <a:off x="546100" y="1422400"/>
          <a:ext cx="7988300" cy="2844800"/>
        </p:xfrm>
        <a:graphic>
          <a:graphicData uri="http://schemas.openxmlformats.org/drawingml/2006/table">
            <a:tbl>
              <a:tblPr/>
              <a:tblGrid>
                <a:gridCol w="2838450"/>
                <a:gridCol w="514985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grep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search a file for a given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sort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convert an input into a sorted output by 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uniq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strip duplicate 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find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search for files within a given directory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locate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search for files on the entire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which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shows the complete path of a command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F635F81-0CD2-4111-BDE1-0E38BF35541F}" type="slidenum">
              <a:rPr lang="en-US" sz="1400" smtClean="0">
                <a:solidFill>
                  <a:srgbClr val="800080"/>
                </a:solidFill>
              </a:rPr>
              <a:pPr eaLnBrk="1" hangingPunct="1"/>
              <a:t>8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Keyboard shortcuts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>
                <a:solidFill>
                  <a:srgbClr val="262626"/>
                </a:solidFill>
                <a:latin typeface="Consolas" pitchFamily="49" charset="0"/>
              </a:rPr>
              <a:t>^</a:t>
            </a:r>
            <a:r>
              <a:rPr lang="en-US" sz="2000" b="1" i="1" smtClean="0">
                <a:solidFill>
                  <a:srgbClr val="262626"/>
                </a:solidFill>
                <a:latin typeface="Consolas" pitchFamily="49" charset="0"/>
              </a:rPr>
              <a:t>KEY</a:t>
            </a:r>
            <a:r>
              <a:rPr lang="en-US" sz="2000" smtClean="0">
                <a:solidFill>
                  <a:srgbClr val="262626"/>
                </a:solidFill>
              </a:rPr>
              <a:t> means hold </a:t>
            </a:r>
            <a:r>
              <a:rPr lang="en-US" sz="2000" smtClean="0">
                <a:solidFill>
                  <a:srgbClr val="262626"/>
                </a:solidFill>
                <a:latin typeface="Consolas" pitchFamily="49" charset="0"/>
              </a:rPr>
              <a:t>Ctrl</a:t>
            </a:r>
            <a:r>
              <a:rPr lang="en-US" sz="2000" smtClean="0">
                <a:solidFill>
                  <a:srgbClr val="262626"/>
                </a:solidFill>
              </a:rPr>
              <a:t> and press </a:t>
            </a:r>
            <a:r>
              <a:rPr lang="en-US" sz="2000" b="1" i="1" smtClean="0">
                <a:solidFill>
                  <a:srgbClr val="262626"/>
                </a:solidFill>
                <a:latin typeface="Consolas" pitchFamily="49" charset="0"/>
              </a:rPr>
              <a:t>KEY</a:t>
            </a:r>
          </a:p>
        </p:txBody>
      </p:sp>
      <p:graphicFrame>
        <p:nvGraphicFramePr>
          <p:cNvPr id="78852" name="Group 4"/>
          <p:cNvGraphicFramePr>
            <a:graphicFrameLocks noGrp="1"/>
          </p:cNvGraphicFramePr>
          <p:nvPr/>
        </p:nvGraphicFramePr>
        <p:xfrm>
          <a:off x="304800" y="1708150"/>
          <a:ext cx="8534400" cy="4876800"/>
        </p:xfrm>
        <a:graphic>
          <a:graphicData uri="http://schemas.openxmlformats.org/drawingml/2006/table">
            <a:tbl>
              <a:tblPr/>
              <a:tblGrid>
                <a:gridCol w="2667000"/>
                <a:gridCol w="5867400"/>
              </a:tblGrid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key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Up arrow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repeat previous commands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Home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/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End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or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^A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/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^E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move to start/end of current 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"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quotes surround multi-word arguments and arguments containing special characters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"wildcard" , matches any files;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can be used as a prefix, suffix, or partial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Tab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auto-completes a partially typed file/command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^C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or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^\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terminates the currently running process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^D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end of input; used when a program is reading input from your keyboard and you are finished typing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^Z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suspends (pauses) the currently running process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^S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don't use this; hides all output until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^G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 is pressed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6FE2020-D684-4E3D-8B65-21525B85BD0B}" type="slidenum">
              <a:rPr lang="en-US" sz="1400" smtClean="0">
                <a:solidFill>
                  <a:srgbClr val="800080"/>
                </a:solidFill>
              </a:rPr>
              <a:pPr eaLnBrk="1" hangingPunct="1"/>
              <a:t>9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308</TotalTime>
  <Words>946</Words>
  <Application>Microsoft Macintosh PowerPoint</Application>
  <PresentationFormat>On-screen Show (4:3)</PresentationFormat>
  <Paragraphs>202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simple</vt:lpstr>
      <vt:lpstr>CSE 374 Programming Concepts &amp; Tools</vt:lpstr>
      <vt:lpstr>Command line arguments</vt:lpstr>
      <vt:lpstr>Directory commands</vt:lpstr>
      <vt:lpstr>Relative naming</vt:lpstr>
      <vt:lpstr>Shell/system commands</vt:lpstr>
      <vt:lpstr>File commands</vt:lpstr>
      <vt:lpstr>File examination</vt:lpstr>
      <vt:lpstr>Searching and sorting</vt:lpstr>
      <vt:lpstr>Keyboard shortcuts</vt:lpstr>
      <vt:lpstr>File system</vt:lpstr>
      <vt:lpstr>Process commands</vt:lpstr>
      <vt:lpstr>Background processes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60</cp:revision>
  <cp:lastPrinted>2012-01-05T02:35:12Z</cp:lastPrinted>
  <dcterms:created xsi:type="dcterms:W3CDTF">2009-03-30T02:04:14Z</dcterms:created>
  <dcterms:modified xsi:type="dcterms:W3CDTF">2015-10-02T00:38:56Z</dcterms:modified>
</cp:coreProperties>
</file>