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74" r:id="rId3"/>
    <p:sldId id="257" r:id="rId4"/>
    <p:sldId id="258" r:id="rId5"/>
    <p:sldId id="259" r:id="rId6"/>
    <p:sldId id="273" r:id="rId7"/>
    <p:sldId id="263" r:id="rId8"/>
    <p:sldId id="260" r:id="rId9"/>
    <p:sldId id="261" r:id="rId10"/>
    <p:sldId id="271" r:id="rId11"/>
    <p:sldId id="262" r:id="rId12"/>
    <p:sldId id="272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x="9144000" cy="6858000" type="screen4x3"/>
  <p:notesSz cx="7315200" cy="9601200"/>
  <p:custDataLst>
    <p:tags r:id="rId2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00080"/>
    <a:srgbClr val="FFFF00"/>
    <a:srgbClr val="FF0000"/>
    <a:srgbClr val="0099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0" y="-5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1944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tags" Target="tags/tag1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374 </a:t>
            </a:r>
            <a:r>
              <a:rPr lang="en-US" dirty="0" smtClean="0"/>
              <a:t>Wi13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/>
              <a:t>2-</a:t>
            </a:r>
            <a:fld id="{F65AEED5-83C6-478C-95BA-A152E462E8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9635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27FDC459-0EE8-4893-9708-B23951658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5280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41AFAFF-9788-4A31-B988-0BB7F8C0F4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147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808A32-8098-410C-8507-6C6E83D3E2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01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03E96C-EB72-4E39-A992-3C8297A8D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085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F6FB51-F4CD-4769-94E0-205E8DB81A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591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0FC2D8-45D4-4076-8655-EC210B5276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282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16B2B-D843-428B-AAF8-F5A49537D2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048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5B10A3-B167-4473-80D1-46FE302E2C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82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E05C4-362A-4324-B08A-C889DC2B27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558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748C3-14F7-4E8D-94E8-2F13A9617A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28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47EBE-0DB7-460D-9B4B-89BB391282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740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7FBF5-5F0E-4604-BD02-4E8C9F83AE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033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5310E21-0DA2-489C-B332-93EC5A4DF9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tags" Target="../tags/tag3.xml"/><Relationship Id="rId3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25.xml"/><Relationship Id="rId2" Type="http://schemas.openxmlformats.org/officeDocument/2006/relationships/tags" Target="../tags/tag2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28.xml"/><Relationship Id="rId2" Type="http://schemas.openxmlformats.org/officeDocument/2006/relationships/tags" Target="../tags/tag2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31.xml"/><Relationship Id="rId2" Type="http://schemas.openxmlformats.org/officeDocument/2006/relationships/tags" Target="../tags/tag3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34.xml"/><Relationship Id="rId2" Type="http://schemas.openxmlformats.org/officeDocument/2006/relationships/tags" Target="../tags/tag3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37.xml"/><Relationship Id="rId2" Type="http://schemas.openxmlformats.org/officeDocument/2006/relationships/tags" Target="../tags/tag3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40.xml"/><Relationship Id="rId2" Type="http://schemas.openxmlformats.org/officeDocument/2006/relationships/tags" Target="../tags/tag4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4" Type="http://schemas.openxmlformats.org/officeDocument/2006/relationships/tags" Target="../tags/tag46.xml"/><Relationship Id="rId5" Type="http://schemas.openxmlformats.org/officeDocument/2006/relationships/slideLayout" Target="../slideLayouts/slideLayout2.xml"/><Relationship Id="rId1" Type="http://schemas.openxmlformats.org/officeDocument/2006/relationships/tags" Target="../tags/tag43.xml"/><Relationship Id="rId2" Type="http://schemas.openxmlformats.org/officeDocument/2006/relationships/tags" Target="../tags/tag4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47.xml"/><Relationship Id="rId2" Type="http://schemas.openxmlformats.org/officeDocument/2006/relationships/tags" Target="../tags/tag4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50.xml"/><Relationship Id="rId2" Type="http://schemas.openxmlformats.org/officeDocument/2006/relationships/tags" Target="../tags/tag5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53.xml"/><Relationship Id="rId2" Type="http://schemas.openxmlformats.org/officeDocument/2006/relationships/tags" Target="../tags/tag5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2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2" Type="http://schemas.openxmlformats.org/officeDocument/2006/relationships/tags" Target="../tags/tag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2" Type="http://schemas.openxmlformats.org/officeDocument/2006/relationships/tags" Target="../tags/tag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2" Type="http://schemas.openxmlformats.org/officeDocument/2006/relationships/tags" Target="../tags/tag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2" Type="http://schemas.openxmlformats.org/officeDocument/2006/relationships/tags" Target="../tags/tag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19.xml"/><Relationship Id="rId2" Type="http://schemas.openxmlformats.org/officeDocument/2006/relationships/tags" Target="../tags/tag2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22.xml"/><Relationship Id="rId2" Type="http://schemas.openxmlformats.org/officeDocument/2006/relationships/tags" Target="../tags/tag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CSE 374</a:t>
            </a:r>
            <a:br>
              <a:rPr lang="en-US" smtClean="0"/>
            </a:br>
            <a:r>
              <a:rPr lang="en-US" smtClean="0"/>
              <a:t>Programming Concepts &amp; Tools</a:t>
            </a:r>
          </a:p>
        </p:txBody>
      </p:sp>
      <p:sp>
        <p:nvSpPr>
          <p:cNvPr id="3075" name="Subtitle 4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Hal Perkins</a:t>
            </a:r>
          </a:p>
          <a:p>
            <a:pPr eaLnBrk="1" hangingPunct="1"/>
            <a:r>
              <a:rPr lang="en-US" dirty="0" smtClean="0"/>
              <a:t>Fall 2015</a:t>
            </a:r>
          </a:p>
          <a:p>
            <a:pPr eaLnBrk="1" hangingPunct="1"/>
            <a:r>
              <a:rPr lang="en-US" dirty="0" smtClean="0"/>
              <a:t>Lecture 2 – Processes, Programs, the Shell</a:t>
            </a:r>
          </a:p>
          <a:p>
            <a:pPr eaLnBrk="1" hangingPunct="1"/>
            <a:r>
              <a:rPr lang="en-US" dirty="0" smtClean="0"/>
              <a:t>(&amp; </a:t>
            </a:r>
            <a:r>
              <a:rPr lang="en-US" dirty="0" err="1" smtClean="0"/>
              <a:t>emacs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Complicating the shell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But you want (and bash has) so much more: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Filename </a:t>
            </a:r>
            <a:r>
              <a:rPr lang="en-US" dirty="0" err="1" smtClean="0">
                <a:ea typeface="+mn-ea"/>
                <a:cs typeface="+mn-cs"/>
              </a:rPr>
              <a:t>metacharacters</a:t>
            </a:r>
            <a:endParaRPr lang="en-US" dirty="0" smtClean="0">
              <a:ea typeface="+mn-ea"/>
              <a:cs typeface="+mn-cs"/>
            </a:endParaRP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Pipes and Redirections (redirecting I/O from and to files)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Command-line editing and history access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Shell and environment variables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Programming constructs (ifs, loops, arrays, expressions, … )</a:t>
            </a:r>
          </a:p>
          <a:p>
            <a:pPr>
              <a:defRPr/>
            </a:pPr>
            <a:r>
              <a:rPr lang="en-US" dirty="0" smtClean="0"/>
              <a:t>All together, a very powerful feature set, but awfully inelegant</a:t>
            </a:r>
            <a:endParaRPr lang="en-US" dirty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23A1C84-A16B-4C29-9F11-C3AC1ED8A5A0}" type="slidenum">
              <a:rPr lang="en-US" sz="1400" smtClean="0">
                <a:solidFill>
                  <a:srgbClr val="800080"/>
                </a:solidFill>
              </a:rPr>
              <a:pPr eaLnBrk="1" hangingPunct="1"/>
              <a:t>10</a:t>
            </a:fld>
            <a:endParaRPr lang="en-US" sz="1400" smtClean="0">
              <a:solidFill>
                <a:srgbClr val="80008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Filename metacharacters - globbing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772400" cy="48768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Much happens to a command-line to turn it into a “call program with arguments” (or “invoke </a:t>
            </a:r>
            <a:r>
              <a:rPr lang="en-US" dirty="0" err="1" smtClean="0"/>
              <a:t>builtin</a:t>
            </a:r>
            <a:r>
              <a:rPr lang="en-US" dirty="0" smtClean="0"/>
              <a:t>”)</a:t>
            </a:r>
          </a:p>
          <a:p>
            <a:pPr>
              <a:defRPr/>
            </a:pPr>
            <a:r>
              <a:rPr lang="en-US" dirty="0" smtClean="0"/>
              <a:t>Certain characters can expand into (potentially) multiple filenames: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~</a:t>
            </a:r>
            <a:r>
              <a:rPr lang="en-US" dirty="0" err="1" smtClean="0">
                <a:ea typeface="+mn-ea"/>
                <a:cs typeface="+mn-cs"/>
              </a:rPr>
              <a:t>foo</a:t>
            </a:r>
            <a:r>
              <a:rPr lang="en-US" dirty="0" smtClean="0">
                <a:ea typeface="+mn-ea"/>
                <a:cs typeface="+mn-cs"/>
              </a:rPr>
              <a:t> – home directory of user </a:t>
            </a:r>
            <a:r>
              <a:rPr lang="en-US" dirty="0" err="1" smtClean="0">
                <a:ea typeface="+mn-ea"/>
                <a:cs typeface="+mn-cs"/>
              </a:rPr>
              <a:t>foo</a:t>
            </a:r>
            <a:endParaRPr lang="en-US" dirty="0" smtClean="0">
              <a:ea typeface="+mn-ea"/>
              <a:cs typeface="+mn-cs"/>
            </a:endParaRP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~ – current user’s home directory (same as ~$user or ‘</a:t>
            </a:r>
            <a:r>
              <a:rPr lang="en-US" dirty="0" err="1" smtClean="0">
                <a:ea typeface="+mn-ea"/>
                <a:cs typeface="+mn-cs"/>
              </a:rPr>
              <a:t>whoami</a:t>
            </a:r>
            <a:r>
              <a:rPr lang="en-US" dirty="0" smtClean="0">
                <a:ea typeface="+mn-ea"/>
                <a:cs typeface="+mn-cs"/>
              </a:rPr>
              <a:t>‘).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* (by itself) – all files in current directory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* – match 0 or more filename characters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? – match 1 filename character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[</a:t>
            </a:r>
            <a:r>
              <a:rPr lang="en-US" dirty="0" err="1" smtClean="0">
                <a:ea typeface="+mn-ea"/>
                <a:cs typeface="+mn-cs"/>
              </a:rPr>
              <a:t>abc</a:t>
            </a:r>
            <a:r>
              <a:rPr lang="en-US" dirty="0" smtClean="0">
                <a:ea typeface="+mn-ea"/>
                <a:cs typeface="+mn-cs"/>
              </a:rPr>
              <a:t>], [a-E], [^a], . . .more matching</a:t>
            </a:r>
          </a:p>
          <a:p>
            <a:pPr>
              <a:defRPr/>
            </a:pPr>
            <a:r>
              <a:rPr lang="en-US" dirty="0" smtClean="0"/>
              <a:t>Remember, this is done by the shell before the program sees the resulting arguments</a:t>
            </a:r>
            <a:endParaRPr lang="en-US" dirty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11CBE1F-CE9B-4F1A-B634-0CC70C19DB9A}" type="slidenum">
              <a:rPr lang="en-US" sz="1400" smtClean="0">
                <a:solidFill>
                  <a:srgbClr val="800080"/>
                </a:solidFill>
              </a:rPr>
              <a:pPr eaLnBrk="1" hangingPunct="1"/>
              <a:t>11</a:t>
            </a:fld>
            <a:endParaRPr lang="en-US" sz="1400" smtClean="0">
              <a:solidFill>
                <a:srgbClr val="80008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Filename metacharacters: why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Manually, you use them all the time to save typing.</a:t>
            </a:r>
          </a:p>
          <a:p>
            <a:pPr>
              <a:defRPr/>
            </a:pPr>
            <a:r>
              <a:rPr lang="en-US" dirty="0" smtClean="0"/>
              <a:t>In scripts, you use them for flexibility. Example: You do not know what files will be in a directory, but you can still do: cat * (though a better script would skip directories)</a:t>
            </a:r>
          </a:p>
          <a:p>
            <a:pPr>
              <a:defRPr/>
            </a:pPr>
            <a:r>
              <a:rPr lang="en-US" dirty="0" smtClean="0"/>
              <a:t>But what if it’s not what you want? Use quoting ("*" or '*') or escaping (\*)</a:t>
            </a:r>
          </a:p>
          <a:p>
            <a:pPr>
              <a:defRPr/>
            </a:pPr>
            <a:r>
              <a:rPr lang="en-US" dirty="0" smtClean="0"/>
              <a:t>The rules on what needs escaping where are very arcane</a:t>
            </a:r>
          </a:p>
          <a:p>
            <a:pPr>
              <a:defRPr/>
            </a:pPr>
            <a:r>
              <a:rPr lang="en-US" dirty="0" smtClean="0"/>
              <a:t>A way to experiment: echo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echo </a:t>
            </a:r>
            <a:r>
              <a:rPr lang="en-US" dirty="0" err="1" smtClean="0">
                <a:ea typeface="+mn-ea"/>
                <a:cs typeface="+mn-cs"/>
              </a:rPr>
              <a:t>args</a:t>
            </a:r>
            <a:r>
              <a:rPr lang="en-US" dirty="0" smtClean="0">
                <a:ea typeface="+mn-ea"/>
                <a:cs typeface="+mn-cs"/>
              </a:rPr>
              <a:t>. . . copies its arguments to standard output after expanding </a:t>
            </a:r>
            <a:r>
              <a:rPr lang="en-US" dirty="0" err="1" smtClean="0">
                <a:ea typeface="+mn-ea"/>
                <a:cs typeface="+mn-cs"/>
              </a:rPr>
              <a:t>metacharacters</a:t>
            </a:r>
            <a:endParaRPr lang="en-US" dirty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8CA2DCA-235B-49D4-A7DF-5566B2127519}" type="slidenum">
              <a:rPr lang="en-US" sz="1400" smtClean="0">
                <a:solidFill>
                  <a:srgbClr val="800080"/>
                </a:solidFill>
              </a:rPr>
              <a:pPr eaLnBrk="1" hangingPunct="1"/>
              <a:t>12</a:t>
            </a:fld>
            <a:endParaRPr lang="en-US" sz="1400" smtClean="0">
              <a:solidFill>
                <a:srgbClr val="80008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history </a:t>
            </a:r>
            <a:r>
              <a:rPr lang="en-US" dirty="0" err="1" smtClean="0"/>
              <a:t>builtin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The ! special character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!!, !n, !</a:t>
            </a:r>
            <a:r>
              <a:rPr lang="en-US" dirty="0" err="1" smtClean="0">
                <a:ea typeface="+mn-ea"/>
                <a:cs typeface="+mn-cs"/>
              </a:rPr>
              <a:t>abc</a:t>
            </a:r>
            <a:r>
              <a:rPr lang="en-US" dirty="0" smtClean="0">
                <a:ea typeface="+mn-ea"/>
                <a:cs typeface="+mn-cs"/>
              </a:rPr>
              <a:t>, . . .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Can add, substitute, etc.</a:t>
            </a:r>
          </a:p>
          <a:p>
            <a:pPr>
              <a:buFontTx/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This is really for fast manual use; not so useful in scripts</a:t>
            </a:r>
            <a:endParaRPr lang="en-US" dirty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F7A860C-FBD9-4FC9-B358-0C60C2BFD6D0}" type="slidenum">
              <a:rPr lang="en-US" sz="1400" smtClean="0">
                <a:solidFill>
                  <a:srgbClr val="800080"/>
                </a:solidFill>
              </a:rPr>
              <a:pPr eaLnBrk="1" hangingPunct="1"/>
              <a:t>13</a:t>
            </a:fld>
            <a:endParaRPr lang="en-US" sz="1400" smtClean="0">
              <a:solidFill>
                <a:srgbClr val="80008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Aliases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Idea: Define a new command that expands to something else (not a full script)</a:t>
            </a:r>
          </a:p>
          <a:p>
            <a:pPr>
              <a:defRPr/>
            </a:pPr>
            <a:r>
              <a:rPr lang="en-US" dirty="0" smtClean="0"/>
              <a:t>Shell </a:t>
            </a:r>
            <a:r>
              <a:rPr lang="en-US" dirty="0" err="1" smtClean="0"/>
              <a:t>builtin</a:t>
            </a:r>
            <a:r>
              <a:rPr lang="en-US" dirty="0" smtClean="0"/>
              <a:t> command:</a:t>
            </a:r>
          </a:p>
          <a:p>
            <a:pPr lvl="2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alias repeat=echo</a:t>
            </a:r>
          </a:p>
          <a:p>
            <a:pPr lvl="2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alias dir=</a:t>
            </a:r>
            <a:r>
              <a:rPr lang="en-US" dirty="0" err="1" smtClean="0">
                <a:ea typeface="+mn-ea"/>
                <a:cs typeface="+mn-cs"/>
              </a:rPr>
              <a:t>ls</a:t>
            </a:r>
            <a:endParaRPr lang="en-US" dirty="0" smtClean="0">
              <a:ea typeface="+mn-ea"/>
              <a:cs typeface="+mn-cs"/>
            </a:endParaRPr>
          </a:p>
          <a:p>
            <a:pPr lvl="2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alias hello="echo hello"</a:t>
            </a:r>
          </a:p>
          <a:p>
            <a:pPr lvl="2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alias </a:t>
            </a:r>
            <a:r>
              <a:rPr lang="en-US" dirty="0" err="1" smtClean="0">
                <a:ea typeface="+mn-ea"/>
                <a:cs typeface="+mn-cs"/>
              </a:rPr>
              <a:t>rm</a:t>
            </a:r>
            <a:r>
              <a:rPr lang="en-US" dirty="0" smtClean="0">
                <a:ea typeface="+mn-ea"/>
                <a:cs typeface="+mn-cs"/>
              </a:rPr>
              <a:t>="</a:t>
            </a:r>
            <a:r>
              <a:rPr lang="en-US" dirty="0" err="1" smtClean="0">
                <a:ea typeface="+mn-ea"/>
                <a:cs typeface="+mn-cs"/>
              </a:rPr>
              <a:t>rm</a:t>
            </a:r>
            <a:r>
              <a:rPr lang="en-US" dirty="0" smtClean="0">
                <a:ea typeface="+mn-ea"/>
                <a:cs typeface="+mn-cs"/>
              </a:rPr>
              <a:t> -</a:t>
            </a:r>
            <a:r>
              <a:rPr lang="en-US" dirty="0" err="1" smtClean="0">
                <a:ea typeface="+mn-ea"/>
                <a:cs typeface="+mn-cs"/>
              </a:rPr>
              <a:t>i</a:t>
            </a:r>
            <a:r>
              <a:rPr lang="en-US" dirty="0" smtClean="0">
                <a:ea typeface="+mn-ea"/>
                <a:cs typeface="+mn-cs"/>
              </a:rPr>
              <a:t>"                  % for cautious users</a:t>
            </a:r>
          </a:p>
          <a:p>
            <a:pPr lvl="2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alias                                   % list existing aliases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Often put in a file read by source or in a startup file read automatically</a:t>
            </a:r>
          </a:p>
          <a:p>
            <a:pPr>
              <a:defRPr/>
            </a:pPr>
            <a:r>
              <a:rPr lang="en-US" dirty="0" smtClean="0"/>
              <a:t>Example: your .</a:t>
            </a:r>
            <a:r>
              <a:rPr lang="en-US" dirty="0" err="1" smtClean="0"/>
              <a:t>bashrc</a:t>
            </a:r>
            <a:r>
              <a:rPr lang="en-US" dirty="0" smtClean="0"/>
              <a:t> – feel free to change</a:t>
            </a:r>
            <a:endParaRPr lang="en-US" dirty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34FBBA2-2DC6-4BC6-9ED5-25DCFF13AC12}" type="slidenum">
              <a:rPr lang="en-US" sz="1400" smtClean="0">
                <a:solidFill>
                  <a:srgbClr val="800080"/>
                </a:solidFill>
              </a:rPr>
              <a:pPr eaLnBrk="1" hangingPunct="1"/>
              <a:t>14</a:t>
            </a:fld>
            <a:endParaRPr lang="en-US" sz="1400" smtClean="0">
              <a:solidFill>
                <a:srgbClr val="80008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Bash startup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Bash reads (sources) specific files when it starts up. Put commands here that you want to execute every time you run bash</a:t>
            </a:r>
          </a:p>
          <a:p>
            <a:pPr>
              <a:defRPr/>
            </a:pPr>
            <a:r>
              <a:rPr lang="en-US" dirty="0" smtClean="0"/>
              <a:t>Which file gets read depends on whether bash is starting as a “login shell” or not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Login shell: ~/.</a:t>
            </a:r>
            <a:r>
              <a:rPr lang="en-US" dirty="0" err="1" smtClean="0">
                <a:ea typeface="+mn-ea"/>
                <a:cs typeface="+mn-cs"/>
              </a:rPr>
              <a:t>bash_profile</a:t>
            </a:r>
            <a:r>
              <a:rPr lang="en-US" dirty="0" smtClean="0">
                <a:ea typeface="+mn-ea"/>
                <a:cs typeface="+mn-cs"/>
              </a:rPr>
              <a:t> (or others – see bash documentation)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Non-login shell: ~/.</a:t>
            </a:r>
            <a:r>
              <a:rPr lang="en-US" dirty="0" err="1" smtClean="0">
                <a:ea typeface="+mn-ea"/>
                <a:cs typeface="+mn-cs"/>
              </a:rPr>
              <a:t>bashrc</a:t>
            </a:r>
            <a:r>
              <a:rPr lang="en-US" dirty="0" smtClean="0">
                <a:ea typeface="+mn-ea"/>
                <a:cs typeface="+mn-cs"/>
              </a:rPr>
              <a:t> (or others if not found)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Suggestion: Include the following in your .</a:t>
            </a:r>
            <a:r>
              <a:rPr lang="en-US" dirty="0" err="1" smtClean="0"/>
              <a:t>bash_profile</a:t>
            </a:r>
            <a:r>
              <a:rPr lang="en-US" dirty="0" smtClean="0"/>
              <a:t> file so the commands in .</a:t>
            </a:r>
            <a:r>
              <a:rPr lang="en-US" dirty="0" err="1" smtClean="0"/>
              <a:t>bashrc</a:t>
            </a:r>
            <a:r>
              <a:rPr lang="en-US" dirty="0" smtClean="0"/>
              <a:t> will execute regardless of how the shell starts up</a:t>
            </a:r>
          </a:p>
          <a:p>
            <a:pPr lvl="1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	if [ -f ~/.</a:t>
            </a:r>
            <a:r>
              <a:rPr lang="en-US" dirty="0" err="1" smtClean="0">
                <a:ea typeface="+mn-ea"/>
                <a:cs typeface="+mn-cs"/>
              </a:rPr>
              <a:t>bashrc</a:t>
            </a:r>
            <a:r>
              <a:rPr lang="en-US" dirty="0" smtClean="0">
                <a:ea typeface="+mn-ea"/>
                <a:cs typeface="+mn-cs"/>
              </a:rPr>
              <a:t> ]; then source ~/.</a:t>
            </a:r>
            <a:r>
              <a:rPr lang="en-US" dirty="0" err="1" smtClean="0">
                <a:ea typeface="+mn-ea"/>
                <a:cs typeface="+mn-cs"/>
              </a:rPr>
              <a:t>bashrc</a:t>
            </a:r>
            <a:r>
              <a:rPr lang="en-US" dirty="0" smtClean="0">
                <a:ea typeface="+mn-ea"/>
                <a:cs typeface="+mn-cs"/>
              </a:rPr>
              <a:t>; </a:t>
            </a:r>
            <a:r>
              <a:rPr lang="en-US" dirty="0" err="1" smtClean="0">
                <a:ea typeface="+mn-ea"/>
                <a:cs typeface="+mn-cs"/>
              </a:rPr>
              <a:t>fi</a:t>
            </a:r>
            <a:endParaRPr lang="en-US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C6178EB-6165-46ED-95BE-AC7DEF1A3007}" type="slidenum">
              <a:rPr lang="en-US" sz="1400" smtClean="0">
                <a:solidFill>
                  <a:srgbClr val="800080"/>
                </a:solidFill>
              </a:rPr>
              <a:pPr eaLnBrk="1" hangingPunct="1"/>
              <a:t>15</a:t>
            </a:fld>
            <a:endParaRPr lang="en-US" sz="1400" smtClean="0">
              <a:solidFill>
                <a:srgbClr val="80008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Where we are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772400" cy="4876800"/>
          </a:xfrm>
        </p:spPr>
        <p:txBody>
          <a:bodyPr/>
          <a:lstStyle/>
          <a:p>
            <a:pPr>
              <a:buFontTx/>
              <a:buNone/>
            </a:pPr>
            <a:r>
              <a:rPr lang="en-US" sz="2200" dirty="0" smtClean="0"/>
              <a:t>Features of the bash “language”:</a:t>
            </a:r>
          </a:p>
          <a:p>
            <a:pPr marL="914400" lvl="1" indent="-457200">
              <a:buFontTx/>
              <a:buAutoNum type="arabicPeriod"/>
            </a:pPr>
            <a:r>
              <a:rPr lang="en-US" sz="2200" dirty="0" err="1" smtClean="0"/>
              <a:t>builtins</a:t>
            </a:r>
            <a:endParaRPr lang="en-US" sz="2200" dirty="0" smtClean="0"/>
          </a:p>
          <a:p>
            <a:pPr marL="914400" lvl="1" indent="-457200">
              <a:buFontTx/>
              <a:buAutoNum type="arabicPeriod"/>
            </a:pPr>
            <a:r>
              <a:rPr lang="en-US" sz="2200" dirty="0" smtClean="0"/>
              <a:t>program execution</a:t>
            </a:r>
          </a:p>
          <a:p>
            <a:pPr marL="914400" lvl="1" indent="-457200">
              <a:buFontTx/>
              <a:buAutoNum type="arabicPeriod"/>
            </a:pPr>
            <a:r>
              <a:rPr lang="en-US" sz="2200" dirty="0" smtClean="0"/>
              <a:t>filename expansion (Pocket Guide 23-25, 1</a:t>
            </a:r>
            <a:r>
              <a:rPr lang="en-US" sz="2200" baseline="30000" dirty="0" smtClean="0"/>
              <a:t>st</a:t>
            </a:r>
            <a:r>
              <a:rPr lang="en-US" sz="2200" dirty="0" smtClean="0"/>
              <a:t> </a:t>
            </a:r>
            <a:r>
              <a:rPr lang="en-US" sz="2200" dirty="0" err="1" smtClean="0"/>
              <a:t>ed</a:t>
            </a:r>
            <a:r>
              <a:rPr lang="en-US" sz="2200" dirty="0" smtClean="0"/>
              <a:t> 22-23)</a:t>
            </a:r>
          </a:p>
          <a:p>
            <a:pPr marL="914400" lvl="1" indent="-457200">
              <a:buFontTx/>
              <a:buAutoNum type="arabicPeriod"/>
            </a:pPr>
            <a:r>
              <a:rPr lang="en-US" sz="2200" dirty="0" smtClean="0"/>
              <a:t>history &amp; aliases</a:t>
            </a:r>
            <a:br>
              <a:rPr lang="en-US" sz="2200" dirty="0" smtClean="0"/>
            </a:br>
            <a:endParaRPr lang="en-US" sz="2200" dirty="0" smtClean="0"/>
          </a:p>
          <a:p>
            <a:pPr marL="914400" lvl="1" indent="-457200">
              <a:buFontTx/>
              <a:buAutoNum type="arabicPeriod"/>
            </a:pPr>
            <a:r>
              <a:rPr lang="en-US" sz="2200" dirty="0" smtClean="0"/>
              <a:t>command-line editing</a:t>
            </a:r>
          </a:p>
          <a:p>
            <a:pPr marL="914400" lvl="1" indent="-457200">
              <a:buFontTx/>
              <a:buAutoNum type="arabicPeriod"/>
            </a:pPr>
            <a:r>
              <a:rPr lang="en-US" sz="2200" dirty="0" smtClean="0"/>
              <a:t>shell and environment variables</a:t>
            </a:r>
          </a:p>
          <a:p>
            <a:pPr marL="914400" lvl="1" indent="-457200">
              <a:buFontTx/>
              <a:buAutoNum type="arabicPeriod"/>
            </a:pPr>
            <a:r>
              <a:rPr lang="en-US" sz="2200" dirty="0" smtClean="0"/>
              <a:t>programming constructs</a:t>
            </a:r>
          </a:p>
          <a:p>
            <a:pPr>
              <a:buFontTx/>
              <a:buNone/>
            </a:pPr>
            <a:r>
              <a:rPr lang="en-US" sz="2200" dirty="0" smtClean="0"/>
              <a:t>	But file editing is too useful to put off. . . so a detour to </a:t>
            </a:r>
            <a:r>
              <a:rPr lang="en-US" sz="2200" dirty="0" err="1" smtClean="0"/>
              <a:t>emacs</a:t>
            </a:r>
            <a:r>
              <a:rPr lang="en-US" sz="2200" dirty="0" smtClean="0"/>
              <a:t> (which shares some editing commands with bash)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BA67E4F-045B-4665-BA71-A272DC5EB705}" type="slidenum">
              <a:rPr lang="en-US" sz="1400" smtClean="0">
                <a:solidFill>
                  <a:srgbClr val="800080"/>
                </a:solidFill>
              </a:rPr>
              <a:pPr eaLnBrk="1" hangingPunct="1"/>
              <a:t>16</a:t>
            </a:fld>
            <a:endParaRPr lang="en-US" sz="1400" smtClean="0">
              <a:solidFill>
                <a:srgbClr val="800080"/>
              </a:solidFill>
            </a:endParaRPr>
          </a:p>
        </p:txBody>
      </p:sp>
      <p:cxnSp>
        <p:nvCxnSpPr>
          <p:cNvPr id="6" name="Straight Connector 5"/>
          <p:cNvCxnSpPr/>
          <p:nvPr>
            <p:custDataLst>
              <p:tags r:id="rId4"/>
            </p:custDataLst>
          </p:nvPr>
        </p:nvCxnSpPr>
        <p:spPr>
          <a:xfrm>
            <a:off x="1676400" y="4113213"/>
            <a:ext cx="43434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What is emacs?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772400" cy="48768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/>
              <a:t>A programmable, extensible text editor, with lots of goodies for programmers</a:t>
            </a:r>
          </a:p>
          <a:p>
            <a:pPr>
              <a:defRPr/>
            </a:pPr>
            <a:r>
              <a:rPr lang="en-US" dirty="0" smtClean="0"/>
              <a:t>Not a full-blown IDE but much “heavier weight” than vi</a:t>
            </a:r>
          </a:p>
          <a:p>
            <a:pPr>
              <a:defRPr/>
            </a:pPr>
            <a:r>
              <a:rPr lang="en-US" dirty="0" smtClean="0"/>
              <a:t>Top-6 commands:</a:t>
            </a:r>
          </a:p>
          <a:p>
            <a:pPr lvl="2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C-g</a:t>
            </a:r>
          </a:p>
          <a:p>
            <a:pPr lvl="2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C-x C-f</a:t>
            </a:r>
          </a:p>
          <a:p>
            <a:pPr lvl="2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C-x C-s, C-x C-w</a:t>
            </a:r>
          </a:p>
          <a:p>
            <a:pPr lvl="2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C-x C-c</a:t>
            </a:r>
          </a:p>
          <a:p>
            <a:pPr lvl="2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C-x b</a:t>
            </a:r>
          </a:p>
          <a:p>
            <a:pPr lvl="2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C-k, C-w, C-y, . . .</a:t>
            </a:r>
          </a:p>
          <a:p>
            <a:pPr>
              <a:defRPr/>
            </a:pPr>
            <a:r>
              <a:rPr lang="en-US" dirty="0" smtClean="0"/>
              <a:t>Take the </a:t>
            </a:r>
            <a:r>
              <a:rPr lang="en-US" dirty="0" err="1" smtClean="0"/>
              <a:t>emacs</a:t>
            </a:r>
            <a:r>
              <a:rPr lang="en-US" dirty="0" smtClean="0"/>
              <a:t> tutorial to get the hang of the basics</a:t>
            </a:r>
          </a:p>
          <a:p>
            <a:pPr>
              <a:defRPr/>
            </a:pPr>
            <a:r>
              <a:rPr lang="en-US" dirty="0" smtClean="0"/>
              <a:t>Everyone should know this at least a little – </a:t>
            </a:r>
            <a:r>
              <a:rPr lang="en-US" dirty="0" err="1" smtClean="0"/>
              <a:t>emacs</a:t>
            </a:r>
            <a:r>
              <a:rPr lang="en-US" dirty="0" smtClean="0"/>
              <a:t> editing shortcuts are common in other Linux programs</a:t>
            </a:r>
          </a:p>
          <a:p>
            <a:pPr>
              <a:defRPr/>
            </a:pPr>
            <a:r>
              <a:rPr lang="en-US" dirty="0" smtClean="0"/>
              <a:t>Customizable with </a:t>
            </a:r>
            <a:r>
              <a:rPr lang="en-US" dirty="0" err="1" smtClean="0"/>
              <a:t>elisp</a:t>
            </a:r>
            <a:r>
              <a:rPr lang="en-US" dirty="0" smtClean="0"/>
              <a:t> (starting with your .</a:t>
            </a:r>
            <a:r>
              <a:rPr lang="en-US" dirty="0" err="1" smtClean="0"/>
              <a:t>emacs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F3A4183-798C-45DA-981A-48F887A57807}" type="slidenum">
              <a:rPr lang="en-US" sz="1400" smtClean="0">
                <a:solidFill>
                  <a:srgbClr val="800080"/>
                </a:solidFill>
              </a:rPr>
              <a:pPr eaLnBrk="1" hangingPunct="1"/>
              <a:t>17</a:t>
            </a:fld>
            <a:endParaRPr lang="en-US" sz="1400" smtClean="0">
              <a:solidFill>
                <a:srgbClr val="80008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Command-line editing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Lots of control-characters for moving around and editing the command-line. (Pocket Guide page 28, </a:t>
            </a:r>
            <a:r>
              <a:rPr lang="en-US" dirty="0" err="1" smtClean="0"/>
              <a:t>emacs</a:t>
            </a:r>
            <a:r>
              <a:rPr lang="en-US" dirty="0" smtClean="0"/>
              <a:t>-help, and Bash reference manual Sec. 8.4.)</a:t>
            </a:r>
          </a:p>
          <a:p>
            <a:r>
              <a:rPr lang="en-US" dirty="0" smtClean="0"/>
              <a:t>They make no sense in scripts</a:t>
            </a:r>
          </a:p>
          <a:p>
            <a:r>
              <a:rPr lang="en-US" dirty="0" smtClean="0"/>
              <a:t>Gotcha: C-s is a strange one (stops displaying output until C-q, but input does get executed)</a:t>
            </a:r>
          </a:p>
          <a:p>
            <a:r>
              <a:rPr lang="en-US" dirty="0" smtClean="0"/>
              <a:t>Good news: many of the control characters have the same meaning in </a:t>
            </a:r>
            <a:r>
              <a:rPr lang="en-US" dirty="0" err="1" smtClean="0"/>
              <a:t>emacs</a:t>
            </a:r>
            <a:r>
              <a:rPr lang="en-US" dirty="0" smtClean="0"/>
              <a:t> (and bash has a vi “mode” too)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B00CB17-7E83-4212-A43E-20F8C2CED646}" type="slidenum">
              <a:rPr lang="en-US" sz="1400" smtClean="0">
                <a:solidFill>
                  <a:srgbClr val="800080"/>
                </a:solidFill>
              </a:rPr>
              <a:pPr eaLnBrk="1" hangingPunct="1"/>
              <a:t>18</a:t>
            </a:fld>
            <a:endParaRPr lang="en-US" sz="1400" smtClean="0">
              <a:solidFill>
                <a:srgbClr val="80008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924800" cy="4953000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None/>
              <a:defRPr/>
            </a:pPr>
            <a:r>
              <a:rPr lang="en-US" dirty="0" smtClean="0"/>
              <a:t>As promised, we are flying through this stuff!</a:t>
            </a:r>
          </a:p>
          <a:p>
            <a:pPr>
              <a:defRPr/>
            </a:pPr>
            <a:r>
              <a:rPr lang="en-US" dirty="0" smtClean="0"/>
              <a:t>Your computing environment has files, processes, users, a shell, and programs (including </a:t>
            </a:r>
            <a:r>
              <a:rPr lang="en-US" dirty="0" err="1" smtClean="0"/>
              <a:t>emacs</a:t>
            </a:r>
            <a:r>
              <a:rPr lang="en-US" dirty="0" smtClean="0"/>
              <a:t>)</a:t>
            </a:r>
          </a:p>
          <a:p>
            <a:pPr>
              <a:defRPr/>
            </a:pPr>
            <a:r>
              <a:rPr lang="en-US" dirty="0" smtClean="0"/>
              <a:t>Lots of small programs for files, permissions, manuals, etc.</a:t>
            </a:r>
          </a:p>
          <a:p>
            <a:pPr>
              <a:defRPr/>
            </a:pPr>
            <a:r>
              <a:rPr lang="en-US" dirty="0" smtClean="0"/>
              <a:t>The shell has strange rules for interpreting command-lines. So far: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Filename expansion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History expansion</a:t>
            </a:r>
          </a:p>
          <a:p>
            <a:pPr>
              <a:defRPr/>
            </a:pPr>
            <a:r>
              <a:rPr lang="en-US" dirty="0" smtClean="0"/>
              <a:t>The shell has lots of ways to customize/automate. So far: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alias and source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run (i.e., automatically source) .</a:t>
            </a:r>
            <a:r>
              <a:rPr lang="en-US" dirty="0" err="1" smtClean="0">
                <a:ea typeface="+mn-ea"/>
                <a:cs typeface="+mn-cs"/>
              </a:rPr>
              <a:t>bash_profile</a:t>
            </a:r>
            <a:r>
              <a:rPr lang="en-US" dirty="0" smtClean="0">
                <a:ea typeface="+mn-ea"/>
                <a:cs typeface="+mn-cs"/>
              </a:rPr>
              <a:t> or .</a:t>
            </a:r>
            <a:r>
              <a:rPr lang="en-US" dirty="0" err="1" smtClean="0">
                <a:ea typeface="+mn-ea"/>
                <a:cs typeface="+mn-cs"/>
              </a:rPr>
              <a:t>bashrc</a:t>
            </a:r>
            <a:r>
              <a:rPr lang="en-US" dirty="0" smtClean="0">
                <a:ea typeface="+mn-ea"/>
                <a:cs typeface="+mn-cs"/>
              </a:rPr>
              <a:t> when shell starts</a:t>
            </a:r>
          </a:p>
          <a:p>
            <a:pPr>
              <a:buFontTx/>
              <a:buNone/>
              <a:defRPr/>
            </a:pPr>
            <a:endParaRPr lang="en-US" dirty="0" smtClean="0"/>
          </a:p>
          <a:p>
            <a:pPr>
              <a:buFontTx/>
              <a:buNone/>
              <a:defRPr/>
            </a:pPr>
            <a:r>
              <a:rPr lang="en-US" dirty="0" smtClean="0"/>
              <a:t>Next: I/O Redirection &amp; stream details, Shell Programming</a:t>
            </a:r>
            <a:endParaRPr lang="en-US" dirty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BF159FA-4484-461B-ADDC-D196E1B28229}" type="slidenum">
              <a:rPr lang="en-US" sz="1400" smtClean="0">
                <a:solidFill>
                  <a:srgbClr val="800080"/>
                </a:solidFill>
              </a:rPr>
              <a:pPr eaLnBrk="1" hangingPunct="1"/>
              <a:t>19</a:t>
            </a:fld>
            <a:endParaRPr lang="en-US" sz="1400" smtClean="0">
              <a:solidFill>
                <a:srgbClr val="80008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&gt; 20 new students registered since Mon.  Welcome!!</a:t>
            </a:r>
          </a:p>
          <a:p>
            <a:r>
              <a:rPr lang="en-US" dirty="0" smtClean="0"/>
              <a:t>HW0/</a:t>
            </a:r>
            <a:r>
              <a:rPr lang="en-US" dirty="0" err="1" smtClean="0"/>
              <a:t>klaatu</a:t>
            </a:r>
            <a:r>
              <a:rPr lang="en-US" dirty="0" smtClean="0"/>
              <a:t>/</a:t>
            </a:r>
            <a:r>
              <a:rPr lang="en-US" dirty="0" err="1" smtClean="0"/>
              <a:t>vmware</a:t>
            </a:r>
            <a:r>
              <a:rPr lang="en-US" dirty="0" smtClean="0"/>
              <a:t>: getting closer</a:t>
            </a:r>
          </a:p>
          <a:p>
            <a:pPr lvl="1"/>
            <a:r>
              <a:rPr lang="en-US" dirty="0" err="1" smtClean="0"/>
              <a:t>Klaatu</a:t>
            </a:r>
            <a:r>
              <a:rPr lang="en-US" dirty="0" smtClean="0"/>
              <a:t> and </a:t>
            </a:r>
            <a:r>
              <a:rPr lang="en-US" dirty="0" err="1" smtClean="0"/>
              <a:t>vmware</a:t>
            </a:r>
            <a:r>
              <a:rPr lang="en-US" dirty="0" smtClean="0"/>
              <a:t> distribution accounts (not the same thing) for most students should be ok now – will add newest students shortly.</a:t>
            </a:r>
          </a:p>
          <a:p>
            <a:pPr lvl="1"/>
            <a:r>
              <a:rPr lang="en-US" dirty="0" smtClean="0"/>
              <a:t>Turn in hw0 when done. If </a:t>
            </a:r>
            <a:r>
              <a:rPr lang="en-US" dirty="0"/>
              <a:t>your joined the class </a:t>
            </a:r>
            <a:r>
              <a:rPr lang="en-US" dirty="0" smtClean="0"/>
              <a:t>late we’ll sort out late day issues later if needed.</a:t>
            </a:r>
          </a:p>
          <a:p>
            <a:r>
              <a:rPr lang="en-US" dirty="0" smtClean="0"/>
              <a:t>“do your own work” != “don’t talk to anyone” !!!</a:t>
            </a:r>
          </a:p>
          <a:p>
            <a:r>
              <a:rPr lang="en-US" dirty="0" smtClean="0"/>
              <a:t>Please use discussion board, or mail to cse374-staff, not mail to individual TAs/instructor.  </a:t>
            </a:r>
          </a:p>
          <a:p>
            <a:r>
              <a:rPr lang="en-US" dirty="0" smtClean="0"/>
              <a:t>Office hour etiquette: no camping please.  Goal is to help you get unstuck so you can make progress, </a:t>
            </a:r>
            <a:r>
              <a:rPr lang="en-US" dirty="0" smtClean="0"/>
              <a:t>not enough </a:t>
            </a:r>
            <a:r>
              <a:rPr lang="en-US" smtClean="0"/>
              <a:t>capacity for </a:t>
            </a:r>
            <a:r>
              <a:rPr lang="en-US" dirty="0" smtClean="0"/>
              <a:t>a study group/work session.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F6FB51-F4CD-4769-94E0-205E8DB81A5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804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Where we 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dirty="0" smtClean="0"/>
              <a:t>It’s like we started over using the computer from scratch</a:t>
            </a:r>
          </a:p>
          <a:p>
            <a:pPr>
              <a:defRPr/>
            </a:pPr>
            <a:r>
              <a:rPr lang="en-US" dirty="0" smtClean="0"/>
              <a:t>All we can do is run dinky programs at the command-line</a:t>
            </a:r>
          </a:p>
          <a:p>
            <a:pPr>
              <a:defRPr/>
            </a:pPr>
            <a:r>
              <a:rPr lang="en-US" dirty="0" smtClean="0"/>
              <a:t>But we are learning a model (a system is files, processes, and users) and a powerful way to control it (the shell)</a:t>
            </a:r>
          </a:p>
          <a:p>
            <a:pPr>
              <a:defRPr/>
            </a:pPr>
            <a:r>
              <a:rPr lang="en-US" dirty="0" smtClean="0"/>
              <a:t>If we get the model right, hopefully we can learn lots of details quickly</a:t>
            </a:r>
          </a:p>
          <a:p>
            <a:pPr>
              <a:defRPr/>
            </a:pPr>
            <a:r>
              <a:rPr lang="en-US" dirty="0" smtClean="0"/>
              <a:t>Today: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The rest of the model briefly: Processes and Users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More programs (</a:t>
            </a:r>
            <a:r>
              <a:rPr lang="en-US" dirty="0" err="1" smtClean="0">
                <a:ea typeface="+mn-ea"/>
                <a:cs typeface="+mn-cs"/>
              </a:rPr>
              <a:t>ps</a:t>
            </a:r>
            <a:r>
              <a:rPr lang="en-US" dirty="0" smtClean="0">
                <a:ea typeface="+mn-ea"/>
                <a:cs typeface="+mn-cs"/>
              </a:rPr>
              <a:t>, </a:t>
            </a:r>
            <a:r>
              <a:rPr lang="en-US" dirty="0" err="1" smtClean="0">
                <a:ea typeface="+mn-ea"/>
                <a:cs typeface="+mn-cs"/>
              </a:rPr>
              <a:t>chmod</a:t>
            </a:r>
            <a:r>
              <a:rPr lang="en-US" dirty="0" smtClean="0">
                <a:ea typeface="+mn-ea"/>
                <a:cs typeface="+mn-cs"/>
              </a:rPr>
              <a:t>, kill, . . . )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Special shell characters (*, ~, . . . )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Text editing (particularly </a:t>
            </a:r>
            <a:r>
              <a:rPr lang="en-US" dirty="0" err="1" smtClean="0">
                <a:ea typeface="+mn-ea"/>
                <a:cs typeface="+mn-cs"/>
              </a:rPr>
              <a:t>emacs</a:t>
            </a:r>
            <a:r>
              <a:rPr lang="en-US" dirty="0" smtClean="0">
                <a:ea typeface="+mn-ea"/>
                <a:cs typeface="+mn-cs"/>
              </a:rPr>
              <a:t>)</a:t>
            </a:r>
            <a:endParaRPr lang="en-US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6F56FF6-47FF-4121-86C3-63E116D60194}" type="slidenum">
              <a:rPr lang="en-US" sz="1400" smtClean="0">
                <a:solidFill>
                  <a:srgbClr val="800080"/>
                </a:solidFill>
              </a:rPr>
              <a:pPr eaLnBrk="1" hangingPunct="1"/>
              <a:t>3</a:t>
            </a:fld>
            <a:endParaRPr lang="en-US" sz="1400" smtClean="0">
              <a:solidFill>
                <a:srgbClr val="80008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Users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7724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There is one file-system, one operating system, one or more CPUs, and multiple users</a:t>
            </a:r>
          </a:p>
          <a:p>
            <a:r>
              <a:rPr lang="en-US" dirty="0" err="1" smtClean="0"/>
              <a:t>whoami</a:t>
            </a:r>
            <a:endParaRPr lang="en-US" dirty="0" smtClean="0"/>
          </a:p>
          <a:p>
            <a:r>
              <a:rPr lang="en-US" dirty="0" err="1" smtClean="0"/>
              <a:t>ls</a:t>
            </a:r>
            <a:r>
              <a:rPr lang="en-US" dirty="0" smtClean="0"/>
              <a:t> -l and </a:t>
            </a:r>
            <a:r>
              <a:rPr lang="en-US" dirty="0" err="1" smtClean="0"/>
              <a:t>chmod</a:t>
            </a:r>
            <a:r>
              <a:rPr lang="en-US" dirty="0" smtClean="0"/>
              <a:t> (permissions), quota (limits)</a:t>
            </a:r>
          </a:p>
          <a:p>
            <a:pPr lvl="1"/>
            <a:r>
              <a:rPr lang="en-US" dirty="0" smtClean="0"/>
              <a:t>Make your homework unreadable by others!</a:t>
            </a:r>
          </a:p>
          <a:p>
            <a:r>
              <a:rPr lang="en-US" dirty="0" smtClean="0"/>
              <a:t>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passwd</a:t>
            </a:r>
            <a:r>
              <a:rPr lang="en-US" dirty="0" smtClean="0"/>
              <a:t> (or equivalent) guides the login program:</a:t>
            </a:r>
          </a:p>
          <a:p>
            <a:pPr lvl="1"/>
            <a:r>
              <a:rPr lang="en-US" dirty="0" smtClean="0"/>
              <a:t>Correct username and password</a:t>
            </a:r>
          </a:p>
          <a:p>
            <a:pPr lvl="1"/>
            <a:r>
              <a:rPr lang="en-US" dirty="0" smtClean="0"/>
              <a:t>Home directory</a:t>
            </a:r>
          </a:p>
          <a:p>
            <a:pPr lvl="1"/>
            <a:r>
              <a:rPr lang="en-US" dirty="0" smtClean="0"/>
              <a:t>Which shell to open (pass it the home directory)</a:t>
            </a:r>
          </a:p>
          <a:p>
            <a:pPr lvl="1"/>
            <a:r>
              <a:rPr lang="en-US" dirty="0" smtClean="0"/>
              <a:t>The shell then takes over, with startup scripts (e.g., .</a:t>
            </a:r>
            <a:r>
              <a:rPr lang="en-US" dirty="0" err="1" smtClean="0"/>
              <a:t>bash_profile</a:t>
            </a:r>
            <a:r>
              <a:rPr lang="en-US" dirty="0" smtClean="0"/>
              <a:t>, .</a:t>
            </a:r>
            <a:r>
              <a:rPr lang="en-US" dirty="0" err="1" smtClean="0"/>
              <a:t>bashrc</a:t>
            </a:r>
            <a:r>
              <a:rPr lang="en-US" dirty="0" smtClean="0"/>
              <a:t>). (</a:t>
            </a:r>
            <a:r>
              <a:rPr lang="en-US" dirty="0" err="1" smtClean="0"/>
              <a:t>ls</a:t>
            </a:r>
            <a:r>
              <a:rPr lang="en-US" dirty="0" smtClean="0"/>
              <a:t> -a)</a:t>
            </a:r>
          </a:p>
          <a:p>
            <a:r>
              <a:rPr lang="en-US" dirty="0" smtClean="0"/>
              <a:t>One “</a:t>
            </a:r>
            <a:r>
              <a:rPr lang="en-US" dirty="0" err="1" smtClean="0"/>
              <a:t>superuser</a:t>
            </a:r>
            <a:r>
              <a:rPr lang="en-US" dirty="0" smtClean="0"/>
              <a:t>” a.k.a. </a:t>
            </a:r>
            <a:r>
              <a:rPr lang="en-US" b="1" dirty="0" smtClean="0">
                <a:latin typeface="Courier New"/>
                <a:cs typeface="Courier New"/>
              </a:rPr>
              <a:t>root</a:t>
            </a:r>
            <a:r>
              <a:rPr lang="en-US" dirty="0" smtClean="0"/>
              <a:t>. (Change passwords, halt machine, change system directories, add/remove user accounts, . . . )</a:t>
            </a:r>
            <a:endParaRPr lang="en-US" dirty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76A39A0-CC38-42AC-9E56-F61239182591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Programs &amp; the Shell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A program is a file that can be executed</a:t>
            </a:r>
          </a:p>
          <a:p>
            <a:pPr>
              <a:defRPr/>
            </a:pPr>
            <a:r>
              <a:rPr lang="en-US" dirty="0" smtClean="0"/>
              <a:t>Almost all system commands are programs</a:t>
            </a:r>
          </a:p>
          <a:p>
            <a:pPr>
              <a:defRPr/>
            </a:pPr>
            <a:r>
              <a:rPr lang="en-US" dirty="0" smtClean="0"/>
              <a:t>The shell is itself a program</a:t>
            </a:r>
          </a:p>
          <a:p>
            <a:pPr lvl="1">
              <a:defRPr/>
            </a:pPr>
            <a:r>
              <a:rPr lang="en-US" dirty="0" smtClean="0"/>
              <a:t>Reads lines you type in &amp; carries them out</a:t>
            </a:r>
          </a:p>
          <a:p>
            <a:pPr lvl="1">
              <a:defRPr/>
            </a:pPr>
            <a:r>
              <a:rPr lang="en-US" dirty="0" smtClean="0"/>
              <a:t>Normally finds the named program and runs it</a:t>
            </a:r>
          </a:p>
          <a:p>
            <a:pPr lvl="2">
              <a:defRPr/>
            </a:pPr>
            <a:r>
              <a:rPr lang="en-US" dirty="0" smtClean="0"/>
              <a:t>A few commands are shell “built-ins” that the shell executes itself because they change the state of the shell.  Obvious example: </a:t>
            </a:r>
            <a:r>
              <a:rPr lang="en-US" dirty="0" err="1" smtClean="0"/>
              <a:t>cd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After the named program runs it exits and the shell reads the next command</a:t>
            </a:r>
          </a:p>
          <a:p>
            <a:pPr lvl="1">
              <a:defRPr/>
            </a:pPr>
            <a:r>
              <a:rPr lang="en-US" dirty="0" smtClean="0"/>
              <a:t>More to this story to come…</a:t>
            </a:r>
            <a:endParaRPr lang="en-US" dirty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9B3325A-BA86-4950-BBC8-12996FF28CAD}" type="slidenum">
              <a:rPr lang="en-US" sz="1400" smtClean="0">
                <a:solidFill>
                  <a:srgbClr val="800080"/>
                </a:solidFill>
              </a:rPr>
              <a:pPr eaLnBrk="1" hangingPunct="1"/>
              <a:t>5</a:t>
            </a:fld>
            <a:endParaRPr lang="en-US" sz="1400" smtClean="0">
              <a:solidFill>
                <a:srgbClr val="80008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Processes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A running program is called a process. An application (e.g., </a:t>
            </a:r>
            <a:r>
              <a:rPr lang="en-US" dirty="0" err="1" smtClean="0"/>
              <a:t>emacs</a:t>
            </a:r>
            <a:r>
              <a:rPr lang="en-US" dirty="0" smtClean="0"/>
              <a:t>), may be running as 0, 1, or 57 processes at any time</a:t>
            </a:r>
          </a:p>
          <a:p>
            <a:pPr>
              <a:defRPr/>
            </a:pPr>
            <a:r>
              <a:rPr lang="en-US" dirty="0" smtClean="0"/>
              <a:t>The shell runs a program by “launching a process” waiting for it to finish, and giving you your prompt back.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What you want for </a:t>
            </a:r>
            <a:r>
              <a:rPr lang="en-US" dirty="0" err="1" smtClean="0">
                <a:ea typeface="+mn-ea"/>
                <a:cs typeface="+mn-cs"/>
              </a:rPr>
              <a:t>ls</a:t>
            </a:r>
            <a:r>
              <a:rPr lang="en-US" dirty="0" smtClean="0">
                <a:ea typeface="+mn-ea"/>
                <a:cs typeface="+mn-cs"/>
              </a:rPr>
              <a:t>, but not for </a:t>
            </a:r>
            <a:r>
              <a:rPr lang="en-US" dirty="0" err="1" smtClean="0">
                <a:ea typeface="+mn-ea"/>
                <a:cs typeface="+mn-cs"/>
              </a:rPr>
              <a:t>emacs</a:t>
            </a:r>
            <a:r>
              <a:rPr lang="en-US" dirty="0" smtClean="0">
                <a:ea typeface="+mn-ea"/>
                <a:cs typeface="+mn-cs"/>
              </a:rPr>
              <a:t>.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&amp;, jobs, </a:t>
            </a:r>
            <a:r>
              <a:rPr lang="en-US" dirty="0" err="1" smtClean="0">
                <a:ea typeface="+mn-ea"/>
                <a:cs typeface="+mn-cs"/>
              </a:rPr>
              <a:t>fg</a:t>
            </a:r>
            <a:r>
              <a:rPr lang="en-US" dirty="0" smtClean="0">
                <a:ea typeface="+mn-ea"/>
                <a:cs typeface="+mn-cs"/>
              </a:rPr>
              <a:t>, </a:t>
            </a:r>
            <a:r>
              <a:rPr lang="en-US" dirty="0" err="1" smtClean="0">
                <a:ea typeface="+mn-ea"/>
                <a:cs typeface="+mn-cs"/>
              </a:rPr>
              <a:t>bg</a:t>
            </a:r>
            <a:r>
              <a:rPr lang="en-US" dirty="0" smtClean="0">
                <a:ea typeface="+mn-ea"/>
                <a:cs typeface="+mn-cs"/>
              </a:rPr>
              <a:t>, kill — job control</a:t>
            </a:r>
          </a:p>
          <a:p>
            <a:pPr lvl="1">
              <a:defRPr/>
            </a:pPr>
            <a:r>
              <a:rPr lang="en-US" dirty="0" err="1" smtClean="0">
                <a:ea typeface="+mn-ea"/>
                <a:cs typeface="+mn-cs"/>
              </a:rPr>
              <a:t>ps</a:t>
            </a:r>
            <a:r>
              <a:rPr lang="en-US" dirty="0" smtClean="0">
                <a:ea typeface="+mn-ea"/>
                <a:cs typeface="+mn-cs"/>
              </a:rPr>
              <a:t>, top</a:t>
            </a:r>
          </a:p>
          <a:p>
            <a:pPr>
              <a:defRPr/>
            </a:pPr>
            <a:r>
              <a:rPr lang="en-US" dirty="0" smtClean="0"/>
              <a:t>Each process has private memory and I/O streams</a:t>
            </a:r>
          </a:p>
          <a:p>
            <a:pPr>
              <a:defRPr/>
            </a:pPr>
            <a:r>
              <a:rPr lang="en-US" dirty="0" smtClean="0"/>
              <a:t>A running shell is just a process that kills itself when interpreting the exit command</a:t>
            </a:r>
          </a:p>
          <a:p>
            <a:pPr>
              <a:defRPr/>
            </a:pPr>
            <a:r>
              <a:rPr lang="en-US" dirty="0" smtClean="0"/>
              <a:t>(Apologies for aggressive vocabulary, but we’re stuck with it for now.)</a:t>
            </a:r>
            <a:endParaRPr lang="en-US" dirty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9481E00-D197-434C-A821-2A8C03F67CEF}" type="slidenum">
              <a:rPr lang="en-US" sz="1400" smtClean="0">
                <a:solidFill>
                  <a:srgbClr val="800080"/>
                </a:solidFill>
              </a:rPr>
              <a:pPr eaLnBrk="1" hangingPunct="1"/>
              <a:t>6</a:t>
            </a:fld>
            <a:endParaRPr lang="en-US" sz="1400" smtClean="0">
              <a:solidFill>
                <a:srgbClr val="80008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Standard I/O streams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Every process has 3 standard streams: stdin (input), stdout (output), stderr (error messages)</a:t>
            </a:r>
          </a:p>
          <a:p>
            <a:r>
              <a:rPr lang="en-US" smtClean="0"/>
              <a:t>Default is keyboard (stdin), terminal window (stdout, stderr)</a:t>
            </a:r>
          </a:p>
          <a:p>
            <a:r>
              <a:rPr lang="en-US" smtClean="0"/>
              <a:t>Default behavior is to read from stdin, write normal output to stdout, write diagnostic output to stderr</a:t>
            </a:r>
          </a:p>
          <a:p>
            <a:pPr lvl="1"/>
            <a:r>
              <a:rPr lang="en-US" smtClean="0"/>
              <a:t>Many programs accept command-line arguments naming files to read</a:t>
            </a:r>
          </a:p>
          <a:p>
            <a:pPr lvl="1"/>
            <a:r>
              <a:rPr lang="en-US" smtClean="0"/>
              <a:t>If not supplied, just read stdin</a:t>
            </a:r>
          </a:p>
          <a:p>
            <a:pPr lvl="1"/>
            <a:r>
              <a:rPr lang="en-US" smtClean="0"/>
              <a:t>Also ways to redirect stdin, stdout, stderr.  Later…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4754B17-5880-45B6-BE09-D2B95C9C46FB}" type="slidenum">
              <a:rPr lang="en-US" sz="1400" smtClean="0">
                <a:solidFill>
                  <a:srgbClr val="800080"/>
                </a:solidFill>
              </a:rPr>
              <a:pPr eaLnBrk="1" hangingPunct="1"/>
              <a:t>7</a:t>
            </a:fld>
            <a:endParaRPr lang="en-US" sz="1400" smtClean="0">
              <a:solidFill>
                <a:srgbClr val="80008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That’s most of a running system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File-system, users, processes</a:t>
            </a:r>
          </a:p>
          <a:p>
            <a:r>
              <a:rPr lang="en-US" dirty="0" smtClean="0"/>
              <a:t>The operating system manages these</a:t>
            </a:r>
          </a:p>
          <a:p>
            <a:r>
              <a:rPr lang="en-US" dirty="0" smtClean="0"/>
              <a:t>Processes can do I/O, change files, launch other processes.</a:t>
            </a:r>
          </a:p>
          <a:p>
            <a:r>
              <a:rPr lang="en-US" dirty="0" smtClean="0"/>
              <a:t>Other things: </a:t>
            </a:r>
            <a:r>
              <a:rPr lang="en-US" dirty="0" err="1" smtClean="0"/>
              <a:t>Input/Output</a:t>
            </a:r>
            <a:r>
              <a:rPr lang="en-US" dirty="0" smtClean="0"/>
              <a:t> devices (monitor, keyboard, network)</a:t>
            </a:r>
          </a:p>
          <a:p>
            <a:r>
              <a:rPr lang="en-US" dirty="0" smtClean="0"/>
              <a:t>GUIs don’t change any of this, but they do hide it a bit</a:t>
            </a:r>
          </a:p>
          <a:p>
            <a:r>
              <a:rPr lang="en-US" dirty="0" smtClean="0"/>
              <a:t>Now: Back to the shell. . .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2C6879D-8462-42DF-BD14-EDEF9F47B628}" type="slidenum">
              <a:rPr lang="en-US" sz="1400" smtClean="0">
                <a:solidFill>
                  <a:srgbClr val="800080"/>
                </a:solidFill>
              </a:rPr>
              <a:pPr eaLnBrk="1" hangingPunct="1"/>
              <a:t>8</a:t>
            </a:fld>
            <a:endParaRPr lang="en-US" sz="1400" smtClean="0">
              <a:solidFill>
                <a:srgbClr val="80008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The shell so far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So far, our view of the shell is the barest minimum:</a:t>
            </a:r>
          </a:p>
          <a:p>
            <a:pPr lvl="1">
              <a:defRPr/>
            </a:pPr>
            <a:r>
              <a:rPr lang="en-US" dirty="0" err="1" smtClean="0">
                <a:ea typeface="+mn-ea"/>
                <a:cs typeface="+mn-cs"/>
              </a:rPr>
              <a:t>builtins</a:t>
            </a:r>
            <a:r>
              <a:rPr lang="en-US" dirty="0" smtClean="0">
                <a:ea typeface="+mn-ea"/>
                <a:cs typeface="+mn-cs"/>
              </a:rPr>
              <a:t> affect subsequent interpretations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New </a:t>
            </a:r>
            <a:r>
              <a:rPr lang="en-US" dirty="0" err="1" smtClean="0">
                <a:ea typeface="+mn-ea"/>
                <a:cs typeface="+mn-cs"/>
              </a:rPr>
              <a:t>builtin</a:t>
            </a:r>
            <a:r>
              <a:rPr lang="en-US" dirty="0" smtClean="0">
                <a:ea typeface="+mn-ea"/>
                <a:cs typeface="+mn-cs"/>
              </a:rPr>
              <a:t>: source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Otherwise, the first “word” is a program run with the other “words” passed as arguments</a:t>
            </a:r>
          </a:p>
          <a:p>
            <a:pPr lvl="2">
              <a:defRPr/>
            </a:pPr>
            <a:r>
              <a:rPr lang="en-US" dirty="0" smtClean="0">
                <a:ea typeface="+mn-ea"/>
                <a:cs typeface="+mn-cs"/>
              </a:rPr>
              <a:t>Programs interpret arguments arbitrarily, but conventions exist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008AE4C-A544-424D-8F6D-1D29E656B2B4}" type="slidenum">
              <a:rPr lang="en-US" sz="1400" smtClean="0">
                <a:solidFill>
                  <a:srgbClr val="800080"/>
                </a:solidFill>
              </a:rPr>
              <a:pPr eaLnBrk="1" hangingPunct="1"/>
              <a:t>9</a:t>
            </a:fld>
            <a:endParaRPr lang="en-US" sz="1400" smtClean="0">
              <a:solidFill>
                <a:srgbClr val="800080"/>
              </a:solidFill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340</TotalTime>
  <Words>1713</Words>
  <Application>Microsoft Macintosh PowerPoint</Application>
  <PresentationFormat>On-screen Show (4:3)</PresentationFormat>
  <Paragraphs>181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simple</vt:lpstr>
      <vt:lpstr>CSE 374 Programming Concepts &amp; Tools</vt:lpstr>
      <vt:lpstr>News</vt:lpstr>
      <vt:lpstr>Where we are</vt:lpstr>
      <vt:lpstr>Users</vt:lpstr>
      <vt:lpstr>Programs &amp; the Shell</vt:lpstr>
      <vt:lpstr>Processes</vt:lpstr>
      <vt:lpstr>Standard I/O streams</vt:lpstr>
      <vt:lpstr>That’s most of a running system</vt:lpstr>
      <vt:lpstr>The shell so far</vt:lpstr>
      <vt:lpstr>Complicating the shell</vt:lpstr>
      <vt:lpstr>Filename metacharacters - globbing</vt:lpstr>
      <vt:lpstr>Filename metacharacters: why</vt:lpstr>
      <vt:lpstr>History</vt:lpstr>
      <vt:lpstr>Aliases</vt:lpstr>
      <vt:lpstr>Bash startup files</vt:lpstr>
      <vt:lpstr>Where we are</vt:lpstr>
      <vt:lpstr>What is emacs?</vt:lpstr>
      <vt:lpstr>Command-line editing</vt:lpstr>
      <vt:lpstr>Summary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59</cp:revision>
  <cp:lastPrinted>2015-10-02T01:33:20Z</cp:lastPrinted>
  <dcterms:created xsi:type="dcterms:W3CDTF">2009-03-30T02:04:14Z</dcterms:created>
  <dcterms:modified xsi:type="dcterms:W3CDTF">2015-10-02T20:00:45Z</dcterms:modified>
</cp:coreProperties>
</file>