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84" r:id="rId6"/>
    <p:sldId id="282" r:id="rId7"/>
    <p:sldId id="260" r:id="rId8"/>
    <p:sldId id="262" r:id="rId9"/>
    <p:sldId id="261" r:id="rId10"/>
    <p:sldId id="263" r:id="rId11"/>
    <p:sldId id="283" r:id="rId12"/>
    <p:sldId id="286" r:id="rId13"/>
    <p:sldId id="266" r:id="rId14"/>
    <p:sldId id="267" r:id="rId15"/>
    <p:sldId id="268" r:id="rId16"/>
    <p:sldId id="269" r:id="rId17"/>
    <p:sldId id="270" r:id="rId18"/>
    <p:sldId id="271" r:id="rId19"/>
    <p:sldId id="272" r:id="rId20"/>
    <p:sldId id="273" r:id="rId21"/>
    <p:sldId id="265" r:id="rId22"/>
    <p:sldId id="280" r:id="rId23"/>
    <p:sldId id="281" r:id="rId24"/>
    <p:sldId id="285" r:id="rId25"/>
    <p:sldId id="274" r:id="rId26"/>
    <p:sldId id="275" r:id="rId27"/>
    <p:sldId id="276" r:id="rId28"/>
    <p:sldId id="277" r:id="rId29"/>
    <p:sldId id="278" r:id="rId30"/>
  </p:sldIdLst>
  <p:sldSz cx="9144000" cy="6858000" type="screen4x3"/>
  <p:notesSz cx="7315200" cy="9601200"/>
  <p:custDataLst>
    <p:tags r:id="rId3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84499" autoAdjust="0"/>
  </p:normalViewPr>
  <p:slideViewPr>
    <p:cSldViewPr>
      <p:cViewPr varScale="1">
        <p:scale>
          <a:sx n="121" d="100"/>
          <a:sy n="121" d="100"/>
        </p:scale>
        <p:origin x="-21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89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defRPr sz="1400" dirty="0"/>
            </a:lvl1pPr>
          </a:lstStyle>
          <a:p>
            <a:pPr>
              <a:defRPr/>
            </a:pPr>
            <a:r>
              <a:rPr lang="en-US" dirty="0"/>
              <a:t>CSE 374 </a:t>
            </a:r>
            <a:r>
              <a:rPr lang="en-US" dirty="0" smtClean="0"/>
              <a:t>Wi13</a:t>
            </a:r>
            <a:endParaRPr lang="en-US" dirty="0"/>
          </a:p>
        </p:txBody>
      </p:sp>
      <p:sp>
        <p:nvSpPr>
          <p:cNvPr id="337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a:defRPr sz="1400"/>
            </a:lvl1pPr>
          </a:lstStyle>
          <a:p>
            <a:pPr>
              <a:defRPr/>
            </a:pPr>
            <a:r>
              <a:rPr lang="en-US"/>
              <a:t>1-</a:t>
            </a:r>
            <a:fld id="{4490ECC9-DBDA-4236-ABEF-47C2FD79DC3B}" type="slidenum">
              <a:rPr lang="en-US"/>
              <a:pPr>
                <a:defRPr/>
              </a:pPr>
              <a:t>‹#›</a:t>
            </a:fld>
            <a:endParaRPr lang="en-US"/>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defRPr sz="1400"/>
            </a:lvl1pPr>
          </a:lstStyle>
          <a:p>
            <a:pPr>
              <a:defRPr/>
            </a:pPr>
            <a:endParaRPr lang="en-US"/>
          </a:p>
        </p:txBody>
      </p:sp>
      <p:sp>
        <p:nvSpPr>
          <p:cNvPr id="2560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a:defRPr sz="14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defRPr sz="1400"/>
            </a:lvl1pPr>
          </a:lstStyle>
          <a:p>
            <a:pPr>
              <a:defRPr/>
            </a:pPr>
            <a:endParaRPr lang="en-US"/>
          </a:p>
        </p:txBody>
      </p:sp>
      <p:sp>
        <p:nvSpPr>
          <p:cNvPr id="2560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a:defRPr sz="14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a:p>
            <a:r>
              <a:rPr lang="en-US" dirty="0" smtClean="0"/>
              <a:t>Laptop etiquette: Just say “no”.  OK for note taking, slides,</a:t>
            </a:r>
            <a:r>
              <a:rPr lang="en-US" baseline="0" dirty="0" smtClean="0"/>
              <a:t> looking up related facts.  Not ok: </a:t>
            </a:r>
            <a:r>
              <a:rPr lang="en-US" baseline="0" dirty="0" err="1" smtClean="0"/>
              <a:t>youtube</a:t>
            </a:r>
            <a:r>
              <a:rPr lang="en-US" baseline="0" dirty="0" smtClean="0"/>
              <a:t>, games, most anything else unrelated to class that will distract you or your neighbors.</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6</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 and other crutches – goal is to learn how to learn outside of a class and how to reason </a:t>
            </a:r>
            <a:r>
              <a:rPr lang="en-US" baseline="0" smtClean="0"/>
              <a:t>about things. </a:t>
            </a:r>
            <a:endParaRPr lang="en-US" baseline="0" dirty="0" smtClean="0"/>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10</a:t>
            </a:fld>
            <a:endParaRPr lang="en-US"/>
          </a:p>
        </p:txBody>
      </p:sp>
    </p:spTree>
    <p:extLst>
      <p:ext uri="{BB962C8B-B14F-4D97-AF65-F5344CB8AC3E}">
        <p14:creationId xmlns:p14="http://schemas.microsoft.com/office/powerpoint/2010/main" val="368988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11</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 log in on brand new VM, run Happy User script &amp; reboot.  Show how to start updates, but don’t wait for that.  Open shell window and try some things.</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23</a:t>
            </a:fld>
            <a:endParaRPr lang="en-US"/>
          </a:p>
        </p:txBody>
      </p:sp>
    </p:spTree>
    <p:extLst>
      <p:ext uri="{BB962C8B-B14F-4D97-AF65-F5344CB8AC3E}">
        <p14:creationId xmlns:p14="http://schemas.microsoft.com/office/powerpoint/2010/main" val="88526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ags" Target="../tags/tag18.xml"/><Relationship Id="rId2"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tags" Target="../tags/tag21.xml"/><Relationship Id="rId3"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tags" Target="../tags/tag23.xml"/><Relationship Id="rId3"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tags" Target="../tags/tag25.xml"/><Relationship Id="rId3"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tags" Target="../tags/tag27.xml"/><Relationship Id="rId3"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tags" Target="../tags/tag29.xml"/><Relationship Id="rId3"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tags" Target="../tags/tag31.xml"/><Relationship Id="rId3"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tags" Target="../tags/tag33.xml"/><Relationship Id="rId3"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tags" Target="../tags/tag5.xml"/><Relationship Id="rId3"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34.xml"/><Relationship Id="rId2" Type="http://schemas.openxmlformats.org/officeDocument/2006/relationships/tags" Target="../tags/tag35.xml"/><Relationship Id="rId3"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tags" Target="../tags/tag37.xml"/><Relationship Id="rId3"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tags" Target="../tags/tag39.xml"/><Relationship Id="rId3"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40.xml"/><Relationship Id="rId2" Type="http://schemas.openxmlformats.org/officeDocument/2006/relationships/tags" Target="../tags/tag41.xml"/><Relationship Id="rId3"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tags" Target="../tags/tag43.xml"/><Relationship Id="rId3"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44.xml"/><Relationship Id="rId2" Type="http://schemas.openxmlformats.org/officeDocument/2006/relationships/tags" Target="../tags/tag45.xml"/><Relationship Id="rId3"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46.xml"/><Relationship Id="rId2" Type="http://schemas.openxmlformats.org/officeDocument/2006/relationships/tags" Target="../tags/tag47.xml"/><Relationship Id="rId3"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tags" Target="../tags/tag7.xml"/><Relationship Id="rId3"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tags" Target="../tags/tag9.xml"/><Relationship Id="rId3"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xml"/><Relationship Id="rId1" Type="http://schemas.openxmlformats.org/officeDocument/2006/relationships/tags" Target="../tags/tag10.xml"/><Relationship Id="rId2" Type="http://schemas.openxmlformats.org/officeDocument/2006/relationships/tags" Target="../tags/tag11.xml"/></Relationships>
</file>

<file path=ppt/slides/_rels/slide7.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tags" Target="../tags/tag13.xml"/><Relationship Id="rId3"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tags" Target="../tags/tag15.xml"/><Relationship Id="rId3"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tags" Target="../tags/tag17.xml"/><Relationship Id="rId3"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custDataLst>
              <p:tags r:id="rId1"/>
            </p:custDataLst>
          </p:nvPr>
        </p:nvSpPr>
        <p:spPr/>
        <p:txBody>
          <a:bodyPr/>
          <a:lstStyle/>
          <a:p>
            <a:pPr eaLnBrk="1" hangingPunct="1"/>
            <a:r>
              <a:rPr lang="en-US" dirty="0" smtClean="0"/>
              <a:t>CSE 374</a:t>
            </a:r>
            <a:br>
              <a:rPr lang="en-US" dirty="0" smtClean="0"/>
            </a:br>
            <a:r>
              <a:rPr lang="en-US" dirty="0" smtClean="0"/>
              <a:t>Programming Concepts &amp; Tools</a:t>
            </a:r>
          </a:p>
        </p:txBody>
      </p:sp>
      <p:sp>
        <p:nvSpPr>
          <p:cNvPr id="3075" name="Subtitle 4"/>
          <p:cNvSpPr>
            <a:spLocks noGrp="1"/>
          </p:cNvSpPr>
          <p:nvPr>
            <p:ph type="subTitle" idx="1"/>
            <p:custDataLst>
              <p:tags r:id="rId2"/>
            </p:custDataLst>
          </p:nvPr>
        </p:nvSpPr>
        <p:spPr/>
        <p:txBody>
          <a:bodyPr/>
          <a:lstStyle/>
          <a:p>
            <a:pPr eaLnBrk="1" hangingPunct="1"/>
            <a:r>
              <a:rPr lang="en-US" dirty="0" smtClean="0"/>
              <a:t>Hal Perkins</a:t>
            </a:r>
          </a:p>
          <a:p>
            <a:pPr eaLnBrk="1" hangingPunct="1"/>
            <a:r>
              <a:rPr lang="en-US" dirty="0" smtClean="0"/>
              <a:t>Fall 2015</a:t>
            </a:r>
          </a:p>
          <a:p>
            <a:pPr eaLnBrk="1" hangingPunct="1"/>
            <a:r>
              <a:rPr lang="en-US" dirty="0" smtClean="0"/>
              <a:t>Lecture 1 – Course Introduction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custDataLst>
              <p:tags r:id="rId1"/>
            </p:custDataLst>
          </p:nvPr>
        </p:nvSpPr>
        <p:spPr/>
        <p:txBody>
          <a:bodyPr/>
          <a:lstStyle/>
          <a:p>
            <a:pPr eaLnBrk="1" hangingPunct="1"/>
            <a:r>
              <a:rPr lang="en-US" smtClean="0"/>
              <a:t>What to Expect</a:t>
            </a:r>
          </a:p>
        </p:txBody>
      </p:sp>
      <p:sp>
        <p:nvSpPr>
          <p:cNvPr id="3" name="Content Placeholder 2"/>
          <p:cNvSpPr>
            <a:spLocks noGrp="1"/>
          </p:cNvSpPr>
          <p:nvPr>
            <p:ph idx="1"/>
            <p:custDataLst>
              <p:tags r:id="rId2"/>
            </p:custDataLst>
          </p:nvPr>
        </p:nvSpPr>
        <p:spPr>
          <a:xfrm>
            <a:off x="685800" y="1600200"/>
            <a:ext cx="7772400" cy="4800600"/>
          </a:xfrm>
        </p:spPr>
        <p:txBody>
          <a:bodyPr>
            <a:normAutofit fontScale="85000" lnSpcReduction="10000"/>
          </a:bodyPr>
          <a:lstStyle/>
          <a:p>
            <a:pPr eaLnBrk="1" hangingPunct="1">
              <a:defRPr/>
            </a:pPr>
            <a:r>
              <a:rPr lang="en-US" dirty="0" smtClean="0"/>
              <a:t>Assignments may be less structured than you’re used to</a:t>
            </a:r>
          </a:p>
          <a:p>
            <a:pPr lvl="1" eaLnBrk="1" hangingPunct="1">
              <a:defRPr/>
            </a:pPr>
            <a:r>
              <a:rPr lang="en-US" dirty="0" smtClean="0"/>
              <a:t>“Write a program that does this”</a:t>
            </a:r>
          </a:p>
          <a:p>
            <a:pPr lvl="2" eaLnBrk="1" hangingPunct="1">
              <a:defRPr/>
            </a:pPr>
            <a:r>
              <a:rPr lang="en-US" dirty="0" smtClean="0"/>
              <a:t>You need to figure out if you’re getting the right output</a:t>
            </a:r>
          </a:p>
          <a:p>
            <a:pPr lvl="2" eaLnBrk="1" hangingPunct="1">
              <a:defRPr/>
            </a:pPr>
            <a:r>
              <a:rPr lang="en-US" dirty="0" smtClean="0"/>
              <a:t>Usually no “sample solution” to compare with</a:t>
            </a:r>
          </a:p>
          <a:p>
            <a:pPr lvl="1" eaLnBrk="1" hangingPunct="1">
              <a:defRPr/>
            </a:pPr>
            <a:r>
              <a:rPr lang="en-US" dirty="0" smtClean="0"/>
              <a:t>Learning how to deal with this is part of the plan</a:t>
            </a:r>
          </a:p>
          <a:p>
            <a:pPr eaLnBrk="1" hangingPunct="1">
              <a:defRPr/>
            </a:pPr>
            <a:r>
              <a:rPr lang="en-US" dirty="0" smtClean="0"/>
              <a:t>Learning how to learn things is part of the plan</a:t>
            </a:r>
          </a:p>
          <a:p>
            <a:pPr lvl="1" eaLnBrk="1" hangingPunct="1">
              <a:defRPr/>
            </a:pPr>
            <a:r>
              <a:rPr lang="en-US" dirty="0" smtClean="0"/>
              <a:t>Learn your way around man pages, books, online documents (Google </a:t>
            </a:r>
            <a:r>
              <a:rPr lang="en-US" i="1" dirty="0" smtClean="0"/>
              <a:t>is</a:t>
            </a:r>
            <a:r>
              <a:rPr lang="en-US" dirty="0" smtClean="0"/>
              <a:t> your friend – but only one of them)</a:t>
            </a:r>
          </a:p>
          <a:p>
            <a:pPr lvl="1" eaLnBrk="1" hangingPunct="1">
              <a:defRPr/>
            </a:pPr>
            <a:r>
              <a:rPr lang="en-US" dirty="0" smtClean="0"/>
              <a:t>But </a:t>
            </a:r>
            <a:r>
              <a:rPr lang="en-US" i="1" dirty="0" smtClean="0"/>
              <a:t>don’t</a:t>
            </a:r>
            <a:r>
              <a:rPr lang="en-US" dirty="0" smtClean="0"/>
              <a:t> just cut-n-paste code to “get it to work”</a:t>
            </a:r>
          </a:p>
          <a:p>
            <a:pPr lvl="2" eaLnBrk="1" hangingPunct="1">
              <a:defRPr/>
            </a:pPr>
            <a:r>
              <a:rPr lang="en-US" dirty="0" smtClean="0"/>
              <a:t>You </a:t>
            </a:r>
            <a:r>
              <a:rPr lang="en-US" b="1" i="1" dirty="0" smtClean="0"/>
              <a:t>must</a:t>
            </a:r>
            <a:r>
              <a:rPr lang="en-US" i="1" dirty="0" smtClean="0"/>
              <a:t> understand </a:t>
            </a:r>
            <a:r>
              <a:rPr lang="en-US" dirty="0" smtClean="0"/>
              <a:t>why your code does what it does, and be able to explain it!</a:t>
            </a:r>
          </a:p>
          <a:p>
            <a:pPr eaLnBrk="1" hangingPunct="1">
              <a:defRPr/>
            </a:pPr>
            <a:r>
              <a:rPr lang="en-US" dirty="0" smtClean="0"/>
              <a:t>Tinker – try things.  Write toy programs</a:t>
            </a:r>
          </a:p>
          <a:p>
            <a:pPr lvl="1" eaLnBrk="1" hangingPunct="1">
              <a:defRPr/>
            </a:pPr>
            <a:r>
              <a:rPr lang="en-US" dirty="0" smtClean="0"/>
              <a:t>The course is </a:t>
            </a:r>
            <a:r>
              <a:rPr lang="en-US" i="1" dirty="0" smtClean="0"/>
              <a:t>much</a:t>
            </a:r>
            <a:r>
              <a:rPr lang="en-US" dirty="0" smtClean="0"/>
              <a:t> harder if you only do the assigned work</a:t>
            </a:r>
          </a:p>
          <a:p>
            <a:pPr lvl="1" eaLnBrk="1" hangingPunct="1">
              <a:defRPr/>
            </a:pPr>
            <a:r>
              <a:rPr lang="en-US" i="1" dirty="0" smtClean="0"/>
              <a:t>Don’t</a:t>
            </a:r>
            <a:r>
              <a:rPr lang="en-US" dirty="0" smtClean="0"/>
              <a:t> avoid learning new tools</a:t>
            </a:r>
            <a:endParaRPr lang="en-US" i="1"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a:xfrm>
            <a:off x="881063" y="1600200"/>
            <a:ext cx="6967537" cy="5105400"/>
          </a:xfrm>
        </p:spPr>
        <p:txBody>
          <a:bodyPr>
            <a:normAutofit fontScale="92500"/>
          </a:bodyPr>
          <a:lstStyle/>
          <a:p>
            <a:pPr>
              <a:defRPr/>
            </a:pPr>
            <a:r>
              <a:rPr lang="en-US" dirty="0" smtClean="0"/>
              <a:t>Linux Pocket Guide: Enough Linux for CSE 374 and well beyond (you should have this). Either edition</a:t>
            </a:r>
          </a:p>
          <a:p>
            <a:pPr>
              <a:defRPr/>
            </a:pPr>
            <a:r>
              <a:rPr lang="en-US" i="1" dirty="0" smtClean="0"/>
              <a:t>C Programming Language</a:t>
            </a:r>
            <a:r>
              <a:rPr lang="en-US" dirty="0" smtClean="0"/>
              <a:t> (K&amp;R) – The classic  Good for C &amp; programming philosophy, examples + concise language &amp; library reference (optional)</a:t>
            </a:r>
          </a:p>
          <a:p>
            <a:pPr>
              <a:defRPr/>
            </a:pPr>
            <a:r>
              <a:rPr lang="en-US" i="1" dirty="0" smtClean="0"/>
              <a:t>C: A Reference Manual</a:t>
            </a:r>
            <a:r>
              <a:rPr lang="en-US" dirty="0" smtClean="0"/>
              <a:t> (</a:t>
            </a:r>
            <a:r>
              <a:rPr lang="en-US" dirty="0" err="1" smtClean="0"/>
              <a:t>Harbison</a:t>
            </a:r>
            <a:r>
              <a:rPr lang="en-US" dirty="0" smtClean="0"/>
              <a:t> &amp; Steele) – Not listed as a text for CSE 374.  More modern than K&amp;R; best source for authoritative details about current C language/libraries.</a:t>
            </a:r>
          </a:p>
          <a:p>
            <a:pPr>
              <a:defRPr/>
            </a:pPr>
            <a:r>
              <a:rPr lang="en-US" dirty="0" smtClean="0"/>
              <a:t>Others:  O’Reilly publishes good books on many specific topics.  Free online access via UW library (Safari Books Online; includes O’Reilly)  Safari includes other good tech publishers/books.</a:t>
            </a:r>
          </a:p>
        </p:txBody>
      </p:sp>
      <p:pic>
        <p:nvPicPr>
          <p:cNvPr id="1229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1676400"/>
            <a:ext cx="877887"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057400"/>
            <a:ext cx="106680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7013" y="3657600"/>
            <a:ext cx="1068387"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457200" y="1600200"/>
            <a:ext cx="8305800" cy="5105400"/>
          </a:xfrm>
        </p:spPr>
        <p:txBody>
          <a:bodyPr>
            <a:normAutofit fontScale="92500" lnSpcReduction="10000"/>
          </a:bodyPr>
          <a:lstStyle/>
          <a:p>
            <a:r>
              <a:rPr lang="en-US" dirty="0"/>
              <a:t>Why not just use Google, Stack Overflow, </a:t>
            </a:r>
            <a:r>
              <a:rPr lang="en-US" dirty="0" err="1"/>
              <a:t>Reddit</a:t>
            </a:r>
            <a:r>
              <a:rPr lang="en-US" dirty="0"/>
              <a:t>, </a:t>
            </a:r>
            <a:r>
              <a:rPr lang="en-US" dirty="0" err="1"/>
              <a:t>Quora</a:t>
            </a:r>
            <a:r>
              <a:rPr lang="en-US" dirty="0"/>
              <a:t>, …?</a:t>
            </a:r>
          </a:p>
          <a:p>
            <a:r>
              <a:rPr lang="en-US" dirty="0"/>
              <a:t>Web-search good for:</a:t>
            </a:r>
          </a:p>
          <a:p>
            <a:pPr lvl="1"/>
            <a:r>
              <a:rPr lang="en-US" dirty="0"/>
              <a:t>Quick reference (What is the name of the function that does …?  What are its parameters?)</a:t>
            </a:r>
          </a:p>
          <a:p>
            <a:pPr lvl="1"/>
            <a:r>
              <a:rPr lang="en-US" dirty="0"/>
              <a:t>Links to a good reference</a:t>
            </a:r>
          </a:p>
          <a:p>
            <a:r>
              <a:rPr lang="en-US" dirty="0"/>
              <a:t>(can be) Bad </a:t>
            </a:r>
            <a:r>
              <a:rPr lang="en-US" dirty="0" smtClean="0"/>
              <a:t>for:</a:t>
            </a:r>
            <a:endParaRPr lang="en-US" dirty="0"/>
          </a:p>
          <a:p>
            <a:pPr lvl="1"/>
            <a:r>
              <a:rPr lang="en-US" dirty="0"/>
              <a:t>Why does it work this way?</a:t>
            </a:r>
          </a:p>
          <a:p>
            <a:pPr lvl="1"/>
            <a:r>
              <a:rPr lang="en-US" dirty="0"/>
              <a:t>What is the intended use?</a:t>
            </a:r>
          </a:p>
          <a:p>
            <a:pPr lvl="1"/>
            <a:r>
              <a:rPr lang="en-US" dirty="0"/>
              <a:t>How does my issue fit into the bigger picture?</a:t>
            </a:r>
          </a:p>
          <a:p>
            <a:r>
              <a:rPr lang="en-US" dirty="0"/>
              <a:t>Beware:</a:t>
            </a:r>
          </a:p>
          <a:p>
            <a:pPr lvl="1"/>
            <a:r>
              <a:rPr lang="en-US" dirty="0"/>
              <a:t>Random code blobs cut-and-paste into your code (why does it work?  what does it do?)</a:t>
            </a:r>
          </a:p>
          <a:p>
            <a:pPr lvl="1"/>
            <a:r>
              <a:rPr lang="en-US" dirty="0"/>
              <a:t>This inscrutable incantation solved my problem on an unstated version for no known </a:t>
            </a:r>
            <a:r>
              <a:rPr lang="en-US" dirty="0" smtClean="0"/>
              <a:t>reason</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Tree>
    <p:extLst>
      <p:ext uri="{BB962C8B-B14F-4D97-AF65-F5344CB8AC3E}">
        <p14:creationId xmlns:p14="http://schemas.microsoft.com/office/powerpoint/2010/main" val="13886834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p:txBody>
          <a:bodyPr/>
          <a:lstStyle/>
          <a:p>
            <a:pPr eaLnBrk="1" hangingPunct="1"/>
            <a:r>
              <a:rPr lang="en-US" smtClean="0"/>
              <a:t>So What is CSE 374?</a:t>
            </a:r>
          </a:p>
        </p:txBody>
      </p:sp>
      <p:sp>
        <p:nvSpPr>
          <p:cNvPr id="3"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defRPr/>
            </a:pPr>
            <a:r>
              <a:rPr lang="en-US" dirty="0" smtClean="0"/>
              <a:t>Something of a “laundry list of everything else”, but…</a:t>
            </a:r>
          </a:p>
          <a:p>
            <a:pPr lvl="1" eaLnBrk="1" hangingPunct="1">
              <a:buFontTx/>
              <a:buNone/>
              <a:defRPr/>
            </a:pPr>
            <a:r>
              <a:rPr lang="en-US" i="1" dirty="0" smtClean="0">
                <a:ea typeface="+mn-ea"/>
                <a:cs typeface="+mn-cs"/>
              </a:rPr>
              <a:t>	There is an amorphous set of things computer scientists know about and novice programmers don’t. Knowing them empowers you in computing, lessens the “friction” of learning in other classes, and makes you a mature programmer.</a:t>
            </a:r>
          </a:p>
          <a:p>
            <a:pPr eaLnBrk="1" hangingPunct="1">
              <a:defRPr/>
            </a:pPr>
            <a:endParaRPr lang="en-US" dirty="0" smtClean="0"/>
          </a:p>
          <a:p>
            <a:pPr eaLnBrk="1" hangingPunct="1">
              <a:defRPr/>
            </a:pPr>
            <a:r>
              <a:rPr lang="en-US" dirty="0" smtClean="0"/>
              <a:t>The goal is to give you a sense of what’s out there and what you can expect – and how you can learn more later when you need to</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pPr eaLnBrk="1" hangingPunct="1"/>
            <a:r>
              <a:rPr lang="en-US" smtClean="0"/>
              <a:t>5 General Areas</a:t>
            </a:r>
          </a:p>
        </p:txBody>
      </p:sp>
      <p:sp>
        <p:nvSpPr>
          <p:cNvPr id="14339" name="Content Placeholder 2"/>
          <p:cNvSpPr>
            <a:spLocks noGrp="1"/>
          </p:cNvSpPr>
          <p:nvPr>
            <p:ph idx="1"/>
            <p:custDataLst>
              <p:tags r:id="rId2"/>
            </p:custDataLst>
          </p:nvPr>
        </p:nvSpPr>
        <p:spPr>
          <a:xfrm>
            <a:off x="685800" y="1600200"/>
            <a:ext cx="7924800" cy="4495800"/>
          </a:xfrm>
        </p:spPr>
        <p:txBody>
          <a:bodyPr/>
          <a:lstStyle/>
          <a:p>
            <a:pPr marL="457200" indent="-457200" eaLnBrk="1" hangingPunct="1">
              <a:buFontTx/>
              <a:buAutoNum type="arabicPeriod"/>
            </a:pPr>
            <a:r>
              <a:rPr lang="en-US" sz="2200" dirty="0" smtClean="0"/>
              <a:t>The command line</a:t>
            </a:r>
          </a:p>
          <a:p>
            <a:pPr marL="857250" lvl="1" indent="-457200" eaLnBrk="1" hangingPunct="1"/>
            <a:r>
              <a:rPr lang="en-US" sz="2200" dirty="0" smtClean="0"/>
              <a:t>Text-based manipulation of the computing environment</a:t>
            </a:r>
          </a:p>
          <a:p>
            <a:pPr marL="857250" lvl="1" indent="-457200" eaLnBrk="1" hangingPunct="1"/>
            <a:r>
              <a:rPr lang="en-US" sz="2200" dirty="0" smtClean="0"/>
              <a:t>Automating (scripting) this manipulation</a:t>
            </a:r>
          </a:p>
          <a:p>
            <a:pPr marL="857250" lvl="1" indent="-457200" eaLnBrk="1" hangingPunct="1"/>
            <a:r>
              <a:rPr lang="en-US" sz="2200" dirty="0" smtClean="0"/>
              <a:t>Using powerful </a:t>
            </a:r>
            <a:r>
              <a:rPr lang="en-US" sz="2200" i="1" dirty="0" smtClean="0"/>
              <a:t>utility</a:t>
            </a:r>
            <a:r>
              <a:rPr lang="en-US" sz="2200" dirty="0" smtClean="0"/>
              <a:t> programs</a:t>
            </a:r>
          </a:p>
          <a:p>
            <a:pPr marL="457200" indent="-457200" eaLnBrk="1" hangingPunct="1"/>
            <a:r>
              <a:rPr lang="en-US" sz="2200" dirty="0" smtClean="0"/>
              <a:t>Let the computer do what it’s good at so you don’t have to!</a:t>
            </a:r>
          </a:p>
          <a:p>
            <a:pPr marL="457200" indent="-457200" eaLnBrk="1" hangingPunct="1"/>
            <a:r>
              <a:rPr lang="en-US" sz="2200" dirty="0" smtClean="0"/>
              <a:t>We’ll use Linux (an operating system) and bash (a </a:t>
            </a:r>
            <a:r>
              <a:rPr lang="en-US" sz="2200" i="1" dirty="0" smtClean="0"/>
              <a:t>shell</a:t>
            </a:r>
            <a:r>
              <a:rPr lang="en-US" sz="2200" dirty="0" smtClean="0"/>
              <a:t>) – but the concepts are not tied to these</a:t>
            </a:r>
          </a:p>
          <a:p>
            <a:pPr marL="457200" indent="-457200" eaLnBrk="1" hangingPunct="1"/>
            <a:r>
              <a:rPr lang="en-US" sz="2200" dirty="0" smtClean="0"/>
              <a:t>Idea: Knowing the name of what “ought to exist”</a:t>
            </a:r>
          </a:p>
          <a:p>
            <a:pPr marL="457200" indent="-457200" eaLnBrk="1" hangingPunct="1"/>
            <a:r>
              <a:rPr lang="en-US" sz="2200" dirty="0" smtClean="0"/>
              <a:t>Idea: Programming in a language designed for interaction</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1"/>
            </p:custDataLst>
          </p:nvPr>
        </p:nvSpPr>
        <p:spPr/>
        <p:txBody>
          <a:bodyPr/>
          <a:lstStyle/>
          <a:p>
            <a:pPr eaLnBrk="1" hangingPunct="1"/>
            <a:r>
              <a:rPr lang="en-US" smtClean="0"/>
              <a:t>5 General Areas</a:t>
            </a:r>
          </a:p>
        </p:txBody>
      </p:sp>
      <p:sp>
        <p:nvSpPr>
          <p:cNvPr id="15363" name="Content Placeholder 2"/>
          <p:cNvSpPr>
            <a:spLocks noGrp="1"/>
          </p:cNvSpPr>
          <p:nvPr>
            <p:ph idx="1"/>
            <p:custDataLst>
              <p:tags r:id="rId2"/>
            </p:custDataLst>
          </p:nvPr>
        </p:nvSpPr>
        <p:spPr/>
        <p:txBody>
          <a:bodyPr/>
          <a:lstStyle/>
          <a:p>
            <a:pPr marL="457200" indent="-457200" eaLnBrk="1" hangingPunct="1">
              <a:lnSpc>
                <a:spcPct val="90000"/>
              </a:lnSpc>
              <a:buFontTx/>
              <a:buAutoNum type="arabicPeriod" startAt="2"/>
            </a:pPr>
            <a:r>
              <a:rPr lang="en-US" smtClean="0"/>
              <a:t>C (and a little C++)</a:t>
            </a:r>
          </a:p>
          <a:p>
            <a:pPr marL="857250" lvl="1" indent="-457200" eaLnBrk="1" hangingPunct="1">
              <a:lnSpc>
                <a:spcPct val="90000"/>
              </a:lnSpc>
            </a:pPr>
            <a:r>
              <a:rPr lang="en-US" smtClean="0"/>
              <a:t>“The” programming language for operating systems, networking, embedded devices, …</a:t>
            </a:r>
          </a:p>
          <a:p>
            <a:pPr marL="857250" lvl="1" indent="-457200" eaLnBrk="1" hangingPunct="1">
              <a:lnSpc>
                <a:spcPct val="90000"/>
              </a:lnSpc>
            </a:pPr>
            <a:r>
              <a:rPr lang="en-US" smtClean="0"/>
              <a:t>Manual resource management</a:t>
            </a:r>
          </a:p>
          <a:p>
            <a:pPr marL="857250" lvl="1" indent="-457200" eaLnBrk="1" hangingPunct="1">
              <a:lnSpc>
                <a:spcPct val="90000"/>
              </a:lnSpc>
            </a:pPr>
            <a:r>
              <a:rPr lang="en-US" smtClean="0"/>
              <a:t>Trust the programmer: a “correct” C implementation will run a program with an array-bounds error and whatever happens, happens</a:t>
            </a:r>
          </a:p>
          <a:p>
            <a:pPr marL="857250" lvl="1" indent="-457200" eaLnBrk="1" hangingPunct="1">
              <a:lnSpc>
                <a:spcPct val="90000"/>
              </a:lnSpc>
            </a:pPr>
            <a:r>
              <a:rPr lang="en-US" smtClean="0"/>
              <a:t>A “lower level” view of programming: all code and data sits together in a “big array of bits”</a:t>
            </a:r>
          </a:p>
          <a:p>
            <a:pPr marL="457200" indent="-457200" eaLnBrk="1" hangingPunct="1">
              <a:lnSpc>
                <a:spcPct val="90000"/>
              </a:lnSpc>
            </a:pPr>
            <a:r>
              <a:rPr lang="en-US" smtClean="0"/>
              <a:t>Idea: Parts look like Java – don’t let that deceive you!</a:t>
            </a:r>
          </a:p>
          <a:p>
            <a:pPr marL="457200" indent="-457200" eaLnBrk="1" hangingPunct="1">
              <a:lnSpc>
                <a:spcPct val="90000"/>
              </a:lnSpc>
            </a:pPr>
            <a:r>
              <a:rPr lang="en-US" smtClean="0"/>
              <a:t>Idea: Learn to think before you write, and test often</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p:txBody>
          <a:bodyPr/>
          <a:lstStyle/>
          <a:p>
            <a:pPr eaLnBrk="1" hangingPunct="1"/>
            <a:r>
              <a:rPr lang="en-US" smtClean="0"/>
              <a:t>5 General Areas</a:t>
            </a:r>
          </a:p>
        </p:txBody>
      </p:sp>
      <p:sp>
        <p:nvSpPr>
          <p:cNvPr id="16387" name="Content Placeholder 2"/>
          <p:cNvSpPr>
            <a:spLocks noGrp="1"/>
          </p:cNvSpPr>
          <p:nvPr>
            <p:ph idx="1"/>
            <p:custDataLst>
              <p:tags r:id="rId2"/>
            </p:custDataLst>
          </p:nvPr>
        </p:nvSpPr>
        <p:spPr/>
        <p:txBody>
          <a:bodyPr/>
          <a:lstStyle/>
          <a:p>
            <a:pPr marL="457200" indent="-457200" eaLnBrk="1" hangingPunct="1">
              <a:buFontTx/>
              <a:buAutoNum type="arabicPeriod" startAt="3"/>
            </a:pPr>
            <a:r>
              <a:rPr lang="en-US" smtClean="0"/>
              <a:t>Programming tools – so far you have written programs and run them.  There are programs for programming you should know about:</a:t>
            </a:r>
          </a:p>
          <a:p>
            <a:pPr marL="857250" lvl="1" indent="-457200" eaLnBrk="1" hangingPunct="1"/>
            <a:r>
              <a:rPr lang="en-US" smtClean="0"/>
              <a:t>Compilers (vs interpreters)</a:t>
            </a:r>
          </a:p>
          <a:p>
            <a:pPr marL="857250" lvl="1" indent="-457200" eaLnBrk="1" hangingPunct="1"/>
            <a:r>
              <a:rPr lang="en-US" smtClean="0"/>
              <a:t>Debuggers</a:t>
            </a:r>
          </a:p>
          <a:p>
            <a:pPr marL="857250" lvl="1" indent="-457200" eaLnBrk="1" hangingPunct="1"/>
            <a:r>
              <a:rPr lang="en-US" smtClean="0"/>
              <a:t>Linkers</a:t>
            </a:r>
          </a:p>
          <a:p>
            <a:pPr marL="857250" lvl="1" indent="-457200" eaLnBrk="1" hangingPunct="1"/>
            <a:r>
              <a:rPr lang="en-US" smtClean="0"/>
              <a:t>Recompilation managers</a:t>
            </a:r>
          </a:p>
          <a:p>
            <a:pPr marL="857250" lvl="1" indent="-457200" eaLnBrk="1" hangingPunct="1"/>
            <a:r>
              <a:rPr lang="en-US" smtClean="0"/>
              <a:t>Version-control systems</a:t>
            </a:r>
          </a:p>
          <a:p>
            <a:pPr marL="857250" lvl="1" indent="-457200" eaLnBrk="1" hangingPunct="1"/>
            <a:r>
              <a:rPr lang="en-US" smtClean="0"/>
              <a:t>Profilers</a:t>
            </a:r>
          </a:p>
          <a:p>
            <a:pPr marL="857250" lvl="1" indent="-457200" eaLnBrk="1" hangingPunct="1"/>
            <a:r>
              <a:rPr lang="en-US" smtClean="0"/>
              <a:t>…</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custDataLst>
              <p:tags r:id="rId1"/>
            </p:custDataLst>
          </p:nvPr>
        </p:nvSpPr>
        <p:spPr/>
        <p:txBody>
          <a:bodyPr/>
          <a:lstStyle/>
          <a:p>
            <a:pPr eaLnBrk="1" hangingPunct="1"/>
            <a:r>
              <a:rPr lang="en-US" smtClean="0"/>
              <a:t>5 General Areas</a:t>
            </a:r>
          </a:p>
        </p:txBody>
      </p:sp>
      <p:sp>
        <p:nvSpPr>
          <p:cNvPr id="17411" name="Content Placeholder 2"/>
          <p:cNvSpPr>
            <a:spLocks noGrp="1"/>
          </p:cNvSpPr>
          <p:nvPr>
            <p:ph idx="1"/>
            <p:custDataLst>
              <p:tags r:id="rId2"/>
            </p:custDataLst>
          </p:nvPr>
        </p:nvSpPr>
        <p:spPr/>
        <p:txBody>
          <a:bodyPr/>
          <a:lstStyle/>
          <a:p>
            <a:pPr marL="457200" indent="-457200" eaLnBrk="1" hangingPunct="1">
              <a:buFontTx/>
              <a:buAutoNum type="arabicPeriod" startAt="4"/>
            </a:pPr>
            <a:r>
              <a:rPr lang="en-US" dirty="0" smtClean="0"/>
              <a:t>Software development concepts – what do you need to know to write a million lines of code*?</a:t>
            </a:r>
          </a:p>
          <a:p>
            <a:pPr marL="857250" lvl="1" indent="-457200" eaLnBrk="1" hangingPunct="1"/>
            <a:r>
              <a:rPr lang="en-US" dirty="0" smtClean="0"/>
              <a:t>Testing strategies</a:t>
            </a:r>
          </a:p>
          <a:p>
            <a:pPr marL="857250" lvl="1" indent="-457200" eaLnBrk="1" hangingPunct="1"/>
            <a:r>
              <a:rPr lang="en-US" dirty="0" smtClean="0"/>
              <a:t>Team-programming concepts</a:t>
            </a:r>
          </a:p>
          <a:p>
            <a:pPr marL="857250" lvl="1" indent="-457200" eaLnBrk="1" hangingPunct="1"/>
            <a:r>
              <a:rPr lang="en-US" dirty="0" smtClean="0"/>
              <a:t>Software specifications and their limits</a:t>
            </a:r>
          </a:p>
          <a:p>
            <a:pPr marL="857250" lvl="1" indent="-457200" eaLnBrk="1" hangingPunct="1"/>
            <a:r>
              <a:rPr lang="en-US" dirty="0" smtClean="0"/>
              <a:t>…</a:t>
            </a:r>
          </a:p>
          <a:p>
            <a:pPr marL="457200" indent="-457200" eaLnBrk="1" hangingPunct="1">
              <a:buFontTx/>
              <a:buNone/>
            </a:pPr>
            <a:endParaRPr lang="en-US" dirty="0" smtClean="0"/>
          </a:p>
          <a:p>
            <a:pPr marL="457200" indent="-457200" eaLnBrk="1" hangingPunct="1">
              <a:buFontTx/>
              <a:buNone/>
            </a:pPr>
            <a:endParaRPr lang="en-US" dirty="0" smtClean="0"/>
          </a:p>
          <a:p>
            <a:pPr marL="457200" indent="-457200" eaLnBrk="1" hangingPunct="1">
              <a:buFontTx/>
              <a:buNone/>
            </a:pPr>
            <a:endParaRPr lang="en-US" dirty="0" smtClean="0"/>
          </a:p>
          <a:p>
            <a:pPr marL="457200" indent="-457200" eaLnBrk="1" hangingPunct="1">
              <a:buFontTx/>
              <a:buNone/>
            </a:pPr>
            <a:r>
              <a:rPr lang="en-US" sz="1600" dirty="0" smtClean="0"/>
              <a:t>	*No, you will not write a million lines of code for CSE 374 this quarter, although it may seem like it at times…</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custDataLst>
              <p:tags r:id="rId1"/>
            </p:custDataLst>
          </p:nvPr>
        </p:nvSpPr>
        <p:spPr/>
        <p:txBody>
          <a:bodyPr/>
          <a:lstStyle/>
          <a:p>
            <a:pPr eaLnBrk="1" hangingPunct="1"/>
            <a:r>
              <a:rPr lang="en-US" smtClean="0"/>
              <a:t>5 General Areas</a:t>
            </a:r>
          </a:p>
        </p:txBody>
      </p:sp>
      <p:sp>
        <p:nvSpPr>
          <p:cNvPr id="18435" name="Content Placeholder 2"/>
          <p:cNvSpPr>
            <a:spLocks noGrp="1"/>
          </p:cNvSpPr>
          <p:nvPr>
            <p:ph idx="1"/>
            <p:custDataLst>
              <p:tags r:id="rId2"/>
            </p:custDataLst>
          </p:nvPr>
        </p:nvSpPr>
        <p:spPr/>
        <p:txBody>
          <a:bodyPr/>
          <a:lstStyle/>
          <a:p>
            <a:pPr marL="457200" indent="-457200" eaLnBrk="1" hangingPunct="1">
              <a:buFontTx/>
              <a:buAutoNum type="arabicPeriod" startAt="5"/>
            </a:pPr>
            <a:r>
              <a:rPr lang="en-US" dirty="0" smtClean="0"/>
              <a:t>Basics of concurrency – what happens when more than one thing can happen at once in a program?</a:t>
            </a:r>
          </a:p>
          <a:p>
            <a:pPr lvl="1" eaLnBrk="1" hangingPunct="1"/>
            <a:r>
              <a:rPr lang="en-US" dirty="0" smtClean="0"/>
              <a:t>Brand-new kinds of bugs (e.g., races)</a:t>
            </a:r>
          </a:p>
          <a:p>
            <a:pPr lvl="1" eaLnBrk="1" hangingPunct="1"/>
            <a:r>
              <a:rPr lang="en-US" dirty="0" smtClean="0"/>
              <a:t>Approaches to synchronization</a:t>
            </a:r>
          </a:p>
          <a:p>
            <a:pPr lvl="1" eaLnBrk="1" hangingPunct="1"/>
            <a:r>
              <a:rPr lang="en-US" dirty="0" smtClean="0"/>
              <a:t>And it matters – most computers you can buy have (at least) 2 processors</a:t>
            </a:r>
          </a:p>
          <a:p>
            <a:pPr lvl="2" eaLnBrk="1" hangingPunct="1"/>
            <a:r>
              <a:rPr lang="en-US" dirty="0" smtClean="0"/>
              <a:t>How do we run enough stuff concurrently to keep all the processors busy?</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custDataLst>
              <p:tags r:id="rId1"/>
            </p:custDataLst>
          </p:nvPr>
        </p:nvSpPr>
        <p:spPr/>
        <p:txBody>
          <a:bodyPr/>
          <a:lstStyle/>
          <a:p>
            <a:pPr eaLnBrk="1" hangingPunct="1"/>
            <a:r>
              <a:rPr lang="en-US" smtClean="0"/>
              <a:t>Perspective</a:t>
            </a:r>
          </a:p>
        </p:txBody>
      </p:sp>
      <p:sp>
        <p:nvSpPr>
          <p:cNvPr id="19459" name="Content Placeholder 2"/>
          <p:cNvSpPr>
            <a:spLocks noGrp="1"/>
          </p:cNvSpPr>
          <p:nvPr>
            <p:ph idx="1"/>
            <p:custDataLst>
              <p:tags r:id="rId2"/>
            </p:custDataLst>
          </p:nvPr>
        </p:nvSpPr>
        <p:spPr/>
        <p:txBody>
          <a:bodyPr/>
          <a:lstStyle/>
          <a:p>
            <a:pPr eaLnBrk="1" hangingPunct="1">
              <a:buFontTx/>
              <a:buNone/>
            </a:pPr>
            <a:r>
              <a:rPr lang="en-US" smtClean="0"/>
              <a:t>“There is more to programming than Java methods”</a:t>
            </a:r>
          </a:p>
          <a:p>
            <a:pPr eaLnBrk="1" hangingPunct="1">
              <a:buFontTx/>
              <a:buNone/>
            </a:pPr>
            <a:r>
              <a:rPr lang="en-US" smtClean="0"/>
              <a:t>“There is more to software development than programming”</a:t>
            </a:r>
          </a:p>
          <a:p>
            <a:pPr eaLnBrk="1" hangingPunct="1">
              <a:buFontTx/>
              <a:buNone/>
            </a:pPr>
            <a:r>
              <a:rPr lang="en-US" smtClean="0"/>
              <a:t>“There is more to computer science than software development”</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So let’s get started. . .</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1"/>
            </p:custDataLst>
          </p:nvPr>
        </p:nvSpPr>
        <p:spPr/>
        <p:txBody>
          <a:bodyPr/>
          <a:lstStyle/>
          <a:p>
            <a:pPr eaLnBrk="1" hangingPunct="1"/>
            <a:r>
              <a:rPr lang="en-US" smtClean="0"/>
              <a:t>Welcome!</a:t>
            </a:r>
          </a:p>
        </p:txBody>
      </p:sp>
      <p:sp>
        <p:nvSpPr>
          <p:cNvPr id="3" name="Content Placeholder 2"/>
          <p:cNvSpPr>
            <a:spLocks noGrp="1"/>
          </p:cNvSpPr>
          <p:nvPr>
            <p:ph idx="1"/>
            <p:custDataLst>
              <p:tags r:id="rId2"/>
            </p:custDataLst>
          </p:nvPr>
        </p:nvSpPr>
        <p:spPr/>
        <p:txBody>
          <a:bodyPr>
            <a:normAutofit lnSpcReduction="10000"/>
          </a:bodyPr>
          <a:lstStyle/>
          <a:p>
            <a:pPr eaLnBrk="1" hangingPunct="1">
              <a:defRPr/>
            </a:pPr>
            <a:r>
              <a:rPr lang="en-US" dirty="0" smtClean="0"/>
              <a:t>We have 10 weeks to move to a level well above novice programmer:</a:t>
            </a:r>
          </a:p>
          <a:p>
            <a:pPr lvl="1" eaLnBrk="1" hangingPunct="1">
              <a:defRPr/>
            </a:pPr>
            <a:r>
              <a:rPr lang="en-US" dirty="0" smtClean="0">
                <a:ea typeface="+mn-ea"/>
                <a:cs typeface="+mn-cs"/>
              </a:rPr>
              <a:t>Command-line tools/scripts to automate tasks</a:t>
            </a:r>
          </a:p>
          <a:p>
            <a:pPr lvl="1" eaLnBrk="1" hangingPunct="1">
              <a:defRPr/>
            </a:pPr>
            <a:r>
              <a:rPr lang="en-US" dirty="0" smtClean="0">
                <a:ea typeface="+mn-ea"/>
                <a:cs typeface="+mn-cs"/>
              </a:rPr>
              <a:t>C programming (lower level than Java; higher than assembly)</a:t>
            </a:r>
          </a:p>
          <a:p>
            <a:pPr lvl="1" eaLnBrk="1" hangingPunct="1">
              <a:defRPr/>
            </a:pPr>
            <a:r>
              <a:rPr lang="en-US" dirty="0" smtClean="0">
                <a:ea typeface="+mn-ea"/>
                <a:cs typeface="+mn-cs"/>
              </a:rPr>
              <a:t>Tools for programming</a:t>
            </a:r>
          </a:p>
          <a:p>
            <a:pPr lvl="1" eaLnBrk="1" hangingPunct="1">
              <a:defRPr/>
            </a:pPr>
            <a:r>
              <a:rPr lang="en-US" dirty="0" smtClean="0">
                <a:ea typeface="+mn-ea"/>
                <a:cs typeface="+mn-cs"/>
              </a:rPr>
              <a:t>Basic software-engineering concepts</a:t>
            </a:r>
          </a:p>
          <a:p>
            <a:pPr lvl="1" eaLnBrk="1" hangingPunct="1">
              <a:defRPr/>
            </a:pPr>
            <a:r>
              <a:rPr lang="en-US" dirty="0" smtClean="0">
                <a:ea typeface="+mn-ea"/>
                <a:cs typeface="+mn-cs"/>
              </a:rPr>
              <a:t>Basics of concurrency</a:t>
            </a:r>
          </a:p>
          <a:p>
            <a:pPr eaLnBrk="1" hangingPunct="1">
              <a:defRPr/>
            </a:pPr>
            <a:r>
              <a:rPr lang="en-US" dirty="0" smtClean="0"/>
              <a:t>That’s a lot!</a:t>
            </a:r>
          </a:p>
          <a:p>
            <a:pPr eaLnBrk="1" hangingPunct="1">
              <a:defRPr/>
            </a:pPr>
            <a:r>
              <a:rPr lang="en-US" dirty="0" smtClean="0"/>
              <a:t>Get used to exposure, not exhaustive investigation</a:t>
            </a:r>
          </a:p>
          <a:p>
            <a:pPr lvl="1" eaLnBrk="1" hangingPunct="1">
              <a:defRPr/>
            </a:pPr>
            <a:r>
              <a:rPr lang="en-US" dirty="0" smtClean="0"/>
              <a:t>This is not intro programming anymore</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custDataLst>
              <p:tags r:id="rId1"/>
            </p:custDataLst>
          </p:nvPr>
        </p:nvSpPr>
        <p:spPr/>
        <p:txBody>
          <a:bodyPr/>
          <a:lstStyle/>
          <a:p>
            <a:pPr eaLnBrk="1" hangingPunct="1"/>
            <a:r>
              <a:rPr lang="en-US" smtClean="0"/>
              <a:t>The O/S, the Filesystem, the Shell</a:t>
            </a:r>
          </a:p>
        </p:txBody>
      </p:sp>
      <p:sp>
        <p:nvSpPr>
          <p:cNvPr id="3" name="Content Placeholder 2"/>
          <p:cNvSpPr>
            <a:spLocks noGrp="1"/>
          </p:cNvSpPr>
          <p:nvPr>
            <p:ph idx="1"/>
            <p:custDataLst>
              <p:tags r:id="rId2"/>
            </p:custDataLst>
          </p:nvPr>
        </p:nvSpPr>
        <p:spPr/>
        <p:txBody>
          <a:bodyPr>
            <a:normAutofit fontScale="92500" lnSpcReduction="20000"/>
          </a:bodyPr>
          <a:lstStyle/>
          <a:p>
            <a:pPr eaLnBrk="1" hangingPunct="1">
              <a:defRPr/>
            </a:pPr>
            <a:r>
              <a:rPr lang="en-US" dirty="0" smtClean="0"/>
              <a:t>Some things you might have a sense of but never were told precisely  (may as well start at the beginning). . .</a:t>
            </a:r>
          </a:p>
          <a:p>
            <a:pPr eaLnBrk="1" hangingPunct="1">
              <a:defRPr/>
            </a:pPr>
            <a:r>
              <a:rPr lang="en-US" dirty="0" smtClean="0"/>
              <a:t>The file-system is a tree</a:t>
            </a:r>
          </a:p>
          <a:p>
            <a:pPr lvl="1" eaLnBrk="1" hangingPunct="1">
              <a:defRPr/>
            </a:pPr>
            <a:r>
              <a:rPr lang="en-US" dirty="0" smtClean="0">
                <a:ea typeface="+mn-ea"/>
                <a:cs typeface="+mn-cs"/>
              </a:rPr>
              <a:t>(Actually it’s a dag)</a:t>
            </a:r>
          </a:p>
          <a:p>
            <a:pPr lvl="1" eaLnBrk="1" hangingPunct="1">
              <a:defRPr/>
            </a:pPr>
            <a:r>
              <a:rPr lang="en-US" dirty="0" smtClean="0">
                <a:ea typeface="+mn-ea"/>
                <a:cs typeface="+mn-cs"/>
              </a:rPr>
              <a:t>The top is /</a:t>
            </a:r>
          </a:p>
          <a:p>
            <a:pPr lvl="1" eaLnBrk="1" hangingPunct="1">
              <a:defRPr/>
            </a:pPr>
            <a:r>
              <a:rPr lang="en-US" dirty="0" smtClean="0">
                <a:ea typeface="+mn-ea"/>
                <a:cs typeface="+mn-cs"/>
              </a:rPr>
              <a:t>Interior nodes are directories (displayed as folders in GUIs)</a:t>
            </a:r>
          </a:p>
          <a:p>
            <a:pPr eaLnBrk="1" hangingPunct="1">
              <a:defRPr/>
            </a:pPr>
            <a:r>
              <a:rPr lang="en-US" dirty="0" smtClean="0"/>
              <a:t>Users log-in, which for Linux means getting a shell</a:t>
            </a:r>
          </a:p>
          <a:p>
            <a:pPr lvl="1" eaLnBrk="1" hangingPunct="1">
              <a:defRPr/>
            </a:pPr>
            <a:r>
              <a:rPr lang="en-US" dirty="0" smtClean="0">
                <a:ea typeface="+mn-ea"/>
                <a:cs typeface="+mn-cs"/>
              </a:rPr>
              <a:t>They have permissions to access certain files/directories</a:t>
            </a:r>
          </a:p>
          <a:p>
            <a:pPr lvl="1" eaLnBrk="1" hangingPunct="1">
              <a:defRPr/>
            </a:pPr>
            <a:r>
              <a:rPr lang="en-US" dirty="0" smtClean="0">
                <a:ea typeface="+mn-ea"/>
                <a:cs typeface="+mn-cs"/>
              </a:rPr>
              <a:t>They have a “home directory” somewhere in the file-system</a:t>
            </a:r>
          </a:p>
          <a:p>
            <a:pPr lvl="1" eaLnBrk="1" hangingPunct="1">
              <a:defRPr/>
            </a:pPr>
            <a:r>
              <a:rPr lang="en-US" dirty="0" smtClean="0">
                <a:ea typeface="+mn-ea"/>
                <a:cs typeface="+mn-cs"/>
              </a:rPr>
              <a:t>They can run programs. A running program is a process. (Actually could be more than one.)</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custDataLst>
              <p:tags r:id="rId1"/>
            </p:custDataLst>
          </p:nvPr>
        </p:nvSpPr>
        <p:spPr/>
        <p:txBody>
          <a:bodyPr/>
          <a:lstStyle/>
          <a:p>
            <a:r>
              <a:rPr lang="en-US" smtClean="0"/>
              <a:t>Linux Cycles</a:t>
            </a:r>
          </a:p>
        </p:txBody>
      </p:sp>
      <p:sp>
        <p:nvSpPr>
          <p:cNvPr id="21507" name="Content Placeholder 2"/>
          <p:cNvSpPr>
            <a:spLocks noGrp="1"/>
          </p:cNvSpPr>
          <p:nvPr>
            <p:ph idx="1"/>
            <p:custDataLst>
              <p:tags r:id="rId2"/>
            </p:custDataLst>
          </p:nvPr>
        </p:nvSpPr>
        <p:spPr/>
        <p:txBody>
          <a:bodyPr/>
          <a:lstStyle/>
          <a:p>
            <a:r>
              <a:rPr lang="en-US" dirty="0" smtClean="0"/>
              <a:t>We’re somewhat agnostic about what you use</a:t>
            </a:r>
          </a:p>
          <a:p>
            <a:pPr lvl="1"/>
            <a:r>
              <a:rPr lang="en-US" dirty="0" smtClean="0"/>
              <a:t>We provide a standard CSE Fedora </a:t>
            </a:r>
            <a:r>
              <a:rPr lang="en-US" dirty="0"/>
              <a:t>L</a:t>
            </a:r>
            <a:r>
              <a:rPr lang="en-US" dirty="0" smtClean="0"/>
              <a:t>inux – two flavors: remote login and virtual machine (next)</a:t>
            </a:r>
          </a:p>
          <a:p>
            <a:r>
              <a:rPr lang="en-US" dirty="0" smtClean="0"/>
              <a:t>Other environments are possible</a:t>
            </a:r>
          </a:p>
          <a:p>
            <a:pPr lvl="1"/>
            <a:r>
              <a:rPr lang="en-US" dirty="0" smtClean="0"/>
              <a:t>Needs to be a fairly recent Linux distribution with standard tools, bash shell, </a:t>
            </a:r>
            <a:r>
              <a:rPr lang="en-US" dirty="0" err="1" smtClean="0"/>
              <a:t>gcc</a:t>
            </a:r>
            <a:r>
              <a:rPr lang="en-US" dirty="0" smtClean="0"/>
              <a:t>, utilities (Ubuntu, Fedora, others…)</a:t>
            </a:r>
          </a:p>
          <a:p>
            <a:pPr lvl="1"/>
            <a:r>
              <a:rPr lang="en-US" dirty="0" smtClean="0"/>
              <a:t>Mac OS X developer tools has what you need</a:t>
            </a:r>
          </a:p>
          <a:p>
            <a:pPr lvl="2"/>
            <a:r>
              <a:rPr lang="en-US" dirty="0" smtClean="0"/>
              <a:t>But not quite: Apple has their own C/C++</a:t>
            </a:r>
          </a:p>
          <a:p>
            <a:r>
              <a:rPr lang="en-US" dirty="0" smtClean="0"/>
              <a:t>We use CSE Fedora to test your code, so you should verify your code works there</a:t>
            </a:r>
            <a:endParaRPr lang="en-US" sz="1600" dirty="0" smtClean="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Free CSE Linux </a:t>
            </a:r>
            <a:r>
              <a:rPr lang="en-US" sz="2000" smtClean="0"/>
              <a:t>(virtual)</a:t>
            </a:r>
            <a:r>
              <a:rPr lang="en-US" smtClean="0"/>
              <a:t> Machines!</a:t>
            </a:r>
          </a:p>
        </p:txBody>
      </p:sp>
      <p:sp>
        <p:nvSpPr>
          <p:cNvPr id="22531" name="Content Placeholder 2"/>
          <p:cNvSpPr>
            <a:spLocks noGrp="1"/>
          </p:cNvSpPr>
          <p:nvPr>
            <p:ph idx="1"/>
          </p:nvPr>
        </p:nvSpPr>
        <p:spPr/>
        <p:txBody>
          <a:bodyPr>
            <a:normAutofit fontScale="92500"/>
          </a:bodyPr>
          <a:lstStyle/>
          <a:p>
            <a:r>
              <a:rPr lang="en-US" dirty="0" smtClean="0"/>
              <a:t>CSE Linux virtual machine</a:t>
            </a:r>
          </a:p>
          <a:p>
            <a:pPr lvl="1"/>
            <a:r>
              <a:rPr lang="en-US" dirty="0" smtClean="0"/>
              <a:t>64-bit Fedora 22 with CSE configuration</a:t>
            </a:r>
          </a:p>
          <a:p>
            <a:pPr lvl="1"/>
            <a:r>
              <a:rPr lang="en-US" dirty="0" smtClean="0"/>
              <a:t>Runs on Mac, Windows, even other Linux(!)</a:t>
            </a:r>
          </a:p>
          <a:p>
            <a:pPr lvl="1"/>
            <a:r>
              <a:rPr lang="en-US" dirty="0" smtClean="0"/>
              <a:t>Need VMware Player (free, Windows or Linux host) or VMware Fusion (free to registered students – you have gotten email this morning if registered)</a:t>
            </a:r>
          </a:p>
          <a:p>
            <a:pPr lvl="2"/>
            <a:r>
              <a:rPr lang="en-US" dirty="0" smtClean="0"/>
              <a:t>Some people have used </a:t>
            </a:r>
            <a:r>
              <a:rPr lang="en-US" dirty="0" err="1" smtClean="0"/>
              <a:t>Virtualbox</a:t>
            </a:r>
            <a:r>
              <a:rPr lang="en-US" dirty="0" smtClean="0"/>
              <a:t> successfully</a:t>
            </a:r>
          </a:p>
          <a:p>
            <a:pPr lvl="1"/>
            <a:r>
              <a:rPr lang="en-US" dirty="0" smtClean="0"/>
              <a:t>Download ~4-6 GB</a:t>
            </a:r>
          </a:p>
          <a:p>
            <a:pPr lvl="1"/>
            <a:r>
              <a:rPr lang="en-US" dirty="0"/>
              <a:t>R</a:t>
            </a:r>
            <a:r>
              <a:rPr lang="en-US" dirty="0" smtClean="0"/>
              <a:t>un ‘</a:t>
            </a:r>
            <a:r>
              <a:rPr lang="en-US" dirty="0" err="1" smtClean="0"/>
              <a:t>sudo</a:t>
            </a:r>
            <a:r>
              <a:rPr lang="en-US" dirty="0" smtClean="0"/>
              <a:t> </a:t>
            </a:r>
            <a:r>
              <a:rPr lang="en-US" dirty="0" err="1" smtClean="0"/>
              <a:t>dnf</a:t>
            </a:r>
            <a:r>
              <a:rPr lang="en-US" dirty="0" smtClean="0"/>
              <a:t> upgrade’ after initial setup to grab any recent updates/security patches</a:t>
            </a:r>
          </a:p>
          <a:p>
            <a:pPr lvl="1"/>
            <a:r>
              <a:rPr lang="en-US" dirty="0" smtClean="0"/>
              <a:t>CSE 374 web has links to details</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UW CSE Linux Virtual Machine</a:t>
            </a:r>
          </a:p>
        </p:txBody>
      </p:sp>
      <p:sp>
        <p:nvSpPr>
          <p:cNvPr id="3" name="Content Placeholder 2"/>
          <p:cNvSpPr>
            <a:spLocks noGrp="1"/>
          </p:cNvSpPr>
          <p:nvPr>
            <p:ph idx="1"/>
          </p:nvPr>
        </p:nvSpPr>
        <p:spPr/>
        <p:txBody>
          <a:bodyPr/>
          <a:lstStyle/>
          <a:p>
            <a:pPr>
              <a:defRPr/>
            </a:pPr>
            <a:r>
              <a:rPr lang="en-US" dirty="0" smtClean="0"/>
              <a:t>Startup</a:t>
            </a:r>
          </a:p>
          <a:p>
            <a:pPr>
              <a:defRPr/>
            </a:pPr>
            <a:r>
              <a:rPr lang="en-US" dirty="0" smtClean="0"/>
              <a:t>Configure user account name and user/</a:t>
            </a:r>
            <a:r>
              <a:rPr lang="en-US" dirty="0" err="1" smtClean="0"/>
              <a:t>superuser</a:t>
            </a:r>
            <a:r>
              <a:rPr lang="en-US" dirty="0" smtClean="0"/>
              <a:t> passwords</a:t>
            </a:r>
          </a:p>
          <a:p>
            <a:pPr>
              <a:defRPr/>
            </a:pPr>
            <a:r>
              <a:rPr lang="en-US" dirty="0" smtClean="0"/>
              <a:t>Shell window</a:t>
            </a:r>
          </a:p>
          <a:p>
            <a:pPr>
              <a:defRPr/>
            </a:pPr>
            <a:endParaRPr lang="en-US" dirty="0"/>
          </a:p>
          <a:p>
            <a:pPr>
              <a:defRPr/>
            </a:pPr>
            <a:endParaRPr lang="en-US" dirty="0" smtClean="0"/>
          </a:p>
          <a:p>
            <a:pPr marL="0" indent="0" algn="ctr">
              <a:buFontTx/>
              <a:buNone/>
              <a:defRPr/>
            </a:pPr>
            <a:r>
              <a:rPr lang="en-US" dirty="0" smtClean="0"/>
              <a:t>Demo</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 </a:t>
            </a:r>
            <a:r>
              <a:rPr lang="en-US" dirty="0" err="1" smtClean="0"/>
              <a:t>klaatu</a:t>
            </a:r>
            <a:endParaRPr lang="en-US" dirty="0"/>
          </a:p>
        </p:txBody>
      </p:sp>
      <p:sp>
        <p:nvSpPr>
          <p:cNvPr id="3" name="Content Placeholder 2"/>
          <p:cNvSpPr>
            <a:spLocks noGrp="1"/>
          </p:cNvSpPr>
          <p:nvPr>
            <p:ph idx="1"/>
          </p:nvPr>
        </p:nvSpPr>
        <p:spPr/>
        <p:txBody>
          <a:bodyPr/>
          <a:lstStyle/>
          <a:p>
            <a:r>
              <a:rPr lang="en-US" dirty="0" smtClean="0"/>
              <a:t>Everyone in the class has an account on </a:t>
            </a:r>
            <a:r>
              <a:rPr lang="en-US" dirty="0" err="1" smtClean="0"/>
              <a:t>klaatu.cs.washington.edu</a:t>
            </a:r>
            <a:endParaRPr lang="en-US" dirty="0" smtClean="0"/>
          </a:p>
          <a:p>
            <a:pPr lvl="1"/>
            <a:r>
              <a:rPr lang="en-US" dirty="0" err="1" smtClean="0"/>
              <a:t>Userid</a:t>
            </a:r>
            <a:r>
              <a:rPr lang="en-US" dirty="0" smtClean="0"/>
              <a:t> is your UW </a:t>
            </a:r>
            <a:r>
              <a:rPr lang="en-US" dirty="0" err="1" smtClean="0"/>
              <a:t>netid</a:t>
            </a:r>
            <a:endParaRPr lang="en-US" dirty="0" smtClean="0"/>
          </a:p>
          <a:p>
            <a:pPr lvl="1"/>
            <a:r>
              <a:rPr lang="en-US" dirty="0" smtClean="0"/>
              <a:t>Password was mailed to your @</a:t>
            </a:r>
            <a:r>
              <a:rPr lang="en-US" dirty="0" err="1" smtClean="0"/>
              <a:t>uw</a:t>
            </a:r>
            <a:r>
              <a:rPr lang="en-US" dirty="0" smtClean="0"/>
              <a:t> email address earlier today if </a:t>
            </a:r>
            <a:r>
              <a:rPr lang="en-US" smtClean="0"/>
              <a:t>you’re registered</a:t>
            </a:r>
            <a:endParaRPr lang="en-US" dirty="0" smtClean="0"/>
          </a:p>
          <a:p>
            <a:r>
              <a:rPr lang="en-US" dirty="0" smtClean="0"/>
              <a:t>Same Fedora Linux as the virtual machine</a:t>
            </a:r>
          </a:p>
          <a:p>
            <a:r>
              <a:rPr lang="en-US" dirty="0" smtClean="0"/>
              <a:t>More details and suggestions on the CSE 374 web</a:t>
            </a:r>
          </a:p>
          <a:p>
            <a:endParaRPr lang="en-US" dirty="0"/>
          </a:p>
          <a:p>
            <a:pPr marL="0" indent="0" algn="ctr">
              <a:buNone/>
            </a:pPr>
            <a:r>
              <a:rPr lang="en-US" dirty="0" smtClean="0"/>
              <a:t>demo</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20228087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1"/>
            </p:custDataLst>
          </p:nvPr>
        </p:nvSpPr>
        <p:spPr/>
        <p:txBody>
          <a:bodyPr/>
          <a:lstStyle/>
          <a:p>
            <a:r>
              <a:rPr lang="en-US" smtClean="0"/>
              <a:t>File Manipulation</a:t>
            </a:r>
          </a:p>
        </p:txBody>
      </p:sp>
      <p:sp>
        <p:nvSpPr>
          <p:cNvPr id="3" name="Content Placeholder 2"/>
          <p:cNvSpPr>
            <a:spLocks noGrp="1"/>
          </p:cNvSpPr>
          <p:nvPr>
            <p:ph idx="1"/>
            <p:custDataLst>
              <p:tags r:id="rId2"/>
            </p:custDataLst>
          </p:nvPr>
        </p:nvSpPr>
        <p:spPr>
          <a:xfrm>
            <a:off x="685800" y="1600200"/>
            <a:ext cx="7772400" cy="4953000"/>
          </a:xfrm>
        </p:spPr>
        <p:txBody>
          <a:bodyPr>
            <a:normAutofit fontScale="92500" lnSpcReduction="10000"/>
          </a:bodyPr>
          <a:lstStyle/>
          <a:p>
            <a:r>
              <a:rPr lang="en-US" dirty="0" smtClean="0"/>
              <a:t>You may be used to manipulating files via a GUI using WIMP</a:t>
            </a:r>
          </a:p>
          <a:p>
            <a:r>
              <a:rPr lang="en-US" dirty="0" smtClean="0"/>
              <a:t>You can do all the same things by running programs in the shell</a:t>
            </a:r>
          </a:p>
          <a:p>
            <a:r>
              <a:rPr lang="en-US" dirty="0" smtClean="0"/>
              <a:t>Just like an “explorer window”, the shell has a current working directory</a:t>
            </a:r>
          </a:p>
          <a:p>
            <a:r>
              <a:rPr lang="en-US" dirty="0" smtClean="0"/>
              <a:t>It really helps to remember the names of key commands: </a:t>
            </a:r>
            <a:r>
              <a:rPr lang="en-US" dirty="0" err="1" smtClean="0"/>
              <a:t>ls</a:t>
            </a:r>
            <a:r>
              <a:rPr lang="en-US" dirty="0" smtClean="0"/>
              <a:t>, </a:t>
            </a:r>
            <a:r>
              <a:rPr lang="en-US" dirty="0" err="1" smtClean="0"/>
              <a:t>cp</a:t>
            </a:r>
            <a:r>
              <a:rPr lang="en-US" dirty="0" smtClean="0"/>
              <a:t>, mv, </a:t>
            </a:r>
            <a:r>
              <a:rPr lang="en-US" dirty="0" err="1" smtClean="0"/>
              <a:t>rm</a:t>
            </a:r>
            <a:r>
              <a:rPr lang="en-US" dirty="0" smtClean="0"/>
              <a:t>, cat, cd, </a:t>
            </a:r>
            <a:r>
              <a:rPr lang="en-US" dirty="0" err="1" smtClean="0"/>
              <a:t>pwd</a:t>
            </a:r>
            <a:r>
              <a:rPr lang="en-US" dirty="0" smtClean="0"/>
              <a:t>. </a:t>
            </a:r>
          </a:p>
          <a:p>
            <a:pPr lvl="1"/>
            <a:r>
              <a:rPr lang="en-US" dirty="0" smtClean="0"/>
              <a:t>(Most are really just programs.)</a:t>
            </a:r>
          </a:p>
          <a:p>
            <a:r>
              <a:rPr lang="en-US" dirty="0" smtClean="0"/>
              <a:t>Current directory:  .</a:t>
            </a:r>
          </a:p>
          <a:p>
            <a:r>
              <a:rPr lang="en-US" dirty="0" smtClean="0"/>
              <a:t>Parent directory:  ..</a:t>
            </a:r>
          </a:p>
          <a:p>
            <a:r>
              <a:rPr lang="en-US" dirty="0" smtClean="0"/>
              <a:t>Relative vs. absolute pathnames</a:t>
            </a:r>
          </a:p>
          <a:p>
            <a:pPr marL="0" indent="0">
              <a:buNone/>
            </a:pPr>
            <a:endParaRPr lang="en-US" dirty="0" smtClean="0"/>
          </a:p>
          <a:p>
            <a:pPr marL="0" indent="0">
              <a:buNone/>
            </a:pPr>
            <a:r>
              <a:rPr lang="en-US" dirty="0" smtClean="0"/>
              <a:t>Start reading and trying things in the </a:t>
            </a:r>
            <a:r>
              <a:rPr lang="en-US" i="1" dirty="0" smtClean="0"/>
              <a:t>Linux Pocket Guide</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custDataLst>
              <p:tags r:id="rId1"/>
            </p:custDataLst>
          </p:nvPr>
        </p:nvSpPr>
        <p:spPr/>
        <p:txBody>
          <a:bodyPr/>
          <a:lstStyle/>
          <a:p>
            <a:pPr eaLnBrk="1" hangingPunct="1"/>
            <a:r>
              <a:rPr lang="en-US" smtClean="0"/>
              <a:t>What?</a:t>
            </a:r>
          </a:p>
        </p:txBody>
      </p:sp>
      <p:sp>
        <p:nvSpPr>
          <p:cNvPr id="3" name="Content Placeholder 2"/>
          <p:cNvSpPr>
            <a:spLocks noGrp="1"/>
          </p:cNvSpPr>
          <p:nvPr>
            <p:ph idx="1"/>
            <p:custDataLst>
              <p:tags r:id="rId2"/>
            </p:custDataLst>
          </p:nvPr>
        </p:nvSpPr>
        <p:spPr/>
        <p:txBody>
          <a:bodyPr/>
          <a:lstStyle/>
          <a:p>
            <a:pPr eaLnBrk="1" hangingPunct="1">
              <a:defRPr/>
            </a:pPr>
            <a:r>
              <a:rPr lang="en-US" dirty="0" smtClean="0"/>
              <a:t>Why would anyone want to interact like this?</a:t>
            </a:r>
          </a:p>
          <a:p>
            <a:pPr lvl="1" eaLnBrk="1" hangingPunct="1">
              <a:defRPr/>
            </a:pPr>
            <a:r>
              <a:rPr lang="en-US" dirty="0" smtClean="0">
                <a:ea typeface="+mn-ea"/>
                <a:cs typeface="+mn-cs"/>
              </a:rPr>
              <a:t>Old people who remember life before GUIs :-)</a:t>
            </a:r>
          </a:p>
          <a:p>
            <a:pPr lvl="1" eaLnBrk="1" hangingPunct="1">
              <a:defRPr/>
            </a:pPr>
            <a:r>
              <a:rPr lang="en-US" dirty="0" smtClean="0">
                <a:ea typeface="+mn-ea"/>
                <a:cs typeface="+mn-cs"/>
              </a:rPr>
              <a:t>Power users who can go faster</a:t>
            </a:r>
          </a:p>
          <a:p>
            <a:pPr lvl="1" eaLnBrk="1" hangingPunct="1">
              <a:defRPr/>
            </a:pPr>
            <a:r>
              <a:rPr lang="en-US" dirty="0" smtClean="0">
                <a:ea typeface="+mn-ea"/>
                <a:cs typeface="+mn-cs"/>
              </a:rPr>
              <a:t>Users who want easy logging</a:t>
            </a:r>
          </a:p>
          <a:p>
            <a:pPr lvl="1" eaLnBrk="1" hangingPunct="1">
              <a:defRPr/>
            </a:pPr>
            <a:r>
              <a:rPr lang="en-US" dirty="0" smtClean="0">
                <a:ea typeface="+mn-ea"/>
                <a:cs typeface="+mn-cs"/>
              </a:rPr>
              <a:t>Users who want easy instructions</a:t>
            </a:r>
          </a:p>
          <a:p>
            <a:pPr lvl="1" eaLnBrk="1" hangingPunct="1">
              <a:defRPr/>
            </a:pPr>
            <a:r>
              <a:rPr lang="en-US" dirty="0" smtClean="0">
                <a:ea typeface="+mn-ea"/>
                <a:cs typeface="+mn-cs"/>
              </a:rPr>
              <a:t>Users who want programmability (scripting!)</a:t>
            </a:r>
          </a:p>
          <a:p>
            <a:pPr eaLnBrk="1" hangingPunct="1">
              <a:defRPr/>
            </a:pPr>
            <a:r>
              <a:rPr lang="en-US" dirty="0" smtClean="0"/>
              <a:t>The last one will be the core of the first assignments</a:t>
            </a:r>
          </a:p>
          <a:p>
            <a:pPr eaLnBrk="1" hangingPunct="1">
              <a:defRPr/>
            </a:pPr>
            <a:r>
              <a:rPr lang="en-US" dirty="0" smtClean="0"/>
              <a:t>Most computer scientists use GUIs and shells, depending what they’re doing.</a:t>
            </a:r>
          </a:p>
          <a:p>
            <a:pPr eaLnBrk="1" hangingPunct="1">
              <a:defRPr/>
            </a:pPr>
            <a:r>
              <a:rPr lang="en-US" dirty="0" smtClean="0"/>
              <a:t>Linux has GUIs and Windows has shells</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custDataLst>
              <p:tags r:id="rId1"/>
            </p:custDataLst>
          </p:nvPr>
        </p:nvSpPr>
        <p:spPr/>
        <p:txBody>
          <a:bodyPr/>
          <a:lstStyle/>
          <a:p>
            <a:pPr eaLnBrk="1" hangingPunct="1"/>
            <a:r>
              <a:rPr lang="en-US" smtClean="0"/>
              <a:t>Options, man (and info)</a:t>
            </a:r>
          </a:p>
        </p:txBody>
      </p:sp>
      <p:sp>
        <p:nvSpPr>
          <p:cNvPr id="3" name="Content Placeholder 2"/>
          <p:cNvSpPr>
            <a:spLocks noGrp="1"/>
          </p:cNvSpPr>
          <p:nvPr>
            <p:ph idx="1"/>
            <p:custDataLst>
              <p:tags r:id="rId2"/>
            </p:custDataLst>
          </p:nvPr>
        </p:nvSpPr>
        <p:spPr/>
        <p:txBody>
          <a:bodyPr>
            <a:normAutofit fontScale="92500" lnSpcReduction="20000"/>
          </a:bodyPr>
          <a:lstStyle/>
          <a:p>
            <a:pPr eaLnBrk="1" hangingPunct="1">
              <a:defRPr/>
            </a:pPr>
            <a:r>
              <a:rPr lang="en-US" dirty="0" smtClean="0"/>
              <a:t>Bad news for new Linux users:</a:t>
            </a:r>
          </a:p>
          <a:p>
            <a:pPr lvl="1" eaLnBrk="1" hangingPunct="1">
              <a:defRPr/>
            </a:pPr>
            <a:r>
              <a:rPr lang="en-US" dirty="0" smtClean="0"/>
              <a:t>Program names and options are short, arcane, and numerous</a:t>
            </a:r>
          </a:p>
          <a:p>
            <a:pPr eaLnBrk="1" hangingPunct="1">
              <a:defRPr/>
            </a:pPr>
            <a:r>
              <a:rPr lang="en-US" dirty="0" smtClean="0"/>
              <a:t>Good news</a:t>
            </a:r>
          </a:p>
          <a:p>
            <a:pPr lvl="1" eaLnBrk="1" hangingPunct="1">
              <a:defRPr/>
            </a:pPr>
            <a:r>
              <a:rPr lang="en-US" dirty="0" smtClean="0"/>
              <a:t>Most programs print a </a:t>
            </a:r>
            <a:r>
              <a:rPr lang="en-US" i="1" dirty="0" smtClean="0"/>
              <a:t>usage</a:t>
            </a:r>
            <a:r>
              <a:rPr lang="en-US" dirty="0" smtClean="0"/>
              <a:t> argument if given bad options (or often implement -help or --help)</a:t>
            </a:r>
          </a:p>
          <a:p>
            <a:pPr lvl="1" eaLnBrk="1" hangingPunct="1">
              <a:defRPr/>
            </a:pPr>
            <a:r>
              <a:rPr lang="en-US" dirty="0" smtClean="0"/>
              <a:t>The command man </a:t>
            </a:r>
            <a:r>
              <a:rPr lang="en-US" i="1" dirty="0" smtClean="0"/>
              <a:t>what</a:t>
            </a:r>
            <a:r>
              <a:rPr lang="en-US" dirty="0" smtClean="0"/>
              <a:t> prints a file describing program </a:t>
            </a:r>
            <a:r>
              <a:rPr lang="en-US" i="1" dirty="0" smtClean="0"/>
              <a:t>what</a:t>
            </a:r>
          </a:p>
          <a:p>
            <a:pPr lvl="2" eaLnBrk="1" hangingPunct="1">
              <a:defRPr/>
            </a:pPr>
            <a:r>
              <a:rPr lang="en-US" dirty="0" smtClean="0"/>
              <a:t>Also: info </a:t>
            </a:r>
            <a:r>
              <a:rPr lang="en-US" i="1" dirty="0" smtClean="0"/>
              <a:t>what</a:t>
            </a:r>
            <a:r>
              <a:rPr lang="en-US" dirty="0" smtClean="0"/>
              <a:t> for complex programs (bash, </a:t>
            </a:r>
            <a:r>
              <a:rPr lang="en-US" dirty="0" err="1" smtClean="0"/>
              <a:t>gcc</a:t>
            </a:r>
            <a:r>
              <a:rPr lang="en-US" dirty="0" smtClean="0"/>
              <a:t>, some others</a:t>
            </a:r>
          </a:p>
          <a:p>
            <a:pPr lvl="1" eaLnBrk="1" hangingPunct="1">
              <a:defRPr/>
            </a:pPr>
            <a:r>
              <a:rPr lang="en-US" dirty="0" smtClean="0"/>
              <a:t>Tons of other resources (e.g., Linux Pocket Guide; the web – </a:t>
            </a:r>
            <a:r>
              <a:rPr lang="en-US" dirty="0" err="1" smtClean="0"/>
              <a:t>google</a:t>
            </a:r>
            <a:r>
              <a:rPr lang="en-US" dirty="0" smtClean="0"/>
              <a:t> is your friend)</a:t>
            </a:r>
          </a:p>
          <a:p>
            <a:pPr lvl="1" eaLnBrk="1" hangingPunct="1">
              <a:defRPr/>
            </a:pPr>
            <a:r>
              <a:rPr lang="en-US" dirty="0" smtClean="0"/>
              <a:t>Things are somewhat standardized (dashes for options followed by argument as needed)</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custDataLst>
              <p:tags r:id="rId1"/>
            </p:custDataLst>
          </p:nvPr>
        </p:nvSpPr>
        <p:spPr/>
        <p:txBody>
          <a:bodyPr/>
          <a:lstStyle/>
          <a:p>
            <a:r>
              <a:rPr lang="en-US" smtClean="0"/>
              <a:t>A Few More Programs and Options</a:t>
            </a:r>
          </a:p>
        </p:txBody>
      </p:sp>
      <p:sp>
        <p:nvSpPr>
          <p:cNvPr id="3" name="Content Placeholder 2"/>
          <p:cNvSpPr>
            <a:spLocks noGrp="1"/>
          </p:cNvSpPr>
          <p:nvPr>
            <p:ph idx="1"/>
            <p:custDataLst>
              <p:tags r:id="rId2"/>
            </p:custDataLst>
          </p:nvPr>
        </p:nvSpPr>
        <p:spPr/>
        <p:txBody>
          <a:bodyPr/>
          <a:lstStyle/>
          <a:p>
            <a:r>
              <a:rPr lang="en-US" dirty="0" smtClean="0"/>
              <a:t>less (is more)</a:t>
            </a:r>
          </a:p>
          <a:p>
            <a:pPr lvl="1"/>
            <a:r>
              <a:rPr lang="en-US" dirty="0" smtClean="0"/>
              <a:t>used by man</a:t>
            </a:r>
          </a:p>
          <a:p>
            <a:pPr lvl="1"/>
            <a:r>
              <a:rPr lang="en-US" dirty="0" smtClean="0"/>
              <a:t>spacebar, b, /search-</a:t>
            </a:r>
            <a:r>
              <a:rPr lang="en-US" dirty="0" err="1" smtClean="0"/>
              <a:t>exp</a:t>
            </a:r>
            <a:r>
              <a:rPr lang="en-US" dirty="0" smtClean="0"/>
              <a:t>, q</a:t>
            </a:r>
          </a:p>
          <a:p>
            <a:r>
              <a:rPr lang="en-US" dirty="0" err="1" smtClean="0"/>
              <a:t>chmod</a:t>
            </a:r>
            <a:endParaRPr lang="en-US" dirty="0" smtClean="0"/>
          </a:p>
          <a:p>
            <a:r>
              <a:rPr lang="en-US" dirty="0" smtClean="0"/>
              <a:t>mail</a:t>
            </a:r>
          </a:p>
          <a:p>
            <a:pPr marL="0" indent="0">
              <a:buNone/>
            </a:pPr>
            <a:r>
              <a:rPr lang="en-US" dirty="0" smtClean="0"/>
              <a:t>And some that aren’t technically programs (more on this later)</a:t>
            </a:r>
          </a:p>
          <a:p>
            <a:r>
              <a:rPr lang="en-US" dirty="0" smtClean="0"/>
              <a:t>exit</a:t>
            </a:r>
          </a:p>
          <a:p>
            <a:r>
              <a:rPr lang="en-US" dirty="0" smtClean="0"/>
              <a:t>echo</a:t>
            </a:r>
          </a:p>
          <a:p>
            <a:r>
              <a:rPr lang="en-US" dirty="0" smtClean="0"/>
              <a:t>(cd)</a:t>
            </a:r>
            <a:endParaRPr lang="en-US" dirty="0"/>
          </a:p>
        </p:txBody>
      </p:sp>
      <p:sp>
        <p:nvSpPr>
          <p:cNvPr id="2" name="Slide Number Placeholder 1"/>
          <p:cNvSpPr>
            <a:spLocks noGrp="1"/>
          </p:cNvSpPr>
          <p:nvPr>
            <p:ph type="sldNum" sz="quarter" idx="12"/>
          </p:nvPr>
        </p:nvSpPr>
        <p:spPr/>
        <p:txBody>
          <a:bodyPr/>
          <a:lstStyle/>
          <a:p>
            <a:fld id="{48DACF16-E0F0-4B7F-BDAB-0ED6A37A383D}"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smtClean="0"/>
              <a:t>Work to do!</a:t>
            </a:r>
          </a:p>
        </p:txBody>
      </p:sp>
      <p:sp>
        <p:nvSpPr>
          <p:cNvPr id="28675" name="Content Placeholder 2"/>
          <p:cNvSpPr>
            <a:spLocks noGrp="1"/>
          </p:cNvSpPr>
          <p:nvPr>
            <p:ph idx="1"/>
            <p:custDataLst>
              <p:tags r:id="rId2"/>
            </p:custDataLst>
          </p:nvPr>
        </p:nvSpPr>
        <p:spPr>
          <a:xfrm>
            <a:off x="685800" y="1600200"/>
            <a:ext cx="7772400" cy="5029200"/>
          </a:xfrm>
        </p:spPr>
        <p:txBody>
          <a:bodyPr>
            <a:normAutofit/>
          </a:bodyPr>
          <a:lstStyle/>
          <a:p>
            <a:pPr eaLnBrk="1" hangingPunct="1"/>
            <a:r>
              <a:rPr lang="en-US" dirty="0" smtClean="0"/>
              <a:t>Get started on homework 0 </a:t>
            </a:r>
            <a:r>
              <a:rPr lang="en-US" b="1" i="1" dirty="0" smtClean="0"/>
              <a:t>now!</a:t>
            </a:r>
            <a:r>
              <a:rPr lang="en-US" dirty="0" smtClean="0"/>
              <a:t> – due Friday</a:t>
            </a:r>
          </a:p>
          <a:p>
            <a:pPr lvl="1" eaLnBrk="1" hangingPunct="1"/>
            <a:r>
              <a:rPr lang="en-US" dirty="0" smtClean="0"/>
              <a:t>This means get your Linux setup working </a:t>
            </a:r>
            <a:r>
              <a:rPr lang="en-US" b="1" i="1" dirty="0" smtClean="0">
                <a:solidFill>
                  <a:srgbClr val="7030A0"/>
                </a:solidFill>
              </a:rPr>
              <a:t>today</a:t>
            </a:r>
            <a:r>
              <a:rPr lang="en-US" dirty="0" smtClean="0"/>
              <a:t> (well, ok, maybe tomorrow – but </a:t>
            </a:r>
            <a:r>
              <a:rPr lang="en-US" b="1" dirty="0" smtClean="0">
                <a:solidFill>
                  <a:srgbClr val="FF0066"/>
                </a:solidFill>
              </a:rPr>
              <a:t>not later!</a:t>
            </a:r>
            <a:r>
              <a:rPr lang="en-US" dirty="0" smtClean="0"/>
              <a:t>)</a:t>
            </a:r>
          </a:p>
          <a:p>
            <a:pPr lvl="2" eaLnBrk="1" hangingPunct="1"/>
            <a:r>
              <a:rPr lang="en-US" dirty="0" err="1" smtClean="0"/>
              <a:t>klaatu</a:t>
            </a:r>
            <a:r>
              <a:rPr lang="en-US" dirty="0" smtClean="0"/>
              <a:t> account info mailed this afternoon</a:t>
            </a:r>
          </a:p>
          <a:p>
            <a:pPr lvl="1" eaLnBrk="1" hangingPunct="1"/>
            <a:r>
              <a:rPr lang="en-US" dirty="0" smtClean="0"/>
              <a:t>Includes follow up on discussion board – join in!</a:t>
            </a:r>
          </a:p>
          <a:p>
            <a:pPr eaLnBrk="1" hangingPunct="1"/>
            <a:r>
              <a:rPr lang="en-US" dirty="0" smtClean="0"/>
              <a:t>Start reading/trying the Pocket Guide</a:t>
            </a:r>
          </a:p>
          <a:p>
            <a:pPr lvl="1" eaLnBrk="1" hangingPunct="1"/>
            <a:r>
              <a:rPr lang="en-US" dirty="0" smtClean="0"/>
              <a:t>pp. 1-32, then skim through later sections</a:t>
            </a:r>
          </a:p>
          <a:p>
            <a:pPr lvl="1" eaLnBrk="1" hangingPunct="1"/>
            <a:r>
              <a:rPr lang="en-US" dirty="0" smtClean="0"/>
              <a:t>Don’t memorize stuff – try it!</a:t>
            </a:r>
          </a:p>
          <a:p>
            <a:pPr lvl="1" eaLnBrk="1" hangingPunct="1"/>
            <a:r>
              <a:rPr lang="en-US" dirty="0" smtClean="0"/>
              <a:t>Get an idea of what’s possible and where to look</a:t>
            </a:r>
          </a:p>
          <a:p>
            <a:pPr eaLnBrk="1" hangingPunct="1"/>
            <a:r>
              <a:rPr lang="en-US" dirty="0" smtClean="0"/>
              <a:t>If you’re trying to register, follow instructions here…</a:t>
            </a:r>
          </a:p>
          <a:p>
            <a:pPr lvl="1" eaLnBrk="1" hangingPunct="1"/>
            <a:r>
              <a:rPr lang="en-US" dirty="0" smtClean="0"/>
              <a:t>And you can turn in hw0 even before registering…</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lstStyle/>
          <a:p>
            <a:pPr eaLnBrk="1" hangingPunct="1"/>
            <a:r>
              <a:rPr lang="en-US" smtClean="0"/>
              <a:t>Today</a:t>
            </a:r>
          </a:p>
        </p:txBody>
      </p:sp>
      <p:sp>
        <p:nvSpPr>
          <p:cNvPr id="5123" name="Content Placeholder 2"/>
          <p:cNvSpPr>
            <a:spLocks noGrp="1"/>
          </p:cNvSpPr>
          <p:nvPr>
            <p:ph idx="1"/>
            <p:custDataLst>
              <p:tags r:id="rId2"/>
            </p:custDataLst>
          </p:nvPr>
        </p:nvSpPr>
        <p:spPr/>
        <p:txBody>
          <a:bodyPr>
            <a:normAutofit fontScale="92500"/>
          </a:bodyPr>
          <a:lstStyle/>
          <a:p>
            <a:pPr eaLnBrk="1" hangingPunct="1">
              <a:defRPr/>
            </a:pPr>
            <a:r>
              <a:rPr lang="en-US" dirty="0" smtClean="0"/>
              <a:t>In class today</a:t>
            </a:r>
          </a:p>
          <a:p>
            <a:pPr lvl="1" eaLnBrk="1" hangingPunct="1">
              <a:defRPr/>
            </a:pPr>
            <a:r>
              <a:rPr lang="en-US" dirty="0" smtClean="0"/>
              <a:t>Course mechanics</a:t>
            </a:r>
          </a:p>
          <a:p>
            <a:pPr lvl="1" eaLnBrk="1" hangingPunct="1">
              <a:defRPr/>
            </a:pPr>
            <a:r>
              <a:rPr lang="en-US" dirty="0" smtClean="0"/>
              <a:t>Overview and plan</a:t>
            </a:r>
          </a:p>
          <a:p>
            <a:pPr lvl="1" eaLnBrk="1" hangingPunct="1">
              <a:defRPr/>
            </a:pPr>
            <a:r>
              <a:rPr lang="en-US" dirty="0" smtClean="0"/>
              <a:t>Dive into the </a:t>
            </a:r>
            <a:r>
              <a:rPr lang="en-US" i="1" dirty="0" smtClean="0"/>
              <a:t>command shell</a:t>
            </a:r>
          </a:p>
          <a:p>
            <a:pPr eaLnBrk="1" hangingPunct="1">
              <a:defRPr/>
            </a:pPr>
            <a:r>
              <a:rPr lang="en-US" dirty="0" smtClean="0"/>
              <a:t>By next time</a:t>
            </a:r>
          </a:p>
          <a:p>
            <a:pPr lvl="1" eaLnBrk="1" hangingPunct="1">
              <a:defRPr/>
            </a:pPr>
            <a:r>
              <a:rPr lang="en-US" dirty="0" smtClean="0"/>
              <a:t>Get going on homework 0</a:t>
            </a:r>
          </a:p>
          <a:p>
            <a:pPr lvl="2" eaLnBrk="1" hangingPunct="1">
              <a:defRPr/>
            </a:pPr>
            <a:r>
              <a:rPr lang="en-US" dirty="0" smtClean="0"/>
              <a:t>Due Friday night!!</a:t>
            </a:r>
          </a:p>
          <a:p>
            <a:pPr lvl="2" eaLnBrk="1" hangingPunct="1">
              <a:defRPr/>
            </a:pPr>
            <a:r>
              <a:rPr lang="en-US" dirty="0" smtClean="0"/>
              <a:t>Goal: Get a login shell on your Linux machine (probably CSE VM or </a:t>
            </a:r>
            <a:r>
              <a:rPr lang="en-US" dirty="0" err="1" smtClean="0"/>
              <a:t>klaatu</a:t>
            </a:r>
            <a:r>
              <a:rPr lang="en-US" dirty="0" smtClean="0"/>
              <a:t>) so you’re ready to go!</a:t>
            </a:r>
          </a:p>
          <a:p>
            <a:pPr lvl="1" eaLnBrk="1" hangingPunct="1">
              <a:defRPr/>
            </a:pPr>
            <a:r>
              <a:rPr lang="en-US" dirty="0" smtClean="0"/>
              <a:t>Start reading Linux Pocket Guide (pp. 1-36 [1-33 1</a:t>
            </a:r>
            <a:r>
              <a:rPr lang="en-US" baseline="30000" dirty="0" smtClean="0"/>
              <a:t>st</a:t>
            </a:r>
            <a:r>
              <a:rPr lang="en-US" dirty="0" smtClean="0"/>
              <a:t> </a:t>
            </a:r>
            <a:r>
              <a:rPr lang="en-US" dirty="0" err="1" smtClean="0"/>
              <a:t>ed</a:t>
            </a:r>
            <a:r>
              <a:rPr lang="en-US" dirty="0" smtClean="0"/>
              <a:t>] for sure; skim other parts for interesting things)</a:t>
            </a:r>
          </a:p>
          <a:p>
            <a:pPr eaLnBrk="1" hangingPunct="1">
              <a:defRPr/>
            </a:pPr>
            <a:endParaRPr lang="en-US" dirty="0" smtClean="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custDataLst>
              <p:tags r:id="rId1"/>
            </p:custDataLst>
          </p:nvPr>
        </p:nvSpPr>
        <p:spPr/>
        <p:txBody>
          <a:bodyPr/>
          <a:lstStyle/>
          <a:p>
            <a:pPr eaLnBrk="1" hangingPunct="1"/>
            <a:r>
              <a:rPr lang="en-US" smtClean="0"/>
              <a:t>Who</a:t>
            </a:r>
          </a:p>
        </p:txBody>
      </p:sp>
      <p:sp>
        <p:nvSpPr>
          <p:cNvPr id="6147" name="Content Placeholder 2"/>
          <p:cNvSpPr>
            <a:spLocks noGrp="1"/>
          </p:cNvSpPr>
          <p:nvPr>
            <p:ph idx="1"/>
            <p:custDataLst>
              <p:tags r:id="rId2"/>
            </p:custDataLst>
          </p:nvPr>
        </p:nvSpPr>
        <p:spPr>
          <a:xfrm>
            <a:off x="685800" y="1600200"/>
            <a:ext cx="7772400" cy="5181600"/>
          </a:xfrm>
        </p:spPr>
        <p:txBody>
          <a:bodyPr>
            <a:normAutofit fontScale="92500" lnSpcReduction="10000"/>
          </a:bodyPr>
          <a:lstStyle/>
          <a:p>
            <a:pPr eaLnBrk="1" hangingPunct="1"/>
            <a:r>
              <a:rPr lang="en-US" dirty="0" smtClean="0"/>
              <a:t>Staff</a:t>
            </a:r>
          </a:p>
          <a:p>
            <a:pPr lvl="1" eaLnBrk="1" hangingPunct="1"/>
            <a:r>
              <a:rPr lang="en-US" dirty="0" smtClean="0"/>
              <a:t>Hal Perkins, instructor</a:t>
            </a:r>
          </a:p>
          <a:p>
            <a:pPr lvl="1" eaLnBrk="1" hangingPunct="1"/>
            <a:r>
              <a:rPr lang="en-US" dirty="0" smtClean="0"/>
              <a:t>Irene Liu</a:t>
            </a:r>
          </a:p>
          <a:p>
            <a:pPr lvl="1" eaLnBrk="1" hangingPunct="1"/>
            <a:r>
              <a:rPr lang="en-US" dirty="0" err="1" smtClean="0"/>
              <a:t>Kuikui</a:t>
            </a:r>
            <a:r>
              <a:rPr lang="en-US" dirty="0" smtClean="0"/>
              <a:t> Liu</a:t>
            </a:r>
          </a:p>
          <a:p>
            <a:pPr lvl="1" eaLnBrk="1" hangingPunct="1"/>
            <a:r>
              <a:rPr lang="en-US" dirty="0" smtClean="0"/>
              <a:t>Josh </a:t>
            </a:r>
            <a:r>
              <a:rPr lang="en-US" dirty="0" err="1" smtClean="0"/>
              <a:t>Nazarian</a:t>
            </a:r>
            <a:endParaRPr lang="en-US" dirty="0" smtClean="0"/>
          </a:p>
          <a:p>
            <a:pPr lvl="1" eaLnBrk="1" hangingPunct="1"/>
            <a:r>
              <a:rPr lang="en-US" dirty="0" err="1" smtClean="0"/>
              <a:t>Soumya</a:t>
            </a:r>
            <a:r>
              <a:rPr lang="en-US" dirty="0" smtClean="0"/>
              <a:t> </a:t>
            </a:r>
            <a:r>
              <a:rPr lang="en-US" dirty="0" err="1" smtClean="0"/>
              <a:t>Vasisht</a:t>
            </a:r>
            <a:endParaRPr lang="en-US" dirty="0" smtClean="0"/>
          </a:p>
          <a:p>
            <a:pPr lvl="1" eaLnBrk="1" hangingPunct="1"/>
            <a:r>
              <a:rPr lang="en-US" dirty="0" smtClean="0"/>
              <a:t>Jack Zhang</a:t>
            </a:r>
          </a:p>
          <a:p>
            <a:pPr eaLnBrk="1" hangingPunct="1"/>
            <a:r>
              <a:rPr lang="en-US" dirty="0" smtClean="0"/>
              <a:t>Office hours posted now.  Use them to get “unstuck” so you can make progress on your own.</a:t>
            </a:r>
            <a:endParaRPr lang="en-US" dirty="0"/>
          </a:p>
          <a:p>
            <a:pPr eaLnBrk="1" hangingPunct="1"/>
            <a:r>
              <a:rPr lang="en-US" dirty="0" smtClean="0"/>
              <a:t>You!</a:t>
            </a:r>
          </a:p>
          <a:p>
            <a:pPr lvl="1" eaLnBrk="1" hangingPunct="1"/>
            <a:r>
              <a:rPr lang="en-US" dirty="0" smtClean="0"/>
              <a:t>Over 70 people(!)</a:t>
            </a:r>
          </a:p>
          <a:p>
            <a:pPr lvl="1" eaLnBrk="1" hangingPunct="1"/>
            <a:r>
              <a:rPr lang="en-US" dirty="0" smtClean="0"/>
              <a:t>Who has used Linux before?</a:t>
            </a:r>
          </a:p>
          <a:p>
            <a:pPr lvl="1" eaLnBrk="1" hangingPunct="1"/>
            <a:r>
              <a:rPr lang="en-US" dirty="0" smtClean="0"/>
              <a:t>Who has written a C program before?</a:t>
            </a:r>
          </a:p>
          <a:p>
            <a:pPr lvl="2" eaLnBrk="1" hangingPunct="1"/>
            <a:r>
              <a:rPr lang="en-US" dirty="0" smtClean="0"/>
              <a:t>Beyond hello world?</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you’re trying to add the course…</a:t>
            </a:r>
            <a:endParaRPr lang="en-US" dirty="0"/>
          </a:p>
        </p:txBody>
      </p:sp>
      <p:sp>
        <p:nvSpPr>
          <p:cNvPr id="3" name="Content Placeholder 2"/>
          <p:cNvSpPr>
            <a:spLocks noGrp="1"/>
          </p:cNvSpPr>
          <p:nvPr>
            <p:ph idx="1"/>
          </p:nvPr>
        </p:nvSpPr>
        <p:spPr/>
        <p:txBody>
          <a:bodyPr/>
          <a:lstStyle/>
          <a:p>
            <a:r>
              <a:rPr lang="en-US" dirty="0" smtClean="0"/>
              <a:t>Watch for positions to open up in the next couple of days as people adjust their schedules</a:t>
            </a:r>
          </a:p>
          <a:p>
            <a:endParaRPr lang="en-US" dirty="0"/>
          </a:p>
          <a:p>
            <a:r>
              <a:rPr lang="en-US" dirty="0" smtClean="0"/>
              <a:t>Fill out the online “I went to the first lecture and want to add the class” form</a:t>
            </a:r>
          </a:p>
          <a:p>
            <a:pPr lvl="1"/>
            <a:r>
              <a:rPr lang="en-US" dirty="0" smtClean="0"/>
              <a:t>Instructions at the end of class</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15265473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smtClean="0"/>
              <a:t>What</a:t>
            </a:r>
          </a:p>
        </p:txBody>
      </p:sp>
      <p:sp>
        <p:nvSpPr>
          <p:cNvPr id="7171" name="Content Placeholder 2"/>
          <p:cNvSpPr>
            <a:spLocks noGrp="1"/>
          </p:cNvSpPr>
          <p:nvPr>
            <p:ph idx="1"/>
            <p:custDataLst>
              <p:tags r:id="rId2"/>
            </p:custDataLst>
          </p:nvPr>
        </p:nvSpPr>
        <p:spPr/>
        <p:txBody>
          <a:bodyPr>
            <a:normAutofit/>
          </a:bodyPr>
          <a:lstStyle/>
          <a:p>
            <a:pPr eaLnBrk="1" hangingPunct="1"/>
            <a:r>
              <a:rPr lang="en-US" dirty="0" smtClean="0"/>
              <a:t>3 classes/week (slides, code, demos, questions)</a:t>
            </a:r>
          </a:p>
          <a:p>
            <a:pPr lvl="1" eaLnBrk="1" hangingPunct="1"/>
            <a:r>
              <a:rPr lang="en-US" dirty="0" smtClean="0"/>
              <a:t>Material online (often after class), but </a:t>
            </a:r>
            <a:r>
              <a:rPr lang="en-US" b="1" dirty="0" smtClean="0"/>
              <a:t>TAKE NOTES!</a:t>
            </a:r>
            <a:r>
              <a:rPr lang="en-US" dirty="0" smtClean="0"/>
              <a:t> </a:t>
            </a:r>
          </a:p>
          <a:p>
            <a:pPr lvl="1" eaLnBrk="1" hangingPunct="1"/>
            <a:r>
              <a:rPr lang="en-US" dirty="0" smtClean="0"/>
              <a:t>Advice: jot down keywords and ideas; look up details later</a:t>
            </a:r>
          </a:p>
          <a:p>
            <a:pPr lvl="1" eaLnBrk="1" hangingPunct="1"/>
            <a:r>
              <a:rPr lang="en-US" dirty="0" smtClean="0"/>
              <a:t>Advice: use class for concepts (you can do </a:t>
            </a:r>
            <a:r>
              <a:rPr lang="en-US" i="1" dirty="0" smtClean="0"/>
              <a:t>this</a:t>
            </a:r>
            <a:r>
              <a:rPr lang="en-US" dirty="0" smtClean="0"/>
              <a:t>); use documentation for details (</a:t>
            </a:r>
            <a:r>
              <a:rPr lang="en-US" i="1" dirty="0" smtClean="0"/>
              <a:t>how</a:t>
            </a:r>
            <a:r>
              <a:rPr lang="en-US" dirty="0" smtClean="0"/>
              <a:t>)</a:t>
            </a:r>
          </a:p>
          <a:p>
            <a:pPr lvl="1" eaLnBrk="1" hangingPunct="1"/>
            <a:r>
              <a:rPr lang="en-US" dirty="0" smtClean="0"/>
              <a:t>Advice: experiment, try things later that day</a:t>
            </a:r>
          </a:p>
          <a:p>
            <a:pPr lvl="1" eaLnBrk="1" hangingPunct="1"/>
            <a:r>
              <a:rPr lang="en-US" dirty="0" smtClean="0"/>
              <a:t>Warning: the slides are </a:t>
            </a:r>
            <a:r>
              <a:rPr lang="en-US" b="1" dirty="0" smtClean="0"/>
              <a:t>not</a:t>
            </a:r>
            <a:r>
              <a:rPr lang="en-US" dirty="0" smtClean="0"/>
              <a:t> </a:t>
            </a:r>
            <a:r>
              <a:rPr lang="en-US" i="1" dirty="0" smtClean="0"/>
              <a:t>nearly enough </a:t>
            </a:r>
            <a:r>
              <a:rPr lang="en-US" dirty="0" smtClean="0"/>
              <a:t>to learn everything you need.  They are an outline, tour guide, orientation only.</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pPr eaLnBrk="1" hangingPunct="1"/>
            <a:r>
              <a:rPr lang="en-US" smtClean="0"/>
              <a:t>Requirements</a:t>
            </a:r>
          </a:p>
        </p:txBody>
      </p:sp>
      <p:sp>
        <p:nvSpPr>
          <p:cNvPr id="3" name="Content Placeholder 2"/>
          <p:cNvSpPr>
            <a:spLocks noGrp="1"/>
          </p:cNvSpPr>
          <p:nvPr>
            <p:ph idx="1"/>
            <p:custDataLst>
              <p:tags r:id="rId2"/>
            </p:custDataLst>
          </p:nvPr>
        </p:nvSpPr>
        <p:spPr/>
        <p:txBody>
          <a:bodyPr>
            <a:normAutofit fontScale="92500" lnSpcReduction="10000"/>
          </a:bodyPr>
          <a:lstStyle/>
          <a:p>
            <a:pPr eaLnBrk="1" hangingPunct="1">
              <a:defRPr/>
            </a:pPr>
            <a:r>
              <a:rPr lang="en-US" dirty="0" smtClean="0"/>
              <a:t>7 </a:t>
            </a:r>
            <a:r>
              <a:rPr lang="en-US" dirty="0" err="1" smtClean="0"/>
              <a:t>homeworks</a:t>
            </a:r>
            <a:r>
              <a:rPr lang="en-US" dirty="0" smtClean="0"/>
              <a:t> (+ / - 1) (55%)</a:t>
            </a:r>
          </a:p>
          <a:p>
            <a:pPr lvl="1" eaLnBrk="1" hangingPunct="1">
              <a:defRPr/>
            </a:pPr>
            <a:r>
              <a:rPr lang="en-US" dirty="0" smtClean="0"/>
              <a:t>3 shell commands and scripting </a:t>
            </a:r>
          </a:p>
          <a:p>
            <a:pPr lvl="1" eaLnBrk="1" hangingPunct="1">
              <a:defRPr/>
            </a:pPr>
            <a:r>
              <a:rPr lang="en-US" dirty="0" smtClean="0"/>
              <a:t>3 C programming</a:t>
            </a:r>
          </a:p>
          <a:p>
            <a:pPr lvl="2" eaLnBrk="1" hangingPunct="1">
              <a:defRPr/>
            </a:pPr>
            <a:r>
              <a:rPr lang="en-US" dirty="0" smtClean="0"/>
              <a:t>Later two of these use tools extensively</a:t>
            </a:r>
          </a:p>
          <a:p>
            <a:pPr lvl="2" eaLnBrk="1" hangingPunct="1">
              <a:defRPr/>
            </a:pPr>
            <a:r>
              <a:rPr lang="en-US" dirty="0"/>
              <a:t>O</a:t>
            </a:r>
            <a:r>
              <a:rPr lang="en-US" dirty="0" smtClean="0"/>
              <a:t>ne is a team project (work in pairs)</a:t>
            </a:r>
          </a:p>
          <a:p>
            <a:pPr lvl="1" eaLnBrk="1" hangingPunct="1">
              <a:defRPr/>
            </a:pPr>
            <a:r>
              <a:rPr lang="en-US" dirty="0" smtClean="0"/>
              <a:t>1 C++ programming</a:t>
            </a:r>
          </a:p>
          <a:p>
            <a:pPr eaLnBrk="1" hangingPunct="1">
              <a:defRPr/>
            </a:pPr>
            <a:r>
              <a:rPr lang="en-US" dirty="0" smtClean="0"/>
              <a:t>1 midterm (15%), 1 final (25%)</a:t>
            </a:r>
          </a:p>
          <a:p>
            <a:pPr eaLnBrk="1" hangingPunct="1">
              <a:defRPr/>
            </a:pPr>
            <a:r>
              <a:rPr lang="en-US" dirty="0" smtClean="0"/>
              <a:t>Last 5% is citizenship, participation, etc.</a:t>
            </a:r>
          </a:p>
          <a:p>
            <a:pPr eaLnBrk="1" hangingPunct="1">
              <a:defRPr/>
            </a:pPr>
            <a:r>
              <a:rPr lang="en-US" dirty="0" smtClean="0"/>
              <a:t>Collaboration: individual work unless announced otherwise; </a:t>
            </a:r>
            <a:r>
              <a:rPr lang="en-US" i="1" dirty="0" smtClean="0"/>
              <a:t>never</a:t>
            </a:r>
            <a:r>
              <a:rPr lang="en-US" dirty="0" smtClean="0"/>
              <a:t> look at or show your code to others</a:t>
            </a:r>
          </a:p>
          <a:p>
            <a:pPr eaLnBrk="1" hangingPunct="1">
              <a:defRPr/>
            </a:pPr>
            <a:r>
              <a:rPr lang="en-US" dirty="0" smtClean="0"/>
              <a:t>Extra credit: when available, small effect on your grade if you do it – no effect if you don’t</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pPr eaLnBrk="1" hangingPunct="1"/>
            <a:r>
              <a:rPr lang="en-US" smtClean="0"/>
              <a:t>Academic Integrity</a:t>
            </a:r>
          </a:p>
        </p:txBody>
      </p:sp>
      <p:sp>
        <p:nvSpPr>
          <p:cNvPr id="10243" name="Content Placeholder 2"/>
          <p:cNvSpPr>
            <a:spLocks noGrp="1"/>
          </p:cNvSpPr>
          <p:nvPr>
            <p:ph idx="1"/>
            <p:custDataLst>
              <p:tags r:id="rId2"/>
            </p:custDataLst>
          </p:nvPr>
        </p:nvSpPr>
        <p:spPr/>
        <p:txBody>
          <a:bodyPr/>
          <a:lstStyle/>
          <a:p>
            <a:pPr eaLnBrk="1" hangingPunct="1"/>
            <a:r>
              <a:rPr lang="en-US" dirty="0" smtClean="0"/>
              <a:t>Policy on the course web.  </a:t>
            </a:r>
            <a:r>
              <a:rPr lang="en-US" b="1" dirty="0" smtClean="0">
                <a:solidFill>
                  <a:srgbClr val="FF0000"/>
                </a:solidFill>
              </a:rPr>
              <a:t>Read it!</a:t>
            </a:r>
          </a:p>
          <a:p>
            <a:pPr eaLnBrk="1" hangingPunct="1"/>
            <a:r>
              <a:rPr lang="en-US" dirty="0" smtClean="0"/>
              <a:t>Do your own work – always explain any unconventional action on your part</a:t>
            </a:r>
          </a:p>
          <a:p>
            <a:pPr eaLnBrk="1" hangingPunct="1"/>
            <a:r>
              <a:rPr lang="en-US" dirty="0" smtClean="0"/>
              <a:t>I trust you completely</a:t>
            </a:r>
          </a:p>
          <a:p>
            <a:pPr eaLnBrk="1" hangingPunct="1"/>
            <a:r>
              <a:rPr lang="en-US" dirty="0" smtClean="0"/>
              <a:t>I have no sympathy for trust violations – nor should you</a:t>
            </a:r>
          </a:p>
          <a:p>
            <a:pPr eaLnBrk="1" hangingPunct="1"/>
            <a:r>
              <a:rPr lang="en-US" dirty="0" smtClean="0"/>
              <a:t>Honest work is the most important feature of a university.  It shows respect for your colleagues </a:t>
            </a:r>
            <a:r>
              <a:rPr lang="en-US" i="1" dirty="0" smtClean="0"/>
              <a:t>and yourself.</a:t>
            </a:r>
            <a:r>
              <a:rPr lang="en-US" dirty="0" smtClean="0"/>
              <a:t> </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pPr eaLnBrk="1" hangingPunct="1"/>
            <a:r>
              <a:rPr lang="en-US" smtClean="0"/>
              <a:t>Deadlines</a:t>
            </a:r>
          </a:p>
        </p:txBody>
      </p:sp>
      <p:sp>
        <p:nvSpPr>
          <p:cNvPr id="9219" name="Content Placeholder 2"/>
          <p:cNvSpPr>
            <a:spLocks noGrp="1"/>
          </p:cNvSpPr>
          <p:nvPr>
            <p:ph idx="1"/>
            <p:custDataLst>
              <p:tags r:id="rId2"/>
            </p:custDataLst>
          </p:nvPr>
        </p:nvSpPr>
        <p:spPr/>
        <p:txBody>
          <a:bodyPr/>
          <a:lstStyle/>
          <a:p>
            <a:pPr eaLnBrk="1" hangingPunct="1"/>
            <a:r>
              <a:rPr lang="en-US" dirty="0" smtClean="0"/>
              <a:t>Turn things in on time!</a:t>
            </a:r>
          </a:p>
          <a:p>
            <a:pPr eaLnBrk="1" hangingPunct="1"/>
            <a:r>
              <a:rPr lang="en-US" dirty="0" smtClean="0"/>
              <a:t>But things happen, so …</a:t>
            </a:r>
          </a:p>
          <a:p>
            <a:pPr lvl="1" eaLnBrk="1" hangingPunct="1"/>
            <a:r>
              <a:rPr lang="en-US" dirty="0" smtClean="0"/>
              <a:t>You have 4 late days to use this quarter</a:t>
            </a:r>
          </a:p>
          <a:p>
            <a:pPr lvl="1" eaLnBrk="1" hangingPunct="1"/>
            <a:r>
              <a:rPr lang="en-US" dirty="0" smtClean="0"/>
              <a:t>No more than 2 late days per assignment</a:t>
            </a:r>
          </a:p>
          <a:p>
            <a:pPr lvl="1" eaLnBrk="1" hangingPunct="1"/>
            <a:r>
              <a:rPr lang="en-US" dirty="0" smtClean="0"/>
              <a:t>Counted in 24 hour chunks (10 min = 24 hours)</a:t>
            </a:r>
          </a:p>
          <a:p>
            <a:pPr lvl="1" eaLnBrk="1" hangingPunct="1"/>
            <a:r>
              <a:rPr lang="en-US" dirty="0" smtClean="0"/>
              <a:t>On group projects, can only use if both partners have late days and both partners are charged</a:t>
            </a:r>
          </a:p>
          <a:p>
            <a:pPr eaLnBrk="1" hangingPunct="1"/>
            <a:r>
              <a:rPr lang="en-US" dirty="0" smtClean="0"/>
              <a:t>That’s it.  No other extensions </a:t>
            </a:r>
            <a:r>
              <a:rPr lang="en-US" sz="1200" dirty="0" smtClean="0"/>
              <a:t>(but contact instructor if you are hospitalized)</a:t>
            </a:r>
          </a:p>
          <a:p>
            <a:pPr eaLnBrk="1" hangingPunct="1"/>
            <a:r>
              <a:rPr lang="en-US" dirty="0" smtClean="0"/>
              <a:t>Advice: Save late days for the end of quarter when you (might) really need them</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382</TotalTime>
  <Words>2511</Words>
  <Application>Microsoft Macintosh PowerPoint</Application>
  <PresentationFormat>On-screen Show (4:3)</PresentationFormat>
  <Paragraphs>296</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simple</vt:lpstr>
      <vt:lpstr>CSE 374 Programming Concepts &amp; Tools</vt:lpstr>
      <vt:lpstr>Welcome!</vt:lpstr>
      <vt:lpstr>Today</vt:lpstr>
      <vt:lpstr>Who</vt:lpstr>
      <vt:lpstr>If you’re trying to add the course…</vt:lpstr>
      <vt:lpstr>What</vt:lpstr>
      <vt:lpstr>Requirements</vt:lpstr>
      <vt:lpstr>Academic Integrity</vt:lpstr>
      <vt:lpstr>Deadlines</vt:lpstr>
      <vt:lpstr>What to Expect</vt:lpstr>
      <vt:lpstr>Resources – Books</vt:lpstr>
      <vt:lpstr>Books?  In the 21st Century??</vt:lpstr>
      <vt:lpstr>So What is CSE 374?</vt:lpstr>
      <vt:lpstr>5 General Areas</vt:lpstr>
      <vt:lpstr>5 General Areas</vt:lpstr>
      <vt:lpstr>5 General Areas</vt:lpstr>
      <vt:lpstr>5 General Areas</vt:lpstr>
      <vt:lpstr>5 General Areas</vt:lpstr>
      <vt:lpstr>Perspective</vt:lpstr>
      <vt:lpstr>The O/S, the Filesystem, the Shell</vt:lpstr>
      <vt:lpstr>Linux Cycles</vt:lpstr>
      <vt:lpstr>Free CSE Linux (virtual) Machines!</vt:lpstr>
      <vt:lpstr>UW CSE Linux Virtual Machine</vt:lpstr>
      <vt:lpstr>Alternative - klaatu</vt:lpstr>
      <vt:lpstr>File Manipulation</vt:lpstr>
      <vt:lpstr>What?</vt:lpstr>
      <vt:lpstr>Options, man (and info)</vt:lpstr>
      <vt:lpstr>A Few More Programs and Options</vt:lpstr>
      <vt:lpstr>Work to do!</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72</cp:revision>
  <cp:lastPrinted>2015-09-30T04:22:51Z</cp:lastPrinted>
  <dcterms:created xsi:type="dcterms:W3CDTF">2012-01-03T19:22:20Z</dcterms:created>
  <dcterms:modified xsi:type="dcterms:W3CDTF">2015-10-02T01:35:37Z</dcterms:modified>
</cp:coreProperties>
</file>