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12192000"/>
  <p:notesSz cx="6858000" cy="9144000"/>
  <p:embeddedFontLst>
    <p:embeddedFont>
      <p:font typeface="Montserrat"/>
      <p:regular r:id="rId40"/>
      <p:bold r:id="rId41"/>
      <p:italic r:id="rId42"/>
      <p:boldItalic r:id="rId43"/>
    </p:embeddedFont>
    <p:embeddedFont>
      <p:font typeface="Tahoma"/>
      <p:regular r:id="rId44"/>
      <p:bold r:id="rId45"/>
    </p:embeddedFont>
    <p:embeddedFont>
      <p:font typeface="Quattrocento Sans"/>
      <p:regular r:id="rId46"/>
      <p:bold r:id="rId47"/>
      <p:italic r:id="rId48"/>
      <p:boldItalic r:id="rId49"/>
    </p:embeddedFont>
    <p:embeddedFont>
      <p:font typeface="Helvetica Neue"/>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4" roundtripDataSignature="AMtx7miIV+CfTjkvg286SI8axwlwcWTr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A8379E3-33A4-40A0-975C-9F69E7BDFF95}">
  <a:tblStyle styleId="{5A8379E3-33A4-40A0-975C-9F69E7BDFF9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398E5E2-E9DE-42C6-8B22-C9D5A66DE3D5}" styleName="Table_1">
    <a:wholeTbl>
      <a:tcTxStyle b="off" i="off">
        <a:font>
          <a:latin typeface="Tw Cen MT"/>
          <a:ea typeface="Tw Cen MT"/>
          <a:cs typeface="Tw Cen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A"/>
          </a:solidFill>
        </a:fill>
      </a:tcStyle>
    </a:wholeTbl>
    <a:band1H>
      <a:tcTxStyle/>
      <a:tcStyle>
        <a:fill>
          <a:solidFill>
            <a:srgbClr val="CBE2F5"/>
          </a:solidFill>
        </a:fill>
      </a:tcStyle>
    </a:band1H>
    <a:band2H>
      <a:tcTxStyle/>
    </a:band2H>
    <a:band1V>
      <a:tcTxStyle/>
      <a:tcStyle>
        <a:fill>
          <a:solidFill>
            <a:srgbClr val="CBE2F5"/>
          </a:solidFill>
        </a:fill>
      </a:tcStyle>
    </a:band1V>
    <a:band2V>
      <a:tcTxStyle/>
    </a:band2V>
    <a:lastCol>
      <a:tcTxStyle b="on" i="off">
        <a:font>
          <a:latin typeface="Tw Cen MT"/>
          <a:ea typeface="Tw Cen MT"/>
          <a:cs typeface="Tw Cen MT"/>
        </a:font>
        <a:schemeClr val="lt1"/>
      </a:tcTxStyle>
      <a:tcStyle>
        <a:fill>
          <a:solidFill>
            <a:schemeClr val="accent1"/>
          </a:solidFill>
        </a:fill>
      </a:tcStyle>
    </a:lastCol>
    <a:firstCol>
      <a:tcTxStyle b="on" i="off">
        <a:font>
          <a:latin typeface="Tw Cen MT"/>
          <a:ea typeface="Tw Cen MT"/>
          <a:cs typeface="Tw Cen MT"/>
        </a:font>
        <a:schemeClr val="lt1"/>
      </a:tcTxStyle>
      <a:tcStyle>
        <a:fill>
          <a:solidFill>
            <a:schemeClr val="accent1"/>
          </a:solidFill>
        </a:fill>
      </a:tcStyle>
    </a:firstCol>
    <a:lastRow>
      <a:tcTxStyle b="on" i="off">
        <a:font>
          <a:latin typeface="Tw Cen MT"/>
          <a:ea typeface="Tw Cen MT"/>
          <a:cs typeface="Tw Cen M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w Cen MT"/>
          <a:ea typeface="Tw Cen MT"/>
          <a:cs typeface="Tw Cen M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42" Type="http://schemas.openxmlformats.org/officeDocument/2006/relationships/font" Target="fonts/Montserrat-italic.fntdata"/><Relationship Id="rId41" Type="http://schemas.openxmlformats.org/officeDocument/2006/relationships/font" Target="fonts/Montserrat-bold.fntdata"/><Relationship Id="rId44" Type="http://schemas.openxmlformats.org/officeDocument/2006/relationships/font" Target="fonts/Tahoma-regular.fntdata"/><Relationship Id="rId43" Type="http://schemas.openxmlformats.org/officeDocument/2006/relationships/font" Target="fonts/Montserrat-boldItalic.fntdata"/><Relationship Id="rId46" Type="http://schemas.openxmlformats.org/officeDocument/2006/relationships/font" Target="fonts/QuattrocentoSans-regular.fntdata"/><Relationship Id="rId45" Type="http://schemas.openxmlformats.org/officeDocument/2006/relationships/font" Target="fonts/Tahoma-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QuattrocentoSans-italic.fntdata"/><Relationship Id="rId47" Type="http://schemas.openxmlformats.org/officeDocument/2006/relationships/font" Target="fonts/QuattrocentoSans-bold.fntdata"/><Relationship Id="rId49" Type="http://schemas.openxmlformats.org/officeDocument/2006/relationships/font" Target="fonts/Quattrocento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bold.fntdata"/><Relationship Id="rId50" Type="http://schemas.openxmlformats.org/officeDocument/2006/relationships/font" Target="fonts/HelveticaNeue-regular.fntdata"/><Relationship Id="rId53" Type="http://schemas.openxmlformats.org/officeDocument/2006/relationships/font" Target="fonts/HelveticaNeue-boldItalic.fntdata"/><Relationship Id="rId52" Type="http://schemas.openxmlformats.org/officeDocument/2006/relationships/font" Target="fonts/HelveticaNeue-italic.fntdata"/><Relationship Id="rId11" Type="http://schemas.openxmlformats.org/officeDocument/2006/relationships/slide" Target="slides/slide6.xml"/><Relationship Id="rId10" Type="http://schemas.openxmlformats.org/officeDocument/2006/relationships/slide" Target="slides/slide5.xml"/><Relationship Id="rId54"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232111a5e6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1232111a5e6_0_1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g1232111a5e6_0_1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232111a5e6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1232111a5e6_0_1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Spend rest of class implementing queue – do we need to address circular queues?</a:t>
            </a:r>
            <a:endParaRPr/>
          </a:p>
        </p:txBody>
      </p:sp>
      <p:sp>
        <p:nvSpPr>
          <p:cNvPr id="316" name="Google Shape;316;g1232111a5e6_0_1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232111a5e6_0_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g1232111a5e6_0_1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g1232111a5e6_0_1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232111a5e6_0_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g1232111a5e6_0_2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Spend rest of class implementing queue – do we need to address circular queues?</a:t>
            </a:r>
            <a:endParaRPr/>
          </a:p>
        </p:txBody>
      </p:sp>
      <p:sp>
        <p:nvSpPr>
          <p:cNvPr id="398" name="Google Shape;398;g1232111a5e6_0_2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232111a5e6_0_2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1232111a5e6_0_2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g1232111a5e6_0_28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232111a5e6_0_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g1232111a5e6_0_2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g1232111a5e6_0_2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232111a5e6_0_423:notes"/>
          <p:cNvSpPr/>
          <p:nvPr>
            <p:ph idx="2" type="sldImg"/>
          </p:nvPr>
        </p:nvSpPr>
        <p:spPr>
          <a:xfrm>
            <a:off x="685800" y="1143000"/>
            <a:ext cx="54864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g1232111a5e6_0_423: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g1232111a5e6_0_423:notes"/>
          <p:cNvSpPr txBox="1"/>
          <p:nvPr>
            <p:ph idx="12" type="sldNum"/>
          </p:nvPr>
        </p:nvSpPr>
        <p:spPr>
          <a:xfrm>
            <a:off x="3884613" y="8685213"/>
            <a:ext cx="2971800" cy="4593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1" name="Google Shape;72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4" name="Google Shape;78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6" name="Google Shape;82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4" name="Google Shape;85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9" name="Google Shape;86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 name="Google Shape;87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4" name="Google Shape;91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1231ed31d3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0" name="Google Shape;930;g1231ed31d3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232111a5e6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1232111a5e6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232111a5e6_0_7:notes"/>
          <p:cNvSpPr/>
          <p:nvPr>
            <p:ph idx="2" type="sldImg"/>
          </p:nvPr>
        </p:nvSpPr>
        <p:spPr>
          <a:xfrm>
            <a:off x="685800" y="1143000"/>
            <a:ext cx="54864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1232111a5e6_0_7: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1232111a5e6_0_7:notes"/>
          <p:cNvSpPr txBox="1"/>
          <p:nvPr>
            <p:ph idx="12" type="sldNum"/>
          </p:nvPr>
        </p:nvSpPr>
        <p:spPr>
          <a:xfrm>
            <a:off x="3884613" y="8685213"/>
            <a:ext cx="2971800" cy="4593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232111a5e6_0_29:notes"/>
          <p:cNvSpPr/>
          <p:nvPr>
            <p:ph idx="2" type="sldImg"/>
          </p:nvPr>
        </p:nvSpPr>
        <p:spPr>
          <a:xfrm>
            <a:off x="685800" y="1143000"/>
            <a:ext cx="54864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1232111a5e6_0_29: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1232111a5e6_0_29:notes"/>
          <p:cNvSpPr txBox="1"/>
          <p:nvPr>
            <p:ph idx="12" type="sldNum"/>
          </p:nvPr>
        </p:nvSpPr>
        <p:spPr>
          <a:xfrm>
            <a:off x="3884613" y="8685213"/>
            <a:ext cx="2971800" cy="4593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232111a5e6_0_71:notes"/>
          <p:cNvSpPr txBox="1"/>
          <p:nvPr>
            <p:ph idx="1" type="body"/>
          </p:nvPr>
        </p:nvSpPr>
        <p:spPr>
          <a:xfrm>
            <a:off x="685800" y="4400550"/>
            <a:ext cx="5486400" cy="3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1232111a5e6_0_71:notes"/>
          <p:cNvSpPr/>
          <p:nvPr>
            <p:ph idx="2" type="sldImg"/>
          </p:nvPr>
        </p:nvSpPr>
        <p:spPr>
          <a:xfrm>
            <a:off x="685800" y="1143000"/>
            <a:ext cx="54864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232111a5e6_0_120:notes"/>
          <p:cNvSpPr/>
          <p:nvPr>
            <p:ph idx="2" type="sldImg"/>
          </p:nvPr>
        </p:nvSpPr>
        <p:spPr>
          <a:xfrm>
            <a:off x="685800" y="5931243"/>
            <a:ext cx="5486400" cy="1601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1232111a5e6_0_120:notes"/>
          <p:cNvSpPr txBox="1"/>
          <p:nvPr>
            <p:ph idx="1" type="body"/>
          </p:nvPr>
        </p:nvSpPr>
        <p:spPr>
          <a:xfrm>
            <a:off x="685800" y="22835286"/>
            <a:ext cx="5486400" cy="18684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1232111a5e6_0_120:notes"/>
          <p:cNvSpPr txBox="1"/>
          <p:nvPr>
            <p:ph idx="12" type="sldNum"/>
          </p:nvPr>
        </p:nvSpPr>
        <p:spPr>
          <a:xfrm>
            <a:off x="3884613" y="45069213"/>
            <a:ext cx="2971800" cy="2380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0" name="Shape 20"/>
        <p:cNvGrpSpPr/>
        <p:nvPr/>
      </p:nvGrpSpPr>
      <p:grpSpPr>
        <a:xfrm>
          <a:off x="0" y="0"/>
          <a:ext cx="0" cy="0"/>
          <a:chOff x="0" y="0"/>
          <a:chExt cx="0" cy="0"/>
        </a:xfrm>
      </p:grpSpPr>
      <p:sp>
        <p:nvSpPr>
          <p:cNvPr id="21" name="Google Shape;21;p29"/>
          <p:cNvSpPr/>
          <p:nvPr/>
        </p:nvSpPr>
        <p:spPr>
          <a:xfrm>
            <a:off x="0" y="0"/>
            <a:ext cx="12192000" cy="4572001"/>
          </a:xfrm>
          <a:prstGeom prst="rect">
            <a:avLst/>
          </a:prstGeom>
          <a:solidFill>
            <a:srgbClr val="1482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9"/>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9"/>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C3282"/>
              </a:buClr>
              <a:buSzPts val="5000"/>
              <a:buFont typeface="Quattrocento Sans"/>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9"/>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4C3282"/>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25" name="Google Shape;25;p29"/>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9"/>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9"/>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8" name="Google Shape;28;p29"/>
          <p:cNvCxnSpPr/>
          <p:nvPr/>
        </p:nvCxnSpPr>
        <p:spPr>
          <a:xfrm rot="10800000">
            <a:off x="8386843" y="5264106"/>
            <a:ext cx="0" cy="914400"/>
          </a:xfrm>
          <a:prstGeom prst="straightConnector1">
            <a:avLst/>
          </a:prstGeom>
          <a:noFill/>
          <a:ln cap="flat" cmpd="sng" w="19050">
            <a:solidFill>
              <a:srgbClr val="B6A479"/>
            </a:solidFill>
            <a:prstDash val="solid"/>
            <a:round/>
            <a:headEnd len="sm" w="sm" type="none"/>
            <a:tailEnd len="sm" w="sm" type="none"/>
          </a:ln>
        </p:spPr>
      </p:cxnSp>
      <p:pic>
        <p:nvPicPr>
          <p:cNvPr descr="Cherry blossoms on Grant Lane" id="29" name="Google Shape;29;p29"/>
          <p:cNvPicPr preferRelativeResize="0"/>
          <p:nvPr/>
        </p:nvPicPr>
        <p:blipFill rotWithShape="1">
          <a:blip r:embed="rId2">
            <a:alphaModFix/>
          </a:blip>
          <a:srcRect b="13442" l="0" r="0" t="30034"/>
          <a:stretch/>
        </p:blipFill>
        <p:spPr>
          <a:xfrm>
            <a:off x="-3" y="-1"/>
            <a:ext cx="12192002" cy="459424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05" name="Shape 105"/>
        <p:cNvGrpSpPr/>
        <p:nvPr/>
      </p:nvGrpSpPr>
      <p:grpSpPr>
        <a:xfrm>
          <a:off x="0" y="0"/>
          <a:ext cx="0" cy="0"/>
          <a:chOff x="0" y="0"/>
          <a:chExt cx="0" cy="0"/>
        </a:xfrm>
      </p:grpSpPr>
      <p:sp>
        <p:nvSpPr>
          <p:cNvPr id="106" name="Google Shape;106;p38"/>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C3282"/>
              </a:buClr>
              <a:buSzPts val="5000"/>
              <a:buFont typeface="Quattrocento Sans"/>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38"/>
          <p:cNvSpPr/>
          <p:nvPr>
            <p:ph idx="2" type="pic"/>
          </p:nvPr>
        </p:nvSpPr>
        <p:spPr>
          <a:xfrm>
            <a:off x="0" y="-1"/>
            <a:ext cx="12188952" cy="4572000"/>
          </a:xfrm>
          <a:prstGeom prst="rect">
            <a:avLst/>
          </a:prstGeom>
          <a:solidFill>
            <a:srgbClr val="76CEEF"/>
          </a:solidFill>
          <a:ln>
            <a:noFill/>
          </a:ln>
        </p:spPr>
      </p:sp>
      <p:sp>
        <p:nvSpPr>
          <p:cNvPr id="108" name="Google Shape;108;p38"/>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sp>
        <p:nvSpPr>
          <p:cNvPr id="109" name="Google Shape;109;p38"/>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8"/>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11" name="Google Shape;111;p38"/>
          <p:cNvCxnSpPr/>
          <p:nvPr/>
        </p:nvCxnSpPr>
        <p:spPr>
          <a:xfrm rot="10800000">
            <a:off x="8386843" y="5264106"/>
            <a:ext cx="0" cy="914400"/>
          </a:xfrm>
          <a:prstGeom prst="straightConnector1">
            <a:avLst/>
          </a:prstGeom>
          <a:noFill/>
          <a:ln cap="flat" cmpd="sng" w="19050">
            <a:solidFill>
              <a:srgbClr val="4C3282"/>
            </a:solidFill>
            <a:prstDash val="solid"/>
            <a:round/>
            <a:headEnd len="sm" w="sm" type="none"/>
            <a:tailEnd len="sm" w="sm" type="none"/>
          </a:ln>
        </p:spPr>
      </p:cxnSp>
      <p:sp>
        <p:nvSpPr>
          <p:cNvPr id="112" name="Google Shape;112;p38"/>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13" name="Shape 113"/>
        <p:cNvGrpSpPr/>
        <p:nvPr/>
      </p:nvGrpSpPr>
      <p:grpSpPr>
        <a:xfrm>
          <a:off x="0" y="0"/>
          <a:ext cx="0" cy="0"/>
          <a:chOff x="0" y="0"/>
          <a:chExt cx="0" cy="0"/>
        </a:xfrm>
      </p:grpSpPr>
      <p:sp>
        <p:nvSpPr>
          <p:cNvPr id="114" name="Google Shape;114;p39"/>
          <p:cNvSpPr/>
          <p:nvPr/>
        </p:nvSpPr>
        <p:spPr>
          <a:xfrm>
            <a:off x="272955" y="0"/>
            <a:ext cx="423081" cy="15623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15" name="Google Shape;115;p39"/>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9"/>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17" name="Google Shape;117;p39"/>
          <p:cNvCxnSpPr/>
          <p:nvPr/>
        </p:nvCxnSpPr>
        <p:spPr>
          <a:xfrm>
            <a:off x="61415" y="753975"/>
            <a:ext cx="12008609" cy="0"/>
          </a:xfrm>
          <a:prstGeom prst="straightConnector1">
            <a:avLst/>
          </a:prstGeom>
          <a:noFill/>
          <a:ln cap="flat" cmpd="sng" w="9525">
            <a:solidFill>
              <a:srgbClr val="9B8ABE"/>
            </a:solidFill>
            <a:prstDash val="solid"/>
            <a:round/>
            <a:headEnd len="sm" w="sm" type="none"/>
            <a:tailEnd len="sm" w="sm" type="none"/>
          </a:ln>
        </p:spPr>
      </p:cxnSp>
      <p:sp>
        <p:nvSpPr>
          <p:cNvPr id="118" name="Google Shape;118;p39"/>
          <p:cNvSpPr txBox="1"/>
          <p:nvPr>
            <p:ph type="title"/>
          </p:nvPr>
        </p:nvSpPr>
        <p:spPr>
          <a:xfrm>
            <a:off x="1428134" y="263276"/>
            <a:ext cx="10334364" cy="1014667"/>
          </a:xfrm>
          <a:prstGeom prst="rect">
            <a:avLst/>
          </a:prstGeom>
          <a:solidFill>
            <a:schemeClr val="lt1"/>
          </a:solid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C32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19" name="Google Shape;119;p39"/>
          <p:cNvGrpSpPr/>
          <p:nvPr/>
        </p:nvGrpSpPr>
        <p:grpSpPr>
          <a:xfrm>
            <a:off x="575239" y="475151"/>
            <a:ext cx="631298" cy="631298"/>
            <a:chOff x="1530939" y="2405329"/>
            <a:chExt cx="631298" cy="631298"/>
          </a:xfrm>
        </p:grpSpPr>
        <p:sp>
          <p:nvSpPr>
            <p:cNvPr id="120" name="Google Shape;120;p39"/>
            <p:cNvSpPr/>
            <p:nvPr/>
          </p:nvSpPr>
          <p:spPr>
            <a:xfrm>
              <a:off x="1530939" y="2405329"/>
              <a:ext cx="631298" cy="631298"/>
            </a:xfrm>
            <a:prstGeom prst="ellipse">
              <a:avLst/>
            </a:prstGeom>
            <a:solidFill>
              <a:srgbClr val="B6A4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nvGrpSpPr>
            <p:cNvPr id="121" name="Google Shape;121;p39"/>
            <p:cNvGrpSpPr/>
            <p:nvPr/>
          </p:nvGrpSpPr>
          <p:grpSpPr>
            <a:xfrm>
              <a:off x="1661835" y="2536225"/>
              <a:ext cx="369505" cy="369505"/>
              <a:chOff x="2594050" y="1631825"/>
              <a:chExt cx="439625" cy="439625"/>
            </a:xfrm>
          </p:grpSpPr>
          <p:sp>
            <p:nvSpPr>
              <p:cNvPr id="122" name="Google Shape;122;p39"/>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123" name="Google Shape;123;p39"/>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124" name="Google Shape;124;p39"/>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125" name="Google Shape;125;p39"/>
              <p:cNvSpPr/>
              <p:nvPr/>
            </p:nvSpPr>
            <p:spPr>
              <a:xfrm>
                <a:off x="2801675" y="1740825"/>
                <a:ext cx="49950" cy="49950"/>
              </a:xfrm>
              <a:custGeom>
                <a:rect b="b" l="l" r="r" t="t"/>
                <a:pathLst>
                  <a:path extrusionOk="0" fill="none" h="1998" w="1998">
                    <a:moveTo>
                      <a:pt x="1" y="1997"/>
                    </a:moveTo>
                    <a:lnTo>
                      <a:pt x="1998" y="0"/>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grpSp>
      </p:grpSp>
      <p:sp>
        <p:nvSpPr>
          <p:cNvPr id="126" name="Google Shape;126;p39"/>
          <p:cNvSpPr txBox="1"/>
          <p:nvPr>
            <p:ph idx="1" type="body"/>
          </p:nvPr>
        </p:nvSpPr>
        <p:spPr>
          <a:xfrm>
            <a:off x="1428134" y="1463857"/>
            <a:ext cx="10334364" cy="484550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7" name="Google Shape;127;p39"/>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30"/>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C32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0"/>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 name="Google Shape;33;p30"/>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0"/>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35" name="Google Shape;35;p30"/>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6" name="Shape 36"/>
        <p:cNvGrpSpPr/>
        <p:nvPr/>
      </p:nvGrpSpPr>
      <p:grpSpPr>
        <a:xfrm>
          <a:off x="0" y="0"/>
          <a:ext cx="0" cy="0"/>
          <a:chOff x="0" y="0"/>
          <a:chExt cx="0" cy="0"/>
        </a:xfrm>
      </p:grpSpPr>
      <p:sp>
        <p:nvSpPr>
          <p:cNvPr id="37" name="Google Shape;37;p31"/>
          <p:cNvSpPr txBox="1"/>
          <p:nvPr>
            <p:ph type="title"/>
          </p:nvPr>
        </p:nvSpPr>
        <p:spPr>
          <a:xfrm>
            <a:off x="3315881" y="3446573"/>
            <a:ext cx="5590283" cy="1014667"/>
          </a:xfrm>
          <a:prstGeom prst="rect">
            <a:avLst/>
          </a:prstGeom>
          <a:noFill/>
          <a:ln>
            <a:noFill/>
          </a:ln>
        </p:spPr>
        <p:txBody>
          <a:bodyPr anchorCtr="0" anchor="ctr" bIns="45700" lIns="91425" spcFirstLastPara="1" rIns="91425" wrap="square" tIns="45700">
            <a:normAutofit/>
          </a:bodyPr>
          <a:lstStyle>
            <a:lvl1pPr lvl="0" algn="ctr">
              <a:lnSpc>
                <a:spcPct val="80000"/>
              </a:lnSpc>
              <a:spcBef>
                <a:spcPts val="0"/>
              </a:spcBef>
              <a:spcAft>
                <a:spcPts val="0"/>
              </a:spcAft>
              <a:buClr>
                <a:srgbClr val="4C3282"/>
              </a:buClr>
              <a:buSzPts val="4400"/>
              <a:buFont typeface="Quattrocento Sans"/>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1"/>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1"/>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40" name="Google Shape;40;p31"/>
          <p:cNvCxnSpPr/>
          <p:nvPr/>
        </p:nvCxnSpPr>
        <p:spPr>
          <a:xfrm>
            <a:off x="138752" y="1917510"/>
            <a:ext cx="11914495" cy="0"/>
          </a:xfrm>
          <a:prstGeom prst="straightConnector1">
            <a:avLst/>
          </a:prstGeom>
          <a:noFill/>
          <a:ln cap="flat" cmpd="sng" w="19050">
            <a:solidFill>
              <a:srgbClr val="9B8ABE"/>
            </a:solidFill>
            <a:prstDash val="solid"/>
            <a:round/>
            <a:headEnd len="sm" w="sm" type="none"/>
            <a:tailEnd len="sm" w="sm" type="none"/>
          </a:ln>
        </p:spPr>
      </p:cxnSp>
      <p:grpSp>
        <p:nvGrpSpPr>
          <p:cNvPr id="41" name="Google Shape;41;p31"/>
          <p:cNvGrpSpPr/>
          <p:nvPr/>
        </p:nvGrpSpPr>
        <p:grpSpPr>
          <a:xfrm>
            <a:off x="4736398" y="555634"/>
            <a:ext cx="2723751" cy="2723751"/>
            <a:chOff x="4360460" y="449353"/>
            <a:chExt cx="3282287" cy="3282287"/>
          </a:xfrm>
        </p:grpSpPr>
        <p:sp>
          <p:nvSpPr>
            <p:cNvPr id="42" name="Google Shape;42;p31"/>
            <p:cNvSpPr/>
            <p:nvPr/>
          </p:nvSpPr>
          <p:spPr>
            <a:xfrm>
              <a:off x="4360460" y="449353"/>
              <a:ext cx="3282287" cy="3282287"/>
            </a:xfrm>
            <a:prstGeom prst="ellipse">
              <a:avLst/>
            </a:prstGeom>
            <a:solidFill>
              <a:srgbClr val="B6A4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nvGrpSpPr>
            <p:cNvPr id="43" name="Google Shape;43;p31"/>
            <p:cNvGrpSpPr/>
            <p:nvPr/>
          </p:nvGrpSpPr>
          <p:grpSpPr>
            <a:xfrm>
              <a:off x="4868910" y="1003939"/>
              <a:ext cx="2265387" cy="2173113"/>
              <a:chOff x="5233525" y="4954450"/>
              <a:chExt cx="538275" cy="516350"/>
            </a:xfrm>
          </p:grpSpPr>
          <p:sp>
            <p:nvSpPr>
              <p:cNvPr id="44" name="Google Shape;44;p31"/>
              <p:cNvSpPr/>
              <p:nvPr/>
            </p:nvSpPr>
            <p:spPr>
              <a:xfrm>
                <a:off x="5637825" y="4954450"/>
                <a:ext cx="89525" cy="89525"/>
              </a:xfrm>
              <a:custGeom>
                <a:rect b="b" l="l" r="r" t="t"/>
                <a:pathLst>
                  <a:path extrusionOk="0" fill="none" h="3581" w="3581">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45" name="Google Shape;45;p31"/>
              <p:cNvSpPr/>
              <p:nvPr/>
            </p:nvSpPr>
            <p:spPr>
              <a:xfrm>
                <a:off x="5323025" y="4980625"/>
                <a:ext cx="88925" cy="88925"/>
              </a:xfrm>
              <a:custGeom>
                <a:rect b="b" l="l" r="r" t="t"/>
                <a:pathLst>
                  <a:path extrusionOk="0" fill="none" h="3557" w="3557">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46" name="Google Shape;46;p31"/>
              <p:cNvSpPr/>
              <p:nvPr/>
            </p:nvSpPr>
            <p:spPr>
              <a:xfrm>
                <a:off x="5233525" y="5255225"/>
                <a:ext cx="89525" cy="89525"/>
              </a:xfrm>
              <a:custGeom>
                <a:rect b="b" l="l" r="r" t="t"/>
                <a:pathLst>
                  <a:path extrusionOk="0" fill="none" h="3581" w="3581">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47" name="Google Shape;47;p31"/>
              <p:cNvSpPr/>
              <p:nvPr/>
            </p:nvSpPr>
            <p:spPr>
              <a:xfrm>
                <a:off x="5453325" y="5382475"/>
                <a:ext cx="88925" cy="88325"/>
              </a:xfrm>
              <a:custGeom>
                <a:rect b="b" l="l" r="r" t="t"/>
                <a:pathLst>
                  <a:path extrusionOk="0" fill="none" h="3533" w="3557">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48" name="Google Shape;48;p31"/>
              <p:cNvSpPr/>
              <p:nvPr/>
            </p:nvSpPr>
            <p:spPr>
              <a:xfrm>
                <a:off x="5682875" y="5188875"/>
                <a:ext cx="88925" cy="89525"/>
              </a:xfrm>
              <a:custGeom>
                <a:rect b="b" l="l" r="r" t="t"/>
                <a:pathLst>
                  <a:path extrusionOk="0" fill="none" h="3581" w="3557">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49" name="Google Shape;49;p31"/>
              <p:cNvSpPr/>
              <p:nvPr/>
            </p:nvSpPr>
            <p:spPr>
              <a:xfrm>
                <a:off x="5411925" y="5110925"/>
                <a:ext cx="188775" cy="189400"/>
              </a:xfrm>
              <a:custGeom>
                <a:rect b="b" l="l" r="r" t="t"/>
                <a:pathLst>
                  <a:path extrusionOk="0" fill="none" h="7576" w="7551">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50" name="Google Shape;50;p31"/>
              <p:cNvSpPr/>
              <p:nvPr/>
            </p:nvSpPr>
            <p:spPr>
              <a:xfrm>
                <a:off x="5367475" y="5025075"/>
                <a:ext cx="81600" cy="105975"/>
              </a:xfrm>
              <a:custGeom>
                <a:rect b="b" l="l" r="r" t="t"/>
                <a:pathLst>
                  <a:path extrusionOk="0" fill="none" h="4239" w="3264">
                    <a:moveTo>
                      <a:pt x="0" y="1"/>
                    </a:moveTo>
                    <a:lnTo>
                      <a:pt x="3264" y="4238"/>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51" name="Google Shape;51;p31"/>
              <p:cNvSpPr/>
              <p:nvPr/>
            </p:nvSpPr>
            <p:spPr>
              <a:xfrm>
                <a:off x="5567800" y="4999500"/>
                <a:ext cx="115100" cy="133975"/>
              </a:xfrm>
              <a:custGeom>
                <a:rect b="b" l="l" r="r" t="t"/>
                <a:pathLst>
                  <a:path extrusionOk="0" fill="none" h="5359" w="4604">
                    <a:moveTo>
                      <a:pt x="0" y="5359"/>
                    </a:moveTo>
                    <a:lnTo>
                      <a:pt x="4603"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52" name="Google Shape;52;p31"/>
              <p:cNvSpPr/>
              <p:nvPr/>
            </p:nvSpPr>
            <p:spPr>
              <a:xfrm>
                <a:off x="5600075" y="5217475"/>
                <a:ext cx="127275" cy="16475"/>
              </a:xfrm>
              <a:custGeom>
                <a:rect b="b" l="l" r="r" t="t"/>
                <a:pathLst>
                  <a:path extrusionOk="0" fill="none" h="659" w="5091">
                    <a:moveTo>
                      <a:pt x="5090" y="658"/>
                    </a:moveTo>
                    <a:lnTo>
                      <a:pt x="0"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53" name="Google Shape;53;p31"/>
              <p:cNvSpPr/>
              <p:nvPr/>
            </p:nvSpPr>
            <p:spPr>
              <a:xfrm>
                <a:off x="5497775" y="5299675"/>
                <a:ext cx="4900" cy="126675"/>
              </a:xfrm>
              <a:custGeom>
                <a:rect b="b" l="l" r="r" t="t"/>
                <a:pathLst>
                  <a:path extrusionOk="0" fill="none" h="5067" w="196">
                    <a:moveTo>
                      <a:pt x="0" y="5067"/>
                    </a:moveTo>
                    <a:lnTo>
                      <a:pt x="195"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54" name="Google Shape;54;p31"/>
              <p:cNvSpPr/>
              <p:nvPr/>
            </p:nvSpPr>
            <p:spPr>
              <a:xfrm>
                <a:off x="5277975" y="5241825"/>
                <a:ext cx="141275" cy="58500"/>
              </a:xfrm>
              <a:custGeom>
                <a:rect b="b" l="l" r="r" t="t"/>
                <a:pathLst>
                  <a:path extrusionOk="0" fill="none" h="2340" w="5651">
                    <a:moveTo>
                      <a:pt x="0" y="2339"/>
                    </a:moveTo>
                    <a:lnTo>
                      <a:pt x="5651" y="1"/>
                    </a:lnTo>
                  </a:path>
                </a:pathLst>
              </a:custGeom>
              <a:noFill/>
              <a:ln cap="rnd"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grpSp>
      </p:grpSp>
      <p:sp>
        <p:nvSpPr>
          <p:cNvPr id="55" name="Google Shape;55;p31"/>
          <p:cNvSpPr txBox="1"/>
          <p:nvPr>
            <p:ph idx="1" type="body"/>
          </p:nvPr>
        </p:nvSpPr>
        <p:spPr>
          <a:xfrm>
            <a:off x="3315880" y="4628428"/>
            <a:ext cx="5590283" cy="14630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56" name="Google Shape;56;p31"/>
          <p:cNvSpPr/>
          <p:nvPr/>
        </p:nvSpPr>
        <p:spPr>
          <a:xfrm>
            <a:off x="272955" y="0"/>
            <a:ext cx="423081" cy="15623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7" name="Google Shape;57;p31"/>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58" name="Shape 58"/>
        <p:cNvGrpSpPr/>
        <p:nvPr/>
      </p:nvGrpSpPr>
      <p:grpSpPr>
        <a:xfrm>
          <a:off x="0" y="0"/>
          <a:ext cx="0" cy="0"/>
          <a:chOff x="0" y="0"/>
          <a:chExt cx="0" cy="0"/>
        </a:xfrm>
      </p:grpSpPr>
      <p:cxnSp>
        <p:nvCxnSpPr>
          <p:cNvPr id="59" name="Google Shape;59;p32"/>
          <p:cNvCxnSpPr/>
          <p:nvPr/>
        </p:nvCxnSpPr>
        <p:spPr>
          <a:xfrm>
            <a:off x="127669" y="3557888"/>
            <a:ext cx="11914495" cy="0"/>
          </a:xfrm>
          <a:prstGeom prst="straightConnector1">
            <a:avLst/>
          </a:prstGeom>
          <a:noFill/>
          <a:ln cap="flat" cmpd="sng" w="19050">
            <a:solidFill>
              <a:srgbClr val="D8D8D8"/>
            </a:solidFill>
            <a:prstDash val="solid"/>
            <a:round/>
            <a:headEnd len="sm" w="sm" type="none"/>
            <a:tailEnd len="sm" w="sm" type="none"/>
          </a:ln>
        </p:spPr>
      </p:cxnSp>
      <p:sp>
        <p:nvSpPr>
          <p:cNvPr id="60" name="Google Shape;60;p32"/>
          <p:cNvSpPr txBox="1"/>
          <p:nvPr>
            <p:ph type="title"/>
          </p:nvPr>
        </p:nvSpPr>
        <p:spPr>
          <a:xfrm>
            <a:off x="1902775" y="3262680"/>
            <a:ext cx="6504161" cy="590415"/>
          </a:xfrm>
          <a:prstGeom prst="rect">
            <a:avLst/>
          </a:prstGeom>
          <a:solidFill>
            <a:schemeClr val="lt1"/>
          </a:solid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4C3282"/>
              </a:buClr>
              <a:buSzPts val="3200"/>
              <a:buFont typeface="Quattrocento Sans"/>
              <a:buNone/>
              <a:defRPr sz="3200">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2"/>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2"/>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2"/>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64" name="Google Shape;64;p32"/>
          <p:cNvSpPr/>
          <p:nvPr/>
        </p:nvSpPr>
        <p:spPr>
          <a:xfrm>
            <a:off x="743453" y="3050554"/>
            <a:ext cx="897775" cy="897775"/>
          </a:xfrm>
          <a:prstGeom prst="ellipse">
            <a:avLst/>
          </a:prstGeom>
          <a:solidFill>
            <a:srgbClr val="B6A4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5" name="Google Shape;65;p32"/>
          <p:cNvSpPr/>
          <p:nvPr/>
        </p:nvSpPr>
        <p:spPr>
          <a:xfrm>
            <a:off x="321425" y="60960"/>
            <a:ext cx="171797" cy="147412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nvGrpSpPr>
          <p:cNvPr id="66" name="Google Shape;66;p32"/>
          <p:cNvGrpSpPr/>
          <p:nvPr/>
        </p:nvGrpSpPr>
        <p:grpSpPr>
          <a:xfrm>
            <a:off x="1042384" y="3287057"/>
            <a:ext cx="299911" cy="424768"/>
            <a:chOff x="3979850" y="1598950"/>
            <a:chExt cx="356825" cy="505375"/>
          </a:xfrm>
        </p:grpSpPr>
        <p:sp>
          <p:nvSpPr>
            <p:cNvPr id="67" name="Google Shape;67;p32"/>
            <p:cNvSpPr/>
            <p:nvPr/>
          </p:nvSpPr>
          <p:spPr>
            <a:xfrm>
              <a:off x="3979850" y="1602600"/>
              <a:ext cx="44475" cy="501725"/>
            </a:xfrm>
            <a:custGeom>
              <a:rect b="b" l="l" r="r" t="t"/>
              <a:pathLst>
                <a:path extrusionOk="0" fill="none" h="20069" w="1779">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sp>
          <p:nvSpPr>
            <p:cNvPr id="68" name="Google Shape;68;p32"/>
            <p:cNvSpPr/>
            <p:nvPr/>
          </p:nvSpPr>
          <p:spPr>
            <a:xfrm>
              <a:off x="4037075" y="1598950"/>
              <a:ext cx="299600" cy="228950"/>
            </a:xfrm>
            <a:custGeom>
              <a:rect b="b" l="l" r="r" t="t"/>
              <a:pathLst>
                <a:path extrusionOk="0" fill="none" h="9158" w="11984">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cap="rnd"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wentieth Century"/>
                <a:buNone/>
              </a:pPr>
              <a:r>
                <a:t/>
              </a:r>
              <a:endParaRPr sz="1800">
                <a:solidFill>
                  <a:schemeClr val="dk1"/>
                </a:solidFill>
                <a:latin typeface="Twentieth Century"/>
                <a:ea typeface="Twentieth Century"/>
                <a:cs typeface="Twentieth Century"/>
                <a:sym typeface="Twentieth Century"/>
              </a:endParaRPr>
            </a:p>
          </p:txBody>
        </p:sp>
      </p:grpSp>
      <p:sp>
        <p:nvSpPr>
          <p:cNvPr id="69" name="Google Shape;69;p32"/>
          <p:cNvSpPr txBox="1"/>
          <p:nvPr>
            <p:ph idx="1" type="body"/>
          </p:nvPr>
        </p:nvSpPr>
        <p:spPr>
          <a:xfrm>
            <a:off x="1902775" y="3931493"/>
            <a:ext cx="6504161" cy="50628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latin typeface="Quattrocento Sans"/>
                <a:ea typeface="Quattrocento Sans"/>
                <a:cs typeface="Quattrocento Sans"/>
                <a:sym typeface="Quattrocento Sans"/>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70" name="Shape 70"/>
        <p:cNvGrpSpPr/>
        <p:nvPr/>
      </p:nvGrpSpPr>
      <p:grpSpPr>
        <a:xfrm>
          <a:off x="0" y="0"/>
          <a:ext cx="0" cy="0"/>
          <a:chOff x="0" y="0"/>
          <a:chExt cx="0" cy="0"/>
        </a:xfrm>
      </p:grpSpPr>
      <p:sp>
        <p:nvSpPr>
          <p:cNvPr id="71" name="Google Shape;71;p33"/>
          <p:cNvSpPr/>
          <p:nvPr/>
        </p:nvSpPr>
        <p:spPr>
          <a:xfrm>
            <a:off x="0" y="0"/>
            <a:ext cx="12192000" cy="4572001"/>
          </a:xfrm>
          <a:prstGeom prst="rect">
            <a:avLst/>
          </a:prstGeom>
          <a:solidFill>
            <a:srgbClr val="1D9A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3"/>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3"/>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C3282"/>
              </a:buClr>
              <a:buSzPts val="5000"/>
              <a:buFont typeface="Quattrocento Sans"/>
              <a:buNone/>
              <a:defRPr b="0"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3"/>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4C3282"/>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75" name="Google Shape;75;p33"/>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3"/>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77" name="Google Shape;77;p33"/>
          <p:cNvCxnSpPr/>
          <p:nvPr/>
        </p:nvCxnSpPr>
        <p:spPr>
          <a:xfrm rot="10800000">
            <a:off x="8386843" y="5264106"/>
            <a:ext cx="0" cy="914400"/>
          </a:xfrm>
          <a:prstGeom prst="straightConnector1">
            <a:avLst/>
          </a:prstGeom>
          <a:noFill/>
          <a:ln cap="flat" cmpd="sng" w="19050">
            <a:solidFill>
              <a:srgbClr val="B6A479"/>
            </a:solidFill>
            <a:prstDash val="solid"/>
            <a:round/>
            <a:headEnd len="sm" w="sm" type="none"/>
            <a:tailEnd len="sm" w="sm" type="none"/>
          </a:ln>
        </p:spPr>
      </p:cxnSp>
      <p:pic>
        <p:nvPicPr>
          <p:cNvPr descr="UW building" id="78" name="Google Shape;78;p33"/>
          <p:cNvPicPr preferRelativeResize="0"/>
          <p:nvPr/>
        </p:nvPicPr>
        <p:blipFill rotWithShape="1">
          <a:blip r:embed="rId2">
            <a:alphaModFix/>
          </a:blip>
          <a:srcRect b="5565" l="0" r="0" t="38185"/>
          <a:stretch/>
        </p:blipFill>
        <p:spPr>
          <a:xfrm>
            <a:off x="3" y="0"/>
            <a:ext cx="12191997" cy="4572001"/>
          </a:xfrm>
          <a:prstGeom prst="rect">
            <a:avLst/>
          </a:prstGeom>
          <a:noFill/>
          <a:ln>
            <a:noFill/>
          </a:ln>
        </p:spPr>
      </p:pic>
      <p:sp>
        <p:nvSpPr>
          <p:cNvPr id="79" name="Google Shape;79;p33"/>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0" name="Shape 80"/>
        <p:cNvGrpSpPr/>
        <p:nvPr/>
      </p:nvGrpSpPr>
      <p:grpSpPr>
        <a:xfrm>
          <a:off x="0" y="0"/>
          <a:ext cx="0" cy="0"/>
          <a:chOff x="0" y="0"/>
          <a:chExt cx="0" cy="0"/>
        </a:xfrm>
      </p:grpSpPr>
      <p:sp>
        <p:nvSpPr>
          <p:cNvPr id="81" name="Google Shape;81;p34"/>
          <p:cNvSpPr txBox="1"/>
          <p:nvPr>
            <p:ph idx="1" type="body"/>
          </p:nvPr>
        </p:nvSpPr>
        <p:spPr>
          <a:xfrm>
            <a:off x="634620" y="1512985"/>
            <a:ext cx="5397689" cy="479637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2" name="Google Shape;82;p34"/>
          <p:cNvSpPr txBox="1"/>
          <p:nvPr>
            <p:ph idx="2" type="body"/>
          </p:nvPr>
        </p:nvSpPr>
        <p:spPr>
          <a:xfrm>
            <a:off x="6364809" y="1512984"/>
            <a:ext cx="5397689" cy="479637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3" name="Google Shape;83;p34"/>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4"/>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85" name="Google Shape;85;p34"/>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C32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4"/>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87" name="Shape 87"/>
        <p:cNvGrpSpPr/>
        <p:nvPr/>
      </p:nvGrpSpPr>
      <p:grpSpPr>
        <a:xfrm>
          <a:off x="0" y="0"/>
          <a:ext cx="0" cy="0"/>
          <a:chOff x="0" y="0"/>
          <a:chExt cx="0" cy="0"/>
        </a:xfrm>
      </p:grpSpPr>
      <p:sp>
        <p:nvSpPr>
          <p:cNvPr id="88" name="Google Shape;88;p35"/>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C32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5"/>
          <p:cNvSpPr txBox="1"/>
          <p:nvPr>
            <p:ph idx="1" type="body"/>
          </p:nvPr>
        </p:nvSpPr>
        <p:spPr>
          <a:xfrm>
            <a:off x="575239" y="1531279"/>
            <a:ext cx="5397688" cy="447646"/>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1800"/>
              <a:buNone/>
              <a:defRPr b="0" sz="1800" cap="none">
                <a:solidFill>
                  <a:srgbClr val="4C3282"/>
                </a:solidFill>
                <a:latin typeface="Quattrocento Sans"/>
                <a:ea typeface="Quattrocento Sans"/>
                <a:cs typeface="Quattrocento Sans"/>
                <a:sym typeface="Quattrocento Sans"/>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0" name="Google Shape;90;p35"/>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5"/>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92" name="Google Shape;92;p35"/>
          <p:cNvSpPr txBox="1"/>
          <p:nvPr>
            <p:ph idx="2" type="body"/>
          </p:nvPr>
        </p:nvSpPr>
        <p:spPr>
          <a:xfrm>
            <a:off x="584218" y="2096446"/>
            <a:ext cx="5397689" cy="433043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3" name="Google Shape;93;p35"/>
          <p:cNvSpPr txBox="1"/>
          <p:nvPr>
            <p:ph idx="3" type="body"/>
          </p:nvPr>
        </p:nvSpPr>
        <p:spPr>
          <a:xfrm>
            <a:off x="6355830" y="1531279"/>
            <a:ext cx="5397688" cy="447646"/>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1800"/>
              <a:buNone/>
              <a:defRPr b="0" sz="1800" cap="none">
                <a:solidFill>
                  <a:srgbClr val="4C3282"/>
                </a:solidFill>
                <a:latin typeface="Quattrocento Sans"/>
                <a:ea typeface="Quattrocento Sans"/>
                <a:cs typeface="Quattrocento Sans"/>
                <a:sym typeface="Quattrocento Sans"/>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4" name="Google Shape;94;p35"/>
          <p:cNvSpPr txBox="1"/>
          <p:nvPr>
            <p:ph idx="4" type="body"/>
          </p:nvPr>
        </p:nvSpPr>
        <p:spPr>
          <a:xfrm>
            <a:off x="6364809" y="2096446"/>
            <a:ext cx="5397689" cy="4330435"/>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5" name="Google Shape;95;p35"/>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36"/>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C328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6"/>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6"/>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00" name="Google Shape;100;p36"/>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1" name="Shape 101"/>
        <p:cNvGrpSpPr/>
        <p:nvPr/>
      </p:nvGrpSpPr>
      <p:grpSpPr>
        <a:xfrm>
          <a:off x="0" y="0"/>
          <a:ext cx="0" cy="0"/>
          <a:chOff x="0" y="0"/>
          <a:chExt cx="0" cy="0"/>
        </a:xfrm>
      </p:grpSpPr>
      <p:sp>
        <p:nvSpPr>
          <p:cNvPr id="102" name="Google Shape;102;p37"/>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7"/>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04" name="Google Shape;104;p37"/>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4C3282"/>
              </a:buClr>
              <a:buSzPts val="4400"/>
              <a:buFont typeface="Quattrocento Sans"/>
              <a:buNone/>
              <a:defRPr b="0" i="0" sz="4400" u="none" cap="none" strike="noStrike">
                <a:solidFill>
                  <a:srgbClr val="4C3282"/>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8"/>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1"/>
              </a:buClr>
              <a:buSzPts val="2200"/>
              <a:buFont typeface="Twentieth Century"/>
              <a:buChar char=" "/>
              <a:defRPr b="0" i="0" sz="22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90000"/>
              </a:lnSpc>
              <a:spcBef>
                <a:spcPts val="200"/>
              </a:spcBef>
              <a:spcAft>
                <a:spcPts val="0"/>
              </a:spcAft>
              <a:buClr>
                <a:srgbClr val="B6A479"/>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2pPr>
            <a:lvl3pPr indent="-317500" lvl="2" marL="1371600" marR="0" rtl="0" algn="l">
              <a:lnSpc>
                <a:spcPct val="90000"/>
              </a:lnSpc>
              <a:spcBef>
                <a:spcPts val="400"/>
              </a:spcBef>
              <a:spcAft>
                <a:spcPts val="0"/>
              </a:spcAft>
              <a:buClr>
                <a:srgbClr val="B6A479"/>
              </a:buClr>
              <a:buSzPts val="1400"/>
              <a:buFont typeface="Quattrocento Sans"/>
              <a:buChar char="-"/>
              <a:defRPr b="0" i="0" sz="1400" u="none" cap="none" strike="noStrike">
                <a:solidFill>
                  <a:schemeClr val="dk1"/>
                </a:solidFill>
                <a:latin typeface="Quattrocento Sans"/>
                <a:ea typeface="Quattrocento Sans"/>
                <a:cs typeface="Quattrocento Sans"/>
                <a:sym typeface="Quattrocento Sans"/>
              </a:defRPr>
            </a:lvl3pPr>
            <a:lvl4pPr indent="-317500" lvl="3" marL="1828800" marR="0" rtl="0" algn="l">
              <a:lnSpc>
                <a:spcPct val="90000"/>
              </a:lnSpc>
              <a:spcBef>
                <a:spcPts val="400"/>
              </a:spcBef>
              <a:spcAft>
                <a:spcPts val="0"/>
              </a:spcAft>
              <a:buClr>
                <a:srgbClr val="B6A479"/>
              </a:buClr>
              <a:buSzPts val="1400"/>
              <a:buFont typeface="Quattrocento Sans"/>
              <a:buChar char="-"/>
              <a:defRPr b="0" i="0" sz="1400" u="none" cap="none" strike="noStrike">
                <a:solidFill>
                  <a:schemeClr val="dk1"/>
                </a:solidFill>
                <a:latin typeface="Quattrocento Sans"/>
                <a:ea typeface="Quattrocento Sans"/>
                <a:cs typeface="Quattrocento Sans"/>
                <a:sym typeface="Quattrocento Sans"/>
              </a:defRPr>
            </a:lvl4pPr>
            <a:lvl5pPr indent="-317500" lvl="4" marL="2286000" marR="0" rtl="0" algn="l">
              <a:lnSpc>
                <a:spcPct val="90000"/>
              </a:lnSpc>
              <a:spcBef>
                <a:spcPts val="400"/>
              </a:spcBef>
              <a:spcAft>
                <a:spcPts val="0"/>
              </a:spcAft>
              <a:buClr>
                <a:srgbClr val="B6A479"/>
              </a:buClr>
              <a:buSzPts val="1400"/>
              <a:buFont typeface="Quattrocento Sans"/>
              <a:buChar char="-"/>
              <a:defRPr b="0" i="0" sz="1400" u="none" cap="none" strike="noStrike">
                <a:solidFill>
                  <a:schemeClr val="dk1"/>
                </a:solidFill>
                <a:latin typeface="Quattrocento Sans"/>
                <a:ea typeface="Quattrocento Sans"/>
                <a:cs typeface="Quattrocento Sans"/>
                <a:sym typeface="Quattrocento Sans"/>
              </a:defRPr>
            </a:lvl5pPr>
            <a:lvl6pPr indent="-317500" lvl="5" marL="27432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28"/>
          <p:cNvSpPr txBox="1"/>
          <p:nvPr>
            <p:ph idx="10" type="dt"/>
          </p:nvPr>
        </p:nvSpPr>
        <p:spPr>
          <a:xfrm>
            <a:off x="575240" y="6544402"/>
            <a:ext cx="2154143"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B6A479"/>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28"/>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B6A479"/>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28"/>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1pPr>
            <a:lvl2pPr indent="0" lvl="1"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2pPr>
            <a:lvl3pPr indent="0" lvl="2"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3pPr>
            <a:lvl4pPr indent="0" lvl="3"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4pPr>
            <a:lvl5pPr indent="0" lvl="4"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5pPr>
            <a:lvl6pPr indent="0" lvl="5"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6pPr>
            <a:lvl7pPr indent="0" lvl="6"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7pPr>
            <a:lvl8pPr indent="0" lvl="7"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8pPr>
            <a:lvl9pPr indent="0" lvl="8" marL="0" marR="0" rtl="0" algn="l">
              <a:spcBef>
                <a:spcPts val="0"/>
              </a:spcBef>
              <a:buNone/>
              <a:defRPr b="0" i="0" sz="1000" u="none" cap="none" strike="noStrike">
                <a:solidFill>
                  <a:srgbClr val="B6A479"/>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US"/>
              <a:t>‹#›</a:t>
            </a:fld>
            <a:endParaRPr/>
          </a:p>
        </p:txBody>
      </p:sp>
      <p:cxnSp>
        <p:nvCxnSpPr>
          <p:cNvPr id="15" name="Google Shape;15;p28"/>
          <p:cNvCxnSpPr/>
          <p:nvPr/>
        </p:nvCxnSpPr>
        <p:spPr>
          <a:xfrm rot="10800000">
            <a:off x="429491" y="172390"/>
            <a:ext cx="0" cy="1196439"/>
          </a:xfrm>
          <a:prstGeom prst="straightConnector1">
            <a:avLst/>
          </a:prstGeom>
          <a:noFill/>
          <a:ln cap="flat" cmpd="sng" w="19050">
            <a:solidFill>
              <a:srgbClr val="4C3282"/>
            </a:solidFill>
            <a:prstDash val="solid"/>
            <a:round/>
            <a:headEnd len="sm" w="sm" type="none"/>
            <a:tailEnd len="sm" w="sm" type="none"/>
          </a:ln>
        </p:spPr>
      </p:cxnSp>
      <p:sp>
        <p:nvSpPr>
          <p:cNvPr id="16" name="Google Shape;16;p28"/>
          <p:cNvSpPr/>
          <p:nvPr/>
        </p:nvSpPr>
        <p:spPr>
          <a:xfrm>
            <a:off x="-914400" y="0"/>
            <a:ext cx="914400" cy="914400"/>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7" name="Google Shape;17;p28"/>
          <p:cNvSpPr/>
          <p:nvPr/>
        </p:nvSpPr>
        <p:spPr>
          <a:xfrm>
            <a:off x="-914400" y="914400"/>
            <a:ext cx="914400" cy="9144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8" name="Google Shape;18;p28"/>
          <p:cNvSpPr/>
          <p:nvPr/>
        </p:nvSpPr>
        <p:spPr>
          <a:xfrm>
            <a:off x="-914400" y="1840457"/>
            <a:ext cx="914400" cy="914400"/>
          </a:xfrm>
          <a:prstGeom prst="rect">
            <a:avLst/>
          </a:prstGeom>
          <a:solidFill>
            <a:srgbClr val="7C5FAA"/>
          </a:solidFill>
          <a:ln cap="flat" cmpd="sng" w="15875">
            <a:solidFill>
              <a:srgbClr val="7C5FA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9" name="Google Shape;19;p28"/>
          <p:cNvSpPr/>
          <p:nvPr/>
        </p:nvSpPr>
        <p:spPr>
          <a:xfrm>
            <a:off x="-914400" y="2754857"/>
            <a:ext cx="914400" cy="914400"/>
          </a:xfrm>
          <a:prstGeom prst="rect">
            <a:avLst/>
          </a:prstGeom>
          <a:solidFill>
            <a:srgbClr val="9B8ABE"/>
          </a:solidFill>
          <a:ln cap="flat" cmpd="sng" w="15875">
            <a:solidFill>
              <a:srgbClr val="9B8AB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edstem.org/us/courses/21257/discussion/135445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png"/><Relationship Id="rId4" Type="http://schemas.openxmlformats.org/officeDocument/2006/relationships/image" Target="../media/image8.png"/><Relationship Id="rId11" Type="http://schemas.openxmlformats.org/officeDocument/2006/relationships/image" Target="../media/image21.png"/><Relationship Id="rId10" Type="http://schemas.openxmlformats.org/officeDocument/2006/relationships/image" Target="../media/image14.png"/><Relationship Id="rId9"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13.png"/><Relationship Id="rId8"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23.png"/><Relationship Id="rId5" Type="http://schemas.openxmlformats.org/officeDocument/2006/relationships/image" Target="../media/image17.png"/><Relationship Id="rId6" Type="http://schemas.openxmlformats.org/officeDocument/2006/relationships/image" Target="../media/image20.png"/><Relationship Id="rId7" Type="http://schemas.openxmlformats.org/officeDocument/2006/relationships/image" Target="../media/image22.png"/><Relationship Id="rId8"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nature.com/articles/s41467-021-25023-6"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p>
            <a:pPr indent="0" lvl="0" marL="0" rtl="0" algn="r">
              <a:lnSpc>
                <a:spcPct val="80000"/>
              </a:lnSpc>
              <a:spcBef>
                <a:spcPts val="0"/>
              </a:spcBef>
              <a:spcAft>
                <a:spcPts val="0"/>
              </a:spcAft>
              <a:buClr>
                <a:srgbClr val="4C3282"/>
              </a:buClr>
              <a:buSzPts val="5000"/>
              <a:buFont typeface="Quattrocento Sans"/>
              <a:buNone/>
            </a:pPr>
            <a:r>
              <a:rPr lang="en-US"/>
              <a:t>Lecture 4: Asymptotic Analysis</a:t>
            </a:r>
            <a:endParaRPr/>
          </a:p>
        </p:txBody>
      </p:sp>
      <p:sp>
        <p:nvSpPr>
          <p:cNvPr id="134" name="Google Shape;134;p1"/>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CSE 373: Data Structures and Algorithms</a:t>
            </a:r>
            <a:endParaRPr/>
          </a:p>
        </p:txBody>
      </p:sp>
      <p:sp>
        <p:nvSpPr>
          <p:cNvPr id="135" name="Google Shape;135;p1"/>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36" name="Google Shape;136;p1"/>
          <p:cNvSpPr txBox="1"/>
          <p:nvPr/>
        </p:nvSpPr>
        <p:spPr>
          <a:xfrm>
            <a:off x="629700" y="1529975"/>
            <a:ext cx="10932600" cy="538800"/>
          </a:xfrm>
          <a:prstGeom prst="rect">
            <a:avLst/>
          </a:prstGeom>
          <a:solidFill>
            <a:srgbClr val="D9D2E9"/>
          </a:solidFill>
          <a:ln cap="flat" cmpd="sng" w="28575">
            <a:solidFill>
              <a:srgbClr val="4C328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2300">
                <a:latin typeface="Quattrocento Sans"/>
                <a:ea typeface="Quattrocento Sans"/>
                <a:cs typeface="Quattrocento Sans"/>
                <a:sym typeface="Quattrocento Sans"/>
              </a:rPr>
              <a:t>Please log onto </a:t>
            </a:r>
            <a:r>
              <a:rPr b="1" lang="en-US" sz="2300" u="sng">
                <a:solidFill>
                  <a:srgbClr val="33006F"/>
                </a:solidFill>
                <a:latin typeface="Quattrocento Sans"/>
                <a:ea typeface="Quattrocento Sans"/>
                <a:cs typeface="Quattrocento Sans"/>
                <a:sym typeface="Quattrocento Sans"/>
              </a:rPr>
              <a:t>PollEv.com/champk</a:t>
            </a:r>
            <a:r>
              <a:rPr lang="en-US" sz="2300">
                <a:latin typeface="Quattrocento Sans"/>
                <a:ea typeface="Quattrocento Sans"/>
                <a:cs typeface="Quattrocento Sans"/>
                <a:sym typeface="Quattrocento Sans"/>
              </a:rPr>
              <a:t> to answer the daily lecture participation question</a:t>
            </a:r>
            <a:endParaRPr sz="2300">
              <a:latin typeface="Quattrocento Sans"/>
              <a:ea typeface="Quattrocento Sans"/>
              <a:cs typeface="Quattrocento Sans"/>
              <a:sym typeface="Quattrocento Sans"/>
            </a:endParaRPr>
          </a:p>
        </p:txBody>
      </p:sp>
      <p:sp>
        <p:nvSpPr>
          <p:cNvPr id="137" name="Google Shape;137;p1"/>
          <p:cNvSpPr txBox="1"/>
          <p:nvPr/>
        </p:nvSpPr>
        <p:spPr>
          <a:xfrm>
            <a:off x="802200" y="316525"/>
            <a:ext cx="10587600" cy="892800"/>
          </a:xfrm>
          <a:prstGeom prst="rect">
            <a:avLst/>
          </a:prstGeom>
          <a:solidFill>
            <a:srgbClr val="D9D2E9"/>
          </a:solidFill>
          <a:ln cap="flat" cmpd="sng" w="28575">
            <a:solidFill>
              <a:srgbClr val="4C328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2300">
                <a:latin typeface="Quattrocento Sans"/>
                <a:ea typeface="Quattrocento Sans"/>
                <a:cs typeface="Quattrocento Sans"/>
                <a:sym typeface="Quattrocento Sans"/>
              </a:rPr>
              <a:t>Please log onto </a:t>
            </a:r>
            <a:r>
              <a:rPr b="1" lang="en-US" sz="2300" u="sng">
                <a:solidFill>
                  <a:schemeClr val="hlink"/>
                </a:solidFill>
                <a:latin typeface="Quattrocento Sans"/>
                <a:ea typeface="Quattrocento Sans"/>
                <a:cs typeface="Quattrocento Sans"/>
                <a:sym typeface="Quattrocento Sans"/>
                <a:hlinkClick r:id="rId3"/>
              </a:rPr>
              <a:t>https://edstem.org/us/courses/21257/discussion/1354458</a:t>
            </a:r>
            <a:r>
              <a:rPr b="1" lang="en-US" sz="2300">
                <a:latin typeface="Quattrocento Sans"/>
                <a:ea typeface="Quattrocento Sans"/>
                <a:cs typeface="Quattrocento Sans"/>
                <a:sym typeface="Quattrocento Sans"/>
              </a:rPr>
              <a:t> </a:t>
            </a:r>
            <a:r>
              <a:rPr lang="en-US" sz="2300">
                <a:latin typeface="Quattrocento Sans"/>
                <a:ea typeface="Quattrocento Sans"/>
                <a:cs typeface="Quattrocento Sans"/>
                <a:sym typeface="Quattrocento Sans"/>
              </a:rPr>
              <a:t>to submit live lecture questions</a:t>
            </a:r>
            <a:endParaRPr sz="2300">
              <a:latin typeface="Quattrocento Sans"/>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1232111a5e6_0_128"/>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B6A479"/>
              </a:buClr>
              <a:buSzPts val="4400"/>
              <a:buFont typeface="Quattrocento Sans"/>
              <a:buNone/>
            </a:pPr>
            <a:r>
              <a:rPr i="1" lang="en-US">
                <a:solidFill>
                  <a:srgbClr val="B6A479"/>
                </a:solidFill>
              </a:rPr>
              <a:t>Review: </a:t>
            </a:r>
            <a:r>
              <a:rPr lang="en-US"/>
              <a:t>What is a Queue?</a:t>
            </a:r>
            <a:endParaRPr/>
          </a:p>
        </p:txBody>
      </p:sp>
      <p:sp>
        <p:nvSpPr>
          <p:cNvPr id="296" name="Google Shape;296;g1232111a5e6_0_128"/>
          <p:cNvSpPr txBox="1"/>
          <p:nvPr>
            <p:ph idx="1" type="body"/>
          </p:nvPr>
        </p:nvSpPr>
        <p:spPr>
          <a:xfrm>
            <a:off x="575240" y="1463857"/>
            <a:ext cx="6848700" cy="1719300"/>
          </a:xfrm>
          <a:prstGeom prst="rect">
            <a:avLst/>
          </a:prstGeom>
          <a:noFill/>
          <a:ln>
            <a:noFill/>
          </a:ln>
        </p:spPr>
        <p:txBody>
          <a:bodyPr anchorCtr="0" anchor="t" bIns="45700" lIns="45700" spcFirstLastPara="1" rIns="45700" wrap="square" tIns="45700">
            <a:normAutofit lnSpcReduction="10000"/>
          </a:bodyPr>
          <a:lstStyle/>
          <a:p>
            <a:pPr indent="-139700" lvl="0" marL="91440" rtl="0" algn="l">
              <a:lnSpc>
                <a:spcPct val="90000"/>
              </a:lnSpc>
              <a:spcBef>
                <a:spcPts val="0"/>
              </a:spcBef>
              <a:spcAft>
                <a:spcPts val="0"/>
              </a:spcAft>
              <a:buSzPts val="2200"/>
              <a:buChar char=" "/>
            </a:pPr>
            <a:r>
              <a:rPr b="1" lang="en-US">
                <a:solidFill>
                  <a:srgbClr val="4C3282"/>
                </a:solidFill>
              </a:rPr>
              <a:t>queue</a:t>
            </a:r>
            <a:r>
              <a:rPr lang="en-US">
                <a:solidFill>
                  <a:srgbClr val="4C3282"/>
                </a:solidFill>
              </a:rPr>
              <a:t>:</a:t>
            </a:r>
            <a:r>
              <a:rPr lang="en-US"/>
              <a:t> Retrieves elements in the order they were added.</a:t>
            </a:r>
            <a:endParaRPr/>
          </a:p>
          <a:p>
            <a:pPr indent="-137159" lvl="1" marL="265176" rtl="0" algn="l">
              <a:lnSpc>
                <a:spcPct val="90000"/>
              </a:lnSpc>
              <a:spcBef>
                <a:spcPts val="400"/>
              </a:spcBef>
              <a:spcAft>
                <a:spcPts val="0"/>
              </a:spcAft>
              <a:buSzPts val="1800"/>
              <a:buChar char="-"/>
            </a:pPr>
            <a:r>
              <a:rPr lang="en-US"/>
              <a:t>First-In, First-Out ("FIFO")</a:t>
            </a:r>
            <a:endParaRPr/>
          </a:p>
          <a:p>
            <a:pPr indent="-137159" lvl="1" marL="265176" rtl="0" algn="l">
              <a:lnSpc>
                <a:spcPct val="90000"/>
              </a:lnSpc>
              <a:spcBef>
                <a:spcPts val="600"/>
              </a:spcBef>
              <a:spcAft>
                <a:spcPts val="0"/>
              </a:spcAft>
              <a:buSzPts val="1800"/>
              <a:buChar char="-"/>
            </a:pPr>
            <a:r>
              <a:rPr lang="en-US"/>
              <a:t>Elements are stored in order of insertion but don't have indexes.</a:t>
            </a:r>
            <a:endParaRPr/>
          </a:p>
          <a:p>
            <a:pPr indent="-137159" lvl="1" marL="265176" rtl="0" algn="l">
              <a:lnSpc>
                <a:spcPct val="90000"/>
              </a:lnSpc>
              <a:spcBef>
                <a:spcPts val="600"/>
              </a:spcBef>
              <a:spcAft>
                <a:spcPts val="0"/>
              </a:spcAft>
              <a:buSzPts val="1800"/>
              <a:buChar char="-"/>
            </a:pPr>
            <a:r>
              <a:rPr lang="en-US"/>
              <a:t>Client can only add to the end of the queue, and can only examine/remove the front of the queue.</a:t>
            </a:r>
            <a:endParaRPr/>
          </a:p>
        </p:txBody>
      </p:sp>
      <p:sp>
        <p:nvSpPr>
          <p:cNvPr id="297" name="Google Shape;297;g1232111a5e6_0_128"/>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143 SP 17 – ZORA FUNG</a:t>
            </a:r>
            <a:endParaRPr/>
          </a:p>
        </p:txBody>
      </p:sp>
      <p:sp>
        <p:nvSpPr>
          <p:cNvPr id="298" name="Google Shape;298;g1232111a5e6_0_128"/>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graphicFrame>
        <p:nvGraphicFramePr>
          <p:cNvPr id="299" name="Google Shape;299;g1232111a5e6_0_128"/>
          <p:cNvGraphicFramePr/>
          <p:nvPr/>
        </p:nvGraphicFramePr>
        <p:xfrm>
          <a:off x="5300886" y="3256337"/>
          <a:ext cx="3000000" cy="3000000"/>
        </p:xfrm>
        <a:graphic>
          <a:graphicData uri="http://schemas.openxmlformats.org/drawingml/2006/table">
            <a:tbl>
              <a:tblPr>
                <a:noFill/>
                <a:tableStyleId>{5A8379E3-33A4-40A0-975C-9F69E7BDFF95}</a:tableStyleId>
              </a:tblPr>
              <a:tblGrid>
                <a:gridCol w="852500"/>
                <a:gridCol w="854075"/>
                <a:gridCol w="852475"/>
              </a:tblGrid>
              <a:tr h="482600">
                <a:tc>
                  <a:txBody>
                    <a:bodyPr/>
                    <a:lstStyle/>
                    <a:p>
                      <a:pPr indent="0" lvl="0" marL="0" marR="0" rtl="0" algn="ctr">
                        <a:lnSpc>
                          <a:spcPct val="100000"/>
                        </a:lnSpc>
                        <a:spcBef>
                          <a:spcPts val="0"/>
                        </a:spcBef>
                        <a:spcAft>
                          <a:spcPts val="0"/>
                        </a:spcAft>
                        <a:buClr>
                          <a:schemeClr val="dk1"/>
                        </a:buClr>
                        <a:buSzPts val="2000"/>
                        <a:buFont typeface="Tahoma"/>
                        <a:buNone/>
                      </a:pPr>
                      <a:r>
                        <a:rPr b="0" i="1" lang="en-US" sz="2000" u="none" cap="none" strike="noStrike">
                          <a:solidFill>
                            <a:schemeClr val="dk1"/>
                          </a:solidFill>
                          <a:latin typeface="Tahoma"/>
                          <a:ea typeface="Tahoma"/>
                          <a:cs typeface="Tahoma"/>
                          <a:sym typeface="Tahoma"/>
                        </a:rPr>
                        <a:t>front</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wentieth Century"/>
                        <a:buNone/>
                      </a:pPr>
                      <a:r>
                        <a:t/>
                      </a:r>
                      <a:endParaRPr b="0" i="0" sz="2000" u="none" cap="none" strike="noStrike">
                        <a:solidFill>
                          <a:schemeClr val="dk1"/>
                        </a:solidFill>
                        <a:latin typeface="Tahoma"/>
                        <a:ea typeface="Tahoma"/>
                        <a:cs typeface="Tahoma"/>
                        <a:sym typeface="Tahoma"/>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ahoma"/>
                        <a:buNone/>
                      </a:pPr>
                      <a:r>
                        <a:rPr b="0" i="1" lang="en-US" sz="2000" u="none" cap="none" strike="noStrike">
                          <a:solidFill>
                            <a:schemeClr val="dk1"/>
                          </a:solidFill>
                          <a:latin typeface="Tahoma"/>
                          <a:ea typeface="Tahoma"/>
                          <a:cs typeface="Tahoma"/>
                          <a:sym typeface="Tahoma"/>
                        </a:rPr>
                        <a:t>back</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tcPr>
                </a:tc>
              </a:tr>
              <a:tr h="482600">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1</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DDDDDD"/>
                    </a:solidFill>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DDDDDD"/>
                    </a:solidFill>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3</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DDDDDD"/>
                    </a:solidFill>
                  </a:tcPr>
                </a:tc>
              </a:tr>
            </a:tbl>
          </a:graphicData>
        </a:graphic>
      </p:graphicFrame>
      <p:cxnSp>
        <p:nvCxnSpPr>
          <p:cNvPr id="300" name="Google Shape;300;g1232111a5e6_0_128"/>
          <p:cNvCxnSpPr/>
          <p:nvPr/>
        </p:nvCxnSpPr>
        <p:spPr>
          <a:xfrm rot="10800000">
            <a:off x="7967886" y="3942137"/>
            <a:ext cx="685800" cy="0"/>
          </a:xfrm>
          <a:prstGeom prst="straightConnector1">
            <a:avLst/>
          </a:prstGeom>
          <a:noFill/>
          <a:ln cap="flat" cmpd="sng" w="9525">
            <a:solidFill>
              <a:schemeClr val="dk1"/>
            </a:solidFill>
            <a:prstDash val="solid"/>
            <a:round/>
            <a:headEnd len="med" w="med" type="none"/>
            <a:tailEnd len="med" w="med" type="triangle"/>
          </a:ln>
        </p:spPr>
      </p:cxnSp>
      <p:sp>
        <p:nvSpPr>
          <p:cNvPr id="301" name="Google Shape;301;g1232111a5e6_0_128"/>
          <p:cNvSpPr txBox="1"/>
          <p:nvPr/>
        </p:nvSpPr>
        <p:spPr>
          <a:xfrm>
            <a:off x="8272686" y="3545262"/>
            <a:ext cx="5970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ahoma"/>
                <a:ea typeface="Tahoma"/>
                <a:cs typeface="Tahoma"/>
                <a:sym typeface="Tahoma"/>
              </a:rPr>
              <a:t>add</a:t>
            </a:r>
            <a:endParaRPr/>
          </a:p>
        </p:txBody>
      </p:sp>
      <p:cxnSp>
        <p:nvCxnSpPr>
          <p:cNvPr id="302" name="Google Shape;302;g1232111a5e6_0_128"/>
          <p:cNvCxnSpPr/>
          <p:nvPr/>
        </p:nvCxnSpPr>
        <p:spPr>
          <a:xfrm rot="10800000">
            <a:off x="4538886" y="3956425"/>
            <a:ext cx="685800" cy="0"/>
          </a:xfrm>
          <a:prstGeom prst="straightConnector1">
            <a:avLst/>
          </a:prstGeom>
          <a:noFill/>
          <a:ln cap="flat" cmpd="sng" w="9525">
            <a:solidFill>
              <a:schemeClr val="dk1"/>
            </a:solidFill>
            <a:prstDash val="solid"/>
            <a:round/>
            <a:headEnd len="med" w="med" type="none"/>
            <a:tailEnd len="med" w="med" type="triangle"/>
          </a:ln>
        </p:spPr>
      </p:cxnSp>
      <p:sp>
        <p:nvSpPr>
          <p:cNvPr id="303" name="Google Shape;303;g1232111a5e6_0_128"/>
          <p:cNvSpPr txBox="1"/>
          <p:nvPr/>
        </p:nvSpPr>
        <p:spPr>
          <a:xfrm>
            <a:off x="3472086" y="3530975"/>
            <a:ext cx="17097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ahoma"/>
                <a:ea typeface="Tahoma"/>
                <a:cs typeface="Tahoma"/>
                <a:sym typeface="Tahoma"/>
              </a:rPr>
              <a:t>remove, peek</a:t>
            </a:r>
            <a:endParaRPr/>
          </a:p>
        </p:txBody>
      </p:sp>
      <p:pic>
        <p:nvPicPr>
          <p:cNvPr id="304" name="Google Shape;304;g1232111a5e6_0_128"/>
          <p:cNvPicPr preferRelativeResize="0"/>
          <p:nvPr/>
        </p:nvPicPr>
        <p:blipFill rotWithShape="1">
          <a:blip r:embed="rId3">
            <a:alphaModFix/>
          </a:blip>
          <a:srcRect b="0" l="0" r="0" t="0"/>
          <a:stretch/>
        </p:blipFill>
        <p:spPr>
          <a:xfrm>
            <a:off x="8666030" y="1463556"/>
            <a:ext cx="2819400" cy="1719262"/>
          </a:xfrm>
          <a:prstGeom prst="rect">
            <a:avLst/>
          </a:prstGeom>
          <a:noFill/>
          <a:ln>
            <a:noFill/>
          </a:ln>
        </p:spPr>
      </p:pic>
      <p:grpSp>
        <p:nvGrpSpPr>
          <p:cNvPr id="305" name="Google Shape;305;g1232111a5e6_0_128"/>
          <p:cNvGrpSpPr/>
          <p:nvPr/>
        </p:nvGrpSpPr>
        <p:grpSpPr>
          <a:xfrm>
            <a:off x="575239" y="3369033"/>
            <a:ext cx="2335538" cy="2751761"/>
            <a:chOff x="908857" y="1530095"/>
            <a:chExt cx="2335538" cy="2751761"/>
          </a:xfrm>
        </p:grpSpPr>
        <p:sp>
          <p:nvSpPr>
            <p:cNvPr id="306" name="Google Shape;306;g1232111a5e6_0_128"/>
            <p:cNvSpPr/>
            <p:nvPr/>
          </p:nvSpPr>
          <p:spPr>
            <a:xfrm>
              <a:off x="908857" y="2061556"/>
              <a:ext cx="2335500" cy="2220300"/>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07" name="Google Shape;307;g1232111a5e6_0_128"/>
            <p:cNvSpPr/>
            <p:nvPr/>
          </p:nvSpPr>
          <p:spPr>
            <a:xfrm>
              <a:off x="908857" y="1530095"/>
              <a:ext cx="2335500" cy="531600"/>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Queue ADT</a:t>
              </a:r>
              <a:endParaRPr/>
            </a:p>
          </p:txBody>
        </p:sp>
        <p:sp>
          <p:nvSpPr>
            <p:cNvPr id="308" name="Google Shape;308;g1232111a5e6_0_128"/>
            <p:cNvSpPr txBox="1"/>
            <p:nvPr/>
          </p:nvSpPr>
          <p:spPr>
            <a:xfrm>
              <a:off x="1076295" y="2988919"/>
              <a:ext cx="21681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add(item)</a:t>
              </a:r>
              <a:r>
                <a:rPr lang="en-US" sz="1200">
                  <a:solidFill>
                    <a:schemeClr val="dk1"/>
                  </a:solidFill>
                  <a:latin typeface="Quattrocento Sans"/>
                  <a:ea typeface="Quattrocento Sans"/>
                  <a:cs typeface="Quattrocento Sans"/>
                  <a:sym typeface="Quattrocento Sans"/>
                </a:rPr>
                <a:t> add item to back </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remove()</a:t>
              </a:r>
              <a:r>
                <a:rPr lang="en-US" sz="1200">
                  <a:solidFill>
                    <a:schemeClr val="dk1"/>
                  </a:solidFill>
                  <a:latin typeface="Quattrocento Sans"/>
                  <a:ea typeface="Quattrocento Sans"/>
                  <a:cs typeface="Quattrocento Sans"/>
                  <a:sym typeface="Quattrocento Sans"/>
                </a:rPr>
                <a:t> remove and return item at front</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peek()</a:t>
              </a:r>
              <a:r>
                <a:rPr lang="en-US" sz="1200">
                  <a:solidFill>
                    <a:schemeClr val="dk1"/>
                  </a:solidFill>
                  <a:latin typeface="Quattrocento Sans"/>
                  <a:ea typeface="Quattrocento Sans"/>
                  <a:cs typeface="Quattrocento Sans"/>
                  <a:sym typeface="Quattrocento Sans"/>
                </a:rPr>
                <a:t> return item at front</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count of items</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isEmpty()</a:t>
              </a:r>
              <a:r>
                <a:rPr lang="en-US" sz="1200">
                  <a:solidFill>
                    <a:schemeClr val="dk1"/>
                  </a:solidFill>
                  <a:latin typeface="Quattrocento Sans"/>
                  <a:ea typeface="Quattrocento Sans"/>
                  <a:cs typeface="Quattrocento Sans"/>
                  <a:sym typeface="Quattrocento Sans"/>
                </a:rPr>
                <a:t> count of items is 0?</a:t>
              </a:r>
              <a:endParaRPr/>
            </a:p>
          </p:txBody>
        </p:sp>
        <p:sp>
          <p:nvSpPr>
            <p:cNvPr id="309" name="Google Shape;309;g1232111a5e6_0_128"/>
            <p:cNvSpPr txBox="1"/>
            <p:nvPr/>
          </p:nvSpPr>
          <p:spPr>
            <a:xfrm>
              <a:off x="924590" y="2078829"/>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310" name="Google Shape;310;g1232111a5e6_0_128"/>
            <p:cNvSpPr txBox="1"/>
            <p:nvPr/>
          </p:nvSpPr>
          <p:spPr>
            <a:xfrm>
              <a:off x="916724" y="2747587"/>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311" name="Google Shape;311;g1232111a5e6_0_128"/>
            <p:cNvSpPr txBox="1"/>
            <p:nvPr/>
          </p:nvSpPr>
          <p:spPr>
            <a:xfrm>
              <a:off x="1076295" y="2335727"/>
              <a:ext cx="18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ordered items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Number of items</a:t>
              </a:r>
              <a:endParaRPr/>
            </a:p>
          </p:txBody>
        </p:sp>
      </p:grpSp>
      <p:sp>
        <p:nvSpPr>
          <p:cNvPr id="312" name="Google Shape;312;g1232111a5e6_0_128"/>
          <p:cNvSpPr txBox="1"/>
          <p:nvPr/>
        </p:nvSpPr>
        <p:spPr>
          <a:xfrm>
            <a:off x="3193254" y="4486220"/>
            <a:ext cx="7910700" cy="2108400"/>
          </a:xfrm>
          <a:prstGeom prst="rect">
            <a:avLst/>
          </a:prstGeom>
          <a:noFill/>
          <a:ln>
            <a:noFill/>
          </a:ln>
        </p:spPr>
        <p:txBody>
          <a:bodyPr anchorCtr="0" anchor="t" bIns="45700" lIns="45700" spcFirstLastPara="1" rIns="45700" wrap="square" tIns="45700">
            <a:normAutofit lnSpcReduction="20000"/>
          </a:bodyPr>
          <a:lstStyle/>
          <a:p>
            <a:pPr indent="0" lvl="0" marL="0" marR="0" rtl="0" algn="l">
              <a:lnSpc>
                <a:spcPct val="90000"/>
              </a:lnSpc>
              <a:spcBef>
                <a:spcPts val="0"/>
              </a:spcBef>
              <a:spcAft>
                <a:spcPts val="0"/>
              </a:spcAft>
              <a:buClr>
                <a:schemeClr val="accent1"/>
              </a:buClr>
              <a:buSzPts val="2200"/>
              <a:buFont typeface="Twentieth Century"/>
              <a:buNone/>
            </a:pPr>
            <a:r>
              <a:rPr lang="en-US" sz="2200">
                <a:solidFill>
                  <a:srgbClr val="B6A479"/>
                </a:solidFill>
                <a:latin typeface="Quattrocento Sans"/>
                <a:ea typeface="Quattrocento Sans"/>
                <a:cs typeface="Quattrocento Sans"/>
                <a:sym typeface="Quattrocento Sans"/>
              </a:rPr>
              <a:t>supported operations:</a:t>
            </a:r>
            <a:endParaRPr/>
          </a:p>
          <a:p>
            <a:pPr indent="-137159" lvl="1" marL="265176" marR="0" rtl="0" algn="l">
              <a:lnSpc>
                <a:spcPct val="90000"/>
              </a:lnSpc>
              <a:spcBef>
                <a:spcPts val="400"/>
              </a:spcBef>
              <a:spcAft>
                <a:spcPts val="0"/>
              </a:spcAft>
              <a:buClr>
                <a:srgbClr val="B6A479"/>
              </a:buClr>
              <a:buSzPts val="18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add(item): </a:t>
            </a:r>
            <a:r>
              <a:rPr b="0" i="0" lang="en-US" sz="1800" u="none" cap="none" strike="noStrike">
                <a:solidFill>
                  <a:schemeClr val="dk1"/>
                </a:solidFill>
                <a:latin typeface="Quattrocento Sans"/>
                <a:ea typeface="Quattrocento Sans"/>
                <a:cs typeface="Quattrocento Sans"/>
                <a:sym typeface="Quattrocento Sans"/>
              </a:rPr>
              <a:t>aka “enqueue” add an element to the back.</a:t>
            </a:r>
            <a:endParaRPr/>
          </a:p>
          <a:p>
            <a:pPr indent="-137159" lvl="1" marL="265176" marR="0" rtl="0" algn="l">
              <a:lnSpc>
                <a:spcPct val="90000"/>
              </a:lnSpc>
              <a:spcBef>
                <a:spcPts val="600"/>
              </a:spcBef>
              <a:spcAft>
                <a:spcPts val="0"/>
              </a:spcAft>
              <a:buClr>
                <a:srgbClr val="B6A479"/>
              </a:buClr>
              <a:buSzPts val="18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remove():</a:t>
            </a:r>
            <a:r>
              <a:rPr b="0" i="0" lang="en-US" sz="1800" u="none" cap="none" strike="noStrike">
                <a:solidFill>
                  <a:schemeClr val="dk1"/>
                </a:solidFill>
                <a:latin typeface="Quattrocento Sans"/>
                <a:ea typeface="Quattrocento Sans"/>
                <a:cs typeface="Quattrocento Sans"/>
                <a:sym typeface="Quattrocento Sans"/>
              </a:rPr>
              <a:t> aka “dequeue” Remove the front element and return.</a:t>
            </a:r>
            <a:endParaRPr/>
          </a:p>
          <a:p>
            <a:pPr indent="-137159" lvl="1" marL="265176" marR="0" rtl="0" algn="l">
              <a:lnSpc>
                <a:spcPct val="90000"/>
              </a:lnSpc>
              <a:spcBef>
                <a:spcPts val="600"/>
              </a:spcBef>
              <a:spcAft>
                <a:spcPts val="0"/>
              </a:spcAft>
              <a:buClr>
                <a:srgbClr val="B6A479"/>
              </a:buClr>
              <a:buSzPts val="18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peek()</a:t>
            </a:r>
            <a:r>
              <a:rPr b="0" i="0" lang="en-US" sz="1800" u="none" cap="none" strike="noStrike">
                <a:solidFill>
                  <a:schemeClr val="dk1"/>
                </a:solidFill>
                <a:latin typeface="Quattrocento Sans"/>
                <a:ea typeface="Quattrocento Sans"/>
                <a:cs typeface="Quattrocento Sans"/>
                <a:sym typeface="Quattrocento Sans"/>
              </a:rPr>
              <a:t>: Examine the front element without removing it.</a:t>
            </a:r>
            <a:endParaRPr/>
          </a:p>
          <a:p>
            <a:pPr indent="-137159" lvl="1" marL="265176" marR="0" rtl="0" algn="l">
              <a:lnSpc>
                <a:spcPct val="90000"/>
              </a:lnSpc>
              <a:spcBef>
                <a:spcPts val="600"/>
              </a:spcBef>
              <a:spcAft>
                <a:spcPts val="0"/>
              </a:spcAft>
              <a:buClr>
                <a:srgbClr val="B6A479"/>
              </a:buClr>
              <a:buSzPts val="18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size(): </a:t>
            </a:r>
            <a:r>
              <a:rPr b="0" i="0" lang="en-US" sz="1800" u="none" cap="none" strike="noStrike">
                <a:solidFill>
                  <a:schemeClr val="dk1"/>
                </a:solidFill>
                <a:latin typeface="Quattrocento Sans"/>
                <a:ea typeface="Quattrocento Sans"/>
                <a:cs typeface="Quattrocento Sans"/>
                <a:sym typeface="Quattrocento Sans"/>
              </a:rPr>
              <a:t>how many items are stored in the queue?</a:t>
            </a:r>
            <a:endParaRPr/>
          </a:p>
          <a:p>
            <a:pPr indent="-137159" lvl="1" marL="265176" marR="0" rtl="0" algn="l">
              <a:lnSpc>
                <a:spcPct val="90000"/>
              </a:lnSpc>
              <a:spcBef>
                <a:spcPts val="600"/>
              </a:spcBef>
              <a:spcAft>
                <a:spcPts val="0"/>
              </a:spcAft>
              <a:buClr>
                <a:srgbClr val="B6A479"/>
              </a:buClr>
              <a:buSzPts val="18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isEmpty(): </a:t>
            </a:r>
            <a:r>
              <a:rPr b="0" i="0" lang="en-US" sz="1800" u="none" cap="none" strike="noStrike">
                <a:solidFill>
                  <a:schemeClr val="dk1"/>
                </a:solidFill>
                <a:latin typeface="Quattrocento Sans"/>
                <a:ea typeface="Quattrocento Sans"/>
                <a:cs typeface="Quattrocento Sans"/>
                <a:sym typeface="Quattrocento Sans"/>
              </a:rPr>
              <a:t>if 1 or more items in the queue returns true, false otherwise</a:t>
            </a:r>
            <a:endParaRPr/>
          </a:p>
          <a:p>
            <a:pPr indent="0" lvl="0" marL="91440" marR="0" rtl="0" algn="l">
              <a:lnSpc>
                <a:spcPct val="90000"/>
              </a:lnSpc>
              <a:spcBef>
                <a:spcPts val="1600"/>
              </a:spcBef>
              <a:spcAft>
                <a:spcPts val="0"/>
              </a:spcAft>
              <a:buClr>
                <a:schemeClr val="accent1"/>
              </a:buClr>
              <a:buSzPts val="2200"/>
              <a:buFont typeface="Twentieth Century"/>
              <a:buNone/>
            </a:pPr>
            <a:r>
              <a:t/>
            </a:r>
            <a:endParaRPr sz="22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1232111a5e6_0_150"/>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Implementing a Queue with an Array</a:t>
            </a:r>
            <a:endParaRPr/>
          </a:p>
        </p:txBody>
      </p:sp>
      <p:graphicFrame>
        <p:nvGraphicFramePr>
          <p:cNvPr id="319" name="Google Shape;319;g1232111a5e6_0_150"/>
          <p:cNvGraphicFramePr/>
          <p:nvPr/>
        </p:nvGraphicFramePr>
        <p:xfrm>
          <a:off x="3117867" y="4709369"/>
          <a:ext cx="3000000" cy="3000000"/>
        </p:xfrm>
        <a:graphic>
          <a:graphicData uri="http://schemas.openxmlformats.org/drawingml/2006/table">
            <a:tbl>
              <a:tblPr bandRow="1" firstRow="1">
                <a:noFill/>
                <a:tableStyleId>{8398E5E2-E9DE-42C6-8B22-C9D5A66DE3D5}</a:tableStyleId>
              </a:tblPr>
              <a:tblGrid>
                <a:gridCol w="717850"/>
                <a:gridCol w="717850"/>
                <a:gridCol w="717850"/>
                <a:gridCol w="717850"/>
                <a:gridCol w="717850"/>
              </a:tblGrid>
              <a:tr h="507325">
                <a:tc>
                  <a:txBody>
                    <a:bodyPr/>
                    <a:lstStyle/>
                    <a:p>
                      <a:pPr indent="0" lvl="0" marL="0" marR="0" rtl="0" algn="ctr">
                        <a:spcBef>
                          <a:spcPts val="0"/>
                        </a:spcBef>
                        <a:spcAft>
                          <a:spcPts val="0"/>
                        </a:spcAft>
                        <a:buNone/>
                      </a:pPr>
                      <a:r>
                        <a:rPr lang="en-US" sz="1800">
                          <a:solidFill>
                            <a:srgbClr val="B6A479"/>
                          </a:solidFill>
                        </a:rPr>
                        <a:t>0</a:t>
                      </a:r>
                      <a:endParaRPr/>
                    </a:p>
                  </a:txBody>
                  <a:tcPr marT="45725" marB="45725" marR="91450" marL="91450" anchor="b">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1</a:t>
                      </a:r>
                      <a:endParaRPr/>
                    </a:p>
                  </a:txBody>
                  <a:tcPr marT="45725" marB="45725" marR="91450" marL="91450" anchor="b">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2</a:t>
                      </a:r>
                      <a:endParaRPr/>
                    </a:p>
                  </a:txBody>
                  <a:tcPr marT="45725" marB="45725" marR="91450" marL="91450" anchor="b">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3</a:t>
                      </a:r>
                      <a:endParaRPr/>
                    </a:p>
                  </a:txBody>
                  <a:tcPr marT="45725" marB="45725" marR="91450" marL="91450" anchor="b">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extLst>
                            <a:ext uri="http://customooxmlschemas.google.com/">
                              <go:slidesCustomData xmlns:go="http://customooxmlschemas.google.com/" textRoundtripDataId="1"/>
                            </a:ext>
                          </a:extLst>
                        </a:rPr>
                        <a:t>4</a:t>
                      </a:r>
                      <a:endParaRPr/>
                    </a:p>
                  </a:txBody>
                  <a:tcPr marT="45725" marB="45725" marR="91450" marL="91450" anchor="b">
                    <a:lnB cap="flat" cmpd="sng" w="12700">
                      <a:solidFill>
                        <a:schemeClr val="dk1"/>
                      </a:solidFill>
                      <a:prstDash val="solid"/>
                      <a:round/>
                      <a:headEnd len="sm" w="sm" type="none"/>
                      <a:tailEnd len="sm" w="sm" type="none"/>
                    </a:lnB>
                    <a:solidFill>
                      <a:schemeClr val="lt1"/>
                    </a:solidFill>
                  </a:tcPr>
                </a:tc>
              </a:tr>
              <a:tr h="507325">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320" name="Google Shape;320;g1232111a5e6_0_150"/>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321" name="Google Shape;321;g1232111a5e6_0_150"/>
          <p:cNvSpPr txBox="1"/>
          <p:nvPr/>
        </p:nvSpPr>
        <p:spPr>
          <a:xfrm>
            <a:off x="666609" y="5196751"/>
            <a:ext cx="21135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ourier New"/>
                <a:ea typeface="Courier New"/>
                <a:cs typeface="Courier New"/>
                <a:sym typeface="Courier New"/>
              </a:rPr>
              <a:t>add(5)</a:t>
            </a:r>
            <a:endParaRPr/>
          </a:p>
        </p:txBody>
      </p:sp>
      <p:sp>
        <p:nvSpPr>
          <p:cNvPr id="322" name="Google Shape;322;g1232111a5e6_0_150"/>
          <p:cNvSpPr txBox="1"/>
          <p:nvPr/>
        </p:nvSpPr>
        <p:spPr>
          <a:xfrm>
            <a:off x="3439875" y="5815883"/>
            <a:ext cx="239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323" name="Google Shape;323;g1232111a5e6_0_150"/>
          <p:cNvSpPr txBox="1"/>
          <p:nvPr/>
        </p:nvSpPr>
        <p:spPr>
          <a:xfrm>
            <a:off x="5830273" y="5815883"/>
            <a:ext cx="322500" cy="369300"/>
          </a:xfrm>
          <a:prstGeom prst="rect">
            <a:avLst/>
          </a:prstGeom>
          <a:no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0</a:t>
            </a:r>
            <a:endParaRPr/>
          </a:p>
        </p:txBody>
      </p:sp>
      <p:sp>
        <p:nvSpPr>
          <p:cNvPr id="324" name="Google Shape;324;g1232111a5e6_0_150"/>
          <p:cNvSpPr txBox="1"/>
          <p:nvPr/>
        </p:nvSpPr>
        <p:spPr>
          <a:xfrm>
            <a:off x="3316573" y="5261612"/>
            <a:ext cx="3387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4C3282"/>
                </a:solidFill>
                <a:latin typeface="Courier New"/>
                <a:ea typeface="Courier New"/>
                <a:cs typeface="Courier New"/>
                <a:sym typeface="Courier New"/>
              </a:rPr>
              <a:t>5</a:t>
            </a:r>
            <a:endParaRPr/>
          </a:p>
        </p:txBody>
      </p:sp>
      <p:sp>
        <p:nvSpPr>
          <p:cNvPr id="325" name="Google Shape;325;g1232111a5e6_0_150"/>
          <p:cNvSpPr txBox="1"/>
          <p:nvPr/>
        </p:nvSpPr>
        <p:spPr>
          <a:xfrm>
            <a:off x="4041123" y="5261612"/>
            <a:ext cx="3387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4C3282"/>
                </a:solidFill>
                <a:latin typeface="Courier New"/>
                <a:ea typeface="Courier New"/>
                <a:cs typeface="Courier New"/>
                <a:sym typeface="Courier New"/>
              </a:rPr>
              <a:t>8</a:t>
            </a:r>
            <a:endParaRPr/>
          </a:p>
        </p:txBody>
      </p:sp>
      <p:sp>
        <p:nvSpPr>
          <p:cNvPr id="326" name="Google Shape;326;g1232111a5e6_0_150"/>
          <p:cNvSpPr txBox="1"/>
          <p:nvPr/>
        </p:nvSpPr>
        <p:spPr>
          <a:xfrm>
            <a:off x="4743237" y="5261612"/>
            <a:ext cx="3387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4C3282"/>
                </a:solidFill>
                <a:latin typeface="Courier New"/>
                <a:ea typeface="Courier New"/>
                <a:cs typeface="Courier New"/>
                <a:sym typeface="Courier New"/>
              </a:rPr>
              <a:t>9</a:t>
            </a:r>
            <a:endParaRPr/>
          </a:p>
        </p:txBody>
      </p:sp>
      <p:sp>
        <p:nvSpPr>
          <p:cNvPr id="327" name="Google Shape;327;g1232111a5e6_0_150"/>
          <p:cNvSpPr txBox="1"/>
          <p:nvPr/>
        </p:nvSpPr>
        <p:spPr>
          <a:xfrm>
            <a:off x="5830273" y="5815477"/>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1</a:t>
            </a:r>
            <a:endParaRPr/>
          </a:p>
        </p:txBody>
      </p:sp>
      <p:sp>
        <p:nvSpPr>
          <p:cNvPr id="328" name="Google Shape;328;g1232111a5e6_0_150"/>
          <p:cNvSpPr txBox="1"/>
          <p:nvPr/>
        </p:nvSpPr>
        <p:spPr>
          <a:xfrm>
            <a:off x="5830273" y="5815477"/>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2</a:t>
            </a:r>
            <a:endParaRPr/>
          </a:p>
        </p:txBody>
      </p:sp>
      <p:sp>
        <p:nvSpPr>
          <p:cNvPr id="329" name="Google Shape;329;g1232111a5e6_0_150"/>
          <p:cNvSpPr txBox="1"/>
          <p:nvPr/>
        </p:nvSpPr>
        <p:spPr>
          <a:xfrm>
            <a:off x="5830273" y="5815477"/>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3</a:t>
            </a:r>
            <a:endParaRPr/>
          </a:p>
        </p:txBody>
      </p:sp>
      <p:grpSp>
        <p:nvGrpSpPr>
          <p:cNvPr id="330" name="Google Shape;330;g1232111a5e6_0_150"/>
          <p:cNvGrpSpPr/>
          <p:nvPr/>
        </p:nvGrpSpPr>
        <p:grpSpPr>
          <a:xfrm>
            <a:off x="3514990" y="1517683"/>
            <a:ext cx="3012199" cy="3203861"/>
            <a:chOff x="902359" y="1530095"/>
            <a:chExt cx="3012199" cy="3203861"/>
          </a:xfrm>
        </p:grpSpPr>
        <p:sp>
          <p:nvSpPr>
            <p:cNvPr id="331" name="Google Shape;331;g1232111a5e6_0_150"/>
            <p:cNvSpPr/>
            <p:nvPr/>
          </p:nvSpPr>
          <p:spPr>
            <a:xfrm>
              <a:off x="908858" y="2061556"/>
              <a:ext cx="3005700" cy="2672400"/>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32" name="Google Shape;332;g1232111a5e6_0_150"/>
            <p:cNvSpPr/>
            <p:nvPr/>
          </p:nvSpPr>
          <p:spPr>
            <a:xfrm>
              <a:off x="908858" y="1530095"/>
              <a:ext cx="3005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ArrayQueue&lt;E&gt;</a:t>
              </a:r>
              <a:endParaRPr/>
            </a:p>
          </p:txBody>
        </p:sp>
        <p:sp>
          <p:nvSpPr>
            <p:cNvPr id="333" name="Google Shape;333;g1232111a5e6_0_150"/>
            <p:cNvSpPr txBox="1"/>
            <p:nvPr/>
          </p:nvSpPr>
          <p:spPr>
            <a:xfrm>
              <a:off x="995360" y="3278792"/>
              <a:ext cx="29004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add</a:t>
              </a:r>
              <a:r>
                <a:rPr lang="en-US" sz="1200">
                  <a:solidFill>
                    <a:schemeClr val="dk1"/>
                  </a:solidFill>
                  <a:latin typeface="Courier New"/>
                  <a:ea typeface="Courier New"/>
                  <a:cs typeface="Courier New"/>
                  <a:sym typeface="Courier New"/>
                </a:rPr>
                <a:t> – data[size] = value, if out of room grow data</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remove</a:t>
              </a:r>
              <a:r>
                <a:rPr lang="en-US" sz="1200">
                  <a:solidFill>
                    <a:schemeClr val="dk1"/>
                  </a:solidFill>
                  <a:latin typeface="Courier New"/>
                  <a:ea typeface="Courier New"/>
                  <a:cs typeface="Courier New"/>
                  <a:sym typeface="Courier New"/>
                </a:rPr>
                <a:t> – return data[size - 1], size-1</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peek</a:t>
              </a:r>
              <a:r>
                <a:rPr lang="en-US" sz="1200">
                  <a:solidFill>
                    <a:schemeClr val="dk1"/>
                  </a:solidFill>
                  <a:latin typeface="Courier New"/>
                  <a:ea typeface="Courier New"/>
                  <a:cs typeface="Courier New"/>
                  <a:sym typeface="Courier New"/>
                </a:rPr>
                <a:t> – return data[size - 1]</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size</a:t>
              </a:r>
              <a:r>
                <a:rPr lang="en-US" sz="1200">
                  <a:solidFill>
                    <a:schemeClr val="dk1"/>
                  </a:solidFill>
                  <a:latin typeface="Courier New"/>
                  <a:ea typeface="Courier New"/>
                  <a:cs typeface="Courier New"/>
                  <a:sym typeface="Courier New"/>
                </a:rPr>
                <a:t> – return size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isEmpty</a:t>
              </a:r>
              <a:r>
                <a:rPr lang="en-US" sz="1200">
                  <a:solidFill>
                    <a:schemeClr val="dk1"/>
                  </a:solidFill>
                  <a:latin typeface="Courier New"/>
                  <a:ea typeface="Courier New"/>
                  <a:cs typeface="Courier New"/>
                  <a:sym typeface="Courier New"/>
                </a:rPr>
                <a:t> – return size == 0</a:t>
              </a:r>
              <a:endParaRPr/>
            </a:p>
          </p:txBody>
        </p:sp>
        <p:sp>
          <p:nvSpPr>
            <p:cNvPr id="334" name="Google Shape;334;g1232111a5e6_0_150"/>
            <p:cNvSpPr txBox="1"/>
            <p:nvPr/>
          </p:nvSpPr>
          <p:spPr>
            <a:xfrm>
              <a:off x="921215" y="2081381"/>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335" name="Google Shape;335;g1232111a5e6_0_150"/>
            <p:cNvSpPr txBox="1"/>
            <p:nvPr/>
          </p:nvSpPr>
          <p:spPr>
            <a:xfrm>
              <a:off x="902359" y="3064088"/>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336" name="Google Shape;336;g1232111a5e6_0_150"/>
            <p:cNvSpPr txBox="1"/>
            <p:nvPr/>
          </p:nvSpPr>
          <p:spPr>
            <a:xfrm>
              <a:off x="1071636" y="2294485"/>
              <a:ext cx="20352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data[]</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Size</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front index</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back index</a:t>
              </a:r>
              <a:endParaRPr/>
            </a:p>
          </p:txBody>
        </p:sp>
      </p:grpSp>
      <p:grpSp>
        <p:nvGrpSpPr>
          <p:cNvPr id="337" name="Google Shape;337;g1232111a5e6_0_150"/>
          <p:cNvGrpSpPr/>
          <p:nvPr/>
        </p:nvGrpSpPr>
        <p:grpSpPr>
          <a:xfrm>
            <a:off x="575239" y="1517683"/>
            <a:ext cx="2335538" cy="2751761"/>
            <a:chOff x="908857" y="1530095"/>
            <a:chExt cx="2335538" cy="2751761"/>
          </a:xfrm>
        </p:grpSpPr>
        <p:sp>
          <p:nvSpPr>
            <p:cNvPr id="338" name="Google Shape;338;g1232111a5e6_0_150"/>
            <p:cNvSpPr/>
            <p:nvPr/>
          </p:nvSpPr>
          <p:spPr>
            <a:xfrm>
              <a:off x="908857" y="2061556"/>
              <a:ext cx="2335500" cy="2220300"/>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39" name="Google Shape;339;g1232111a5e6_0_150"/>
            <p:cNvSpPr/>
            <p:nvPr/>
          </p:nvSpPr>
          <p:spPr>
            <a:xfrm>
              <a:off x="908857" y="1530095"/>
              <a:ext cx="2335500" cy="531600"/>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Queue ADT</a:t>
              </a:r>
              <a:endParaRPr/>
            </a:p>
          </p:txBody>
        </p:sp>
        <p:sp>
          <p:nvSpPr>
            <p:cNvPr id="340" name="Google Shape;340;g1232111a5e6_0_150"/>
            <p:cNvSpPr txBox="1"/>
            <p:nvPr/>
          </p:nvSpPr>
          <p:spPr>
            <a:xfrm>
              <a:off x="1076295" y="2988919"/>
              <a:ext cx="21681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add(item)</a:t>
              </a:r>
              <a:r>
                <a:rPr lang="en-US" sz="1200">
                  <a:solidFill>
                    <a:schemeClr val="dk1"/>
                  </a:solidFill>
                  <a:latin typeface="Quattrocento Sans"/>
                  <a:ea typeface="Quattrocento Sans"/>
                  <a:cs typeface="Quattrocento Sans"/>
                  <a:sym typeface="Quattrocento Sans"/>
                </a:rPr>
                <a:t> add item to back </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remove()</a:t>
              </a:r>
              <a:r>
                <a:rPr lang="en-US" sz="1200">
                  <a:solidFill>
                    <a:schemeClr val="dk1"/>
                  </a:solidFill>
                  <a:latin typeface="Quattrocento Sans"/>
                  <a:ea typeface="Quattrocento Sans"/>
                  <a:cs typeface="Quattrocento Sans"/>
                  <a:sym typeface="Quattrocento Sans"/>
                </a:rPr>
                <a:t> remove and return item at front</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peek()</a:t>
              </a:r>
              <a:r>
                <a:rPr lang="en-US" sz="1200">
                  <a:solidFill>
                    <a:schemeClr val="dk1"/>
                  </a:solidFill>
                  <a:latin typeface="Quattrocento Sans"/>
                  <a:ea typeface="Quattrocento Sans"/>
                  <a:cs typeface="Quattrocento Sans"/>
                  <a:sym typeface="Quattrocento Sans"/>
                </a:rPr>
                <a:t> return item at front</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count of items</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isEmpty()</a:t>
              </a:r>
              <a:r>
                <a:rPr lang="en-US" sz="1200">
                  <a:solidFill>
                    <a:schemeClr val="dk1"/>
                  </a:solidFill>
                  <a:latin typeface="Quattrocento Sans"/>
                  <a:ea typeface="Quattrocento Sans"/>
                  <a:cs typeface="Quattrocento Sans"/>
                  <a:sym typeface="Quattrocento Sans"/>
                </a:rPr>
                <a:t> count of items is 0?</a:t>
              </a:r>
              <a:endParaRPr/>
            </a:p>
          </p:txBody>
        </p:sp>
        <p:sp>
          <p:nvSpPr>
            <p:cNvPr id="341" name="Google Shape;341;g1232111a5e6_0_150"/>
            <p:cNvSpPr txBox="1"/>
            <p:nvPr/>
          </p:nvSpPr>
          <p:spPr>
            <a:xfrm>
              <a:off x="924590" y="2078829"/>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342" name="Google Shape;342;g1232111a5e6_0_150"/>
            <p:cNvSpPr txBox="1"/>
            <p:nvPr/>
          </p:nvSpPr>
          <p:spPr>
            <a:xfrm>
              <a:off x="916724" y="2747587"/>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343" name="Google Shape;343;g1232111a5e6_0_150"/>
            <p:cNvSpPr txBox="1"/>
            <p:nvPr/>
          </p:nvSpPr>
          <p:spPr>
            <a:xfrm>
              <a:off x="1076295" y="2335727"/>
              <a:ext cx="18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ordered items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Number of items</a:t>
              </a:r>
              <a:endParaRPr/>
            </a:p>
          </p:txBody>
        </p:sp>
      </p:grpSp>
      <p:sp>
        <p:nvSpPr>
          <p:cNvPr id="344" name="Google Shape;344;g1232111a5e6_0_150"/>
          <p:cNvSpPr txBox="1"/>
          <p:nvPr/>
        </p:nvSpPr>
        <p:spPr>
          <a:xfrm>
            <a:off x="3439875" y="6127629"/>
            <a:ext cx="1425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front = 0</a:t>
            </a:r>
            <a:endParaRPr/>
          </a:p>
        </p:txBody>
      </p:sp>
      <p:sp>
        <p:nvSpPr>
          <p:cNvPr id="345" name="Google Shape;345;g1232111a5e6_0_150"/>
          <p:cNvSpPr txBox="1"/>
          <p:nvPr/>
        </p:nvSpPr>
        <p:spPr>
          <a:xfrm>
            <a:off x="3439875" y="6426015"/>
            <a:ext cx="1287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back = 0</a:t>
            </a:r>
            <a:endParaRPr/>
          </a:p>
        </p:txBody>
      </p:sp>
      <p:sp>
        <p:nvSpPr>
          <p:cNvPr id="346" name="Google Shape;346;g1232111a5e6_0_150"/>
          <p:cNvSpPr/>
          <p:nvPr/>
        </p:nvSpPr>
        <p:spPr>
          <a:xfrm>
            <a:off x="7138021" y="1510353"/>
            <a:ext cx="4754700" cy="28683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47" name="Google Shape;347;g1232111a5e6_0_150"/>
          <p:cNvSpPr txBox="1"/>
          <p:nvPr/>
        </p:nvSpPr>
        <p:spPr>
          <a:xfrm>
            <a:off x="7276873" y="1691022"/>
            <a:ext cx="20511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Big O Analysis</a:t>
            </a:r>
            <a:endParaRPr sz="1800">
              <a:solidFill>
                <a:schemeClr val="dk1"/>
              </a:solidFill>
              <a:latin typeface="Courier New"/>
              <a:ea typeface="Courier New"/>
              <a:cs typeface="Courier New"/>
              <a:sym typeface="Courier New"/>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remove()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peek()</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size()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isEmpty()</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add()</a:t>
            </a:r>
            <a:endParaRPr/>
          </a:p>
        </p:txBody>
      </p:sp>
      <p:sp>
        <p:nvSpPr>
          <p:cNvPr id="348" name="Google Shape;348;g1232111a5e6_0_150"/>
          <p:cNvSpPr txBox="1"/>
          <p:nvPr/>
        </p:nvSpPr>
        <p:spPr>
          <a:xfrm>
            <a:off x="8694240" y="3670437"/>
            <a:ext cx="3372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O(N) linear if you have to resize</a:t>
            </a:r>
            <a:br>
              <a:rPr lang="en-US" sz="1800">
                <a:solidFill>
                  <a:schemeClr val="dk1"/>
                </a:solidFill>
                <a:latin typeface="Quattrocento Sans"/>
                <a:ea typeface="Quattrocento Sans"/>
                <a:cs typeface="Quattrocento Sans"/>
                <a:sym typeface="Quattrocento Sans"/>
              </a:rPr>
            </a:br>
            <a:r>
              <a:rPr lang="en-US" sz="1800">
                <a:solidFill>
                  <a:schemeClr val="dk1"/>
                </a:solidFill>
                <a:latin typeface="Quattrocento Sans"/>
                <a:ea typeface="Quattrocento Sans"/>
                <a:cs typeface="Quattrocento Sans"/>
                <a:sym typeface="Quattrocento Sans"/>
              </a:rPr>
              <a:t>O(1) otherwise</a:t>
            </a:r>
            <a:endParaRPr/>
          </a:p>
        </p:txBody>
      </p:sp>
      <p:sp>
        <p:nvSpPr>
          <p:cNvPr id="349" name="Google Shape;349;g1232111a5e6_0_150"/>
          <p:cNvSpPr txBox="1"/>
          <p:nvPr/>
        </p:nvSpPr>
        <p:spPr>
          <a:xfrm>
            <a:off x="8694240" y="2056743"/>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350" name="Google Shape;350;g1232111a5e6_0_150"/>
          <p:cNvSpPr txBox="1"/>
          <p:nvPr/>
        </p:nvSpPr>
        <p:spPr>
          <a:xfrm>
            <a:off x="8694240" y="2453100"/>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351" name="Google Shape;351;g1232111a5e6_0_150"/>
          <p:cNvSpPr txBox="1"/>
          <p:nvPr/>
        </p:nvSpPr>
        <p:spPr>
          <a:xfrm>
            <a:off x="8694240" y="2893521"/>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352" name="Google Shape;352;g1232111a5e6_0_150"/>
          <p:cNvSpPr txBox="1"/>
          <p:nvPr/>
        </p:nvSpPr>
        <p:spPr>
          <a:xfrm>
            <a:off x="8694240" y="3301105"/>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353" name="Google Shape;353;g1232111a5e6_0_150"/>
          <p:cNvSpPr txBox="1"/>
          <p:nvPr/>
        </p:nvSpPr>
        <p:spPr>
          <a:xfrm>
            <a:off x="4413934" y="6428495"/>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1</a:t>
            </a:r>
            <a:endParaRPr/>
          </a:p>
        </p:txBody>
      </p:sp>
      <p:sp>
        <p:nvSpPr>
          <p:cNvPr id="354" name="Google Shape;354;g1232111a5e6_0_150"/>
          <p:cNvSpPr txBox="1"/>
          <p:nvPr/>
        </p:nvSpPr>
        <p:spPr>
          <a:xfrm>
            <a:off x="4409409" y="6426015"/>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2</a:t>
            </a:r>
            <a:endParaRPr/>
          </a:p>
        </p:txBody>
      </p:sp>
      <p:sp>
        <p:nvSpPr>
          <p:cNvPr id="355" name="Google Shape;355;g1232111a5e6_0_150"/>
          <p:cNvSpPr txBox="1"/>
          <p:nvPr/>
        </p:nvSpPr>
        <p:spPr>
          <a:xfrm>
            <a:off x="4558051" y="6119709"/>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1</a:t>
            </a:r>
            <a:endParaRPr/>
          </a:p>
        </p:txBody>
      </p:sp>
      <p:sp>
        <p:nvSpPr>
          <p:cNvPr id="356" name="Google Shape;356;g1232111a5e6_0_150"/>
          <p:cNvSpPr txBox="1"/>
          <p:nvPr>
            <p:ph idx="11" type="ftr"/>
          </p:nvPr>
        </p:nvSpPr>
        <p:spPr>
          <a:xfrm>
            <a:off x="5715301" y="6521027"/>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
        <p:nvSpPr>
          <p:cNvPr id="357" name="Google Shape;357;g1232111a5e6_0_150"/>
          <p:cNvSpPr txBox="1"/>
          <p:nvPr/>
        </p:nvSpPr>
        <p:spPr>
          <a:xfrm>
            <a:off x="677575" y="550235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urier New"/>
                <a:ea typeface="Courier New"/>
                <a:cs typeface="Courier New"/>
                <a:sym typeface="Courier New"/>
              </a:rPr>
              <a:t>add(8)</a:t>
            </a:r>
            <a:endParaRPr/>
          </a:p>
        </p:txBody>
      </p:sp>
      <p:sp>
        <p:nvSpPr>
          <p:cNvPr id="358" name="Google Shape;358;g1232111a5e6_0_150"/>
          <p:cNvSpPr txBox="1"/>
          <p:nvPr/>
        </p:nvSpPr>
        <p:spPr>
          <a:xfrm>
            <a:off x="677575" y="5850575"/>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urier New"/>
                <a:ea typeface="Courier New"/>
                <a:cs typeface="Courier New"/>
                <a:sym typeface="Courier New"/>
              </a:rPr>
              <a:t>add(9)</a:t>
            </a:r>
            <a:endParaRPr/>
          </a:p>
        </p:txBody>
      </p:sp>
      <p:sp>
        <p:nvSpPr>
          <p:cNvPr id="359" name="Google Shape;359;g1232111a5e6_0_150"/>
          <p:cNvSpPr txBox="1"/>
          <p:nvPr/>
        </p:nvSpPr>
        <p:spPr>
          <a:xfrm>
            <a:off x="677575" y="6200875"/>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urier New"/>
                <a:ea typeface="Courier New"/>
                <a:cs typeface="Courier New"/>
                <a:sym typeface="Courier New"/>
              </a:rPr>
              <a:t>remove()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xEl>
                                              <p:pRg end="0" st="0"/>
                                            </p:txEl>
                                          </p:spTgt>
                                        </p:tgtEl>
                                        <p:attrNameLst>
                                          <p:attrName>style.visibility</p:attrName>
                                        </p:attrNameLst>
                                      </p:cBhvr>
                                      <p:to>
                                        <p:strVal val="visible"/>
                                      </p:to>
                                    </p:set>
                                    <p:animEffect filter="fade" transition="in">
                                      <p:cBhvr>
                                        <p:cTn dur="500"/>
                                        <p:tgtEl>
                                          <p:spTgt spid="3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24"/>
                                        </p:tgtEl>
                                      </p:cBhvr>
                                    </p:animEffect>
                                    <p:set>
                                      <p:cBhvr>
                                        <p:cTn dur="1" fill="hold">
                                          <p:stCondLst>
                                            <p:cond delay="500"/>
                                          </p:stCondLst>
                                        </p:cTn>
                                        <p:tgtEl>
                                          <p:spTgt spid="32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29"/>
                                        </p:tgtEl>
                                      </p:cBhvr>
                                    </p:animEffect>
                                    <p:set>
                                      <p:cBhvr>
                                        <p:cTn dur="1" fill="hold">
                                          <p:stCondLst>
                                            <p:cond delay="500"/>
                                          </p:stCondLst>
                                        </p:cTn>
                                        <p:tgtEl>
                                          <p:spTgt spid="32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1232111a5e6_0_196"/>
          <p:cNvSpPr txBox="1"/>
          <p:nvPr>
            <p:ph type="title"/>
          </p:nvPr>
        </p:nvSpPr>
        <p:spPr>
          <a:xfrm>
            <a:off x="575239" y="1578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Implementing a Queue with an Array</a:t>
            </a:r>
            <a:endParaRPr/>
          </a:p>
        </p:txBody>
      </p:sp>
      <p:sp>
        <p:nvSpPr>
          <p:cNvPr id="366" name="Google Shape;366;g1232111a5e6_0_196"/>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SP 22 - CHAMPION</a:t>
            </a:r>
            <a:endParaRPr/>
          </a:p>
        </p:txBody>
      </p:sp>
      <p:sp>
        <p:nvSpPr>
          <p:cNvPr id="367" name="Google Shape;367;g1232111a5e6_0_196"/>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graphicFrame>
        <p:nvGraphicFramePr>
          <p:cNvPr id="368" name="Google Shape;368;g1232111a5e6_0_196"/>
          <p:cNvGraphicFramePr/>
          <p:nvPr/>
        </p:nvGraphicFramePr>
        <p:xfrm>
          <a:off x="6610932" y="2370402"/>
          <a:ext cx="3000000" cy="3000000"/>
        </p:xfrm>
        <a:graphic>
          <a:graphicData uri="http://schemas.openxmlformats.org/drawingml/2006/table">
            <a:tbl>
              <a:tblPr bandRow="1" firstRow="1">
                <a:noFill/>
                <a:tableStyleId>{8398E5E2-E9DE-42C6-8B22-C9D5A66DE3D5}</a:tableStyleId>
              </a:tblPr>
              <a:tblGrid>
                <a:gridCol w="790450"/>
                <a:gridCol w="790450"/>
                <a:gridCol w="790450"/>
                <a:gridCol w="790450"/>
                <a:gridCol w="790450"/>
              </a:tblGrid>
              <a:tr h="671950">
                <a:tc>
                  <a:txBody>
                    <a:bodyPr/>
                    <a:lstStyle/>
                    <a:p>
                      <a:pPr indent="0" lvl="0" marL="0" marR="0" rtl="0" algn="ctr">
                        <a:spcBef>
                          <a:spcPts val="0"/>
                        </a:spcBef>
                        <a:spcAft>
                          <a:spcPts val="0"/>
                        </a:spcAft>
                        <a:buNone/>
                      </a:pPr>
                      <a:r>
                        <a:rPr lang="en-US" sz="1800">
                          <a:solidFill>
                            <a:srgbClr val="B6A479"/>
                          </a:solidFill>
                        </a:rPr>
                        <a:t>0</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1</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2</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3</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4</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r>
              <a:tr h="67195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369" name="Google Shape;369;g1232111a5e6_0_196"/>
          <p:cNvSpPr txBox="1"/>
          <p:nvPr/>
        </p:nvSpPr>
        <p:spPr>
          <a:xfrm>
            <a:off x="7107315" y="4005925"/>
            <a:ext cx="239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370" name="Google Shape;370;g1232111a5e6_0_196"/>
          <p:cNvSpPr txBox="1"/>
          <p:nvPr/>
        </p:nvSpPr>
        <p:spPr>
          <a:xfrm>
            <a:off x="9497713" y="4005519"/>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3</a:t>
            </a:r>
            <a:endParaRPr/>
          </a:p>
        </p:txBody>
      </p:sp>
      <p:sp>
        <p:nvSpPr>
          <p:cNvPr id="371" name="Google Shape;371;g1232111a5e6_0_196"/>
          <p:cNvSpPr txBox="1"/>
          <p:nvPr/>
        </p:nvSpPr>
        <p:spPr>
          <a:xfrm>
            <a:off x="7341762" y="1395408"/>
            <a:ext cx="873900" cy="369300"/>
          </a:xfrm>
          <a:prstGeom prst="rect">
            <a:avLst/>
          </a:prstGeom>
          <a:no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front</a:t>
            </a:r>
            <a:endParaRPr/>
          </a:p>
        </p:txBody>
      </p:sp>
      <p:sp>
        <p:nvSpPr>
          <p:cNvPr id="372" name="Google Shape;372;g1232111a5e6_0_196"/>
          <p:cNvSpPr txBox="1"/>
          <p:nvPr/>
        </p:nvSpPr>
        <p:spPr>
          <a:xfrm>
            <a:off x="8996179" y="1399722"/>
            <a:ext cx="736200" cy="369300"/>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back</a:t>
            </a:r>
            <a:endParaRPr/>
          </a:p>
        </p:txBody>
      </p:sp>
      <p:cxnSp>
        <p:nvCxnSpPr>
          <p:cNvPr id="373" name="Google Shape;373;g1232111a5e6_0_196"/>
          <p:cNvCxnSpPr>
            <a:stCxn id="371" idx="2"/>
          </p:cNvCxnSpPr>
          <p:nvPr/>
        </p:nvCxnSpPr>
        <p:spPr>
          <a:xfrm>
            <a:off x="7778712" y="1764708"/>
            <a:ext cx="0" cy="770100"/>
          </a:xfrm>
          <a:prstGeom prst="straightConnector1">
            <a:avLst/>
          </a:prstGeom>
          <a:noFill/>
          <a:ln cap="flat" cmpd="sng" w="9525">
            <a:solidFill>
              <a:srgbClr val="B6A479"/>
            </a:solidFill>
            <a:prstDash val="solid"/>
            <a:round/>
            <a:headEnd len="sm" w="sm" type="none"/>
            <a:tailEnd len="med" w="med" type="triangle"/>
          </a:ln>
        </p:spPr>
      </p:cxnSp>
      <p:cxnSp>
        <p:nvCxnSpPr>
          <p:cNvPr id="374" name="Google Shape;374;g1232111a5e6_0_196"/>
          <p:cNvCxnSpPr>
            <a:stCxn id="372" idx="2"/>
          </p:cNvCxnSpPr>
          <p:nvPr/>
        </p:nvCxnSpPr>
        <p:spPr>
          <a:xfrm flipH="1">
            <a:off x="9358879" y="1769022"/>
            <a:ext cx="5400" cy="685200"/>
          </a:xfrm>
          <a:prstGeom prst="straightConnector1">
            <a:avLst/>
          </a:prstGeom>
          <a:noFill/>
          <a:ln cap="flat" cmpd="sng" w="9525">
            <a:solidFill>
              <a:srgbClr val="4C3282"/>
            </a:solidFill>
            <a:prstDash val="solid"/>
            <a:round/>
            <a:headEnd len="sm" w="sm" type="none"/>
            <a:tailEnd len="med" w="med" type="triangle"/>
          </a:ln>
        </p:spPr>
      </p:cxnSp>
      <p:sp>
        <p:nvSpPr>
          <p:cNvPr id="375" name="Google Shape;375;g1232111a5e6_0_196"/>
          <p:cNvSpPr txBox="1"/>
          <p:nvPr/>
        </p:nvSpPr>
        <p:spPr>
          <a:xfrm>
            <a:off x="7606397" y="3105069"/>
            <a:ext cx="399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4C3282"/>
                </a:solidFill>
                <a:latin typeface="Courier New"/>
                <a:ea typeface="Courier New"/>
                <a:cs typeface="Courier New"/>
                <a:sym typeface="Courier New"/>
              </a:rPr>
              <a:t>5</a:t>
            </a:r>
            <a:endParaRPr/>
          </a:p>
        </p:txBody>
      </p:sp>
      <p:sp>
        <p:nvSpPr>
          <p:cNvPr id="376" name="Google Shape;376;g1232111a5e6_0_196"/>
          <p:cNvSpPr txBox="1"/>
          <p:nvPr/>
        </p:nvSpPr>
        <p:spPr>
          <a:xfrm>
            <a:off x="8401276" y="3105069"/>
            <a:ext cx="399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4C3282"/>
                </a:solidFill>
                <a:latin typeface="Courier New"/>
                <a:ea typeface="Courier New"/>
                <a:cs typeface="Courier New"/>
                <a:sym typeface="Courier New"/>
              </a:rPr>
              <a:t>9</a:t>
            </a:r>
            <a:endParaRPr/>
          </a:p>
        </p:txBody>
      </p:sp>
      <p:sp>
        <p:nvSpPr>
          <p:cNvPr id="377" name="Google Shape;377;g1232111a5e6_0_196"/>
          <p:cNvSpPr txBox="1"/>
          <p:nvPr/>
        </p:nvSpPr>
        <p:spPr>
          <a:xfrm>
            <a:off x="9165608" y="3105069"/>
            <a:ext cx="399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4C3282"/>
                </a:solidFill>
                <a:latin typeface="Courier New"/>
                <a:ea typeface="Courier New"/>
                <a:cs typeface="Courier New"/>
                <a:sym typeface="Courier New"/>
              </a:rPr>
              <a:t>2</a:t>
            </a:r>
            <a:endParaRPr/>
          </a:p>
        </p:txBody>
      </p:sp>
      <p:sp>
        <p:nvSpPr>
          <p:cNvPr id="378" name="Google Shape;378;g1232111a5e6_0_196"/>
          <p:cNvSpPr txBox="1"/>
          <p:nvPr/>
        </p:nvSpPr>
        <p:spPr>
          <a:xfrm>
            <a:off x="9989958" y="3105069"/>
            <a:ext cx="399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4C3282"/>
                </a:solidFill>
                <a:latin typeface="Courier New"/>
                <a:ea typeface="Courier New"/>
                <a:cs typeface="Courier New"/>
                <a:sym typeface="Courier New"/>
              </a:rPr>
              <a:t>7</a:t>
            </a:r>
            <a:endParaRPr/>
          </a:p>
        </p:txBody>
      </p:sp>
      <p:sp>
        <p:nvSpPr>
          <p:cNvPr id="379" name="Google Shape;379;g1232111a5e6_0_196"/>
          <p:cNvSpPr txBox="1"/>
          <p:nvPr/>
        </p:nvSpPr>
        <p:spPr>
          <a:xfrm>
            <a:off x="6782047" y="3105069"/>
            <a:ext cx="399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4C3282"/>
                </a:solidFill>
                <a:latin typeface="Courier New"/>
                <a:ea typeface="Courier New"/>
                <a:cs typeface="Courier New"/>
                <a:sym typeface="Courier New"/>
              </a:rPr>
              <a:t>4</a:t>
            </a:r>
            <a:endParaRPr/>
          </a:p>
        </p:txBody>
      </p:sp>
      <p:sp>
        <p:nvSpPr>
          <p:cNvPr id="380" name="Google Shape;380;g1232111a5e6_0_196"/>
          <p:cNvSpPr txBox="1"/>
          <p:nvPr/>
        </p:nvSpPr>
        <p:spPr>
          <a:xfrm>
            <a:off x="999302" y="1525740"/>
            <a:ext cx="18444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Quattrocento Sans"/>
                <a:ea typeface="Quattrocento Sans"/>
                <a:cs typeface="Quattrocento Sans"/>
                <a:sym typeface="Quattrocento Sans"/>
              </a:rPr>
              <a:t>add(7)</a:t>
            </a:r>
            <a:endParaRPr/>
          </a:p>
        </p:txBody>
      </p:sp>
      <p:sp>
        <p:nvSpPr>
          <p:cNvPr id="381" name="Google Shape;381;g1232111a5e6_0_196"/>
          <p:cNvSpPr txBox="1"/>
          <p:nvPr/>
        </p:nvSpPr>
        <p:spPr>
          <a:xfrm>
            <a:off x="9497713" y="4005519"/>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4</a:t>
            </a:r>
            <a:endParaRPr/>
          </a:p>
        </p:txBody>
      </p:sp>
      <p:cxnSp>
        <p:nvCxnSpPr>
          <p:cNvPr id="382" name="Google Shape;382;g1232111a5e6_0_196"/>
          <p:cNvCxnSpPr/>
          <p:nvPr/>
        </p:nvCxnSpPr>
        <p:spPr>
          <a:xfrm flipH="1">
            <a:off x="6981640" y="1594922"/>
            <a:ext cx="2009100" cy="993000"/>
          </a:xfrm>
          <a:prstGeom prst="straightConnector1">
            <a:avLst/>
          </a:prstGeom>
          <a:noFill/>
          <a:ln cap="flat" cmpd="sng" w="9525">
            <a:solidFill>
              <a:srgbClr val="4C3282"/>
            </a:solidFill>
            <a:prstDash val="solid"/>
            <a:round/>
            <a:headEnd len="sm" w="sm" type="none"/>
            <a:tailEnd len="med" w="med" type="triangle"/>
          </a:ln>
        </p:spPr>
      </p:cxnSp>
      <p:sp>
        <p:nvSpPr>
          <p:cNvPr id="383" name="Google Shape;383;g1232111a5e6_0_196"/>
          <p:cNvSpPr txBox="1"/>
          <p:nvPr/>
        </p:nvSpPr>
        <p:spPr>
          <a:xfrm>
            <a:off x="9492562" y="4005519"/>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5</a:t>
            </a:r>
            <a:endParaRPr/>
          </a:p>
        </p:txBody>
      </p:sp>
      <p:graphicFrame>
        <p:nvGraphicFramePr>
          <p:cNvPr id="384" name="Google Shape;384;g1232111a5e6_0_196"/>
          <p:cNvGraphicFramePr/>
          <p:nvPr/>
        </p:nvGraphicFramePr>
        <p:xfrm>
          <a:off x="1507625" y="5088946"/>
          <a:ext cx="3000000" cy="3000000"/>
        </p:xfrm>
        <a:graphic>
          <a:graphicData uri="http://schemas.openxmlformats.org/drawingml/2006/table">
            <a:tbl>
              <a:tblPr bandRow="1" firstRow="1">
                <a:noFill/>
                <a:tableStyleId>{8398E5E2-E9DE-42C6-8B22-C9D5A66DE3D5}</a:tableStyleId>
              </a:tblPr>
              <a:tblGrid>
                <a:gridCol w="889850"/>
                <a:gridCol w="889850"/>
                <a:gridCol w="889850"/>
                <a:gridCol w="889850"/>
                <a:gridCol w="889850"/>
                <a:gridCol w="889850"/>
                <a:gridCol w="889850"/>
                <a:gridCol w="889850"/>
                <a:gridCol w="889850"/>
                <a:gridCol w="889850"/>
              </a:tblGrid>
              <a:tr h="671950">
                <a:tc>
                  <a:txBody>
                    <a:bodyPr/>
                    <a:lstStyle/>
                    <a:p>
                      <a:pPr indent="0" lvl="0" marL="0" marR="0" rtl="0" algn="ctr">
                        <a:spcBef>
                          <a:spcPts val="0"/>
                        </a:spcBef>
                        <a:spcAft>
                          <a:spcPts val="0"/>
                        </a:spcAft>
                        <a:buNone/>
                      </a:pPr>
                      <a:r>
                        <a:rPr lang="en-US" sz="1800">
                          <a:solidFill>
                            <a:srgbClr val="B6A479"/>
                          </a:solidFill>
                        </a:rPr>
                        <a:t>0</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1</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2</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3</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4</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5</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6</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7</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8</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9</a:t>
                      </a:r>
                      <a:endParaRPr>
                        <a:solidFill>
                          <a:srgbClr val="B6A479"/>
                        </a:solidFill>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r>
              <a:tr h="671950">
                <a:tc>
                  <a:txBody>
                    <a:bodyPr/>
                    <a:lstStyle/>
                    <a:p>
                      <a:pPr indent="0" lvl="0" marL="0" marR="0" rtl="0" algn="ctr">
                        <a:spcBef>
                          <a:spcPts val="0"/>
                        </a:spcBef>
                        <a:spcAft>
                          <a:spcPts val="0"/>
                        </a:spcAft>
                        <a:buNone/>
                      </a:pPr>
                      <a:r>
                        <a:rPr b="1" lang="en-US" sz="2800">
                          <a:solidFill>
                            <a:srgbClr val="4C3282"/>
                          </a:solidFill>
                          <a:latin typeface="Courier New"/>
                          <a:ea typeface="Courier New"/>
                          <a:cs typeface="Courier New"/>
                          <a:sym typeface="Courier New"/>
                        </a:rPr>
                        <a:t>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rPr b="1" lang="en-US" sz="2800">
                          <a:solidFill>
                            <a:srgbClr val="4C3282"/>
                          </a:solidFill>
                          <a:latin typeface="Courier New"/>
                          <a:ea typeface="Courier New"/>
                          <a:cs typeface="Courier New"/>
                          <a:sym typeface="Courier New"/>
                        </a:rPr>
                        <a:t>9</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rPr b="1" lang="en-US" sz="2800">
                          <a:solidFill>
                            <a:srgbClr val="4C3282"/>
                          </a:solidFill>
                          <a:latin typeface="Courier New"/>
                          <a:ea typeface="Courier New"/>
                          <a:cs typeface="Courier New"/>
                          <a:sym typeface="Courier New"/>
                        </a:rPr>
                        <a:t>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rPr b="1" lang="en-US" sz="2800">
                          <a:solidFill>
                            <a:srgbClr val="4C3282"/>
                          </a:solidFill>
                          <a:latin typeface="Courier New"/>
                          <a:ea typeface="Courier New"/>
                          <a:cs typeface="Courier New"/>
                          <a:sym typeface="Courier New"/>
                        </a:rPr>
                        <a:t>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rPr b="1" lang="en-US" sz="2800">
                          <a:solidFill>
                            <a:srgbClr val="4C3282"/>
                          </a:solidFill>
                          <a:latin typeface="Courier New"/>
                          <a:ea typeface="Courier New"/>
                          <a:cs typeface="Courier New"/>
                          <a:sym typeface="Courier New"/>
                        </a:rPr>
                        <a:t>4</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1" sz="2800">
                        <a:solidFill>
                          <a:srgbClr val="4C3282"/>
                        </a:solidFill>
                        <a:latin typeface="Courier New"/>
                        <a:ea typeface="Courier New"/>
                        <a:cs typeface="Courier New"/>
                        <a:sym typeface="Courier New"/>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1" sz="2800">
                        <a:solidFill>
                          <a:srgbClr val="4C3282"/>
                        </a:solidFill>
                        <a:latin typeface="Courier New"/>
                        <a:ea typeface="Courier New"/>
                        <a:cs typeface="Courier New"/>
                        <a:sym typeface="Courier New"/>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1" sz="2800">
                        <a:solidFill>
                          <a:srgbClr val="4C3282"/>
                        </a:solidFill>
                        <a:latin typeface="Courier New"/>
                        <a:ea typeface="Courier New"/>
                        <a:cs typeface="Courier New"/>
                        <a:sym typeface="Courier New"/>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1" sz="2800">
                        <a:solidFill>
                          <a:srgbClr val="4C3282"/>
                        </a:solidFill>
                        <a:latin typeface="Courier New"/>
                        <a:ea typeface="Courier New"/>
                        <a:cs typeface="Courier New"/>
                        <a:sym typeface="Courier New"/>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1" sz="2800">
                        <a:solidFill>
                          <a:srgbClr val="4C3282"/>
                        </a:solidFill>
                        <a:latin typeface="Courier New"/>
                        <a:ea typeface="Courier New"/>
                        <a:cs typeface="Courier New"/>
                        <a:sym typeface="Courier New"/>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385" name="Google Shape;385;g1232111a5e6_0_196"/>
          <p:cNvSpPr txBox="1"/>
          <p:nvPr/>
        </p:nvSpPr>
        <p:spPr>
          <a:xfrm>
            <a:off x="1507625" y="3997186"/>
            <a:ext cx="873900" cy="369300"/>
          </a:xfrm>
          <a:prstGeom prst="rect">
            <a:avLst/>
          </a:prstGeom>
          <a:no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front</a:t>
            </a:r>
            <a:endParaRPr/>
          </a:p>
        </p:txBody>
      </p:sp>
      <p:cxnSp>
        <p:nvCxnSpPr>
          <p:cNvPr id="386" name="Google Shape;386;g1232111a5e6_0_196"/>
          <p:cNvCxnSpPr>
            <a:stCxn id="385" idx="2"/>
          </p:cNvCxnSpPr>
          <p:nvPr/>
        </p:nvCxnSpPr>
        <p:spPr>
          <a:xfrm>
            <a:off x="1944575" y="4366486"/>
            <a:ext cx="0" cy="770100"/>
          </a:xfrm>
          <a:prstGeom prst="straightConnector1">
            <a:avLst/>
          </a:prstGeom>
          <a:noFill/>
          <a:ln cap="flat" cmpd="sng" w="9525">
            <a:solidFill>
              <a:srgbClr val="B6A479"/>
            </a:solidFill>
            <a:prstDash val="solid"/>
            <a:round/>
            <a:headEnd len="sm" w="sm" type="none"/>
            <a:tailEnd len="med" w="med" type="triangle"/>
          </a:ln>
        </p:spPr>
      </p:cxnSp>
      <p:sp>
        <p:nvSpPr>
          <p:cNvPr id="387" name="Google Shape;387;g1232111a5e6_0_196"/>
          <p:cNvSpPr txBox="1"/>
          <p:nvPr/>
        </p:nvSpPr>
        <p:spPr>
          <a:xfrm>
            <a:off x="5144852" y="4066080"/>
            <a:ext cx="736200" cy="369300"/>
          </a:xfrm>
          <a:prstGeom prst="rect">
            <a:avLst/>
          </a:prstGeom>
          <a:noFill/>
          <a:ln cap="flat" cmpd="sng" w="9525">
            <a:solidFill>
              <a:srgbClr val="4C32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back</a:t>
            </a:r>
            <a:endParaRPr/>
          </a:p>
        </p:txBody>
      </p:sp>
      <p:cxnSp>
        <p:nvCxnSpPr>
          <p:cNvPr id="388" name="Google Shape;388;g1232111a5e6_0_196"/>
          <p:cNvCxnSpPr>
            <a:stCxn id="387" idx="2"/>
          </p:cNvCxnSpPr>
          <p:nvPr/>
        </p:nvCxnSpPr>
        <p:spPr>
          <a:xfrm flipH="1">
            <a:off x="5507552" y="4435380"/>
            <a:ext cx="5400" cy="685200"/>
          </a:xfrm>
          <a:prstGeom prst="straightConnector1">
            <a:avLst/>
          </a:prstGeom>
          <a:noFill/>
          <a:ln cap="flat" cmpd="sng" w="9525">
            <a:solidFill>
              <a:srgbClr val="4C3282"/>
            </a:solidFill>
            <a:prstDash val="solid"/>
            <a:round/>
            <a:headEnd len="sm" w="sm" type="none"/>
            <a:tailEnd len="med" w="med" type="triangle"/>
          </a:ln>
        </p:spPr>
      </p:cxnSp>
      <p:sp>
        <p:nvSpPr>
          <p:cNvPr id="389" name="Google Shape;389;g1232111a5e6_0_196"/>
          <p:cNvSpPr txBox="1"/>
          <p:nvPr/>
        </p:nvSpPr>
        <p:spPr>
          <a:xfrm>
            <a:off x="6200446" y="5816456"/>
            <a:ext cx="399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4C3282"/>
                </a:solidFill>
                <a:latin typeface="Courier New"/>
                <a:ea typeface="Courier New"/>
                <a:cs typeface="Courier New"/>
                <a:sym typeface="Courier New"/>
              </a:rPr>
              <a:t>1</a:t>
            </a:r>
            <a:endParaRPr/>
          </a:p>
        </p:txBody>
      </p:sp>
      <p:cxnSp>
        <p:nvCxnSpPr>
          <p:cNvPr id="390" name="Google Shape;390;g1232111a5e6_0_196"/>
          <p:cNvCxnSpPr>
            <a:stCxn id="372" idx="2"/>
          </p:cNvCxnSpPr>
          <p:nvPr/>
        </p:nvCxnSpPr>
        <p:spPr>
          <a:xfrm flipH="1" rot="-5400000">
            <a:off x="9334279" y="1799022"/>
            <a:ext cx="859800" cy="799800"/>
          </a:xfrm>
          <a:prstGeom prst="bentConnector3">
            <a:avLst>
              <a:gd fmla="val 49997" name="adj1"/>
            </a:avLst>
          </a:prstGeom>
          <a:noFill/>
          <a:ln cap="flat" cmpd="sng" w="9525">
            <a:solidFill>
              <a:srgbClr val="4C3282"/>
            </a:solidFill>
            <a:prstDash val="solid"/>
            <a:round/>
            <a:headEnd len="sm" w="sm" type="none"/>
            <a:tailEnd len="med" w="med" type="triangle"/>
          </a:ln>
        </p:spPr>
      </p:cxnSp>
      <p:sp>
        <p:nvSpPr>
          <p:cNvPr id="391" name="Google Shape;391;g1232111a5e6_0_196"/>
          <p:cNvSpPr txBox="1"/>
          <p:nvPr/>
        </p:nvSpPr>
        <p:spPr>
          <a:xfrm>
            <a:off x="1004741" y="595136"/>
            <a:ext cx="4791300" cy="1014600"/>
          </a:xfrm>
          <a:prstGeom prst="rect">
            <a:avLst/>
          </a:prstGeom>
          <a:noFill/>
          <a:ln>
            <a:noFill/>
          </a:ln>
        </p:spPr>
        <p:txBody>
          <a:bodyPr anchorCtr="0" anchor="ctr" bIns="45700" lIns="91425" spcFirstLastPara="1" rIns="91425" wrap="square" tIns="45700">
            <a:normAutofit/>
          </a:bodyPr>
          <a:lstStyle/>
          <a:p>
            <a:pPr indent="0" lvl="0" marL="0" marR="0" rtl="0" algn="l">
              <a:lnSpc>
                <a:spcPct val="80000"/>
              </a:lnSpc>
              <a:spcBef>
                <a:spcPts val="0"/>
              </a:spcBef>
              <a:spcAft>
                <a:spcPts val="0"/>
              </a:spcAft>
              <a:buClr>
                <a:srgbClr val="4C3282"/>
              </a:buClr>
              <a:buSzPts val="3600"/>
              <a:buFont typeface="Quattrocento Sans"/>
              <a:buNone/>
            </a:pPr>
            <a:r>
              <a:rPr lang="en-US" sz="3600" cap="none">
                <a:solidFill>
                  <a:srgbClr val="4C3282"/>
                </a:solidFill>
                <a:latin typeface="Quattrocento Sans"/>
                <a:ea typeface="Quattrocento Sans"/>
                <a:cs typeface="Quattrocento Sans"/>
                <a:sym typeface="Quattrocento Sans"/>
              </a:rPr>
              <a:t>&gt; Wrapping Around</a:t>
            </a:r>
            <a:endParaRPr/>
          </a:p>
        </p:txBody>
      </p:sp>
      <p:cxnSp>
        <p:nvCxnSpPr>
          <p:cNvPr id="392" name="Google Shape;392;g1232111a5e6_0_196"/>
          <p:cNvCxnSpPr>
            <a:stCxn id="387" idx="2"/>
          </p:cNvCxnSpPr>
          <p:nvPr/>
        </p:nvCxnSpPr>
        <p:spPr>
          <a:xfrm flipH="1" rot="-5400000">
            <a:off x="5499152" y="4449180"/>
            <a:ext cx="909600" cy="882000"/>
          </a:xfrm>
          <a:prstGeom prst="bentConnector3">
            <a:avLst>
              <a:gd fmla="val 50000" name="adj1"/>
            </a:avLst>
          </a:prstGeom>
          <a:noFill/>
          <a:ln cap="flat" cmpd="sng" w="9525">
            <a:solidFill>
              <a:srgbClr val="4C3282"/>
            </a:solidFill>
            <a:prstDash val="solid"/>
            <a:round/>
            <a:headEnd len="sm" w="sm" type="none"/>
            <a:tailEnd len="med" w="med" type="triangle"/>
          </a:ln>
        </p:spPr>
      </p:cxnSp>
      <p:sp>
        <p:nvSpPr>
          <p:cNvPr id="393" name="Google Shape;393;g1232111a5e6_0_196"/>
          <p:cNvSpPr txBox="1"/>
          <p:nvPr/>
        </p:nvSpPr>
        <p:spPr>
          <a:xfrm>
            <a:off x="1004750" y="2069550"/>
            <a:ext cx="3000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000">
                <a:solidFill>
                  <a:schemeClr val="dk1"/>
                </a:solidFill>
                <a:latin typeface="Quattrocento Sans"/>
                <a:ea typeface="Quattrocento Sans"/>
                <a:cs typeface="Quattrocento Sans"/>
                <a:sym typeface="Quattrocento Sans"/>
              </a:rPr>
              <a:t>add(4)</a:t>
            </a:r>
            <a:endParaRPr/>
          </a:p>
        </p:txBody>
      </p:sp>
      <p:sp>
        <p:nvSpPr>
          <p:cNvPr id="394" name="Google Shape;394;g1232111a5e6_0_196"/>
          <p:cNvSpPr txBox="1"/>
          <p:nvPr/>
        </p:nvSpPr>
        <p:spPr>
          <a:xfrm>
            <a:off x="1049825" y="2642150"/>
            <a:ext cx="3000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000">
                <a:solidFill>
                  <a:schemeClr val="dk1"/>
                </a:solidFill>
                <a:latin typeface="Quattrocento Sans"/>
                <a:ea typeface="Quattrocento Sans"/>
                <a:cs typeface="Quattrocento Sans"/>
                <a:sym typeface="Quattrocento Sans"/>
              </a:rPr>
              <a:t>add(1)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xEl>
                                              <p:pRg end="0" st="0"/>
                                            </p:txEl>
                                          </p:spTgt>
                                        </p:tgtEl>
                                        <p:attrNameLst>
                                          <p:attrName>style.visibility</p:attrName>
                                        </p:attrNameLst>
                                      </p:cBhvr>
                                      <p:to>
                                        <p:strVal val="visible"/>
                                      </p:to>
                                    </p:set>
                                    <p:animEffect filter="fade" transition="in">
                                      <p:cBhvr>
                                        <p:cTn dur="500"/>
                                        <p:tgtEl>
                                          <p:spTgt spid="3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par>
                                <p:cTn fill="hold" nodeType="withEffect" presetClass="exit" presetID="10" presetSubtype="0">
                                  <p:stCondLst>
                                    <p:cond delay="0"/>
                                  </p:stCondLst>
                                  <p:childTnLst>
                                    <p:animEffect filter="fade" transition="out">
                                      <p:cBhvr>
                                        <p:cTn dur="500"/>
                                        <p:tgtEl>
                                          <p:spTgt spid="374"/>
                                        </p:tgtEl>
                                      </p:cBhvr>
                                    </p:animEffect>
                                    <p:set>
                                      <p:cBhvr>
                                        <p:cTn dur="1" fill="hold">
                                          <p:stCondLst>
                                            <p:cond delay="500"/>
                                          </p:stCondLst>
                                        </p:cTn>
                                        <p:tgtEl>
                                          <p:spTgt spid="37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par>
                                <p:cTn fill="hold" nodeType="withEffect" presetClass="exit" presetID="10" presetSubtype="0">
                                  <p:stCondLst>
                                    <p:cond delay="0"/>
                                  </p:stCondLst>
                                  <p:childTnLst>
                                    <p:animEffect filter="fade" transition="out">
                                      <p:cBhvr>
                                        <p:cTn dur="500"/>
                                        <p:tgtEl>
                                          <p:spTgt spid="390"/>
                                        </p:tgtEl>
                                      </p:cBhvr>
                                    </p:animEffect>
                                    <p:set>
                                      <p:cBhvr>
                                        <p:cTn dur="1" fill="hold">
                                          <p:stCondLst>
                                            <p:cond delay="500"/>
                                          </p:stCondLst>
                                        </p:cTn>
                                        <p:tgtEl>
                                          <p:spTgt spid="3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par>
                                <p:cTn fill="hold" nodeType="withEffect" presetClass="exit" presetID="10" presetSubtype="0">
                                  <p:stCondLst>
                                    <p:cond delay="0"/>
                                  </p:stCondLst>
                                  <p:childTnLst>
                                    <p:animEffect filter="fade" transition="out">
                                      <p:cBhvr>
                                        <p:cTn dur="500"/>
                                        <p:tgtEl>
                                          <p:spTgt spid="382"/>
                                        </p:tgtEl>
                                      </p:cBhvr>
                                    </p:animEffect>
                                    <p:set>
                                      <p:cBhvr>
                                        <p:cTn dur="1" fill="hold">
                                          <p:stCondLst>
                                            <p:cond delay="500"/>
                                          </p:stCondLst>
                                        </p:cTn>
                                        <p:tgtEl>
                                          <p:spTgt spid="38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73"/>
                                        </p:tgtEl>
                                      </p:cBhvr>
                                    </p:animEffect>
                                    <p:set>
                                      <p:cBhvr>
                                        <p:cTn dur="1" fill="hold">
                                          <p:stCondLst>
                                            <p:cond delay="500"/>
                                          </p:stCondLst>
                                        </p:cTn>
                                        <p:tgtEl>
                                          <p:spTgt spid="37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par>
                                <p:cTn fill="hold" nodeType="withEffect" presetClass="exit" presetID="10" presetSubtype="0">
                                  <p:stCondLst>
                                    <p:cond delay="0"/>
                                  </p:stCondLst>
                                  <p:childTnLst>
                                    <p:animEffect filter="fade" transition="out">
                                      <p:cBhvr>
                                        <p:cTn dur="500"/>
                                        <p:tgtEl>
                                          <p:spTgt spid="388"/>
                                        </p:tgtEl>
                                      </p:cBhvr>
                                    </p:animEffect>
                                    <p:set>
                                      <p:cBhvr>
                                        <p:cTn dur="1" fill="hold">
                                          <p:stCondLst>
                                            <p:cond delay="500"/>
                                          </p:stCondLst>
                                        </p:cTn>
                                        <p:tgtEl>
                                          <p:spTgt spid="38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1232111a5e6_0_230"/>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Implementing a Queue with Nodes</a:t>
            </a:r>
            <a:endParaRPr/>
          </a:p>
        </p:txBody>
      </p:sp>
      <p:sp>
        <p:nvSpPr>
          <p:cNvPr id="401" name="Google Shape;401;g1232111a5e6_0_230"/>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402" name="Google Shape;402;g1232111a5e6_0_230"/>
          <p:cNvSpPr txBox="1"/>
          <p:nvPr/>
        </p:nvSpPr>
        <p:spPr>
          <a:xfrm>
            <a:off x="666609" y="5196751"/>
            <a:ext cx="21135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ourier New"/>
                <a:ea typeface="Courier New"/>
                <a:cs typeface="Courier New"/>
                <a:sym typeface="Courier New"/>
              </a:rPr>
              <a:t>add(5)</a:t>
            </a:r>
            <a:endParaRPr/>
          </a:p>
          <a:p>
            <a:pPr indent="0" lvl="0" marL="0" marR="0" rtl="0" algn="l">
              <a:spcBef>
                <a:spcPts val="0"/>
              </a:spcBef>
              <a:spcAft>
                <a:spcPts val="0"/>
              </a:spcAft>
              <a:buNone/>
            </a:pPr>
            <a:r>
              <a:rPr lang="en-US" sz="2400">
                <a:solidFill>
                  <a:schemeClr val="dk1"/>
                </a:solidFill>
                <a:latin typeface="Courier New"/>
                <a:ea typeface="Courier New"/>
                <a:cs typeface="Courier New"/>
                <a:sym typeface="Courier New"/>
              </a:rPr>
              <a:t>add(8)</a:t>
            </a:r>
            <a:endParaRPr/>
          </a:p>
          <a:p>
            <a:pPr indent="0" lvl="0" marL="0" marR="0" rtl="0" algn="l">
              <a:spcBef>
                <a:spcPts val="0"/>
              </a:spcBef>
              <a:spcAft>
                <a:spcPts val="0"/>
              </a:spcAft>
              <a:buNone/>
            </a:pPr>
            <a:r>
              <a:rPr lang="en-US" sz="2400">
                <a:solidFill>
                  <a:schemeClr val="dk1"/>
                </a:solidFill>
                <a:latin typeface="Courier New"/>
                <a:ea typeface="Courier New"/>
                <a:cs typeface="Courier New"/>
                <a:sym typeface="Courier New"/>
              </a:rPr>
              <a:t>remove()</a:t>
            </a:r>
            <a:endParaRPr/>
          </a:p>
        </p:txBody>
      </p:sp>
      <p:grpSp>
        <p:nvGrpSpPr>
          <p:cNvPr id="403" name="Google Shape;403;g1232111a5e6_0_230"/>
          <p:cNvGrpSpPr/>
          <p:nvPr/>
        </p:nvGrpSpPr>
        <p:grpSpPr>
          <a:xfrm>
            <a:off x="3514990" y="1517683"/>
            <a:ext cx="3012199" cy="3203861"/>
            <a:chOff x="902359" y="1530095"/>
            <a:chExt cx="3012199" cy="3203861"/>
          </a:xfrm>
        </p:grpSpPr>
        <p:sp>
          <p:nvSpPr>
            <p:cNvPr id="404" name="Google Shape;404;g1232111a5e6_0_230"/>
            <p:cNvSpPr/>
            <p:nvPr/>
          </p:nvSpPr>
          <p:spPr>
            <a:xfrm>
              <a:off x="908858" y="2061556"/>
              <a:ext cx="3005700" cy="2672400"/>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05" name="Google Shape;405;g1232111a5e6_0_230"/>
            <p:cNvSpPr/>
            <p:nvPr/>
          </p:nvSpPr>
          <p:spPr>
            <a:xfrm>
              <a:off x="908858" y="1530095"/>
              <a:ext cx="3005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LinkedQueue&lt;E&gt;</a:t>
              </a:r>
              <a:endParaRPr/>
            </a:p>
          </p:txBody>
        </p:sp>
        <p:sp>
          <p:nvSpPr>
            <p:cNvPr id="406" name="Google Shape;406;g1232111a5e6_0_230"/>
            <p:cNvSpPr txBox="1"/>
            <p:nvPr/>
          </p:nvSpPr>
          <p:spPr>
            <a:xfrm>
              <a:off x="995360" y="3278792"/>
              <a:ext cx="29004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add</a:t>
              </a:r>
              <a:r>
                <a:rPr lang="en-US" sz="1200">
                  <a:solidFill>
                    <a:schemeClr val="dk1"/>
                  </a:solidFill>
                  <a:latin typeface="Courier New"/>
                  <a:ea typeface="Courier New"/>
                  <a:cs typeface="Courier New"/>
                  <a:sym typeface="Courier New"/>
                </a:rPr>
                <a:t> – add node to back</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remove</a:t>
              </a:r>
              <a:r>
                <a:rPr lang="en-US" sz="1200">
                  <a:solidFill>
                    <a:schemeClr val="dk1"/>
                  </a:solidFill>
                  <a:latin typeface="Courier New"/>
                  <a:ea typeface="Courier New"/>
                  <a:cs typeface="Courier New"/>
                  <a:sym typeface="Courier New"/>
                </a:rPr>
                <a:t> – return and remove node at front</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peek</a:t>
              </a:r>
              <a:r>
                <a:rPr lang="en-US" sz="1200">
                  <a:solidFill>
                    <a:schemeClr val="dk1"/>
                  </a:solidFill>
                  <a:latin typeface="Courier New"/>
                  <a:ea typeface="Courier New"/>
                  <a:cs typeface="Courier New"/>
                  <a:sym typeface="Courier New"/>
                </a:rPr>
                <a:t> – return node at front</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size</a:t>
              </a:r>
              <a:r>
                <a:rPr lang="en-US" sz="1200">
                  <a:solidFill>
                    <a:schemeClr val="dk1"/>
                  </a:solidFill>
                  <a:latin typeface="Courier New"/>
                  <a:ea typeface="Courier New"/>
                  <a:cs typeface="Courier New"/>
                  <a:sym typeface="Courier New"/>
                </a:rPr>
                <a:t> – return size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isEmpty</a:t>
              </a:r>
              <a:r>
                <a:rPr lang="en-US" sz="1200">
                  <a:solidFill>
                    <a:schemeClr val="dk1"/>
                  </a:solidFill>
                  <a:latin typeface="Courier New"/>
                  <a:ea typeface="Courier New"/>
                  <a:cs typeface="Courier New"/>
                  <a:sym typeface="Courier New"/>
                </a:rPr>
                <a:t> – return size == 0</a:t>
              </a:r>
              <a:endParaRPr/>
            </a:p>
          </p:txBody>
        </p:sp>
        <p:sp>
          <p:nvSpPr>
            <p:cNvPr id="407" name="Google Shape;407;g1232111a5e6_0_230"/>
            <p:cNvSpPr txBox="1"/>
            <p:nvPr/>
          </p:nvSpPr>
          <p:spPr>
            <a:xfrm>
              <a:off x="921215" y="2081381"/>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408" name="Google Shape;408;g1232111a5e6_0_230"/>
            <p:cNvSpPr txBox="1"/>
            <p:nvPr/>
          </p:nvSpPr>
          <p:spPr>
            <a:xfrm>
              <a:off x="902359" y="3064088"/>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409" name="Google Shape;409;g1232111a5e6_0_230"/>
            <p:cNvSpPr txBox="1"/>
            <p:nvPr/>
          </p:nvSpPr>
          <p:spPr>
            <a:xfrm>
              <a:off x="1071636" y="2294485"/>
              <a:ext cx="2035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Node front</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Node back</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size</a:t>
              </a:r>
              <a:endParaRPr/>
            </a:p>
          </p:txBody>
        </p:sp>
      </p:grpSp>
      <p:grpSp>
        <p:nvGrpSpPr>
          <p:cNvPr id="410" name="Google Shape;410;g1232111a5e6_0_230"/>
          <p:cNvGrpSpPr/>
          <p:nvPr/>
        </p:nvGrpSpPr>
        <p:grpSpPr>
          <a:xfrm>
            <a:off x="575239" y="1517683"/>
            <a:ext cx="2335538" cy="2751761"/>
            <a:chOff x="908857" y="1530095"/>
            <a:chExt cx="2335538" cy="2751761"/>
          </a:xfrm>
        </p:grpSpPr>
        <p:sp>
          <p:nvSpPr>
            <p:cNvPr id="411" name="Google Shape;411;g1232111a5e6_0_230"/>
            <p:cNvSpPr/>
            <p:nvPr/>
          </p:nvSpPr>
          <p:spPr>
            <a:xfrm>
              <a:off x="908857" y="2061556"/>
              <a:ext cx="2335500" cy="2220300"/>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12" name="Google Shape;412;g1232111a5e6_0_230"/>
            <p:cNvSpPr/>
            <p:nvPr/>
          </p:nvSpPr>
          <p:spPr>
            <a:xfrm>
              <a:off x="908857" y="1530095"/>
              <a:ext cx="2335500" cy="531600"/>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Queue ADT</a:t>
              </a:r>
              <a:endParaRPr/>
            </a:p>
          </p:txBody>
        </p:sp>
        <p:sp>
          <p:nvSpPr>
            <p:cNvPr id="413" name="Google Shape;413;g1232111a5e6_0_230"/>
            <p:cNvSpPr txBox="1"/>
            <p:nvPr/>
          </p:nvSpPr>
          <p:spPr>
            <a:xfrm>
              <a:off x="1076295" y="2988919"/>
              <a:ext cx="21681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add(item)</a:t>
              </a:r>
              <a:r>
                <a:rPr lang="en-US" sz="1200">
                  <a:solidFill>
                    <a:schemeClr val="dk1"/>
                  </a:solidFill>
                  <a:latin typeface="Quattrocento Sans"/>
                  <a:ea typeface="Quattrocento Sans"/>
                  <a:cs typeface="Quattrocento Sans"/>
                  <a:sym typeface="Quattrocento Sans"/>
                </a:rPr>
                <a:t> add item to back </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remove()</a:t>
              </a:r>
              <a:r>
                <a:rPr lang="en-US" sz="1200">
                  <a:solidFill>
                    <a:schemeClr val="dk1"/>
                  </a:solidFill>
                  <a:latin typeface="Quattrocento Sans"/>
                  <a:ea typeface="Quattrocento Sans"/>
                  <a:cs typeface="Quattrocento Sans"/>
                  <a:sym typeface="Quattrocento Sans"/>
                </a:rPr>
                <a:t> remove and return item at front</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peek()</a:t>
              </a:r>
              <a:r>
                <a:rPr lang="en-US" sz="1200">
                  <a:solidFill>
                    <a:schemeClr val="dk1"/>
                  </a:solidFill>
                  <a:latin typeface="Quattrocento Sans"/>
                  <a:ea typeface="Quattrocento Sans"/>
                  <a:cs typeface="Quattrocento Sans"/>
                  <a:sym typeface="Quattrocento Sans"/>
                </a:rPr>
                <a:t> return item at front</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count of items</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isEmpty()</a:t>
              </a:r>
              <a:r>
                <a:rPr lang="en-US" sz="1200">
                  <a:solidFill>
                    <a:schemeClr val="dk1"/>
                  </a:solidFill>
                  <a:latin typeface="Quattrocento Sans"/>
                  <a:ea typeface="Quattrocento Sans"/>
                  <a:cs typeface="Quattrocento Sans"/>
                  <a:sym typeface="Quattrocento Sans"/>
                </a:rPr>
                <a:t> count of items is 0?</a:t>
              </a:r>
              <a:endParaRPr/>
            </a:p>
          </p:txBody>
        </p:sp>
        <p:sp>
          <p:nvSpPr>
            <p:cNvPr id="414" name="Google Shape;414;g1232111a5e6_0_230"/>
            <p:cNvSpPr txBox="1"/>
            <p:nvPr/>
          </p:nvSpPr>
          <p:spPr>
            <a:xfrm>
              <a:off x="924590" y="2078829"/>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415" name="Google Shape;415;g1232111a5e6_0_230"/>
            <p:cNvSpPr txBox="1"/>
            <p:nvPr/>
          </p:nvSpPr>
          <p:spPr>
            <a:xfrm>
              <a:off x="916724" y="2747587"/>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416" name="Google Shape;416;g1232111a5e6_0_230"/>
            <p:cNvSpPr txBox="1"/>
            <p:nvPr/>
          </p:nvSpPr>
          <p:spPr>
            <a:xfrm>
              <a:off x="1076295" y="2335727"/>
              <a:ext cx="18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ordered items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Number of items</a:t>
              </a:r>
              <a:endParaRPr/>
            </a:p>
          </p:txBody>
        </p:sp>
      </p:grpSp>
      <p:sp>
        <p:nvSpPr>
          <p:cNvPr id="417" name="Google Shape;417;g1232111a5e6_0_230"/>
          <p:cNvSpPr/>
          <p:nvPr/>
        </p:nvSpPr>
        <p:spPr>
          <a:xfrm>
            <a:off x="7138021" y="1510353"/>
            <a:ext cx="4754700" cy="28683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18" name="Google Shape;418;g1232111a5e6_0_230"/>
          <p:cNvSpPr txBox="1"/>
          <p:nvPr/>
        </p:nvSpPr>
        <p:spPr>
          <a:xfrm>
            <a:off x="7276873" y="1691022"/>
            <a:ext cx="20511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Big O Analysis</a:t>
            </a:r>
            <a:endParaRPr sz="1800">
              <a:solidFill>
                <a:schemeClr val="dk1"/>
              </a:solidFill>
              <a:latin typeface="Courier New"/>
              <a:ea typeface="Courier New"/>
              <a:cs typeface="Courier New"/>
              <a:sym typeface="Courier New"/>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remove()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peek()</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size()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isEmpty()</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add()</a:t>
            </a:r>
            <a:endParaRPr/>
          </a:p>
        </p:txBody>
      </p:sp>
      <p:sp>
        <p:nvSpPr>
          <p:cNvPr id="419" name="Google Shape;419;g1232111a5e6_0_230"/>
          <p:cNvSpPr txBox="1"/>
          <p:nvPr/>
        </p:nvSpPr>
        <p:spPr>
          <a:xfrm>
            <a:off x="8694240" y="3733889"/>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420" name="Google Shape;420;g1232111a5e6_0_230"/>
          <p:cNvSpPr txBox="1"/>
          <p:nvPr/>
        </p:nvSpPr>
        <p:spPr>
          <a:xfrm>
            <a:off x="8694240" y="2056743"/>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421" name="Google Shape;421;g1232111a5e6_0_230"/>
          <p:cNvSpPr txBox="1"/>
          <p:nvPr/>
        </p:nvSpPr>
        <p:spPr>
          <a:xfrm>
            <a:off x="8694240" y="2453100"/>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422" name="Google Shape;422;g1232111a5e6_0_230"/>
          <p:cNvSpPr txBox="1"/>
          <p:nvPr/>
        </p:nvSpPr>
        <p:spPr>
          <a:xfrm>
            <a:off x="8694240" y="2893521"/>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423" name="Google Shape;423;g1232111a5e6_0_230"/>
          <p:cNvSpPr txBox="1"/>
          <p:nvPr/>
        </p:nvSpPr>
        <p:spPr>
          <a:xfrm>
            <a:off x="8694240" y="3301105"/>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424" name="Google Shape;424;g1232111a5e6_0_230"/>
          <p:cNvSpPr txBox="1"/>
          <p:nvPr>
            <p:ph idx="11" type="ftr"/>
          </p:nvPr>
        </p:nvSpPr>
        <p:spPr>
          <a:xfrm>
            <a:off x="4822451" y="6559227"/>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 CHAMPION</a:t>
            </a:r>
            <a:endParaRPr/>
          </a:p>
        </p:txBody>
      </p:sp>
      <p:sp>
        <p:nvSpPr>
          <p:cNvPr id="425" name="Google Shape;425;g1232111a5e6_0_230"/>
          <p:cNvSpPr txBox="1"/>
          <p:nvPr/>
        </p:nvSpPr>
        <p:spPr>
          <a:xfrm>
            <a:off x="3122086" y="4793416"/>
            <a:ext cx="239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426" name="Google Shape;426;g1232111a5e6_0_230"/>
          <p:cNvSpPr txBox="1"/>
          <p:nvPr/>
        </p:nvSpPr>
        <p:spPr>
          <a:xfrm>
            <a:off x="5338690" y="4793416"/>
            <a:ext cx="322500" cy="369300"/>
          </a:xfrm>
          <a:prstGeom prst="rect">
            <a:avLst/>
          </a:prstGeom>
          <a:no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0</a:t>
            </a:r>
            <a:endParaRPr/>
          </a:p>
        </p:txBody>
      </p:sp>
      <p:sp>
        <p:nvSpPr>
          <p:cNvPr id="427" name="Google Shape;427;g1232111a5e6_0_230"/>
          <p:cNvSpPr txBox="1"/>
          <p:nvPr/>
        </p:nvSpPr>
        <p:spPr>
          <a:xfrm>
            <a:off x="5338690" y="4796474"/>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1</a:t>
            </a:r>
            <a:endParaRPr/>
          </a:p>
        </p:txBody>
      </p:sp>
      <p:sp>
        <p:nvSpPr>
          <p:cNvPr id="428" name="Google Shape;428;g1232111a5e6_0_230"/>
          <p:cNvSpPr txBox="1"/>
          <p:nvPr/>
        </p:nvSpPr>
        <p:spPr>
          <a:xfrm>
            <a:off x="5337774" y="4796167"/>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2</a:t>
            </a:r>
            <a:endParaRPr/>
          </a:p>
        </p:txBody>
      </p:sp>
      <p:cxnSp>
        <p:nvCxnSpPr>
          <p:cNvPr id="429" name="Google Shape;429;g1232111a5e6_0_230"/>
          <p:cNvCxnSpPr/>
          <p:nvPr/>
        </p:nvCxnSpPr>
        <p:spPr>
          <a:xfrm>
            <a:off x="3996043" y="5727286"/>
            <a:ext cx="380400" cy="0"/>
          </a:xfrm>
          <a:prstGeom prst="straightConnector1">
            <a:avLst/>
          </a:prstGeom>
          <a:noFill/>
          <a:ln cap="flat" cmpd="sng" w="9525">
            <a:solidFill>
              <a:srgbClr val="B6A479"/>
            </a:solidFill>
            <a:prstDash val="solid"/>
            <a:round/>
            <a:headEnd len="sm" w="sm" type="none"/>
            <a:tailEnd len="med" w="med" type="triangle"/>
          </a:ln>
        </p:spPr>
      </p:cxnSp>
      <p:grpSp>
        <p:nvGrpSpPr>
          <p:cNvPr id="430" name="Google Shape;430;g1232111a5e6_0_230"/>
          <p:cNvGrpSpPr/>
          <p:nvPr/>
        </p:nvGrpSpPr>
        <p:grpSpPr>
          <a:xfrm>
            <a:off x="5788535" y="5520694"/>
            <a:ext cx="846190" cy="434172"/>
            <a:chOff x="6736302" y="6015894"/>
            <a:chExt cx="846190" cy="434172"/>
          </a:xfrm>
        </p:grpSpPr>
        <p:sp>
          <p:nvSpPr>
            <p:cNvPr id="431" name="Google Shape;431;g1232111a5e6_0_230"/>
            <p:cNvSpPr/>
            <p:nvPr/>
          </p:nvSpPr>
          <p:spPr>
            <a:xfrm>
              <a:off x="6743392" y="6015894"/>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432" name="Google Shape;432;g1232111a5e6_0_230"/>
            <p:cNvCxnSpPr/>
            <p:nvPr/>
          </p:nvCxnSpPr>
          <p:spPr>
            <a:xfrm>
              <a:off x="7358383" y="6019866"/>
              <a:ext cx="0" cy="430200"/>
            </a:xfrm>
            <a:prstGeom prst="straightConnector1">
              <a:avLst/>
            </a:prstGeom>
            <a:noFill/>
            <a:ln cap="flat" cmpd="sng" w="9525">
              <a:solidFill>
                <a:srgbClr val="4C3282"/>
              </a:solidFill>
              <a:prstDash val="solid"/>
              <a:round/>
              <a:headEnd len="sm" w="sm" type="none"/>
              <a:tailEnd len="sm" w="sm" type="none"/>
            </a:ln>
          </p:spPr>
        </p:cxnSp>
        <p:sp>
          <p:nvSpPr>
            <p:cNvPr id="433" name="Google Shape;433;g1232111a5e6_0_230"/>
            <p:cNvSpPr txBox="1"/>
            <p:nvPr/>
          </p:nvSpPr>
          <p:spPr>
            <a:xfrm>
              <a:off x="6736302" y="6080877"/>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4C3282"/>
                  </a:solidFill>
                  <a:latin typeface="Courier New"/>
                  <a:ea typeface="Courier New"/>
                  <a:cs typeface="Courier New"/>
                  <a:sym typeface="Courier New"/>
                </a:rPr>
                <a:t>8</a:t>
              </a:r>
              <a:endParaRPr/>
            </a:p>
          </p:txBody>
        </p:sp>
      </p:grpSp>
      <p:sp>
        <p:nvSpPr>
          <p:cNvPr id="434" name="Google Shape;434;g1232111a5e6_0_230"/>
          <p:cNvSpPr/>
          <p:nvPr/>
        </p:nvSpPr>
        <p:spPr>
          <a:xfrm>
            <a:off x="4558552" y="5511300"/>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435" name="Google Shape;435;g1232111a5e6_0_230"/>
          <p:cNvCxnSpPr/>
          <p:nvPr/>
        </p:nvCxnSpPr>
        <p:spPr>
          <a:xfrm>
            <a:off x="5173543" y="5515272"/>
            <a:ext cx="0" cy="430200"/>
          </a:xfrm>
          <a:prstGeom prst="straightConnector1">
            <a:avLst/>
          </a:prstGeom>
          <a:noFill/>
          <a:ln cap="flat" cmpd="sng" w="9525">
            <a:solidFill>
              <a:srgbClr val="4C3282"/>
            </a:solidFill>
            <a:prstDash val="solid"/>
            <a:round/>
            <a:headEnd len="sm" w="sm" type="none"/>
            <a:tailEnd len="sm" w="sm" type="none"/>
          </a:ln>
        </p:spPr>
      </p:cxnSp>
      <p:sp>
        <p:nvSpPr>
          <p:cNvPr id="436" name="Google Shape;436;g1232111a5e6_0_230"/>
          <p:cNvSpPr txBox="1"/>
          <p:nvPr/>
        </p:nvSpPr>
        <p:spPr>
          <a:xfrm>
            <a:off x="4551463" y="5576283"/>
            <a:ext cx="6012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4C3282"/>
                </a:solidFill>
                <a:latin typeface="Courier New"/>
                <a:ea typeface="Courier New"/>
                <a:cs typeface="Courier New"/>
                <a:sym typeface="Courier New"/>
              </a:rPr>
              <a:t>5</a:t>
            </a:r>
            <a:endParaRPr/>
          </a:p>
        </p:txBody>
      </p:sp>
      <p:cxnSp>
        <p:nvCxnSpPr>
          <p:cNvPr id="437" name="Google Shape;437;g1232111a5e6_0_230"/>
          <p:cNvCxnSpPr/>
          <p:nvPr/>
        </p:nvCxnSpPr>
        <p:spPr>
          <a:xfrm flipH="1">
            <a:off x="5178030" y="5495264"/>
            <a:ext cx="224100" cy="444300"/>
          </a:xfrm>
          <a:prstGeom prst="straightConnector1">
            <a:avLst/>
          </a:prstGeom>
          <a:noFill/>
          <a:ln cap="flat" cmpd="sng" w="9525">
            <a:solidFill>
              <a:srgbClr val="B6A479"/>
            </a:solidFill>
            <a:prstDash val="solid"/>
            <a:round/>
            <a:headEnd len="sm" w="sm" type="none"/>
            <a:tailEnd len="sm" w="sm" type="none"/>
          </a:ln>
        </p:spPr>
      </p:cxnSp>
      <p:sp>
        <p:nvSpPr>
          <p:cNvPr id="438" name="Google Shape;438;g1232111a5e6_0_230"/>
          <p:cNvSpPr txBox="1"/>
          <p:nvPr/>
        </p:nvSpPr>
        <p:spPr>
          <a:xfrm>
            <a:off x="3122086" y="5553153"/>
            <a:ext cx="873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front</a:t>
            </a:r>
            <a:endParaRPr/>
          </a:p>
        </p:txBody>
      </p:sp>
      <p:cxnSp>
        <p:nvCxnSpPr>
          <p:cNvPr id="439" name="Google Shape;439;g1232111a5e6_0_230"/>
          <p:cNvCxnSpPr/>
          <p:nvPr/>
        </p:nvCxnSpPr>
        <p:spPr>
          <a:xfrm>
            <a:off x="3979052" y="6248678"/>
            <a:ext cx="380400" cy="0"/>
          </a:xfrm>
          <a:prstGeom prst="straightConnector1">
            <a:avLst/>
          </a:prstGeom>
          <a:noFill/>
          <a:ln cap="flat" cmpd="sng" w="9525">
            <a:solidFill>
              <a:srgbClr val="B6A479"/>
            </a:solidFill>
            <a:prstDash val="solid"/>
            <a:round/>
            <a:headEnd len="sm" w="sm" type="none"/>
            <a:tailEnd len="med" w="med" type="triangle"/>
          </a:ln>
        </p:spPr>
      </p:cxnSp>
      <p:sp>
        <p:nvSpPr>
          <p:cNvPr id="440" name="Google Shape;440;g1232111a5e6_0_230"/>
          <p:cNvSpPr txBox="1"/>
          <p:nvPr/>
        </p:nvSpPr>
        <p:spPr>
          <a:xfrm>
            <a:off x="3143572" y="6074545"/>
            <a:ext cx="736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back</a:t>
            </a:r>
            <a:endParaRPr/>
          </a:p>
        </p:txBody>
      </p:sp>
      <p:cxnSp>
        <p:nvCxnSpPr>
          <p:cNvPr id="441" name="Google Shape;441;g1232111a5e6_0_230"/>
          <p:cNvCxnSpPr/>
          <p:nvPr/>
        </p:nvCxnSpPr>
        <p:spPr>
          <a:xfrm flipH="1" rot="10800000">
            <a:off x="3996043" y="5781878"/>
            <a:ext cx="380400" cy="466800"/>
          </a:xfrm>
          <a:prstGeom prst="straightConnector1">
            <a:avLst/>
          </a:prstGeom>
          <a:noFill/>
          <a:ln cap="flat" cmpd="sng" w="9525">
            <a:solidFill>
              <a:srgbClr val="B6A479"/>
            </a:solidFill>
            <a:prstDash val="solid"/>
            <a:round/>
            <a:headEnd len="sm" w="sm" type="none"/>
            <a:tailEnd len="med" w="med" type="triangle"/>
          </a:ln>
        </p:spPr>
      </p:cxnSp>
      <p:cxnSp>
        <p:nvCxnSpPr>
          <p:cNvPr id="442" name="Google Shape;442;g1232111a5e6_0_230"/>
          <p:cNvCxnSpPr/>
          <p:nvPr/>
        </p:nvCxnSpPr>
        <p:spPr>
          <a:xfrm>
            <a:off x="5334804" y="5728572"/>
            <a:ext cx="380400" cy="0"/>
          </a:xfrm>
          <a:prstGeom prst="straightConnector1">
            <a:avLst/>
          </a:prstGeom>
          <a:noFill/>
          <a:ln cap="flat" cmpd="sng" w="9525">
            <a:solidFill>
              <a:srgbClr val="B6A479"/>
            </a:solidFill>
            <a:prstDash val="solid"/>
            <a:round/>
            <a:headEnd len="sm" w="sm" type="none"/>
            <a:tailEnd len="med" w="med" type="triangle"/>
          </a:ln>
        </p:spPr>
      </p:cxnSp>
      <p:cxnSp>
        <p:nvCxnSpPr>
          <p:cNvPr id="443" name="Google Shape;443;g1232111a5e6_0_230"/>
          <p:cNvCxnSpPr/>
          <p:nvPr/>
        </p:nvCxnSpPr>
        <p:spPr>
          <a:xfrm flipH="1">
            <a:off x="6400654" y="5534976"/>
            <a:ext cx="224100" cy="444300"/>
          </a:xfrm>
          <a:prstGeom prst="straightConnector1">
            <a:avLst/>
          </a:prstGeom>
          <a:noFill/>
          <a:ln cap="flat" cmpd="sng" w="9525">
            <a:solidFill>
              <a:srgbClr val="B6A479"/>
            </a:solidFill>
            <a:prstDash val="solid"/>
            <a:round/>
            <a:headEnd len="sm" w="sm" type="none"/>
            <a:tailEnd len="sm" w="sm" type="none"/>
          </a:ln>
        </p:spPr>
      </p:cxnSp>
      <p:cxnSp>
        <p:nvCxnSpPr>
          <p:cNvPr id="444" name="Google Shape;444;g1232111a5e6_0_230"/>
          <p:cNvCxnSpPr/>
          <p:nvPr/>
        </p:nvCxnSpPr>
        <p:spPr>
          <a:xfrm flipH="1" rot="10800000">
            <a:off x="3996043" y="5979278"/>
            <a:ext cx="1792500" cy="269400"/>
          </a:xfrm>
          <a:prstGeom prst="straightConnector1">
            <a:avLst/>
          </a:prstGeom>
          <a:noFill/>
          <a:ln cap="flat" cmpd="sng" w="9525">
            <a:solidFill>
              <a:srgbClr val="B6A479"/>
            </a:solidFill>
            <a:prstDash val="solid"/>
            <a:round/>
            <a:headEnd len="sm" w="sm" type="none"/>
            <a:tailEnd len="med" w="med" type="triangle"/>
          </a:ln>
        </p:spPr>
      </p:cxnSp>
      <p:cxnSp>
        <p:nvCxnSpPr>
          <p:cNvPr id="445" name="Google Shape;445;g1232111a5e6_0_230"/>
          <p:cNvCxnSpPr>
            <a:stCxn id="438" idx="3"/>
          </p:cNvCxnSpPr>
          <p:nvPr/>
        </p:nvCxnSpPr>
        <p:spPr>
          <a:xfrm flipH="1" rot="10800000">
            <a:off x="3995986" y="5727303"/>
            <a:ext cx="1719300" cy="10500"/>
          </a:xfrm>
          <a:prstGeom prst="straightConnector1">
            <a:avLst/>
          </a:prstGeom>
          <a:noFill/>
          <a:ln cap="flat" cmpd="sng" w="9525">
            <a:solidFill>
              <a:srgbClr val="B6A479"/>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xEl>
                                              <p:pRg end="0" st="0"/>
                                            </p:txEl>
                                          </p:spTgt>
                                        </p:tgtEl>
                                        <p:attrNameLst>
                                          <p:attrName>style.visibility</p:attrName>
                                        </p:attrNameLst>
                                      </p:cBhvr>
                                      <p:to>
                                        <p:strVal val="visible"/>
                                      </p:to>
                                    </p:set>
                                    <p:animEffect filter="fade" transition="in">
                                      <p:cBhvr>
                                        <p:cTn dur="500"/>
                                        <p:tgtEl>
                                          <p:spTgt spid="4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xEl>
                                              <p:pRg end="1" st="1"/>
                                            </p:txEl>
                                          </p:spTgt>
                                        </p:tgtEl>
                                        <p:attrNameLst>
                                          <p:attrName>style.visibility</p:attrName>
                                        </p:attrNameLst>
                                      </p:cBhvr>
                                      <p:to>
                                        <p:strVal val="visible"/>
                                      </p:to>
                                    </p:set>
                                    <p:animEffect filter="fade" transition="in">
                                      <p:cBhvr>
                                        <p:cTn dur="500"/>
                                        <p:tgtEl>
                                          <p:spTgt spid="4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xEl>
                                              <p:pRg end="2" st="2"/>
                                            </p:txEl>
                                          </p:spTgt>
                                        </p:tgtEl>
                                        <p:attrNameLst>
                                          <p:attrName>style.visibility</p:attrName>
                                        </p:attrNameLst>
                                      </p:cBhvr>
                                      <p:to>
                                        <p:strVal val="visible"/>
                                      </p:to>
                                    </p:set>
                                    <p:animEffect filter="fade" transition="in">
                                      <p:cBhvr>
                                        <p:cTn dur="500"/>
                                        <p:tgtEl>
                                          <p:spTgt spid="4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par>
                                <p:cTn fill="hold" nodeType="withEffect" presetClass="exit" presetID="10" presetSubtype="0">
                                  <p:stCondLst>
                                    <p:cond delay="0"/>
                                  </p:stCondLst>
                                  <p:childTnLst>
                                    <p:animEffect filter="fade" transition="out">
                                      <p:cBhvr>
                                        <p:cTn dur="500"/>
                                        <p:tgtEl>
                                          <p:spTgt spid="439"/>
                                        </p:tgtEl>
                                      </p:cBhvr>
                                    </p:animEffect>
                                    <p:set>
                                      <p:cBhvr>
                                        <p:cTn dur="1" fill="hold">
                                          <p:stCondLst>
                                            <p:cond delay="500"/>
                                          </p:stCondLst>
                                        </p:cTn>
                                        <p:tgtEl>
                                          <p:spTgt spid="43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par>
                                <p:cTn fill="hold" nodeType="with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par>
                                <p:cTn fill="hold" nodeType="withEffect" presetClass="exit" presetID="10" presetSubtype="0">
                                  <p:stCondLst>
                                    <p:cond delay="0"/>
                                  </p:stCondLst>
                                  <p:childTnLst>
                                    <p:animEffect filter="fade" transition="out">
                                      <p:cBhvr>
                                        <p:cTn dur="500"/>
                                        <p:tgtEl>
                                          <p:spTgt spid="437"/>
                                        </p:tgtEl>
                                      </p:cBhvr>
                                    </p:animEffect>
                                    <p:set>
                                      <p:cBhvr>
                                        <p:cTn dur="1" fill="hold">
                                          <p:stCondLst>
                                            <p:cond delay="500"/>
                                          </p:stCondLst>
                                        </p:cTn>
                                        <p:tgtEl>
                                          <p:spTgt spid="43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par>
                                <p:cTn fill="hold" nodeType="withEffect" presetClass="exit" presetID="10" presetSubtype="0">
                                  <p:stCondLst>
                                    <p:cond delay="0"/>
                                  </p:stCondLst>
                                  <p:childTnLst>
                                    <p:animEffect filter="fade" transition="out">
                                      <p:cBhvr>
                                        <p:cTn dur="500"/>
                                        <p:tgtEl>
                                          <p:spTgt spid="441"/>
                                        </p:tgtEl>
                                      </p:cBhvr>
                                    </p:animEffect>
                                    <p:set>
                                      <p:cBhvr>
                                        <p:cTn dur="1" fill="hold">
                                          <p:stCondLst>
                                            <p:cond delay="500"/>
                                          </p:stCondLst>
                                        </p:cTn>
                                        <p:tgtEl>
                                          <p:spTgt spid="44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35"/>
                                        </p:tgtEl>
                                      </p:cBhvr>
                                    </p:animEffect>
                                    <p:set>
                                      <p:cBhvr>
                                        <p:cTn dur="1" fill="hold">
                                          <p:stCondLst>
                                            <p:cond delay="500"/>
                                          </p:stCondLst>
                                        </p:cTn>
                                        <p:tgtEl>
                                          <p:spTgt spid="43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37"/>
                                        </p:tgtEl>
                                      </p:cBhvr>
                                    </p:animEffect>
                                    <p:set>
                                      <p:cBhvr>
                                        <p:cTn dur="1" fill="hold">
                                          <p:stCondLst>
                                            <p:cond delay="500"/>
                                          </p:stCondLst>
                                        </p:cTn>
                                        <p:tgtEl>
                                          <p:spTgt spid="43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34"/>
                                        </p:tgtEl>
                                      </p:cBhvr>
                                    </p:animEffect>
                                    <p:set>
                                      <p:cBhvr>
                                        <p:cTn dur="1" fill="hold">
                                          <p:stCondLst>
                                            <p:cond delay="500"/>
                                          </p:stCondLst>
                                        </p:cTn>
                                        <p:tgtEl>
                                          <p:spTgt spid="43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42"/>
                                        </p:tgtEl>
                                      </p:cBhvr>
                                    </p:animEffect>
                                    <p:set>
                                      <p:cBhvr>
                                        <p:cTn dur="1" fill="hold">
                                          <p:stCondLst>
                                            <p:cond delay="500"/>
                                          </p:stCondLst>
                                        </p:cTn>
                                        <p:tgtEl>
                                          <p:spTgt spid="44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36"/>
                                        </p:tgtEl>
                                      </p:cBhvr>
                                    </p:animEffect>
                                    <p:set>
                                      <p:cBhvr>
                                        <p:cTn dur="1" fill="hold">
                                          <p:stCondLst>
                                            <p:cond delay="500"/>
                                          </p:stCondLst>
                                        </p:cTn>
                                        <p:tgtEl>
                                          <p:spTgt spid="43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29"/>
                                        </p:tgtEl>
                                      </p:cBhvr>
                                    </p:animEffect>
                                    <p:set>
                                      <p:cBhvr>
                                        <p:cTn dur="1" fill="hold">
                                          <p:stCondLst>
                                            <p:cond delay="500"/>
                                          </p:stCondLst>
                                        </p:cTn>
                                        <p:tgtEl>
                                          <p:spTgt spid="42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par>
                                <p:cTn fill="hold" nodeType="withEffect" presetClass="exit" presetID="10" presetSubtype="0">
                                  <p:stCondLst>
                                    <p:cond delay="0"/>
                                  </p:stCondLst>
                                  <p:childTnLst>
                                    <p:animEffect filter="fade" transition="out">
                                      <p:cBhvr>
                                        <p:cTn dur="500"/>
                                        <p:tgtEl>
                                          <p:spTgt spid="428"/>
                                        </p:tgtEl>
                                      </p:cBhvr>
                                    </p:animEffect>
                                    <p:set>
                                      <p:cBhvr>
                                        <p:cTn dur="1" fill="hold">
                                          <p:stCondLst>
                                            <p:cond delay="500"/>
                                          </p:stCondLst>
                                        </p:cTn>
                                        <p:tgtEl>
                                          <p:spTgt spid="42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1232111a5e6_0_282"/>
          <p:cNvSpPr txBox="1"/>
          <p:nvPr>
            <p:ph type="title"/>
          </p:nvPr>
        </p:nvSpPr>
        <p:spPr>
          <a:xfrm>
            <a:off x="575239" y="263276"/>
            <a:ext cx="11187300" cy="1014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Real-World Examples</a:t>
            </a:r>
            <a:endParaRPr/>
          </a:p>
        </p:txBody>
      </p:sp>
      <p:sp>
        <p:nvSpPr>
          <p:cNvPr id="452" name="Google Shape;452;g1232111a5e6_0_282"/>
          <p:cNvSpPr txBox="1"/>
          <p:nvPr>
            <p:ph idx="1" type="body"/>
          </p:nvPr>
        </p:nvSpPr>
        <p:spPr>
          <a:xfrm>
            <a:off x="575240" y="1463857"/>
            <a:ext cx="11187300" cy="4845600"/>
          </a:xfrm>
          <a:prstGeom prst="rect">
            <a:avLst/>
          </a:prstGeom>
        </p:spPr>
        <p:txBody>
          <a:bodyPr anchorCtr="0" anchor="t" bIns="45700" lIns="45700" spcFirstLastPara="1" rIns="45700" wrap="square" tIns="45700">
            <a:normAutofit/>
          </a:bodyPr>
          <a:lstStyle/>
          <a:p>
            <a:pPr indent="-342900" lvl="0" marL="457200" rtl="0" algn="l">
              <a:lnSpc>
                <a:spcPct val="150000"/>
              </a:lnSpc>
              <a:spcBef>
                <a:spcPts val="1200"/>
              </a:spcBef>
              <a:spcAft>
                <a:spcPts val="0"/>
              </a:spcAft>
              <a:buSzPts val="1800"/>
              <a:buChar char="●"/>
            </a:pPr>
            <a:r>
              <a:rPr lang="en-US"/>
              <a:t>Serving requests on a single shared resource</a:t>
            </a:r>
            <a:endParaRPr/>
          </a:p>
          <a:p>
            <a:pPr indent="-342900" lvl="1" marL="914400" rtl="0" algn="l">
              <a:lnSpc>
                <a:spcPct val="150000"/>
              </a:lnSpc>
              <a:spcBef>
                <a:spcPts val="0"/>
              </a:spcBef>
              <a:spcAft>
                <a:spcPts val="0"/>
              </a:spcAft>
              <a:buSzPts val="1800"/>
              <a:buChar char="○"/>
            </a:pPr>
            <a:r>
              <a:rPr lang="en-US"/>
              <a:t>e.g. a printer, CPU task scheduling, etc.</a:t>
            </a:r>
            <a:endParaRPr/>
          </a:p>
          <a:p>
            <a:pPr indent="-342900" lvl="0" marL="457200" rtl="0" algn="l">
              <a:lnSpc>
                <a:spcPct val="150000"/>
              </a:lnSpc>
              <a:spcBef>
                <a:spcPts val="0"/>
              </a:spcBef>
              <a:spcAft>
                <a:spcPts val="0"/>
              </a:spcAft>
              <a:buSzPts val="1800"/>
              <a:buChar char="●"/>
            </a:pPr>
            <a:r>
              <a:rPr lang="en-US"/>
              <a:t>Call Center phone systems use Queues to hold people calling them in order, until a service representative is free.</a:t>
            </a:r>
            <a:endParaRPr/>
          </a:p>
          <a:p>
            <a:pPr indent="-342900" lvl="0" marL="457200" rtl="0" algn="l">
              <a:lnSpc>
                <a:spcPct val="150000"/>
              </a:lnSpc>
              <a:spcBef>
                <a:spcPts val="0"/>
              </a:spcBef>
              <a:spcAft>
                <a:spcPts val="0"/>
              </a:spcAft>
              <a:buSzPts val="1800"/>
              <a:buChar char="●"/>
            </a:pPr>
            <a:r>
              <a:rPr lang="en-US"/>
              <a:t>Handling of interrupts in real-time systems. The interrupts are handled in the same order as they arrive i.e First come first served.</a:t>
            </a:r>
            <a:endParaRPr/>
          </a:p>
        </p:txBody>
      </p:sp>
      <p:sp>
        <p:nvSpPr>
          <p:cNvPr id="453" name="Google Shape;453;g1232111a5e6_0_282"/>
          <p:cNvSpPr txBox="1"/>
          <p:nvPr>
            <p:ph idx="12" type="sldNum"/>
          </p:nvPr>
        </p:nvSpPr>
        <p:spPr>
          <a:xfrm>
            <a:off x="10837333" y="6544402"/>
            <a:ext cx="973800" cy="27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1232111a5e6_0_289"/>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Design Decisions</a:t>
            </a:r>
            <a:endParaRPr/>
          </a:p>
        </p:txBody>
      </p:sp>
      <p:sp>
        <p:nvSpPr>
          <p:cNvPr id="460" name="Google Shape;460;g1232111a5e6_0_289"/>
          <p:cNvSpPr txBox="1"/>
          <p:nvPr>
            <p:ph idx="1" type="body"/>
          </p:nvPr>
        </p:nvSpPr>
        <p:spPr>
          <a:xfrm>
            <a:off x="575240" y="1463857"/>
            <a:ext cx="11187300" cy="484560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a:solidFill>
                  <a:srgbClr val="4C3282"/>
                </a:solidFill>
              </a:rPr>
              <a:t>Discuss with your neighbors: </a:t>
            </a:r>
            <a:r>
              <a:rPr lang="en-US"/>
              <a:t>For the following scenario select the appropriate ADT and implementation and explain why they are optimal for this situation.</a:t>
            </a:r>
            <a:endParaRPr/>
          </a:p>
          <a:p>
            <a:pPr indent="0" lvl="0" marL="0" rtl="0" algn="l">
              <a:lnSpc>
                <a:spcPct val="90000"/>
              </a:lnSpc>
              <a:spcBef>
                <a:spcPts val="1400"/>
              </a:spcBef>
              <a:spcAft>
                <a:spcPts val="0"/>
              </a:spcAft>
              <a:buSzPts val="2200"/>
              <a:buNone/>
            </a:pPr>
            <a:r>
              <a:t/>
            </a:r>
            <a:endParaRPr/>
          </a:p>
          <a:p>
            <a:pPr indent="-139700" lvl="0" marL="91440" rtl="0" algn="l">
              <a:lnSpc>
                <a:spcPct val="90000"/>
              </a:lnSpc>
              <a:spcBef>
                <a:spcPts val="1400"/>
              </a:spcBef>
              <a:spcAft>
                <a:spcPts val="0"/>
              </a:spcAft>
              <a:buSzPts val="2200"/>
              <a:buChar char=" "/>
            </a:pPr>
            <a:r>
              <a:rPr b="1" lang="en-US">
                <a:solidFill>
                  <a:srgbClr val="B6A479"/>
                </a:solidFill>
              </a:rPr>
              <a:t>Situation: </a:t>
            </a:r>
            <a:r>
              <a:rPr lang="en-US"/>
              <a:t>You are writing a program to schedule jobs sent to a laser printer. The laser printer should process these jobs in the order in which the requests were received. There are busy and slow times for requests that can have large differences in the volume of jobs sent to the printer. Which ADT and what implementation would you use to store the jobs sent to the printer?</a:t>
            </a:r>
            <a:endParaRPr/>
          </a:p>
        </p:txBody>
      </p:sp>
      <p:sp>
        <p:nvSpPr>
          <p:cNvPr id="461" name="Google Shape;461;g1232111a5e6_0_289"/>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462" name="Google Shape;462;g1232111a5e6_0_289"/>
          <p:cNvSpPr txBox="1"/>
          <p:nvPr>
            <p:ph idx="11" type="ftr"/>
          </p:nvPr>
        </p:nvSpPr>
        <p:spPr>
          <a:xfrm>
            <a:off x="4952051"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 CHAMPION</a:t>
            </a:r>
            <a:endParaRPr/>
          </a:p>
        </p:txBody>
      </p:sp>
      <p:sp>
        <p:nvSpPr>
          <p:cNvPr id="463" name="Google Shape;463;g1232111a5e6_0_289"/>
          <p:cNvSpPr txBox="1"/>
          <p:nvPr/>
        </p:nvSpPr>
        <p:spPr>
          <a:xfrm>
            <a:off x="4952051" y="585950"/>
            <a:ext cx="4043700" cy="369300"/>
          </a:xfrm>
          <a:prstGeom prst="rect">
            <a:avLst/>
          </a:prstGeom>
          <a:solidFill>
            <a:srgbClr val="4C328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Quattrocento Sans"/>
                <a:ea typeface="Quattrocento Sans"/>
                <a:cs typeface="Quattrocento Sans"/>
                <a:sym typeface="Quattrocento Sans"/>
              </a:rPr>
              <a:t>Activity: Talk to those around you!</a:t>
            </a:r>
            <a:endParaRPr/>
          </a:p>
        </p:txBody>
      </p:sp>
      <p:sp>
        <p:nvSpPr>
          <p:cNvPr id="464" name="Google Shape;464;g1232111a5e6_0_289"/>
          <p:cNvSpPr txBox="1"/>
          <p:nvPr/>
        </p:nvSpPr>
        <p:spPr>
          <a:xfrm>
            <a:off x="575239" y="4510495"/>
            <a:ext cx="70302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u="sng">
                <a:solidFill>
                  <a:schemeClr val="dk1"/>
                </a:solidFill>
                <a:latin typeface="Quattrocento Sans"/>
                <a:ea typeface="Quattrocento Sans"/>
                <a:cs typeface="Quattrocento Sans"/>
                <a:sym typeface="Quattrocento Sans"/>
              </a:rPr>
              <a:t>ADT options:</a:t>
            </a:r>
            <a:endParaRPr sz="2200" u="sng">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chemeClr val="dk1"/>
              </a:buClr>
              <a:buSzPts val="1800"/>
              <a:buFont typeface="Twentieth Century"/>
              <a:buChar char="-"/>
            </a:pPr>
            <a:r>
              <a:rPr lang="en-US" sz="2200">
                <a:solidFill>
                  <a:schemeClr val="dk1"/>
                </a:solidFill>
                <a:latin typeface="Quattrocento Sans"/>
                <a:ea typeface="Quattrocento Sans"/>
                <a:cs typeface="Quattrocento Sans"/>
                <a:sym typeface="Quattrocento Sans"/>
              </a:rPr>
              <a:t>List</a:t>
            </a:r>
            <a:endParaRPr sz="22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chemeClr val="dk1"/>
              </a:buClr>
              <a:buSzPts val="1800"/>
              <a:buFont typeface="Twentieth Century"/>
              <a:buChar char="-"/>
            </a:pPr>
            <a:r>
              <a:rPr lang="en-US" sz="2200">
                <a:solidFill>
                  <a:schemeClr val="dk1"/>
                </a:solidFill>
                <a:latin typeface="Quattrocento Sans"/>
                <a:ea typeface="Quattrocento Sans"/>
                <a:cs typeface="Quattrocento Sans"/>
                <a:sym typeface="Quattrocento Sans"/>
              </a:rPr>
              <a:t>Stack</a:t>
            </a:r>
            <a:endParaRPr sz="22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chemeClr val="dk1"/>
              </a:buClr>
              <a:buSzPts val="1800"/>
              <a:buFont typeface="Twentieth Century"/>
              <a:buChar char="-"/>
            </a:pPr>
            <a:r>
              <a:rPr lang="en-US" sz="2200">
                <a:solidFill>
                  <a:schemeClr val="dk1"/>
                </a:solidFill>
                <a:latin typeface="Quattrocento Sans"/>
                <a:ea typeface="Quattrocento Sans"/>
                <a:cs typeface="Quattrocento Sans"/>
                <a:sym typeface="Quattrocento Sans"/>
              </a:rPr>
              <a:t>Queue</a:t>
            </a:r>
            <a:endParaRPr sz="2200">
              <a:solidFill>
                <a:schemeClr val="dk1"/>
              </a:solidFill>
              <a:latin typeface="Quattrocento Sans"/>
              <a:ea typeface="Quattrocento Sans"/>
              <a:cs typeface="Quattrocento Sans"/>
              <a:sym typeface="Quattrocento Sans"/>
            </a:endParaRPr>
          </a:p>
        </p:txBody>
      </p:sp>
      <p:sp>
        <p:nvSpPr>
          <p:cNvPr id="465" name="Google Shape;465;g1232111a5e6_0_289"/>
          <p:cNvSpPr txBox="1"/>
          <p:nvPr/>
        </p:nvSpPr>
        <p:spPr>
          <a:xfrm>
            <a:off x="2551625" y="4510500"/>
            <a:ext cx="39144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u="sng">
                <a:solidFill>
                  <a:schemeClr val="dk1"/>
                </a:solidFill>
                <a:latin typeface="Quattrocento Sans"/>
                <a:ea typeface="Quattrocento Sans"/>
                <a:cs typeface="Quattrocento Sans"/>
                <a:sym typeface="Quattrocento Sans"/>
              </a:rPr>
              <a:t>Implementation options:</a:t>
            </a:r>
            <a:endParaRPr sz="2200" u="sng">
              <a:solidFill>
                <a:schemeClr val="dk1"/>
              </a:solidFill>
              <a:latin typeface="Quattrocento Sans"/>
              <a:ea typeface="Quattrocento Sans"/>
              <a:cs typeface="Quattrocento Sans"/>
              <a:sym typeface="Quattrocento Sans"/>
            </a:endParaRPr>
          </a:p>
          <a:p>
            <a:pPr indent="-285750" lvl="0" marL="285750" rtl="0" algn="l">
              <a:spcBef>
                <a:spcPts val="0"/>
              </a:spcBef>
              <a:spcAft>
                <a:spcPts val="0"/>
              </a:spcAft>
              <a:buClr>
                <a:schemeClr val="dk1"/>
              </a:buClr>
              <a:buSzPts val="1800"/>
              <a:buFont typeface="Twentieth Century"/>
              <a:buChar char="-"/>
            </a:pPr>
            <a:r>
              <a:rPr lang="en-US" sz="2200">
                <a:solidFill>
                  <a:schemeClr val="dk1"/>
                </a:solidFill>
                <a:latin typeface="Quattrocento Sans"/>
                <a:ea typeface="Quattrocento Sans"/>
                <a:cs typeface="Quattrocento Sans"/>
                <a:sym typeface="Quattrocento Sans"/>
              </a:rPr>
              <a:t>array</a:t>
            </a:r>
            <a:endParaRPr sz="2200">
              <a:solidFill>
                <a:schemeClr val="dk1"/>
              </a:solidFill>
              <a:latin typeface="Quattrocento Sans"/>
              <a:ea typeface="Quattrocento Sans"/>
              <a:cs typeface="Quattrocento Sans"/>
              <a:sym typeface="Quattrocento Sans"/>
            </a:endParaRPr>
          </a:p>
          <a:p>
            <a:pPr indent="-285750" lvl="0" marL="285750" rtl="0" algn="l">
              <a:spcBef>
                <a:spcPts val="0"/>
              </a:spcBef>
              <a:spcAft>
                <a:spcPts val="0"/>
              </a:spcAft>
              <a:buClr>
                <a:schemeClr val="dk1"/>
              </a:buClr>
              <a:buSzPts val="1800"/>
              <a:buFont typeface="Twentieth Century"/>
              <a:buChar char="-"/>
            </a:pPr>
            <a:r>
              <a:rPr lang="en-US" sz="2200">
                <a:solidFill>
                  <a:schemeClr val="dk1"/>
                </a:solidFill>
                <a:latin typeface="Quattrocento Sans"/>
                <a:ea typeface="Quattrocento Sans"/>
                <a:cs typeface="Quattrocento Sans"/>
                <a:sym typeface="Quattrocento Sans"/>
              </a:rPr>
              <a:t>linked nodes</a:t>
            </a:r>
            <a:endParaRPr/>
          </a:p>
        </p:txBody>
      </p:sp>
      <p:sp>
        <p:nvSpPr>
          <p:cNvPr id="466" name="Google Shape;466;g1232111a5e6_0_289"/>
          <p:cNvSpPr txBox="1"/>
          <p:nvPr/>
        </p:nvSpPr>
        <p:spPr>
          <a:xfrm>
            <a:off x="6159500" y="4071900"/>
            <a:ext cx="5460900" cy="2324100"/>
          </a:xfrm>
          <a:prstGeom prst="rect">
            <a:avLst/>
          </a:prstGeom>
          <a:solidFill>
            <a:srgbClr val="33006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u="sng">
                <a:solidFill>
                  <a:srgbClr val="B6A479"/>
                </a:solidFill>
                <a:latin typeface="Quattrocento Sans"/>
                <a:ea typeface="Quattrocento Sans"/>
                <a:cs typeface="Quattrocento Sans"/>
                <a:sym typeface="Quattrocento Sans"/>
              </a:rPr>
              <a:t>Kasey’s Answer</a:t>
            </a:r>
            <a:endParaRPr sz="2000" u="sng">
              <a:solidFill>
                <a:srgbClr val="B6A479"/>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sz="2000" u="sng">
              <a:solidFill>
                <a:schemeClr val="lt1"/>
              </a:solidFill>
              <a:latin typeface="Quattrocento Sans"/>
              <a:ea typeface="Quattrocento Sans"/>
              <a:cs typeface="Quattrocento Sans"/>
              <a:sym typeface="Quattrocento Sans"/>
            </a:endParaRPr>
          </a:p>
          <a:p>
            <a:pPr indent="0" lvl="0" marL="0" rtl="0" algn="l">
              <a:spcBef>
                <a:spcPts val="0"/>
              </a:spcBef>
              <a:spcAft>
                <a:spcPts val="0"/>
              </a:spcAft>
              <a:buNone/>
            </a:pPr>
            <a:r>
              <a:rPr b="1" lang="en-US" sz="1900">
                <a:solidFill>
                  <a:schemeClr val="lt1"/>
                </a:solidFill>
                <a:latin typeface="Quattrocento Sans"/>
                <a:ea typeface="Quattrocento Sans"/>
                <a:cs typeface="Quattrocento Sans"/>
                <a:sym typeface="Quattrocento Sans"/>
              </a:rPr>
              <a:t>LinkedQueue</a:t>
            </a:r>
            <a:endParaRPr b="1" sz="2000">
              <a:solidFill>
                <a:schemeClr val="lt1"/>
              </a:solidFill>
              <a:latin typeface="Quattrocento Sans"/>
              <a:ea typeface="Quattrocento Sans"/>
              <a:cs typeface="Quattrocento Sans"/>
              <a:sym typeface="Quattrocento Sans"/>
            </a:endParaRPr>
          </a:p>
          <a:p>
            <a:pPr indent="0" lvl="0" marL="0" rtl="0" algn="l">
              <a:spcBef>
                <a:spcPts val="0"/>
              </a:spcBef>
              <a:spcAft>
                <a:spcPts val="0"/>
              </a:spcAft>
              <a:buNone/>
            </a:pPr>
            <a:r>
              <a:rPr lang="en-US" sz="1600">
                <a:solidFill>
                  <a:schemeClr val="lt1"/>
                </a:solidFill>
                <a:latin typeface="Quattrocento Sans"/>
                <a:ea typeface="Quattrocento Sans"/>
                <a:cs typeface="Quattrocento Sans"/>
                <a:sym typeface="Quattrocento Sans"/>
              </a:rPr>
              <a:t>This will maintain the original order of the print jobs, but allow you to easily cancel jobs stuck in the middle of the queue. This will also keep the space used by the queue at the minimum required levels despite the fact the queue will have very different lengths at different times</a:t>
            </a:r>
            <a:r>
              <a:rPr lang="en-US" sz="1500">
                <a:solidFill>
                  <a:schemeClr val="lt1"/>
                </a:solidFill>
                <a:latin typeface="Quattrocento Sans"/>
                <a:ea typeface="Quattrocento Sans"/>
                <a:cs typeface="Quattrocento Sans"/>
                <a:sym typeface="Quattrocento Sans"/>
              </a:rPr>
              <a:t>.</a:t>
            </a:r>
            <a:endParaRPr sz="1500">
              <a:solidFill>
                <a:schemeClr val="lt1"/>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10"/>
          <p:cNvSpPr txBox="1"/>
          <p:nvPr>
            <p:ph type="title"/>
          </p:nvPr>
        </p:nvSpPr>
        <p:spPr>
          <a:xfrm>
            <a:off x="1902775" y="3262680"/>
            <a:ext cx="6504161" cy="590415"/>
          </a:xfrm>
          <a:prstGeom prst="rect">
            <a:avLst/>
          </a:prstGeom>
          <a:solidFill>
            <a:schemeClr val="lt1"/>
          </a:solid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4C3282"/>
              </a:buClr>
              <a:buSzPts val="3200"/>
              <a:buFont typeface="Quattrocento Sans"/>
              <a:buNone/>
            </a:pPr>
            <a:r>
              <a:rPr lang="en-US"/>
              <a:t>Dictionaries</a:t>
            </a:r>
            <a:endParaRPr/>
          </a:p>
        </p:txBody>
      </p:sp>
      <p:sp>
        <p:nvSpPr>
          <p:cNvPr id="472" name="Google Shape;472;p10"/>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SU - ROBBIE WEBER</a:t>
            </a:r>
            <a:endParaRPr/>
          </a:p>
        </p:txBody>
      </p:sp>
      <p:sp>
        <p:nvSpPr>
          <p:cNvPr id="473" name="Google Shape;473;p10"/>
          <p:cNvSpPr txBox="1"/>
          <p:nvPr>
            <p:ph idx="1" type="body"/>
          </p:nvPr>
        </p:nvSpPr>
        <p:spPr>
          <a:xfrm>
            <a:off x="1902775" y="3931493"/>
            <a:ext cx="6504161" cy="50628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11"/>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Dictionaries (aka Maps)</a:t>
            </a:r>
            <a:endParaRPr/>
          </a:p>
        </p:txBody>
      </p:sp>
      <p:sp>
        <p:nvSpPr>
          <p:cNvPr id="479" name="Google Shape;479;p11"/>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152400" lvl="0" marL="91440" rtl="0" algn="l">
              <a:lnSpc>
                <a:spcPct val="90000"/>
              </a:lnSpc>
              <a:spcBef>
                <a:spcPts val="0"/>
              </a:spcBef>
              <a:spcAft>
                <a:spcPts val="0"/>
              </a:spcAft>
              <a:buSzPts val="2400"/>
              <a:buChar char=" "/>
            </a:pPr>
            <a:r>
              <a:rPr lang="en-US" sz="2400"/>
              <a:t>Every Programmer’s Best Friend</a:t>
            </a:r>
            <a:endParaRPr/>
          </a:p>
          <a:p>
            <a:pPr indent="-152400" lvl="0" marL="91440" rtl="0" algn="l">
              <a:lnSpc>
                <a:spcPct val="90000"/>
              </a:lnSpc>
              <a:spcBef>
                <a:spcPts val="1400"/>
              </a:spcBef>
              <a:spcAft>
                <a:spcPts val="0"/>
              </a:spcAft>
              <a:buSzPts val="2400"/>
              <a:buChar char=" "/>
            </a:pPr>
            <a:r>
              <a:rPr lang="en-US" sz="2400"/>
              <a:t>You’ll probably use one in almost every programming project.</a:t>
            </a:r>
            <a:endParaRPr/>
          </a:p>
          <a:p>
            <a:pPr indent="-152400" lvl="1" marL="265176" rtl="0" algn="l">
              <a:lnSpc>
                <a:spcPct val="90000"/>
              </a:lnSpc>
              <a:spcBef>
                <a:spcPts val="400"/>
              </a:spcBef>
              <a:spcAft>
                <a:spcPts val="0"/>
              </a:spcAft>
              <a:buSzPts val="2400"/>
              <a:buChar char="-"/>
            </a:pPr>
            <a:r>
              <a:rPr lang="en-US" sz="2400"/>
              <a:t>Because it’s hard to make a big project without needing one sooner or later.</a:t>
            </a:r>
            <a:endParaRPr/>
          </a:p>
        </p:txBody>
      </p:sp>
      <p:sp>
        <p:nvSpPr>
          <p:cNvPr id="480" name="Google Shape;480;p11"/>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SU - ROBBIE WEBER</a:t>
            </a:r>
            <a:endParaRPr/>
          </a:p>
        </p:txBody>
      </p:sp>
      <p:sp>
        <p:nvSpPr>
          <p:cNvPr id="481" name="Google Shape;481;p11"/>
          <p:cNvSpPr txBox="1"/>
          <p:nvPr/>
        </p:nvSpPr>
        <p:spPr>
          <a:xfrm>
            <a:off x="575239" y="3428999"/>
            <a:ext cx="10168962"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ourier New"/>
              <a:ea typeface="Courier New"/>
              <a:cs typeface="Courier New"/>
              <a:sym typeface="Courier New"/>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 two types of Map implementations supposedly covered in CSE 143 </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Map&lt;String, Integer&gt; map1 = new HashMap&lt;&gt;();</a:t>
            </a:r>
            <a:endParaRPr/>
          </a:p>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Map&lt;String, String&gt; map2 =  new TreeMap&lt;&gt;();</a:t>
            </a:r>
            <a:endParaRPr/>
          </a:p>
          <a:p>
            <a:pPr indent="0" lvl="0" marL="0" marR="0" rtl="0" algn="l">
              <a:spcBef>
                <a:spcPts val="0"/>
              </a:spcBef>
              <a:spcAft>
                <a:spcPts val="0"/>
              </a:spcAft>
              <a:buNone/>
            </a:pPr>
            <a:r>
              <a:t/>
            </a:r>
            <a:endParaRPr sz="1800">
              <a:solidFill>
                <a:schemeClr val="dk1"/>
              </a:solidFill>
              <a:latin typeface="Courier New"/>
              <a:ea typeface="Courier New"/>
              <a:cs typeface="Courier New"/>
              <a:sym typeface="Courier New"/>
            </a:endParaRPr>
          </a:p>
          <a:p>
            <a:pPr indent="0" lvl="0" marL="0" marR="0" rtl="0" algn="l">
              <a:spcBef>
                <a:spcPts val="0"/>
              </a:spcBef>
              <a:spcAft>
                <a:spcPts val="0"/>
              </a:spcAft>
              <a:buNone/>
            </a:pPr>
            <a:r>
              <a:t/>
            </a:r>
            <a:endParaRPr sz="1800">
              <a:solidFill>
                <a:schemeClr val="dk1"/>
              </a:solidFill>
              <a:latin typeface="Courier New"/>
              <a:ea typeface="Courier New"/>
              <a:cs typeface="Courier New"/>
              <a:sym typeface="Courier New"/>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12"/>
          <p:cNvSpPr/>
          <p:nvPr/>
        </p:nvSpPr>
        <p:spPr>
          <a:xfrm>
            <a:off x="7455381" y="319208"/>
            <a:ext cx="4350328" cy="1917469"/>
          </a:xfrm>
          <a:prstGeom prst="ellipse">
            <a:avLst/>
          </a:prstGeom>
          <a:solidFill>
            <a:srgbClr val="4C32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88" name="Google Shape;488;p12"/>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B6A479"/>
              </a:buClr>
              <a:buSzPts val="4400"/>
              <a:buFont typeface="Quattrocento Sans"/>
              <a:buNone/>
            </a:pPr>
            <a:r>
              <a:rPr i="1" lang="en-US">
                <a:solidFill>
                  <a:srgbClr val="B6A479"/>
                </a:solidFill>
              </a:rPr>
              <a:t>Review: </a:t>
            </a:r>
            <a:r>
              <a:rPr lang="en-US"/>
              <a:t>Maps </a:t>
            </a:r>
            <a:endParaRPr/>
          </a:p>
        </p:txBody>
      </p:sp>
      <p:sp>
        <p:nvSpPr>
          <p:cNvPr id="489" name="Google Shape;489;p12"/>
          <p:cNvSpPr txBox="1"/>
          <p:nvPr>
            <p:ph idx="1" type="body"/>
          </p:nvPr>
        </p:nvSpPr>
        <p:spPr>
          <a:xfrm>
            <a:off x="575240" y="1463857"/>
            <a:ext cx="6386669" cy="1197275"/>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a:solidFill>
                  <a:srgbClr val="4C3282"/>
                </a:solidFill>
              </a:rPr>
              <a:t>map</a:t>
            </a:r>
            <a:r>
              <a:rPr lang="en-US"/>
              <a:t>: Holds a set of distinct </a:t>
            </a:r>
            <a:r>
              <a:rPr i="1" lang="en-US"/>
              <a:t>keys</a:t>
            </a:r>
            <a:r>
              <a:rPr lang="en-US"/>
              <a:t> and a collection of </a:t>
            </a:r>
            <a:r>
              <a:rPr i="1" lang="en-US"/>
              <a:t>values</a:t>
            </a:r>
            <a:r>
              <a:rPr lang="en-US"/>
              <a:t>, where each key is associated with one value.</a:t>
            </a:r>
            <a:endParaRPr/>
          </a:p>
          <a:p>
            <a:pPr indent="-137159" lvl="1" marL="265176" rtl="0" algn="l">
              <a:lnSpc>
                <a:spcPct val="90000"/>
              </a:lnSpc>
              <a:spcBef>
                <a:spcPts val="400"/>
              </a:spcBef>
              <a:spcAft>
                <a:spcPts val="0"/>
              </a:spcAft>
              <a:buSzPts val="1800"/>
              <a:buChar char="-"/>
            </a:pPr>
            <a:r>
              <a:rPr lang="en-US"/>
              <a:t>a.k.a. "dictionary"</a:t>
            </a:r>
            <a:endParaRPr/>
          </a:p>
        </p:txBody>
      </p:sp>
      <p:sp>
        <p:nvSpPr>
          <p:cNvPr id="490" name="Google Shape;490;p12"/>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SU - ROBBIE WEBER</a:t>
            </a:r>
            <a:endParaRPr/>
          </a:p>
        </p:txBody>
      </p:sp>
      <p:pic>
        <p:nvPicPr>
          <p:cNvPr id="491" name="Google Shape;491;p12"/>
          <p:cNvPicPr preferRelativeResize="0"/>
          <p:nvPr/>
        </p:nvPicPr>
        <p:blipFill rotWithShape="1">
          <a:blip r:embed="rId3">
            <a:alphaModFix/>
          </a:blip>
          <a:srcRect b="0" l="0" r="0" t="0"/>
          <a:stretch/>
        </p:blipFill>
        <p:spPr>
          <a:xfrm>
            <a:off x="7849162" y="3490176"/>
            <a:ext cx="4014787" cy="2527300"/>
          </a:xfrm>
          <a:prstGeom prst="rect">
            <a:avLst/>
          </a:prstGeom>
          <a:noFill/>
          <a:ln>
            <a:noFill/>
          </a:ln>
        </p:spPr>
      </p:pic>
      <p:graphicFrame>
        <p:nvGraphicFramePr>
          <p:cNvPr id="492" name="Google Shape;492;p12"/>
          <p:cNvGraphicFramePr/>
          <p:nvPr/>
        </p:nvGraphicFramePr>
        <p:xfrm>
          <a:off x="7790790" y="1161979"/>
          <a:ext cx="3000000" cy="3000000"/>
        </p:xfrm>
        <a:graphic>
          <a:graphicData uri="http://schemas.openxmlformats.org/drawingml/2006/table">
            <a:tbl>
              <a:tblPr bandRow="1" firstRow="1">
                <a:noFill/>
                <a:tableStyleId>{8398E5E2-E9DE-42C6-8B22-C9D5A66DE3D5}</a:tableStyleId>
              </a:tblPr>
              <a:tblGrid>
                <a:gridCol w="649200"/>
                <a:gridCol w="572925"/>
              </a:tblGrid>
              <a:tr h="208700">
                <a:tc>
                  <a:txBody>
                    <a:bodyPr/>
                    <a:lstStyle/>
                    <a:p>
                      <a:pPr indent="0" lvl="0" marL="0" marR="0" rtl="0" algn="ctr">
                        <a:spcBef>
                          <a:spcPts val="0"/>
                        </a:spcBef>
                        <a:spcAft>
                          <a:spcPts val="0"/>
                        </a:spcAft>
                        <a:buNone/>
                      </a:pPr>
                      <a:r>
                        <a:rPr lang="en-US" sz="1000"/>
                        <a:t>key</a:t>
                      </a:r>
                      <a:endParaRPr/>
                    </a:p>
                  </a:txBody>
                  <a:tcPr marT="45650" marB="45650" marR="91450" marL="91450" anchor="ctr">
                    <a:solidFill>
                      <a:srgbClr val="B6A479"/>
                    </a:solidFill>
                  </a:tcPr>
                </a:tc>
                <a:tc>
                  <a:txBody>
                    <a:bodyPr/>
                    <a:lstStyle/>
                    <a:p>
                      <a:pPr indent="0" lvl="0" marL="0" marR="0" rtl="0" algn="ctr">
                        <a:spcBef>
                          <a:spcPts val="0"/>
                        </a:spcBef>
                        <a:spcAft>
                          <a:spcPts val="0"/>
                        </a:spcAft>
                        <a:buNone/>
                      </a:pPr>
                      <a:r>
                        <a:rPr lang="en-US" sz="1000"/>
                        <a:t>value</a:t>
                      </a:r>
                      <a:endParaRPr/>
                    </a:p>
                  </a:txBody>
                  <a:tcPr marT="45650" marB="45650" marR="91450" marL="91450" anchor="ctr">
                    <a:solidFill>
                      <a:srgbClr val="B6A479"/>
                    </a:solidFill>
                  </a:tcPr>
                </a:tc>
              </a:tr>
              <a:tr h="240425">
                <a:tc>
                  <a:txBody>
                    <a:bodyPr/>
                    <a:lstStyle/>
                    <a:p>
                      <a:pPr indent="0" lvl="0" marL="0" marR="0" rtl="0" algn="ctr">
                        <a:lnSpc>
                          <a:spcPct val="100000"/>
                        </a:lnSpc>
                        <a:spcBef>
                          <a:spcPts val="0"/>
                        </a:spcBef>
                        <a:spcAft>
                          <a:spcPts val="0"/>
                        </a:spcAft>
                        <a:buClr>
                          <a:schemeClr val="dk1"/>
                        </a:buClr>
                        <a:buSzPts val="1200"/>
                        <a:buFont typeface="Courier New"/>
                        <a:buNone/>
                      </a:pPr>
                      <a:r>
                        <a:rPr b="1" lang="en-US" sz="1200">
                          <a:latin typeface="Courier New"/>
                          <a:ea typeface="Courier New"/>
                          <a:cs typeface="Courier New"/>
                          <a:sym typeface="Courier New"/>
                        </a:rPr>
                        <a:t>“you"</a:t>
                      </a:r>
                      <a:endParaRPr/>
                    </a:p>
                  </a:txBody>
                  <a:tcPr marT="45650" marB="45650" marR="91450" marL="91450" anchor="ctr">
                    <a:solidFill>
                      <a:schemeClr val="lt1"/>
                    </a:solidFill>
                  </a:tcPr>
                </a:tc>
                <a:tc>
                  <a:txBody>
                    <a:bodyPr/>
                    <a:lstStyle/>
                    <a:p>
                      <a:pPr indent="0" lvl="0" marL="0" marR="0" rtl="0" algn="ctr">
                        <a:spcBef>
                          <a:spcPts val="0"/>
                        </a:spcBef>
                        <a:spcAft>
                          <a:spcPts val="0"/>
                        </a:spcAft>
                        <a:buNone/>
                      </a:pPr>
                      <a:r>
                        <a:rPr b="1" lang="en-US" sz="1200">
                          <a:latin typeface="Courier New"/>
                          <a:ea typeface="Courier New"/>
                          <a:cs typeface="Courier New"/>
                          <a:sym typeface="Courier New"/>
                        </a:rPr>
                        <a:t>22</a:t>
                      </a:r>
                      <a:endParaRPr/>
                    </a:p>
                  </a:txBody>
                  <a:tcPr marT="45650" marB="45650" marR="91450" marL="91450" anchor="ctr">
                    <a:solidFill>
                      <a:schemeClr val="lt1"/>
                    </a:solidFill>
                  </a:tcPr>
                </a:tc>
              </a:tr>
            </a:tbl>
          </a:graphicData>
        </a:graphic>
      </p:graphicFrame>
      <p:graphicFrame>
        <p:nvGraphicFramePr>
          <p:cNvPr id="493" name="Google Shape;493;p12"/>
          <p:cNvGraphicFramePr/>
          <p:nvPr/>
        </p:nvGraphicFramePr>
        <p:xfrm>
          <a:off x="10179068" y="903053"/>
          <a:ext cx="3000000" cy="3000000"/>
        </p:xfrm>
        <a:graphic>
          <a:graphicData uri="http://schemas.openxmlformats.org/drawingml/2006/table">
            <a:tbl>
              <a:tblPr bandRow="1" firstRow="1">
                <a:noFill/>
                <a:tableStyleId>{8398E5E2-E9DE-42C6-8B22-C9D5A66DE3D5}</a:tableStyleId>
              </a:tblPr>
              <a:tblGrid>
                <a:gridCol w="649200"/>
                <a:gridCol w="572925"/>
              </a:tblGrid>
              <a:tr h="208700">
                <a:tc>
                  <a:txBody>
                    <a:bodyPr/>
                    <a:lstStyle/>
                    <a:p>
                      <a:pPr indent="0" lvl="0" marL="0" marR="0" rtl="0" algn="ctr">
                        <a:spcBef>
                          <a:spcPts val="0"/>
                        </a:spcBef>
                        <a:spcAft>
                          <a:spcPts val="0"/>
                        </a:spcAft>
                        <a:buNone/>
                      </a:pPr>
                      <a:r>
                        <a:rPr lang="en-US" sz="1000"/>
                        <a:t>key</a:t>
                      </a:r>
                      <a:endParaRPr/>
                    </a:p>
                  </a:txBody>
                  <a:tcPr marT="45650" marB="45650" marR="91450" marL="91450" anchor="ctr">
                    <a:solidFill>
                      <a:srgbClr val="B6A479"/>
                    </a:solidFill>
                  </a:tcPr>
                </a:tc>
                <a:tc>
                  <a:txBody>
                    <a:bodyPr/>
                    <a:lstStyle/>
                    <a:p>
                      <a:pPr indent="0" lvl="0" marL="0" marR="0" rtl="0" algn="ctr">
                        <a:spcBef>
                          <a:spcPts val="0"/>
                        </a:spcBef>
                        <a:spcAft>
                          <a:spcPts val="0"/>
                        </a:spcAft>
                        <a:buNone/>
                      </a:pPr>
                      <a:r>
                        <a:rPr lang="en-US" sz="1000"/>
                        <a:t>value</a:t>
                      </a:r>
                      <a:endParaRPr/>
                    </a:p>
                  </a:txBody>
                  <a:tcPr marT="45650" marB="45650" marR="91450" marL="91450" anchor="ctr">
                    <a:solidFill>
                      <a:srgbClr val="B6A479"/>
                    </a:solidFill>
                  </a:tcPr>
                </a:tc>
              </a:tr>
              <a:tr h="240425">
                <a:tc>
                  <a:txBody>
                    <a:bodyPr/>
                    <a:lstStyle/>
                    <a:p>
                      <a:pPr indent="0" lvl="0" marL="0" marR="0" rtl="0" algn="ctr">
                        <a:lnSpc>
                          <a:spcPct val="100000"/>
                        </a:lnSpc>
                        <a:spcBef>
                          <a:spcPts val="0"/>
                        </a:spcBef>
                        <a:spcAft>
                          <a:spcPts val="0"/>
                        </a:spcAft>
                        <a:buClr>
                          <a:schemeClr val="dk1"/>
                        </a:buClr>
                        <a:buSzPts val="1200"/>
                        <a:buFont typeface="Courier New"/>
                        <a:buNone/>
                      </a:pPr>
                      <a:r>
                        <a:rPr b="1" lang="en-US" sz="1200">
                          <a:latin typeface="Courier New"/>
                          <a:ea typeface="Courier New"/>
                          <a:cs typeface="Courier New"/>
                          <a:sym typeface="Courier New"/>
                        </a:rPr>
                        <a:t>“in"</a:t>
                      </a:r>
                      <a:endParaRPr/>
                    </a:p>
                  </a:txBody>
                  <a:tcPr marT="45650" marB="45650" marR="91450" marL="91450" anchor="ctr">
                    <a:solidFill>
                      <a:schemeClr val="lt1"/>
                    </a:solidFill>
                  </a:tcPr>
                </a:tc>
                <a:tc>
                  <a:txBody>
                    <a:bodyPr/>
                    <a:lstStyle/>
                    <a:p>
                      <a:pPr indent="0" lvl="0" marL="0" marR="0" rtl="0" algn="ctr">
                        <a:spcBef>
                          <a:spcPts val="0"/>
                        </a:spcBef>
                        <a:spcAft>
                          <a:spcPts val="0"/>
                        </a:spcAft>
                        <a:buNone/>
                      </a:pPr>
                      <a:r>
                        <a:rPr b="1" lang="en-US" sz="1200">
                          <a:latin typeface="Courier New"/>
                          <a:ea typeface="Courier New"/>
                          <a:cs typeface="Courier New"/>
                          <a:sym typeface="Courier New"/>
                        </a:rPr>
                        <a:t>37</a:t>
                      </a:r>
                      <a:endParaRPr/>
                    </a:p>
                  </a:txBody>
                  <a:tcPr marT="45650" marB="45650" marR="91450" marL="91450" anchor="ctr">
                    <a:solidFill>
                      <a:schemeClr val="lt1"/>
                    </a:solidFill>
                  </a:tcPr>
                </a:tc>
              </a:tr>
            </a:tbl>
          </a:graphicData>
        </a:graphic>
      </p:graphicFrame>
      <p:graphicFrame>
        <p:nvGraphicFramePr>
          <p:cNvPr id="494" name="Google Shape;494;p12"/>
          <p:cNvGraphicFramePr/>
          <p:nvPr/>
        </p:nvGraphicFramePr>
        <p:xfrm>
          <a:off x="9167932" y="1559345"/>
          <a:ext cx="3000000" cy="3000000"/>
        </p:xfrm>
        <a:graphic>
          <a:graphicData uri="http://schemas.openxmlformats.org/drawingml/2006/table">
            <a:tbl>
              <a:tblPr bandRow="1" firstRow="1">
                <a:noFill/>
                <a:tableStyleId>{8398E5E2-E9DE-42C6-8B22-C9D5A66DE3D5}</a:tableStyleId>
              </a:tblPr>
              <a:tblGrid>
                <a:gridCol w="649200"/>
                <a:gridCol w="572925"/>
              </a:tblGrid>
              <a:tr h="208700">
                <a:tc>
                  <a:txBody>
                    <a:bodyPr/>
                    <a:lstStyle/>
                    <a:p>
                      <a:pPr indent="0" lvl="0" marL="0" marR="0" rtl="0" algn="ctr">
                        <a:spcBef>
                          <a:spcPts val="0"/>
                        </a:spcBef>
                        <a:spcAft>
                          <a:spcPts val="0"/>
                        </a:spcAft>
                        <a:buNone/>
                      </a:pPr>
                      <a:r>
                        <a:rPr lang="en-US" sz="1000"/>
                        <a:t>key</a:t>
                      </a:r>
                      <a:endParaRPr/>
                    </a:p>
                  </a:txBody>
                  <a:tcPr marT="45650" marB="45650" marR="91450" marL="91450" anchor="ctr">
                    <a:solidFill>
                      <a:srgbClr val="B6A479"/>
                    </a:solidFill>
                  </a:tcPr>
                </a:tc>
                <a:tc>
                  <a:txBody>
                    <a:bodyPr/>
                    <a:lstStyle/>
                    <a:p>
                      <a:pPr indent="0" lvl="0" marL="0" marR="0" rtl="0" algn="ctr">
                        <a:spcBef>
                          <a:spcPts val="0"/>
                        </a:spcBef>
                        <a:spcAft>
                          <a:spcPts val="0"/>
                        </a:spcAft>
                        <a:buNone/>
                      </a:pPr>
                      <a:r>
                        <a:rPr lang="en-US" sz="1000"/>
                        <a:t>value</a:t>
                      </a:r>
                      <a:endParaRPr/>
                    </a:p>
                  </a:txBody>
                  <a:tcPr marT="45650" marB="45650" marR="91450" marL="91450" anchor="ctr">
                    <a:solidFill>
                      <a:srgbClr val="B6A479"/>
                    </a:solidFill>
                  </a:tcPr>
                </a:tc>
              </a:tr>
              <a:tr h="240425">
                <a:tc>
                  <a:txBody>
                    <a:bodyPr/>
                    <a:lstStyle/>
                    <a:p>
                      <a:pPr indent="0" lvl="0" marL="0" marR="0" rtl="0" algn="ctr">
                        <a:lnSpc>
                          <a:spcPct val="100000"/>
                        </a:lnSpc>
                        <a:spcBef>
                          <a:spcPts val="0"/>
                        </a:spcBef>
                        <a:spcAft>
                          <a:spcPts val="0"/>
                        </a:spcAft>
                        <a:buClr>
                          <a:schemeClr val="dk1"/>
                        </a:buClr>
                        <a:buSzPts val="1200"/>
                        <a:buFont typeface="Courier New"/>
                        <a:buNone/>
                      </a:pPr>
                      <a:r>
                        <a:rPr b="1" lang="en-US" sz="1200">
                          <a:latin typeface="Courier New"/>
                          <a:ea typeface="Courier New"/>
                          <a:cs typeface="Courier New"/>
                          <a:sym typeface="Courier New"/>
                        </a:rPr>
                        <a:t>“the"</a:t>
                      </a:r>
                      <a:endParaRPr/>
                    </a:p>
                  </a:txBody>
                  <a:tcPr marT="45650" marB="45650" marR="91450" marL="91450" anchor="ctr">
                    <a:solidFill>
                      <a:schemeClr val="lt1"/>
                    </a:solidFill>
                  </a:tcPr>
                </a:tc>
                <a:tc>
                  <a:txBody>
                    <a:bodyPr/>
                    <a:lstStyle/>
                    <a:p>
                      <a:pPr indent="0" lvl="0" marL="0" marR="0" rtl="0" algn="ctr">
                        <a:spcBef>
                          <a:spcPts val="0"/>
                        </a:spcBef>
                        <a:spcAft>
                          <a:spcPts val="0"/>
                        </a:spcAft>
                        <a:buNone/>
                      </a:pPr>
                      <a:r>
                        <a:rPr b="1" lang="en-US" sz="1200">
                          <a:latin typeface="Courier New"/>
                          <a:ea typeface="Courier New"/>
                          <a:cs typeface="Courier New"/>
                          <a:sym typeface="Courier New"/>
                        </a:rPr>
                        <a:t>56</a:t>
                      </a:r>
                      <a:endParaRPr/>
                    </a:p>
                  </a:txBody>
                  <a:tcPr marT="45650" marB="45650" marR="91450" marL="91450" anchor="ctr">
                    <a:solidFill>
                      <a:schemeClr val="lt1"/>
                    </a:solidFill>
                  </a:tcPr>
                </a:tc>
              </a:tr>
            </a:tbl>
          </a:graphicData>
        </a:graphic>
      </p:graphicFrame>
      <p:graphicFrame>
        <p:nvGraphicFramePr>
          <p:cNvPr id="495" name="Google Shape;495;p12"/>
          <p:cNvGraphicFramePr/>
          <p:nvPr/>
        </p:nvGraphicFramePr>
        <p:xfrm>
          <a:off x="8857398" y="546846"/>
          <a:ext cx="3000000" cy="3000000"/>
        </p:xfrm>
        <a:graphic>
          <a:graphicData uri="http://schemas.openxmlformats.org/drawingml/2006/table">
            <a:tbl>
              <a:tblPr bandRow="1" firstRow="1">
                <a:noFill/>
                <a:tableStyleId>{8398E5E2-E9DE-42C6-8B22-C9D5A66DE3D5}</a:tableStyleId>
              </a:tblPr>
              <a:tblGrid>
                <a:gridCol w="649200"/>
                <a:gridCol w="572925"/>
              </a:tblGrid>
              <a:tr h="208700">
                <a:tc>
                  <a:txBody>
                    <a:bodyPr/>
                    <a:lstStyle/>
                    <a:p>
                      <a:pPr indent="0" lvl="0" marL="0" marR="0" rtl="0" algn="ctr">
                        <a:spcBef>
                          <a:spcPts val="0"/>
                        </a:spcBef>
                        <a:spcAft>
                          <a:spcPts val="0"/>
                        </a:spcAft>
                        <a:buNone/>
                      </a:pPr>
                      <a:r>
                        <a:rPr lang="en-US" sz="1000"/>
                        <a:t>key</a:t>
                      </a:r>
                      <a:endParaRPr/>
                    </a:p>
                  </a:txBody>
                  <a:tcPr marT="45650" marB="45650" marR="91450" marL="91450" anchor="ctr">
                    <a:solidFill>
                      <a:srgbClr val="B6A479"/>
                    </a:solidFill>
                  </a:tcPr>
                </a:tc>
                <a:tc>
                  <a:txBody>
                    <a:bodyPr/>
                    <a:lstStyle/>
                    <a:p>
                      <a:pPr indent="0" lvl="0" marL="0" marR="0" rtl="0" algn="ctr">
                        <a:spcBef>
                          <a:spcPts val="0"/>
                        </a:spcBef>
                        <a:spcAft>
                          <a:spcPts val="0"/>
                        </a:spcAft>
                        <a:buNone/>
                      </a:pPr>
                      <a:r>
                        <a:rPr lang="en-US" sz="1000"/>
                        <a:t>value</a:t>
                      </a:r>
                      <a:endParaRPr/>
                    </a:p>
                  </a:txBody>
                  <a:tcPr marT="45650" marB="45650" marR="91450" marL="91450" anchor="ctr">
                    <a:solidFill>
                      <a:srgbClr val="B6A479"/>
                    </a:solidFill>
                  </a:tcPr>
                </a:tc>
              </a:tr>
              <a:tr h="240425">
                <a:tc>
                  <a:txBody>
                    <a:bodyPr/>
                    <a:lstStyle/>
                    <a:p>
                      <a:pPr indent="0" lvl="0" marL="0" marR="0" rtl="0" algn="ctr">
                        <a:lnSpc>
                          <a:spcPct val="100000"/>
                        </a:lnSpc>
                        <a:spcBef>
                          <a:spcPts val="0"/>
                        </a:spcBef>
                        <a:spcAft>
                          <a:spcPts val="0"/>
                        </a:spcAft>
                        <a:buClr>
                          <a:schemeClr val="dk1"/>
                        </a:buClr>
                        <a:buSzPts val="1200"/>
                        <a:buFont typeface="Courier New"/>
                        <a:buNone/>
                      </a:pPr>
                      <a:r>
                        <a:rPr b="1" lang="en-US" sz="1200">
                          <a:latin typeface="Courier New"/>
                          <a:ea typeface="Courier New"/>
                          <a:cs typeface="Courier New"/>
                          <a:sym typeface="Courier New"/>
                        </a:rPr>
                        <a:t>“at"</a:t>
                      </a:r>
                      <a:endParaRPr/>
                    </a:p>
                  </a:txBody>
                  <a:tcPr marT="45650" marB="45650" marR="91450" marL="91450" anchor="ctr">
                    <a:solidFill>
                      <a:schemeClr val="lt1"/>
                    </a:solidFill>
                  </a:tcPr>
                </a:tc>
                <a:tc>
                  <a:txBody>
                    <a:bodyPr/>
                    <a:lstStyle/>
                    <a:p>
                      <a:pPr indent="0" lvl="0" marL="0" marR="0" rtl="0" algn="ctr">
                        <a:spcBef>
                          <a:spcPts val="0"/>
                        </a:spcBef>
                        <a:spcAft>
                          <a:spcPts val="0"/>
                        </a:spcAft>
                        <a:buNone/>
                      </a:pPr>
                      <a:r>
                        <a:rPr b="1" lang="en-US" sz="1200">
                          <a:latin typeface="Courier New"/>
                          <a:ea typeface="Courier New"/>
                          <a:cs typeface="Courier New"/>
                          <a:sym typeface="Courier New"/>
                        </a:rPr>
                        <a:t>43</a:t>
                      </a:r>
                      <a:endParaRPr/>
                    </a:p>
                  </a:txBody>
                  <a:tcPr marT="45650" marB="45650" marR="91450" marL="91450" anchor="ctr">
                    <a:solidFill>
                      <a:schemeClr val="lt1"/>
                    </a:solidFill>
                  </a:tcPr>
                </a:tc>
              </a:tr>
            </a:tbl>
          </a:graphicData>
        </a:graphic>
      </p:graphicFrame>
      <p:sp>
        <p:nvSpPr>
          <p:cNvPr id="496" name="Google Shape;496;p12"/>
          <p:cNvSpPr txBox="1"/>
          <p:nvPr/>
        </p:nvSpPr>
        <p:spPr>
          <a:xfrm>
            <a:off x="7659134" y="2852857"/>
            <a:ext cx="2377341"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map.get("the")</a:t>
            </a:r>
            <a:endParaRPr/>
          </a:p>
        </p:txBody>
      </p:sp>
      <p:sp>
        <p:nvSpPr>
          <p:cNvPr id="497" name="Google Shape;497;p12"/>
          <p:cNvSpPr txBox="1"/>
          <p:nvPr/>
        </p:nvSpPr>
        <p:spPr>
          <a:xfrm>
            <a:off x="10405194" y="2843598"/>
            <a:ext cx="517589"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56</a:t>
            </a:r>
            <a:endParaRPr/>
          </a:p>
        </p:txBody>
      </p:sp>
      <p:cxnSp>
        <p:nvCxnSpPr>
          <p:cNvPr id="498" name="Google Shape;498;p12"/>
          <p:cNvCxnSpPr/>
          <p:nvPr/>
        </p:nvCxnSpPr>
        <p:spPr>
          <a:xfrm rot="10800000">
            <a:off x="8652085" y="2187306"/>
            <a:ext cx="0" cy="673881"/>
          </a:xfrm>
          <a:prstGeom prst="straightConnector1">
            <a:avLst/>
          </a:prstGeom>
          <a:noFill/>
          <a:ln cap="flat" cmpd="sng" w="19050">
            <a:solidFill>
              <a:srgbClr val="B6A479"/>
            </a:solidFill>
            <a:prstDash val="solid"/>
            <a:round/>
            <a:headEnd len="sm" w="sm" type="none"/>
            <a:tailEnd len="med" w="med" type="triangle"/>
          </a:ln>
        </p:spPr>
      </p:cxnSp>
      <p:cxnSp>
        <p:nvCxnSpPr>
          <p:cNvPr id="499" name="Google Shape;499;p12"/>
          <p:cNvCxnSpPr/>
          <p:nvPr/>
        </p:nvCxnSpPr>
        <p:spPr>
          <a:xfrm flipH="1">
            <a:off x="10644581" y="2187306"/>
            <a:ext cx="1" cy="633216"/>
          </a:xfrm>
          <a:prstGeom prst="straightConnector1">
            <a:avLst/>
          </a:prstGeom>
          <a:noFill/>
          <a:ln cap="flat" cmpd="sng" w="19050">
            <a:solidFill>
              <a:srgbClr val="B6A479"/>
            </a:solidFill>
            <a:prstDash val="solid"/>
            <a:round/>
            <a:headEnd len="sm" w="sm" type="none"/>
            <a:tailEnd len="med" w="med" type="triangle"/>
          </a:ln>
        </p:spPr>
      </p:cxnSp>
      <p:grpSp>
        <p:nvGrpSpPr>
          <p:cNvPr id="500" name="Google Shape;500;p12"/>
          <p:cNvGrpSpPr/>
          <p:nvPr/>
        </p:nvGrpSpPr>
        <p:grpSpPr>
          <a:xfrm>
            <a:off x="575239" y="3207322"/>
            <a:ext cx="2320363" cy="3313705"/>
            <a:chOff x="908857" y="1530095"/>
            <a:chExt cx="2320363" cy="3313705"/>
          </a:xfrm>
        </p:grpSpPr>
        <p:sp>
          <p:nvSpPr>
            <p:cNvPr id="501" name="Google Shape;501;p12"/>
            <p:cNvSpPr/>
            <p:nvPr/>
          </p:nvSpPr>
          <p:spPr>
            <a:xfrm>
              <a:off x="908857" y="2061556"/>
              <a:ext cx="2320363" cy="2782244"/>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02" name="Google Shape;502;p12"/>
            <p:cNvSpPr/>
            <p:nvPr/>
          </p:nvSpPr>
          <p:spPr>
            <a:xfrm>
              <a:off x="908858" y="1530095"/>
              <a:ext cx="2320362" cy="531461"/>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Dictionary ADT</a:t>
              </a:r>
              <a:endParaRPr/>
            </a:p>
          </p:txBody>
        </p:sp>
        <p:sp>
          <p:nvSpPr>
            <p:cNvPr id="503" name="Google Shape;503;p12"/>
            <p:cNvSpPr txBox="1"/>
            <p:nvPr/>
          </p:nvSpPr>
          <p:spPr>
            <a:xfrm>
              <a:off x="1076296" y="2988919"/>
              <a:ext cx="215292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put(key, item)</a:t>
              </a:r>
              <a:r>
                <a:rPr lang="en-US" sz="1200">
                  <a:solidFill>
                    <a:schemeClr val="dk1"/>
                  </a:solidFill>
                  <a:latin typeface="Quattrocento Sans"/>
                  <a:ea typeface="Quattrocento Sans"/>
                  <a:cs typeface="Quattrocento Sans"/>
                  <a:sym typeface="Quattrocento Sans"/>
                </a:rPr>
                <a:t> add item to collection indexed with key</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get(key)</a:t>
              </a:r>
              <a:r>
                <a:rPr lang="en-US" sz="1200">
                  <a:solidFill>
                    <a:schemeClr val="dk1"/>
                  </a:solidFill>
                  <a:latin typeface="Quattrocento Sans"/>
                  <a:ea typeface="Quattrocento Sans"/>
                  <a:cs typeface="Quattrocento Sans"/>
                  <a:sym typeface="Quattrocento Sans"/>
                </a:rPr>
                <a:t> return item associated with key</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containsKey(key)</a:t>
              </a:r>
              <a:r>
                <a:rPr lang="en-US" sz="1200">
                  <a:solidFill>
                    <a:schemeClr val="dk1"/>
                  </a:solidFill>
                  <a:latin typeface="Quattrocento Sans"/>
                  <a:ea typeface="Quattrocento Sans"/>
                  <a:cs typeface="Quattrocento Sans"/>
                  <a:sym typeface="Quattrocento Sans"/>
                </a:rPr>
                <a:t> return if key already in use</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remove(key)</a:t>
              </a:r>
              <a:r>
                <a:rPr lang="en-US" sz="1200">
                  <a:solidFill>
                    <a:schemeClr val="dk1"/>
                  </a:solidFill>
                  <a:latin typeface="Quattrocento Sans"/>
                  <a:ea typeface="Quattrocento Sans"/>
                  <a:cs typeface="Quattrocento Sans"/>
                  <a:sym typeface="Quattrocento Sans"/>
                </a:rPr>
                <a:t> remove item and associated key</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return count of items</a:t>
              </a:r>
              <a:endParaRPr/>
            </a:p>
          </p:txBody>
        </p:sp>
        <p:sp>
          <p:nvSpPr>
            <p:cNvPr id="504" name="Google Shape;504;p12"/>
            <p:cNvSpPr txBox="1"/>
            <p:nvPr/>
          </p:nvSpPr>
          <p:spPr>
            <a:xfrm>
              <a:off x="924590" y="2078829"/>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505" name="Google Shape;505;p12"/>
            <p:cNvSpPr txBox="1"/>
            <p:nvPr/>
          </p:nvSpPr>
          <p:spPr>
            <a:xfrm>
              <a:off x="916724" y="2747587"/>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506" name="Google Shape;506;p12"/>
            <p:cNvSpPr txBox="1"/>
            <p:nvPr/>
          </p:nvSpPr>
          <p:spPr>
            <a:xfrm>
              <a:off x="1076295" y="2335727"/>
              <a:ext cx="20352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items &amp; keys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Count of items</a:t>
              </a:r>
              <a:endParaRPr/>
            </a:p>
          </p:txBody>
        </p:sp>
      </p:grpSp>
      <p:sp>
        <p:nvSpPr>
          <p:cNvPr id="507" name="Google Shape;507;p12"/>
          <p:cNvSpPr txBox="1"/>
          <p:nvPr/>
        </p:nvSpPr>
        <p:spPr>
          <a:xfrm>
            <a:off x="3218080" y="3129929"/>
            <a:ext cx="4441054" cy="3460482"/>
          </a:xfrm>
          <a:prstGeom prst="rect">
            <a:avLst/>
          </a:prstGeom>
          <a:noFill/>
          <a:ln>
            <a:noFill/>
          </a:ln>
        </p:spPr>
        <p:txBody>
          <a:bodyPr anchorCtr="0" anchor="t" bIns="45700" lIns="45700" spcFirstLastPara="1" rIns="45700" wrap="square" tIns="45700">
            <a:normAutofit lnSpcReduction="10000"/>
          </a:bodyPr>
          <a:lstStyle/>
          <a:p>
            <a:pPr indent="0" lvl="0" marL="0" marR="0" rtl="0" algn="l">
              <a:lnSpc>
                <a:spcPct val="90000"/>
              </a:lnSpc>
              <a:spcBef>
                <a:spcPts val="0"/>
              </a:spcBef>
              <a:spcAft>
                <a:spcPts val="0"/>
              </a:spcAft>
              <a:buClr>
                <a:schemeClr val="accent1"/>
              </a:buClr>
              <a:buSzPts val="2200"/>
              <a:buFont typeface="Twentieth Century"/>
              <a:buNone/>
            </a:pPr>
            <a:r>
              <a:rPr b="1" lang="en-US" sz="2200">
                <a:solidFill>
                  <a:srgbClr val="B6A479"/>
                </a:solidFill>
                <a:latin typeface="Quattrocento Sans"/>
                <a:ea typeface="Quattrocento Sans"/>
                <a:cs typeface="Quattrocento Sans"/>
                <a:sym typeface="Quattrocento Sans"/>
              </a:rPr>
              <a:t>supported operations</a:t>
            </a:r>
            <a:r>
              <a:rPr lang="en-US" sz="2200">
                <a:solidFill>
                  <a:schemeClr val="dk1"/>
                </a:solidFill>
                <a:latin typeface="Quattrocento Sans"/>
                <a:ea typeface="Quattrocento Sans"/>
                <a:cs typeface="Quattrocento Sans"/>
                <a:sym typeface="Quattrocento Sans"/>
              </a:rPr>
              <a:t>:</a:t>
            </a:r>
            <a:endParaRPr/>
          </a:p>
          <a:p>
            <a:pPr indent="-137159" lvl="1" marL="265176" marR="0" rtl="0" algn="l">
              <a:lnSpc>
                <a:spcPct val="90000"/>
              </a:lnSpc>
              <a:spcBef>
                <a:spcPts val="400"/>
              </a:spcBef>
              <a:spcAft>
                <a:spcPts val="0"/>
              </a:spcAft>
              <a:buClr>
                <a:srgbClr val="B6A479"/>
              </a:buClr>
              <a:buSzPts val="18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put</a:t>
            </a:r>
            <a:r>
              <a:rPr b="0" i="0" lang="en-US" sz="1800" u="none" cap="none" strike="noStrike">
                <a:solidFill>
                  <a:schemeClr val="dk1"/>
                </a:solidFill>
                <a:latin typeface="Quattrocento Sans"/>
                <a:ea typeface="Quattrocento Sans"/>
                <a:cs typeface="Quattrocento Sans"/>
                <a:sym typeface="Quattrocento Sans"/>
              </a:rPr>
              <a:t>(</a:t>
            </a:r>
            <a:r>
              <a:rPr b="0" i="1" lang="en-US" sz="1800" u="none" cap="none" strike="noStrike">
                <a:solidFill>
                  <a:schemeClr val="dk1"/>
                </a:solidFill>
                <a:latin typeface="Quattrocento Sans"/>
                <a:ea typeface="Quattrocento Sans"/>
                <a:cs typeface="Quattrocento Sans"/>
                <a:sym typeface="Quattrocento Sans"/>
              </a:rPr>
              <a:t>key</a:t>
            </a:r>
            <a:r>
              <a:rPr b="0" i="0" lang="en-US" sz="1800" u="none" cap="none" strike="noStrike">
                <a:solidFill>
                  <a:schemeClr val="dk1"/>
                </a:solidFill>
                <a:latin typeface="Quattrocento Sans"/>
                <a:ea typeface="Quattrocento Sans"/>
                <a:cs typeface="Quattrocento Sans"/>
                <a:sym typeface="Quattrocento Sans"/>
              </a:rPr>
              <a:t>, </a:t>
            </a:r>
            <a:r>
              <a:rPr b="0" i="1" lang="en-US" sz="1800" u="none" cap="none" strike="noStrike">
                <a:solidFill>
                  <a:schemeClr val="dk1"/>
                </a:solidFill>
                <a:latin typeface="Quattrocento Sans"/>
                <a:ea typeface="Quattrocento Sans"/>
                <a:cs typeface="Quattrocento Sans"/>
                <a:sym typeface="Quattrocento Sans"/>
              </a:rPr>
              <a:t>value</a:t>
            </a:r>
            <a:r>
              <a:rPr b="0" i="0" lang="en-US" sz="1800" u="none" cap="none" strike="noStrike">
                <a:solidFill>
                  <a:schemeClr val="dk1"/>
                </a:solidFill>
                <a:latin typeface="Quattrocento Sans"/>
                <a:ea typeface="Quattrocento Sans"/>
                <a:cs typeface="Quattrocento Sans"/>
                <a:sym typeface="Quattrocento Sans"/>
              </a:rPr>
              <a:t>): Adds a given item into collection with associated key, </a:t>
            </a:r>
            <a:endParaRPr/>
          </a:p>
          <a:p>
            <a:pPr indent="-137159" lvl="2" marL="448056" marR="0" rtl="0" algn="l">
              <a:lnSpc>
                <a:spcPct val="90000"/>
              </a:lnSpc>
              <a:spcBef>
                <a:spcPts val="600"/>
              </a:spcBef>
              <a:spcAft>
                <a:spcPts val="0"/>
              </a:spcAft>
              <a:buClr>
                <a:srgbClr val="B6A479"/>
              </a:buClr>
              <a:buSzPts val="18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if the map previously had a mapping for the given key, old value is replaced.  </a:t>
            </a:r>
            <a:br>
              <a:rPr b="1" i="0" lang="en-US" sz="1400" u="none" cap="none" strike="noStrike">
                <a:solidFill>
                  <a:schemeClr val="dk1"/>
                </a:solidFill>
                <a:latin typeface="Quattrocento Sans"/>
                <a:ea typeface="Quattrocento Sans"/>
                <a:cs typeface="Quattrocento Sans"/>
                <a:sym typeface="Quattrocento Sans"/>
              </a:rPr>
            </a:br>
            <a:endParaRPr b="1" i="0" sz="400" u="none" cap="none" strike="noStrike">
              <a:solidFill>
                <a:schemeClr val="dk1"/>
              </a:solidFill>
              <a:latin typeface="Quattrocento Sans"/>
              <a:ea typeface="Quattrocento Sans"/>
              <a:cs typeface="Quattrocento Sans"/>
              <a:sym typeface="Quattrocento Sans"/>
            </a:endParaRPr>
          </a:p>
          <a:p>
            <a:pPr indent="-137159" lvl="1" marL="265176" marR="0" rtl="0" algn="l">
              <a:lnSpc>
                <a:spcPct val="90000"/>
              </a:lnSpc>
              <a:spcBef>
                <a:spcPts val="600"/>
              </a:spcBef>
              <a:spcAft>
                <a:spcPts val="0"/>
              </a:spcAft>
              <a:buClr>
                <a:srgbClr val="B6A479"/>
              </a:buClr>
              <a:buSzPts val="18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get</a:t>
            </a:r>
            <a:r>
              <a:rPr b="0" i="0" lang="en-US" sz="1800" u="none" cap="none" strike="noStrike">
                <a:solidFill>
                  <a:schemeClr val="dk1"/>
                </a:solidFill>
                <a:latin typeface="Quattrocento Sans"/>
                <a:ea typeface="Quattrocento Sans"/>
                <a:cs typeface="Quattrocento Sans"/>
                <a:sym typeface="Quattrocento Sans"/>
              </a:rPr>
              <a:t>(</a:t>
            </a:r>
            <a:r>
              <a:rPr b="0" i="1" lang="en-US" sz="1800" u="none" cap="none" strike="noStrike">
                <a:solidFill>
                  <a:schemeClr val="dk1"/>
                </a:solidFill>
                <a:latin typeface="Quattrocento Sans"/>
                <a:ea typeface="Quattrocento Sans"/>
                <a:cs typeface="Quattrocento Sans"/>
                <a:sym typeface="Quattrocento Sans"/>
              </a:rPr>
              <a:t>key</a:t>
            </a:r>
            <a:r>
              <a:rPr b="0" i="0" lang="en-US" sz="1800" u="none" cap="none" strike="noStrike">
                <a:solidFill>
                  <a:schemeClr val="dk1"/>
                </a:solidFill>
                <a:latin typeface="Quattrocento Sans"/>
                <a:ea typeface="Quattrocento Sans"/>
                <a:cs typeface="Quattrocento Sans"/>
                <a:sym typeface="Quattrocento Sans"/>
              </a:rPr>
              <a:t>): Retrieves the value mapped to the key</a:t>
            </a:r>
            <a:endParaRPr/>
          </a:p>
          <a:p>
            <a:pPr indent="-137159" lvl="1" marL="265176" marR="0" rtl="0" algn="l">
              <a:lnSpc>
                <a:spcPct val="90000"/>
              </a:lnSpc>
              <a:spcBef>
                <a:spcPts val="600"/>
              </a:spcBef>
              <a:spcAft>
                <a:spcPts val="0"/>
              </a:spcAft>
              <a:buClr>
                <a:srgbClr val="B6A479"/>
              </a:buClr>
              <a:buSzPts val="18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containsKey</a:t>
            </a:r>
            <a:r>
              <a:rPr b="0" i="0" lang="en-US" sz="1800" u="none" cap="none" strike="noStrike">
                <a:solidFill>
                  <a:schemeClr val="dk1"/>
                </a:solidFill>
                <a:latin typeface="Quattrocento Sans"/>
                <a:ea typeface="Quattrocento Sans"/>
                <a:cs typeface="Quattrocento Sans"/>
                <a:sym typeface="Quattrocento Sans"/>
              </a:rPr>
              <a:t>(key): returns true if key is already associated with value in map, false otherwise</a:t>
            </a:r>
            <a:endParaRPr b="0" i="0" sz="800" u="none" cap="none" strike="noStrike">
              <a:solidFill>
                <a:schemeClr val="dk1"/>
              </a:solidFill>
              <a:latin typeface="Quattrocento Sans"/>
              <a:ea typeface="Quattrocento Sans"/>
              <a:cs typeface="Quattrocento Sans"/>
              <a:sym typeface="Quattrocento Sans"/>
            </a:endParaRPr>
          </a:p>
          <a:p>
            <a:pPr indent="-137159" lvl="1" marL="265176" marR="0" rtl="0" algn="l">
              <a:lnSpc>
                <a:spcPct val="90000"/>
              </a:lnSpc>
              <a:spcBef>
                <a:spcPts val="600"/>
              </a:spcBef>
              <a:spcAft>
                <a:spcPts val="0"/>
              </a:spcAft>
              <a:buClr>
                <a:srgbClr val="B6A479"/>
              </a:buClr>
              <a:buSzPts val="18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remove</a:t>
            </a:r>
            <a:r>
              <a:rPr b="0" i="0" lang="en-US" sz="1800" u="none" cap="none" strike="noStrike">
                <a:solidFill>
                  <a:schemeClr val="dk1"/>
                </a:solidFill>
                <a:latin typeface="Quattrocento Sans"/>
                <a:ea typeface="Quattrocento Sans"/>
                <a:cs typeface="Quattrocento Sans"/>
                <a:sym typeface="Quattrocento Sans"/>
              </a:rPr>
              <a:t>(</a:t>
            </a:r>
            <a:r>
              <a:rPr b="0" i="1" lang="en-US" sz="1800" u="none" cap="none" strike="noStrike">
                <a:solidFill>
                  <a:schemeClr val="dk1"/>
                </a:solidFill>
                <a:latin typeface="Quattrocento Sans"/>
                <a:ea typeface="Quattrocento Sans"/>
                <a:cs typeface="Quattrocento Sans"/>
                <a:sym typeface="Quattrocento Sans"/>
              </a:rPr>
              <a:t>key</a:t>
            </a:r>
            <a:r>
              <a:rPr b="0" i="0" lang="en-US" sz="1800" u="none" cap="none" strike="noStrike">
                <a:solidFill>
                  <a:schemeClr val="dk1"/>
                </a:solidFill>
                <a:latin typeface="Quattrocento Sans"/>
                <a:ea typeface="Quattrocento Sans"/>
                <a:cs typeface="Quattrocento Sans"/>
                <a:sym typeface="Quattrocento Sans"/>
              </a:rPr>
              <a:t>): Removes the given key and its mapped value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13"/>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Implementing a Dictionary with an Array</a:t>
            </a:r>
            <a:endParaRPr/>
          </a:p>
        </p:txBody>
      </p:sp>
      <p:grpSp>
        <p:nvGrpSpPr>
          <p:cNvPr id="514" name="Google Shape;514;p13"/>
          <p:cNvGrpSpPr/>
          <p:nvPr/>
        </p:nvGrpSpPr>
        <p:grpSpPr>
          <a:xfrm>
            <a:off x="2931561" y="1419454"/>
            <a:ext cx="4215179" cy="4050690"/>
            <a:chOff x="908858" y="1530095"/>
            <a:chExt cx="3005791" cy="4050690"/>
          </a:xfrm>
        </p:grpSpPr>
        <p:sp>
          <p:nvSpPr>
            <p:cNvPr id="515" name="Google Shape;515;p13"/>
            <p:cNvSpPr/>
            <p:nvPr/>
          </p:nvSpPr>
          <p:spPr>
            <a:xfrm>
              <a:off x="908858" y="2061557"/>
              <a:ext cx="3005791" cy="3319174"/>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16" name="Google Shape;516;p13"/>
            <p:cNvSpPr/>
            <p:nvPr/>
          </p:nvSpPr>
          <p:spPr>
            <a:xfrm>
              <a:off x="908858" y="1530095"/>
              <a:ext cx="3005791" cy="531461"/>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ArrayDictionary&lt;K, V&gt;</a:t>
              </a:r>
              <a:endParaRPr/>
            </a:p>
          </p:txBody>
        </p:sp>
        <p:sp>
          <p:nvSpPr>
            <p:cNvPr id="517" name="Google Shape;517;p13"/>
            <p:cNvSpPr txBox="1"/>
            <p:nvPr/>
          </p:nvSpPr>
          <p:spPr>
            <a:xfrm>
              <a:off x="1014216" y="2887740"/>
              <a:ext cx="2900433" cy="26930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00" u="sng">
                  <a:solidFill>
                    <a:schemeClr val="dk1"/>
                  </a:solidFill>
                  <a:latin typeface="Courier New"/>
                  <a:ea typeface="Courier New"/>
                  <a:cs typeface="Courier New"/>
                  <a:sym typeface="Courier New"/>
                </a:rPr>
                <a:t>put</a:t>
              </a:r>
              <a:r>
                <a:rPr lang="en-US" sz="1300">
                  <a:solidFill>
                    <a:schemeClr val="dk1"/>
                  </a:solidFill>
                  <a:latin typeface="Courier New"/>
                  <a:ea typeface="Courier New"/>
                  <a:cs typeface="Courier New"/>
                  <a:sym typeface="Courier New"/>
                </a:rPr>
                <a:t> find key, overwrite value if there. Otherwise create new pair, add to next available spot, grow array if necessary</a:t>
              </a:r>
              <a:endParaRPr/>
            </a:p>
            <a:p>
              <a:pPr indent="0" lvl="0" marL="0" marR="0" rtl="0" algn="l">
                <a:spcBef>
                  <a:spcPts val="0"/>
                </a:spcBef>
                <a:spcAft>
                  <a:spcPts val="0"/>
                </a:spcAft>
                <a:buNone/>
              </a:pPr>
              <a:r>
                <a:rPr lang="en-US" sz="1300" u="sng">
                  <a:solidFill>
                    <a:schemeClr val="dk1"/>
                  </a:solidFill>
                  <a:latin typeface="Courier New"/>
                  <a:ea typeface="Courier New"/>
                  <a:cs typeface="Courier New"/>
                  <a:sym typeface="Courier New"/>
                </a:rPr>
                <a:t>get</a:t>
              </a:r>
              <a:r>
                <a:rPr lang="en-US" sz="1300">
                  <a:solidFill>
                    <a:schemeClr val="dk1"/>
                  </a:solidFill>
                  <a:latin typeface="Courier New"/>
                  <a:ea typeface="Courier New"/>
                  <a:cs typeface="Courier New"/>
                  <a:sym typeface="Courier New"/>
                </a:rPr>
                <a:t> scan all pairs looking for given key, return associated item if found</a:t>
              </a:r>
              <a:endParaRPr/>
            </a:p>
            <a:p>
              <a:pPr indent="0" lvl="0" marL="0" marR="0" rtl="0" algn="l">
                <a:spcBef>
                  <a:spcPts val="0"/>
                </a:spcBef>
                <a:spcAft>
                  <a:spcPts val="0"/>
                </a:spcAft>
                <a:buNone/>
              </a:pPr>
              <a:r>
                <a:rPr lang="en-US" sz="1300" u="sng">
                  <a:solidFill>
                    <a:schemeClr val="dk1"/>
                  </a:solidFill>
                  <a:latin typeface="Courier New"/>
                  <a:ea typeface="Courier New"/>
                  <a:cs typeface="Courier New"/>
                  <a:sym typeface="Courier New"/>
                </a:rPr>
                <a:t>containsKey</a:t>
              </a:r>
              <a:r>
                <a:rPr lang="en-US" sz="1300">
                  <a:solidFill>
                    <a:schemeClr val="dk1"/>
                  </a:solidFill>
                  <a:latin typeface="Courier New"/>
                  <a:ea typeface="Courier New"/>
                  <a:cs typeface="Courier New"/>
                  <a:sym typeface="Courier New"/>
                </a:rPr>
                <a:t> scan all pairs, return if key is found</a:t>
              </a:r>
              <a:endParaRPr sz="1300" u="sng">
                <a:solidFill>
                  <a:schemeClr val="dk1"/>
                </a:solidFill>
                <a:latin typeface="Courier New"/>
                <a:ea typeface="Courier New"/>
                <a:cs typeface="Courier New"/>
                <a:sym typeface="Courier New"/>
              </a:endParaRPr>
            </a:p>
            <a:p>
              <a:pPr indent="0" lvl="0" marL="0" marR="0" rtl="0" algn="l">
                <a:spcBef>
                  <a:spcPts val="0"/>
                </a:spcBef>
                <a:spcAft>
                  <a:spcPts val="0"/>
                </a:spcAft>
                <a:buNone/>
              </a:pPr>
              <a:r>
                <a:rPr lang="en-US" sz="1300" u="sng">
                  <a:solidFill>
                    <a:schemeClr val="dk1"/>
                  </a:solidFill>
                  <a:latin typeface="Courier New"/>
                  <a:ea typeface="Courier New"/>
                  <a:cs typeface="Courier New"/>
                  <a:sym typeface="Courier New"/>
                </a:rPr>
                <a:t>remove</a:t>
              </a:r>
              <a:r>
                <a:rPr lang="en-US" sz="1300">
                  <a:solidFill>
                    <a:schemeClr val="dk1"/>
                  </a:solidFill>
                  <a:latin typeface="Courier New"/>
                  <a:ea typeface="Courier New"/>
                  <a:cs typeface="Courier New"/>
                  <a:sym typeface="Courier New"/>
                </a:rPr>
                <a:t> scan all pairs, replace pair to be removed with last pair in collection</a:t>
              </a:r>
              <a:endParaRPr/>
            </a:p>
            <a:p>
              <a:pPr indent="0" lvl="0" marL="0" marR="0" rtl="0" algn="l">
                <a:spcBef>
                  <a:spcPts val="0"/>
                </a:spcBef>
                <a:spcAft>
                  <a:spcPts val="0"/>
                </a:spcAft>
                <a:buNone/>
              </a:pPr>
              <a:r>
                <a:rPr lang="en-US" sz="1300" u="sng">
                  <a:solidFill>
                    <a:schemeClr val="dk1"/>
                  </a:solidFill>
                  <a:latin typeface="Courier New"/>
                  <a:ea typeface="Courier New"/>
                  <a:cs typeface="Courier New"/>
                  <a:sym typeface="Courier New"/>
                </a:rPr>
                <a:t>size</a:t>
              </a:r>
              <a:r>
                <a:rPr lang="en-US" sz="1300">
                  <a:solidFill>
                    <a:schemeClr val="dk1"/>
                  </a:solidFill>
                  <a:latin typeface="Courier New"/>
                  <a:ea typeface="Courier New"/>
                  <a:cs typeface="Courier New"/>
                  <a:sym typeface="Courier New"/>
                </a:rPr>
                <a:t> return count of items in dictionary</a:t>
              </a:r>
              <a:endParaRPr sz="1300" u="sng">
                <a:solidFill>
                  <a:schemeClr val="dk1"/>
                </a:solidFill>
                <a:latin typeface="Courier New"/>
                <a:ea typeface="Courier New"/>
                <a:cs typeface="Courier New"/>
                <a:sym typeface="Courier New"/>
              </a:endParaRPr>
            </a:p>
          </p:txBody>
        </p:sp>
        <p:sp>
          <p:nvSpPr>
            <p:cNvPr id="518" name="Google Shape;518;p13"/>
            <p:cNvSpPr txBox="1"/>
            <p:nvPr/>
          </p:nvSpPr>
          <p:spPr>
            <a:xfrm>
              <a:off x="921215" y="2081381"/>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519" name="Google Shape;519;p13"/>
            <p:cNvSpPr txBox="1"/>
            <p:nvPr/>
          </p:nvSpPr>
          <p:spPr>
            <a:xfrm>
              <a:off x="921215" y="2673036"/>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520" name="Google Shape;520;p13"/>
            <p:cNvSpPr txBox="1"/>
            <p:nvPr/>
          </p:nvSpPr>
          <p:spPr>
            <a:xfrm>
              <a:off x="1014598" y="2298929"/>
              <a:ext cx="203523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Pair&lt;K, V&gt;[] data</a:t>
              </a:r>
              <a:endParaRPr/>
            </a:p>
          </p:txBody>
        </p:sp>
      </p:grpSp>
      <p:sp>
        <p:nvSpPr>
          <p:cNvPr id="521" name="Google Shape;521;p13"/>
          <p:cNvSpPr/>
          <p:nvPr/>
        </p:nvSpPr>
        <p:spPr>
          <a:xfrm>
            <a:off x="7570899" y="1033725"/>
            <a:ext cx="4346100" cy="2493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22" name="Google Shape;522;p13"/>
          <p:cNvSpPr txBox="1"/>
          <p:nvPr/>
        </p:nvSpPr>
        <p:spPr>
          <a:xfrm>
            <a:off x="7593025" y="1033725"/>
            <a:ext cx="4346100" cy="249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Big O Analysis – </a:t>
            </a:r>
            <a:endParaRPr b="1" sz="1800">
              <a:solidFill>
                <a:srgbClr val="4C3282"/>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200">
                <a:solidFill>
                  <a:srgbClr val="4C3282"/>
                </a:solidFill>
                <a:latin typeface="Quattrocento Sans"/>
                <a:ea typeface="Quattrocento Sans"/>
                <a:cs typeface="Quattrocento Sans"/>
                <a:sym typeface="Quattrocento Sans"/>
              </a:rPr>
              <a:t>(if key is the last one looked at / not in the dictionary) </a:t>
            </a:r>
            <a:endParaRPr sz="1200">
              <a:solidFill>
                <a:schemeClr val="dk1"/>
              </a:solidFill>
              <a:latin typeface="Courier New"/>
              <a:ea typeface="Courier New"/>
              <a:cs typeface="Courier New"/>
              <a:sym typeface="Courier New"/>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put()</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get()</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containsKey()</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remove()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size()</a:t>
            </a:r>
            <a:endParaRPr/>
          </a:p>
        </p:txBody>
      </p:sp>
      <p:sp>
        <p:nvSpPr>
          <p:cNvPr id="523" name="Google Shape;523;p13"/>
          <p:cNvSpPr txBox="1"/>
          <p:nvPr/>
        </p:nvSpPr>
        <p:spPr>
          <a:xfrm>
            <a:off x="9670523" y="3138595"/>
            <a:ext cx="155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524" name="Google Shape;524;p13"/>
          <p:cNvSpPr txBox="1"/>
          <p:nvPr/>
        </p:nvSpPr>
        <p:spPr>
          <a:xfrm>
            <a:off x="9803573" y="1497276"/>
            <a:ext cx="1292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O(N) linear</a:t>
            </a:r>
            <a:endParaRPr/>
          </a:p>
        </p:txBody>
      </p:sp>
      <p:sp>
        <p:nvSpPr>
          <p:cNvPr id="525" name="Google Shape;525;p13"/>
          <p:cNvSpPr txBox="1"/>
          <p:nvPr/>
        </p:nvSpPr>
        <p:spPr>
          <a:xfrm>
            <a:off x="9803573" y="1907606"/>
            <a:ext cx="1292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O(N) linear</a:t>
            </a:r>
            <a:endParaRPr/>
          </a:p>
        </p:txBody>
      </p:sp>
      <p:sp>
        <p:nvSpPr>
          <p:cNvPr id="526" name="Google Shape;526;p13"/>
          <p:cNvSpPr txBox="1"/>
          <p:nvPr/>
        </p:nvSpPr>
        <p:spPr>
          <a:xfrm>
            <a:off x="9803573" y="2317936"/>
            <a:ext cx="1292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O(N) linear</a:t>
            </a:r>
            <a:endParaRPr/>
          </a:p>
        </p:txBody>
      </p:sp>
      <p:sp>
        <p:nvSpPr>
          <p:cNvPr id="527" name="Google Shape;527;p13"/>
          <p:cNvSpPr txBox="1"/>
          <p:nvPr/>
        </p:nvSpPr>
        <p:spPr>
          <a:xfrm>
            <a:off x="9803573" y="2728265"/>
            <a:ext cx="1292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O(N) linear</a:t>
            </a:r>
            <a:endParaRPr/>
          </a:p>
        </p:txBody>
      </p:sp>
      <p:graphicFrame>
        <p:nvGraphicFramePr>
          <p:cNvPr id="528" name="Google Shape;528;p13"/>
          <p:cNvGraphicFramePr/>
          <p:nvPr/>
        </p:nvGraphicFramePr>
        <p:xfrm>
          <a:off x="2598471" y="5516291"/>
          <a:ext cx="3000000" cy="3000000"/>
        </p:xfrm>
        <a:graphic>
          <a:graphicData uri="http://schemas.openxmlformats.org/drawingml/2006/table">
            <a:tbl>
              <a:tblPr bandRow="1" firstRow="1">
                <a:noFill/>
                <a:tableStyleId>{8398E5E2-E9DE-42C6-8B22-C9D5A66DE3D5}</a:tableStyleId>
              </a:tblPr>
              <a:tblGrid>
                <a:gridCol w="967150"/>
                <a:gridCol w="967150"/>
                <a:gridCol w="967150"/>
                <a:gridCol w="967150"/>
              </a:tblGrid>
              <a:tr h="531200">
                <a:tc>
                  <a:txBody>
                    <a:bodyPr/>
                    <a:lstStyle/>
                    <a:p>
                      <a:pPr indent="0" lvl="0" marL="0" marR="0" rtl="0" algn="ctr">
                        <a:spcBef>
                          <a:spcPts val="0"/>
                        </a:spcBef>
                        <a:spcAft>
                          <a:spcPts val="0"/>
                        </a:spcAft>
                        <a:buNone/>
                      </a:pPr>
                      <a:r>
                        <a:rPr lang="en-US" sz="1800">
                          <a:solidFill>
                            <a:srgbClr val="B6A479"/>
                          </a:solidFill>
                        </a:rPr>
                        <a:t>0</a:t>
                      </a:r>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1</a:t>
                      </a:r>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2</a:t>
                      </a:r>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3</a:t>
                      </a:r>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r>
              <a:tr h="531200">
                <a:tc>
                  <a:txBody>
                    <a:bodyPr/>
                    <a:lstStyle/>
                    <a:p>
                      <a:pPr indent="0" lvl="0" marL="0" marR="0" rtl="0" algn="ctr">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i="1" sz="1800">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i="1" sz="1800">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529" name="Google Shape;529;p13"/>
          <p:cNvSpPr txBox="1"/>
          <p:nvPr/>
        </p:nvSpPr>
        <p:spPr>
          <a:xfrm>
            <a:off x="96143" y="5372456"/>
            <a:ext cx="2854113"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ourier New"/>
                <a:ea typeface="Courier New"/>
                <a:cs typeface="Courier New"/>
                <a:sym typeface="Courier New"/>
              </a:rPr>
              <a:t>containsKey(‘c’)</a:t>
            </a:r>
            <a:endParaRPr/>
          </a:p>
          <a:p>
            <a:pPr indent="0" lvl="0" marL="0" marR="0" rtl="0" algn="l">
              <a:spcBef>
                <a:spcPts val="0"/>
              </a:spcBef>
              <a:spcAft>
                <a:spcPts val="0"/>
              </a:spcAft>
              <a:buNone/>
            </a:pPr>
            <a:r>
              <a:rPr lang="en-US" sz="2000">
                <a:solidFill>
                  <a:schemeClr val="dk1"/>
                </a:solidFill>
                <a:latin typeface="Courier New"/>
                <a:ea typeface="Courier New"/>
                <a:cs typeface="Courier New"/>
                <a:sym typeface="Courier New"/>
              </a:rPr>
              <a:t>get(‘d’)</a:t>
            </a:r>
            <a:endParaRPr/>
          </a:p>
          <a:p>
            <a:pPr indent="0" lvl="0" marL="0" marR="0" rtl="0" algn="l">
              <a:spcBef>
                <a:spcPts val="0"/>
              </a:spcBef>
              <a:spcAft>
                <a:spcPts val="0"/>
              </a:spcAft>
              <a:buNone/>
            </a:pPr>
            <a:r>
              <a:rPr lang="en-US" sz="2000">
                <a:solidFill>
                  <a:schemeClr val="dk1"/>
                </a:solidFill>
                <a:latin typeface="Courier New"/>
                <a:ea typeface="Courier New"/>
                <a:cs typeface="Courier New"/>
                <a:sym typeface="Courier New"/>
              </a:rPr>
              <a:t>put(‘b’, 97)</a:t>
            </a:r>
            <a:endParaRPr/>
          </a:p>
          <a:p>
            <a:pPr indent="0" lvl="0" marL="0" marR="0" rtl="0" algn="l">
              <a:spcBef>
                <a:spcPts val="0"/>
              </a:spcBef>
              <a:spcAft>
                <a:spcPts val="0"/>
              </a:spcAft>
              <a:buNone/>
            </a:pPr>
            <a:r>
              <a:rPr lang="en-US" sz="2000">
                <a:solidFill>
                  <a:schemeClr val="dk1"/>
                </a:solidFill>
                <a:latin typeface="Courier New"/>
                <a:ea typeface="Courier New"/>
                <a:cs typeface="Courier New"/>
                <a:sym typeface="Courier New"/>
              </a:rPr>
              <a:t>put(‘e’, 20)</a:t>
            </a:r>
            <a:endParaRPr/>
          </a:p>
        </p:txBody>
      </p:sp>
      <p:sp>
        <p:nvSpPr>
          <p:cNvPr id="530" name="Google Shape;530;p13"/>
          <p:cNvSpPr txBox="1"/>
          <p:nvPr/>
        </p:nvSpPr>
        <p:spPr>
          <a:xfrm>
            <a:off x="2583347" y="6126489"/>
            <a:ext cx="8114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(‘a’, 1)</a:t>
            </a:r>
            <a:endParaRPr/>
          </a:p>
        </p:txBody>
      </p:sp>
      <p:sp>
        <p:nvSpPr>
          <p:cNvPr id="531" name="Google Shape;531;p13"/>
          <p:cNvSpPr txBox="1"/>
          <p:nvPr/>
        </p:nvSpPr>
        <p:spPr>
          <a:xfrm>
            <a:off x="3652896" y="6126489"/>
            <a:ext cx="8114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(‘b’, 2)</a:t>
            </a:r>
            <a:endParaRPr/>
          </a:p>
        </p:txBody>
      </p:sp>
      <p:grpSp>
        <p:nvGrpSpPr>
          <p:cNvPr id="532" name="Google Shape;532;p13"/>
          <p:cNvGrpSpPr/>
          <p:nvPr/>
        </p:nvGrpSpPr>
        <p:grpSpPr>
          <a:xfrm>
            <a:off x="331341" y="1478366"/>
            <a:ext cx="2320363" cy="3313705"/>
            <a:chOff x="908857" y="1530095"/>
            <a:chExt cx="2320363" cy="3313705"/>
          </a:xfrm>
        </p:grpSpPr>
        <p:sp>
          <p:nvSpPr>
            <p:cNvPr id="533" name="Google Shape;533;p13"/>
            <p:cNvSpPr/>
            <p:nvPr/>
          </p:nvSpPr>
          <p:spPr>
            <a:xfrm>
              <a:off x="908857" y="2061556"/>
              <a:ext cx="2320363" cy="2782244"/>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34" name="Google Shape;534;p13"/>
            <p:cNvSpPr/>
            <p:nvPr/>
          </p:nvSpPr>
          <p:spPr>
            <a:xfrm>
              <a:off x="908858" y="1530095"/>
              <a:ext cx="2320362" cy="531461"/>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Dictionary ADT</a:t>
              </a:r>
              <a:endParaRPr/>
            </a:p>
          </p:txBody>
        </p:sp>
        <p:sp>
          <p:nvSpPr>
            <p:cNvPr id="535" name="Google Shape;535;p13"/>
            <p:cNvSpPr txBox="1"/>
            <p:nvPr/>
          </p:nvSpPr>
          <p:spPr>
            <a:xfrm>
              <a:off x="1076296" y="2988919"/>
              <a:ext cx="215292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put(key, item)</a:t>
              </a:r>
              <a:r>
                <a:rPr lang="en-US" sz="1200">
                  <a:solidFill>
                    <a:schemeClr val="dk1"/>
                  </a:solidFill>
                  <a:latin typeface="Quattrocento Sans"/>
                  <a:ea typeface="Quattrocento Sans"/>
                  <a:cs typeface="Quattrocento Sans"/>
                  <a:sym typeface="Quattrocento Sans"/>
                </a:rPr>
                <a:t> add item to collection indexed with key</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get(key)</a:t>
              </a:r>
              <a:r>
                <a:rPr lang="en-US" sz="1200">
                  <a:solidFill>
                    <a:schemeClr val="dk1"/>
                  </a:solidFill>
                  <a:latin typeface="Quattrocento Sans"/>
                  <a:ea typeface="Quattrocento Sans"/>
                  <a:cs typeface="Quattrocento Sans"/>
                  <a:sym typeface="Quattrocento Sans"/>
                </a:rPr>
                <a:t> return item associated with key</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containsKey(key)</a:t>
              </a:r>
              <a:r>
                <a:rPr lang="en-US" sz="1200">
                  <a:solidFill>
                    <a:schemeClr val="dk1"/>
                  </a:solidFill>
                  <a:latin typeface="Quattrocento Sans"/>
                  <a:ea typeface="Quattrocento Sans"/>
                  <a:cs typeface="Quattrocento Sans"/>
                  <a:sym typeface="Quattrocento Sans"/>
                </a:rPr>
                <a:t> return if key already in use</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remove(key)</a:t>
              </a:r>
              <a:r>
                <a:rPr lang="en-US" sz="1200">
                  <a:solidFill>
                    <a:schemeClr val="dk1"/>
                  </a:solidFill>
                  <a:latin typeface="Quattrocento Sans"/>
                  <a:ea typeface="Quattrocento Sans"/>
                  <a:cs typeface="Quattrocento Sans"/>
                  <a:sym typeface="Quattrocento Sans"/>
                </a:rPr>
                <a:t> remove item and associated key</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return count of items</a:t>
              </a:r>
              <a:endParaRPr/>
            </a:p>
          </p:txBody>
        </p:sp>
        <p:sp>
          <p:nvSpPr>
            <p:cNvPr id="536" name="Google Shape;536;p13"/>
            <p:cNvSpPr txBox="1"/>
            <p:nvPr/>
          </p:nvSpPr>
          <p:spPr>
            <a:xfrm>
              <a:off x="924590" y="2078829"/>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537" name="Google Shape;537;p13"/>
            <p:cNvSpPr txBox="1"/>
            <p:nvPr/>
          </p:nvSpPr>
          <p:spPr>
            <a:xfrm>
              <a:off x="916724" y="2747587"/>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538" name="Google Shape;538;p13"/>
            <p:cNvSpPr txBox="1"/>
            <p:nvPr/>
          </p:nvSpPr>
          <p:spPr>
            <a:xfrm>
              <a:off x="1076295" y="2335727"/>
              <a:ext cx="20352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items &amp; keys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Count of items</a:t>
              </a:r>
              <a:endParaRPr/>
            </a:p>
          </p:txBody>
        </p:sp>
      </p:grpSp>
      <p:sp>
        <p:nvSpPr>
          <p:cNvPr id="539" name="Google Shape;539;p13"/>
          <p:cNvSpPr txBox="1"/>
          <p:nvPr/>
        </p:nvSpPr>
        <p:spPr>
          <a:xfrm>
            <a:off x="4620027" y="6126489"/>
            <a:ext cx="8114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(‘c’, 3)</a:t>
            </a:r>
            <a:endParaRPr/>
          </a:p>
        </p:txBody>
      </p:sp>
      <p:sp>
        <p:nvSpPr>
          <p:cNvPr id="540" name="Google Shape;540;p13"/>
          <p:cNvSpPr txBox="1"/>
          <p:nvPr/>
        </p:nvSpPr>
        <p:spPr>
          <a:xfrm>
            <a:off x="4050144" y="6136176"/>
            <a:ext cx="500458" cy="369332"/>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97)</a:t>
            </a:r>
            <a:endParaRPr/>
          </a:p>
        </p:txBody>
      </p:sp>
      <p:sp>
        <p:nvSpPr>
          <p:cNvPr id="541" name="Google Shape;541;p13"/>
          <p:cNvSpPr txBox="1"/>
          <p:nvPr/>
        </p:nvSpPr>
        <p:spPr>
          <a:xfrm>
            <a:off x="5542370" y="6126489"/>
            <a:ext cx="811441" cy="369332"/>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(‘d’, 4)</a:t>
            </a:r>
            <a:endParaRPr/>
          </a:p>
        </p:txBody>
      </p:sp>
      <p:sp>
        <p:nvSpPr>
          <p:cNvPr id="542" name="Google Shape;542;p13"/>
          <p:cNvSpPr txBox="1"/>
          <p:nvPr>
            <p:ph idx="11" type="ftr"/>
          </p:nvPr>
        </p:nvSpPr>
        <p:spPr>
          <a:xfrm>
            <a:off x="5715301" y="6521027"/>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 CHAMPION</a:t>
            </a:r>
            <a:endParaRPr/>
          </a:p>
        </p:txBody>
      </p:sp>
      <p:sp>
        <p:nvSpPr>
          <p:cNvPr id="543" name="Google Shape;543;p13"/>
          <p:cNvSpPr/>
          <p:nvPr/>
        </p:nvSpPr>
        <p:spPr>
          <a:xfrm>
            <a:off x="7607800" y="3627300"/>
            <a:ext cx="4346100" cy="2493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44" name="Google Shape;544;p13"/>
          <p:cNvSpPr txBox="1"/>
          <p:nvPr/>
        </p:nvSpPr>
        <p:spPr>
          <a:xfrm>
            <a:off x="7602199" y="3642400"/>
            <a:ext cx="4215300" cy="249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Big O Analysis –</a:t>
            </a:r>
            <a:endParaRPr b="1" sz="1800">
              <a:solidFill>
                <a:srgbClr val="4C3282"/>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200">
                <a:solidFill>
                  <a:srgbClr val="4C3282"/>
                </a:solidFill>
                <a:latin typeface="Quattrocento Sans"/>
                <a:ea typeface="Quattrocento Sans"/>
                <a:cs typeface="Quattrocento Sans"/>
                <a:sym typeface="Quattrocento Sans"/>
              </a:rPr>
              <a:t>(if the key is the first one looked at)</a:t>
            </a:r>
            <a:endParaRPr b="1" sz="1200">
              <a:solidFill>
                <a:srgbClr val="4C3282"/>
              </a:solidFill>
              <a:latin typeface="Quattrocento Sans"/>
              <a:ea typeface="Quattrocento Sans"/>
              <a:cs typeface="Quattrocento Sans"/>
              <a:sym typeface="Quattrocento Sans"/>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put()</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get()</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containsKey()</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remove()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size()</a:t>
            </a:r>
            <a:endParaRPr/>
          </a:p>
        </p:txBody>
      </p:sp>
      <p:sp>
        <p:nvSpPr>
          <p:cNvPr id="545" name="Google Shape;545;p13"/>
          <p:cNvSpPr txBox="1"/>
          <p:nvPr/>
        </p:nvSpPr>
        <p:spPr>
          <a:xfrm>
            <a:off x="9679629" y="5717672"/>
            <a:ext cx="155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546" name="Google Shape;546;p13"/>
          <p:cNvSpPr txBox="1"/>
          <p:nvPr/>
        </p:nvSpPr>
        <p:spPr>
          <a:xfrm>
            <a:off x="9679629" y="4103978"/>
            <a:ext cx="155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547" name="Google Shape;547;p13"/>
          <p:cNvSpPr txBox="1"/>
          <p:nvPr/>
        </p:nvSpPr>
        <p:spPr>
          <a:xfrm>
            <a:off x="9679629" y="4500335"/>
            <a:ext cx="155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548" name="Google Shape;548;p13"/>
          <p:cNvSpPr txBox="1"/>
          <p:nvPr/>
        </p:nvSpPr>
        <p:spPr>
          <a:xfrm>
            <a:off x="9679629" y="4940756"/>
            <a:ext cx="155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549" name="Google Shape;549;p13"/>
          <p:cNvSpPr txBox="1"/>
          <p:nvPr/>
        </p:nvSpPr>
        <p:spPr>
          <a:xfrm>
            <a:off x="9679629" y="5348340"/>
            <a:ext cx="155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graphicFrame>
        <p:nvGraphicFramePr>
          <p:cNvPr id="550" name="Google Shape;550;p13"/>
          <p:cNvGraphicFramePr/>
          <p:nvPr/>
        </p:nvGraphicFramePr>
        <p:xfrm>
          <a:off x="6464713" y="6052133"/>
          <a:ext cx="3000000" cy="3000000"/>
        </p:xfrm>
        <a:graphic>
          <a:graphicData uri="http://schemas.openxmlformats.org/drawingml/2006/table">
            <a:tbl>
              <a:tblPr>
                <a:noFill/>
                <a:tableStyleId>{5A8379E3-33A4-40A0-975C-9F69E7BDFF95}</a:tableStyleId>
              </a:tblPr>
              <a:tblGrid>
                <a:gridCol w="811450"/>
              </a:tblGrid>
              <a:tr h="524125">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551" name="Google Shape;551;p13"/>
          <p:cNvSpPr txBox="1"/>
          <p:nvPr/>
        </p:nvSpPr>
        <p:spPr>
          <a:xfrm>
            <a:off x="6714781" y="5592715"/>
            <a:ext cx="31130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B6A479"/>
                </a:solidFill>
                <a:latin typeface="Twentieth Century"/>
                <a:ea typeface="Twentieth Century"/>
                <a:cs typeface="Twentieth Century"/>
                <a:sym typeface="Twentieth Century"/>
              </a:rPr>
              <a:t>4</a:t>
            </a:r>
            <a:endParaRPr/>
          </a:p>
        </p:txBody>
      </p:sp>
      <p:sp>
        <p:nvSpPr>
          <p:cNvPr id="552" name="Google Shape;552;p13"/>
          <p:cNvSpPr txBox="1"/>
          <p:nvPr/>
        </p:nvSpPr>
        <p:spPr>
          <a:xfrm>
            <a:off x="6401754" y="6106652"/>
            <a:ext cx="922047" cy="369332"/>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(‘e’, 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232111a5e6_0_423"/>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Design Decisions</a:t>
            </a:r>
            <a:endParaRPr/>
          </a:p>
        </p:txBody>
      </p:sp>
      <p:sp>
        <p:nvSpPr>
          <p:cNvPr id="144" name="Google Shape;144;g1232111a5e6_0_423"/>
          <p:cNvSpPr txBox="1"/>
          <p:nvPr>
            <p:ph idx="1" type="body"/>
          </p:nvPr>
        </p:nvSpPr>
        <p:spPr>
          <a:xfrm>
            <a:off x="575240" y="1277943"/>
            <a:ext cx="11187300" cy="535380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a:solidFill>
                  <a:srgbClr val="B6A479"/>
                </a:solidFill>
              </a:rPr>
              <a:t>Situation #1: </a:t>
            </a:r>
            <a:r>
              <a:rPr lang="en-US"/>
              <a:t>Write a data structure that implements the List ADT that will be used to store a list of songs in a playlist. </a:t>
            </a:r>
            <a:endParaRPr/>
          </a:p>
          <a:p>
            <a:pPr indent="-139700" lvl="0" marL="91440" rtl="0" algn="ctr">
              <a:lnSpc>
                <a:spcPct val="90000"/>
              </a:lnSpc>
              <a:spcBef>
                <a:spcPts val="1400"/>
              </a:spcBef>
              <a:spcAft>
                <a:spcPts val="0"/>
              </a:spcAft>
              <a:buSzPts val="2200"/>
              <a:buChar char=" "/>
            </a:pPr>
            <a:r>
              <a:rPr b="1" lang="en-US">
                <a:solidFill>
                  <a:srgbClr val="4C3282"/>
                </a:solidFill>
              </a:rPr>
              <a:t>ArrayList – optimize for the ability to shuffle play on the playlist</a:t>
            </a:r>
            <a:endParaRPr b="1">
              <a:solidFill>
                <a:srgbClr val="4C3282"/>
              </a:solidFill>
            </a:endParaRPr>
          </a:p>
          <a:p>
            <a:pPr indent="-114300" lvl="0" marL="91440" rtl="0" algn="ctr">
              <a:lnSpc>
                <a:spcPct val="90000"/>
              </a:lnSpc>
              <a:spcBef>
                <a:spcPts val="1400"/>
              </a:spcBef>
              <a:spcAft>
                <a:spcPts val="0"/>
              </a:spcAft>
              <a:buClr>
                <a:srgbClr val="4C3282"/>
              </a:buClr>
              <a:buSzPts val="1800"/>
              <a:buChar char=" "/>
            </a:pPr>
            <a:r>
              <a:rPr b="1" lang="en-US">
                <a:solidFill>
                  <a:srgbClr val="4C3282"/>
                </a:solidFill>
              </a:rPr>
              <a:t>LinkedList - optimize for adding/removing/changing order of songs</a:t>
            </a:r>
            <a:endParaRPr b="1">
              <a:solidFill>
                <a:srgbClr val="4C3282"/>
              </a:solidFill>
            </a:endParaRPr>
          </a:p>
          <a:p>
            <a:pPr indent="-139700" lvl="0" marL="91440" rtl="0" algn="l">
              <a:lnSpc>
                <a:spcPct val="90000"/>
              </a:lnSpc>
              <a:spcBef>
                <a:spcPts val="1400"/>
              </a:spcBef>
              <a:spcAft>
                <a:spcPts val="0"/>
              </a:spcAft>
              <a:buSzPts val="2200"/>
              <a:buChar char=" "/>
            </a:pPr>
            <a:r>
              <a:rPr b="1" lang="en-US">
                <a:solidFill>
                  <a:srgbClr val="B6A479"/>
                </a:solidFill>
              </a:rPr>
              <a:t>Situation #2: </a:t>
            </a:r>
            <a:r>
              <a:rPr lang="en-US"/>
              <a:t>Write a data structure that implements the List ADT that will be used to store the history of a bank customer’s transactions.</a:t>
            </a:r>
            <a:endParaRPr/>
          </a:p>
          <a:p>
            <a:pPr indent="-139700" lvl="0" marL="91440" marR="0" rtl="0" algn="ctr">
              <a:lnSpc>
                <a:spcPct val="90000"/>
              </a:lnSpc>
              <a:spcBef>
                <a:spcPts val="1400"/>
              </a:spcBef>
              <a:spcAft>
                <a:spcPts val="0"/>
              </a:spcAft>
              <a:buSzPts val="2200"/>
              <a:buChar char=" "/>
            </a:pPr>
            <a:r>
              <a:rPr b="1" lang="en-US">
                <a:solidFill>
                  <a:srgbClr val="4C3282"/>
                </a:solidFill>
              </a:rPr>
              <a:t>ArrayList – optimize for accessing of elements and adding to back</a:t>
            </a:r>
            <a:endParaRPr b="1">
              <a:solidFill>
                <a:srgbClr val="4C3282"/>
              </a:solidFill>
            </a:endParaRPr>
          </a:p>
          <a:p>
            <a:pPr indent="-139700" lvl="0" marL="91440" marR="0" rtl="0" algn="ctr">
              <a:lnSpc>
                <a:spcPct val="90000"/>
              </a:lnSpc>
              <a:spcBef>
                <a:spcPts val="1400"/>
              </a:spcBef>
              <a:spcAft>
                <a:spcPts val="0"/>
              </a:spcAft>
              <a:buSzPts val="2200"/>
              <a:buChar char=" "/>
            </a:pPr>
            <a:r>
              <a:rPr b="1" lang="en-US">
                <a:solidFill>
                  <a:srgbClr val="4C3282"/>
                </a:solidFill>
              </a:rPr>
              <a:t>LinkedList - if structured backwards, could optimize for addition to front</a:t>
            </a:r>
            <a:endParaRPr/>
          </a:p>
          <a:p>
            <a:pPr indent="-139700" lvl="0" marL="91440" rtl="0" algn="l">
              <a:lnSpc>
                <a:spcPct val="90000"/>
              </a:lnSpc>
              <a:spcBef>
                <a:spcPts val="1400"/>
              </a:spcBef>
              <a:spcAft>
                <a:spcPts val="0"/>
              </a:spcAft>
              <a:buSzPts val="2200"/>
              <a:buChar char=" "/>
            </a:pPr>
            <a:r>
              <a:rPr b="1" lang="en-US">
                <a:solidFill>
                  <a:srgbClr val="B6A479"/>
                </a:solidFill>
              </a:rPr>
              <a:t>Situation #3: </a:t>
            </a:r>
            <a:r>
              <a:rPr lang="en-US"/>
              <a:t>Write a data structure that implements the List ADT that will be used to store the order of students waiting to speak to a TA at a tutoring center</a:t>
            </a:r>
            <a:endParaRPr/>
          </a:p>
          <a:p>
            <a:pPr indent="-139700" lvl="0" marL="91440" rtl="0" algn="ctr">
              <a:lnSpc>
                <a:spcPct val="90000"/>
              </a:lnSpc>
              <a:spcBef>
                <a:spcPts val="1400"/>
              </a:spcBef>
              <a:spcAft>
                <a:spcPts val="0"/>
              </a:spcAft>
              <a:buSzPts val="2200"/>
              <a:buChar char=" "/>
            </a:pPr>
            <a:r>
              <a:rPr b="1" lang="en-US">
                <a:solidFill>
                  <a:srgbClr val="4C3282"/>
                </a:solidFill>
              </a:rPr>
              <a:t>LinkedList - optimize for removal from front</a:t>
            </a:r>
            <a:endParaRPr/>
          </a:p>
          <a:p>
            <a:pPr indent="-139700" lvl="0" marL="91440" rtl="0" algn="ctr">
              <a:lnSpc>
                <a:spcPct val="90000"/>
              </a:lnSpc>
              <a:spcBef>
                <a:spcPts val="1400"/>
              </a:spcBef>
              <a:spcAft>
                <a:spcPts val="0"/>
              </a:spcAft>
              <a:buSzPts val="2200"/>
              <a:buChar char=" "/>
            </a:pPr>
            <a:r>
              <a:rPr b="1" lang="en-US">
                <a:solidFill>
                  <a:srgbClr val="4C3282"/>
                </a:solidFill>
              </a:rPr>
              <a:t>ArrayList – optimize for addition to back</a:t>
            </a:r>
            <a:endParaRPr/>
          </a:p>
        </p:txBody>
      </p:sp>
      <p:sp>
        <p:nvSpPr>
          <p:cNvPr id="145" name="Google Shape;145;g1232111a5e6_0_423"/>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–CHAMPION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14"/>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Implementing a Dictionary with Nodes</a:t>
            </a:r>
            <a:endParaRPr/>
          </a:p>
        </p:txBody>
      </p:sp>
      <p:grpSp>
        <p:nvGrpSpPr>
          <p:cNvPr id="559" name="Google Shape;559;p14"/>
          <p:cNvGrpSpPr/>
          <p:nvPr/>
        </p:nvGrpSpPr>
        <p:grpSpPr>
          <a:xfrm>
            <a:off x="3218949" y="1444362"/>
            <a:ext cx="3869239" cy="3481303"/>
            <a:chOff x="908858" y="1530095"/>
            <a:chExt cx="3869239" cy="3481303"/>
          </a:xfrm>
        </p:grpSpPr>
        <p:sp>
          <p:nvSpPr>
            <p:cNvPr id="560" name="Google Shape;560;p14"/>
            <p:cNvSpPr/>
            <p:nvPr/>
          </p:nvSpPr>
          <p:spPr>
            <a:xfrm>
              <a:off x="908858" y="2061557"/>
              <a:ext cx="3869239" cy="2949841"/>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61" name="Google Shape;561;p14"/>
            <p:cNvSpPr/>
            <p:nvPr/>
          </p:nvSpPr>
          <p:spPr>
            <a:xfrm>
              <a:off x="908858" y="1530095"/>
              <a:ext cx="3869234" cy="531461"/>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LinkedDictionary&lt;K, V&gt;</a:t>
              </a:r>
              <a:endParaRPr/>
            </a:p>
          </p:txBody>
        </p:sp>
        <p:sp>
          <p:nvSpPr>
            <p:cNvPr id="562" name="Google Shape;562;p14"/>
            <p:cNvSpPr txBox="1"/>
            <p:nvPr/>
          </p:nvSpPr>
          <p:spPr>
            <a:xfrm>
              <a:off x="1014215" y="2887740"/>
              <a:ext cx="3763877"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put</a:t>
              </a:r>
              <a:r>
                <a:rPr lang="en-US" sz="1200">
                  <a:solidFill>
                    <a:schemeClr val="dk1"/>
                  </a:solidFill>
                  <a:latin typeface="Courier New"/>
                  <a:ea typeface="Courier New"/>
                  <a:cs typeface="Courier New"/>
                  <a:sym typeface="Courier New"/>
                </a:rPr>
                <a:t> if key is unused, create new with pair, add to front of list, else replace with new value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get</a:t>
              </a:r>
              <a:r>
                <a:rPr lang="en-US" sz="1200">
                  <a:solidFill>
                    <a:schemeClr val="dk1"/>
                  </a:solidFill>
                  <a:latin typeface="Courier New"/>
                  <a:ea typeface="Courier New"/>
                  <a:cs typeface="Courier New"/>
                  <a:sym typeface="Courier New"/>
                </a:rPr>
                <a:t> scan all pairs looking for given key, return associated item if found</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containsKey</a:t>
              </a:r>
              <a:r>
                <a:rPr lang="en-US" sz="1200">
                  <a:solidFill>
                    <a:schemeClr val="dk1"/>
                  </a:solidFill>
                  <a:latin typeface="Courier New"/>
                  <a:ea typeface="Courier New"/>
                  <a:cs typeface="Courier New"/>
                  <a:sym typeface="Courier New"/>
                </a:rPr>
                <a:t> scan all pairs, return if key is found</a:t>
              </a:r>
              <a:endParaRPr sz="1200" u="sng">
                <a:solidFill>
                  <a:schemeClr val="dk1"/>
                </a:solidFill>
                <a:latin typeface="Courier New"/>
                <a:ea typeface="Courier New"/>
                <a:cs typeface="Courier New"/>
                <a:sym typeface="Courier New"/>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remove</a:t>
              </a:r>
              <a:r>
                <a:rPr lang="en-US" sz="1200">
                  <a:solidFill>
                    <a:schemeClr val="dk1"/>
                  </a:solidFill>
                  <a:latin typeface="Courier New"/>
                  <a:ea typeface="Courier New"/>
                  <a:cs typeface="Courier New"/>
                  <a:sym typeface="Courier New"/>
                </a:rPr>
                <a:t> scan all pairs, skip pair to be removed </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size</a:t>
              </a:r>
              <a:r>
                <a:rPr lang="en-US" sz="1200">
                  <a:solidFill>
                    <a:schemeClr val="dk1"/>
                  </a:solidFill>
                  <a:latin typeface="Courier New"/>
                  <a:ea typeface="Courier New"/>
                  <a:cs typeface="Courier New"/>
                  <a:sym typeface="Courier New"/>
                </a:rPr>
                <a:t> return count of items in dictionary</a:t>
              </a:r>
              <a:endParaRPr sz="1200" u="sng">
                <a:solidFill>
                  <a:schemeClr val="dk1"/>
                </a:solidFill>
                <a:latin typeface="Courier New"/>
                <a:ea typeface="Courier New"/>
                <a:cs typeface="Courier New"/>
                <a:sym typeface="Courier New"/>
              </a:endParaRPr>
            </a:p>
          </p:txBody>
        </p:sp>
        <p:sp>
          <p:nvSpPr>
            <p:cNvPr id="563" name="Google Shape;563;p14"/>
            <p:cNvSpPr txBox="1"/>
            <p:nvPr/>
          </p:nvSpPr>
          <p:spPr>
            <a:xfrm>
              <a:off x="921215" y="2081381"/>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564" name="Google Shape;564;p14"/>
            <p:cNvSpPr txBox="1"/>
            <p:nvPr/>
          </p:nvSpPr>
          <p:spPr>
            <a:xfrm>
              <a:off x="921215" y="2673036"/>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565" name="Google Shape;565;p14"/>
            <p:cNvSpPr txBox="1"/>
            <p:nvPr/>
          </p:nvSpPr>
          <p:spPr>
            <a:xfrm>
              <a:off x="1014598" y="2298929"/>
              <a:ext cx="20352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front</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size</a:t>
              </a:r>
              <a:endParaRPr/>
            </a:p>
          </p:txBody>
        </p:sp>
      </p:grpSp>
      <p:sp>
        <p:nvSpPr>
          <p:cNvPr id="566" name="Google Shape;566;p14"/>
          <p:cNvSpPr txBox="1"/>
          <p:nvPr/>
        </p:nvSpPr>
        <p:spPr>
          <a:xfrm>
            <a:off x="191943" y="4889811"/>
            <a:ext cx="277726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ourier New"/>
                <a:ea typeface="Courier New"/>
                <a:cs typeface="Courier New"/>
                <a:sym typeface="Courier New"/>
              </a:rPr>
              <a:t>containsKey(‘c’)</a:t>
            </a:r>
            <a:endParaRPr/>
          </a:p>
          <a:p>
            <a:pPr indent="0" lvl="0" marL="0" marR="0" rtl="0" algn="l">
              <a:spcBef>
                <a:spcPts val="0"/>
              </a:spcBef>
              <a:spcAft>
                <a:spcPts val="0"/>
              </a:spcAft>
              <a:buNone/>
            </a:pPr>
            <a:r>
              <a:rPr lang="en-US" sz="2000">
                <a:solidFill>
                  <a:schemeClr val="dk1"/>
                </a:solidFill>
                <a:latin typeface="Courier New"/>
                <a:ea typeface="Courier New"/>
                <a:cs typeface="Courier New"/>
                <a:sym typeface="Courier New"/>
              </a:rPr>
              <a:t>get(‘d’)</a:t>
            </a:r>
            <a:endParaRPr/>
          </a:p>
          <a:p>
            <a:pPr indent="0" lvl="0" marL="0" marR="0" rtl="0" algn="l">
              <a:spcBef>
                <a:spcPts val="0"/>
              </a:spcBef>
              <a:spcAft>
                <a:spcPts val="0"/>
              </a:spcAft>
              <a:buNone/>
            </a:pPr>
            <a:r>
              <a:rPr lang="en-US" sz="2000">
                <a:solidFill>
                  <a:schemeClr val="dk1"/>
                </a:solidFill>
                <a:latin typeface="Courier New"/>
                <a:ea typeface="Courier New"/>
                <a:cs typeface="Courier New"/>
                <a:sym typeface="Courier New"/>
              </a:rPr>
              <a:t>put(‘b’, 20)</a:t>
            </a:r>
            <a:endParaRPr/>
          </a:p>
          <a:p>
            <a:pPr indent="0" lvl="0" marL="0" marR="0" rtl="0" algn="l">
              <a:spcBef>
                <a:spcPts val="0"/>
              </a:spcBef>
              <a:spcAft>
                <a:spcPts val="0"/>
              </a:spcAft>
              <a:buNone/>
            </a:pPr>
            <a:r>
              <a:t/>
            </a:r>
            <a:endParaRPr sz="2000">
              <a:solidFill>
                <a:schemeClr val="dk1"/>
              </a:solidFill>
              <a:latin typeface="Courier New"/>
              <a:ea typeface="Courier New"/>
              <a:cs typeface="Courier New"/>
              <a:sym typeface="Courier New"/>
            </a:endParaRPr>
          </a:p>
        </p:txBody>
      </p:sp>
      <p:grpSp>
        <p:nvGrpSpPr>
          <p:cNvPr id="567" name="Google Shape;567;p14"/>
          <p:cNvGrpSpPr/>
          <p:nvPr/>
        </p:nvGrpSpPr>
        <p:grpSpPr>
          <a:xfrm>
            <a:off x="648841" y="1427566"/>
            <a:ext cx="2320363" cy="3313705"/>
            <a:chOff x="908857" y="1530095"/>
            <a:chExt cx="2320363" cy="3313705"/>
          </a:xfrm>
        </p:grpSpPr>
        <p:sp>
          <p:nvSpPr>
            <p:cNvPr id="568" name="Google Shape;568;p14"/>
            <p:cNvSpPr/>
            <p:nvPr/>
          </p:nvSpPr>
          <p:spPr>
            <a:xfrm>
              <a:off x="908857" y="2061556"/>
              <a:ext cx="2320363" cy="2782244"/>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569" name="Google Shape;569;p14"/>
            <p:cNvSpPr/>
            <p:nvPr/>
          </p:nvSpPr>
          <p:spPr>
            <a:xfrm>
              <a:off x="908858" y="1530095"/>
              <a:ext cx="2320362" cy="531461"/>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Dictionary ADT</a:t>
              </a:r>
              <a:endParaRPr/>
            </a:p>
          </p:txBody>
        </p:sp>
        <p:sp>
          <p:nvSpPr>
            <p:cNvPr id="570" name="Google Shape;570;p14"/>
            <p:cNvSpPr txBox="1"/>
            <p:nvPr/>
          </p:nvSpPr>
          <p:spPr>
            <a:xfrm>
              <a:off x="1076296" y="2988919"/>
              <a:ext cx="215292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put(key, item)</a:t>
              </a:r>
              <a:r>
                <a:rPr lang="en-US" sz="1200">
                  <a:solidFill>
                    <a:schemeClr val="dk1"/>
                  </a:solidFill>
                  <a:latin typeface="Quattrocento Sans"/>
                  <a:ea typeface="Quattrocento Sans"/>
                  <a:cs typeface="Quattrocento Sans"/>
                  <a:sym typeface="Quattrocento Sans"/>
                </a:rPr>
                <a:t> add item to collection indexed with key</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get(key)</a:t>
              </a:r>
              <a:r>
                <a:rPr lang="en-US" sz="1200">
                  <a:solidFill>
                    <a:schemeClr val="dk1"/>
                  </a:solidFill>
                  <a:latin typeface="Quattrocento Sans"/>
                  <a:ea typeface="Quattrocento Sans"/>
                  <a:cs typeface="Quattrocento Sans"/>
                  <a:sym typeface="Quattrocento Sans"/>
                </a:rPr>
                <a:t> return item associated with key</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containsKey(key)</a:t>
              </a:r>
              <a:r>
                <a:rPr lang="en-US" sz="1200">
                  <a:solidFill>
                    <a:schemeClr val="dk1"/>
                  </a:solidFill>
                  <a:latin typeface="Quattrocento Sans"/>
                  <a:ea typeface="Quattrocento Sans"/>
                  <a:cs typeface="Quattrocento Sans"/>
                  <a:sym typeface="Quattrocento Sans"/>
                </a:rPr>
                <a:t> return if key already in use</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remove(key)</a:t>
              </a:r>
              <a:r>
                <a:rPr lang="en-US" sz="1200">
                  <a:solidFill>
                    <a:schemeClr val="dk1"/>
                  </a:solidFill>
                  <a:latin typeface="Quattrocento Sans"/>
                  <a:ea typeface="Quattrocento Sans"/>
                  <a:cs typeface="Quattrocento Sans"/>
                  <a:sym typeface="Quattrocento Sans"/>
                </a:rPr>
                <a:t> remove item and associated key</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return count of items</a:t>
              </a:r>
              <a:endParaRPr/>
            </a:p>
          </p:txBody>
        </p:sp>
        <p:sp>
          <p:nvSpPr>
            <p:cNvPr id="571" name="Google Shape;571;p14"/>
            <p:cNvSpPr txBox="1"/>
            <p:nvPr/>
          </p:nvSpPr>
          <p:spPr>
            <a:xfrm>
              <a:off x="924590" y="2078829"/>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572" name="Google Shape;572;p14"/>
            <p:cNvSpPr txBox="1"/>
            <p:nvPr/>
          </p:nvSpPr>
          <p:spPr>
            <a:xfrm>
              <a:off x="916724" y="2747587"/>
              <a:ext cx="203523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573" name="Google Shape;573;p14"/>
            <p:cNvSpPr txBox="1"/>
            <p:nvPr/>
          </p:nvSpPr>
          <p:spPr>
            <a:xfrm>
              <a:off x="1076295" y="2335727"/>
              <a:ext cx="203523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items &amp; keys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Count of items</a:t>
              </a:r>
              <a:endParaRPr/>
            </a:p>
          </p:txBody>
        </p:sp>
      </p:grpSp>
      <p:sp>
        <p:nvSpPr>
          <p:cNvPr id="574" name="Google Shape;574;p14"/>
          <p:cNvSpPr txBox="1"/>
          <p:nvPr/>
        </p:nvSpPr>
        <p:spPr>
          <a:xfrm>
            <a:off x="3021785" y="5178504"/>
            <a:ext cx="72167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ourier New"/>
                <a:ea typeface="Courier New"/>
                <a:cs typeface="Courier New"/>
                <a:sym typeface="Courier New"/>
              </a:rPr>
              <a:t>front</a:t>
            </a:r>
            <a:endParaRPr/>
          </a:p>
        </p:txBody>
      </p:sp>
      <p:sp>
        <p:nvSpPr>
          <p:cNvPr id="575" name="Google Shape;575;p14"/>
          <p:cNvSpPr/>
          <p:nvPr/>
        </p:nvSpPr>
        <p:spPr>
          <a:xfrm>
            <a:off x="5500191" y="6086778"/>
            <a:ext cx="929790" cy="434249"/>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576" name="Google Shape;576;p14"/>
          <p:cNvCxnSpPr/>
          <p:nvPr/>
        </p:nvCxnSpPr>
        <p:spPr>
          <a:xfrm>
            <a:off x="5920449" y="6086778"/>
            <a:ext cx="0" cy="430277"/>
          </a:xfrm>
          <a:prstGeom prst="straightConnector1">
            <a:avLst/>
          </a:prstGeom>
          <a:noFill/>
          <a:ln cap="flat" cmpd="sng" w="9525">
            <a:solidFill>
              <a:srgbClr val="4C3282"/>
            </a:solidFill>
            <a:prstDash val="solid"/>
            <a:round/>
            <a:headEnd len="sm" w="sm" type="none"/>
            <a:tailEnd len="sm" w="sm" type="none"/>
          </a:ln>
        </p:spPr>
      </p:cxnSp>
      <p:sp>
        <p:nvSpPr>
          <p:cNvPr id="577" name="Google Shape;577;p14"/>
          <p:cNvSpPr txBox="1"/>
          <p:nvPr/>
        </p:nvSpPr>
        <p:spPr>
          <a:xfrm>
            <a:off x="5448289" y="6150013"/>
            <a:ext cx="53245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‘c’</a:t>
            </a:r>
            <a:endParaRPr/>
          </a:p>
        </p:txBody>
      </p:sp>
      <p:cxnSp>
        <p:nvCxnSpPr>
          <p:cNvPr id="578" name="Google Shape;578;p14"/>
          <p:cNvCxnSpPr/>
          <p:nvPr/>
        </p:nvCxnSpPr>
        <p:spPr>
          <a:xfrm>
            <a:off x="6354896" y="6295435"/>
            <a:ext cx="286247" cy="0"/>
          </a:xfrm>
          <a:prstGeom prst="straightConnector1">
            <a:avLst/>
          </a:prstGeom>
          <a:noFill/>
          <a:ln cap="flat" cmpd="sng" w="9525">
            <a:solidFill>
              <a:srgbClr val="B6A479"/>
            </a:solidFill>
            <a:prstDash val="solid"/>
            <a:round/>
            <a:headEnd len="sm" w="sm" type="none"/>
            <a:tailEnd len="med" w="med" type="triangle"/>
          </a:ln>
        </p:spPr>
      </p:cxnSp>
      <p:cxnSp>
        <p:nvCxnSpPr>
          <p:cNvPr id="579" name="Google Shape;579;p14"/>
          <p:cNvCxnSpPr/>
          <p:nvPr/>
        </p:nvCxnSpPr>
        <p:spPr>
          <a:xfrm>
            <a:off x="6260444" y="6086777"/>
            <a:ext cx="0" cy="430277"/>
          </a:xfrm>
          <a:prstGeom prst="straightConnector1">
            <a:avLst/>
          </a:prstGeom>
          <a:noFill/>
          <a:ln cap="flat" cmpd="sng" w="9525">
            <a:solidFill>
              <a:srgbClr val="4C3282"/>
            </a:solidFill>
            <a:prstDash val="solid"/>
            <a:round/>
            <a:headEnd len="sm" w="sm" type="none"/>
            <a:tailEnd len="sm" w="sm" type="none"/>
          </a:ln>
        </p:spPr>
      </p:cxnSp>
      <p:sp>
        <p:nvSpPr>
          <p:cNvPr id="580" name="Google Shape;580;p14"/>
          <p:cNvSpPr txBox="1"/>
          <p:nvPr/>
        </p:nvSpPr>
        <p:spPr>
          <a:xfrm>
            <a:off x="5953190" y="6150013"/>
            <a:ext cx="3072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9</a:t>
            </a:r>
            <a:endParaRPr/>
          </a:p>
        </p:txBody>
      </p:sp>
      <p:sp>
        <p:nvSpPr>
          <p:cNvPr id="581" name="Google Shape;581;p14"/>
          <p:cNvSpPr/>
          <p:nvPr/>
        </p:nvSpPr>
        <p:spPr>
          <a:xfrm>
            <a:off x="4274870" y="6086778"/>
            <a:ext cx="929790" cy="434249"/>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582" name="Google Shape;582;p14"/>
          <p:cNvCxnSpPr/>
          <p:nvPr/>
        </p:nvCxnSpPr>
        <p:spPr>
          <a:xfrm>
            <a:off x="4695128" y="6086778"/>
            <a:ext cx="0" cy="430277"/>
          </a:xfrm>
          <a:prstGeom prst="straightConnector1">
            <a:avLst/>
          </a:prstGeom>
          <a:noFill/>
          <a:ln cap="flat" cmpd="sng" w="9525">
            <a:solidFill>
              <a:srgbClr val="4C3282"/>
            </a:solidFill>
            <a:prstDash val="solid"/>
            <a:round/>
            <a:headEnd len="sm" w="sm" type="none"/>
            <a:tailEnd len="sm" w="sm" type="none"/>
          </a:ln>
        </p:spPr>
      </p:cxnSp>
      <p:sp>
        <p:nvSpPr>
          <p:cNvPr id="583" name="Google Shape;583;p14"/>
          <p:cNvSpPr txBox="1"/>
          <p:nvPr/>
        </p:nvSpPr>
        <p:spPr>
          <a:xfrm>
            <a:off x="4222968" y="6150013"/>
            <a:ext cx="53245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‘b’</a:t>
            </a:r>
            <a:endParaRPr/>
          </a:p>
        </p:txBody>
      </p:sp>
      <p:cxnSp>
        <p:nvCxnSpPr>
          <p:cNvPr id="584" name="Google Shape;584;p14"/>
          <p:cNvCxnSpPr/>
          <p:nvPr/>
        </p:nvCxnSpPr>
        <p:spPr>
          <a:xfrm>
            <a:off x="5129575" y="6295435"/>
            <a:ext cx="286247" cy="0"/>
          </a:xfrm>
          <a:prstGeom prst="straightConnector1">
            <a:avLst/>
          </a:prstGeom>
          <a:noFill/>
          <a:ln cap="flat" cmpd="sng" w="9525">
            <a:solidFill>
              <a:srgbClr val="B6A479"/>
            </a:solidFill>
            <a:prstDash val="solid"/>
            <a:round/>
            <a:headEnd len="sm" w="sm" type="none"/>
            <a:tailEnd len="med" w="med" type="triangle"/>
          </a:ln>
        </p:spPr>
      </p:cxnSp>
      <p:cxnSp>
        <p:nvCxnSpPr>
          <p:cNvPr id="585" name="Google Shape;585;p14"/>
          <p:cNvCxnSpPr/>
          <p:nvPr/>
        </p:nvCxnSpPr>
        <p:spPr>
          <a:xfrm>
            <a:off x="5035123" y="6086777"/>
            <a:ext cx="0" cy="430277"/>
          </a:xfrm>
          <a:prstGeom prst="straightConnector1">
            <a:avLst/>
          </a:prstGeom>
          <a:noFill/>
          <a:ln cap="flat" cmpd="sng" w="9525">
            <a:solidFill>
              <a:srgbClr val="4C3282"/>
            </a:solidFill>
            <a:prstDash val="solid"/>
            <a:round/>
            <a:headEnd len="sm" w="sm" type="none"/>
            <a:tailEnd len="sm" w="sm" type="none"/>
          </a:ln>
        </p:spPr>
      </p:cxnSp>
      <p:sp>
        <p:nvSpPr>
          <p:cNvPr id="586" name="Google Shape;586;p14"/>
          <p:cNvSpPr txBox="1"/>
          <p:nvPr/>
        </p:nvSpPr>
        <p:spPr>
          <a:xfrm>
            <a:off x="4727869" y="6150013"/>
            <a:ext cx="3072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7</a:t>
            </a:r>
            <a:endParaRPr/>
          </a:p>
        </p:txBody>
      </p:sp>
      <p:sp>
        <p:nvSpPr>
          <p:cNvPr id="587" name="Google Shape;587;p14"/>
          <p:cNvSpPr/>
          <p:nvPr/>
        </p:nvSpPr>
        <p:spPr>
          <a:xfrm>
            <a:off x="6707796" y="6086778"/>
            <a:ext cx="929790" cy="434249"/>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588" name="Google Shape;588;p14"/>
          <p:cNvCxnSpPr/>
          <p:nvPr/>
        </p:nvCxnSpPr>
        <p:spPr>
          <a:xfrm>
            <a:off x="7128054" y="6086778"/>
            <a:ext cx="0" cy="430277"/>
          </a:xfrm>
          <a:prstGeom prst="straightConnector1">
            <a:avLst/>
          </a:prstGeom>
          <a:noFill/>
          <a:ln cap="flat" cmpd="sng" w="9525">
            <a:solidFill>
              <a:srgbClr val="4C3282"/>
            </a:solidFill>
            <a:prstDash val="solid"/>
            <a:round/>
            <a:headEnd len="sm" w="sm" type="none"/>
            <a:tailEnd len="sm" w="sm" type="none"/>
          </a:ln>
        </p:spPr>
      </p:cxnSp>
      <p:sp>
        <p:nvSpPr>
          <p:cNvPr id="589" name="Google Shape;589;p14"/>
          <p:cNvSpPr txBox="1"/>
          <p:nvPr/>
        </p:nvSpPr>
        <p:spPr>
          <a:xfrm>
            <a:off x="6692292" y="6163665"/>
            <a:ext cx="53245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‘d’</a:t>
            </a:r>
            <a:endParaRPr/>
          </a:p>
        </p:txBody>
      </p:sp>
      <p:cxnSp>
        <p:nvCxnSpPr>
          <p:cNvPr id="590" name="Google Shape;590;p14"/>
          <p:cNvCxnSpPr/>
          <p:nvPr/>
        </p:nvCxnSpPr>
        <p:spPr>
          <a:xfrm>
            <a:off x="7468049" y="6086777"/>
            <a:ext cx="0" cy="430277"/>
          </a:xfrm>
          <a:prstGeom prst="straightConnector1">
            <a:avLst/>
          </a:prstGeom>
          <a:noFill/>
          <a:ln cap="flat" cmpd="sng" w="9525">
            <a:solidFill>
              <a:srgbClr val="4C3282"/>
            </a:solidFill>
            <a:prstDash val="solid"/>
            <a:round/>
            <a:headEnd len="sm" w="sm" type="none"/>
            <a:tailEnd len="sm" w="sm" type="none"/>
          </a:ln>
        </p:spPr>
      </p:cxnSp>
      <p:sp>
        <p:nvSpPr>
          <p:cNvPr id="591" name="Google Shape;591;p14"/>
          <p:cNvSpPr txBox="1"/>
          <p:nvPr/>
        </p:nvSpPr>
        <p:spPr>
          <a:xfrm>
            <a:off x="7160795" y="6150013"/>
            <a:ext cx="3072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4</a:t>
            </a:r>
            <a:endParaRPr/>
          </a:p>
        </p:txBody>
      </p:sp>
      <p:cxnSp>
        <p:nvCxnSpPr>
          <p:cNvPr id="592" name="Google Shape;592;p14"/>
          <p:cNvCxnSpPr/>
          <p:nvPr/>
        </p:nvCxnSpPr>
        <p:spPr>
          <a:xfrm flipH="1">
            <a:off x="7489934" y="6086777"/>
            <a:ext cx="144116" cy="428290"/>
          </a:xfrm>
          <a:prstGeom prst="straightConnector1">
            <a:avLst/>
          </a:prstGeom>
          <a:noFill/>
          <a:ln cap="flat" cmpd="sng" w="9525">
            <a:solidFill>
              <a:srgbClr val="B6A479"/>
            </a:solidFill>
            <a:prstDash val="solid"/>
            <a:round/>
            <a:headEnd len="sm" w="sm" type="none"/>
            <a:tailEnd len="sm" w="sm" type="none"/>
          </a:ln>
        </p:spPr>
      </p:cxnSp>
      <p:sp>
        <p:nvSpPr>
          <p:cNvPr id="593" name="Google Shape;593;p14"/>
          <p:cNvSpPr/>
          <p:nvPr/>
        </p:nvSpPr>
        <p:spPr>
          <a:xfrm>
            <a:off x="2928995" y="6092503"/>
            <a:ext cx="929790" cy="434249"/>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594" name="Google Shape;594;p14"/>
          <p:cNvCxnSpPr/>
          <p:nvPr/>
        </p:nvCxnSpPr>
        <p:spPr>
          <a:xfrm>
            <a:off x="3527249" y="6092505"/>
            <a:ext cx="0" cy="430277"/>
          </a:xfrm>
          <a:prstGeom prst="straightConnector1">
            <a:avLst/>
          </a:prstGeom>
          <a:noFill/>
          <a:ln cap="flat" cmpd="sng" w="9525">
            <a:solidFill>
              <a:srgbClr val="4C3282"/>
            </a:solidFill>
            <a:prstDash val="solid"/>
            <a:round/>
            <a:headEnd len="sm" w="sm" type="none"/>
            <a:tailEnd len="sm" w="sm" type="none"/>
          </a:ln>
        </p:spPr>
      </p:cxnSp>
      <p:sp>
        <p:nvSpPr>
          <p:cNvPr id="595" name="Google Shape;595;p14"/>
          <p:cNvSpPr txBox="1"/>
          <p:nvPr/>
        </p:nvSpPr>
        <p:spPr>
          <a:xfrm>
            <a:off x="3055089" y="6155740"/>
            <a:ext cx="53245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‘a’</a:t>
            </a:r>
            <a:endParaRPr/>
          </a:p>
        </p:txBody>
      </p:sp>
      <p:cxnSp>
        <p:nvCxnSpPr>
          <p:cNvPr id="596" name="Google Shape;596;p14"/>
          <p:cNvCxnSpPr/>
          <p:nvPr/>
        </p:nvCxnSpPr>
        <p:spPr>
          <a:xfrm>
            <a:off x="3867244" y="6092504"/>
            <a:ext cx="0" cy="430277"/>
          </a:xfrm>
          <a:prstGeom prst="straightConnector1">
            <a:avLst/>
          </a:prstGeom>
          <a:noFill/>
          <a:ln cap="flat" cmpd="sng" w="9525">
            <a:solidFill>
              <a:srgbClr val="4C3282"/>
            </a:solidFill>
            <a:prstDash val="solid"/>
            <a:round/>
            <a:headEnd len="sm" w="sm" type="none"/>
            <a:tailEnd len="sm" w="sm" type="none"/>
          </a:ln>
        </p:spPr>
      </p:cxnSp>
      <p:sp>
        <p:nvSpPr>
          <p:cNvPr id="597" name="Google Shape;597;p14"/>
          <p:cNvSpPr txBox="1"/>
          <p:nvPr/>
        </p:nvSpPr>
        <p:spPr>
          <a:xfrm>
            <a:off x="3559990" y="6155740"/>
            <a:ext cx="3072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1</a:t>
            </a:r>
            <a:endParaRPr/>
          </a:p>
        </p:txBody>
      </p:sp>
      <p:cxnSp>
        <p:nvCxnSpPr>
          <p:cNvPr id="598" name="Google Shape;598;p14"/>
          <p:cNvCxnSpPr/>
          <p:nvPr/>
        </p:nvCxnSpPr>
        <p:spPr>
          <a:xfrm>
            <a:off x="3893657" y="6295436"/>
            <a:ext cx="286247" cy="0"/>
          </a:xfrm>
          <a:prstGeom prst="straightConnector1">
            <a:avLst/>
          </a:prstGeom>
          <a:noFill/>
          <a:ln cap="flat" cmpd="sng" w="9525">
            <a:solidFill>
              <a:srgbClr val="B6A479"/>
            </a:solidFill>
            <a:prstDash val="solid"/>
            <a:round/>
            <a:headEnd len="sm" w="sm" type="none"/>
            <a:tailEnd len="med" w="med" type="triangle"/>
          </a:ln>
        </p:spPr>
      </p:cxnSp>
      <p:cxnSp>
        <p:nvCxnSpPr>
          <p:cNvPr id="599" name="Google Shape;599;p14"/>
          <p:cNvCxnSpPr/>
          <p:nvPr/>
        </p:nvCxnSpPr>
        <p:spPr>
          <a:xfrm>
            <a:off x="3484890" y="5549516"/>
            <a:ext cx="40655" cy="461325"/>
          </a:xfrm>
          <a:prstGeom prst="straightConnector1">
            <a:avLst/>
          </a:prstGeom>
          <a:noFill/>
          <a:ln cap="flat" cmpd="sng" w="9525">
            <a:solidFill>
              <a:srgbClr val="B6A479"/>
            </a:solidFill>
            <a:prstDash val="solid"/>
            <a:round/>
            <a:headEnd len="sm" w="sm" type="none"/>
            <a:tailEnd len="med" w="med" type="triangle"/>
          </a:ln>
        </p:spPr>
      </p:cxnSp>
      <p:sp>
        <p:nvSpPr>
          <p:cNvPr id="600" name="Google Shape;600;p14"/>
          <p:cNvSpPr txBox="1"/>
          <p:nvPr/>
        </p:nvSpPr>
        <p:spPr>
          <a:xfrm>
            <a:off x="4688587" y="6146040"/>
            <a:ext cx="397889"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4C3282"/>
                </a:solidFill>
                <a:latin typeface="Courier New"/>
                <a:ea typeface="Courier New"/>
                <a:cs typeface="Courier New"/>
                <a:sym typeface="Courier New"/>
              </a:rPr>
              <a:t>20</a:t>
            </a:r>
            <a:endParaRPr/>
          </a:p>
        </p:txBody>
      </p:sp>
      <p:sp>
        <p:nvSpPr>
          <p:cNvPr id="601" name="Google Shape;601;p14"/>
          <p:cNvSpPr txBox="1"/>
          <p:nvPr>
            <p:ph idx="11" type="ftr"/>
          </p:nvPr>
        </p:nvSpPr>
        <p:spPr>
          <a:xfrm>
            <a:off x="5715301" y="6521027"/>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 CHAMPION</a:t>
            </a:r>
            <a:endParaRPr/>
          </a:p>
        </p:txBody>
      </p:sp>
      <p:sp>
        <p:nvSpPr>
          <p:cNvPr id="602" name="Google Shape;602;p14"/>
          <p:cNvSpPr txBox="1"/>
          <p:nvPr/>
        </p:nvSpPr>
        <p:spPr>
          <a:xfrm>
            <a:off x="7606900" y="1046350"/>
            <a:ext cx="4349400" cy="2586000"/>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Big O Analysis – </a:t>
            </a:r>
            <a:endParaRPr b="1" sz="1800">
              <a:solidFill>
                <a:srgbClr val="4C3282"/>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200">
                <a:solidFill>
                  <a:srgbClr val="4C3282"/>
                </a:solidFill>
                <a:latin typeface="Quattrocento Sans"/>
                <a:ea typeface="Quattrocento Sans"/>
                <a:cs typeface="Quattrocento Sans"/>
                <a:sym typeface="Quattrocento Sans"/>
              </a:rPr>
              <a:t>(if key is the last one looked at / not in the dictionary)</a:t>
            </a:r>
            <a:r>
              <a:rPr b="1" lang="en-US" sz="1800">
                <a:solidFill>
                  <a:srgbClr val="4C3282"/>
                </a:solidFill>
                <a:latin typeface="Quattrocento Sans"/>
                <a:ea typeface="Quattrocento Sans"/>
                <a:cs typeface="Quattrocento Sans"/>
                <a:sym typeface="Quattrocento Sans"/>
              </a:rPr>
              <a:t> </a:t>
            </a:r>
            <a:endParaRPr sz="1800">
              <a:solidFill>
                <a:schemeClr val="dk1"/>
              </a:solidFill>
              <a:latin typeface="Courier New"/>
              <a:ea typeface="Courier New"/>
              <a:cs typeface="Courier New"/>
              <a:sym typeface="Courier New"/>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put()</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get()</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containsKey()</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remove()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size()</a:t>
            </a:r>
            <a:endParaRPr/>
          </a:p>
        </p:txBody>
      </p:sp>
      <p:sp>
        <p:nvSpPr>
          <p:cNvPr id="603" name="Google Shape;603;p14"/>
          <p:cNvSpPr txBox="1"/>
          <p:nvPr/>
        </p:nvSpPr>
        <p:spPr>
          <a:xfrm>
            <a:off x="9567597" y="3261506"/>
            <a:ext cx="155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604" name="Google Shape;604;p14"/>
          <p:cNvSpPr txBox="1"/>
          <p:nvPr/>
        </p:nvSpPr>
        <p:spPr>
          <a:xfrm>
            <a:off x="9567597" y="1647812"/>
            <a:ext cx="1292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O(N) linear</a:t>
            </a:r>
            <a:endParaRPr/>
          </a:p>
        </p:txBody>
      </p:sp>
      <p:sp>
        <p:nvSpPr>
          <p:cNvPr id="605" name="Google Shape;605;p14"/>
          <p:cNvSpPr txBox="1"/>
          <p:nvPr/>
        </p:nvSpPr>
        <p:spPr>
          <a:xfrm>
            <a:off x="9567597" y="2044169"/>
            <a:ext cx="1292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O(N) linear</a:t>
            </a:r>
            <a:endParaRPr/>
          </a:p>
        </p:txBody>
      </p:sp>
      <p:sp>
        <p:nvSpPr>
          <p:cNvPr id="606" name="Google Shape;606;p14"/>
          <p:cNvSpPr txBox="1"/>
          <p:nvPr/>
        </p:nvSpPr>
        <p:spPr>
          <a:xfrm>
            <a:off x="9567597" y="2484590"/>
            <a:ext cx="1292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O(N) linear</a:t>
            </a:r>
            <a:endParaRPr/>
          </a:p>
        </p:txBody>
      </p:sp>
      <p:sp>
        <p:nvSpPr>
          <p:cNvPr id="607" name="Google Shape;607;p14"/>
          <p:cNvSpPr txBox="1"/>
          <p:nvPr/>
        </p:nvSpPr>
        <p:spPr>
          <a:xfrm>
            <a:off x="9567597" y="2892174"/>
            <a:ext cx="1292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O(N) linear</a:t>
            </a:r>
            <a:endParaRPr/>
          </a:p>
        </p:txBody>
      </p:sp>
      <p:sp>
        <p:nvSpPr>
          <p:cNvPr id="608" name="Google Shape;608;p14"/>
          <p:cNvSpPr txBox="1"/>
          <p:nvPr/>
        </p:nvSpPr>
        <p:spPr>
          <a:xfrm>
            <a:off x="7832475" y="3752775"/>
            <a:ext cx="4123800" cy="2493600"/>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Big O Analysis – </a:t>
            </a:r>
            <a:endParaRPr b="1" sz="1800">
              <a:solidFill>
                <a:srgbClr val="4C3282"/>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200">
                <a:solidFill>
                  <a:srgbClr val="4C3282"/>
                </a:solidFill>
                <a:latin typeface="Quattrocento Sans"/>
                <a:ea typeface="Quattrocento Sans"/>
                <a:cs typeface="Quattrocento Sans"/>
                <a:sym typeface="Quattrocento Sans"/>
              </a:rPr>
              <a:t>(if the key is the first one looked at)</a:t>
            </a:r>
            <a:endParaRPr sz="1800">
              <a:solidFill>
                <a:schemeClr val="dk1"/>
              </a:solidFill>
              <a:latin typeface="Courier New"/>
              <a:ea typeface="Courier New"/>
              <a:cs typeface="Courier New"/>
              <a:sym typeface="Courier New"/>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put()</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get()</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containsKey()</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remove()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size()</a:t>
            </a:r>
            <a:endParaRPr/>
          </a:p>
        </p:txBody>
      </p:sp>
      <p:sp>
        <p:nvSpPr>
          <p:cNvPr id="609" name="Google Shape;609;p14"/>
          <p:cNvSpPr txBox="1"/>
          <p:nvPr/>
        </p:nvSpPr>
        <p:spPr>
          <a:xfrm>
            <a:off x="9715996" y="5872928"/>
            <a:ext cx="155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610" name="Google Shape;610;p14"/>
          <p:cNvSpPr txBox="1"/>
          <p:nvPr/>
        </p:nvSpPr>
        <p:spPr>
          <a:xfrm>
            <a:off x="9715996" y="4259234"/>
            <a:ext cx="155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611" name="Google Shape;611;p14"/>
          <p:cNvSpPr txBox="1"/>
          <p:nvPr/>
        </p:nvSpPr>
        <p:spPr>
          <a:xfrm>
            <a:off x="9715996" y="4655591"/>
            <a:ext cx="155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612" name="Google Shape;612;p14"/>
          <p:cNvSpPr txBox="1"/>
          <p:nvPr/>
        </p:nvSpPr>
        <p:spPr>
          <a:xfrm>
            <a:off x="9715996" y="5096012"/>
            <a:ext cx="155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613" name="Google Shape;613;p14"/>
          <p:cNvSpPr txBox="1"/>
          <p:nvPr/>
        </p:nvSpPr>
        <p:spPr>
          <a:xfrm>
            <a:off x="9715996" y="5503596"/>
            <a:ext cx="1558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xEl>
                                              <p:pRg end="0" st="0"/>
                                            </p:txEl>
                                          </p:spTgt>
                                        </p:tgtEl>
                                        <p:attrNameLst>
                                          <p:attrName>style.visibility</p:attrName>
                                        </p:attrNameLst>
                                      </p:cBhvr>
                                      <p:to>
                                        <p:strVal val="visible"/>
                                      </p:to>
                                    </p:set>
                                    <p:animEffect filter="fade" transition="in">
                                      <p:cBhvr>
                                        <p:cTn dur="500"/>
                                        <p:tgtEl>
                                          <p:spTgt spid="5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xEl>
                                              <p:pRg end="1" st="1"/>
                                            </p:txEl>
                                          </p:spTgt>
                                        </p:tgtEl>
                                        <p:attrNameLst>
                                          <p:attrName>style.visibility</p:attrName>
                                        </p:attrNameLst>
                                      </p:cBhvr>
                                      <p:to>
                                        <p:strVal val="visible"/>
                                      </p:to>
                                    </p:set>
                                    <p:animEffect filter="fade" transition="in">
                                      <p:cBhvr>
                                        <p:cTn dur="500"/>
                                        <p:tgtEl>
                                          <p:spTgt spid="5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xEl>
                                              <p:pRg end="2" st="2"/>
                                            </p:txEl>
                                          </p:spTgt>
                                        </p:tgtEl>
                                        <p:attrNameLst>
                                          <p:attrName>style.visibility</p:attrName>
                                        </p:attrNameLst>
                                      </p:cBhvr>
                                      <p:to>
                                        <p:strVal val="visible"/>
                                      </p:to>
                                    </p:set>
                                    <p:animEffect filter="fade" transition="in">
                                      <p:cBhvr>
                                        <p:cTn dur="500"/>
                                        <p:tgtEl>
                                          <p:spTgt spid="5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xEl>
                                              <p:pRg end="3" st="3"/>
                                            </p:txEl>
                                          </p:spTgt>
                                        </p:tgtEl>
                                        <p:attrNameLst>
                                          <p:attrName>style.visibility</p:attrName>
                                        </p:attrNameLst>
                                      </p:cBhvr>
                                      <p:to>
                                        <p:strVal val="visible"/>
                                      </p:to>
                                    </p:set>
                                    <p:animEffect filter="fade" transition="in">
                                      <p:cBhvr>
                                        <p:cTn dur="500"/>
                                        <p:tgtEl>
                                          <p:spTgt spid="56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86"/>
                                        </p:tgtEl>
                                      </p:cBhvr>
                                    </p:animEffect>
                                    <p:set>
                                      <p:cBhvr>
                                        <p:cTn dur="1" fill="hold">
                                          <p:stCondLst>
                                            <p:cond delay="500"/>
                                          </p:stCondLst>
                                        </p:cTn>
                                        <p:tgtEl>
                                          <p:spTgt spid="58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500"/>
                                        <p:tgtEl>
                                          <p:spTgt spid="6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500"/>
                                        <p:tgtEl>
                                          <p:spTgt spid="6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500"/>
                                        <p:tgtEl>
                                          <p:spTgt spid="6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500"/>
                                        <p:tgtEl>
                                          <p:spTgt spid="6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15"/>
          <p:cNvSpPr txBox="1"/>
          <p:nvPr>
            <p:ph type="title"/>
          </p:nvPr>
        </p:nvSpPr>
        <p:spPr>
          <a:xfrm>
            <a:off x="1902775" y="3262680"/>
            <a:ext cx="6504161" cy="590415"/>
          </a:xfrm>
          <a:prstGeom prst="rect">
            <a:avLst/>
          </a:prstGeom>
          <a:solidFill>
            <a:schemeClr val="lt1"/>
          </a:solid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4C3282"/>
              </a:buClr>
              <a:buSzPts val="3200"/>
              <a:buFont typeface="Quattrocento Sans"/>
              <a:buNone/>
            </a:pPr>
            <a:r>
              <a:rPr lang="en-US"/>
              <a:t>Big O</a:t>
            </a:r>
            <a:endParaRPr/>
          </a:p>
        </p:txBody>
      </p:sp>
      <p:sp>
        <p:nvSpPr>
          <p:cNvPr id="619" name="Google Shape;619;p15"/>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SU - ROBBIE WEBER</a:t>
            </a:r>
            <a:endParaRPr/>
          </a:p>
        </p:txBody>
      </p:sp>
      <p:sp>
        <p:nvSpPr>
          <p:cNvPr id="620" name="Google Shape;620;p15"/>
          <p:cNvSpPr txBox="1"/>
          <p:nvPr>
            <p:ph idx="1" type="body"/>
          </p:nvPr>
        </p:nvSpPr>
        <p:spPr>
          <a:xfrm>
            <a:off x="1902775" y="3931493"/>
            <a:ext cx="6504161" cy="50628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16"/>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B6A479"/>
              </a:buClr>
              <a:buSzPts val="4400"/>
              <a:buFont typeface="Quattrocento Sans"/>
              <a:buNone/>
            </a:pPr>
            <a:r>
              <a:rPr i="1" lang="en-US">
                <a:solidFill>
                  <a:srgbClr val="B6A479"/>
                </a:solidFill>
              </a:rPr>
              <a:t>Review: </a:t>
            </a:r>
            <a:r>
              <a:rPr lang="en-US"/>
              <a:t>Complexity Class </a:t>
            </a:r>
            <a:endParaRPr/>
          </a:p>
        </p:txBody>
      </p:sp>
      <p:sp>
        <p:nvSpPr>
          <p:cNvPr id="627" name="Google Shape;627;p16"/>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628" name="Google Shape;628;p16"/>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0" lvl="0" marL="0" marR="0" rtl="0" algn="l">
              <a:lnSpc>
                <a:spcPct val="90000"/>
              </a:lnSpc>
              <a:spcBef>
                <a:spcPts val="0"/>
              </a:spcBef>
              <a:spcAft>
                <a:spcPts val="0"/>
              </a:spcAft>
              <a:buClr>
                <a:schemeClr val="accent1"/>
              </a:buClr>
              <a:buSzPts val="2400"/>
              <a:buFont typeface="Twentieth Century"/>
              <a:buNone/>
            </a:pPr>
            <a:r>
              <a:rPr b="1" i="0" lang="en-US" sz="2400" u="none" cap="none" strike="noStrike">
                <a:solidFill>
                  <a:srgbClr val="4C3282"/>
                </a:solidFill>
                <a:latin typeface="Quattrocento Sans"/>
                <a:ea typeface="Quattrocento Sans"/>
                <a:cs typeface="Quattrocento Sans"/>
                <a:sym typeface="Quattrocento Sans"/>
              </a:rPr>
              <a:t>complexity class: </a:t>
            </a:r>
            <a:r>
              <a:rPr b="0" i="0" lang="en-US" sz="2400" u="none" cap="none" strike="noStrike">
                <a:solidFill>
                  <a:schemeClr val="dk1"/>
                </a:solidFill>
                <a:latin typeface="Quattrocento Sans"/>
                <a:ea typeface="Quattrocento Sans"/>
                <a:cs typeface="Quattrocento Sans"/>
                <a:sym typeface="Quattrocento Sans"/>
              </a:rPr>
              <a:t>A category of algorithm efficiency based on the algorithm's relationship to the input size N.</a:t>
            </a:r>
            <a:endParaRPr/>
          </a:p>
        </p:txBody>
      </p:sp>
      <p:graphicFrame>
        <p:nvGraphicFramePr>
          <p:cNvPr id="629" name="Google Shape;629;p16"/>
          <p:cNvGraphicFramePr/>
          <p:nvPr/>
        </p:nvGraphicFramePr>
        <p:xfrm>
          <a:off x="323539" y="2560398"/>
          <a:ext cx="3000000" cy="3000000"/>
        </p:xfrm>
        <a:graphic>
          <a:graphicData uri="http://schemas.openxmlformats.org/drawingml/2006/table">
            <a:tbl>
              <a:tblPr>
                <a:noFill/>
                <a:tableStyleId>{5A8379E3-33A4-40A0-975C-9F69E7BDFF95}</a:tableStyleId>
              </a:tblPr>
              <a:tblGrid>
                <a:gridCol w="1311200"/>
                <a:gridCol w="1137100"/>
                <a:gridCol w="1772450"/>
                <a:gridCol w="2085125"/>
              </a:tblGrid>
              <a:tr h="369900">
                <a:tc>
                  <a:txBody>
                    <a:bodyPr/>
                    <a:lstStyle/>
                    <a:p>
                      <a:pPr indent="0" lvl="0" marL="0" marR="0" rtl="0" algn="ctr">
                        <a:lnSpc>
                          <a:spcPct val="90000"/>
                        </a:lnSpc>
                        <a:spcBef>
                          <a:spcPts val="0"/>
                        </a:spcBef>
                        <a:spcAft>
                          <a:spcPts val="0"/>
                        </a:spcAft>
                        <a:buClr>
                          <a:schemeClr val="lt1"/>
                        </a:buClr>
                        <a:buSzPts val="1400"/>
                        <a:buFont typeface="Tahoma"/>
                        <a:buNone/>
                      </a:pPr>
                      <a:r>
                        <a:rPr b="1" i="0" lang="en-US" sz="1400" u="none" cap="none" strike="noStrike">
                          <a:solidFill>
                            <a:schemeClr val="lt1"/>
                          </a:solidFill>
                          <a:latin typeface="Tahoma"/>
                          <a:ea typeface="Tahoma"/>
                          <a:cs typeface="Tahoma"/>
                          <a:sym typeface="Tahoma"/>
                        </a:rPr>
                        <a:t>Complexity Class</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C3282"/>
                    </a:solidFill>
                  </a:tcPr>
                </a:tc>
                <a:tc>
                  <a:txBody>
                    <a:bodyPr/>
                    <a:lstStyle/>
                    <a:p>
                      <a:pPr indent="0" lvl="0" marL="0" marR="0" rtl="0" algn="ctr">
                        <a:lnSpc>
                          <a:spcPct val="90000"/>
                        </a:lnSpc>
                        <a:spcBef>
                          <a:spcPts val="0"/>
                        </a:spcBef>
                        <a:spcAft>
                          <a:spcPts val="0"/>
                        </a:spcAft>
                        <a:buClr>
                          <a:schemeClr val="lt1"/>
                        </a:buClr>
                        <a:buSzPts val="1400"/>
                        <a:buFont typeface="Tahoma"/>
                        <a:buNone/>
                      </a:pPr>
                      <a:r>
                        <a:rPr b="1" i="0" lang="en-US" sz="1400" u="none" cap="none" strike="noStrike">
                          <a:solidFill>
                            <a:schemeClr val="lt1"/>
                          </a:solidFill>
                          <a:latin typeface="Tahoma"/>
                          <a:ea typeface="Tahoma"/>
                          <a:cs typeface="Tahoma"/>
                          <a:sym typeface="Tahoma"/>
                        </a:rPr>
                        <a:t>Big-O</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C3282"/>
                    </a:solidFill>
                  </a:tcPr>
                </a:tc>
                <a:tc>
                  <a:txBody>
                    <a:bodyPr/>
                    <a:lstStyle/>
                    <a:p>
                      <a:pPr indent="0" lvl="0" marL="0" marR="0" rtl="0" algn="ctr">
                        <a:lnSpc>
                          <a:spcPct val="90000"/>
                        </a:lnSpc>
                        <a:spcBef>
                          <a:spcPts val="0"/>
                        </a:spcBef>
                        <a:spcAft>
                          <a:spcPts val="0"/>
                        </a:spcAft>
                        <a:buClr>
                          <a:schemeClr val="lt1"/>
                        </a:buClr>
                        <a:buSzPts val="1400"/>
                        <a:buFont typeface="Tahoma"/>
                        <a:buNone/>
                      </a:pPr>
                      <a:r>
                        <a:rPr b="1" i="0" lang="en-US" sz="1400" u="none" cap="none" strike="noStrike">
                          <a:solidFill>
                            <a:schemeClr val="lt1"/>
                          </a:solidFill>
                          <a:latin typeface="Tahoma"/>
                          <a:ea typeface="Tahoma"/>
                          <a:cs typeface="Tahoma"/>
                          <a:sym typeface="Tahoma"/>
                        </a:rPr>
                        <a:t>Runtime if you double N</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C3282"/>
                    </a:solidFill>
                  </a:tcPr>
                </a:tc>
                <a:tc>
                  <a:txBody>
                    <a:bodyPr/>
                    <a:lstStyle/>
                    <a:p>
                      <a:pPr indent="0" lvl="0" marL="0" marR="0" rtl="0" algn="ctr">
                        <a:lnSpc>
                          <a:spcPct val="90000"/>
                        </a:lnSpc>
                        <a:spcBef>
                          <a:spcPts val="0"/>
                        </a:spcBef>
                        <a:spcAft>
                          <a:spcPts val="0"/>
                        </a:spcAft>
                        <a:buClr>
                          <a:schemeClr val="lt1"/>
                        </a:buClr>
                        <a:buSzPts val="1400"/>
                        <a:buFont typeface="Tahoma"/>
                        <a:buNone/>
                      </a:pPr>
                      <a:r>
                        <a:rPr b="1" i="0" lang="en-US" sz="1400" u="none" cap="none" strike="noStrike">
                          <a:solidFill>
                            <a:schemeClr val="lt1"/>
                          </a:solidFill>
                          <a:latin typeface="Tahoma"/>
                          <a:ea typeface="Tahoma"/>
                          <a:cs typeface="Tahoma"/>
                          <a:sym typeface="Tahoma"/>
                        </a:rPr>
                        <a:t>Example Algorithm</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C3282"/>
                    </a:solidFill>
                  </a:tcPr>
                </a:tc>
              </a:tr>
              <a:tr h="369900">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constant</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O(1)</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unchanged</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Accessing an index of an array</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9900">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logarithmic</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O(log</a:t>
                      </a:r>
                      <a:r>
                        <a:rPr b="0" baseline="-25000" i="0" lang="en-US" sz="1400" u="none" cap="none" strike="noStrike">
                          <a:solidFill>
                            <a:schemeClr val="dk1"/>
                          </a:solidFill>
                          <a:latin typeface="Tahoma"/>
                          <a:ea typeface="Tahoma"/>
                          <a:cs typeface="Tahoma"/>
                          <a:sym typeface="Tahoma"/>
                        </a:rPr>
                        <a:t>2</a:t>
                      </a:r>
                      <a:r>
                        <a:rPr b="0" i="0" lang="en-US" sz="1400" u="none" cap="none" strike="noStrike">
                          <a:solidFill>
                            <a:schemeClr val="dk1"/>
                          </a:solidFill>
                          <a:latin typeface="Tahoma"/>
                          <a:ea typeface="Tahoma"/>
                          <a:cs typeface="Tahoma"/>
                          <a:sym typeface="Tahoma"/>
                        </a:rPr>
                        <a:t> N)</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increases slightly</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Binary search</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9900">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linear</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O(N)</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doubles</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Looping over an array</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47300">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log-linear</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O(N log</a:t>
                      </a:r>
                      <a:r>
                        <a:rPr b="0" baseline="-25000" i="0" lang="en-US" sz="1400" u="none" cap="none" strike="noStrike">
                          <a:solidFill>
                            <a:schemeClr val="dk1"/>
                          </a:solidFill>
                          <a:latin typeface="Tahoma"/>
                          <a:ea typeface="Tahoma"/>
                          <a:cs typeface="Tahoma"/>
                          <a:sym typeface="Tahoma"/>
                        </a:rPr>
                        <a:t>2</a:t>
                      </a:r>
                      <a:r>
                        <a:rPr b="0" i="0" lang="en-US" sz="1400" u="none" cap="none" strike="noStrike">
                          <a:solidFill>
                            <a:schemeClr val="dk1"/>
                          </a:solidFill>
                          <a:latin typeface="Tahoma"/>
                          <a:ea typeface="Tahoma"/>
                          <a:cs typeface="Tahoma"/>
                          <a:sym typeface="Tahoma"/>
                        </a:rPr>
                        <a:t> N)</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slightly more than doubles</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Merge sort algorithm</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9750">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quadratic</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O(N</a:t>
                      </a:r>
                      <a:r>
                        <a:rPr b="0" baseline="30000" i="0" lang="en-US" sz="1400" u="none" cap="none" strike="noStrike">
                          <a:solidFill>
                            <a:schemeClr val="dk1"/>
                          </a:solidFill>
                          <a:latin typeface="Tahoma"/>
                          <a:ea typeface="Tahoma"/>
                          <a:cs typeface="Tahoma"/>
                          <a:sym typeface="Tahoma"/>
                        </a:rPr>
                        <a:t>2</a:t>
                      </a:r>
                      <a:r>
                        <a:rPr b="0" i="0" lang="en-US" sz="1400" u="none" cap="none" strike="noStrike">
                          <a:solidFill>
                            <a:schemeClr val="dk1"/>
                          </a:solidFill>
                          <a:latin typeface="Tahoma"/>
                          <a:ea typeface="Tahoma"/>
                          <a:cs typeface="Tahoma"/>
                          <a:sym typeface="Tahoma"/>
                        </a:rPr>
                        <a:t>)</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quadruples</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Nested loops!</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9750">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6000">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exponential</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O(2</a:t>
                      </a:r>
                      <a:r>
                        <a:rPr b="0" baseline="30000" i="0" lang="en-US" sz="1400" u="none" cap="none" strike="noStrike">
                          <a:solidFill>
                            <a:schemeClr val="dk1"/>
                          </a:solidFill>
                          <a:latin typeface="Tahoma"/>
                          <a:ea typeface="Tahoma"/>
                          <a:cs typeface="Tahoma"/>
                          <a:sym typeface="Tahoma"/>
                        </a:rPr>
                        <a:t>N</a:t>
                      </a:r>
                      <a:r>
                        <a:rPr b="0" i="0" lang="en-US" sz="1400" u="none" cap="none" strike="noStrike">
                          <a:solidFill>
                            <a:schemeClr val="dk1"/>
                          </a:solidFill>
                          <a:latin typeface="Tahoma"/>
                          <a:ea typeface="Tahoma"/>
                          <a:cs typeface="Tahoma"/>
                          <a:sym typeface="Tahoma"/>
                        </a:rPr>
                        <a:t>)</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multiplies drastically</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400"/>
                        <a:buFont typeface="Tahoma"/>
                        <a:buNone/>
                      </a:pPr>
                      <a:r>
                        <a:rPr b="0" i="0" lang="en-US" sz="1400" u="none" cap="none" strike="noStrike">
                          <a:solidFill>
                            <a:schemeClr val="dk1"/>
                          </a:solidFill>
                          <a:latin typeface="Tahoma"/>
                          <a:ea typeface="Tahoma"/>
                          <a:cs typeface="Tahoma"/>
                          <a:sym typeface="Tahoma"/>
                        </a:rPr>
                        <a:t>Fibonacci with recursion</a:t>
                      </a:r>
                      <a:endParaRPr/>
                    </a:p>
                  </a:txBody>
                  <a:tcPr marT="39675" marB="3967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A screenshot of a cell phone &#10; &#10;Description automatically generated" id="630" name="Google Shape;630;p16"/>
          <p:cNvPicPr preferRelativeResize="0"/>
          <p:nvPr/>
        </p:nvPicPr>
        <p:blipFill rotWithShape="1">
          <a:blip r:embed="rId3">
            <a:alphaModFix/>
          </a:blip>
          <a:srcRect b="0" l="3000" r="1213" t="0"/>
          <a:stretch/>
        </p:blipFill>
        <p:spPr>
          <a:xfrm>
            <a:off x="6757172" y="2652542"/>
            <a:ext cx="5257027" cy="3392535"/>
          </a:xfrm>
          <a:prstGeom prst="rect">
            <a:avLst/>
          </a:prstGeom>
          <a:noFill/>
          <a:ln>
            <a:noFill/>
          </a:ln>
        </p:spPr>
      </p:pic>
      <p:sp>
        <p:nvSpPr>
          <p:cNvPr id="631" name="Google Shape;631;p16"/>
          <p:cNvSpPr txBox="1"/>
          <p:nvPr>
            <p:ph idx="11" type="ftr"/>
          </p:nvPr>
        </p:nvSpPr>
        <p:spPr>
          <a:xfrm>
            <a:off x="5715301" y="6521027"/>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
        <p:nvSpPr>
          <p:cNvPr id="632" name="Google Shape;632;p16"/>
          <p:cNvSpPr txBox="1"/>
          <p:nvPr/>
        </p:nvSpPr>
        <p:spPr>
          <a:xfrm>
            <a:off x="7295579" y="218505"/>
            <a:ext cx="459705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Note: You don’t have to understand all of this right now – we’ll dive into it soon.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17"/>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Code to Big-Oh</a:t>
            </a:r>
            <a:endParaRPr/>
          </a:p>
        </p:txBody>
      </p:sp>
      <p:sp>
        <p:nvSpPr>
          <p:cNvPr id="638" name="Google Shape;638;p17"/>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639" name="Google Shape;639;p17"/>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AU – SCHAFER</a:t>
            </a:r>
            <a:endParaRPr/>
          </a:p>
        </p:txBody>
      </p:sp>
      <p:sp>
        <p:nvSpPr>
          <p:cNvPr id="640" name="Google Shape;640;p17"/>
          <p:cNvSpPr/>
          <p:nvPr/>
        </p:nvSpPr>
        <p:spPr>
          <a:xfrm>
            <a:off x="3443844" y="2411739"/>
            <a:ext cx="5474525" cy="521742"/>
          </a:xfrm>
          <a:prstGeom prst="rightArrow">
            <a:avLst>
              <a:gd fmla="val 50000" name="adj1"/>
              <a:gd fmla="val 50000" name="adj2"/>
            </a:avLst>
          </a:prstGeom>
          <a:solidFill>
            <a:srgbClr val="B6A4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41" name="Google Shape;641;p17"/>
          <p:cNvSpPr txBox="1"/>
          <p:nvPr>
            <p:ph idx="1" type="body"/>
          </p:nvPr>
        </p:nvSpPr>
        <p:spPr>
          <a:xfrm>
            <a:off x="614532" y="4789714"/>
            <a:ext cx="10882745" cy="1698172"/>
          </a:xfrm>
          <a:prstGeom prst="rect">
            <a:avLst/>
          </a:prstGeom>
          <a:noFill/>
          <a:ln>
            <a:noFill/>
          </a:ln>
        </p:spPr>
        <p:txBody>
          <a:bodyPr anchorCtr="0" anchor="t" bIns="45700" lIns="45700" spcFirstLastPara="1" rIns="45700" wrap="square" tIns="45700">
            <a:normAutofit fontScale="92500" lnSpcReduction="10000"/>
          </a:bodyPr>
          <a:lstStyle/>
          <a:p>
            <a:pPr indent="-129222" lvl="0" marL="91440" rtl="0" algn="l">
              <a:lnSpc>
                <a:spcPct val="90000"/>
              </a:lnSpc>
              <a:spcBef>
                <a:spcPts val="0"/>
              </a:spcBef>
              <a:spcAft>
                <a:spcPts val="0"/>
              </a:spcAft>
              <a:buSzPct val="100000"/>
              <a:buChar char=" "/>
            </a:pPr>
            <a:r>
              <a:rPr lang="en-US"/>
              <a:t>143 general patterns: “O(1) constant is no loops, O(n) is one loop, O(n</a:t>
            </a:r>
            <a:r>
              <a:rPr baseline="30000" lang="en-US"/>
              <a:t>2</a:t>
            </a:r>
            <a:r>
              <a:rPr lang="en-US"/>
              <a:t>) is nested loops”</a:t>
            </a:r>
            <a:endParaRPr/>
          </a:p>
          <a:p>
            <a:pPr indent="-137160" lvl="1" marL="265176" rtl="0" algn="l">
              <a:lnSpc>
                <a:spcPct val="90000"/>
              </a:lnSpc>
              <a:spcBef>
                <a:spcPts val="400"/>
              </a:spcBef>
              <a:spcAft>
                <a:spcPts val="0"/>
              </a:spcAft>
              <a:buSzPct val="100000"/>
              <a:buChar char="-"/>
            </a:pPr>
            <a:r>
              <a:rPr lang="en-US"/>
              <a:t>This is still useful!</a:t>
            </a:r>
            <a:endParaRPr/>
          </a:p>
          <a:p>
            <a:pPr indent="-137160" lvl="1" marL="265176" rtl="0" algn="l">
              <a:lnSpc>
                <a:spcPct val="90000"/>
              </a:lnSpc>
              <a:spcBef>
                <a:spcPts val="600"/>
              </a:spcBef>
              <a:spcAft>
                <a:spcPts val="0"/>
              </a:spcAft>
              <a:buSzPct val="100000"/>
              <a:buChar char="-"/>
            </a:pPr>
            <a:r>
              <a:rPr lang="en-US"/>
              <a:t>But in 373 we’ll go much more in depth: we can explain more about </a:t>
            </a:r>
            <a:r>
              <a:rPr i="1" lang="en-US"/>
              <a:t>why</a:t>
            </a:r>
            <a:r>
              <a:rPr lang="en-US"/>
              <a:t>, and how to handle more complex cases when they arise (which they will!)</a:t>
            </a:r>
            <a:endParaRPr/>
          </a:p>
        </p:txBody>
      </p:sp>
      <p:sp>
        <p:nvSpPr>
          <p:cNvPr id="642" name="Google Shape;642;p17"/>
          <p:cNvSpPr/>
          <p:nvPr/>
        </p:nvSpPr>
        <p:spPr>
          <a:xfrm>
            <a:off x="1193959" y="2016652"/>
            <a:ext cx="1878856" cy="1105786"/>
          </a:xfrm>
          <a:prstGeom prst="rect">
            <a:avLst/>
          </a:prstGeom>
          <a:solidFill>
            <a:srgbClr val="4C32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Twentieth Century"/>
                <a:ea typeface="Twentieth Century"/>
                <a:cs typeface="Twentieth Century"/>
                <a:sym typeface="Twentieth Century"/>
              </a:rPr>
              <a:t>CODE</a:t>
            </a:r>
            <a:endParaRPr/>
          </a:p>
        </p:txBody>
      </p:sp>
      <p:sp>
        <p:nvSpPr>
          <p:cNvPr id="643" name="Google Shape;643;p17"/>
          <p:cNvSpPr/>
          <p:nvPr/>
        </p:nvSpPr>
        <p:spPr>
          <a:xfrm>
            <a:off x="9119185" y="2011989"/>
            <a:ext cx="1878856" cy="1105786"/>
          </a:xfrm>
          <a:prstGeom prst="rect">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Twentieth Century"/>
                <a:ea typeface="Twentieth Century"/>
                <a:cs typeface="Twentieth Century"/>
                <a:sym typeface="Twentieth Century"/>
              </a:rPr>
              <a:t>BIG-OH</a:t>
            </a:r>
            <a:endParaRPr/>
          </a:p>
        </p:txBody>
      </p:sp>
      <p:sp>
        <p:nvSpPr>
          <p:cNvPr id="644" name="Google Shape;644;p17"/>
          <p:cNvSpPr/>
          <p:nvPr/>
        </p:nvSpPr>
        <p:spPr>
          <a:xfrm>
            <a:off x="4421209" y="1434004"/>
            <a:ext cx="3349582" cy="2431473"/>
          </a:xfrm>
          <a:prstGeom prst="cloud">
            <a:avLst/>
          </a:prstGeom>
          <a:solidFill>
            <a:srgbClr val="B6A4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645" name="Google Shape;645;p17"/>
          <p:cNvPicPr preferRelativeResize="0"/>
          <p:nvPr/>
        </p:nvPicPr>
        <p:blipFill rotWithShape="1">
          <a:blip r:embed="rId3">
            <a:alphaModFix/>
          </a:blip>
          <a:srcRect b="0" l="0" r="0" t="0"/>
          <a:stretch/>
        </p:blipFill>
        <p:spPr>
          <a:xfrm>
            <a:off x="4867862" y="1998231"/>
            <a:ext cx="2376086" cy="1335360"/>
          </a:xfrm>
          <a:prstGeom prst="rect">
            <a:avLst/>
          </a:prstGeom>
          <a:noFill/>
          <a:ln>
            <a:noFill/>
          </a:ln>
        </p:spPr>
      </p:pic>
      <p:sp>
        <p:nvSpPr>
          <p:cNvPr id="646" name="Google Shape;646;p17"/>
          <p:cNvSpPr txBox="1"/>
          <p:nvPr/>
        </p:nvSpPr>
        <p:spPr>
          <a:xfrm>
            <a:off x="638426" y="3341418"/>
            <a:ext cx="298992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onsolas"/>
                <a:ea typeface="Consolas"/>
                <a:cs typeface="Consolas"/>
                <a:sym typeface="Consolas"/>
              </a:rPr>
              <a:t>for (i = 0; i &lt; n; i++)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a[i] = 1;</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b[i] = 2;</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a:t>
            </a:r>
            <a:endParaRPr/>
          </a:p>
        </p:txBody>
      </p:sp>
      <p:sp>
        <p:nvSpPr>
          <p:cNvPr id="647" name="Google Shape;647;p17"/>
          <p:cNvSpPr txBox="1"/>
          <p:nvPr/>
        </p:nvSpPr>
        <p:spPr>
          <a:xfrm>
            <a:off x="9735447" y="3235756"/>
            <a:ext cx="64633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wentieth Century"/>
                <a:ea typeface="Twentieth Century"/>
                <a:cs typeface="Twentieth Century"/>
                <a:sym typeface="Twentieth Century"/>
              </a:rPr>
              <a:t>O(n)</a:t>
            </a:r>
            <a:endParaRPr/>
          </a:p>
        </p:txBody>
      </p:sp>
      <p:sp>
        <p:nvSpPr>
          <p:cNvPr id="648" name="Google Shape;648;p17"/>
          <p:cNvSpPr txBox="1"/>
          <p:nvPr/>
        </p:nvSpPr>
        <p:spPr>
          <a:xfrm>
            <a:off x="6256444" y="2276095"/>
            <a:ext cx="1514347" cy="26468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600">
                <a:solidFill>
                  <a:srgbClr val="4C3282"/>
                </a:solidFill>
                <a:latin typeface="Helvetica Neue"/>
                <a:ea typeface="Helvetica Neue"/>
                <a:cs typeface="Helvetica Neue"/>
                <a:sym typeface="Helvetica Neue"/>
              </a:rPr>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18"/>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Meet Algorithmic Analysis</a:t>
            </a:r>
            <a:endParaRPr/>
          </a:p>
        </p:txBody>
      </p:sp>
      <p:sp>
        <p:nvSpPr>
          <p:cNvPr id="654" name="Google Shape;654;p18"/>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655" name="Google Shape;655;p18"/>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AU – SCHAFER</a:t>
            </a:r>
            <a:endParaRPr/>
          </a:p>
        </p:txBody>
      </p:sp>
      <p:sp>
        <p:nvSpPr>
          <p:cNvPr id="656" name="Google Shape;656;p18"/>
          <p:cNvSpPr/>
          <p:nvPr/>
        </p:nvSpPr>
        <p:spPr>
          <a:xfrm>
            <a:off x="9750282" y="1916034"/>
            <a:ext cx="1700153" cy="110578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Twentieth Century"/>
                <a:ea typeface="Twentieth Century"/>
                <a:cs typeface="Twentieth Century"/>
                <a:sym typeface="Twentieth Century"/>
              </a:rPr>
              <a:t>COMPLEXITY</a:t>
            </a:r>
            <a:endParaRPr/>
          </a:p>
          <a:p>
            <a:pPr indent="0" lvl="0" marL="0" marR="0" rtl="0" algn="ctr">
              <a:spcBef>
                <a:spcPts val="0"/>
              </a:spcBef>
              <a:spcAft>
                <a:spcPts val="0"/>
              </a:spcAft>
              <a:buNone/>
            </a:pPr>
            <a:r>
              <a:rPr b="1" lang="en-US" sz="1800">
                <a:solidFill>
                  <a:schemeClr val="lt1"/>
                </a:solidFill>
                <a:latin typeface="Twentieth Century"/>
                <a:ea typeface="Twentieth Century"/>
                <a:cs typeface="Twentieth Century"/>
                <a:sym typeface="Twentieth Century"/>
              </a:rPr>
              <a:t>CLASS</a:t>
            </a:r>
            <a:endParaRPr sz="1800">
              <a:solidFill>
                <a:schemeClr val="lt1"/>
              </a:solidFill>
              <a:latin typeface="Twentieth Century"/>
              <a:ea typeface="Twentieth Century"/>
              <a:cs typeface="Twentieth Century"/>
              <a:sym typeface="Twentieth Century"/>
            </a:endParaRPr>
          </a:p>
        </p:txBody>
      </p:sp>
      <p:sp>
        <p:nvSpPr>
          <p:cNvPr id="657" name="Google Shape;657;p18"/>
          <p:cNvSpPr/>
          <p:nvPr/>
        </p:nvSpPr>
        <p:spPr>
          <a:xfrm>
            <a:off x="9472751" y="2276767"/>
            <a:ext cx="532515" cy="385780"/>
          </a:xfrm>
          <a:prstGeom prst="flowChartCollat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658" name="Google Shape;658;p18"/>
          <p:cNvSpPr/>
          <p:nvPr/>
        </p:nvSpPr>
        <p:spPr>
          <a:xfrm rot="5400000">
            <a:off x="9415387" y="2327652"/>
            <a:ext cx="385780" cy="284010"/>
          </a:xfrm>
          <a:prstGeom prst="triangle">
            <a:avLst>
              <a:gd fmla="val 50000" name="adj"/>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59" name="Google Shape;659;p18"/>
          <p:cNvSpPr/>
          <p:nvPr/>
        </p:nvSpPr>
        <p:spPr>
          <a:xfrm>
            <a:off x="1998245" y="1916034"/>
            <a:ext cx="365760" cy="365760"/>
          </a:xfrm>
          <a:prstGeom prst="rect">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60" name="Google Shape;660;p18"/>
          <p:cNvSpPr/>
          <p:nvPr/>
        </p:nvSpPr>
        <p:spPr>
          <a:xfrm>
            <a:off x="1998245" y="2656060"/>
            <a:ext cx="365760" cy="365760"/>
          </a:xfrm>
          <a:prstGeom prst="rect">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61" name="Google Shape;661;p18"/>
          <p:cNvSpPr/>
          <p:nvPr/>
        </p:nvSpPr>
        <p:spPr>
          <a:xfrm>
            <a:off x="2364005" y="1916034"/>
            <a:ext cx="2455665" cy="1105786"/>
          </a:xfrm>
          <a:prstGeom prst="rect">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62" name="Google Shape;662;p18"/>
          <p:cNvSpPr/>
          <p:nvPr/>
        </p:nvSpPr>
        <p:spPr>
          <a:xfrm>
            <a:off x="6438073" y="1916034"/>
            <a:ext cx="365760" cy="365760"/>
          </a:xfrm>
          <a:prstGeom prst="rect">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63" name="Google Shape;663;p18"/>
          <p:cNvSpPr/>
          <p:nvPr/>
        </p:nvSpPr>
        <p:spPr>
          <a:xfrm>
            <a:off x="6438073" y="2656060"/>
            <a:ext cx="365760" cy="365760"/>
          </a:xfrm>
          <a:prstGeom prst="rect">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64" name="Google Shape;664;p18"/>
          <p:cNvSpPr/>
          <p:nvPr/>
        </p:nvSpPr>
        <p:spPr>
          <a:xfrm>
            <a:off x="6803833" y="1916034"/>
            <a:ext cx="2668772" cy="1105786"/>
          </a:xfrm>
          <a:prstGeom prst="rect">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65" name="Google Shape;665;p18"/>
          <p:cNvSpPr/>
          <p:nvPr/>
        </p:nvSpPr>
        <p:spPr>
          <a:xfrm flipH="1">
            <a:off x="6090047" y="2287462"/>
            <a:ext cx="1061359" cy="357006"/>
          </a:xfrm>
          <a:prstGeom prst="flowChartOnlineStorag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66" name="Google Shape;666;p18"/>
          <p:cNvSpPr/>
          <p:nvPr/>
        </p:nvSpPr>
        <p:spPr>
          <a:xfrm flipH="1">
            <a:off x="4163056" y="2281794"/>
            <a:ext cx="965902" cy="381164"/>
          </a:xfrm>
          <a:prstGeom prst="flowChartOnlineStorage">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67" name="Google Shape;667;p18"/>
          <p:cNvSpPr/>
          <p:nvPr/>
        </p:nvSpPr>
        <p:spPr>
          <a:xfrm flipH="1">
            <a:off x="4944585" y="2279349"/>
            <a:ext cx="1119941" cy="376711"/>
          </a:xfrm>
          <a:prstGeom prst="flowChartOnlineStorag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68" name="Google Shape;668;p18"/>
          <p:cNvSpPr/>
          <p:nvPr/>
        </p:nvSpPr>
        <p:spPr>
          <a:xfrm>
            <a:off x="4814701" y="1914812"/>
            <a:ext cx="365760" cy="36576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69" name="Google Shape;669;p18"/>
          <p:cNvSpPr/>
          <p:nvPr/>
        </p:nvSpPr>
        <p:spPr>
          <a:xfrm>
            <a:off x="4814701" y="2656060"/>
            <a:ext cx="365760" cy="36576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70" name="Google Shape;670;p18"/>
          <p:cNvSpPr/>
          <p:nvPr/>
        </p:nvSpPr>
        <p:spPr>
          <a:xfrm>
            <a:off x="881145" y="1916034"/>
            <a:ext cx="1121652" cy="110578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Twentieth Century"/>
                <a:ea typeface="Twentieth Century"/>
                <a:cs typeface="Twentieth Century"/>
                <a:sym typeface="Twentieth Century"/>
              </a:rPr>
              <a:t>CODE</a:t>
            </a:r>
            <a:endParaRPr/>
          </a:p>
        </p:txBody>
      </p:sp>
      <p:sp>
        <p:nvSpPr>
          <p:cNvPr id="671" name="Google Shape;671;p18"/>
          <p:cNvSpPr/>
          <p:nvPr/>
        </p:nvSpPr>
        <p:spPr>
          <a:xfrm>
            <a:off x="1949073" y="2265740"/>
            <a:ext cx="418989" cy="39680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72" name="Google Shape;672;p18"/>
          <p:cNvSpPr/>
          <p:nvPr/>
        </p:nvSpPr>
        <p:spPr>
          <a:xfrm>
            <a:off x="9472605" y="1918294"/>
            <a:ext cx="365760" cy="3657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73" name="Google Shape;673;p18"/>
          <p:cNvSpPr/>
          <p:nvPr/>
        </p:nvSpPr>
        <p:spPr>
          <a:xfrm>
            <a:off x="9472605" y="2657112"/>
            <a:ext cx="365760" cy="3657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74" name="Google Shape;674;p18"/>
          <p:cNvSpPr/>
          <p:nvPr/>
        </p:nvSpPr>
        <p:spPr>
          <a:xfrm>
            <a:off x="514885" y="1916034"/>
            <a:ext cx="365760" cy="36576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75" name="Google Shape;675;p18"/>
          <p:cNvSpPr/>
          <p:nvPr/>
        </p:nvSpPr>
        <p:spPr>
          <a:xfrm>
            <a:off x="514884" y="2656060"/>
            <a:ext cx="365760" cy="36576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76" name="Google Shape;676;p18"/>
          <p:cNvSpPr/>
          <p:nvPr/>
        </p:nvSpPr>
        <p:spPr>
          <a:xfrm rot="5400000">
            <a:off x="11421174" y="2295002"/>
            <a:ext cx="424282" cy="365760"/>
          </a:xfrm>
          <a:prstGeom prst="triangl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77" name="Google Shape;677;p18"/>
          <p:cNvSpPr/>
          <p:nvPr/>
        </p:nvSpPr>
        <p:spPr>
          <a:xfrm>
            <a:off x="2587093" y="2058122"/>
            <a:ext cx="2044962" cy="792969"/>
          </a:xfrm>
          <a:prstGeom prst="rightArrow">
            <a:avLst>
              <a:gd fmla="val 50000" name="adj1"/>
              <a:gd fmla="val 50000" name="adj2"/>
            </a:avLst>
          </a:prstGeom>
          <a:solidFill>
            <a:srgbClr val="BAC7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78" name="Google Shape;678;p18"/>
          <p:cNvSpPr txBox="1"/>
          <p:nvPr/>
        </p:nvSpPr>
        <p:spPr>
          <a:xfrm>
            <a:off x="2737879" y="2293216"/>
            <a:ext cx="16305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Code Modeling</a:t>
            </a:r>
            <a:endParaRPr/>
          </a:p>
        </p:txBody>
      </p:sp>
      <p:sp>
        <p:nvSpPr>
          <p:cNvPr id="679" name="Google Shape;679;p18"/>
          <p:cNvSpPr/>
          <p:nvPr/>
        </p:nvSpPr>
        <p:spPr>
          <a:xfrm flipH="1">
            <a:off x="5677559" y="2276767"/>
            <a:ext cx="1119941" cy="376711"/>
          </a:xfrm>
          <a:prstGeom prst="flowChartOnlineStorag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80" name="Google Shape;680;p18"/>
          <p:cNvSpPr/>
          <p:nvPr/>
        </p:nvSpPr>
        <p:spPr>
          <a:xfrm>
            <a:off x="5176839" y="1916034"/>
            <a:ext cx="1662037" cy="1105786"/>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Twentieth Century"/>
                <a:ea typeface="Twentieth Century"/>
                <a:cs typeface="Twentieth Century"/>
                <a:sym typeface="Twentieth Century"/>
              </a:rPr>
              <a:t>RUNTIME</a:t>
            </a:r>
            <a:endParaRPr/>
          </a:p>
          <a:p>
            <a:pPr indent="0" lvl="0" marL="0" marR="0" rtl="0" algn="ctr">
              <a:spcBef>
                <a:spcPts val="0"/>
              </a:spcBef>
              <a:spcAft>
                <a:spcPts val="0"/>
              </a:spcAft>
              <a:buNone/>
            </a:pPr>
            <a:r>
              <a:rPr b="1" lang="en-US" sz="1800">
                <a:solidFill>
                  <a:schemeClr val="lt1"/>
                </a:solidFill>
                <a:latin typeface="Twentieth Century"/>
                <a:ea typeface="Twentieth Century"/>
                <a:cs typeface="Twentieth Century"/>
                <a:sym typeface="Twentieth Century"/>
              </a:rPr>
              <a:t>FUNCTION</a:t>
            </a:r>
            <a:endParaRPr/>
          </a:p>
        </p:txBody>
      </p:sp>
      <p:sp>
        <p:nvSpPr>
          <p:cNvPr id="681" name="Google Shape;681;p18"/>
          <p:cNvSpPr/>
          <p:nvPr/>
        </p:nvSpPr>
        <p:spPr>
          <a:xfrm flipH="1">
            <a:off x="6961995" y="2282492"/>
            <a:ext cx="1119941" cy="376711"/>
          </a:xfrm>
          <a:prstGeom prst="flowChartOnlineStorage">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82" name="Google Shape;682;p18"/>
          <p:cNvSpPr/>
          <p:nvPr/>
        </p:nvSpPr>
        <p:spPr>
          <a:xfrm>
            <a:off x="7239672" y="2074362"/>
            <a:ext cx="2191558" cy="792969"/>
          </a:xfrm>
          <a:prstGeom prst="rightArrow">
            <a:avLst>
              <a:gd fmla="val 50000" name="adj1"/>
              <a:gd fmla="val 50000" name="adj2"/>
            </a:avLst>
          </a:prstGeom>
          <a:solidFill>
            <a:srgbClr val="BAC7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683" name="Google Shape;683;p18"/>
          <p:cNvSpPr txBox="1"/>
          <p:nvPr/>
        </p:nvSpPr>
        <p:spPr>
          <a:xfrm>
            <a:off x="7251439" y="2293216"/>
            <a:ext cx="20969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Asymptotic Analysis</a:t>
            </a:r>
            <a:endParaRPr/>
          </a:p>
        </p:txBody>
      </p:sp>
      <p:sp>
        <p:nvSpPr>
          <p:cNvPr id="684" name="Google Shape;684;p18"/>
          <p:cNvSpPr txBox="1"/>
          <p:nvPr>
            <p:ph idx="1" type="body"/>
          </p:nvPr>
        </p:nvSpPr>
        <p:spPr>
          <a:xfrm>
            <a:off x="375804" y="4703263"/>
            <a:ext cx="11440391" cy="1698172"/>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a:solidFill>
                  <a:srgbClr val="4C3282"/>
                </a:solidFill>
              </a:rPr>
              <a:t>Algorithmic Analysis</a:t>
            </a:r>
            <a:r>
              <a:rPr lang="en-US"/>
              <a:t>: The overall process of characterizing code with a complexity class, consisting of:</a:t>
            </a:r>
            <a:endParaRPr/>
          </a:p>
          <a:p>
            <a:pPr indent="-137159" lvl="1" marL="265176" rtl="0" algn="l">
              <a:lnSpc>
                <a:spcPct val="90000"/>
              </a:lnSpc>
              <a:spcBef>
                <a:spcPts val="400"/>
              </a:spcBef>
              <a:spcAft>
                <a:spcPts val="0"/>
              </a:spcAft>
              <a:buSzPts val="1800"/>
              <a:buChar char="-"/>
            </a:pPr>
            <a:r>
              <a:rPr b="1" lang="en-US">
                <a:solidFill>
                  <a:srgbClr val="4C3282"/>
                </a:solidFill>
              </a:rPr>
              <a:t>Code Modeling</a:t>
            </a:r>
            <a:r>
              <a:rPr lang="en-US"/>
              <a:t>: Code 🡪 Function describing code’s runtime</a:t>
            </a:r>
            <a:endParaRPr/>
          </a:p>
          <a:p>
            <a:pPr indent="-137159" lvl="1" marL="265176" rtl="0" algn="l">
              <a:lnSpc>
                <a:spcPct val="90000"/>
              </a:lnSpc>
              <a:spcBef>
                <a:spcPts val="600"/>
              </a:spcBef>
              <a:spcAft>
                <a:spcPts val="0"/>
              </a:spcAft>
              <a:buSzPts val="1800"/>
              <a:buChar char="-"/>
            </a:pPr>
            <a:r>
              <a:rPr b="1" lang="en-US">
                <a:solidFill>
                  <a:srgbClr val="4C3282"/>
                </a:solidFill>
              </a:rPr>
              <a:t>Asymptotic Analysis</a:t>
            </a:r>
            <a:r>
              <a:rPr lang="en-US"/>
              <a:t>: Function 🡪 Complexity class describing asymptotic behavior</a:t>
            </a:r>
            <a:endParaRPr/>
          </a:p>
        </p:txBody>
      </p:sp>
      <p:sp>
        <p:nvSpPr>
          <p:cNvPr id="685" name="Google Shape;685;p18"/>
          <p:cNvSpPr/>
          <p:nvPr/>
        </p:nvSpPr>
        <p:spPr>
          <a:xfrm>
            <a:off x="3041941" y="1349370"/>
            <a:ext cx="762636" cy="762636"/>
          </a:xfrm>
          <a:prstGeom prst="ellipse">
            <a:avLst/>
          </a:prstGeom>
          <a:solidFill>
            <a:srgbClr val="4C32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Montserrat"/>
                <a:ea typeface="Montserrat"/>
                <a:cs typeface="Montserrat"/>
                <a:sym typeface="Montserrat"/>
              </a:rPr>
              <a:t>1</a:t>
            </a:r>
            <a:endParaRPr/>
          </a:p>
        </p:txBody>
      </p:sp>
      <p:sp>
        <p:nvSpPr>
          <p:cNvPr id="686" name="Google Shape;686;p18"/>
          <p:cNvSpPr/>
          <p:nvPr/>
        </p:nvSpPr>
        <p:spPr>
          <a:xfrm>
            <a:off x="7814190" y="1343402"/>
            <a:ext cx="762636" cy="762636"/>
          </a:xfrm>
          <a:prstGeom prst="ellipse">
            <a:avLst/>
          </a:prstGeom>
          <a:solidFill>
            <a:srgbClr val="4C32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Montserrat"/>
                <a:ea typeface="Montserrat"/>
                <a:cs typeface="Montserrat"/>
                <a:sym typeface="Montserrat"/>
              </a:rPr>
              <a:t>2</a:t>
            </a:r>
            <a:endParaRPr/>
          </a:p>
        </p:txBody>
      </p:sp>
      <p:sp>
        <p:nvSpPr>
          <p:cNvPr id="687" name="Google Shape;687;p18"/>
          <p:cNvSpPr/>
          <p:nvPr/>
        </p:nvSpPr>
        <p:spPr>
          <a:xfrm rot="-5400000">
            <a:off x="5927058" y="-807051"/>
            <a:ext cx="124201" cy="10435884"/>
          </a:xfrm>
          <a:prstGeom prst="leftBracket">
            <a:avLst>
              <a:gd fmla="val 99903" name="adj"/>
            </a:avLst>
          </a:prstGeom>
          <a:noFill/>
          <a:ln cap="flat" cmpd="sng" w="57150">
            <a:solidFill>
              <a:srgbClr val="9B8ABE"/>
            </a:solidFill>
            <a:prstDash val="solid"/>
            <a:round/>
            <a:headEnd len="sm" w="sm" type="none"/>
            <a:tailEnd len="sm" w="sm" type="none"/>
          </a:ln>
          <a:effectLst>
            <a:outerShdw blurRad="50800" rotWithShape="0" algn="ctr" dir="5400000" dist="12700">
              <a:srgbClr val="000000">
                <a:alpha val="4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cxnSp>
        <p:nvCxnSpPr>
          <p:cNvPr id="688" name="Google Shape;688;p18"/>
          <p:cNvCxnSpPr/>
          <p:nvPr/>
        </p:nvCxnSpPr>
        <p:spPr>
          <a:xfrm rot="10800000">
            <a:off x="2254577" y="4472992"/>
            <a:ext cx="0" cy="230272"/>
          </a:xfrm>
          <a:prstGeom prst="straightConnector1">
            <a:avLst/>
          </a:prstGeom>
          <a:noFill/>
          <a:ln cap="flat" cmpd="sng" w="57150">
            <a:solidFill>
              <a:srgbClr val="9B8ABE"/>
            </a:solidFill>
            <a:prstDash val="solid"/>
            <a:round/>
            <a:headEnd len="sm" w="sm" type="none"/>
            <a:tailEnd len="sm" w="sm" type="none"/>
          </a:ln>
        </p:spPr>
      </p:cxnSp>
      <p:sp>
        <p:nvSpPr>
          <p:cNvPr id="689" name="Google Shape;689;p18"/>
          <p:cNvSpPr txBox="1"/>
          <p:nvPr/>
        </p:nvSpPr>
        <p:spPr>
          <a:xfrm>
            <a:off x="473069" y="3099639"/>
            <a:ext cx="266932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onsolas"/>
                <a:ea typeface="Consolas"/>
                <a:cs typeface="Consolas"/>
                <a:sym typeface="Consolas"/>
              </a:rPr>
              <a:t>for (i = 0; i &lt; n; i++)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a[i] = 1;</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b[i] = 2;</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a:t>
            </a:r>
            <a:endParaRPr/>
          </a:p>
        </p:txBody>
      </p:sp>
      <p:sp>
        <p:nvSpPr>
          <p:cNvPr id="690" name="Google Shape;690;p18"/>
          <p:cNvSpPr txBox="1"/>
          <p:nvPr/>
        </p:nvSpPr>
        <p:spPr>
          <a:xfrm>
            <a:off x="10232308" y="3110906"/>
            <a:ext cx="73609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O(n)</a:t>
            </a:r>
            <a:endParaRPr/>
          </a:p>
        </p:txBody>
      </p:sp>
      <p:sp>
        <p:nvSpPr>
          <p:cNvPr id="691" name="Google Shape;691;p18"/>
          <p:cNvSpPr txBox="1"/>
          <p:nvPr/>
        </p:nvSpPr>
        <p:spPr>
          <a:xfrm>
            <a:off x="5371040" y="3110906"/>
            <a:ext cx="12682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f(n) = 2n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19"/>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Code Modeling</a:t>
            </a:r>
            <a:endParaRPr/>
          </a:p>
        </p:txBody>
      </p:sp>
      <p:sp>
        <p:nvSpPr>
          <p:cNvPr id="697" name="Google Shape;697;p19"/>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698" name="Google Shape;698;p19"/>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AU – SCHAFER</a:t>
            </a:r>
            <a:endParaRPr/>
          </a:p>
        </p:txBody>
      </p:sp>
      <p:sp>
        <p:nvSpPr>
          <p:cNvPr id="699" name="Google Shape;699;p19"/>
          <p:cNvSpPr txBox="1"/>
          <p:nvPr>
            <p:ph idx="1" type="body"/>
          </p:nvPr>
        </p:nvSpPr>
        <p:spPr>
          <a:xfrm>
            <a:off x="838200" y="3452390"/>
            <a:ext cx="10515600" cy="2724573"/>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a:solidFill>
                  <a:srgbClr val="4C3282"/>
                </a:solidFill>
              </a:rPr>
              <a:t>Code Modeling </a:t>
            </a:r>
            <a:r>
              <a:rPr lang="en-US"/>
              <a:t>– the process of mathematically representing how many operations a piece of code will run in relation to the input size n.</a:t>
            </a:r>
            <a:endParaRPr/>
          </a:p>
          <a:p>
            <a:pPr indent="-137159" lvl="1" marL="265176" rtl="0" algn="l">
              <a:lnSpc>
                <a:spcPct val="90000"/>
              </a:lnSpc>
              <a:spcBef>
                <a:spcPts val="400"/>
              </a:spcBef>
              <a:spcAft>
                <a:spcPts val="0"/>
              </a:spcAft>
              <a:buSzPts val="1800"/>
              <a:buChar char="-"/>
            </a:pPr>
            <a:r>
              <a:rPr lang="en-US"/>
              <a:t>Convert from code to a function representing its runtime</a:t>
            </a:r>
            <a:endParaRPr/>
          </a:p>
          <a:p>
            <a:pPr indent="0" lvl="0" marL="91440" rtl="0" algn="l">
              <a:lnSpc>
                <a:spcPct val="90000"/>
              </a:lnSpc>
              <a:spcBef>
                <a:spcPts val="1600"/>
              </a:spcBef>
              <a:spcAft>
                <a:spcPts val="0"/>
              </a:spcAft>
              <a:buSzPts val="2200"/>
              <a:buNone/>
            </a:pPr>
            <a:r>
              <a:t/>
            </a:r>
            <a:endParaRPr/>
          </a:p>
        </p:txBody>
      </p:sp>
      <p:sp>
        <p:nvSpPr>
          <p:cNvPr id="700" name="Google Shape;700;p19"/>
          <p:cNvSpPr/>
          <p:nvPr/>
        </p:nvSpPr>
        <p:spPr>
          <a:xfrm>
            <a:off x="4533753" y="1785864"/>
            <a:ext cx="365760" cy="365760"/>
          </a:xfrm>
          <a:prstGeom prst="rect">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01" name="Google Shape;701;p19"/>
          <p:cNvSpPr/>
          <p:nvPr/>
        </p:nvSpPr>
        <p:spPr>
          <a:xfrm>
            <a:off x="4533753" y="2525890"/>
            <a:ext cx="365760" cy="365760"/>
          </a:xfrm>
          <a:prstGeom prst="rect">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02" name="Google Shape;702;p19"/>
          <p:cNvSpPr/>
          <p:nvPr/>
        </p:nvSpPr>
        <p:spPr>
          <a:xfrm>
            <a:off x="4899513" y="1785864"/>
            <a:ext cx="2455665" cy="1105786"/>
          </a:xfrm>
          <a:prstGeom prst="rect">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03" name="Google Shape;703;p19"/>
          <p:cNvSpPr/>
          <p:nvPr/>
        </p:nvSpPr>
        <p:spPr>
          <a:xfrm>
            <a:off x="9670644" y="1803129"/>
            <a:ext cx="365760" cy="365760"/>
          </a:xfrm>
          <a:prstGeom prst="rect">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04" name="Google Shape;704;p19"/>
          <p:cNvSpPr/>
          <p:nvPr/>
        </p:nvSpPr>
        <p:spPr>
          <a:xfrm>
            <a:off x="9670644" y="2543155"/>
            <a:ext cx="365760" cy="365760"/>
          </a:xfrm>
          <a:prstGeom prst="rect">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05" name="Google Shape;705;p19"/>
          <p:cNvSpPr/>
          <p:nvPr/>
        </p:nvSpPr>
        <p:spPr>
          <a:xfrm flipH="1">
            <a:off x="9322618" y="2174557"/>
            <a:ext cx="1061359" cy="357006"/>
          </a:xfrm>
          <a:prstGeom prst="flowChartOnlineStorag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06" name="Google Shape;706;p19"/>
          <p:cNvSpPr/>
          <p:nvPr/>
        </p:nvSpPr>
        <p:spPr>
          <a:xfrm flipH="1">
            <a:off x="6698564" y="2151624"/>
            <a:ext cx="965902" cy="381164"/>
          </a:xfrm>
          <a:prstGeom prst="flowChartOnlineStorage">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07" name="Google Shape;707;p19"/>
          <p:cNvSpPr/>
          <p:nvPr/>
        </p:nvSpPr>
        <p:spPr>
          <a:xfrm flipH="1">
            <a:off x="8177156" y="2166444"/>
            <a:ext cx="1119941" cy="376711"/>
          </a:xfrm>
          <a:prstGeom prst="flowChartOnlineStorag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08" name="Google Shape;708;p19"/>
          <p:cNvSpPr/>
          <p:nvPr/>
        </p:nvSpPr>
        <p:spPr>
          <a:xfrm>
            <a:off x="8047272" y="1801907"/>
            <a:ext cx="365760" cy="36576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09" name="Google Shape;709;p19"/>
          <p:cNvSpPr/>
          <p:nvPr/>
        </p:nvSpPr>
        <p:spPr>
          <a:xfrm>
            <a:off x="8047272" y="2543155"/>
            <a:ext cx="365760" cy="36576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10" name="Google Shape;710;p19"/>
          <p:cNvSpPr/>
          <p:nvPr/>
        </p:nvSpPr>
        <p:spPr>
          <a:xfrm>
            <a:off x="2734165" y="1803129"/>
            <a:ext cx="1121652" cy="110578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Twentieth Century"/>
                <a:ea typeface="Twentieth Century"/>
                <a:cs typeface="Twentieth Century"/>
                <a:sym typeface="Twentieth Century"/>
              </a:rPr>
              <a:t>CODE</a:t>
            </a:r>
            <a:endParaRPr/>
          </a:p>
        </p:txBody>
      </p:sp>
      <p:sp>
        <p:nvSpPr>
          <p:cNvPr id="711" name="Google Shape;711;p19"/>
          <p:cNvSpPr/>
          <p:nvPr/>
        </p:nvSpPr>
        <p:spPr>
          <a:xfrm>
            <a:off x="3802093" y="2152835"/>
            <a:ext cx="418989" cy="39680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12" name="Google Shape;712;p19"/>
          <p:cNvSpPr/>
          <p:nvPr/>
        </p:nvSpPr>
        <p:spPr>
          <a:xfrm>
            <a:off x="2367905" y="1803129"/>
            <a:ext cx="365760" cy="36576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13" name="Google Shape;713;p19"/>
          <p:cNvSpPr/>
          <p:nvPr/>
        </p:nvSpPr>
        <p:spPr>
          <a:xfrm>
            <a:off x="2367904" y="2543155"/>
            <a:ext cx="365760" cy="36576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14" name="Google Shape;714;p19"/>
          <p:cNvSpPr/>
          <p:nvPr/>
        </p:nvSpPr>
        <p:spPr>
          <a:xfrm>
            <a:off x="5122601" y="1927952"/>
            <a:ext cx="2044962" cy="792969"/>
          </a:xfrm>
          <a:prstGeom prst="rightArrow">
            <a:avLst>
              <a:gd fmla="val 50000" name="adj1"/>
              <a:gd fmla="val 50000" name="adj2"/>
            </a:avLst>
          </a:prstGeom>
          <a:solidFill>
            <a:srgbClr val="BAC7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15" name="Google Shape;715;p19"/>
          <p:cNvSpPr txBox="1"/>
          <p:nvPr/>
        </p:nvSpPr>
        <p:spPr>
          <a:xfrm>
            <a:off x="5273387" y="2163046"/>
            <a:ext cx="16305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Code Modeling</a:t>
            </a:r>
            <a:endParaRPr/>
          </a:p>
        </p:txBody>
      </p:sp>
      <p:sp>
        <p:nvSpPr>
          <p:cNvPr id="716" name="Google Shape;716;p19"/>
          <p:cNvSpPr/>
          <p:nvPr/>
        </p:nvSpPr>
        <p:spPr>
          <a:xfrm flipH="1">
            <a:off x="8910130" y="2163862"/>
            <a:ext cx="1119941" cy="376711"/>
          </a:xfrm>
          <a:prstGeom prst="flowChartOnlineStorag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17" name="Google Shape;717;p19"/>
          <p:cNvSpPr/>
          <p:nvPr/>
        </p:nvSpPr>
        <p:spPr>
          <a:xfrm>
            <a:off x="8409410" y="1803129"/>
            <a:ext cx="1662037" cy="1105786"/>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Twentieth Century"/>
                <a:ea typeface="Twentieth Century"/>
                <a:cs typeface="Twentieth Century"/>
                <a:sym typeface="Twentieth Century"/>
              </a:rPr>
              <a:t>RUNTIME</a:t>
            </a:r>
            <a:endParaRPr/>
          </a:p>
          <a:p>
            <a:pPr indent="0" lvl="0" marL="0" marR="0" rtl="0" algn="ctr">
              <a:spcBef>
                <a:spcPts val="0"/>
              </a:spcBef>
              <a:spcAft>
                <a:spcPts val="0"/>
              </a:spcAft>
              <a:buNone/>
            </a:pPr>
            <a:r>
              <a:rPr b="1" lang="en-US" sz="1800">
                <a:solidFill>
                  <a:schemeClr val="lt1"/>
                </a:solidFill>
                <a:latin typeface="Twentieth Century"/>
                <a:ea typeface="Twentieth Century"/>
                <a:cs typeface="Twentieth Century"/>
                <a:sym typeface="Twentieth Century"/>
              </a:rPr>
              <a:t>FUNCTION</a:t>
            </a:r>
            <a:endParaRPr/>
          </a:p>
        </p:txBody>
      </p:sp>
      <p:sp>
        <p:nvSpPr>
          <p:cNvPr id="718" name="Google Shape;718;p19"/>
          <p:cNvSpPr/>
          <p:nvPr/>
        </p:nvSpPr>
        <p:spPr>
          <a:xfrm>
            <a:off x="5577449" y="1219200"/>
            <a:ext cx="762636" cy="762636"/>
          </a:xfrm>
          <a:prstGeom prst="ellipse">
            <a:avLst/>
          </a:prstGeom>
          <a:solidFill>
            <a:srgbClr val="4C32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Montserrat"/>
                <a:ea typeface="Montserrat"/>
                <a:cs typeface="Montserrat"/>
                <a:sym typeface="Montserrat"/>
              </a:rPr>
              <a:t>1</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20"/>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What Counts?</a:t>
            </a:r>
            <a:endParaRPr/>
          </a:p>
        </p:txBody>
      </p:sp>
      <p:sp>
        <p:nvSpPr>
          <p:cNvPr id="724" name="Google Shape;724;p20"/>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725" name="Google Shape;725;p20"/>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AU – SCHAFER</a:t>
            </a:r>
            <a:endParaRPr/>
          </a:p>
        </p:txBody>
      </p:sp>
      <p:sp>
        <p:nvSpPr>
          <p:cNvPr id="726" name="Google Shape;726;p20"/>
          <p:cNvSpPr txBox="1"/>
          <p:nvPr>
            <p:ph idx="1" type="body"/>
          </p:nvPr>
        </p:nvSpPr>
        <p:spPr>
          <a:xfrm>
            <a:off x="838200" y="1335808"/>
            <a:ext cx="10515600" cy="1083835"/>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We don’t know exact runtime of every operation, but for now let’s try simplifying assumption: all basic operations take the same time</a:t>
            </a:r>
            <a:endParaRPr/>
          </a:p>
        </p:txBody>
      </p:sp>
      <p:sp>
        <p:nvSpPr>
          <p:cNvPr id="727" name="Google Shape;727;p20"/>
          <p:cNvSpPr txBox="1"/>
          <p:nvPr/>
        </p:nvSpPr>
        <p:spPr>
          <a:xfrm>
            <a:off x="838200" y="2536250"/>
            <a:ext cx="3975296" cy="3329977"/>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Basics:</a:t>
            </a:r>
            <a:endParaRPr/>
          </a:p>
          <a:p>
            <a:pPr indent="-228600" lvl="1" marL="685800" marR="0" rtl="0" algn="l">
              <a:lnSpc>
                <a:spcPct val="90000"/>
              </a:lnSpc>
              <a:spcBef>
                <a:spcPts val="500"/>
              </a:spcBef>
              <a:spcAft>
                <a:spcPts val="0"/>
              </a:spcAft>
              <a:buClr>
                <a:schemeClr val="dk1"/>
              </a:buClr>
              <a:buSzPts val="2400"/>
              <a:buFont typeface="NTR"/>
              <a:buChar char="-"/>
            </a:pPr>
            <a:r>
              <a:rPr b="0" i="0" lang="en-US" sz="2400" u="none" cap="none" strike="noStrike">
                <a:solidFill>
                  <a:schemeClr val="dk1"/>
                </a:solidFill>
                <a:latin typeface="Calibri"/>
                <a:ea typeface="Calibri"/>
                <a:cs typeface="Calibri"/>
                <a:sym typeface="Calibri"/>
              </a:rPr>
              <a:t>+, -, /, *, %, ==</a:t>
            </a:r>
            <a:endParaRPr/>
          </a:p>
          <a:p>
            <a:pPr indent="-228600" lvl="1" marL="685800" marR="0" rtl="0" algn="l">
              <a:lnSpc>
                <a:spcPct val="90000"/>
              </a:lnSpc>
              <a:spcBef>
                <a:spcPts val="500"/>
              </a:spcBef>
              <a:spcAft>
                <a:spcPts val="0"/>
              </a:spcAft>
              <a:buClr>
                <a:schemeClr val="dk1"/>
              </a:buClr>
              <a:buSzPts val="2400"/>
              <a:buFont typeface="NTR"/>
              <a:buChar char="-"/>
            </a:pPr>
            <a:r>
              <a:rPr b="0" i="0" lang="en-US" sz="2400" u="none" cap="none" strike="noStrike">
                <a:solidFill>
                  <a:schemeClr val="dk1"/>
                </a:solidFill>
                <a:latin typeface="Calibri"/>
                <a:ea typeface="Calibri"/>
                <a:cs typeface="Calibri"/>
                <a:sym typeface="Calibri"/>
              </a:rPr>
              <a:t>Assignment</a:t>
            </a:r>
            <a:endParaRPr/>
          </a:p>
          <a:p>
            <a:pPr indent="-228600" lvl="1" marL="685800" marR="0" rtl="0" algn="l">
              <a:lnSpc>
                <a:spcPct val="90000"/>
              </a:lnSpc>
              <a:spcBef>
                <a:spcPts val="500"/>
              </a:spcBef>
              <a:spcAft>
                <a:spcPts val="0"/>
              </a:spcAft>
              <a:buClr>
                <a:schemeClr val="dk1"/>
              </a:buClr>
              <a:buSzPts val="2400"/>
              <a:buFont typeface="NTR"/>
              <a:buChar char="-"/>
            </a:pPr>
            <a:r>
              <a:rPr b="0" i="0" lang="en-US" sz="2400" u="none" cap="none" strike="noStrike">
                <a:solidFill>
                  <a:schemeClr val="dk1"/>
                </a:solidFill>
                <a:latin typeface="Calibri"/>
                <a:ea typeface="Calibri"/>
                <a:cs typeface="Calibri"/>
                <a:sym typeface="Calibri"/>
              </a:rPr>
              <a:t>Returning</a:t>
            </a:r>
            <a:endParaRPr/>
          </a:p>
          <a:p>
            <a:pPr indent="-228600" lvl="1" marL="685800" marR="0" rtl="0" algn="l">
              <a:lnSpc>
                <a:spcPct val="90000"/>
              </a:lnSpc>
              <a:spcBef>
                <a:spcPts val="500"/>
              </a:spcBef>
              <a:spcAft>
                <a:spcPts val="0"/>
              </a:spcAft>
              <a:buClr>
                <a:schemeClr val="dk1"/>
              </a:buClr>
              <a:buSzPts val="2400"/>
              <a:buFont typeface="NTR"/>
              <a:buChar char="-"/>
            </a:pPr>
            <a:r>
              <a:rPr b="0" i="0" lang="en-US" sz="2400" u="none" cap="none" strike="noStrike">
                <a:solidFill>
                  <a:schemeClr val="dk1"/>
                </a:solidFill>
                <a:latin typeface="Calibri"/>
                <a:ea typeface="Calibri"/>
                <a:cs typeface="Calibri"/>
                <a:sym typeface="Calibri"/>
              </a:rPr>
              <a:t>Variable/array access</a:t>
            </a:r>
            <a:endParaRPr/>
          </a:p>
          <a:p>
            <a:pPr indent="-76200" lvl="1" marL="685800" marR="0" rtl="0" algn="l">
              <a:lnSpc>
                <a:spcPct val="90000"/>
              </a:lnSpc>
              <a:spcBef>
                <a:spcPts val="500"/>
              </a:spcBef>
              <a:spcAft>
                <a:spcPts val="0"/>
              </a:spcAft>
              <a:buClr>
                <a:schemeClr val="dk1"/>
              </a:buClr>
              <a:buSzPts val="2400"/>
              <a:buFont typeface="NTR"/>
              <a:buNone/>
            </a:pPr>
            <a:r>
              <a:t/>
            </a:r>
            <a:endParaRPr b="0" i="0" sz="2400" u="none" cap="none" strike="noStrike">
              <a:solidFill>
                <a:schemeClr val="dk1"/>
              </a:solidFill>
              <a:latin typeface="Calibri"/>
              <a:ea typeface="Calibri"/>
              <a:cs typeface="Calibri"/>
              <a:sym typeface="Calibri"/>
            </a:endParaRPr>
          </a:p>
        </p:txBody>
      </p:sp>
      <p:sp>
        <p:nvSpPr>
          <p:cNvPr id="728" name="Google Shape;728;p20"/>
          <p:cNvSpPr txBox="1"/>
          <p:nvPr/>
        </p:nvSpPr>
        <p:spPr>
          <a:xfrm>
            <a:off x="5025684" y="2536250"/>
            <a:ext cx="6328116" cy="3865185"/>
          </a:xfrm>
          <a:prstGeom prst="rect">
            <a:avLst/>
          </a:prstGeom>
          <a:noFill/>
          <a:ln>
            <a:noFill/>
          </a:ln>
        </p:spPr>
        <p:txBody>
          <a:bodyPr anchorCtr="0" anchor="t" bIns="45700" lIns="91425" spcFirstLastPara="1" rIns="91425" wrap="square" tIns="45700">
            <a:normAutofit lnSpcReduction="10000"/>
          </a:bodyPr>
          <a:lstStyle/>
          <a:p>
            <a:pPr indent="-228600" lvl="0" marL="228600" marR="0" rtl="0" algn="l">
              <a:lnSpc>
                <a:spcPct val="90000"/>
              </a:lnSpc>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Function Calls</a:t>
            </a:r>
            <a:endParaRPr/>
          </a:p>
          <a:p>
            <a:pPr indent="-228600" lvl="1" marL="685800" marR="0" rtl="0" algn="l">
              <a:lnSpc>
                <a:spcPct val="90000"/>
              </a:lnSpc>
              <a:spcBef>
                <a:spcPts val="500"/>
              </a:spcBef>
              <a:spcAft>
                <a:spcPts val="0"/>
              </a:spcAft>
              <a:buClr>
                <a:schemeClr val="dk1"/>
              </a:buClr>
              <a:buSzPts val="2400"/>
              <a:buFont typeface="NTR"/>
              <a:buChar char="-"/>
            </a:pPr>
            <a:r>
              <a:rPr b="0" i="0" lang="en-US" sz="2400" u="none" cap="none" strike="noStrike">
                <a:solidFill>
                  <a:schemeClr val="dk1"/>
                </a:solidFill>
                <a:latin typeface="Calibri"/>
                <a:ea typeface="Calibri"/>
                <a:cs typeface="Calibri"/>
                <a:sym typeface="Calibri"/>
              </a:rPr>
              <a:t>Total runtime in body</a:t>
            </a:r>
            <a:endParaRPr/>
          </a:p>
          <a:p>
            <a:pPr indent="-228600" lvl="1" marL="685800" marR="0" rtl="0" algn="l">
              <a:lnSpc>
                <a:spcPct val="90000"/>
              </a:lnSpc>
              <a:spcBef>
                <a:spcPts val="500"/>
              </a:spcBef>
              <a:spcAft>
                <a:spcPts val="0"/>
              </a:spcAft>
              <a:buClr>
                <a:schemeClr val="dk1"/>
              </a:buClr>
              <a:buSzPts val="2400"/>
              <a:buFont typeface="NTR"/>
              <a:buChar char="-"/>
            </a:pPr>
            <a:r>
              <a:rPr b="0" i="0" lang="en-US" sz="2400" u="none" cap="none" strike="noStrike">
                <a:solidFill>
                  <a:schemeClr val="dk1"/>
                </a:solidFill>
                <a:latin typeface="Calibri"/>
                <a:ea typeface="Calibri"/>
                <a:cs typeface="Calibri"/>
                <a:sym typeface="Calibri"/>
              </a:rPr>
              <a:t>Remember: </a:t>
            </a:r>
            <a:r>
              <a:rPr b="0" i="0" lang="en-US" sz="2400" u="none" cap="none" strike="noStrike">
                <a:solidFill>
                  <a:schemeClr val="dk1"/>
                </a:solidFill>
                <a:latin typeface="Courier New"/>
                <a:ea typeface="Courier New"/>
                <a:cs typeface="Courier New"/>
                <a:sym typeface="Courier New"/>
              </a:rPr>
              <a:t>new</a:t>
            </a:r>
            <a:r>
              <a:rPr b="0" i="0" lang="en-US" sz="2400" u="none" cap="none" strike="noStrike">
                <a:solidFill>
                  <a:schemeClr val="dk1"/>
                </a:solidFill>
                <a:latin typeface="Calibri"/>
                <a:ea typeface="Calibri"/>
                <a:cs typeface="Calibri"/>
                <a:sym typeface="Calibri"/>
              </a:rPr>
              <a:t> calls a function (constructor)</a:t>
            </a:r>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Conditionals</a:t>
            </a:r>
            <a:endParaRPr/>
          </a:p>
          <a:p>
            <a:pPr indent="-228600" lvl="1" marL="685800" marR="0" rtl="0" algn="l">
              <a:lnSpc>
                <a:spcPct val="90000"/>
              </a:lnSpc>
              <a:spcBef>
                <a:spcPts val="500"/>
              </a:spcBef>
              <a:spcAft>
                <a:spcPts val="0"/>
              </a:spcAft>
              <a:buClr>
                <a:schemeClr val="dk1"/>
              </a:buClr>
              <a:buSzPts val="2400"/>
              <a:buFont typeface="NTR"/>
              <a:buChar char="-"/>
            </a:pPr>
            <a:r>
              <a:rPr b="0" i="0" lang="en-US" sz="2400" u="none" cap="none" strike="noStrike">
                <a:solidFill>
                  <a:schemeClr val="dk1"/>
                </a:solidFill>
                <a:latin typeface="Calibri"/>
                <a:ea typeface="Calibri"/>
                <a:cs typeface="Calibri"/>
                <a:sym typeface="Calibri"/>
              </a:rPr>
              <a:t>Test + time for the followed branch</a:t>
            </a:r>
            <a:endParaRPr/>
          </a:p>
          <a:p>
            <a:pPr indent="-228600" lvl="2" marL="1143000" marR="0" rtl="0" algn="l">
              <a:lnSpc>
                <a:spcPct val="90000"/>
              </a:lnSpc>
              <a:spcBef>
                <a:spcPts val="500"/>
              </a:spcBef>
              <a:spcAft>
                <a:spcPts val="0"/>
              </a:spcAft>
              <a:buClr>
                <a:schemeClr val="dk1"/>
              </a:buClr>
              <a:buSzPts val="2000"/>
              <a:buFont typeface="NTR"/>
              <a:buChar char="-"/>
            </a:pPr>
            <a:r>
              <a:rPr b="0" i="0" lang="en-US" sz="2000" u="none" cap="none" strike="noStrike">
                <a:solidFill>
                  <a:schemeClr val="dk1"/>
                </a:solidFill>
                <a:latin typeface="Calibri"/>
                <a:ea typeface="Calibri"/>
                <a:cs typeface="Calibri"/>
                <a:sym typeface="Calibri"/>
              </a:rPr>
              <a:t>Learn how to reason about branch later</a:t>
            </a:r>
            <a:endParaRPr/>
          </a:p>
          <a:p>
            <a:pPr indent="-228600" lvl="0" marL="228600" marR="0" rtl="0" algn="l">
              <a:lnSpc>
                <a:spcPct val="90000"/>
              </a:lnSpc>
              <a:spcBef>
                <a:spcPts val="100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Loops</a:t>
            </a:r>
            <a:endParaRPr/>
          </a:p>
          <a:p>
            <a:pPr indent="-228600" lvl="1" marL="685800" marR="0" rtl="0" algn="l">
              <a:lnSpc>
                <a:spcPct val="90000"/>
              </a:lnSpc>
              <a:spcBef>
                <a:spcPts val="500"/>
              </a:spcBef>
              <a:spcAft>
                <a:spcPts val="0"/>
              </a:spcAft>
              <a:buClr>
                <a:schemeClr val="dk1"/>
              </a:buClr>
              <a:buSzPts val="2400"/>
              <a:buFont typeface="NTR"/>
              <a:buChar char="-"/>
            </a:pPr>
            <a:r>
              <a:rPr b="0" i="0" lang="en-US" sz="2400" u="none" cap="none" strike="noStrike">
                <a:solidFill>
                  <a:schemeClr val="dk1"/>
                </a:solidFill>
                <a:latin typeface="Calibri"/>
                <a:ea typeface="Calibri"/>
                <a:cs typeface="Calibri"/>
                <a:sym typeface="Calibri"/>
              </a:rPr>
              <a:t>Number of iterations * total runtime in condition and body</a:t>
            </a:r>
            <a:endParaRPr/>
          </a:p>
          <a:p>
            <a:pPr indent="-76200" lvl="1" marL="685800" marR="0" rtl="0" algn="l">
              <a:lnSpc>
                <a:spcPct val="90000"/>
              </a:lnSpc>
              <a:spcBef>
                <a:spcPts val="500"/>
              </a:spcBef>
              <a:spcAft>
                <a:spcPts val="0"/>
              </a:spcAft>
              <a:buClr>
                <a:schemeClr val="dk1"/>
              </a:buClr>
              <a:buSzPts val="2400"/>
              <a:buFont typeface="NTR"/>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21"/>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Code Modeling Example 1</a:t>
            </a:r>
            <a:endParaRPr/>
          </a:p>
        </p:txBody>
      </p:sp>
      <p:sp>
        <p:nvSpPr>
          <p:cNvPr id="734" name="Google Shape;734;p21"/>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735" name="Google Shape;735;p21"/>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AU – SCHAFER</a:t>
            </a:r>
            <a:endParaRPr/>
          </a:p>
        </p:txBody>
      </p:sp>
      <p:sp>
        <p:nvSpPr>
          <p:cNvPr id="736" name="Google Shape;736;p21"/>
          <p:cNvSpPr/>
          <p:nvPr/>
        </p:nvSpPr>
        <p:spPr>
          <a:xfrm>
            <a:off x="838200" y="2051932"/>
            <a:ext cx="6096000"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onsolas"/>
                <a:ea typeface="Consolas"/>
                <a:cs typeface="Consolas"/>
                <a:sym typeface="Consolas"/>
              </a:rPr>
              <a:t>public void method1(int n) {</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    int sum = 0;</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    int i = 0;</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    while (i &lt; n) {</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        sum = sum + (i * 3);</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        i = i + 1;</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    return sum;</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a:t>
            </a:r>
            <a:endParaRPr/>
          </a:p>
        </p:txBody>
      </p:sp>
      <p:sp>
        <p:nvSpPr>
          <p:cNvPr id="737" name="Google Shape;737;p21"/>
          <p:cNvSpPr/>
          <p:nvPr/>
        </p:nvSpPr>
        <p:spPr>
          <a:xfrm>
            <a:off x="3805499" y="2508079"/>
            <a:ext cx="513777" cy="304046"/>
          </a:xfrm>
          <a:prstGeom prst="roundRect">
            <a:avLst>
              <a:gd fmla="val 16667" name="adj"/>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+1</a:t>
            </a:r>
            <a:endParaRPr/>
          </a:p>
        </p:txBody>
      </p:sp>
      <p:sp>
        <p:nvSpPr>
          <p:cNvPr id="738" name="Google Shape;738;p21"/>
          <p:cNvSpPr/>
          <p:nvPr/>
        </p:nvSpPr>
        <p:spPr>
          <a:xfrm>
            <a:off x="3548610" y="2870150"/>
            <a:ext cx="513777" cy="304046"/>
          </a:xfrm>
          <a:prstGeom prst="roundRect">
            <a:avLst>
              <a:gd fmla="val 16667" name="adj"/>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+1</a:t>
            </a:r>
            <a:endParaRPr/>
          </a:p>
        </p:txBody>
      </p:sp>
      <p:sp>
        <p:nvSpPr>
          <p:cNvPr id="739" name="Google Shape;739;p21"/>
          <p:cNvSpPr/>
          <p:nvPr/>
        </p:nvSpPr>
        <p:spPr>
          <a:xfrm>
            <a:off x="4446507" y="3248122"/>
            <a:ext cx="513777" cy="304046"/>
          </a:xfrm>
          <a:prstGeom prst="roundRect">
            <a:avLst>
              <a:gd fmla="val 16667" name="adj"/>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+1</a:t>
            </a:r>
            <a:endParaRPr/>
          </a:p>
        </p:txBody>
      </p:sp>
      <p:sp>
        <p:nvSpPr>
          <p:cNvPr id="740" name="Google Shape;740;p21"/>
          <p:cNvSpPr/>
          <p:nvPr/>
        </p:nvSpPr>
        <p:spPr>
          <a:xfrm>
            <a:off x="5775397" y="3608069"/>
            <a:ext cx="513777" cy="304046"/>
          </a:xfrm>
          <a:prstGeom prst="roundRect">
            <a:avLst>
              <a:gd fmla="val 16667" name="adj"/>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+3</a:t>
            </a:r>
            <a:endParaRPr/>
          </a:p>
        </p:txBody>
      </p:sp>
      <p:sp>
        <p:nvSpPr>
          <p:cNvPr id="741" name="Google Shape;741;p21"/>
          <p:cNvSpPr/>
          <p:nvPr/>
        </p:nvSpPr>
        <p:spPr>
          <a:xfrm>
            <a:off x="4148849" y="3988165"/>
            <a:ext cx="513777" cy="304046"/>
          </a:xfrm>
          <a:prstGeom prst="roundRect">
            <a:avLst>
              <a:gd fmla="val 16667" name="adj"/>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+2</a:t>
            </a:r>
            <a:endParaRPr/>
          </a:p>
        </p:txBody>
      </p:sp>
      <p:sp>
        <p:nvSpPr>
          <p:cNvPr id="742" name="Google Shape;742;p21"/>
          <p:cNvSpPr/>
          <p:nvPr/>
        </p:nvSpPr>
        <p:spPr>
          <a:xfrm>
            <a:off x="3628282" y="4698166"/>
            <a:ext cx="513777" cy="304046"/>
          </a:xfrm>
          <a:prstGeom prst="roundRect">
            <a:avLst>
              <a:gd fmla="val 16667" name="adj"/>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+1</a:t>
            </a:r>
            <a:endParaRPr/>
          </a:p>
        </p:txBody>
      </p:sp>
      <p:sp>
        <p:nvSpPr>
          <p:cNvPr id="743" name="Google Shape;743;p21"/>
          <p:cNvSpPr/>
          <p:nvPr/>
        </p:nvSpPr>
        <p:spPr>
          <a:xfrm>
            <a:off x="6463905" y="3248122"/>
            <a:ext cx="276794" cy="1224487"/>
          </a:xfrm>
          <a:prstGeom prst="rightBrace">
            <a:avLst>
              <a:gd fmla="val 56789" name="adj1"/>
              <a:gd fmla="val 50000" name="adj2"/>
            </a:avLst>
          </a:prstGeom>
          <a:noFill/>
          <a:ln cap="flat" cmpd="sng" w="38100">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744" name="Google Shape;744;p21"/>
          <p:cNvSpPr/>
          <p:nvPr/>
        </p:nvSpPr>
        <p:spPr>
          <a:xfrm>
            <a:off x="6908929" y="3684119"/>
            <a:ext cx="513777" cy="304046"/>
          </a:xfrm>
          <a:prstGeom prst="roundRect">
            <a:avLst>
              <a:gd fmla="val 16667" name="adj"/>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+6</a:t>
            </a:r>
            <a:endParaRPr/>
          </a:p>
        </p:txBody>
      </p:sp>
      <p:grpSp>
        <p:nvGrpSpPr>
          <p:cNvPr id="745" name="Google Shape;745;p21"/>
          <p:cNvGrpSpPr/>
          <p:nvPr/>
        </p:nvGrpSpPr>
        <p:grpSpPr>
          <a:xfrm>
            <a:off x="7574669" y="3536256"/>
            <a:ext cx="552870" cy="552870"/>
            <a:chOff x="7574669" y="3536256"/>
            <a:chExt cx="552870" cy="552870"/>
          </a:xfrm>
        </p:grpSpPr>
        <p:sp>
          <p:nvSpPr>
            <p:cNvPr id="746" name="Google Shape;746;p21"/>
            <p:cNvSpPr/>
            <p:nvPr/>
          </p:nvSpPr>
          <p:spPr>
            <a:xfrm>
              <a:off x="7574669" y="3536256"/>
              <a:ext cx="552870" cy="552870"/>
            </a:xfrm>
            <a:prstGeom prst="ellipse">
              <a:avLst/>
            </a:prstGeom>
            <a:solidFill>
              <a:srgbClr val="B6A4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7" name="Google Shape;747;p21"/>
            <p:cNvSpPr txBox="1"/>
            <p:nvPr/>
          </p:nvSpPr>
          <p:spPr>
            <a:xfrm>
              <a:off x="7639474" y="3628025"/>
              <a:ext cx="423261" cy="369332"/>
            </a:xfrm>
            <a:prstGeom prst="rect">
              <a:avLst/>
            </a:prstGeom>
            <a:solidFill>
              <a:srgbClr val="B6A47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*n</a:t>
              </a:r>
              <a:endParaRPr/>
            </a:p>
          </p:txBody>
        </p:sp>
      </p:grpSp>
      <p:sp>
        <p:nvSpPr>
          <p:cNvPr id="748" name="Google Shape;748;p21"/>
          <p:cNvSpPr txBox="1"/>
          <p:nvPr/>
        </p:nvSpPr>
        <p:spPr>
          <a:xfrm>
            <a:off x="7196835" y="3137078"/>
            <a:ext cx="18614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wentieth Century"/>
                <a:ea typeface="Twentieth Century"/>
                <a:cs typeface="Twentieth Century"/>
                <a:sym typeface="Twentieth Century"/>
              </a:rPr>
              <a:t>Loop runs n times</a:t>
            </a:r>
            <a:endParaRPr/>
          </a:p>
        </p:txBody>
      </p:sp>
      <p:sp>
        <p:nvSpPr>
          <p:cNvPr id="749" name="Google Shape;749;p21"/>
          <p:cNvSpPr/>
          <p:nvPr/>
        </p:nvSpPr>
        <p:spPr>
          <a:xfrm>
            <a:off x="9313075" y="5186107"/>
            <a:ext cx="2208551" cy="1150865"/>
          </a:xfrm>
          <a:prstGeom prst="rect">
            <a:avLst/>
          </a:prstGeom>
          <a:solidFill>
            <a:srgbClr val="4C32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f(n) = 6n + 3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22"/>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Code Modeling Example 2</a:t>
            </a:r>
            <a:endParaRPr/>
          </a:p>
        </p:txBody>
      </p:sp>
      <p:sp>
        <p:nvSpPr>
          <p:cNvPr id="755" name="Google Shape;755;p22"/>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756" name="Google Shape;756;p22"/>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AU – SCHAFER</a:t>
            </a:r>
            <a:endParaRPr/>
          </a:p>
        </p:txBody>
      </p:sp>
      <p:sp>
        <p:nvSpPr>
          <p:cNvPr id="757" name="Google Shape;757;p22"/>
          <p:cNvSpPr/>
          <p:nvPr/>
        </p:nvSpPr>
        <p:spPr>
          <a:xfrm>
            <a:off x="323298" y="1172009"/>
            <a:ext cx="8785500" cy="563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onsolas"/>
                <a:ea typeface="Consolas"/>
                <a:cs typeface="Consolas"/>
                <a:sym typeface="Consolas"/>
              </a:rPr>
              <a:t>public void method2(int n) {</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    int sum = 0;</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    int i = 0;</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    while (i &lt; n) {</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        int j = 0;    </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        while (j &lt; n) {</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            if (j % 2 == 0) {</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                // do nothing</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            sum = sum + (i * 3) + j;</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            j = j + 1;</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        i = i + 1;</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    } return sum;</a:t>
            </a:r>
            <a:endParaRPr/>
          </a:p>
          <a:p>
            <a:pPr indent="0" lvl="0" marL="0" marR="0" rtl="0" algn="l">
              <a:spcBef>
                <a:spcPts val="0"/>
              </a:spcBef>
              <a:spcAft>
                <a:spcPts val="0"/>
              </a:spcAft>
              <a:buNone/>
            </a:pPr>
            <a:r>
              <a:rPr lang="en-US" sz="2400">
                <a:solidFill>
                  <a:schemeClr val="dk1"/>
                </a:solidFill>
                <a:latin typeface="Consolas"/>
                <a:ea typeface="Consolas"/>
                <a:cs typeface="Consolas"/>
                <a:sym typeface="Consolas"/>
              </a:rPr>
              <a:t>}</a:t>
            </a:r>
            <a:endParaRPr/>
          </a:p>
        </p:txBody>
      </p:sp>
      <p:sp>
        <p:nvSpPr>
          <p:cNvPr id="758" name="Google Shape;758;p22"/>
          <p:cNvSpPr/>
          <p:nvPr/>
        </p:nvSpPr>
        <p:spPr>
          <a:xfrm>
            <a:off x="3325773" y="1635172"/>
            <a:ext cx="513777" cy="304046"/>
          </a:xfrm>
          <a:prstGeom prst="roundRect">
            <a:avLst>
              <a:gd fmla="val 16667" name="adj"/>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+1</a:t>
            </a:r>
            <a:endParaRPr/>
          </a:p>
        </p:txBody>
      </p:sp>
      <p:sp>
        <p:nvSpPr>
          <p:cNvPr id="759" name="Google Shape;759;p22"/>
          <p:cNvSpPr/>
          <p:nvPr/>
        </p:nvSpPr>
        <p:spPr>
          <a:xfrm>
            <a:off x="3068884" y="1997243"/>
            <a:ext cx="513777" cy="304046"/>
          </a:xfrm>
          <a:prstGeom prst="roundRect">
            <a:avLst>
              <a:gd fmla="val 16667" name="adj"/>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+1</a:t>
            </a:r>
            <a:endParaRPr/>
          </a:p>
        </p:txBody>
      </p:sp>
      <p:sp>
        <p:nvSpPr>
          <p:cNvPr id="760" name="Google Shape;760;p22"/>
          <p:cNvSpPr/>
          <p:nvPr/>
        </p:nvSpPr>
        <p:spPr>
          <a:xfrm>
            <a:off x="3839550" y="2355190"/>
            <a:ext cx="513777" cy="304046"/>
          </a:xfrm>
          <a:prstGeom prst="roundRect">
            <a:avLst>
              <a:gd fmla="val 16667" name="adj"/>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+1</a:t>
            </a:r>
            <a:endParaRPr/>
          </a:p>
        </p:txBody>
      </p:sp>
      <p:sp>
        <p:nvSpPr>
          <p:cNvPr id="761" name="Google Shape;761;p22"/>
          <p:cNvSpPr/>
          <p:nvPr/>
        </p:nvSpPr>
        <p:spPr>
          <a:xfrm>
            <a:off x="5453704" y="3476002"/>
            <a:ext cx="513777" cy="304046"/>
          </a:xfrm>
          <a:prstGeom prst="roundRect">
            <a:avLst>
              <a:gd fmla="val 16667" name="adj"/>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+2</a:t>
            </a:r>
            <a:endParaRPr/>
          </a:p>
        </p:txBody>
      </p:sp>
      <p:sp>
        <p:nvSpPr>
          <p:cNvPr id="762" name="Google Shape;762;p22"/>
          <p:cNvSpPr/>
          <p:nvPr/>
        </p:nvSpPr>
        <p:spPr>
          <a:xfrm>
            <a:off x="3519104" y="6022570"/>
            <a:ext cx="513777" cy="304046"/>
          </a:xfrm>
          <a:prstGeom prst="roundRect">
            <a:avLst>
              <a:gd fmla="val 16667" name="adj"/>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+1</a:t>
            </a:r>
            <a:endParaRPr/>
          </a:p>
        </p:txBody>
      </p:sp>
      <p:sp>
        <p:nvSpPr>
          <p:cNvPr id="763" name="Google Shape;763;p22"/>
          <p:cNvSpPr/>
          <p:nvPr/>
        </p:nvSpPr>
        <p:spPr>
          <a:xfrm>
            <a:off x="7241599" y="3137078"/>
            <a:ext cx="296533" cy="2198851"/>
          </a:xfrm>
          <a:prstGeom prst="rightBrace">
            <a:avLst>
              <a:gd fmla="val 56789" name="adj1"/>
              <a:gd fmla="val 50000" name="adj2"/>
            </a:avLst>
          </a:prstGeom>
          <a:noFill/>
          <a:ln cap="flat" cmpd="sng" w="38100">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764" name="Google Shape;764;p22"/>
          <p:cNvSpPr/>
          <p:nvPr/>
        </p:nvSpPr>
        <p:spPr>
          <a:xfrm>
            <a:off x="7690095" y="4084480"/>
            <a:ext cx="513777" cy="304046"/>
          </a:xfrm>
          <a:prstGeom prst="roundRect">
            <a:avLst>
              <a:gd fmla="val 16667" name="adj"/>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+9</a:t>
            </a:r>
            <a:endParaRPr/>
          </a:p>
        </p:txBody>
      </p:sp>
      <p:grpSp>
        <p:nvGrpSpPr>
          <p:cNvPr id="765" name="Google Shape;765;p22"/>
          <p:cNvGrpSpPr/>
          <p:nvPr/>
        </p:nvGrpSpPr>
        <p:grpSpPr>
          <a:xfrm>
            <a:off x="8438680" y="3960068"/>
            <a:ext cx="552870" cy="552870"/>
            <a:chOff x="7574669" y="3536256"/>
            <a:chExt cx="552870" cy="552870"/>
          </a:xfrm>
        </p:grpSpPr>
        <p:sp>
          <p:nvSpPr>
            <p:cNvPr id="766" name="Google Shape;766;p22"/>
            <p:cNvSpPr/>
            <p:nvPr/>
          </p:nvSpPr>
          <p:spPr>
            <a:xfrm>
              <a:off x="7574669" y="3536256"/>
              <a:ext cx="552870" cy="552870"/>
            </a:xfrm>
            <a:prstGeom prst="ellipse">
              <a:avLst/>
            </a:prstGeom>
            <a:solidFill>
              <a:srgbClr val="B6A4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7" name="Google Shape;767;p22"/>
            <p:cNvSpPr txBox="1"/>
            <p:nvPr/>
          </p:nvSpPr>
          <p:spPr>
            <a:xfrm>
              <a:off x="7639474" y="3628025"/>
              <a:ext cx="423261" cy="369332"/>
            </a:xfrm>
            <a:prstGeom prst="rect">
              <a:avLst/>
            </a:prstGeom>
            <a:solidFill>
              <a:srgbClr val="B6A47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*n</a:t>
              </a:r>
              <a:endParaRPr/>
            </a:p>
          </p:txBody>
        </p:sp>
      </p:grpSp>
      <p:sp>
        <p:nvSpPr>
          <p:cNvPr id="768" name="Google Shape;768;p22"/>
          <p:cNvSpPr txBox="1"/>
          <p:nvPr/>
        </p:nvSpPr>
        <p:spPr>
          <a:xfrm>
            <a:off x="7849096" y="3267852"/>
            <a:ext cx="163057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This inner loop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runs n times</a:t>
            </a:r>
            <a:endParaRPr/>
          </a:p>
        </p:txBody>
      </p:sp>
      <p:sp>
        <p:nvSpPr>
          <p:cNvPr id="769" name="Google Shape;769;p22"/>
          <p:cNvSpPr/>
          <p:nvPr/>
        </p:nvSpPr>
        <p:spPr>
          <a:xfrm>
            <a:off x="8586634" y="971774"/>
            <a:ext cx="2898900" cy="1150800"/>
          </a:xfrm>
          <a:prstGeom prst="rect">
            <a:avLst/>
          </a:prstGeom>
          <a:solidFill>
            <a:srgbClr val="4C32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f(n) = (9n+4)n + 3</a:t>
            </a:r>
            <a:endParaRPr/>
          </a:p>
        </p:txBody>
      </p:sp>
      <p:sp>
        <p:nvSpPr>
          <p:cNvPr id="770" name="Google Shape;770;p22"/>
          <p:cNvSpPr/>
          <p:nvPr/>
        </p:nvSpPr>
        <p:spPr>
          <a:xfrm>
            <a:off x="3698629" y="2739203"/>
            <a:ext cx="513777" cy="304046"/>
          </a:xfrm>
          <a:prstGeom prst="roundRect">
            <a:avLst>
              <a:gd fmla="val 16667" name="adj"/>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+1</a:t>
            </a:r>
            <a:endParaRPr/>
          </a:p>
        </p:txBody>
      </p:sp>
      <p:sp>
        <p:nvSpPr>
          <p:cNvPr id="771" name="Google Shape;771;p22"/>
          <p:cNvSpPr/>
          <p:nvPr/>
        </p:nvSpPr>
        <p:spPr>
          <a:xfrm>
            <a:off x="4501599" y="3097134"/>
            <a:ext cx="513777" cy="304046"/>
          </a:xfrm>
          <a:prstGeom prst="roundRect">
            <a:avLst>
              <a:gd fmla="val 16667" name="adj"/>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+1</a:t>
            </a:r>
            <a:endParaRPr/>
          </a:p>
        </p:txBody>
      </p:sp>
      <p:sp>
        <p:nvSpPr>
          <p:cNvPr id="772" name="Google Shape;772;p22"/>
          <p:cNvSpPr/>
          <p:nvPr/>
        </p:nvSpPr>
        <p:spPr>
          <a:xfrm>
            <a:off x="4289770" y="4942077"/>
            <a:ext cx="513777" cy="304046"/>
          </a:xfrm>
          <a:prstGeom prst="roundRect">
            <a:avLst>
              <a:gd fmla="val 16667" name="adj"/>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+2</a:t>
            </a:r>
            <a:endParaRPr/>
          </a:p>
        </p:txBody>
      </p:sp>
      <p:sp>
        <p:nvSpPr>
          <p:cNvPr id="773" name="Google Shape;773;p22"/>
          <p:cNvSpPr/>
          <p:nvPr/>
        </p:nvSpPr>
        <p:spPr>
          <a:xfrm>
            <a:off x="3588322" y="5660499"/>
            <a:ext cx="513777" cy="304046"/>
          </a:xfrm>
          <a:prstGeom prst="roundRect">
            <a:avLst>
              <a:gd fmla="val 16667" name="adj"/>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+2</a:t>
            </a:r>
            <a:endParaRPr/>
          </a:p>
        </p:txBody>
      </p:sp>
      <p:sp>
        <p:nvSpPr>
          <p:cNvPr id="774" name="Google Shape;774;p22"/>
          <p:cNvSpPr/>
          <p:nvPr/>
        </p:nvSpPr>
        <p:spPr>
          <a:xfrm>
            <a:off x="6575859" y="4577510"/>
            <a:ext cx="513777" cy="304046"/>
          </a:xfrm>
          <a:prstGeom prst="roundRect">
            <a:avLst>
              <a:gd fmla="val 16667" name="adj"/>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+4</a:t>
            </a:r>
            <a:endParaRPr/>
          </a:p>
        </p:txBody>
      </p:sp>
      <p:sp>
        <p:nvSpPr>
          <p:cNvPr id="775" name="Google Shape;775;p22"/>
          <p:cNvSpPr/>
          <p:nvPr/>
        </p:nvSpPr>
        <p:spPr>
          <a:xfrm>
            <a:off x="9544475" y="2351193"/>
            <a:ext cx="296533" cy="3401425"/>
          </a:xfrm>
          <a:prstGeom prst="rightBrace">
            <a:avLst>
              <a:gd fmla="val 56789" name="adj1"/>
              <a:gd fmla="val 50000" name="adj2"/>
            </a:avLst>
          </a:prstGeom>
          <a:noFill/>
          <a:ln cap="flat" cmpd="sng" w="38100">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776" name="Google Shape;776;p22"/>
          <p:cNvSpPr/>
          <p:nvPr/>
        </p:nvSpPr>
        <p:spPr>
          <a:xfrm>
            <a:off x="9986157" y="3903347"/>
            <a:ext cx="1005867" cy="304046"/>
          </a:xfrm>
          <a:prstGeom prst="roundRect">
            <a:avLst>
              <a:gd fmla="val 16667" name="adj"/>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libri"/>
                <a:ea typeface="Calibri"/>
                <a:cs typeface="Calibri"/>
                <a:sym typeface="Calibri"/>
              </a:rPr>
              <a:t>9n + 4</a:t>
            </a:r>
            <a:endParaRPr/>
          </a:p>
        </p:txBody>
      </p:sp>
      <p:grpSp>
        <p:nvGrpSpPr>
          <p:cNvPr id="777" name="Google Shape;777;p22"/>
          <p:cNvGrpSpPr/>
          <p:nvPr/>
        </p:nvGrpSpPr>
        <p:grpSpPr>
          <a:xfrm>
            <a:off x="11219403" y="3782699"/>
            <a:ext cx="552870" cy="552870"/>
            <a:chOff x="7574669" y="3536256"/>
            <a:chExt cx="552870" cy="552870"/>
          </a:xfrm>
        </p:grpSpPr>
        <p:sp>
          <p:nvSpPr>
            <p:cNvPr id="778" name="Google Shape;778;p22"/>
            <p:cNvSpPr/>
            <p:nvPr/>
          </p:nvSpPr>
          <p:spPr>
            <a:xfrm>
              <a:off x="7574669" y="3536256"/>
              <a:ext cx="552870" cy="552870"/>
            </a:xfrm>
            <a:prstGeom prst="ellipse">
              <a:avLst/>
            </a:prstGeom>
            <a:solidFill>
              <a:srgbClr val="B6A4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9" name="Google Shape;779;p22"/>
            <p:cNvSpPr txBox="1"/>
            <p:nvPr/>
          </p:nvSpPr>
          <p:spPr>
            <a:xfrm>
              <a:off x="7639474" y="3628025"/>
              <a:ext cx="423261" cy="369332"/>
            </a:xfrm>
            <a:prstGeom prst="rect">
              <a:avLst/>
            </a:prstGeom>
            <a:solidFill>
              <a:srgbClr val="B6A47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*n</a:t>
              </a:r>
              <a:endParaRPr/>
            </a:p>
          </p:txBody>
        </p:sp>
      </p:grpSp>
      <p:sp>
        <p:nvSpPr>
          <p:cNvPr id="780" name="Google Shape;780;p22"/>
          <p:cNvSpPr txBox="1"/>
          <p:nvPr/>
        </p:nvSpPr>
        <p:spPr>
          <a:xfrm>
            <a:off x="10419793" y="3105834"/>
            <a:ext cx="159922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This outer loop</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runs n times</a:t>
            </a:r>
            <a:endParaRPr/>
          </a:p>
        </p:txBody>
      </p:sp>
      <p:sp>
        <p:nvSpPr>
          <p:cNvPr id="781" name="Google Shape;781;p22"/>
          <p:cNvSpPr txBox="1"/>
          <p:nvPr/>
        </p:nvSpPr>
        <p:spPr>
          <a:xfrm>
            <a:off x="10694150" y="134563"/>
            <a:ext cx="1260000" cy="554100"/>
          </a:xfrm>
          <a:prstGeom prst="rect">
            <a:avLst/>
          </a:prstGeom>
          <a:solidFill>
            <a:srgbClr val="33006F"/>
          </a:solidFill>
          <a:ln cap="flat" cmpd="sng" w="76200">
            <a:solidFill>
              <a:srgbClr val="B6A479"/>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lt1"/>
                </a:solidFill>
                <a:latin typeface="Calibri"/>
                <a:ea typeface="Calibri"/>
                <a:cs typeface="Calibri"/>
                <a:sym typeface="Calibri"/>
              </a:rPr>
              <a:t>You try!</a:t>
            </a:r>
            <a:endParaRPr>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23"/>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Where are we?</a:t>
            </a:r>
            <a:endParaRPr/>
          </a:p>
        </p:txBody>
      </p:sp>
      <p:sp>
        <p:nvSpPr>
          <p:cNvPr id="787" name="Google Shape;787;p23"/>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788" name="Google Shape;788;p23"/>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AU – SCHAFER</a:t>
            </a:r>
            <a:endParaRPr/>
          </a:p>
        </p:txBody>
      </p:sp>
      <p:sp>
        <p:nvSpPr>
          <p:cNvPr id="789" name="Google Shape;789;p23"/>
          <p:cNvSpPr txBox="1"/>
          <p:nvPr>
            <p:ph idx="1" type="body"/>
          </p:nvPr>
        </p:nvSpPr>
        <p:spPr>
          <a:xfrm>
            <a:off x="838200" y="4572000"/>
            <a:ext cx="10515600" cy="1604963"/>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We just turned a piece of code into a function!</a:t>
            </a:r>
            <a:endParaRPr/>
          </a:p>
          <a:p>
            <a:pPr indent="-137159" lvl="1" marL="265176" rtl="0" algn="l">
              <a:lnSpc>
                <a:spcPct val="90000"/>
              </a:lnSpc>
              <a:spcBef>
                <a:spcPts val="400"/>
              </a:spcBef>
              <a:spcAft>
                <a:spcPts val="0"/>
              </a:spcAft>
              <a:buSzPts val="1800"/>
              <a:buChar char="-"/>
            </a:pPr>
            <a:r>
              <a:rPr lang="en-US"/>
              <a:t>We’ll look at better alternatives for code modeling later</a:t>
            </a:r>
            <a:endParaRPr/>
          </a:p>
          <a:p>
            <a:pPr indent="-139700" lvl="0" marL="91440" rtl="0" algn="l">
              <a:lnSpc>
                <a:spcPct val="90000"/>
              </a:lnSpc>
              <a:spcBef>
                <a:spcPts val="1600"/>
              </a:spcBef>
              <a:spcAft>
                <a:spcPts val="0"/>
              </a:spcAft>
              <a:buSzPts val="2200"/>
              <a:buChar char=" "/>
            </a:pPr>
            <a:r>
              <a:rPr lang="en-US"/>
              <a:t>Now to focus on step 2, asymptotic analysis</a:t>
            </a:r>
            <a:endParaRPr/>
          </a:p>
        </p:txBody>
      </p:sp>
      <p:sp>
        <p:nvSpPr>
          <p:cNvPr id="790" name="Google Shape;790;p23"/>
          <p:cNvSpPr/>
          <p:nvPr/>
        </p:nvSpPr>
        <p:spPr>
          <a:xfrm>
            <a:off x="9750282" y="1916034"/>
            <a:ext cx="1700153" cy="110578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Twentieth Century"/>
                <a:ea typeface="Twentieth Century"/>
                <a:cs typeface="Twentieth Century"/>
                <a:sym typeface="Twentieth Century"/>
              </a:rPr>
              <a:t>COMPLEXITY</a:t>
            </a:r>
            <a:endParaRPr/>
          </a:p>
          <a:p>
            <a:pPr indent="0" lvl="0" marL="0" marR="0" rtl="0" algn="ctr">
              <a:spcBef>
                <a:spcPts val="0"/>
              </a:spcBef>
              <a:spcAft>
                <a:spcPts val="0"/>
              </a:spcAft>
              <a:buNone/>
            </a:pPr>
            <a:r>
              <a:rPr b="1" lang="en-US" sz="1800">
                <a:solidFill>
                  <a:schemeClr val="lt1"/>
                </a:solidFill>
                <a:latin typeface="Twentieth Century"/>
                <a:ea typeface="Twentieth Century"/>
                <a:cs typeface="Twentieth Century"/>
                <a:sym typeface="Twentieth Century"/>
              </a:rPr>
              <a:t>CLASS</a:t>
            </a:r>
            <a:endParaRPr sz="1800">
              <a:solidFill>
                <a:schemeClr val="lt1"/>
              </a:solidFill>
              <a:latin typeface="Twentieth Century"/>
              <a:ea typeface="Twentieth Century"/>
              <a:cs typeface="Twentieth Century"/>
              <a:sym typeface="Twentieth Century"/>
            </a:endParaRPr>
          </a:p>
        </p:txBody>
      </p:sp>
      <p:sp>
        <p:nvSpPr>
          <p:cNvPr id="791" name="Google Shape;791;p23"/>
          <p:cNvSpPr/>
          <p:nvPr/>
        </p:nvSpPr>
        <p:spPr>
          <a:xfrm>
            <a:off x="9472751" y="2276767"/>
            <a:ext cx="532515" cy="385780"/>
          </a:xfrm>
          <a:prstGeom prst="flowChartCollat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792" name="Google Shape;792;p23"/>
          <p:cNvSpPr/>
          <p:nvPr/>
        </p:nvSpPr>
        <p:spPr>
          <a:xfrm rot="5400000">
            <a:off x="9415387" y="2327652"/>
            <a:ext cx="385780" cy="284010"/>
          </a:xfrm>
          <a:prstGeom prst="triangle">
            <a:avLst>
              <a:gd fmla="val 50000" name="adj"/>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93" name="Google Shape;793;p23"/>
          <p:cNvSpPr/>
          <p:nvPr/>
        </p:nvSpPr>
        <p:spPr>
          <a:xfrm>
            <a:off x="1998245" y="1916034"/>
            <a:ext cx="365760" cy="365760"/>
          </a:xfrm>
          <a:prstGeom prst="rect">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94" name="Google Shape;794;p23"/>
          <p:cNvSpPr/>
          <p:nvPr/>
        </p:nvSpPr>
        <p:spPr>
          <a:xfrm>
            <a:off x="1998245" y="2656060"/>
            <a:ext cx="365760" cy="365760"/>
          </a:xfrm>
          <a:prstGeom prst="rect">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95" name="Google Shape;795;p23"/>
          <p:cNvSpPr/>
          <p:nvPr/>
        </p:nvSpPr>
        <p:spPr>
          <a:xfrm>
            <a:off x="2364005" y="1916034"/>
            <a:ext cx="2455665" cy="1105786"/>
          </a:xfrm>
          <a:prstGeom prst="rect">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96" name="Google Shape;796;p23"/>
          <p:cNvSpPr/>
          <p:nvPr/>
        </p:nvSpPr>
        <p:spPr>
          <a:xfrm>
            <a:off x="6438073" y="1916034"/>
            <a:ext cx="365760" cy="365760"/>
          </a:xfrm>
          <a:prstGeom prst="rect">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97" name="Google Shape;797;p23"/>
          <p:cNvSpPr/>
          <p:nvPr/>
        </p:nvSpPr>
        <p:spPr>
          <a:xfrm>
            <a:off x="6438073" y="2656060"/>
            <a:ext cx="365760" cy="365760"/>
          </a:xfrm>
          <a:prstGeom prst="rect">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98" name="Google Shape;798;p23"/>
          <p:cNvSpPr/>
          <p:nvPr/>
        </p:nvSpPr>
        <p:spPr>
          <a:xfrm>
            <a:off x="6803833" y="1916034"/>
            <a:ext cx="2668772" cy="1105786"/>
          </a:xfrm>
          <a:prstGeom prst="rect">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799" name="Google Shape;799;p23"/>
          <p:cNvSpPr/>
          <p:nvPr/>
        </p:nvSpPr>
        <p:spPr>
          <a:xfrm flipH="1">
            <a:off x="6090047" y="2287462"/>
            <a:ext cx="1061359" cy="357006"/>
          </a:xfrm>
          <a:prstGeom prst="flowChartOnlineStorag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00" name="Google Shape;800;p23"/>
          <p:cNvSpPr/>
          <p:nvPr/>
        </p:nvSpPr>
        <p:spPr>
          <a:xfrm flipH="1">
            <a:off x="4163056" y="2281794"/>
            <a:ext cx="965902" cy="381164"/>
          </a:xfrm>
          <a:prstGeom prst="flowChartOnlineStorage">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01" name="Google Shape;801;p23"/>
          <p:cNvSpPr/>
          <p:nvPr/>
        </p:nvSpPr>
        <p:spPr>
          <a:xfrm flipH="1">
            <a:off x="4944585" y="2279349"/>
            <a:ext cx="1119941" cy="376711"/>
          </a:xfrm>
          <a:prstGeom prst="flowChartOnlineStorag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02" name="Google Shape;802;p23"/>
          <p:cNvSpPr/>
          <p:nvPr/>
        </p:nvSpPr>
        <p:spPr>
          <a:xfrm>
            <a:off x="4814701" y="1914812"/>
            <a:ext cx="365760" cy="36576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03" name="Google Shape;803;p23"/>
          <p:cNvSpPr/>
          <p:nvPr/>
        </p:nvSpPr>
        <p:spPr>
          <a:xfrm>
            <a:off x="4814701" y="2656060"/>
            <a:ext cx="365760" cy="36576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04" name="Google Shape;804;p23"/>
          <p:cNvSpPr/>
          <p:nvPr/>
        </p:nvSpPr>
        <p:spPr>
          <a:xfrm>
            <a:off x="881145" y="1916034"/>
            <a:ext cx="1121652" cy="110578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Twentieth Century"/>
                <a:ea typeface="Twentieth Century"/>
                <a:cs typeface="Twentieth Century"/>
                <a:sym typeface="Twentieth Century"/>
              </a:rPr>
              <a:t>CODE</a:t>
            </a:r>
            <a:endParaRPr/>
          </a:p>
        </p:txBody>
      </p:sp>
      <p:sp>
        <p:nvSpPr>
          <p:cNvPr id="805" name="Google Shape;805;p23"/>
          <p:cNvSpPr/>
          <p:nvPr/>
        </p:nvSpPr>
        <p:spPr>
          <a:xfrm>
            <a:off x="1949073" y="2265740"/>
            <a:ext cx="418989" cy="39680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06" name="Google Shape;806;p23"/>
          <p:cNvSpPr/>
          <p:nvPr/>
        </p:nvSpPr>
        <p:spPr>
          <a:xfrm>
            <a:off x="9472605" y="1918294"/>
            <a:ext cx="365760" cy="3657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07" name="Google Shape;807;p23"/>
          <p:cNvSpPr/>
          <p:nvPr/>
        </p:nvSpPr>
        <p:spPr>
          <a:xfrm>
            <a:off x="9472605" y="2657112"/>
            <a:ext cx="365760" cy="3657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08" name="Google Shape;808;p23"/>
          <p:cNvSpPr/>
          <p:nvPr/>
        </p:nvSpPr>
        <p:spPr>
          <a:xfrm>
            <a:off x="514885" y="1916034"/>
            <a:ext cx="365760" cy="36576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09" name="Google Shape;809;p23"/>
          <p:cNvSpPr/>
          <p:nvPr/>
        </p:nvSpPr>
        <p:spPr>
          <a:xfrm>
            <a:off x="514884" y="2656060"/>
            <a:ext cx="365760" cy="36576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10" name="Google Shape;810;p23"/>
          <p:cNvSpPr/>
          <p:nvPr/>
        </p:nvSpPr>
        <p:spPr>
          <a:xfrm rot="5400000">
            <a:off x="11421174" y="2295002"/>
            <a:ext cx="424282" cy="365760"/>
          </a:xfrm>
          <a:prstGeom prst="triangl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11" name="Google Shape;811;p23"/>
          <p:cNvSpPr/>
          <p:nvPr/>
        </p:nvSpPr>
        <p:spPr>
          <a:xfrm>
            <a:off x="2587093" y="2058122"/>
            <a:ext cx="2044962" cy="792969"/>
          </a:xfrm>
          <a:prstGeom prst="rightArrow">
            <a:avLst>
              <a:gd fmla="val 50000" name="adj1"/>
              <a:gd fmla="val 50000" name="adj2"/>
            </a:avLst>
          </a:prstGeom>
          <a:solidFill>
            <a:srgbClr val="BAC7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12" name="Google Shape;812;p23"/>
          <p:cNvSpPr txBox="1"/>
          <p:nvPr/>
        </p:nvSpPr>
        <p:spPr>
          <a:xfrm>
            <a:off x="2737879" y="2293216"/>
            <a:ext cx="16305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Code Modeling</a:t>
            </a:r>
            <a:endParaRPr/>
          </a:p>
        </p:txBody>
      </p:sp>
      <p:sp>
        <p:nvSpPr>
          <p:cNvPr id="813" name="Google Shape;813;p23"/>
          <p:cNvSpPr/>
          <p:nvPr/>
        </p:nvSpPr>
        <p:spPr>
          <a:xfrm flipH="1">
            <a:off x="5677559" y="2276767"/>
            <a:ext cx="1119941" cy="376711"/>
          </a:xfrm>
          <a:prstGeom prst="flowChartOnlineStorag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14" name="Google Shape;814;p23"/>
          <p:cNvSpPr/>
          <p:nvPr/>
        </p:nvSpPr>
        <p:spPr>
          <a:xfrm>
            <a:off x="5176839" y="1916034"/>
            <a:ext cx="1662037" cy="1105786"/>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Twentieth Century"/>
                <a:ea typeface="Twentieth Century"/>
                <a:cs typeface="Twentieth Century"/>
                <a:sym typeface="Twentieth Century"/>
              </a:rPr>
              <a:t>RUNTIME</a:t>
            </a:r>
            <a:endParaRPr/>
          </a:p>
          <a:p>
            <a:pPr indent="0" lvl="0" marL="0" marR="0" rtl="0" algn="ctr">
              <a:spcBef>
                <a:spcPts val="0"/>
              </a:spcBef>
              <a:spcAft>
                <a:spcPts val="0"/>
              </a:spcAft>
              <a:buNone/>
            </a:pPr>
            <a:r>
              <a:rPr b="1" lang="en-US" sz="1800">
                <a:solidFill>
                  <a:schemeClr val="lt1"/>
                </a:solidFill>
                <a:latin typeface="Twentieth Century"/>
                <a:ea typeface="Twentieth Century"/>
                <a:cs typeface="Twentieth Century"/>
                <a:sym typeface="Twentieth Century"/>
              </a:rPr>
              <a:t>FUNCTION</a:t>
            </a:r>
            <a:endParaRPr/>
          </a:p>
        </p:txBody>
      </p:sp>
      <p:sp>
        <p:nvSpPr>
          <p:cNvPr id="815" name="Google Shape;815;p23"/>
          <p:cNvSpPr/>
          <p:nvPr/>
        </p:nvSpPr>
        <p:spPr>
          <a:xfrm flipH="1">
            <a:off x="6961995" y="2282492"/>
            <a:ext cx="1119941" cy="376711"/>
          </a:xfrm>
          <a:prstGeom prst="flowChartOnlineStorage">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16" name="Google Shape;816;p23"/>
          <p:cNvSpPr/>
          <p:nvPr/>
        </p:nvSpPr>
        <p:spPr>
          <a:xfrm>
            <a:off x="7239672" y="2074362"/>
            <a:ext cx="2191558" cy="792969"/>
          </a:xfrm>
          <a:prstGeom prst="rightArrow">
            <a:avLst>
              <a:gd fmla="val 50000" name="adj1"/>
              <a:gd fmla="val 50000" name="adj2"/>
            </a:avLst>
          </a:prstGeom>
          <a:solidFill>
            <a:srgbClr val="BAC7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17" name="Google Shape;817;p23"/>
          <p:cNvSpPr txBox="1"/>
          <p:nvPr/>
        </p:nvSpPr>
        <p:spPr>
          <a:xfrm>
            <a:off x="7251439" y="2293216"/>
            <a:ext cx="20969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Asymptotic Analysis</a:t>
            </a:r>
            <a:endParaRPr/>
          </a:p>
        </p:txBody>
      </p:sp>
      <p:sp>
        <p:nvSpPr>
          <p:cNvPr id="818" name="Google Shape;818;p23"/>
          <p:cNvSpPr/>
          <p:nvPr/>
        </p:nvSpPr>
        <p:spPr>
          <a:xfrm>
            <a:off x="3041941" y="1349370"/>
            <a:ext cx="762636" cy="762636"/>
          </a:xfrm>
          <a:prstGeom prst="ellipse">
            <a:avLst/>
          </a:prstGeom>
          <a:solidFill>
            <a:srgbClr val="4C32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Montserrat"/>
                <a:ea typeface="Montserrat"/>
                <a:cs typeface="Montserrat"/>
                <a:sym typeface="Montserrat"/>
              </a:rPr>
              <a:t>1</a:t>
            </a:r>
            <a:endParaRPr/>
          </a:p>
        </p:txBody>
      </p:sp>
      <p:sp>
        <p:nvSpPr>
          <p:cNvPr id="819" name="Google Shape;819;p23"/>
          <p:cNvSpPr/>
          <p:nvPr/>
        </p:nvSpPr>
        <p:spPr>
          <a:xfrm>
            <a:off x="7814190" y="1343402"/>
            <a:ext cx="762636" cy="762636"/>
          </a:xfrm>
          <a:prstGeom prst="ellipse">
            <a:avLst/>
          </a:prstGeom>
          <a:solidFill>
            <a:srgbClr val="4C32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Montserrat"/>
                <a:ea typeface="Montserrat"/>
                <a:cs typeface="Montserrat"/>
                <a:sym typeface="Montserrat"/>
              </a:rPr>
              <a:t>2</a:t>
            </a:r>
            <a:endParaRPr/>
          </a:p>
        </p:txBody>
      </p:sp>
      <p:sp>
        <p:nvSpPr>
          <p:cNvPr id="820" name="Google Shape;820;p23"/>
          <p:cNvSpPr txBox="1"/>
          <p:nvPr/>
        </p:nvSpPr>
        <p:spPr>
          <a:xfrm>
            <a:off x="473069" y="3099639"/>
            <a:ext cx="266932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onsolas"/>
                <a:ea typeface="Consolas"/>
                <a:cs typeface="Consolas"/>
                <a:sym typeface="Consolas"/>
              </a:rPr>
              <a:t>for (i = 0; i &lt; n; i++)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a[i] = 1;</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b[i] = 2;</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a:t>
            </a:r>
            <a:endParaRPr/>
          </a:p>
        </p:txBody>
      </p:sp>
      <p:sp>
        <p:nvSpPr>
          <p:cNvPr id="821" name="Google Shape;821;p23"/>
          <p:cNvSpPr txBox="1"/>
          <p:nvPr/>
        </p:nvSpPr>
        <p:spPr>
          <a:xfrm>
            <a:off x="10242165" y="3110906"/>
            <a:ext cx="73609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O(n)</a:t>
            </a:r>
            <a:endParaRPr/>
          </a:p>
        </p:txBody>
      </p:sp>
      <p:sp>
        <p:nvSpPr>
          <p:cNvPr id="822" name="Google Shape;822;p23"/>
          <p:cNvSpPr txBox="1"/>
          <p:nvPr/>
        </p:nvSpPr>
        <p:spPr>
          <a:xfrm>
            <a:off x="5673869" y="3110906"/>
            <a:ext cx="123623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f(n) = 2n</a:t>
            </a:r>
            <a:endParaRPr/>
          </a:p>
        </p:txBody>
      </p:sp>
      <p:sp>
        <p:nvSpPr>
          <p:cNvPr id="823" name="Google Shape;823;p23"/>
          <p:cNvSpPr/>
          <p:nvPr/>
        </p:nvSpPr>
        <p:spPr>
          <a:xfrm rot="-2700000">
            <a:off x="4163092" y="1156247"/>
            <a:ext cx="757925" cy="380604"/>
          </a:xfrm>
          <a:prstGeom prst="corner">
            <a:avLst>
              <a:gd fmla="val 32312" name="adj1"/>
              <a:gd fmla="val 36394" name="adj2"/>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Announcements</a:t>
            </a:r>
            <a:endParaRPr/>
          </a:p>
        </p:txBody>
      </p:sp>
      <p:sp>
        <p:nvSpPr>
          <p:cNvPr id="151" name="Google Shape;151;p2"/>
          <p:cNvSpPr txBox="1"/>
          <p:nvPr>
            <p:ph idx="1" type="body"/>
          </p:nvPr>
        </p:nvSpPr>
        <p:spPr>
          <a:xfrm>
            <a:off x="575240" y="1463857"/>
            <a:ext cx="11187258" cy="4845504"/>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Course website live with slides</a:t>
            </a:r>
            <a:endParaRPr/>
          </a:p>
          <a:p>
            <a:pPr indent="-139700" lvl="0" marL="91440" rtl="0" algn="l">
              <a:lnSpc>
                <a:spcPct val="90000"/>
              </a:lnSpc>
              <a:spcBef>
                <a:spcPts val="1400"/>
              </a:spcBef>
              <a:spcAft>
                <a:spcPts val="0"/>
              </a:spcAft>
              <a:buSzPts val="2200"/>
              <a:buChar char=" "/>
            </a:pPr>
            <a:r>
              <a:rPr lang="en-US"/>
              <a:t>HW 0 – 143 Review Project </a:t>
            </a:r>
            <a:endParaRPr/>
          </a:p>
          <a:p>
            <a:pPr indent="-137159" lvl="1" marL="265176" rtl="0" algn="l">
              <a:lnSpc>
                <a:spcPct val="90000"/>
              </a:lnSpc>
              <a:spcBef>
                <a:spcPts val="400"/>
              </a:spcBef>
              <a:spcAft>
                <a:spcPts val="0"/>
              </a:spcAft>
              <a:buSzPts val="1800"/>
              <a:buChar char="-"/>
            </a:pPr>
            <a:r>
              <a:rPr lang="en-US"/>
              <a:t>Live on website</a:t>
            </a:r>
            <a:endParaRPr/>
          </a:p>
          <a:p>
            <a:pPr indent="-137159" lvl="1" marL="265176" rtl="0" algn="l">
              <a:lnSpc>
                <a:spcPct val="90000"/>
              </a:lnSpc>
              <a:spcBef>
                <a:spcPts val="600"/>
              </a:spcBef>
              <a:spcAft>
                <a:spcPts val="0"/>
              </a:spcAft>
              <a:buSzPts val="1800"/>
              <a:buChar char="-"/>
            </a:pPr>
            <a:r>
              <a:rPr lang="en-US"/>
              <a:t>Due </a:t>
            </a:r>
            <a:r>
              <a:rPr lang="en-US">
                <a:extLst>
                  <a:ext uri="http://customooxmlschemas.google.com/">
                    <go:slidesCustomData xmlns:go="http://customooxmlschemas.google.com/" textRoundtripDataId="0"/>
                  </a:ext>
                </a:extLst>
              </a:rPr>
              <a:t>Wednesday April 6th</a:t>
            </a:r>
            <a:endParaRPr/>
          </a:p>
          <a:p>
            <a:pPr indent="0" lvl="0" marL="0" rtl="0" algn="l">
              <a:lnSpc>
                <a:spcPct val="90000"/>
              </a:lnSpc>
              <a:spcBef>
                <a:spcPts val="1600"/>
              </a:spcBef>
              <a:spcAft>
                <a:spcPts val="0"/>
              </a:spcAft>
              <a:buNone/>
            </a:pPr>
            <a:r>
              <a:t/>
            </a:r>
            <a:endParaRPr/>
          </a:p>
        </p:txBody>
      </p:sp>
      <p:sp>
        <p:nvSpPr>
          <p:cNvPr id="152" name="Google Shape;152;p2"/>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53" name="Google Shape;153;p2"/>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 CHAMPION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24"/>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Finding a Big Oh</a:t>
            </a:r>
            <a:endParaRPr/>
          </a:p>
        </p:txBody>
      </p:sp>
      <p:sp>
        <p:nvSpPr>
          <p:cNvPr id="829" name="Google Shape;829;p24"/>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830" name="Google Shape;830;p24"/>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AU – SCHAFER</a:t>
            </a:r>
            <a:endParaRPr/>
          </a:p>
        </p:txBody>
      </p:sp>
      <p:sp>
        <p:nvSpPr>
          <p:cNvPr id="831" name="Google Shape;831;p24"/>
          <p:cNvSpPr txBox="1"/>
          <p:nvPr>
            <p:ph idx="1" type="body"/>
          </p:nvPr>
        </p:nvSpPr>
        <p:spPr>
          <a:xfrm>
            <a:off x="838200" y="2852495"/>
            <a:ext cx="6791794" cy="3648559"/>
          </a:xfrm>
          <a:prstGeom prst="rect">
            <a:avLst/>
          </a:prstGeom>
          <a:blipFill rotWithShape="1">
            <a:blip r:embed="rId3">
              <a:alphaModFix/>
            </a:blip>
            <a:stretch>
              <a:fillRect b="0" l="-1868" r="-186" t="-2777"/>
            </a:stretch>
          </a:blip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 </a:t>
            </a:r>
            <a:endParaRPr/>
          </a:p>
        </p:txBody>
      </p:sp>
      <p:sp>
        <p:nvSpPr>
          <p:cNvPr id="832" name="Google Shape;832;p24"/>
          <p:cNvSpPr txBox="1"/>
          <p:nvPr/>
        </p:nvSpPr>
        <p:spPr>
          <a:xfrm>
            <a:off x="8192308" y="4162771"/>
            <a:ext cx="3424003" cy="2434799"/>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800"/>
              <a:buFont typeface="Arial"/>
              <a:buNone/>
            </a:pPr>
            <a:r>
              <a:rPr lang="en-US" sz="2800">
                <a:solidFill>
                  <a:schemeClr val="dk1"/>
                </a:solidFill>
                <a:latin typeface="Calibri"/>
                <a:ea typeface="Calibri"/>
                <a:cs typeface="Calibri"/>
                <a:sym typeface="Calibri"/>
              </a:rPr>
              <a:t>= 9n</a:t>
            </a:r>
            <a:r>
              <a:rPr baseline="30000" lang="en-US" sz="2800">
                <a:solidFill>
                  <a:schemeClr val="dk1"/>
                </a:solidFill>
                <a:latin typeface="Calibri"/>
                <a:ea typeface="Calibri"/>
                <a:cs typeface="Calibri"/>
                <a:sym typeface="Calibri"/>
              </a:rPr>
              <a:t>2</a:t>
            </a:r>
            <a:r>
              <a:rPr lang="en-US" sz="2800">
                <a:solidFill>
                  <a:schemeClr val="dk1"/>
                </a:solidFill>
                <a:latin typeface="Calibri"/>
                <a:ea typeface="Calibri"/>
                <a:cs typeface="Calibri"/>
                <a:sym typeface="Calibri"/>
              </a:rPr>
              <a:t> + 3n + 3</a:t>
            </a:r>
            <a:endParaRPr/>
          </a:p>
          <a:p>
            <a:pPr indent="0" lvl="0" marL="0" marR="0" rtl="0" algn="ctr">
              <a:lnSpc>
                <a:spcPct val="90000"/>
              </a:lnSpc>
              <a:spcBef>
                <a:spcPts val="1000"/>
              </a:spcBef>
              <a:spcAft>
                <a:spcPts val="0"/>
              </a:spcAft>
              <a:buClr>
                <a:schemeClr val="dk1"/>
              </a:buClr>
              <a:buSzPts val="2800"/>
              <a:buFont typeface="Arial"/>
              <a:buNone/>
            </a:pPr>
            <a:r>
              <a:rPr lang="en-US" sz="2800">
                <a:solidFill>
                  <a:schemeClr val="dk1"/>
                </a:solidFill>
                <a:latin typeface="Calibri"/>
                <a:ea typeface="Calibri"/>
                <a:cs typeface="Calibri"/>
                <a:sym typeface="Calibri"/>
              </a:rPr>
              <a:t>≈ 9n</a:t>
            </a:r>
            <a:r>
              <a:rPr baseline="30000" lang="en-US" sz="2800">
                <a:solidFill>
                  <a:schemeClr val="dk1"/>
                </a:solidFill>
                <a:latin typeface="Calibri"/>
                <a:ea typeface="Calibri"/>
                <a:cs typeface="Calibri"/>
                <a:sym typeface="Calibri"/>
              </a:rPr>
              <a:t>2</a:t>
            </a:r>
            <a:endParaRPr/>
          </a:p>
          <a:p>
            <a:pPr indent="0" lvl="0" marL="0" marR="0" rtl="0" algn="ctr">
              <a:lnSpc>
                <a:spcPct val="90000"/>
              </a:lnSpc>
              <a:spcBef>
                <a:spcPts val="1000"/>
              </a:spcBef>
              <a:spcAft>
                <a:spcPts val="0"/>
              </a:spcAft>
              <a:buClr>
                <a:schemeClr val="dk1"/>
              </a:buClr>
              <a:buSzPts val="2800"/>
              <a:buFont typeface="Arial"/>
              <a:buNone/>
            </a:pPr>
            <a:r>
              <a:rPr lang="en-US" sz="2800">
                <a:solidFill>
                  <a:schemeClr val="dk1"/>
                </a:solidFill>
                <a:latin typeface="Calibri"/>
                <a:ea typeface="Calibri"/>
                <a:cs typeface="Calibri"/>
                <a:sym typeface="Calibri"/>
              </a:rPr>
              <a:t>≈ n</a:t>
            </a:r>
            <a:r>
              <a:rPr baseline="30000" lang="en-US" sz="2800">
                <a:solidFill>
                  <a:schemeClr val="dk1"/>
                </a:solidFill>
                <a:latin typeface="Calibri"/>
                <a:ea typeface="Calibri"/>
                <a:cs typeface="Calibri"/>
                <a:sym typeface="Calibri"/>
              </a:rPr>
              <a:t>2</a:t>
            </a:r>
            <a:endParaRPr/>
          </a:p>
          <a:p>
            <a:pPr indent="0" lvl="0" marL="0" marR="0" rtl="0" algn="ctr">
              <a:lnSpc>
                <a:spcPct val="90000"/>
              </a:lnSpc>
              <a:spcBef>
                <a:spcPts val="1000"/>
              </a:spcBef>
              <a:spcAft>
                <a:spcPts val="0"/>
              </a:spcAft>
              <a:buClr>
                <a:schemeClr val="dk1"/>
              </a:buClr>
              <a:buSzPts val="2800"/>
              <a:buFont typeface="Arial"/>
              <a:buNone/>
            </a:pPr>
            <a:r>
              <a:t/>
            </a:r>
            <a:endParaRPr baseline="30000" sz="2800">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800"/>
              <a:buFont typeface="Arial"/>
              <a:buNone/>
            </a:pPr>
            <a:r>
              <a:rPr lang="en-US" sz="2800">
                <a:solidFill>
                  <a:schemeClr val="dk1"/>
                </a:solidFill>
                <a:latin typeface="Calibri"/>
                <a:ea typeface="Calibri"/>
                <a:cs typeface="Calibri"/>
                <a:sym typeface="Calibri"/>
              </a:rPr>
              <a:t>f(n) is O(n</a:t>
            </a:r>
            <a:r>
              <a:rPr baseline="30000" lang="en-US" sz="2800">
                <a:solidFill>
                  <a:schemeClr val="dk1"/>
                </a:solidFill>
                <a:latin typeface="Calibri"/>
                <a:ea typeface="Calibri"/>
                <a:cs typeface="Calibri"/>
                <a:sym typeface="Calibri"/>
              </a:rPr>
              <a:t>2</a:t>
            </a:r>
            <a:r>
              <a:rPr lang="en-US" sz="2800">
                <a:solidFill>
                  <a:schemeClr val="dk1"/>
                </a:solidFill>
                <a:latin typeface="Calibri"/>
                <a:ea typeface="Calibri"/>
                <a:cs typeface="Calibri"/>
                <a:sym typeface="Calibri"/>
              </a:rPr>
              <a:t>)</a:t>
            </a:r>
            <a:endParaRPr/>
          </a:p>
          <a:p>
            <a:pPr indent="0" lvl="0" marL="0" marR="0" rtl="0" algn="ctr">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
        <p:nvSpPr>
          <p:cNvPr id="833" name="Google Shape;833;p24"/>
          <p:cNvSpPr/>
          <p:nvPr/>
        </p:nvSpPr>
        <p:spPr>
          <a:xfrm>
            <a:off x="8454821" y="2853567"/>
            <a:ext cx="2898979" cy="1150865"/>
          </a:xfrm>
          <a:prstGeom prst="rect">
            <a:avLst/>
          </a:prstGeom>
          <a:solidFill>
            <a:srgbClr val="9B8AB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f(n) = (9n+3)n + 3</a:t>
            </a:r>
            <a:endParaRPr/>
          </a:p>
        </p:txBody>
      </p:sp>
      <p:sp>
        <p:nvSpPr>
          <p:cNvPr id="834" name="Google Shape;834;p24"/>
          <p:cNvSpPr/>
          <p:nvPr/>
        </p:nvSpPr>
        <p:spPr>
          <a:xfrm>
            <a:off x="8517798" y="1377539"/>
            <a:ext cx="1700153" cy="110578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Twentieth Century"/>
                <a:ea typeface="Twentieth Century"/>
                <a:cs typeface="Twentieth Century"/>
                <a:sym typeface="Twentieth Century"/>
              </a:rPr>
              <a:t>COMPLEXITY</a:t>
            </a:r>
            <a:endParaRPr/>
          </a:p>
          <a:p>
            <a:pPr indent="0" lvl="0" marL="0" marR="0" rtl="0" algn="ctr">
              <a:spcBef>
                <a:spcPts val="0"/>
              </a:spcBef>
              <a:spcAft>
                <a:spcPts val="0"/>
              </a:spcAft>
              <a:buNone/>
            </a:pPr>
            <a:r>
              <a:rPr b="1" lang="en-US" sz="1800">
                <a:solidFill>
                  <a:schemeClr val="lt1"/>
                </a:solidFill>
                <a:latin typeface="Twentieth Century"/>
                <a:ea typeface="Twentieth Century"/>
                <a:cs typeface="Twentieth Century"/>
                <a:sym typeface="Twentieth Century"/>
              </a:rPr>
              <a:t>CLASS</a:t>
            </a:r>
            <a:endParaRPr sz="1800">
              <a:solidFill>
                <a:schemeClr val="lt1"/>
              </a:solidFill>
              <a:latin typeface="Twentieth Century"/>
              <a:ea typeface="Twentieth Century"/>
              <a:cs typeface="Twentieth Century"/>
              <a:sym typeface="Twentieth Century"/>
            </a:endParaRPr>
          </a:p>
        </p:txBody>
      </p:sp>
      <p:sp>
        <p:nvSpPr>
          <p:cNvPr id="835" name="Google Shape;835;p24"/>
          <p:cNvSpPr/>
          <p:nvPr/>
        </p:nvSpPr>
        <p:spPr>
          <a:xfrm>
            <a:off x="8240267" y="1738272"/>
            <a:ext cx="532515" cy="385780"/>
          </a:xfrm>
          <a:prstGeom prst="flowChartCollat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836" name="Google Shape;836;p24"/>
          <p:cNvSpPr/>
          <p:nvPr/>
        </p:nvSpPr>
        <p:spPr>
          <a:xfrm rot="5400000">
            <a:off x="7436116" y="1789157"/>
            <a:ext cx="385780" cy="284010"/>
          </a:xfrm>
          <a:prstGeom prst="triangle">
            <a:avLst>
              <a:gd fmla="val 50000" name="adj"/>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37" name="Google Shape;837;p24"/>
          <p:cNvSpPr/>
          <p:nvPr/>
        </p:nvSpPr>
        <p:spPr>
          <a:xfrm>
            <a:off x="4458802" y="1377539"/>
            <a:ext cx="365760" cy="365760"/>
          </a:xfrm>
          <a:prstGeom prst="rect">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38" name="Google Shape;838;p24"/>
          <p:cNvSpPr/>
          <p:nvPr/>
        </p:nvSpPr>
        <p:spPr>
          <a:xfrm>
            <a:off x="4458802" y="2117565"/>
            <a:ext cx="365760" cy="365760"/>
          </a:xfrm>
          <a:prstGeom prst="rect">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39" name="Google Shape;839;p24"/>
          <p:cNvSpPr/>
          <p:nvPr/>
        </p:nvSpPr>
        <p:spPr>
          <a:xfrm>
            <a:off x="4824562" y="1377539"/>
            <a:ext cx="2668772" cy="1105786"/>
          </a:xfrm>
          <a:prstGeom prst="rect">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40" name="Google Shape;840;p24"/>
          <p:cNvSpPr/>
          <p:nvPr/>
        </p:nvSpPr>
        <p:spPr>
          <a:xfrm flipH="1">
            <a:off x="2968461" y="1748967"/>
            <a:ext cx="1061359" cy="357006"/>
          </a:xfrm>
          <a:prstGeom prst="flowChartOnlineStorag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41" name="Google Shape;841;p24"/>
          <p:cNvSpPr/>
          <p:nvPr/>
        </p:nvSpPr>
        <p:spPr>
          <a:xfrm flipH="1">
            <a:off x="1822999" y="1740854"/>
            <a:ext cx="1119941" cy="376711"/>
          </a:xfrm>
          <a:prstGeom prst="flowChartOnlineStorag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42" name="Google Shape;842;p24"/>
          <p:cNvSpPr/>
          <p:nvPr/>
        </p:nvSpPr>
        <p:spPr>
          <a:xfrm>
            <a:off x="1693115" y="1376317"/>
            <a:ext cx="365760" cy="36576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43" name="Google Shape;843;p24"/>
          <p:cNvSpPr/>
          <p:nvPr/>
        </p:nvSpPr>
        <p:spPr>
          <a:xfrm>
            <a:off x="1693115" y="2117565"/>
            <a:ext cx="365760" cy="36576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44" name="Google Shape;844;p24"/>
          <p:cNvSpPr/>
          <p:nvPr/>
        </p:nvSpPr>
        <p:spPr>
          <a:xfrm>
            <a:off x="8240121" y="1379799"/>
            <a:ext cx="365760" cy="3657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45" name="Google Shape;845;p24"/>
          <p:cNvSpPr/>
          <p:nvPr/>
        </p:nvSpPr>
        <p:spPr>
          <a:xfrm>
            <a:off x="8240121" y="2118617"/>
            <a:ext cx="365760" cy="3657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46" name="Google Shape;846;p24"/>
          <p:cNvSpPr/>
          <p:nvPr/>
        </p:nvSpPr>
        <p:spPr>
          <a:xfrm rot="5400000">
            <a:off x="10188690" y="1756507"/>
            <a:ext cx="424282" cy="365760"/>
          </a:xfrm>
          <a:prstGeom prst="triangle">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47" name="Google Shape;847;p24"/>
          <p:cNvSpPr/>
          <p:nvPr/>
        </p:nvSpPr>
        <p:spPr>
          <a:xfrm>
            <a:off x="2055253" y="1377539"/>
            <a:ext cx="1662037" cy="1105786"/>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lt1"/>
                </a:solidFill>
                <a:latin typeface="Twentieth Century"/>
                <a:ea typeface="Twentieth Century"/>
                <a:cs typeface="Twentieth Century"/>
                <a:sym typeface="Twentieth Century"/>
              </a:rPr>
              <a:t>RUNTIME</a:t>
            </a:r>
            <a:endParaRPr/>
          </a:p>
          <a:p>
            <a:pPr indent="0" lvl="0" marL="0" marR="0" rtl="0" algn="ctr">
              <a:spcBef>
                <a:spcPts val="0"/>
              </a:spcBef>
              <a:spcAft>
                <a:spcPts val="0"/>
              </a:spcAft>
              <a:buNone/>
            </a:pPr>
            <a:r>
              <a:rPr b="1" lang="en-US" sz="1800">
                <a:solidFill>
                  <a:schemeClr val="lt1"/>
                </a:solidFill>
                <a:latin typeface="Twentieth Century"/>
                <a:ea typeface="Twentieth Century"/>
                <a:cs typeface="Twentieth Century"/>
                <a:sym typeface="Twentieth Century"/>
              </a:rPr>
              <a:t>FUNCTION</a:t>
            </a:r>
            <a:endParaRPr/>
          </a:p>
        </p:txBody>
      </p:sp>
      <p:sp>
        <p:nvSpPr>
          <p:cNvPr id="848" name="Google Shape;848;p24"/>
          <p:cNvSpPr/>
          <p:nvPr/>
        </p:nvSpPr>
        <p:spPr>
          <a:xfrm flipH="1">
            <a:off x="4600400" y="1743572"/>
            <a:ext cx="1119941" cy="376711"/>
          </a:xfrm>
          <a:prstGeom prst="flowChartOnlineStorage">
            <a:avLst/>
          </a:prstGeom>
          <a:solidFill>
            <a:srgbClr val="9EC0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49" name="Google Shape;849;p24"/>
          <p:cNvSpPr/>
          <p:nvPr/>
        </p:nvSpPr>
        <p:spPr>
          <a:xfrm>
            <a:off x="5260401" y="1535867"/>
            <a:ext cx="2191558" cy="792969"/>
          </a:xfrm>
          <a:prstGeom prst="rightArrow">
            <a:avLst>
              <a:gd fmla="val 50000" name="adj1"/>
              <a:gd fmla="val 50000" name="adj2"/>
            </a:avLst>
          </a:prstGeom>
          <a:solidFill>
            <a:srgbClr val="BAC7D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50" name="Google Shape;850;p24"/>
          <p:cNvSpPr txBox="1"/>
          <p:nvPr/>
        </p:nvSpPr>
        <p:spPr>
          <a:xfrm>
            <a:off x="5272168" y="1754721"/>
            <a:ext cx="20969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Asymptotic Analysis</a:t>
            </a:r>
            <a:endParaRPr/>
          </a:p>
        </p:txBody>
      </p:sp>
      <p:sp>
        <p:nvSpPr>
          <p:cNvPr id="851" name="Google Shape;851;p24"/>
          <p:cNvSpPr/>
          <p:nvPr/>
        </p:nvSpPr>
        <p:spPr>
          <a:xfrm>
            <a:off x="5834919" y="804907"/>
            <a:ext cx="762636" cy="762636"/>
          </a:xfrm>
          <a:prstGeom prst="ellipse">
            <a:avLst/>
          </a:prstGeom>
          <a:solidFill>
            <a:srgbClr val="4C32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Montserrat"/>
                <a:ea typeface="Montserrat"/>
                <a:cs typeface="Montserrat"/>
                <a:sym typeface="Montserrat"/>
              </a:rPr>
              <a:t>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2">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25"/>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Can we really throw away all that info?</a:t>
            </a:r>
            <a:endParaRPr/>
          </a:p>
        </p:txBody>
      </p:sp>
      <p:sp>
        <p:nvSpPr>
          <p:cNvPr id="857" name="Google Shape;857;p25"/>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858" name="Google Shape;858;p25"/>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20 SP – CHAMPION &amp; CHUN</a:t>
            </a:r>
            <a:endParaRPr/>
          </a:p>
        </p:txBody>
      </p:sp>
      <p:sp>
        <p:nvSpPr>
          <p:cNvPr id="859" name="Google Shape;859;p25"/>
          <p:cNvSpPr txBox="1"/>
          <p:nvPr>
            <p:ph idx="1" type="body"/>
          </p:nvPr>
        </p:nvSpPr>
        <p:spPr>
          <a:xfrm>
            <a:off x="838200" y="1371601"/>
            <a:ext cx="10515600" cy="4014172"/>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Big-Oh is like the “significant digits” of computer science</a:t>
            </a:r>
            <a:endParaRPr/>
          </a:p>
          <a:p>
            <a:pPr indent="-139700" lvl="0" marL="91440" rtl="0" algn="l">
              <a:lnSpc>
                <a:spcPct val="90000"/>
              </a:lnSpc>
              <a:spcBef>
                <a:spcPts val="1400"/>
              </a:spcBef>
              <a:spcAft>
                <a:spcPts val="0"/>
              </a:spcAft>
              <a:buSzPts val="2200"/>
              <a:buChar char=" "/>
            </a:pPr>
            <a:r>
              <a:rPr b="1" lang="en-US">
                <a:solidFill>
                  <a:srgbClr val="4C3282"/>
                </a:solidFill>
              </a:rPr>
              <a:t>Asymptotic Analysis</a:t>
            </a:r>
            <a:r>
              <a:rPr lang="en-US"/>
              <a:t>: Analysis of function behavior as its input approaches infinity</a:t>
            </a:r>
            <a:endParaRPr/>
          </a:p>
          <a:p>
            <a:pPr indent="-137159" lvl="1" marL="265176" rtl="0" algn="l">
              <a:lnSpc>
                <a:spcPct val="90000"/>
              </a:lnSpc>
              <a:spcBef>
                <a:spcPts val="400"/>
              </a:spcBef>
              <a:spcAft>
                <a:spcPts val="0"/>
              </a:spcAft>
              <a:buSzPts val="1800"/>
              <a:buChar char="-"/>
            </a:pPr>
            <a:r>
              <a:rPr lang="en-US"/>
              <a:t>We only care about what happens when n approaches infinity</a:t>
            </a:r>
            <a:endParaRPr/>
          </a:p>
          <a:p>
            <a:pPr indent="-137159" lvl="1" marL="265176" rtl="0" algn="l">
              <a:lnSpc>
                <a:spcPct val="90000"/>
              </a:lnSpc>
              <a:spcBef>
                <a:spcPts val="600"/>
              </a:spcBef>
              <a:spcAft>
                <a:spcPts val="0"/>
              </a:spcAft>
              <a:buSzPts val="1800"/>
              <a:buChar char="-"/>
            </a:pPr>
            <a:r>
              <a:rPr lang="en-US"/>
              <a:t>For small inputs, doesn’t really matter: all code is “fast enough”</a:t>
            </a:r>
            <a:endParaRPr/>
          </a:p>
          <a:p>
            <a:pPr indent="-137159" lvl="1" marL="265176" rtl="0" algn="l">
              <a:lnSpc>
                <a:spcPct val="90000"/>
              </a:lnSpc>
              <a:spcBef>
                <a:spcPts val="600"/>
              </a:spcBef>
              <a:spcAft>
                <a:spcPts val="0"/>
              </a:spcAft>
              <a:buSzPts val="1800"/>
              <a:buChar char="-"/>
            </a:pPr>
            <a:r>
              <a:rPr lang="en-US"/>
              <a:t>Since we’re dealing with infinity, constants and lower-order terms don’t meaningfully add to the final result. The highest-order term is what drives growth!</a:t>
            </a:r>
            <a:endParaRPr/>
          </a:p>
        </p:txBody>
      </p:sp>
      <p:sp>
        <p:nvSpPr>
          <p:cNvPr id="860" name="Google Shape;860;p25"/>
          <p:cNvSpPr txBox="1"/>
          <p:nvPr/>
        </p:nvSpPr>
        <p:spPr>
          <a:xfrm>
            <a:off x="1614169" y="4419120"/>
            <a:ext cx="426251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Simple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We don’t care about tiny differences in implementation, want the big picture result</a:t>
            </a:r>
            <a:endParaRPr/>
          </a:p>
        </p:txBody>
      </p:sp>
      <p:sp>
        <p:nvSpPr>
          <p:cNvPr id="861" name="Google Shape;861;p25"/>
          <p:cNvSpPr txBox="1"/>
          <p:nvPr/>
        </p:nvSpPr>
        <p:spPr>
          <a:xfrm>
            <a:off x="7634068" y="4419120"/>
            <a:ext cx="426251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Decisive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Produce a clear comparison indicating which code takes “longer”</a:t>
            </a:r>
            <a:endParaRPr/>
          </a:p>
        </p:txBody>
      </p:sp>
      <p:sp>
        <p:nvSpPr>
          <p:cNvPr id="862" name="Google Shape;862;p25"/>
          <p:cNvSpPr/>
          <p:nvPr/>
        </p:nvSpPr>
        <p:spPr>
          <a:xfrm>
            <a:off x="632749" y="4545633"/>
            <a:ext cx="762636" cy="762636"/>
          </a:xfrm>
          <a:prstGeom prst="ellipse">
            <a:avLst/>
          </a:prstGeom>
          <a:solidFill>
            <a:srgbClr val="4C32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Montserrat"/>
              <a:ea typeface="Montserrat"/>
              <a:cs typeface="Montserrat"/>
              <a:sym typeface="Montserrat"/>
            </a:endParaRPr>
          </a:p>
        </p:txBody>
      </p:sp>
      <p:sp>
        <p:nvSpPr>
          <p:cNvPr id="863" name="Google Shape;863;p25"/>
          <p:cNvSpPr/>
          <p:nvPr/>
        </p:nvSpPr>
        <p:spPr>
          <a:xfrm>
            <a:off x="6652648" y="4569605"/>
            <a:ext cx="762636" cy="762636"/>
          </a:xfrm>
          <a:prstGeom prst="ellipse">
            <a:avLst/>
          </a:prstGeom>
          <a:solidFill>
            <a:srgbClr val="4C32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Montserrat"/>
              <a:ea typeface="Montserrat"/>
              <a:cs typeface="Montserrat"/>
              <a:sym typeface="Montserrat"/>
            </a:endParaRPr>
          </a:p>
        </p:txBody>
      </p:sp>
      <p:sp>
        <p:nvSpPr>
          <p:cNvPr id="864" name="Google Shape;864;p25"/>
          <p:cNvSpPr txBox="1"/>
          <p:nvPr/>
        </p:nvSpPr>
        <p:spPr>
          <a:xfrm>
            <a:off x="515566" y="4049787"/>
            <a:ext cx="21972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Remember our goals:</a:t>
            </a:r>
            <a:endParaRPr/>
          </a:p>
        </p:txBody>
      </p:sp>
      <p:sp>
        <p:nvSpPr>
          <p:cNvPr id="865" name="Google Shape;865;p25"/>
          <p:cNvSpPr txBox="1"/>
          <p:nvPr/>
        </p:nvSpPr>
        <p:spPr>
          <a:xfrm>
            <a:off x="838200" y="4649900"/>
            <a:ext cx="872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lt1"/>
                </a:solidFill>
                <a:latin typeface="Quattrocento Sans"/>
                <a:ea typeface="Quattrocento Sans"/>
                <a:cs typeface="Quattrocento Sans"/>
                <a:sym typeface="Quattrocento Sans"/>
              </a:rPr>
              <a:t>1.</a:t>
            </a:r>
            <a:endParaRPr sz="2400">
              <a:solidFill>
                <a:schemeClr val="lt1"/>
              </a:solidFill>
              <a:latin typeface="Quattrocento Sans"/>
              <a:ea typeface="Quattrocento Sans"/>
              <a:cs typeface="Quattrocento Sans"/>
              <a:sym typeface="Quattrocento Sans"/>
            </a:endParaRPr>
          </a:p>
        </p:txBody>
      </p:sp>
      <p:sp>
        <p:nvSpPr>
          <p:cNvPr id="866" name="Google Shape;866;p25"/>
          <p:cNvSpPr txBox="1"/>
          <p:nvPr/>
        </p:nvSpPr>
        <p:spPr>
          <a:xfrm>
            <a:off x="6840325" y="4673875"/>
            <a:ext cx="872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lt1"/>
                </a:solidFill>
                <a:latin typeface="Quattrocento Sans"/>
                <a:ea typeface="Quattrocento Sans"/>
                <a:cs typeface="Quattrocento Sans"/>
                <a:sym typeface="Quattrocento Sans"/>
              </a:rPr>
              <a:t>2.</a:t>
            </a:r>
            <a:endParaRPr sz="2400">
              <a:solidFill>
                <a:schemeClr val="lt1"/>
              </a:solidFill>
              <a:latin typeface="Quattrocento Sans"/>
              <a:ea typeface="Quattrocento Sans"/>
              <a:cs typeface="Quattrocento Sans"/>
              <a:sym typeface="Quattrocento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26"/>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dk1"/>
              </a:buClr>
              <a:buSzPts val="4400"/>
              <a:buFont typeface="Quattrocento Sans"/>
              <a:buNone/>
            </a:pPr>
            <a:r>
              <a:rPr lang="en-US">
                <a:solidFill>
                  <a:schemeClr val="dk1"/>
                </a:solidFill>
              </a:rPr>
              <a:t>Function growth</a:t>
            </a:r>
            <a:endParaRPr/>
          </a:p>
        </p:txBody>
      </p:sp>
      <p:sp>
        <p:nvSpPr>
          <p:cNvPr id="873" name="Google Shape;873;p26"/>
          <p:cNvSpPr txBox="1"/>
          <p:nvPr>
            <p:ph idx="11" type="ftr"/>
          </p:nvPr>
        </p:nvSpPr>
        <p:spPr>
          <a:xfrm>
            <a:off x="4812826" y="654445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332 SU 18 - ROBBIE WEBER</a:t>
            </a:r>
            <a:endParaRPr/>
          </a:p>
        </p:txBody>
      </p:sp>
      <p:sp>
        <p:nvSpPr>
          <p:cNvPr id="874" name="Google Shape;874;p26"/>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875" name="Google Shape;875;p26"/>
          <p:cNvSpPr/>
          <p:nvPr/>
        </p:nvSpPr>
        <p:spPr>
          <a:xfrm>
            <a:off x="4381216" y="4992234"/>
            <a:ext cx="325524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…but since both are linear eventually look similar at large input sizes</a:t>
            </a:r>
            <a:endParaRPr/>
          </a:p>
        </p:txBody>
      </p:sp>
      <p:sp>
        <p:nvSpPr>
          <p:cNvPr id="876" name="Google Shape;876;p26"/>
          <p:cNvSpPr/>
          <p:nvPr/>
        </p:nvSpPr>
        <p:spPr>
          <a:xfrm>
            <a:off x="4376463" y="5947592"/>
            <a:ext cx="325524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whereas h(n) has a distinctly different growth rate</a:t>
            </a:r>
            <a:endParaRPr/>
          </a:p>
        </p:txBody>
      </p:sp>
      <p:sp>
        <p:nvSpPr>
          <p:cNvPr id="877" name="Google Shape;877;p26"/>
          <p:cNvSpPr/>
          <p:nvPr/>
        </p:nvSpPr>
        <p:spPr>
          <a:xfrm>
            <a:off x="840559" y="4992234"/>
            <a:ext cx="305943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The growth rate for f(n) and g(n) looks very different for small numbers of input</a:t>
            </a:r>
            <a:endParaRPr/>
          </a:p>
        </p:txBody>
      </p:sp>
      <p:sp>
        <p:nvSpPr>
          <p:cNvPr id="878" name="Google Shape;878;p26"/>
          <p:cNvSpPr/>
          <p:nvPr/>
        </p:nvSpPr>
        <p:spPr>
          <a:xfrm>
            <a:off x="8040410" y="4992234"/>
            <a:ext cx="355028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But for very small input values h(n) actually has a slower growth rate than either f(n) or g(n)</a:t>
            </a:r>
            <a:endParaRPr/>
          </a:p>
        </p:txBody>
      </p:sp>
      <p:sp>
        <p:nvSpPr>
          <p:cNvPr id="879" name="Google Shape;879;p26"/>
          <p:cNvSpPr txBox="1"/>
          <p:nvPr/>
        </p:nvSpPr>
        <p:spPr>
          <a:xfrm>
            <a:off x="530400" y="1480981"/>
            <a:ext cx="95915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Imagine you have three possible algorithms to choose between. </a:t>
            </a:r>
            <a:endParaRPr/>
          </a:p>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Each has already been reduced to its mathematical model</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80" name="Google Shape;880;p26"/>
          <p:cNvSpPr txBox="1"/>
          <p:nvPr/>
        </p:nvSpPr>
        <p:spPr>
          <a:xfrm>
            <a:off x="7363379" y="1650617"/>
            <a:ext cx="1149161" cy="369332"/>
          </a:xfrm>
          <a:prstGeom prst="rect">
            <a:avLst/>
          </a:prstGeom>
          <a:blipFill rotWithShape="1">
            <a:blip r:embed="rId3">
              <a:alphaModFix/>
            </a:blip>
            <a:stretch>
              <a:fillRect b="-13332"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wentieth Century"/>
                <a:ea typeface="Twentieth Century"/>
                <a:cs typeface="Twentieth Century"/>
                <a:sym typeface="Twentieth Century"/>
              </a:rPr>
              <a:t> </a:t>
            </a:r>
            <a:endParaRPr/>
          </a:p>
        </p:txBody>
      </p:sp>
      <p:sp>
        <p:nvSpPr>
          <p:cNvPr id="881" name="Google Shape;881;p26"/>
          <p:cNvSpPr txBox="1"/>
          <p:nvPr/>
        </p:nvSpPr>
        <p:spPr>
          <a:xfrm>
            <a:off x="8672294" y="1647386"/>
            <a:ext cx="1289071" cy="369332"/>
          </a:xfrm>
          <a:prstGeom prst="rect">
            <a:avLst/>
          </a:prstGeom>
          <a:blipFill rotWithShape="1">
            <a:blip r:embed="rId4">
              <a:alphaModFix/>
            </a:blip>
            <a:stretch>
              <a:fillRect b="-666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wentieth Century"/>
                <a:ea typeface="Twentieth Century"/>
                <a:cs typeface="Twentieth Century"/>
                <a:sym typeface="Twentieth Century"/>
              </a:rPr>
              <a:t> </a:t>
            </a:r>
            <a:endParaRPr/>
          </a:p>
        </p:txBody>
      </p:sp>
      <p:sp>
        <p:nvSpPr>
          <p:cNvPr id="882" name="Google Shape;882;p26"/>
          <p:cNvSpPr txBox="1"/>
          <p:nvPr/>
        </p:nvSpPr>
        <p:spPr>
          <a:xfrm>
            <a:off x="10121119" y="1648344"/>
            <a:ext cx="1255344" cy="369332"/>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wentieth Century"/>
                <a:ea typeface="Twentieth Century"/>
                <a:cs typeface="Twentieth Century"/>
                <a:sym typeface="Twentieth Century"/>
              </a:rPr>
              <a:t> </a:t>
            </a:r>
            <a:endParaRPr/>
          </a:p>
        </p:txBody>
      </p:sp>
      <p:cxnSp>
        <p:nvCxnSpPr>
          <p:cNvPr id="883" name="Google Shape;883;p26"/>
          <p:cNvCxnSpPr/>
          <p:nvPr/>
        </p:nvCxnSpPr>
        <p:spPr>
          <a:xfrm>
            <a:off x="7445567" y="2016718"/>
            <a:ext cx="962212" cy="0"/>
          </a:xfrm>
          <a:prstGeom prst="straightConnector1">
            <a:avLst/>
          </a:prstGeom>
          <a:noFill/>
          <a:ln cap="flat" cmpd="sng" w="19050">
            <a:solidFill>
              <a:srgbClr val="301DFE"/>
            </a:solidFill>
            <a:prstDash val="solid"/>
            <a:round/>
            <a:headEnd len="sm" w="sm" type="none"/>
            <a:tailEnd len="sm" w="sm" type="none"/>
          </a:ln>
        </p:spPr>
      </p:cxnSp>
      <p:cxnSp>
        <p:nvCxnSpPr>
          <p:cNvPr id="884" name="Google Shape;884;p26"/>
          <p:cNvCxnSpPr/>
          <p:nvPr/>
        </p:nvCxnSpPr>
        <p:spPr>
          <a:xfrm>
            <a:off x="8835723" y="2027062"/>
            <a:ext cx="962212" cy="0"/>
          </a:xfrm>
          <a:prstGeom prst="straightConnector1">
            <a:avLst/>
          </a:prstGeom>
          <a:noFill/>
          <a:ln cap="flat" cmpd="sng" w="19050">
            <a:solidFill>
              <a:srgbClr val="FB5757"/>
            </a:solidFill>
            <a:prstDash val="solid"/>
            <a:round/>
            <a:headEnd len="sm" w="sm" type="none"/>
            <a:tailEnd len="sm" w="sm" type="none"/>
          </a:ln>
        </p:spPr>
      </p:cxnSp>
      <p:cxnSp>
        <p:nvCxnSpPr>
          <p:cNvPr id="885" name="Google Shape;885;p26"/>
          <p:cNvCxnSpPr/>
          <p:nvPr/>
        </p:nvCxnSpPr>
        <p:spPr>
          <a:xfrm>
            <a:off x="10251984" y="2027062"/>
            <a:ext cx="962212" cy="0"/>
          </a:xfrm>
          <a:prstGeom prst="straightConnector1">
            <a:avLst/>
          </a:prstGeom>
          <a:noFill/>
          <a:ln cap="flat" cmpd="sng" w="19050">
            <a:solidFill>
              <a:srgbClr val="3CB53B"/>
            </a:solidFill>
            <a:prstDash val="solid"/>
            <a:round/>
            <a:headEnd len="sm" w="sm" type="none"/>
            <a:tailEnd len="sm" w="sm" type="none"/>
          </a:ln>
        </p:spPr>
      </p:cxnSp>
      <p:grpSp>
        <p:nvGrpSpPr>
          <p:cNvPr id="886" name="Google Shape;886;p26"/>
          <p:cNvGrpSpPr/>
          <p:nvPr/>
        </p:nvGrpSpPr>
        <p:grpSpPr>
          <a:xfrm>
            <a:off x="530400" y="2576954"/>
            <a:ext cx="3510731" cy="2245295"/>
            <a:chOff x="523768" y="2943940"/>
            <a:chExt cx="3510731" cy="2245295"/>
          </a:xfrm>
        </p:grpSpPr>
        <p:cxnSp>
          <p:nvCxnSpPr>
            <p:cNvPr id="887" name="Google Shape;887;p26"/>
            <p:cNvCxnSpPr/>
            <p:nvPr/>
          </p:nvCxnSpPr>
          <p:spPr>
            <a:xfrm flipH="1" rot="10800000">
              <a:off x="815409" y="3162301"/>
              <a:ext cx="2843909" cy="1828799"/>
            </a:xfrm>
            <a:prstGeom prst="straightConnector1">
              <a:avLst/>
            </a:prstGeom>
            <a:noFill/>
            <a:ln cap="flat" cmpd="sng" w="9525">
              <a:solidFill>
                <a:srgbClr val="FB5757"/>
              </a:solidFill>
              <a:prstDash val="solid"/>
              <a:round/>
              <a:headEnd len="sm" w="sm" type="none"/>
              <a:tailEnd len="med" w="med" type="triangle"/>
            </a:ln>
          </p:spPr>
        </p:cxnSp>
        <p:cxnSp>
          <p:nvCxnSpPr>
            <p:cNvPr id="888" name="Google Shape;888;p26"/>
            <p:cNvCxnSpPr/>
            <p:nvPr/>
          </p:nvCxnSpPr>
          <p:spPr>
            <a:xfrm flipH="1" rot="10800000">
              <a:off x="833927" y="4587716"/>
              <a:ext cx="2789290" cy="403384"/>
            </a:xfrm>
            <a:prstGeom prst="straightConnector1">
              <a:avLst/>
            </a:prstGeom>
            <a:noFill/>
            <a:ln cap="flat" cmpd="sng" w="9525">
              <a:solidFill>
                <a:srgbClr val="301DFE"/>
              </a:solidFill>
              <a:prstDash val="solid"/>
              <a:round/>
              <a:headEnd len="sm" w="sm" type="none"/>
              <a:tailEnd len="med" w="med" type="triangle"/>
            </a:ln>
          </p:spPr>
        </p:cxnSp>
        <p:grpSp>
          <p:nvGrpSpPr>
            <p:cNvPr id="889" name="Google Shape;889;p26"/>
            <p:cNvGrpSpPr/>
            <p:nvPr/>
          </p:nvGrpSpPr>
          <p:grpSpPr>
            <a:xfrm>
              <a:off x="523768" y="2943940"/>
              <a:ext cx="3510731" cy="2245295"/>
              <a:chOff x="523768" y="2943940"/>
              <a:chExt cx="3510731" cy="2245295"/>
            </a:xfrm>
          </p:grpSpPr>
          <p:cxnSp>
            <p:nvCxnSpPr>
              <p:cNvPr id="890" name="Google Shape;890;p26"/>
              <p:cNvCxnSpPr/>
              <p:nvPr/>
            </p:nvCxnSpPr>
            <p:spPr>
              <a:xfrm>
                <a:off x="850900" y="4991100"/>
                <a:ext cx="2821118" cy="0"/>
              </a:xfrm>
              <a:prstGeom prst="straightConnector1">
                <a:avLst/>
              </a:prstGeom>
              <a:noFill/>
              <a:ln cap="flat" cmpd="sng" w="9525">
                <a:solidFill>
                  <a:schemeClr val="dk1"/>
                </a:solidFill>
                <a:prstDash val="solid"/>
                <a:round/>
                <a:headEnd len="sm" w="sm" type="none"/>
                <a:tailEnd len="med" w="med" type="triangle"/>
              </a:ln>
            </p:spPr>
          </p:cxnSp>
          <p:sp>
            <p:nvSpPr>
              <p:cNvPr id="891" name="Google Shape;891;p26"/>
              <p:cNvSpPr txBox="1"/>
              <p:nvPr/>
            </p:nvSpPr>
            <p:spPr>
              <a:xfrm>
                <a:off x="523768" y="2943940"/>
                <a:ext cx="720325" cy="369332"/>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wentieth Century"/>
                    <a:ea typeface="Twentieth Century"/>
                    <a:cs typeface="Twentieth Century"/>
                    <a:sym typeface="Twentieth Century"/>
                  </a:rPr>
                  <a:t> </a:t>
                </a:r>
                <a:endParaRPr/>
              </a:p>
            </p:txBody>
          </p:sp>
          <p:sp>
            <p:nvSpPr>
              <p:cNvPr id="892" name="Google Shape;892;p26"/>
              <p:cNvSpPr txBox="1"/>
              <p:nvPr/>
            </p:nvSpPr>
            <p:spPr>
              <a:xfrm>
                <a:off x="3648689" y="4819903"/>
                <a:ext cx="385810" cy="369332"/>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wentieth Century"/>
                    <a:ea typeface="Twentieth Century"/>
                    <a:cs typeface="Twentieth Century"/>
                    <a:sym typeface="Twentieth Century"/>
                  </a:rPr>
                  <a:t> </a:t>
                </a:r>
                <a:endParaRPr/>
              </a:p>
            </p:txBody>
          </p:sp>
          <p:cxnSp>
            <p:nvCxnSpPr>
              <p:cNvPr id="893" name="Google Shape;893;p26"/>
              <p:cNvCxnSpPr/>
              <p:nvPr/>
            </p:nvCxnSpPr>
            <p:spPr>
              <a:xfrm flipH="1" rot="10800000">
                <a:off x="833927" y="3313272"/>
                <a:ext cx="1" cy="1677828"/>
              </a:xfrm>
              <a:prstGeom prst="straightConnector1">
                <a:avLst/>
              </a:prstGeom>
              <a:noFill/>
              <a:ln cap="flat" cmpd="sng" w="9525">
                <a:solidFill>
                  <a:schemeClr val="dk1"/>
                </a:solidFill>
                <a:prstDash val="solid"/>
                <a:round/>
                <a:headEnd len="sm" w="sm" type="none"/>
                <a:tailEnd len="med" w="med" type="triangle"/>
              </a:ln>
            </p:spPr>
          </p:cxnSp>
        </p:grpSp>
      </p:grpSp>
      <p:grpSp>
        <p:nvGrpSpPr>
          <p:cNvPr id="894" name="Google Shape;894;p26"/>
          <p:cNvGrpSpPr/>
          <p:nvPr/>
        </p:nvGrpSpPr>
        <p:grpSpPr>
          <a:xfrm>
            <a:off x="4150444" y="2552945"/>
            <a:ext cx="3510731" cy="2245295"/>
            <a:chOff x="4131097" y="3067100"/>
            <a:chExt cx="3510731" cy="2245295"/>
          </a:xfrm>
        </p:grpSpPr>
        <p:grpSp>
          <p:nvGrpSpPr>
            <p:cNvPr id="895" name="Google Shape;895;p26"/>
            <p:cNvGrpSpPr/>
            <p:nvPr/>
          </p:nvGrpSpPr>
          <p:grpSpPr>
            <a:xfrm>
              <a:off x="4131097" y="3067100"/>
              <a:ext cx="3510731" cy="2245295"/>
              <a:chOff x="523768" y="2943940"/>
              <a:chExt cx="3510731" cy="2245295"/>
            </a:xfrm>
          </p:grpSpPr>
          <p:cxnSp>
            <p:nvCxnSpPr>
              <p:cNvPr id="896" name="Google Shape;896;p26"/>
              <p:cNvCxnSpPr/>
              <p:nvPr/>
            </p:nvCxnSpPr>
            <p:spPr>
              <a:xfrm>
                <a:off x="850900" y="4991100"/>
                <a:ext cx="2821118" cy="0"/>
              </a:xfrm>
              <a:prstGeom prst="straightConnector1">
                <a:avLst/>
              </a:prstGeom>
              <a:noFill/>
              <a:ln cap="flat" cmpd="sng" w="9525">
                <a:solidFill>
                  <a:schemeClr val="dk1"/>
                </a:solidFill>
                <a:prstDash val="solid"/>
                <a:round/>
                <a:headEnd len="sm" w="sm" type="none"/>
                <a:tailEnd len="med" w="med" type="triangle"/>
              </a:ln>
            </p:spPr>
          </p:cxnSp>
          <p:sp>
            <p:nvSpPr>
              <p:cNvPr id="897" name="Google Shape;897;p26"/>
              <p:cNvSpPr txBox="1"/>
              <p:nvPr/>
            </p:nvSpPr>
            <p:spPr>
              <a:xfrm>
                <a:off x="523768" y="2943940"/>
                <a:ext cx="720325" cy="369332"/>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wentieth Century"/>
                    <a:ea typeface="Twentieth Century"/>
                    <a:cs typeface="Twentieth Century"/>
                    <a:sym typeface="Twentieth Century"/>
                  </a:rPr>
                  <a:t> </a:t>
                </a:r>
                <a:endParaRPr/>
              </a:p>
            </p:txBody>
          </p:sp>
          <p:sp>
            <p:nvSpPr>
              <p:cNvPr id="898" name="Google Shape;898;p26"/>
              <p:cNvSpPr txBox="1"/>
              <p:nvPr/>
            </p:nvSpPr>
            <p:spPr>
              <a:xfrm>
                <a:off x="3648689" y="4819903"/>
                <a:ext cx="385810" cy="369332"/>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wentieth Century"/>
                    <a:ea typeface="Twentieth Century"/>
                    <a:cs typeface="Twentieth Century"/>
                    <a:sym typeface="Twentieth Century"/>
                  </a:rPr>
                  <a:t> </a:t>
                </a:r>
                <a:endParaRPr/>
              </a:p>
            </p:txBody>
          </p:sp>
          <p:cxnSp>
            <p:nvCxnSpPr>
              <p:cNvPr id="899" name="Google Shape;899;p26"/>
              <p:cNvCxnSpPr/>
              <p:nvPr/>
            </p:nvCxnSpPr>
            <p:spPr>
              <a:xfrm flipH="1" rot="10800000">
                <a:off x="833927" y="3313272"/>
                <a:ext cx="1" cy="1677828"/>
              </a:xfrm>
              <a:prstGeom prst="straightConnector1">
                <a:avLst/>
              </a:prstGeom>
              <a:noFill/>
              <a:ln cap="flat" cmpd="sng" w="9525">
                <a:solidFill>
                  <a:schemeClr val="dk1"/>
                </a:solidFill>
                <a:prstDash val="solid"/>
                <a:round/>
                <a:headEnd len="sm" w="sm" type="none"/>
                <a:tailEnd len="med" w="med" type="triangle"/>
              </a:ln>
            </p:spPr>
          </p:cxnSp>
        </p:grpSp>
        <p:cxnSp>
          <p:nvCxnSpPr>
            <p:cNvPr id="900" name="Google Shape;900;p26"/>
            <p:cNvCxnSpPr/>
            <p:nvPr/>
          </p:nvCxnSpPr>
          <p:spPr>
            <a:xfrm flipH="1" rot="10800000">
              <a:off x="4433015" y="4968057"/>
              <a:ext cx="2882806" cy="147103"/>
            </a:xfrm>
            <a:prstGeom prst="straightConnector1">
              <a:avLst/>
            </a:prstGeom>
            <a:noFill/>
            <a:ln cap="flat" cmpd="sng" w="9525">
              <a:solidFill>
                <a:srgbClr val="301DFE"/>
              </a:solidFill>
              <a:prstDash val="solid"/>
              <a:round/>
              <a:headEnd len="sm" w="sm" type="none"/>
              <a:tailEnd len="med" w="med" type="triangle"/>
            </a:ln>
          </p:spPr>
        </p:cxnSp>
        <p:cxnSp>
          <p:nvCxnSpPr>
            <p:cNvPr id="901" name="Google Shape;901;p26"/>
            <p:cNvCxnSpPr/>
            <p:nvPr/>
          </p:nvCxnSpPr>
          <p:spPr>
            <a:xfrm flipH="1" rot="10800000">
              <a:off x="4433015" y="4910650"/>
              <a:ext cx="2883374" cy="204510"/>
            </a:xfrm>
            <a:prstGeom prst="straightConnector1">
              <a:avLst/>
            </a:prstGeom>
            <a:noFill/>
            <a:ln cap="flat" cmpd="sng" w="9525">
              <a:solidFill>
                <a:srgbClr val="FB5757"/>
              </a:solidFill>
              <a:prstDash val="solid"/>
              <a:round/>
              <a:headEnd len="sm" w="sm" type="none"/>
              <a:tailEnd len="med" w="med" type="triangle"/>
            </a:ln>
          </p:spPr>
        </p:cxnSp>
        <p:sp>
          <p:nvSpPr>
            <p:cNvPr id="902" name="Google Shape;902;p26"/>
            <p:cNvSpPr/>
            <p:nvPr/>
          </p:nvSpPr>
          <p:spPr>
            <a:xfrm>
              <a:off x="4483100" y="3708400"/>
              <a:ext cx="2832100" cy="1409700"/>
            </a:xfrm>
            <a:custGeom>
              <a:rect b="b" l="l" r="r" t="t"/>
              <a:pathLst>
                <a:path extrusionOk="0" h="1409700" w="2832100">
                  <a:moveTo>
                    <a:pt x="0" y="1409700"/>
                  </a:moveTo>
                  <a:cubicBezTo>
                    <a:pt x="583141" y="1292225"/>
                    <a:pt x="1166283" y="1174750"/>
                    <a:pt x="1638300" y="939800"/>
                  </a:cubicBezTo>
                  <a:cubicBezTo>
                    <a:pt x="2110317" y="704850"/>
                    <a:pt x="2832100" y="0"/>
                    <a:pt x="2832100" y="0"/>
                  </a:cubicBezTo>
                  <a:lnTo>
                    <a:pt x="2832100" y="0"/>
                  </a:lnTo>
                </a:path>
              </a:pathLst>
            </a:custGeom>
            <a:noFill/>
            <a:ln cap="flat" cmpd="sng" w="15875">
              <a:solidFill>
                <a:srgbClr val="3CB5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grpSp>
        <p:nvGrpSpPr>
          <p:cNvPr id="903" name="Google Shape;903;p26"/>
          <p:cNvGrpSpPr/>
          <p:nvPr/>
        </p:nvGrpSpPr>
        <p:grpSpPr>
          <a:xfrm>
            <a:off x="7872364" y="2546910"/>
            <a:ext cx="3510731" cy="2245295"/>
            <a:chOff x="7824722" y="3253441"/>
            <a:chExt cx="3510731" cy="2245295"/>
          </a:xfrm>
        </p:grpSpPr>
        <p:grpSp>
          <p:nvGrpSpPr>
            <p:cNvPr id="904" name="Google Shape;904;p26"/>
            <p:cNvGrpSpPr/>
            <p:nvPr/>
          </p:nvGrpSpPr>
          <p:grpSpPr>
            <a:xfrm>
              <a:off x="7824722" y="3253441"/>
              <a:ext cx="3510731" cy="2245295"/>
              <a:chOff x="523768" y="2943940"/>
              <a:chExt cx="3510731" cy="2245295"/>
            </a:xfrm>
          </p:grpSpPr>
          <p:cxnSp>
            <p:nvCxnSpPr>
              <p:cNvPr id="905" name="Google Shape;905;p26"/>
              <p:cNvCxnSpPr/>
              <p:nvPr/>
            </p:nvCxnSpPr>
            <p:spPr>
              <a:xfrm>
                <a:off x="850900" y="4991100"/>
                <a:ext cx="2821118" cy="0"/>
              </a:xfrm>
              <a:prstGeom prst="straightConnector1">
                <a:avLst/>
              </a:prstGeom>
              <a:noFill/>
              <a:ln cap="flat" cmpd="sng" w="9525">
                <a:solidFill>
                  <a:schemeClr val="dk1"/>
                </a:solidFill>
                <a:prstDash val="solid"/>
                <a:round/>
                <a:headEnd len="sm" w="sm" type="none"/>
                <a:tailEnd len="med" w="med" type="triangle"/>
              </a:ln>
            </p:spPr>
          </p:cxnSp>
          <p:sp>
            <p:nvSpPr>
              <p:cNvPr id="906" name="Google Shape;906;p26"/>
              <p:cNvSpPr txBox="1"/>
              <p:nvPr/>
            </p:nvSpPr>
            <p:spPr>
              <a:xfrm>
                <a:off x="523768" y="2943940"/>
                <a:ext cx="720325" cy="369332"/>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wentieth Century"/>
                    <a:ea typeface="Twentieth Century"/>
                    <a:cs typeface="Twentieth Century"/>
                    <a:sym typeface="Twentieth Century"/>
                  </a:rPr>
                  <a:t> </a:t>
                </a:r>
                <a:endParaRPr/>
              </a:p>
            </p:txBody>
          </p:sp>
          <p:sp>
            <p:nvSpPr>
              <p:cNvPr id="907" name="Google Shape;907;p26"/>
              <p:cNvSpPr txBox="1"/>
              <p:nvPr/>
            </p:nvSpPr>
            <p:spPr>
              <a:xfrm>
                <a:off x="3648689" y="4819903"/>
                <a:ext cx="385810" cy="369332"/>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wentieth Century"/>
                    <a:ea typeface="Twentieth Century"/>
                    <a:cs typeface="Twentieth Century"/>
                    <a:sym typeface="Twentieth Century"/>
                  </a:rPr>
                  <a:t> </a:t>
                </a:r>
                <a:endParaRPr/>
              </a:p>
            </p:txBody>
          </p:sp>
          <p:cxnSp>
            <p:nvCxnSpPr>
              <p:cNvPr id="908" name="Google Shape;908;p26"/>
              <p:cNvCxnSpPr/>
              <p:nvPr/>
            </p:nvCxnSpPr>
            <p:spPr>
              <a:xfrm flipH="1" rot="10800000">
                <a:off x="833927" y="3313272"/>
                <a:ext cx="1" cy="1677828"/>
              </a:xfrm>
              <a:prstGeom prst="straightConnector1">
                <a:avLst/>
              </a:prstGeom>
              <a:noFill/>
              <a:ln cap="flat" cmpd="sng" w="9525">
                <a:solidFill>
                  <a:schemeClr val="dk1"/>
                </a:solidFill>
                <a:prstDash val="solid"/>
                <a:round/>
                <a:headEnd len="sm" w="sm" type="none"/>
                <a:tailEnd len="med" w="med" type="triangle"/>
              </a:ln>
            </p:spPr>
          </p:cxnSp>
        </p:grpSp>
        <p:cxnSp>
          <p:nvCxnSpPr>
            <p:cNvPr id="909" name="Google Shape;909;p26"/>
            <p:cNvCxnSpPr/>
            <p:nvPr/>
          </p:nvCxnSpPr>
          <p:spPr>
            <a:xfrm flipH="1" rot="10800000">
              <a:off x="8116363" y="3707261"/>
              <a:ext cx="2855422" cy="1606811"/>
            </a:xfrm>
            <a:prstGeom prst="straightConnector1">
              <a:avLst/>
            </a:prstGeom>
            <a:noFill/>
            <a:ln cap="flat" cmpd="sng" w="9525">
              <a:solidFill>
                <a:srgbClr val="FB5757"/>
              </a:solidFill>
              <a:prstDash val="solid"/>
              <a:round/>
              <a:headEnd len="sm" w="sm" type="none"/>
              <a:tailEnd len="med" w="med" type="triangle"/>
            </a:ln>
          </p:spPr>
        </p:cxnSp>
        <p:cxnSp>
          <p:nvCxnSpPr>
            <p:cNvPr id="910" name="Google Shape;910;p26"/>
            <p:cNvCxnSpPr/>
            <p:nvPr/>
          </p:nvCxnSpPr>
          <p:spPr>
            <a:xfrm flipH="1" rot="10800000">
              <a:off x="8134881" y="4528860"/>
              <a:ext cx="2838090" cy="785212"/>
            </a:xfrm>
            <a:prstGeom prst="straightConnector1">
              <a:avLst/>
            </a:prstGeom>
            <a:noFill/>
            <a:ln cap="flat" cmpd="sng" w="9525">
              <a:solidFill>
                <a:srgbClr val="301DFE"/>
              </a:solidFill>
              <a:prstDash val="solid"/>
              <a:round/>
              <a:headEnd len="sm" w="sm" type="none"/>
              <a:tailEnd len="med" w="med" type="triangle"/>
            </a:ln>
          </p:spPr>
        </p:cxnSp>
        <p:sp>
          <p:nvSpPr>
            <p:cNvPr id="911" name="Google Shape;911;p26"/>
            <p:cNvSpPr/>
            <p:nvPr/>
          </p:nvSpPr>
          <p:spPr>
            <a:xfrm>
              <a:off x="8153400" y="4135532"/>
              <a:ext cx="2855423" cy="1187408"/>
            </a:xfrm>
            <a:custGeom>
              <a:rect b="b" l="l" r="r" t="t"/>
              <a:pathLst>
                <a:path extrusionOk="0" h="1284339" w="3251200">
                  <a:moveTo>
                    <a:pt x="0" y="1282700"/>
                  </a:moveTo>
                  <a:cubicBezTo>
                    <a:pt x="165100" y="1285875"/>
                    <a:pt x="330200" y="1289050"/>
                    <a:pt x="584200" y="1244600"/>
                  </a:cubicBezTo>
                  <a:cubicBezTo>
                    <a:pt x="838200" y="1200150"/>
                    <a:pt x="1183217" y="1151467"/>
                    <a:pt x="1524000" y="1016000"/>
                  </a:cubicBezTo>
                  <a:cubicBezTo>
                    <a:pt x="1864783" y="880533"/>
                    <a:pt x="2341033" y="601133"/>
                    <a:pt x="2628900" y="431800"/>
                  </a:cubicBezTo>
                  <a:cubicBezTo>
                    <a:pt x="2916767" y="262467"/>
                    <a:pt x="3083983" y="131233"/>
                    <a:pt x="3251200" y="0"/>
                  </a:cubicBezTo>
                </a:path>
              </a:pathLst>
            </a:custGeom>
            <a:noFill/>
            <a:ln cap="flat" cmpd="sng" w="15875">
              <a:solidFill>
                <a:srgbClr val="3CB5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6"/>
                                        </p:tgtEl>
                                        <p:attrNameLst>
                                          <p:attrName>style.visibility</p:attrName>
                                        </p:attrNameLst>
                                      </p:cBhvr>
                                      <p:to>
                                        <p:strVal val="visible"/>
                                      </p:to>
                                    </p:set>
                                    <p:animEffect filter="fade" transition="in">
                                      <p:cBhvr>
                                        <p:cTn dur="500"/>
                                        <p:tgtEl>
                                          <p:spTgt spid="886"/>
                                        </p:tgtEl>
                                      </p:cBhvr>
                                    </p:animEffect>
                                  </p:childTnLst>
                                </p:cTn>
                              </p:par>
                              <p:par>
                                <p:cTn fill="hold" nodeType="withEffect" presetClass="entr" presetID="10" presetSubtype="0">
                                  <p:stCondLst>
                                    <p:cond delay="0"/>
                                  </p:stCondLst>
                                  <p:childTnLst>
                                    <p:set>
                                      <p:cBhvr>
                                        <p:cTn dur="1" fill="hold">
                                          <p:stCondLst>
                                            <p:cond delay="0"/>
                                          </p:stCondLst>
                                        </p:cTn>
                                        <p:tgtEl>
                                          <p:spTgt spid="877"/>
                                        </p:tgtEl>
                                        <p:attrNameLst>
                                          <p:attrName>style.visibility</p:attrName>
                                        </p:attrNameLst>
                                      </p:cBhvr>
                                      <p:to>
                                        <p:strVal val="visible"/>
                                      </p:to>
                                    </p:set>
                                    <p:animEffect filter="fade" transition="in">
                                      <p:cBhvr>
                                        <p:cTn dur="500"/>
                                        <p:tgtEl>
                                          <p:spTgt spid="8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4"/>
                                        </p:tgtEl>
                                        <p:attrNameLst>
                                          <p:attrName>style.visibility</p:attrName>
                                        </p:attrNameLst>
                                      </p:cBhvr>
                                      <p:to>
                                        <p:strVal val="visible"/>
                                      </p:to>
                                    </p:set>
                                    <p:animEffect filter="fade" transition="in">
                                      <p:cBhvr>
                                        <p:cTn dur="500"/>
                                        <p:tgtEl>
                                          <p:spTgt spid="8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5"/>
                                        </p:tgtEl>
                                        <p:attrNameLst>
                                          <p:attrName>style.visibility</p:attrName>
                                        </p:attrNameLst>
                                      </p:cBhvr>
                                      <p:to>
                                        <p:strVal val="visible"/>
                                      </p:to>
                                    </p:set>
                                    <p:animEffect filter="fade" transition="in">
                                      <p:cBhvr>
                                        <p:cTn dur="500"/>
                                        <p:tgtEl>
                                          <p:spTgt spid="8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6"/>
                                        </p:tgtEl>
                                        <p:attrNameLst>
                                          <p:attrName>style.visibility</p:attrName>
                                        </p:attrNameLst>
                                      </p:cBhvr>
                                      <p:to>
                                        <p:strVal val="visible"/>
                                      </p:to>
                                    </p:set>
                                    <p:animEffect filter="fade" transition="in">
                                      <p:cBhvr>
                                        <p:cTn dur="500"/>
                                        <p:tgtEl>
                                          <p:spTgt spid="8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3"/>
                                        </p:tgtEl>
                                        <p:attrNameLst>
                                          <p:attrName>style.visibility</p:attrName>
                                        </p:attrNameLst>
                                      </p:cBhvr>
                                      <p:to>
                                        <p:strVal val="visible"/>
                                      </p:to>
                                    </p:set>
                                    <p:animEffect filter="fade" transition="in">
                                      <p:cBhvr>
                                        <p:cTn dur="500"/>
                                        <p:tgtEl>
                                          <p:spTgt spid="9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8"/>
                                        </p:tgtEl>
                                        <p:attrNameLst>
                                          <p:attrName>style.visibility</p:attrName>
                                        </p:attrNameLst>
                                      </p:cBhvr>
                                      <p:to>
                                        <p:strVal val="visible"/>
                                      </p:to>
                                    </p:set>
                                    <p:animEffect filter="fade" transition="in">
                                      <p:cBhvr>
                                        <p:cTn dur="500"/>
                                        <p:tgtEl>
                                          <p:spTgt spid="8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27"/>
          <p:cNvSpPr txBox="1"/>
          <p:nvPr>
            <p:ph type="title"/>
          </p:nvPr>
        </p:nvSpPr>
        <p:spPr>
          <a:xfrm>
            <a:off x="575239" y="263276"/>
            <a:ext cx="11187259" cy="1014667"/>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B6A479"/>
              </a:buClr>
              <a:buSzPts val="4400"/>
              <a:buFont typeface="Quattrocento Sans"/>
              <a:buNone/>
            </a:pPr>
            <a:r>
              <a:rPr i="1" lang="en-US">
                <a:solidFill>
                  <a:srgbClr val="B6A479"/>
                </a:solidFill>
              </a:rPr>
              <a:t>Definition: </a:t>
            </a:r>
            <a:r>
              <a:rPr lang="en-US"/>
              <a:t>Big-O</a:t>
            </a:r>
            <a:endParaRPr/>
          </a:p>
        </p:txBody>
      </p:sp>
      <p:sp>
        <p:nvSpPr>
          <p:cNvPr id="917" name="Google Shape;917;p27"/>
          <p:cNvSpPr txBox="1"/>
          <p:nvPr>
            <p:ph idx="1" type="body"/>
          </p:nvPr>
        </p:nvSpPr>
        <p:spPr>
          <a:xfrm>
            <a:off x="575240" y="1463857"/>
            <a:ext cx="6236030" cy="4845504"/>
          </a:xfrm>
          <a:prstGeom prst="rect">
            <a:avLst/>
          </a:prstGeom>
          <a:blipFill rotWithShape="1">
            <a:blip r:embed="rId3">
              <a:alphaModFix/>
            </a:blip>
            <a:stretch>
              <a:fillRect b="0" l="-202" r="0" t="-1304"/>
            </a:stretch>
          </a:blip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 </a:t>
            </a:r>
            <a:endParaRPr/>
          </a:p>
        </p:txBody>
      </p:sp>
      <p:sp>
        <p:nvSpPr>
          <p:cNvPr id="918" name="Google Shape;918;p27"/>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grpSp>
        <p:nvGrpSpPr>
          <p:cNvPr id="919" name="Google Shape;919;p27"/>
          <p:cNvGrpSpPr/>
          <p:nvPr/>
        </p:nvGrpSpPr>
        <p:grpSpPr>
          <a:xfrm>
            <a:off x="744923" y="2831650"/>
            <a:ext cx="5351077" cy="1843018"/>
            <a:chOff x="677853" y="1580757"/>
            <a:chExt cx="5351077" cy="1843018"/>
          </a:xfrm>
        </p:grpSpPr>
        <p:sp>
          <p:nvSpPr>
            <p:cNvPr id="920" name="Google Shape;920;p27"/>
            <p:cNvSpPr/>
            <p:nvPr/>
          </p:nvSpPr>
          <p:spPr>
            <a:xfrm>
              <a:off x="677853" y="1580757"/>
              <a:ext cx="5351077" cy="1843018"/>
            </a:xfrm>
            <a:prstGeom prst="rect">
              <a:avLst/>
            </a:prstGeom>
            <a:blipFill rotWithShape="1">
              <a:blip r:embed="rId4">
                <a:alphaModFix/>
              </a:blip>
              <a:stretch>
                <a:fillRect b="0" l="-1894" r="-307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wentieth Century"/>
                  <a:ea typeface="Twentieth Century"/>
                  <a:cs typeface="Twentieth Century"/>
                  <a:sym typeface="Twentieth Century"/>
                </a:rPr>
                <a:t> </a:t>
              </a:r>
              <a:endParaRPr/>
            </a:p>
          </p:txBody>
        </p:sp>
        <p:sp>
          <p:nvSpPr>
            <p:cNvPr id="921" name="Google Shape;921;p27"/>
            <p:cNvSpPr/>
            <p:nvPr/>
          </p:nvSpPr>
          <p:spPr>
            <a:xfrm>
              <a:off x="677853" y="1580758"/>
              <a:ext cx="5351077" cy="476250"/>
            </a:xfrm>
            <a:prstGeom prst="rect">
              <a:avLst/>
            </a:prstGeom>
            <a:solidFill>
              <a:srgbClr val="4C32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Quattrocento Sans"/>
                  <a:ea typeface="Quattrocento Sans"/>
                  <a:cs typeface="Quattrocento Sans"/>
                  <a:sym typeface="Quattrocento Sans"/>
                </a:rPr>
                <a:t>Big-O</a:t>
              </a:r>
              <a:endParaRPr/>
            </a:p>
          </p:txBody>
        </p:sp>
      </p:grpSp>
      <p:sp>
        <p:nvSpPr>
          <p:cNvPr id="922" name="Google Shape;922;p27"/>
          <p:cNvSpPr txBox="1"/>
          <p:nvPr/>
        </p:nvSpPr>
        <p:spPr>
          <a:xfrm>
            <a:off x="744923" y="4860582"/>
            <a:ext cx="5589888" cy="492443"/>
          </a:xfrm>
          <a:prstGeom prst="rect">
            <a:avLst/>
          </a:prstGeom>
          <a:blipFill rotWithShape="1">
            <a:blip r:embed="rId5">
              <a:alphaModFix/>
            </a:blip>
            <a:stretch>
              <a:fillRect b="-20987" l="-1417"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wentieth Century"/>
                <a:ea typeface="Twentieth Century"/>
                <a:cs typeface="Twentieth Century"/>
                <a:sym typeface="Twentieth Century"/>
              </a:rPr>
              <a:t> </a:t>
            </a:r>
            <a:endParaRPr/>
          </a:p>
        </p:txBody>
      </p:sp>
      <p:sp>
        <p:nvSpPr>
          <p:cNvPr id="923" name="Google Shape;923;p27"/>
          <p:cNvSpPr txBox="1"/>
          <p:nvPr>
            <p:ph idx="11" type="ftr"/>
          </p:nvPr>
        </p:nvSpPr>
        <p:spPr>
          <a:xfrm>
            <a:off x="4681451" y="6553177"/>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332 SU 18 - ROBBIE WEBER</a:t>
            </a:r>
            <a:endParaRPr/>
          </a:p>
        </p:txBody>
      </p:sp>
      <p:sp>
        <p:nvSpPr>
          <p:cNvPr id="924" name="Google Shape;924;p27"/>
          <p:cNvSpPr txBox="1"/>
          <p:nvPr/>
        </p:nvSpPr>
        <p:spPr>
          <a:xfrm>
            <a:off x="6980953" y="1145374"/>
            <a:ext cx="4225360" cy="2532889"/>
          </a:xfrm>
          <a:prstGeom prst="rect">
            <a:avLst/>
          </a:prstGeom>
          <a:blipFill rotWithShape="1">
            <a:blip r:embed="rId6">
              <a:alphaModFix/>
            </a:blip>
            <a:stretch>
              <a:fillRect b="0" l="-600" r="0" t="-248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wentieth Century"/>
                <a:ea typeface="Twentieth Century"/>
                <a:cs typeface="Twentieth Century"/>
                <a:sym typeface="Twentieth Century"/>
              </a:rPr>
              <a:t> </a:t>
            </a:r>
            <a:endParaRPr/>
          </a:p>
        </p:txBody>
      </p:sp>
      <p:pic>
        <p:nvPicPr>
          <p:cNvPr id="925" name="Google Shape;925;p27"/>
          <p:cNvPicPr preferRelativeResize="0"/>
          <p:nvPr/>
        </p:nvPicPr>
        <p:blipFill rotWithShape="1">
          <a:blip r:embed="rId7">
            <a:alphaModFix/>
          </a:blip>
          <a:srcRect b="0" l="0" r="0" t="0"/>
          <a:stretch/>
        </p:blipFill>
        <p:spPr>
          <a:xfrm>
            <a:off x="6980952" y="1591495"/>
            <a:ext cx="3987897" cy="2150776"/>
          </a:xfrm>
          <a:prstGeom prst="rect">
            <a:avLst/>
          </a:prstGeom>
          <a:noFill/>
          <a:ln>
            <a:noFill/>
          </a:ln>
        </p:spPr>
      </p:pic>
      <p:sp>
        <p:nvSpPr>
          <p:cNvPr id="926" name="Google Shape;926;p27"/>
          <p:cNvSpPr txBox="1"/>
          <p:nvPr/>
        </p:nvSpPr>
        <p:spPr>
          <a:xfrm>
            <a:off x="7015105" y="3874840"/>
            <a:ext cx="4225360" cy="2545766"/>
          </a:xfrm>
          <a:prstGeom prst="rect">
            <a:avLst/>
          </a:prstGeom>
          <a:blipFill rotWithShape="1">
            <a:blip r:embed="rId8">
              <a:alphaModFix/>
            </a:blip>
            <a:stretch>
              <a:fillRect b="0" l="-600" r="0" t="-247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Twentieth Century"/>
                <a:ea typeface="Twentieth Century"/>
                <a:cs typeface="Twentieth Century"/>
                <a:sym typeface="Twentieth Century"/>
              </a:rPr>
              <a:t> </a:t>
            </a:r>
            <a:endParaRPr/>
          </a:p>
        </p:txBody>
      </p:sp>
      <p:pic>
        <p:nvPicPr>
          <p:cNvPr id="927" name="Google Shape;927;p27"/>
          <p:cNvPicPr preferRelativeResize="0"/>
          <p:nvPr/>
        </p:nvPicPr>
        <p:blipFill rotWithShape="1">
          <a:blip r:embed="rId9">
            <a:alphaModFix/>
          </a:blip>
          <a:srcRect b="0" l="0" r="0" t="0"/>
          <a:stretch/>
        </p:blipFill>
        <p:spPr>
          <a:xfrm>
            <a:off x="7015105" y="4320961"/>
            <a:ext cx="3921361" cy="22778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4"/>
                                        </p:tgtEl>
                                        <p:attrNameLst>
                                          <p:attrName>style.visibility</p:attrName>
                                        </p:attrNameLst>
                                      </p:cBhvr>
                                      <p:to>
                                        <p:strVal val="visible"/>
                                      </p:to>
                                    </p:set>
                                    <p:animEffect filter="fade" transition="in">
                                      <p:cBhvr>
                                        <p:cTn dur="500"/>
                                        <p:tgtEl>
                                          <p:spTgt spid="924"/>
                                        </p:tgtEl>
                                      </p:cBhvr>
                                    </p:animEffect>
                                  </p:childTnLst>
                                </p:cTn>
                              </p:par>
                              <p:par>
                                <p:cTn fill="hold" nodeType="withEffect" presetClass="entr" presetID="10" presetSubtype="0">
                                  <p:stCondLst>
                                    <p:cond delay="0"/>
                                  </p:stCondLst>
                                  <p:childTnLst>
                                    <p:set>
                                      <p:cBhvr>
                                        <p:cTn dur="1" fill="hold">
                                          <p:stCondLst>
                                            <p:cond delay="0"/>
                                          </p:stCondLst>
                                        </p:cTn>
                                        <p:tgtEl>
                                          <p:spTgt spid="925"/>
                                        </p:tgtEl>
                                        <p:attrNameLst>
                                          <p:attrName>style.visibility</p:attrName>
                                        </p:attrNameLst>
                                      </p:cBhvr>
                                      <p:to>
                                        <p:strVal val="visible"/>
                                      </p:to>
                                    </p:set>
                                    <p:animEffect filter="fade" transition="in">
                                      <p:cBhvr>
                                        <p:cTn dur="500"/>
                                        <p:tgtEl>
                                          <p:spTgt spid="9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6"/>
                                        </p:tgtEl>
                                        <p:attrNameLst>
                                          <p:attrName>style.visibility</p:attrName>
                                        </p:attrNameLst>
                                      </p:cBhvr>
                                      <p:to>
                                        <p:strVal val="visible"/>
                                      </p:to>
                                    </p:set>
                                    <p:animEffect filter="fade" transition="in">
                                      <p:cBhvr>
                                        <p:cTn dur="500"/>
                                        <p:tgtEl>
                                          <p:spTgt spid="926"/>
                                        </p:tgtEl>
                                      </p:cBhvr>
                                    </p:animEffect>
                                  </p:childTnLst>
                                </p:cTn>
                              </p:par>
                              <p:par>
                                <p:cTn fill="hold" nodeType="withEffect" presetClass="entr" presetID="10" presetSubtype="0">
                                  <p:stCondLst>
                                    <p:cond delay="0"/>
                                  </p:stCondLst>
                                  <p:childTnLst>
                                    <p:set>
                                      <p:cBhvr>
                                        <p:cTn dur="1" fill="hold">
                                          <p:stCondLst>
                                            <p:cond delay="0"/>
                                          </p:stCondLst>
                                        </p:cTn>
                                        <p:tgtEl>
                                          <p:spTgt spid="927"/>
                                        </p:tgtEl>
                                        <p:attrNameLst>
                                          <p:attrName>style.visibility</p:attrName>
                                        </p:attrNameLst>
                                      </p:cBhvr>
                                      <p:to>
                                        <p:strVal val="visible"/>
                                      </p:to>
                                    </p:set>
                                    <p:animEffect filter="fade" transition="in">
                                      <p:cBhvr>
                                        <p:cTn dur="500"/>
                                        <p:tgtEl>
                                          <p:spTgt spid="9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g1231ed31d36_0_0"/>
          <p:cNvSpPr txBox="1"/>
          <p:nvPr>
            <p:ph type="title"/>
          </p:nvPr>
        </p:nvSpPr>
        <p:spPr>
          <a:xfrm>
            <a:off x="3315881" y="3446573"/>
            <a:ext cx="5590200" cy="101460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4C3282"/>
              </a:buClr>
              <a:buSzPts val="4400"/>
              <a:buFont typeface="Quattrocento Sans"/>
              <a:buNone/>
            </a:pPr>
            <a:r>
              <a:rPr lang="en-US"/>
              <a:t>Questions?</a:t>
            </a:r>
            <a:endParaRPr/>
          </a:p>
        </p:txBody>
      </p:sp>
      <p:sp>
        <p:nvSpPr>
          <p:cNvPr id="933" name="Google Shape;933;g1231ed31d36_0_0"/>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SP 18 - KASEY CHAMPION</a:t>
            </a:r>
            <a:endParaRPr/>
          </a:p>
        </p:txBody>
      </p:sp>
      <p:sp>
        <p:nvSpPr>
          <p:cNvPr id="934" name="Google Shape;934;g1231ed31d36_0_0"/>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935" name="Google Shape;935;g1231ed31d36_0_0"/>
          <p:cNvSpPr txBox="1"/>
          <p:nvPr>
            <p:ph idx="1" type="body"/>
          </p:nvPr>
        </p:nvSpPr>
        <p:spPr>
          <a:xfrm>
            <a:off x="3315880" y="4628428"/>
            <a:ext cx="5590200" cy="1463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
          <p:cNvSpPr txBox="1"/>
          <p:nvPr>
            <p:ph type="title"/>
          </p:nvPr>
        </p:nvSpPr>
        <p:spPr>
          <a:xfrm>
            <a:off x="3315881" y="3446573"/>
            <a:ext cx="5590283" cy="1014667"/>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rgbClr val="4C3282"/>
              </a:buClr>
              <a:buSzPts val="4400"/>
              <a:buFont typeface="Quattrocento Sans"/>
              <a:buNone/>
            </a:pPr>
            <a:r>
              <a:rPr lang="en-US"/>
              <a:t>Questions?</a:t>
            </a:r>
            <a:endParaRPr/>
          </a:p>
        </p:txBody>
      </p:sp>
      <p:sp>
        <p:nvSpPr>
          <p:cNvPr id="159" name="Google Shape;159;p3"/>
          <p:cNvSpPr txBox="1"/>
          <p:nvPr>
            <p:ph idx="11" type="ftr"/>
          </p:nvPr>
        </p:nvSpPr>
        <p:spPr>
          <a:xfrm>
            <a:off x="4842742" y="6544402"/>
            <a:ext cx="5901459"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SP 18 - KASEY CHAMPION</a:t>
            </a:r>
            <a:endParaRPr/>
          </a:p>
        </p:txBody>
      </p:sp>
      <p:sp>
        <p:nvSpPr>
          <p:cNvPr id="160" name="Google Shape;160;p3"/>
          <p:cNvSpPr txBox="1"/>
          <p:nvPr>
            <p:ph idx="12" type="sldNum"/>
          </p:nvPr>
        </p:nvSpPr>
        <p:spPr>
          <a:xfrm>
            <a:off x="10837333" y="6544402"/>
            <a:ext cx="973667" cy="27432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61" name="Google Shape;161;p3"/>
          <p:cNvSpPr txBox="1"/>
          <p:nvPr>
            <p:ph idx="1" type="body"/>
          </p:nvPr>
        </p:nvSpPr>
        <p:spPr>
          <a:xfrm>
            <a:off x="3315880" y="4628428"/>
            <a:ext cx="5590283" cy="146304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232111a5e6_0_1"/>
          <p:cNvSpPr txBox="1"/>
          <p:nvPr>
            <p:ph type="title"/>
          </p:nvPr>
        </p:nvSpPr>
        <p:spPr>
          <a:xfrm>
            <a:off x="1902775" y="3262680"/>
            <a:ext cx="6504300" cy="590400"/>
          </a:xfrm>
          <a:prstGeom prst="rect">
            <a:avLst/>
          </a:prstGeom>
          <a:solidFill>
            <a:schemeClr val="lt1"/>
          </a:solid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rgbClr val="4C3282"/>
              </a:buClr>
              <a:buSzPts val="3200"/>
              <a:buFont typeface="Quattrocento Sans"/>
              <a:buNone/>
            </a:pPr>
            <a:r>
              <a:rPr lang="en-US"/>
              <a:t>Two more ADTs: Stacks and Queues</a:t>
            </a:r>
            <a:endParaRPr/>
          </a:p>
        </p:txBody>
      </p:sp>
      <p:sp>
        <p:nvSpPr>
          <p:cNvPr id="167" name="Google Shape;167;g1232111a5e6_0_1"/>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SU - ROBBIE WEBER</a:t>
            </a:r>
            <a:endParaRPr/>
          </a:p>
        </p:txBody>
      </p:sp>
      <p:sp>
        <p:nvSpPr>
          <p:cNvPr id="168" name="Google Shape;168;g1232111a5e6_0_1"/>
          <p:cNvSpPr txBox="1"/>
          <p:nvPr>
            <p:ph idx="1" type="body"/>
          </p:nvPr>
        </p:nvSpPr>
        <p:spPr>
          <a:xfrm>
            <a:off x="1902775" y="3931493"/>
            <a:ext cx="6504300" cy="5064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1232111a5e6_0_7"/>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B6A479"/>
              </a:buClr>
              <a:buSzPts val="4400"/>
              <a:buFont typeface="Quattrocento Sans"/>
              <a:buNone/>
            </a:pPr>
            <a:r>
              <a:rPr i="1" lang="en-US">
                <a:solidFill>
                  <a:srgbClr val="B6A479"/>
                </a:solidFill>
              </a:rPr>
              <a:t>Review:</a:t>
            </a:r>
            <a:r>
              <a:rPr lang="en-US"/>
              <a:t> What is a Stack?</a:t>
            </a:r>
            <a:endParaRPr/>
          </a:p>
        </p:txBody>
      </p:sp>
      <p:sp>
        <p:nvSpPr>
          <p:cNvPr id="175" name="Google Shape;175;g1232111a5e6_0_7"/>
          <p:cNvSpPr txBox="1"/>
          <p:nvPr>
            <p:ph idx="1" type="body"/>
          </p:nvPr>
        </p:nvSpPr>
        <p:spPr>
          <a:xfrm>
            <a:off x="575240" y="1463857"/>
            <a:ext cx="8179800" cy="234480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US">
                <a:solidFill>
                  <a:srgbClr val="4C3282"/>
                </a:solidFill>
              </a:rPr>
              <a:t>stack</a:t>
            </a:r>
            <a:r>
              <a:rPr lang="en-US">
                <a:solidFill>
                  <a:srgbClr val="4C3282"/>
                </a:solidFill>
              </a:rPr>
              <a:t>: </a:t>
            </a:r>
            <a:r>
              <a:rPr lang="en-US"/>
              <a:t>A collection based on the principle of adding elements and retrieving them in the opposite order.</a:t>
            </a:r>
            <a:endParaRPr/>
          </a:p>
          <a:p>
            <a:pPr indent="-137159" lvl="1" marL="265176" rtl="0" algn="l">
              <a:lnSpc>
                <a:spcPct val="90000"/>
              </a:lnSpc>
              <a:spcBef>
                <a:spcPts val="400"/>
              </a:spcBef>
              <a:spcAft>
                <a:spcPts val="0"/>
              </a:spcAft>
              <a:buSzPts val="1800"/>
              <a:buChar char="-"/>
            </a:pPr>
            <a:r>
              <a:rPr lang="en-US"/>
              <a:t>Last-In, First-Out ("LIFO")</a:t>
            </a:r>
            <a:endParaRPr/>
          </a:p>
          <a:p>
            <a:pPr indent="-137159" lvl="1" marL="265176" rtl="0" algn="l">
              <a:lnSpc>
                <a:spcPct val="90000"/>
              </a:lnSpc>
              <a:spcBef>
                <a:spcPts val="600"/>
              </a:spcBef>
              <a:spcAft>
                <a:spcPts val="0"/>
              </a:spcAft>
              <a:buSzPts val="1800"/>
              <a:buChar char="-"/>
            </a:pPr>
            <a:r>
              <a:rPr lang="en-US"/>
              <a:t>Elements are stored in order of insertion.</a:t>
            </a:r>
            <a:endParaRPr/>
          </a:p>
          <a:p>
            <a:pPr indent="-137159" lvl="2" marL="448056" rtl="0" algn="l">
              <a:lnSpc>
                <a:spcPct val="90000"/>
              </a:lnSpc>
              <a:spcBef>
                <a:spcPts val="600"/>
              </a:spcBef>
              <a:spcAft>
                <a:spcPts val="0"/>
              </a:spcAft>
              <a:buSzPts val="1400"/>
              <a:buChar char="-"/>
            </a:pPr>
            <a:r>
              <a:rPr lang="en-US"/>
              <a:t>We do not think of them as having indexes.</a:t>
            </a:r>
            <a:endParaRPr/>
          </a:p>
          <a:p>
            <a:pPr indent="-137159" lvl="1" marL="265176" rtl="0" algn="l">
              <a:lnSpc>
                <a:spcPct val="90000"/>
              </a:lnSpc>
              <a:spcBef>
                <a:spcPts val="600"/>
              </a:spcBef>
              <a:spcAft>
                <a:spcPts val="0"/>
              </a:spcAft>
              <a:buSzPts val="1800"/>
              <a:buChar char="-"/>
            </a:pPr>
            <a:r>
              <a:rPr lang="en-US"/>
              <a:t>Client can only add/remove/examine the last element added (the "top").</a:t>
            </a:r>
            <a:endParaRPr/>
          </a:p>
        </p:txBody>
      </p:sp>
      <p:sp>
        <p:nvSpPr>
          <p:cNvPr id="176" name="Google Shape;176;g1232111a5e6_0_7"/>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143 SP 17 – ZORA FUNG</a:t>
            </a:r>
            <a:endParaRPr/>
          </a:p>
        </p:txBody>
      </p:sp>
      <p:sp>
        <p:nvSpPr>
          <p:cNvPr id="177" name="Google Shape;177;g1232111a5e6_0_7"/>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graphicFrame>
        <p:nvGraphicFramePr>
          <p:cNvPr id="178" name="Google Shape;178;g1232111a5e6_0_7"/>
          <p:cNvGraphicFramePr/>
          <p:nvPr/>
        </p:nvGraphicFramePr>
        <p:xfrm>
          <a:off x="8152699" y="2856840"/>
          <a:ext cx="3000000" cy="3000000"/>
        </p:xfrm>
        <a:graphic>
          <a:graphicData uri="http://schemas.openxmlformats.org/drawingml/2006/table">
            <a:tbl>
              <a:tblPr>
                <a:noFill/>
                <a:tableStyleId>{5A8379E3-33A4-40A0-975C-9F69E7BDFF95}</a:tableStyleId>
              </a:tblPr>
              <a:tblGrid>
                <a:gridCol w="1219200"/>
                <a:gridCol w="914400"/>
              </a:tblGrid>
              <a:tr h="395300">
                <a:tc>
                  <a:txBody>
                    <a:bodyPr/>
                    <a:lstStyle/>
                    <a:p>
                      <a:pPr indent="0" lvl="0" marL="0" marR="0" rtl="0" algn="r">
                        <a:lnSpc>
                          <a:spcPct val="100000"/>
                        </a:lnSpc>
                        <a:spcBef>
                          <a:spcPts val="0"/>
                        </a:spcBef>
                        <a:spcAft>
                          <a:spcPts val="0"/>
                        </a:spcAft>
                        <a:buClr>
                          <a:schemeClr val="dk1"/>
                        </a:buClr>
                        <a:buSzPts val="2000"/>
                        <a:buFont typeface="Twentieth Century"/>
                        <a:buNone/>
                      </a:pPr>
                      <a:r>
                        <a:t/>
                      </a:r>
                      <a:endParaRPr b="0" i="0" sz="2000" u="none" cap="none" strike="noStrike">
                        <a:solidFill>
                          <a:schemeClr val="dk1"/>
                        </a:solidFill>
                        <a:latin typeface="Tahoma"/>
                        <a:ea typeface="Tahoma"/>
                        <a:cs typeface="Tahoma"/>
                        <a:sym typeface="Tahoma"/>
                      </a:endParaRPr>
                    </a:p>
                  </a:txBody>
                  <a:tcPr marT="45700" marB="45700"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0"/>
                        <a:buFont typeface="Twentieth Century"/>
                        <a:buNone/>
                      </a:pPr>
                      <a:r>
                        <a:t/>
                      </a:r>
                      <a:endParaRPr b="0" i="0" sz="2000" u="none" cap="none" strike="noStrike">
                        <a:solidFill>
                          <a:schemeClr val="dk1"/>
                        </a:solidFill>
                        <a:latin typeface="Tahoma"/>
                        <a:ea typeface="Tahoma"/>
                        <a:cs typeface="Tahoma"/>
                        <a:sym typeface="Tahoma"/>
                      </a:endParaRPr>
                    </a:p>
                  </a:txBody>
                  <a:tcPr marT="45700" marB="45700"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dk1"/>
                      </a:solidFill>
                      <a:prstDash val="solid"/>
                      <a:round/>
                      <a:headEnd len="sm" w="sm" type="none"/>
                      <a:tailEnd len="sm" w="sm" type="none"/>
                    </a:lnB>
                  </a:tcPr>
                </a:tc>
              </a:tr>
              <a:tr h="395300">
                <a:tc>
                  <a:txBody>
                    <a:bodyPr/>
                    <a:lstStyle/>
                    <a:p>
                      <a:pPr indent="0" lvl="0" marL="0" marR="0" rtl="0" algn="r">
                        <a:lnSpc>
                          <a:spcPct val="100000"/>
                        </a:lnSpc>
                        <a:spcBef>
                          <a:spcPts val="0"/>
                        </a:spcBef>
                        <a:spcAft>
                          <a:spcPts val="0"/>
                        </a:spcAft>
                        <a:buClr>
                          <a:schemeClr val="dk1"/>
                        </a:buClr>
                        <a:buSzPts val="2000"/>
                        <a:buFont typeface="Tahoma"/>
                        <a:buNone/>
                      </a:pPr>
                      <a:r>
                        <a:rPr b="0" i="1" lang="en-US" sz="2000" u="none" cap="none" strike="noStrike">
                          <a:solidFill>
                            <a:schemeClr val="dk1"/>
                          </a:solidFill>
                          <a:latin typeface="Tahoma"/>
                          <a:ea typeface="Tahoma"/>
                          <a:cs typeface="Tahoma"/>
                          <a:sym typeface="Tahoma"/>
                        </a:rPr>
                        <a:t>top</a:t>
                      </a:r>
                      <a:endParaRPr/>
                    </a:p>
                  </a:txBody>
                  <a:tcPr marT="45700" marB="45700"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3</a:t>
                      </a:r>
                      <a:endParaRPr/>
                    </a:p>
                  </a:txBody>
                  <a:tcPr marT="45700" marB="45700"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EAEA"/>
                    </a:solidFill>
                  </a:tcPr>
                </a:tc>
              </a:tr>
              <a:tr h="395300">
                <a:tc>
                  <a:txBody>
                    <a:bodyPr/>
                    <a:lstStyle/>
                    <a:p>
                      <a:pPr indent="0" lvl="0" marL="0" marR="0" rtl="0" algn="r">
                        <a:lnSpc>
                          <a:spcPct val="100000"/>
                        </a:lnSpc>
                        <a:spcBef>
                          <a:spcPts val="0"/>
                        </a:spcBef>
                        <a:spcAft>
                          <a:spcPts val="0"/>
                        </a:spcAft>
                        <a:buClr>
                          <a:schemeClr val="dk1"/>
                        </a:buClr>
                        <a:buSzPts val="2000"/>
                        <a:buFont typeface="Twentieth Century"/>
                        <a:buNone/>
                      </a:pPr>
                      <a:r>
                        <a:t/>
                      </a:r>
                      <a:endParaRPr b="0" i="0" sz="2000" u="none" cap="none" strike="noStrike">
                        <a:solidFill>
                          <a:schemeClr val="dk1"/>
                        </a:solidFill>
                        <a:latin typeface="Tahoma"/>
                        <a:ea typeface="Tahoma"/>
                        <a:cs typeface="Tahoma"/>
                        <a:sym typeface="Tahoma"/>
                      </a:endParaRPr>
                    </a:p>
                  </a:txBody>
                  <a:tcPr marT="45700" marB="45700"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2</a:t>
                      </a:r>
                      <a:endParaRPr/>
                    </a:p>
                  </a:txBody>
                  <a:tcPr marT="45700" marB="45700"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EAEA"/>
                    </a:solidFill>
                  </a:tcPr>
                </a:tc>
              </a:tr>
              <a:tr h="395300">
                <a:tc>
                  <a:txBody>
                    <a:bodyPr/>
                    <a:lstStyle/>
                    <a:p>
                      <a:pPr indent="0" lvl="0" marL="0" marR="0" rtl="0" algn="r">
                        <a:lnSpc>
                          <a:spcPct val="100000"/>
                        </a:lnSpc>
                        <a:spcBef>
                          <a:spcPts val="0"/>
                        </a:spcBef>
                        <a:spcAft>
                          <a:spcPts val="0"/>
                        </a:spcAft>
                        <a:buClr>
                          <a:schemeClr val="dk1"/>
                        </a:buClr>
                        <a:buSzPts val="2000"/>
                        <a:buFont typeface="Tahoma"/>
                        <a:buNone/>
                      </a:pPr>
                      <a:r>
                        <a:rPr b="0" i="1" lang="en-US" sz="2000" u="none" cap="none" strike="noStrike">
                          <a:solidFill>
                            <a:schemeClr val="dk1"/>
                          </a:solidFill>
                          <a:latin typeface="Tahoma"/>
                          <a:ea typeface="Tahoma"/>
                          <a:cs typeface="Tahoma"/>
                          <a:sym typeface="Tahoma"/>
                        </a:rPr>
                        <a:t>bottom</a:t>
                      </a:r>
                      <a:endParaRPr/>
                    </a:p>
                  </a:txBody>
                  <a:tcPr marT="45700" marB="45700" marR="91450" marL="91450">
                    <a:lnL cap="flat" cmpd="sng" w="9525">
                      <a:solidFill>
                        <a:srgbClr val="000000">
                          <a:alpha val="0"/>
                        </a:srgbClr>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Tahoma"/>
                        <a:buNone/>
                      </a:pPr>
                      <a:r>
                        <a:rPr b="0" i="0" lang="en-US" sz="2000" u="none" cap="none" strike="noStrike">
                          <a:solidFill>
                            <a:schemeClr val="dk1"/>
                          </a:solidFill>
                          <a:latin typeface="Tahoma"/>
                          <a:ea typeface="Tahoma"/>
                          <a:cs typeface="Tahoma"/>
                          <a:sym typeface="Tahoma"/>
                        </a:rPr>
                        <a:t>1</a:t>
                      </a:r>
                      <a:endParaRPr/>
                    </a:p>
                  </a:txBody>
                  <a:tcPr marT="45700" marB="45700" marR="91450" marL="91450">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EAEAEA"/>
                    </a:solidFill>
                  </a:tcPr>
                </a:tc>
              </a:tr>
            </a:tbl>
          </a:graphicData>
        </a:graphic>
      </p:graphicFrame>
      <p:cxnSp>
        <p:nvCxnSpPr>
          <p:cNvPr id="179" name="Google Shape;179;g1232111a5e6_0_7"/>
          <p:cNvCxnSpPr/>
          <p:nvPr/>
        </p:nvCxnSpPr>
        <p:spPr>
          <a:xfrm>
            <a:off x="8990899" y="2323440"/>
            <a:ext cx="609600" cy="457200"/>
          </a:xfrm>
          <a:prstGeom prst="straightConnector1">
            <a:avLst/>
          </a:prstGeom>
          <a:noFill/>
          <a:ln cap="flat" cmpd="sng" w="9525">
            <a:solidFill>
              <a:schemeClr val="dk1"/>
            </a:solidFill>
            <a:prstDash val="solid"/>
            <a:round/>
            <a:headEnd len="med" w="med" type="none"/>
            <a:tailEnd len="med" w="med" type="triangle"/>
          </a:ln>
        </p:spPr>
      </p:cxnSp>
      <p:sp>
        <p:nvSpPr>
          <p:cNvPr id="180" name="Google Shape;180;g1232111a5e6_0_7"/>
          <p:cNvSpPr txBox="1"/>
          <p:nvPr/>
        </p:nvSpPr>
        <p:spPr>
          <a:xfrm>
            <a:off x="10667299" y="2078965"/>
            <a:ext cx="12906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ahoma"/>
                <a:ea typeface="Tahoma"/>
                <a:cs typeface="Tahoma"/>
                <a:sym typeface="Tahoma"/>
              </a:rPr>
              <a:t>pop, peek</a:t>
            </a:r>
            <a:endParaRPr/>
          </a:p>
        </p:txBody>
      </p:sp>
      <p:sp>
        <p:nvSpPr>
          <p:cNvPr id="181" name="Google Shape;181;g1232111a5e6_0_7"/>
          <p:cNvSpPr txBox="1"/>
          <p:nvPr/>
        </p:nvSpPr>
        <p:spPr>
          <a:xfrm>
            <a:off x="8305099" y="2064677"/>
            <a:ext cx="7191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ahoma"/>
                <a:ea typeface="Tahoma"/>
                <a:cs typeface="Tahoma"/>
                <a:sym typeface="Tahoma"/>
              </a:rPr>
              <a:t>push</a:t>
            </a:r>
            <a:endParaRPr/>
          </a:p>
        </p:txBody>
      </p:sp>
      <p:cxnSp>
        <p:nvCxnSpPr>
          <p:cNvPr id="182" name="Google Shape;182;g1232111a5e6_0_7"/>
          <p:cNvCxnSpPr/>
          <p:nvPr/>
        </p:nvCxnSpPr>
        <p:spPr>
          <a:xfrm flipH="1" rot="10800000">
            <a:off x="10057699" y="2323440"/>
            <a:ext cx="609600" cy="457200"/>
          </a:xfrm>
          <a:prstGeom prst="straightConnector1">
            <a:avLst/>
          </a:prstGeom>
          <a:noFill/>
          <a:ln cap="flat" cmpd="sng" w="9525">
            <a:solidFill>
              <a:schemeClr val="dk1"/>
            </a:solidFill>
            <a:prstDash val="solid"/>
            <a:round/>
            <a:headEnd len="med" w="med" type="none"/>
            <a:tailEnd len="med" w="med" type="triangle"/>
          </a:ln>
        </p:spPr>
      </p:cxnSp>
      <p:pic>
        <p:nvPicPr>
          <p:cNvPr id="183" name="Google Shape;183;g1232111a5e6_0_7"/>
          <p:cNvPicPr preferRelativeResize="0"/>
          <p:nvPr/>
        </p:nvPicPr>
        <p:blipFill rotWithShape="1">
          <a:blip r:embed="rId3">
            <a:alphaModFix/>
          </a:blip>
          <a:srcRect b="0" l="0" r="0" t="0"/>
          <a:stretch/>
        </p:blipFill>
        <p:spPr>
          <a:xfrm>
            <a:off x="9295699" y="429092"/>
            <a:ext cx="950912" cy="1371600"/>
          </a:xfrm>
          <a:prstGeom prst="rect">
            <a:avLst/>
          </a:prstGeom>
          <a:noFill/>
          <a:ln>
            <a:noFill/>
          </a:ln>
        </p:spPr>
      </p:pic>
      <p:grpSp>
        <p:nvGrpSpPr>
          <p:cNvPr id="184" name="Google Shape;184;g1232111a5e6_0_7"/>
          <p:cNvGrpSpPr/>
          <p:nvPr/>
        </p:nvGrpSpPr>
        <p:grpSpPr>
          <a:xfrm>
            <a:off x="732180" y="3503158"/>
            <a:ext cx="2320501" cy="2780261"/>
            <a:chOff x="908857" y="1530095"/>
            <a:chExt cx="2320501" cy="2780261"/>
          </a:xfrm>
        </p:grpSpPr>
        <p:sp>
          <p:nvSpPr>
            <p:cNvPr id="185" name="Google Shape;185;g1232111a5e6_0_7"/>
            <p:cNvSpPr/>
            <p:nvPr/>
          </p:nvSpPr>
          <p:spPr>
            <a:xfrm>
              <a:off x="908857" y="2061556"/>
              <a:ext cx="2320500" cy="2248800"/>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86" name="Google Shape;186;g1232111a5e6_0_7"/>
            <p:cNvSpPr/>
            <p:nvPr/>
          </p:nvSpPr>
          <p:spPr>
            <a:xfrm>
              <a:off x="908858" y="1530095"/>
              <a:ext cx="2320500" cy="531600"/>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Stack ADT</a:t>
              </a:r>
              <a:endParaRPr/>
            </a:p>
          </p:txBody>
        </p:sp>
        <p:sp>
          <p:nvSpPr>
            <p:cNvPr id="187" name="Google Shape;187;g1232111a5e6_0_7"/>
            <p:cNvSpPr txBox="1"/>
            <p:nvPr/>
          </p:nvSpPr>
          <p:spPr>
            <a:xfrm>
              <a:off x="1076296" y="2988919"/>
              <a:ext cx="21528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push(item)</a:t>
              </a:r>
              <a:r>
                <a:rPr lang="en-US" sz="1200">
                  <a:solidFill>
                    <a:schemeClr val="dk1"/>
                  </a:solidFill>
                  <a:latin typeface="Quattrocento Sans"/>
                  <a:ea typeface="Quattrocento Sans"/>
                  <a:cs typeface="Quattrocento Sans"/>
                  <a:sym typeface="Quattrocento Sans"/>
                </a:rPr>
                <a:t> add item to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pop()</a:t>
              </a:r>
              <a:r>
                <a:rPr lang="en-US" sz="1200">
                  <a:solidFill>
                    <a:schemeClr val="dk1"/>
                  </a:solidFill>
                  <a:latin typeface="Quattrocento Sans"/>
                  <a:ea typeface="Quattrocento Sans"/>
                  <a:cs typeface="Quattrocento Sans"/>
                  <a:sym typeface="Quattrocento Sans"/>
                </a:rPr>
                <a:t> return and remove item at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peek()</a:t>
              </a:r>
              <a:r>
                <a:rPr lang="en-US" sz="1200">
                  <a:solidFill>
                    <a:schemeClr val="dk1"/>
                  </a:solidFill>
                  <a:latin typeface="Quattrocento Sans"/>
                  <a:ea typeface="Quattrocento Sans"/>
                  <a:cs typeface="Quattrocento Sans"/>
                  <a:sym typeface="Quattrocento Sans"/>
                </a:rPr>
                <a:t> look at item at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count of items</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isEmpty()</a:t>
              </a:r>
              <a:r>
                <a:rPr lang="en-US" sz="1200">
                  <a:solidFill>
                    <a:schemeClr val="dk1"/>
                  </a:solidFill>
                  <a:latin typeface="Quattrocento Sans"/>
                  <a:ea typeface="Quattrocento Sans"/>
                  <a:cs typeface="Quattrocento Sans"/>
                  <a:sym typeface="Quattrocento Sans"/>
                </a:rPr>
                <a:t> count of items is 0?</a:t>
              </a:r>
              <a:endParaRPr/>
            </a:p>
          </p:txBody>
        </p:sp>
        <p:sp>
          <p:nvSpPr>
            <p:cNvPr id="188" name="Google Shape;188;g1232111a5e6_0_7"/>
            <p:cNvSpPr txBox="1"/>
            <p:nvPr/>
          </p:nvSpPr>
          <p:spPr>
            <a:xfrm>
              <a:off x="924590" y="2078829"/>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189" name="Google Shape;189;g1232111a5e6_0_7"/>
            <p:cNvSpPr txBox="1"/>
            <p:nvPr/>
          </p:nvSpPr>
          <p:spPr>
            <a:xfrm>
              <a:off x="916724" y="2747587"/>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190" name="Google Shape;190;g1232111a5e6_0_7"/>
            <p:cNvSpPr txBox="1"/>
            <p:nvPr/>
          </p:nvSpPr>
          <p:spPr>
            <a:xfrm>
              <a:off x="1076295" y="2335727"/>
              <a:ext cx="18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ordered items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Number of items</a:t>
              </a:r>
              <a:endParaRPr/>
            </a:p>
          </p:txBody>
        </p:sp>
      </p:grpSp>
      <p:sp>
        <p:nvSpPr>
          <p:cNvPr id="191" name="Google Shape;191;g1232111a5e6_0_7"/>
          <p:cNvSpPr txBox="1"/>
          <p:nvPr/>
        </p:nvSpPr>
        <p:spPr>
          <a:xfrm>
            <a:off x="3219981" y="4067365"/>
            <a:ext cx="6869700" cy="2015100"/>
          </a:xfrm>
          <a:prstGeom prst="rect">
            <a:avLst/>
          </a:prstGeom>
          <a:noFill/>
          <a:ln>
            <a:noFill/>
          </a:ln>
        </p:spPr>
        <p:txBody>
          <a:bodyPr anchorCtr="0" anchor="t" bIns="45700" lIns="45700" spcFirstLastPara="1" rIns="45700" wrap="square" tIns="45700">
            <a:normAutofit fontScale="77500" lnSpcReduction="20000"/>
          </a:bodyPr>
          <a:lstStyle/>
          <a:p>
            <a:pPr indent="0" lvl="0" marL="0" marR="0" rtl="0" algn="l">
              <a:lnSpc>
                <a:spcPct val="90000"/>
              </a:lnSpc>
              <a:spcBef>
                <a:spcPts val="0"/>
              </a:spcBef>
              <a:spcAft>
                <a:spcPts val="0"/>
              </a:spcAft>
              <a:buClr>
                <a:schemeClr val="accent1"/>
              </a:buClr>
              <a:buSzPct val="100000"/>
              <a:buFont typeface="Twentieth Century"/>
              <a:buNone/>
            </a:pPr>
            <a:r>
              <a:rPr lang="en-US" sz="2200">
                <a:solidFill>
                  <a:srgbClr val="B6A479"/>
                </a:solidFill>
                <a:latin typeface="Quattrocento Sans"/>
                <a:ea typeface="Quattrocento Sans"/>
                <a:cs typeface="Quattrocento Sans"/>
                <a:sym typeface="Quattrocento Sans"/>
              </a:rPr>
              <a:t>supported operations:</a:t>
            </a:r>
            <a:endParaRPr/>
          </a:p>
          <a:p>
            <a:pPr indent="-111442" lvl="1" marL="265176" marR="0" rtl="0" algn="l">
              <a:lnSpc>
                <a:spcPct val="90000"/>
              </a:lnSpc>
              <a:spcBef>
                <a:spcPts val="400"/>
              </a:spcBef>
              <a:spcAft>
                <a:spcPts val="0"/>
              </a:spcAft>
              <a:buClr>
                <a:srgbClr val="B6A479"/>
              </a:buClr>
              <a:buSzPct val="1000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push(item)</a:t>
            </a:r>
            <a:r>
              <a:rPr b="0" i="0" lang="en-US" sz="1800" u="none" cap="none" strike="noStrike">
                <a:solidFill>
                  <a:schemeClr val="dk1"/>
                </a:solidFill>
                <a:latin typeface="Quattrocento Sans"/>
                <a:ea typeface="Quattrocento Sans"/>
                <a:cs typeface="Quattrocento Sans"/>
                <a:sym typeface="Quattrocento Sans"/>
              </a:rPr>
              <a:t>: Add an element to the top of stack</a:t>
            </a:r>
            <a:endParaRPr/>
          </a:p>
          <a:p>
            <a:pPr indent="-111442" lvl="1" marL="265176" marR="0" rtl="0" algn="l">
              <a:lnSpc>
                <a:spcPct val="90000"/>
              </a:lnSpc>
              <a:spcBef>
                <a:spcPts val="600"/>
              </a:spcBef>
              <a:spcAft>
                <a:spcPts val="0"/>
              </a:spcAft>
              <a:buClr>
                <a:srgbClr val="B6A479"/>
              </a:buClr>
              <a:buSzPct val="1000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pop()</a:t>
            </a:r>
            <a:r>
              <a:rPr b="0" i="0" lang="en-US" sz="1800" u="none" cap="none" strike="noStrike">
                <a:solidFill>
                  <a:schemeClr val="dk1"/>
                </a:solidFill>
                <a:latin typeface="Quattrocento Sans"/>
                <a:ea typeface="Quattrocento Sans"/>
                <a:cs typeface="Quattrocento Sans"/>
                <a:sym typeface="Quattrocento Sans"/>
              </a:rPr>
              <a:t>: Remove the top element and returns it</a:t>
            </a:r>
            <a:endParaRPr/>
          </a:p>
          <a:p>
            <a:pPr indent="-111442" lvl="1" marL="265176" marR="0" rtl="0" algn="l">
              <a:lnSpc>
                <a:spcPct val="90000"/>
              </a:lnSpc>
              <a:spcBef>
                <a:spcPts val="600"/>
              </a:spcBef>
              <a:spcAft>
                <a:spcPts val="0"/>
              </a:spcAft>
              <a:buClr>
                <a:srgbClr val="B6A479"/>
              </a:buClr>
              <a:buSzPct val="1000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peek()</a:t>
            </a:r>
            <a:r>
              <a:rPr b="0" i="0" lang="en-US" sz="1800" u="none" cap="none" strike="noStrike">
                <a:solidFill>
                  <a:schemeClr val="dk1"/>
                </a:solidFill>
                <a:latin typeface="Quattrocento Sans"/>
                <a:ea typeface="Quattrocento Sans"/>
                <a:cs typeface="Quattrocento Sans"/>
                <a:sym typeface="Quattrocento Sans"/>
              </a:rPr>
              <a:t>: Examine the top element without removing it</a:t>
            </a:r>
            <a:endParaRPr/>
          </a:p>
          <a:p>
            <a:pPr indent="-111442" lvl="1" marL="265176" marR="0" rtl="0" algn="l">
              <a:lnSpc>
                <a:spcPct val="90000"/>
              </a:lnSpc>
              <a:spcBef>
                <a:spcPts val="600"/>
              </a:spcBef>
              <a:spcAft>
                <a:spcPts val="0"/>
              </a:spcAft>
              <a:buClr>
                <a:srgbClr val="B6A479"/>
              </a:buClr>
              <a:buSzPct val="1000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size(): </a:t>
            </a:r>
            <a:r>
              <a:rPr b="0" i="0" lang="en-US" sz="1800" u="none" cap="none" strike="noStrike">
                <a:solidFill>
                  <a:schemeClr val="dk1"/>
                </a:solidFill>
                <a:latin typeface="Quattrocento Sans"/>
                <a:ea typeface="Quattrocento Sans"/>
                <a:cs typeface="Quattrocento Sans"/>
                <a:sym typeface="Quattrocento Sans"/>
              </a:rPr>
              <a:t>how many items are in the stack?</a:t>
            </a:r>
            <a:endParaRPr/>
          </a:p>
          <a:p>
            <a:pPr indent="-111442" lvl="1" marL="265176" marR="0" rtl="0" algn="l">
              <a:lnSpc>
                <a:spcPct val="90000"/>
              </a:lnSpc>
              <a:spcBef>
                <a:spcPts val="600"/>
              </a:spcBef>
              <a:spcAft>
                <a:spcPts val="0"/>
              </a:spcAft>
              <a:buClr>
                <a:srgbClr val="B6A479"/>
              </a:buClr>
              <a:buSzPct val="100000"/>
              <a:buFont typeface="Quattrocento Sans"/>
              <a:buChar char="-"/>
            </a:pPr>
            <a:r>
              <a:rPr b="1" i="0" lang="en-US" sz="1800" u="none" cap="none" strike="noStrike">
                <a:solidFill>
                  <a:schemeClr val="dk1"/>
                </a:solidFill>
                <a:latin typeface="Quattrocento Sans"/>
                <a:ea typeface="Quattrocento Sans"/>
                <a:cs typeface="Quattrocento Sans"/>
                <a:sym typeface="Quattrocento Sans"/>
              </a:rPr>
              <a:t>isEmpty(): </a:t>
            </a:r>
            <a:r>
              <a:rPr b="0" i="0" lang="en-US" sz="1800" u="none" cap="none" strike="noStrike">
                <a:solidFill>
                  <a:schemeClr val="dk1"/>
                </a:solidFill>
                <a:latin typeface="Quattrocento Sans"/>
                <a:ea typeface="Quattrocento Sans"/>
                <a:cs typeface="Quattrocento Sans"/>
                <a:sym typeface="Quattrocento Sans"/>
              </a:rPr>
              <a:t>true if there are 1 or more items in stack, false otherwise</a:t>
            </a:r>
            <a:endParaRPr/>
          </a:p>
          <a:p>
            <a:pPr indent="-22859" lvl="1" marL="265176" marR="0" rtl="0" algn="l">
              <a:lnSpc>
                <a:spcPct val="90000"/>
              </a:lnSpc>
              <a:spcBef>
                <a:spcPts val="600"/>
              </a:spcBef>
              <a:spcAft>
                <a:spcPts val="0"/>
              </a:spcAft>
              <a:buClr>
                <a:srgbClr val="B6A479"/>
              </a:buClr>
              <a:buSzPct val="100000"/>
              <a:buFont typeface="Quattrocento Sans"/>
              <a:buNone/>
            </a:pPr>
            <a:r>
              <a:t/>
            </a:r>
            <a:endParaRPr b="0" i="0" sz="1800" u="none" cap="none" strike="noStrike">
              <a:solidFill>
                <a:schemeClr val="dk1"/>
              </a:solidFill>
              <a:latin typeface="Quattrocento Sans"/>
              <a:ea typeface="Quattrocento Sans"/>
              <a:cs typeface="Quattrocento Sans"/>
              <a:sym typeface="Quattrocento Sans"/>
            </a:endParaRPr>
          </a:p>
          <a:p>
            <a:pPr indent="0" lvl="0" marL="91440" marR="0" rtl="0" algn="l">
              <a:lnSpc>
                <a:spcPct val="90000"/>
              </a:lnSpc>
              <a:spcBef>
                <a:spcPts val="1600"/>
              </a:spcBef>
              <a:spcAft>
                <a:spcPts val="0"/>
              </a:spcAft>
              <a:buClr>
                <a:schemeClr val="accent1"/>
              </a:buClr>
              <a:buSzPct val="100000"/>
              <a:buFont typeface="Twentieth Century"/>
              <a:buNone/>
            </a:pPr>
            <a:r>
              <a:t/>
            </a:r>
            <a:endParaRPr sz="22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1232111a5e6_0_29"/>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Implementing a Stack with an Array</a:t>
            </a:r>
            <a:endParaRPr/>
          </a:p>
        </p:txBody>
      </p:sp>
      <p:graphicFrame>
        <p:nvGraphicFramePr>
          <p:cNvPr id="198" name="Google Shape;198;g1232111a5e6_0_29"/>
          <p:cNvGraphicFramePr/>
          <p:nvPr/>
        </p:nvGraphicFramePr>
        <p:xfrm>
          <a:off x="3278111" y="4741271"/>
          <a:ext cx="3000000" cy="3000000"/>
        </p:xfrm>
        <a:graphic>
          <a:graphicData uri="http://schemas.openxmlformats.org/drawingml/2006/table">
            <a:tbl>
              <a:tblPr bandRow="1" firstRow="1">
                <a:noFill/>
                <a:tableStyleId>{8398E5E2-E9DE-42C6-8B22-C9D5A66DE3D5}</a:tableStyleId>
              </a:tblPr>
              <a:tblGrid>
                <a:gridCol w="802050"/>
                <a:gridCol w="802050"/>
                <a:gridCol w="802050"/>
                <a:gridCol w="802050"/>
              </a:tblGrid>
              <a:tr h="407925">
                <a:tc>
                  <a:txBody>
                    <a:bodyPr/>
                    <a:lstStyle/>
                    <a:p>
                      <a:pPr indent="0" lvl="0" marL="0" marR="0" rtl="0" algn="ctr">
                        <a:spcBef>
                          <a:spcPts val="0"/>
                        </a:spcBef>
                        <a:spcAft>
                          <a:spcPts val="0"/>
                        </a:spcAft>
                        <a:buNone/>
                      </a:pPr>
                      <a:r>
                        <a:rPr lang="en-US" sz="1800">
                          <a:solidFill>
                            <a:srgbClr val="B6A479"/>
                          </a:solidFill>
                        </a:rPr>
                        <a:t>0</a:t>
                      </a:r>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1</a:t>
                      </a:r>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2</a:t>
                      </a:r>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B6A479"/>
                          </a:solidFill>
                        </a:rPr>
                        <a:t>3</a:t>
                      </a:r>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r>
              <a:tr h="407925">
                <a:tc>
                  <a:txBody>
                    <a:bodyPr/>
                    <a:lstStyle/>
                    <a:p>
                      <a:pPr indent="0" lvl="0" marL="0" marR="0" rtl="0" algn="ctr">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i="1" sz="1800">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i="1" sz="1800">
                        <a:solidFill>
                          <a:srgbClr val="595959"/>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
        <p:nvSpPr>
          <p:cNvPr id="199" name="Google Shape;199;g1232111a5e6_0_29"/>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200" name="Google Shape;200;g1232111a5e6_0_29"/>
          <p:cNvSpPr txBox="1"/>
          <p:nvPr/>
        </p:nvSpPr>
        <p:spPr>
          <a:xfrm>
            <a:off x="868664" y="4853837"/>
            <a:ext cx="1892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ourier New"/>
                <a:ea typeface="Courier New"/>
                <a:cs typeface="Courier New"/>
                <a:sym typeface="Courier New"/>
              </a:rPr>
              <a:t>push(3)</a:t>
            </a:r>
            <a:endParaRPr/>
          </a:p>
        </p:txBody>
      </p:sp>
      <p:sp>
        <p:nvSpPr>
          <p:cNvPr id="201" name="Google Shape;201;g1232111a5e6_0_29"/>
          <p:cNvSpPr txBox="1"/>
          <p:nvPr/>
        </p:nvSpPr>
        <p:spPr>
          <a:xfrm>
            <a:off x="3512656" y="5175662"/>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3</a:t>
            </a:r>
            <a:endParaRPr/>
          </a:p>
        </p:txBody>
      </p:sp>
      <p:sp>
        <p:nvSpPr>
          <p:cNvPr id="202" name="Google Shape;202;g1232111a5e6_0_29"/>
          <p:cNvSpPr txBox="1"/>
          <p:nvPr/>
        </p:nvSpPr>
        <p:spPr>
          <a:xfrm>
            <a:off x="4333758" y="5175662"/>
            <a:ext cx="306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4</a:t>
            </a:r>
            <a:endParaRPr/>
          </a:p>
        </p:txBody>
      </p:sp>
      <p:sp>
        <p:nvSpPr>
          <p:cNvPr id="203" name="Google Shape;203;g1232111a5e6_0_29"/>
          <p:cNvSpPr txBox="1"/>
          <p:nvPr/>
        </p:nvSpPr>
        <p:spPr>
          <a:xfrm>
            <a:off x="4333758" y="5175662"/>
            <a:ext cx="306600" cy="36930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Twentieth Century"/>
                <a:ea typeface="Twentieth Century"/>
                <a:cs typeface="Twentieth Century"/>
                <a:sym typeface="Twentieth Century"/>
              </a:rPr>
              <a:t>5</a:t>
            </a:r>
            <a:endParaRPr/>
          </a:p>
        </p:txBody>
      </p:sp>
      <p:sp>
        <p:nvSpPr>
          <p:cNvPr id="204" name="Google Shape;204;g1232111a5e6_0_29"/>
          <p:cNvSpPr txBox="1"/>
          <p:nvPr/>
        </p:nvSpPr>
        <p:spPr>
          <a:xfrm>
            <a:off x="3268485" y="5846386"/>
            <a:ext cx="239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205" name="Google Shape;205;g1232111a5e6_0_29"/>
          <p:cNvSpPr txBox="1"/>
          <p:nvPr/>
        </p:nvSpPr>
        <p:spPr>
          <a:xfrm>
            <a:off x="5534271" y="5839650"/>
            <a:ext cx="322500" cy="369300"/>
          </a:xfrm>
          <a:prstGeom prst="rect">
            <a:avLst/>
          </a:prstGeom>
          <a:no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0</a:t>
            </a:r>
            <a:endParaRPr/>
          </a:p>
        </p:txBody>
      </p:sp>
      <p:sp>
        <p:nvSpPr>
          <p:cNvPr id="206" name="Google Shape;206;g1232111a5e6_0_29"/>
          <p:cNvSpPr txBox="1"/>
          <p:nvPr/>
        </p:nvSpPr>
        <p:spPr>
          <a:xfrm>
            <a:off x="5534271" y="5844041"/>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1</a:t>
            </a:r>
            <a:endParaRPr/>
          </a:p>
        </p:txBody>
      </p:sp>
      <p:sp>
        <p:nvSpPr>
          <p:cNvPr id="207" name="Google Shape;207;g1232111a5e6_0_29"/>
          <p:cNvSpPr txBox="1"/>
          <p:nvPr/>
        </p:nvSpPr>
        <p:spPr>
          <a:xfrm>
            <a:off x="5534271" y="5835259"/>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2</a:t>
            </a:r>
            <a:endParaRPr/>
          </a:p>
        </p:txBody>
      </p:sp>
      <p:grpSp>
        <p:nvGrpSpPr>
          <p:cNvPr id="208" name="Google Shape;208;g1232111a5e6_0_29"/>
          <p:cNvGrpSpPr/>
          <p:nvPr/>
        </p:nvGrpSpPr>
        <p:grpSpPr>
          <a:xfrm>
            <a:off x="3554561" y="1596081"/>
            <a:ext cx="3005758" cy="2853461"/>
            <a:chOff x="908858" y="1530095"/>
            <a:chExt cx="3005758" cy="2853461"/>
          </a:xfrm>
        </p:grpSpPr>
        <p:sp>
          <p:nvSpPr>
            <p:cNvPr id="209" name="Google Shape;209;g1232111a5e6_0_29"/>
            <p:cNvSpPr/>
            <p:nvPr/>
          </p:nvSpPr>
          <p:spPr>
            <a:xfrm>
              <a:off x="908858" y="2061556"/>
              <a:ext cx="3005700" cy="2322000"/>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10" name="Google Shape;210;g1232111a5e6_0_29"/>
            <p:cNvSpPr/>
            <p:nvPr/>
          </p:nvSpPr>
          <p:spPr>
            <a:xfrm>
              <a:off x="908858" y="1530095"/>
              <a:ext cx="3005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ArrayStack&lt;E&gt;</a:t>
              </a:r>
              <a:endParaRPr/>
            </a:p>
          </p:txBody>
        </p:sp>
        <p:sp>
          <p:nvSpPr>
            <p:cNvPr id="211" name="Google Shape;211;g1232111a5e6_0_29"/>
            <p:cNvSpPr txBox="1"/>
            <p:nvPr/>
          </p:nvSpPr>
          <p:spPr>
            <a:xfrm>
              <a:off x="1014216" y="2887740"/>
              <a:ext cx="29004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push</a:t>
              </a:r>
              <a:r>
                <a:rPr lang="en-US" sz="1200">
                  <a:solidFill>
                    <a:schemeClr val="dk1"/>
                  </a:solidFill>
                  <a:latin typeface="Courier New"/>
                  <a:ea typeface="Courier New"/>
                  <a:cs typeface="Courier New"/>
                  <a:sym typeface="Courier New"/>
                </a:rPr>
                <a:t> data[size] = value, if out of room grow data</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pop</a:t>
              </a:r>
              <a:r>
                <a:rPr lang="en-US" sz="1200">
                  <a:solidFill>
                    <a:schemeClr val="dk1"/>
                  </a:solidFill>
                  <a:latin typeface="Courier New"/>
                  <a:ea typeface="Courier New"/>
                  <a:cs typeface="Courier New"/>
                  <a:sym typeface="Courier New"/>
                </a:rPr>
                <a:t> return data[size - 1], size-1</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peek</a:t>
              </a:r>
              <a:r>
                <a:rPr lang="en-US" sz="1200">
                  <a:solidFill>
                    <a:schemeClr val="dk1"/>
                  </a:solidFill>
                  <a:latin typeface="Courier New"/>
                  <a:ea typeface="Courier New"/>
                  <a:cs typeface="Courier New"/>
                  <a:sym typeface="Courier New"/>
                </a:rPr>
                <a:t> return data[size - 1]</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size</a:t>
              </a:r>
              <a:r>
                <a:rPr lang="en-US" sz="1200">
                  <a:solidFill>
                    <a:schemeClr val="dk1"/>
                  </a:solidFill>
                  <a:latin typeface="Courier New"/>
                  <a:ea typeface="Courier New"/>
                  <a:cs typeface="Courier New"/>
                  <a:sym typeface="Courier New"/>
                </a:rPr>
                <a:t> return size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isEmpty</a:t>
              </a:r>
              <a:r>
                <a:rPr lang="en-US" sz="1200">
                  <a:solidFill>
                    <a:schemeClr val="dk1"/>
                  </a:solidFill>
                  <a:latin typeface="Courier New"/>
                  <a:ea typeface="Courier New"/>
                  <a:cs typeface="Courier New"/>
                  <a:sym typeface="Courier New"/>
                </a:rPr>
                <a:t> return size == 0</a:t>
              </a:r>
              <a:endParaRPr/>
            </a:p>
          </p:txBody>
        </p:sp>
        <p:sp>
          <p:nvSpPr>
            <p:cNvPr id="212" name="Google Shape;212;g1232111a5e6_0_29"/>
            <p:cNvSpPr txBox="1"/>
            <p:nvPr/>
          </p:nvSpPr>
          <p:spPr>
            <a:xfrm>
              <a:off x="921215" y="2081381"/>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213" name="Google Shape;213;g1232111a5e6_0_29"/>
            <p:cNvSpPr txBox="1"/>
            <p:nvPr/>
          </p:nvSpPr>
          <p:spPr>
            <a:xfrm>
              <a:off x="921215" y="2673036"/>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214" name="Google Shape;214;g1232111a5e6_0_29"/>
            <p:cNvSpPr txBox="1"/>
            <p:nvPr/>
          </p:nvSpPr>
          <p:spPr>
            <a:xfrm>
              <a:off x="1014598" y="2298929"/>
              <a:ext cx="2035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data[]</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size</a:t>
              </a:r>
              <a:endParaRPr/>
            </a:p>
          </p:txBody>
        </p:sp>
      </p:grpSp>
      <p:sp>
        <p:nvSpPr>
          <p:cNvPr id="215" name="Google Shape;215;g1232111a5e6_0_29"/>
          <p:cNvSpPr/>
          <p:nvPr/>
        </p:nvSpPr>
        <p:spPr>
          <a:xfrm>
            <a:off x="7009603" y="1596081"/>
            <a:ext cx="4754700" cy="28683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16" name="Google Shape;216;g1232111a5e6_0_29"/>
          <p:cNvSpPr txBox="1"/>
          <p:nvPr/>
        </p:nvSpPr>
        <p:spPr>
          <a:xfrm>
            <a:off x="7148455" y="1776750"/>
            <a:ext cx="20511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Big O Analysis</a:t>
            </a:r>
            <a:endParaRPr sz="1800">
              <a:solidFill>
                <a:schemeClr val="dk1"/>
              </a:solidFill>
              <a:latin typeface="Courier New"/>
              <a:ea typeface="Courier New"/>
              <a:cs typeface="Courier New"/>
              <a:sym typeface="Courier New"/>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pop()</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peek()</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size()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isEmpty()</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push()</a:t>
            </a:r>
            <a:endParaRPr/>
          </a:p>
        </p:txBody>
      </p:sp>
      <p:sp>
        <p:nvSpPr>
          <p:cNvPr id="217" name="Google Shape;217;g1232111a5e6_0_29"/>
          <p:cNvSpPr txBox="1"/>
          <p:nvPr/>
        </p:nvSpPr>
        <p:spPr>
          <a:xfrm>
            <a:off x="8565822" y="3756165"/>
            <a:ext cx="33720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O(N) linear if you have to resize</a:t>
            </a:r>
            <a:br>
              <a:rPr lang="en-US" sz="1800">
                <a:solidFill>
                  <a:schemeClr val="dk1"/>
                </a:solidFill>
                <a:latin typeface="Quattrocento Sans"/>
                <a:ea typeface="Quattrocento Sans"/>
                <a:cs typeface="Quattrocento Sans"/>
                <a:sym typeface="Quattrocento Sans"/>
              </a:rPr>
            </a:br>
            <a:r>
              <a:rPr lang="en-US" sz="1800">
                <a:solidFill>
                  <a:schemeClr val="dk1"/>
                </a:solidFill>
                <a:latin typeface="Quattrocento Sans"/>
                <a:ea typeface="Quattrocento Sans"/>
                <a:cs typeface="Quattrocento Sans"/>
                <a:sym typeface="Quattrocento Sans"/>
              </a:rPr>
              <a:t>O(1) otherwise</a:t>
            </a:r>
            <a:endParaRPr/>
          </a:p>
        </p:txBody>
      </p:sp>
      <p:sp>
        <p:nvSpPr>
          <p:cNvPr id="218" name="Google Shape;218;g1232111a5e6_0_29"/>
          <p:cNvSpPr txBox="1"/>
          <p:nvPr/>
        </p:nvSpPr>
        <p:spPr>
          <a:xfrm>
            <a:off x="8565822" y="2142471"/>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219" name="Google Shape;219;g1232111a5e6_0_29"/>
          <p:cNvSpPr txBox="1"/>
          <p:nvPr/>
        </p:nvSpPr>
        <p:spPr>
          <a:xfrm>
            <a:off x="8565822" y="2538828"/>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220" name="Google Shape;220;g1232111a5e6_0_29"/>
          <p:cNvSpPr txBox="1"/>
          <p:nvPr/>
        </p:nvSpPr>
        <p:spPr>
          <a:xfrm>
            <a:off x="8565822" y="2979249"/>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221" name="Google Shape;221;g1232111a5e6_0_29"/>
          <p:cNvSpPr txBox="1"/>
          <p:nvPr/>
        </p:nvSpPr>
        <p:spPr>
          <a:xfrm>
            <a:off x="8565822" y="3386833"/>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222" name="Google Shape;222;g1232111a5e6_0_29"/>
          <p:cNvSpPr txBox="1"/>
          <p:nvPr>
            <p:ph idx="11" type="ftr"/>
          </p:nvPr>
        </p:nvSpPr>
        <p:spPr>
          <a:xfrm>
            <a:off x="4882201"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22 SP - CHAMPION</a:t>
            </a:r>
            <a:endParaRPr/>
          </a:p>
        </p:txBody>
      </p:sp>
      <p:grpSp>
        <p:nvGrpSpPr>
          <p:cNvPr id="223" name="Google Shape;223;g1232111a5e6_0_29"/>
          <p:cNvGrpSpPr/>
          <p:nvPr/>
        </p:nvGrpSpPr>
        <p:grpSpPr>
          <a:xfrm>
            <a:off x="575239" y="1596081"/>
            <a:ext cx="2320501" cy="2780261"/>
            <a:chOff x="908857" y="1530095"/>
            <a:chExt cx="2320501" cy="2780261"/>
          </a:xfrm>
        </p:grpSpPr>
        <p:sp>
          <p:nvSpPr>
            <p:cNvPr id="224" name="Google Shape;224;g1232111a5e6_0_29"/>
            <p:cNvSpPr/>
            <p:nvPr/>
          </p:nvSpPr>
          <p:spPr>
            <a:xfrm>
              <a:off x="908857" y="2061556"/>
              <a:ext cx="2320500" cy="2248800"/>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25" name="Google Shape;225;g1232111a5e6_0_29"/>
            <p:cNvSpPr/>
            <p:nvPr/>
          </p:nvSpPr>
          <p:spPr>
            <a:xfrm>
              <a:off x="908858" y="1530095"/>
              <a:ext cx="2320500" cy="531600"/>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Stack ADT</a:t>
              </a:r>
              <a:endParaRPr/>
            </a:p>
          </p:txBody>
        </p:sp>
        <p:sp>
          <p:nvSpPr>
            <p:cNvPr id="226" name="Google Shape;226;g1232111a5e6_0_29"/>
            <p:cNvSpPr txBox="1"/>
            <p:nvPr/>
          </p:nvSpPr>
          <p:spPr>
            <a:xfrm>
              <a:off x="1076296" y="2988919"/>
              <a:ext cx="21528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push(item)</a:t>
              </a:r>
              <a:r>
                <a:rPr lang="en-US" sz="1200">
                  <a:solidFill>
                    <a:schemeClr val="dk1"/>
                  </a:solidFill>
                  <a:latin typeface="Quattrocento Sans"/>
                  <a:ea typeface="Quattrocento Sans"/>
                  <a:cs typeface="Quattrocento Sans"/>
                  <a:sym typeface="Quattrocento Sans"/>
                </a:rPr>
                <a:t> add item to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pop()</a:t>
              </a:r>
              <a:r>
                <a:rPr lang="en-US" sz="1200">
                  <a:solidFill>
                    <a:schemeClr val="dk1"/>
                  </a:solidFill>
                  <a:latin typeface="Quattrocento Sans"/>
                  <a:ea typeface="Quattrocento Sans"/>
                  <a:cs typeface="Quattrocento Sans"/>
                  <a:sym typeface="Quattrocento Sans"/>
                </a:rPr>
                <a:t> return and remove item at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peek()</a:t>
              </a:r>
              <a:r>
                <a:rPr lang="en-US" sz="1200">
                  <a:solidFill>
                    <a:schemeClr val="dk1"/>
                  </a:solidFill>
                  <a:latin typeface="Quattrocento Sans"/>
                  <a:ea typeface="Quattrocento Sans"/>
                  <a:cs typeface="Quattrocento Sans"/>
                  <a:sym typeface="Quattrocento Sans"/>
                </a:rPr>
                <a:t> look at item at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count of items</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isEmpty()</a:t>
              </a:r>
              <a:r>
                <a:rPr lang="en-US" sz="1200">
                  <a:solidFill>
                    <a:schemeClr val="dk1"/>
                  </a:solidFill>
                  <a:latin typeface="Quattrocento Sans"/>
                  <a:ea typeface="Quattrocento Sans"/>
                  <a:cs typeface="Quattrocento Sans"/>
                  <a:sym typeface="Quattrocento Sans"/>
                </a:rPr>
                <a:t> count of items is 0?</a:t>
              </a:r>
              <a:endParaRPr/>
            </a:p>
          </p:txBody>
        </p:sp>
        <p:sp>
          <p:nvSpPr>
            <p:cNvPr id="227" name="Google Shape;227;g1232111a5e6_0_29"/>
            <p:cNvSpPr txBox="1"/>
            <p:nvPr/>
          </p:nvSpPr>
          <p:spPr>
            <a:xfrm>
              <a:off x="924590" y="2078829"/>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228" name="Google Shape;228;g1232111a5e6_0_29"/>
            <p:cNvSpPr txBox="1"/>
            <p:nvPr/>
          </p:nvSpPr>
          <p:spPr>
            <a:xfrm>
              <a:off x="916724" y="2747587"/>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229" name="Google Shape;229;g1232111a5e6_0_29"/>
            <p:cNvSpPr txBox="1"/>
            <p:nvPr/>
          </p:nvSpPr>
          <p:spPr>
            <a:xfrm>
              <a:off x="1076295" y="2335727"/>
              <a:ext cx="18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ordered items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Number of items</a:t>
              </a:r>
              <a:endParaRPr/>
            </a:p>
          </p:txBody>
        </p:sp>
      </p:grpSp>
      <p:sp>
        <p:nvSpPr>
          <p:cNvPr id="230" name="Google Shape;230;g1232111a5e6_0_29"/>
          <p:cNvSpPr txBox="1"/>
          <p:nvPr/>
        </p:nvSpPr>
        <p:spPr>
          <a:xfrm>
            <a:off x="868675" y="514811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urier New"/>
                <a:ea typeface="Courier New"/>
                <a:cs typeface="Courier New"/>
                <a:sym typeface="Courier New"/>
              </a:rPr>
              <a:t>push(4)</a:t>
            </a:r>
            <a:endParaRPr/>
          </a:p>
        </p:txBody>
      </p:sp>
      <p:sp>
        <p:nvSpPr>
          <p:cNvPr id="231" name="Google Shape;231;g1232111a5e6_0_29"/>
          <p:cNvSpPr txBox="1"/>
          <p:nvPr/>
        </p:nvSpPr>
        <p:spPr>
          <a:xfrm>
            <a:off x="868675" y="5493125"/>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urier New"/>
                <a:ea typeface="Courier New"/>
                <a:cs typeface="Courier New"/>
                <a:sym typeface="Courier New"/>
              </a:rPr>
              <a:t>pop()</a:t>
            </a:r>
            <a:endParaRPr/>
          </a:p>
        </p:txBody>
      </p:sp>
      <p:sp>
        <p:nvSpPr>
          <p:cNvPr id="232" name="Google Shape;232;g1232111a5e6_0_29"/>
          <p:cNvSpPr txBox="1"/>
          <p:nvPr/>
        </p:nvSpPr>
        <p:spPr>
          <a:xfrm>
            <a:off x="868675" y="5890725"/>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urier New"/>
                <a:ea typeface="Courier New"/>
                <a:cs typeface="Courier New"/>
                <a:sym typeface="Courier New"/>
              </a:rPr>
              <a:t>push(5)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par>
                                <p:cTn fill="hold" nodeType="withEffect" presetClass="exit" presetID="10" presetSubtype="0">
                                  <p:stCondLst>
                                    <p:cond delay="0"/>
                                  </p:stCondLst>
                                  <p:childTnLst>
                                    <p:animEffect filter="fade" transition="out">
                                      <p:cBhvr>
                                        <p:cTn dur="500"/>
                                        <p:tgtEl>
                                          <p:spTgt spid="202"/>
                                        </p:tgtEl>
                                      </p:cBhvr>
                                    </p:animEffect>
                                    <p:set>
                                      <p:cBhvr>
                                        <p:cTn dur="1" fill="hold">
                                          <p:stCondLst>
                                            <p:cond delay="500"/>
                                          </p:stCondLst>
                                        </p:cTn>
                                        <p:tgtEl>
                                          <p:spTgt spid="20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7"/>
                                        </p:tgtEl>
                                      </p:cBhvr>
                                    </p:animEffect>
                                    <p:set>
                                      <p:cBhvr>
                                        <p:cTn dur="1" fill="hold">
                                          <p:stCondLst>
                                            <p:cond delay="500"/>
                                          </p:stCondLst>
                                        </p:cTn>
                                        <p:tgtEl>
                                          <p:spTgt spid="2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1232111a5e6_0_71"/>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C3282"/>
              </a:buClr>
              <a:buSzPts val="4400"/>
              <a:buFont typeface="Quattrocento Sans"/>
              <a:buNone/>
            </a:pPr>
            <a:r>
              <a:rPr lang="en-US"/>
              <a:t>Implementing a Stack with Nodes</a:t>
            </a:r>
            <a:endParaRPr/>
          </a:p>
        </p:txBody>
      </p:sp>
      <p:sp>
        <p:nvSpPr>
          <p:cNvPr id="238" name="Google Shape;238;g1232111a5e6_0_71"/>
          <p:cNvSpPr txBox="1"/>
          <p:nvPr>
            <p:ph idx="11" type="ftr"/>
          </p:nvPr>
        </p:nvSpPr>
        <p:spPr>
          <a:xfrm>
            <a:off x="5715301" y="6521027"/>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
        <p:nvSpPr>
          <p:cNvPr id="239" name="Google Shape;239;g1232111a5e6_0_71"/>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240" name="Google Shape;240;g1232111a5e6_0_71"/>
          <p:cNvSpPr txBox="1"/>
          <p:nvPr/>
        </p:nvSpPr>
        <p:spPr>
          <a:xfrm>
            <a:off x="886303" y="5101101"/>
            <a:ext cx="1892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ourier New"/>
                <a:ea typeface="Courier New"/>
                <a:cs typeface="Courier New"/>
                <a:sym typeface="Courier New"/>
              </a:rPr>
              <a:t>push(3)</a:t>
            </a:r>
            <a:endParaRPr/>
          </a:p>
        </p:txBody>
      </p:sp>
      <p:sp>
        <p:nvSpPr>
          <p:cNvPr id="241" name="Google Shape;241;g1232111a5e6_0_71"/>
          <p:cNvSpPr txBox="1"/>
          <p:nvPr/>
        </p:nvSpPr>
        <p:spPr>
          <a:xfrm>
            <a:off x="3283000" y="6002659"/>
            <a:ext cx="239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numberOfItems = </a:t>
            </a:r>
            <a:endParaRPr/>
          </a:p>
        </p:txBody>
      </p:sp>
      <p:sp>
        <p:nvSpPr>
          <p:cNvPr id="242" name="Google Shape;242;g1232111a5e6_0_71"/>
          <p:cNvSpPr txBox="1"/>
          <p:nvPr/>
        </p:nvSpPr>
        <p:spPr>
          <a:xfrm>
            <a:off x="5548786" y="6018515"/>
            <a:ext cx="322500" cy="369300"/>
          </a:xfrm>
          <a:prstGeom prst="rect">
            <a:avLst/>
          </a:prstGeom>
          <a:no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0</a:t>
            </a:r>
            <a:endParaRPr/>
          </a:p>
        </p:txBody>
      </p:sp>
      <p:sp>
        <p:nvSpPr>
          <p:cNvPr id="243" name="Google Shape;243;g1232111a5e6_0_71"/>
          <p:cNvSpPr txBox="1"/>
          <p:nvPr/>
        </p:nvSpPr>
        <p:spPr>
          <a:xfrm>
            <a:off x="5548786" y="6010587"/>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1</a:t>
            </a:r>
            <a:endParaRPr/>
          </a:p>
        </p:txBody>
      </p:sp>
      <p:sp>
        <p:nvSpPr>
          <p:cNvPr id="244" name="Google Shape;244;g1232111a5e6_0_71"/>
          <p:cNvSpPr txBox="1"/>
          <p:nvPr/>
        </p:nvSpPr>
        <p:spPr>
          <a:xfrm>
            <a:off x="5548786" y="6018515"/>
            <a:ext cx="322500" cy="369300"/>
          </a:xfrm>
          <a:prstGeom prst="rect">
            <a:avLst/>
          </a:prstGeom>
          <a:solidFill>
            <a:schemeClr val="lt1"/>
          </a:solidFill>
          <a:ln cap="flat" cmpd="sng" w="9525">
            <a:solidFill>
              <a:srgbClr val="B6A47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2</a:t>
            </a:r>
            <a:endParaRPr/>
          </a:p>
        </p:txBody>
      </p:sp>
      <p:grpSp>
        <p:nvGrpSpPr>
          <p:cNvPr id="245" name="Google Shape;245;g1232111a5e6_0_71"/>
          <p:cNvGrpSpPr/>
          <p:nvPr/>
        </p:nvGrpSpPr>
        <p:grpSpPr>
          <a:xfrm>
            <a:off x="3569076" y="1666626"/>
            <a:ext cx="3005758" cy="2853461"/>
            <a:chOff x="908858" y="1530095"/>
            <a:chExt cx="3005758" cy="2853461"/>
          </a:xfrm>
        </p:grpSpPr>
        <p:sp>
          <p:nvSpPr>
            <p:cNvPr id="246" name="Google Shape;246;g1232111a5e6_0_71"/>
            <p:cNvSpPr/>
            <p:nvPr/>
          </p:nvSpPr>
          <p:spPr>
            <a:xfrm>
              <a:off x="908858" y="2061556"/>
              <a:ext cx="3005700" cy="2322000"/>
            </a:xfrm>
            <a:prstGeom prst="rect">
              <a:avLst/>
            </a:prstGeom>
            <a:solidFill>
              <a:schemeClr val="lt1"/>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47" name="Google Shape;247;g1232111a5e6_0_71"/>
            <p:cNvSpPr/>
            <p:nvPr/>
          </p:nvSpPr>
          <p:spPr>
            <a:xfrm>
              <a:off x="908858" y="1530095"/>
              <a:ext cx="3005700" cy="531600"/>
            </a:xfrm>
            <a:prstGeom prst="rect">
              <a:avLst/>
            </a:prstGeom>
            <a:solidFill>
              <a:srgbClr val="4C3282"/>
            </a:solidFill>
            <a:ln cap="flat" cmpd="sng" w="15875">
              <a:solidFill>
                <a:srgbClr val="4C328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LinkedStack&lt;E&gt;</a:t>
              </a:r>
              <a:endParaRPr/>
            </a:p>
          </p:txBody>
        </p:sp>
        <p:sp>
          <p:nvSpPr>
            <p:cNvPr id="248" name="Google Shape;248;g1232111a5e6_0_71"/>
            <p:cNvSpPr txBox="1"/>
            <p:nvPr/>
          </p:nvSpPr>
          <p:spPr>
            <a:xfrm>
              <a:off x="1014216" y="2887740"/>
              <a:ext cx="29004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push</a:t>
              </a:r>
              <a:r>
                <a:rPr lang="en-US" sz="1200">
                  <a:solidFill>
                    <a:schemeClr val="dk1"/>
                  </a:solidFill>
                  <a:latin typeface="Courier New"/>
                  <a:ea typeface="Courier New"/>
                  <a:cs typeface="Courier New"/>
                  <a:sym typeface="Courier New"/>
                </a:rPr>
                <a:t> add new node at top</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pop</a:t>
              </a:r>
              <a:r>
                <a:rPr lang="en-US" sz="1200">
                  <a:solidFill>
                    <a:schemeClr val="dk1"/>
                  </a:solidFill>
                  <a:latin typeface="Courier New"/>
                  <a:ea typeface="Courier New"/>
                  <a:cs typeface="Courier New"/>
                  <a:sym typeface="Courier New"/>
                </a:rPr>
                <a:t> return and remove node at top</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peek</a:t>
              </a:r>
              <a:r>
                <a:rPr lang="en-US" sz="1200">
                  <a:solidFill>
                    <a:schemeClr val="dk1"/>
                  </a:solidFill>
                  <a:latin typeface="Courier New"/>
                  <a:ea typeface="Courier New"/>
                  <a:cs typeface="Courier New"/>
                  <a:sym typeface="Courier New"/>
                </a:rPr>
                <a:t> return node at top</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size</a:t>
              </a:r>
              <a:r>
                <a:rPr lang="en-US" sz="1200">
                  <a:solidFill>
                    <a:schemeClr val="dk1"/>
                  </a:solidFill>
                  <a:latin typeface="Courier New"/>
                  <a:ea typeface="Courier New"/>
                  <a:cs typeface="Courier New"/>
                  <a:sym typeface="Courier New"/>
                </a:rPr>
                <a:t> return size</a:t>
              </a:r>
              <a:endParaRPr/>
            </a:p>
            <a:p>
              <a:pPr indent="0" lvl="0" marL="0" marR="0" rtl="0" algn="l">
                <a:spcBef>
                  <a:spcPts val="0"/>
                </a:spcBef>
                <a:spcAft>
                  <a:spcPts val="0"/>
                </a:spcAft>
                <a:buNone/>
              </a:pPr>
              <a:r>
                <a:rPr lang="en-US" sz="1200" u="sng">
                  <a:solidFill>
                    <a:schemeClr val="dk1"/>
                  </a:solidFill>
                  <a:latin typeface="Courier New"/>
                  <a:ea typeface="Courier New"/>
                  <a:cs typeface="Courier New"/>
                  <a:sym typeface="Courier New"/>
                </a:rPr>
                <a:t>isEmpty</a:t>
              </a:r>
              <a:r>
                <a:rPr lang="en-US" sz="1200">
                  <a:solidFill>
                    <a:schemeClr val="dk1"/>
                  </a:solidFill>
                  <a:latin typeface="Courier New"/>
                  <a:ea typeface="Courier New"/>
                  <a:cs typeface="Courier New"/>
                  <a:sym typeface="Courier New"/>
                </a:rPr>
                <a:t> return size == 0</a:t>
              </a:r>
              <a:endParaRPr/>
            </a:p>
          </p:txBody>
        </p:sp>
        <p:sp>
          <p:nvSpPr>
            <p:cNvPr id="249" name="Google Shape;249;g1232111a5e6_0_71"/>
            <p:cNvSpPr txBox="1"/>
            <p:nvPr/>
          </p:nvSpPr>
          <p:spPr>
            <a:xfrm>
              <a:off x="921215" y="2081381"/>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state</a:t>
              </a:r>
              <a:endParaRPr/>
            </a:p>
          </p:txBody>
        </p:sp>
        <p:sp>
          <p:nvSpPr>
            <p:cNvPr id="250" name="Google Shape;250;g1232111a5e6_0_71"/>
            <p:cNvSpPr txBox="1"/>
            <p:nvPr/>
          </p:nvSpPr>
          <p:spPr>
            <a:xfrm>
              <a:off x="921215" y="2673036"/>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B6A479"/>
                  </a:solidFill>
                  <a:latin typeface="Courier New"/>
                  <a:ea typeface="Courier New"/>
                  <a:cs typeface="Courier New"/>
                  <a:sym typeface="Courier New"/>
                </a:rPr>
                <a:t>behavior</a:t>
              </a:r>
              <a:endParaRPr/>
            </a:p>
          </p:txBody>
        </p:sp>
        <p:sp>
          <p:nvSpPr>
            <p:cNvPr id="251" name="Google Shape;251;g1232111a5e6_0_71"/>
            <p:cNvSpPr txBox="1"/>
            <p:nvPr/>
          </p:nvSpPr>
          <p:spPr>
            <a:xfrm>
              <a:off x="1014598" y="2298929"/>
              <a:ext cx="2035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Node top</a:t>
              </a:r>
              <a:endParaRPr/>
            </a:p>
            <a:p>
              <a:pPr indent="0" lvl="0" marL="0" marR="0" rtl="0" algn="l">
                <a:spcBef>
                  <a:spcPts val="0"/>
                </a:spcBef>
                <a:spcAft>
                  <a:spcPts val="0"/>
                </a:spcAft>
                <a:buNone/>
              </a:pPr>
              <a:r>
                <a:rPr lang="en-US" sz="1200">
                  <a:solidFill>
                    <a:schemeClr val="dk1"/>
                  </a:solidFill>
                  <a:latin typeface="Courier New"/>
                  <a:ea typeface="Courier New"/>
                  <a:cs typeface="Courier New"/>
                  <a:sym typeface="Courier New"/>
                </a:rPr>
                <a:t>size</a:t>
              </a:r>
              <a:endParaRPr/>
            </a:p>
          </p:txBody>
        </p:sp>
      </p:grpSp>
      <p:sp>
        <p:nvSpPr>
          <p:cNvPr id="252" name="Google Shape;252;g1232111a5e6_0_71"/>
          <p:cNvSpPr/>
          <p:nvPr/>
        </p:nvSpPr>
        <p:spPr>
          <a:xfrm>
            <a:off x="7024118" y="1666626"/>
            <a:ext cx="4754700" cy="28683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53" name="Google Shape;253;g1232111a5e6_0_71"/>
          <p:cNvSpPr txBox="1"/>
          <p:nvPr/>
        </p:nvSpPr>
        <p:spPr>
          <a:xfrm>
            <a:off x="7162970" y="1847295"/>
            <a:ext cx="20511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4C3282"/>
                </a:solidFill>
                <a:latin typeface="Quattrocento Sans"/>
                <a:ea typeface="Quattrocento Sans"/>
                <a:cs typeface="Quattrocento Sans"/>
                <a:sym typeface="Quattrocento Sans"/>
              </a:rPr>
              <a:t>Big O Analysis</a:t>
            </a:r>
            <a:endParaRPr sz="1800">
              <a:solidFill>
                <a:schemeClr val="dk1"/>
              </a:solidFill>
              <a:latin typeface="Courier New"/>
              <a:ea typeface="Courier New"/>
              <a:cs typeface="Courier New"/>
              <a:sym typeface="Courier New"/>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pop()</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peek()</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size()</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isEmpty()</a:t>
            </a:r>
            <a:endParaRPr/>
          </a:p>
          <a:p>
            <a:pPr indent="0" lvl="0" marL="0" marR="0" rtl="0" algn="l">
              <a:lnSpc>
                <a:spcPct val="150000"/>
              </a:lnSpc>
              <a:spcBef>
                <a:spcPts val="0"/>
              </a:spcBef>
              <a:spcAft>
                <a:spcPts val="0"/>
              </a:spcAft>
              <a:buNone/>
            </a:pPr>
            <a:r>
              <a:rPr lang="en-US" sz="1800">
                <a:solidFill>
                  <a:schemeClr val="dk1"/>
                </a:solidFill>
                <a:latin typeface="Courier New"/>
                <a:ea typeface="Courier New"/>
                <a:cs typeface="Courier New"/>
                <a:sym typeface="Courier New"/>
              </a:rPr>
              <a:t>push()</a:t>
            </a:r>
            <a:endParaRPr/>
          </a:p>
        </p:txBody>
      </p:sp>
      <p:sp>
        <p:nvSpPr>
          <p:cNvPr id="254" name="Google Shape;254;g1232111a5e6_0_71"/>
          <p:cNvSpPr txBox="1"/>
          <p:nvPr/>
        </p:nvSpPr>
        <p:spPr>
          <a:xfrm>
            <a:off x="8580337" y="3826710"/>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255" name="Google Shape;255;g1232111a5e6_0_71"/>
          <p:cNvSpPr txBox="1"/>
          <p:nvPr/>
        </p:nvSpPr>
        <p:spPr>
          <a:xfrm>
            <a:off x="8580337" y="2213016"/>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256" name="Google Shape;256;g1232111a5e6_0_71"/>
          <p:cNvSpPr txBox="1"/>
          <p:nvPr/>
        </p:nvSpPr>
        <p:spPr>
          <a:xfrm>
            <a:off x="8580337" y="2609373"/>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257" name="Google Shape;257;g1232111a5e6_0_71"/>
          <p:cNvSpPr txBox="1"/>
          <p:nvPr/>
        </p:nvSpPr>
        <p:spPr>
          <a:xfrm>
            <a:off x="8580337" y="3049794"/>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sp>
        <p:nvSpPr>
          <p:cNvPr id="258" name="Google Shape;258;g1232111a5e6_0_71"/>
          <p:cNvSpPr txBox="1"/>
          <p:nvPr/>
        </p:nvSpPr>
        <p:spPr>
          <a:xfrm>
            <a:off x="8580337" y="3457378"/>
            <a:ext cx="1593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Quattrocento Sans"/>
                <a:ea typeface="Quattrocento Sans"/>
                <a:cs typeface="Quattrocento Sans"/>
                <a:sym typeface="Quattrocento Sans"/>
              </a:rPr>
              <a:t>O(1) Constant</a:t>
            </a:r>
            <a:endParaRPr/>
          </a:p>
        </p:txBody>
      </p:sp>
      <p:grpSp>
        <p:nvGrpSpPr>
          <p:cNvPr id="259" name="Google Shape;259;g1232111a5e6_0_71"/>
          <p:cNvGrpSpPr/>
          <p:nvPr/>
        </p:nvGrpSpPr>
        <p:grpSpPr>
          <a:xfrm>
            <a:off x="589754" y="1666626"/>
            <a:ext cx="2320501" cy="2780261"/>
            <a:chOff x="908857" y="1530095"/>
            <a:chExt cx="2320501" cy="2780261"/>
          </a:xfrm>
        </p:grpSpPr>
        <p:sp>
          <p:nvSpPr>
            <p:cNvPr id="260" name="Google Shape;260;g1232111a5e6_0_71"/>
            <p:cNvSpPr/>
            <p:nvPr/>
          </p:nvSpPr>
          <p:spPr>
            <a:xfrm>
              <a:off x="908857" y="2061556"/>
              <a:ext cx="2320500" cy="2248800"/>
            </a:xfrm>
            <a:prstGeom prst="rect">
              <a:avLst/>
            </a:prstGeom>
            <a:no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61" name="Google Shape;261;g1232111a5e6_0_71"/>
            <p:cNvSpPr/>
            <p:nvPr/>
          </p:nvSpPr>
          <p:spPr>
            <a:xfrm>
              <a:off x="908858" y="1530095"/>
              <a:ext cx="2320500" cy="531600"/>
            </a:xfrm>
            <a:prstGeom prst="rect">
              <a:avLst/>
            </a:prstGeom>
            <a:solidFill>
              <a:srgbClr val="B6A479"/>
            </a:solidFill>
            <a:ln cap="flat" cmpd="sng" w="15875">
              <a:solidFill>
                <a:srgbClr val="B6A47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Quattrocento Sans"/>
                  <a:ea typeface="Quattrocento Sans"/>
                  <a:cs typeface="Quattrocento Sans"/>
                  <a:sym typeface="Quattrocento Sans"/>
                </a:rPr>
                <a:t>Stack ADT</a:t>
              </a:r>
              <a:endParaRPr/>
            </a:p>
          </p:txBody>
        </p:sp>
        <p:sp>
          <p:nvSpPr>
            <p:cNvPr id="262" name="Google Shape;262;g1232111a5e6_0_71"/>
            <p:cNvSpPr txBox="1"/>
            <p:nvPr/>
          </p:nvSpPr>
          <p:spPr>
            <a:xfrm>
              <a:off x="1076296" y="2988919"/>
              <a:ext cx="21528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push(item)</a:t>
              </a:r>
              <a:r>
                <a:rPr lang="en-US" sz="1200">
                  <a:solidFill>
                    <a:schemeClr val="dk1"/>
                  </a:solidFill>
                  <a:latin typeface="Quattrocento Sans"/>
                  <a:ea typeface="Quattrocento Sans"/>
                  <a:cs typeface="Quattrocento Sans"/>
                  <a:sym typeface="Quattrocento Sans"/>
                </a:rPr>
                <a:t> add item to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pop()</a:t>
              </a:r>
              <a:r>
                <a:rPr lang="en-US" sz="1200">
                  <a:solidFill>
                    <a:schemeClr val="dk1"/>
                  </a:solidFill>
                  <a:latin typeface="Quattrocento Sans"/>
                  <a:ea typeface="Quattrocento Sans"/>
                  <a:cs typeface="Quattrocento Sans"/>
                  <a:sym typeface="Quattrocento Sans"/>
                </a:rPr>
                <a:t> return and remove item at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peek()</a:t>
              </a:r>
              <a:r>
                <a:rPr lang="en-US" sz="1200">
                  <a:solidFill>
                    <a:schemeClr val="dk1"/>
                  </a:solidFill>
                  <a:latin typeface="Quattrocento Sans"/>
                  <a:ea typeface="Quattrocento Sans"/>
                  <a:cs typeface="Quattrocento Sans"/>
                  <a:sym typeface="Quattrocento Sans"/>
                </a:rPr>
                <a:t> look at item at top</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size()</a:t>
              </a:r>
              <a:r>
                <a:rPr lang="en-US" sz="1200">
                  <a:solidFill>
                    <a:schemeClr val="dk1"/>
                  </a:solidFill>
                  <a:latin typeface="Quattrocento Sans"/>
                  <a:ea typeface="Quattrocento Sans"/>
                  <a:cs typeface="Quattrocento Sans"/>
                  <a:sym typeface="Quattrocento Sans"/>
                </a:rPr>
                <a:t> count of items</a:t>
              </a:r>
              <a:endParaRPr/>
            </a:p>
            <a:p>
              <a:pPr indent="0" lvl="0" marL="0" marR="0" rtl="0" algn="l">
                <a:spcBef>
                  <a:spcPts val="0"/>
                </a:spcBef>
                <a:spcAft>
                  <a:spcPts val="0"/>
                </a:spcAft>
                <a:buNone/>
              </a:pPr>
              <a:r>
                <a:rPr lang="en-US" sz="1200" u="sng">
                  <a:solidFill>
                    <a:schemeClr val="dk1"/>
                  </a:solidFill>
                  <a:latin typeface="Quattrocento Sans"/>
                  <a:ea typeface="Quattrocento Sans"/>
                  <a:cs typeface="Quattrocento Sans"/>
                  <a:sym typeface="Quattrocento Sans"/>
                </a:rPr>
                <a:t>isEmpty()</a:t>
              </a:r>
              <a:r>
                <a:rPr lang="en-US" sz="1200">
                  <a:solidFill>
                    <a:schemeClr val="dk1"/>
                  </a:solidFill>
                  <a:latin typeface="Quattrocento Sans"/>
                  <a:ea typeface="Quattrocento Sans"/>
                  <a:cs typeface="Quattrocento Sans"/>
                  <a:sym typeface="Quattrocento Sans"/>
                </a:rPr>
                <a:t> count of items is 0?</a:t>
              </a:r>
              <a:endParaRPr/>
            </a:p>
          </p:txBody>
        </p:sp>
        <p:sp>
          <p:nvSpPr>
            <p:cNvPr id="263" name="Google Shape;263;g1232111a5e6_0_71"/>
            <p:cNvSpPr txBox="1"/>
            <p:nvPr/>
          </p:nvSpPr>
          <p:spPr>
            <a:xfrm>
              <a:off x="924590" y="2078829"/>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state</a:t>
              </a:r>
              <a:endParaRPr/>
            </a:p>
          </p:txBody>
        </p:sp>
        <p:sp>
          <p:nvSpPr>
            <p:cNvPr id="264" name="Google Shape;264;g1232111a5e6_0_71"/>
            <p:cNvSpPr txBox="1"/>
            <p:nvPr/>
          </p:nvSpPr>
          <p:spPr>
            <a:xfrm>
              <a:off x="916724" y="2747587"/>
              <a:ext cx="2035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C3282"/>
                  </a:solidFill>
                  <a:latin typeface="Quattrocento Sans"/>
                  <a:ea typeface="Quattrocento Sans"/>
                  <a:cs typeface="Quattrocento Sans"/>
                  <a:sym typeface="Quattrocento Sans"/>
                </a:rPr>
                <a:t>behavior</a:t>
              </a:r>
              <a:endParaRPr/>
            </a:p>
          </p:txBody>
        </p:sp>
        <p:sp>
          <p:nvSpPr>
            <p:cNvPr id="265" name="Google Shape;265;g1232111a5e6_0_71"/>
            <p:cNvSpPr txBox="1"/>
            <p:nvPr/>
          </p:nvSpPr>
          <p:spPr>
            <a:xfrm>
              <a:off x="1076295" y="2335727"/>
              <a:ext cx="1861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Set of ordered items</a:t>
              </a:r>
              <a:endParaRPr/>
            </a:p>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Number of items</a:t>
              </a:r>
              <a:endParaRPr/>
            </a:p>
          </p:txBody>
        </p:sp>
      </p:grpSp>
      <p:cxnSp>
        <p:nvCxnSpPr>
          <p:cNvPr id="266" name="Google Shape;266;g1232111a5e6_0_71"/>
          <p:cNvCxnSpPr/>
          <p:nvPr/>
        </p:nvCxnSpPr>
        <p:spPr>
          <a:xfrm>
            <a:off x="4162120" y="5506700"/>
            <a:ext cx="685200" cy="0"/>
          </a:xfrm>
          <a:prstGeom prst="straightConnector1">
            <a:avLst/>
          </a:prstGeom>
          <a:noFill/>
          <a:ln cap="flat" cmpd="sng" w="9525">
            <a:solidFill>
              <a:srgbClr val="B6A479"/>
            </a:solidFill>
            <a:prstDash val="solid"/>
            <a:round/>
            <a:headEnd len="sm" w="sm" type="none"/>
            <a:tailEnd len="med" w="med" type="triangle"/>
          </a:ln>
        </p:spPr>
      </p:cxnSp>
      <p:grpSp>
        <p:nvGrpSpPr>
          <p:cNvPr id="267" name="Google Shape;267;g1232111a5e6_0_71"/>
          <p:cNvGrpSpPr/>
          <p:nvPr/>
        </p:nvGrpSpPr>
        <p:grpSpPr>
          <a:xfrm>
            <a:off x="4324783" y="4684849"/>
            <a:ext cx="846190" cy="434172"/>
            <a:chOff x="6736302" y="6015894"/>
            <a:chExt cx="846190" cy="434172"/>
          </a:xfrm>
        </p:grpSpPr>
        <p:sp>
          <p:nvSpPr>
            <p:cNvPr id="268" name="Google Shape;268;g1232111a5e6_0_71"/>
            <p:cNvSpPr/>
            <p:nvPr/>
          </p:nvSpPr>
          <p:spPr>
            <a:xfrm>
              <a:off x="6743392" y="6015894"/>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269" name="Google Shape;269;g1232111a5e6_0_71"/>
            <p:cNvCxnSpPr/>
            <p:nvPr/>
          </p:nvCxnSpPr>
          <p:spPr>
            <a:xfrm>
              <a:off x="7358383" y="6019866"/>
              <a:ext cx="0" cy="430200"/>
            </a:xfrm>
            <a:prstGeom prst="straightConnector1">
              <a:avLst/>
            </a:prstGeom>
            <a:noFill/>
            <a:ln cap="flat" cmpd="sng" w="9525">
              <a:solidFill>
                <a:srgbClr val="4C3282"/>
              </a:solidFill>
              <a:prstDash val="solid"/>
              <a:round/>
              <a:headEnd len="sm" w="sm" type="none"/>
              <a:tailEnd len="sm" w="sm" type="none"/>
            </a:ln>
          </p:spPr>
        </p:cxnSp>
        <p:sp>
          <p:nvSpPr>
            <p:cNvPr id="270" name="Google Shape;270;g1232111a5e6_0_71"/>
            <p:cNvSpPr txBox="1"/>
            <p:nvPr/>
          </p:nvSpPr>
          <p:spPr>
            <a:xfrm>
              <a:off x="6736302" y="6080877"/>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4C3282"/>
                  </a:solidFill>
                  <a:latin typeface="Courier New"/>
                  <a:ea typeface="Courier New"/>
                  <a:cs typeface="Courier New"/>
                  <a:sym typeface="Courier New"/>
                </a:rPr>
                <a:t>4</a:t>
              </a:r>
              <a:endParaRPr/>
            </a:p>
          </p:txBody>
        </p:sp>
      </p:grpSp>
      <p:grpSp>
        <p:nvGrpSpPr>
          <p:cNvPr id="271" name="Google Shape;271;g1232111a5e6_0_71"/>
          <p:cNvGrpSpPr/>
          <p:nvPr/>
        </p:nvGrpSpPr>
        <p:grpSpPr>
          <a:xfrm>
            <a:off x="4933031" y="5272907"/>
            <a:ext cx="850668" cy="450208"/>
            <a:chOff x="4651525" y="5241015"/>
            <a:chExt cx="850668" cy="450208"/>
          </a:xfrm>
        </p:grpSpPr>
        <p:sp>
          <p:nvSpPr>
            <p:cNvPr id="272" name="Google Shape;272;g1232111a5e6_0_71"/>
            <p:cNvSpPr/>
            <p:nvPr/>
          </p:nvSpPr>
          <p:spPr>
            <a:xfrm>
              <a:off x="4658615" y="5257051"/>
              <a:ext cx="839100" cy="434100"/>
            </a:xfrm>
            <a:prstGeom prst="rect">
              <a:avLst/>
            </a:prstGeom>
            <a:solidFill>
              <a:schemeClr val="lt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273" name="Google Shape;273;g1232111a5e6_0_71"/>
            <p:cNvCxnSpPr/>
            <p:nvPr/>
          </p:nvCxnSpPr>
          <p:spPr>
            <a:xfrm>
              <a:off x="5273606" y="5261023"/>
              <a:ext cx="0" cy="430200"/>
            </a:xfrm>
            <a:prstGeom prst="straightConnector1">
              <a:avLst/>
            </a:prstGeom>
            <a:noFill/>
            <a:ln cap="flat" cmpd="sng" w="9525">
              <a:solidFill>
                <a:srgbClr val="4C3282"/>
              </a:solidFill>
              <a:prstDash val="solid"/>
              <a:round/>
              <a:headEnd len="sm" w="sm" type="none"/>
              <a:tailEnd len="sm" w="sm" type="none"/>
            </a:ln>
          </p:spPr>
        </p:cxnSp>
        <p:sp>
          <p:nvSpPr>
            <p:cNvPr id="274" name="Google Shape;274;g1232111a5e6_0_71"/>
            <p:cNvSpPr txBox="1"/>
            <p:nvPr/>
          </p:nvSpPr>
          <p:spPr>
            <a:xfrm>
              <a:off x="4651525" y="5322034"/>
              <a:ext cx="654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4C3282"/>
                  </a:solidFill>
                  <a:latin typeface="Courier New"/>
                  <a:ea typeface="Courier New"/>
                  <a:cs typeface="Courier New"/>
                  <a:sym typeface="Courier New"/>
                </a:rPr>
                <a:t>3</a:t>
              </a:r>
              <a:endParaRPr/>
            </a:p>
          </p:txBody>
        </p:sp>
        <p:cxnSp>
          <p:nvCxnSpPr>
            <p:cNvPr id="275" name="Google Shape;275;g1232111a5e6_0_71"/>
            <p:cNvCxnSpPr/>
            <p:nvPr/>
          </p:nvCxnSpPr>
          <p:spPr>
            <a:xfrm flipH="1">
              <a:off x="5278093" y="5241015"/>
              <a:ext cx="224100" cy="444300"/>
            </a:xfrm>
            <a:prstGeom prst="straightConnector1">
              <a:avLst/>
            </a:prstGeom>
            <a:noFill/>
            <a:ln cap="flat" cmpd="sng" w="9525">
              <a:solidFill>
                <a:srgbClr val="B6A479"/>
              </a:solidFill>
              <a:prstDash val="solid"/>
              <a:round/>
              <a:headEnd len="sm" w="sm" type="none"/>
              <a:tailEnd len="sm" w="sm" type="none"/>
            </a:ln>
          </p:spPr>
        </p:cxnSp>
      </p:grpSp>
      <p:sp>
        <p:nvSpPr>
          <p:cNvPr id="276" name="Google Shape;276;g1232111a5e6_0_71"/>
          <p:cNvSpPr txBox="1"/>
          <p:nvPr/>
        </p:nvSpPr>
        <p:spPr>
          <a:xfrm>
            <a:off x="3132097" y="5331934"/>
            <a:ext cx="873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ourier New"/>
                <a:ea typeface="Courier New"/>
                <a:cs typeface="Courier New"/>
                <a:sym typeface="Courier New"/>
              </a:rPr>
              <a:t>front</a:t>
            </a:r>
            <a:endParaRPr/>
          </a:p>
        </p:txBody>
      </p:sp>
      <p:cxnSp>
        <p:nvCxnSpPr>
          <p:cNvPr id="277" name="Google Shape;277;g1232111a5e6_0_71"/>
          <p:cNvCxnSpPr>
            <a:stCxn id="276" idx="3"/>
            <a:endCxn id="270" idx="1"/>
          </p:cNvCxnSpPr>
          <p:nvPr/>
        </p:nvCxnSpPr>
        <p:spPr>
          <a:xfrm flipH="1" rot="10800000">
            <a:off x="4005997" y="4903684"/>
            <a:ext cx="318900" cy="612900"/>
          </a:xfrm>
          <a:prstGeom prst="bentConnector3">
            <a:avLst>
              <a:gd fmla="val 50000" name="adj1"/>
            </a:avLst>
          </a:prstGeom>
          <a:noFill/>
          <a:ln cap="flat" cmpd="sng" w="9525">
            <a:solidFill>
              <a:srgbClr val="B6A479"/>
            </a:solidFill>
            <a:prstDash val="solid"/>
            <a:round/>
            <a:headEnd len="sm" w="sm" type="none"/>
            <a:tailEnd len="med" w="med" type="triangle"/>
          </a:ln>
        </p:spPr>
      </p:cxnSp>
      <p:cxnSp>
        <p:nvCxnSpPr>
          <p:cNvPr id="278" name="Google Shape;278;g1232111a5e6_0_71"/>
          <p:cNvCxnSpPr>
            <a:stCxn id="268" idx="3"/>
            <a:endCxn id="274" idx="1"/>
          </p:cNvCxnSpPr>
          <p:nvPr/>
        </p:nvCxnSpPr>
        <p:spPr>
          <a:xfrm flipH="1">
            <a:off x="4933073" y="4901899"/>
            <a:ext cx="237900" cy="606000"/>
          </a:xfrm>
          <a:prstGeom prst="bentConnector5">
            <a:avLst>
              <a:gd fmla="val -96091" name="adj1"/>
              <a:gd fmla="val 55232" name="adj2"/>
              <a:gd fmla="val 196132" name="adj3"/>
            </a:avLst>
          </a:prstGeom>
          <a:noFill/>
          <a:ln cap="flat" cmpd="sng" w="9525">
            <a:solidFill>
              <a:srgbClr val="B6A479"/>
            </a:solidFill>
            <a:prstDash val="solid"/>
            <a:round/>
            <a:headEnd len="sm" w="sm" type="none"/>
            <a:tailEnd len="med" w="med" type="triangle"/>
          </a:ln>
        </p:spPr>
      </p:cxnSp>
      <p:sp>
        <p:nvSpPr>
          <p:cNvPr id="279" name="Google Shape;279;g1232111a5e6_0_71"/>
          <p:cNvSpPr txBox="1"/>
          <p:nvPr/>
        </p:nvSpPr>
        <p:spPr>
          <a:xfrm>
            <a:off x="886300" y="535560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urier New"/>
                <a:ea typeface="Courier New"/>
                <a:cs typeface="Courier New"/>
                <a:sym typeface="Courier New"/>
              </a:rPr>
              <a:t>push(4)</a:t>
            </a:r>
            <a:endParaRPr/>
          </a:p>
        </p:txBody>
      </p:sp>
      <p:sp>
        <p:nvSpPr>
          <p:cNvPr id="280" name="Google Shape;280;g1232111a5e6_0_71"/>
          <p:cNvSpPr txBox="1"/>
          <p:nvPr/>
        </p:nvSpPr>
        <p:spPr>
          <a:xfrm>
            <a:off x="886300" y="564320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urier New"/>
                <a:ea typeface="Courier New"/>
                <a:cs typeface="Courier New"/>
                <a:sym typeface="Courier New"/>
              </a:rPr>
              <a:t>pop()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xEl>
                                              <p:pRg end="0" st="0"/>
                                            </p:txEl>
                                          </p:spTgt>
                                        </p:tgtEl>
                                        <p:attrNameLst>
                                          <p:attrName>style.visibility</p:attrName>
                                        </p:attrNameLst>
                                      </p:cBhvr>
                                      <p:to>
                                        <p:strVal val="visible"/>
                                      </p:to>
                                    </p:set>
                                    <p:animEffect filter="fade" transition="in">
                                      <p:cBhvr>
                                        <p:cTn dur="500"/>
                                        <p:tgtEl>
                                          <p:spTgt spid="24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par>
                                <p:cTn fill="hold" nodeType="withEffect" presetClass="exit" presetID="10" presetSubtype="0">
                                  <p:stCondLst>
                                    <p:cond delay="0"/>
                                  </p:stCondLst>
                                  <p:childTnLst>
                                    <p:animEffect filter="fade" transition="out">
                                      <p:cBhvr>
                                        <p:cTn dur="500"/>
                                        <p:tgtEl>
                                          <p:spTgt spid="266"/>
                                        </p:tgtEl>
                                      </p:cBhvr>
                                    </p:animEffect>
                                    <p:set>
                                      <p:cBhvr>
                                        <p:cTn dur="1" fill="hold">
                                          <p:stCondLst>
                                            <p:cond delay="500"/>
                                          </p:stCondLst>
                                        </p:cTn>
                                        <p:tgtEl>
                                          <p:spTgt spid="26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par>
                                <p:cTn fill="hold" nodeType="withEffect" presetClass="exit" presetID="10" presetSubtype="0">
                                  <p:stCondLst>
                                    <p:cond delay="0"/>
                                  </p:stCondLst>
                                  <p:childTnLst>
                                    <p:animEffect filter="fade" transition="out">
                                      <p:cBhvr>
                                        <p:cTn dur="500"/>
                                        <p:tgtEl>
                                          <p:spTgt spid="244"/>
                                        </p:tgtEl>
                                      </p:cBhvr>
                                    </p:animEffect>
                                    <p:set>
                                      <p:cBhvr>
                                        <p:cTn dur="1" fill="hold">
                                          <p:stCondLst>
                                            <p:cond delay="500"/>
                                          </p:stCondLst>
                                        </p:cTn>
                                        <p:tgtEl>
                                          <p:spTgt spid="24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7"/>
                                        </p:tgtEl>
                                      </p:cBhvr>
                                    </p:animEffect>
                                    <p:set>
                                      <p:cBhvr>
                                        <p:cTn dur="1" fill="hold">
                                          <p:stCondLst>
                                            <p:cond delay="500"/>
                                          </p:stCondLst>
                                        </p:cTn>
                                        <p:tgtEl>
                                          <p:spTgt spid="27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78"/>
                                        </p:tgtEl>
                                      </p:cBhvr>
                                    </p:animEffect>
                                    <p:set>
                                      <p:cBhvr>
                                        <p:cTn dur="1" fill="hold">
                                          <p:stCondLst>
                                            <p:cond delay="500"/>
                                          </p:stCondLst>
                                        </p:cTn>
                                        <p:tgtEl>
                                          <p:spTgt spid="27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67"/>
                                        </p:tgtEl>
                                      </p:cBhvr>
                                    </p:animEffect>
                                    <p:set>
                                      <p:cBhvr>
                                        <p:cTn dur="1" fill="hold">
                                          <p:stCondLst>
                                            <p:cond delay="500"/>
                                          </p:stCondLst>
                                        </p:cTn>
                                        <p:tgtEl>
                                          <p:spTgt spid="2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1232111a5e6_0_120"/>
          <p:cNvSpPr txBox="1"/>
          <p:nvPr>
            <p:ph type="title"/>
          </p:nvPr>
        </p:nvSpPr>
        <p:spPr>
          <a:xfrm>
            <a:off x="575239" y="263276"/>
            <a:ext cx="11187300" cy="10146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4400"/>
              <a:buFont typeface="Quattrocento Sans"/>
              <a:buNone/>
            </a:pPr>
            <a:r>
              <a:rPr lang="en-US"/>
              <a:t>Real-World Scenarios - Stacks</a:t>
            </a:r>
            <a:endParaRPr/>
          </a:p>
        </p:txBody>
      </p:sp>
      <p:sp>
        <p:nvSpPr>
          <p:cNvPr id="287" name="Google Shape;287;g1232111a5e6_0_120"/>
          <p:cNvSpPr txBox="1"/>
          <p:nvPr>
            <p:ph idx="1" type="body"/>
          </p:nvPr>
        </p:nvSpPr>
        <p:spPr>
          <a:xfrm>
            <a:off x="575240" y="1463857"/>
            <a:ext cx="11187300" cy="4657500"/>
          </a:xfrm>
          <a:prstGeom prst="rect">
            <a:avLst/>
          </a:prstGeom>
          <a:noFill/>
          <a:ln>
            <a:noFill/>
          </a:ln>
        </p:spPr>
        <p:txBody>
          <a:bodyPr anchorCtr="0" anchor="t" bIns="45700" lIns="45700" spcFirstLastPara="1" rIns="45700" wrap="square" tIns="45700">
            <a:normAutofit/>
          </a:bodyPr>
          <a:lstStyle/>
          <a:p>
            <a:pPr indent="-393700" lvl="0" marL="457200" rtl="0" algn="l">
              <a:spcBef>
                <a:spcPts val="600"/>
              </a:spcBef>
              <a:spcAft>
                <a:spcPts val="0"/>
              </a:spcAft>
              <a:buSzPts val="2600"/>
              <a:buChar char="-"/>
            </a:pPr>
            <a:r>
              <a:rPr lang="en-US" sz="3000"/>
              <a:t>Undo/Redo Feature in editing software</a:t>
            </a:r>
            <a:endParaRPr sz="3000"/>
          </a:p>
          <a:p>
            <a:pPr indent="-393700" lvl="0" marL="457200" rtl="0" algn="l">
              <a:spcBef>
                <a:spcPts val="0"/>
              </a:spcBef>
              <a:spcAft>
                <a:spcPts val="0"/>
              </a:spcAft>
              <a:buSzPts val="2600"/>
              <a:buChar char="-"/>
            </a:pPr>
            <a:r>
              <a:rPr lang="en-US" sz="3000"/>
              <a:t>DNA Parsing Implementation</a:t>
            </a:r>
            <a:endParaRPr sz="3000"/>
          </a:p>
          <a:p>
            <a:pPr indent="-393700" lvl="1" marL="914400" rtl="0" algn="l">
              <a:spcBef>
                <a:spcPts val="0"/>
              </a:spcBef>
              <a:spcAft>
                <a:spcPts val="0"/>
              </a:spcAft>
              <a:buSzPts val="2600"/>
              <a:buChar char="-"/>
            </a:pPr>
            <a:r>
              <a:rPr lang="en-US" sz="2600" u="sng">
                <a:solidFill>
                  <a:schemeClr val="hlink"/>
                </a:solidFill>
                <a:hlinkClick r:id="rId3"/>
              </a:rPr>
              <a:t>https://www.nature.com/articles/s41467-021-25023-6</a:t>
            </a:r>
            <a:r>
              <a:rPr lang="en-US" sz="2600"/>
              <a:t> </a:t>
            </a:r>
            <a:endParaRPr sz="2600"/>
          </a:p>
          <a:p>
            <a:pPr indent="-393700" lvl="1" marL="914400" rtl="0" algn="l">
              <a:spcBef>
                <a:spcPts val="0"/>
              </a:spcBef>
              <a:spcAft>
                <a:spcPts val="0"/>
              </a:spcAft>
              <a:buSzPts val="2600"/>
              <a:buChar char="-"/>
            </a:pPr>
            <a:r>
              <a:rPr lang="en-US" sz="2600"/>
              <a:t>stack is able to record combinations of two different DNA signals, release the signals into solution in reverse order, and then re-record</a:t>
            </a:r>
            <a:endParaRPr sz="2600"/>
          </a:p>
          <a:p>
            <a:pPr indent="-393700" lvl="1" marL="914400" rtl="0" algn="l">
              <a:spcBef>
                <a:spcPts val="0"/>
              </a:spcBef>
              <a:spcAft>
                <a:spcPts val="0"/>
              </a:spcAft>
              <a:buSzPts val="2600"/>
              <a:buChar char="-"/>
            </a:pPr>
            <a:r>
              <a:rPr lang="en-US" sz="2600"/>
              <a:t>social implications + ethical concerns?</a:t>
            </a:r>
            <a:endParaRPr sz="2600"/>
          </a:p>
          <a:p>
            <a:pPr indent="-393700" lvl="2" marL="1371600" rtl="0" algn="l">
              <a:spcBef>
                <a:spcPts val="0"/>
              </a:spcBef>
              <a:spcAft>
                <a:spcPts val="0"/>
              </a:spcAft>
              <a:buSzPts val="2600"/>
              <a:buChar char="-"/>
            </a:pPr>
            <a:r>
              <a:rPr lang="en-US" sz="2200"/>
              <a:t>accuracy limits</a:t>
            </a:r>
            <a:endParaRPr sz="2200"/>
          </a:p>
          <a:p>
            <a:pPr indent="-393700" lvl="2" marL="1371600" rtl="0" algn="l">
              <a:spcBef>
                <a:spcPts val="0"/>
              </a:spcBef>
              <a:spcAft>
                <a:spcPts val="0"/>
              </a:spcAft>
              <a:buSzPts val="2600"/>
              <a:buChar char="-"/>
            </a:pPr>
            <a:r>
              <a:rPr lang="en-US" sz="2200"/>
              <a:t>performance of stack dependent on efficiency of “washing steps” between stack operations</a:t>
            </a:r>
            <a:endParaRPr sz="2200"/>
          </a:p>
          <a:p>
            <a:pPr indent="-393700" lvl="3" marL="1828800" rtl="0" algn="l">
              <a:spcBef>
                <a:spcPts val="0"/>
              </a:spcBef>
              <a:spcAft>
                <a:spcPts val="0"/>
              </a:spcAft>
              <a:buSzPts val="2600"/>
              <a:buChar char="-"/>
            </a:pPr>
            <a:r>
              <a:rPr lang="en-US" sz="2200"/>
              <a:t>what if certain DNA needs more stack operations to parse than other? what kind of inequalities can this create between more common and more rare DNA? what are some social consequences of using a stack for DNA sequencing?</a:t>
            </a:r>
            <a:endParaRPr sz="2200"/>
          </a:p>
        </p:txBody>
      </p:sp>
      <p:sp>
        <p:nvSpPr>
          <p:cNvPr id="288" name="Google Shape;288;g1232111a5e6_0_120"/>
          <p:cNvSpPr txBox="1"/>
          <p:nvPr>
            <p:ph idx="11" type="ftr"/>
          </p:nvPr>
        </p:nvSpPr>
        <p:spPr>
          <a:xfrm>
            <a:off x="4842742" y="6544402"/>
            <a:ext cx="59016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CSE 373 19 WI - KASEY CHAMPION</a:t>
            </a:r>
            <a:endParaRPr/>
          </a:p>
        </p:txBody>
      </p:sp>
      <p:sp>
        <p:nvSpPr>
          <p:cNvPr id="289" name="Google Shape;289;g1232111a5e6_0_120"/>
          <p:cNvSpPr txBox="1"/>
          <p:nvPr>
            <p:ph idx="12" type="sldNum"/>
          </p:nvPr>
        </p:nvSpPr>
        <p:spPr>
          <a:xfrm>
            <a:off x="10837333" y="6544402"/>
            <a:ext cx="973800" cy="27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Integral">
  <a:themeElements>
    <a:clrScheme name="Custom 2">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2018-03-22T00:41:11Z</dcterms:created>
  <dc:creator>Kasey Champion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