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Tahoma"/>
      <p:regular r:id="rId34"/>
      <p:bold r:id="rId35"/>
    </p:embeddedFont>
    <p:embeddedFont>
      <p:font typeface="Quattrocento Sans"/>
      <p:regular r:id="rId36"/>
      <p:bold r:id="rId37"/>
      <p:italic r:id="rId38"/>
      <p:boldItalic r:id="rId39"/>
    </p:embeddedFont>
    <p:embeddedFont>
      <p:font typeface="Source Sans Pr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imehFZhjAgFTrglyXee2YtgiF+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3DD6F6-CA57-4835-A994-4F125AC3806B}">
  <a:tblStyle styleId="{AA3DD6F6-CA57-4835-A994-4F125AC3806B}"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73EF3FF-9DE8-4DC4-9F09-2CF3E27C65F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SourceSansPro-regular.fntdata"/><Relationship Id="rId20" Type="http://schemas.openxmlformats.org/officeDocument/2006/relationships/slide" Target="slides/slide15.xml"/><Relationship Id="rId42" Type="http://schemas.openxmlformats.org/officeDocument/2006/relationships/font" Target="fonts/SourceSansPro-italic.fntdata"/><Relationship Id="rId41" Type="http://schemas.openxmlformats.org/officeDocument/2006/relationships/font" Target="fonts/SourceSansPro-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SourceSansPr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Tahoma-bold.fntdata"/><Relationship Id="rId12" Type="http://schemas.openxmlformats.org/officeDocument/2006/relationships/slide" Target="slides/slide7.xml"/><Relationship Id="rId34" Type="http://schemas.openxmlformats.org/officeDocument/2006/relationships/font" Target="fonts/Tahoma-regular.fntdata"/><Relationship Id="rId15" Type="http://schemas.openxmlformats.org/officeDocument/2006/relationships/slide" Target="slides/slide10.xml"/><Relationship Id="rId37" Type="http://schemas.openxmlformats.org/officeDocument/2006/relationships/font" Target="fonts/QuattrocentoSans-bold.fntdata"/><Relationship Id="rId14" Type="http://schemas.openxmlformats.org/officeDocument/2006/relationships/slide" Target="slides/slide9.xml"/><Relationship Id="rId36" Type="http://schemas.openxmlformats.org/officeDocument/2006/relationships/font" Target="fonts/QuattrocentoSans-regular.fntdata"/><Relationship Id="rId17" Type="http://schemas.openxmlformats.org/officeDocument/2006/relationships/slide" Target="slides/slide12.xml"/><Relationship Id="rId39" Type="http://schemas.openxmlformats.org/officeDocument/2006/relationships/font" Target="fonts/QuattrocentoSans-boldItalic.fntdata"/><Relationship Id="rId16" Type="http://schemas.openxmlformats.org/officeDocument/2006/relationships/slide" Target="slides/slide11.xml"/><Relationship Id="rId38" Type="http://schemas.openxmlformats.org/officeDocument/2006/relationships/font" Target="fonts/Quattrocento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2c6ea6cb6_0_5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122c6ea6cb6_0_5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2c6ea6cb6_0_335: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122c6ea6cb6_0_335: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122c6ea6cb6_0_335:notes"/>
          <p:cNvSpPr txBox="1"/>
          <p:nvPr>
            <p:ph idx="12" type="sldNum"/>
          </p:nvPr>
        </p:nvSpPr>
        <p:spPr>
          <a:xfrm>
            <a:off x="3884613" y="8685213"/>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2c6ea6cb6_0_357: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122c6ea6cb6_0_357: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122c6ea6cb6_0_357:notes"/>
          <p:cNvSpPr txBox="1"/>
          <p:nvPr>
            <p:ph idx="12" type="sldNum"/>
          </p:nvPr>
        </p:nvSpPr>
        <p:spPr>
          <a:xfrm>
            <a:off x="3884613" y="8685213"/>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2c6ea6cb6_0_399:notes"/>
          <p:cNvSpPr txBox="1"/>
          <p:nvPr>
            <p:ph idx="1" type="body"/>
          </p:nvPr>
        </p:nvSpPr>
        <p:spPr>
          <a:xfrm>
            <a:off x="685800" y="4400550"/>
            <a:ext cx="5486400" cy="3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22c6ea6cb6_0_399: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22c6ea6cb6_0_448:notes"/>
          <p:cNvSpPr/>
          <p:nvPr>
            <p:ph idx="2" type="sldImg"/>
          </p:nvPr>
        </p:nvSpPr>
        <p:spPr>
          <a:xfrm>
            <a:off x="685800" y="5931243"/>
            <a:ext cx="5486400" cy="1601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122c6ea6cb6_0_448:notes"/>
          <p:cNvSpPr txBox="1"/>
          <p:nvPr>
            <p:ph idx="1" type="body"/>
          </p:nvPr>
        </p:nvSpPr>
        <p:spPr>
          <a:xfrm>
            <a:off x="685800" y="22835286"/>
            <a:ext cx="5486400" cy="1868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122c6ea6cb6_0_448:notes"/>
          <p:cNvSpPr txBox="1"/>
          <p:nvPr>
            <p:ph idx="12" type="sldNum"/>
          </p:nvPr>
        </p:nvSpPr>
        <p:spPr>
          <a:xfrm>
            <a:off x="3884613" y="45069213"/>
            <a:ext cx="2971800" cy="2380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Spend rest of class implementing queue – do we need to address circular queues?</a:t>
            </a:r>
            <a:endParaRPr/>
          </a:p>
        </p:txBody>
      </p:sp>
      <p:sp>
        <p:nvSpPr>
          <p:cNvPr id="418" name="Google Shape;41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Spend rest of class implementing queue – do we need to address circular queues?</a:t>
            </a:r>
            <a:endParaRPr/>
          </a:p>
        </p:txBody>
      </p:sp>
      <p:sp>
        <p:nvSpPr>
          <p:cNvPr id="500" name="Google Shape;50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1922a3f5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1922a3f51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g11922a3f51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1922a3f51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11922a3f51a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g11922a3f51a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118ac6e7d3c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g118ac6e7d3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2c6ea6cb6_0_3:notes"/>
          <p:cNvSpPr/>
          <p:nvPr>
            <p:ph idx="2" type="sldImg"/>
          </p:nvPr>
        </p:nvSpPr>
        <p:spPr>
          <a:xfrm>
            <a:off x="685800" y="5931243"/>
            <a:ext cx="5486400" cy="1601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122c6ea6cb6_0_3:notes"/>
          <p:cNvSpPr txBox="1"/>
          <p:nvPr>
            <p:ph idx="1" type="body"/>
          </p:nvPr>
        </p:nvSpPr>
        <p:spPr>
          <a:xfrm>
            <a:off x="685800" y="22835286"/>
            <a:ext cx="5486400" cy="1868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122c6ea6cb6_0_3:notes"/>
          <p:cNvSpPr txBox="1"/>
          <p:nvPr>
            <p:ph idx="12" type="sldNum"/>
          </p:nvPr>
        </p:nvSpPr>
        <p:spPr>
          <a:xfrm>
            <a:off x="3884613" y="45069213"/>
            <a:ext cx="2971800" cy="2380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2c6ea6cb6_0_18: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122c6ea6cb6_0_18: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122c6ea6cb6_0_18:notes"/>
          <p:cNvSpPr txBox="1"/>
          <p:nvPr>
            <p:ph idx="12" type="sldNum"/>
          </p:nvPr>
        </p:nvSpPr>
        <p:spPr>
          <a:xfrm>
            <a:off x="3884613" y="8685213"/>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2c6ea6cb6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22c6ea6cb6_0_3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122c6ea6cb6_0_3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2c6ea6cb6_0_200:notes"/>
          <p:cNvSpPr/>
          <p:nvPr>
            <p:ph idx="2" type="sldImg"/>
          </p:nvPr>
        </p:nvSpPr>
        <p:spPr>
          <a:xfrm>
            <a:off x="685800" y="5931243"/>
            <a:ext cx="5486400" cy="1601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122c6ea6cb6_0_200:notes"/>
          <p:cNvSpPr txBox="1"/>
          <p:nvPr>
            <p:ph idx="1" type="body"/>
          </p:nvPr>
        </p:nvSpPr>
        <p:spPr>
          <a:xfrm>
            <a:off x="685800" y="22835286"/>
            <a:ext cx="5486400" cy="1868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22c6ea6cb6_0_200:notes"/>
          <p:cNvSpPr txBox="1"/>
          <p:nvPr>
            <p:ph idx="12" type="sldNum"/>
          </p:nvPr>
        </p:nvSpPr>
        <p:spPr>
          <a:xfrm>
            <a:off x="3884613" y="45069213"/>
            <a:ext cx="2971800" cy="2380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2c6ea6cb6_0_11: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122c6ea6cb6_0_11: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122c6ea6cb6_0_11:notes"/>
          <p:cNvSpPr txBox="1"/>
          <p:nvPr>
            <p:ph idx="12" type="sldNum"/>
          </p:nvPr>
        </p:nvSpPr>
        <p:spPr>
          <a:xfrm>
            <a:off x="3884613" y="8685213"/>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2c6ea6cb6_0_5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22c6ea6cb6_0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p27"/>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7"/>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7"/>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C328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5" name="Google Shape;25;p2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8" name="Google Shape;28;p27"/>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Cherry blossoms on Grant Lane" id="29" name="Google Shape;29;p27"/>
          <p:cNvPicPr preferRelativeResize="0"/>
          <p:nvPr/>
        </p:nvPicPr>
        <p:blipFill rotWithShape="1">
          <a:blip r:embed="rId2">
            <a:alphaModFix/>
          </a:blip>
          <a:srcRect b="13442" l="0" r="0" t="30034"/>
          <a:stretch/>
        </p:blipFill>
        <p:spPr>
          <a:xfrm>
            <a:off x="-3" y="-1"/>
            <a:ext cx="12192002" cy="45942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5" name="Shape 105"/>
        <p:cNvGrpSpPr/>
        <p:nvPr/>
      </p:nvGrpSpPr>
      <p:grpSpPr>
        <a:xfrm>
          <a:off x="0" y="0"/>
          <a:ext cx="0" cy="0"/>
          <a:chOff x="0" y="0"/>
          <a:chExt cx="0" cy="0"/>
        </a:xfrm>
      </p:grpSpPr>
      <p:sp>
        <p:nvSpPr>
          <p:cNvPr id="106" name="Google Shape;106;p36"/>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6"/>
          <p:cNvSpPr/>
          <p:nvPr>
            <p:ph idx="2" type="pic"/>
          </p:nvPr>
        </p:nvSpPr>
        <p:spPr>
          <a:xfrm>
            <a:off x="0" y="-1"/>
            <a:ext cx="12188952" cy="4572000"/>
          </a:xfrm>
          <a:prstGeom prst="rect">
            <a:avLst/>
          </a:prstGeom>
          <a:solidFill>
            <a:srgbClr val="76CEEF"/>
          </a:solidFill>
          <a:ln>
            <a:noFill/>
          </a:ln>
        </p:spPr>
      </p:sp>
      <p:sp>
        <p:nvSpPr>
          <p:cNvPr id="108" name="Google Shape;108;p36"/>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109" name="Google Shape;109;p36"/>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11" name="Google Shape;111;p36"/>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sp>
        <p:nvSpPr>
          <p:cNvPr id="112" name="Google Shape;112;p3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3" name="Shape 113"/>
        <p:cNvGrpSpPr/>
        <p:nvPr/>
      </p:nvGrpSpPr>
      <p:grpSpPr>
        <a:xfrm>
          <a:off x="0" y="0"/>
          <a:ext cx="0" cy="0"/>
          <a:chOff x="0" y="0"/>
          <a:chExt cx="0" cy="0"/>
        </a:xfrm>
      </p:grpSpPr>
      <p:sp>
        <p:nvSpPr>
          <p:cNvPr id="114" name="Google Shape;114;p37"/>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5" name="Google Shape;115;p3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17" name="Google Shape;117;p37"/>
          <p:cNvCxnSpPr/>
          <p:nvPr/>
        </p:nvCxnSpPr>
        <p:spPr>
          <a:xfrm>
            <a:off x="61415" y="753975"/>
            <a:ext cx="12008609" cy="0"/>
          </a:xfrm>
          <a:prstGeom prst="straightConnector1">
            <a:avLst/>
          </a:prstGeom>
          <a:noFill/>
          <a:ln cap="flat" cmpd="sng" w="9525">
            <a:solidFill>
              <a:srgbClr val="9B8ABE"/>
            </a:solidFill>
            <a:prstDash val="solid"/>
            <a:round/>
            <a:headEnd len="sm" w="sm" type="none"/>
            <a:tailEnd len="sm" w="sm" type="none"/>
          </a:ln>
        </p:spPr>
      </p:cxnSp>
      <p:sp>
        <p:nvSpPr>
          <p:cNvPr id="118" name="Google Shape;118;p37"/>
          <p:cNvSpPr txBox="1"/>
          <p:nvPr>
            <p:ph type="title"/>
          </p:nvPr>
        </p:nvSpPr>
        <p:spPr>
          <a:xfrm>
            <a:off x="1428134" y="263276"/>
            <a:ext cx="10334364" cy="1014667"/>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19" name="Google Shape;119;p37"/>
          <p:cNvGrpSpPr/>
          <p:nvPr/>
        </p:nvGrpSpPr>
        <p:grpSpPr>
          <a:xfrm>
            <a:off x="575239" y="475151"/>
            <a:ext cx="631298" cy="631298"/>
            <a:chOff x="1530939" y="2405329"/>
            <a:chExt cx="631298" cy="631298"/>
          </a:xfrm>
        </p:grpSpPr>
        <p:sp>
          <p:nvSpPr>
            <p:cNvPr id="120" name="Google Shape;120;p37"/>
            <p:cNvSpPr/>
            <p:nvPr/>
          </p:nvSpPr>
          <p:spPr>
            <a:xfrm>
              <a:off x="1530939" y="2405329"/>
              <a:ext cx="631298" cy="631298"/>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121" name="Google Shape;121;p37"/>
            <p:cNvGrpSpPr/>
            <p:nvPr/>
          </p:nvGrpSpPr>
          <p:grpSpPr>
            <a:xfrm>
              <a:off x="1661835" y="2536225"/>
              <a:ext cx="369505" cy="369505"/>
              <a:chOff x="2594050" y="1631825"/>
              <a:chExt cx="439625" cy="439625"/>
            </a:xfrm>
          </p:grpSpPr>
          <p:sp>
            <p:nvSpPr>
              <p:cNvPr id="122" name="Google Shape;122;p37"/>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123" name="Google Shape;123;p37"/>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124" name="Google Shape;124;p37"/>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125" name="Google Shape;125;p37"/>
              <p:cNvSpPr/>
              <p:nvPr/>
            </p:nvSpPr>
            <p:spPr>
              <a:xfrm>
                <a:off x="2801675" y="1740825"/>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grpSp>
      <p:sp>
        <p:nvSpPr>
          <p:cNvPr id="126" name="Google Shape;126;p37"/>
          <p:cNvSpPr txBox="1"/>
          <p:nvPr>
            <p:ph idx="1" type="body"/>
          </p:nvPr>
        </p:nvSpPr>
        <p:spPr>
          <a:xfrm>
            <a:off x="1428134" y="1463857"/>
            <a:ext cx="10334364"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3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2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8"/>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28"/>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5" name="Google Shape;35;p2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 name="Shape 36"/>
        <p:cNvGrpSpPr/>
        <p:nvPr/>
      </p:nvGrpSpPr>
      <p:grpSpPr>
        <a:xfrm>
          <a:off x="0" y="0"/>
          <a:ext cx="0" cy="0"/>
          <a:chOff x="0" y="0"/>
          <a:chExt cx="0" cy="0"/>
        </a:xfrm>
      </p:grpSpPr>
      <p:sp>
        <p:nvSpPr>
          <p:cNvPr id="37" name="Google Shape;37;p29"/>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4C3282"/>
              </a:buClr>
              <a:buSzPts val="4400"/>
              <a:buFont typeface="Quattrocento Sans"/>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9"/>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0" name="Google Shape;40;p29"/>
          <p:cNvCxnSpPr/>
          <p:nvPr/>
        </p:nvCxnSpPr>
        <p:spPr>
          <a:xfrm>
            <a:off x="138752" y="1917510"/>
            <a:ext cx="11914495" cy="0"/>
          </a:xfrm>
          <a:prstGeom prst="straightConnector1">
            <a:avLst/>
          </a:prstGeom>
          <a:noFill/>
          <a:ln cap="flat" cmpd="sng" w="19050">
            <a:solidFill>
              <a:srgbClr val="9B8ABE"/>
            </a:solidFill>
            <a:prstDash val="solid"/>
            <a:round/>
            <a:headEnd len="sm" w="sm" type="none"/>
            <a:tailEnd len="sm" w="sm" type="none"/>
          </a:ln>
        </p:spPr>
      </p:cxnSp>
      <p:grpSp>
        <p:nvGrpSpPr>
          <p:cNvPr id="41" name="Google Shape;41;p29"/>
          <p:cNvGrpSpPr/>
          <p:nvPr/>
        </p:nvGrpSpPr>
        <p:grpSpPr>
          <a:xfrm>
            <a:off x="4736398" y="555634"/>
            <a:ext cx="2723751" cy="2723751"/>
            <a:chOff x="4360460" y="449353"/>
            <a:chExt cx="3282287" cy="3282287"/>
          </a:xfrm>
        </p:grpSpPr>
        <p:sp>
          <p:nvSpPr>
            <p:cNvPr id="42" name="Google Shape;42;p29"/>
            <p:cNvSpPr/>
            <p:nvPr/>
          </p:nvSpPr>
          <p:spPr>
            <a:xfrm>
              <a:off x="4360460" y="449353"/>
              <a:ext cx="3282287" cy="3282287"/>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43" name="Google Shape;43;p29"/>
            <p:cNvGrpSpPr/>
            <p:nvPr/>
          </p:nvGrpSpPr>
          <p:grpSpPr>
            <a:xfrm>
              <a:off x="4868910" y="1003939"/>
              <a:ext cx="2265387" cy="2173113"/>
              <a:chOff x="5233525" y="4954450"/>
              <a:chExt cx="538275" cy="516350"/>
            </a:xfrm>
          </p:grpSpPr>
          <p:sp>
            <p:nvSpPr>
              <p:cNvPr id="44" name="Google Shape;44;p29"/>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5" name="Google Shape;45;p29"/>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6" name="Google Shape;46;p29"/>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7" name="Google Shape;47;p29"/>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8" name="Google Shape;48;p29"/>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9" name="Google Shape;49;p29"/>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0" name="Google Shape;50;p29"/>
              <p:cNvSpPr/>
              <p:nvPr/>
            </p:nvSpPr>
            <p:spPr>
              <a:xfrm>
                <a:off x="5367475" y="5025075"/>
                <a:ext cx="81600" cy="105975"/>
              </a:xfrm>
              <a:custGeom>
                <a:rect b="b" l="l" r="r" t="t"/>
                <a:pathLst>
                  <a:path extrusionOk="0" fill="none" h="4239" w="3264">
                    <a:moveTo>
                      <a:pt x="0" y="1"/>
                    </a:moveTo>
                    <a:lnTo>
                      <a:pt x="3264" y="4238"/>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1" name="Google Shape;51;p29"/>
              <p:cNvSpPr/>
              <p:nvPr/>
            </p:nvSpPr>
            <p:spPr>
              <a:xfrm>
                <a:off x="5567800" y="4999500"/>
                <a:ext cx="115100" cy="133975"/>
              </a:xfrm>
              <a:custGeom>
                <a:rect b="b" l="l" r="r" t="t"/>
                <a:pathLst>
                  <a:path extrusionOk="0" fill="none" h="5359" w="4604">
                    <a:moveTo>
                      <a:pt x="0" y="5359"/>
                    </a:moveTo>
                    <a:lnTo>
                      <a:pt x="4603"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2" name="Google Shape;52;p29"/>
              <p:cNvSpPr/>
              <p:nvPr/>
            </p:nvSpPr>
            <p:spPr>
              <a:xfrm>
                <a:off x="5600075" y="5217475"/>
                <a:ext cx="127275" cy="16475"/>
              </a:xfrm>
              <a:custGeom>
                <a:rect b="b" l="l" r="r" t="t"/>
                <a:pathLst>
                  <a:path extrusionOk="0" fill="none" h="659" w="5091">
                    <a:moveTo>
                      <a:pt x="5090" y="658"/>
                    </a:moveTo>
                    <a:lnTo>
                      <a:pt x="0"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3" name="Google Shape;53;p29"/>
              <p:cNvSpPr/>
              <p:nvPr/>
            </p:nvSpPr>
            <p:spPr>
              <a:xfrm>
                <a:off x="5497775" y="5299675"/>
                <a:ext cx="4900" cy="126675"/>
              </a:xfrm>
              <a:custGeom>
                <a:rect b="b" l="l" r="r" t="t"/>
                <a:pathLst>
                  <a:path extrusionOk="0" fill="none" h="5067" w="196">
                    <a:moveTo>
                      <a:pt x="0" y="5067"/>
                    </a:moveTo>
                    <a:lnTo>
                      <a:pt x="195"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4" name="Google Shape;54;p29"/>
              <p:cNvSpPr/>
              <p:nvPr/>
            </p:nvSpPr>
            <p:spPr>
              <a:xfrm>
                <a:off x="5277975" y="5241825"/>
                <a:ext cx="141275" cy="58500"/>
              </a:xfrm>
              <a:custGeom>
                <a:rect b="b" l="l" r="r" t="t"/>
                <a:pathLst>
                  <a:path extrusionOk="0" fill="none" h="2340" w="5651">
                    <a:moveTo>
                      <a:pt x="0" y="2339"/>
                    </a:moveTo>
                    <a:lnTo>
                      <a:pt x="5651"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grpSp>
      <p:sp>
        <p:nvSpPr>
          <p:cNvPr id="55" name="Google Shape;55;p29"/>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6" name="Google Shape;56;p29"/>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 name="Google Shape;57;p2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8" name="Shape 58"/>
        <p:cNvGrpSpPr/>
        <p:nvPr/>
      </p:nvGrpSpPr>
      <p:grpSpPr>
        <a:xfrm>
          <a:off x="0" y="0"/>
          <a:ext cx="0" cy="0"/>
          <a:chOff x="0" y="0"/>
          <a:chExt cx="0" cy="0"/>
        </a:xfrm>
      </p:grpSpPr>
      <p:cxnSp>
        <p:nvCxnSpPr>
          <p:cNvPr id="59" name="Google Shape;59;p30"/>
          <p:cNvCxnSpPr/>
          <p:nvPr/>
        </p:nvCxnSpPr>
        <p:spPr>
          <a:xfrm>
            <a:off x="127669" y="3557888"/>
            <a:ext cx="11914495" cy="0"/>
          </a:xfrm>
          <a:prstGeom prst="straightConnector1">
            <a:avLst/>
          </a:prstGeom>
          <a:noFill/>
          <a:ln cap="flat" cmpd="sng" w="19050">
            <a:solidFill>
              <a:srgbClr val="D8D8D8"/>
            </a:solidFill>
            <a:prstDash val="solid"/>
            <a:round/>
            <a:headEnd len="sm" w="sm" type="none"/>
            <a:tailEnd len="sm" w="sm" type="none"/>
          </a:ln>
        </p:spPr>
      </p:cxnSp>
      <p:sp>
        <p:nvSpPr>
          <p:cNvPr id="60" name="Google Shape;60;p30"/>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C3282"/>
              </a:buClr>
              <a:buSzPts val="3200"/>
              <a:buFont typeface="Quattrocento Sans"/>
              <a:buNone/>
              <a:defRPr sz="32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0"/>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30"/>
          <p:cNvSpPr/>
          <p:nvPr/>
        </p:nvSpPr>
        <p:spPr>
          <a:xfrm>
            <a:off x="743453" y="3050554"/>
            <a:ext cx="897775" cy="897775"/>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5" name="Google Shape;65;p30"/>
          <p:cNvSpPr/>
          <p:nvPr/>
        </p:nvSpPr>
        <p:spPr>
          <a:xfrm>
            <a:off x="321425" y="60960"/>
            <a:ext cx="171797" cy="14741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66" name="Google Shape;66;p30"/>
          <p:cNvGrpSpPr/>
          <p:nvPr/>
        </p:nvGrpSpPr>
        <p:grpSpPr>
          <a:xfrm>
            <a:off x="1042384" y="3287057"/>
            <a:ext cx="299911" cy="424768"/>
            <a:chOff x="3979850" y="1598950"/>
            <a:chExt cx="356825" cy="505375"/>
          </a:xfrm>
        </p:grpSpPr>
        <p:sp>
          <p:nvSpPr>
            <p:cNvPr id="67" name="Google Shape;67;p30"/>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8" name="Google Shape;68;p30"/>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sp>
        <p:nvSpPr>
          <p:cNvPr id="69" name="Google Shape;69;p30"/>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0" name="Shape 70"/>
        <p:cNvGrpSpPr/>
        <p:nvPr/>
      </p:nvGrpSpPr>
      <p:grpSpPr>
        <a:xfrm>
          <a:off x="0" y="0"/>
          <a:ext cx="0" cy="0"/>
          <a:chOff x="0" y="0"/>
          <a:chExt cx="0" cy="0"/>
        </a:xfrm>
      </p:grpSpPr>
      <p:sp>
        <p:nvSpPr>
          <p:cNvPr id="71" name="Google Shape;71;p31"/>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1"/>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1"/>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C3282"/>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75" name="Google Shape;75;p31"/>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7" name="Google Shape;77;p31"/>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UW building" id="78" name="Google Shape;78;p31"/>
          <p:cNvPicPr preferRelativeResize="0"/>
          <p:nvPr/>
        </p:nvPicPr>
        <p:blipFill rotWithShape="1">
          <a:blip r:embed="rId2">
            <a:alphaModFix/>
          </a:blip>
          <a:srcRect b="5565" l="0" r="0" t="38185"/>
          <a:stretch/>
        </p:blipFill>
        <p:spPr>
          <a:xfrm>
            <a:off x="3" y="0"/>
            <a:ext cx="12191997" cy="4572001"/>
          </a:xfrm>
          <a:prstGeom prst="rect">
            <a:avLst/>
          </a:prstGeom>
          <a:noFill/>
          <a:ln>
            <a:noFill/>
          </a:ln>
        </p:spPr>
      </p:pic>
      <p:sp>
        <p:nvSpPr>
          <p:cNvPr id="79" name="Google Shape;79;p3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0" name="Shape 80"/>
        <p:cNvGrpSpPr/>
        <p:nvPr/>
      </p:nvGrpSpPr>
      <p:grpSpPr>
        <a:xfrm>
          <a:off x="0" y="0"/>
          <a:ext cx="0" cy="0"/>
          <a:chOff x="0" y="0"/>
          <a:chExt cx="0" cy="0"/>
        </a:xfrm>
      </p:grpSpPr>
      <p:sp>
        <p:nvSpPr>
          <p:cNvPr id="81" name="Google Shape;81;p32"/>
          <p:cNvSpPr txBox="1"/>
          <p:nvPr>
            <p:ph idx="1" type="body"/>
          </p:nvPr>
        </p:nvSpPr>
        <p:spPr>
          <a:xfrm>
            <a:off x="634620" y="1512985"/>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32"/>
          <p:cNvSpPr txBox="1"/>
          <p:nvPr>
            <p:ph idx="2" type="body"/>
          </p:nvPr>
        </p:nvSpPr>
        <p:spPr>
          <a:xfrm>
            <a:off x="6364809" y="1512984"/>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2"/>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5" name="Google Shape;85;p3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7" name="Shape 87"/>
        <p:cNvGrpSpPr/>
        <p:nvPr/>
      </p:nvGrpSpPr>
      <p:grpSpPr>
        <a:xfrm>
          <a:off x="0" y="0"/>
          <a:ext cx="0" cy="0"/>
          <a:chOff x="0" y="0"/>
          <a:chExt cx="0" cy="0"/>
        </a:xfrm>
      </p:grpSpPr>
      <p:sp>
        <p:nvSpPr>
          <p:cNvPr id="88" name="Google Shape;88;p3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3"/>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0" name="Google Shape;90;p33"/>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2" name="Google Shape;92;p33"/>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33"/>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4" name="Google Shape;94;p33"/>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3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3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4"/>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0" name="Google Shape;100;p3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1" name="Shape 101"/>
        <p:cNvGrpSpPr/>
        <p:nvPr/>
      </p:nvGrpSpPr>
      <p:grpSpPr>
        <a:xfrm>
          <a:off x="0" y="0"/>
          <a:ext cx="0" cy="0"/>
          <a:chOff x="0" y="0"/>
          <a:chExt cx="0" cy="0"/>
        </a:xfrm>
      </p:grpSpPr>
      <p:sp>
        <p:nvSpPr>
          <p:cNvPr id="102" name="Google Shape;102;p35"/>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3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C3282"/>
              </a:buClr>
              <a:buSzPts val="4400"/>
              <a:buFont typeface="Quattrocento Sans"/>
              <a:buNone/>
              <a:defRPr b="0" i="0" sz="4400" u="none" cap="none" strike="noStrike">
                <a:solidFill>
                  <a:srgbClr val="4C328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200"/>
              </a:spcBef>
              <a:spcAft>
                <a:spcPts val="0"/>
              </a:spcAft>
              <a:buClr>
                <a:srgbClr val="B6A479"/>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2pPr>
            <a:lvl3pPr indent="-317500" lvl="2" marL="13716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6"/>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1pPr>
            <a:lvl2pPr indent="0" lvl="1"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2pPr>
            <a:lvl3pPr indent="0" lvl="2"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3pPr>
            <a:lvl4pPr indent="0" lvl="3"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4pPr>
            <a:lvl5pPr indent="0" lvl="4"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5pPr>
            <a:lvl6pPr indent="0" lvl="5"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6pPr>
            <a:lvl7pPr indent="0" lvl="6"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7pPr>
            <a:lvl8pPr indent="0" lvl="7"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8pPr>
            <a:lvl9pPr indent="0" lvl="8"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26"/>
          <p:cNvCxnSpPr/>
          <p:nvPr/>
        </p:nvCxnSpPr>
        <p:spPr>
          <a:xfrm rot="10800000">
            <a:off x="429491" y="172390"/>
            <a:ext cx="0" cy="1196439"/>
          </a:xfrm>
          <a:prstGeom prst="straightConnector1">
            <a:avLst/>
          </a:prstGeom>
          <a:noFill/>
          <a:ln cap="flat" cmpd="sng" w="19050">
            <a:solidFill>
              <a:srgbClr val="4C3282"/>
            </a:solidFill>
            <a:prstDash val="solid"/>
            <a:round/>
            <a:headEnd len="sm" w="sm" type="none"/>
            <a:tailEnd len="sm" w="sm" type="none"/>
          </a:ln>
        </p:spPr>
      </p:cxnSp>
      <p:sp>
        <p:nvSpPr>
          <p:cNvPr id="16" name="Google Shape;16;p26"/>
          <p:cNvSpPr/>
          <p:nvPr/>
        </p:nvSpPr>
        <p:spPr>
          <a:xfrm>
            <a:off x="-914400" y="0"/>
            <a:ext cx="914400" cy="9144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 name="Google Shape;17;p26"/>
          <p:cNvSpPr/>
          <p:nvPr/>
        </p:nvSpPr>
        <p:spPr>
          <a:xfrm>
            <a:off x="-914400" y="914400"/>
            <a:ext cx="914400" cy="9144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 name="Google Shape;18;p26"/>
          <p:cNvSpPr/>
          <p:nvPr/>
        </p:nvSpPr>
        <p:spPr>
          <a:xfrm>
            <a:off x="-914400" y="1840457"/>
            <a:ext cx="914400" cy="914400"/>
          </a:xfrm>
          <a:prstGeom prst="rect">
            <a:avLst/>
          </a:prstGeom>
          <a:solidFill>
            <a:srgbClr val="7C5FAA"/>
          </a:solidFill>
          <a:ln cap="flat" cmpd="sng" w="15875">
            <a:solidFill>
              <a:srgbClr val="7C5F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9" name="Google Shape;19;p26"/>
          <p:cNvSpPr/>
          <p:nvPr/>
        </p:nvSpPr>
        <p:spPr>
          <a:xfrm>
            <a:off x="-914400" y="2754857"/>
            <a:ext cx="914400" cy="914400"/>
          </a:xfrm>
          <a:prstGeom prst="rect">
            <a:avLst/>
          </a:prstGeom>
          <a:solidFill>
            <a:srgbClr val="9B8ABE"/>
          </a:solidFill>
          <a:ln cap="flat" cmpd="sng" w="15875">
            <a:solidFill>
              <a:srgbClr val="9B8AB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edstem.org/us/courses/21257/discussion/133658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nature.com/articles/s41467-021-2502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pollev.com/champ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C3282"/>
              </a:buClr>
              <a:buSzPts val="5000"/>
              <a:buFont typeface="Quattrocento Sans"/>
              <a:buNone/>
            </a:pPr>
            <a:r>
              <a:rPr lang="en-US"/>
              <a:t>Lecture 3: Design Tradeoffs</a:t>
            </a:r>
            <a:endParaRPr/>
          </a:p>
        </p:txBody>
      </p:sp>
      <p:sp>
        <p:nvSpPr>
          <p:cNvPr id="134" name="Google Shape;134;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CSE 373: Data Structures and Algorithms</a:t>
            </a:r>
            <a:endParaRPr/>
          </a:p>
        </p:txBody>
      </p:sp>
      <p:sp>
        <p:nvSpPr>
          <p:cNvPr id="135" name="Google Shape;135;p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6" name="Google Shape;136;p1"/>
          <p:cNvSpPr txBox="1"/>
          <p:nvPr/>
        </p:nvSpPr>
        <p:spPr>
          <a:xfrm>
            <a:off x="802200" y="316525"/>
            <a:ext cx="10587600" cy="892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rgbClr val="33006F"/>
                </a:solidFill>
                <a:latin typeface="Quattrocento Sans"/>
                <a:ea typeface="Quattrocento Sans"/>
                <a:cs typeface="Quattrocento Sans"/>
                <a:sym typeface="Quattrocento Sans"/>
                <a:hlinkClick r:id="rId3">
                  <a:extLst>
                    <a:ext uri="{A12FA001-AC4F-418D-AE19-62706E023703}">
                      <ahyp:hlinkClr val="tx"/>
                    </a:ext>
                  </a:extLst>
                </a:hlinkClick>
              </a:rPr>
              <a:t>https://edstem.org/us/courses/21257/discussion/1336583</a:t>
            </a:r>
            <a:r>
              <a:rPr b="1" lang="en-US" sz="2300">
                <a:latin typeface="Quattrocento Sans"/>
                <a:ea typeface="Quattrocento Sans"/>
                <a:cs typeface="Quattrocento Sans"/>
                <a:sym typeface="Quattrocento Sans"/>
              </a:rPr>
              <a:t> </a:t>
            </a:r>
            <a:r>
              <a:rPr lang="en-US" sz="2300">
                <a:latin typeface="Quattrocento Sans"/>
                <a:ea typeface="Quattrocento Sans"/>
                <a:cs typeface="Quattrocento Sans"/>
                <a:sym typeface="Quattrocento Sans"/>
              </a:rPr>
              <a:t>to submit live lecture questions</a:t>
            </a:r>
            <a:endParaRPr sz="2300">
              <a:latin typeface="Quattrocento Sans"/>
              <a:ea typeface="Quattrocento Sans"/>
              <a:cs typeface="Quattrocento Sans"/>
              <a:sym typeface="Quattrocento Sans"/>
            </a:endParaRPr>
          </a:p>
        </p:txBody>
      </p:sp>
      <p:sp>
        <p:nvSpPr>
          <p:cNvPr id="137" name="Google Shape;137;p1"/>
          <p:cNvSpPr txBox="1"/>
          <p:nvPr/>
        </p:nvSpPr>
        <p:spPr>
          <a:xfrm>
            <a:off x="629700" y="1529975"/>
            <a:ext cx="10932600" cy="538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rgbClr val="33006F"/>
                </a:solidFill>
                <a:latin typeface="Quattrocento Sans"/>
                <a:ea typeface="Quattrocento Sans"/>
                <a:cs typeface="Quattrocento Sans"/>
                <a:sym typeface="Quattrocento Sans"/>
              </a:rPr>
              <a:t>PollEv.com/champk</a:t>
            </a:r>
            <a:r>
              <a:rPr lang="en-US" sz="2300">
                <a:latin typeface="Quattrocento Sans"/>
                <a:ea typeface="Quattrocento Sans"/>
                <a:cs typeface="Quattrocento Sans"/>
                <a:sym typeface="Quattrocento Sans"/>
              </a:rPr>
              <a:t> to answer the daily lecture participation question</a:t>
            </a:r>
            <a:endParaRPr sz="2300">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22c6ea6cb6_0_580"/>
          <p:cNvSpPr txBox="1"/>
          <p:nvPr>
            <p:ph type="title"/>
          </p:nvPr>
        </p:nvSpPr>
        <p:spPr>
          <a:xfrm>
            <a:off x="1902775" y="3262680"/>
            <a:ext cx="6504300" cy="5904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C3282"/>
              </a:buClr>
              <a:buSzPts val="3200"/>
              <a:buFont typeface="Quattrocento Sans"/>
              <a:buNone/>
            </a:pPr>
            <a:r>
              <a:rPr lang="en-US"/>
              <a:t>Two more ADTs: Stacks and Queues</a:t>
            </a:r>
            <a:endParaRPr/>
          </a:p>
        </p:txBody>
      </p:sp>
      <p:sp>
        <p:nvSpPr>
          <p:cNvPr id="265" name="Google Shape;265;g122c6ea6cb6_0_58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266" name="Google Shape;266;g122c6ea6cb6_0_580"/>
          <p:cNvSpPr txBox="1"/>
          <p:nvPr>
            <p:ph idx="1" type="body"/>
          </p:nvPr>
        </p:nvSpPr>
        <p:spPr>
          <a:xfrm>
            <a:off x="1902775" y="3931493"/>
            <a:ext cx="6504300" cy="506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22c6ea6cb6_0_335"/>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What is a Stack?</a:t>
            </a:r>
            <a:endParaRPr/>
          </a:p>
        </p:txBody>
      </p:sp>
      <p:sp>
        <p:nvSpPr>
          <p:cNvPr id="273" name="Google Shape;273;g122c6ea6cb6_0_335"/>
          <p:cNvSpPr txBox="1"/>
          <p:nvPr>
            <p:ph idx="1" type="body"/>
          </p:nvPr>
        </p:nvSpPr>
        <p:spPr>
          <a:xfrm>
            <a:off x="575240" y="1463857"/>
            <a:ext cx="8179800" cy="2344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stack</a:t>
            </a:r>
            <a:r>
              <a:rPr lang="en-US">
                <a:solidFill>
                  <a:srgbClr val="4C3282"/>
                </a:solidFill>
              </a:rPr>
              <a:t>: </a:t>
            </a:r>
            <a:r>
              <a:rPr lang="en-US"/>
              <a:t>A collection based on the principle of adding elements and retrieving them in the opposite order.</a:t>
            </a:r>
            <a:endParaRPr/>
          </a:p>
          <a:p>
            <a:pPr indent="-137159" lvl="1" marL="265176" rtl="0" algn="l">
              <a:lnSpc>
                <a:spcPct val="90000"/>
              </a:lnSpc>
              <a:spcBef>
                <a:spcPts val="400"/>
              </a:spcBef>
              <a:spcAft>
                <a:spcPts val="0"/>
              </a:spcAft>
              <a:buSzPts val="1800"/>
              <a:buChar char="-"/>
            </a:pPr>
            <a:r>
              <a:rPr lang="en-US"/>
              <a:t>Last-In, First-Out ("LIFO")</a:t>
            </a:r>
            <a:endParaRPr/>
          </a:p>
          <a:p>
            <a:pPr indent="-137159" lvl="1" marL="265176" rtl="0" algn="l">
              <a:lnSpc>
                <a:spcPct val="90000"/>
              </a:lnSpc>
              <a:spcBef>
                <a:spcPts val="600"/>
              </a:spcBef>
              <a:spcAft>
                <a:spcPts val="0"/>
              </a:spcAft>
              <a:buSzPts val="1800"/>
              <a:buChar char="-"/>
            </a:pPr>
            <a:r>
              <a:rPr lang="en-US"/>
              <a:t>Elements are stored in order of insertion.</a:t>
            </a:r>
            <a:endParaRPr/>
          </a:p>
          <a:p>
            <a:pPr indent="-137159" lvl="2" marL="448056" rtl="0" algn="l">
              <a:lnSpc>
                <a:spcPct val="90000"/>
              </a:lnSpc>
              <a:spcBef>
                <a:spcPts val="600"/>
              </a:spcBef>
              <a:spcAft>
                <a:spcPts val="0"/>
              </a:spcAft>
              <a:buSzPts val="1400"/>
              <a:buChar char="-"/>
            </a:pPr>
            <a:r>
              <a:rPr lang="en-US"/>
              <a:t>We do not think of them as having indexes.</a:t>
            </a:r>
            <a:endParaRPr/>
          </a:p>
          <a:p>
            <a:pPr indent="-137159" lvl="1" marL="265176" rtl="0" algn="l">
              <a:lnSpc>
                <a:spcPct val="90000"/>
              </a:lnSpc>
              <a:spcBef>
                <a:spcPts val="600"/>
              </a:spcBef>
              <a:spcAft>
                <a:spcPts val="0"/>
              </a:spcAft>
              <a:buSzPts val="1800"/>
              <a:buChar char="-"/>
            </a:pPr>
            <a:r>
              <a:rPr lang="en-US"/>
              <a:t>Client can only add/remove/examine the last element added (the "top").</a:t>
            </a:r>
            <a:endParaRPr/>
          </a:p>
        </p:txBody>
      </p:sp>
      <p:sp>
        <p:nvSpPr>
          <p:cNvPr id="274" name="Google Shape;274;g122c6ea6cb6_0_335"/>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SP 17 – ZORA FUNG</a:t>
            </a:r>
            <a:endParaRPr/>
          </a:p>
        </p:txBody>
      </p:sp>
      <p:sp>
        <p:nvSpPr>
          <p:cNvPr id="275" name="Google Shape;275;g122c6ea6cb6_0_335"/>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276" name="Google Shape;276;g122c6ea6cb6_0_335"/>
          <p:cNvGraphicFramePr/>
          <p:nvPr/>
        </p:nvGraphicFramePr>
        <p:xfrm>
          <a:off x="8152699" y="2856840"/>
          <a:ext cx="3000000" cy="3000000"/>
        </p:xfrm>
        <a:graphic>
          <a:graphicData uri="http://schemas.openxmlformats.org/drawingml/2006/table">
            <a:tbl>
              <a:tblPr>
                <a:noFill/>
                <a:tableStyleId>{273EF3FF-9DE8-4DC4-9F09-2CF3E27C65FB}</a:tableStyleId>
              </a:tblPr>
              <a:tblGrid>
                <a:gridCol w="1219200"/>
                <a:gridCol w="914400"/>
              </a:tblGrid>
              <a:tr h="395300">
                <a:tc>
                  <a:txBody>
                    <a:bodyPr/>
                    <a:lstStyle/>
                    <a:p>
                      <a:pPr indent="0" lvl="0" marL="0" marR="0" rtl="0" algn="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39530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top</a:t>
                      </a:r>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5300">
                <a:tc>
                  <a:txBody>
                    <a:bodyPr/>
                    <a:lstStyle/>
                    <a:p>
                      <a:pPr indent="0" lvl="0" marL="0" marR="0" rtl="0" algn="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2</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530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bottom</a:t>
                      </a:r>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AEAEA"/>
                    </a:solidFill>
                  </a:tcPr>
                </a:tc>
              </a:tr>
            </a:tbl>
          </a:graphicData>
        </a:graphic>
      </p:graphicFrame>
      <p:cxnSp>
        <p:nvCxnSpPr>
          <p:cNvPr id="277" name="Google Shape;277;g122c6ea6cb6_0_335"/>
          <p:cNvCxnSpPr/>
          <p:nvPr/>
        </p:nvCxnSpPr>
        <p:spPr>
          <a:xfrm>
            <a:off x="8990899" y="2323440"/>
            <a:ext cx="609600" cy="457200"/>
          </a:xfrm>
          <a:prstGeom prst="straightConnector1">
            <a:avLst/>
          </a:prstGeom>
          <a:noFill/>
          <a:ln cap="flat" cmpd="sng" w="9525">
            <a:solidFill>
              <a:schemeClr val="dk1"/>
            </a:solidFill>
            <a:prstDash val="solid"/>
            <a:round/>
            <a:headEnd len="med" w="med" type="none"/>
            <a:tailEnd len="med" w="med" type="triangle"/>
          </a:ln>
        </p:spPr>
      </p:cxnSp>
      <p:sp>
        <p:nvSpPr>
          <p:cNvPr id="278" name="Google Shape;278;g122c6ea6cb6_0_335"/>
          <p:cNvSpPr txBox="1"/>
          <p:nvPr/>
        </p:nvSpPr>
        <p:spPr>
          <a:xfrm>
            <a:off x="10667299" y="2078965"/>
            <a:ext cx="12906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pop, peek</a:t>
            </a:r>
            <a:endParaRPr/>
          </a:p>
        </p:txBody>
      </p:sp>
      <p:sp>
        <p:nvSpPr>
          <p:cNvPr id="279" name="Google Shape;279;g122c6ea6cb6_0_335"/>
          <p:cNvSpPr txBox="1"/>
          <p:nvPr/>
        </p:nvSpPr>
        <p:spPr>
          <a:xfrm>
            <a:off x="8305099" y="2064677"/>
            <a:ext cx="719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push</a:t>
            </a:r>
            <a:endParaRPr/>
          </a:p>
        </p:txBody>
      </p:sp>
      <p:cxnSp>
        <p:nvCxnSpPr>
          <p:cNvPr id="280" name="Google Shape;280;g122c6ea6cb6_0_335"/>
          <p:cNvCxnSpPr/>
          <p:nvPr/>
        </p:nvCxnSpPr>
        <p:spPr>
          <a:xfrm flipH="1" rot="10800000">
            <a:off x="10057699" y="2323440"/>
            <a:ext cx="609600" cy="457200"/>
          </a:xfrm>
          <a:prstGeom prst="straightConnector1">
            <a:avLst/>
          </a:prstGeom>
          <a:noFill/>
          <a:ln cap="flat" cmpd="sng" w="9525">
            <a:solidFill>
              <a:schemeClr val="dk1"/>
            </a:solidFill>
            <a:prstDash val="solid"/>
            <a:round/>
            <a:headEnd len="med" w="med" type="none"/>
            <a:tailEnd len="med" w="med" type="triangle"/>
          </a:ln>
        </p:spPr>
      </p:cxnSp>
      <p:pic>
        <p:nvPicPr>
          <p:cNvPr id="281" name="Google Shape;281;g122c6ea6cb6_0_335"/>
          <p:cNvPicPr preferRelativeResize="0"/>
          <p:nvPr/>
        </p:nvPicPr>
        <p:blipFill rotWithShape="1">
          <a:blip r:embed="rId3">
            <a:alphaModFix/>
          </a:blip>
          <a:srcRect b="0" l="0" r="0" t="0"/>
          <a:stretch/>
        </p:blipFill>
        <p:spPr>
          <a:xfrm>
            <a:off x="9295699" y="429092"/>
            <a:ext cx="950912" cy="1371600"/>
          </a:xfrm>
          <a:prstGeom prst="rect">
            <a:avLst/>
          </a:prstGeom>
          <a:noFill/>
          <a:ln>
            <a:noFill/>
          </a:ln>
        </p:spPr>
      </p:pic>
      <p:grpSp>
        <p:nvGrpSpPr>
          <p:cNvPr id="282" name="Google Shape;282;g122c6ea6cb6_0_335"/>
          <p:cNvGrpSpPr/>
          <p:nvPr/>
        </p:nvGrpSpPr>
        <p:grpSpPr>
          <a:xfrm>
            <a:off x="732180" y="3503158"/>
            <a:ext cx="2320501" cy="2780261"/>
            <a:chOff x="908857" y="1530095"/>
            <a:chExt cx="2320501" cy="2780261"/>
          </a:xfrm>
        </p:grpSpPr>
        <p:sp>
          <p:nvSpPr>
            <p:cNvPr id="283" name="Google Shape;283;g122c6ea6cb6_0_335"/>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4" name="Google Shape;284;g122c6ea6cb6_0_335"/>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285" name="Google Shape;285;g122c6ea6cb6_0_335"/>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286" name="Google Shape;286;g122c6ea6cb6_0_335"/>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287" name="Google Shape;287;g122c6ea6cb6_0_335"/>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288" name="Google Shape;288;g122c6ea6cb6_0_335"/>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289" name="Google Shape;289;g122c6ea6cb6_0_335"/>
          <p:cNvSpPr txBox="1"/>
          <p:nvPr/>
        </p:nvSpPr>
        <p:spPr>
          <a:xfrm>
            <a:off x="3219981" y="4067365"/>
            <a:ext cx="6869700" cy="2015100"/>
          </a:xfrm>
          <a:prstGeom prst="rect">
            <a:avLst/>
          </a:prstGeom>
          <a:noFill/>
          <a:ln>
            <a:noFill/>
          </a:ln>
        </p:spPr>
        <p:txBody>
          <a:bodyPr anchorCtr="0" anchor="t" bIns="45700" lIns="45700" spcFirstLastPara="1" rIns="45700" wrap="square" tIns="45700">
            <a:normAutofit fontScale="77500" lnSpcReduction="20000"/>
          </a:bodyPr>
          <a:lstStyle/>
          <a:p>
            <a:pPr indent="0" lvl="0" marL="0" marR="0" rtl="0" algn="l">
              <a:lnSpc>
                <a:spcPct val="90000"/>
              </a:lnSpc>
              <a:spcBef>
                <a:spcPts val="0"/>
              </a:spcBef>
              <a:spcAft>
                <a:spcPts val="0"/>
              </a:spcAft>
              <a:buClr>
                <a:schemeClr val="accent1"/>
              </a:buClr>
              <a:buSzPct val="100000"/>
              <a:buFont typeface="Twentieth Century"/>
              <a:buNone/>
            </a:pPr>
            <a:r>
              <a:rPr lang="en-US" sz="2200">
                <a:solidFill>
                  <a:srgbClr val="B6A479"/>
                </a:solidFill>
                <a:latin typeface="Quattrocento Sans"/>
                <a:ea typeface="Quattrocento Sans"/>
                <a:cs typeface="Quattrocento Sans"/>
                <a:sym typeface="Quattrocento Sans"/>
              </a:rPr>
              <a:t>supported operations:</a:t>
            </a:r>
            <a:endParaRPr/>
          </a:p>
          <a:p>
            <a:pPr indent="-111442" lvl="1" marL="265176" marR="0" rtl="0" algn="l">
              <a:lnSpc>
                <a:spcPct val="90000"/>
              </a:lnSpc>
              <a:spcBef>
                <a:spcPts val="4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push(item)</a:t>
            </a:r>
            <a:r>
              <a:rPr b="0" i="0" lang="en-US" sz="1800" u="none" cap="none" strike="noStrike">
                <a:solidFill>
                  <a:schemeClr val="dk1"/>
                </a:solidFill>
                <a:latin typeface="Quattrocento Sans"/>
                <a:ea typeface="Quattrocento Sans"/>
                <a:cs typeface="Quattrocento Sans"/>
                <a:sym typeface="Quattrocento Sans"/>
              </a:rPr>
              <a:t>: Add an element to the top of stack</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pop()</a:t>
            </a:r>
            <a:r>
              <a:rPr b="0" i="0" lang="en-US" sz="1800" u="none" cap="none" strike="noStrike">
                <a:solidFill>
                  <a:schemeClr val="dk1"/>
                </a:solidFill>
                <a:latin typeface="Quattrocento Sans"/>
                <a:ea typeface="Quattrocento Sans"/>
                <a:cs typeface="Quattrocento Sans"/>
                <a:sym typeface="Quattrocento Sans"/>
              </a:rPr>
              <a:t>: Remove the top element and returns it</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peek()</a:t>
            </a:r>
            <a:r>
              <a:rPr b="0" i="0" lang="en-US" sz="1800" u="none" cap="none" strike="noStrike">
                <a:solidFill>
                  <a:schemeClr val="dk1"/>
                </a:solidFill>
                <a:latin typeface="Quattrocento Sans"/>
                <a:ea typeface="Quattrocento Sans"/>
                <a:cs typeface="Quattrocento Sans"/>
                <a:sym typeface="Quattrocento Sans"/>
              </a:rPr>
              <a:t>: Examine the top element without removing it</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size(): </a:t>
            </a:r>
            <a:r>
              <a:rPr b="0" i="0" lang="en-US" sz="1800" u="none" cap="none" strike="noStrike">
                <a:solidFill>
                  <a:schemeClr val="dk1"/>
                </a:solidFill>
                <a:latin typeface="Quattrocento Sans"/>
                <a:ea typeface="Quattrocento Sans"/>
                <a:cs typeface="Quattrocento Sans"/>
                <a:sym typeface="Quattrocento Sans"/>
              </a:rPr>
              <a:t>how many items are in the stack?</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isEmpty(): </a:t>
            </a:r>
            <a:r>
              <a:rPr b="0" i="0" lang="en-US" sz="1800" u="none" cap="none" strike="noStrike">
                <a:solidFill>
                  <a:schemeClr val="dk1"/>
                </a:solidFill>
                <a:latin typeface="Quattrocento Sans"/>
                <a:ea typeface="Quattrocento Sans"/>
                <a:cs typeface="Quattrocento Sans"/>
                <a:sym typeface="Quattrocento Sans"/>
              </a:rPr>
              <a:t>true if there are 1 or more items in stack, false otherwise</a:t>
            </a:r>
            <a:endParaRPr/>
          </a:p>
          <a:p>
            <a:pPr indent="-22859" lvl="1" marL="265176" marR="0" rtl="0" algn="l">
              <a:lnSpc>
                <a:spcPct val="90000"/>
              </a:lnSpc>
              <a:spcBef>
                <a:spcPts val="600"/>
              </a:spcBef>
              <a:spcAft>
                <a:spcPts val="0"/>
              </a:spcAft>
              <a:buClr>
                <a:srgbClr val="B6A479"/>
              </a:buClr>
              <a:buSzPct val="100000"/>
              <a:buFont typeface="Quattrocento Sans"/>
              <a:buNone/>
            </a:pPr>
            <a:r>
              <a:t/>
            </a:r>
            <a:endParaRPr b="0" i="0" sz="1800" u="none" cap="none" strike="noStrike">
              <a:solidFill>
                <a:schemeClr val="dk1"/>
              </a:solidFill>
              <a:latin typeface="Quattrocento Sans"/>
              <a:ea typeface="Quattrocento Sans"/>
              <a:cs typeface="Quattrocento Sans"/>
              <a:sym typeface="Quattrocento Sans"/>
            </a:endParaRPr>
          </a:p>
          <a:p>
            <a:pPr indent="0" lvl="0" marL="91440" marR="0" rtl="0" algn="l">
              <a:lnSpc>
                <a:spcPct val="90000"/>
              </a:lnSpc>
              <a:spcBef>
                <a:spcPts val="1600"/>
              </a:spcBef>
              <a:spcAft>
                <a:spcPts val="0"/>
              </a:spcAft>
              <a:buClr>
                <a:schemeClr val="accent1"/>
              </a:buClr>
              <a:buSzPct val="100000"/>
              <a:buFont typeface="Twentieth Century"/>
              <a:buNone/>
            </a:pPr>
            <a:r>
              <a:t/>
            </a:r>
            <a:endParaRPr sz="2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22c6ea6cb6_0_357"/>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Stack with an Array</a:t>
            </a:r>
            <a:endParaRPr/>
          </a:p>
        </p:txBody>
      </p:sp>
      <p:graphicFrame>
        <p:nvGraphicFramePr>
          <p:cNvPr id="296" name="Google Shape;296;g122c6ea6cb6_0_357"/>
          <p:cNvGraphicFramePr/>
          <p:nvPr/>
        </p:nvGraphicFramePr>
        <p:xfrm>
          <a:off x="3278111" y="4741271"/>
          <a:ext cx="3000000" cy="3000000"/>
        </p:xfrm>
        <a:graphic>
          <a:graphicData uri="http://schemas.openxmlformats.org/drawingml/2006/table">
            <a:tbl>
              <a:tblPr bandRow="1" firstRow="1">
                <a:noFill/>
                <a:tableStyleId>{AA3DD6F6-CA57-4835-A994-4F125AC3806B}</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ctr">
                    <a:lnB cap="flat" cmpd="sng" w="12700">
                      <a:solidFill>
                        <a:schemeClr val="dk1"/>
                      </a:solidFill>
                      <a:prstDash val="solid"/>
                      <a:round/>
                      <a:headEnd len="sm" w="sm" type="none"/>
                      <a:tailEnd len="sm" w="sm" type="none"/>
                    </a:lnB>
                  </a:tcPr>
                </a:tc>
              </a:tr>
              <a:tr h="407925">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97" name="Google Shape;297;g122c6ea6cb6_0_357"/>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98" name="Google Shape;298;g122c6ea6cb6_0_357"/>
          <p:cNvSpPr txBox="1"/>
          <p:nvPr/>
        </p:nvSpPr>
        <p:spPr>
          <a:xfrm>
            <a:off x="868664" y="4853837"/>
            <a:ext cx="189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push(3)</a:t>
            </a:r>
            <a:endParaRPr/>
          </a:p>
        </p:txBody>
      </p:sp>
      <p:sp>
        <p:nvSpPr>
          <p:cNvPr id="299" name="Google Shape;299;g122c6ea6cb6_0_357"/>
          <p:cNvSpPr txBox="1"/>
          <p:nvPr/>
        </p:nvSpPr>
        <p:spPr>
          <a:xfrm>
            <a:off x="3512656" y="5175662"/>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300" name="Google Shape;300;g122c6ea6cb6_0_357"/>
          <p:cNvSpPr txBox="1"/>
          <p:nvPr/>
        </p:nvSpPr>
        <p:spPr>
          <a:xfrm>
            <a:off x="4333758" y="5175662"/>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301" name="Google Shape;301;g122c6ea6cb6_0_357"/>
          <p:cNvSpPr txBox="1"/>
          <p:nvPr/>
        </p:nvSpPr>
        <p:spPr>
          <a:xfrm>
            <a:off x="4333758" y="5175662"/>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302" name="Google Shape;302;g122c6ea6cb6_0_357"/>
          <p:cNvSpPr txBox="1"/>
          <p:nvPr/>
        </p:nvSpPr>
        <p:spPr>
          <a:xfrm>
            <a:off x="3268485" y="5846386"/>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03" name="Google Shape;303;g122c6ea6cb6_0_357"/>
          <p:cNvSpPr txBox="1"/>
          <p:nvPr/>
        </p:nvSpPr>
        <p:spPr>
          <a:xfrm>
            <a:off x="5534271" y="5839650"/>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304" name="Google Shape;304;g122c6ea6cb6_0_357"/>
          <p:cNvSpPr txBox="1"/>
          <p:nvPr/>
        </p:nvSpPr>
        <p:spPr>
          <a:xfrm>
            <a:off x="5534271" y="5844041"/>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305" name="Google Shape;305;g122c6ea6cb6_0_357"/>
          <p:cNvSpPr txBox="1"/>
          <p:nvPr/>
        </p:nvSpPr>
        <p:spPr>
          <a:xfrm>
            <a:off x="5534271" y="583525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grpSp>
        <p:nvGrpSpPr>
          <p:cNvPr id="306" name="Google Shape;306;g122c6ea6cb6_0_357"/>
          <p:cNvGrpSpPr/>
          <p:nvPr/>
        </p:nvGrpSpPr>
        <p:grpSpPr>
          <a:xfrm>
            <a:off x="3554561" y="1596081"/>
            <a:ext cx="3005758" cy="2853461"/>
            <a:chOff x="908858" y="1530095"/>
            <a:chExt cx="3005758" cy="2853461"/>
          </a:xfrm>
        </p:grpSpPr>
        <p:sp>
          <p:nvSpPr>
            <p:cNvPr id="307" name="Google Shape;307;g122c6ea6cb6_0_357"/>
            <p:cNvSpPr/>
            <p:nvPr/>
          </p:nvSpPr>
          <p:spPr>
            <a:xfrm>
              <a:off x="908858" y="2061556"/>
              <a:ext cx="3005700" cy="23220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08" name="Google Shape;308;g122c6ea6cb6_0_357"/>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ArrayStack&lt;E&gt;</a:t>
              </a:r>
              <a:endParaRPr/>
            </a:p>
          </p:txBody>
        </p:sp>
        <p:sp>
          <p:nvSpPr>
            <p:cNvPr id="309" name="Google Shape;309;g122c6ea6cb6_0_357"/>
            <p:cNvSpPr txBox="1"/>
            <p:nvPr/>
          </p:nvSpPr>
          <p:spPr>
            <a:xfrm>
              <a:off x="1014216" y="2887740"/>
              <a:ext cx="2900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push</a:t>
              </a:r>
              <a:r>
                <a:rPr lang="en-US" sz="1200">
                  <a:solidFill>
                    <a:schemeClr val="dk1"/>
                  </a:solidFill>
                  <a:latin typeface="Courier New"/>
                  <a:ea typeface="Courier New"/>
                  <a:cs typeface="Courier New"/>
                  <a:sym typeface="Courier New"/>
                </a:rPr>
                <a:t> data[size] = value, if out of room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pop</a:t>
              </a:r>
              <a:r>
                <a:rPr lang="en-US" sz="1200">
                  <a:solidFill>
                    <a:schemeClr val="dk1"/>
                  </a:solidFill>
                  <a:latin typeface="Courier New"/>
                  <a:ea typeface="Courier New"/>
                  <a:cs typeface="Courier New"/>
                  <a:sym typeface="Courier New"/>
                </a:rPr>
                <a:t> return data[size - 1], size-1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return data[size - 1]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return size == 0</a:t>
              </a:r>
              <a:endParaRPr/>
            </a:p>
          </p:txBody>
        </p:sp>
        <p:sp>
          <p:nvSpPr>
            <p:cNvPr id="310" name="Google Shape;310;g122c6ea6cb6_0_357"/>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311" name="Google Shape;311;g122c6ea6cb6_0_357"/>
            <p:cNvSpPr txBox="1"/>
            <p:nvPr/>
          </p:nvSpPr>
          <p:spPr>
            <a:xfrm>
              <a:off x="921215" y="2673036"/>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312" name="Google Shape;312;g122c6ea6cb6_0_357"/>
            <p:cNvSpPr txBox="1"/>
            <p:nvPr/>
          </p:nvSpPr>
          <p:spPr>
            <a:xfrm>
              <a:off x="1014598" y="2298929"/>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313" name="Google Shape;313;g122c6ea6cb6_0_357"/>
          <p:cNvSpPr/>
          <p:nvPr/>
        </p:nvSpPr>
        <p:spPr>
          <a:xfrm>
            <a:off x="7009603" y="1596081"/>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4" name="Google Shape;314;g122c6ea6cb6_0_357"/>
          <p:cNvSpPr txBox="1"/>
          <p:nvPr/>
        </p:nvSpPr>
        <p:spPr>
          <a:xfrm>
            <a:off x="7148455" y="1776750"/>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pop()</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push()</a:t>
            </a:r>
            <a:endParaRPr/>
          </a:p>
        </p:txBody>
      </p:sp>
      <p:sp>
        <p:nvSpPr>
          <p:cNvPr id="315" name="Google Shape;315;g122c6ea6cb6_0_357"/>
          <p:cNvSpPr txBox="1"/>
          <p:nvPr/>
        </p:nvSpPr>
        <p:spPr>
          <a:xfrm>
            <a:off x="8565822" y="3756165"/>
            <a:ext cx="3372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 if you have to resize</a:t>
            </a:r>
            <a:br>
              <a:rPr lang="en-US" sz="1800">
                <a:solidFill>
                  <a:schemeClr val="dk1"/>
                </a:solidFill>
                <a:latin typeface="Quattrocento Sans"/>
                <a:ea typeface="Quattrocento Sans"/>
                <a:cs typeface="Quattrocento Sans"/>
                <a:sym typeface="Quattrocento Sans"/>
              </a:rPr>
            </a:br>
            <a:r>
              <a:rPr lang="en-US" sz="1800">
                <a:solidFill>
                  <a:schemeClr val="dk1"/>
                </a:solidFill>
                <a:latin typeface="Quattrocento Sans"/>
                <a:ea typeface="Quattrocento Sans"/>
                <a:cs typeface="Quattrocento Sans"/>
                <a:sym typeface="Quattrocento Sans"/>
              </a:rPr>
              <a:t>O(1) otherwise</a:t>
            </a:r>
            <a:endParaRPr/>
          </a:p>
        </p:txBody>
      </p:sp>
      <p:sp>
        <p:nvSpPr>
          <p:cNvPr id="316" name="Google Shape;316;g122c6ea6cb6_0_357"/>
          <p:cNvSpPr txBox="1"/>
          <p:nvPr/>
        </p:nvSpPr>
        <p:spPr>
          <a:xfrm>
            <a:off x="8565822" y="2142471"/>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17" name="Google Shape;317;g122c6ea6cb6_0_357"/>
          <p:cNvSpPr txBox="1"/>
          <p:nvPr/>
        </p:nvSpPr>
        <p:spPr>
          <a:xfrm>
            <a:off x="8565822" y="2538828"/>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18" name="Google Shape;318;g122c6ea6cb6_0_357"/>
          <p:cNvSpPr txBox="1"/>
          <p:nvPr/>
        </p:nvSpPr>
        <p:spPr>
          <a:xfrm>
            <a:off x="8565822" y="2979249"/>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19" name="Google Shape;319;g122c6ea6cb6_0_357"/>
          <p:cNvSpPr txBox="1"/>
          <p:nvPr/>
        </p:nvSpPr>
        <p:spPr>
          <a:xfrm>
            <a:off x="8565822" y="338683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20" name="Google Shape;320;g122c6ea6cb6_0_357"/>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grpSp>
        <p:nvGrpSpPr>
          <p:cNvPr id="321" name="Google Shape;321;g122c6ea6cb6_0_357"/>
          <p:cNvGrpSpPr/>
          <p:nvPr/>
        </p:nvGrpSpPr>
        <p:grpSpPr>
          <a:xfrm>
            <a:off x="575239" y="1596081"/>
            <a:ext cx="2320501" cy="2780261"/>
            <a:chOff x="908857" y="1530095"/>
            <a:chExt cx="2320501" cy="2780261"/>
          </a:xfrm>
        </p:grpSpPr>
        <p:sp>
          <p:nvSpPr>
            <p:cNvPr id="322" name="Google Shape;322;g122c6ea6cb6_0_357"/>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23" name="Google Shape;323;g122c6ea6cb6_0_357"/>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324" name="Google Shape;324;g122c6ea6cb6_0_357"/>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325" name="Google Shape;325;g122c6ea6cb6_0_357"/>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326" name="Google Shape;326;g122c6ea6cb6_0_357"/>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327" name="Google Shape;327;g122c6ea6cb6_0_357"/>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328" name="Google Shape;328;g122c6ea6cb6_0_357"/>
          <p:cNvSpPr txBox="1"/>
          <p:nvPr/>
        </p:nvSpPr>
        <p:spPr>
          <a:xfrm>
            <a:off x="7009603" y="4892587"/>
            <a:ext cx="3563400" cy="369300"/>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Quattrocento Sans"/>
                <a:ea typeface="Quattrocento Sans"/>
                <a:cs typeface="Quattrocento Sans"/>
                <a:sym typeface="Quattrocento Sans"/>
              </a:rPr>
              <a:t>Take 1 min to respond to activity </a:t>
            </a:r>
            <a:endParaRPr/>
          </a:p>
        </p:txBody>
      </p:sp>
      <p:sp>
        <p:nvSpPr>
          <p:cNvPr id="329" name="Google Shape;329;g122c6ea6cb6_0_357"/>
          <p:cNvSpPr txBox="1"/>
          <p:nvPr/>
        </p:nvSpPr>
        <p:spPr>
          <a:xfrm>
            <a:off x="7004471" y="5366717"/>
            <a:ext cx="4631100" cy="9234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www.pollev.com/cse373activity</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What do you think the worst possible runtime of the “push()” operation will be? </a:t>
            </a:r>
            <a:endParaRPr/>
          </a:p>
        </p:txBody>
      </p:sp>
      <p:sp>
        <p:nvSpPr>
          <p:cNvPr id="330" name="Google Shape;330;g122c6ea6cb6_0_357"/>
          <p:cNvSpPr txBox="1"/>
          <p:nvPr/>
        </p:nvSpPr>
        <p:spPr>
          <a:xfrm>
            <a:off x="868675" y="514811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push(4)</a:t>
            </a:r>
            <a:endParaRPr/>
          </a:p>
        </p:txBody>
      </p:sp>
      <p:sp>
        <p:nvSpPr>
          <p:cNvPr id="331" name="Google Shape;331;g122c6ea6cb6_0_357"/>
          <p:cNvSpPr txBox="1"/>
          <p:nvPr/>
        </p:nvSpPr>
        <p:spPr>
          <a:xfrm>
            <a:off x="868675" y="549312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pop()</a:t>
            </a:r>
            <a:endParaRPr/>
          </a:p>
        </p:txBody>
      </p:sp>
      <p:sp>
        <p:nvSpPr>
          <p:cNvPr id="332" name="Google Shape;332;g122c6ea6cb6_0_357"/>
          <p:cNvSpPr txBox="1"/>
          <p:nvPr/>
        </p:nvSpPr>
        <p:spPr>
          <a:xfrm>
            <a:off x="868675" y="589072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xit" presetID="10" presetSubtype="0">
                                  <p:stCondLst>
                                    <p:cond delay="0"/>
                                  </p:stCondLst>
                                  <p:childTnLst>
                                    <p:animEffect filter="fade" transition="out">
                                      <p:cBhvr>
                                        <p:cTn dur="500"/>
                                        <p:tgtEl>
                                          <p:spTgt spid="300"/>
                                        </p:tgtEl>
                                      </p:cBhvr>
                                    </p:animEffect>
                                    <p:set>
                                      <p:cBhvr>
                                        <p:cTn dur="1" fill="hold">
                                          <p:stCondLst>
                                            <p:cond delay="500"/>
                                          </p:stCondLst>
                                        </p:cTn>
                                        <p:tgtEl>
                                          <p:spTgt spid="3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5"/>
                                        </p:tgtEl>
                                      </p:cBhvr>
                                    </p:animEffect>
                                    <p:set>
                                      <p:cBhvr>
                                        <p:cTn dur="1" fill="hold">
                                          <p:stCondLst>
                                            <p:cond delay="50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22c6ea6cb6_0_399"/>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Stack with Nodes</a:t>
            </a:r>
            <a:endParaRPr/>
          </a:p>
        </p:txBody>
      </p:sp>
      <p:sp>
        <p:nvSpPr>
          <p:cNvPr id="338" name="Google Shape;338;g122c6ea6cb6_0_399"/>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339" name="Google Shape;339;g122c6ea6cb6_0_399"/>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40" name="Google Shape;340;g122c6ea6cb6_0_399"/>
          <p:cNvSpPr txBox="1"/>
          <p:nvPr/>
        </p:nvSpPr>
        <p:spPr>
          <a:xfrm>
            <a:off x="886303" y="5101101"/>
            <a:ext cx="189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push(3)</a:t>
            </a:r>
            <a:endParaRPr/>
          </a:p>
        </p:txBody>
      </p:sp>
      <p:sp>
        <p:nvSpPr>
          <p:cNvPr id="341" name="Google Shape;341;g122c6ea6cb6_0_399"/>
          <p:cNvSpPr txBox="1"/>
          <p:nvPr/>
        </p:nvSpPr>
        <p:spPr>
          <a:xfrm>
            <a:off x="3283000" y="6002659"/>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42" name="Google Shape;342;g122c6ea6cb6_0_399"/>
          <p:cNvSpPr txBox="1"/>
          <p:nvPr/>
        </p:nvSpPr>
        <p:spPr>
          <a:xfrm>
            <a:off x="5548786" y="6018515"/>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343" name="Google Shape;343;g122c6ea6cb6_0_399"/>
          <p:cNvSpPr txBox="1"/>
          <p:nvPr/>
        </p:nvSpPr>
        <p:spPr>
          <a:xfrm>
            <a:off x="5548786" y="601058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344" name="Google Shape;344;g122c6ea6cb6_0_399"/>
          <p:cNvSpPr txBox="1"/>
          <p:nvPr/>
        </p:nvSpPr>
        <p:spPr>
          <a:xfrm>
            <a:off x="5548786" y="6018515"/>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grpSp>
        <p:nvGrpSpPr>
          <p:cNvPr id="345" name="Google Shape;345;g122c6ea6cb6_0_399"/>
          <p:cNvGrpSpPr/>
          <p:nvPr/>
        </p:nvGrpSpPr>
        <p:grpSpPr>
          <a:xfrm>
            <a:off x="3569076" y="1666626"/>
            <a:ext cx="3005758" cy="2853461"/>
            <a:chOff x="908858" y="1530095"/>
            <a:chExt cx="3005758" cy="2853461"/>
          </a:xfrm>
        </p:grpSpPr>
        <p:sp>
          <p:nvSpPr>
            <p:cNvPr id="346" name="Google Shape;346;g122c6ea6cb6_0_399"/>
            <p:cNvSpPr/>
            <p:nvPr/>
          </p:nvSpPr>
          <p:spPr>
            <a:xfrm>
              <a:off x="908858" y="2061556"/>
              <a:ext cx="3005700" cy="23220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7" name="Google Shape;347;g122c6ea6cb6_0_399"/>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LinkedStack&lt;E&gt;</a:t>
              </a:r>
              <a:endParaRPr/>
            </a:p>
          </p:txBody>
        </p:sp>
        <p:sp>
          <p:nvSpPr>
            <p:cNvPr id="348" name="Google Shape;348;g122c6ea6cb6_0_399"/>
            <p:cNvSpPr txBox="1"/>
            <p:nvPr/>
          </p:nvSpPr>
          <p:spPr>
            <a:xfrm>
              <a:off x="1014216" y="2887740"/>
              <a:ext cx="2900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push</a:t>
              </a:r>
              <a:r>
                <a:rPr lang="en-US" sz="1200">
                  <a:solidFill>
                    <a:schemeClr val="dk1"/>
                  </a:solidFill>
                  <a:latin typeface="Courier New"/>
                  <a:ea typeface="Courier New"/>
                  <a:cs typeface="Courier New"/>
                  <a:sym typeface="Courier New"/>
                </a:rPr>
                <a:t> add new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pop</a:t>
              </a:r>
              <a:r>
                <a:rPr lang="en-US" sz="1200">
                  <a:solidFill>
                    <a:schemeClr val="dk1"/>
                  </a:solidFill>
                  <a:latin typeface="Courier New"/>
                  <a:ea typeface="Courier New"/>
                  <a:cs typeface="Courier New"/>
                  <a:sym typeface="Courier New"/>
                </a:rPr>
                <a:t> return and remove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return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return size == 0</a:t>
              </a:r>
              <a:endParaRPr/>
            </a:p>
          </p:txBody>
        </p:sp>
        <p:sp>
          <p:nvSpPr>
            <p:cNvPr id="349" name="Google Shape;349;g122c6ea6cb6_0_399"/>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350" name="Google Shape;350;g122c6ea6cb6_0_399"/>
            <p:cNvSpPr txBox="1"/>
            <p:nvPr/>
          </p:nvSpPr>
          <p:spPr>
            <a:xfrm>
              <a:off x="921215" y="2673036"/>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351" name="Google Shape;351;g122c6ea6cb6_0_399"/>
            <p:cNvSpPr txBox="1"/>
            <p:nvPr/>
          </p:nvSpPr>
          <p:spPr>
            <a:xfrm>
              <a:off x="1014598" y="2298929"/>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top</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352" name="Google Shape;352;g122c6ea6cb6_0_399"/>
          <p:cNvSpPr/>
          <p:nvPr/>
        </p:nvSpPr>
        <p:spPr>
          <a:xfrm>
            <a:off x="7024118" y="1666626"/>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3" name="Google Shape;353;g122c6ea6cb6_0_399"/>
          <p:cNvSpPr txBox="1"/>
          <p:nvPr/>
        </p:nvSpPr>
        <p:spPr>
          <a:xfrm>
            <a:off x="7162970" y="1847295"/>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pop()</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push()</a:t>
            </a:r>
            <a:endParaRPr/>
          </a:p>
        </p:txBody>
      </p:sp>
      <p:sp>
        <p:nvSpPr>
          <p:cNvPr id="354" name="Google Shape;354;g122c6ea6cb6_0_399"/>
          <p:cNvSpPr txBox="1"/>
          <p:nvPr/>
        </p:nvSpPr>
        <p:spPr>
          <a:xfrm>
            <a:off x="8580337" y="3826710"/>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5" name="Google Shape;355;g122c6ea6cb6_0_399"/>
          <p:cNvSpPr txBox="1"/>
          <p:nvPr/>
        </p:nvSpPr>
        <p:spPr>
          <a:xfrm>
            <a:off x="8580337" y="2213016"/>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6" name="Google Shape;356;g122c6ea6cb6_0_399"/>
          <p:cNvSpPr txBox="1"/>
          <p:nvPr/>
        </p:nvSpPr>
        <p:spPr>
          <a:xfrm>
            <a:off x="8580337" y="260937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7" name="Google Shape;357;g122c6ea6cb6_0_399"/>
          <p:cNvSpPr txBox="1"/>
          <p:nvPr/>
        </p:nvSpPr>
        <p:spPr>
          <a:xfrm>
            <a:off x="8580337" y="3049794"/>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8" name="Google Shape;358;g122c6ea6cb6_0_399"/>
          <p:cNvSpPr txBox="1"/>
          <p:nvPr/>
        </p:nvSpPr>
        <p:spPr>
          <a:xfrm>
            <a:off x="8580337" y="3457378"/>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grpSp>
        <p:nvGrpSpPr>
          <p:cNvPr id="359" name="Google Shape;359;g122c6ea6cb6_0_399"/>
          <p:cNvGrpSpPr/>
          <p:nvPr/>
        </p:nvGrpSpPr>
        <p:grpSpPr>
          <a:xfrm>
            <a:off x="589754" y="1666626"/>
            <a:ext cx="2320501" cy="2780261"/>
            <a:chOff x="908857" y="1530095"/>
            <a:chExt cx="2320501" cy="2780261"/>
          </a:xfrm>
        </p:grpSpPr>
        <p:sp>
          <p:nvSpPr>
            <p:cNvPr id="360" name="Google Shape;360;g122c6ea6cb6_0_399"/>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1" name="Google Shape;361;g122c6ea6cb6_0_399"/>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362" name="Google Shape;362;g122c6ea6cb6_0_399"/>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363" name="Google Shape;363;g122c6ea6cb6_0_399"/>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364" name="Google Shape;364;g122c6ea6cb6_0_399"/>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365" name="Google Shape;365;g122c6ea6cb6_0_399"/>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cxnSp>
        <p:nvCxnSpPr>
          <p:cNvPr id="366" name="Google Shape;366;g122c6ea6cb6_0_399"/>
          <p:cNvCxnSpPr/>
          <p:nvPr/>
        </p:nvCxnSpPr>
        <p:spPr>
          <a:xfrm>
            <a:off x="4162120" y="5506700"/>
            <a:ext cx="685200" cy="0"/>
          </a:xfrm>
          <a:prstGeom prst="straightConnector1">
            <a:avLst/>
          </a:prstGeom>
          <a:noFill/>
          <a:ln cap="flat" cmpd="sng" w="9525">
            <a:solidFill>
              <a:srgbClr val="B6A479"/>
            </a:solidFill>
            <a:prstDash val="solid"/>
            <a:round/>
            <a:headEnd len="sm" w="sm" type="none"/>
            <a:tailEnd len="med" w="med" type="triangle"/>
          </a:ln>
        </p:spPr>
      </p:cxnSp>
      <p:grpSp>
        <p:nvGrpSpPr>
          <p:cNvPr id="367" name="Google Shape;367;g122c6ea6cb6_0_399"/>
          <p:cNvGrpSpPr/>
          <p:nvPr/>
        </p:nvGrpSpPr>
        <p:grpSpPr>
          <a:xfrm>
            <a:off x="4324783" y="4684849"/>
            <a:ext cx="846190" cy="434172"/>
            <a:chOff x="6736302" y="6015894"/>
            <a:chExt cx="846190" cy="434172"/>
          </a:xfrm>
        </p:grpSpPr>
        <p:sp>
          <p:nvSpPr>
            <p:cNvPr id="368" name="Google Shape;368;g122c6ea6cb6_0_399"/>
            <p:cNvSpPr/>
            <p:nvPr/>
          </p:nvSpPr>
          <p:spPr>
            <a:xfrm>
              <a:off x="6743392" y="6015894"/>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69" name="Google Shape;369;g122c6ea6cb6_0_399"/>
            <p:cNvCxnSpPr/>
            <p:nvPr/>
          </p:nvCxnSpPr>
          <p:spPr>
            <a:xfrm>
              <a:off x="7358383" y="6019866"/>
              <a:ext cx="0" cy="430200"/>
            </a:xfrm>
            <a:prstGeom prst="straightConnector1">
              <a:avLst/>
            </a:prstGeom>
            <a:noFill/>
            <a:ln cap="flat" cmpd="sng" w="9525">
              <a:solidFill>
                <a:srgbClr val="4C3282"/>
              </a:solidFill>
              <a:prstDash val="solid"/>
              <a:round/>
              <a:headEnd len="sm" w="sm" type="none"/>
              <a:tailEnd len="sm" w="sm" type="none"/>
            </a:ln>
          </p:spPr>
        </p:cxnSp>
        <p:sp>
          <p:nvSpPr>
            <p:cNvPr id="370" name="Google Shape;370;g122c6ea6cb6_0_399"/>
            <p:cNvSpPr txBox="1"/>
            <p:nvPr/>
          </p:nvSpPr>
          <p:spPr>
            <a:xfrm>
              <a:off x="6736302" y="6080877"/>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4</a:t>
              </a:r>
              <a:endParaRPr/>
            </a:p>
          </p:txBody>
        </p:sp>
      </p:grpSp>
      <p:grpSp>
        <p:nvGrpSpPr>
          <p:cNvPr id="371" name="Google Shape;371;g122c6ea6cb6_0_399"/>
          <p:cNvGrpSpPr/>
          <p:nvPr/>
        </p:nvGrpSpPr>
        <p:grpSpPr>
          <a:xfrm>
            <a:off x="4933031" y="5272907"/>
            <a:ext cx="850668" cy="450208"/>
            <a:chOff x="4651525" y="5241015"/>
            <a:chExt cx="850668" cy="450208"/>
          </a:xfrm>
        </p:grpSpPr>
        <p:sp>
          <p:nvSpPr>
            <p:cNvPr id="372" name="Google Shape;372;g122c6ea6cb6_0_399"/>
            <p:cNvSpPr/>
            <p:nvPr/>
          </p:nvSpPr>
          <p:spPr>
            <a:xfrm>
              <a:off x="4658615" y="5257051"/>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73" name="Google Shape;373;g122c6ea6cb6_0_399"/>
            <p:cNvCxnSpPr/>
            <p:nvPr/>
          </p:nvCxnSpPr>
          <p:spPr>
            <a:xfrm>
              <a:off x="5273606" y="5261023"/>
              <a:ext cx="0" cy="430200"/>
            </a:xfrm>
            <a:prstGeom prst="straightConnector1">
              <a:avLst/>
            </a:prstGeom>
            <a:noFill/>
            <a:ln cap="flat" cmpd="sng" w="9525">
              <a:solidFill>
                <a:srgbClr val="4C3282"/>
              </a:solidFill>
              <a:prstDash val="solid"/>
              <a:round/>
              <a:headEnd len="sm" w="sm" type="none"/>
              <a:tailEnd len="sm" w="sm" type="none"/>
            </a:ln>
          </p:spPr>
        </p:cxnSp>
        <p:sp>
          <p:nvSpPr>
            <p:cNvPr id="374" name="Google Shape;374;g122c6ea6cb6_0_399"/>
            <p:cNvSpPr txBox="1"/>
            <p:nvPr/>
          </p:nvSpPr>
          <p:spPr>
            <a:xfrm>
              <a:off x="4651525" y="5322034"/>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3</a:t>
              </a:r>
              <a:endParaRPr/>
            </a:p>
          </p:txBody>
        </p:sp>
        <p:cxnSp>
          <p:nvCxnSpPr>
            <p:cNvPr id="375" name="Google Shape;375;g122c6ea6cb6_0_399"/>
            <p:cNvCxnSpPr/>
            <p:nvPr/>
          </p:nvCxnSpPr>
          <p:spPr>
            <a:xfrm flipH="1">
              <a:off x="5278093" y="5241015"/>
              <a:ext cx="224100" cy="444300"/>
            </a:xfrm>
            <a:prstGeom prst="straightConnector1">
              <a:avLst/>
            </a:prstGeom>
            <a:noFill/>
            <a:ln cap="flat" cmpd="sng" w="9525">
              <a:solidFill>
                <a:srgbClr val="B6A479"/>
              </a:solidFill>
              <a:prstDash val="solid"/>
              <a:round/>
              <a:headEnd len="sm" w="sm" type="none"/>
              <a:tailEnd len="sm" w="sm" type="none"/>
            </a:ln>
          </p:spPr>
        </p:cxnSp>
      </p:grpSp>
      <p:sp>
        <p:nvSpPr>
          <p:cNvPr id="376" name="Google Shape;376;g122c6ea6cb6_0_399"/>
          <p:cNvSpPr txBox="1"/>
          <p:nvPr/>
        </p:nvSpPr>
        <p:spPr>
          <a:xfrm>
            <a:off x="3132097" y="5331934"/>
            <a:ext cx="87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cxnSp>
        <p:nvCxnSpPr>
          <p:cNvPr id="377" name="Google Shape;377;g122c6ea6cb6_0_399"/>
          <p:cNvCxnSpPr>
            <a:stCxn id="376" idx="3"/>
            <a:endCxn id="370" idx="1"/>
          </p:cNvCxnSpPr>
          <p:nvPr/>
        </p:nvCxnSpPr>
        <p:spPr>
          <a:xfrm flipH="1" rot="10800000">
            <a:off x="4005997" y="4903684"/>
            <a:ext cx="318900" cy="612900"/>
          </a:xfrm>
          <a:prstGeom prst="bentConnector3">
            <a:avLst>
              <a:gd fmla="val 50000" name="adj1"/>
            </a:avLst>
          </a:prstGeom>
          <a:noFill/>
          <a:ln cap="flat" cmpd="sng" w="9525">
            <a:solidFill>
              <a:srgbClr val="B6A479"/>
            </a:solidFill>
            <a:prstDash val="solid"/>
            <a:round/>
            <a:headEnd len="sm" w="sm" type="none"/>
            <a:tailEnd len="med" w="med" type="triangle"/>
          </a:ln>
        </p:spPr>
      </p:cxnSp>
      <p:cxnSp>
        <p:nvCxnSpPr>
          <p:cNvPr id="378" name="Google Shape;378;g122c6ea6cb6_0_399"/>
          <p:cNvCxnSpPr>
            <a:stCxn id="368" idx="3"/>
            <a:endCxn id="374" idx="1"/>
          </p:cNvCxnSpPr>
          <p:nvPr/>
        </p:nvCxnSpPr>
        <p:spPr>
          <a:xfrm flipH="1">
            <a:off x="4933073" y="4901899"/>
            <a:ext cx="237900" cy="606000"/>
          </a:xfrm>
          <a:prstGeom prst="bentConnector5">
            <a:avLst>
              <a:gd fmla="val -96091" name="adj1"/>
              <a:gd fmla="val 55232" name="adj2"/>
              <a:gd fmla="val 196132" name="adj3"/>
            </a:avLst>
          </a:prstGeom>
          <a:noFill/>
          <a:ln cap="flat" cmpd="sng" w="9525">
            <a:solidFill>
              <a:srgbClr val="B6A479"/>
            </a:solidFill>
            <a:prstDash val="solid"/>
            <a:round/>
            <a:headEnd len="sm" w="sm" type="none"/>
            <a:tailEnd len="med" w="med" type="triangle"/>
          </a:ln>
        </p:spPr>
      </p:cxnSp>
      <p:sp>
        <p:nvSpPr>
          <p:cNvPr id="379" name="Google Shape;379;g122c6ea6cb6_0_399"/>
          <p:cNvSpPr txBox="1"/>
          <p:nvPr/>
        </p:nvSpPr>
        <p:spPr>
          <a:xfrm>
            <a:off x="7055717" y="4907811"/>
            <a:ext cx="3671100" cy="369300"/>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Quattrocento Sans"/>
                <a:ea typeface="Quattrocento Sans"/>
                <a:cs typeface="Quattrocento Sans"/>
                <a:sym typeface="Quattrocento Sans"/>
              </a:rPr>
              <a:t>Take 1 min to respond to activity </a:t>
            </a:r>
            <a:endParaRPr/>
          </a:p>
        </p:txBody>
      </p:sp>
      <p:sp>
        <p:nvSpPr>
          <p:cNvPr id="380" name="Google Shape;380;g122c6ea6cb6_0_399"/>
          <p:cNvSpPr txBox="1"/>
          <p:nvPr/>
        </p:nvSpPr>
        <p:spPr>
          <a:xfrm>
            <a:off x="7024118" y="5355592"/>
            <a:ext cx="4375500" cy="9234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www.pollev.com/cse373activity</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What do you think the worst possible runtime of the “</a:t>
            </a:r>
            <a:r>
              <a:rPr lang="en-US" sz="1800">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0"/>
                  </a:ext>
                </a:extLst>
              </a:rPr>
              <a:t>push</a:t>
            </a:r>
            <a:r>
              <a:rPr lang="en-US" sz="1800">
                <a:solidFill>
                  <a:schemeClr val="dk1"/>
                </a:solidFill>
                <a:latin typeface="Quattrocento Sans"/>
                <a:ea typeface="Quattrocento Sans"/>
                <a:cs typeface="Quattrocento Sans"/>
                <a:sym typeface="Quattrocento Sans"/>
              </a:rPr>
              <a:t>()” operation will be? </a:t>
            </a:r>
            <a:endParaRPr/>
          </a:p>
        </p:txBody>
      </p:sp>
      <p:sp>
        <p:nvSpPr>
          <p:cNvPr id="381" name="Google Shape;381;g122c6ea6cb6_0_399"/>
          <p:cNvSpPr txBox="1"/>
          <p:nvPr/>
        </p:nvSpPr>
        <p:spPr>
          <a:xfrm>
            <a:off x="886300" y="53556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push(4)</a:t>
            </a:r>
            <a:endParaRPr/>
          </a:p>
        </p:txBody>
      </p:sp>
      <p:sp>
        <p:nvSpPr>
          <p:cNvPr id="382" name="Google Shape;382;g122c6ea6cb6_0_399"/>
          <p:cNvSpPr txBox="1"/>
          <p:nvPr/>
        </p:nvSpPr>
        <p:spPr>
          <a:xfrm>
            <a:off x="886300" y="56432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pop()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xit" presetID="10" presetSubtype="0">
                                  <p:stCondLst>
                                    <p:cond delay="0"/>
                                  </p:stCondLst>
                                  <p:childTnLst>
                                    <p:animEffect filter="fade" transition="out">
                                      <p:cBhvr>
                                        <p:cTn dur="500"/>
                                        <p:tgtEl>
                                          <p:spTgt spid="366"/>
                                        </p:tgtEl>
                                      </p:cBhvr>
                                    </p:animEffect>
                                    <p:set>
                                      <p:cBhvr>
                                        <p:cTn dur="1" fill="hold">
                                          <p:stCondLst>
                                            <p:cond delay="500"/>
                                          </p:stCondLst>
                                        </p:cTn>
                                        <p:tgtEl>
                                          <p:spTgt spid="3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xit" presetID="10" presetSubtype="0">
                                  <p:stCondLst>
                                    <p:cond delay="0"/>
                                  </p:stCondLst>
                                  <p:childTnLst>
                                    <p:animEffect filter="fade" transition="out">
                                      <p:cBhvr>
                                        <p:cTn dur="500"/>
                                        <p:tgtEl>
                                          <p:spTgt spid="344"/>
                                        </p:tgtEl>
                                      </p:cBhvr>
                                    </p:animEffect>
                                    <p:set>
                                      <p:cBhvr>
                                        <p:cTn dur="1" fill="hold">
                                          <p:stCondLst>
                                            <p:cond delay="500"/>
                                          </p:stCondLst>
                                        </p:cTn>
                                        <p:tgtEl>
                                          <p:spTgt spid="3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7"/>
                                        </p:tgtEl>
                                      </p:cBhvr>
                                    </p:animEffect>
                                    <p:set>
                                      <p:cBhvr>
                                        <p:cTn dur="1" fill="hold">
                                          <p:stCondLst>
                                            <p:cond delay="500"/>
                                          </p:stCondLst>
                                        </p:cTn>
                                        <p:tgtEl>
                                          <p:spTgt spid="3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8"/>
                                        </p:tgtEl>
                                      </p:cBhvr>
                                    </p:animEffect>
                                    <p:set>
                                      <p:cBhvr>
                                        <p:cTn dur="1" fill="hold">
                                          <p:stCondLst>
                                            <p:cond delay="500"/>
                                          </p:stCondLst>
                                        </p:cTn>
                                        <p:tgtEl>
                                          <p:spTgt spid="3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7"/>
                                        </p:tgtEl>
                                      </p:cBhvr>
                                    </p:animEffect>
                                    <p:set>
                                      <p:cBhvr>
                                        <p:cTn dur="1" fill="hold">
                                          <p:stCondLst>
                                            <p:cond delay="500"/>
                                          </p:stCondLst>
                                        </p:cTn>
                                        <p:tgtEl>
                                          <p:spTgt spid="3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122c6ea6cb6_0_448"/>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Real-World Scenarios - Stacks</a:t>
            </a:r>
            <a:endParaRPr/>
          </a:p>
        </p:txBody>
      </p:sp>
      <p:sp>
        <p:nvSpPr>
          <p:cNvPr id="389" name="Google Shape;389;g122c6ea6cb6_0_448"/>
          <p:cNvSpPr txBox="1"/>
          <p:nvPr>
            <p:ph idx="1" type="body"/>
          </p:nvPr>
        </p:nvSpPr>
        <p:spPr>
          <a:xfrm>
            <a:off x="575240" y="1463857"/>
            <a:ext cx="11187300" cy="4657500"/>
          </a:xfrm>
          <a:prstGeom prst="rect">
            <a:avLst/>
          </a:prstGeom>
          <a:noFill/>
          <a:ln>
            <a:noFill/>
          </a:ln>
        </p:spPr>
        <p:txBody>
          <a:bodyPr anchorCtr="0" anchor="t" bIns="45700" lIns="45700" spcFirstLastPara="1" rIns="45700" wrap="square" tIns="45700">
            <a:normAutofit/>
          </a:bodyPr>
          <a:lstStyle/>
          <a:p>
            <a:pPr indent="-393700" lvl="0" marL="457200" rtl="0" algn="l">
              <a:spcBef>
                <a:spcPts val="600"/>
              </a:spcBef>
              <a:spcAft>
                <a:spcPts val="0"/>
              </a:spcAft>
              <a:buSzPts val="2600"/>
              <a:buChar char="-"/>
            </a:pPr>
            <a:r>
              <a:rPr lang="en-US" sz="3000"/>
              <a:t>Undo/Redo Feature in editing software</a:t>
            </a:r>
            <a:endParaRPr sz="3000"/>
          </a:p>
          <a:p>
            <a:pPr indent="-393700" lvl="0" marL="457200" rtl="0" algn="l">
              <a:spcBef>
                <a:spcPts val="0"/>
              </a:spcBef>
              <a:spcAft>
                <a:spcPts val="0"/>
              </a:spcAft>
              <a:buSzPts val="2600"/>
              <a:buChar char="-"/>
            </a:pPr>
            <a:r>
              <a:rPr lang="en-US" sz="3000"/>
              <a:t>DNA Parsing Implementation</a:t>
            </a:r>
            <a:endParaRPr sz="3000"/>
          </a:p>
          <a:p>
            <a:pPr indent="-393700" lvl="1" marL="914400" rtl="0" algn="l">
              <a:spcBef>
                <a:spcPts val="0"/>
              </a:spcBef>
              <a:spcAft>
                <a:spcPts val="0"/>
              </a:spcAft>
              <a:buSzPts val="2600"/>
              <a:buChar char="-"/>
            </a:pPr>
            <a:r>
              <a:rPr lang="en-US" sz="2600" u="sng">
                <a:solidFill>
                  <a:schemeClr val="hlink"/>
                </a:solidFill>
                <a:hlinkClick r:id="rId3"/>
              </a:rPr>
              <a:t>https://www.nature.com/articles/s41467-021-25023-6</a:t>
            </a:r>
            <a:r>
              <a:rPr lang="en-US" sz="2600"/>
              <a:t> </a:t>
            </a:r>
            <a:endParaRPr sz="2600"/>
          </a:p>
          <a:p>
            <a:pPr indent="-393700" lvl="1" marL="914400" rtl="0" algn="l">
              <a:spcBef>
                <a:spcPts val="0"/>
              </a:spcBef>
              <a:spcAft>
                <a:spcPts val="0"/>
              </a:spcAft>
              <a:buSzPts val="2600"/>
              <a:buChar char="-"/>
            </a:pPr>
            <a:r>
              <a:rPr lang="en-US" sz="2600"/>
              <a:t>stack is able to record combinations of two different DNA signals, release the signals into solution in reverse order, and then re-record</a:t>
            </a:r>
            <a:endParaRPr sz="2600"/>
          </a:p>
          <a:p>
            <a:pPr indent="-393700" lvl="1" marL="914400" rtl="0" algn="l">
              <a:spcBef>
                <a:spcPts val="0"/>
              </a:spcBef>
              <a:spcAft>
                <a:spcPts val="0"/>
              </a:spcAft>
              <a:buSzPts val="2600"/>
              <a:buChar char="-"/>
            </a:pPr>
            <a:r>
              <a:rPr lang="en-US" sz="2600"/>
              <a:t>social implications + ethical concerns?</a:t>
            </a:r>
            <a:endParaRPr sz="2600"/>
          </a:p>
          <a:p>
            <a:pPr indent="-393700" lvl="2" marL="1371600" rtl="0" algn="l">
              <a:spcBef>
                <a:spcPts val="0"/>
              </a:spcBef>
              <a:spcAft>
                <a:spcPts val="0"/>
              </a:spcAft>
              <a:buSzPts val="2600"/>
              <a:buChar char="-"/>
            </a:pPr>
            <a:r>
              <a:rPr lang="en-US" sz="2200"/>
              <a:t>accuracy limits</a:t>
            </a:r>
            <a:endParaRPr sz="2200"/>
          </a:p>
          <a:p>
            <a:pPr indent="-393700" lvl="2" marL="1371600" rtl="0" algn="l">
              <a:spcBef>
                <a:spcPts val="0"/>
              </a:spcBef>
              <a:spcAft>
                <a:spcPts val="0"/>
              </a:spcAft>
              <a:buSzPts val="2600"/>
              <a:buChar char="-"/>
            </a:pPr>
            <a:r>
              <a:rPr lang="en-US" sz="2200"/>
              <a:t>performance of stack dependent on efficiency of “washing steps” between stack operations</a:t>
            </a:r>
            <a:endParaRPr sz="2200"/>
          </a:p>
          <a:p>
            <a:pPr indent="-393700" lvl="3" marL="1828800" rtl="0" algn="l">
              <a:spcBef>
                <a:spcPts val="0"/>
              </a:spcBef>
              <a:spcAft>
                <a:spcPts val="0"/>
              </a:spcAft>
              <a:buSzPts val="2600"/>
              <a:buChar char="-"/>
            </a:pPr>
            <a:r>
              <a:rPr lang="en-US" sz="2200"/>
              <a:t>what if certain DNA needs more stack operations to parse than other? what kind of inequalities can this create between more common and more rare DNA? what are some social consequences of using a stack for DNA sequencing?</a:t>
            </a:r>
            <a:endParaRPr sz="2200"/>
          </a:p>
        </p:txBody>
      </p:sp>
      <p:sp>
        <p:nvSpPr>
          <p:cNvPr id="390" name="Google Shape;390;g122c6ea6cb6_0_44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391" name="Google Shape;391;g122c6ea6cb6_0_448"/>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What is a Queue?</a:t>
            </a:r>
            <a:endParaRPr/>
          </a:p>
        </p:txBody>
      </p:sp>
      <p:sp>
        <p:nvSpPr>
          <p:cNvPr id="398" name="Google Shape;398;p13"/>
          <p:cNvSpPr txBox="1"/>
          <p:nvPr>
            <p:ph idx="1" type="body"/>
          </p:nvPr>
        </p:nvSpPr>
        <p:spPr>
          <a:xfrm>
            <a:off x="575240" y="1463857"/>
            <a:ext cx="6848817" cy="1719262"/>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b="1" lang="en-US">
                <a:solidFill>
                  <a:srgbClr val="4C3282"/>
                </a:solidFill>
              </a:rPr>
              <a:t>queue</a:t>
            </a:r>
            <a:r>
              <a:rPr lang="en-US">
                <a:solidFill>
                  <a:srgbClr val="4C3282"/>
                </a:solidFill>
              </a:rPr>
              <a:t>:</a:t>
            </a:r>
            <a:r>
              <a:rPr lang="en-US"/>
              <a:t> Retrieves elements in the order they were added.</a:t>
            </a:r>
            <a:endParaRPr/>
          </a:p>
          <a:p>
            <a:pPr indent="-137159" lvl="1" marL="265176" rtl="0" algn="l">
              <a:lnSpc>
                <a:spcPct val="90000"/>
              </a:lnSpc>
              <a:spcBef>
                <a:spcPts val="400"/>
              </a:spcBef>
              <a:spcAft>
                <a:spcPts val="0"/>
              </a:spcAft>
              <a:buSzPts val="1800"/>
              <a:buChar char="-"/>
            </a:pPr>
            <a:r>
              <a:rPr lang="en-US"/>
              <a:t>First-In, First-Out ("FIFO")</a:t>
            </a:r>
            <a:endParaRPr/>
          </a:p>
          <a:p>
            <a:pPr indent="-137159" lvl="1" marL="265176" rtl="0" algn="l">
              <a:lnSpc>
                <a:spcPct val="90000"/>
              </a:lnSpc>
              <a:spcBef>
                <a:spcPts val="600"/>
              </a:spcBef>
              <a:spcAft>
                <a:spcPts val="0"/>
              </a:spcAft>
              <a:buSzPts val="1800"/>
              <a:buChar char="-"/>
            </a:pPr>
            <a:r>
              <a:rPr lang="en-US"/>
              <a:t>Elements are stored in order of insertion but don't have indexes.</a:t>
            </a:r>
            <a:endParaRPr/>
          </a:p>
          <a:p>
            <a:pPr indent="-137159" lvl="1" marL="265176" rtl="0" algn="l">
              <a:lnSpc>
                <a:spcPct val="90000"/>
              </a:lnSpc>
              <a:spcBef>
                <a:spcPts val="600"/>
              </a:spcBef>
              <a:spcAft>
                <a:spcPts val="0"/>
              </a:spcAft>
              <a:buSzPts val="1800"/>
              <a:buChar char="-"/>
            </a:pPr>
            <a:r>
              <a:rPr lang="en-US"/>
              <a:t>Client can only add to the end of the queue, and can only examine/remove the front of the queue.</a:t>
            </a:r>
            <a:endParaRPr/>
          </a:p>
        </p:txBody>
      </p:sp>
      <p:sp>
        <p:nvSpPr>
          <p:cNvPr id="399" name="Google Shape;399;p1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SP 17 – ZORA FUNG</a:t>
            </a:r>
            <a:endParaRPr/>
          </a:p>
        </p:txBody>
      </p:sp>
      <p:sp>
        <p:nvSpPr>
          <p:cNvPr id="400" name="Google Shape;400;p1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401" name="Google Shape;401;p13"/>
          <p:cNvGraphicFramePr/>
          <p:nvPr/>
        </p:nvGraphicFramePr>
        <p:xfrm>
          <a:off x="5300886" y="3256337"/>
          <a:ext cx="3000000" cy="3000000"/>
        </p:xfrm>
        <a:graphic>
          <a:graphicData uri="http://schemas.openxmlformats.org/drawingml/2006/table">
            <a:tbl>
              <a:tblPr>
                <a:noFill/>
                <a:tableStyleId>{273EF3FF-9DE8-4DC4-9F09-2CF3E27C65FB}</a:tableStyleId>
              </a:tblPr>
              <a:tblGrid>
                <a:gridCol w="852500"/>
                <a:gridCol w="854075"/>
                <a:gridCol w="852475"/>
              </a:tblGrid>
              <a:tr h="482600">
                <a:tc>
                  <a:txBody>
                    <a:bodyPr/>
                    <a:lstStyle/>
                    <a:p>
                      <a:pPr indent="0" lvl="0" marL="0" marR="0" rtl="0" algn="ct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front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back</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482600">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r>
            </a:tbl>
          </a:graphicData>
        </a:graphic>
      </p:graphicFrame>
      <p:cxnSp>
        <p:nvCxnSpPr>
          <p:cNvPr id="402" name="Google Shape;402;p13"/>
          <p:cNvCxnSpPr/>
          <p:nvPr/>
        </p:nvCxnSpPr>
        <p:spPr>
          <a:xfrm rot="10800000">
            <a:off x="7967886" y="3942137"/>
            <a:ext cx="685800" cy="0"/>
          </a:xfrm>
          <a:prstGeom prst="straightConnector1">
            <a:avLst/>
          </a:prstGeom>
          <a:noFill/>
          <a:ln cap="flat" cmpd="sng" w="9525">
            <a:solidFill>
              <a:schemeClr val="dk1"/>
            </a:solidFill>
            <a:prstDash val="solid"/>
            <a:round/>
            <a:headEnd len="med" w="med" type="none"/>
            <a:tailEnd len="med" w="med" type="triangle"/>
          </a:ln>
        </p:spPr>
      </p:cxnSp>
      <p:sp>
        <p:nvSpPr>
          <p:cNvPr id="403" name="Google Shape;403;p13"/>
          <p:cNvSpPr txBox="1"/>
          <p:nvPr/>
        </p:nvSpPr>
        <p:spPr>
          <a:xfrm>
            <a:off x="8272686" y="3545262"/>
            <a:ext cx="5969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add</a:t>
            </a:r>
            <a:endParaRPr/>
          </a:p>
        </p:txBody>
      </p:sp>
      <p:cxnSp>
        <p:nvCxnSpPr>
          <p:cNvPr id="404" name="Google Shape;404;p13"/>
          <p:cNvCxnSpPr/>
          <p:nvPr/>
        </p:nvCxnSpPr>
        <p:spPr>
          <a:xfrm rot="10800000">
            <a:off x="4538886" y="3956425"/>
            <a:ext cx="685800" cy="0"/>
          </a:xfrm>
          <a:prstGeom prst="straightConnector1">
            <a:avLst/>
          </a:prstGeom>
          <a:noFill/>
          <a:ln cap="flat" cmpd="sng" w="9525">
            <a:solidFill>
              <a:schemeClr val="dk1"/>
            </a:solidFill>
            <a:prstDash val="solid"/>
            <a:round/>
            <a:headEnd len="med" w="med" type="none"/>
            <a:tailEnd len="med" w="med" type="triangle"/>
          </a:ln>
        </p:spPr>
      </p:cxnSp>
      <p:sp>
        <p:nvSpPr>
          <p:cNvPr id="405" name="Google Shape;405;p13"/>
          <p:cNvSpPr txBox="1"/>
          <p:nvPr/>
        </p:nvSpPr>
        <p:spPr>
          <a:xfrm>
            <a:off x="3472086" y="3530975"/>
            <a:ext cx="1709738"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remove, peek</a:t>
            </a:r>
            <a:endParaRPr/>
          </a:p>
        </p:txBody>
      </p:sp>
      <p:pic>
        <p:nvPicPr>
          <p:cNvPr id="406" name="Google Shape;406;p13"/>
          <p:cNvPicPr preferRelativeResize="0"/>
          <p:nvPr/>
        </p:nvPicPr>
        <p:blipFill rotWithShape="1">
          <a:blip r:embed="rId3">
            <a:alphaModFix/>
          </a:blip>
          <a:srcRect b="0" l="0" r="0" t="0"/>
          <a:stretch/>
        </p:blipFill>
        <p:spPr>
          <a:xfrm>
            <a:off x="8666030" y="1463556"/>
            <a:ext cx="2819400" cy="1719262"/>
          </a:xfrm>
          <a:prstGeom prst="rect">
            <a:avLst/>
          </a:prstGeom>
          <a:noFill/>
          <a:ln>
            <a:noFill/>
          </a:ln>
        </p:spPr>
      </p:pic>
      <p:grpSp>
        <p:nvGrpSpPr>
          <p:cNvPr id="407" name="Google Shape;407;p13"/>
          <p:cNvGrpSpPr/>
          <p:nvPr/>
        </p:nvGrpSpPr>
        <p:grpSpPr>
          <a:xfrm>
            <a:off x="575239" y="3369033"/>
            <a:ext cx="2335392" cy="2751705"/>
            <a:chOff x="908857" y="1530095"/>
            <a:chExt cx="2335392" cy="2751705"/>
          </a:xfrm>
        </p:grpSpPr>
        <p:sp>
          <p:nvSpPr>
            <p:cNvPr id="408" name="Google Shape;408;p13"/>
            <p:cNvSpPr/>
            <p:nvPr/>
          </p:nvSpPr>
          <p:spPr>
            <a:xfrm>
              <a:off x="908857" y="2061556"/>
              <a:ext cx="2335391" cy="2220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09" name="Google Shape;409;p13"/>
            <p:cNvSpPr/>
            <p:nvPr/>
          </p:nvSpPr>
          <p:spPr>
            <a:xfrm>
              <a:off x="908857" y="1530095"/>
              <a:ext cx="2335391"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Queue ADT</a:t>
              </a:r>
              <a:endParaRPr/>
            </a:p>
          </p:txBody>
        </p:sp>
        <p:sp>
          <p:nvSpPr>
            <p:cNvPr id="410" name="Google Shape;410;p13"/>
            <p:cNvSpPr txBox="1"/>
            <p:nvPr/>
          </p:nvSpPr>
          <p:spPr>
            <a:xfrm>
              <a:off x="1076295" y="2988919"/>
              <a:ext cx="21679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add(item)</a:t>
              </a:r>
              <a:r>
                <a:rPr lang="en-US" sz="1200">
                  <a:solidFill>
                    <a:schemeClr val="dk1"/>
                  </a:solidFill>
                  <a:latin typeface="Quattrocento Sans"/>
                  <a:ea typeface="Quattrocento Sans"/>
                  <a:cs typeface="Quattrocento Sans"/>
                  <a:sym typeface="Quattrocento Sans"/>
                </a:rPr>
                <a:t> add item to back </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a:t>
              </a:r>
              <a:r>
                <a:rPr lang="en-US" sz="1200">
                  <a:solidFill>
                    <a:schemeClr val="dk1"/>
                  </a:solidFill>
                  <a:latin typeface="Quattrocento Sans"/>
                  <a:ea typeface="Quattrocento Sans"/>
                  <a:cs typeface="Quattrocento Sans"/>
                  <a:sym typeface="Quattrocento Sans"/>
                </a:rPr>
                <a:t> remove and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411" name="Google Shape;411;p13"/>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412" name="Google Shape;412;p13"/>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413" name="Google Shape;413;p13"/>
            <p:cNvSpPr txBox="1"/>
            <p:nvPr/>
          </p:nvSpPr>
          <p:spPr>
            <a:xfrm>
              <a:off x="1076295" y="2335727"/>
              <a:ext cx="18612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414" name="Google Shape;414;p13"/>
          <p:cNvSpPr txBox="1"/>
          <p:nvPr/>
        </p:nvSpPr>
        <p:spPr>
          <a:xfrm>
            <a:off x="3193254" y="4486220"/>
            <a:ext cx="7910624" cy="2108504"/>
          </a:xfrm>
          <a:prstGeom prst="rect">
            <a:avLst/>
          </a:prstGeom>
          <a:noFill/>
          <a:ln>
            <a:noFill/>
          </a:ln>
        </p:spPr>
        <p:txBody>
          <a:bodyPr anchorCtr="0" anchor="t" bIns="45700" lIns="45700" spcFirstLastPara="1" rIns="45700" wrap="square" tIns="45700">
            <a:normAutofit/>
          </a:bodyPr>
          <a:lstStyle/>
          <a:p>
            <a:pPr indent="0" lvl="0" marL="0" marR="0" rtl="0" algn="l">
              <a:lnSpc>
                <a:spcPct val="90000"/>
              </a:lnSpc>
              <a:spcBef>
                <a:spcPts val="0"/>
              </a:spcBef>
              <a:spcAft>
                <a:spcPts val="0"/>
              </a:spcAft>
              <a:buClr>
                <a:schemeClr val="accent1"/>
              </a:buClr>
              <a:buSzPts val="2200"/>
              <a:buFont typeface="Twentieth Century"/>
              <a:buNone/>
            </a:pPr>
            <a:r>
              <a:rPr lang="en-US" sz="2200">
                <a:solidFill>
                  <a:srgbClr val="B6A479"/>
                </a:solidFill>
                <a:latin typeface="Quattrocento Sans"/>
                <a:ea typeface="Quattrocento Sans"/>
                <a:cs typeface="Quattrocento Sans"/>
                <a:sym typeface="Quattrocento Sans"/>
              </a:rPr>
              <a:t>supported operations:</a:t>
            </a:r>
            <a:endParaRPr/>
          </a:p>
          <a:p>
            <a:pPr indent="-137159" lvl="1" marL="265176" marR="0" rtl="0" algn="l">
              <a:lnSpc>
                <a:spcPct val="90000"/>
              </a:lnSpc>
              <a:spcBef>
                <a:spcPts val="4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add(item): </a:t>
            </a:r>
            <a:r>
              <a:rPr b="0" i="0" lang="en-US" sz="1800" u="none" cap="none" strike="noStrike">
                <a:solidFill>
                  <a:schemeClr val="dk1"/>
                </a:solidFill>
                <a:latin typeface="Quattrocento Sans"/>
                <a:ea typeface="Quattrocento Sans"/>
                <a:cs typeface="Quattrocento Sans"/>
                <a:sym typeface="Quattrocento Sans"/>
              </a:rPr>
              <a:t>aka “enqueue” add an element to the back.</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remove():</a:t>
            </a:r>
            <a:r>
              <a:rPr b="0" i="0" lang="en-US" sz="1800" u="none" cap="none" strike="noStrike">
                <a:solidFill>
                  <a:schemeClr val="dk1"/>
                </a:solidFill>
                <a:latin typeface="Quattrocento Sans"/>
                <a:ea typeface="Quattrocento Sans"/>
                <a:cs typeface="Quattrocento Sans"/>
                <a:sym typeface="Quattrocento Sans"/>
              </a:rPr>
              <a:t> aka “dequeue” Remove the front element and return.</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peek()</a:t>
            </a:r>
            <a:r>
              <a:rPr b="0" i="0" lang="en-US" sz="1800" u="none" cap="none" strike="noStrike">
                <a:solidFill>
                  <a:schemeClr val="dk1"/>
                </a:solidFill>
                <a:latin typeface="Quattrocento Sans"/>
                <a:ea typeface="Quattrocento Sans"/>
                <a:cs typeface="Quattrocento Sans"/>
                <a:sym typeface="Quattrocento Sans"/>
              </a:rPr>
              <a:t>: Examine the front element without removing it.</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size(): </a:t>
            </a:r>
            <a:r>
              <a:rPr b="0" i="0" lang="en-US" sz="1800" u="none" cap="none" strike="noStrike">
                <a:solidFill>
                  <a:schemeClr val="dk1"/>
                </a:solidFill>
                <a:latin typeface="Quattrocento Sans"/>
                <a:ea typeface="Quattrocento Sans"/>
                <a:cs typeface="Quattrocento Sans"/>
                <a:sym typeface="Quattrocento Sans"/>
              </a:rPr>
              <a:t>how many items are stored in the queue?</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isEmpty(): </a:t>
            </a:r>
            <a:r>
              <a:rPr b="0" i="0" lang="en-US" sz="1800" u="none" cap="none" strike="noStrike">
                <a:solidFill>
                  <a:schemeClr val="dk1"/>
                </a:solidFill>
                <a:latin typeface="Quattrocento Sans"/>
                <a:ea typeface="Quattrocento Sans"/>
                <a:cs typeface="Quattrocento Sans"/>
                <a:sym typeface="Quattrocento Sans"/>
              </a:rPr>
              <a:t>if 1 or more items in the queue returns true, false otherwise</a:t>
            </a:r>
            <a:endParaRPr/>
          </a:p>
          <a:p>
            <a:pPr indent="0" lvl="0" marL="91440" marR="0" rtl="0" algn="l">
              <a:lnSpc>
                <a:spcPct val="90000"/>
              </a:lnSpc>
              <a:spcBef>
                <a:spcPts val="1600"/>
              </a:spcBef>
              <a:spcAft>
                <a:spcPts val="0"/>
              </a:spcAft>
              <a:buClr>
                <a:schemeClr val="accent1"/>
              </a:buClr>
              <a:buSzPts val="2200"/>
              <a:buFont typeface="Twentieth Century"/>
              <a:buNone/>
            </a:pPr>
            <a:r>
              <a:t/>
            </a:r>
            <a:endParaRPr sz="2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Queue with an Array</a:t>
            </a:r>
            <a:endParaRPr/>
          </a:p>
        </p:txBody>
      </p:sp>
      <p:graphicFrame>
        <p:nvGraphicFramePr>
          <p:cNvPr id="421" name="Google Shape;421;p14"/>
          <p:cNvGraphicFramePr/>
          <p:nvPr/>
        </p:nvGraphicFramePr>
        <p:xfrm>
          <a:off x="3117867" y="4709369"/>
          <a:ext cx="3000000" cy="3000000"/>
        </p:xfrm>
        <a:graphic>
          <a:graphicData uri="http://schemas.openxmlformats.org/drawingml/2006/table">
            <a:tbl>
              <a:tblPr bandRow="1" firstRow="1">
                <a:noFill/>
                <a:tableStyleId>{AA3DD6F6-CA57-4835-A994-4F125AC3806B}</a:tableStyleId>
              </a:tblPr>
              <a:tblGrid>
                <a:gridCol w="717850"/>
                <a:gridCol w="717850"/>
                <a:gridCol w="717850"/>
                <a:gridCol w="717850"/>
                <a:gridCol w="717850"/>
              </a:tblGrid>
              <a:tr h="507325">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extLst>
                            <a:ext uri="http://customooxmlschemas.google.com/">
                              <go:slidesCustomData xmlns:go="http://customooxmlschemas.google.com/" textRoundtripDataId="1"/>
                            </a:ext>
                          </a:extLst>
                        </a:rPr>
                        <a:t>4</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r>
              <a:tr h="5073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22" name="Google Shape;422;p1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23" name="Google Shape;423;p14"/>
          <p:cNvSpPr txBox="1"/>
          <p:nvPr/>
        </p:nvSpPr>
        <p:spPr>
          <a:xfrm>
            <a:off x="666609" y="5196751"/>
            <a:ext cx="2113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add(5)</a:t>
            </a:r>
            <a:endParaRPr/>
          </a:p>
        </p:txBody>
      </p:sp>
      <p:sp>
        <p:nvSpPr>
          <p:cNvPr id="424" name="Google Shape;424;p14"/>
          <p:cNvSpPr txBox="1"/>
          <p:nvPr/>
        </p:nvSpPr>
        <p:spPr>
          <a:xfrm>
            <a:off x="3439875" y="5815883"/>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25" name="Google Shape;425;p14"/>
          <p:cNvSpPr txBox="1"/>
          <p:nvPr/>
        </p:nvSpPr>
        <p:spPr>
          <a:xfrm>
            <a:off x="5830273" y="5815883"/>
            <a:ext cx="322524" cy="369332"/>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426" name="Google Shape;426;p14"/>
          <p:cNvSpPr txBox="1"/>
          <p:nvPr/>
        </p:nvSpPr>
        <p:spPr>
          <a:xfrm>
            <a:off x="3316573" y="5261612"/>
            <a:ext cx="3385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ourier New"/>
                <a:ea typeface="Courier New"/>
                <a:cs typeface="Courier New"/>
                <a:sym typeface="Courier New"/>
              </a:rPr>
              <a:t>5</a:t>
            </a:r>
            <a:endParaRPr/>
          </a:p>
        </p:txBody>
      </p:sp>
      <p:sp>
        <p:nvSpPr>
          <p:cNvPr id="427" name="Google Shape;427;p14"/>
          <p:cNvSpPr txBox="1"/>
          <p:nvPr/>
        </p:nvSpPr>
        <p:spPr>
          <a:xfrm>
            <a:off x="4041123" y="5261612"/>
            <a:ext cx="3385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ourier New"/>
                <a:ea typeface="Courier New"/>
                <a:cs typeface="Courier New"/>
                <a:sym typeface="Courier New"/>
              </a:rPr>
              <a:t>8</a:t>
            </a:r>
            <a:endParaRPr/>
          </a:p>
        </p:txBody>
      </p:sp>
      <p:sp>
        <p:nvSpPr>
          <p:cNvPr id="428" name="Google Shape;428;p14"/>
          <p:cNvSpPr txBox="1"/>
          <p:nvPr/>
        </p:nvSpPr>
        <p:spPr>
          <a:xfrm>
            <a:off x="4743237" y="5261612"/>
            <a:ext cx="3385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ourier New"/>
                <a:ea typeface="Courier New"/>
                <a:cs typeface="Courier New"/>
                <a:sym typeface="Courier New"/>
              </a:rPr>
              <a:t>9</a:t>
            </a:r>
            <a:endParaRPr/>
          </a:p>
        </p:txBody>
      </p:sp>
      <p:sp>
        <p:nvSpPr>
          <p:cNvPr id="429" name="Google Shape;429;p14"/>
          <p:cNvSpPr txBox="1"/>
          <p:nvPr/>
        </p:nvSpPr>
        <p:spPr>
          <a:xfrm>
            <a:off x="5830273" y="5815477"/>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430" name="Google Shape;430;p14"/>
          <p:cNvSpPr txBox="1"/>
          <p:nvPr/>
        </p:nvSpPr>
        <p:spPr>
          <a:xfrm>
            <a:off x="5830273" y="5815477"/>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sp>
        <p:nvSpPr>
          <p:cNvPr id="431" name="Google Shape;431;p14"/>
          <p:cNvSpPr txBox="1"/>
          <p:nvPr/>
        </p:nvSpPr>
        <p:spPr>
          <a:xfrm>
            <a:off x="5830273" y="5815477"/>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grpSp>
        <p:nvGrpSpPr>
          <p:cNvPr id="432" name="Google Shape;432;p14"/>
          <p:cNvGrpSpPr/>
          <p:nvPr/>
        </p:nvGrpSpPr>
        <p:grpSpPr>
          <a:xfrm>
            <a:off x="3514990" y="1517683"/>
            <a:ext cx="3012290" cy="3203822"/>
            <a:chOff x="902359" y="1530095"/>
            <a:chExt cx="3012290" cy="3203822"/>
          </a:xfrm>
        </p:grpSpPr>
        <p:sp>
          <p:nvSpPr>
            <p:cNvPr id="433" name="Google Shape;433;p14"/>
            <p:cNvSpPr/>
            <p:nvPr/>
          </p:nvSpPr>
          <p:spPr>
            <a:xfrm>
              <a:off x="908858" y="2061556"/>
              <a:ext cx="3005791" cy="2672361"/>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34" name="Google Shape;434;p14"/>
            <p:cNvSpPr/>
            <p:nvPr/>
          </p:nvSpPr>
          <p:spPr>
            <a:xfrm>
              <a:off x="908858" y="1530095"/>
              <a:ext cx="3005791"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ArrayQueue&lt;E&gt;</a:t>
              </a:r>
              <a:endParaRPr/>
            </a:p>
          </p:txBody>
        </p:sp>
        <p:sp>
          <p:nvSpPr>
            <p:cNvPr id="435" name="Google Shape;435;p14"/>
            <p:cNvSpPr txBox="1"/>
            <p:nvPr/>
          </p:nvSpPr>
          <p:spPr>
            <a:xfrm>
              <a:off x="995360" y="3278792"/>
              <a:ext cx="290043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add</a:t>
              </a:r>
              <a:r>
                <a:rPr lang="en-US" sz="1200">
                  <a:solidFill>
                    <a:schemeClr val="dk1"/>
                  </a:solidFill>
                  <a:latin typeface="Courier New"/>
                  <a:ea typeface="Courier New"/>
                  <a:cs typeface="Courier New"/>
                  <a:sym typeface="Courier New"/>
                </a:rPr>
                <a:t> – data[size] = value, if out of room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remove</a:t>
              </a:r>
              <a:r>
                <a:rPr lang="en-US" sz="1200">
                  <a:solidFill>
                    <a:schemeClr val="dk1"/>
                  </a:solidFill>
                  <a:latin typeface="Courier New"/>
                  <a:ea typeface="Courier New"/>
                  <a:cs typeface="Courier New"/>
                  <a:sym typeface="Courier New"/>
                </a:rPr>
                <a:t> – return data[size - 1], size-1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 return data[size - 1]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 return size == 0</a:t>
              </a:r>
              <a:endParaRPr/>
            </a:p>
          </p:txBody>
        </p:sp>
        <p:sp>
          <p:nvSpPr>
            <p:cNvPr id="436" name="Google Shape;436;p14"/>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437" name="Google Shape;437;p14"/>
            <p:cNvSpPr txBox="1"/>
            <p:nvPr/>
          </p:nvSpPr>
          <p:spPr>
            <a:xfrm>
              <a:off x="902359" y="3064088"/>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438" name="Google Shape;438;p14"/>
            <p:cNvSpPr txBox="1"/>
            <p:nvPr/>
          </p:nvSpPr>
          <p:spPr>
            <a:xfrm>
              <a:off x="1071636" y="2294485"/>
              <a:ext cx="203523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front index</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back index</a:t>
              </a:r>
              <a:endParaRPr/>
            </a:p>
          </p:txBody>
        </p:sp>
      </p:grpSp>
      <p:grpSp>
        <p:nvGrpSpPr>
          <p:cNvPr id="439" name="Google Shape;439;p14"/>
          <p:cNvGrpSpPr/>
          <p:nvPr/>
        </p:nvGrpSpPr>
        <p:grpSpPr>
          <a:xfrm>
            <a:off x="575239" y="1517683"/>
            <a:ext cx="2335392" cy="2751705"/>
            <a:chOff x="908857" y="1530095"/>
            <a:chExt cx="2335392" cy="2751705"/>
          </a:xfrm>
        </p:grpSpPr>
        <p:sp>
          <p:nvSpPr>
            <p:cNvPr id="440" name="Google Shape;440;p14"/>
            <p:cNvSpPr/>
            <p:nvPr/>
          </p:nvSpPr>
          <p:spPr>
            <a:xfrm>
              <a:off x="908857" y="2061556"/>
              <a:ext cx="2335391" cy="2220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41" name="Google Shape;441;p14"/>
            <p:cNvSpPr/>
            <p:nvPr/>
          </p:nvSpPr>
          <p:spPr>
            <a:xfrm>
              <a:off x="908857" y="1530095"/>
              <a:ext cx="2335391"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Queue ADT</a:t>
              </a:r>
              <a:endParaRPr/>
            </a:p>
          </p:txBody>
        </p:sp>
        <p:sp>
          <p:nvSpPr>
            <p:cNvPr id="442" name="Google Shape;442;p14"/>
            <p:cNvSpPr txBox="1"/>
            <p:nvPr/>
          </p:nvSpPr>
          <p:spPr>
            <a:xfrm>
              <a:off x="1076295" y="2988919"/>
              <a:ext cx="21679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add(item)</a:t>
              </a:r>
              <a:r>
                <a:rPr lang="en-US" sz="1200">
                  <a:solidFill>
                    <a:schemeClr val="dk1"/>
                  </a:solidFill>
                  <a:latin typeface="Quattrocento Sans"/>
                  <a:ea typeface="Quattrocento Sans"/>
                  <a:cs typeface="Quattrocento Sans"/>
                  <a:sym typeface="Quattrocento Sans"/>
                </a:rPr>
                <a:t> add item to back </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a:t>
              </a:r>
              <a:r>
                <a:rPr lang="en-US" sz="1200">
                  <a:solidFill>
                    <a:schemeClr val="dk1"/>
                  </a:solidFill>
                  <a:latin typeface="Quattrocento Sans"/>
                  <a:ea typeface="Quattrocento Sans"/>
                  <a:cs typeface="Quattrocento Sans"/>
                  <a:sym typeface="Quattrocento Sans"/>
                </a:rPr>
                <a:t> remove and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443" name="Google Shape;443;p14"/>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444" name="Google Shape;444;p14"/>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445" name="Google Shape;445;p14"/>
            <p:cNvSpPr txBox="1"/>
            <p:nvPr/>
          </p:nvSpPr>
          <p:spPr>
            <a:xfrm>
              <a:off x="1076295" y="2335727"/>
              <a:ext cx="18612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446" name="Google Shape;446;p14"/>
          <p:cNvSpPr txBox="1"/>
          <p:nvPr/>
        </p:nvSpPr>
        <p:spPr>
          <a:xfrm>
            <a:off x="3439875" y="6127629"/>
            <a:ext cx="14253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 = 0</a:t>
            </a:r>
            <a:endParaRPr/>
          </a:p>
        </p:txBody>
      </p:sp>
      <p:sp>
        <p:nvSpPr>
          <p:cNvPr id="447" name="Google Shape;447;p14"/>
          <p:cNvSpPr txBox="1"/>
          <p:nvPr/>
        </p:nvSpPr>
        <p:spPr>
          <a:xfrm>
            <a:off x="3439875" y="6426015"/>
            <a:ext cx="12875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 = 0</a:t>
            </a:r>
            <a:endParaRPr/>
          </a:p>
        </p:txBody>
      </p:sp>
      <p:sp>
        <p:nvSpPr>
          <p:cNvPr id="448" name="Google Shape;448;p14"/>
          <p:cNvSpPr/>
          <p:nvPr/>
        </p:nvSpPr>
        <p:spPr>
          <a:xfrm>
            <a:off x="7138021" y="1510353"/>
            <a:ext cx="4754610" cy="286832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49" name="Google Shape;449;p14"/>
          <p:cNvSpPr txBox="1"/>
          <p:nvPr/>
        </p:nvSpPr>
        <p:spPr>
          <a:xfrm>
            <a:off x="7276873" y="1691022"/>
            <a:ext cx="2050964" cy="2412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add()</a:t>
            </a:r>
            <a:endParaRPr/>
          </a:p>
        </p:txBody>
      </p:sp>
      <p:sp>
        <p:nvSpPr>
          <p:cNvPr id="450" name="Google Shape;450;p14"/>
          <p:cNvSpPr txBox="1"/>
          <p:nvPr/>
        </p:nvSpPr>
        <p:spPr>
          <a:xfrm>
            <a:off x="8694240" y="3670437"/>
            <a:ext cx="33721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 if you have to resize</a:t>
            </a:r>
            <a:br>
              <a:rPr lang="en-US" sz="1800">
                <a:solidFill>
                  <a:schemeClr val="dk1"/>
                </a:solidFill>
                <a:latin typeface="Quattrocento Sans"/>
                <a:ea typeface="Quattrocento Sans"/>
                <a:cs typeface="Quattrocento Sans"/>
                <a:sym typeface="Quattrocento Sans"/>
              </a:rPr>
            </a:br>
            <a:r>
              <a:rPr lang="en-US" sz="1800">
                <a:solidFill>
                  <a:schemeClr val="dk1"/>
                </a:solidFill>
                <a:latin typeface="Quattrocento Sans"/>
                <a:ea typeface="Quattrocento Sans"/>
                <a:cs typeface="Quattrocento Sans"/>
                <a:sym typeface="Quattrocento Sans"/>
              </a:rPr>
              <a:t>O(1) otherwise</a:t>
            </a:r>
            <a:endParaRPr/>
          </a:p>
        </p:txBody>
      </p:sp>
      <p:sp>
        <p:nvSpPr>
          <p:cNvPr id="451" name="Google Shape;451;p14"/>
          <p:cNvSpPr txBox="1"/>
          <p:nvPr/>
        </p:nvSpPr>
        <p:spPr>
          <a:xfrm>
            <a:off x="8694240" y="2056743"/>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52" name="Google Shape;452;p14"/>
          <p:cNvSpPr txBox="1"/>
          <p:nvPr/>
        </p:nvSpPr>
        <p:spPr>
          <a:xfrm>
            <a:off x="8694240" y="2453100"/>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53" name="Google Shape;453;p14"/>
          <p:cNvSpPr txBox="1"/>
          <p:nvPr/>
        </p:nvSpPr>
        <p:spPr>
          <a:xfrm>
            <a:off x="8694240" y="2893521"/>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54" name="Google Shape;454;p14"/>
          <p:cNvSpPr txBox="1"/>
          <p:nvPr/>
        </p:nvSpPr>
        <p:spPr>
          <a:xfrm>
            <a:off x="8694240" y="3301105"/>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55" name="Google Shape;455;p14"/>
          <p:cNvSpPr txBox="1"/>
          <p:nvPr/>
        </p:nvSpPr>
        <p:spPr>
          <a:xfrm>
            <a:off x="4413934" y="6428495"/>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456" name="Google Shape;456;p14"/>
          <p:cNvSpPr txBox="1"/>
          <p:nvPr/>
        </p:nvSpPr>
        <p:spPr>
          <a:xfrm>
            <a:off x="4409409" y="6426015"/>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sp>
        <p:nvSpPr>
          <p:cNvPr id="457" name="Google Shape;457;p14"/>
          <p:cNvSpPr txBox="1"/>
          <p:nvPr/>
        </p:nvSpPr>
        <p:spPr>
          <a:xfrm>
            <a:off x="4558051" y="6119709"/>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458" name="Google Shape;458;p14"/>
          <p:cNvSpPr txBox="1"/>
          <p:nvPr>
            <p:ph idx="11" type="ftr"/>
          </p:nvPr>
        </p:nvSpPr>
        <p:spPr>
          <a:xfrm>
            <a:off x="5715301" y="6521027"/>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459" name="Google Shape;459;p14"/>
          <p:cNvSpPr txBox="1"/>
          <p:nvPr/>
        </p:nvSpPr>
        <p:spPr>
          <a:xfrm>
            <a:off x="677575" y="550235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add(8)</a:t>
            </a:r>
            <a:endParaRPr/>
          </a:p>
        </p:txBody>
      </p:sp>
      <p:sp>
        <p:nvSpPr>
          <p:cNvPr id="460" name="Google Shape;460;p14"/>
          <p:cNvSpPr txBox="1"/>
          <p:nvPr/>
        </p:nvSpPr>
        <p:spPr>
          <a:xfrm>
            <a:off x="677575" y="58505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add(9)</a:t>
            </a:r>
            <a:endParaRPr/>
          </a:p>
        </p:txBody>
      </p:sp>
      <p:sp>
        <p:nvSpPr>
          <p:cNvPr id="461" name="Google Shape;461;p14"/>
          <p:cNvSpPr txBox="1"/>
          <p:nvPr/>
        </p:nvSpPr>
        <p:spPr>
          <a:xfrm>
            <a:off x="677575" y="62008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remove()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500"/>
                                        <p:tgtEl>
                                          <p:spTgt spid="4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6"/>
                                        </p:tgtEl>
                                      </p:cBhvr>
                                    </p:animEffect>
                                    <p:set>
                                      <p:cBhvr>
                                        <p:cTn dur="1" fill="hold">
                                          <p:stCondLst>
                                            <p:cond delay="500"/>
                                          </p:stCondLst>
                                        </p:cTn>
                                        <p:tgtEl>
                                          <p:spTgt spid="4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1"/>
                                        </p:tgtEl>
                                      </p:cBhvr>
                                    </p:animEffect>
                                    <p:set>
                                      <p:cBhvr>
                                        <p:cTn dur="1" fill="hold">
                                          <p:stCondLst>
                                            <p:cond delay="500"/>
                                          </p:stCondLst>
                                        </p:cTn>
                                        <p:tgtEl>
                                          <p:spTgt spid="4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15"/>
          <p:cNvSpPr txBox="1"/>
          <p:nvPr>
            <p:ph type="title"/>
          </p:nvPr>
        </p:nvSpPr>
        <p:spPr>
          <a:xfrm>
            <a:off x="575239" y="1578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Queue with an Array</a:t>
            </a:r>
            <a:endParaRPr/>
          </a:p>
        </p:txBody>
      </p:sp>
      <p:sp>
        <p:nvSpPr>
          <p:cNvPr id="468" name="Google Shape;468;p1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22 - CHAMPION</a:t>
            </a:r>
            <a:endParaRPr/>
          </a:p>
        </p:txBody>
      </p:sp>
      <p:sp>
        <p:nvSpPr>
          <p:cNvPr id="469" name="Google Shape;469;p1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470" name="Google Shape;470;p15"/>
          <p:cNvGraphicFramePr/>
          <p:nvPr/>
        </p:nvGraphicFramePr>
        <p:xfrm>
          <a:off x="6610932" y="2370402"/>
          <a:ext cx="3000000" cy="3000000"/>
        </p:xfrm>
        <a:graphic>
          <a:graphicData uri="http://schemas.openxmlformats.org/drawingml/2006/table">
            <a:tbl>
              <a:tblPr bandRow="1" firstRow="1">
                <a:noFill/>
                <a:tableStyleId>{AA3DD6F6-CA57-4835-A994-4F125AC3806B}</a:tableStyleId>
              </a:tblPr>
              <a:tblGrid>
                <a:gridCol w="790450"/>
                <a:gridCol w="790450"/>
                <a:gridCol w="790450"/>
                <a:gridCol w="790450"/>
                <a:gridCol w="790450"/>
              </a:tblGrid>
              <a:tr h="671950">
                <a:tc>
                  <a:txBody>
                    <a:bodyPr/>
                    <a:lstStyle/>
                    <a:p>
                      <a:pPr indent="0" lvl="0" marL="0" marR="0" rtl="0" algn="ctr">
                        <a:spcBef>
                          <a:spcPts val="0"/>
                        </a:spcBef>
                        <a:spcAft>
                          <a:spcPts val="0"/>
                        </a:spcAft>
                        <a:buNone/>
                      </a:pPr>
                      <a:r>
                        <a:rPr lang="en-US" sz="1800">
                          <a:solidFill>
                            <a:srgbClr val="B6A479"/>
                          </a:solidFill>
                        </a:rPr>
                        <a:t>0</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4</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r>
              <a:tr h="6719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71" name="Google Shape;471;p15"/>
          <p:cNvSpPr txBox="1"/>
          <p:nvPr/>
        </p:nvSpPr>
        <p:spPr>
          <a:xfrm>
            <a:off x="7107315" y="4005925"/>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72" name="Google Shape;472;p15"/>
          <p:cNvSpPr txBox="1"/>
          <p:nvPr/>
        </p:nvSpPr>
        <p:spPr>
          <a:xfrm>
            <a:off x="9497713" y="4005519"/>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473" name="Google Shape;473;p15"/>
          <p:cNvSpPr txBox="1"/>
          <p:nvPr/>
        </p:nvSpPr>
        <p:spPr>
          <a:xfrm>
            <a:off x="7341762" y="1395408"/>
            <a:ext cx="873957" cy="369332"/>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sp>
        <p:nvSpPr>
          <p:cNvPr id="474" name="Google Shape;474;p15"/>
          <p:cNvSpPr txBox="1"/>
          <p:nvPr/>
        </p:nvSpPr>
        <p:spPr>
          <a:xfrm>
            <a:off x="8996179" y="1399722"/>
            <a:ext cx="736099" cy="369332"/>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a:t>
            </a:r>
            <a:endParaRPr/>
          </a:p>
        </p:txBody>
      </p:sp>
      <p:cxnSp>
        <p:nvCxnSpPr>
          <p:cNvPr id="475" name="Google Shape;475;p15"/>
          <p:cNvCxnSpPr>
            <a:stCxn id="473" idx="2"/>
          </p:cNvCxnSpPr>
          <p:nvPr/>
        </p:nvCxnSpPr>
        <p:spPr>
          <a:xfrm>
            <a:off x="7778741" y="1764740"/>
            <a:ext cx="0" cy="770100"/>
          </a:xfrm>
          <a:prstGeom prst="straightConnector1">
            <a:avLst/>
          </a:prstGeom>
          <a:noFill/>
          <a:ln cap="flat" cmpd="sng" w="9525">
            <a:solidFill>
              <a:srgbClr val="B6A479"/>
            </a:solidFill>
            <a:prstDash val="solid"/>
            <a:round/>
            <a:headEnd len="sm" w="sm" type="none"/>
            <a:tailEnd len="med" w="med" type="triangle"/>
          </a:ln>
        </p:spPr>
      </p:cxnSp>
      <p:cxnSp>
        <p:nvCxnSpPr>
          <p:cNvPr id="476" name="Google Shape;476;p15"/>
          <p:cNvCxnSpPr>
            <a:stCxn id="474" idx="2"/>
          </p:cNvCxnSpPr>
          <p:nvPr/>
        </p:nvCxnSpPr>
        <p:spPr>
          <a:xfrm flipH="1">
            <a:off x="9358829" y="1769054"/>
            <a:ext cx="5400" cy="685200"/>
          </a:xfrm>
          <a:prstGeom prst="straightConnector1">
            <a:avLst/>
          </a:prstGeom>
          <a:noFill/>
          <a:ln cap="flat" cmpd="sng" w="9525">
            <a:solidFill>
              <a:srgbClr val="4C3282"/>
            </a:solidFill>
            <a:prstDash val="solid"/>
            <a:round/>
            <a:headEnd len="sm" w="sm" type="none"/>
            <a:tailEnd len="med" w="med" type="triangle"/>
          </a:ln>
        </p:spPr>
      </p:cxnSp>
      <p:sp>
        <p:nvSpPr>
          <p:cNvPr id="477" name="Google Shape;477;p15"/>
          <p:cNvSpPr txBox="1"/>
          <p:nvPr/>
        </p:nvSpPr>
        <p:spPr>
          <a:xfrm>
            <a:off x="7606397" y="3105069"/>
            <a:ext cx="3994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5</a:t>
            </a:r>
            <a:endParaRPr/>
          </a:p>
        </p:txBody>
      </p:sp>
      <p:sp>
        <p:nvSpPr>
          <p:cNvPr id="478" name="Google Shape;478;p15"/>
          <p:cNvSpPr txBox="1"/>
          <p:nvPr/>
        </p:nvSpPr>
        <p:spPr>
          <a:xfrm>
            <a:off x="8401276" y="3105069"/>
            <a:ext cx="3994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9</a:t>
            </a:r>
            <a:endParaRPr/>
          </a:p>
        </p:txBody>
      </p:sp>
      <p:sp>
        <p:nvSpPr>
          <p:cNvPr id="479" name="Google Shape;479;p15"/>
          <p:cNvSpPr txBox="1"/>
          <p:nvPr/>
        </p:nvSpPr>
        <p:spPr>
          <a:xfrm>
            <a:off x="9165608" y="3105069"/>
            <a:ext cx="3994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2</a:t>
            </a:r>
            <a:endParaRPr/>
          </a:p>
        </p:txBody>
      </p:sp>
      <p:sp>
        <p:nvSpPr>
          <p:cNvPr id="480" name="Google Shape;480;p15"/>
          <p:cNvSpPr txBox="1"/>
          <p:nvPr/>
        </p:nvSpPr>
        <p:spPr>
          <a:xfrm>
            <a:off x="9989958" y="3105069"/>
            <a:ext cx="3994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7</a:t>
            </a:r>
            <a:endParaRPr/>
          </a:p>
        </p:txBody>
      </p:sp>
      <p:sp>
        <p:nvSpPr>
          <p:cNvPr id="481" name="Google Shape;481;p15"/>
          <p:cNvSpPr txBox="1"/>
          <p:nvPr/>
        </p:nvSpPr>
        <p:spPr>
          <a:xfrm>
            <a:off x="6782047" y="3105069"/>
            <a:ext cx="3994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4</a:t>
            </a:r>
            <a:endParaRPr/>
          </a:p>
        </p:txBody>
      </p:sp>
      <p:sp>
        <p:nvSpPr>
          <p:cNvPr id="482" name="Google Shape;482;p15"/>
          <p:cNvSpPr txBox="1"/>
          <p:nvPr/>
        </p:nvSpPr>
        <p:spPr>
          <a:xfrm>
            <a:off x="999302" y="1525740"/>
            <a:ext cx="18444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Quattrocento Sans"/>
                <a:ea typeface="Quattrocento Sans"/>
                <a:cs typeface="Quattrocento Sans"/>
                <a:sym typeface="Quattrocento Sans"/>
              </a:rPr>
              <a:t>add(7)</a:t>
            </a:r>
            <a:endParaRPr/>
          </a:p>
        </p:txBody>
      </p:sp>
      <p:sp>
        <p:nvSpPr>
          <p:cNvPr id="483" name="Google Shape;483;p15"/>
          <p:cNvSpPr txBox="1"/>
          <p:nvPr/>
        </p:nvSpPr>
        <p:spPr>
          <a:xfrm>
            <a:off x="9497713" y="4005519"/>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cxnSp>
        <p:nvCxnSpPr>
          <p:cNvPr id="484" name="Google Shape;484;p15"/>
          <p:cNvCxnSpPr/>
          <p:nvPr/>
        </p:nvCxnSpPr>
        <p:spPr>
          <a:xfrm flipH="1">
            <a:off x="6981781" y="1594922"/>
            <a:ext cx="2008959" cy="993005"/>
          </a:xfrm>
          <a:prstGeom prst="straightConnector1">
            <a:avLst/>
          </a:prstGeom>
          <a:noFill/>
          <a:ln cap="flat" cmpd="sng" w="9525">
            <a:solidFill>
              <a:srgbClr val="4C3282"/>
            </a:solidFill>
            <a:prstDash val="solid"/>
            <a:round/>
            <a:headEnd len="sm" w="sm" type="none"/>
            <a:tailEnd len="med" w="med" type="triangle"/>
          </a:ln>
        </p:spPr>
      </p:cxnSp>
      <p:sp>
        <p:nvSpPr>
          <p:cNvPr id="485" name="Google Shape;485;p15"/>
          <p:cNvSpPr txBox="1"/>
          <p:nvPr/>
        </p:nvSpPr>
        <p:spPr>
          <a:xfrm>
            <a:off x="9492562" y="4005519"/>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a:t>
            </a:r>
            <a:endParaRPr/>
          </a:p>
        </p:txBody>
      </p:sp>
      <p:graphicFrame>
        <p:nvGraphicFramePr>
          <p:cNvPr id="486" name="Google Shape;486;p15"/>
          <p:cNvGraphicFramePr/>
          <p:nvPr/>
        </p:nvGraphicFramePr>
        <p:xfrm>
          <a:off x="1507625" y="5088946"/>
          <a:ext cx="3000000" cy="3000000"/>
        </p:xfrm>
        <a:graphic>
          <a:graphicData uri="http://schemas.openxmlformats.org/drawingml/2006/table">
            <a:tbl>
              <a:tblPr bandRow="1" firstRow="1">
                <a:noFill/>
                <a:tableStyleId>{AA3DD6F6-CA57-4835-A994-4F125AC3806B}</a:tableStyleId>
              </a:tblPr>
              <a:tblGrid>
                <a:gridCol w="889850"/>
                <a:gridCol w="889850"/>
                <a:gridCol w="889850"/>
                <a:gridCol w="889850"/>
                <a:gridCol w="889850"/>
                <a:gridCol w="889850"/>
                <a:gridCol w="889850"/>
                <a:gridCol w="889850"/>
                <a:gridCol w="889850"/>
                <a:gridCol w="889850"/>
              </a:tblGrid>
              <a:tr h="671950">
                <a:tc>
                  <a:txBody>
                    <a:bodyPr/>
                    <a:lstStyle/>
                    <a:p>
                      <a:pPr indent="0" lvl="0" marL="0" marR="0" rtl="0" algn="ctr">
                        <a:spcBef>
                          <a:spcPts val="0"/>
                        </a:spcBef>
                        <a:spcAft>
                          <a:spcPts val="0"/>
                        </a:spcAft>
                        <a:buNone/>
                      </a:pPr>
                      <a:r>
                        <a:rPr lang="en-US" sz="1800">
                          <a:solidFill>
                            <a:srgbClr val="B6A479"/>
                          </a:solidFill>
                        </a:rPr>
                        <a:t>0</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4</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5</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6</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7</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8</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9</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r>
              <a:tr h="671950">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9</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87" name="Google Shape;487;p15"/>
          <p:cNvSpPr txBox="1"/>
          <p:nvPr/>
        </p:nvSpPr>
        <p:spPr>
          <a:xfrm>
            <a:off x="1507625" y="3997186"/>
            <a:ext cx="873957" cy="369332"/>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cxnSp>
        <p:nvCxnSpPr>
          <p:cNvPr id="488" name="Google Shape;488;p15"/>
          <p:cNvCxnSpPr>
            <a:stCxn id="487" idx="2"/>
          </p:cNvCxnSpPr>
          <p:nvPr/>
        </p:nvCxnSpPr>
        <p:spPr>
          <a:xfrm>
            <a:off x="1944604" y="4366518"/>
            <a:ext cx="0" cy="770100"/>
          </a:xfrm>
          <a:prstGeom prst="straightConnector1">
            <a:avLst/>
          </a:prstGeom>
          <a:noFill/>
          <a:ln cap="flat" cmpd="sng" w="9525">
            <a:solidFill>
              <a:srgbClr val="B6A479"/>
            </a:solidFill>
            <a:prstDash val="solid"/>
            <a:round/>
            <a:headEnd len="sm" w="sm" type="none"/>
            <a:tailEnd len="med" w="med" type="triangle"/>
          </a:ln>
        </p:spPr>
      </p:cxnSp>
      <p:sp>
        <p:nvSpPr>
          <p:cNvPr id="489" name="Google Shape;489;p15"/>
          <p:cNvSpPr txBox="1"/>
          <p:nvPr/>
        </p:nvSpPr>
        <p:spPr>
          <a:xfrm>
            <a:off x="5144852" y="4066080"/>
            <a:ext cx="736099" cy="369332"/>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a:t>
            </a:r>
            <a:endParaRPr/>
          </a:p>
        </p:txBody>
      </p:sp>
      <p:cxnSp>
        <p:nvCxnSpPr>
          <p:cNvPr id="490" name="Google Shape;490;p15"/>
          <p:cNvCxnSpPr>
            <a:stCxn id="489" idx="2"/>
          </p:cNvCxnSpPr>
          <p:nvPr/>
        </p:nvCxnSpPr>
        <p:spPr>
          <a:xfrm flipH="1">
            <a:off x="5507502" y="4435412"/>
            <a:ext cx="5400" cy="685200"/>
          </a:xfrm>
          <a:prstGeom prst="straightConnector1">
            <a:avLst/>
          </a:prstGeom>
          <a:noFill/>
          <a:ln cap="flat" cmpd="sng" w="9525">
            <a:solidFill>
              <a:srgbClr val="4C3282"/>
            </a:solidFill>
            <a:prstDash val="solid"/>
            <a:round/>
            <a:headEnd len="sm" w="sm" type="none"/>
            <a:tailEnd len="med" w="med" type="triangle"/>
          </a:ln>
        </p:spPr>
      </p:cxnSp>
      <p:sp>
        <p:nvSpPr>
          <p:cNvPr id="491" name="Google Shape;491;p15"/>
          <p:cNvSpPr txBox="1"/>
          <p:nvPr/>
        </p:nvSpPr>
        <p:spPr>
          <a:xfrm>
            <a:off x="6200446" y="5816456"/>
            <a:ext cx="3994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1</a:t>
            </a:r>
            <a:endParaRPr/>
          </a:p>
        </p:txBody>
      </p:sp>
      <p:cxnSp>
        <p:nvCxnSpPr>
          <p:cNvPr id="492" name="Google Shape;492;p15"/>
          <p:cNvCxnSpPr>
            <a:stCxn id="474" idx="2"/>
          </p:cNvCxnSpPr>
          <p:nvPr/>
        </p:nvCxnSpPr>
        <p:spPr>
          <a:xfrm flipH="1" rot="-5400000">
            <a:off x="9334229" y="1799054"/>
            <a:ext cx="859800" cy="799800"/>
          </a:xfrm>
          <a:prstGeom prst="bentConnector3">
            <a:avLst>
              <a:gd fmla="val 49997" name="adj1"/>
            </a:avLst>
          </a:prstGeom>
          <a:noFill/>
          <a:ln cap="flat" cmpd="sng" w="9525">
            <a:solidFill>
              <a:srgbClr val="4C3282"/>
            </a:solidFill>
            <a:prstDash val="solid"/>
            <a:round/>
            <a:headEnd len="sm" w="sm" type="none"/>
            <a:tailEnd len="med" w="med" type="triangle"/>
          </a:ln>
        </p:spPr>
      </p:cxnSp>
      <p:sp>
        <p:nvSpPr>
          <p:cNvPr id="493" name="Google Shape;493;p15"/>
          <p:cNvSpPr txBox="1"/>
          <p:nvPr/>
        </p:nvSpPr>
        <p:spPr>
          <a:xfrm>
            <a:off x="1004741" y="595136"/>
            <a:ext cx="4791191" cy="1014667"/>
          </a:xfrm>
          <a:prstGeom prst="rect">
            <a:avLst/>
          </a:prstGeom>
          <a:noFill/>
          <a:ln>
            <a:noFill/>
          </a:ln>
        </p:spPr>
        <p:txBody>
          <a:bodyPr anchorCtr="0" anchor="ctr" bIns="45700" lIns="91425" spcFirstLastPara="1" rIns="91425" wrap="square" tIns="45700">
            <a:normAutofit/>
          </a:bodyPr>
          <a:lstStyle/>
          <a:p>
            <a:pPr indent="0" lvl="0" marL="0" marR="0" rtl="0" algn="l">
              <a:lnSpc>
                <a:spcPct val="80000"/>
              </a:lnSpc>
              <a:spcBef>
                <a:spcPts val="0"/>
              </a:spcBef>
              <a:spcAft>
                <a:spcPts val="0"/>
              </a:spcAft>
              <a:buClr>
                <a:srgbClr val="4C3282"/>
              </a:buClr>
              <a:buSzPts val="3600"/>
              <a:buFont typeface="Quattrocento Sans"/>
              <a:buNone/>
            </a:pPr>
            <a:r>
              <a:rPr lang="en-US" sz="3600" cap="none">
                <a:solidFill>
                  <a:srgbClr val="4C3282"/>
                </a:solidFill>
                <a:latin typeface="Quattrocento Sans"/>
                <a:ea typeface="Quattrocento Sans"/>
                <a:cs typeface="Quattrocento Sans"/>
                <a:sym typeface="Quattrocento Sans"/>
              </a:rPr>
              <a:t>&gt; Wrapping Around</a:t>
            </a:r>
            <a:endParaRPr/>
          </a:p>
        </p:txBody>
      </p:sp>
      <p:cxnSp>
        <p:nvCxnSpPr>
          <p:cNvPr id="494" name="Google Shape;494;p15"/>
          <p:cNvCxnSpPr>
            <a:stCxn id="489" idx="2"/>
          </p:cNvCxnSpPr>
          <p:nvPr/>
        </p:nvCxnSpPr>
        <p:spPr>
          <a:xfrm flipH="1" rot="-5400000">
            <a:off x="5499102" y="4449212"/>
            <a:ext cx="909600" cy="882000"/>
          </a:xfrm>
          <a:prstGeom prst="bentConnector3">
            <a:avLst>
              <a:gd fmla="val 50000" name="adj1"/>
            </a:avLst>
          </a:prstGeom>
          <a:noFill/>
          <a:ln cap="flat" cmpd="sng" w="9525">
            <a:solidFill>
              <a:srgbClr val="4C3282"/>
            </a:solidFill>
            <a:prstDash val="solid"/>
            <a:round/>
            <a:headEnd len="sm" w="sm" type="none"/>
            <a:tailEnd len="med" w="med" type="triangle"/>
          </a:ln>
        </p:spPr>
      </p:cxnSp>
      <p:sp>
        <p:nvSpPr>
          <p:cNvPr id="495" name="Google Shape;495;p15"/>
          <p:cNvSpPr txBox="1"/>
          <p:nvPr/>
        </p:nvSpPr>
        <p:spPr>
          <a:xfrm>
            <a:off x="1004750" y="206955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solidFill>
                  <a:schemeClr val="dk1"/>
                </a:solidFill>
                <a:latin typeface="Quattrocento Sans"/>
                <a:ea typeface="Quattrocento Sans"/>
                <a:cs typeface="Quattrocento Sans"/>
                <a:sym typeface="Quattrocento Sans"/>
              </a:rPr>
              <a:t>add(4)</a:t>
            </a:r>
            <a:endParaRPr/>
          </a:p>
        </p:txBody>
      </p:sp>
      <p:sp>
        <p:nvSpPr>
          <p:cNvPr id="496" name="Google Shape;496;p15"/>
          <p:cNvSpPr txBox="1"/>
          <p:nvPr/>
        </p:nvSpPr>
        <p:spPr>
          <a:xfrm>
            <a:off x="1049825" y="264215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solidFill>
                  <a:schemeClr val="dk1"/>
                </a:solidFill>
                <a:latin typeface="Quattrocento Sans"/>
                <a:ea typeface="Quattrocento Sans"/>
                <a:cs typeface="Quattrocento Sans"/>
                <a:sym typeface="Quattrocento Sans"/>
              </a:rPr>
              <a:t>add(1)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animEffect filter="fade" transition="in">
                                      <p:cBhvr>
                                        <p:cTn dur="500"/>
                                        <p:tgtEl>
                                          <p:spTgt spid="4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xit" presetID="10" presetSubtype="0">
                                  <p:stCondLst>
                                    <p:cond delay="0"/>
                                  </p:stCondLst>
                                  <p:childTnLst>
                                    <p:animEffect filter="fade" transition="out">
                                      <p:cBhvr>
                                        <p:cTn dur="500"/>
                                        <p:tgtEl>
                                          <p:spTgt spid="476"/>
                                        </p:tgtEl>
                                      </p:cBhvr>
                                    </p:animEffect>
                                    <p:set>
                                      <p:cBhvr>
                                        <p:cTn dur="1" fill="hold">
                                          <p:stCondLst>
                                            <p:cond delay="500"/>
                                          </p:stCondLst>
                                        </p:cTn>
                                        <p:tgtEl>
                                          <p:spTgt spid="47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par>
                                <p:cTn fill="hold" nodeType="withEffect" presetClass="exit" presetID="10" presetSubtype="0">
                                  <p:stCondLst>
                                    <p:cond delay="0"/>
                                  </p:stCondLst>
                                  <p:childTnLst>
                                    <p:animEffect filter="fade" transition="out">
                                      <p:cBhvr>
                                        <p:cTn dur="500"/>
                                        <p:tgtEl>
                                          <p:spTgt spid="492"/>
                                        </p:tgtEl>
                                      </p:cBhvr>
                                    </p:animEffect>
                                    <p:set>
                                      <p:cBhvr>
                                        <p:cTn dur="1" fill="hold">
                                          <p:stCondLst>
                                            <p:cond delay="500"/>
                                          </p:stCondLst>
                                        </p:cTn>
                                        <p:tgtEl>
                                          <p:spTgt spid="4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xit" presetID="10" presetSubtype="0">
                                  <p:stCondLst>
                                    <p:cond delay="0"/>
                                  </p:stCondLst>
                                  <p:childTnLst>
                                    <p:animEffect filter="fade" transition="out">
                                      <p:cBhvr>
                                        <p:cTn dur="500"/>
                                        <p:tgtEl>
                                          <p:spTgt spid="484"/>
                                        </p:tgtEl>
                                      </p:cBhvr>
                                    </p:animEffect>
                                    <p:set>
                                      <p:cBhvr>
                                        <p:cTn dur="1" fill="hold">
                                          <p:stCondLst>
                                            <p:cond delay="500"/>
                                          </p:stCondLst>
                                        </p:cTn>
                                        <p:tgtEl>
                                          <p:spTgt spid="4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75"/>
                                        </p:tgtEl>
                                      </p:cBhvr>
                                    </p:animEffect>
                                    <p:set>
                                      <p:cBhvr>
                                        <p:cTn dur="1" fill="hold">
                                          <p:stCondLst>
                                            <p:cond delay="500"/>
                                          </p:stCondLst>
                                        </p:cTn>
                                        <p:tgtEl>
                                          <p:spTgt spid="47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xit" presetID="10" presetSubtype="0">
                                  <p:stCondLst>
                                    <p:cond delay="0"/>
                                  </p:stCondLst>
                                  <p:childTnLst>
                                    <p:animEffect filter="fade" transition="out">
                                      <p:cBhvr>
                                        <p:cTn dur="500"/>
                                        <p:tgtEl>
                                          <p:spTgt spid="490"/>
                                        </p:tgtEl>
                                      </p:cBhvr>
                                    </p:animEffect>
                                    <p:set>
                                      <p:cBhvr>
                                        <p:cTn dur="1" fill="hold">
                                          <p:stCondLst>
                                            <p:cond delay="500"/>
                                          </p:stCondLst>
                                        </p:cTn>
                                        <p:tgtEl>
                                          <p:spTgt spid="4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Queue with Nodes</a:t>
            </a:r>
            <a:endParaRPr/>
          </a:p>
        </p:txBody>
      </p:sp>
      <p:sp>
        <p:nvSpPr>
          <p:cNvPr id="503" name="Google Shape;503;p1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04" name="Google Shape;504;p16"/>
          <p:cNvSpPr txBox="1"/>
          <p:nvPr/>
        </p:nvSpPr>
        <p:spPr>
          <a:xfrm>
            <a:off x="666609" y="5196751"/>
            <a:ext cx="211353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add(5)</a:t>
            </a:r>
            <a:endParaRPr/>
          </a:p>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add(8)</a:t>
            </a:r>
            <a:endParaRPr/>
          </a:p>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remove()</a:t>
            </a:r>
            <a:endParaRPr/>
          </a:p>
        </p:txBody>
      </p:sp>
      <p:grpSp>
        <p:nvGrpSpPr>
          <p:cNvPr id="505" name="Google Shape;505;p16"/>
          <p:cNvGrpSpPr/>
          <p:nvPr/>
        </p:nvGrpSpPr>
        <p:grpSpPr>
          <a:xfrm>
            <a:off x="3514990" y="1517683"/>
            <a:ext cx="3012290" cy="3203822"/>
            <a:chOff x="902359" y="1530095"/>
            <a:chExt cx="3012290" cy="3203822"/>
          </a:xfrm>
        </p:grpSpPr>
        <p:sp>
          <p:nvSpPr>
            <p:cNvPr id="506" name="Google Shape;506;p16"/>
            <p:cNvSpPr/>
            <p:nvPr/>
          </p:nvSpPr>
          <p:spPr>
            <a:xfrm>
              <a:off x="908858" y="2061556"/>
              <a:ext cx="3005791" cy="2672361"/>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07" name="Google Shape;507;p16"/>
            <p:cNvSpPr/>
            <p:nvPr/>
          </p:nvSpPr>
          <p:spPr>
            <a:xfrm>
              <a:off x="908858" y="1530095"/>
              <a:ext cx="3005791"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LinkedQueue&lt;E&gt;</a:t>
              </a:r>
              <a:endParaRPr/>
            </a:p>
          </p:txBody>
        </p:sp>
        <p:sp>
          <p:nvSpPr>
            <p:cNvPr id="508" name="Google Shape;508;p16"/>
            <p:cNvSpPr txBox="1"/>
            <p:nvPr/>
          </p:nvSpPr>
          <p:spPr>
            <a:xfrm>
              <a:off x="995360" y="3278792"/>
              <a:ext cx="290043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add</a:t>
              </a:r>
              <a:r>
                <a:rPr lang="en-US" sz="1200">
                  <a:solidFill>
                    <a:schemeClr val="dk1"/>
                  </a:solidFill>
                  <a:latin typeface="Courier New"/>
                  <a:ea typeface="Courier New"/>
                  <a:cs typeface="Courier New"/>
                  <a:sym typeface="Courier New"/>
                </a:rPr>
                <a:t> – add node to back</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remove</a:t>
              </a:r>
              <a:r>
                <a:rPr lang="en-US" sz="1200">
                  <a:solidFill>
                    <a:schemeClr val="dk1"/>
                  </a:solidFill>
                  <a:latin typeface="Courier New"/>
                  <a:ea typeface="Courier New"/>
                  <a:cs typeface="Courier New"/>
                  <a:sym typeface="Courier New"/>
                </a:rPr>
                <a:t> – return and remove node at front</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 return node at front</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 return size == 0</a:t>
              </a:r>
              <a:endParaRPr/>
            </a:p>
          </p:txBody>
        </p:sp>
        <p:sp>
          <p:nvSpPr>
            <p:cNvPr id="509" name="Google Shape;509;p16"/>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510" name="Google Shape;510;p16"/>
            <p:cNvSpPr txBox="1"/>
            <p:nvPr/>
          </p:nvSpPr>
          <p:spPr>
            <a:xfrm>
              <a:off x="902359" y="3064088"/>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511" name="Google Shape;511;p16"/>
            <p:cNvSpPr txBox="1"/>
            <p:nvPr/>
          </p:nvSpPr>
          <p:spPr>
            <a:xfrm>
              <a:off x="1071636" y="2294485"/>
              <a:ext cx="20352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front</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back</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grpSp>
        <p:nvGrpSpPr>
          <p:cNvPr id="512" name="Google Shape;512;p16"/>
          <p:cNvGrpSpPr/>
          <p:nvPr/>
        </p:nvGrpSpPr>
        <p:grpSpPr>
          <a:xfrm>
            <a:off x="575239" y="1517683"/>
            <a:ext cx="2335392" cy="2751705"/>
            <a:chOff x="908857" y="1530095"/>
            <a:chExt cx="2335392" cy="2751705"/>
          </a:xfrm>
        </p:grpSpPr>
        <p:sp>
          <p:nvSpPr>
            <p:cNvPr id="513" name="Google Shape;513;p16"/>
            <p:cNvSpPr/>
            <p:nvPr/>
          </p:nvSpPr>
          <p:spPr>
            <a:xfrm>
              <a:off x="908857" y="2061556"/>
              <a:ext cx="2335391" cy="2220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14" name="Google Shape;514;p16"/>
            <p:cNvSpPr/>
            <p:nvPr/>
          </p:nvSpPr>
          <p:spPr>
            <a:xfrm>
              <a:off x="908857" y="1530095"/>
              <a:ext cx="2335391"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Queue ADT</a:t>
              </a:r>
              <a:endParaRPr/>
            </a:p>
          </p:txBody>
        </p:sp>
        <p:sp>
          <p:nvSpPr>
            <p:cNvPr id="515" name="Google Shape;515;p16"/>
            <p:cNvSpPr txBox="1"/>
            <p:nvPr/>
          </p:nvSpPr>
          <p:spPr>
            <a:xfrm>
              <a:off x="1076295" y="2988919"/>
              <a:ext cx="21679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add(item)</a:t>
              </a:r>
              <a:r>
                <a:rPr lang="en-US" sz="1200">
                  <a:solidFill>
                    <a:schemeClr val="dk1"/>
                  </a:solidFill>
                  <a:latin typeface="Quattrocento Sans"/>
                  <a:ea typeface="Quattrocento Sans"/>
                  <a:cs typeface="Quattrocento Sans"/>
                  <a:sym typeface="Quattrocento Sans"/>
                </a:rPr>
                <a:t> add item to back </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a:t>
              </a:r>
              <a:r>
                <a:rPr lang="en-US" sz="1200">
                  <a:solidFill>
                    <a:schemeClr val="dk1"/>
                  </a:solidFill>
                  <a:latin typeface="Quattrocento Sans"/>
                  <a:ea typeface="Quattrocento Sans"/>
                  <a:cs typeface="Quattrocento Sans"/>
                  <a:sym typeface="Quattrocento Sans"/>
                </a:rPr>
                <a:t> remove and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516" name="Google Shape;516;p16"/>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517" name="Google Shape;517;p16"/>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518" name="Google Shape;518;p16"/>
            <p:cNvSpPr txBox="1"/>
            <p:nvPr/>
          </p:nvSpPr>
          <p:spPr>
            <a:xfrm>
              <a:off x="1076295" y="2335727"/>
              <a:ext cx="18612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519" name="Google Shape;519;p16"/>
          <p:cNvSpPr/>
          <p:nvPr/>
        </p:nvSpPr>
        <p:spPr>
          <a:xfrm>
            <a:off x="7138021" y="1510353"/>
            <a:ext cx="4754610" cy="286832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20" name="Google Shape;520;p16"/>
          <p:cNvSpPr txBox="1"/>
          <p:nvPr/>
        </p:nvSpPr>
        <p:spPr>
          <a:xfrm>
            <a:off x="7276873" y="1691022"/>
            <a:ext cx="2050964" cy="2412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add()</a:t>
            </a:r>
            <a:endParaRPr/>
          </a:p>
        </p:txBody>
      </p:sp>
      <p:sp>
        <p:nvSpPr>
          <p:cNvPr id="521" name="Google Shape;521;p16"/>
          <p:cNvSpPr txBox="1"/>
          <p:nvPr/>
        </p:nvSpPr>
        <p:spPr>
          <a:xfrm>
            <a:off x="8694240" y="3733889"/>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22" name="Google Shape;522;p16"/>
          <p:cNvSpPr txBox="1"/>
          <p:nvPr/>
        </p:nvSpPr>
        <p:spPr>
          <a:xfrm>
            <a:off x="8694240" y="2056743"/>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23" name="Google Shape;523;p16"/>
          <p:cNvSpPr txBox="1"/>
          <p:nvPr/>
        </p:nvSpPr>
        <p:spPr>
          <a:xfrm>
            <a:off x="8694240" y="2453100"/>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24" name="Google Shape;524;p16"/>
          <p:cNvSpPr txBox="1"/>
          <p:nvPr/>
        </p:nvSpPr>
        <p:spPr>
          <a:xfrm>
            <a:off x="8694240" y="2893521"/>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25" name="Google Shape;525;p16"/>
          <p:cNvSpPr txBox="1"/>
          <p:nvPr/>
        </p:nvSpPr>
        <p:spPr>
          <a:xfrm>
            <a:off x="8694240" y="3301105"/>
            <a:ext cx="1593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26" name="Google Shape;526;p16"/>
          <p:cNvSpPr txBox="1"/>
          <p:nvPr>
            <p:ph idx="11" type="ftr"/>
          </p:nvPr>
        </p:nvSpPr>
        <p:spPr>
          <a:xfrm>
            <a:off x="5715301" y="6521027"/>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527" name="Google Shape;527;p16"/>
          <p:cNvSpPr txBox="1"/>
          <p:nvPr/>
        </p:nvSpPr>
        <p:spPr>
          <a:xfrm>
            <a:off x="3122086" y="4793416"/>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528" name="Google Shape;528;p16"/>
          <p:cNvSpPr txBox="1"/>
          <p:nvPr/>
        </p:nvSpPr>
        <p:spPr>
          <a:xfrm>
            <a:off x="5338690" y="4793416"/>
            <a:ext cx="322524" cy="369332"/>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529" name="Google Shape;529;p16"/>
          <p:cNvSpPr txBox="1"/>
          <p:nvPr/>
        </p:nvSpPr>
        <p:spPr>
          <a:xfrm>
            <a:off x="5338690" y="4796474"/>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530" name="Google Shape;530;p16"/>
          <p:cNvSpPr txBox="1"/>
          <p:nvPr/>
        </p:nvSpPr>
        <p:spPr>
          <a:xfrm>
            <a:off x="5337774" y="4796167"/>
            <a:ext cx="322524" cy="369332"/>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cxnSp>
        <p:nvCxnSpPr>
          <p:cNvPr id="531" name="Google Shape;531;p16"/>
          <p:cNvCxnSpPr/>
          <p:nvPr/>
        </p:nvCxnSpPr>
        <p:spPr>
          <a:xfrm>
            <a:off x="3996043" y="5727286"/>
            <a:ext cx="380497" cy="0"/>
          </a:xfrm>
          <a:prstGeom prst="straightConnector1">
            <a:avLst/>
          </a:prstGeom>
          <a:noFill/>
          <a:ln cap="flat" cmpd="sng" w="9525">
            <a:solidFill>
              <a:srgbClr val="B6A479"/>
            </a:solidFill>
            <a:prstDash val="solid"/>
            <a:round/>
            <a:headEnd len="sm" w="sm" type="none"/>
            <a:tailEnd len="med" w="med" type="triangle"/>
          </a:ln>
        </p:spPr>
      </p:cxnSp>
      <p:grpSp>
        <p:nvGrpSpPr>
          <p:cNvPr id="532" name="Google Shape;532;p16"/>
          <p:cNvGrpSpPr/>
          <p:nvPr/>
        </p:nvGrpSpPr>
        <p:grpSpPr>
          <a:xfrm>
            <a:off x="5788535" y="5520694"/>
            <a:ext cx="846246" cy="434249"/>
            <a:chOff x="6736302" y="6015894"/>
            <a:chExt cx="846246" cy="434249"/>
          </a:xfrm>
        </p:grpSpPr>
        <p:sp>
          <p:nvSpPr>
            <p:cNvPr id="533" name="Google Shape;533;p16"/>
            <p:cNvSpPr/>
            <p:nvPr/>
          </p:nvSpPr>
          <p:spPr>
            <a:xfrm>
              <a:off x="6743392" y="6015894"/>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34" name="Google Shape;534;p16"/>
            <p:cNvCxnSpPr/>
            <p:nvPr/>
          </p:nvCxnSpPr>
          <p:spPr>
            <a:xfrm>
              <a:off x="7358383" y="6019866"/>
              <a:ext cx="0" cy="430277"/>
            </a:xfrm>
            <a:prstGeom prst="straightConnector1">
              <a:avLst/>
            </a:prstGeom>
            <a:noFill/>
            <a:ln cap="flat" cmpd="sng" w="9525">
              <a:solidFill>
                <a:srgbClr val="4C3282"/>
              </a:solidFill>
              <a:prstDash val="solid"/>
              <a:round/>
              <a:headEnd len="sm" w="sm" type="none"/>
              <a:tailEnd len="sm" w="sm" type="none"/>
            </a:ln>
          </p:spPr>
        </p:cxnSp>
        <p:sp>
          <p:nvSpPr>
            <p:cNvPr id="535" name="Google Shape;535;p16"/>
            <p:cNvSpPr txBox="1"/>
            <p:nvPr/>
          </p:nvSpPr>
          <p:spPr>
            <a:xfrm>
              <a:off x="6736302" y="6080877"/>
              <a:ext cx="65420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8</a:t>
              </a:r>
              <a:endParaRPr/>
            </a:p>
          </p:txBody>
        </p:sp>
      </p:grpSp>
      <p:sp>
        <p:nvSpPr>
          <p:cNvPr id="536" name="Google Shape;536;p16"/>
          <p:cNvSpPr/>
          <p:nvPr/>
        </p:nvSpPr>
        <p:spPr>
          <a:xfrm>
            <a:off x="4558552" y="5511300"/>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37" name="Google Shape;537;p16"/>
          <p:cNvCxnSpPr/>
          <p:nvPr/>
        </p:nvCxnSpPr>
        <p:spPr>
          <a:xfrm>
            <a:off x="5173543" y="5515272"/>
            <a:ext cx="0" cy="430277"/>
          </a:xfrm>
          <a:prstGeom prst="straightConnector1">
            <a:avLst/>
          </a:prstGeom>
          <a:noFill/>
          <a:ln cap="flat" cmpd="sng" w="9525">
            <a:solidFill>
              <a:srgbClr val="4C3282"/>
            </a:solidFill>
            <a:prstDash val="solid"/>
            <a:round/>
            <a:headEnd len="sm" w="sm" type="none"/>
            <a:tailEnd len="sm" w="sm" type="none"/>
          </a:ln>
        </p:spPr>
      </p:cxnSp>
      <p:sp>
        <p:nvSpPr>
          <p:cNvPr id="538" name="Google Shape;538;p16"/>
          <p:cNvSpPr txBox="1"/>
          <p:nvPr/>
        </p:nvSpPr>
        <p:spPr>
          <a:xfrm>
            <a:off x="4551463" y="5576283"/>
            <a:ext cx="6013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5</a:t>
            </a:r>
            <a:endParaRPr/>
          </a:p>
        </p:txBody>
      </p:sp>
      <p:cxnSp>
        <p:nvCxnSpPr>
          <p:cNvPr id="539" name="Google Shape;539;p16"/>
          <p:cNvCxnSpPr/>
          <p:nvPr/>
        </p:nvCxnSpPr>
        <p:spPr>
          <a:xfrm flipH="1">
            <a:off x="5177965" y="5495264"/>
            <a:ext cx="224165" cy="444215"/>
          </a:xfrm>
          <a:prstGeom prst="straightConnector1">
            <a:avLst/>
          </a:prstGeom>
          <a:noFill/>
          <a:ln cap="flat" cmpd="sng" w="9525">
            <a:solidFill>
              <a:srgbClr val="B6A479"/>
            </a:solidFill>
            <a:prstDash val="solid"/>
            <a:round/>
            <a:headEnd len="sm" w="sm" type="none"/>
            <a:tailEnd len="sm" w="sm" type="none"/>
          </a:ln>
        </p:spPr>
      </p:cxnSp>
      <p:sp>
        <p:nvSpPr>
          <p:cNvPr id="540" name="Google Shape;540;p16"/>
          <p:cNvSpPr txBox="1"/>
          <p:nvPr/>
        </p:nvSpPr>
        <p:spPr>
          <a:xfrm>
            <a:off x="3122086" y="5553153"/>
            <a:ext cx="8739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cxnSp>
        <p:nvCxnSpPr>
          <p:cNvPr id="541" name="Google Shape;541;p16"/>
          <p:cNvCxnSpPr/>
          <p:nvPr/>
        </p:nvCxnSpPr>
        <p:spPr>
          <a:xfrm>
            <a:off x="3979052" y="6248678"/>
            <a:ext cx="380497" cy="0"/>
          </a:xfrm>
          <a:prstGeom prst="straightConnector1">
            <a:avLst/>
          </a:prstGeom>
          <a:noFill/>
          <a:ln cap="flat" cmpd="sng" w="9525">
            <a:solidFill>
              <a:srgbClr val="B6A479"/>
            </a:solidFill>
            <a:prstDash val="solid"/>
            <a:round/>
            <a:headEnd len="sm" w="sm" type="none"/>
            <a:tailEnd len="med" w="med" type="triangle"/>
          </a:ln>
        </p:spPr>
      </p:cxnSp>
      <p:sp>
        <p:nvSpPr>
          <p:cNvPr id="542" name="Google Shape;542;p16"/>
          <p:cNvSpPr txBox="1"/>
          <p:nvPr/>
        </p:nvSpPr>
        <p:spPr>
          <a:xfrm>
            <a:off x="3143572" y="6074545"/>
            <a:ext cx="7360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a:t>
            </a:r>
            <a:endParaRPr/>
          </a:p>
        </p:txBody>
      </p:sp>
      <p:cxnSp>
        <p:nvCxnSpPr>
          <p:cNvPr id="543" name="Google Shape;543;p16"/>
          <p:cNvCxnSpPr/>
          <p:nvPr/>
        </p:nvCxnSpPr>
        <p:spPr>
          <a:xfrm flipH="1" rot="10800000">
            <a:off x="3996043" y="5781896"/>
            <a:ext cx="380497" cy="466782"/>
          </a:xfrm>
          <a:prstGeom prst="straightConnector1">
            <a:avLst/>
          </a:prstGeom>
          <a:noFill/>
          <a:ln cap="flat" cmpd="sng" w="9525">
            <a:solidFill>
              <a:srgbClr val="B6A479"/>
            </a:solidFill>
            <a:prstDash val="solid"/>
            <a:round/>
            <a:headEnd len="sm" w="sm" type="none"/>
            <a:tailEnd len="med" w="med" type="triangle"/>
          </a:ln>
        </p:spPr>
      </p:cxnSp>
      <p:cxnSp>
        <p:nvCxnSpPr>
          <p:cNvPr id="544" name="Google Shape;544;p16"/>
          <p:cNvCxnSpPr/>
          <p:nvPr/>
        </p:nvCxnSpPr>
        <p:spPr>
          <a:xfrm>
            <a:off x="5334804" y="5728572"/>
            <a:ext cx="380497" cy="0"/>
          </a:xfrm>
          <a:prstGeom prst="straightConnector1">
            <a:avLst/>
          </a:prstGeom>
          <a:noFill/>
          <a:ln cap="flat" cmpd="sng" w="9525">
            <a:solidFill>
              <a:srgbClr val="B6A479"/>
            </a:solidFill>
            <a:prstDash val="solid"/>
            <a:round/>
            <a:headEnd len="sm" w="sm" type="none"/>
            <a:tailEnd len="med" w="med" type="triangle"/>
          </a:ln>
        </p:spPr>
      </p:cxnSp>
      <p:cxnSp>
        <p:nvCxnSpPr>
          <p:cNvPr id="545" name="Google Shape;545;p16"/>
          <p:cNvCxnSpPr/>
          <p:nvPr/>
        </p:nvCxnSpPr>
        <p:spPr>
          <a:xfrm flipH="1">
            <a:off x="6400589" y="5534976"/>
            <a:ext cx="224165" cy="444215"/>
          </a:xfrm>
          <a:prstGeom prst="straightConnector1">
            <a:avLst/>
          </a:prstGeom>
          <a:noFill/>
          <a:ln cap="flat" cmpd="sng" w="9525">
            <a:solidFill>
              <a:srgbClr val="B6A479"/>
            </a:solidFill>
            <a:prstDash val="solid"/>
            <a:round/>
            <a:headEnd len="sm" w="sm" type="none"/>
            <a:tailEnd len="sm" w="sm" type="none"/>
          </a:ln>
        </p:spPr>
      </p:cxnSp>
      <p:cxnSp>
        <p:nvCxnSpPr>
          <p:cNvPr id="546" name="Google Shape;546;p16"/>
          <p:cNvCxnSpPr/>
          <p:nvPr/>
        </p:nvCxnSpPr>
        <p:spPr>
          <a:xfrm flipH="1" rot="10800000">
            <a:off x="3996043" y="5979191"/>
            <a:ext cx="1792492" cy="269487"/>
          </a:xfrm>
          <a:prstGeom prst="straightConnector1">
            <a:avLst/>
          </a:prstGeom>
          <a:noFill/>
          <a:ln cap="flat" cmpd="sng" w="9525">
            <a:solidFill>
              <a:srgbClr val="B6A479"/>
            </a:solidFill>
            <a:prstDash val="solid"/>
            <a:round/>
            <a:headEnd len="sm" w="sm" type="none"/>
            <a:tailEnd len="med" w="med" type="triangle"/>
          </a:ln>
        </p:spPr>
      </p:cxnSp>
      <p:cxnSp>
        <p:nvCxnSpPr>
          <p:cNvPr id="547" name="Google Shape;547;p16"/>
          <p:cNvCxnSpPr>
            <a:stCxn id="540" idx="3"/>
          </p:cNvCxnSpPr>
          <p:nvPr/>
        </p:nvCxnSpPr>
        <p:spPr>
          <a:xfrm flipH="1" rot="10800000">
            <a:off x="3996043" y="5727319"/>
            <a:ext cx="1719300" cy="10500"/>
          </a:xfrm>
          <a:prstGeom prst="straightConnector1">
            <a:avLst/>
          </a:prstGeom>
          <a:noFill/>
          <a:ln cap="flat" cmpd="sng" w="9525">
            <a:solidFill>
              <a:srgbClr val="B6A479"/>
            </a:solidFill>
            <a:prstDash val="solid"/>
            <a:round/>
            <a:headEnd len="sm" w="sm" type="none"/>
            <a:tailEnd len="med" w="med" type="triangle"/>
          </a:ln>
        </p:spPr>
      </p:cxnSp>
      <p:sp>
        <p:nvSpPr>
          <p:cNvPr id="548" name="Google Shape;548;p16"/>
          <p:cNvSpPr txBox="1"/>
          <p:nvPr/>
        </p:nvSpPr>
        <p:spPr>
          <a:xfrm>
            <a:off x="7080137" y="4678010"/>
            <a:ext cx="3563411" cy="369332"/>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Quattrocento Sans"/>
                <a:ea typeface="Quattrocento Sans"/>
                <a:cs typeface="Quattrocento Sans"/>
                <a:sym typeface="Quattrocento Sans"/>
              </a:rPr>
              <a:t>Take 1 min to respond to activity </a:t>
            </a:r>
            <a:endParaRPr/>
          </a:p>
        </p:txBody>
      </p:sp>
      <p:sp>
        <p:nvSpPr>
          <p:cNvPr id="549" name="Google Shape;549;p16"/>
          <p:cNvSpPr txBox="1"/>
          <p:nvPr/>
        </p:nvSpPr>
        <p:spPr>
          <a:xfrm>
            <a:off x="7080137" y="5176462"/>
            <a:ext cx="4297637" cy="92333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www.pollev.com/cse373activity</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What do you think the worst case runtime of the “add()” operation will be?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animEffect filter="fade" transition="in">
                                      <p:cBhvr>
                                        <p:cTn dur="500"/>
                                        <p:tgtEl>
                                          <p:spTgt spid="5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animEffect filter="fade" transition="in">
                                      <p:cBhvr>
                                        <p:cTn dur="500"/>
                                        <p:tgtEl>
                                          <p:spTgt spid="5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animEffect filter="fade" transition="in">
                                      <p:cBhvr>
                                        <p:cTn dur="500"/>
                                        <p:tgtEl>
                                          <p:spTgt spid="5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xit" presetID="10" presetSubtype="0">
                                  <p:stCondLst>
                                    <p:cond delay="0"/>
                                  </p:stCondLst>
                                  <p:childTnLst>
                                    <p:animEffect filter="fade" transition="out">
                                      <p:cBhvr>
                                        <p:cTn dur="500"/>
                                        <p:tgtEl>
                                          <p:spTgt spid="541"/>
                                        </p:tgtEl>
                                      </p:cBhvr>
                                    </p:animEffect>
                                    <p:set>
                                      <p:cBhvr>
                                        <p:cTn dur="1" fill="hold">
                                          <p:stCondLst>
                                            <p:cond delay="500"/>
                                          </p:stCondLst>
                                        </p:cTn>
                                        <p:tgtEl>
                                          <p:spTgt spid="54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xit" presetID="10" presetSubtype="0">
                                  <p:stCondLst>
                                    <p:cond delay="0"/>
                                  </p:stCondLst>
                                  <p:childTnLst>
                                    <p:animEffect filter="fade" transition="out">
                                      <p:cBhvr>
                                        <p:cTn dur="500"/>
                                        <p:tgtEl>
                                          <p:spTgt spid="539"/>
                                        </p:tgtEl>
                                      </p:cBhvr>
                                    </p:animEffect>
                                    <p:set>
                                      <p:cBhvr>
                                        <p:cTn dur="1" fill="hold">
                                          <p:stCondLst>
                                            <p:cond delay="500"/>
                                          </p:stCondLst>
                                        </p:cTn>
                                        <p:tgtEl>
                                          <p:spTgt spid="53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xit" presetID="10" presetSubtype="0">
                                  <p:stCondLst>
                                    <p:cond delay="0"/>
                                  </p:stCondLst>
                                  <p:childTnLst>
                                    <p:animEffect filter="fade" transition="out">
                                      <p:cBhvr>
                                        <p:cTn dur="500"/>
                                        <p:tgtEl>
                                          <p:spTgt spid="543"/>
                                        </p:tgtEl>
                                      </p:cBhvr>
                                    </p:animEffect>
                                    <p:set>
                                      <p:cBhvr>
                                        <p:cTn dur="1" fill="hold">
                                          <p:stCondLst>
                                            <p:cond delay="500"/>
                                          </p:stCondLst>
                                        </p:cTn>
                                        <p:tgtEl>
                                          <p:spTgt spid="54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37"/>
                                        </p:tgtEl>
                                      </p:cBhvr>
                                    </p:animEffect>
                                    <p:set>
                                      <p:cBhvr>
                                        <p:cTn dur="1" fill="hold">
                                          <p:stCondLst>
                                            <p:cond delay="500"/>
                                          </p:stCondLst>
                                        </p:cTn>
                                        <p:tgtEl>
                                          <p:spTgt spid="5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39"/>
                                        </p:tgtEl>
                                      </p:cBhvr>
                                    </p:animEffect>
                                    <p:set>
                                      <p:cBhvr>
                                        <p:cTn dur="1" fill="hold">
                                          <p:stCondLst>
                                            <p:cond delay="500"/>
                                          </p:stCondLst>
                                        </p:cTn>
                                        <p:tgtEl>
                                          <p:spTgt spid="5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36"/>
                                        </p:tgtEl>
                                      </p:cBhvr>
                                    </p:animEffect>
                                    <p:set>
                                      <p:cBhvr>
                                        <p:cTn dur="1" fill="hold">
                                          <p:stCondLst>
                                            <p:cond delay="500"/>
                                          </p:stCondLst>
                                        </p:cTn>
                                        <p:tgtEl>
                                          <p:spTgt spid="5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44"/>
                                        </p:tgtEl>
                                      </p:cBhvr>
                                    </p:animEffect>
                                    <p:set>
                                      <p:cBhvr>
                                        <p:cTn dur="1" fill="hold">
                                          <p:stCondLst>
                                            <p:cond delay="500"/>
                                          </p:stCondLst>
                                        </p:cTn>
                                        <p:tgtEl>
                                          <p:spTgt spid="5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38"/>
                                        </p:tgtEl>
                                      </p:cBhvr>
                                    </p:animEffect>
                                    <p:set>
                                      <p:cBhvr>
                                        <p:cTn dur="1" fill="hold">
                                          <p:stCondLst>
                                            <p:cond delay="500"/>
                                          </p:stCondLst>
                                        </p:cTn>
                                        <p:tgtEl>
                                          <p:spTgt spid="5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31"/>
                                        </p:tgtEl>
                                      </p:cBhvr>
                                    </p:animEffect>
                                    <p:set>
                                      <p:cBhvr>
                                        <p:cTn dur="1" fill="hold">
                                          <p:stCondLst>
                                            <p:cond delay="500"/>
                                          </p:stCondLst>
                                        </p:cTn>
                                        <p:tgtEl>
                                          <p:spTgt spid="5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xit" presetID="10" presetSubtype="0">
                                  <p:stCondLst>
                                    <p:cond delay="0"/>
                                  </p:stCondLst>
                                  <p:childTnLst>
                                    <p:animEffect filter="fade" transition="out">
                                      <p:cBhvr>
                                        <p:cTn dur="500"/>
                                        <p:tgtEl>
                                          <p:spTgt spid="530"/>
                                        </p:tgtEl>
                                      </p:cBhvr>
                                    </p:animEffect>
                                    <p:set>
                                      <p:cBhvr>
                                        <p:cTn dur="1" fill="hold">
                                          <p:stCondLst>
                                            <p:cond delay="500"/>
                                          </p:stCondLst>
                                        </p:cTn>
                                        <p:tgtEl>
                                          <p:spTgt spid="5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11922a3f51a_0_0"/>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Real-World Examples</a:t>
            </a:r>
            <a:endParaRPr/>
          </a:p>
        </p:txBody>
      </p:sp>
      <p:sp>
        <p:nvSpPr>
          <p:cNvPr id="556" name="Google Shape;556;g11922a3f51a_0_0"/>
          <p:cNvSpPr txBox="1"/>
          <p:nvPr>
            <p:ph idx="1" type="body"/>
          </p:nvPr>
        </p:nvSpPr>
        <p:spPr>
          <a:xfrm>
            <a:off x="575240" y="1463857"/>
            <a:ext cx="11187300" cy="4845600"/>
          </a:xfrm>
          <a:prstGeom prst="rect">
            <a:avLst/>
          </a:prstGeom>
        </p:spPr>
        <p:txBody>
          <a:bodyPr anchorCtr="0" anchor="t" bIns="45700" lIns="45700" spcFirstLastPara="1" rIns="45700" wrap="square" tIns="45700">
            <a:normAutofit/>
          </a:bodyPr>
          <a:lstStyle/>
          <a:p>
            <a:pPr indent="-342900" lvl="0" marL="457200" rtl="0" algn="l">
              <a:lnSpc>
                <a:spcPct val="150000"/>
              </a:lnSpc>
              <a:spcBef>
                <a:spcPts val="1200"/>
              </a:spcBef>
              <a:spcAft>
                <a:spcPts val="0"/>
              </a:spcAft>
              <a:buSzPts val="1800"/>
              <a:buChar char="●"/>
            </a:pPr>
            <a:r>
              <a:rPr lang="en-US"/>
              <a:t>Serving requests on a single shared resource</a:t>
            </a:r>
            <a:endParaRPr/>
          </a:p>
          <a:p>
            <a:pPr indent="-342900" lvl="1" marL="914400" rtl="0" algn="l">
              <a:lnSpc>
                <a:spcPct val="150000"/>
              </a:lnSpc>
              <a:spcBef>
                <a:spcPts val="0"/>
              </a:spcBef>
              <a:spcAft>
                <a:spcPts val="0"/>
              </a:spcAft>
              <a:buSzPts val="1800"/>
              <a:buChar char="○"/>
            </a:pPr>
            <a:r>
              <a:rPr lang="en-US"/>
              <a:t>e.g. a printer, CPU task scheduling, etc.</a:t>
            </a:r>
            <a:endParaRPr/>
          </a:p>
          <a:p>
            <a:pPr indent="-342900" lvl="0" marL="457200" rtl="0" algn="l">
              <a:lnSpc>
                <a:spcPct val="150000"/>
              </a:lnSpc>
              <a:spcBef>
                <a:spcPts val="0"/>
              </a:spcBef>
              <a:spcAft>
                <a:spcPts val="0"/>
              </a:spcAft>
              <a:buSzPts val="1800"/>
              <a:buChar char="●"/>
            </a:pPr>
            <a:r>
              <a:rPr lang="en-US"/>
              <a:t>Call Center phone systems use Queues to hold people calling them in order, until a service representative is free.</a:t>
            </a:r>
            <a:endParaRPr/>
          </a:p>
          <a:p>
            <a:pPr indent="-342900" lvl="0" marL="457200" rtl="0" algn="l">
              <a:lnSpc>
                <a:spcPct val="150000"/>
              </a:lnSpc>
              <a:spcBef>
                <a:spcPts val="0"/>
              </a:spcBef>
              <a:spcAft>
                <a:spcPts val="0"/>
              </a:spcAft>
              <a:buSzPts val="1800"/>
              <a:buChar char="●"/>
            </a:pPr>
            <a:r>
              <a:rPr lang="en-US"/>
              <a:t>Handling of interrupts in real-time systems. The interrupts are handled in the same order as they arrive i.e First come first served.</a:t>
            </a:r>
            <a:endParaRPr/>
          </a:p>
        </p:txBody>
      </p:sp>
      <p:sp>
        <p:nvSpPr>
          <p:cNvPr id="557" name="Google Shape;557;g11922a3f51a_0_0"/>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Warm Up</a:t>
            </a:r>
            <a:endParaRPr/>
          </a:p>
        </p:txBody>
      </p:sp>
      <p:sp>
        <p:nvSpPr>
          <p:cNvPr id="144" name="Google Shape;144;p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sp>
        <p:nvSpPr>
          <p:cNvPr id="145" name="Google Shape;145;p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46" name="Google Shape;146;p2"/>
          <p:cNvSpPr/>
          <p:nvPr/>
        </p:nvSpPr>
        <p:spPr>
          <a:xfrm>
            <a:off x="2978801" y="1513778"/>
            <a:ext cx="2854649" cy="47947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147" name="Google Shape;147;p2"/>
          <p:cNvGrpSpPr/>
          <p:nvPr/>
        </p:nvGrpSpPr>
        <p:grpSpPr>
          <a:xfrm>
            <a:off x="3256034" y="2007675"/>
            <a:ext cx="2140972" cy="3268328"/>
            <a:chOff x="908858" y="1530095"/>
            <a:chExt cx="2140972" cy="3268328"/>
          </a:xfrm>
        </p:grpSpPr>
        <p:sp>
          <p:nvSpPr>
            <p:cNvPr id="148" name="Google Shape;148;p2"/>
            <p:cNvSpPr/>
            <p:nvPr/>
          </p:nvSpPr>
          <p:spPr>
            <a:xfrm>
              <a:off x="908858" y="2061556"/>
              <a:ext cx="2139969" cy="2628686"/>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49" name="Google Shape;149;p2"/>
            <p:cNvSpPr/>
            <p:nvPr/>
          </p:nvSpPr>
          <p:spPr>
            <a:xfrm>
              <a:off x="908858" y="1530095"/>
              <a:ext cx="2139969"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Quattrocento Sans"/>
                  <a:ea typeface="Quattrocento Sans"/>
                  <a:cs typeface="Quattrocento Sans"/>
                  <a:sym typeface="Quattrocento Sans"/>
                </a:rPr>
                <a:t>ArrayList</a:t>
              </a:r>
              <a:endParaRPr sz="1400">
                <a:solidFill>
                  <a:schemeClr val="lt1"/>
                </a:solidFill>
                <a:latin typeface="Quattrocento Sans"/>
                <a:ea typeface="Quattrocento Sans"/>
                <a:cs typeface="Quattrocento Sans"/>
                <a:sym typeface="Quattrocento Sans"/>
              </a:endParaRPr>
            </a:p>
          </p:txBody>
        </p:sp>
        <p:sp>
          <p:nvSpPr>
            <p:cNvPr id="150" name="Google Shape;150;p2"/>
            <p:cNvSpPr txBox="1"/>
            <p:nvPr/>
          </p:nvSpPr>
          <p:spPr>
            <a:xfrm>
              <a:off x="1014216" y="2605515"/>
              <a:ext cx="2034611" cy="21929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get</a:t>
              </a:r>
              <a:r>
                <a:rPr lang="en-US" sz="1050">
                  <a:solidFill>
                    <a:schemeClr val="dk1"/>
                  </a:solidFill>
                  <a:latin typeface="Courier New"/>
                  <a:ea typeface="Courier New"/>
                  <a:cs typeface="Courier New"/>
                  <a:sym typeface="Courier New"/>
                </a:rPr>
                <a:t> return data[index]</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set</a:t>
              </a:r>
              <a:r>
                <a:rPr lang="en-US" sz="1050">
                  <a:solidFill>
                    <a:schemeClr val="dk1"/>
                  </a:solidFill>
                  <a:latin typeface="Courier New"/>
                  <a:ea typeface="Courier New"/>
                  <a:cs typeface="Courier New"/>
                  <a:sym typeface="Courier New"/>
                </a:rPr>
                <a:t> data[index] = value</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add</a:t>
              </a:r>
              <a:r>
                <a:rPr lang="en-US" sz="1050">
                  <a:solidFill>
                    <a:schemeClr val="dk1"/>
                  </a:solidFill>
                  <a:latin typeface="Courier New"/>
                  <a:ea typeface="Courier New"/>
                  <a:cs typeface="Courier New"/>
                  <a:sym typeface="Courier New"/>
                </a:rPr>
                <a:t> data[size] = value, if out of space grow data</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insert</a:t>
              </a:r>
              <a:r>
                <a:rPr lang="en-US" sz="1050">
                  <a:solidFill>
                    <a:schemeClr val="dk1"/>
                  </a:solidFill>
                  <a:latin typeface="Courier New"/>
                  <a:ea typeface="Courier New"/>
                  <a:cs typeface="Courier New"/>
                  <a:sym typeface="Courier New"/>
                </a:rPr>
                <a:t> shift values to make hole at index, data[index] = value, if out of space grow data</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delete</a:t>
              </a:r>
              <a:r>
                <a:rPr lang="en-US" sz="1050">
                  <a:solidFill>
                    <a:schemeClr val="dk1"/>
                  </a:solidFill>
                  <a:latin typeface="Courier New"/>
                  <a:ea typeface="Courier New"/>
                  <a:cs typeface="Courier New"/>
                  <a:sym typeface="Courier New"/>
                </a:rPr>
                <a:t> shift following values forward</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size</a:t>
              </a:r>
              <a:r>
                <a:rPr lang="en-US" sz="1050">
                  <a:solidFill>
                    <a:schemeClr val="dk1"/>
                  </a:solidFill>
                  <a:latin typeface="Courier New"/>
                  <a:ea typeface="Courier New"/>
                  <a:cs typeface="Courier New"/>
                  <a:sym typeface="Courier New"/>
                </a:rPr>
                <a:t> return size </a:t>
              </a:r>
              <a:endParaRPr/>
            </a:p>
            <a:p>
              <a:pPr indent="0" lvl="0" marL="0" marR="0" rtl="0" algn="l">
                <a:spcBef>
                  <a:spcPts val="0"/>
                </a:spcBef>
                <a:spcAft>
                  <a:spcPts val="0"/>
                </a:spcAft>
                <a:buNone/>
              </a:pPr>
              <a:r>
                <a:t/>
              </a:r>
              <a:endParaRPr sz="1050">
                <a:solidFill>
                  <a:schemeClr val="dk1"/>
                </a:solidFill>
                <a:latin typeface="Courier New"/>
                <a:ea typeface="Courier New"/>
                <a:cs typeface="Courier New"/>
                <a:sym typeface="Courier New"/>
              </a:endParaRPr>
            </a:p>
          </p:txBody>
        </p:sp>
        <p:sp>
          <p:nvSpPr>
            <p:cNvPr id="151" name="Google Shape;151;p2"/>
            <p:cNvSpPr txBox="1"/>
            <p:nvPr/>
          </p:nvSpPr>
          <p:spPr>
            <a:xfrm>
              <a:off x="921215" y="2024936"/>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B6A479"/>
                  </a:solidFill>
                  <a:latin typeface="Courier New"/>
                  <a:ea typeface="Courier New"/>
                  <a:cs typeface="Courier New"/>
                  <a:sym typeface="Courier New"/>
                </a:rPr>
                <a:t>state</a:t>
              </a:r>
              <a:endParaRPr/>
            </a:p>
          </p:txBody>
        </p:sp>
        <p:sp>
          <p:nvSpPr>
            <p:cNvPr id="152" name="Google Shape;152;p2"/>
            <p:cNvSpPr txBox="1"/>
            <p:nvPr/>
          </p:nvSpPr>
          <p:spPr>
            <a:xfrm>
              <a:off x="921215" y="2447256"/>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B6A479"/>
                  </a:solidFill>
                  <a:latin typeface="Courier New"/>
                  <a:ea typeface="Courier New"/>
                  <a:cs typeface="Courier New"/>
                  <a:sym typeface="Courier New"/>
                </a:rPr>
                <a:t>behavior</a:t>
              </a:r>
              <a:endParaRPr/>
            </a:p>
          </p:txBody>
        </p:sp>
        <p:sp>
          <p:nvSpPr>
            <p:cNvPr id="153" name="Google Shape;153;p2"/>
            <p:cNvSpPr txBox="1"/>
            <p:nvPr/>
          </p:nvSpPr>
          <p:spPr>
            <a:xfrm>
              <a:off x="1014598" y="2152172"/>
              <a:ext cx="203523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050">
                  <a:solidFill>
                    <a:schemeClr val="dk1"/>
                  </a:solidFill>
                  <a:latin typeface="Courier New"/>
                  <a:ea typeface="Courier New"/>
                  <a:cs typeface="Courier New"/>
                  <a:sym typeface="Courier New"/>
                </a:rPr>
                <a:t>size</a:t>
              </a:r>
              <a:endParaRPr/>
            </a:p>
          </p:txBody>
        </p:sp>
      </p:grpSp>
      <p:sp>
        <p:nvSpPr>
          <p:cNvPr id="154" name="Google Shape;154;p2"/>
          <p:cNvSpPr txBox="1"/>
          <p:nvPr/>
        </p:nvSpPr>
        <p:spPr>
          <a:xfrm>
            <a:off x="3061457" y="1515232"/>
            <a:ext cx="25911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ArrayList</a:t>
            </a:r>
            <a:r>
              <a:rPr lang="en-US" sz="12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uses an Array as underlying storage</a:t>
            </a:r>
            <a:endParaRPr/>
          </a:p>
        </p:txBody>
      </p:sp>
      <p:graphicFrame>
        <p:nvGraphicFramePr>
          <p:cNvPr id="155" name="Google Shape;155;p2"/>
          <p:cNvGraphicFramePr/>
          <p:nvPr/>
        </p:nvGraphicFramePr>
        <p:xfrm>
          <a:off x="3061457" y="5224048"/>
          <a:ext cx="3000000" cy="3000000"/>
        </p:xfrm>
        <a:graphic>
          <a:graphicData uri="http://schemas.openxmlformats.org/drawingml/2006/table">
            <a:tbl>
              <a:tblPr bandRow="1" firstRow="1">
                <a:noFill/>
                <a:tableStyleId>{AA3DD6F6-CA57-4835-A994-4F125AC3806B}</a:tableStyleId>
              </a:tblPr>
              <a:tblGrid>
                <a:gridCol w="535625"/>
                <a:gridCol w="535625"/>
                <a:gridCol w="535625"/>
                <a:gridCol w="535625"/>
                <a:gridCol w="535625"/>
              </a:tblGrid>
              <a:tr h="209350">
                <a:tc>
                  <a:txBody>
                    <a:bodyPr/>
                    <a:lstStyle/>
                    <a:p>
                      <a:pPr indent="0" lvl="0" marL="0" marR="0" rtl="0" algn="ctr">
                        <a:spcBef>
                          <a:spcPts val="0"/>
                        </a:spcBef>
                        <a:spcAft>
                          <a:spcPts val="0"/>
                        </a:spcAft>
                        <a:buNone/>
                      </a:pPr>
                      <a:r>
                        <a:rPr b="0" lang="en-US" sz="1100" u="none" cap="none" strike="noStrike">
                          <a:solidFill>
                            <a:srgbClr val="B6A479"/>
                          </a:solidFill>
                          <a:latin typeface="Courier New"/>
                          <a:ea typeface="Courier New"/>
                          <a:cs typeface="Courier New"/>
                          <a:sym typeface="Courier New"/>
                        </a:rPr>
                        <a:t>0</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1100" u="none" cap="none" strike="noStrike">
                          <a:solidFill>
                            <a:srgbClr val="B6A479"/>
                          </a:solidFill>
                          <a:latin typeface="Courier New"/>
                          <a:ea typeface="Courier New"/>
                          <a:cs typeface="Courier New"/>
                          <a:sym typeface="Courier New"/>
                        </a:rPr>
                        <a:t>1</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1100" u="none" cap="none" strike="noStrike">
                          <a:solidFill>
                            <a:srgbClr val="B6A479"/>
                          </a:solidFill>
                          <a:latin typeface="Courier New"/>
                          <a:ea typeface="Courier New"/>
                          <a:cs typeface="Courier New"/>
                          <a:sym typeface="Courier New"/>
                        </a:rPr>
                        <a:t>2</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1100" u="none" cap="none" strike="noStrike">
                          <a:solidFill>
                            <a:srgbClr val="B6A479"/>
                          </a:solidFill>
                          <a:latin typeface="Courier New"/>
                          <a:ea typeface="Courier New"/>
                          <a:cs typeface="Courier New"/>
                          <a:sym typeface="Courier New"/>
                        </a:rPr>
                        <a:t>3</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1100" u="none" cap="none" strike="noStrike">
                          <a:solidFill>
                            <a:srgbClr val="B6A479"/>
                          </a:solidFill>
                          <a:latin typeface="Courier New"/>
                          <a:ea typeface="Courier New"/>
                          <a:cs typeface="Courier New"/>
                          <a:sym typeface="Courier New"/>
                        </a:rPr>
                        <a:t>4</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22125">
                <a:tc>
                  <a:txBody>
                    <a:bodyPr/>
                    <a:lstStyle/>
                    <a:p>
                      <a:pPr indent="0" lvl="0" marL="0" marR="0" rtl="0" algn="ctr">
                        <a:spcBef>
                          <a:spcPts val="0"/>
                        </a:spcBef>
                        <a:spcAft>
                          <a:spcPts val="0"/>
                        </a:spcAft>
                        <a:buNone/>
                      </a:pPr>
                      <a:r>
                        <a:rPr b="1" lang="en-US" sz="1100" u="none" cap="none" strike="noStrike">
                          <a:solidFill>
                            <a:srgbClr val="4C3282"/>
                          </a:solidFill>
                          <a:latin typeface="Courier New"/>
                          <a:ea typeface="Courier New"/>
                          <a:cs typeface="Courier New"/>
                          <a:sym typeface="Courier New"/>
                        </a:rPr>
                        <a:t>88.6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100" u="none" cap="none" strike="noStrike">
                          <a:solidFill>
                            <a:srgbClr val="4C3282"/>
                          </a:solidFill>
                          <a:latin typeface="Courier New"/>
                          <a:ea typeface="Courier New"/>
                          <a:cs typeface="Courier New"/>
                          <a:sym typeface="Courier New"/>
                        </a:rPr>
                        <a:t>26.1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100" u="none" cap="none" strike="noStrike">
                          <a:solidFill>
                            <a:srgbClr val="4C3282"/>
                          </a:solidFill>
                          <a:latin typeface="Courier New"/>
                          <a:ea typeface="Courier New"/>
                          <a:cs typeface="Courier New"/>
                          <a:sym typeface="Courier New"/>
                        </a:rPr>
                        <a:t>94.4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1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1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56" name="Google Shape;156;p2"/>
          <p:cNvSpPr/>
          <p:nvPr/>
        </p:nvSpPr>
        <p:spPr>
          <a:xfrm rot="-5400000">
            <a:off x="3793282" y="5161896"/>
            <a:ext cx="121200" cy="1565400"/>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157" name="Google Shape;157;p2"/>
          <p:cNvSpPr/>
          <p:nvPr/>
        </p:nvSpPr>
        <p:spPr>
          <a:xfrm rot="-5400000">
            <a:off x="5165933" y="5427381"/>
            <a:ext cx="95400" cy="1034400"/>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158" name="Google Shape;158;p2"/>
          <p:cNvSpPr txBox="1"/>
          <p:nvPr/>
        </p:nvSpPr>
        <p:spPr>
          <a:xfrm>
            <a:off x="3591698" y="6046862"/>
            <a:ext cx="524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list</a:t>
            </a:r>
            <a:endParaRPr/>
          </a:p>
        </p:txBody>
      </p:sp>
      <p:sp>
        <p:nvSpPr>
          <p:cNvPr id="159" name="Google Shape;159;p2"/>
          <p:cNvSpPr txBox="1"/>
          <p:nvPr/>
        </p:nvSpPr>
        <p:spPr>
          <a:xfrm>
            <a:off x="4799193" y="5992282"/>
            <a:ext cx="1034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free space</a:t>
            </a:r>
            <a:endParaRPr/>
          </a:p>
        </p:txBody>
      </p:sp>
      <p:sp>
        <p:nvSpPr>
          <p:cNvPr id="160" name="Google Shape;160;p2"/>
          <p:cNvSpPr/>
          <p:nvPr/>
        </p:nvSpPr>
        <p:spPr>
          <a:xfrm>
            <a:off x="5936210" y="1513778"/>
            <a:ext cx="2731983" cy="466504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161" name="Google Shape;161;p2"/>
          <p:cNvGrpSpPr/>
          <p:nvPr/>
        </p:nvGrpSpPr>
        <p:grpSpPr>
          <a:xfrm>
            <a:off x="6134551" y="2066290"/>
            <a:ext cx="2149722" cy="3534204"/>
            <a:chOff x="900108" y="1530095"/>
            <a:chExt cx="2149722" cy="3534204"/>
          </a:xfrm>
        </p:grpSpPr>
        <p:sp>
          <p:nvSpPr>
            <p:cNvPr id="162" name="Google Shape;162;p2"/>
            <p:cNvSpPr/>
            <p:nvPr/>
          </p:nvSpPr>
          <p:spPr>
            <a:xfrm>
              <a:off x="908859" y="2061556"/>
              <a:ext cx="2134328" cy="3002743"/>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63" name="Google Shape;163;p2"/>
            <p:cNvSpPr/>
            <p:nvPr/>
          </p:nvSpPr>
          <p:spPr>
            <a:xfrm>
              <a:off x="908859" y="1530095"/>
              <a:ext cx="2134328"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Quattrocento Sans"/>
                  <a:ea typeface="Quattrocento Sans"/>
                  <a:cs typeface="Quattrocento Sans"/>
                  <a:sym typeface="Quattrocento Sans"/>
                </a:rPr>
                <a:t>LinkedList</a:t>
              </a:r>
              <a:endParaRPr/>
            </a:p>
          </p:txBody>
        </p:sp>
        <p:sp>
          <p:nvSpPr>
            <p:cNvPr id="164" name="Google Shape;164;p2"/>
            <p:cNvSpPr txBox="1"/>
            <p:nvPr/>
          </p:nvSpPr>
          <p:spPr>
            <a:xfrm>
              <a:off x="1000041" y="2705836"/>
              <a:ext cx="1965601" cy="23544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get</a:t>
              </a:r>
              <a:r>
                <a:rPr lang="en-US" sz="1050">
                  <a:solidFill>
                    <a:schemeClr val="dk1"/>
                  </a:solidFill>
                  <a:latin typeface="Courier New"/>
                  <a:ea typeface="Courier New"/>
                  <a:cs typeface="Courier New"/>
                  <a:sym typeface="Courier New"/>
                </a:rPr>
                <a:t> loop until index, return node’s value</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set</a:t>
              </a:r>
              <a:r>
                <a:rPr lang="en-US" sz="1050">
                  <a:solidFill>
                    <a:schemeClr val="dk1"/>
                  </a:solidFill>
                  <a:latin typeface="Courier New"/>
                  <a:ea typeface="Courier New"/>
                  <a:cs typeface="Courier New"/>
                  <a:sym typeface="Courier New"/>
                </a:rPr>
                <a:t> loop until index, update node’s value</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add</a:t>
              </a:r>
              <a:r>
                <a:rPr lang="en-US" sz="1050">
                  <a:solidFill>
                    <a:schemeClr val="dk1"/>
                  </a:solidFill>
                  <a:latin typeface="Courier New"/>
                  <a:ea typeface="Courier New"/>
                  <a:cs typeface="Courier New"/>
                  <a:sym typeface="Courier New"/>
                </a:rPr>
                <a:t> create new node, update next of last node</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insert</a:t>
              </a:r>
              <a:r>
                <a:rPr lang="en-US" sz="1050">
                  <a:solidFill>
                    <a:schemeClr val="dk1"/>
                  </a:solidFill>
                  <a:latin typeface="Courier New"/>
                  <a:ea typeface="Courier New"/>
                  <a:cs typeface="Courier New"/>
                  <a:sym typeface="Courier New"/>
                </a:rPr>
                <a:t> create new node, loop until index, update next fields</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delete</a:t>
              </a:r>
              <a:r>
                <a:rPr lang="en-US" sz="1050">
                  <a:solidFill>
                    <a:schemeClr val="dk1"/>
                  </a:solidFill>
                  <a:latin typeface="Courier New"/>
                  <a:ea typeface="Courier New"/>
                  <a:cs typeface="Courier New"/>
                  <a:sym typeface="Courier New"/>
                </a:rPr>
                <a:t> loop until index, skip node</a:t>
              </a:r>
              <a:endParaRPr/>
            </a:p>
            <a:p>
              <a:pPr indent="0" lvl="0" marL="0" marR="0" rtl="0" algn="l">
                <a:spcBef>
                  <a:spcPts val="0"/>
                </a:spcBef>
                <a:spcAft>
                  <a:spcPts val="0"/>
                </a:spcAft>
                <a:buNone/>
              </a:pPr>
              <a:r>
                <a:rPr lang="en-US" sz="1050" u="sng">
                  <a:solidFill>
                    <a:schemeClr val="dk1"/>
                  </a:solidFill>
                  <a:latin typeface="Courier New"/>
                  <a:ea typeface="Courier New"/>
                  <a:cs typeface="Courier New"/>
                  <a:sym typeface="Courier New"/>
                </a:rPr>
                <a:t>size</a:t>
              </a:r>
              <a:r>
                <a:rPr lang="en-US" sz="1050">
                  <a:solidFill>
                    <a:schemeClr val="dk1"/>
                  </a:solidFill>
                  <a:latin typeface="Courier New"/>
                  <a:ea typeface="Courier New"/>
                  <a:cs typeface="Courier New"/>
                  <a:sym typeface="Courier New"/>
                </a:rPr>
                <a:t> return size </a:t>
              </a:r>
              <a:endParaRPr/>
            </a:p>
          </p:txBody>
        </p:sp>
        <p:sp>
          <p:nvSpPr>
            <p:cNvPr id="165" name="Google Shape;165;p2"/>
            <p:cNvSpPr txBox="1"/>
            <p:nvPr/>
          </p:nvSpPr>
          <p:spPr>
            <a:xfrm>
              <a:off x="917657" y="2040644"/>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B6A479"/>
                  </a:solidFill>
                  <a:latin typeface="Courier New"/>
                  <a:ea typeface="Courier New"/>
                  <a:cs typeface="Courier New"/>
                  <a:sym typeface="Courier New"/>
                </a:rPr>
                <a:t>state</a:t>
              </a:r>
              <a:endParaRPr/>
            </a:p>
          </p:txBody>
        </p:sp>
        <p:sp>
          <p:nvSpPr>
            <p:cNvPr id="166" name="Google Shape;166;p2"/>
            <p:cNvSpPr txBox="1"/>
            <p:nvPr/>
          </p:nvSpPr>
          <p:spPr>
            <a:xfrm>
              <a:off x="900108" y="2516740"/>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B6A479"/>
                  </a:solidFill>
                  <a:latin typeface="Courier New"/>
                  <a:ea typeface="Courier New"/>
                  <a:cs typeface="Courier New"/>
                  <a:sym typeface="Courier New"/>
                </a:rPr>
                <a:t>behavior</a:t>
              </a:r>
              <a:endParaRPr/>
            </a:p>
          </p:txBody>
        </p:sp>
        <p:sp>
          <p:nvSpPr>
            <p:cNvPr id="167" name="Google Shape;167;p2"/>
            <p:cNvSpPr txBox="1"/>
            <p:nvPr/>
          </p:nvSpPr>
          <p:spPr>
            <a:xfrm>
              <a:off x="1014598" y="2210753"/>
              <a:ext cx="203523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ourier New"/>
                  <a:ea typeface="Courier New"/>
                  <a:cs typeface="Courier New"/>
                  <a:sym typeface="Courier New"/>
                </a:rPr>
                <a:t>Node front</a:t>
              </a:r>
              <a:endParaRPr/>
            </a:p>
            <a:p>
              <a:pPr indent="0" lvl="0" marL="0" marR="0" rtl="0" algn="l">
                <a:spcBef>
                  <a:spcPts val="0"/>
                </a:spcBef>
                <a:spcAft>
                  <a:spcPts val="0"/>
                </a:spcAft>
                <a:buNone/>
              </a:pPr>
              <a:r>
                <a:rPr lang="en-US" sz="1050">
                  <a:solidFill>
                    <a:schemeClr val="dk1"/>
                  </a:solidFill>
                  <a:latin typeface="Courier New"/>
                  <a:ea typeface="Courier New"/>
                  <a:cs typeface="Courier New"/>
                  <a:sym typeface="Courier New"/>
                </a:rPr>
                <a:t>size</a:t>
              </a:r>
              <a:endParaRPr/>
            </a:p>
          </p:txBody>
        </p:sp>
      </p:grpSp>
      <p:sp>
        <p:nvSpPr>
          <p:cNvPr id="168" name="Google Shape;168;p2"/>
          <p:cNvSpPr txBox="1"/>
          <p:nvPr/>
        </p:nvSpPr>
        <p:spPr>
          <a:xfrm>
            <a:off x="5939286" y="1559201"/>
            <a:ext cx="28001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LinkedList</a:t>
            </a:r>
            <a:endParaRPr sz="120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n-US" sz="1200">
                <a:solidFill>
                  <a:schemeClr val="dk1"/>
                </a:solidFill>
                <a:latin typeface="Quattrocento Sans"/>
                <a:ea typeface="Quattrocento Sans"/>
                <a:cs typeface="Quattrocento Sans"/>
                <a:sym typeface="Quattrocento Sans"/>
              </a:rPr>
              <a:t>uses nodes as underlying storage</a:t>
            </a:r>
            <a:endParaRPr/>
          </a:p>
        </p:txBody>
      </p:sp>
      <p:grpSp>
        <p:nvGrpSpPr>
          <p:cNvPr id="169" name="Google Shape;169;p2"/>
          <p:cNvGrpSpPr/>
          <p:nvPr/>
        </p:nvGrpSpPr>
        <p:grpSpPr>
          <a:xfrm>
            <a:off x="6069509" y="5688193"/>
            <a:ext cx="2281914" cy="333875"/>
            <a:chOff x="6161778" y="2203456"/>
            <a:chExt cx="3036054" cy="444216"/>
          </a:xfrm>
        </p:grpSpPr>
        <p:grpSp>
          <p:nvGrpSpPr>
            <p:cNvPr id="170" name="Google Shape;170;p2"/>
            <p:cNvGrpSpPr/>
            <p:nvPr/>
          </p:nvGrpSpPr>
          <p:grpSpPr>
            <a:xfrm>
              <a:off x="6161778" y="2213423"/>
              <a:ext cx="1018250" cy="434249"/>
              <a:chOff x="6161778" y="2213423"/>
              <a:chExt cx="1018250" cy="434249"/>
            </a:xfrm>
          </p:grpSpPr>
          <p:sp>
            <p:nvSpPr>
              <p:cNvPr id="171" name="Google Shape;171;p2"/>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172" name="Google Shape;172;p2"/>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173" name="Google Shape;173;p2"/>
              <p:cNvSpPr txBox="1"/>
              <p:nvPr/>
            </p:nvSpPr>
            <p:spPr>
              <a:xfrm>
                <a:off x="6161778" y="2278407"/>
                <a:ext cx="654206" cy="327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4C3282"/>
                    </a:solidFill>
                    <a:latin typeface="Courier New"/>
                    <a:ea typeface="Courier New"/>
                    <a:cs typeface="Courier New"/>
                    <a:sym typeface="Courier New"/>
                  </a:rPr>
                  <a:t>88.6</a:t>
                </a:r>
                <a:endParaRPr/>
              </a:p>
            </p:txBody>
          </p:sp>
          <p:cxnSp>
            <p:nvCxnSpPr>
              <p:cNvPr id="174" name="Google Shape;174;p2"/>
              <p:cNvCxnSpPr/>
              <p:nvPr/>
            </p:nvCxnSpPr>
            <p:spPr>
              <a:xfrm>
                <a:off x="6893781" y="2430547"/>
                <a:ext cx="286247" cy="0"/>
              </a:xfrm>
              <a:prstGeom prst="straightConnector1">
                <a:avLst/>
              </a:prstGeom>
              <a:noFill/>
              <a:ln cap="flat" cmpd="sng" w="9525">
                <a:solidFill>
                  <a:srgbClr val="B6A479"/>
                </a:solidFill>
                <a:prstDash val="solid"/>
                <a:round/>
                <a:headEnd len="sm" w="sm" type="none"/>
                <a:tailEnd len="med" w="med" type="triangle"/>
              </a:ln>
            </p:spPr>
          </p:cxnSp>
        </p:grpSp>
        <p:grpSp>
          <p:nvGrpSpPr>
            <p:cNvPr id="175" name="Google Shape;175;p2"/>
            <p:cNvGrpSpPr/>
            <p:nvPr/>
          </p:nvGrpSpPr>
          <p:grpSpPr>
            <a:xfrm>
              <a:off x="7257824" y="2213422"/>
              <a:ext cx="1018250" cy="434249"/>
              <a:chOff x="6161778" y="2213423"/>
              <a:chExt cx="1018250" cy="434249"/>
            </a:xfrm>
          </p:grpSpPr>
          <p:sp>
            <p:nvSpPr>
              <p:cNvPr id="176" name="Google Shape;176;p2"/>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177" name="Google Shape;177;p2"/>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178" name="Google Shape;178;p2"/>
              <p:cNvSpPr txBox="1"/>
              <p:nvPr/>
            </p:nvSpPr>
            <p:spPr>
              <a:xfrm>
                <a:off x="6161778" y="2278407"/>
                <a:ext cx="654206" cy="327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4C3282"/>
                    </a:solidFill>
                    <a:latin typeface="Courier New"/>
                    <a:ea typeface="Courier New"/>
                    <a:cs typeface="Courier New"/>
                    <a:sym typeface="Courier New"/>
                  </a:rPr>
                  <a:t>26.1</a:t>
                </a:r>
                <a:endParaRPr/>
              </a:p>
            </p:txBody>
          </p:sp>
          <p:cxnSp>
            <p:nvCxnSpPr>
              <p:cNvPr id="179" name="Google Shape;179;p2"/>
              <p:cNvCxnSpPr/>
              <p:nvPr/>
            </p:nvCxnSpPr>
            <p:spPr>
              <a:xfrm>
                <a:off x="6893781" y="2430547"/>
                <a:ext cx="286247" cy="0"/>
              </a:xfrm>
              <a:prstGeom prst="straightConnector1">
                <a:avLst/>
              </a:prstGeom>
              <a:noFill/>
              <a:ln cap="flat" cmpd="sng" w="9525">
                <a:solidFill>
                  <a:srgbClr val="B6A479"/>
                </a:solidFill>
                <a:prstDash val="solid"/>
                <a:round/>
                <a:headEnd len="sm" w="sm" type="none"/>
                <a:tailEnd len="med" w="med" type="triangle"/>
              </a:ln>
            </p:spPr>
          </p:cxnSp>
        </p:grpSp>
        <p:grpSp>
          <p:nvGrpSpPr>
            <p:cNvPr id="180" name="Google Shape;180;p2"/>
            <p:cNvGrpSpPr/>
            <p:nvPr/>
          </p:nvGrpSpPr>
          <p:grpSpPr>
            <a:xfrm>
              <a:off x="8351586" y="2203456"/>
              <a:ext cx="846246" cy="434249"/>
              <a:chOff x="6161778" y="2213423"/>
              <a:chExt cx="846246" cy="434249"/>
            </a:xfrm>
          </p:grpSpPr>
          <p:sp>
            <p:nvSpPr>
              <p:cNvPr id="181" name="Google Shape;181;p2"/>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182" name="Google Shape;182;p2"/>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183" name="Google Shape;183;p2"/>
              <p:cNvSpPr txBox="1"/>
              <p:nvPr/>
            </p:nvSpPr>
            <p:spPr>
              <a:xfrm>
                <a:off x="6161778" y="2278407"/>
                <a:ext cx="654206" cy="327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4C3282"/>
                    </a:solidFill>
                    <a:latin typeface="Courier New"/>
                    <a:ea typeface="Courier New"/>
                    <a:cs typeface="Courier New"/>
                    <a:sym typeface="Courier New"/>
                  </a:rPr>
                  <a:t>94.4</a:t>
                </a:r>
                <a:endParaRPr/>
              </a:p>
            </p:txBody>
          </p:sp>
        </p:grpSp>
        <p:cxnSp>
          <p:nvCxnSpPr>
            <p:cNvPr id="184" name="Google Shape;184;p2"/>
            <p:cNvCxnSpPr/>
            <p:nvPr/>
          </p:nvCxnSpPr>
          <p:spPr>
            <a:xfrm flipH="1">
              <a:off x="8973667" y="2203456"/>
              <a:ext cx="224165" cy="444215"/>
            </a:xfrm>
            <a:prstGeom prst="straightConnector1">
              <a:avLst/>
            </a:prstGeom>
            <a:noFill/>
            <a:ln cap="flat" cmpd="sng" w="9525">
              <a:solidFill>
                <a:srgbClr val="B6A479"/>
              </a:solidFill>
              <a:prstDash val="solid"/>
              <a:round/>
              <a:headEnd len="sm" w="sm" type="none"/>
              <a:tailEnd len="sm" w="sm" type="none"/>
            </a:ln>
          </p:spPr>
        </p:cxnSp>
      </p:grpSp>
      <p:sp>
        <p:nvSpPr>
          <p:cNvPr id="185" name="Google Shape;185;p2"/>
          <p:cNvSpPr txBox="1"/>
          <p:nvPr/>
        </p:nvSpPr>
        <p:spPr>
          <a:xfrm>
            <a:off x="285994" y="1460283"/>
            <a:ext cx="2823038"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4C3282"/>
                </a:solidFill>
                <a:latin typeface="Calibri"/>
                <a:ea typeface="Calibri"/>
                <a:cs typeface="Calibri"/>
                <a:sym typeface="Calibri"/>
              </a:rPr>
              <a:t>Q: Would you use a LinkedList or ArrayList implementation for each of these scenarios?</a:t>
            </a:r>
            <a:endParaRPr/>
          </a:p>
        </p:txBody>
      </p:sp>
      <p:sp>
        <p:nvSpPr>
          <p:cNvPr id="186" name="Google Shape;186;p2"/>
          <p:cNvSpPr/>
          <p:nvPr/>
        </p:nvSpPr>
        <p:spPr>
          <a:xfrm>
            <a:off x="8739412" y="1576785"/>
            <a:ext cx="333109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B6A479"/>
                </a:solidFill>
                <a:latin typeface="Calibri"/>
                <a:ea typeface="Calibri"/>
                <a:cs typeface="Calibri"/>
                <a:sym typeface="Calibri"/>
              </a:rPr>
              <a:t>Situation #1: </a:t>
            </a:r>
            <a:r>
              <a:rPr lang="en-US" sz="1800">
                <a:solidFill>
                  <a:schemeClr val="dk1"/>
                </a:solidFill>
                <a:latin typeface="Calibri"/>
                <a:ea typeface="Calibri"/>
                <a:cs typeface="Calibri"/>
                <a:sym typeface="Calibri"/>
              </a:rPr>
              <a:t>Choose a data structure that implements the List ADT that will be used to store a list of songs in a playlist.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B6A479"/>
                </a:solidFill>
                <a:latin typeface="Calibri"/>
                <a:ea typeface="Calibri"/>
                <a:cs typeface="Calibri"/>
                <a:sym typeface="Calibri"/>
              </a:rPr>
              <a:t>Situation #2: </a:t>
            </a:r>
            <a:r>
              <a:rPr lang="en-US" sz="1800">
                <a:solidFill>
                  <a:schemeClr val="dk1"/>
                </a:solidFill>
                <a:latin typeface="Calibri"/>
                <a:ea typeface="Calibri"/>
                <a:cs typeface="Calibri"/>
                <a:sym typeface="Calibri"/>
              </a:rPr>
              <a:t>Choose a data structure that implements the List ADT that will be used to store the history of a bank customer’s transactions.</a:t>
            </a:r>
            <a:endParaRPr/>
          </a:p>
          <a:p>
            <a:pPr indent="0" lvl="0" marL="0" marR="0" rtl="0" algn="l">
              <a:spcBef>
                <a:spcPts val="0"/>
              </a:spcBef>
              <a:spcAft>
                <a:spcPts val="0"/>
              </a:spcAft>
              <a:buNone/>
            </a:pPr>
            <a:r>
              <a:t/>
            </a:r>
            <a:endParaRPr b="1" sz="1800">
              <a:solidFill>
                <a:srgbClr val="B6A479"/>
              </a:solidFill>
              <a:latin typeface="Calibri"/>
              <a:ea typeface="Calibri"/>
              <a:cs typeface="Calibri"/>
              <a:sym typeface="Calibri"/>
            </a:endParaRPr>
          </a:p>
          <a:p>
            <a:pPr indent="0" lvl="0" marL="0" marR="0" rtl="0" algn="l">
              <a:spcBef>
                <a:spcPts val="0"/>
              </a:spcBef>
              <a:spcAft>
                <a:spcPts val="0"/>
              </a:spcAft>
              <a:buNone/>
            </a:pPr>
            <a:r>
              <a:rPr b="1" lang="en-US" sz="1800">
                <a:solidFill>
                  <a:srgbClr val="B6A479"/>
                </a:solidFill>
                <a:latin typeface="Calibri"/>
                <a:ea typeface="Calibri"/>
                <a:cs typeface="Calibri"/>
                <a:sym typeface="Calibri"/>
              </a:rPr>
              <a:t>Situation #3: Choose</a:t>
            </a:r>
            <a:r>
              <a:rPr lang="en-US" sz="1800">
                <a:solidFill>
                  <a:schemeClr val="dk1"/>
                </a:solidFill>
                <a:latin typeface="Calibri"/>
                <a:ea typeface="Calibri"/>
                <a:cs typeface="Calibri"/>
                <a:sym typeface="Calibri"/>
              </a:rPr>
              <a:t> a data structure that implements the List ADT that will be used to store the order of students waiting to speak to a TA at a tutoring center</a:t>
            </a:r>
            <a:endParaRPr/>
          </a:p>
        </p:txBody>
      </p:sp>
      <p:grpSp>
        <p:nvGrpSpPr>
          <p:cNvPr id="187" name="Google Shape;187;p2"/>
          <p:cNvGrpSpPr/>
          <p:nvPr/>
        </p:nvGrpSpPr>
        <p:grpSpPr>
          <a:xfrm>
            <a:off x="285994" y="4040264"/>
            <a:ext cx="2562578" cy="2192008"/>
            <a:chOff x="908857" y="1530095"/>
            <a:chExt cx="2562578" cy="2192008"/>
          </a:xfrm>
        </p:grpSpPr>
        <p:sp>
          <p:nvSpPr>
            <p:cNvPr id="188" name="Google Shape;188;p2"/>
            <p:cNvSpPr/>
            <p:nvPr/>
          </p:nvSpPr>
          <p:spPr>
            <a:xfrm>
              <a:off x="908857" y="2061557"/>
              <a:ext cx="2444600" cy="1660546"/>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89" name="Google Shape;189;p2"/>
            <p:cNvSpPr/>
            <p:nvPr/>
          </p:nvSpPr>
          <p:spPr>
            <a:xfrm>
              <a:off x="908857" y="1530095"/>
              <a:ext cx="2444600"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Quattrocento Sans"/>
                  <a:ea typeface="Quattrocento Sans"/>
                  <a:cs typeface="Quattrocento Sans"/>
                  <a:sym typeface="Quattrocento Sans"/>
                </a:rPr>
                <a:t>List ADT</a:t>
              </a:r>
              <a:endParaRPr/>
            </a:p>
          </p:txBody>
        </p:sp>
        <p:sp>
          <p:nvSpPr>
            <p:cNvPr id="190" name="Google Shape;190;p2"/>
            <p:cNvSpPr txBox="1"/>
            <p:nvPr/>
          </p:nvSpPr>
          <p:spPr>
            <a:xfrm>
              <a:off x="1026835" y="2660273"/>
              <a:ext cx="2444600"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u="sng">
                  <a:solidFill>
                    <a:schemeClr val="dk1"/>
                  </a:solidFill>
                  <a:latin typeface="Quattrocento Sans"/>
                  <a:ea typeface="Quattrocento Sans"/>
                  <a:cs typeface="Quattrocento Sans"/>
                  <a:sym typeface="Quattrocento Sans"/>
                </a:rPr>
                <a:t>get(index)</a:t>
              </a:r>
              <a:r>
                <a:rPr lang="en-US" sz="1050">
                  <a:solidFill>
                    <a:schemeClr val="dk1"/>
                  </a:solidFill>
                  <a:latin typeface="Quattrocento Sans"/>
                  <a:ea typeface="Quattrocento Sans"/>
                  <a:cs typeface="Quattrocento Sans"/>
                  <a:sym typeface="Quattrocento Sans"/>
                </a:rPr>
                <a:t> return item at index</a:t>
              </a:r>
              <a:endParaRPr/>
            </a:p>
            <a:p>
              <a:pPr indent="0" lvl="0" marL="0" marR="0" rtl="0" algn="l">
                <a:spcBef>
                  <a:spcPts val="0"/>
                </a:spcBef>
                <a:spcAft>
                  <a:spcPts val="0"/>
                </a:spcAft>
                <a:buNone/>
              </a:pPr>
              <a:r>
                <a:rPr lang="en-US" sz="1050" u="sng">
                  <a:solidFill>
                    <a:schemeClr val="dk1"/>
                  </a:solidFill>
                  <a:latin typeface="Quattrocento Sans"/>
                  <a:ea typeface="Quattrocento Sans"/>
                  <a:cs typeface="Quattrocento Sans"/>
                  <a:sym typeface="Quattrocento Sans"/>
                </a:rPr>
                <a:t>set(item, index)</a:t>
              </a:r>
              <a:r>
                <a:rPr lang="en-US" sz="1050">
                  <a:solidFill>
                    <a:schemeClr val="dk1"/>
                  </a:solidFill>
                  <a:latin typeface="Quattrocento Sans"/>
                  <a:ea typeface="Quattrocento Sans"/>
                  <a:cs typeface="Quattrocento Sans"/>
                  <a:sym typeface="Quattrocento Sans"/>
                </a:rPr>
                <a:t> replace item at index</a:t>
              </a:r>
              <a:endParaRPr/>
            </a:p>
            <a:p>
              <a:pPr indent="0" lvl="0" marL="0" marR="0" rtl="0" algn="l">
                <a:spcBef>
                  <a:spcPts val="0"/>
                </a:spcBef>
                <a:spcAft>
                  <a:spcPts val="0"/>
                </a:spcAft>
                <a:buNone/>
              </a:pPr>
              <a:r>
                <a:rPr lang="en-US" sz="1050" u="sng">
                  <a:solidFill>
                    <a:schemeClr val="dk1"/>
                  </a:solidFill>
                  <a:latin typeface="Quattrocento Sans"/>
                  <a:ea typeface="Quattrocento Sans"/>
                  <a:cs typeface="Quattrocento Sans"/>
                  <a:sym typeface="Quattrocento Sans"/>
                </a:rPr>
                <a:t>append(item)</a:t>
              </a:r>
              <a:r>
                <a:rPr lang="en-US" sz="1050">
                  <a:solidFill>
                    <a:schemeClr val="dk1"/>
                  </a:solidFill>
                  <a:latin typeface="Quattrocento Sans"/>
                  <a:ea typeface="Quattrocento Sans"/>
                  <a:cs typeface="Quattrocento Sans"/>
                  <a:sym typeface="Quattrocento Sans"/>
                </a:rPr>
                <a:t> add item to end of list</a:t>
              </a:r>
              <a:endParaRPr/>
            </a:p>
            <a:p>
              <a:pPr indent="0" lvl="0" marL="0" marR="0" rtl="0" algn="l">
                <a:spcBef>
                  <a:spcPts val="0"/>
                </a:spcBef>
                <a:spcAft>
                  <a:spcPts val="0"/>
                </a:spcAft>
                <a:buNone/>
              </a:pPr>
              <a:r>
                <a:rPr lang="en-US" sz="1050" u="sng">
                  <a:solidFill>
                    <a:schemeClr val="dk1"/>
                  </a:solidFill>
                  <a:latin typeface="Quattrocento Sans"/>
                  <a:ea typeface="Quattrocento Sans"/>
                  <a:cs typeface="Quattrocento Sans"/>
                  <a:sym typeface="Quattrocento Sans"/>
                </a:rPr>
                <a:t>insert(item, index)</a:t>
              </a:r>
              <a:r>
                <a:rPr lang="en-US" sz="1050">
                  <a:solidFill>
                    <a:schemeClr val="dk1"/>
                  </a:solidFill>
                  <a:latin typeface="Quattrocento Sans"/>
                  <a:ea typeface="Quattrocento Sans"/>
                  <a:cs typeface="Quattrocento Sans"/>
                  <a:sym typeface="Quattrocento Sans"/>
                </a:rPr>
                <a:t> add item at index</a:t>
              </a:r>
              <a:endParaRPr/>
            </a:p>
            <a:p>
              <a:pPr indent="0" lvl="0" marL="0" marR="0" rtl="0" algn="l">
                <a:spcBef>
                  <a:spcPts val="0"/>
                </a:spcBef>
                <a:spcAft>
                  <a:spcPts val="0"/>
                </a:spcAft>
                <a:buNone/>
              </a:pPr>
              <a:r>
                <a:rPr lang="en-US" sz="1050" u="sng">
                  <a:solidFill>
                    <a:schemeClr val="dk1"/>
                  </a:solidFill>
                  <a:latin typeface="Quattrocento Sans"/>
                  <a:ea typeface="Quattrocento Sans"/>
                  <a:cs typeface="Quattrocento Sans"/>
                  <a:sym typeface="Quattrocento Sans"/>
                </a:rPr>
                <a:t>delete(index)</a:t>
              </a:r>
              <a:r>
                <a:rPr lang="en-US" sz="1050">
                  <a:solidFill>
                    <a:schemeClr val="dk1"/>
                  </a:solidFill>
                  <a:latin typeface="Quattrocento Sans"/>
                  <a:ea typeface="Quattrocento Sans"/>
                  <a:cs typeface="Quattrocento Sans"/>
                  <a:sym typeface="Quattrocento Sans"/>
                </a:rPr>
                <a:t> delete item at index</a:t>
              </a:r>
              <a:endParaRPr/>
            </a:p>
            <a:p>
              <a:pPr indent="0" lvl="0" marL="0" marR="0" rtl="0" algn="l">
                <a:spcBef>
                  <a:spcPts val="0"/>
                </a:spcBef>
                <a:spcAft>
                  <a:spcPts val="0"/>
                </a:spcAft>
                <a:buNone/>
              </a:pPr>
              <a:r>
                <a:rPr lang="en-US" sz="1050" u="sng">
                  <a:solidFill>
                    <a:schemeClr val="dk1"/>
                  </a:solidFill>
                  <a:latin typeface="Quattrocento Sans"/>
                  <a:ea typeface="Quattrocento Sans"/>
                  <a:cs typeface="Quattrocento Sans"/>
                  <a:sym typeface="Quattrocento Sans"/>
                </a:rPr>
                <a:t>size()</a:t>
              </a:r>
              <a:r>
                <a:rPr lang="en-US" sz="1050">
                  <a:solidFill>
                    <a:schemeClr val="dk1"/>
                  </a:solidFill>
                  <a:latin typeface="Quattrocento Sans"/>
                  <a:ea typeface="Quattrocento Sans"/>
                  <a:cs typeface="Quattrocento Sans"/>
                  <a:sym typeface="Quattrocento Sans"/>
                </a:rPr>
                <a:t> count of items</a:t>
              </a:r>
              <a:endParaRPr/>
            </a:p>
          </p:txBody>
        </p:sp>
        <p:sp>
          <p:nvSpPr>
            <p:cNvPr id="191" name="Google Shape;191;p2"/>
            <p:cNvSpPr txBox="1"/>
            <p:nvPr/>
          </p:nvSpPr>
          <p:spPr>
            <a:xfrm>
              <a:off x="924590" y="2033673"/>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state</a:t>
              </a:r>
              <a:endParaRPr/>
            </a:p>
          </p:txBody>
        </p:sp>
        <p:sp>
          <p:nvSpPr>
            <p:cNvPr id="192" name="Google Shape;192;p2"/>
            <p:cNvSpPr txBox="1"/>
            <p:nvPr/>
          </p:nvSpPr>
          <p:spPr>
            <a:xfrm>
              <a:off x="928934" y="2511039"/>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behavior</a:t>
              </a:r>
              <a:endParaRPr/>
            </a:p>
          </p:txBody>
        </p:sp>
        <p:sp>
          <p:nvSpPr>
            <p:cNvPr id="193" name="Google Shape;193;p2"/>
            <p:cNvSpPr txBox="1"/>
            <p:nvPr/>
          </p:nvSpPr>
          <p:spPr>
            <a:xfrm>
              <a:off x="1098581" y="2197370"/>
              <a:ext cx="186124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Count of items</a:t>
              </a:r>
              <a:endParaRPr/>
            </a:p>
          </p:txBody>
        </p:sp>
      </p:grpSp>
      <p:pic>
        <p:nvPicPr>
          <p:cNvPr descr="art08_03" id="194" name="Google Shape;194;p2"/>
          <p:cNvPicPr preferRelativeResize="0"/>
          <p:nvPr/>
        </p:nvPicPr>
        <p:blipFill rotWithShape="1">
          <a:blip r:embed="rId3">
            <a:alphaModFix/>
          </a:blip>
          <a:srcRect b="0" l="0" r="0" t="0"/>
          <a:stretch/>
        </p:blipFill>
        <p:spPr>
          <a:xfrm>
            <a:off x="4167428" y="116477"/>
            <a:ext cx="3383624" cy="1385055"/>
          </a:xfrm>
          <a:prstGeom prst="rect">
            <a:avLst/>
          </a:prstGeom>
          <a:noFill/>
          <a:ln>
            <a:noFill/>
          </a:ln>
        </p:spPr>
      </p:pic>
      <p:sp>
        <p:nvSpPr>
          <p:cNvPr id="195" name="Google Shape;195;p2"/>
          <p:cNvSpPr/>
          <p:nvPr/>
        </p:nvSpPr>
        <p:spPr>
          <a:xfrm>
            <a:off x="8909049" y="546769"/>
            <a:ext cx="2991824" cy="646331"/>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Please fill out the Poll at- </a:t>
            </a:r>
            <a:r>
              <a:rPr lang="en-US" sz="1800" u="sng">
                <a:solidFill>
                  <a:schemeClr val="lt1"/>
                </a:solidFill>
                <a:latin typeface="Source Sans Pro"/>
                <a:ea typeface="Source Sans Pro"/>
                <a:cs typeface="Source Sans Pro"/>
                <a:sym typeface="Source Sans Pro"/>
                <a:hlinkClick r:id="rId4">
                  <a:extLst>
                    <a:ext uri="{A12FA001-AC4F-418D-AE19-62706E023703}">
                      <ahyp:hlinkClr val="tx"/>
                    </a:ext>
                  </a:extLst>
                </a:hlinkClick>
              </a:rPr>
              <a:t>pollev.com/champk</a:t>
            </a:r>
            <a:r>
              <a:rPr lang="en-US" sz="1800" u="sng">
                <a:solidFill>
                  <a:schemeClr val="lt1"/>
                </a:solidFill>
                <a:latin typeface="Source Sans Pro"/>
                <a:ea typeface="Source Sans Pro"/>
                <a:cs typeface="Source Sans Pro"/>
                <a:sym typeface="Source Sans Pro"/>
              </a:rPr>
              <a:t>  </a:t>
            </a:r>
            <a:endParaRPr sz="1800" u="sng">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Design Decisions</a:t>
            </a:r>
            <a:endParaRPr/>
          </a:p>
        </p:txBody>
      </p:sp>
      <p:sp>
        <p:nvSpPr>
          <p:cNvPr id="564" name="Google Shape;564;p18"/>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Discuss with your neighbors: </a:t>
            </a:r>
            <a:r>
              <a:rPr lang="en-US"/>
              <a:t>For the following scenario select the appropriate ADT and implementation and explain why they are optimal for this situation.</a:t>
            </a:r>
            <a:endParaRPr/>
          </a:p>
          <a:p>
            <a:pPr indent="0" lvl="0" marL="0" rtl="0" algn="l">
              <a:lnSpc>
                <a:spcPct val="90000"/>
              </a:lnSpc>
              <a:spcBef>
                <a:spcPts val="1400"/>
              </a:spcBef>
              <a:spcAft>
                <a:spcPts val="0"/>
              </a:spcAft>
              <a:buSzPts val="2200"/>
              <a:buNone/>
            </a:pPr>
            <a:r>
              <a:t/>
            </a:r>
            <a:endParaRPr/>
          </a:p>
          <a:p>
            <a:pPr indent="-139700" lvl="0" marL="91440" rtl="0" algn="l">
              <a:lnSpc>
                <a:spcPct val="90000"/>
              </a:lnSpc>
              <a:spcBef>
                <a:spcPts val="1400"/>
              </a:spcBef>
              <a:spcAft>
                <a:spcPts val="0"/>
              </a:spcAft>
              <a:buSzPts val="2200"/>
              <a:buChar char=" "/>
            </a:pPr>
            <a:r>
              <a:rPr b="1" lang="en-US">
                <a:solidFill>
                  <a:srgbClr val="B6A479"/>
                </a:solidFill>
              </a:rPr>
              <a:t>Situation: </a:t>
            </a:r>
            <a:r>
              <a:rPr lang="en-US"/>
              <a:t>You are writing a program to schedule jobs sent to a laser printer. The laser printer should process these jobs in the order in which the requests were received. There are busy and slow times for requests that can have large differences in the volume of jobs sent to the printer. Which ADT and what implementation would you use to store the jobs sent to the printer?</a:t>
            </a:r>
            <a:endParaRPr/>
          </a:p>
        </p:txBody>
      </p:sp>
      <p:sp>
        <p:nvSpPr>
          <p:cNvPr id="565" name="Google Shape;565;p1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66" name="Google Shape;566;p18"/>
          <p:cNvSpPr txBox="1"/>
          <p:nvPr>
            <p:ph idx="11" type="ftr"/>
          </p:nvPr>
        </p:nvSpPr>
        <p:spPr>
          <a:xfrm>
            <a:off x="4952051"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sp>
        <p:nvSpPr>
          <p:cNvPr id="567" name="Google Shape;567;p18"/>
          <p:cNvSpPr txBox="1"/>
          <p:nvPr/>
        </p:nvSpPr>
        <p:spPr>
          <a:xfrm>
            <a:off x="4952051" y="585950"/>
            <a:ext cx="4043700" cy="369300"/>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Quattrocento Sans"/>
                <a:ea typeface="Quattrocento Sans"/>
                <a:cs typeface="Quattrocento Sans"/>
                <a:sym typeface="Quattrocento Sans"/>
              </a:rPr>
              <a:t>Activity: Talk to those around you!</a:t>
            </a:r>
            <a:endParaRPr/>
          </a:p>
        </p:txBody>
      </p:sp>
      <p:sp>
        <p:nvSpPr>
          <p:cNvPr id="568" name="Google Shape;568;p18"/>
          <p:cNvSpPr txBox="1"/>
          <p:nvPr/>
        </p:nvSpPr>
        <p:spPr>
          <a:xfrm>
            <a:off x="575239" y="4510495"/>
            <a:ext cx="7030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u="sng">
                <a:solidFill>
                  <a:schemeClr val="dk1"/>
                </a:solidFill>
                <a:latin typeface="Quattrocento Sans"/>
                <a:ea typeface="Quattrocento Sans"/>
                <a:cs typeface="Quattrocento Sans"/>
                <a:sym typeface="Quattrocento Sans"/>
              </a:rPr>
              <a:t>ADT options:</a:t>
            </a:r>
            <a:endParaRPr sz="2200" u="sng">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List</a:t>
            </a:r>
            <a:endParaRPr sz="22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Stack</a:t>
            </a:r>
            <a:endParaRPr sz="22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Queue</a:t>
            </a:r>
            <a:endParaRPr sz="2200">
              <a:solidFill>
                <a:schemeClr val="dk1"/>
              </a:solidFill>
              <a:latin typeface="Quattrocento Sans"/>
              <a:ea typeface="Quattrocento Sans"/>
              <a:cs typeface="Quattrocento Sans"/>
              <a:sym typeface="Quattrocento Sans"/>
            </a:endParaRPr>
          </a:p>
        </p:txBody>
      </p:sp>
      <p:sp>
        <p:nvSpPr>
          <p:cNvPr id="569" name="Google Shape;569;p18"/>
          <p:cNvSpPr txBox="1"/>
          <p:nvPr/>
        </p:nvSpPr>
        <p:spPr>
          <a:xfrm>
            <a:off x="2551625" y="4510500"/>
            <a:ext cx="39144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u="sng">
                <a:solidFill>
                  <a:schemeClr val="dk1"/>
                </a:solidFill>
                <a:latin typeface="Quattrocento Sans"/>
                <a:ea typeface="Quattrocento Sans"/>
                <a:cs typeface="Quattrocento Sans"/>
                <a:sym typeface="Quattrocento Sans"/>
              </a:rPr>
              <a:t>Implementation options:</a:t>
            </a:r>
            <a:endParaRPr sz="2200" u="sng">
              <a:solidFill>
                <a:schemeClr val="dk1"/>
              </a:solidFill>
              <a:latin typeface="Quattrocento Sans"/>
              <a:ea typeface="Quattrocento Sans"/>
              <a:cs typeface="Quattrocento Sans"/>
              <a:sym typeface="Quattrocento Sans"/>
            </a:endParaRPr>
          </a:p>
          <a:p>
            <a:pPr indent="-285750" lvl="0" marL="28575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array</a:t>
            </a:r>
            <a:endParaRPr sz="2200">
              <a:solidFill>
                <a:schemeClr val="dk1"/>
              </a:solidFill>
              <a:latin typeface="Quattrocento Sans"/>
              <a:ea typeface="Quattrocento Sans"/>
              <a:cs typeface="Quattrocento Sans"/>
              <a:sym typeface="Quattrocento Sans"/>
            </a:endParaRPr>
          </a:p>
          <a:p>
            <a:pPr indent="-285750" lvl="0" marL="28575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linked nodes</a:t>
            </a:r>
            <a:endParaRPr/>
          </a:p>
        </p:txBody>
      </p:sp>
      <p:sp>
        <p:nvSpPr>
          <p:cNvPr id="570" name="Google Shape;570;p18"/>
          <p:cNvSpPr txBox="1"/>
          <p:nvPr/>
        </p:nvSpPr>
        <p:spPr>
          <a:xfrm>
            <a:off x="6159500" y="4071900"/>
            <a:ext cx="5460900" cy="2324100"/>
          </a:xfrm>
          <a:prstGeom prst="rect">
            <a:avLst/>
          </a:prstGeom>
          <a:solidFill>
            <a:srgbClr val="33006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rgbClr val="B6A479"/>
                </a:solidFill>
                <a:latin typeface="Quattrocento Sans"/>
                <a:ea typeface="Quattrocento Sans"/>
                <a:cs typeface="Quattrocento Sans"/>
                <a:sym typeface="Quattrocento Sans"/>
              </a:rPr>
              <a:t>Kasey’s Answer</a:t>
            </a:r>
            <a:endParaRPr sz="2000" u="sng">
              <a:solidFill>
                <a:srgbClr val="B6A479"/>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000" u="sng">
              <a:solidFill>
                <a:schemeClr val="lt1"/>
              </a:solidFill>
              <a:latin typeface="Quattrocento Sans"/>
              <a:ea typeface="Quattrocento Sans"/>
              <a:cs typeface="Quattrocento Sans"/>
              <a:sym typeface="Quattrocento Sans"/>
            </a:endParaRPr>
          </a:p>
          <a:p>
            <a:pPr indent="0" lvl="0" marL="0" rtl="0" algn="l">
              <a:spcBef>
                <a:spcPts val="0"/>
              </a:spcBef>
              <a:spcAft>
                <a:spcPts val="0"/>
              </a:spcAft>
              <a:buNone/>
            </a:pPr>
            <a:r>
              <a:rPr b="1" lang="en-US" sz="1900">
                <a:solidFill>
                  <a:schemeClr val="lt1"/>
                </a:solidFill>
                <a:latin typeface="Quattrocento Sans"/>
                <a:ea typeface="Quattrocento Sans"/>
                <a:cs typeface="Quattrocento Sans"/>
                <a:sym typeface="Quattrocento Sans"/>
              </a:rPr>
              <a:t>LinkedQueue</a:t>
            </a:r>
            <a:endParaRPr b="1" sz="2000">
              <a:solidFill>
                <a:schemeClr val="lt1"/>
              </a:solidFill>
              <a:latin typeface="Quattrocento Sans"/>
              <a:ea typeface="Quattrocento Sans"/>
              <a:cs typeface="Quattrocento Sans"/>
              <a:sym typeface="Quattrocento Sans"/>
            </a:endParaRPr>
          </a:p>
          <a:p>
            <a:pPr indent="0" lvl="0" marL="0" rtl="0" algn="l">
              <a:spcBef>
                <a:spcPts val="0"/>
              </a:spcBef>
              <a:spcAft>
                <a:spcPts val="0"/>
              </a:spcAft>
              <a:buNone/>
            </a:pPr>
            <a:r>
              <a:rPr lang="en-US" sz="1600">
                <a:solidFill>
                  <a:schemeClr val="lt1"/>
                </a:solidFill>
                <a:latin typeface="Quattrocento Sans"/>
                <a:ea typeface="Quattrocento Sans"/>
                <a:cs typeface="Quattrocento Sans"/>
                <a:sym typeface="Quattrocento Sans"/>
              </a:rPr>
              <a:t>This will maintain the original order of the print jobs, but allow you to easily cancel jobs stuck in the middle of the queue. This will also keep the space used by the queue at the minimum required levels despite the fact the queue will have very </a:t>
            </a:r>
            <a:r>
              <a:rPr lang="en-US" sz="1600">
                <a:solidFill>
                  <a:schemeClr val="lt1"/>
                </a:solidFill>
                <a:latin typeface="Quattrocento Sans"/>
                <a:ea typeface="Quattrocento Sans"/>
                <a:cs typeface="Quattrocento Sans"/>
                <a:sym typeface="Quattrocento Sans"/>
              </a:rPr>
              <a:t>different</a:t>
            </a:r>
            <a:r>
              <a:rPr lang="en-US" sz="1600">
                <a:solidFill>
                  <a:schemeClr val="lt1"/>
                </a:solidFill>
                <a:latin typeface="Quattrocento Sans"/>
                <a:ea typeface="Quattrocento Sans"/>
                <a:cs typeface="Quattrocento Sans"/>
                <a:sym typeface="Quattrocento Sans"/>
              </a:rPr>
              <a:t> lengths at different times</a:t>
            </a:r>
            <a:r>
              <a:rPr lang="en-US" sz="1500">
                <a:solidFill>
                  <a:schemeClr val="lt1"/>
                </a:solidFill>
                <a:latin typeface="Quattrocento Sans"/>
                <a:ea typeface="Quattrocento Sans"/>
                <a:cs typeface="Quattrocento Sans"/>
                <a:sym typeface="Quattrocento Sans"/>
              </a:rPr>
              <a:t>.</a:t>
            </a:r>
            <a:endParaRPr sz="15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7"/>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4C3282"/>
              </a:buClr>
              <a:buSzPts val="4400"/>
              <a:buFont typeface="Quattrocento Sans"/>
              <a:buNone/>
            </a:pPr>
            <a:r>
              <a:rPr lang="en-US"/>
              <a:t>Questions?</a:t>
            </a:r>
            <a:endParaRPr/>
          </a:p>
        </p:txBody>
      </p:sp>
      <p:sp>
        <p:nvSpPr>
          <p:cNvPr id="576" name="Google Shape;576;p1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577" name="Google Shape;577;p1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78" name="Google Shape;578;p17"/>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1"/>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C3282"/>
              </a:buClr>
              <a:buSzPts val="3200"/>
              <a:buFont typeface="Quattrocento Sans"/>
              <a:buNone/>
            </a:pPr>
            <a:r>
              <a:rPr lang="en-US"/>
              <a:t>Dictionaries</a:t>
            </a:r>
            <a:endParaRPr/>
          </a:p>
        </p:txBody>
      </p:sp>
      <p:sp>
        <p:nvSpPr>
          <p:cNvPr id="584" name="Google Shape;584;p2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585" name="Google Shape;585;p21"/>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Dictionaries (aka Maps)</a:t>
            </a:r>
            <a:endParaRPr/>
          </a:p>
        </p:txBody>
      </p:sp>
      <p:sp>
        <p:nvSpPr>
          <p:cNvPr id="591" name="Google Shape;591;p22"/>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lang="en-US" sz="2400"/>
              <a:t>Every Programmer’s Best Friend</a:t>
            </a:r>
            <a:endParaRPr/>
          </a:p>
          <a:p>
            <a:pPr indent="-152400" lvl="0" marL="91440" rtl="0" algn="l">
              <a:lnSpc>
                <a:spcPct val="90000"/>
              </a:lnSpc>
              <a:spcBef>
                <a:spcPts val="1400"/>
              </a:spcBef>
              <a:spcAft>
                <a:spcPts val="0"/>
              </a:spcAft>
              <a:buSzPts val="2400"/>
              <a:buChar char=" "/>
            </a:pPr>
            <a:r>
              <a:rPr lang="en-US" sz="2400"/>
              <a:t>You’ll probably use one in almost every programming project.</a:t>
            </a:r>
            <a:endParaRPr/>
          </a:p>
          <a:p>
            <a:pPr indent="-152400" lvl="1" marL="265176" rtl="0" algn="l">
              <a:lnSpc>
                <a:spcPct val="90000"/>
              </a:lnSpc>
              <a:spcBef>
                <a:spcPts val="400"/>
              </a:spcBef>
              <a:spcAft>
                <a:spcPts val="0"/>
              </a:spcAft>
              <a:buSzPts val="2400"/>
              <a:buChar char="-"/>
            </a:pPr>
            <a:r>
              <a:rPr lang="en-US" sz="2400"/>
              <a:t>Because it’s hard to make a big project without needing one sooner or later.</a:t>
            </a:r>
            <a:endParaRPr/>
          </a:p>
        </p:txBody>
      </p:sp>
      <p:sp>
        <p:nvSpPr>
          <p:cNvPr id="592" name="Google Shape;592;p2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593" name="Google Shape;593;p22"/>
          <p:cNvSpPr txBox="1"/>
          <p:nvPr/>
        </p:nvSpPr>
        <p:spPr>
          <a:xfrm>
            <a:off x="575239" y="3428999"/>
            <a:ext cx="1016896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two types of Map implementations supposedly covered in CSE 143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Map&lt;String, Integer&gt; map1 = new HashMap&lt;&gt;();</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Map&lt;String, String&gt; map2 =  new TreeMap&lt;&gt;();</a:t>
            </a:r>
            <a:endParaRPr/>
          </a:p>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3"/>
          <p:cNvSpPr/>
          <p:nvPr/>
        </p:nvSpPr>
        <p:spPr>
          <a:xfrm>
            <a:off x="7455381" y="319208"/>
            <a:ext cx="4350328" cy="1917469"/>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0" name="Google Shape;600;p2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Maps </a:t>
            </a:r>
            <a:endParaRPr/>
          </a:p>
        </p:txBody>
      </p:sp>
      <p:sp>
        <p:nvSpPr>
          <p:cNvPr id="601" name="Google Shape;601;p23"/>
          <p:cNvSpPr txBox="1"/>
          <p:nvPr>
            <p:ph idx="1" type="body"/>
          </p:nvPr>
        </p:nvSpPr>
        <p:spPr>
          <a:xfrm>
            <a:off x="575240" y="1463857"/>
            <a:ext cx="6386669" cy="119727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map</a:t>
            </a:r>
            <a:r>
              <a:rPr lang="en-US"/>
              <a:t>: Holds a set of distinct </a:t>
            </a:r>
            <a:r>
              <a:rPr i="1" lang="en-US"/>
              <a:t>keys</a:t>
            </a:r>
            <a:r>
              <a:rPr lang="en-US"/>
              <a:t> and a collection of </a:t>
            </a:r>
            <a:r>
              <a:rPr i="1" lang="en-US"/>
              <a:t>values</a:t>
            </a:r>
            <a:r>
              <a:rPr lang="en-US"/>
              <a:t>, where each key is associated with one value.</a:t>
            </a:r>
            <a:endParaRPr/>
          </a:p>
          <a:p>
            <a:pPr indent="-137159" lvl="1" marL="265176" rtl="0" algn="l">
              <a:lnSpc>
                <a:spcPct val="90000"/>
              </a:lnSpc>
              <a:spcBef>
                <a:spcPts val="400"/>
              </a:spcBef>
              <a:spcAft>
                <a:spcPts val="0"/>
              </a:spcAft>
              <a:buSzPts val="1800"/>
              <a:buChar char="-"/>
            </a:pPr>
            <a:r>
              <a:rPr lang="en-US"/>
              <a:t>a.k.a. "dictionary"</a:t>
            </a:r>
            <a:endParaRPr/>
          </a:p>
        </p:txBody>
      </p:sp>
      <p:sp>
        <p:nvSpPr>
          <p:cNvPr id="602" name="Google Shape;602;p2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pic>
        <p:nvPicPr>
          <p:cNvPr id="603" name="Google Shape;603;p23"/>
          <p:cNvPicPr preferRelativeResize="0"/>
          <p:nvPr/>
        </p:nvPicPr>
        <p:blipFill rotWithShape="1">
          <a:blip r:embed="rId3">
            <a:alphaModFix/>
          </a:blip>
          <a:srcRect b="0" l="0" r="0" t="0"/>
          <a:stretch/>
        </p:blipFill>
        <p:spPr>
          <a:xfrm>
            <a:off x="7849162" y="3490176"/>
            <a:ext cx="4014787" cy="2527300"/>
          </a:xfrm>
          <a:prstGeom prst="rect">
            <a:avLst/>
          </a:prstGeom>
          <a:noFill/>
          <a:ln>
            <a:noFill/>
          </a:ln>
        </p:spPr>
      </p:pic>
      <p:graphicFrame>
        <p:nvGraphicFramePr>
          <p:cNvPr id="604" name="Google Shape;604;p23"/>
          <p:cNvGraphicFramePr/>
          <p:nvPr/>
        </p:nvGraphicFramePr>
        <p:xfrm>
          <a:off x="7790790" y="1161979"/>
          <a:ext cx="3000000" cy="3000000"/>
        </p:xfrm>
        <a:graphic>
          <a:graphicData uri="http://schemas.openxmlformats.org/drawingml/2006/table">
            <a:tbl>
              <a:tblPr bandRow="1" firstRow="1">
                <a:noFill/>
                <a:tableStyleId>{AA3DD6F6-CA57-4835-A994-4F125AC3806B}</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“you"</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22</a:t>
                      </a:r>
                      <a:endParaRPr/>
                    </a:p>
                  </a:txBody>
                  <a:tcPr marT="45650" marB="45650" marR="91450" marL="91450" anchor="ctr">
                    <a:solidFill>
                      <a:schemeClr val="lt1"/>
                    </a:solidFill>
                  </a:tcPr>
                </a:tc>
              </a:tr>
            </a:tbl>
          </a:graphicData>
        </a:graphic>
      </p:graphicFrame>
      <p:graphicFrame>
        <p:nvGraphicFramePr>
          <p:cNvPr id="605" name="Google Shape;605;p23"/>
          <p:cNvGraphicFramePr/>
          <p:nvPr/>
        </p:nvGraphicFramePr>
        <p:xfrm>
          <a:off x="10179068" y="903053"/>
          <a:ext cx="3000000" cy="3000000"/>
        </p:xfrm>
        <a:graphic>
          <a:graphicData uri="http://schemas.openxmlformats.org/drawingml/2006/table">
            <a:tbl>
              <a:tblPr bandRow="1" firstRow="1">
                <a:noFill/>
                <a:tableStyleId>{AA3DD6F6-CA57-4835-A994-4F125AC3806B}</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“in"</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37</a:t>
                      </a:r>
                      <a:endParaRPr/>
                    </a:p>
                  </a:txBody>
                  <a:tcPr marT="45650" marB="45650" marR="91450" marL="91450" anchor="ctr">
                    <a:solidFill>
                      <a:schemeClr val="lt1"/>
                    </a:solidFill>
                  </a:tcPr>
                </a:tc>
              </a:tr>
            </a:tbl>
          </a:graphicData>
        </a:graphic>
      </p:graphicFrame>
      <p:graphicFrame>
        <p:nvGraphicFramePr>
          <p:cNvPr id="606" name="Google Shape;606;p23"/>
          <p:cNvGraphicFramePr/>
          <p:nvPr/>
        </p:nvGraphicFramePr>
        <p:xfrm>
          <a:off x="9167932" y="1559345"/>
          <a:ext cx="3000000" cy="3000000"/>
        </p:xfrm>
        <a:graphic>
          <a:graphicData uri="http://schemas.openxmlformats.org/drawingml/2006/table">
            <a:tbl>
              <a:tblPr bandRow="1" firstRow="1">
                <a:noFill/>
                <a:tableStyleId>{AA3DD6F6-CA57-4835-A994-4F125AC3806B}</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“the"</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56</a:t>
                      </a:r>
                      <a:endParaRPr/>
                    </a:p>
                  </a:txBody>
                  <a:tcPr marT="45650" marB="45650" marR="91450" marL="91450" anchor="ctr">
                    <a:solidFill>
                      <a:schemeClr val="lt1"/>
                    </a:solidFill>
                  </a:tcPr>
                </a:tc>
              </a:tr>
            </a:tbl>
          </a:graphicData>
        </a:graphic>
      </p:graphicFrame>
      <p:graphicFrame>
        <p:nvGraphicFramePr>
          <p:cNvPr id="607" name="Google Shape;607;p23"/>
          <p:cNvGraphicFramePr/>
          <p:nvPr/>
        </p:nvGraphicFramePr>
        <p:xfrm>
          <a:off x="8857398" y="546846"/>
          <a:ext cx="3000000" cy="3000000"/>
        </p:xfrm>
        <a:graphic>
          <a:graphicData uri="http://schemas.openxmlformats.org/drawingml/2006/table">
            <a:tbl>
              <a:tblPr bandRow="1" firstRow="1">
                <a:noFill/>
                <a:tableStyleId>{AA3DD6F6-CA57-4835-A994-4F125AC3806B}</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“at"</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43</a:t>
                      </a:r>
                      <a:endParaRPr/>
                    </a:p>
                  </a:txBody>
                  <a:tcPr marT="45650" marB="45650" marR="91450" marL="91450" anchor="ctr">
                    <a:solidFill>
                      <a:schemeClr val="lt1"/>
                    </a:solidFill>
                  </a:tcPr>
                </a:tc>
              </a:tr>
            </a:tbl>
          </a:graphicData>
        </a:graphic>
      </p:graphicFrame>
      <p:sp>
        <p:nvSpPr>
          <p:cNvPr id="608" name="Google Shape;608;p23"/>
          <p:cNvSpPr txBox="1"/>
          <p:nvPr/>
        </p:nvSpPr>
        <p:spPr>
          <a:xfrm>
            <a:off x="7659134" y="2852857"/>
            <a:ext cx="2377341"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map.get("the")</a:t>
            </a:r>
            <a:endParaRPr/>
          </a:p>
        </p:txBody>
      </p:sp>
      <p:sp>
        <p:nvSpPr>
          <p:cNvPr id="609" name="Google Shape;609;p23"/>
          <p:cNvSpPr txBox="1"/>
          <p:nvPr/>
        </p:nvSpPr>
        <p:spPr>
          <a:xfrm>
            <a:off x="10405194" y="2843598"/>
            <a:ext cx="517589"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56</a:t>
            </a:r>
            <a:endParaRPr/>
          </a:p>
        </p:txBody>
      </p:sp>
      <p:cxnSp>
        <p:nvCxnSpPr>
          <p:cNvPr id="610" name="Google Shape;610;p23"/>
          <p:cNvCxnSpPr/>
          <p:nvPr/>
        </p:nvCxnSpPr>
        <p:spPr>
          <a:xfrm rot="10800000">
            <a:off x="8652085" y="2187306"/>
            <a:ext cx="0" cy="673881"/>
          </a:xfrm>
          <a:prstGeom prst="straightConnector1">
            <a:avLst/>
          </a:prstGeom>
          <a:noFill/>
          <a:ln cap="flat" cmpd="sng" w="19050">
            <a:solidFill>
              <a:srgbClr val="B6A479"/>
            </a:solidFill>
            <a:prstDash val="solid"/>
            <a:round/>
            <a:headEnd len="sm" w="sm" type="none"/>
            <a:tailEnd len="med" w="med" type="triangle"/>
          </a:ln>
        </p:spPr>
      </p:cxnSp>
      <p:cxnSp>
        <p:nvCxnSpPr>
          <p:cNvPr id="611" name="Google Shape;611;p23"/>
          <p:cNvCxnSpPr/>
          <p:nvPr/>
        </p:nvCxnSpPr>
        <p:spPr>
          <a:xfrm flipH="1">
            <a:off x="10644581" y="2187306"/>
            <a:ext cx="1" cy="633216"/>
          </a:xfrm>
          <a:prstGeom prst="straightConnector1">
            <a:avLst/>
          </a:prstGeom>
          <a:noFill/>
          <a:ln cap="flat" cmpd="sng" w="19050">
            <a:solidFill>
              <a:srgbClr val="B6A479"/>
            </a:solidFill>
            <a:prstDash val="solid"/>
            <a:round/>
            <a:headEnd len="sm" w="sm" type="none"/>
            <a:tailEnd len="med" w="med" type="triangle"/>
          </a:ln>
        </p:spPr>
      </p:cxnSp>
      <p:grpSp>
        <p:nvGrpSpPr>
          <p:cNvPr id="612" name="Google Shape;612;p23"/>
          <p:cNvGrpSpPr/>
          <p:nvPr/>
        </p:nvGrpSpPr>
        <p:grpSpPr>
          <a:xfrm>
            <a:off x="575239" y="3207322"/>
            <a:ext cx="2320363" cy="3313705"/>
            <a:chOff x="908857" y="1530095"/>
            <a:chExt cx="2320363" cy="3313705"/>
          </a:xfrm>
        </p:grpSpPr>
        <p:sp>
          <p:nvSpPr>
            <p:cNvPr id="613" name="Google Shape;613;p23"/>
            <p:cNvSpPr/>
            <p:nvPr/>
          </p:nvSpPr>
          <p:spPr>
            <a:xfrm>
              <a:off x="908857" y="2061556"/>
              <a:ext cx="2320363" cy="2782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14" name="Google Shape;614;p23"/>
            <p:cNvSpPr/>
            <p:nvPr/>
          </p:nvSpPr>
          <p:spPr>
            <a:xfrm>
              <a:off x="908858" y="1530095"/>
              <a:ext cx="2320362"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Dictionary ADT</a:t>
              </a:r>
              <a:endParaRPr/>
            </a:p>
          </p:txBody>
        </p:sp>
        <p:sp>
          <p:nvSpPr>
            <p:cNvPr id="615" name="Google Shape;615;p23"/>
            <p:cNvSpPr txBox="1"/>
            <p:nvPr/>
          </p:nvSpPr>
          <p:spPr>
            <a:xfrm>
              <a:off x="1076296" y="2988919"/>
              <a:ext cx="21529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put(key, item)</a:t>
              </a:r>
              <a:r>
                <a:rPr lang="en-US" sz="1200">
                  <a:solidFill>
                    <a:schemeClr val="dk1"/>
                  </a:solidFill>
                  <a:latin typeface="Quattrocento Sans"/>
                  <a:ea typeface="Quattrocento Sans"/>
                  <a:cs typeface="Quattrocento Sans"/>
                  <a:sym typeface="Quattrocento Sans"/>
                </a:rPr>
                <a:t> add item to collection indexed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get(key)</a:t>
              </a:r>
              <a:r>
                <a:rPr lang="en-US" sz="1200">
                  <a:solidFill>
                    <a:schemeClr val="dk1"/>
                  </a:solidFill>
                  <a:latin typeface="Quattrocento Sans"/>
                  <a:ea typeface="Quattrocento Sans"/>
                  <a:cs typeface="Quattrocento Sans"/>
                  <a:sym typeface="Quattrocento Sans"/>
                </a:rPr>
                <a:t> return item associated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containsKey(key)</a:t>
              </a:r>
              <a:r>
                <a:rPr lang="en-US" sz="1200">
                  <a:solidFill>
                    <a:schemeClr val="dk1"/>
                  </a:solidFill>
                  <a:latin typeface="Quattrocento Sans"/>
                  <a:ea typeface="Quattrocento Sans"/>
                  <a:cs typeface="Quattrocento Sans"/>
                  <a:sym typeface="Quattrocento Sans"/>
                </a:rPr>
                <a:t> return if key already in use</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remove(key)</a:t>
              </a:r>
              <a:r>
                <a:rPr lang="en-US" sz="1200">
                  <a:solidFill>
                    <a:schemeClr val="dk1"/>
                  </a:solidFill>
                  <a:latin typeface="Quattrocento Sans"/>
                  <a:ea typeface="Quattrocento Sans"/>
                  <a:cs typeface="Quattrocento Sans"/>
                  <a:sym typeface="Quattrocento Sans"/>
                </a:rPr>
                <a:t> remove item and associated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return count of items</a:t>
              </a:r>
              <a:endParaRPr/>
            </a:p>
          </p:txBody>
        </p:sp>
        <p:sp>
          <p:nvSpPr>
            <p:cNvPr id="616" name="Google Shape;616;p23"/>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617" name="Google Shape;617;p23"/>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618" name="Google Shape;618;p23"/>
            <p:cNvSpPr txBox="1"/>
            <p:nvPr/>
          </p:nvSpPr>
          <p:spPr>
            <a:xfrm>
              <a:off x="1076295" y="2335727"/>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items &amp; keys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sp>
        <p:nvSpPr>
          <p:cNvPr id="619" name="Google Shape;619;p23"/>
          <p:cNvSpPr txBox="1"/>
          <p:nvPr/>
        </p:nvSpPr>
        <p:spPr>
          <a:xfrm>
            <a:off x="3218080" y="3129929"/>
            <a:ext cx="4441054" cy="3460482"/>
          </a:xfrm>
          <a:prstGeom prst="rect">
            <a:avLst/>
          </a:prstGeom>
          <a:noFill/>
          <a:ln>
            <a:noFill/>
          </a:ln>
        </p:spPr>
        <p:txBody>
          <a:bodyPr anchorCtr="0" anchor="t" bIns="45700" lIns="45700" spcFirstLastPara="1" rIns="45700" wrap="square" tIns="45700">
            <a:normAutofit lnSpcReduction="10000"/>
          </a:bodyPr>
          <a:lstStyle/>
          <a:p>
            <a:pPr indent="0" lvl="0" marL="0" marR="0" rtl="0" algn="l">
              <a:lnSpc>
                <a:spcPct val="90000"/>
              </a:lnSpc>
              <a:spcBef>
                <a:spcPts val="0"/>
              </a:spcBef>
              <a:spcAft>
                <a:spcPts val="0"/>
              </a:spcAft>
              <a:buClr>
                <a:schemeClr val="accent1"/>
              </a:buClr>
              <a:buSzPts val="2200"/>
              <a:buFont typeface="Twentieth Century"/>
              <a:buNone/>
            </a:pPr>
            <a:r>
              <a:rPr b="1" lang="en-US" sz="2200">
                <a:solidFill>
                  <a:srgbClr val="B6A479"/>
                </a:solidFill>
                <a:latin typeface="Quattrocento Sans"/>
                <a:ea typeface="Quattrocento Sans"/>
                <a:cs typeface="Quattrocento Sans"/>
                <a:sym typeface="Quattrocento Sans"/>
              </a:rPr>
              <a:t>supported operations</a:t>
            </a:r>
            <a:r>
              <a:rPr lang="en-US" sz="2200">
                <a:solidFill>
                  <a:schemeClr val="dk1"/>
                </a:solidFill>
                <a:latin typeface="Quattrocento Sans"/>
                <a:ea typeface="Quattrocento Sans"/>
                <a:cs typeface="Quattrocento Sans"/>
                <a:sym typeface="Quattrocento Sans"/>
              </a:rPr>
              <a:t>:</a:t>
            </a:r>
            <a:endParaRPr/>
          </a:p>
          <a:p>
            <a:pPr indent="-137159" lvl="1" marL="265176" marR="0" rtl="0" algn="l">
              <a:lnSpc>
                <a:spcPct val="90000"/>
              </a:lnSpc>
              <a:spcBef>
                <a:spcPts val="4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put</a:t>
            </a:r>
            <a:r>
              <a:rPr b="0" i="0" lang="en-US" sz="1800" u="none" cap="none" strike="noStrike">
                <a:solidFill>
                  <a:schemeClr val="dk1"/>
                </a:solidFill>
                <a:latin typeface="Quattrocento Sans"/>
                <a:ea typeface="Quattrocento Sans"/>
                <a:cs typeface="Quattrocento Sans"/>
                <a:sym typeface="Quattrocento Sans"/>
              </a:rPr>
              <a:t>(</a:t>
            </a:r>
            <a:r>
              <a:rPr b="0" i="1" lang="en-US" sz="1800" u="none" cap="none" strike="noStrike">
                <a:solidFill>
                  <a:schemeClr val="dk1"/>
                </a:solidFill>
                <a:latin typeface="Quattrocento Sans"/>
                <a:ea typeface="Quattrocento Sans"/>
                <a:cs typeface="Quattrocento Sans"/>
                <a:sym typeface="Quattrocento Sans"/>
              </a:rPr>
              <a:t>key</a:t>
            </a:r>
            <a:r>
              <a:rPr b="0" i="0" lang="en-US" sz="1800" u="none" cap="none" strike="noStrike">
                <a:solidFill>
                  <a:schemeClr val="dk1"/>
                </a:solidFill>
                <a:latin typeface="Quattrocento Sans"/>
                <a:ea typeface="Quattrocento Sans"/>
                <a:cs typeface="Quattrocento Sans"/>
                <a:sym typeface="Quattrocento Sans"/>
              </a:rPr>
              <a:t>, </a:t>
            </a:r>
            <a:r>
              <a:rPr b="0" i="1" lang="en-US" sz="1800" u="none" cap="none" strike="noStrike">
                <a:solidFill>
                  <a:schemeClr val="dk1"/>
                </a:solidFill>
                <a:latin typeface="Quattrocento Sans"/>
                <a:ea typeface="Quattrocento Sans"/>
                <a:cs typeface="Quattrocento Sans"/>
                <a:sym typeface="Quattrocento Sans"/>
              </a:rPr>
              <a:t>value</a:t>
            </a:r>
            <a:r>
              <a:rPr b="0" i="0" lang="en-US" sz="1800" u="none" cap="none" strike="noStrike">
                <a:solidFill>
                  <a:schemeClr val="dk1"/>
                </a:solidFill>
                <a:latin typeface="Quattrocento Sans"/>
                <a:ea typeface="Quattrocento Sans"/>
                <a:cs typeface="Quattrocento Sans"/>
                <a:sym typeface="Quattrocento Sans"/>
              </a:rPr>
              <a:t>): Adds a given item into collection with associated key, </a:t>
            </a:r>
            <a:endParaRPr/>
          </a:p>
          <a:p>
            <a:pPr indent="-137159" lvl="2" marL="44805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if the map previously had a mapping for the given key, old value is replaced.  </a:t>
            </a:r>
            <a:br>
              <a:rPr b="1" i="0" lang="en-US" sz="1400" u="none" cap="none" strike="noStrike">
                <a:solidFill>
                  <a:schemeClr val="dk1"/>
                </a:solidFill>
                <a:latin typeface="Quattrocento Sans"/>
                <a:ea typeface="Quattrocento Sans"/>
                <a:cs typeface="Quattrocento Sans"/>
                <a:sym typeface="Quattrocento Sans"/>
              </a:rPr>
            </a:br>
            <a:endParaRPr b="1" i="0" sz="4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get</a:t>
            </a:r>
            <a:r>
              <a:rPr b="0" i="0" lang="en-US" sz="1800" u="none" cap="none" strike="noStrike">
                <a:solidFill>
                  <a:schemeClr val="dk1"/>
                </a:solidFill>
                <a:latin typeface="Quattrocento Sans"/>
                <a:ea typeface="Quattrocento Sans"/>
                <a:cs typeface="Quattrocento Sans"/>
                <a:sym typeface="Quattrocento Sans"/>
              </a:rPr>
              <a:t>(</a:t>
            </a:r>
            <a:r>
              <a:rPr b="0" i="1" lang="en-US" sz="1800" u="none" cap="none" strike="noStrike">
                <a:solidFill>
                  <a:schemeClr val="dk1"/>
                </a:solidFill>
                <a:latin typeface="Quattrocento Sans"/>
                <a:ea typeface="Quattrocento Sans"/>
                <a:cs typeface="Quattrocento Sans"/>
                <a:sym typeface="Quattrocento Sans"/>
              </a:rPr>
              <a:t>key</a:t>
            </a:r>
            <a:r>
              <a:rPr b="0" i="0" lang="en-US" sz="1800" u="none" cap="none" strike="noStrike">
                <a:solidFill>
                  <a:schemeClr val="dk1"/>
                </a:solidFill>
                <a:latin typeface="Quattrocento Sans"/>
                <a:ea typeface="Quattrocento Sans"/>
                <a:cs typeface="Quattrocento Sans"/>
                <a:sym typeface="Quattrocento Sans"/>
              </a:rPr>
              <a:t>): Retrieves the value mapped to the key</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containsKey</a:t>
            </a:r>
            <a:r>
              <a:rPr b="0" i="0" lang="en-US" sz="1800" u="none" cap="none" strike="noStrike">
                <a:solidFill>
                  <a:schemeClr val="dk1"/>
                </a:solidFill>
                <a:latin typeface="Quattrocento Sans"/>
                <a:ea typeface="Quattrocento Sans"/>
                <a:cs typeface="Quattrocento Sans"/>
                <a:sym typeface="Quattrocento Sans"/>
              </a:rPr>
              <a:t>(key): returns true if key is already associated with value in map, false otherwise</a:t>
            </a:r>
            <a:endParaRPr b="0" i="0" sz="8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remove</a:t>
            </a:r>
            <a:r>
              <a:rPr b="0" i="0" lang="en-US" sz="1800" u="none" cap="none" strike="noStrike">
                <a:solidFill>
                  <a:schemeClr val="dk1"/>
                </a:solidFill>
                <a:latin typeface="Quattrocento Sans"/>
                <a:ea typeface="Quattrocento Sans"/>
                <a:cs typeface="Quattrocento Sans"/>
                <a:sym typeface="Quattrocento Sans"/>
              </a:rPr>
              <a:t>(</a:t>
            </a:r>
            <a:r>
              <a:rPr b="0" i="1" lang="en-US" sz="1800" u="none" cap="none" strike="noStrike">
                <a:solidFill>
                  <a:schemeClr val="dk1"/>
                </a:solidFill>
                <a:latin typeface="Quattrocento Sans"/>
                <a:ea typeface="Quattrocento Sans"/>
                <a:cs typeface="Quattrocento Sans"/>
                <a:sym typeface="Quattrocento Sans"/>
              </a:rPr>
              <a:t>key</a:t>
            </a:r>
            <a:r>
              <a:rPr b="0" i="0" lang="en-US" sz="1800" u="none" cap="none" strike="noStrike">
                <a:solidFill>
                  <a:schemeClr val="dk1"/>
                </a:solidFill>
                <a:latin typeface="Quattrocento Sans"/>
                <a:ea typeface="Quattrocento Sans"/>
                <a:cs typeface="Quattrocento Sans"/>
                <a:sym typeface="Quattrocento Sans"/>
              </a:rPr>
              <a:t>): Removes the given key and its mapped value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Dictionary with an Array</a:t>
            </a:r>
            <a:endParaRPr/>
          </a:p>
        </p:txBody>
      </p:sp>
      <p:grpSp>
        <p:nvGrpSpPr>
          <p:cNvPr id="626" name="Google Shape;626;p24"/>
          <p:cNvGrpSpPr/>
          <p:nvPr/>
        </p:nvGrpSpPr>
        <p:grpSpPr>
          <a:xfrm>
            <a:off x="2931561" y="1419454"/>
            <a:ext cx="4215179" cy="4050690"/>
            <a:chOff x="908858" y="1530095"/>
            <a:chExt cx="3005791" cy="4050690"/>
          </a:xfrm>
        </p:grpSpPr>
        <p:sp>
          <p:nvSpPr>
            <p:cNvPr id="627" name="Google Shape;627;p24"/>
            <p:cNvSpPr/>
            <p:nvPr/>
          </p:nvSpPr>
          <p:spPr>
            <a:xfrm>
              <a:off x="908858" y="2061557"/>
              <a:ext cx="3005791" cy="3319174"/>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28" name="Google Shape;628;p24"/>
            <p:cNvSpPr/>
            <p:nvPr/>
          </p:nvSpPr>
          <p:spPr>
            <a:xfrm>
              <a:off x="908858" y="1530095"/>
              <a:ext cx="3005791"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ArrayDictionary&lt;K, V&gt;</a:t>
              </a:r>
              <a:endParaRPr/>
            </a:p>
          </p:txBody>
        </p:sp>
        <p:sp>
          <p:nvSpPr>
            <p:cNvPr id="629" name="Google Shape;629;p24"/>
            <p:cNvSpPr txBox="1"/>
            <p:nvPr/>
          </p:nvSpPr>
          <p:spPr>
            <a:xfrm>
              <a:off x="1014216" y="2887740"/>
              <a:ext cx="2900433" cy="26930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put</a:t>
              </a:r>
              <a:r>
                <a:rPr lang="en-US" sz="1300">
                  <a:solidFill>
                    <a:schemeClr val="dk1"/>
                  </a:solidFill>
                  <a:latin typeface="Courier New"/>
                  <a:ea typeface="Courier New"/>
                  <a:cs typeface="Courier New"/>
                  <a:sym typeface="Courier New"/>
                </a:rPr>
                <a:t> find key, overwrite value if there. Otherwise create new pair, add to next available spot, grow array if necessary</a:t>
              </a:r>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get</a:t>
              </a:r>
              <a:r>
                <a:rPr lang="en-US" sz="1300">
                  <a:solidFill>
                    <a:schemeClr val="dk1"/>
                  </a:solidFill>
                  <a:latin typeface="Courier New"/>
                  <a:ea typeface="Courier New"/>
                  <a:cs typeface="Courier New"/>
                  <a:sym typeface="Courier New"/>
                </a:rPr>
                <a:t> scan all pairs looking for given key, return associated item if found</a:t>
              </a:r>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containsKey</a:t>
              </a:r>
              <a:r>
                <a:rPr lang="en-US" sz="1300">
                  <a:solidFill>
                    <a:schemeClr val="dk1"/>
                  </a:solidFill>
                  <a:latin typeface="Courier New"/>
                  <a:ea typeface="Courier New"/>
                  <a:cs typeface="Courier New"/>
                  <a:sym typeface="Courier New"/>
                </a:rPr>
                <a:t> scan all pairs, return if key is found</a:t>
              </a:r>
              <a:endParaRPr sz="1300" u="sng">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remove</a:t>
              </a:r>
              <a:r>
                <a:rPr lang="en-US" sz="1300">
                  <a:solidFill>
                    <a:schemeClr val="dk1"/>
                  </a:solidFill>
                  <a:latin typeface="Courier New"/>
                  <a:ea typeface="Courier New"/>
                  <a:cs typeface="Courier New"/>
                  <a:sym typeface="Courier New"/>
                </a:rPr>
                <a:t> scan all pairs, replace pair to be removed with last pair in collection</a:t>
              </a:r>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size</a:t>
              </a:r>
              <a:r>
                <a:rPr lang="en-US" sz="1300">
                  <a:solidFill>
                    <a:schemeClr val="dk1"/>
                  </a:solidFill>
                  <a:latin typeface="Courier New"/>
                  <a:ea typeface="Courier New"/>
                  <a:cs typeface="Courier New"/>
                  <a:sym typeface="Courier New"/>
                </a:rPr>
                <a:t> return count of items in dictionary</a:t>
              </a:r>
              <a:endParaRPr sz="1300" u="sng">
                <a:solidFill>
                  <a:schemeClr val="dk1"/>
                </a:solidFill>
                <a:latin typeface="Courier New"/>
                <a:ea typeface="Courier New"/>
                <a:cs typeface="Courier New"/>
                <a:sym typeface="Courier New"/>
              </a:endParaRPr>
            </a:p>
          </p:txBody>
        </p:sp>
        <p:sp>
          <p:nvSpPr>
            <p:cNvPr id="630" name="Google Shape;630;p24"/>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631" name="Google Shape;631;p24"/>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632" name="Google Shape;632;p24"/>
            <p:cNvSpPr txBox="1"/>
            <p:nvPr/>
          </p:nvSpPr>
          <p:spPr>
            <a:xfrm>
              <a:off x="1014598" y="2298929"/>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Pair&lt;K, V&gt;[] data</a:t>
              </a:r>
              <a:endParaRPr/>
            </a:p>
          </p:txBody>
        </p:sp>
      </p:grpSp>
      <p:sp>
        <p:nvSpPr>
          <p:cNvPr id="633" name="Google Shape;633;p24"/>
          <p:cNvSpPr/>
          <p:nvPr/>
        </p:nvSpPr>
        <p:spPr>
          <a:xfrm>
            <a:off x="7199081" y="1033728"/>
            <a:ext cx="4754610" cy="286832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34" name="Google Shape;634;p24"/>
          <p:cNvSpPr txBox="1"/>
          <p:nvPr/>
        </p:nvSpPr>
        <p:spPr>
          <a:xfrm>
            <a:off x="7337933" y="1214397"/>
            <a:ext cx="4765660" cy="26891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 (if key is the last one looked at / not in the dictionary) </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635" name="Google Shape;635;p24"/>
          <p:cNvSpPr txBox="1"/>
          <p:nvPr/>
        </p:nvSpPr>
        <p:spPr>
          <a:xfrm>
            <a:off x="9298629" y="3505745"/>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36" name="Google Shape;636;p24"/>
          <p:cNvSpPr txBox="1"/>
          <p:nvPr/>
        </p:nvSpPr>
        <p:spPr>
          <a:xfrm>
            <a:off x="9298629" y="1892051"/>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637" name="Google Shape;637;p24"/>
          <p:cNvSpPr txBox="1"/>
          <p:nvPr/>
        </p:nvSpPr>
        <p:spPr>
          <a:xfrm>
            <a:off x="9298629" y="2288408"/>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638" name="Google Shape;638;p24"/>
          <p:cNvSpPr txBox="1"/>
          <p:nvPr/>
        </p:nvSpPr>
        <p:spPr>
          <a:xfrm>
            <a:off x="9298629" y="2728829"/>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639" name="Google Shape;639;p24"/>
          <p:cNvSpPr txBox="1"/>
          <p:nvPr/>
        </p:nvSpPr>
        <p:spPr>
          <a:xfrm>
            <a:off x="9298629" y="3136413"/>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graphicFrame>
        <p:nvGraphicFramePr>
          <p:cNvPr id="640" name="Google Shape;640;p24"/>
          <p:cNvGraphicFramePr/>
          <p:nvPr/>
        </p:nvGraphicFramePr>
        <p:xfrm>
          <a:off x="2598471" y="5516291"/>
          <a:ext cx="3000000" cy="3000000"/>
        </p:xfrm>
        <a:graphic>
          <a:graphicData uri="http://schemas.openxmlformats.org/drawingml/2006/table">
            <a:tbl>
              <a:tblPr bandRow="1" firstRow="1">
                <a:noFill/>
                <a:tableStyleId>{AA3DD6F6-CA57-4835-A994-4F125AC3806B}</a:tableStyleId>
              </a:tblPr>
              <a:tblGrid>
                <a:gridCol w="967150"/>
                <a:gridCol w="967150"/>
                <a:gridCol w="967150"/>
                <a:gridCol w="967150"/>
              </a:tblGrid>
              <a:tr h="531200">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ctr">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ctr">
                    <a:lnB cap="flat" cmpd="sng" w="12700">
                      <a:solidFill>
                        <a:schemeClr val="dk1"/>
                      </a:solidFill>
                      <a:prstDash val="solid"/>
                      <a:round/>
                      <a:headEnd len="sm" w="sm" type="none"/>
                      <a:tailEnd len="sm" w="sm" type="none"/>
                    </a:lnB>
                  </a:tcPr>
                </a:tc>
              </a:tr>
              <a:tr h="531200">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41" name="Google Shape;641;p24"/>
          <p:cNvSpPr txBox="1"/>
          <p:nvPr/>
        </p:nvSpPr>
        <p:spPr>
          <a:xfrm>
            <a:off x="64418" y="5385706"/>
            <a:ext cx="2854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containsKey(‘c’)</a:t>
            </a:r>
            <a:endParaRPr sz="20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2000">
                <a:solidFill>
                  <a:schemeClr val="dk1"/>
                </a:solidFill>
                <a:latin typeface="Courier New"/>
                <a:ea typeface="Courier New"/>
                <a:cs typeface="Courier New"/>
                <a:sym typeface="Courier New"/>
              </a:rPr>
              <a:t>get(‘d’)</a:t>
            </a:r>
            <a:endParaRPr>
              <a:solidFill>
                <a:schemeClr val="dk1"/>
              </a:solidFill>
            </a:endParaRPr>
          </a:p>
          <a:p>
            <a:pPr indent="0" lvl="0" marL="0" rtl="0" algn="l">
              <a:spcBef>
                <a:spcPts val="0"/>
              </a:spcBef>
              <a:spcAft>
                <a:spcPts val="0"/>
              </a:spcAft>
              <a:buSzPts val="1100"/>
              <a:buNone/>
            </a:pPr>
            <a:r>
              <a:rPr lang="en-US" sz="2000">
                <a:solidFill>
                  <a:schemeClr val="dk1"/>
                </a:solidFill>
                <a:latin typeface="Courier New"/>
                <a:ea typeface="Courier New"/>
                <a:cs typeface="Courier New"/>
                <a:sym typeface="Courier New"/>
              </a:rPr>
              <a:t>put(‘b’, 97)</a:t>
            </a:r>
            <a:endParaRPr sz="2000">
              <a:solidFill>
                <a:schemeClr val="dk1"/>
              </a:solidFill>
              <a:latin typeface="Courier New"/>
              <a:ea typeface="Courier New"/>
              <a:cs typeface="Courier New"/>
              <a:sym typeface="Courier New"/>
            </a:endParaRPr>
          </a:p>
        </p:txBody>
      </p:sp>
      <p:sp>
        <p:nvSpPr>
          <p:cNvPr id="642" name="Google Shape;642;p24"/>
          <p:cNvSpPr txBox="1"/>
          <p:nvPr/>
        </p:nvSpPr>
        <p:spPr>
          <a:xfrm>
            <a:off x="2583347" y="6126489"/>
            <a:ext cx="811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(‘a’, 1)</a:t>
            </a:r>
            <a:endParaRPr/>
          </a:p>
        </p:txBody>
      </p:sp>
      <p:sp>
        <p:nvSpPr>
          <p:cNvPr id="643" name="Google Shape;643;p24"/>
          <p:cNvSpPr txBox="1"/>
          <p:nvPr/>
        </p:nvSpPr>
        <p:spPr>
          <a:xfrm>
            <a:off x="3652896" y="6126489"/>
            <a:ext cx="811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(‘b’, 2)</a:t>
            </a:r>
            <a:endParaRPr/>
          </a:p>
        </p:txBody>
      </p:sp>
      <p:grpSp>
        <p:nvGrpSpPr>
          <p:cNvPr id="644" name="Google Shape;644;p24"/>
          <p:cNvGrpSpPr/>
          <p:nvPr/>
        </p:nvGrpSpPr>
        <p:grpSpPr>
          <a:xfrm>
            <a:off x="331341" y="1478366"/>
            <a:ext cx="2320363" cy="3313705"/>
            <a:chOff x="908857" y="1530095"/>
            <a:chExt cx="2320363" cy="3313705"/>
          </a:xfrm>
        </p:grpSpPr>
        <p:sp>
          <p:nvSpPr>
            <p:cNvPr id="645" name="Google Shape;645;p24"/>
            <p:cNvSpPr/>
            <p:nvPr/>
          </p:nvSpPr>
          <p:spPr>
            <a:xfrm>
              <a:off x="908857" y="2061556"/>
              <a:ext cx="2320363" cy="2782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46" name="Google Shape;646;p24"/>
            <p:cNvSpPr/>
            <p:nvPr/>
          </p:nvSpPr>
          <p:spPr>
            <a:xfrm>
              <a:off x="908858" y="1530095"/>
              <a:ext cx="2320362"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Dictionary ADT</a:t>
              </a:r>
              <a:endParaRPr/>
            </a:p>
          </p:txBody>
        </p:sp>
        <p:sp>
          <p:nvSpPr>
            <p:cNvPr id="647" name="Google Shape;647;p24"/>
            <p:cNvSpPr txBox="1"/>
            <p:nvPr/>
          </p:nvSpPr>
          <p:spPr>
            <a:xfrm>
              <a:off x="1076296" y="2988919"/>
              <a:ext cx="21529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put(key, item)</a:t>
              </a:r>
              <a:r>
                <a:rPr lang="en-US" sz="1200">
                  <a:solidFill>
                    <a:schemeClr val="dk1"/>
                  </a:solidFill>
                  <a:latin typeface="Quattrocento Sans"/>
                  <a:ea typeface="Quattrocento Sans"/>
                  <a:cs typeface="Quattrocento Sans"/>
                  <a:sym typeface="Quattrocento Sans"/>
                </a:rPr>
                <a:t> add item to collection indexed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get(key)</a:t>
              </a:r>
              <a:r>
                <a:rPr lang="en-US" sz="1200">
                  <a:solidFill>
                    <a:schemeClr val="dk1"/>
                  </a:solidFill>
                  <a:latin typeface="Quattrocento Sans"/>
                  <a:ea typeface="Quattrocento Sans"/>
                  <a:cs typeface="Quattrocento Sans"/>
                  <a:sym typeface="Quattrocento Sans"/>
                </a:rPr>
                <a:t> return item associated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containsKey(key)</a:t>
              </a:r>
              <a:r>
                <a:rPr lang="en-US" sz="1200">
                  <a:solidFill>
                    <a:schemeClr val="dk1"/>
                  </a:solidFill>
                  <a:latin typeface="Quattrocento Sans"/>
                  <a:ea typeface="Quattrocento Sans"/>
                  <a:cs typeface="Quattrocento Sans"/>
                  <a:sym typeface="Quattrocento Sans"/>
                </a:rPr>
                <a:t> return if key already in use</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remove(key)</a:t>
              </a:r>
              <a:r>
                <a:rPr lang="en-US" sz="1200">
                  <a:solidFill>
                    <a:schemeClr val="dk1"/>
                  </a:solidFill>
                  <a:latin typeface="Quattrocento Sans"/>
                  <a:ea typeface="Quattrocento Sans"/>
                  <a:cs typeface="Quattrocento Sans"/>
                  <a:sym typeface="Quattrocento Sans"/>
                </a:rPr>
                <a:t> remove item and associated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return count of items</a:t>
              </a:r>
              <a:endParaRPr/>
            </a:p>
          </p:txBody>
        </p:sp>
        <p:sp>
          <p:nvSpPr>
            <p:cNvPr id="648" name="Google Shape;648;p24"/>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649" name="Google Shape;649;p24"/>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650" name="Google Shape;650;p24"/>
            <p:cNvSpPr txBox="1"/>
            <p:nvPr/>
          </p:nvSpPr>
          <p:spPr>
            <a:xfrm>
              <a:off x="1076295" y="2335727"/>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items &amp; keys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sp>
        <p:nvSpPr>
          <p:cNvPr id="651" name="Google Shape;651;p24"/>
          <p:cNvSpPr txBox="1"/>
          <p:nvPr/>
        </p:nvSpPr>
        <p:spPr>
          <a:xfrm>
            <a:off x="4620027" y="6126489"/>
            <a:ext cx="811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(‘c’, 3)</a:t>
            </a:r>
            <a:endParaRPr/>
          </a:p>
        </p:txBody>
      </p:sp>
      <p:sp>
        <p:nvSpPr>
          <p:cNvPr id="652" name="Google Shape;652;p24"/>
          <p:cNvSpPr txBox="1"/>
          <p:nvPr/>
        </p:nvSpPr>
        <p:spPr>
          <a:xfrm>
            <a:off x="4050144" y="6136176"/>
            <a:ext cx="500458"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highlight>
                  <a:srgbClr val="CBE2F5"/>
                </a:highlight>
                <a:latin typeface="Twentieth Century"/>
                <a:ea typeface="Twentieth Century"/>
                <a:cs typeface="Twentieth Century"/>
                <a:sym typeface="Twentieth Century"/>
              </a:rPr>
              <a:t>97)</a:t>
            </a:r>
            <a:endParaRPr>
              <a:highlight>
                <a:srgbClr val="CBE2F5"/>
              </a:highlight>
            </a:endParaRPr>
          </a:p>
        </p:txBody>
      </p:sp>
      <p:sp>
        <p:nvSpPr>
          <p:cNvPr id="653" name="Google Shape;653;p24"/>
          <p:cNvSpPr txBox="1"/>
          <p:nvPr/>
        </p:nvSpPr>
        <p:spPr>
          <a:xfrm>
            <a:off x="5542370" y="6126489"/>
            <a:ext cx="81144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highlight>
                  <a:srgbClr val="CBE2F5"/>
                </a:highlight>
                <a:latin typeface="Twentieth Century"/>
                <a:ea typeface="Twentieth Century"/>
                <a:cs typeface="Twentieth Century"/>
                <a:sym typeface="Twentieth Century"/>
              </a:rPr>
              <a:t>(‘d’, 4)</a:t>
            </a:r>
            <a:endParaRPr>
              <a:highlight>
                <a:srgbClr val="CBE2F5"/>
              </a:highlight>
            </a:endParaRPr>
          </a:p>
        </p:txBody>
      </p:sp>
      <p:sp>
        <p:nvSpPr>
          <p:cNvPr id="654" name="Google Shape;654;p24"/>
          <p:cNvSpPr txBox="1"/>
          <p:nvPr>
            <p:ph idx="11" type="ftr"/>
          </p:nvPr>
        </p:nvSpPr>
        <p:spPr>
          <a:xfrm>
            <a:off x="5715301" y="6521027"/>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655" name="Google Shape;655;p24"/>
          <p:cNvSpPr txBox="1"/>
          <p:nvPr/>
        </p:nvSpPr>
        <p:spPr>
          <a:xfrm>
            <a:off x="10769382" y="62653"/>
            <a:ext cx="1334211" cy="430887"/>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Quattrocento Sans"/>
                <a:ea typeface="Quattrocento Sans"/>
                <a:cs typeface="Quattrocento Sans"/>
                <a:sym typeface="Quattrocento Sans"/>
              </a:rPr>
              <a:t>2 Minutes</a:t>
            </a:r>
            <a:endParaRPr/>
          </a:p>
        </p:txBody>
      </p:sp>
      <p:sp>
        <p:nvSpPr>
          <p:cNvPr id="656" name="Google Shape;656;p24"/>
          <p:cNvSpPr/>
          <p:nvPr/>
        </p:nvSpPr>
        <p:spPr>
          <a:xfrm>
            <a:off x="7226790" y="3779697"/>
            <a:ext cx="4754610" cy="286832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57" name="Google Shape;657;p24"/>
          <p:cNvSpPr txBox="1"/>
          <p:nvPr/>
        </p:nvSpPr>
        <p:spPr>
          <a:xfrm>
            <a:off x="7365641" y="3960366"/>
            <a:ext cx="4956273" cy="26891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 (if the key is the first one looked at)</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658" name="Google Shape;658;p24"/>
          <p:cNvSpPr txBox="1"/>
          <p:nvPr/>
        </p:nvSpPr>
        <p:spPr>
          <a:xfrm>
            <a:off x="9298629" y="6251072"/>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59" name="Google Shape;659;p24"/>
          <p:cNvSpPr txBox="1"/>
          <p:nvPr/>
        </p:nvSpPr>
        <p:spPr>
          <a:xfrm>
            <a:off x="9298629" y="4637378"/>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60" name="Google Shape;660;p24"/>
          <p:cNvSpPr txBox="1"/>
          <p:nvPr/>
        </p:nvSpPr>
        <p:spPr>
          <a:xfrm>
            <a:off x="9298629" y="5033735"/>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61" name="Google Shape;661;p24"/>
          <p:cNvSpPr txBox="1"/>
          <p:nvPr/>
        </p:nvSpPr>
        <p:spPr>
          <a:xfrm>
            <a:off x="9298629" y="5474156"/>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62" name="Google Shape;662;p24"/>
          <p:cNvSpPr txBox="1"/>
          <p:nvPr/>
        </p:nvSpPr>
        <p:spPr>
          <a:xfrm>
            <a:off x="9298629" y="5881740"/>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graphicFrame>
        <p:nvGraphicFramePr>
          <p:cNvPr id="663" name="Google Shape;663;p24"/>
          <p:cNvGraphicFramePr/>
          <p:nvPr/>
        </p:nvGraphicFramePr>
        <p:xfrm>
          <a:off x="6464713" y="6052133"/>
          <a:ext cx="3000000" cy="3000000"/>
        </p:xfrm>
        <a:graphic>
          <a:graphicData uri="http://schemas.openxmlformats.org/drawingml/2006/table">
            <a:tbl>
              <a:tblPr>
                <a:noFill/>
                <a:tableStyleId>{273EF3FF-9DE8-4DC4-9F09-2CF3E27C65FB}</a:tableStyleId>
              </a:tblPr>
              <a:tblGrid>
                <a:gridCol w="811450"/>
              </a:tblGrid>
              <a:tr h="5241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64" name="Google Shape;664;p24"/>
          <p:cNvSpPr txBox="1"/>
          <p:nvPr/>
        </p:nvSpPr>
        <p:spPr>
          <a:xfrm>
            <a:off x="6714781" y="5592715"/>
            <a:ext cx="3113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B6A479"/>
                </a:solidFill>
                <a:latin typeface="Twentieth Century"/>
                <a:ea typeface="Twentieth Century"/>
                <a:cs typeface="Twentieth Century"/>
                <a:sym typeface="Twentieth Century"/>
              </a:rPr>
              <a:t>4</a:t>
            </a:r>
            <a:endParaRPr/>
          </a:p>
        </p:txBody>
      </p:sp>
      <p:sp>
        <p:nvSpPr>
          <p:cNvPr id="665" name="Google Shape;665;p24"/>
          <p:cNvSpPr txBox="1"/>
          <p:nvPr/>
        </p:nvSpPr>
        <p:spPr>
          <a:xfrm>
            <a:off x="6401754" y="6106652"/>
            <a:ext cx="922047"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highlight>
                  <a:srgbClr val="CBE2F5"/>
                </a:highlight>
                <a:latin typeface="Twentieth Century"/>
                <a:ea typeface="Twentieth Century"/>
                <a:cs typeface="Twentieth Century"/>
                <a:sym typeface="Twentieth Century"/>
              </a:rPr>
              <a:t>(‘e’, 20)</a:t>
            </a:r>
            <a:endParaRPr>
              <a:highlight>
                <a:srgbClr val="CBE2F5"/>
              </a:highlight>
            </a:endParaRPr>
          </a:p>
        </p:txBody>
      </p:sp>
      <p:sp>
        <p:nvSpPr>
          <p:cNvPr id="666" name="Google Shape;666;p24"/>
          <p:cNvSpPr txBox="1"/>
          <p:nvPr/>
        </p:nvSpPr>
        <p:spPr>
          <a:xfrm>
            <a:off x="58375" y="6259488"/>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Courier New"/>
                <a:ea typeface="Courier New"/>
                <a:cs typeface="Courier New"/>
                <a:sym typeface="Courier New"/>
              </a:rPr>
              <a:t>put(‘e’, 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xEl>
                                              <p:pRg end="0" st="0"/>
                                            </p:txEl>
                                          </p:spTgt>
                                        </p:tgtEl>
                                        <p:attrNameLst>
                                          <p:attrName>style.visibility</p:attrName>
                                        </p:attrNameLst>
                                      </p:cBhvr>
                                      <p:to>
                                        <p:strVal val="visible"/>
                                      </p:to>
                                    </p:set>
                                    <p:animEffect filter="fade" transition="in">
                                      <p:cBhvr>
                                        <p:cTn dur="1000"/>
                                        <p:tgtEl>
                                          <p:spTgt spid="6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xEl>
                                              <p:pRg end="1" st="1"/>
                                            </p:txEl>
                                          </p:spTgt>
                                        </p:tgtEl>
                                        <p:attrNameLst>
                                          <p:attrName>style.visibility</p:attrName>
                                        </p:attrNameLst>
                                      </p:cBhvr>
                                      <p:to>
                                        <p:strVal val="visible"/>
                                      </p:to>
                                    </p:set>
                                    <p:animEffect filter="fade" transition="in">
                                      <p:cBhvr>
                                        <p:cTn dur="1000"/>
                                        <p:tgtEl>
                                          <p:spTgt spid="6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xEl>
                                              <p:pRg end="2" st="2"/>
                                            </p:txEl>
                                          </p:spTgt>
                                        </p:tgtEl>
                                        <p:attrNameLst>
                                          <p:attrName>style.visibility</p:attrName>
                                        </p:attrNameLst>
                                      </p:cBhvr>
                                      <p:to>
                                        <p:strVal val="visible"/>
                                      </p:to>
                                    </p:set>
                                    <p:animEffect filter="fade" transition="in">
                                      <p:cBhvr>
                                        <p:cTn dur="1000"/>
                                        <p:tgtEl>
                                          <p:spTgt spid="6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2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Dictionary with Nodes</a:t>
            </a:r>
            <a:endParaRPr/>
          </a:p>
        </p:txBody>
      </p:sp>
      <p:grpSp>
        <p:nvGrpSpPr>
          <p:cNvPr id="673" name="Google Shape;673;p25"/>
          <p:cNvGrpSpPr/>
          <p:nvPr/>
        </p:nvGrpSpPr>
        <p:grpSpPr>
          <a:xfrm>
            <a:off x="3218949" y="1444362"/>
            <a:ext cx="3869239" cy="3481303"/>
            <a:chOff x="908858" y="1530095"/>
            <a:chExt cx="3869239" cy="3481303"/>
          </a:xfrm>
        </p:grpSpPr>
        <p:sp>
          <p:nvSpPr>
            <p:cNvPr id="674" name="Google Shape;674;p25"/>
            <p:cNvSpPr/>
            <p:nvPr/>
          </p:nvSpPr>
          <p:spPr>
            <a:xfrm>
              <a:off x="908858" y="2061557"/>
              <a:ext cx="3869239" cy="2949841"/>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5" name="Google Shape;675;p25"/>
            <p:cNvSpPr/>
            <p:nvPr/>
          </p:nvSpPr>
          <p:spPr>
            <a:xfrm>
              <a:off x="908858" y="1530095"/>
              <a:ext cx="3869234"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LinkedDictionary&lt;K, V&gt;</a:t>
              </a:r>
              <a:endParaRPr/>
            </a:p>
          </p:txBody>
        </p:sp>
        <p:sp>
          <p:nvSpPr>
            <p:cNvPr id="676" name="Google Shape;676;p25"/>
            <p:cNvSpPr txBox="1"/>
            <p:nvPr/>
          </p:nvSpPr>
          <p:spPr>
            <a:xfrm>
              <a:off x="1014215" y="2887740"/>
              <a:ext cx="3763877"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put</a:t>
              </a:r>
              <a:r>
                <a:rPr lang="en-US" sz="1200">
                  <a:solidFill>
                    <a:schemeClr val="dk1"/>
                  </a:solidFill>
                  <a:latin typeface="Courier New"/>
                  <a:ea typeface="Courier New"/>
                  <a:cs typeface="Courier New"/>
                  <a:sym typeface="Courier New"/>
                </a:rPr>
                <a:t> if key is unused, create new with pair, add to front of list, else replace with new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scan all pairs looking for given key, return associated item if found</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containsKey</a:t>
              </a:r>
              <a:r>
                <a:rPr lang="en-US" sz="1200">
                  <a:solidFill>
                    <a:schemeClr val="dk1"/>
                  </a:solidFill>
                  <a:latin typeface="Courier New"/>
                  <a:ea typeface="Courier New"/>
                  <a:cs typeface="Courier New"/>
                  <a:sym typeface="Courier New"/>
                </a:rPr>
                <a:t> scan all pairs, return if key is found</a:t>
              </a:r>
              <a:endParaRPr sz="1200" u="sng">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remove</a:t>
              </a:r>
              <a:r>
                <a:rPr lang="en-US" sz="1200">
                  <a:solidFill>
                    <a:schemeClr val="dk1"/>
                  </a:solidFill>
                  <a:latin typeface="Courier New"/>
                  <a:ea typeface="Courier New"/>
                  <a:cs typeface="Courier New"/>
                  <a:sym typeface="Courier New"/>
                </a:rPr>
                <a:t> scan all pairs, skip pair to be removed </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count of items in dictionary</a:t>
              </a:r>
              <a:endParaRPr sz="1200" u="sng">
                <a:solidFill>
                  <a:schemeClr val="dk1"/>
                </a:solidFill>
                <a:latin typeface="Courier New"/>
                <a:ea typeface="Courier New"/>
                <a:cs typeface="Courier New"/>
                <a:sym typeface="Courier New"/>
              </a:endParaRPr>
            </a:p>
          </p:txBody>
        </p:sp>
        <p:sp>
          <p:nvSpPr>
            <p:cNvPr id="677" name="Google Shape;677;p25"/>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678" name="Google Shape;678;p25"/>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679" name="Google Shape;679;p25"/>
            <p:cNvSpPr txBox="1"/>
            <p:nvPr/>
          </p:nvSpPr>
          <p:spPr>
            <a:xfrm>
              <a:off x="1014598" y="2298929"/>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front</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680" name="Google Shape;680;p25"/>
          <p:cNvSpPr txBox="1"/>
          <p:nvPr/>
        </p:nvSpPr>
        <p:spPr>
          <a:xfrm>
            <a:off x="191943" y="4889811"/>
            <a:ext cx="277726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containsKey(‘c’)</a:t>
            </a:r>
            <a:endParaRPr/>
          </a:p>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get(‘d’)</a:t>
            </a:r>
            <a:endParaRPr/>
          </a:p>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put(‘b’, 20)</a:t>
            </a:r>
            <a:endParaRPr/>
          </a:p>
          <a:p>
            <a:pPr indent="0" lvl="0" marL="0" marR="0" rtl="0" algn="l">
              <a:spcBef>
                <a:spcPts val="0"/>
              </a:spcBef>
              <a:spcAft>
                <a:spcPts val="0"/>
              </a:spcAft>
              <a:buNone/>
            </a:pPr>
            <a:r>
              <a:t/>
            </a:r>
            <a:endParaRPr sz="2000">
              <a:solidFill>
                <a:schemeClr val="dk1"/>
              </a:solidFill>
              <a:latin typeface="Courier New"/>
              <a:ea typeface="Courier New"/>
              <a:cs typeface="Courier New"/>
              <a:sym typeface="Courier New"/>
            </a:endParaRPr>
          </a:p>
        </p:txBody>
      </p:sp>
      <p:grpSp>
        <p:nvGrpSpPr>
          <p:cNvPr id="681" name="Google Shape;681;p25"/>
          <p:cNvGrpSpPr/>
          <p:nvPr/>
        </p:nvGrpSpPr>
        <p:grpSpPr>
          <a:xfrm>
            <a:off x="648841" y="1427566"/>
            <a:ext cx="2320363" cy="3313705"/>
            <a:chOff x="908857" y="1530095"/>
            <a:chExt cx="2320363" cy="3313705"/>
          </a:xfrm>
        </p:grpSpPr>
        <p:sp>
          <p:nvSpPr>
            <p:cNvPr id="682" name="Google Shape;682;p25"/>
            <p:cNvSpPr/>
            <p:nvPr/>
          </p:nvSpPr>
          <p:spPr>
            <a:xfrm>
              <a:off x="908857" y="2061556"/>
              <a:ext cx="2320363" cy="2782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3" name="Google Shape;683;p25"/>
            <p:cNvSpPr/>
            <p:nvPr/>
          </p:nvSpPr>
          <p:spPr>
            <a:xfrm>
              <a:off x="908858" y="1530095"/>
              <a:ext cx="2320362"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Dictionary ADT</a:t>
              </a:r>
              <a:endParaRPr/>
            </a:p>
          </p:txBody>
        </p:sp>
        <p:sp>
          <p:nvSpPr>
            <p:cNvPr id="684" name="Google Shape;684;p25"/>
            <p:cNvSpPr txBox="1"/>
            <p:nvPr/>
          </p:nvSpPr>
          <p:spPr>
            <a:xfrm>
              <a:off x="1076296" y="2988919"/>
              <a:ext cx="21529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put(key, item)</a:t>
              </a:r>
              <a:r>
                <a:rPr lang="en-US" sz="1200">
                  <a:solidFill>
                    <a:schemeClr val="dk1"/>
                  </a:solidFill>
                  <a:latin typeface="Quattrocento Sans"/>
                  <a:ea typeface="Quattrocento Sans"/>
                  <a:cs typeface="Quattrocento Sans"/>
                  <a:sym typeface="Quattrocento Sans"/>
                </a:rPr>
                <a:t> add item to collection indexed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get(key)</a:t>
              </a:r>
              <a:r>
                <a:rPr lang="en-US" sz="1200">
                  <a:solidFill>
                    <a:schemeClr val="dk1"/>
                  </a:solidFill>
                  <a:latin typeface="Quattrocento Sans"/>
                  <a:ea typeface="Quattrocento Sans"/>
                  <a:cs typeface="Quattrocento Sans"/>
                  <a:sym typeface="Quattrocento Sans"/>
                </a:rPr>
                <a:t> return item associated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containsKey(key)</a:t>
              </a:r>
              <a:r>
                <a:rPr lang="en-US" sz="1200">
                  <a:solidFill>
                    <a:schemeClr val="dk1"/>
                  </a:solidFill>
                  <a:latin typeface="Quattrocento Sans"/>
                  <a:ea typeface="Quattrocento Sans"/>
                  <a:cs typeface="Quattrocento Sans"/>
                  <a:sym typeface="Quattrocento Sans"/>
                </a:rPr>
                <a:t> return if key already in use</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remove(key)</a:t>
              </a:r>
              <a:r>
                <a:rPr lang="en-US" sz="1200">
                  <a:solidFill>
                    <a:schemeClr val="dk1"/>
                  </a:solidFill>
                  <a:latin typeface="Quattrocento Sans"/>
                  <a:ea typeface="Quattrocento Sans"/>
                  <a:cs typeface="Quattrocento Sans"/>
                  <a:sym typeface="Quattrocento Sans"/>
                </a:rPr>
                <a:t> remove item and associated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return count of items</a:t>
              </a:r>
              <a:endParaRPr/>
            </a:p>
          </p:txBody>
        </p:sp>
        <p:sp>
          <p:nvSpPr>
            <p:cNvPr id="685" name="Google Shape;685;p25"/>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686" name="Google Shape;686;p25"/>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687" name="Google Shape;687;p25"/>
            <p:cNvSpPr txBox="1"/>
            <p:nvPr/>
          </p:nvSpPr>
          <p:spPr>
            <a:xfrm>
              <a:off x="1076295" y="2335727"/>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items &amp; keys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sp>
        <p:nvSpPr>
          <p:cNvPr id="688" name="Google Shape;688;p25"/>
          <p:cNvSpPr txBox="1"/>
          <p:nvPr/>
        </p:nvSpPr>
        <p:spPr>
          <a:xfrm>
            <a:off x="3021785" y="5178504"/>
            <a:ext cx="7216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ourier New"/>
                <a:ea typeface="Courier New"/>
                <a:cs typeface="Courier New"/>
                <a:sym typeface="Courier New"/>
              </a:rPr>
              <a:t>front</a:t>
            </a:r>
            <a:endParaRPr/>
          </a:p>
        </p:txBody>
      </p:sp>
      <p:sp>
        <p:nvSpPr>
          <p:cNvPr id="689" name="Google Shape;689;p25"/>
          <p:cNvSpPr/>
          <p:nvPr/>
        </p:nvSpPr>
        <p:spPr>
          <a:xfrm>
            <a:off x="5500191" y="6086778"/>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690" name="Google Shape;690;p25"/>
          <p:cNvCxnSpPr/>
          <p:nvPr/>
        </p:nvCxnSpPr>
        <p:spPr>
          <a:xfrm>
            <a:off x="5920449" y="6086778"/>
            <a:ext cx="0" cy="430277"/>
          </a:xfrm>
          <a:prstGeom prst="straightConnector1">
            <a:avLst/>
          </a:prstGeom>
          <a:noFill/>
          <a:ln cap="flat" cmpd="sng" w="9525">
            <a:solidFill>
              <a:srgbClr val="4C3282"/>
            </a:solidFill>
            <a:prstDash val="solid"/>
            <a:round/>
            <a:headEnd len="sm" w="sm" type="none"/>
            <a:tailEnd len="sm" w="sm" type="none"/>
          </a:ln>
        </p:spPr>
      </p:cxnSp>
      <p:sp>
        <p:nvSpPr>
          <p:cNvPr id="691" name="Google Shape;691;p25"/>
          <p:cNvSpPr txBox="1"/>
          <p:nvPr/>
        </p:nvSpPr>
        <p:spPr>
          <a:xfrm>
            <a:off x="5448289" y="6150013"/>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‘c’</a:t>
            </a:r>
            <a:endParaRPr/>
          </a:p>
        </p:txBody>
      </p:sp>
      <p:cxnSp>
        <p:nvCxnSpPr>
          <p:cNvPr id="692" name="Google Shape;692;p25"/>
          <p:cNvCxnSpPr/>
          <p:nvPr/>
        </p:nvCxnSpPr>
        <p:spPr>
          <a:xfrm>
            <a:off x="6354896" y="6295435"/>
            <a:ext cx="286247" cy="0"/>
          </a:xfrm>
          <a:prstGeom prst="straightConnector1">
            <a:avLst/>
          </a:prstGeom>
          <a:noFill/>
          <a:ln cap="flat" cmpd="sng" w="9525">
            <a:solidFill>
              <a:srgbClr val="B6A479"/>
            </a:solidFill>
            <a:prstDash val="solid"/>
            <a:round/>
            <a:headEnd len="sm" w="sm" type="none"/>
            <a:tailEnd len="med" w="med" type="triangle"/>
          </a:ln>
        </p:spPr>
      </p:cxnSp>
      <p:cxnSp>
        <p:nvCxnSpPr>
          <p:cNvPr id="693" name="Google Shape;693;p25"/>
          <p:cNvCxnSpPr/>
          <p:nvPr/>
        </p:nvCxnSpPr>
        <p:spPr>
          <a:xfrm>
            <a:off x="6260444" y="6086777"/>
            <a:ext cx="0" cy="430277"/>
          </a:xfrm>
          <a:prstGeom prst="straightConnector1">
            <a:avLst/>
          </a:prstGeom>
          <a:noFill/>
          <a:ln cap="flat" cmpd="sng" w="9525">
            <a:solidFill>
              <a:srgbClr val="4C3282"/>
            </a:solidFill>
            <a:prstDash val="solid"/>
            <a:round/>
            <a:headEnd len="sm" w="sm" type="none"/>
            <a:tailEnd len="sm" w="sm" type="none"/>
          </a:ln>
        </p:spPr>
      </p:cxnSp>
      <p:sp>
        <p:nvSpPr>
          <p:cNvPr id="694" name="Google Shape;694;p25"/>
          <p:cNvSpPr txBox="1"/>
          <p:nvPr/>
        </p:nvSpPr>
        <p:spPr>
          <a:xfrm>
            <a:off x="5953190" y="6150013"/>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9</a:t>
            </a:r>
            <a:endParaRPr/>
          </a:p>
        </p:txBody>
      </p:sp>
      <p:sp>
        <p:nvSpPr>
          <p:cNvPr id="695" name="Google Shape;695;p25"/>
          <p:cNvSpPr/>
          <p:nvPr/>
        </p:nvSpPr>
        <p:spPr>
          <a:xfrm>
            <a:off x="4274870" y="6086778"/>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696" name="Google Shape;696;p25"/>
          <p:cNvCxnSpPr/>
          <p:nvPr/>
        </p:nvCxnSpPr>
        <p:spPr>
          <a:xfrm>
            <a:off x="4695128" y="6086778"/>
            <a:ext cx="0" cy="430277"/>
          </a:xfrm>
          <a:prstGeom prst="straightConnector1">
            <a:avLst/>
          </a:prstGeom>
          <a:noFill/>
          <a:ln cap="flat" cmpd="sng" w="9525">
            <a:solidFill>
              <a:srgbClr val="4C3282"/>
            </a:solidFill>
            <a:prstDash val="solid"/>
            <a:round/>
            <a:headEnd len="sm" w="sm" type="none"/>
            <a:tailEnd len="sm" w="sm" type="none"/>
          </a:ln>
        </p:spPr>
      </p:cxnSp>
      <p:sp>
        <p:nvSpPr>
          <p:cNvPr id="697" name="Google Shape;697;p25"/>
          <p:cNvSpPr txBox="1"/>
          <p:nvPr/>
        </p:nvSpPr>
        <p:spPr>
          <a:xfrm>
            <a:off x="4222968" y="6150013"/>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‘b’</a:t>
            </a:r>
            <a:endParaRPr/>
          </a:p>
        </p:txBody>
      </p:sp>
      <p:cxnSp>
        <p:nvCxnSpPr>
          <p:cNvPr id="698" name="Google Shape;698;p25"/>
          <p:cNvCxnSpPr/>
          <p:nvPr/>
        </p:nvCxnSpPr>
        <p:spPr>
          <a:xfrm>
            <a:off x="5129575" y="6295435"/>
            <a:ext cx="286247" cy="0"/>
          </a:xfrm>
          <a:prstGeom prst="straightConnector1">
            <a:avLst/>
          </a:prstGeom>
          <a:noFill/>
          <a:ln cap="flat" cmpd="sng" w="9525">
            <a:solidFill>
              <a:srgbClr val="B6A479"/>
            </a:solidFill>
            <a:prstDash val="solid"/>
            <a:round/>
            <a:headEnd len="sm" w="sm" type="none"/>
            <a:tailEnd len="med" w="med" type="triangle"/>
          </a:ln>
        </p:spPr>
      </p:cxnSp>
      <p:cxnSp>
        <p:nvCxnSpPr>
          <p:cNvPr id="699" name="Google Shape;699;p25"/>
          <p:cNvCxnSpPr/>
          <p:nvPr/>
        </p:nvCxnSpPr>
        <p:spPr>
          <a:xfrm>
            <a:off x="5035123" y="6086777"/>
            <a:ext cx="0" cy="430277"/>
          </a:xfrm>
          <a:prstGeom prst="straightConnector1">
            <a:avLst/>
          </a:prstGeom>
          <a:noFill/>
          <a:ln cap="flat" cmpd="sng" w="9525">
            <a:solidFill>
              <a:srgbClr val="4C3282"/>
            </a:solidFill>
            <a:prstDash val="solid"/>
            <a:round/>
            <a:headEnd len="sm" w="sm" type="none"/>
            <a:tailEnd len="sm" w="sm" type="none"/>
          </a:ln>
        </p:spPr>
      </p:cxnSp>
      <p:sp>
        <p:nvSpPr>
          <p:cNvPr id="700" name="Google Shape;700;p25"/>
          <p:cNvSpPr txBox="1"/>
          <p:nvPr/>
        </p:nvSpPr>
        <p:spPr>
          <a:xfrm>
            <a:off x="4727869" y="6150013"/>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7</a:t>
            </a:r>
            <a:endParaRPr/>
          </a:p>
        </p:txBody>
      </p:sp>
      <p:sp>
        <p:nvSpPr>
          <p:cNvPr id="701" name="Google Shape;701;p25"/>
          <p:cNvSpPr/>
          <p:nvPr/>
        </p:nvSpPr>
        <p:spPr>
          <a:xfrm>
            <a:off x="6707796" y="6086778"/>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702" name="Google Shape;702;p25"/>
          <p:cNvCxnSpPr/>
          <p:nvPr/>
        </p:nvCxnSpPr>
        <p:spPr>
          <a:xfrm>
            <a:off x="7128054" y="6086778"/>
            <a:ext cx="0" cy="430277"/>
          </a:xfrm>
          <a:prstGeom prst="straightConnector1">
            <a:avLst/>
          </a:prstGeom>
          <a:noFill/>
          <a:ln cap="flat" cmpd="sng" w="9525">
            <a:solidFill>
              <a:srgbClr val="4C3282"/>
            </a:solidFill>
            <a:prstDash val="solid"/>
            <a:round/>
            <a:headEnd len="sm" w="sm" type="none"/>
            <a:tailEnd len="sm" w="sm" type="none"/>
          </a:ln>
        </p:spPr>
      </p:cxnSp>
      <p:sp>
        <p:nvSpPr>
          <p:cNvPr id="703" name="Google Shape;703;p25"/>
          <p:cNvSpPr txBox="1"/>
          <p:nvPr/>
        </p:nvSpPr>
        <p:spPr>
          <a:xfrm>
            <a:off x="6692292" y="6163665"/>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‘d’</a:t>
            </a:r>
            <a:endParaRPr/>
          </a:p>
        </p:txBody>
      </p:sp>
      <p:cxnSp>
        <p:nvCxnSpPr>
          <p:cNvPr id="704" name="Google Shape;704;p25"/>
          <p:cNvCxnSpPr/>
          <p:nvPr/>
        </p:nvCxnSpPr>
        <p:spPr>
          <a:xfrm>
            <a:off x="7468049" y="6086777"/>
            <a:ext cx="0" cy="430277"/>
          </a:xfrm>
          <a:prstGeom prst="straightConnector1">
            <a:avLst/>
          </a:prstGeom>
          <a:noFill/>
          <a:ln cap="flat" cmpd="sng" w="9525">
            <a:solidFill>
              <a:srgbClr val="4C3282"/>
            </a:solidFill>
            <a:prstDash val="solid"/>
            <a:round/>
            <a:headEnd len="sm" w="sm" type="none"/>
            <a:tailEnd len="sm" w="sm" type="none"/>
          </a:ln>
        </p:spPr>
      </p:cxnSp>
      <p:sp>
        <p:nvSpPr>
          <p:cNvPr id="705" name="Google Shape;705;p25"/>
          <p:cNvSpPr txBox="1"/>
          <p:nvPr/>
        </p:nvSpPr>
        <p:spPr>
          <a:xfrm>
            <a:off x="7160795" y="6150013"/>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4</a:t>
            </a:r>
            <a:endParaRPr/>
          </a:p>
        </p:txBody>
      </p:sp>
      <p:cxnSp>
        <p:nvCxnSpPr>
          <p:cNvPr id="706" name="Google Shape;706;p25"/>
          <p:cNvCxnSpPr/>
          <p:nvPr/>
        </p:nvCxnSpPr>
        <p:spPr>
          <a:xfrm flipH="1">
            <a:off x="7489934" y="6086777"/>
            <a:ext cx="144116" cy="428290"/>
          </a:xfrm>
          <a:prstGeom prst="straightConnector1">
            <a:avLst/>
          </a:prstGeom>
          <a:noFill/>
          <a:ln cap="flat" cmpd="sng" w="9525">
            <a:solidFill>
              <a:srgbClr val="B6A479"/>
            </a:solidFill>
            <a:prstDash val="solid"/>
            <a:round/>
            <a:headEnd len="sm" w="sm" type="none"/>
            <a:tailEnd len="sm" w="sm" type="none"/>
          </a:ln>
        </p:spPr>
      </p:cxnSp>
      <p:sp>
        <p:nvSpPr>
          <p:cNvPr id="707" name="Google Shape;707;p25"/>
          <p:cNvSpPr/>
          <p:nvPr/>
        </p:nvSpPr>
        <p:spPr>
          <a:xfrm>
            <a:off x="2928995" y="6092503"/>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708" name="Google Shape;708;p25"/>
          <p:cNvCxnSpPr/>
          <p:nvPr/>
        </p:nvCxnSpPr>
        <p:spPr>
          <a:xfrm>
            <a:off x="3527249" y="6092505"/>
            <a:ext cx="0" cy="430277"/>
          </a:xfrm>
          <a:prstGeom prst="straightConnector1">
            <a:avLst/>
          </a:prstGeom>
          <a:noFill/>
          <a:ln cap="flat" cmpd="sng" w="9525">
            <a:solidFill>
              <a:srgbClr val="4C3282"/>
            </a:solidFill>
            <a:prstDash val="solid"/>
            <a:round/>
            <a:headEnd len="sm" w="sm" type="none"/>
            <a:tailEnd len="sm" w="sm" type="none"/>
          </a:ln>
        </p:spPr>
      </p:cxnSp>
      <p:sp>
        <p:nvSpPr>
          <p:cNvPr id="709" name="Google Shape;709;p25"/>
          <p:cNvSpPr txBox="1"/>
          <p:nvPr/>
        </p:nvSpPr>
        <p:spPr>
          <a:xfrm>
            <a:off x="3055089" y="6155740"/>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‘a’</a:t>
            </a:r>
            <a:endParaRPr/>
          </a:p>
        </p:txBody>
      </p:sp>
      <p:cxnSp>
        <p:nvCxnSpPr>
          <p:cNvPr id="710" name="Google Shape;710;p25"/>
          <p:cNvCxnSpPr/>
          <p:nvPr/>
        </p:nvCxnSpPr>
        <p:spPr>
          <a:xfrm>
            <a:off x="3867244" y="6092504"/>
            <a:ext cx="0" cy="430277"/>
          </a:xfrm>
          <a:prstGeom prst="straightConnector1">
            <a:avLst/>
          </a:prstGeom>
          <a:noFill/>
          <a:ln cap="flat" cmpd="sng" w="9525">
            <a:solidFill>
              <a:srgbClr val="4C3282"/>
            </a:solidFill>
            <a:prstDash val="solid"/>
            <a:round/>
            <a:headEnd len="sm" w="sm" type="none"/>
            <a:tailEnd len="sm" w="sm" type="none"/>
          </a:ln>
        </p:spPr>
      </p:cxnSp>
      <p:sp>
        <p:nvSpPr>
          <p:cNvPr id="711" name="Google Shape;711;p25"/>
          <p:cNvSpPr txBox="1"/>
          <p:nvPr/>
        </p:nvSpPr>
        <p:spPr>
          <a:xfrm>
            <a:off x="3559990" y="6155740"/>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1</a:t>
            </a:r>
            <a:endParaRPr/>
          </a:p>
        </p:txBody>
      </p:sp>
      <p:cxnSp>
        <p:nvCxnSpPr>
          <p:cNvPr id="712" name="Google Shape;712;p25"/>
          <p:cNvCxnSpPr/>
          <p:nvPr/>
        </p:nvCxnSpPr>
        <p:spPr>
          <a:xfrm>
            <a:off x="3893657" y="6295436"/>
            <a:ext cx="286247" cy="0"/>
          </a:xfrm>
          <a:prstGeom prst="straightConnector1">
            <a:avLst/>
          </a:prstGeom>
          <a:noFill/>
          <a:ln cap="flat" cmpd="sng" w="9525">
            <a:solidFill>
              <a:srgbClr val="B6A479"/>
            </a:solidFill>
            <a:prstDash val="solid"/>
            <a:round/>
            <a:headEnd len="sm" w="sm" type="none"/>
            <a:tailEnd len="med" w="med" type="triangle"/>
          </a:ln>
        </p:spPr>
      </p:cxnSp>
      <p:cxnSp>
        <p:nvCxnSpPr>
          <p:cNvPr id="713" name="Google Shape;713;p25"/>
          <p:cNvCxnSpPr/>
          <p:nvPr/>
        </p:nvCxnSpPr>
        <p:spPr>
          <a:xfrm>
            <a:off x="3484890" y="5549516"/>
            <a:ext cx="40655" cy="461325"/>
          </a:xfrm>
          <a:prstGeom prst="straightConnector1">
            <a:avLst/>
          </a:prstGeom>
          <a:noFill/>
          <a:ln cap="flat" cmpd="sng" w="9525">
            <a:solidFill>
              <a:srgbClr val="B6A479"/>
            </a:solidFill>
            <a:prstDash val="solid"/>
            <a:round/>
            <a:headEnd len="sm" w="sm" type="none"/>
            <a:tailEnd len="med" w="med" type="triangle"/>
          </a:ln>
        </p:spPr>
      </p:cxnSp>
      <p:sp>
        <p:nvSpPr>
          <p:cNvPr id="714" name="Google Shape;714;p25"/>
          <p:cNvSpPr txBox="1"/>
          <p:nvPr/>
        </p:nvSpPr>
        <p:spPr>
          <a:xfrm>
            <a:off x="4688587" y="6146040"/>
            <a:ext cx="39788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20</a:t>
            </a:r>
            <a:endParaRPr/>
          </a:p>
        </p:txBody>
      </p:sp>
      <p:sp>
        <p:nvSpPr>
          <p:cNvPr id="715" name="Google Shape;715;p25"/>
          <p:cNvSpPr txBox="1"/>
          <p:nvPr>
            <p:ph idx="11" type="ftr"/>
          </p:nvPr>
        </p:nvSpPr>
        <p:spPr>
          <a:xfrm>
            <a:off x="5715301" y="6521027"/>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716" name="Google Shape;716;p25"/>
          <p:cNvSpPr txBox="1"/>
          <p:nvPr/>
        </p:nvSpPr>
        <p:spPr>
          <a:xfrm>
            <a:off x="10769382" y="62653"/>
            <a:ext cx="1334211" cy="430887"/>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Quattrocento Sans"/>
                <a:ea typeface="Quattrocento Sans"/>
                <a:cs typeface="Quattrocento Sans"/>
                <a:sym typeface="Quattrocento Sans"/>
              </a:rPr>
              <a:t>2 Minutes</a:t>
            </a:r>
            <a:endParaRPr/>
          </a:p>
        </p:txBody>
      </p:sp>
      <p:sp>
        <p:nvSpPr>
          <p:cNvPr id="717" name="Google Shape;717;p25"/>
          <p:cNvSpPr/>
          <p:nvPr/>
        </p:nvSpPr>
        <p:spPr>
          <a:xfrm>
            <a:off x="7468049" y="1018089"/>
            <a:ext cx="4754610" cy="286832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8" name="Google Shape;718;p25"/>
          <p:cNvSpPr txBox="1"/>
          <p:nvPr/>
        </p:nvSpPr>
        <p:spPr>
          <a:xfrm>
            <a:off x="7606901" y="1198758"/>
            <a:ext cx="4765660" cy="26891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 (if key is the last one looked at / not in the dictionary) </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719" name="Google Shape;719;p25"/>
          <p:cNvSpPr txBox="1"/>
          <p:nvPr/>
        </p:nvSpPr>
        <p:spPr>
          <a:xfrm>
            <a:off x="9567597" y="3490106"/>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720" name="Google Shape;720;p25"/>
          <p:cNvSpPr txBox="1"/>
          <p:nvPr/>
        </p:nvSpPr>
        <p:spPr>
          <a:xfrm>
            <a:off x="9567597" y="1876412"/>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721" name="Google Shape;721;p25"/>
          <p:cNvSpPr txBox="1"/>
          <p:nvPr/>
        </p:nvSpPr>
        <p:spPr>
          <a:xfrm>
            <a:off x="9567597" y="2272769"/>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722" name="Google Shape;722;p25"/>
          <p:cNvSpPr txBox="1"/>
          <p:nvPr/>
        </p:nvSpPr>
        <p:spPr>
          <a:xfrm>
            <a:off x="9567597" y="2713190"/>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723" name="Google Shape;723;p25"/>
          <p:cNvSpPr txBox="1"/>
          <p:nvPr/>
        </p:nvSpPr>
        <p:spPr>
          <a:xfrm>
            <a:off x="9567597" y="3120774"/>
            <a:ext cx="12923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724" name="Google Shape;724;p25"/>
          <p:cNvSpPr txBox="1"/>
          <p:nvPr/>
        </p:nvSpPr>
        <p:spPr>
          <a:xfrm>
            <a:off x="7603873" y="3981364"/>
            <a:ext cx="4956273" cy="26891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 (if the key is the first one looked at)</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725" name="Google Shape;725;p25"/>
          <p:cNvSpPr txBox="1"/>
          <p:nvPr/>
        </p:nvSpPr>
        <p:spPr>
          <a:xfrm>
            <a:off x="9487396" y="6101528"/>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726" name="Google Shape;726;p25"/>
          <p:cNvSpPr txBox="1"/>
          <p:nvPr/>
        </p:nvSpPr>
        <p:spPr>
          <a:xfrm>
            <a:off x="9487396" y="4487834"/>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727" name="Google Shape;727;p25"/>
          <p:cNvSpPr txBox="1"/>
          <p:nvPr/>
        </p:nvSpPr>
        <p:spPr>
          <a:xfrm>
            <a:off x="9487396" y="4884191"/>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728" name="Google Shape;728;p25"/>
          <p:cNvSpPr txBox="1"/>
          <p:nvPr/>
        </p:nvSpPr>
        <p:spPr>
          <a:xfrm>
            <a:off x="9487396" y="5324612"/>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729" name="Google Shape;729;p25"/>
          <p:cNvSpPr txBox="1"/>
          <p:nvPr/>
        </p:nvSpPr>
        <p:spPr>
          <a:xfrm>
            <a:off x="9487396" y="5732196"/>
            <a:ext cx="1558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0" st="0"/>
                                            </p:txEl>
                                          </p:spTgt>
                                        </p:tgtEl>
                                        <p:attrNameLst>
                                          <p:attrName>style.visibility</p:attrName>
                                        </p:attrNameLst>
                                      </p:cBhvr>
                                      <p:to>
                                        <p:strVal val="visible"/>
                                      </p:to>
                                    </p:set>
                                    <p:animEffect filter="fade" transition="in">
                                      <p:cBhvr>
                                        <p:cTn dur="500"/>
                                        <p:tgtEl>
                                          <p:spTgt spid="6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1" st="1"/>
                                            </p:txEl>
                                          </p:spTgt>
                                        </p:tgtEl>
                                        <p:attrNameLst>
                                          <p:attrName>style.visibility</p:attrName>
                                        </p:attrNameLst>
                                      </p:cBhvr>
                                      <p:to>
                                        <p:strVal val="visible"/>
                                      </p:to>
                                    </p:set>
                                    <p:animEffect filter="fade" transition="in">
                                      <p:cBhvr>
                                        <p:cTn dur="500"/>
                                        <p:tgtEl>
                                          <p:spTgt spid="6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2" st="2"/>
                                            </p:txEl>
                                          </p:spTgt>
                                        </p:tgtEl>
                                        <p:attrNameLst>
                                          <p:attrName>style.visibility</p:attrName>
                                        </p:attrNameLst>
                                      </p:cBhvr>
                                      <p:to>
                                        <p:strVal val="visible"/>
                                      </p:to>
                                    </p:set>
                                    <p:animEffect filter="fade" transition="in">
                                      <p:cBhvr>
                                        <p:cTn dur="500"/>
                                        <p:tgtEl>
                                          <p:spTgt spid="6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3" st="3"/>
                                            </p:txEl>
                                          </p:spTgt>
                                        </p:tgtEl>
                                        <p:attrNameLst>
                                          <p:attrName>style.visibility</p:attrName>
                                        </p:attrNameLst>
                                      </p:cBhvr>
                                      <p:to>
                                        <p:strVal val="visible"/>
                                      </p:to>
                                    </p:set>
                                    <p:animEffect filter="fade" transition="in">
                                      <p:cBhvr>
                                        <p:cTn dur="500"/>
                                        <p:tgtEl>
                                          <p:spTgt spid="6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0"/>
                                        </p:tgtEl>
                                      </p:cBhvr>
                                    </p:animEffect>
                                    <p:set>
                                      <p:cBhvr>
                                        <p:cTn dur="1" fill="hold">
                                          <p:stCondLst>
                                            <p:cond delay="500"/>
                                          </p:stCondLst>
                                        </p:cTn>
                                        <p:tgtEl>
                                          <p:spTgt spid="70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11922a3f51a_0_8"/>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Real-World Examples</a:t>
            </a:r>
            <a:endParaRPr/>
          </a:p>
        </p:txBody>
      </p:sp>
      <p:sp>
        <p:nvSpPr>
          <p:cNvPr id="736" name="Google Shape;736;g11922a3f51a_0_8"/>
          <p:cNvSpPr txBox="1"/>
          <p:nvPr>
            <p:ph idx="1" type="body"/>
          </p:nvPr>
        </p:nvSpPr>
        <p:spPr>
          <a:xfrm>
            <a:off x="575250" y="1185900"/>
            <a:ext cx="11450400" cy="5358600"/>
          </a:xfrm>
          <a:prstGeom prst="rect">
            <a:avLst/>
          </a:prstGeom>
        </p:spPr>
        <p:txBody>
          <a:bodyPr anchorCtr="0" anchor="t" bIns="45700" lIns="45700" spcFirstLastPara="1" rIns="45700" wrap="square" tIns="45700">
            <a:normAutofit fontScale="85000" lnSpcReduction="10000"/>
          </a:bodyPr>
          <a:lstStyle/>
          <a:p>
            <a:pPr indent="-325755" lvl="0" marL="457200" rtl="0" algn="l">
              <a:lnSpc>
                <a:spcPct val="150000"/>
              </a:lnSpc>
              <a:spcBef>
                <a:spcPts val="1200"/>
              </a:spcBef>
              <a:spcAft>
                <a:spcPts val="0"/>
              </a:spcAft>
              <a:buSzPct val="81818"/>
              <a:buChar char="●"/>
            </a:pPr>
            <a:r>
              <a:rPr lang="en-US"/>
              <a:t>U</a:t>
            </a:r>
            <a:r>
              <a:rPr lang="en-US"/>
              <a:t>sed for fast data lookups &amp; hashing</a:t>
            </a:r>
            <a:endParaRPr/>
          </a:p>
          <a:p>
            <a:pPr indent="-325755" lvl="0" marL="457200" rtl="0" algn="l">
              <a:lnSpc>
                <a:spcPct val="150000"/>
              </a:lnSpc>
              <a:spcBef>
                <a:spcPts val="0"/>
              </a:spcBef>
              <a:spcAft>
                <a:spcPts val="0"/>
              </a:spcAft>
              <a:buSzPct val="81818"/>
              <a:buChar char="●"/>
            </a:pPr>
            <a:r>
              <a:rPr lang="en-US"/>
              <a:t>Symbol table for compilers</a:t>
            </a:r>
            <a:endParaRPr/>
          </a:p>
          <a:p>
            <a:pPr indent="-325755" lvl="0" marL="457200" rtl="0" algn="l">
              <a:lnSpc>
                <a:spcPct val="150000"/>
              </a:lnSpc>
              <a:spcBef>
                <a:spcPts val="0"/>
              </a:spcBef>
              <a:spcAft>
                <a:spcPts val="0"/>
              </a:spcAft>
              <a:buSzPct val="81818"/>
              <a:buChar char="●"/>
            </a:pPr>
            <a:r>
              <a:rPr lang="en-US"/>
              <a:t>Database indexing</a:t>
            </a:r>
            <a:endParaRPr/>
          </a:p>
          <a:p>
            <a:pPr indent="-325755" lvl="1" marL="914400" rtl="0" algn="l">
              <a:lnSpc>
                <a:spcPct val="150000"/>
              </a:lnSpc>
              <a:spcBef>
                <a:spcPts val="0"/>
              </a:spcBef>
              <a:spcAft>
                <a:spcPts val="0"/>
              </a:spcAft>
              <a:buClr>
                <a:schemeClr val="accent1"/>
              </a:buClr>
              <a:buSzPct val="81818"/>
              <a:buFont typeface="Twentieth Century"/>
              <a:buChar char="○"/>
            </a:pPr>
            <a:r>
              <a:rPr lang="en-US" sz="2200"/>
              <a:t>Data stored in databases is generally of the key-value format which is done through hash tables.</a:t>
            </a:r>
            <a:endParaRPr/>
          </a:p>
          <a:p>
            <a:pPr indent="-325755" lvl="0" marL="457200" rtl="0" algn="l">
              <a:lnSpc>
                <a:spcPct val="150000"/>
              </a:lnSpc>
              <a:spcBef>
                <a:spcPts val="0"/>
              </a:spcBef>
              <a:spcAft>
                <a:spcPts val="0"/>
              </a:spcAft>
              <a:buSzPct val="81818"/>
              <a:buChar char="●"/>
            </a:pPr>
            <a:r>
              <a:rPr lang="en-US"/>
              <a:t>Caches</a:t>
            </a:r>
            <a:endParaRPr/>
          </a:p>
          <a:p>
            <a:pPr indent="-325755" lvl="0" marL="457200" rtl="0" algn="l">
              <a:lnSpc>
                <a:spcPct val="150000"/>
              </a:lnSpc>
              <a:spcBef>
                <a:spcPts val="0"/>
              </a:spcBef>
              <a:spcAft>
                <a:spcPts val="0"/>
              </a:spcAft>
              <a:buSzPct val="81818"/>
              <a:buChar char="●"/>
            </a:pPr>
            <a:r>
              <a:rPr lang="en-US"/>
              <a:t>Unique data representation</a:t>
            </a:r>
            <a:endParaRPr/>
          </a:p>
          <a:p>
            <a:pPr indent="-325755" lvl="0" marL="457200" rtl="0" algn="l">
              <a:lnSpc>
                <a:spcPct val="150000"/>
              </a:lnSpc>
              <a:spcBef>
                <a:spcPts val="0"/>
              </a:spcBef>
              <a:spcAft>
                <a:spcPts val="0"/>
              </a:spcAft>
              <a:buSzPct val="81818"/>
              <a:buChar char="●"/>
            </a:pPr>
            <a:r>
              <a:rPr lang="en-US"/>
              <a:t>Every time we type something to be searched in google chrome or other browsers, it generates the desired output based on the principle of hashing</a:t>
            </a:r>
            <a:endParaRPr/>
          </a:p>
          <a:p>
            <a:pPr indent="-325755" lvl="0" marL="457200" rtl="0" algn="l">
              <a:lnSpc>
                <a:spcPct val="150000"/>
              </a:lnSpc>
              <a:spcBef>
                <a:spcPts val="0"/>
              </a:spcBef>
              <a:spcAft>
                <a:spcPts val="0"/>
              </a:spcAft>
              <a:buSzPct val="81818"/>
              <a:buChar char="●"/>
            </a:pPr>
            <a:r>
              <a:rPr lang="en-US"/>
              <a:t>Message Digest</a:t>
            </a:r>
            <a:endParaRPr/>
          </a:p>
          <a:p>
            <a:pPr indent="-325755" lvl="1" marL="914400" rtl="0" algn="l">
              <a:lnSpc>
                <a:spcPct val="150000"/>
              </a:lnSpc>
              <a:spcBef>
                <a:spcPts val="0"/>
              </a:spcBef>
              <a:spcAft>
                <a:spcPts val="0"/>
              </a:spcAft>
              <a:buSzPct val="100000"/>
              <a:buChar char="○"/>
            </a:pPr>
            <a:r>
              <a:rPr lang="en-US"/>
              <a:t>a function of cryptography also uses hashing for creating output in such a manner that reaching to the original input from that generated output is almost next to impossible</a:t>
            </a:r>
            <a:endParaRPr/>
          </a:p>
          <a:p>
            <a:pPr indent="-325755" lvl="0" marL="457200" rtl="0" algn="l">
              <a:lnSpc>
                <a:spcPct val="150000"/>
              </a:lnSpc>
              <a:spcBef>
                <a:spcPts val="0"/>
              </a:spcBef>
              <a:spcAft>
                <a:spcPts val="0"/>
              </a:spcAft>
              <a:buSzPct val="81818"/>
              <a:buChar char="●"/>
            </a:pPr>
            <a:r>
              <a:rPr lang="en-US"/>
              <a:t>Computer File Managing</a:t>
            </a:r>
            <a:endParaRPr/>
          </a:p>
          <a:p>
            <a:pPr indent="-325755" lvl="1" marL="914400" rtl="0" algn="l">
              <a:lnSpc>
                <a:spcPct val="150000"/>
              </a:lnSpc>
              <a:spcBef>
                <a:spcPts val="0"/>
              </a:spcBef>
              <a:spcAft>
                <a:spcPts val="0"/>
              </a:spcAft>
              <a:buSzPct val="100000"/>
              <a:buChar char="○"/>
            </a:pPr>
            <a:r>
              <a:rPr lang="en-US"/>
              <a:t>each file has two very crucial information that is, filename and file path, in order to make a connection between the filename to its corresponding file path hash tables are used</a:t>
            </a:r>
            <a:endParaRPr/>
          </a:p>
        </p:txBody>
      </p:sp>
      <p:sp>
        <p:nvSpPr>
          <p:cNvPr id="737" name="Google Shape;737;g11922a3f51a_0_8"/>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g118ac6e7d3c_0_18"/>
          <p:cNvSpPr txBox="1"/>
          <p:nvPr>
            <p:ph type="title"/>
          </p:nvPr>
        </p:nvSpPr>
        <p:spPr>
          <a:xfrm>
            <a:off x="3315881" y="3446573"/>
            <a:ext cx="5590200" cy="10146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4C3282"/>
              </a:buClr>
              <a:buSzPts val="4400"/>
              <a:buFont typeface="Quattrocento Sans"/>
              <a:buNone/>
            </a:pPr>
            <a:r>
              <a:rPr lang="en-US"/>
              <a:t>Questions?</a:t>
            </a:r>
            <a:endParaRPr/>
          </a:p>
        </p:txBody>
      </p:sp>
      <p:sp>
        <p:nvSpPr>
          <p:cNvPr id="743" name="Google Shape;743;g118ac6e7d3c_0_1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744" name="Google Shape;744;g118ac6e7d3c_0_18"/>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45" name="Google Shape;745;g118ac6e7d3c_0_18"/>
          <p:cNvSpPr txBox="1"/>
          <p:nvPr>
            <p:ph idx="1" type="body"/>
          </p:nvPr>
        </p:nvSpPr>
        <p:spPr>
          <a:xfrm>
            <a:off x="3315880" y="4628428"/>
            <a:ext cx="5590200" cy="146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Announcements</a:t>
            </a:r>
            <a:endParaRPr/>
          </a:p>
        </p:txBody>
      </p:sp>
      <p:sp>
        <p:nvSpPr>
          <p:cNvPr id="201" name="Google Shape;201;p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Course website live with slides</a:t>
            </a:r>
            <a:endParaRPr/>
          </a:p>
          <a:p>
            <a:pPr indent="-139700" lvl="0" marL="91440" rtl="0" algn="l">
              <a:lnSpc>
                <a:spcPct val="90000"/>
              </a:lnSpc>
              <a:spcBef>
                <a:spcPts val="1400"/>
              </a:spcBef>
              <a:spcAft>
                <a:spcPts val="0"/>
              </a:spcAft>
              <a:buSzPts val="2200"/>
              <a:buChar char=" "/>
            </a:pPr>
            <a:r>
              <a:rPr lang="en-US"/>
              <a:t>HW 0 – 143 Review Project </a:t>
            </a:r>
            <a:endParaRPr/>
          </a:p>
          <a:p>
            <a:pPr indent="-137159" lvl="1" marL="265176" rtl="0" algn="l">
              <a:lnSpc>
                <a:spcPct val="90000"/>
              </a:lnSpc>
              <a:spcBef>
                <a:spcPts val="400"/>
              </a:spcBef>
              <a:spcAft>
                <a:spcPts val="0"/>
              </a:spcAft>
              <a:buSzPts val="1800"/>
              <a:buChar char="-"/>
            </a:pPr>
            <a:r>
              <a:rPr lang="en-US"/>
              <a:t>Live on website</a:t>
            </a:r>
            <a:endParaRPr/>
          </a:p>
          <a:p>
            <a:pPr indent="-137159" lvl="1" marL="265176" rtl="0" algn="l">
              <a:lnSpc>
                <a:spcPct val="90000"/>
              </a:lnSpc>
              <a:spcBef>
                <a:spcPts val="600"/>
              </a:spcBef>
              <a:spcAft>
                <a:spcPts val="0"/>
              </a:spcAft>
              <a:buSzPts val="1800"/>
              <a:buChar char="-"/>
            </a:pPr>
            <a:r>
              <a:rPr lang="en-US"/>
              <a:t>Due Wednesday</a:t>
            </a:r>
            <a:endParaRPr/>
          </a:p>
        </p:txBody>
      </p:sp>
      <p:sp>
        <p:nvSpPr>
          <p:cNvPr id="202" name="Google Shape;202;p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3" name="Google Shape;203;p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22c6ea6cb6_0_3"/>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Design Decisions</a:t>
            </a:r>
            <a:endParaRPr/>
          </a:p>
        </p:txBody>
      </p:sp>
      <p:sp>
        <p:nvSpPr>
          <p:cNvPr id="210" name="Google Shape;210;g122c6ea6cb6_0_3"/>
          <p:cNvSpPr txBox="1"/>
          <p:nvPr>
            <p:ph idx="1" type="body"/>
          </p:nvPr>
        </p:nvSpPr>
        <p:spPr>
          <a:xfrm>
            <a:off x="575240" y="1463857"/>
            <a:ext cx="11187300" cy="46575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For every ADT there are lots of different ways to implement them</a:t>
            </a:r>
            <a:endParaRPr/>
          </a:p>
          <a:p>
            <a:pPr indent="-139700" lvl="0" marL="91440" rtl="0" algn="l">
              <a:lnSpc>
                <a:spcPct val="90000"/>
              </a:lnSpc>
              <a:spcBef>
                <a:spcPts val="1400"/>
              </a:spcBef>
              <a:spcAft>
                <a:spcPts val="0"/>
              </a:spcAft>
              <a:buSzPts val="2200"/>
              <a:buChar char=" "/>
            </a:pPr>
            <a:r>
              <a:rPr lang="en-US"/>
              <a:t>Based on your situation you should consider:</a:t>
            </a:r>
            <a:endParaRPr/>
          </a:p>
          <a:p>
            <a:pPr indent="-137159" lvl="1" marL="265176" rtl="0" algn="l">
              <a:lnSpc>
                <a:spcPct val="90000"/>
              </a:lnSpc>
              <a:spcBef>
                <a:spcPts val="400"/>
              </a:spcBef>
              <a:spcAft>
                <a:spcPts val="0"/>
              </a:spcAft>
              <a:buSzPts val="1800"/>
              <a:buChar char="-"/>
            </a:pPr>
            <a:r>
              <a:rPr lang="en-US"/>
              <a:t>Memory vs Speed</a:t>
            </a:r>
            <a:endParaRPr/>
          </a:p>
          <a:p>
            <a:pPr indent="-137159" lvl="1" marL="265176" rtl="0" algn="l">
              <a:lnSpc>
                <a:spcPct val="90000"/>
              </a:lnSpc>
              <a:spcBef>
                <a:spcPts val="600"/>
              </a:spcBef>
              <a:spcAft>
                <a:spcPts val="0"/>
              </a:spcAft>
              <a:buSzPts val="1800"/>
              <a:buChar char="-"/>
            </a:pPr>
            <a:r>
              <a:rPr lang="en-US"/>
              <a:t>Generic/Reusability vs Specific/Specialized</a:t>
            </a:r>
            <a:endParaRPr/>
          </a:p>
          <a:p>
            <a:pPr indent="-137159" lvl="1" marL="265176" rtl="0" algn="l">
              <a:lnSpc>
                <a:spcPct val="90000"/>
              </a:lnSpc>
              <a:spcBef>
                <a:spcPts val="600"/>
              </a:spcBef>
              <a:spcAft>
                <a:spcPts val="0"/>
              </a:spcAft>
              <a:buSzPts val="1800"/>
              <a:buChar char="-"/>
            </a:pPr>
            <a:r>
              <a:rPr lang="en-US"/>
              <a:t>One Function vs Another</a:t>
            </a:r>
            <a:endParaRPr/>
          </a:p>
          <a:p>
            <a:pPr indent="-137159" lvl="1" marL="265176" rtl="0" algn="l">
              <a:lnSpc>
                <a:spcPct val="90000"/>
              </a:lnSpc>
              <a:spcBef>
                <a:spcPts val="600"/>
              </a:spcBef>
              <a:spcAft>
                <a:spcPts val="0"/>
              </a:spcAft>
              <a:buSzPts val="1800"/>
              <a:buChar char="-"/>
            </a:pPr>
            <a:r>
              <a:rPr lang="en-US"/>
              <a:t>Robustness vs Performance</a:t>
            </a:r>
            <a:endParaRPr/>
          </a:p>
          <a:p>
            <a:pPr indent="-22859" lvl="1" marL="265176" rtl="0" algn="l">
              <a:lnSpc>
                <a:spcPct val="90000"/>
              </a:lnSpc>
              <a:spcBef>
                <a:spcPts val="600"/>
              </a:spcBef>
              <a:spcAft>
                <a:spcPts val="0"/>
              </a:spcAft>
              <a:buSzPts val="1800"/>
              <a:buNone/>
            </a:pPr>
            <a:r>
              <a:t/>
            </a:r>
            <a:endParaRPr/>
          </a:p>
          <a:p>
            <a:pPr indent="0" lvl="1" marL="128016" rtl="0" algn="l">
              <a:lnSpc>
                <a:spcPct val="90000"/>
              </a:lnSpc>
              <a:spcBef>
                <a:spcPts val="600"/>
              </a:spcBef>
              <a:spcAft>
                <a:spcPts val="0"/>
              </a:spcAft>
              <a:buSzPts val="2200"/>
              <a:buNone/>
            </a:pPr>
            <a:r>
              <a:rPr lang="en-US" sz="2200">
                <a:solidFill>
                  <a:srgbClr val="4C3282"/>
                </a:solidFill>
              </a:rPr>
              <a:t>This class is all about implementing ADTs based on making the right design tradeoffs!</a:t>
            </a:r>
            <a:endParaRPr/>
          </a:p>
          <a:p>
            <a:pPr indent="0" lvl="1" marL="128016" rtl="0" algn="l">
              <a:lnSpc>
                <a:spcPct val="90000"/>
              </a:lnSpc>
              <a:spcBef>
                <a:spcPts val="600"/>
              </a:spcBef>
              <a:spcAft>
                <a:spcPts val="0"/>
              </a:spcAft>
              <a:buSzPts val="2200"/>
              <a:buNone/>
            </a:pPr>
            <a:r>
              <a:rPr lang="en-US" sz="2200"/>
              <a:t>&gt; A common topic in interview questions</a:t>
            </a:r>
            <a:endParaRPr/>
          </a:p>
        </p:txBody>
      </p:sp>
      <p:sp>
        <p:nvSpPr>
          <p:cNvPr id="211" name="Google Shape;211;g122c6ea6cb6_0_3"/>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212" name="Google Shape;212;g122c6ea6cb6_0_3"/>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22c6ea6cb6_0_18"/>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Complexity Class </a:t>
            </a:r>
            <a:endParaRPr/>
          </a:p>
        </p:txBody>
      </p:sp>
      <p:sp>
        <p:nvSpPr>
          <p:cNvPr id="219" name="Google Shape;219;g122c6ea6cb6_0_18"/>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20" name="Google Shape;220;g122c6ea6cb6_0_18"/>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a:bodyPr>
          <a:lstStyle/>
          <a:p>
            <a:pPr indent="0" lvl="0" marL="0" marR="0" rtl="0" algn="l">
              <a:lnSpc>
                <a:spcPct val="90000"/>
              </a:lnSpc>
              <a:spcBef>
                <a:spcPts val="0"/>
              </a:spcBef>
              <a:spcAft>
                <a:spcPts val="0"/>
              </a:spcAft>
              <a:buClr>
                <a:schemeClr val="accent1"/>
              </a:buClr>
              <a:buSzPts val="2400"/>
              <a:buFont typeface="Twentieth Century"/>
              <a:buNone/>
            </a:pPr>
            <a:r>
              <a:rPr b="1" i="0" lang="en-US" sz="2400" u="none" cap="none" strike="noStrike">
                <a:solidFill>
                  <a:srgbClr val="4C3282"/>
                </a:solidFill>
                <a:latin typeface="Quattrocento Sans"/>
                <a:ea typeface="Quattrocento Sans"/>
                <a:cs typeface="Quattrocento Sans"/>
                <a:sym typeface="Quattrocento Sans"/>
              </a:rPr>
              <a:t>complexity class: </a:t>
            </a:r>
            <a:r>
              <a:rPr b="0" i="0" lang="en-US" sz="2400" u="none" cap="none" strike="noStrike">
                <a:solidFill>
                  <a:schemeClr val="dk1"/>
                </a:solidFill>
                <a:latin typeface="Quattrocento Sans"/>
                <a:ea typeface="Quattrocento Sans"/>
                <a:cs typeface="Quattrocento Sans"/>
                <a:sym typeface="Quattrocento Sans"/>
              </a:rPr>
              <a:t>A category of algorithm efficiency based on the algorithm's relationship to the input size N.</a:t>
            </a:r>
            <a:endParaRPr/>
          </a:p>
        </p:txBody>
      </p:sp>
      <p:graphicFrame>
        <p:nvGraphicFramePr>
          <p:cNvPr id="221" name="Google Shape;221;g122c6ea6cb6_0_18"/>
          <p:cNvGraphicFramePr/>
          <p:nvPr/>
        </p:nvGraphicFramePr>
        <p:xfrm>
          <a:off x="323539" y="2560398"/>
          <a:ext cx="3000000" cy="3000000"/>
        </p:xfrm>
        <a:graphic>
          <a:graphicData uri="http://schemas.openxmlformats.org/drawingml/2006/table">
            <a:tbl>
              <a:tblPr>
                <a:noFill/>
                <a:tableStyleId>{273EF3FF-9DE8-4DC4-9F09-2CF3E27C65FB}</a:tableStyleId>
              </a:tblPr>
              <a:tblGrid>
                <a:gridCol w="1311200"/>
                <a:gridCol w="1137100"/>
                <a:gridCol w="1772450"/>
                <a:gridCol w="2085125"/>
              </a:tblGrid>
              <a:tr h="369900">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Complexity Class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Big-O</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Runtime if you double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Example Algorithm</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constant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O(1)</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unchanged</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Accessing an index of an array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logarithmic</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O(log</a:t>
                      </a:r>
                      <a:r>
                        <a:rPr b="0" baseline="-25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increases slightly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Binary search</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linear</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doubles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Looping over an array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73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log-linear</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 log</a:t>
                      </a:r>
                      <a:r>
                        <a:rPr b="0" baseline="-25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slightly more than doubles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Merge sort algorithm</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75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quadratic</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a:t>
                      </a:r>
                      <a:r>
                        <a:rPr b="0" baseline="30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quadruples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Nested loops!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75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60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exponential</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O(2</a:t>
                      </a:r>
                      <a:r>
                        <a:rPr b="0" baseline="30000" i="0" lang="en-US" sz="1400" u="none" cap="none" strike="noStrike">
                          <a:solidFill>
                            <a:schemeClr val="dk1"/>
                          </a:solidFill>
                          <a:latin typeface="Tahoma"/>
                          <a:ea typeface="Tahoma"/>
                          <a:cs typeface="Tahoma"/>
                          <a:sym typeface="Tahoma"/>
                        </a:rPr>
                        <a:t>N</a:t>
                      </a: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multiplies drastically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Fibonacci with recursion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A screenshot of a cell phone &#10; &#10;Description automatically generated" id="222" name="Google Shape;222;g122c6ea6cb6_0_18"/>
          <p:cNvPicPr preferRelativeResize="0"/>
          <p:nvPr/>
        </p:nvPicPr>
        <p:blipFill rotWithShape="1">
          <a:blip r:embed="rId3">
            <a:alphaModFix/>
          </a:blip>
          <a:srcRect b="0" l="2998" r="1216" t="0"/>
          <a:stretch/>
        </p:blipFill>
        <p:spPr>
          <a:xfrm>
            <a:off x="6757172" y="2652542"/>
            <a:ext cx="5257027" cy="3392535"/>
          </a:xfrm>
          <a:prstGeom prst="rect">
            <a:avLst/>
          </a:prstGeom>
          <a:noFill/>
          <a:ln>
            <a:noFill/>
          </a:ln>
        </p:spPr>
      </p:pic>
      <p:sp>
        <p:nvSpPr>
          <p:cNvPr id="223" name="Google Shape;223;g122c6ea6cb6_0_18"/>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224" name="Google Shape;224;g122c6ea6cb6_0_18"/>
          <p:cNvSpPr txBox="1"/>
          <p:nvPr/>
        </p:nvSpPr>
        <p:spPr>
          <a:xfrm>
            <a:off x="7295579" y="218505"/>
            <a:ext cx="4597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Note: You don’t have to understand all of this right now – we’ll dive into it soon.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22c6ea6cb6_0_323"/>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List ADT Design Tradeoffs</a:t>
            </a:r>
            <a:endParaRPr/>
          </a:p>
        </p:txBody>
      </p:sp>
      <p:sp>
        <p:nvSpPr>
          <p:cNvPr id="231" name="Google Shape;231;g122c6ea6cb6_0_323"/>
          <p:cNvSpPr txBox="1"/>
          <p:nvPr>
            <p:ph idx="1" type="body"/>
          </p:nvPr>
        </p:nvSpPr>
        <p:spPr>
          <a:xfrm>
            <a:off x="575245" y="1506175"/>
            <a:ext cx="5563200" cy="4845600"/>
          </a:xfrm>
          <a:prstGeom prst="rect">
            <a:avLst/>
          </a:prstGeom>
        </p:spPr>
        <p:txBody>
          <a:bodyPr anchorCtr="0" anchor="t" bIns="45700" lIns="45700" spcFirstLastPara="1" rIns="45700" wrap="square" tIns="45700">
            <a:normAutofit lnSpcReduction="10000"/>
          </a:bodyPr>
          <a:lstStyle/>
          <a:p>
            <a:pPr indent="0" lvl="0" marL="0" rtl="0" algn="l">
              <a:spcBef>
                <a:spcPts val="1200"/>
              </a:spcBef>
              <a:spcAft>
                <a:spcPts val="0"/>
              </a:spcAft>
              <a:buClr>
                <a:schemeClr val="dk1"/>
              </a:buClr>
              <a:buSzPts val="1100"/>
              <a:buFont typeface="Arial"/>
              <a:buNone/>
            </a:pPr>
            <a:r>
              <a:rPr lang="en-US">
                <a:latin typeface="Arial"/>
                <a:ea typeface="Arial"/>
                <a:cs typeface="Arial"/>
                <a:sym typeface="Arial"/>
              </a:rPr>
              <a:t>Recall these basic Big-O ideas from 14X: Suppose our list has N elements</a:t>
            </a:r>
            <a:endParaRPr>
              <a:latin typeface="Arial"/>
              <a:ea typeface="Arial"/>
              <a:cs typeface="Arial"/>
              <a:sym typeface="Arial"/>
            </a:endParaRPr>
          </a:p>
          <a:p>
            <a:pPr indent="0" lvl="0" marL="0" rtl="0" algn="l">
              <a:spcBef>
                <a:spcPts val="200"/>
              </a:spcBef>
              <a:spcAft>
                <a:spcPts val="0"/>
              </a:spcAft>
              <a:buClr>
                <a:schemeClr val="dk1"/>
              </a:buClr>
              <a:buSzPts val="1100"/>
              <a:buFont typeface="Arial"/>
              <a:buNone/>
            </a:pPr>
            <a:r>
              <a:rPr lang="en-US" sz="1800">
                <a:solidFill>
                  <a:srgbClr val="B6A479"/>
                </a:solidFill>
                <a:latin typeface="Arial"/>
                <a:ea typeface="Arial"/>
                <a:cs typeface="Arial"/>
                <a:sym typeface="Arial"/>
              </a:rPr>
              <a:t>-</a:t>
            </a:r>
            <a:r>
              <a:rPr lang="en-US" sz="1800">
                <a:latin typeface="Arial"/>
                <a:ea typeface="Arial"/>
                <a:cs typeface="Arial"/>
                <a:sym typeface="Arial"/>
              </a:rPr>
              <a:t>If a method takes a constant number of steps (like 23 or 5) its running time is O(1)</a:t>
            </a:r>
            <a:endParaRPr sz="18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800">
                <a:solidFill>
                  <a:srgbClr val="B6A479"/>
                </a:solidFill>
                <a:latin typeface="Arial"/>
                <a:ea typeface="Arial"/>
                <a:cs typeface="Arial"/>
                <a:sym typeface="Arial"/>
              </a:rPr>
              <a:t>-</a:t>
            </a:r>
            <a:r>
              <a:rPr lang="en-US" sz="1800">
                <a:latin typeface="Arial"/>
                <a:ea typeface="Arial"/>
                <a:cs typeface="Arial"/>
                <a:sym typeface="Arial"/>
              </a:rPr>
              <a:t>If a method takes a linear number of steps (like 4N+3) its running time is O(N)</a:t>
            </a:r>
            <a:endParaRPr sz="18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a:solidFill>
                  <a:srgbClr val="1CADE4"/>
                </a:solidFill>
                <a:latin typeface="Arial"/>
                <a:ea typeface="Arial"/>
                <a:cs typeface="Arial"/>
                <a:sym typeface="Arial"/>
              </a:rPr>
              <a:t> </a:t>
            </a:r>
            <a:r>
              <a:rPr lang="en-US">
                <a:latin typeface="Arial"/>
                <a:ea typeface="Arial"/>
                <a:cs typeface="Arial"/>
                <a:sym typeface="Arial"/>
              </a:rPr>
              <a:t>For ArrayLists and LinkedLists, what is the O() for each of these operations?</a:t>
            </a:r>
            <a:endParaRPr>
              <a:latin typeface="Arial"/>
              <a:ea typeface="Arial"/>
              <a:cs typeface="Arial"/>
              <a:sym typeface="Arial"/>
            </a:endParaRPr>
          </a:p>
          <a:p>
            <a:pPr indent="0" lvl="0" marL="0" rtl="0" algn="l">
              <a:spcBef>
                <a:spcPts val="200"/>
              </a:spcBef>
              <a:spcAft>
                <a:spcPts val="0"/>
              </a:spcAft>
              <a:buClr>
                <a:schemeClr val="dk1"/>
              </a:buClr>
              <a:buSzPts val="1100"/>
              <a:buFont typeface="Arial"/>
              <a:buNone/>
            </a:pPr>
            <a:r>
              <a:rPr lang="en-US" sz="1800">
                <a:solidFill>
                  <a:srgbClr val="B6A479"/>
                </a:solidFill>
                <a:latin typeface="Arial"/>
                <a:ea typeface="Arial"/>
                <a:cs typeface="Arial"/>
                <a:sym typeface="Arial"/>
              </a:rPr>
              <a:t>-</a:t>
            </a:r>
            <a:r>
              <a:rPr lang="en-US" sz="1800">
                <a:latin typeface="Arial"/>
                <a:ea typeface="Arial"/>
                <a:cs typeface="Arial"/>
                <a:sym typeface="Arial"/>
              </a:rPr>
              <a:t>Time needed to access </a:t>
            </a:r>
            <a:r>
              <a:rPr lang="en-US" sz="1100">
                <a:latin typeface="Arial"/>
                <a:ea typeface="Arial"/>
                <a:cs typeface="Arial"/>
                <a:sym typeface="Arial"/>
              </a:rPr>
              <a:t>N^th</a:t>
            </a:r>
            <a:r>
              <a:rPr lang="en-US" sz="1800">
                <a:latin typeface="Arial"/>
                <a:ea typeface="Arial"/>
                <a:cs typeface="Arial"/>
                <a:sym typeface="Arial"/>
              </a:rPr>
              <a:t> element:</a:t>
            </a:r>
            <a:endParaRPr sz="18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800">
                <a:solidFill>
                  <a:srgbClr val="B6A479"/>
                </a:solidFill>
                <a:latin typeface="Arial"/>
                <a:ea typeface="Arial"/>
                <a:cs typeface="Arial"/>
                <a:sym typeface="Arial"/>
              </a:rPr>
              <a:t>-</a:t>
            </a:r>
            <a:r>
              <a:rPr lang="en-US" sz="1800">
                <a:latin typeface="Arial"/>
                <a:ea typeface="Arial"/>
                <a:cs typeface="Arial"/>
                <a:sym typeface="Arial"/>
              </a:rPr>
              <a:t>Time needed to insert at end (the array is full!)</a:t>
            </a:r>
            <a:endParaRPr sz="18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a:solidFill>
                  <a:srgbClr val="1CADE4"/>
                </a:solidFill>
                <a:latin typeface="Arial"/>
                <a:ea typeface="Arial"/>
                <a:cs typeface="Arial"/>
                <a:sym typeface="Arial"/>
              </a:rPr>
              <a:t> </a:t>
            </a:r>
            <a:r>
              <a:rPr lang="en-US">
                <a:latin typeface="Arial"/>
                <a:ea typeface="Arial"/>
                <a:cs typeface="Arial"/>
                <a:sym typeface="Arial"/>
              </a:rPr>
              <a:t>What are the memory tradeoffs for our two implementations?</a:t>
            </a:r>
            <a:endParaRPr>
              <a:latin typeface="Arial"/>
              <a:ea typeface="Arial"/>
              <a:cs typeface="Arial"/>
              <a:sym typeface="Arial"/>
            </a:endParaRPr>
          </a:p>
          <a:p>
            <a:pPr indent="0" lvl="0" marL="0" rtl="0" algn="l">
              <a:spcBef>
                <a:spcPts val="200"/>
              </a:spcBef>
              <a:spcAft>
                <a:spcPts val="0"/>
              </a:spcAft>
              <a:buClr>
                <a:schemeClr val="dk1"/>
              </a:buClr>
              <a:buSzPts val="1100"/>
              <a:buFont typeface="Arial"/>
              <a:buNone/>
            </a:pPr>
            <a:r>
              <a:rPr lang="en-US" sz="1800">
                <a:solidFill>
                  <a:srgbClr val="B6A479"/>
                </a:solidFill>
                <a:latin typeface="Arial"/>
                <a:ea typeface="Arial"/>
                <a:cs typeface="Arial"/>
                <a:sym typeface="Arial"/>
              </a:rPr>
              <a:t>-</a:t>
            </a:r>
            <a:r>
              <a:rPr lang="en-US" sz="1800">
                <a:latin typeface="Arial"/>
                <a:ea typeface="Arial"/>
                <a:cs typeface="Arial"/>
                <a:sym typeface="Arial"/>
              </a:rPr>
              <a:t>Amount of space used overall</a:t>
            </a:r>
            <a:endParaRPr sz="18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800">
                <a:solidFill>
                  <a:srgbClr val="B6A479"/>
                </a:solidFill>
                <a:latin typeface="Arial"/>
                <a:ea typeface="Arial"/>
                <a:cs typeface="Arial"/>
                <a:sym typeface="Arial"/>
              </a:rPr>
              <a:t>-</a:t>
            </a:r>
            <a:r>
              <a:rPr lang="en-US" sz="1800">
                <a:latin typeface="Arial"/>
                <a:ea typeface="Arial"/>
                <a:cs typeface="Arial"/>
                <a:sym typeface="Arial"/>
              </a:rPr>
              <a:t>Amount of space used per element</a:t>
            </a:r>
            <a:endParaRPr sz="1800">
              <a:latin typeface="Arial"/>
              <a:ea typeface="Arial"/>
              <a:cs typeface="Arial"/>
              <a:sym typeface="Arial"/>
            </a:endParaRPr>
          </a:p>
          <a:p>
            <a:pPr indent="0" lvl="0" marL="0" rtl="0" algn="l">
              <a:spcBef>
                <a:spcPts val="1200"/>
              </a:spcBef>
              <a:spcAft>
                <a:spcPts val="200"/>
              </a:spcAft>
              <a:buNone/>
            </a:pPr>
            <a:r>
              <a:t/>
            </a:r>
            <a:endParaRPr/>
          </a:p>
        </p:txBody>
      </p:sp>
      <p:sp>
        <p:nvSpPr>
          <p:cNvPr id="232" name="Google Shape;232;g122c6ea6cb6_0_323"/>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33" name="Google Shape;233;g122c6ea6cb6_0_323"/>
          <p:cNvSpPr txBox="1"/>
          <p:nvPr/>
        </p:nvSpPr>
        <p:spPr>
          <a:xfrm>
            <a:off x="6434675" y="1506175"/>
            <a:ext cx="5328000" cy="4863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US" sz="2200">
                <a:solidFill>
                  <a:srgbClr val="1CADE4"/>
                </a:solidFill>
              </a:rPr>
              <a:t> </a:t>
            </a:r>
            <a:r>
              <a:rPr lang="en-US" sz="2200">
                <a:solidFill>
                  <a:schemeClr val="dk1"/>
                </a:solidFill>
              </a:rPr>
              <a:t>Time needed to access </a:t>
            </a:r>
            <a:r>
              <a:rPr lang="en-US" sz="1100">
                <a:solidFill>
                  <a:schemeClr val="dk1"/>
                </a:solidFill>
              </a:rPr>
              <a:t>N^th</a:t>
            </a:r>
            <a:r>
              <a:rPr lang="en-US" sz="2200">
                <a:solidFill>
                  <a:schemeClr val="dk1"/>
                </a:solidFill>
              </a:rPr>
              <a:t> element:</a:t>
            </a:r>
            <a:endParaRPr sz="2200">
              <a:solidFill>
                <a:schemeClr val="dk1"/>
              </a:solidFill>
            </a:endParaRPr>
          </a:p>
          <a:p>
            <a:pPr indent="0" lvl="0" marL="0" rtl="0" algn="l">
              <a:lnSpc>
                <a:spcPct val="90000"/>
              </a:lnSpc>
              <a:spcBef>
                <a:spcPts val="200"/>
              </a:spcBef>
              <a:spcAft>
                <a:spcPts val="0"/>
              </a:spcAft>
              <a:buNone/>
            </a:pPr>
            <a:r>
              <a:rPr lang="en-US" sz="1800">
                <a:solidFill>
                  <a:srgbClr val="B6A479"/>
                </a:solidFill>
              </a:rPr>
              <a:t>-</a:t>
            </a:r>
            <a:r>
              <a:rPr lang="en-US" sz="1800" u="sng">
                <a:solidFill>
                  <a:srgbClr val="4C3282"/>
                </a:solidFill>
              </a:rPr>
              <a:t>ArrayList</a:t>
            </a:r>
            <a:r>
              <a:rPr lang="en-US" sz="1800">
                <a:solidFill>
                  <a:schemeClr val="dk1"/>
                </a:solidFill>
              </a:rPr>
              <a:t>: O(1) constant time</a:t>
            </a:r>
            <a:endParaRPr sz="1800">
              <a:solidFill>
                <a:schemeClr val="dk1"/>
              </a:solidFill>
            </a:endParaRPr>
          </a:p>
          <a:p>
            <a:pPr indent="0" lvl="0" marL="0" rtl="0" algn="l">
              <a:lnSpc>
                <a:spcPct val="90000"/>
              </a:lnSpc>
              <a:spcBef>
                <a:spcPts val="400"/>
              </a:spcBef>
              <a:spcAft>
                <a:spcPts val="0"/>
              </a:spcAft>
              <a:buNone/>
            </a:pPr>
            <a:r>
              <a:rPr lang="en-US" sz="1800">
                <a:solidFill>
                  <a:srgbClr val="B6A479"/>
                </a:solidFill>
              </a:rPr>
              <a:t>-</a:t>
            </a:r>
            <a:r>
              <a:rPr lang="en-US" sz="1800" u="sng">
                <a:solidFill>
                  <a:srgbClr val="4C3282"/>
                </a:solidFill>
              </a:rPr>
              <a:t>LinkedList</a:t>
            </a:r>
            <a:r>
              <a:rPr lang="en-US" sz="1800">
                <a:solidFill>
                  <a:schemeClr val="dk1"/>
                </a:solidFill>
              </a:rPr>
              <a:t>: O(N) linear time</a:t>
            </a:r>
            <a:endParaRPr sz="1800">
              <a:solidFill>
                <a:schemeClr val="dk1"/>
              </a:solidFill>
            </a:endParaRPr>
          </a:p>
          <a:p>
            <a:pPr indent="0" lvl="0" marL="0" rtl="0" algn="l">
              <a:lnSpc>
                <a:spcPct val="90000"/>
              </a:lnSpc>
              <a:spcBef>
                <a:spcPts val="1200"/>
              </a:spcBef>
              <a:spcAft>
                <a:spcPts val="0"/>
              </a:spcAft>
              <a:buNone/>
            </a:pPr>
            <a:r>
              <a:rPr lang="en-US" sz="2200">
                <a:solidFill>
                  <a:srgbClr val="1CADE4"/>
                </a:solidFill>
              </a:rPr>
              <a:t> </a:t>
            </a:r>
            <a:r>
              <a:rPr lang="en-US" sz="2200">
                <a:solidFill>
                  <a:schemeClr val="dk1"/>
                </a:solidFill>
              </a:rPr>
              <a:t>Time needed to insert at </a:t>
            </a:r>
            <a:r>
              <a:rPr lang="en-US" sz="1100">
                <a:solidFill>
                  <a:schemeClr val="dk1"/>
                </a:solidFill>
              </a:rPr>
              <a:t>N^th</a:t>
            </a:r>
            <a:r>
              <a:rPr lang="en-US" sz="2200">
                <a:solidFill>
                  <a:schemeClr val="dk1"/>
                </a:solidFill>
              </a:rPr>
              <a:t> element (the array is full!)</a:t>
            </a:r>
            <a:endParaRPr sz="2200">
              <a:solidFill>
                <a:schemeClr val="dk1"/>
              </a:solidFill>
            </a:endParaRPr>
          </a:p>
          <a:p>
            <a:pPr indent="0" lvl="0" marL="0" rtl="0" algn="l">
              <a:lnSpc>
                <a:spcPct val="90000"/>
              </a:lnSpc>
              <a:spcBef>
                <a:spcPts val="200"/>
              </a:spcBef>
              <a:spcAft>
                <a:spcPts val="0"/>
              </a:spcAft>
              <a:buNone/>
            </a:pPr>
            <a:r>
              <a:rPr lang="en-US" sz="1800">
                <a:solidFill>
                  <a:srgbClr val="B6A479"/>
                </a:solidFill>
              </a:rPr>
              <a:t>-</a:t>
            </a:r>
            <a:r>
              <a:rPr lang="en-US" sz="1800" u="sng">
                <a:solidFill>
                  <a:srgbClr val="4C3282"/>
                </a:solidFill>
              </a:rPr>
              <a:t>ArrayList</a:t>
            </a:r>
            <a:r>
              <a:rPr lang="en-US" sz="1800">
                <a:solidFill>
                  <a:schemeClr val="dk1"/>
                </a:solidFill>
              </a:rPr>
              <a:t>: O(N) linear time</a:t>
            </a:r>
            <a:endParaRPr sz="1800">
              <a:solidFill>
                <a:schemeClr val="dk1"/>
              </a:solidFill>
            </a:endParaRPr>
          </a:p>
          <a:p>
            <a:pPr indent="0" lvl="0" marL="0" rtl="0" algn="l">
              <a:lnSpc>
                <a:spcPct val="90000"/>
              </a:lnSpc>
              <a:spcBef>
                <a:spcPts val="400"/>
              </a:spcBef>
              <a:spcAft>
                <a:spcPts val="0"/>
              </a:spcAft>
              <a:buNone/>
            </a:pPr>
            <a:r>
              <a:rPr lang="en-US" sz="1800">
                <a:solidFill>
                  <a:srgbClr val="B6A479"/>
                </a:solidFill>
              </a:rPr>
              <a:t>-</a:t>
            </a:r>
            <a:r>
              <a:rPr lang="en-US" sz="1800" u="sng">
                <a:solidFill>
                  <a:srgbClr val="4C3282"/>
                </a:solidFill>
              </a:rPr>
              <a:t>LinkedList</a:t>
            </a:r>
            <a:r>
              <a:rPr lang="en-US" sz="1800">
                <a:solidFill>
                  <a:schemeClr val="dk1"/>
                </a:solidFill>
              </a:rPr>
              <a:t>: O(N) linear time</a:t>
            </a:r>
            <a:endParaRPr sz="1800">
              <a:solidFill>
                <a:schemeClr val="dk1"/>
              </a:solidFill>
            </a:endParaRPr>
          </a:p>
          <a:p>
            <a:pPr indent="0" lvl="0" marL="0" rtl="0" algn="l">
              <a:lnSpc>
                <a:spcPct val="90000"/>
              </a:lnSpc>
              <a:spcBef>
                <a:spcPts val="1200"/>
              </a:spcBef>
              <a:spcAft>
                <a:spcPts val="0"/>
              </a:spcAft>
              <a:buNone/>
            </a:pPr>
            <a:r>
              <a:rPr lang="en-US" sz="2200">
                <a:solidFill>
                  <a:srgbClr val="1CADE4"/>
                </a:solidFill>
              </a:rPr>
              <a:t> </a:t>
            </a:r>
            <a:r>
              <a:rPr lang="en-US" sz="2200">
                <a:solidFill>
                  <a:schemeClr val="dk1"/>
                </a:solidFill>
              </a:rPr>
              <a:t>Amount of space used overall</a:t>
            </a:r>
            <a:endParaRPr sz="2200">
              <a:solidFill>
                <a:schemeClr val="dk1"/>
              </a:solidFill>
            </a:endParaRPr>
          </a:p>
          <a:p>
            <a:pPr indent="0" lvl="0" marL="0" rtl="0" algn="l">
              <a:lnSpc>
                <a:spcPct val="90000"/>
              </a:lnSpc>
              <a:spcBef>
                <a:spcPts val="200"/>
              </a:spcBef>
              <a:spcAft>
                <a:spcPts val="0"/>
              </a:spcAft>
              <a:buNone/>
            </a:pPr>
            <a:r>
              <a:rPr lang="en-US" sz="1800">
                <a:solidFill>
                  <a:srgbClr val="B6A479"/>
                </a:solidFill>
              </a:rPr>
              <a:t>-</a:t>
            </a:r>
            <a:r>
              <a:rPr lang="en-US" sz="1800" u="sng">
                <a:solidFill>
                  <a:srgbClr val="4C3282"/>
                </a:solidFill>
              </a:rPr>
              <a:t>ArrayList</a:t>
            </a:r>
            <a:r>
              <a:rPr lang="en-US" sz="1800">
                <a:solidFill>
                  <a:schemeClr val="dk1"/>
                </a:solidFill>
              </a:rPr>
              <a:t>: sometimes wasted space</a:t>
            </a:r>
            <a:endParaRPr sz="1800">
              <a:solidFill>
                <a:schemeClr val="dk1"/>
              </a:solidFill>
            </a:endParaRPr>
          </a:p>
          <a:p>
            <a:pPr indent="0" lvl="0" marL="0" rtl="0" algn="l">
              <a:lnSpc>
                <a:spcPct val="90000"/>
              </a:lnSpc>
              <a:spcBef>
                <a:spcPts val="400"/>
              </a:spcBef>
              <a:spcAft>
                <a:spcPts val="0"/>
              </a:spcAft>
              <a:buNone/>
            </a:pPr>
            <a:r>
              <a:rPr lang="en-US" sz="1800">
                <a:solidFill>
                  <a:srgbClr val="B6A479"/>
                </a:solidFill>
              </a:rPr>
              <a:t>-</a:t>
            </a:r>
            <a:r>
              <a:rPr lang="en-US" sz="1800" u="sng">
                <a:solidFill>
                  <a:srgbClr val="4C3282"/>
                </a:solidFill>
              </a:rPr>
              <a:t>LinkedList</a:t>
            </a:r>
            <a:r>
              <a:rPr lang="en-US" sz="1800">
                <a:solidFill>
                  <a:schemeClr val="dk1"/>
                </a:solidFill>
              </a:rPr>
              <a:t>: compact</a:t>
            </a:r>
            <a:endParaRPr sz="1800">
              <a:solidFill>
                <a:schemeClr val="dk1"/>
              </a:solidFill>
            </a:endParaRPr>
          </a:p>
          <a:p>
            <a:pPr indent="0" lvl="0" marL="0" rtl="0" algn="l">
              <a:lnSpc>
                <a:spcPct val="90000"/>
              </a:lnSpc>
              <a:spcBef>
                <a:spcPts val="1200"/>
              </a:spcBef>
              <a:spcAft>
                <a:spcPts val="0"/>
              </a:spcAft>
              <a:buNone/>
            </a:pPr>
            <a:r>
              <a:rPr lang="en-US" sz="2200">
                <a:solidFill>
                  <a:srgbClr val="1CADE4"/>
                </a:solidFill>
              </a:rPr>
              <a:t> </a:t>
            </a:r>
            <a:r>
              <a:rPr lang="en-US" sz="2200">
                <a:solidFill>
                  <a:schemeClr val="dk1"/>
                </a:solidFill>
              </a:rPr>
              <a:t>Amount of space used per element</a:t>
            </a:r>
            <a:endParaRPr sz="2200">
              <a:solidFill>
                <a:schemeClr val="dk1"/>
              </a:solidFill>
            </a:endParaRPr>
          </a:p>
          <a:p>
            <a:pPr indent="0" lvl="0" marL="0" rtl="0" algn="l">
              <a:lnSpc>
                <a:spcPct val="90000"/>
              </a:lnSpc>
              <a:spcBef>
                <a:spcPts val="200"/>
              </a:spcBef>
              <a:spcAft>
                <a:spcPts val="0"/>
              </a:spcAft>
              <a:buNone/>
            </a:pPr>
            <a:r>
              <a:rPr lang="en-US" sz="1800">
                <a:solidFill>
                  <a:srgbClr val="B6A479"/>
                </a:solidFill>
              </a:rPr>
              <a:t>-</a:t>
            </a:r>
            <a:r>
              <a:rPr lang="en-US" sz="1800" u="sng">
                <a:solidFill>
                  <a:srgbClr val="4C3282"/>
                </a:solidFill>
              </a:rPr>
              <a:t>ArrayList</a:t>
            </a:r>
            <a:r>
              <a:rPr lang="en-US" sz="1800">
                <a:solidFill>
                  <a:schemeClr val="dk1"/>
                </a:solidFill>
              </a:rPr>
              <a:t>: minimal</a:t>
            </a:r>
            <a:endParaRPr sz="1800">
              <a:solidFill>
                <a:schemeClr val="dk1"/>
              </a:solidFill>
            </a:endParaRPr>
          </a:p>
          <a:p>
            <a:pPr indent="0" lvl="0" marL="0" rtl="0" algn="l">
              <a:lnSpc>
                <a:spcPct val="90000"/>
              </a:lnSpc>
              <a:spcBef>
                <a:spcPts val="400"/>
              </a:spcBef>
              <a:spcAft>
                <a:spcPts val="400"/>
              </a:spcAft>
              <a:buNone/>
            </a:pPr>
            <a:r>
              <a:rPr lang="en-US" sz="1800">
                <a:solidFill>
                  <a:srgbClr val="B6A479"/>
                </a:solidFill>
              </a:rPr>
              <a:t>-</a:t>
            </a:r>
            <a:r>
              <a:rPr lang="en-US" sz="1800" u="sng">
                <a:solidFill>
                  <a:srgbClr val="4C3282"/>
                </a:solidFill>
              </a:rPr>
              <a:t>LinkedList</a:t>
            </a:r>
            <a:r>
              <a:rPr lang="en-US" sz="1800">
                <a:solidFill>
                  <a:schemeClr val="dk1"/>
                </a:solidFill>
              </a:rPr>
              <a:t>: tiny extra</a:t>
            </a:r>
            <a:endParaRPr sz="1800">
              <a:solidFill>
                <a:schemeClr val="dk1"/>
              </a:solidFill>
            </a:endParaRPr>
          </a:p>
        </p:txBody>
      </p:sp>
      <p:sp>
        <p:nvSpPr>
          <p:cNvPr id="234" name="Google Shape;234;g122c6ea6cb6_0_323"/>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22c6ea6cb6_0_200"/>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Real-World Scenarios - Lists</a:t>
            </a:r>
            <a:endParaRPr/>
          </a:p>
        </p:txBody>
      </p:sp>
      <p:sp>
        <p:nvSpPr>
          <p:cNvPr id="241" name="Google Shape;241;g122c6ea6cb6_0_200"/>
          <p:cNvSpPr txBox="1"/>
          <p:nvPr>
            <p:ph idx="1" type="body"/>
          </p:nvPr>
        </p:nvSpPr>
        <p:spPr>
          <a:xfrm>
            <a:off x="575240" y="1463857"/>
            <a:ext cx="11187300" cy="46575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600"/>
              </a:spcBef>
              <a:spcAft>
                <a:spcPts val="0"/>
              </a:spcAft>
              <a:buNone/>
            </a:pPr>
            <a:r>
              <a:rPr lang="en-US" u="sng"/>
              <a:t>LinkedList</a:t>
            </a:r>
            <a:endParaRPr u="sng"/>
          </a:p>
          <a:p>
            <a:pPr indent="-342900" lvl="0" marL="457200" rtl="0" algn="l">
              <a:lnSpc>
                <a:spcPct val="90000"/>
              </a:lnSpc>
              <a:spcBef>
                <a:spcPts val="600"/>
              </a:spcBef>
              <a:spcAft>
                <a:spcPts val="0"/>
              </a:spcAft>
              <a:buSzPts val="1800"/>
              <a:buChar char="-"/>
            </a:pPr>
            <a:r>
              <a:rPr lang="en-US"/>
              <a:t>Image viewer - Previous and next images are linked, hence can be accessed by next and previous button</a:t>
            </a:r>
            <a:endParaRPr/>
          </a:p>
          <a:p>
            <a:pPr indent="-342900" lvl="0" marL="457200" rtl="0" algn="l">
              <a:lnSpc>
                <a:spcPct val="90000"/>
              </a:lnSpc>
              <a:spcBef>
                <a:spcPts val="0"/>
              </a:spcBef>
              <a:spcAft>
                <a:spcPts val="0"/>
              </a:spcAft>
              <a:buSzPts val="1800"/>
              <a:buChar char="-"/>
            </a:pPr>
            <a:r>
              <a:rPr lang="en-US"/>
              <a:t>Dynamic memory allocation - We use linked list of free blocks</a:t>
            </a:r>
            <a:endParaRPr/>
          </a:p>
          <a:p>
            <a:pPr indent="-342900" lvl="0" marL="457200" rtl="0" algn="l">
              <a:lnSpc>
                <a:spcPct val="90000"/>
              </a:lnSpc>
              <a:spcBef>
                <a:spcPts val="0"/>
              </a:spcBef>
              <a:spcAft>
                <a:spcPts val="0"/>
              </a:spcAft>
              <a:buSzPts val="1800"/>
              <a:buChar char="-"/>
            </a:pPr>
            <a:r>
              <a:rPr lang="en-US"/>
              <a:t>Implementations of other ADTs such as Stacks, Queues, Graphs, etc. </a:t>
            </a:r>
            <a:endParaRPr/>
          </a:p>
          <a:p>
            <a:pPr indent="0" lvl="0" marL="0" rtl="0" algn="l">
              <a:lnSpc>
                <a:spcPct val="90000"/>
              </a:lnSpc>
              <a:spcBef>
                <a:spcPts val="600"/>
              </a:spcBef>
              <a:spcAft>
                <a:spcPts val="0"/>
              </a:spcAft>
              <a:buNone/>
            </a:pPr>
            <a:r>
              <a:t/>
            </a:r>
            <a:endParaRPr/>
          </a:p>
          <a:p>
            <a:pPr indent="0" lvl="0" marL="0" rtl="0" algn="l">
              <a:lnSpc>
                <a:spcPct val="90000"/>
              </a:lnSpc>
              <a:spcBef>
                <a:spcPts val="600"/>
              </a:spcBef>
              <a:spcAft>
                <a:spcPts val="0"/>
              </a:spcAft>
              <a:buNone/>
            </a:pPr>
            <a:r>
              <a:rPr lang="en-US" u="sng"/>
              <a:t>ArrayList</a:t>
            </a:r>
            <a:endParaRPr u="sng"/>
          </a:p>
          <a:p>
            <a:pPr indent="-342900" lvl="0" marL="457200" rtl="0" algn="l">
              <a:lnSpc>
                <a:spcPct val="90000"/>
              </a:lnSpc>
              <a:spcBef>
                <a:spcPts val="600"/>
              </a:spcBef>
              <a:spcAft>
                <a:spcPts val="0"/>
              </a:spcAft>
              <a:buSzPts val="1800"/>
              <a:buChar char="-"/>
            </a:pPr>
            <a:r>
              <a:rPr lang="en-US"/>
              <a:t>Maintaining Database Records - List of records you want to add / delete from and maintain your order after </a:t>
            </a:r>
            <a:endParaRPr/>
          </a:p>
          <a:p>
            <a:pPr indent="-342900" lvl="0" marL="457200" rtl="0" algn="l">
              <a:spcBef>
                <a:spcPts val="0"/>
              </a:spcBef>
              <a:spcAft>
                <a:spcPts val="0"/>
              </a:spcAft>
              <a:buSzPts val="1800"/>
              <a:buChar char="-"/>
            </a:pPr>
            <a:r>
              <a:rPr lang="en-US"/>
              <a:t>Music Player – Songs in music player are linked to previous and next song. you can play songs either from starting or ending of the list</a:t>
            </a:r>
            <a:endParaRPr/>
          </a:p>
        </p:txBody>
      </p:sp>
      <p:sp>
        <p:nvSpPr>
          <p:cNvPr id="242" name="Google Shape;242;g122c6ea6cb6_0_20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243" name="Google Shape;243;g122c6ea6cb6_0_20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22c6ea6cb6_0_1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Design Decisions</a:t>
            </a:r>
            <a:endParaRPr/>
          </a:p>
        </p:txBody>
      </p:sp>
      <p:sp>
        <p:nvSpPr>
          <p:cNvPr id="250" name="Google Shape;250;g122c6ea6cb6_0_11"/>
          <p:cNvSpPr txBox="1"/>
          <p:nvPr>
            <p:ph idx="1" type="body"/>
          </p:nvPr>
        </p:nvSpPr>
        <p:spPr>
          <a:xfrm>
            <a:off x="575240" y="1277943"/>
            <a:ext cx="11187300" cy="5353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B6A479"/>
                </a:solidFill>
              </a:rPr>
              <a:t>Situation #1: </a:t>
            </a:r>
            <a:r>
              <a:rPr lang="en-US"/>
              <a:t>Write a data structure that implements the List ADT that will be used to store a list of songs in a playlist. </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the ability to shuffle play on the playlist</a:t>
            </a:r>
            <a:endParaRPr b="1">
              <a:solidFill>
                <a:srgbClr val="4C3282"/>
              </a:solidFill>
            </a:endParaRPr>
          </a:p>
          <a:p>
            <a:pPr indent="-114300" lvl="0" marL="91440" rtl="0" algn="ctr">
              <a:lnSpc>
                <a:spcPct val="90000"/>
              </a:lnSpc>
              <a:spcBef>
                <a:spcPts val="1400"/>
              </a:spcBef>
              <a:spcAft>
                <a:spcPts val="0"/>
              </a:spcAft>
              <a:buClr>
                <a:srgbClr val="4C3282"/>
              </a:buClr>
              <a:buSzPts val="1800"/>
              <a:buChar char=" "/>
            </a:pPr>
            <a:r>
              <a:rPr b="1" lang="en-US">
                <a:solidFill>
                  <a:srgbClr val="4C3282"/>
                </a:solidFill>
              </a:rPr>
              <a:t>LinkedList - optimize for adding/removing/changing order of songs</a:t>
            </a:r>
            <a:endParaRPr b="1">
              <a:solidFill>
                <a:srgbClr val="4C3282"/>
              </a:solidFill>
            </a:endParaRPr>
          </a:p>
          <a:p>
            <a:pPr indent="-139700" lvl="0" marL="91440" rtl="0" algn="l">
              <a:lnSpc>
                <a:spcPct val="90000"/>
              </a:lnSpc>
              <a:spcBef>
                <a:spcPts val="1400"/>
              </a:spcBef>
              <a:spcAft>
                <a:spcPts val="0"/>
              </a:spcAft>
              <a:buSzPts val="2200"/>
              <a:buChar char=" "/>
            </a:pPr>
            <a:r>
              <a:rPr b="1" lang="en-US">
                <a:solidFill>
                  <a:srgbClr val="B6A479"/>
                </a:solidFill>
              </a:rPr>
              <a:t>Situation #2: </a:t>
            </a:r>
            <a:r>
              <a:rPr lang="en-US"/>
              <a:t>Write a data structure that implements the List ADT that will be used to store the history of a bank customer’s transactions.</a:t>
            </a:r>
            <a:endParaRPr/>
          </a:p>
          <a:p>
            <a:pPr indent="-139700" lvl="0" marL="91440" marR="0" rtl="0" algn="ctr">
              <a:lnSpc>
                <a:spcPct val="90000"/>
              </a:lnSpc>
              <a:spcBef>
                <a:spcPts val="1400"/>
              </a:spcBef>
              <a:spcAft>
                <a:spcPts val="0"/>
              </a:spcAft>
              <a:buSzPts val="2200"/>
              <a:buChar char=" "/>
            </a:pPr>
            <a:r>
              <a:rPr b="1" lang="en-US">
                <a:solidFill>
                  <a:srgbClr val="4C3282"/>
                </a:solidFill>
              </a:rPr>
              <a:t>ArrayList – optimize for accessing of elements and adding to back</a:t>
            </a:r>
            <a:endParaRPr b="1">
              <a:solidFill>
                <a:srgbClr val="4C3282"/>
              </a:solidFill>
            </a:endParaRPr>
          </a:p>
          <a:p>
            <a:pPr indent="-139700" lvl="0" marL="91440" marR="0" rtl="0" algn="ctr">
              <a:lnSpc>
                <a:spcPct val="90000"/>
              </a:lnSpc>
              <a:spcBef>
                <a:spcPts val="1400"/>
              </a:spcBef>
              <a:spcAft>
                <a:spcPts val="0"/>
              </a:spcAft>
              <a:buSzPts val="2200"/>
              <a:buChar char=" "/>
            </a:pPr>
            <a:r>
              <a:rPr b="1" lang="en-US">
                <a:solidFill>
                  <a:srgbClr val="4C3282"/>
                </a:solidFill>
              </a:rPr>
              <a:t>LinkedList - if structured backwards, could optimize for addition to front</a:t>
            </a:r>
            <a:endParaRPr/>
          </a:p>
          <a:p>
            <a:pPr indent="-139700" lvl="0" marL="91440" rtl="0" algn="l">
              <a:lnSpc>
                <a:spcPct val="90000"/>
              </a:lnSpc>
              <a:spcBef>
                <a:spcPts val="1400"/>
              </a:spcBef>
              <a:spcAft>
                <a:spcPts val="0"/>
              </a:spcAft>
              <a:buSzPts val="2200"/>
              <a:buChar char=" "/>
            </a:pPr>
            <a:r>
              <a:rPr b="1" lang="en-US">
                <a:solidFill>
                  <a:srgbClr val="B6A479"/>
                </a:solidFill>
              </a:rPr>
              <a:t>Situation #3: </a:t>
            </a:r>
            <a:r>
              <a:rPr lang="en-US"/>
              <a:t>Write a data structure that implements the List ADT that will be used to store the order of students waiting to speak to a TA at a tutoring center</a:t>
            </a:r>
            <a:endParaRPr/>
          </a:p>
          <a:p>
            <a:pPr indent="-139700" lvl="0" marL="91440" rtl="0" algn="ctr">
              <a:lnSpc>
                <a:spcPct val="90000"/>
              </a:lnSpc>
              <a:spcBef>
                <a:spcPts val="1400"/>
              </a:spcBef>
              <a:spcAft>
                <a:spcPts val="0"/>
              </a:spcAft>
              <a:buSzPts val="2200"/>
              <a:buChar char=" "/>
            </a:pPr>
            <a:r>
              <a:rPr b="1" lang="en-US">
                <a:solidFill>
                  <a:srgbClr val="4C3282"/>
                </a:solidFill>
              </a:rPr>
              <a:t>LinkedList - optimize for removal from front</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addition to back</a:t>
            </a:r>
            <a:endParaRPr/>
          </a:p>
        </p:txBody>
      </p:sp>
      <p:sp>
        <p:nvSpPr>
          <p:cNvPr id="251" name="Google Shape;251;g122c6ea6cb6_0_1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22c6ea6cb6_0_571"/>
          <p:cNvSpPr txBox="1"/>
          <p:nvPr>
            <p:ph type="title"/>
          </p:nvPr>
        </p:nvSpPr>
        <p:spPr>
          <a:xfrm>
            <a:off x="3315881" y="3446573"/>
            <a:ext cx="5590200" cy="10146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4C3282"/>
              </a:buClr>
              <a:buSzPts val="4400"/>
              <a:buFont typeface="Quattrocento Sans"/>
              <a:buNone/>
            </a:pPr>
            <a:r>
              <a:rPr lang="en-US"/>
              <a:t>Questions?</a:t>
            </a:r>
            <a:endParaRPr/>
          </a:p>
        </p:txBody>
      </p:sp>
      <p:sp>
        <p:nvSpPr>
          <p:cNvPr id="257" name="Google Shape;257;g122c6ea6cb6_0_57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258" name="Google Shape;258;g122c6ea6cb6_0_571"/>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59" name="Google Shape;259;g122c6ea6cb6_0_571"/>
          <p:cNvSpPr txBox="1"/>
          <p:nvPr>
            <p:ph idx="1" type="body"/>
          </p:nvPr>
        </p:nvSpPr>
        <p:spPr>
          <a:xfrm>
            <a:off x="3315880" y="4628428"/>
            <a:ext cx="5590200" cy="146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2018-03-22T00:41:11Z</dcterms:created>
  <dc:creator>Kasey Champion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