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1762125"/>
  <p:embeddedFontLst>
    <p:embeddedFont>
      <p:font typeface="Tahoma"/>
      <p:regular r:id="rId53"/>
      <p:bold r:id="rId54"/>
    </p:embeddedFont>
    <p:embeddedFont>
      <p:font typeface="Quattrocento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9" roundtripDataSignature="AMtx7miNYGaOhIwkvC/luDmwDhKs6BikW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Sonia Fereidoon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17032E-64CE-4285-A9F5-05B8AF86344B}">
  <a:tblStyle styleId="{C617032E-64CE-4285-A9F5-05B8AF86344B}"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47A7957-C05A-44F6-BD63-BBE33D21617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4811F35-2546-4BDF-8032-A9674EC3156F}"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Tahoma-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QuattrocentoSans-regular.fntdata"/><Relationship Id="rId10" Type="http://schemas.openxmlformats.org/officeDocument/2006/relationships/slide" Target="slides/slide4.xml"/><Relationship Id="rId54" Type="http://schemas.openxmlformats.org/officeDocument/2006/relationships/font" Target="fonts/Tahoma-bold.fntdata"/><Relationship Id="rId13" Type="http://schemas.openxmlformats.org/officeDocument/2006/relationships/slide" Target="slides/slide7.xml"/><Relationship Id="rId57" Type="http://schemas.openxmlformats.org/officeDocument/2006/relationships/font" Target="fonts/QuattrocentoSans-italic.fntdata"/><Relationship Id="rId12" Type="http://schemas.openxmlformats.org/officeDocument/2006/relationships/slide" Target="slides/slide6.xml"/><Relationship Id="rId56" Type="http://schemas.openxmlformats.org/officeDocument/2006/relationships/font" Target="fonts/QuattrocentoSans-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Quattrocento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01T02:30:14.841">
    <p:pos x="4003" y="964"/>
    <p:text>slides animate kinda weirdly if you wanted me to change that</p:text>
    <p:extLst>
      <p:ext uri="{C676402C-5697-4E1C-873F-D02D1690AC5C}">
        <p15:threadingInfo timeZoneBias="0"/>
      </p:ext>
      <p:ext uri="http://customooxmlschemas.google.com/">
        <go:slidesCustomData xmlns:go="http://customooxmlschemas.google.com/" commentPostId="AAAAWH706R0"/>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3-01T02:28:31.314">
    <p:pos x="362" y="922"/>
    <p:text>again, we could add tries to this list if we have finalized plus want to add non-core course material to the list</p:text>
    <p:extLst>
      <p:ext uri="{C676402C-5697-4E1C-873F-D02D1690AC5C}">
        <p15:threadingInfo timeZoneBias="0"/>
      </p:ext>
      <p:ext uri="http://customooxmlschemas.google.com/">
        <go:slidesCustomData xmlns:go="http://customooxmlschemas.google.com/" commentPostId="AAAAWH706R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3-08T02:12:51.161">
    <p:pos x="4412" y="3380"/>
    <p:text>change to google form?</p:text>
    <p:extLst>
      <p:ext uri="{C676402C-5697-4E1C-873F-D02D1690AC5C}">
        <p15:threadingInfo timeZoneBias="0"/>
      </p:ext>
      <p:ext uri="http://customooxmlschemas.google.com/">
        <go:slidesCustomData xmlns:go="http://customooxmlschemas.google.com/" commentPostId="AAAAWhmnbBc"/>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3-08T02:20:56.109">
    <p:pos x="4424" y="3373"/>
    <p:text>google form?</p:text>
    <p:extLst>
      <p:ext uri="{C676402C-5697-4E1C-873F-D02D1690AC5C}">
        <p15:threadingInfo timeZoneBias="0"/>
      </p:ext>
      <p:ext uri="http://customooxmlschemas.google.com/">
        <go:slidesCustomData xmlns:go="http://customooxmlschemas.google.com/" commentPostId="AAAAWhmnjG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0957a6ddb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20957a6ddb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120957a6ddb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0957a6ddb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20957a6ddb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120957a6ddb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0957a6ddb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20957a6ddb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120957a6ddb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0957a6ddb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20957a6ddb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20957a6ddb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0957a6ddb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20957a6ddb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120957a6ddb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0957a6ddb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20957a6ddb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Code up an implementation of List</a:t>
            </a:r>
            <a:endParaRPr/>
          </a:p>
        </p:txBody>
      </p:sp>
      <p:sp>
        <p:nvSpPr>
          <p:cNvPr id="265" name="Google Shape;265;g120957a6ddb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20957a6ddb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20957a6ddb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120957a6ddb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20957a6ddb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20957a6ddb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120957a6ddb_0_1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20957a6ddb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20957a6ddb_0_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120957a6ddb_0_2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20957a6ddb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120957a6ddb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120957a6ddb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Intros (10)</a:t>
            </a:r>
            <a:endParaRPr/>
          </a:p>
          <a:p>
            <a:pPr indent="0" lvl="0" marL="0" rtl="0" algn="l">
              <a:spcBef>
                <a:spcPts val="0"/>
              </a:spcBef>
              <a:spcAft>
                <a:spcPts val="0"/>
              </a:spcAft>
              <a:buNone/>
            </a:pPr>
            <a:r>
              <a:rPr lang="en-US"/>
              <a:t> - Why learn D&amp;A (5) (ZC)</a:t>
            </a:r>
            <a:endParaRPr/>
          </a:p>
          <a:p>
            <a:pPr indent="0" lvl="0" marL="0" rtl="0" algn="l">
              <a:spcBef>
                <a:spcPts val="0"/>
              </a:spcBef>
              <a:spcAft>
                <a:spcPts val="0"/>
              </a:spcAft>
              <a:buNone/>
            </a:pPr>
            <a:r>
              <a:rPr lang="en-US"/>
              <a:t> - Meet the course staff (5)</a:t>
            </a:r>
            <a:endParaRPr/>
          </a:p>
          <a:p>
            <a:pPr indent="0" lvl="0" marL="0" rtl="0" algn="l">
              <a:spcBef>
                <a:spcPts val="0"/>
              </a:spcBef>
              <a:spcAft>
                <a:spcPts val="0"/>
              </a:spcAft>
              <a:buNone/>
            </a:pPr>
            <a:r>
              <a:rPr lang="en-US"/>
              <a:t>   - Lecturers (Each have our own slide)</a:t>
            </a:r>
            <a:endParaRPr/>
          </a:p>
          <a:p>
            <a:pPr indent="0" lvl="0" marL="0" rtl="0" algn="l">
              <a:spcBef>
                <a:spcPts val="0"/>
              </a:spcBef>
              <a:spcAft>
                <a:spcPts val="0"/>
              </a:spcAft>
              <a:buNone/>
            </a:pPr>
            <a:r>
              <a:rPr lang="en-US"/>
              <a:t>   - TAs (slide with pics and names)</a:t>
            </a:r>
            <a:endParaRPr/>
          </a:p>
          <a:p>
            <a:pPr indent="0" lvl="0" marL="0" rtl="0" algn="l">
              <a:spcBef>
                <a:spcPts val="0"/>
              </a:spcBef>
              <a:spcAft>
                <a:spcPts val="0"/>
              </a:spcAft>
              <a:buNone/>
            </a:pPr>
            <a:r>
              <a:rPr lang="en-US"/>
              <a:t>Course Administration (15) (figure out together) X</a:t>
            </a:r>
            <a:endParaRPr/>
          </a:p>
          <a:p>
            <a:pPr indent="0" lvl="0" marL="0" rtl="0" algn="l">
              <a:spcBef>
                <a:spcPts val="0"/>
              </a:spcBef>
              <a:spcAft>
                <a:spcPts val="0"/>
              </a:spcAft>
              <a:buNone/>
            </a:pPr>
            <a:r>
              <a:rPr lang="en-US"/>
              <a:t> - syllabus</a:t>
            </a:r>
            <a:endParaRPr/>
          </a:p>
          <a:p>
            <a:pPr indent="0" lvl="0" marL="0" rtl="0" algn="l">
              <a:spcBef>
                <a:spcPts val="0"/>
              </a:spcBef>
              <a:spcAft>
                <a:spcPts val="0"/>
              </a:spcAft>
              <a:buNone/>
            </a:pPr>
            <a:r>
              <a:rPr lang="en-US"/>
              <a:t> - remote logistics (trying the breakouts here if not too many students to introduce self to others?)</a:t>
            </a:r>
            <a:endParaRPr/>
          </a:p>
          <a:p>
            <a:pPr indent="0" lvl="0" marL="0" rtl="0" algn="l">
              <a:spcBef>
                <a:spcPts val="0"/>
              </a:spcBef>
              <a:spcAft>
                <a:spcPts val="0"/>
              </a:spcAft>
              <a:buNone/>
            </a:pPr>
            <a:r>
              <a:rPr lang="en-US"/>
              <a:t>A note about imposter syndrome (course culture) (5) (KC)</a:t>
            </a:r>
            <a:endParaRPr/>
          </a:p>
          <a:p>
            <a:pPr indent="0" lvl="0" marL="0" rtl="0" algn="l">
              <a:spcBef>
                <a:spcPts val="0"/>
              </a:spcBef>
              <a:spcAft>
                <a:spcPts val="0"/>
              </a:spcAft>
              <a:buNone/>
            </a:pPr>
            <a:r>
              <a:rPr lang="en-US"/>
              <a:t>Intro to Data Structures (20)</a:t>
            </a:r>
            <a:endParaRPr/>
          </a:p>
          <a:p>
            <a:pPr indent="0" lvl="0" marL="0" rtl="0" algn="l">
              <a:spcBef>
                <a:spcPts val="0"/>
              </a:spcBef>
              <a:spcAft>
                <a:spcPts val="0"/>
              </a:spcAft>
              <a:buNone/>
            </a:pPr>
            <a:r>
              <a:rPr lang="en-US"/>
              <a:t>- Definitions (KC)</a:t>
            </a:r>
            <a:endParaRPr/>
          </a:p>
          <a:p>
            <a:pPr indent="0" lvl="0" marL="0" rtl="0" algn="l">
              <a:spcBef>
                <a:spcPts val="0"/>
              </a:spcBef>
              <a:spcAft>
                <a:spcPts val="0"/>
              </a:spcAft>
              <a:buNone/>
            </a:pPr>
            <a:r>
              <a:rPr lang="en-US"/>
              <a:t>  - define data structure </a:t>
            </a:r>
            <a:endParaRPr/>
          </a:p>
          <a:p>
            <a:pPr indent="0" lvl="0" marL="0" rtl="0" algn="l">
              <a:spcBef>
                <a:spcPts val="0"/>
              </a:spcBef>
              <a:spcAft>
                <a:spcPts val="0"/>
              </a:spcAft>
              <a:buNone/>
            </a:pPr>
            <a:r>
              <a:rPr lang="en-US"/>
              <a:t>  - define ADT</a:t>
            </a:r>
            <a:endParaRPr/>
          </a:p>
          <a:p>
            <a:pPr indent="0" lvl="0" marL="0" rtl="0" algn="l">
              <a:spcBef>
                <a:spcPts val="0"/>
              </a:spcBef>
              <a:spcAft>
                <a:spcPts val="0"/>
              </a:spcAft>
              <a:buNone/>
            </a:pPr>
            <a:r>
              <a:rPr lang="en-US"/>
              <a:t>- List ADT (ZC)</a:t>
            </a:r>
            <a:endParaRPr/>
          </a:p>
          <a:p>
            <a:pPr indent="0" lvl="0" marL="0" rtl="0" algn="l">
              <a:spcBef>
                <a:spcPts val="0"/>
              </a:spcBef>
              <a:spcAft>
                <a:spcPts val="0"/>
              </a:spcAft>
              <a:buNone/>
            </a:pPr>
            <a:r>
              <a:rPr lang="en-US"/>
              <a:t>  - ArrayList implementation</a:t>
            </a:r>
            <a:endParaRPr/>
          </a:p>
          <a:p>
            <a:pPr indent="0" lvl="0" marL="0" rtl="0" algn="l">
              <a:spcBef>
                <a:spcPts val="0"/>
              </a:spcBef>
              <a:spcAft>
                <a:spcPts val="0"/>
              </a:spcAft>
              <a:buNone/>
            </a:pPr>
            <a:r>
              <a:rPr lang="en-US"/>
              <a:t>  - LinkedList implementation</a:t>
            </a:r>
            <a:endParaRPr/>
          </a:p>
        </p:txBody>
      </p:sp>
      <p:sp>
        <p:nvSpPr>
          <p:cNvPr id="137" name="Google Shape;13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20957a6ddb_0_315: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120957a6ddb_0_315: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120957a6ddb_0_315: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way to communicate with other programmers, a standard that we all can agree on so we can discuss conceptual ways of organizing data</a:t>
            </a:r>
            <a:endParaRPr/>
          </a:p>
        </p:txBody>
      </p:sp>
      <p:sp>
        <p:nvSpPr>
          <p:cNvPr id="542" name="Google Shape;54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Code up an implementation of List</a:t>
            </a:r>
            <a:endParaRPr/>
          </a:p>
        </p:txBody>
      </p:sp>
      <p:sp>
        <p:nvSpPr>
          <p:cNvPr id="623" name="Google Shape;6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18b4eb0048_0_551: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g118b4eb0048_0_551: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g118b4eb0048_0_551: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18b4eb004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118b4eb0048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Code up an implementation of List</a:t>
            </a:r>
            <a:endParaRPr/>
          </a:p>
        </p:txBody>
      </p:sp>
      <p:sp>
        <p:nvSpPr>
          <p:cNvPr id="769" name="Google Shape;769;g118b4eb0048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18b4eb0048_0_382: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g118b4eb0048_0_382: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g118b4eb0048_0_382: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18b4eb0048_0_389: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118b4eb0048_0_389: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g118b4eb0048_0_389: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18b4eb0048_0_411: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g118b4eb0048_0_411: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g118b4eb0048_0_411: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18b4eb004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g118b4eb004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 name="Google Shape;845;g118b4eb0048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18b4eb0048_0_256:notes"/>
          <p:cNvSpPr txBox="1"/>
          <p:nvPr>
            <p:ph idx="1" type="body"/>
          </p:nvPr>
        </p:nvSpPr>
        <p:spPr>
          <a:xfrm>
            <a:off x="685800" y="848023"/>
            <a:ext cx="5486400" cy="69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g118b4eb0048_0_256: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18b4eb0048_0_148: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g118b4eb0048_0_148: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g118b4eb0048_0_148: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18b4eb0048_0_170: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g118b4eb0048_0_170: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g118b4eb0048_0_170: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18b4eb0048_0_209:notes"/>
          <p:cNvSpPr txBox="1"/>
          <p:nvPr>
            <p:ph idx="1" type="body"/>
          </p:nvPr>
        </p:nvSpPr>
        <p:spPr>
          <a:xfrm>
            <a:off x="685800" y="848023"/>
            <a:ext cx="5486400" cy="69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g118b4eb0048_0_209: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18b4eb0048_0_7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7" name="Google Shape;977;g118b4eb0048_0_7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g118b4eb0048_0_7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0957a6dd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20957a6dd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120957a6dd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0957a6dd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20957a6ddb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120957a6ddb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0957a6ddb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20957a6ddb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120957a6ddb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0957a6ddb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120957a6ddb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way to communicate with other programmers, a standard that we all can agree on so we can discuss conceptual ways of organizing data</a:t>
            </a:r>
            <a:endParaRPr/>
          </a:p>
        </p:txBody>
      </p:sp>
      <p:sp>
        <p:nvSpPr>
          <p:cNvPr id="194" name="Google Shape;194;g120957a6ddb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0957a6ddb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120957a6ddb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120957a6ddb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1"/>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1"/>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21"/>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 name="Google Shape;24;p21"/>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pic>
        <p:nvPicPr>
          <p:cNvPr descr="Cherry blossoms on Grant Lane" id="25" name="Google Shape;25;p21"/>
          <p:cNvPicPr preferRelativeResize="0"/>
          <p:nvPr/>
        </p:nvPicPr>
        <p:blipFill rotWithShape="1">
          <a:blip r:embed="rId2">
            <a:alphaModFix/>
          </a:blip>
          <a:srcRect b="13442" l="0" r="0" t="30034"/>
          <a:stretch/>
        </p:blipFill>
        <p:spPr>
          <a:xfrm>
            <a:off x="-3" y="-1"/>
            <a:ext cx="12192002" cy="45942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2" name="Shape 112"/>
        <p:cNvGrpSpPr/>
        <p:nvPr/>
      </p:nvGrpSpPr>
      <p:grpSpPr>
        <a:xfrm>
          <a:off x="0" y="0"/>
          <a:ext cx="0" cy="0"/>
          <a:chOff x="0" y="0"/>
          <a:chExt cx="0" cy="0"/>
        </a:xfrm>
      </p:grpSpPr>
      <p:sp>
        <p:nvSpPr>
          <p:cNvPr id="113" name="Google Shape;113;p30"/>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6" name="Shape 116"/>
        <p:cNvGrpSpPr/>
        <p:nvPr/>
      </p:nvGrpSpPr>
      <p:grpSpPr>
        <a:xfrm>
          <a:off x="0" y="0"/>
          <a:ext cx="0" cy="0"/>
          <a:chOff x="0" y="0"/>
          <a:chExt cx="0" cy="0"/>
        </a:xfrm>
      </p:grpSpPr>
      <p:sp>
        <p:nvSpPr>
          <p:cNvPr id="117" name="Google Shape;117;p31"/>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1"/>
          <p:cNvSpPr/>
          <p:nvPr>
            <p:ph idx="2" type="pic"/>
          </p:nvPr>
        </p:nvSpPr>
        <p:spPr>
          <a:xfrm>
            <a:off x="0" y="-1"/>
            <a:ext cx="12188952" cy="4572000"/>
          </a:xfrm>
          <a:prstGeom prst="rect">
            <a:avLst/>
          </a:prstGeom>
          <a:solidFill>
            <a:srgbClr val="76CEEF"/>
          </a:solidFill>
          <a:ln>
            <a:noFill/>
          </a:ln>
        </p:spPr>
      </p:sp>
      <p:sp>
        <p:nvSpPr>
          <p:cNvPr id="119" name="Google Shape;119;p31"/>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20" name="Google Shape;120;p31"/>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3" name="Google Shape;123;p31"/>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6" name="Shape 26"/>
        <p:cNvGrpSpPr/>
        <p:nvPr/>
      </p:nvGrpSpPr>
      <p:grpSpPr>
        <a:xfrm>
          <a:off x="0" y="0"/>
          <a:ext cx="0" cy="0"/>
          <a:chOff x="0" y="0"/>
          <a:chExt cx="0" cy="0"/>
        </a:xfrm>
      </p:grpSpPr>
      <p:sp>
        <p:nvSpPr>
          <p:cNvPr id="27" name="Google Shape;27;p22"/>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 name="Google Shape;28;p22"/>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1" name="Google Shape;31;p22"/>
          <p:cNvCxnSpPr/>
          <p:nvPr/>
        </p:nvCxnSpPr>
        <p:spPr>
          <a:xfrm>
            <a:off x="61415" y="753975"/>
            <a:ext cx="12008609" cy="0"/>
          </a:xfrm>
          <a:prstGeom prst="straightConnector1">
            <a:avLst/>
          </a:prstGeom>
          <a:noFill/>
          <a:ln cap="flat" cmpd="sng" w="9525">
            <a:solidFill>
              <a:srgbClr val="D8D8D8"/>
            </a:solidFill>
            <a:prstDash val="solid"/>
            <a:round/>
            <a:headEnd len="sm" w="sm" type="none"/>
            <a:tailEnd len="sm" w="sm" type="none"/>
          </a:ln>
        </p:spPr>
      </p:cxnSp>
      <p:sp>
        <p:nvSpPr>
          <p:cNvPr id="32" name="Google Shape;32;p22"/>
          <p:cNvSpPr txBox="1"/>
          <p:nvPr>
            <p:ph type="title"/>
          </p:nvPr>
        </p:nvSpPr>
        <p:spPr>
          <a:xfrm>
            <a:off x="1428134" y="263276"/>
            <a:ext cx="10334364" cy="1014667"/>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3" name="Google Shape;33;p22"/>
          <p:cNvGrpSpPr/>
          <p:nvPr/>
        </p:nvGrpSpPr>
        <p:grpSpPr>
          <a:xfrm>
            <a:off x="575239" y="475151"/>
            <a:ext cx="631298" cy="631298"/>
            <a:chOff x="1530939" y="2405329"/>
            <a:chExt cx="631298" cy="631298"/>
          </a:xfrm>
        </p:grpSpPr>
        <p:sp>
          <p:nvSpPr>
            <p:cNvPr id="34" name="Google Shape;34;p22"/>
            <p:cNvSpPr/>
            <p:nvPr/>
          </p:nvSpPr>
          <p:spPr>
            <a:xfrm>
              <a:off x="1530939" y="2405329"/>
              <a:ext cx="631298" cy="631298"/>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35" name="Google Shape;35;p22"/>
            <p:cNvGrpSpPr/>
            <p:nvPr/>
          </p:nvGrpSpPr>
          <p:grpSpPr>
            <a:xfrm>
              <a:off x="1661835" y="2536225"/>
              <a:ext cx="369505" cy="369505"/>
              <a:chOff x="2594050" y="1631825"/>
              <a:chExt cx="439625" cy="439625"/>
            </a:xfrm>
          </p:grpSpPr>
          <p:sp>
            <p:nvSpPr>
              <p:cNvPr id="36" name="Google Shape;36;p22"/>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37" name="Google Shape;37;p22"/>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38" name="Google Shape;38;p22"/>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39" name="Google Shape;39;p22"/>
              <p:cNvSpPr/>
              <p:nvPr/>
            </p:nvSpPr>
            <p:spPr>
              <a:xfrm>
                <a:off x="2801675" y="1740825"/>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40" name="Google Shape;40;p22"/>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2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23"/>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7" name="Shape 47"/>
        <p:cNvGrpSpPr/>
        <p:nvPr/>
      </p:nvGrpSpPr>
      <p:grpSpPr>
        <a:xfrm>
          <a:off x="0" y="0"/>
          <a:ext cx="0" cy="0"/>
          <a:chOff x="0" y="0"/>
          <a:chExt cx="0" cy="0"/>
        </a:xfrm>
      </p:grpSpPr>
      <p:sp>
        <p:nvSpPr>
          <p:cNvPr id="48" name="Google Shape;48;p24"/>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400"/>
              <a:buFont typeface="Quattrocento Sans"/>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2" name="Google Shape;52;p24"/>
          <p:cNvCxnSpPr/>
          <p:nvPr/>
        </p:nvCxnSpPr>
        <p:spPr>
          <a:xfrm>
            <a:off x="138752" y="1917510"/>
            <a:ext cx="11914495" cy="0"/>
          </a:xfrm>
          <a:prstGeom prst="straightConnector1">
            <a:avLst/>
          </a:prstGeom>
          <a:noFill/>
          <a:ln cap="flat" cmpd="sng" w="19050">
            <a:solidFill>
              <a:srgbClr val="D8D8D8"/>
            </a:solidFill>
            <a:prstDash val="solid"/>
            <a:round/>
            <a:headEnd len="sm" w="sm" type="none"/>
            <a:tailEnd len="sm" w="sm" type="none"/>
          </a:ln>
        </p:spPr>
      </p:cxnSp>
      <p:grpSp>
        <p:nvGrpSpPr>
          <p:cNvPr id="53" name="Google Shape;53;p24"/>
          <p:cNvGrpSpPr/>
          <p:nvPr/>
        </p:nvGrpSpPr>
        <p:grpSpPr>
          <a:xfrm>
            <a:off x="4736398" y="555634"/>
            <a:ext cx="2723751" cy="2723751"/>
            <a:chOff x="4360460" y="449353"/>
            <a:chExt cx="3282287" cy="3282287"/>
          </a:xfrm>
        </p:grpSpPr>
        <p:sp>
          <p:nvSpPr>
            <p:cNvPr id="54" name="Google Shape;54;p24"/>
            <p:cNvSpPr/>
            <p:nvPr/>
          </p:nvSpPr>
          <p:spPr>
            <a:xfrm>
              <a:off x="4360460" y="449353"/>
              <a:ext cx="3282287" cy="3282287"/>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55" name="Google Shape;55;p24"/>
            <p:cNvGrpSpPr/>
            <p:nvPr/>
          </p:nvGrpSpPr>
          <p:grpSpPr>
            <a:xfrm>
              <a:off x="4868910" y="1003939"/>
              <a:ext cx="2265387" cy="2173113"/>
              <a:chOff x="5233525" y="4954450"/>
              <a:chExt cx="538275" cy="516350"/>
            </a:xfrm>
          </p:grpSpPr>
          <p:sp>
            <p:nvSpPr>
              <p:cNvPr id="56" name="Google Shape;56;p24"/>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7" name="Google Shape;57;p24"/>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8" name="Google Shape;58;p24"/>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9" name="Google Shape;59;p24"/>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0" name="Google Shape;60;p24"/>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1" name="Google Shape;61;p24"/>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2" name="Google Shape;62;p24"/>
              <p:cNvSpPr/>
              <p:nvPr/>
            </p:nvSpPr>
            <p:spPr>
              <a:xfrm>
                <a:off x="5367475" y="5025075"/>
                <a:ext cx="81600" cy="105975"/>
              </a:xfrm>
              <a:custGeom>
                <a:rect b="b" l="l" r="r" t="t"/>
                <a:pathLst>
                  <a:path extrusionOk="0" fill="none" h="4239" w="3264">
                    <a:moveTo>
                      <a:pt x="0" y="1"/>
                    </a:moveTo>
                    <a:lnTo>
                      <a:pt x="3264" y="4238"/>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3" name="Google Shape;63;p24"/>
              <p:cNvSpPr/>
              <p:nvPr/>
            </p:nvSpPr>
            <p:spPr>
              <a:xfrm>
                <a:off x="5567800" y="4999500"/>
                <a:ext cx="115100" cy="133975"/>
              </a:xfrm>
              <a:custGeom>
                <a:rect b="b" l="l" r="r" t="t"/>
                <a:pathLst>
                  <a:path extrusionOk="0" fill="none" h="5359" w="4604">
                    <a:moveTo>
                      <a:pt x="0" y="5359"/>
                    </a:moveTo>
                    <a:lnTo>
                      <a:pt x="4603"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4" name="Google Shape;64;p24"/>
              <p:cNvSpPr/>
              <p:nvPr/>
            </p:nvSpPr>
            <p:spPr>
              <a:xfrm>
                <a:off x="5600075" y="5217475"/>
                <a:ext cx="127275" cy="16475"/>
              </a:xfrm>
              <a:custGeom>
                <a:rect b="b" l="l" r="r" t="t"/>
                <a:pathLst>
                  <a:path extrusionOk="0" fill="none" h="659" w="5091">
                    <a:moveTo>
                      <a:pt x="5090" y="658"/>
                    </a:moveTo>
                    <a:lnTo>
                      <a:pt x="0"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5" name="Google Shape;65;p24"/>
              <p:cNvSpPr/>
              <p:nvPr/>
            </p:nvSpPr>
            <p:spPr>
              <a:xfrm>
                <a:off x="5497775" y="5299675"/>
                <a:ext cx="4900" cy="126675"/>
              </a:xfrm>
              <a:custGeom>
                <a:rect b="b" l="l" r="r" t="t"/>
                <a:pathLst>
                  <a:path extrusionOk="0" fill="none" h="5067" w="196">
                    <a:moveTo>
                      <a:pt x="0" y="5067"/>
                    </a:moveTo>
                    <a:lnTo>
                      <a:pt x="195"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6" name="Google Shape;66;p24"/>
              <p:cNvSpPr/>
              <p:nvPr/>
            </p:nvSpPr>
            <p:spPr>
              <a:xfrm>
                <a:off x="5277975" y="5241825"/>
                <a:ext cx="141275" cy="58500"/>
              </a:xfrm>
              <a:custGeom>
                <a:rect b="b" l="l" r="r" t="t"/>
                <a:pathLst>
                  <a:path extrusionOk="0" fill="none" h="2340" w="5651">
                    <a:moveTo>
                      <a:pt x="0" y="2339"/>
                    </a:moveTo>
                    <a:lnTo>
                      <a:pt x="5651"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67" name="Google Shape;67;p24"/>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4"/>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9" name="Shape 69"/>
        <p:cNvGrpSpPr/>
        <p:nvPr/>
      </p:nvGrpSpPr>
      <p:grpSpPr>
        <a:xfrm>
          <a:off x="0" y="0"/>
          <a:ext cx="0" cy="0"/>
          <a:chOff x="0" y="0"/>
          <a:chExt cx="0" cy="0"/>
        </a:xfrm>
      </p:grpSpPr>
      <p:sp>
        <p:nvSpPr>
          <p:cNvPr id="70" name="Google Shape;70;p2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5"/>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2" name="Google Shape;72;p25"/>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5" name="Google Shape;75;p25"/>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25"/>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7" name="Google Shape;77;p25"/>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78" name="Shape 78"/>
        <p:cNvGrpSpPr/>
        <p:nvPr/>
      </p:nvGrpSpPr>
      <p:grpSpPr>
        <a:xfrm>
          <a:off x="0" y="0"/>
          <a:ext cx="0" cy="0"/>
          <a:chOff x="0" y="0"/>
          <a:chExt cx="0" cy="0"/>
        </a:xfrm>
      </p:grpSpPr>
      <p:cxnSp>
        <p:nvCxnSpPr>
          <p:cNvPr id="79" name="Google Shape;79;p26"/>
          <p:cNvCxnSpPr/>
          <p:nvPr/>
        </p:nvCxnSpPr>
        <p:spPr>
          <a:xfrm>
            <a:off x="127669" y="3557888"/>
            <a:ext cx="11914495" cy="0"/>
          </a:xfrm>
          <a:prstGeom prst="straightConnector1">
            <a:avLst/>
          </a:prstGeom>
          <a:noFill/>
          <a:ln cap="flat" cmpd="sng" w="19050">
            <a:solidFill>
              <a:srgbClr val="D8D8D8"/>
            </a:solidFill>
            <a:prstDash val="solid"/>
            <a:round/>
            <a:headEnd len="sm" w="sm" type="none"/>
            <a:tailEnd len="sm" w="sm" type="none"/>
          </a:ln>
        </p:spPr>
      </p:cxnSp>
      <p:sp>
        <p:nvSpPr>
          <p:cNvPr id="80" name="Google Shape;80;p26"/>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3200"/>
              <a:buFont typeface="Quattrocento Sans"/>
              <a:buNone/>
              <a:defRPr sz="32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4" name="Google Shape;84;p26"/>
          <p:cNvSpPr/>
          <p:nvPr/>
        </p:nvSpPr>
        <p:spPr>
          <a:xfrm>
            <a:off x="743453" y="3050554"/>
            <a:ext cx="897775" cy="897775"/>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 name="Google Shape;85;p26"/>
          <p:cNvSpPr/>
          <p:nvPr/>
        </p:nvSpPr>
        <p:spPr>
          <a:xfrm>
            <a:off x="321425" y="60960"/>
            <a:ext cx="171797" cy="14741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86" name="Google Shape;86;p26"/>
          <p:cNvGrpSpPr/>
          <p:nvPr/>
        </p:nvGrpSpPr>
        <p:grpSpPr>
          <a:xfrm>
            <a:off x="1042384" y="3287057"/>
            <a:ext cx="299911" cy="424768"/>
            <a:chOff x="3979850" y="1598950"/>
            <a:chExt cx="356825" cy="505375"/>
          </a:xfrm>
        </p:grpSpPr>
        <p:sp>
          <p:nvSpPr>
            <p:cNvPr id="87" name="Google Shape;87;p26"/>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88" name="Google Shape;88;p26"/>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sp>
        <p:nvSpPr>
          <p:cNvPr id="89" name="Google Shape;89;p26"/>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90" name="Shape 90"/>
        <p:cNvGrpSpPr/>
        <p:nvPr/>
      </p:nvGrpSpPr>
      <p:grpSpPr>
        <a:xfrm>
          <a:off x="0" y="0"/>
          <a:ext cx="0" cy="0"/>
          <a:chOff x="0" y="0"/>
          <a:chExt cx="0" cy="0"/>
        </a:xfrm>
      </p:grpSpPr>
      <p:sp>
        <p:nvSpPr>
          <p:cNvPr id="91" name="Google Shape;91;p27"/>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7"/>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7"/>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Quattrocento Sans"/>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7"/>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95" name="Google Shape;95;p2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8" name="Google Shape;98;p27"/>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pic>
        <p:nvPicPr>
          <p:cNvPr descr="UW building" id="99" name="Google Shape;99;p27"/>
          <p:cNvPicPr preferRelativeResize="0"/>
          <p:nvPr/>
        </p:nvPicPr>
        <p:blipFill rotWithShape="1">
          <a:blip r:embed="rId2">
            <a:alphaModFix/>
          </a:blip>
          <a:srcRect b="5565" l="0" r="0" t="38185"/>
          <a:stretch/>
        </p:blipFill>
        <p:spPr>
          <a:xfrm>
            <a:off x="3" y="0"/>
            <a:ext cx="12191997" cy="45720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0" name="Shape 100"/>
        <p:cNvGrpSpPr/>
        <p:nvPr/>
      </p:nvGrpSpPr>
      <p:grpSpPr>
        <a:xfrm>
          <a:off x="0" y="0"/>
          <a:ext cx="0" cy="0"/>
          <a:chOff x="0" y="0"/>
          <a:chExt cx="0" cy="0"/>
        </a:xfrm>
      </p:grpSpPr>
      <p:sp>
        <p:nvSpPr>
          <p:cNvPr id="101" name="Google Shape;101;p28"/>
          <p:cNvSpPr txBox="1"/>
          <p:nvPr>
            <p:ph idx="1" type="body"/>
          </p:nvPr>
        </p:nvSpPr>
        <p:spPr>
          <a:xfrm>
            <a:off x="634620" y="1512985"/>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28"/>
          <p:cNvSpPr txBox="1"/>
          <p:nvPr>
            <p:ph idx="2" type="body"/>
          </p:nvPr>
        </p:nvSpPr>
        <p:spPr>
          <a:xfrm>
            <a:off x="6364809" y="1512984"/>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2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6" name="Google Shape;106;p2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9"/>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4400"/>
              <a:buFont typeface="Quattrocento Sans"/>
              <a:buNone/>
              <a:defRPr b="0" i="0" sz="4400" u="none" cap="none" strike="noStrike">
                <a:solidFill>
                  <a:srgbClr val="0C0C0C"/>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rgbClr val="B6A479"/>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0"/>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1pPr>
            <a:lvl2pPr indent="0" lvl="1"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2pPr>
            <a:lvl3pPr indent="0" lvl="2"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3pPr>
            <a:lvl4pPr indent="0" lvl="3"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4pPr>
            <a:lvl5pPr indent="0" lvl="4"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5pPr>
            <a:lvl6pPr indent="0" lvl="5"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6pPr>
            <a:lvl7pPr indent="0" lvl="6"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7pPr>
            <a:lvl8pPr indent="0" lvl="7"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8pPr>
            <a:lvl9pPr indent="0" lvl="8"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20"/>
          <p:cNvCxnSpPr/>
          <p:nvPr/>
        </p:nvCxnSpPr>
        <p:spPr>
          <a:xfrm rot="10800000">
            <a:off x="429491" y="172390"/>
            <a:ext cx="0" cy="1196439"/>
          </a:xfrm>
          <a:prstGeom prst="straightConnector1">
            <a:avLst/>
          </a:prstGeom>
          <a:noFill/>
          <a:ln cap="flat" cmpd="sng" w="19050">
            <a:solidFill>
              <a:srgbClr val="4C328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edstem.org/us/courses/21257/discussion/133658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comments" Target="../comments/commen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comments" Target="../comments/commen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nature.com/articles/s41467-021-25023-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ph type="ctrTitle"/>
          </p:nvPr>
        </p:nvSpPr>
        <p:spPr>
          <a:xfrm>
            <a:off x="888642" y="4960137"/>
            <a:ext cx="7340958"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0C0C0C"/>
              </a:buClr>
              <a:buSzPts val="5000"/>
              <a:buFont typeface="Quattrocento Sans"/>
              <a:buNone/>
            </a:pPr>
            <a:r>
              <a:rPr lang="en-US"/>
              <a:t>Lecture 2: List and Stacks</a:t>
            </a:r>
            <a:endParaRPr/>
          </a:p>
        </p:txBody>
      </p:sp>
      <p:sp>
        <p:nvSpPr>
          <p:cNvPr id="130" name="Google Shape;130;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CSE 373: Data Structures and Algorithms</a:t>
            </a:r>
            <a:endParaRPr/>
          </a:p>
        </p:txBody>
      </p:sp>
      <p:sp>
        <p:nvSpPr>
          <p:cNvPr id="131" name="Google Shape;131;p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2" name="Google Shape;132;p1"/>
          <p:cNvSpPr txBox="1"/>
          <p:nvPr/>
        </p:nvSpPr>
        <p:spPr>
          <a:xfrm>
            <a:off x="802200" y="316525"/>
            <a:ext cx="10587600" cy="892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chemeClr val="hlink"/>
                </a:solidFill>
                <a:latin typeface="Quattrocento Sans"/>
                <a:ea typeface="Quattrocento Sans"/>
                <a:cs typeface="Quattrocento Sans"/>
                <a:sym typeface="Quattrocento Sans"/>
                <a:hlinkClick r:id="rId3"/>
              </a:rPr>
              <a:t>https://edstem.org/us/courses/21257/discussion/1336583</a:t>
            </a:r>
            <a:r>
              <a:rPr b="1" lang="en-US" sz="2300">
                <a:latin typeface="Quattrocento Sans"/>
                <a:ea typeface="Quattrocento Sans"/>
                <a:cs typeface="Quattrocento Sans"/>
                <a:sym typeface="Quattrocento Sans"/>
              </a:rPr>
              <a:t> </a:t>
            </a:r>
            <a:r>
              <a:rPr lang="en-US" sz="2300">
                <a:latin typeface="Quattrocento Sans"/>
                <a:ea typeface="Quattrocento Sans"/>
                <a:cs typeface="Quattrocento Sans"/>
                <a:sym typeface="Quattrocento Sans"/>
              </a:rPr>
              <a:t>to submit live lecture questions</a:t>
            </a:r>
            <a:endParaRPr sz="2300">
              <a:latin typeface="Quattrocento Sans"/>
              <a:ea typeface="Quattrocento Sans"/>
              <a:cs typeface="Quattrocento Sans"/>
              <a:sym typeface="Quattrocento Sans"/>
            </a:endParaRPr>
          </a:p>
        </p:txBody>
      </p:sp>
      <p:sp>
        <p:nvSpPr>
          <p:cNvPr id="133" name="Google Shape;133;p1"/>
          <p:cNvSpPr txBox="1"/>
          <p:nvPr/>
        </p:nvSpPr>
        <p:spPr>
          <a:xfrm>
            <a:off x="629700" y="1529975"/>
            <a:ext cx="10932600" cy="538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rgbClr val="33006F"/>
                </a:solidFill>
                <a:latin typeface="Quattrocento Sans"/>
                <a:ea typeface="Quattrocento Sans"/>
                <a:cs typeface="Quattrocento Sans"/>
                <a:sym typeface="Quattrocento Sans"/>
              </a:rPr>
              <a:t>PollEv.com/champk</a:t>
            </a:r>
            <a:r>
              <a:rPr lang="en-US" sz="2300">
                <a:latin typeface="Quattrocento Sans"/>
                <a:ea typeface="Quattrocento Sans"/>
                <a:cs typeface="Quattrocento Sans"/>
                <a:sym typeface="Quattrocento Sans"/>
              </a:rPr>
              <a:t> to answer the daily lecture participation question</a:t>
            </a:r>
            <a:endParaRPr sz="2300">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20957a6ddb_0_5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Java Collections</a:t>
            </a:r>
            <a:endParaRPr/>
          </a:p>
        </p:txBody>
      </p:sp>
      <p:sp>
        <p:nvSpPr>
          <p:cNvPr id="220" name="Google Shape;220;g120957a6ddb_0_51"/>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rPr lang="en-US"/>
              <a:t>Java provides some implementations of ADTs for you!</a:t>
            </a:r>
            <a:endParaRPr/>
          </a:p>
          <a:p>
            <a:pPr indent="0" lvl="0" marL="91440" rtl="0" algn="l">
              <a:lnSpc>
                <a:spcPct val="90000"/>
              </a:lnSpc>
              <a:spcBef>
                <a:spcPts val="1400"/>
              </a:spcBef>
              <a:spcAft>
                <a:spcPts val="0"/>
              </a:spcAft>
              <a:buSzPts val="2200"/>
              <a:buNone/>
            </a:pPr>
            <a:r>
              <a:t/>
            </a:r>
            <a:endParaRPr>
              <a:solidFill>
                <a:srgbClr val="4C3282"/>
              </a:solidFill>
            </a:endParaRPr>
          </a:p>
          <a:p>
            <a:pPr indent="-139700" lvl="0" marL="91440" rtl="0" algn="l">
              <a:lnSpc>
                <a:spcPct val="90000"/>
              </a:lnSpc>
              <a:spcBef>
                <a:spcPts val="1400"/>
              </a:spcBef>
              <a:spcAft>
                <a:spcPts val="0"/>
              </a:spcAft>
              <a:buSzPts val="2200"/>
              <a:buChar char=" "/>
            </a:pPr>
            <a:r>
              <a:rPr lang="en-US">
                <a:solidFill>
                  <a:srgbClr val="4C3282"/>
                </a:solidFill>
              </a:rPr>
              <a:t>Lists 		</a:t>
            </a:r>
            <a:r>
              <a:rPr lang="en-US">
                <a:latin typeface="Courier New"/>
                <a:ea typeface="Courier New"/>
                <a:cs typeface="Courier New"/>
                <a:sym typeface="Courier New"/>
              </a:rPr>
              <a:t>List&lt;Integer&gt; a = new ArrayList&lt;Integer&gt;();</a:t>
            </a:r>
            <a:endParaRPr/>
          </a:p>
          <a:p>
            <a:pPr indent="-139700" lvl="0" marL="91440" rtl="0" algn="l">
              <a:lnSpc>
                <a:spcPct val="90000"/>
              </a:lnSpc>
              <a:spcBef>
                <a:spcPts val="1400"/>
              </a:spcBef>
              <a:spcAft>
                <a:spcPts val="0"/>
              </a:spcAft>
              <a:buSzPts val="2200"/>
              <a:buChar char=" "/>
            </a:pPr>
            <a:r>
              <a:rPr lang="en-US">
                <a:solidFill>
                  <a:srgbClr val="4C3282"/>
                </a:solidFill>
              </a:rPr>
              <a:t>Stacks</a:t>
            </a:r>
            <a:r>
              <a:rPr lang="en-US"/>
              <a:t> 		</a:t>
            </a:r>
            <a:r>
              <a:rPr lang="en-US">
                <a:latin typeface="Courier New"/>
                <a:ea typeface="Courier New"/>
                <a:cs typeface="Courier New"/>
                <a:sym typeface="Courier New"/>
              </a:rPr>
              <a:t>Stack&lt;Character&gt; c = new Stack&lt;Character&gt;();</a:t>
            </a:r>
            <a:endParaRPr/>
          </a:p>
          <a:p>
            <a:pPr indent="-139700" lvl="0" marL="91440" rtl="0" algn="l">
              <a:lnSpc>
                <a:spcPct val="90000"/>
              </a:lnSpc>
              <a:spcBef>
                <a:spcPts val="1400"/>
              </a:spcBef>
              <a:spcAft>
                <a:spcPts val="0"/>
              </a:spcAft>
              <a:buSzPts val="2200"/>
              <a:buChar char=" "/>
            </a:pPr>
            <a:r>
              <a:rPr lang="en-US">
                <a:solidFill>
                  <a:srgbClr val="4C3282"/>
                </a:solidFill>
              </a:rPr>
              <a:t>Queues</a:t>
            </a:r>
            <a:r>
              <a:rPr lang="en-US"/>
              <a:t> 	</a:t>
            </a:r>
            <a:r>
              <a:rPr lang="en-US">
                <a:latin typeface="Courier New"/>
                <a:ea typeface="Courier New"/>
                <a:cs typeface="Courier New"/>
                <a:sym typeface="Courier New"/>
              </a:rPr>
              <a:t>Queue&lt;String&gt; b = new LinkedList&lt;String&gt;();</a:t>
            </a:r>
            <a:endParaRPr/>
          </a:p>
          <a:p>
            <a:pPr indent="-139700" lvl="0" marL="91440" rtl="0" algn="l">
              <a:lnSpc>
                <a:spcPct val="90000"/>
              </a:lnSpc>
              <a:spcBef>
                <a:spcPts val="1400"/>
              </a:spcBef>
              <a:spcAft>
                <a:spcPts val="0"/>
              </a:spcAft>
              <a:buSzPts val="2200"/>
              <a:buChar char=" "/>
            </a:pPr>
            <a:r>
              <a:rPr lang="en-US">
                <a:solidFill>
                  <a:srgbClr val="4C3282"/>
                </a:solidFill>
              </a:rPr>
              <a:t>Maps</a:t>
            </a:r>
            <a:r>
              <a:rPr lang="en-US">
                <a:latin typeface="Courier New"/>
                <a:ea typeface="Courier New"/>
                <a:cs typeface="Courier New"/>
                <a:sym typeface="Courier New"/>
              </a:rPr>
              <a:t> 	Map&lt;String, String&gt; d = new TreeMap&lt;String, String&gt;();</a:t>
            </a:r>
            <a:endParaRPr/>
          </a:p>
          <a:p>
            <a:pPr indent="0" lvl="0" marL="0" rtl="0" algn="l">
              <a:lnSpc>
                <a:spcPct val="90000"/>
              </a:lnSpc>
              <a:spcBef>
                <a:spcPts val="1400"/>
              </a:spcBef>
              <a:spcAft>
                <a:spcPts val="0"/>
              </a:spcAft>
              <a:buSzPts val="2200"/>
              <a:buNone/>
            </a:pPr>
            <a:r>
              <a:rPr lang="en-US"/>
              <a:t> </a:t>
            </a:r>
            <a:endParaRPr/>
          </a:p>
          <a:p>
            <a:pPr indent="0" lvl="0" marL="0" rtl="0" algn="l">
              <a:lnSpc>
                <a:spcPct val="90000"/>
              </a:lnSpc>
              <a:spcBef>
                <a:spcPts val="1400"/>
              </a:spcBef>
              <a:spcAft>
                <a:spcPts val="0"/>
              </a:spcAft>
              <a:buSzPts val="2200"/>
              <a:buNone/>
            </a:pPr>
            <a:r>
              <a:rPr lang="en-US"/>
              <a:t>But some data structures you made from scratch… why?</a:t>
            </a:r>
            <a:endParaRPr/>
          </a:p>
          <a:p>
            <a:pPr indent="0" lvl="0" marL="0" rtl="0" algn="l">
              <a:lnSpc>
                <a:spcPct val="90000"/>
              </a:lnSpc>
              <a:spcBef>
                <a:spcPts val="1400"/>
              </a:spcBef>
              <a:spcAft>
                <a:spcPts val="0"/>
              </a:spcAft>
              <a:buSzPts val="2200"/>
              <a:buNone/>
            </a:pPr>
            <a:r>
              <a:rPr lang="en-US"/>
              <a:t> </a:t>
            </a:r>
            <a:r>
              <a:rPr lang="en-US">
                <a:solidFill>
                  <a:srgbClr val="4C3282"/>
                </a:solidFill>
              </a:rPr>
              <a:t>Linked Lists </a:t>
            </a:r>
            <a:r>
              <a:rPr lang="en-US"/>
              <a:t>- </a:t>
            </a:r>
            <a:r>
              <a:rPr lang="en-US">
                <a:solidFill>
                  <a:srgbClr val="B6A479"/>
                </a:solidFill>
              </a:rPr>
              <a:t>LinkedIntList</a:t>
            </a:r>
            <a:r>
              <a:rPr lang="en-US"/>
              <a:t> was a collection of </a:t>
            </a:r>
            <a:r>
              <a:rPr lang="en-US">
                <a:solidFill>
                  <a:srgbClr val="B6A479"/>
                </a:solidFill>
              </a:rPr>
              <a:t>ListNode</a:t>
            </a:r>
            <a:endParaRPr>
              <a:solidFill>
                <a:srgbClr val="B6A479"/>
              </a:solidFill>
            </a:endParaRPr>
          </a:p>
          <a:p>
            <a:pPr indent="0" lvl="0" marL="0" rtl="0" algn="l">
              <a:lnSpc>
                <a:spcPct val="90000"/>
              </a:lnSpc>
              <a:spcBef>
                <a:spcPts val="1400"/>
              </a:spcBef>
              <a:spcAft>
                <a:spcPts val="0"/>
              </a:spcAft>
              <a:buSzPts val="2200"/>
              <a:buNone/>
            </a:pPr>
            <a:r>
              <a:rPr lang="en-US"/>
              <a:t> </a:t>
            </a:r>
            <a:r>
              <a:rPr lang="en-US">
                <a:solidFill>
                  <a:srgbClr val="4C3282"/>
                </a:solidFill>
              </a:rPr>
              <a:t>Binary Search Trees </a:t>
            </a:r>
            <a:r>
              <a:rPr lang="en-US"/>
              <a:t>– </a:t>
            </a:r>
            <a:r>
              <a:rPr lang="en-US">
                <a:solidFill>
                  <a:srgbClr val="B6A479"/>
                </a:solidFill>
              </a:rPr>
              <a:t>SearchTree</a:t>
            </a:r>
            <a:r>
              <a:rPr lang="en-US"/>
              <a:t> was a collection of </a:t>
            </a:r>
            <a:r>
              <a:rPr lang="en-US">
                <a:solidFill>
                  <a:srgbClr val="B6A479"/>
                </a:solidFill>
              </a:rPr>
              <a:t>SearchTreeNodes</a:t>
            </a:r>
            <a:endParaRPr>
              <a:solidFill>
                <a:srgbClr val="B6A479"/>
              </a:solidFill>
            </a:endParaRPr>
          </a:p>
          <a:p>
            <a:pPr indent="0" lvl="0" marL="0" rtl="0" algn="l">
              <a:lnSpc>
                <a:spcPct val="90000"/>
              </a:lnSpc>
              <a:spcBef>
                <a:spcPts val="1400"/>
              </a:spcBef>
              <a:spcAft>
                <a:spcPts val="0"/>
              </a:spcAft>
              <a:buSzPts val="2200"/>
              <a:buNone/>
            </a:pPr>
            <a:r>
              <a:t/>
            </a:r>
            <a:endParaRPr/>
          </a:p>
        </p:txBody>
      </p:sp>
      <p:sp>
        <p:nvSpPr>
          <p:cNvPr id="221" name="Google Shape;221;g120957a6ddb_0_5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22" name="Google Shape;222;g120957a6ddb_0_5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
        <p:nvSpPr>
          <p:cNvPr id="223" name="Google Shape;223;g120957a6ddb_0_51"/>
          <p:cNvSpPr txBox="1"/>
          <p:nvPr/>
        </p:nvSpPr>
        <p:spPr>
          <a:xfrm>
            <a:off x="575239" y="2009727"/>
            <a:ext cx="18036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4C3282"/>
                </a:solidFill>
                <a:latin typeface="Quattrocento Sans"/>
                <a:ea typeface="Quattrocento Sans"/>
                <a:cs typeface="Quattrocento Sans"/>
                <a:sym typeface="Quattrocento Sans"/>
              </a:rPr>
              <a:t>ADTs</a:t>
            </a:r>
            <a:endParaRPr/>
          </a:p>
        </p:txBody>
      </p:sp>
      <p:sp>
        <p:nvSpPr>
          <p:cNvPr id="224" name="Google Shape;224;g120957a6ddb_0_51"/>
          <p:cNvSpPr txBox="1"/>
          <p:nvPr/>
        </p:nvSpPr>
        <p:spPr>
          <a:xfrm>
            <a:off x="6096000" y="2015290"/>
            <a:ext cx="25062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4C3282"/>
                </a:solidFill>
                <a:latin typeface="Quattrocento Sans"/>
                <a:ea typeface="Quattrocento Sans"/>
                <a:cs typeface="Quattrocento Sans"/>
                <a:sym typeface="Quattrocento Sans"/>
              </a:rPr>
              <a:t>Data Structures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20957a6ddb_0_6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Full Definitions</a:t>
            </a:r>
            <a:endParaRPr/>
          </a:p>
        </p:txBody>
      </p:sp>
      <p:sp>
        <p:nvSpPr>
          <p:cNvPr id="231" name="Google Shape;231;g120957a6ddb_0_61"/>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fontScale="92500" lnSpcReduction="20000"/>
          </a:bodyPr>
          <a:lstStyle/>
          <a:p>
            <a:pPr indent="-164465" lvl="0" marL="91440" rtl="0" algn="l">
              <a:lnSpc>
                <a:spcPct val="90000"/>
              </a:lnSpc>
              <a:spcBef>
                <a:spcPts val="0"/>
              </a:spcBef>
              <a:spcAft>
                <a:spcPts val="0"/>
              </a:spcAft>
              <a:buSzPct val="100000"/>
              <a:buChar char=" "/>
            </a:pPr>
            <a:r>
              <a:rPr lang="en-US" sz="2800">
                <a:solidFill>
                  <a:srgbClr val="4C3282"/>
                </a:solidFill>
              </a:rPr>
              <a:t>Abstract Data Type (ADT)</a:t>
            </a:r>
            <a:endParaRPr/>
          </a:p>
          <a:p>
            <a:pPr indent="-140970" lvl="1" marL="265176" rtl="0" algn="l">
              <a:lnSpc>
                <a:spcPct val="90000"/>
              </a:lnSpc>
              <a:spcBef>
                <a:spcPts val="400"/>
              </a:spcBef>
              <a:spcAft>
                <a:spcPts val="0"/>
              </a:spcAft>
              <a:buSzPct val="100000"/>
              <a:buChar char="-"/>
            </a:pPr>
            <a:r>
              <a:rPr i="1" lang="en-US" sz="2400"/>
              <a:t>A definition for expected operations and behavior</a:t>
            </a:r>
            <a:endParaRPr/>
          </a:p>
          <a:p>
            <a:pPr indent="-140970" lvl="1" marL="265176" rtl="0" algn="l">
              <a:lnSpc>
                <a:spcPct val="90000"/>
              </a:lnSpc>
              <a:spcBef>
                <a:spcPts val="600"/>
              </a:spcBef>
              <a:spcAft>
                <a:spcPts val="0"/>
              </a:spcAft>
              <a:buSzPct val="100000"/>
              <a:buChar char="-"/>
            </a:pPr>
            <a:r>
              <a:rPr lang="en-US" sz="2400"/>
              <a:t>A mathematical description of a collection with a set of supported operations and how they should behave when called upon</a:t>
            </a:r>
            <a:endParaRPr/>
          </a:p>
          <a:p>
            <a:pPr indent="-140970" lvl="1" marL="265176" rtl="0" algn="l">
              <a:lnSpc>
                <a:spcPct val="90000"/>
              </a:lnSpc>
              <a:spcBef>
                <a:spcPts val="600"/>
              </a:spcBef>
              <a:spcAft>
                <a:spcPts val="0"/>
              </a:spcAft>
              <a:buSzPct val="100000"/>
              <a:buChar char="-"/>
            </a:pPr>
            <a:r>
              <a:rPr lang="en-US" sz="2400"/>
              <a:t>Describes what a collection does, not how it does it</a:t>
            </a:r>
            <a:endParaRPr/>
          </a:p>
          <a:p>
            <a:pPr indent="-140970" lvl="1" marL="265176" rtl="0" algn="l">
              <a:lnSpc>
                <a:spcPct val="90000"/>
              </a:lnSpc>
              <a:spcBef>
                <a:spcPts val="600"/>
              </a:spcBef>
              <a:spcAft>
                <a:spcPts val="0"/>
              </a:spcAft>
              <a:buSzPct val="100000"/>
              <a:buChar char="-"/>
            </a:pPr>
            <a:r>
              <a:rPr lang="en-US" sz="2400"/>
              <a:t>Can be expressed as an interface</a:t>
            </a:r>
            <a:endParaRPr/>
          </a:p>
          <a:p>
            <a:pPr indent="-140970" lvl="1" marL="265176" rtl="0" algn="l">
              <a:lnSpc>
                <a:spcPct val="90000"/>
              </a:lnSpc>
              <a:spcBef>
                <a:spcPts val="600"/>
              </a:spcBef>
              <a:spcAft>
                <a:spcPts val="0"/>
              </a:spcAft>
              <a:buSzPct val="100000"/>
              <a:buChar char="-"/>
            </a:pPr>
            <a:r>
              <a:rPr lang="en-US" sz="2400"/>
              <a:t>Examples: List, Map, Set</a:t>
            </a:r>
            <a:endParaRPr/>
          </a:p>
          <a:p>
            <a:pPr indent="0" lvl="0" marL="91440" rtl="0" algn="l">
              <a:lnSpc>
                <a:spcPct val="90000"/>
              </a:lnSpc>
              <a:spcBef>
                <a:spcPts val="1600"/>
              </a:spcBef>
              <a:spcAft>
                <a:spcPts val="0"/>
              </a:spcAft>
              <a:buSzPct val="100000"/>
              <a:buNone/>
            </a:pPr>
            <a:r>
              <a:t/>
            </a:r>
            <a:endParaRPr sz="2800">
              <a:solidFill>
                <a:srgbClr val="4C3282"/>
              </a:solidFill>
            </a:endParaRPr>
          </a:p>
          <a:p>
            <a:pPr indent="-164465" lvl="0" marL="91440" rtl="0" algn="l">
              <a:lnSpc>
                <a:spcPct val="90000"/>
              </a:lnSpc>
              <a:spcBef>
                <a:spcPts val="1400"/>
              </a:spcBef>
              <a:spcAft>
                <a:spcPts val="0"/>
              </a:spcAft>
              <a:buSzPct val="100000"/>
              <a:buChar char=" "/>
            </a:pPr>
            <a:r>
              <a:rPr lang="en-US" sz="2800">
                <a:solidFill>
                  <a:srgbClr val="4C3282"/>
                </a:solidFill>
              </a:rPr>
              <a:t>Data Structure</a:t>
            </a:r>
            <a:endParaRPr/>
          </a:p>
          <a:p>
            <a:pPr indent="-140970" lvl="1" marL="265176" rtl="0" algn="l">
              <a:lnSpc>
                <a:spcPct val="90000"/>
              </a:lnSpc>
              <a:spcBef>
                <a:spcPts val="400"/>
              </a:spcBef>
              <a:spcAft>
                <a:spcPts val="0"/>
              </a:spcAft>
              <a:buSzPct val="100000"/>
              <a:buChar char="-"/>
            </a:pPr>
            <a:r>
              <a:rPr i="1" lang="en-US" sz="2400"/>
              <a:t>A way of organizing and storing related data points</a:t>
            </a:r>
            <a:endParaRPr/>
          </a:p>
          <a:p>
            <a:pPr indent="-140970" lvl="1" marL="265176" rtl="0" algn="l">
              <a:lnSpc>
                <a:spcPct val="90000"/>
              </a:lnSpc>
              <a:spcBef>
                <a:spcPts val="600"/>
              </a:spcBef>
              <a:spcAft>
                <a:spcPts val="0"/>
              </a:spcAft>
              <a:buSzPct val="100000"/>
              <a:buChar char="-"/>
            </a:pPr>
            <a:r>
              <a:rPr lang="en-US" sz="2400"/>
              <a:t>An object that implements the functionality of a specified ADT</a:t>
            </a:r>
            <a:endParaRPr/>
          </a:p>
          <a:p>
            <a:pPr indent="-140970" lvl="1" marL="265176" rtl="0" algn="l">
              <a:lnSpc>
                <a:spcPct val="90000"/>
              </a:lnSpc>
              <a:spcBef>
                <a:spcPts val="600"/>
              </a:spcBef>
              <a:spcAft>
                <a:spcPts val="0"/>
              </a:spcAft>
              <a:buSzPct val="100000"/>
              <a:buChar char="-"/>
            </a:pPr>
            <a:r>
              <a:rPr lang="en-US" sz="2400"/>
              <a:t>Describes exactly how the collection will perform the required operations</a:t>
            </a:r>
            <a:endParaRPr/>
          </a:p>
          <a:p>
            <a:pPr indent="-140970" lvl="1" marL="265176" rtl="0" algn="l">
              <a:lnSpc>
                <a:spcPct val="90000"/>
              </a:lnSpc>
              <a:spcBef>
                <a:spcPts val="600"/>
              </a:spcBef>
              <a:spcAft>
                <a:spcPts val="0"/>
              </a:spcAft>
              <a:buSzPct val="100000"/>
              <a:buChar char="-"/>
            </a:pPr>
            <a:r>
              <a:rPr lang="en-US" sz="2400"/>
              <a:t>Examples: LinkedIntList, ArrayIntList</a:t>
            </a:r>
            <a:endParaRPr sz="2400"/>
          </a:p>
          <a:p>
            <a:pPr indent="0" lvl="0" marL="0" rtl="0" algn="l">
              <a:lnSpc>
                <a:spcPct val="90000"/>
              </a:lnSpc>
              <a:spcBef>
                <a:spcPts val="1600"/>
              </a:spcBef>
              <a:spcAft>
                <a:spcPts val="0"/>
              </a:spcAft>
              <a:buSzPct val="100000"/>
              <a:buNone/>
            </a:pPr>
            <a:r>
              <a:t/>
            </a:r>
            <a:endParaRPr sz="2800">
              <a:solidFill>
                <a:srgbClr val="4C3282"/>
              </a:solidFill>
            </a:endParaRPr>
          </a:p>
        </p:txBody>
      </p:sp>
      <p:sp>
        <p:nvSpPr>
          <p:cNvPr id="232" name="Google Shape;232;g120957a6ddb_0_6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33" name="Google Shape;233;g120957a6ddb_0_6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20957a6ddb_0_6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ADTs we’ll discuss this quarter</a:t>
            </a:r>
            <a:endParaRPr/>
          </a:p>
        </p:txBody>
      </p:sp>
      <p:sp>
        <p:nvSpPr>
          <p:cNvPr id="240" name="Google Shape;240;g120957a6ddb_0_69"/>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lnSpcReduction="10000"/>
          </a:bodyPr>
          <a:lstStyle/>
          <a:p>
            <a:pPr indent="-203200" lvl="1" marL="265176" rtl="0" algn="l">
              <a:lnSpc>
                <a:spcPct val="90000"/>
              </a:lnSpc>
              <a:spcBef>
                <a:spcPts val="0"/>
              </a:spcBef>
              <a:spcAft>
                <a:spcPts val="0"/>
              </a:spcAft>
              <a:buSzPts val="3200"/>
              <a:buChar char="-"/>
            </a:pPr>
            <a:r>
              <a:rPr lang="en-US" sz="3200"/>
              <a:t>List</a:t>
            </a:r>
            <a:endParaRPr/>
          </a:p>
          <a:p>
            <a:pPr indent="-203200" lvl="1" marL="265176" rtl="0" algn="l">
              <a:lnSpc>
                <a:spcPct val="90000"/>
              </a:lnSpc>
              <a:spcBef>
                <a:spcPts val="600"/>
              </a:spcBef>
              <a:spcAft>
                <a:spcPts val="0"/>
              </a:spcAft>
              <a:buSzPts val="3200"/>
              <a:buChar char="-"/>
            </a:pPr>
            <a:r>
              <a:rPr lang="en-US" sz="3200"/>
              <a:t>Set</a:t>
            </a:r>
            <a:endParaRPr/>
          </a:p>
          <a:p>
            <a:pPr indent="-203200" lvl="1" marL="265176" rtl="0" algn="l">
              <a:lnSpc>
                <a:spcPct val="90000"/>
              </a:lnSpc>
              <a:spcBef>
                <a:spcPts val="600"/>
              </a:spcBef>
              <a:spcAft>
                <a:spcPts val="0"/>
              </a:spcAft>
              <a:buSzPts val="3200"/>
              <a:buChar char="-"/>
            </a:pPr>
            <a:r>
              <a:rPr lang="en-US" sz="3200"/>
              <a:t>Map</a:t>
            </a:r>
            <a:endParaRPr/>
          </a:p>
          <a:p>
            <a:pPr indent="-203200" lvl="1" marL="265176" rtl="0" algn="l">
              <a:lnSpc>
                <a:spcPct val="90000"/>
              </a:lnSpc>
              <a:spcBef>
                <a:spcPts val="600"/>
              </a:spcBef>
              <a:spcAft>
                <a:spcPts val="0"/>
              </a:spcAft>
              <a:buSzPts val="3200"/>
              <a:buChar char="-"/>
            </a:pPr>
            <a:r>
              <a:rPr lang="en-US" sz="3200"/>
              <a:t>Stack</a:t>
            </a:r>
            <a:endParaRPr/>
          </a:p>
          <a:p>
            <a:pPr indent="-203200" lvl="1" marL="265176" rtl="0" algn="l">
              <a:lnSpc>
                <a:spcPct val="90000"/>
              </a:lnSpc>
              <a:spcBef>
                <a:spcPts val="600"/>
              </a:spcBef>
              <a:spcAft>
                <a:spcPts val="0"/>
              </a:spcAft>
              <a:buSzPts val="3200"/>
              <a:buChar char="-"/>
            </a:pPr>
            <a:r>
              <a:rPr lang="en-US" sz="3200"/>
              <a:t>Queue</a:t>
            </a:r>
            <a:endParaRPr/>
          </a:p>
          <a:p>
            <a:pPr indent="-203200" lvl="1" marL="265176" rtl="0" algn="l">
              <a:lnSpc>
                <a:spcPct val="90000"/>
              </a:lnSpc>
              <a:spcBef>
                <a:spcPts val="600"/>
              </a:spcBef>
              <a:spcAft>
                <a:spcPts val="0"/>
              </a:spcAft>
              <a:buSzPts val="3200"/>
              <a:buChar char="-"/>
            </a:pPr>
            <a:r>
              <a:rPr lang="en-US" sz="3200"/>
              <a:t>Priority Queue</a:t>
            </a:r>
            <a:endParaRPr/>
          </a:p>
          <a:p>
            <a:pPr indent="-203200" lvl="1" marL="265176" rtl="0" algn="l">
              <a:lnSpc>
                <a:spcPct val="90000"/>
              </a:lnSpc>
              <a:spcBef>
                <a:spcPts val="600"/>
              </a:spcBef>
              <a:spcAft>
                <a:spcPts val="0"/>
              </a:spcAft>
              <a:buSzPts val="3200"/>
              <a:buChar char="-"/>
            </a:pPr>
            <a:r>
              <a:rPr lang="en-US" sz="3200"/>
              <a:t>Graph</a:t>
            </a:r>
            <a:endParaRPr/>
          </a:p>
          <a:p>
            <a:pPr indent="-203200" lvl="1" marL="265176" rtl="0" algn="l">
              <a:lnSpc>
                <a:spcPct val="90000"/>
              </a:lnSpc>
              <a:spcBef>
                <a:spcPts val="600"/>
              </a:spcBef>
              <a:spcAft>
                <a:spcPts val="0"/>
              </a:spcAft>
              <a:buSzPts val="3200"/>
              <a:buChar char="-"/>
            </a:pPr>
            <a:r>
              <a:rPr lang="en-US" sz="3200"/>
              <a:t>Disjoint Set</a:t>
            </a:r>
            <a:endParaRPr/>
          </a:p>
          <a:p>
            <a:pPr indent="0" lvl="0" marL="91440" rtl="0" algn="l">
              <a:lnSpc>
                <a:spcPct val="90000"/>
              </a:lnSpc>
              <a:spcBef>
                <a:spcPts val="16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241" name="Google Shape;241;g120957a6ddb_0_6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42" name="Google Shape;242;g120957a6ddb_0_69"/>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SP - KASEY CHAMPION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20957a6ddb_0_77"/>
          <p:cNvSpPr txBox="1"/>
          <p:nvPr>
            <p:ph type="title"/>
          </p:nvPr>
        </p:nvSpPr>
        <p:spPr>
          <a:xfrm>
            <a:off x="3315881" y="3446573"/>
            <a:ext cx="5590200" cy="1014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Questions?</a:t>
            </a:r>
            <a:endParaRPr/>
          </a:p>
        </p:txBody>
      </p:sp>
      <p:sp>
        <p:nvSpPr>
          <p:cNvPr id="249" name="Google Shape;249;g120957a6ddb_0_77"/>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art08_03" id="255" name="Google Shape;255;g120957a6ddb_0_83"/>
          <p:cNvPicPr preferRelativeResize="0"/>
          <p:nvPr/>
        </p:nvPicPr>
        <p:blipFill rotWithShape="1">
          <a:blip r:embed="rId3">
            <a:alphaModFix/>
          </a:blip>
          <a:srcRect b="0" l="0" r="0" t="0"/>
          <a:stretch/>
        </p:blipFill>
        <p:spPr>
          <a:xfrm>
            <a:off x="6228326" y="2811773"/>
            <a:ext cx="5371548" cy="2198793"/>
          </a:xfrm>
          <a:prstGeom prst="rect">
            <a:avLst/>
          </a:prstGeom>
          <a:noFill/>
          <a:ln>
            <a:noFill/>
          </a:ln>
        </p:spPr>
      </p:pic>
      <p:sp>
        <p:nvSpPr>
          <p:cNvPr id="256" name="Google Shape;256;g120957a6ddb_0_83"/>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Case Study: The List ADT</a:t>
            </a:r>
            <a:endParaRPr/>
          </a:p>
        </p:txBody>
      </p:sp>
      <p:sp>
        <p:nvSpPr>
          <p:cNvPr id="257" name="Google Shape;257;g120957a6ddb_0_83"/>
          <p:cNvSpPr txBox="1"/>
          <p:nvPr>
            <p:ph idx="1" type="body"/>
          </p:nvPr>
        </p:nvSpPr>
        <p:spPr>
          <a:xfrm>
            <a:off x="575250" y="1277950"/>
            <a:ext cx="8094300" cy="1460700"/>
          </a:xfrm>
          <a:prstGeom prst="rect">
            <a:avLst/>
          </a:prstGeom>
          <a:noFill/>
          <a:ln>
            <a:noFill/>
          </a:ln>
        </p:spPr>
        <p:txBody>
          <a:bodyPr anchorCtr="0" anchor="t" bIns="45700" lIns="45700" spcFirstLastPara="1" rIns="45700" wrap="square" tIns="45700">
            <a:normAutofit fontScale="92500" lnSpcReduction="10000"/>
          </a:bodyPr>
          <a:lstStyle/>
          <a:p>
            <a:pPr indent="-172043" lvl="0" marL="91440" rtl="0" algn="l">
              <a:lnSpc>
                <a:spcPct val="90000"/>
              </a:lnSpc>
              <a:spcBef>
                <a:spcPts val="0"/>
              </a:spcBef>
              <a:spcAft>
                <a:spcPts val="0"/>
              </a:spcAft>
              <a:buSzPct val="100000"/>
              <a:buChar char=" "/>
            </a:pPr>
            <a:r>
              <a:rPr b="1" lang="en-US" sz="2929">
                <a:solidFill>
                  <a:srgbClr val="4C3282"/>
                </a:solidFill>
                <a:latin typeface="Quattrocento Sans"/>
                <a:ea typeface="Quattrocento Sans"/>
                <a:cs typeface="Quattrocento Sans"/>
                <a:sym typeface="Quattrocento Sans"/>
              </a:rPr>
              <a:t>list:</a:t>
            </a:r>
            <a:r>
              <a:rPr lang="en-US" sz="2929"/>
              <a:t> a</a:t>
            </a:r>
            <a:r>
              <a:rPr b="1" lang="en-US" sz="2929">
                <a:solidFill>
                  <a:srgbClr val="4C3282"/>
                </a:solidFill>
                <a:latin typeface="Quattrocento Sans"/>
                <a:ea typeface="Quattrocento Sans"/>
                <a:cs typeface="Quattrocento Sans"/>
                <a:sym typeface="Quattrocento Sans"/>
              </a:rPr>
              <a:t> </a:t>
            </a:r>
            <a:r>
              <a:rPr lang="en-US" sz="2929">
                <a:latin typeface="Quattrocento Sans"/>
                <a:ea typeface="Quattrocento Sans"/>
                <a:cs typeface="Quattrocento Sans"/>
                <a:sym typeface="Quattrocento Sans"/>
              </a:rPr>
              <a:t>collection storing an ordered sequence of elements. </a:t>
            </a:r>
            <a:endParaRPr sz="2929"/>
          </a:p>
          <a:p>
            <a:pPr indent="-148548" lvl="1" marL="264795" rtl="0" algn="l">
              <a:lnSpc>
                <a:spcPct val="90000"/>
              </a:lnSpc>
              <a:spcBef>
                <a:spcPts val="400"/>
              </a:spcBef>
              <a:spcAft>
                <a:spcPts val="0"/>
              </a:spcAft>
              <a:buSzPct val="100000"/>
              <a:buChar char="-"/>
            </a:pPr>
            <a:r>
              <a:rPr lang="en-US" sz="2529">
                <a:latin typeface="Quattrocento Sans"/>
                <a:ea typeface="Quattrocento Sans"/>
                <a:cs typeface="Quattrocento Sans"/>
                <a:sym typeface="Quattrocento Sans"/>
              </a:rPr>
              <a:t>Each item is accessible by an index.</a:t>
            </a:r>
            <a:endParaRPr sz="1929"/>
          </a:p>
          <a:p>
            <a:pPr indent="-148548" lvl="1" marL="264795" rtl="0" algn="l">
              <a:lnSpc>
                <a:spcPct val="90000"/>
              </a:lnSpc>
              <a:spcBef>
                <a:spcPts val="600"/>
              </a:spcBef>
              <a:spcAft>
                <a:spcPts val="0"/>
              </a:spcAft>
              <a:buSzPct val="100000"/>
              <a:buChar char="-"/>
            </a:pPr>
            <a:r>
              <a:rPr lang="en-US" sz="2529">
                <a:latin typeface="Quattrocento Sans"/>
                <a:ea typeface="Quattrocento Sans"/>
                <a:cs typeface="Quattrocento Sans"/>
                <a:sym typeface="Quattrocento Sans"/>
              </a:rPr>
              <a:t>A list has a size defined as the number of elements in the list</a:t>
            </a:r>
            <a:endParaRPr sz="2529">
              <a:latin typeface="Quattrocento Sans"/>
              <a:ea typeface="Quattrocento Sans"/>
              <a:cs typeface="Quattrocento Sans"/>
              <a:sym typeface="Quattrocento Sans"/>
            </a:endParaRPr>
          </a:p>
        </p:txBody>
      </p:sp>
      <p:sp>
        <p:nvSpPr>
          <p:cNvPr id="258" name="Google Shape;258;g120957a6ddb_0_83"/>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59" name="Google Shape;259;g120957a6ddb_0_83"/>
          <p:cNvSpPr txBox="1"/>
          <p:nvPr/>
        </p:nvSpPr>
        <p:spPr>
          <a:xfrm>
            <a:off x="187066" y="3000791"/>
            <a:ext cx="5371500" cy="3543600"/>
          </a:xfrm>
          <a:prstGeom prst="rect">
            <a:avLst/>
          </a:prstGeom>
          <a:noFill/>
          <a:ln>
            <a:noFill/>
          </a:ln>
        </p:spPr>
        <p:txBody>
          <a:bodyPr anchorCtr="0" anchor="t" bIns="45700" lIns="45700" spcFirstLastPara="1" rIns="45700" wrap="square" tIns="45700">
            <a:normAutofit fontScale="92500" lnSpcReduction="20000"/>
          </a:bodyPr>
          <a:lstStyle/>
          <a:p>
            <a:pPr indent="-140970" lvl="0" marL="91440" marR="0" rtl="0" algn="l">
              <a:lnSpc>
                <a:spcPct val="90000"/>
              </a:lnSpc>
              <a:spcBef>
                <a:spcPts val="0"/>
              </a:spcBef>
              <a:spcAft>
                <a:spcPts val="0"/>
              </a:spcAft>
              <a:buClr>
                <a:schemeClr val="accent1"/>
              </a:buClr>
              <a:buSzPct val="100000"/>
              <a:buFont typeface="Twentieth Century"/>
              <a:buChar char=" "/>
            </a:pPr>
            <a:r>
              <a:rPr b="1" lang="en-US" sz="2400">
                <a:solidFill>
                  <a:schemeClr val="dk1"/>
                </a:solidFill>
                <a:latin typeface="Quattrocento Sans"/>
                <a:ea typeface="Quattrocento Sans"/>
                <a:cs typeface="Quattrocento Sans"/>
                <a:sym typeface="Quattrocento Sans"/>
              </a:rPr>
              <a:t> </a:t>
            </a:r>
            <a:r>
              <a:rPr b="1" lang="en-US" sz="2400" u="sng">
                <a:solidFill>
                  <a:srgbClr val="4C3282"/>
                </a:solidFill>
                <a:latin typeface="Quattrocento Sans"/>
                <a:ea typeface="Quattrocento Sans"/>
                <a:cs typeface="Quattrocento Sans"/>
                <a:sym typeface="Quattrocento Sans"/>
              </a:rPr>
              <a:t>Expected Behavior:</a:t>
            </a:r>
            <a:endParaRPr b="1" sz="2200" u="sng">
              <a:solidFill>
                <a:srgbClr val="4C3282"/>
              </a:solidFill>
              <a:latin typeface="Quattrocento Sans"/>
              <a:ea typeface="Quattrocento Sans"/>
              <a:cs typeface="Quattrocento Sans"/>
              <a:sym typeface="Quattrocento Sans"/>
            </a:endParaRPr>
          </a:p>
          <a:p>
            <a:pPr indent="-129222" lvl="1" marL="264795" marR="0" rtl="0" algn="l">
              <a:lnSpc>
                <a:spcPct val="90000"/>
              </a:lnSpc>
              <a:spcBef>
                <a:spcPts val="4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get(index): </a:t>
            </a:r>
            <a:r>
              <a:rPr b="0" i="0" lang="en-US" sz="2200" u="none" cap="none" strike="noStrike">
                <a:solidFill>
                  <a:schemeClr val="dk1"/>
                </a:solidFill>
                <a:latin typeface="Quattrocento Sans"/>
                <a:ea typeface="Quattrocento Sans"/>
                <a:cs typeface="Quattrocento Sans"/>
                <a:sym typeface="Quattrocento Sans"/>
              </a:rPr>
              <a:t>returns the item at the given index</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set(value, index): </a:t>
            </a:r>
            <a:r>
              <a:rPr b="0" i="0" lang="en-US" sz="2200" u="none" cap="none" strike="noStrike">
                <a:solidFill>
                  <a:schemeClr val="dk1"/>
                </a:solidFill>
                <a:latin typeface="Quattrocento Sans"/>
                <a:ea typeface="Quattrocento Sans"/>
                <a:cs typeface="Quattrocento Sans"/>
                <a:sym typeface="Quattrocento Sans"/>
              </a:rPr>
              <a:t>sets the item at the given index to the given value</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append(value): </a:t>
            </a:r>
            <a:r>
              <a:rPr b="0" i="0" lang="en-US" sz="2200" u="none" cap="none" strike="noStrike">
                <a:solidFill>
                  <a:schemeClr val="dk1"/>
                </a:solidFill>
                <a:latin typeface="Quattrocento Sans"/>
                <a:ea typeface="Quattrocento Sans"/>
                <a:cs typeface="Quattrocento Sans"/>
                <a:sym typeface="Quattrocento Sans"/>
              </a:rPr>
              <a:t>adds the given item to the end of the list</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insert(value, index): </a:t>
            </a:r>
            <a:r>
              <a:rPr b="0" i="0" lang="en-US" sz="2200" u="none" cap="none" strike="noStrike">
                <a:solidFill>
                  <a:schemeClr val="dk1"/>
                </a:solidFill>
                <a:latin typeface="Quattrocento Sans"/>
                <a:ea typeface="Quattrocento Sans"/>
                <a:cs typeface="Quattrocento Sans"/>
                <a:sym typeface="Quattrocento Sans"/>
              </a:rPr>
              <a:t>insert the given item at the given index maintaining order</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delete(index): </a:t>
            </a:r>
            <a:r>
              <a:rPr b="0" i="0" lang="en-US" sz="2200" u="none" cap="none" strike="noStrike">
                <a:solidFill>
                  <a:schemeClr val="dk1"/>
                </a:solidFill>
                <a:latin typeface="Quattrocento Sans"/>
                <a:ea typeface="Quattrocento Sans"/>
                <a:cs typeface="Quattrocento Sans"/>
                <a:sym typeface="Quattrocento Sans"/>
              </a:rPr>
              <a:t>removes the item at the given index maintaining order</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size(): </a:t>
            </a:r>
            <a:r>
              <a:rPr b="0" i="0" lang="en-US" sz="2200" u="none" cap="none" strike="noStrike">
                <a:solidFill>
                  <a:schemeClr val="dk1"/>
                </a:solidFill>
                <a:latin typeface="Quattrocento Sans"/>
                <a:ea typeface="Quattrocento Sans"/>
                <a:cs typeface="Quattrocento Sans"/>
                <a:sym typeface="Quattrocento Sans"/>
              </a:rPr>
              <a:t>returns the number of elements in the list</a:t>
            </a:r>
            <a:endParaRPr/>
          </a:p>
        </p:txBody>
      </p:sp>
      <p:sp>
        <p:nvSpPr>
          <p:cNvPr id="260" name="Google Shape;260;g120957a6ddb_0_83"/>
          <p:cNvSpPr txBox="1"/>
          <p:nvPr/>
        </p:nvSpPr>
        <p:spPr>
          <a:xfrm>
            <a:off x="6228325" y="5083700"/>
            <a:ext cx="5789700" cy="1413000"/>
          </a:xfrm>
          <a:prstGeom prst="rect">
            <a:avLst/>
          </a:prstGeom>
          <a:noFill/>
          <a:ln>
            <a:noFill/>
          </a:ln>
        </p:spPr>
        <p:txBody>
          <a:bodyPr anchorCtr="0" anchor="t" bIns="91425" lIns="91425" spcFirstLastPara="1" rIns="91425" wrap="square" tIns="91425">
            <a:spAutoFit/>
          </a:bodyPr>
          <a:lstStyle/>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1"/>
                  </a:ext>
                </a:extLst>
              </a:rPr>
              <a:t>List&lt;String&gt; names = new ArrayList&lt;&gt;();</a:t>
            </a:r>
            <a:endParaRPr sz="1800">
              <a:solidFill>
                <a:schemeClr val="dk1"/>
              </a:solidFill>
              <a:latin typeface="Courier New"/>
              <a:ea typeface="Courier New"/>
              <a:cs typeface="Courier New"/>
              <a:sym typeface="Courier New"/>
              <a:extLst>
                <a:ext uri="http://customooxmlschemas.google.com/">
                  <go:slidesCustomData xmlns:go="http://customooxmlschemas.google.com/" textRoundtripDataId="2"/>
                </a:ext>
              </a:extLst>
            </a:endParaRPr>
          </a:p>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3"/>
                  </a:ext>
                </a:extLst>
              </a:rPr>
              <a:t>names.add("Anish");            </a:t>
            </a:r>
            <a:endParaRPr sz="1800">
              <a:solidFill>
                <a:schemeClr val="dk1"/>
              </a:solidFill>
              <a:latin typeface="Courier New"/>
              <a:ea typeface="Courier New"/>
              <a:cs typeface="Courier New"/>
              <a:sym typeface="Courier New"/>
              <a:extLst>
                <a:ext uri="http://customooxmlschemas.google.com/">
                  <go:slidesCustomData xmlns:go="http://customooxmlschemas.google.com/" textRoundtripDataId="4"/>
                </a:ext>
              </a:extLst>
            </a:endParaRPr>
          </a:p>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5"/>
                  </a:ext>
                </a:extLst>
              </a:rPr>
              <a:t>names.add("Amanda");</a:t>
            </a:r>
            <a:endParaRPr sz="1800">
              <a:solidFill>
                <a:schemeClr val="dk1"/>
              </a:solidFill>
              <a:latin typeface="Courier New"/>
              <a:ea typeface="Courier New"/>
              <a:cs typeface="Courier New"/>
              <a:sym typeface="Courier New"/>
              <a:extLst>
                <a:ext uri="http://customooxmlschemas.google.com/">
                  <go:slidesCustomData xmlns:go="http://customooxmlschemas.google.com/" textRoundtripDataId="6"/>
                </a:ext>
              </a:extLst>
            </a:endParaRPr>
          </a:p>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7"/>
                  </a:ext>
                </a:extLst>
              </a:rPr>
              <a:t>names.add(0, "Brian");</a:t>
            </a:r>
            <a:endParaRPr sz="1800">
              <a:latin typeface="Courier New"/>
              <a:ea typeface="Courier New"/>
              <a:cs typeface="Courier New"/>
              <a:sym typeface="Courier New"/>
            </a:endParaRPr>
          </a:p>
        </p:txBody>
      </p:sp>
      <p:sp>
        <p:nvSpPr>
          <p:cNvPr id="261" name="Google Shape;261;g120957a6ddb_0_83"/>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20957a6ddb_0_94"/>
          <p:cNvSpPr/>
          <p:nvPr/>
        </p:nvSpPr>
        <p:spPr>
          <a:xfrm>
            <a:off x="8105033" y="1068198"/>
            <a:ext cx="3842700" cy="5217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8" name="Google Shape;268;g120957a6ddb_0_94"/>
          <p:cNvSpPr/>
          <p:nvPr/>
        </p:nvSpPr>
        <p:spPr>
          <a:xfrm>
            <a:off x="3899588" y="1065931"/>
            <a:ext cx="3918900" cy="5631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9" name="Google Shape;269;g120957a6ddb_0_94"/>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Case Study: List Implementations</a:t>
            </a:r>
            <a:endParaRPr/>
          </a:p>
        </p:txBody>
      </p:sp>
      <p:sp>
        <p:nvSpPr>
          <p:cNvPr id="270" name="Google Shape;270;g120957a6ddb_0_94"/>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71" name="Google Shape;271;g120957a6ddb_0_94"/>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grpSp>
        <p:nvGrpSpPr>
          <p:cNvPr id="272" name="Google Shape;272;g120957a6ddb_0_94"/>
          <p:cNvGrpSpPr/>
          <p:nvPr/>
        </p:nvGrpSpPr>
        <p:grpSpPr>
          <a:xfrm>
            <a:off x="577321" y="1614231"/>
            <a:ext cx="2805379" cy="2750562"/>
            <a:chOff x="908856" y="1530095"/>
            <a:chExt cx="2805379" cy="2750562"/>
          </a:xfrm>
        </p:grpSpPr>
        <p:sp>
          <p:nvSpPr>
            <p:cNvPr id="273" name="Google Shape;273;g120957a6ddb_0_94"/>
            <p:cNvSpPr/>
            <p:nvPr/>
          </p:nvSpPr>
          <p:spPr>
            <a:xfrm>
              <a:off x="908857" y="2061557"/>
              <a:ext cx="2773200" cy="22191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74" name="Google Shape;274;g120957a6ddb_0_94"/>
            <p:cNvSpPr/>
            <p:nvPr/>
          </p:nvSpPr>
          <p:spPr>
            <a:xfrm>
              <a:off x="908856" y="1530095"/>
              <a:ext cx="27732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List ADT</a:t>
              </a:r>
              <a:endParaRPr/>
            </a:p>
          </p:txBody>
        </p:sp>
        <p:sp>
          <p:nvSpPr>
            <p:cNvPr id="275" name="Google Shape;275;g120957a6ddb_0_94"/>
            <p:cNvSpPr txBox="1"/>
            <p:nvPr/>
          </p:nvSpPr>
          <p:spPr>
            <a:xfrm>
              <a:off x="1026835" y="2919920"/>
              <a:ext cx="2687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get(index)</a:t>
              </a:r>
              <a:r>
                <a:rPr lang="en-US" sz="1200">
                  <a:solidFill>
                    <a:schemeClr val="dk1"/>
                  </a:solidFill>
                  <a:latin typeface="Quattrocento Sans"/>
                  <a:ea typeface="Quattrocento Sans"/>
                  <a:cs typeface="Quattrocento Sans"/>
                  <a:sym typeface="Quattrocento Sans"/>
                </a:rPr>
                <a:t> return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set(item, index)</a:t>
              </a:r>
              <a:r>
                <a:rPr lang="en-US" sz="1200">
                  <a:solidFill>
                    <a:schemeClr val="dk1"/>
                  </a:solidFill>
                  <a:latin typeface="Quattrocento Sans"/>
                  <a:ea typeface="Quattrocento Sans"/>
                  <a:cs typeface="Quattrocento Sans"/>
                  <a:sym typeface="Quattrocento Sans"/>
                </a:rPr>
                <a:t> replace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append(item)</a:t>
              </a:r>
              <a:r>
                <a:rPr lang="en-US" sz="1200">
                  <a:solidFill>
                    <a:schemeClr val="dk1"/>
                  </a:solidFill>
                  <a:latin typeface="Quattrocento Sans"/>
                  <a:ea typeface="Quattrocento Sans"/>
                  <a:cs typeface="Quattrocento Sans"/>
                  <a:sym typeface="Quattrocento Sans"/>
                </a:rPr>
                <a:t> add item to end of list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insert(item, index)</a:t>
              </a:r>
              <a:r>
                <a:rPr lang="en-US" sz="1200">
                  <a:solidFill>
                    <a:schemeClr val="dk1"/>
                  </a:solidFill>
                  <a:latin typeface="Quattrocento Sans"/>
                  <a:ea typeface="Quattrocento Sans"/>
                  <a:cs typeface="Quattrocento Sans"/>
                  <a:sym typeface="Quattrocento Sans"/>
                </a:rPr>
                <a:t> add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delete(index)</a:t>
              </a:r>
              <a:r>
                <a:rPr lang="en-US" sz="1200">
                  <a:solidFill>
                    <a:schemeClr val="dk1"/>
                  </a:solidFill>
                  <a:latin typeface="Quattrocento Sans"/>
                  <a:ea typeface="Quattrocento Sans"/>
                  <a:cs typeface="Quattrocento Sans"/>
                  <a:sym typeface="Quattrocento Sans"/>
                </a:rPr>
                <a:t> delete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p:txBody>
        </p:sp>
        <p:sp>
          <p:nvSpPr>
            <p:cNvPr id="276" name="Google Shape;276;g120957a6ddb_0_94"/>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277" name="Google Shape;277;g120957a6ddb_0_94"/>
            <p:cNvSpPr txBox="1"/>
            <p:nvPr/>
          </p:nvSpPr>
          <p:spPr>
            <a:xfrm>
              <a:off x="928934" y="2680374"/>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278" name="Google Shape;278;g120957a6ddb_0_94"/>
            <p:cNvSpPr txBox="1"/>
            <p:nvPr/>
          </p:nvSpPr>
          <p:spPr>
            <a:xfrm>
              <a:off x="1098581" y="2310260"/>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grpSp>
        <p:nvGrpSpPr>
          <p:cNvPr id="279" name="Google Shape;279;g120957a6ddb_0_94"/>
          <p:cNvGrpSpPr/>
          <p:nvPr/>
        </p:nvGrpSpPr>
        <p:grpSpPr>
          <a:xfrm>
            <a:off x="4544382" y="1759031"/>
            <a:ext cx="2657700" cy="3851245"/>
            <a:chOff x="908858" y="1530095"/>
            <a:chExt cx="2657700" cy="3851245"/>
          </a:xfrm>
        </p:grpSpPr>
        <p:sp>
          <p:nvSpPr>
            <p:cNvPr id="280" name="Google Shape;280;g120957a6ddb_0_94"/>
            <p:cNvSpPr/>
            <p:nvPr/>
          </p:nvSpPr>
          <p:spPr>
            <a:xfrm>
              <a:off x="908858" y="2061556"/>
              <a:ext cx="2657700" cy="31926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1" name="Google Shape;281;g120957a6ddb_0_94"/>
            <p:cNvSpPr/>
            <p:nvPr/>
          </p:nvSpPr>
          <p:spPr>
            <a:xfrm>
              <a:off x="908858" y="1530095"/>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282" name="Google Shape;282;g120957a6ddb_0_94"/>
            <p:cNvSpPr txBox="1"/>
            <p:nvPr/>
          </p:nvSpPr>
          <p:spPr>
            <a:xfrm>
              <a:off x="1014216" y="2887740"/>
              <a:ext cx="25521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return data[index]</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data[index] =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data[size]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shift values to make hole at index, data[index]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shift following values forward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a:p>
              <a:pPr indent="0" lvl="0" marL="0" marR="0" rtl="0" algn="l">
                <a:spcBef>
                  <a:spcPts val="0"/>
                </a:spcBef>
                <a:spcAft>
                  <a:spcPts val="0"/>
                </a:spcAft>
                <a:buNone/>
              </a:pPr>
              <a:r>
                <a:t/>
              </a:r>
              <a:endParaRPr sz="1200">
                <a:solidFill>
                  <a:schemeClr val="dk1"/>
                </a:solidFill>
                <a:latin typeface="Courier New"/>
                <a:ea typeface="Courier New"/>
                <a:cs typeface="Courier New"/>
                <a:sym typeface="Courier New"/>
              </a:endParaRPr>
            </a:p>
          </p:txBody>
        </p:sp>
        <p:sp>
          <p:nvSpPr>
            <p:cNvPr id="283" name="Google Shape;283;g120957a6ddb_0_94"/>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284" name="Google Shape;284;g120957a6ddb_0_94"/>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285" name="Google Shape;285;g120957a6ddb_0_94"/>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pSp>
        <p:nvGrpSpPr>
          <p:cNvPr id="286" name="Google Shape;286;g120957a6ddb_0_94"/>
          <p:cNvGrpSpPr/>
          <p:nvPr/>
        </p:nvGrpSpPr>
        <p:grpSpPr>
          <a:xfrm>
            <a:off x="8740433" y="1761298"/>
            <a:ext cx="2666450" cy="3724061"/>
            <a:chOff x="900108" y="1530095"/>
            <a:chExt cx="2666450" cy="3724061"/>
          </a:xfrm>
        </p:grpSpPr>
        <p:sp>
          <p:nvSpPr>
            <p:cNvPr id="287" name="Google Shape;287;g120957a6ddb_0_94"/>
            <p:cNvSpPr/>
            <p:nvPr/>
          </p:nvSpPr>
          <p:spPr>
            <a:xfrm>
              <a:off x="908858" y="2061556"/>
              <a:ext cx="2657700" cy="31926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8" name="Google Shape;288;g120957a6ddb_0_94"/>
            <p:cNvSpPr/>
            <p:nvPr/>
          </p:nvSpPr>
          <p:spPr>
            <a:xfrm>
              <a:off x="908858" y="1530095"/>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289" name="Google Shape;289;g120957a6ddb_0_94"/>
            <p:cNvSpPr txBox="1"/>
            <p:nvPr/>
          </p:nvSpPr>
          <p:spPr>
            <a:xfrm>
              <a:off x="998577" y="2920162"/>
              <a:ext cx="2552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loop until index, return node’s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loop until index, update node’s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create new node, update next of last node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create new node, loop until index, update next fields</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loop until index, skip node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p:txBody>
        </p:sp>
        <p:sp>
          <p:nvSpPr>
            <p:cNvPr id="290" name="Google Shape;290;g120957a6ddb_0_94"/>
            <p:cNvSpPr txBox="1"/>
            <p:nvPr/>
          </p:nvSpPr>
          <p:spPr>
            <a:xfrm>
              <a:off x="928946" y="2108378"/>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291" name="Google Shape;291;g120957a6ddb_0_94"/>
            <p:cNvSpPr txBox="1"/>
            <p:nvPr/>
          </p:nvSpPr>
          <p:spPr>
            <a:xfrm>
              <a:off x="900108" y="2708653"/>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292" name="Google Shape;292;g120957a6ddb_0_94"/>
            <p:cNvSpPr txBox="1"/>
            <p:nvPr/>
          </p:nvSpPr>
          <p:spPr>
            <a:xfrm>
              <a:off x="1014598" y="2323643"/>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293" name="Google Shape;293;g120957a6ddb_0_94"/>
          <p:cNvSpPr txBox="1"/>
          <p:nvPr/>
        </p:nvSpPr>
        <p:spPr>
          <a:xfrm>
            <a:off x="3976855" y="1068198"/>
            <a:ext cx="3792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ArrayList</a:t>
            </a:r>
            <a:r>
              <a:rPr lang="en-US" sz="18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uses an Array as underlying storage</a:t>
            </a:r>
            <a:endParaRPr/>
          </a:p>
        </p:txBody>
      </p:sp>
      <p:sp>
        <p:nvSpPr>
          <p:cNvPr id="294" name="Google Shape;294;g120957a6ddb_0_94"/>
          <p:cNvSpPr txBox="1"/>
          <p:nvPr/>
        </p:nvSpPr>
        <p:spPr>
          <a:xfrm>
            <a:off x="8291895" y="1068198"/>
            <a:ext cx="356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LinkedList</a:t>
            </a:r>
            <a:endParaRPr sz="180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n-US" sz="1800">
                <a:solidFill>
                  <a:schemeClr val="dk1"/>
                </a:solidFill>
                <a:latin typeface="Quattrocento Sans"/>
                <a:ea typeface="Quattrocento Sans"/>
                <a:cs typeface="Quattrocento Sans"/>
                <a:sym typeface="Quattrocento Sans"/>
              </a:rPr>
              <a:t>uses nodes as underlying storage</a:t>
            </a:r>
            <a:endParaRPr/>
          </a:p>
        </p:txBody>
      </p:sp>
      <p:graphicFrame>
        <p:nvGraphicFramePr>
          <p:cNvPr id="295" name="Google Shape;295;g120957a6ddb_0_94"/>
          <p:cNvGraphicFramePr/>
          <p:nvPr/>
        </p:nvGraphicFramePr>
        <p:xfrm>
          <a:off x="4273375" y="5554029"/>
          <a:ext cx="3000000" cy="3000000"/>
        </p:xfrm>
        <a:graphic>
          <a:graphicData uri="http://schemas.openxmlformats.org/drawingml/2006/table">
            <a:tbl>
              <a:tblPr bandRow="1" firstRow="1">
                <a:noFill/>
                <a:tableStyleId>{C617032E-64CE-4285-A9F5-05B8AF86344B}</a:tableStyleId>
              </a:tblPr>
              <a:tblGrid>
                <a:gridCol w="633350"/>
                <a:gridCol w="633350"/>
                <a:gridCol w="633350"/>
                <a:gridCol w="633350"/>
                <a:gridCol w="633350"/>
              </a:tblGrid>
              <a:tr h="277325">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0</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1</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2</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3</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4</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r>
              <a:tr h="425000">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88.6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26.1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94.4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96" name="Google Shape;296;g120957a6ddb_0_94"/>
          <p:cNvSpPr/>
          <p:nvPr/>
        </p:nvSpPr>
        <p:spPr>
          <a:xfrm rot="-5400000">
            <a:off x="5162575" y="5424575"/>
            <a:ext cx="80700" cy="1859100"/>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297" name="Google Shape;297;g120957a6ddb_0_94"/>
          <p:cNvSpPr/>
          <p:nvPr/>
        </p:nvSpPr>
        <p:spPr>
          <a:xfrm rot="-5400000">
            <a:off x="6792263" y="5746924"/>
            <a:ext cx="80700" cy="1214400"/>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298" name="Google Shape;298;g120957a6ddb_0_94"/>
          <p:cNvGrpSpPr/>
          <p:nvPr/>
        </p:nvGrpSpPr>
        <p:grpSpPr>
          <a:xfrm>
            <a:off x="8596893" y="5643902"/>
            <a:ext cx="3036054" cy="444300"/>
            <a:chOff x="6161778" y="2203456"/>
            <a:chExt cx="3036054" cy="444300"/>
          </a:xfrm>
        </p:grpSpPr>
        <p:grpSp>
          <p:nvGrpSpPr>
            <p:cNvPr id="299" name="Google Shape;299;g120957a6ddb_0_94"/>
            <p:cNvGrpSpPr/>
            <p:nvPr/>
          </p:nvGrpSpPr>
          <p:grpSpPr>
            <a:xfrm>
              <a:off x="6161778" y="2213423"/>
              <a:ext cx="1018203" cy="434172"/>
              <a:chOff x="6161778" y="2213423"/>
              <a:chExt cx="1018203" cy="434172"/>
            </a:xfrm>
          </p:grpSpPr>
          <p:sp>
            <p:nvSpPr>
              <p:cNvPr id="300" name="Google Shape;300;g120957a6ddb_0_94"/>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01" name="Google Shape;301;g120957a6ddb_0_94"/>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02" name="Google Shape;302;g120957a6ddb_0_94"/>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88.6</a:t>
                </a:r>
                <a:endParaRPr/>
              </a:p>
            </p:txBody>
          </p:sp>
          <p:cxnSp>
            <p:nvCxnSpPr>
              <p:cNvPr id="303" name="Google Shape;303;g120957a6ddb_0_94"/>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304" name="Google Shape;304;g120957a6ddb_0_94"/>
            <p:cNvGrpSpPr/>
            <p:nvPr/>
          </p:nvGrpSpPr>
          <p:grpSpPr>
            <a:xfrm>
              <a:off x="7257824" y="2213422"/>
              <a:ext cx="1018203" cy="434172"/>
              <a:chOff x="6161778" y="2213423"/>
              <a:chExt cx="1018203" cy="434172"/>
            </a:xfrm>
          </p:grpSpPr>
          <p:sp>
            <p:nvSpPr>
              <p:cNvPr id="305" name="Google Shape;305;g120957a6ddb_0_94"/>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06" name="Google Shape;306;g120957a6ddb_0_94"/>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07" name="Google Shape;307;g120957a6ddb_0_94"/>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26.1</a:t>
                </a:r>
                <a:endParaRPr/>
              </a:p>
            </p:txBody>
          </p:sp>
          <p:cxnSp>
            <p:nvCxnSpPr>
              <p:cNvPr id="308" name="Google Shape;308;g120957a6ddb_0_94"/>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309" name="Google Shape;309;g120957a6ddb_0_94"/>
            <p:cNvGrpSpPr/>
            <p:nvPr/>
          </p:nvGrpSpPr>
          <p:grpSpPr>
            <a:xfrm>
              <a:off x="8351586" y="2203456"/>
              <a:ext cx="846190" cy="434172"/>
              <a:chOff x="6161778" y="2213423"/>
              <a:chExt cx="846190" cy="434172"/>
            </a:xfrm>
          </p:grpSpPr>
          <p:sp>
            <p:nvSpPr>
              <p:cNvPr id="310" name="Google Shape;310;g120957a6ddb_0_94"/>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11" name="Google Shape;311;g120957a6ddb_0_94"/>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12" name="Google Shape;312;g120957a6ddb_0_94"/>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94.4</a:t>
                </a:r>
                <a:endParaRPr/>
              </a:p>
            </p:txBody>
          </p:sp>
        </p:grpSp>
        <p:cxnSp>
          <p:nvCxnSpPr>
            <p:cNvPr id="313" name="Google Shape;313;g120957a6ddb_0_94"/>
            <p:cNvCxnSpPr/>
            <p:nvPr/>
          </p:nvCxnSpPr>
          <p:spPr>
            <a:xfrm flipH="1">
              <a:off x="8973732" y="2203456"/>
              <a:ext cx="224100" cy="444300"/>
            </a:xfrm>
            <a:prstGeom prst="straightConnector1">
              <a:avLst/>
            </a:prstGeom>
            <a:noFill/>
            <a:ln cap="flat" cmpd="sng" w="9525">
              <a:solidFill>
                <a:srgbClr val="B6A479"/>
              </a:solidFill>
              <a:prstDash val="solid"/>
              <a:round/>
              <a:headEnd len="sm" w="sm" type="none"/>
              <a:tailEnd len="sm" w="sm" type="none"/>
            </a:ln>
          </p:spPr>
        </p:cxnSp>
      </p:grpSp>
      <p:sp>
        <p:nvSpPr>
          <p:cNvPr id="314" name="Google Shape;314;g120957a6ddb_0_94"/>
          <p:cNvSpPr txBox="1"/>
          <p:nvPr/>
        </p:nvSpPr>
        <p:spPr>
          <a:xfrm>
            <a:off x="4940622" y="6409070"/>
            <a:ext cx="52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list</a:t>
            </a:r>
            <a:endParaRPr/>
          </a:p>
        </p:txBody>
      </p:sp>
      <p:sp>
        <p:nvSpPr>
          <p:cNvPr id="315" name="Google Shape;315;g120957a6ddb_0_94"/>
          <p:cNvSpPr txBox="1"/>
          <p:nvPr/>
        </p:nvSpPr>
        <p:spPr>
          <a:xfrm>
            <a:off x="6328173" y="6409070"/>
            <a:ext cx="103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free space</a:t>
            </a:r>
            <a:endParaRPr/>
          </a:p>
        </p:txBody>
      </p:sp>
      <p:pic>
        <p:nvPicPr>
          <p:cNvPr descr="art08_03" id="316" name="Google Shape;316;g120957a6ddb_0_94"/>
          <p:cNvPicPr preferRelativeResize="0"/>
          <p:nvPr/>
        </p:nvPicPr>
        <p:blipFill rotWithShape="1">
          <a:blip r:embed="rId3">
            <a:alphaModFix/>
          </a:blip>
          <a:srcRect b="0" l="0" r="0" t="0"/>
          <a:stretch/>
        </p:blipFill>
        <p:spPr>
          <a:xfrm>
            <a:off x="323925" y="4829177"/>
            <a:ext cx="3383625" cy="13850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120957a6ddb_0_14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Implementing Insert</a:t>
            </a:r>
            <a:endParaRPr/>
          </a:p>
        </p:txBody>
      </p:sp>
      <p:sp>
        <p:nvSpPr>
          <p:cNvPr id="323" name="Google Shape;323;g120957a6ddb_0_14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24" name="Google Shape;324;g120957a6ddb_0_148"/>
          <p:cNvSpPr/>
          <p:nvPr/>
        </p:nvSpPr>
        <p:spPr>
          <a:xfrm>
            <a:off x="2620339" y="1800698"/>
            <a:ext cx="6951300" cy="1870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325" name="Google Shape;325;g120957a6ddb_0_148"/>
          <p:cNvGraphicFramePr/>
          <p:nvPr/>
        </p:nvGraphicFramePr>
        <p:xfrm>
          <a:off x="4923617" y="2230328"/>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26" name="Google Shape;326;g120957a6ddb_0_148"/>
          <p:cNvSpPr txBox="1"/>
          <p:nvPr/>
        </p:nvSpPr>
        <p:spPr>
          <a:xfrm>
            <a:off x="2740263" y="2652254"/>
            <a:ext cx="2063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insert(10, 0)</a:t>
            </a:r>
            <a:endParaRPr/>
          </a:p>
        </p:txBody>
      </p:sp>
      <p:sp>
        <p:nvSpPr>
          <p:cNvPr id="327" name="Google Shape;327;g120957a6ddb_0_148"/>
          <p:cNvSpPr txBox="1"/>
          <p:nvPr/>
        </p:nvSpPr>
        <p:spPr>
          <a:xfrm>
            <a:off x="5158162" y="2664719"/>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328" name="Google Shape;328;g120957a6ddb_0_148"/>
          <p:cNvSpPr txBox="1"/>
          <p:nvPr/>
        </p:nvSpPr>
        <p:spPr>
          <a:xfrm>
            <a:off x="5979264" y="2664719"/>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329" name="Google Shape;329;g120957a6ddb_0_148"/>
          <p:cNvSpPr txBox="1"/>
          <p:nvPr/>
        </p:nvSpPr>
        <p:spPr>
          <a:xfrm>
            <a:off x="6800366" y="264949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330" name="Google Shape;330;g120957a6ddb_0_148"/>
          <p:cNvSpPr txBox="1"/>
          <p:nvPr/>
        </p:nvSpPr>
        <p:spPr>
          <a:xfrm>
            <a:off x="5241422" y="3186372"/>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31" name="Google Shape;331;g120957a6ddb_0_148"/>
          <p:cNvSpPr txBox="1"/>
          <p:nvPr/>
        </p:nvSpPr>
        <p:spPr>
          <a:xfrm>
            <a:off x="7507208" y="317963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332" name="Google Shape;332;g120957a6ddb_0_148"/>
          <p:cNvSpPr txBox="1"/>
          <p:nvPr/>
        </p:nvSpPr>
        <p:spPr>
          <a:xfrm>
            <a:off x="4169371" y="1835259"/>
            <a:ext cx="453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insert(element, index)</a:t>
            </a:r>
            <a:r>
              <a:rPr lang="en-US" sz="1800">
                <a:solidFill>
                  <a:schemeClr val="dk1"/>
                </a:solidFill>
                <a:latin typeface="Quattrocento Sans"/>
                <a:ea typeface="Quattrocento Sans"/>
                <a:cs typeface="Quattrocento Sans"/>
                <a:sym typeface="Quattrocento Sans"/>
              </a:rPr>
              <a:t> with shifting</a:t>
            </a:r>
            <a:endParaRPr/>
          </a:p>
        </p:txBody>
      </p:sp>
      <p:sp>
        <p:nvSpPr>
          <p:cNvPr id="333" name="Google Shape;333;g120957a6ddb_0_148"/>
          <p:cNvSpPr txBox="1"/>
          <p:nvPr/>
        </p:nvSpPr>
        <p:spPr>
          <a:xfrm>
            <a:off x="7593851" y="2652248"/>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334" name="Google Shape;334;g120957a6ddb_0_148"/>
          <p:cNvSpPr txBox="1"/>
          <p:nvPr/>
        </p:nvSpPr>
        <p:spPr>
          <a:xfrm>
            <a:off x="6786489" y="2664736"/>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335" name="Google Shape;335;g120957a6ddb_0_148"/>
          <p:cNvSpPr txBox="1"/>
          <p:nvPr/>
        </p:nvSpPr>
        <p:spPr>
          <a:xfrm>
            <a:off x="5979212" y="2664739"/>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336" name="Google Shape;336;g120957a6ddb_0_148"/>
          <p:cNvSpPr txBox="1"/>
          <p:nvPr/>
        </p:nvSpPr>
        <p:spPr>
          <a:xfrm>
            <a:off x="5097198" y="2664753"/>
            <a:ext cx="4284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337" name="Google Shape;337;g120957a6ddb_0_148"/>
          <p:cNvSpPr txBox="1"/>
          <p:nvPr/>
        </p:nvSpPr>
        <p:spPr>
          <a:xfrm>
            <a:off x="7507221" y="317965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338" name="Google Shape;338;g120957a6ddb_0_148"/>
          <p:cNvSpPr/>
          <p:nvPr/>
        </p:nvSpPr>
        <p:spPr>
          <a:xfrm>
            <a:off x="2620350" y="4543100"/>
            <a:ext cx="6951300" cy="2073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9" name="Google Shape;339;g120957a6ddb_0_148"/>
          <p:cNvSpPr txBox="1"/>
          <p:nvPr/>
        </p:nvSpPr>
        <p:spPr>
          <a:xfrm>
            <a:off x="2740263" y="5394654"/>
            <a:ext cx="2063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insert(10, 0)</a:t>
            </a:r>
            <a:endParaRPr/>
          </a:p>
        </p:txBody>
      </p:sp>
      <p:sp>
        <p:nvSpPr>
          <p:cNvPr id="340" name="Google Shape;340;g120957a6ddb_0_148"/>
          <p:cNvSpPr txBox="1"/>
          <p:nvPr/>
        </p:nvSpPr>
        <p:spPr>
          <a:xfrm>
            <a:off x="5116797" y="605308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41" name="Google Shape;341;g120957a6ddb_0_148"/>
          <p:cNvSpPr txBox="1"/>
          <p:nvPr/>
        </p:nvSpPr>
        <p:spPr>
          <a:xfrm>
            <a:off x="7445858" y="605308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342" name="Google Shape;342;g120957a6ddb_0_148"/>
          <p:cNvSpPr txBox="1"/>
          <p:nvPr/>
        </p:nvSpPr>
        <p:spPr>
          <a:xfrm>
            <a:off x="4169371" y="4577659"/>
            <a:ext cx="453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insert(element, index)</a:t>
            </a:r>
            <a:r>
              <a:rPr lang="en-US" sz="1800">
                <a:solidFill>
                  <a:schemeClr val="dk1"/>
                </a:solidFill>
                <a:latin typeface="Quattrocento Sans"/>
                <a:ea typeface="Quattrocento Sans"/>
                <a:cs typeface="Quattrocento Sans"/>
                <a:sym typeface="Quattrocento Sans"/>
              </a:rPr>
              <a:t> with shifting</a:t>
            </a:r>
            <a:endParaRPr/>
          </a:p>
        </p:txBody>
      </p:sp>
      <p:sp>
        <p:nvSpPr>
          <p:cNvPr id="343" name="Google Shape;343;g120957a6ddb_0_148"/>
          <p:cNvSpPr txBox="1"/>
          <p:nvPr/>
        </p:nvSpPr>
        <p:spPr>
          <a:xfrm>
            <a:off x="7445846" y="605308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grpSp>
        <p:nvGrpSpPr>
          <p:cNvPr id="344" name="Google Shape;344;g120957a6ddb_0_148"/>
          <p:cNvGrpSpPr/>
          <p:nvPr/>
        </p:nvGrpSpPr>
        <p:grpSpPr>
          <a:xfrm>
            <a:off x="5774343" y="5352702"/>
            <a:ext cx="3036054" cy="444300"/>
            <a:chOff x="6715693" y="2360965"/>
            <a:chExt cx="3036054" cy="444300"/>
          </a:xfrm>
        </p:grpSpPr>
        <p:grpSp>
          <p:nvGrpSpPr>
            <p:cNvPr id="345" name="Google Shape;345;g120957a6ddb_0_148"/>
            <p:cNvGrpSpPr/>
            <p:nvPr/>
          </p:nvGrpSpPr>
          <p:grpSpPr>
            <a:xfrm>
              <a:off x="6715693" y="2370932"/>
              <a:ext cx="1018203" cy="434172"/>
              <a:chOff x="6161778" y="2213423"/>
              <a:chExt cx="1018203" cy="434172"/>
            </a:xfrm>
          </p:grpSpPr>
          <p:sp>
            <p:nvSpPr>
              <p:cNvPr id="346" name="Google Shape;346;g120957a6ddb_0_1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47" name="Google Shape;347;g120957a6ddb_0_1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48" name="Google Shape;348;g120957a6ddb_0_1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3</a:t>
                </a:r>
                <a:endParaRPr/>
              </a:p>
            </p:txBody>
          </p:sp>
          <p:cxnSp>
            <p:nvCxnSpPr>
              <p:cNvPr id="349" name="Google Shape;349;g120957a6ddb_0_1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350" name="Google Shape;350;g120957a6ddb_0_148"/>
            <p:cNvGrpSpPr/>
            <p:nvPr/>
          </p:nvGrpSpPr>
          <p:grpSpPr>
            <a:xfrm>
              <a:off x="7811739" y="2370931"/>
              <a:ext cx="1018203" cy="434172"/>
              <a:chOff x="6161778" y="2213423"/>
              <a:chExt cx="1018203" cy="434172"/>
            </a:xfrm>
          </p:grpSpPr>
          <p:sp>
            <p:nvSpPr>
              <p:cNvPr id="351" name="Google Shape;351;g120957a6ddb_0_1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52" name="Google Shape;352;g120957a6ddb_0_1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53" name="Google Shape;353;g120957a6ddb_0_1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4</a:t>
                </a:r>
                <a:endParaRPr/>
              </a:p>
            </p:txBody>
          </p:sp>
          <p:cxnSp>
            <p:nvCxnSpPr>
              <p:cNvPr id="354" name="Google Shape;354;g120957a6ddb_0_1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355" name="Google Shape;355;g120957a6ddb_0_148"/>
            <p:cNvGrpSpPr/>
            <p:nvPr/>
          </p:nvGrpSpPr>
          <p:grpSpPr>
            <a:xfrm>
              <a:off x="8905501" y="2360965"/>
              <a:ext cx="846190" cy="434172"/>
              <a:chOff x="6161778" y="2213423"/>
              <a:chExt cx="846190" cy="434172"/>
            </a:xfrm>
          </p:grpSpPr>
          <p:sp>
            <p:nvSpPr>
              <p:cNvPr id="356" name="Google Shape;356;g120957a6ddb_0_1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57" name="Google Shape;357;g120957a6ddb_0_1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58" name="Google Shape;358;g120957a6ddb_0_1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5</a:t>
                </a:r>
                <a:endParaRPr b="1">
                  <a:solidFill>
                    <a:srgbClr val="4C3282"/>
                  </a:solidFill>
                  <a:latin typeface="Courier New"/>
                  <a:ea typeface="Courier New"/>
                  <a:cs typeface="Courier New"/>
                  <a:sym typeface="Courier New"/>
                </a:endParaRPr>
              </a:p>
            </p:txBody>
          </p:sp>
        </p:grpSp>
        <p:cxnSp>
          <p:nvCxnSpPr>
            <p:cNvPr id="359" name="Google Shape;359;g120957a6ddb_0_148"/>
            <p:cNvCxnSpPr/>
            <p:nvPr/>
          </p:nvCxnSpPr>
          <p:spPr>
            <a:xfrm flipH="1">
              <a:off x="9527647" y="2360965"/>
              <a:ext cx="224100" cy="444300"/>
            </a:xfrm>
            <a:prstGeom prst="straightConnector1">
              <a:avLst/>
            </a:prstGeom>
            <a:noFill/>
            <a:ln cap="flat" cmpd="sng" w="9525">
              <a:solidFill>
                <a:srgbClr val="B6A479"/>
              </a:solidFill>
              <a:prstDash val="solid"/>
              <a:round/>
              <a:headEnd len="sm" w="sm" type="none"/>
              <a:tailEnd len="sm" w="sm" type="none"/>
            </a:ln>
          </p:spPr>
        </p:cxnSp>
      </p:grpSp>
      <p:grpSp>
        <p:nvGrpSpPr>
          <p:cNvPr id="360" name="Google Shape;360;g120957a6ddb_0_148"/>
          <p:cNvGrpSpPr/>
          <p:nvPr/>
        </p:nvGrpSpPr>
        <p:grpSpPr>
          <a:xfrm>
            <a:off x="4707468" y="5357782"/>
            <a:ext cx="1018203" cy="434172"/>
            <a:chOff x="6161778" y="2213423"/>
            <a:chExt cx="1018203" cy="434172"/>
          </a:xfrm>
        </p:grpSpPr>
        <p:sp>
          <p:nvSpPr>
            <p:cNvPr id="361" name="Google Shape;361;g120957a6ddb_0_1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62" name="Google Shape;362;g120957a6ddb_0_1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63" name="Google Shape;363;g120957a6ddb_0_1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10</a:t>
              </a:r>
              <a:endParaRPr/>
            </a:p>
          </p:txBody>
        </p:sp>
        <p:cxnSp>
          <p:nvCxnSpPr>
            <p:cNvPr id="364" name="Google Shape;364;g120957a6ddb_0_1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sp>
        <p:nvSpPr>
          <p:cNvPr id="365" name="Google Shape;365;g120957a6ddb_0_148"/>
          <p:cNvSpPr/>
          <p:nvPr/>
        </p:nvSpPr>
        <p:spPr>
          <a:xfrm>
            <a:off x="4767152" y="1277880"/>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366" name="Google Shape;366;g120957a6ddb_0_148"/>
          <p:cNvSpPr/>
          <p:nvPr/>
        </p:nvSpPr>
        <p:spPr>
          <a:xfrm>
            <a:off x="4840058" y="3998636"/>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367" name="Google Shape;367;g120957a6ddb_0_14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20957a6ddb_0_19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Implementing Delete</a:t>
            </a:r>
            <a:endParaRPr/>
          </a:p>
        </p:txBody>
      </p:sp>
      <p:sp>
        <p:nvSpPr>
          <p:cNvPr id="374" name="Google Shape;374;g120957a6ddb_0_19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75" name="Google Shape;375;g120957a6ddb_0_198"/>
          <p:cNvSpPr/>
          <p:nvPr/>
        </p:nvSpPr>
        <p:spPr>
          <a:xfrm>
            <a:off x="2620339" y="1864918"/>
            <a:ext cx="6951300" cy="1870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376" name="Google Shape;376;g120957a6ddb_0_198"/>
          <p:cNvGraphicFramePr/>
          <p:nvPr/>
        </p:nvGraphicFramePr>
        <p:xfrm>
          <a:off x="4923617" y="2294548"/>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77" name="Google Shape;377;g120957a6ddb_0_198"/>
          <p:cNvSpPr txBox="1"/>
          <p:nvPr/>
        </p:nvSpPr>
        <p:spPr>
          <a:xfrm>
            <a:off x="5968029" y="2710421"/>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378" name="Google Shape;378;g120957a6ddb_0_198"/>
          <p:cNvSpPr txBox="1"/>
          <p:nvPr/>
        </p:nvSpPr>
        <p:spPr>
          <a:xfrm>
            <a:off x="6782214" y="2702483"/>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379" name="Google Shape;379;g120957a6ddb_0_198"/>
          <p:cNvSpPr txBox="1"/>
          <p:nvPr/>
        </p:nvSpPr>
        <p:spPr>
          <a:xfrm>
            <a:off x="7596399" y="2721993"/>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380" name="Google Shape;380;g120957a6ddb_0_198"/>
          <p:cNvSpPr txBox="1"/>
          <p:nvPr/>
        </p:nvSpPr>
        <p:spPr>
          <a:xfrm>
            <a:off x="5241422" y="3250592"/>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81" name="Google Shape;381;g120957a6ddb_0_198"/>
          <p:cNvSpPr txBox="1"/>
          <p:nvPr/>
        </p:nvSpPr>
        <p:spPr>
          <a:xfrm>
            <a:off x="7507221" y="325062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382" name="Google Shape;382;g120957a6ddb_0_198"/>
          <p:cNvSpPr txBox="1"/>
          <p:nvPr/>
        </p:nvSpPr>
        <p:spPr>
          <a:xfrm>
            <a:off x="4474351" y="1933670"/>
            <a:ext cx="329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delete(index)</a:t>
            </a:r>
            <a:r>
              <a:rPr lang="en-US" sz="1800">
                <a:solidFill>
                  <a:schemeClr val="dk1"/>
                </a:solidFill>
                <a:latin typeface="Quattrocento Sans"/>
                <a:ea typeface="Quattrocento Sans"/>
                <a:cs typeface="Quattrocento Sans"/>
                <a:sym typeface="Quattrocento Sans"/>
              </a:rPr>
              <a:t> with shifting</a:t>
            </a:r>
            <a:endParaRPr/>
          </a:p>
        </p:txBody>
      </p:sp>
      <p:sp>
        <p:nvSpPr>
          <p:cNvPr id="383" name="Google Shape;383;g120957a6ddb_0_198"/>
          <p:cNvSpPr txBox="1"/>
          <p:nvPr/>
        </p:nvSpPr>
        <p:spPr>
          <a:xfrm>
            <a:off x="2740237" y="2728939"/>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delete(0)</a:t>
            </a:r>
            <a:endParaRPr/>
          </a:p>
        </p:txBody>
      </p:sp>
      <p:sp>
        <p:nvSpPr>
          <p:cNvPr id="384" name="Google Shape;384;g120957a6ddb_0_198"/>
          <p:cNvSpPr txBox="1"/>
          <p:nvPr/>
        </p:nvSpPr>
        <p:spPr>
          <a:xfrm>
            <a:off x="5135429" y="2717415"/>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385" name="Google Shape;385;g120957a6ddb_0_198"/>
          <p:cNvSpPr txBox="1"/>
          <p:nvPr/>
        </p:nvSpPr>
        <p:spPr>
          <a:xfrm>
            <a:off x="5196277" y="2728967"/>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386" name="Google Shape;386;g120957a6ddb_0_198"/>
          <p:cNvSpPr txBox="1"/>
          <p:nvPr/>
        </p:nvSpPr>
        <p:spPr>
          <a:xfrm>
            <a:off x="5970524" y="272895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387" name="Google Shape;387;g120957a6ddb_0_198"/>
          <p:cNvSpPr txBox="1"/>
          <p:nvPr/>
        </p:nvSpPr>
        <p:spPr>
          <a:xfrm>
            <a:off x="6783520" y="2710430"/>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388" name="Google Shape;388;g120957a6ddb_0_198"/>
          <p:cNvSpPr txBox="1"/>
          <p:nvPr/>
        </p:nvSpPr>
        <p:spPr>
          <a:xfrm>
            <a:off x="7507221" y="3250618"/>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389" name="Google Shape;389;g120957a6ddb_0_198"/>
          <p:cNvSpPr/>
          <p:nvPr/>
        </p:nvSpPr>
        <p:spPr>
          <a:xfrm>
            <a:off x="2620339" y="4567568"/>
            <a:ext cx="6951300" cy="1870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90" name="Google Shape;390;g120957a6ddb_0_198"/>
          <p:cNvSpPr txBox="1"/>
          <p:nvPr/>
        </p:nvSpPr>
        <p:spPr>
          <a:xfrm>
            <a:off x="5241422" y="5953242"/>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91" name="Google Shape;391;g120957a6ddb_0_198"/>
          <p:cNvSpPr txBox="1"/>
          <p:nvPr/>
        </p:nvSpPr>
        <p:spPr>
          <a:xfrm>
            <a:off x="7507221" y="595327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392" name="Google Shape;392;g120957a6ddb_0_198"/>
          <p:cNvSpPr txBox="1"/>
          <p:nvPr/>
        </p:nvSpPr>
        <p:spPr>
          <a:xfrm>
            <a:off x="4474351" y="4636320"/>
            <a:ext cx="329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delete(index)</a:t>
            </a:r>
            <a:r>
              <a:rPr lang="en-US" sz="1800">
                <a:solidFill>
                  <a:schemeClr val="dk1"/>
                </a:solidFill>
                <a:latin typeface="Quattrocento Sans"/>
                <a:ea typeface="Quattrocento Sans"/>
                <a:cs typeface="Quattrocento Sans"/>
                <a:sym typeface="Quattrocento Sans"/>
              </a:rPr>
              <a:t> with shifting</a:t>
            </a:r>
            <a:endParaRPr/>
          </a:p>
        </p:txBody>
      </p:sp>
      <p:sp>
        <p:nvSpPr>
          <p:cNvPr id="393" name="Google Shape;393;g120957a6ddb_0_198"/>
          <p:cNvSpPr txBox="1"/>
          <p:nvPr/>
        </p:nvSpPr>
        <p:spPr>
          <a:xfrm>
            <a:off x="2620362" y="5336552"/>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delete(0)</a:t>
            </a:r>
            <a:endParaRPr/>
          </a:p>
        </p:txBody>
      </p:sp>
      <p:sp>
        <p:nvSpPr>
          <p:cNvPr id="394" name="Google Shape;394;g120957a6ddb_0_198"/>
          <p:cNvSpPr txBox="1"/>
          <p:nvPr/>
        </p:nvSpPr>
        <p:spPr>
          <a:xfrm>
            <a:off x="7507221" y="595326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grpSp>
        <p:nvGrpSpPr>
          <p:cNvPr id="395" name="Google Shape;395;g120957a6ddb_0_198"/>
          <p:cNvGrpSpPr/>
          <p:nvPr/>
        </p:nvGrpSpPr>
        <p:grpSpPr>
          <a:xfrm>
            <a:off x="5935818" y="5299040"/>
            <a:ext cx="3036054" cy="444300"/>
            <a:chOff x="6715693" y="2360965"/>
            <a:chExt cx="3036054" cy="444300"/>
          </a:xfrm>
        </p:grpSpPr>
        <p:grpSp>
          <p:nvGrpSpPr>
            <p:cNvPr id="396" name="Google Shape;396;g120957a6ddb_0_198"/>
            <p:cNvGrpSpPr/>
            <p:nvPr/>
          </p:nvGrpSpPr>
          <p:grpSpPr>
            <a:xfrm>
              <a:off x="6715693" y="2370932"/>
              <a:ext cx="1018203" cy="434172"/>
              <a:chOff x="6161778" y="2213423"/>
              <a:chExt cx="1018203" cy="434172"/>
            </a:xfrm>
          </p:grpSpPr>
          <p:sp>
            <p:nvSpPr>
              <p:cNvPr id="397" name="Google Shape;397;g120957a6ddb_0_1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98" name="Google Shape;398;g120957a6ddb_0_1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399" name="Google Shape;399;g120957a6ddb_0_1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3</a:t>
                </a:r>
                <a:endParaRPr/>
              </a:p>
            </p:txBody>
          </p:sp>
          <p:cxnSp>
            <p:nvCxnSpPr>
              <p:cNvPr id="400" name="Google Shape;400;g120957a6ddb_0_19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01" name="Google Shape;401;g120957a6ddb_0_198"/>
            <p:cNvGrpSpPr/>
            <p:nvPr/>
          </p:nvGrpSpPr>
          <p:grpSpPr>
            <a:xfrm>
              <a:off x="7811739" y="2370931"/>
              <a:ext cx="1018203" cy="434172"/>
              <a:chOff x="6161778" y="2213423"/>
              <a:chExt cx="1018203" cy="434172"/>
            </a:xfrm>
          </p:grpSpPr>
          <p:sp>
            <p:nvSpPr>
              <p:cNvPr id="402" name="Google Shape;402;g120957a6ddb_0_1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03" name="Google Shape;403;g120957a6ddb_0_1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04" name="Google Shape;404;g120957a6ddb_0_1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4</a:t>
                </a:r>
                <a:endParaRPr/>
              </a:p>
            </p:txBody>
          </p:sp>
          <p:cxnSp>
            <p:nvCxnSpPr>
              <p:cNvPr id="405" name="Google Shape;405;g120957a6ddb_0_19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06" name="Google Shape;406;g120957a6ddb_0_198"/>
            <p:cNvGrpSpPr/>
            <p:nvPr/>
          </p:nvGrpSpPr>
          <p:grpSpPr>
            <a:xfrm>
              <a:off x="8905501" y="2360965"/>
              <a:ext cx="846190" cy="434172"/>
              <a:chOff x="6161778" y="2213423"/>
              <a:chExt cx="846190" cy="434172"/>
            </a:xfrm>
          </p:grpSpPr>
          <p:sp>
            <p:nvSpPr>
              <p:cNvPr id="407" name="Google Shape;407;g120957a6ddb_0_1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08" name="Google Shape;408;g120957a6ddb_0_1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09" name="Google Shape;409;g120957a6ddb_0_1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5</a:t>
                </a:r>
                <a:endParaRPr b="1">
                  <a:solidFill>
                    <a:srgbClr val="4C3282"/>
                  </a:solidFill>
                  <a:latin typeface="Courier New"/>
                  <a:ea typeface="Courier New"/>
                  <a:cs typeface="Courier New"/>
                  <a:sym typeface="Courier New"/>
                </a:endParaRPr>
              </a:p>
            </p:txBody>
          </p:sp>
        </p:grpSp>
        <p:cxnSp>
          <p:nvCxnSpPr>
            <p:cNvPr id="410" name="Google Shape;410;g120957a6ddb_0_198"/>
            <p:cNvCxnSpPr/>
            <p:nvPr/>
          </p:nvCxnSpPr>
          <p:spPr>
            <a:xfrm flipH="1">
              <a:off x="9527647" y="2360965"/>
              <a:ext cx="224100" cy="444300"/>
            </a:xfrm>
            <a:prstGeom prst="straightConnector1">
              <a:avLst/>
            </a:prstGeom>
            <a:noFill/>
            <a:ln cap="flat" cmpd="sng" w="9525">
              <a:solidFill>
                <a:srgbClr val="B6A479"/>
              </a:solidFill>
              <a:prstDash val="solid"/>
              <a:round/>
              <a:headEnd len="sm" w="sm" type="none"/>
              <a:tailEnd len="sm" w="sm" type="none"/>
            </a:ln>
          </p:spPr>
        </p:cxnSp>
      </p:grpSp>
      <p:grpSp>
        <p:nvGrpSpPr>
          <p:cNvPr id="411" name="Google Shape;411;g120957a6ddb_0_198"/>
          <p:cNvGrpSpPr/>
          <p:nvPr/>
        </p:nvGrpSpPr>
        <p:grpSpPr>
          <a:xfrm>
            <a:off x="4868943" y="5304119"/>
            <a:ext cx="1018203" cy="434172"/>
            <a:chOff x="6161778" y="2213423"/>
            <a:chExt cx="1018203" cy="434172"/>
          </a:xfrm>
        </p:grpSpPr>
        <p:sp>
          <p:nvSpPr>
            <p:cNvPr id="412" name="Google Shape;412;g120957a6ddb_0_1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13" name="Google Shape;413;g120957a6ddb_0_1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14" name="Google Shape;414;g120957a6ddb_0_1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10</a:t>
              </a:r>
              <a:endParaRPr/>
            </a:p>
          </p:txBody>
        </p:sp>
        <p:cxnSp>
          <p:nvCxnSpPr>
            <p:cNvPr id="415" name="Google Shape;415;g120957a6ddb_0_19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sp>
        <p:nvSpPr>
          <p:cNvPr id="416" name="Google Shape;416;g120957a6ddb_0_198"/>
          <p:cNvSpPr/>
          <p:nvPr/>
        </p:nvSpPr>
        <p:spPr>
          <a:xfrm>
            <a:off x="4767152" y="1339964"/>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417" name="Google Shape;417;g120957a6ddb_0_198"/>
          <p:cNvSpPr/>
          <p:nvPr/>
        </p:nvSpPr>
        <p:spPr>
          <a:xfrm>
            <a:off x="4840058" y="4035986"/>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418" name="Google Shape;418;g120957a6ddb_0_19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8"/>
                                        </p:tgtEl>
                                      </p:cBhvr>
                                    </p:animEffect>
                                    <p:set>
                                      <p:cBhvr>
                                        <p:cTn dur="1" fill="hold">
                                          <p:stCondLst>
                                            <p:cond delay="1000"/>
                                          </p:stCondLst>
                                        </p:cTn>
                                        <p:tgtEl>
                                          <p:spTgt spid="3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1"/>
                                        </p:tgtEl>
                                      </p:cBhvr>
                                    </p:animEffect>
                                    <p:set>
                                      <p:cBhvr>
                                        <p:cTn dur="1" fill="hold">
                                          <p:stCondLst>
                                            <p:cond delay="1000"/>
                                          </p:stCondLst>
                                        </p:cTn>
                                        <p:tgtEl>
                                          <p:spTgt spid="4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94"/>
                                        </p:tgtEl>
                                      </p:cBhvr>
                                    </p:animEffect>
                                    <p:set>
                                      <p:cBhvr>
                                        <p:cTn dur="1" fill="hold">
                                          <p:stCondLst>
                                            <p:cond delay="1000"/>
                                          </p:stCondLst>
                                        </p:cTn>
                                        <p:tgtEl>
                                          <p:spTgt spid="3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20957a6ddb_0_24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Implementing Append</a:t>
            </a:r>
            <a:endParaRPr/>
          </a:p>
        </p:txBody>
      </p:sp>
      <p:sp>
        <p:nvSpPr>
          <p:cNvPr id="425" name="Google Shape;425;g120957a6ddb_0_24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26" name="Google Shape;426;g120957a6ddb_0_248"/>
          <p:cNvSpPr/>
          <p:nvPr/>
        </p:nvSpPr>
        <p:spPr>
          <a:xfrm>
            <a:off x="575250" y="1742925"/>
            <a:ext cx="6951300" cy="2868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427" name="Google Shape;427;g120957a6ddb_0_248"/>
          <p:cNvGraphicFramePr/>
          <p:nvPr/>
        </p:nvGraphicFramePr>
        <p:xfrm>
          <a:off x="791553" y="3573086"/>
          <a:ext cx="3000000" cy="3000000"/>
        </p:xfrm>
        <a:graphic>
          <a:graphicData uri="http://schemas.openxmlformats.org/drawingml/2006/table">
            <a:tbl>
              <a:tblPr bandRow="1" firstRow="1">
                <a:noFill/>
                <a:tableStyleId>{C617032E-64CE-4285-A9F5-05B8AF86344B}</a:tableStyleId>
              </a:tblPr>
              <a:tblGrid>
                <a:gridCol w="829825"/>
                <a:gridCol w="829825"/>
                <a:gridCol w="829825"/>
                <a:gridCol w="829825"/>
                <a:gridCol w="829825"/>
                <a:gridCol w="829825"/>
                <a:gridCol w="829825"/>
                <a:gridCol w="829825"/>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6</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428" name="Google Shape;428;g120957a6ddb_0_248"/>
          <p:cNvGraphicFramePr/>
          <p:nvPr/>
        </p:nvGraphicFramePr>
        <p:xfrm>
          <a:off x="2878517" y="2172553"/>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29" name="Google Shape;429;g120957a6ddb_0_248"/>
          <p:cNvSpPr txBox="1"/>
          <p:nvPr/>
        </p:nvSpPr>
        <p:spPr>
          <a:xfrm>
            <a:off x="695138" y="2591716"/>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append(2)</a:t>
            </a:r>
            <a:endParaRPr/>
          </a:p>
        </p:txBody>
      </p:sp>
      <p:sp>
        <p:nvSpPr>
          <p:cNvPr id="430" name="Google Shape;430;g120957a6ddb_0_248"/>
          <p:cNvSpPr txBox="1"/>
          <p:nvPr/>
        </p:nvSpPr>
        <p:spPr>
          <a:xfrm>
            <a:off x="3934164" y="2592467"/>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431" name="Google Shape;431;g120957a6ddb_0_248"/>
          <p:cNvSpPr txBox="1"/>
          <p:nvPr/>
        </p:nvSpPr>
        <p:spPr>
          <a:xfrm>
            <a:off x="5548807" y="2591716"/>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432" name="Google Shape;432;g120957a6ddb_0_248"/>
          <p:cNvSpPr txBox="1"/>
          <p:nvPr/>
        </p:nvSpPr>
        <p:spPr>
          <a:xfrm>
            <a:off x="3050265" y="309436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33" name="Google Shape;433;g120957a6ddb_0_248"/>
          <p:cNvSpPr txBox="1"/>
          <p:nvPr/>
        </p:nvSpPr>
        <p:spPr>
          <a:xfrm>
            <a:off x="2344900" y="1810434"/>
            <a:ext cx="35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append(element)</a:t>
            </a:r>
            <a:r>
              <a:rPr lang="en-US" sz="1800">
                <a:solidFill>
                  <a:schemeClr val="dk1"/>
                </a:solidFill>
                <a:latin typeface="Quattrocento Sans"/>
                <a:ea typeface="Quattrocento Sans"/>
                <a:cs typeface="Quattrocento Sans"/>
                <a:sym typeface="Quattrocento Sans"/>
              </a:rPr>
              <a:t> with growth</a:t>
            </a:r>
            <a:endParaRPr/>
          </a:p>
        </p:txBody>
      </p:sp>
      <p:sp>
        <p:nvSpPr>
          <p:cNvPr id="434" name="Google Shape;434;g120957a6ddb_0_248"/>
          <p:cNvSpPr txBox="1"/>
          <p:nvPr/>
        </p:nvSpPr>
        <p:spPr>
          <a:xfrm>
            <a:off x="4727705" y="2600385"/>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435" name="Google Shape;435;g120957a6ddb_0_248"/>
          <p:cNvSpPr txBox="1"/>
          <p:nvPr/>
        </p:nvSpPr>
        <p:spPr>
          <a:xfrm>
            <a:off x="3050274" y="2601355"/>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436" name="Google Shape;436;g120957a6ddb_0_248"/>
          <p:cNvSpPr txBox="1"/>
          <p:nvPr/>
        </p:nvSpPr>
        <p:spPr>
          <a:xfrm>
            <a:off x="5279401" y="31044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437" name="Google Shape;437;g120957a6ddb_0_248"/>
          <p:cNvSpPr txBox="1"/>
          <p:nvPr/>
        </p:nvSpPr>
        <p:spPr>
          <a:xfrm>
            <a:off x="4382875" y="4011726"/>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2</a:t>
            </a:r>
            <a:endParaRPr/>
          </a:p>
        </p:txBody>
      </p:sp>
      <p:sp>
        <p:nvSpPr>
          <p:cNvPr id="438" name="Google Shape;438;g120957a6ddb_0_248"/>
          <p:cNvSpPr txBox="1"/>
          <p:nvPr/>
        </p:nvSpPr>
        <p:spPr>
          <a:xfrm>
            <a:off x="5279401" y="311163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sp>
        <p:nvSpPr>
          <p:cNvPr id="439" name="Google Shape;439;g120957a6ddb_0_248"/>
          <p:cNvSpPr txBox="1"/>
          <p:nvPr/>
        </p:nvSpPr>
        <p:spPr>
          <a:xfrm>
            <a:off x="1001549" y="3980993"/>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440" name="Google Shape;440;g120957a6ddb_0_248"/>
          <p:cNvSpPr txBox="1"/>
          <p:nvPr/>
        </p:nvSpPr>
        <p:spPr>
          <a:xfrm>
            <a:off x="1885464" y="3981005"/>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441" name="Google Shape;441;g120957a6ddb_0_248"/>
          <p:cNvSpPr txBox="1"/>
          <p:nvPr/>
        </p:nvSpPr>
        <p:spPr>
          <a:xfrm>
            <a:off x="2743680" y="3980998"/>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442" name="Google Shape;442;g120957a6ddb_0_248"/>
          <p:cNvSpPr txBox="1"/>
          <p:nvPr/>
        </p:nvSpPr>
        <p:spPr>
          <a:xfrm>
            <a:off x="3563282" y="3981004"/>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443" name="Google Shape;443;g120957a6ddb_0_248"/>
          <p:cNvSpPr/>
          <p:nvPr/>
        </p:nvSpPr>
        <p:spPr>
          <a:xfrm>
            <a:off x="575252" y="1211330"/>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444" name="Google Shape;444;g120957a6ddb_0_248"/>
          <p:cNvSpPr/>
          <p:nvPr/>
        </p:nvSpPr>
        <p:spPr>
          <a:xfrm>
            <a:off x="5048525" y="4973600"/>
            <a:ext cx="6951300" cy="154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45" name="Google Shape;445;g120957a6ddb_0_248"/>
          <p:cNvSpPr txBox="1"/>
          <p:nvPr/>
        </p:nvSpPr>
        <p:spPr>
          <a:xfrm>
            <a:off x="4482613" y="5500916"/>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append(2)</a:t>
            </a:r>
            <a:endParaRPr/>
          </a:p>
        </p:txBody>
      </p:sp>
      <p:sp>
        <p:nvSpPr>
          <p:cNvPr id="446" name="Google Shape;446;g120957a6ddb_0_248"/>
          <p:cNvSpPr txBox="1"/>
          <p:nvPr/>
        </p:nvSpPr>
        <p:spPr>
          <a:xfrm>
            <a:off x="7308327" y="603466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47" name="Google Shape;447;g120957a6ddb_0_248"/>
          <p:cNvSpPr txBox="1"/>
          <p:nvPr/>
        </p:nvSpPr>
        <p:spPr>
          <a:xfrm>
            <a:off x="6818200" y="4973597"/>
            <a:ext cx="35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append(element)</a:t>
            </a:r>
            <a:r>
              <a:rPr lang="en-US" sz="1800">
                <a:solidFill>
                  <a:schemeClr val="dk1"/>
                </a:solidFill>
                <a:latin typeface="Quattrocento Sans"/>
                <a:ea typeface="Quattrocento Sans"/>
                <a:cs typeface="Quattrocento Sans"/>
                <a:sym typeface="Quattrocento Sans"/>
              </a:rPr>
              <a:t> with growth</a:t>
            </a:r>
            <a:endParaRPr/>
          </a:p>
        </p:txBody>
      </p:sp>
      <p:sp>
        <p:nvSpPr>
          <p:cNvPr id="448" name="Google Shape;448;g120957a6ddb_0_248"/>
          <p:cNvSpPr txBox="1"/>
          <p:nvPr/>
        </p:nvSpPr>
        <p:spPr>
          <a:xfrm>
            <a:off x="9537464" y="60447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449" name="Google Shape;449;g120957a6ddb_0_248"/>
          <p:cNvSpPr txBox="1"/>
          <p:nvPr/>
        </p:nvSpPr>
        <p:spPr>
          <a:xfrm>
            <a:off x="9537464" y="605193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grpSp>
        <p:nvGrpSpPr>
          <p:cNvPr id="450" name="Google Shape;450;g120957a6ddb_0_248"/>
          <p:cNvGrpSpPr/>
          <p:nvPr/>
        </p:nvGrpSpPr>
        <p:grpSpPr>
          <a:xfrm>
            <a:off x="7516718" y="5471694"/>
            <a:ext cx="1018203" cy="434172"/>
            <a:chOff x="6161778" y="2213423"/>
            <a:chExt cx="1018203" cy="434172"/>
          </a:xfrm>
        </p:grpSpPr>
        <p:sp>
          <p:nvSpPr>
            <p:cNvPr id="451" name="Google Shape;451;g120957a6ddb_0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52" name="Google Shape;452;g120957a6ddb_0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53" name="Google Shape;453;g120957a6ddb_0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3</a:t>
              </a:r>
              <a:endParaRPr/>
            </a:p>
          </p:txBody>
        </p:sp>
        <p:cxnSp>
          <p:nvCxnSpPr>
            <p:cNvPr id="454" name="Google Shape;454;g120957a6ddb_0_2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55" name="Google Shape;455;g120957a6ddb_0_248"/>
          <p:cNvGrpSpPr/>
          <p:nvPr/>
        </p:nvGrpSpPr>
        <p:grpSpPr>
          <a:xfrm>
            <a:off x="8612764" y="5471693"/>
            <a:ext cx="1018203" cy="434172"/>
            <a:chOff x="6161778" y="2213423"/>
            <a:chExt cx="1018203" cy="434172"/>
          </a:xfrm>
        </p:grpSpPr>
        <p:sp>
          <p:nvSpPr>
            <p:cNvPr id="456" name="Google Shape;456;g120957a6ddb_0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57" name="Google Shape;457;g120957a6ddb_0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58" name="Google Shape;458;g120957a6ddb_0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4</a:t>
              </a:r>
              <a:endParaRPr/>
            </a:p>
          </p:txBody>
        </p:sp>
        <p:cxnSp>
          <p:nvCxnSpPr>
            <p:cNvPr id="459" name="Google Shape;459;g120957a6ddb_0_2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60" name="Google Shape;460;g120957a6ddb_0_248"/>
          <p:cNvGrpSpPr/>
          <p:nvPr/>
        </p:nvGrpSpPr>
        <p:grpSpPr>
          <a:xfrm>
            <a:off x="9706526" y="5461727"/>
            <a:ext cx="846190" cy="434172"/>
            <a:chOff x="6161778" y="2213423"/>
            <a:chExt cx="846190" cy="434172"/>
          </a:xfrm>
        </p:grpSpPr>
        <p:sp>
          <p:nvSpPr>
            <p:cNvPr id="461" name="Google Shape;461;g120957a6ddb_0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62" name="Google Shape;462;g120957a6ddb_0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63" name="Google Shape;463;g120957a6ddb_0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5</a:t>
              </a:r>
              <a:endParaRPr b="1">
                <a:solidFill>
                  <a:srgbClr val="4C3282"/>
                </a:solidFill>
                <a:latin typeface="Courier New"/>
                <a:ea typeface="Courier New"/>
                <a:cs typeface="Courier New"/>
                <a:sym typeface="Courier New"/>
              </a:endParaRPr>
            </a:p>
          </p:txBody>
        </p:sp>
      </p:grpSp>
      <p:cxnSp>
        <p:nvCxnSpPr>
          <p:cNvPr id="464" name="Google Shape;464;g120957a6ddb_0_248"/>
          <p:cNvCxnSpPr/>
          <p:nvPr/>
        </p:nvCxnSpPr>
        <p:spPr>
          <a:xfrm flipH="1">
            <a:off x="10328672" y="5461727"/>
            <a:ext cx="224100" cy="444300"/>
          </a:xfrm>
          <a:prstGeom prst="straightConnector1">
            <a:avLst/>
          </a:prstGeom>
          <a:noFill/>
          <a:ln cap="flat" cmpd="sng" w="9525">
            <a:solidFill>
              <a:srgbClr val="B6A479"/>
            </a:solidFill>
            <a:prstDash val="solid"/>
            <a:round/>
            <a:headEnd len="sm" w="sm" type="none"/>
            <a:tailEnd len="sm" w="sm" type="none"/>
          </a:ln>
        </p:spPr>
      </p:cxnSp>
      <p:grpSp>
        <p:nvGrpSpPr>
          <p:cNvPr id="465" name="Google Shape;465;g120957a6ddb_0_248"/>
          <p:cNvGrpSpPr/>
          <p:nvPr/>
        </p:nvGrpSpPr>
        <p:grpSpPr>
          <a:xfrm>
            <a:off x="6449843" y="5466807"/>
            <a:ext cx="1018203" cy="434172"/>
            <a:chOff x="6161778" y="2213423"/>
            <a:chExt cx="1018203" cy="434172"/>
          </a:xfrm>
        </p:grpSpPr>
        <p:sp>
          <p:nvSpPr>
            <p:cNvPr id="466" name="Google Shape;466;g120957a6ddb_0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67" name="Google Shape;467;g120957a6ddb_0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68" name="Google Shape;468;g120957a6ddb_0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10</a:t>
              </a:r>
              <a:endParaRPr/>
            </a:p>
          </p:txBody>
        </p:sp>
        <p:cxnSp>
          <p:nvCxnSpPr>
            <p:cNvPr id="469" name="Google Shape;469;g120957a6ddb_0_2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70" name="Google Shape;470;g120957a6ddb_0_248"/>
          <p:cNvGrpSpPr/>
          <p:nvPr/>
        </p:nvGrpSpPr>
        <p:grpSpPr>
          <a:xfrm>
            <a:off x="10775701" y="5461727"/>
            <a:ext cx="846196" cy="444300"/>
            <a:chOff x="10775701" y="5461727"/>
            <a:chExt cx="846196" cy="444300"/>
          </a:xfrm>
        </p:grpSpPr>
        <p:grpSp>
          <p:nvGrpSpPr>
            <p:cNvPr id="471" name="Google Shape;471;g120957a6ddb_0_248"/>
            <p:cNvGrpSpPr/>
            <p:nvPr/>
          </p:nvGrpSpPr>
          <p:grpSpPr>
            <a:xfrm>
              <a:off x="10775701" y="5461727"/>
              <a:ext cx="846190" cy="434172"/>
              <a:chOff x="6161778" y="2213423"/>
              <a:chExt cx="846190" cy="434172"/>
            </a:xfrm>
          </p:grpSpPr>
          <p:sp>
            <p:nvSpPr>
              <p:cNvPr id="472" name="Google Shape;472;g120957a6ddb_0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73" name="Google Shape;473;g120957a6ddb_0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74" name="Google Shape;474;g120957a6ddb_0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2</a:t>
                </a:r>
                <a:endParaRPr b="1">
                  <a:solidFill>
                    <a:srgbClr val="4C3282"/>
                  </a:solidFill>
                  <a:latin typeface="Courier New"/>
                  <a:ea typeface="Courier New"/>
                  <a:cs typeface="Courier New"/>
                  <a:sym typeface="Courier New"/>
                </a:endParaRPr>
              </a:p>
            </p:txBody>
          </p:sp>
        </p:grpSp>
        <p:cxnSp>
          <p:nvCxnSpPr>
            <p:cNvPr id="475" name="Google Shape;475;g120957a6ddb_0_248"/>
            <p:cNvCxnSpPr/>
            <p:nvPr/>
          </p:nvCxnSpPr>
          <p:spPr>
            <a:xfrm flipH="1">
              <a:off x="11397797" y="5461727"/>
              <a:ext cx="224100" cy="444300"/>
            </a:xfrm>
            <a:prstGeom prst="straightConnector1">
              <a:avLst/>
            </a:prstGeom>
            <a:noFill/>
            <a:ln cap="flat" cmpd="sng" w="9525">
              <a:solidFill>
                <a:srgbClr val="B6A479"/>
              </a:solidFill>
              <a:prstDash val="solid"/>
              <a:round/>
              <a:headEnd len="sm" w="sm" type="none"/>
              <a:tailEnd len="sm" w="sm" type="none"/>
            </a:ln>
          </p:spPr>
        </p:cxnSp>
      </p:grpSp>
      <p:cxnSp>
        <p:nvCxnSpPr>
          <p:cNvPr id="476" name="Google Shape;476;g120957a6ddb_0_248"/>
          <p:cNvCxnSpPr/>
          <p:nvPr/>
        </p:nvCxnSpPr>
        <p:spPr>
          <a:xfrm>
            <a:off x="10435271" y="5688781"/>
            <a:ext cx="286200" cy="0"/>
          </a:xfrm>
          <a:prstGeom prst="straightConnector1">
            <a:avLst/>
          </a:prstGeom>
          <a:noFill/>
          <a:ln cap="flat" cmpd="sng" w="9525">
            <a:solidFill>
              <a:srgbClr val="B6A479"/>
            </a:solidFill>
            <a:prstDash val="solid"/>
            <a:round/>
            <a:headEnd len="sm" w="sm" type="none"/>
            <a:tailEnd len="med" w="med" type="triangle"/>
          </a:ln>
        </p:spPr>
      </p:cxnSp>
      <p:sp>
        <p:nvSpPr>
          <p:cNvPr id="477" name="Google Shape;477;g120957a6ddb_0_248"/>
          <p:cNvSpPr/>
          <p:nvPr/>
        </p:nvSpPr>
        <p:spPr>
          <a:xfrm>
            <a:off x="9342133" y="4420998"/>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478" name="Google Shape;478;g120957a6ddb_0_24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64"/>
                                        </p:tgtEl>
                                      </p:cBhvr>
                                    </p:animEffect>
                                    <p:set>
                                      <p:cBhvr>
                                        <p:cTn dur="1" fill="hold">
                                          <p:stCondLst>
                                            <p:cond delay="1000"/>
                                          </p:stCondLst>
                                        </p:cTn>
                                        <p:tgtEl>
                                          <p:spTgt spid="4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120957a6ddb_0_307"/>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Design Decisions</a:t>
            </a:r>
            <a:endParaRPr/>
          </a:p>
        </p:txBody>
      </p:sp>
      <p:sp>
        <p:nvSpPr>
          <p:cNvPr id="485" name="Google Shape;485;g120957a6ddb_0_307"/>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For every ADT there are lots of different ways to implement them</a:t>
            </a:r>
            <a:endParaRPr/>
          </a:p>
          <a:p>
            <a:pPr indent="-139700" lvl="0" marL="91440" rtl="0" algn="l">
              <a:lnSpc>
                <a:spcPct val="90000"/>
              </a:lnSpc>
              <a:spcBef>
                <a:spcPts val="1400"/>
              </a:spcBef>
              <a:spcAft>
                <a:spcPts val="0"/>
              </a:spcAft>
              <a:buSzPts val="2200"/>
              <a:buChar char=" "/>
            </a:pPr>
            <a:r>
              <a:rPr lang="en-US"/>
              <a:t>Based on your situation you should consider:</a:t>
            </a:r>
            <a:endParaRPr/>
          </a:p>
          <a:p>
            <a:pPr indent="-137159" lvl="1" marL="265176" rtl="0" algn="l">
              <a:lnSpc>
                <a:spcPct val="90000"/>
              </a:lnSpc>
              <a:spcBef>
                <a:spcPts val="400"/>
              </a:spcBef>
              <a:spcAft>
                <a:spcPts val="0"/>
              </a:spcAft>
              <a:buSzPts val="1800"/>
              <a:buChar char="-"/>
            </a:pPr>
            <a:r>
              <a:rPr lang="en-US"/>
              <a:t>Memory vs Speed</a:t>
            </a:r>
            <a:endParaRPr/>
          </a:p>
          <a:p>
            <a:pPr indent="-137159" lvl="1" marL="265176" rtl="0" algn="l">
              <a:lnSpc>
                <a:spcPct val="90000"/>
              </a:lnSpc>
              <a:spcBef>
                <a:spcPts val="600"/>
              </a:spcBef>
              <a:spcAft>
                <a:spcPts val="0"/>
              </a:spcAft>
              <a:buSzPts val="1800"/>
              <a:buChar char="-"/>
            </a:pPr>
            <a:r>
              <a:rPr lang="en-US"/>
              <a:t>Generic/Reusability vs Specific/Specialized</a:t>
            </a:r>
            <a:endParaRPr/>
          </a:p>
          <a:p>
            <a:pPr indent="-137159" lvl="1" marL="265176" rtl="0" algn="l">
              <a:lnSpc>
                <a:spcPct val="90000"/>
              </a:lnSpc>
              <a:spcBef>
                <a:spcPts val="600"/>
              </a:spcBef>
              <a:spcAft>
                <a:spcPts val="0"/>
              </a:spcAft>
              <a:buSzPts val="1800"/>
              <a:buChar char="-"/>
            </a:pPr>
            <a:r>
              <a:rPr lang="en-US"/>
              <a:t>One Function vs Another</a:t>
            </a:r>
            <a:endParaRPr/>
          </a:p>
          <a:p>
            <a:pPr indent="-137159" lvl="1" marL="265176" rtl="0" algn="l">
              <a:lnSpc>
                <a:spcPct val="90000"/>
              </a:lnSpc>
              <a:spcBef>
                <a:spcPts val="600"/>
              </a:spcBef>
              <a:spcAft>
                <a:spcPts val="0"/>
              </a:spcAft>
              <a:buSzPts val="1800"/>
              <a:buChar char="-"/>
            </a:pPr>
            <a:r>
              <a:rPr lang="en-US"/>
              <a:t>Robustness vs Performance</a:t>
            </a:r>
            <a:endParaRPr/>
          </a:p>
          <a:p>
            <a:pPr indent="-22859" lvl="1" marL="265176" rtl="0" algn="l">
              <a:lnSpc>
                <a:spcPct val="90000"/>
              </a:lnSpc>
              <a:spcBef>
                <a:spcPts val="600"/>
              </a:spcBef>
              <a:spcAft>
                <a:spcPts val="0"/>
              </a:spcAft>
              <a:buSzPts val="1800"/>
              <a:buNone/>
            </a:pPr>
            <a:r>
              <a:t/>
            </a:r>
            <a:endParaRPr/>
          </a:p>
          <a:p>
            <a:pPr indent="0" lvl="1" marL="128016" rtl="0" algn="l">
              <a:lnSpc>
                <a:spcPct val="90000"/>
              </a:lnSpc>
              <a:spcBef>
                <a:spcPts val="600"/>
              </a:spcBef>
              <a:spcAft>
                <a:spcPts val="0"/>
              </a:spcAft>
              <a:buSzPts val="2200"/>
              <a:buNone/>
            </a:pPr>
            <a:r>
              <a:rPr lang="en-US" sz="2200">
                <a:solidFill>
                  <a:srgbClr val="4C3282"/>
                </a:solidFill>
              </a:rPr>
              <a:t>This class is all about implementing ADTs based on making the right design tradeoffs!</a:t>
            </a:r>
            <a:endParaRPr/>
          </a:p>
          <a:p>
            <a:pPr indent="0" lvl="1" marL="128016" rtl="0" algn="l">
              <a:lnSpc>
                <a:spcPct val="90000"/>
              </a:lnSpc>
              <a:spcBef>
                <a:spcPts val="600"/>
              </a:spcBef>
              <a:spcAft>
                <a:spcPts val="0"/>
              </a:spcAft>
              <a:buSzPts val="2200"/>
              <a:buNone/>
            </a:pPr>
            <a:r>
              <a:rPr lang="en-US" sz="2200"/>
              <a:t>&gt; A common topic in interview questions</a:t>
            </a:r>
            <a:endParaRPr/>
          </a:p>
        </p:txBody>
      </p:sp>
      <p:sp>
        <p:nvSpPr>
          <p:cNvPr id="486" name="Google Shape;486;g120957a6ddb_0_30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487" name="Google Shape;487;g120957a6ddb_0_307"/>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40" name="Google Shape;140;p2"/>
          <p:cNvSpPr txBox="1"/>
          <p:nvPr>
            <p:ph type="title"/>
          </p:nvPr>
        </p:nvSpPr>
        <p:spPr>
          <a:xfrm>
            <a:off x="1428134" y="263276"/>
            <a:ext cx="2235008" cy="1014667"/>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Agenda</a:t>
            </a:r>
            <a:endParaRPr/>
          </a:p>
        </p:txBody>
      </p:sp>
      <p:sp>
        <p:nvSpPr>
          <p:cNvPr id="141" name="Google Shape;141;p2"/>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p>
            <a:pPr indent="-203200" lvl="1" marL="265176" rtl="0" algn="l">
              <a:lnSpc>
                <a:spcPct val="90000"/>
              </a:lnSpc>
              <a:spcBef>
                <a:spcPts val="0"/>
              </a:spcBef>
              <a:spcAft>
                <a:spcPts val="0"/>
              </a:spcAft>
              <a:buClr>
                <a:srgbClr val="4C3282"/>
              </a:buClr>
              <a:buSzPts val="3200"/>
              <a:buChar char="-"/>
            </a:pPr>
            <a:r>
              <a:rPr lang="en-US" sz="3200"/>
              <a:t>Dust off data structure cobwebs</a:t>
            </a:r>
            <a:endParaRPr/>
          </a:p>
          <a:p>
            <a:pPr indent="-203200" lvl="1" marL="265176" rtl="0" algn="l">
              <a:lnSpc>
                <a:spcPct val="90000"/>
              </a:lnSpc>
              <a:spcBef>
                <a:spcPts val="600"/>
              </a:spcBef>
              <a:spcAft>
                <a:spcPts val="0"/>
              </a:spcAft>
              <a:buClr>
                <a:srgbClr val="4C3282"/>
              </a:buClr>
              <a:buSzPts val="3200"/>
              <a:buChar char="-"/>
            </a:pPr>
            <a:r>
              <a:rPr lang="en-US" sz="3200"/>
              <a:t>List Case Study</a:t>
            </a:r>
            <a:endParaRPr sz="3200"/>
          </a:p>
          <a:p>
            <a:pPr indent="-203200" lvl="1" marL="265176" rtl="0" algn="l">
              <a:lnSpc>
                <a:spcPct val="90000"/>
              </a:lnSpc>
              <a:spcBef>
                <a:spcPts val="600"/>
              </a:spcBef>
              <a:spcAft>
                <a:spcPts val="0"/>
              </a:spcAft>
              <a:buSzPts val="3200"/>
              <a:buChar char="-"/>
            </a:pPr>
            <a:r>
              <a:rPr lang="en-US" sz="3200"/>
              <a:t>Stack Case Study</a:t>
            </a:r>
            <a:endParaRPr sz="3200"/>
          </a:p>
        </p:txBody>
      </p:sp>
      <p:sp>
        <p:nvSpPr>
          <p:cNvPr id="142" name="Google Shape;142;p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21 SP –CHAMPION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120957a6ddb_0_315"/>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494" name="Google Shape;494;g120957a6ddb_0_315"/>
          <p:cNvSpPr txBox="1"/>
          <p:nvPr>
            <p:ph idx="1" type="body"/>
          </p:nvPr>
        </p:nvSpPr>
        <p:spPr>
          <a:xfrm>
            <a:off x="575240" y="1277943"/>
            <a:ext cx="11187300" cy="5353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B6A479"/>
                </a:solidFill>
              </a:rPr>
              <a:t>Situation #1: </a:t>
            </a:r>
            <a:r>
              <a:rPr lang="en-US"/>
              <a:t>Write a data structure that implements the List ADT that will be used to store a list of songs in a playlist. </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the ability to shuffle play on the playlist</a:t>
            </a:r>
            <a:endParaRPr b="1">
              <a:solidFill>
                <a:srgbClr val="4C3282"/>
              </a:solidFill>
            </a:endParaRPr>
          </a:p>
          <a:p>
            <a:pPr indent="-114300" lvl="0" marL="91440" rtl="0" algn="ctr">
              <a:lnSpc>
                <a:spcPct val="90000"/>
              </a:lnSpc>
              <a:spcBef>
                <a:spcPts val="1400"/>
              </a:spcBef>
              <a:spcAft>
                <a:spcPts val="0"/>
              </a:spcAft>
              <a:buClr>
                <a:srgbClr val="4C3282"/>
              </a:buClr>
              <a:buSzPts val="1800"/>
              <a:buChar char=" "/>
            </a:pPr>
            <a:r>
              <a:rPr b="1" lang="en-US">
                <a:solidFill>
                  <a:srgbClr val="4C3282"/>
                </a:solidFill>
              </a:rPr>
              <a:t>LinkedList - optimize for adding/removing/changing order of songs</a:t>
            </a:r>
            <a:endParaRPr b="1">
              <a:solidFill>
                <a:srgbClr val="4C3282"/>
              </a:solidFill>
            </a:endParaRPr>
          </a:p>
          <a:p>
            <a:pPr indent="-139700" lvl="0" marL="91440" rtl="0" algn="l">
              <a:lnSpc>
                <a:spcPct val="90000"/>
              </a:lnSpc>
              <a:spcBef>
                <a:spcPts val="1400"/>
              </a:spcBef>
              <a:spcAft>
                <a:spcPts val="0"/>
              </a:spcAft>
              <a:buSzPts val="2200"/>
              <a:buChar char=" "/>
            </a:pPr>
            <a:r>
              <a:rPr b="1" lang="en-US">
                <a:solidFill>
                  <a:srgbClr val="B6A479"/>
                </a:solidFill>
              </a:rPr>
              <a:t>Situation #2: </a:t>
            </a:r>
            <a:r>
              <a:rPr lang="en-US"/>
              <a:t>Write a data structure that implements the List ADT that will be used to store the history of a bank customer’s transactions.</a:t>
            </a:r>
            <a:endParaRPr/>
          </a:p>
          <a:p>
            <a:pPr indent="-139700" lvl="0" marL="91440" marR="0" rtl="0" algn="ctr">
              <a:lnSpc>
                <a:spcPct val="90000"/>
              </a:lnSpc>
              <a:spcBef>
                <a:spcPts val="1400"/>
              </a:spcBef>
              <a:spcAft>
                <a:spcPts val="0"/>
              </a:spcAft>
              <a:buSzPts val="2200"/>
              <a:buChar char=" "/>
            </a:pPr>
            <a:r>
              <a:rPr b="1" lang="en-US">
                <a:solidFill>
                  <a:srgbClr val="4C3282"/>
                </a:solidFill>
              </a:rPr>
              <a:t>ArrayList – optimize for accessing of elements and adding to back</a:t>
            </a:r>
            <a:endParaRPr b="1">
              <a:solidFill>
                <a:srgbClr val="4C3282"/>
              </a:solidFill>
            </a:endParaRPr>
          </a:p>
          <a:p>
            <a:pPr indent="-139700" lvl="0" marL="91440" marR="0" rtl="0" algn="ctr">
              <a:lnSpc>
                <a:spcPct val="90000"/>
              </a:lnSpc>
              <a:spcBef>
                <a:spcPts val="1400"/>
              </a:spcBef>
              <a:spcAft>
                <a:spcPts val="0"/>
              </a:spcAft>
              <a:buSzPts val="2200"/>
              <a:buChar char=" "/>
            </a:pPr>
            <a:r>
              <a:rPr b="1" lang="en-US">
                <a:solidFill>
                  <a:srgbClr val="4C3282"/>
                </a:solidFill>
              </a:rPr>
              <a:t>LinkedList - if structured backwards, could optimize for addition to front</a:t>
            </a:r>
            <a:endParaRPr/>
          </a:p>
          <a:p>
            <a:pPr indent="-139700" lvl="0" marL="91440" rtl="0" algn="l">
              <a:lnSpc>
                <a:spcPct val="90000"/>
              </a:lnSpc>
              <a:spcBef>
                <a:spcPts val="1400"/>
              </a:spcBef>
              <a:spcAft>
                <a:spcPts val="0"/>
              </a:spcAft>
              <a:buSzPts val="2200"/>
              <a:buChar char=" "/>
            </a:pPr>
            <a:r>
              <a:rPr b="1" lang="en-US">
                <a:solidFill>
                  <a:srgbClr val="B6A479"/>
                </a:solidFill>
              </a:rPr>
              <a:t>Situation #3: </a:t>
            </a:r>
            <a:r>
              <a:rPr lang="en-US"/>
              <a:t>Write a data structure that implements the List ADT that will be used to store the order of students waiting to speak to a TA at a tutoring center</a:t>
            </a:r>
            <a:endParaRPr/>
          </a:p>
          <a:p>
            <a:pPr indent="-139700" lvl="0" marL="91440" rtl="0" algn="ctr">
              <a:lnSpc>
                <a:spcPct val="90000"/>
              </a:lnSpc>
              <a:spcBef>
                <a:spcPts val="1400"/>
              </a:spcBef>
              <a:spcAft>
                <a:spcPts val="0"/>
              </a:spcAft>
              <a:buSzPts val="2200"/>
              <a:buChar char=" "/>
            </a:pPr>
            <a:r>
              <a:rPr b="1" lang="en-US">
                <a:solidFill>
                  <a:srgbClr val="4C3282"/>
                </a:solidFill>
              </a:rPr>
              <a:t>LinkedList - optimize for removal from front</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addition to back</a:t>
            </a:r>
            <a:endParaRPr/>
          </a:p>
        </p:txBody>
      </p:sp>
      <p:sp>
        <p:nvSpPr>
          <p:cNvPr id="495" name="Google Shape;495;g120957a6ddb_0_315"/>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1000"/>
                                        <p:tgtEl>
                                          <p:spTgt spid="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1" st="1"/>
                                            </p:txEl>
                                          </p:spTgt>
                                        </p:tgtEl>
                                        <p:attrNameLst>
                                          <p:attrName>style.visibility</p:attrName>
                                        </p:attrNameLst>
                                      </p:cBhvr>
                                      <p:to>
                                        <p:strVal val="visible"/>
                                      </p:to>
                                    </p:set>
                                    <p:animEffect filter="fade" transition="in">
                                      <p:cBhvr>
                                        <p:cTn dur="1000"/>
                                        <p:tgtEl>
                                          <p:spTgt spid="4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2" st="2"/>
                                            </p:txEl>
                                          </p:spTgt>
                                        </p:tgtEl>
                                        <p:attrNameLst>
                                          <p:attrName>style.visibility</p:attrName>
                                        </p:attrNameLst>
                                      </p:cBhvr>
                                      <p:to>
                                        <p:strVal val="visible"/>
                                      </p:to>
                                    </p:set>
                                    <p:animEffect filter="fade" transition="in">
                                      <p:cBhvr>
                                        <p:cTn dur="1000"/>
                                        <p:tgtEl>
                                          <p:spTgt spid="4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3" st="3"/>
                                            </p:txEl>
                                          </p:spTgt>
                                        </p:tgtEl>
                                        <p:attrNameLst>
                                          <p:attrName>style.visibility</p:attrName>
                                        </p:attrNameLst>
                                      </p:cBhvr>
                                      <p:to>
                                        <p:strVal val="visible"/>
                                      </p:to>
                                    </p:set>
                                    <p:animEffect filter="fade" transition="in">
                                      <p:cBhvr>
                                        <p:cTn dur="1000"/>
                                        <p:tgtEl>
                                          <p:spTgt spid="4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4" st="4"/>
                                            </p:txEl>
                                          </p:spTgt>
                                        </p:tgtEl>
                                        <p:attrNameLst>
                                          <p:attrName>style.visibility</p:attrName>
                                        </p:attrNameLst>
                                      </p:cBhvr>
                                      <p:to>
                                        <p:strVal val="visible"/>
                                      </p:to>
                                    </p:set>
                                    <p:animEffect filter="fade" transition="in">
                                      <p:cBhvr>
                                        <p:cTn dur="1000"/>
                                        <p:tgtEl>
                                          <p:spTgt spid="4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5" st="5"/>
                                            </p:txEl>
                                          </p:spTgt>
                                        </p:tgtEl>
                                        <p:attrNameLst>
                                          <p:attrName>style.visibility</p:attrName>
                                        </p:attrNameLst>
                                      </p:cBhvr>
                                      <p:to>
                                        <p:strVal val="visible"/>
                                      </p:to>
                                    </p:set>
                                    <p:animEffect filter="fade" transition="in">
                                      <p:cBhvr>
                                        <p:cTn dur="1000"/>
                                        <p:tgtEl>
                                          <p:spTgt spid="4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6" st="6"/>
                                            </p:txEl>
                                          </p:spTgt>
                                        </p:tgtEl>
                                        <p:attrNameLst>
                                          <p:attrName>style.visibility</p:attrName>
                                        </p:attrNameLst>
                                      </p:cBhvr>
                                      <p:to>
                                        <p:strVal val="visible"/>
                                      </p:to>
                                    </p:set>
                                    <p:animEffect filter="fade" transition="in">
                                      <p:cBhvr>
                                        <p:cTn dur="1000"/>
                                        <p:tgtEl>
                                          <p:spTgt spid="4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7" st="7"/>
                                            </p:txEl>
                                          </p:spTgt>
                                        </p:tgtEl>
                                        <p:attrNameLst>
                                          <p:attrName>style.visibility</p:attrName>
                                        </p:attrNameLst>
                                      </p:cBhvr>
                                      <p:to>
                                        <p:strVal val="visible"/>
                                      </p:to>
                                    </p:set>
                                    <p:animEffect filter="fade" transition="in">
                                      <p:cBhvr>
                                        <p:cTn dur="1000"/>
                                        <p:tgtEl>
                                          <p:spTgt spid="4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8" st="8"/>
                                            </p:txEl>
                                          </p:spTgt>
                                        </p:tgtEl>
                                        <p:attrNameLst>
                                          <p:attrName>style.visibility</p:attrName>
                                        </p:attrNameLst>
                                      </p:cBhvr>
                                      <p:to>
                                        <p:strVal val="visible"/>
                                      </p:to>
                                    </p:set>
                                    <p:animEffect filter="fade" transition="in">
                                      <p:cBhvr>
                                        <p:cTn dur="1000"/>
                                        <p:tgtEl>
                                          <p:spTgt spid="49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0" name="Shape 500"/>
        <p:cNvGrpSpPr/>
        <p:nvPr/>
      </p:nvGrpSpPr>
      <p:grpSpPr>
        <a:xfrm>
          <a:off x="0" y="0"/>
          <a:ext cx="0" cy="0"/>
          <a:chOff x="0" y="0"/>
          <a:chExt cx="0" cy="0"/>
        </a:xfrm>
      </p:grpSpPr>
      <p:sp>
        <p:nvSpPr>
          <p:cNvPr id="501" name="Google Shape;501;p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What is this class about?</a:t>
            </a:r>
            <a:endParaRPr/>
          </a:p>
        </p:txBody>
      </p:sp>
      <p:sp>
        <p:nvSpPr>
          <p:cNvPr id="502" name="Google Shape;502;p5"/>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CSE 143 – OBJECT ORIENTED PROGRAMMING</a:t>
            </a:r>
            <a:endParaRPr/>
          </a:p>
        </p:txBody>
      </p:sp>
      <p:sp>
        <p:nvSpPr>
          <p:cNvPr id="503" name="Google Shape;503;p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04" name="Google Shape;504;p5"/>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p>
            <a:pPr indent="-152400" lvl="1" marL="265176" rtl="0" algn="l">
              <a:lnSpc>
                <a:spcPct val="90000"/>
              </a:lnSpc>
              <a:spcBef>
                <a:spcPts val="0"/>
              </a:spcBef>
              <a:spcAft>
                <a:spcPts val="0"/>
              </a:spcAft>
              <a:buSzPts val="2400"/>
              <a:buChar char="-"/>
            </a:pPr>
            <a:r>
              <a:rPr lang="en-US" sz="2400"/>
              <a:t>Classes and Interfaces</a:t>
            </a:r>
            <a:endParaRPr/>
          </a:p>
          <a:p>
            <a:pPr indent="-152400" lvl="1" marL="265176" rtl="0" algn="l">
              <a:lnSpc>
                <a:spcPct val="90000"/>
              </a:lnSpc>
              <a:spcBef>
                <a:spcPts val="600"/>
              </a:spcBef>
              <a:spcAft>
                <a:spcPts val="0"/>
              </a:spcAft>
              <a:buSzPts val="2400"/>
              <a:buChar char="-"/>
            </a:pPr>
            <a:r>
              <a:rPr lang="en-US" sz="2400"/>
              <a:t>Methods, variables and conditionals</a:t>
            </a:r>
            <a:endParaRPr/>
          </a:p>
          <a:p>
            <a:pPr indent="-152400" lvl="1" marL="265176" rtl="0" algn="l">
              <a:lnSpc>
                <a:spcPct val="90000"/>
              </a:lnSpc>
              <a:spcBef>
                <a:spcPts val="600"/>
              </a:spcBef>
              <a:spcAft>
                <a:spcPts val="0"/>
              </a:spcAft>
              <a:buSzPts val="2400"/>
              <a:buChar char="-"/>
            </a:pPr>
            <a:r>
              <a:rPr lang="en-US" sz="2400"/>
              <a:t>Loops and recursion</a:t>
            </a:r>
            <a:endParaRPr/>
          </a:p>
          <a:p>
            <a:pPr indent="-152400" lvl="1" marL="265176" rtl="0" algn="l">
              <a:lnSpc>
                <a:spcPct val="90000"/>
              </a:lnSpc>
              <a:spcBef>
                <a:spcPts val="600"/>
              </a:spcBef>
              <a:spcAft>
                <a:spcPts val="0"/>
              </a:spcAft>
              <a:buSzPts val="2400"/>
              <a:buChar char="-"/>
            </a:pPr>
            <a:r>
              <a:rPr lang="en-US" sz="2400"/>
              <a:t>Linked lists and binary trees</a:t>
            </a:r>
            <a:endParaRPr/>
          </a:p>
          <a:p>
            <a:pPr indent="-152400" lvl="1" marL="265176" rtl="0" algn="l">
              <a:lnSpc>
                <a:spcPct val="90000"/>
              </a:lnSpc>
              <a:spcBef>
                <a:spcPts val="600"/>
              </a:spcBef>
              <a:spcAft>
                <a:spcPts val="0"/>
              </a:spcAft>
              <a:buSzPts val="2400"/>
              <a:buChar char="-"/>
            </a:pPr>
            <a:r>
              <a:rPr lang="en-US" sz="2400"/>
              <a:t>Sorting and Searching</a:t>
            </a:r>
            <a:endParaRPr/>
          </a:p>
          <a:p>
            <a:pPr indent="-152400" lvl="1" marL="265176" rtl="0" algn="l">
              <a:lnSpc>
                <a:spcPct val="90000"/>
              </a:lnSpc>
              <a:spcBef>
                <a:spcPts val="600"/>
              </a:spcBef>
              <a:spcAft>
                <a:spcPts val="0"/>
              </a:spcAft>
              <a:buSzPts val="2400"/>
              <a:buChar char="-"/>
            </a:pPr>
            <a:r>
              <a:rPr lang="en-US" sz="2400"/>
              <a:t>O(n) analysis</a:t>
            </a:r>
            <a:endParaRPr/>
          </a:p>
          <a:p>
            <a:pPr indent="-152400" lvl="1" marL="265176" rtl="0" algn="l">
              <a:lnSpc>
                <a:spcPct val="90000"/>
              </a:lnSpc>
              <a:spcBef>
                <a:spcPts val="600"/>
              </a:spcBef>
              <a:spcAft>
                <a:spcPts val="0"/>
              </a:spcAft>
              <a:buSzPts val="2400"/>
              <a:buChar char="-"/>
            </a:pPr>
            <a:r>
              <a:rPr lang="en-US" sz="2400"/>
              <a:t>Generics</a:t>
            </a:r>
            <a:endParaRPr/>
          </a:p>
        </p:txBody>
      </p:sp>
      <p:sp>
        <p:nvSpPr>
          <p:cNvPr id="505" name="Google Shape;505;p5"/>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CSE 373 – DATA STRUCTURES AND ALGORITHMS</a:t>
            </a:r>
            <a:endParaRPr/>
          </a:p>
        </p:txBody>
      </p:sp>
      <p:sp>
        <p:nvSpPr>
          <p:cNvPr id="506" name="Google Shape;506;p5"/>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p>
            <a:pPr indent="-152400" lvl="1" marL="265176" rtl="0" algn="l">
              <a:lnSpc>
                <a:spcPct val="90000"/>
              </a:lnSpc>
              <a:spcBef>
                <a:spcPts val="0"/>
              </a:spcBef>
              <a:spcAft>
                <a:spcPts val="0"/>
              </a:spcAft>
              <a:buSzPts val="2400"/>
              <a:buChar char="-"/>
            </a:pPr>
            <a:r>
              <a:rPr lang="en-US" sz="2400"/>
              <a:t>Design decisions</a:t>
            </a:r>
            <a:endParaRPr/>
          </a:p>
          <a:p>
            <a:pPr indent="-152400" lvl="1" marL="265176" rtl="0" algn="l">
              <a:lnSpc>
                <a:spcPct val="90000"/>
              </a:lnSpc>
              <a:spcBef>
                <a:spcPts val="600"/>
              </a:spcBef>
              <a:spcAft>
                <a:spcPts val="0"/>
              </a:spcAft>
              <a:buSzPts val="2400"/>
              <a:buChar char="-"/>
            </a:pPr>
            <a:r>
              <a:rPr lang="en-US" sz="2400"/>
              <a:t>Design analysis</a:t>
            </a:r>
            <a:endParaRPr/>
          </a:p>
          <a:p>
            <a:pPr indent="-152400" lvl="1" marL="265176" rtl="0" algn="l">
              <a:lnSpc>
                <a:spcPct val="90000"/>
              </a:lnSpc>
              <a:spcBef>
                <a:spcPts val="600"/>
              </a:spcBef>
              <a:spcAft>
                <a:spcPts val="0"/>
              </a:spcAft>
              <a:buSzPts val="2400"/>
              <a:buChar char="-"/>
            </a:pPr>
            <a:r>
              <a:rPr lang="en-US" sz="2400"/>
              <a:t>Implementations of data structures</a:t>
            </a:r>
            <a:endParaRPr/>
          </a:p>
          <a:p>
            <a:pPr indent="-152400" lvl="1" marL="265176" rtl="0" algn="l">
              <a:lnSpc>
                <a:spcPct val="90000"/>
              </a:lnSpc>
              <a:spcBef>
                <a:spcPts val="600"/>
              </a:spcBef>
              <a:spcAft>
                <a:spcPts val="0"/>
              </a:spcAft>
              <a:buSzPts val="2400"/>
              <a:buChar char="-"/>
            </a:pPr>
            <a:r>
              <a:rPr lang="en-US" sz="2400"/>
              <a:t>Debugging and testing</a:t>
            </a:r>
            <a:endParaRPr/>
          </a:p>
          <a:p>
            <a:pPr indent="-152400" lvl="1" marL="265176" rtl="0" algn="l">
              <a:lnSpc>
                <a:spcPct val="90000"/>
              </a:lnSpc>
              <a:spcBef>
                <a:spcPts val="600"/>
              </a:spcBef>
              <a:spcAft>
                <a:spcPts val="0"/>
              </a:spcAft>
              <a:buSzPts val="2400"/>
              <a:buChar char="-"/>
            </a:pPr>
            <a:r>
              <a:rPr lang="en-US" sz="2400"/>
              <a:t>Abstract Data Types</a:t>
            </a:r>
            <a:endParaRPr/>
          </a:p>
          <a:p>
            <a:pPr indent="-152400" lvl="1" marL="265176" rtl="0" algn="l">
              <a:lnSpc>
                <a:spcPct val="90000"/>
              </a:lnSpc>
              <a:spcBef>
                <a:spcPts val="600"/>
              </a:spcBef>
              <a:spcAft>
                <a:spcPts val="0"/>
              </a:spcAft>
              <a:buSzPts val="2400"/>
              <a:buChar char="-"/>
            </a:pPr>
            <a:r>
              <a:rPr lang="en-US" sz="2400"/>
              <a:t>Code Modeling</a:t>
            </a:r>
            <a:endParaRPr/>
          </a:p>
          <a:p>
            <a:pPr indent="-152400" lvl="1" marL="265176" rtl="0" algn="l">
              <a:lnSpc>
                <a:spcPct val="90000"/>
              </a:lnSpc>
              <a:spcBef>
                <a:spcPts val="600"/>
              </a:spcBef>
              <a:spcAft>
                <a:spcPts val="0"/>
              </a:spcAft>
              <a:buSzPts val="2400"/>
              <a:buChar char="-"/>
            </a:pPr>
            <a:r>
              <a:rPr lang="en-US" sz="2400"/>
              <a:t>Complexity Analysis</a:t>
            </a:r>
            <a:endParaRPr/>
          </a:p>
          <a:p>
            <a:pPr indent="-152400" lvl="1" marL="265176" rtl="0" algn="l">
              <a:lnSpc>
                <a:spcPct val="90000"/>
              </a:lnSpc>
              <a:spcBef>
                <a:spcPts val="600"/>
              </a:spcBef>
              <a:spcAft>
                <a:spcPts val="0"/>
              </a:spcAft>
              <a:buSzPts val="2400"/>
              <a:buChar char="-"/>
            </a:pPr>
            <a:r>
              <a:rPr lang="en-US" sz="2400"/>
              <a:t>Software Engineering Practices</a:t>
            </a:r>
            <a:endParaRPr/>
          </a:p>
        </p:txBody>
      </p:sp>
      <p:sp>
        <p:nvSpPr>
          <p:cNvPr id="507" name="Google Shape;507;p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animEffect filter="fade" transition="in">
                                      <p:cBhvr>
                                        <p:cTn dur="500"/>
                                        <p:tgtEl>
                                          <p:spTgt spid="5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animEffect filter="fade" transition="in">
                                      <p:cBhvr>
                                        <p:cTn dur="500"/>
                                        <p:tgtEl>
                                          <p:spTgt spid="5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2" st="2"/>
                                            </p:txEl>
                                          </p:spTgt>
                                        </p:tgtEl>
                                        <p:attrNameLst>
                                          <p:attrName>style.visibility</p:attrName>
                                        </p:attrNameLst>
                                      </p:cBhvr>
                                      <p:to>
                                        <p:strVal val="visible"/>
                                      </p:to>
                                    </p:set>
                                    <p:animEffect filter="fade" transition="in">
                                      <p:cBhvr>
                                        <p:cTn dur="500"/>
                                        <p:tgtEl>
                                          <p:spTgt spid="5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3" st="3"/>
                                            </p:txEl>
                                          </p:spTgt>
                                        </p:tgtEl>
                                        <p:attrNameLst>
                                          <p:attrName>style.visibility</p:attrName>
                                        </p:attrNameLst>
                                      </p:cBhvr>
                                      <p:to>
                                        <p:strVal val="visible"/>
                                      </p:to>
                                    </p:set>
                                    <p:animEffect filter="fade" transition="in">
                                      <p:cBhvr>
                                        <p:cTn dur="500"/>
                                        <p:tgtEl>
                                          <p:spTgt spid="5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4" st="4"/>
                                            </p:txEl>
                                          </p:spTgt>
                                        </p:tgtEl>
                                        <p:attrNameLst>
                                          <p:attrName>style.visibility</p:attrName>
                                        </p:attrNameLst>
                                      </p:cBhvr>
                                      <p:to>
                                        <p:strVal val="visible"/>
                                      </p:to>
                                    </p:set>
                                    <p:animEffect filter="fade" transition="in">
                                      <p:cBhvr>
                                        <p:cTn dur="500"/>
                                        <p:tgtEl>
                                          <p:spTgt spid="5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5" st="5"/>
                                            </p:txEl>
                                          </p:spTgt>
                                        </p:tgtEl>
                                        <p:attrNameLst>
                                          <p:attrName>style.visibility</p:attrName>
                                        </p:attrNameLst>
                                      </p:cBhvr>
                                      <p:to>
                                        <p:strVal val="visible"/>
                                      </p:to>
                                    </p:set>
                                    <p:animEffect filter="fade" transition="in">
                                      <p:cBhvr>
                                        <p:cTn dur="500"/>
                                        <p:tgtEl>
                                          <p:spTgt spid="5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6" st="6"/>
                                            </p:txEl>
                                          </p:spTgt>
                                        </p:tgtEl>
                                        <p:attrNameLst>
                                          <p:attrName>style.visibility</p:attrName>
                                        </p:attrNameLst>
                                      </p:cBhvr>
                                      <p:to>
                                        <p:strVal val="visible"/>
                                      </p:to>
                                    </p:set>
                                    <p:animEffect filter="fade" transition="in">
                                      <p:cBhvr>
                                        <p:cTn dur="500"/>
                                        <p:tgtEl>
                                          <p:spTgt spid="5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7" st="7"/>
                                            </p:txEl>
                                          </p:spTgt>
                                        </p:tgtEl>
                                        <p:attrNameLst>
                                          <p:attrName>style.visibility</p:attrName>
                                        </p:attrNameLst>
                                      </p:cBhvr>
                                      <p:to>
                                        <p:strVal val="visible"/>
                                      </p:to>
                                    </p:set>
                                    <p:animEffect filter="fade" transition="in">
                                      <p:cBhvr>
                                        <p:cTn dur="500"/>
                                        <p:tgtEl>
                                          <p:spTgt spid="50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animEffect filter="fade" transition="in">
                                      <p:cBhvr>
                                        <p:cTn dur="500"/>
                                        <p:tgtEl>
                                          <p:spTgt spid="50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2" name="Shape 512"/>
        <p:cNvGrpSpPr/>
        <p:nvPr/>
      </p:nvGrpSpPr>
      <p:grpSpPr>
        <a:xfrm>
          <a:off x="0" y="0"/>
          <a:ext cx="0" cy="0"/>
          <a:chOff x="0" y="0"/>
          <a:chExt cx="0" cy="0"/>
        </a:xfrm>
      </p:grpSpPr>
      <p:sp>
        <p:nvSpPr>
          <p:cNvPr id="513" name="Google Shape;513;p6"/>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3200"/>
              <a:buFont typeface="Quattrocento Sans"/>
              <a:buNone/>
            </a:pPr>
            <a:r>
              <a:rPr lang="en-US"/>
              <a:t>Data Structures and Algorithms</a:t>
            </a:r>
            <a:endParaRPr/>
          </a:p>
        </p:txBody>
      </p:sp>
      <p:sp>
        <p:nvSpPr>
          <p:cNvPr id="514" name="Google Shape;514;p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15" name="Google Shape;515;p6"/>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What are they anyway?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0" name="Shape 520"/>
        <p:cNvGrpSpPr/>
        <p:nvPr/>
      </p:nvGrpSpPr>
      <p:grpSpPr>
        <a:xfrm>
          <a:off x="0" y="0"/>
          <a:ext cx="0" cy="0"/>
          <a:chOff x="0" y="0"/>
          <a:chExt cx="0" cy="0"/>
        </a:xfrm>
      </p:grpSpPr>
      <p:sp>
        <p:nvSpPr>
          <p:cNvPr id="521" name="Google Shape;521;p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Basic Definitions</a:t>
            </a:r>
            <a:endParaRPr/>
          </a:p>
        </p:txBody>
      </p:sp>
      <p:sp>
        <p:nvSpPr>
          <p:cNvPr id="522" name="Google Shape;522;p7"/>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solidFill>
                  <a:srgbClr val="4C3282"/>
                </a:solidFill>
              </a:rPr>
              <a:t>Data Structure</a:t>
            </a:r>
            <a:endParaRPr/>
          </a:p>
          <a:p>
            <a:pPr indent="-152400" lvl="1" marL="265176" rtl="0" algn="l">
              <a:lnSpc>
                <a:spcPct val="90000"/>
              </a:lnSpc>
              <a:spcBef>
                <a:spcPts val="400"/>
              </a:spcBef>
              <a:spcAft>
                <a:spcPts val="0"/>
              </a:spcAft>
              <a:buSzPts val="2400"/>
              <a:buChar char="-"/>
            </a:pPr>
            <a:r>
              <a:rPr lang="en-US" sz="2400"/>
              <a:t>A way of organizing and storing data</a:t>
            </a:r>
            <a:endParaRPr/>
          </a:p>
          <a:p>
            <a:pPr indent="-152400" lvl="1" marL="265176" rtl="0" algn="l">
              <a:lnSpc>
                <a:spcPct val="90000"/>
              </a:lnSpc>
              <a:spcBef>
                <a:spcPts val="600"/>
              </a:spcBef>
              <a:spcAft>
                <a:spcPts val="0"/>
              </a:spcAft>
              <a:buSzPts val="2400"/>
              <a:buChar char="-"/>
            </a:pPr>
            <a:r>
              <a:rPr lang="en-US" sz="2400"/>
              <a:t>Examples from CSE 14X: arrays, linked lists, stacks, queues, trees</a:t>
            </a:r>
            <a:endParaRPr/>
          </a:p>
          <a:p>
            <a:pPr indent="0" lvl="0" marL="91440" rtl="0" algn="l">
              <a:lnSpc>
                <a:spcPct val="90000"/>
              </a:lnSpc>
              <a:spcBef>
                <a:spcPts val="1600"/>
              </a:spcBef>
              <a:spcAft>
                <a:spcPts val="0"/>
              </a:spcAft>
              <a:buSzPts val="2800"/>
              <a:buNone/>
            </a:pPr>
            <a:r>
              <a:t/>
            </a:r>
            <a:endParaRPr sz="2800">
              <a:solidFill>
                <a:srgbClr val="4C3282"/>
              </a:solidFill>
            </a:endParaRPr>
          </a:p>
          <a:p>
            <a:pPr indent="-177800" lvl="0" marL="91440" rtl="0" algn="l">
              <a:lnSpc>
                <a:spcPct val="90000"/>
              </a:lnSpc>
              <a:spcBef>
                <a:spcPts val="1400"/>
              </a:spcBef>
              <a:spcAft>
                <a:spcPts val="0"/>
              </a:spcAft>
              <a:buSzPts val="2800"/>
              <a:buChar char=" "/>
            </a:pPr>
            <a:r>
              <a:rPr lang="en-US" sz="2800">
                <a:solidFill>
                  <a:srgbClr val="4C3282"/>
                </a:solidFill>
              </a:rPr>
              <a:t>Algorithm</a:t>
            </a:r>
            <a:endParaRPr/>
          </a:p>
          <a:p>
            <a:pPr indent="-152400" lvl="1" marL="265176" rtl="0" algn="l">
              <a:lnSpc>
                <a:spcPct val="90000"/>
              </a:lnSpc>
              <a:spcBef>
                <a:spcPts val="400"/>
              </a:spcBef>
              <a:spcAft>
                <a:spcPts val="0"/>
              </a:spcAft>
              <a:buSzPts val="2400"/>
              <a:buChar char="-"/>
            </a:pPr>
            <a:r>
              <a:rPr lang="en-US" sz="2400"/>
              <a:t>A series of precise instructions to produce to a specific outcome</a:t>
            </a:r>
            <a:endParaRPr/>
          </a:p>
          <a:p>
            <a:pPr indent="-152400" lvl="1" marL="265176" rtl="0" algn="l">
              <a:lnSpc>
                <a:spcPct val="90000"/>
              </a:lnSpc>
              <a:spcBef>
                <a:spcPts val="600"/>
              </a:spcBef>
              <a:spcAft>
                <a:spcPts val="0"/>
              </a:spcAft>
              <a:buSzPts val="2400"/>
              <a:buChar char="-"/>
            </a:pPr>
            <a:r>
              <a:rPr lang="en-US" sz="2400"/>
              <a:t>Examples from CSE 14X: binary search, merge sort, recursive backtracking</a:t>
            </a:r>
            <a:endParaRPr/>
          </a:p>
        </p:txBody>
      </p:sp>
      <p:sp>
        <p:nvSpPr>
          <p:cNvPr id="523" name="Google Shape;523;p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24" name="Google Shape;524;p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9" name="Shape 529"/>
        <p:cNvGrpSpPr/>
        <p:nvPr/>
      </p:nvGrpSpPr>
      <p:grpSpPr>
        <a:xfrm>
          <a:off x="0" y="0"/>
          <a:ext cx="0" cy="0"/>
          <a:chOff x="0" y="0"/>
          <a:chExt cx="0" cy="0"/>
        </a:xfrm>
      </p:grpSpPr>
      <p:sp>
        <p:nvSpPr>
          <p:cNvPr id="530" name="Google Shape;530;p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Clients vs Objects</a:t>
            </a:r>
            <a:endParaRPr/>
          </a:p>
        </p:txBody>
      </p:sp>
      <p:sp>
        <p:nvSpPr>
          <p:cNvPr id="531" name="Google Shape;531;p8"/>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CLIENT CLASSES</a:t>
            </a:r>
            <a:endParaRPr/>
          </a:p>
        </p:txBody>
      </p:sp>
      <p:sp>
        <p:nvSpPr>
          <p:cNvPr id="532" name="Google Shape;532;p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WI 18 – WHITAKER BRAND</a:t>
            </a:r>
            <a:endParaRPr/>
          </a:p>
        </p:txBody>
      </p:sp>
      <p:sp>
        <p:nvSpPr>
          <p:cNvPr id="533" name="Google Shape;533;p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34" name="Google Shape;534;p8"/>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 class that is executable, in Java this means it contains a Main method</a:t>
            </a:r>
            <a:endParaRPr/>
          </a:p>
          <a:p>
            <a:pPr indent="-101600" lvl="0" marL="91440" rtl="0" algn="l">
              <a:lnSpc>
                <a:spcPct val="90000"/>
              </a:lnSpc>
              <a:spcBef>
                <a:spcPts val="1400"/>
              </a:spcBef>
              <a:spcAft>
                <a:spcPts val="0"/>
              </a:spcAft>
              <a:buSzPts val="1600"/>
              <a:buChar char=" "/>
            </a:pPr>
            <a:r>
              <a:rPr lang="en-US" sz="1600">
                <a:latin typeface="Courier New"/>
                <a:ea typeface="Courier New"/>
                <a:cs typeface="Courier New"/>
                <a:sym typeface="Courier New"/>
              </a:rPr>
              <a:t>public static void main(String[] args)</a:t>
            </a:r>
            <a:endParaRPr/>
          </a:p>
          <a:p>
            <a:pPr indent="0" lvl="0" marL="91440" rtl="0" algn="l">
              <a:lnSpc>
                <a:spcPct val="90000"/>
              </a:lnSpc>
              <a:spcBef>
                <a:spcPts val="1400"/>
              </a:spcBef>
              <a:spcAft>
                <a:spcPts val="0"/>
              </a:spcAft>
              <a:buSzPts val="2200"/>
              <a:buNone/>
            </a:pPr>
            <a:r>
              <a:t/>
            </a:r>
            <a:endParaRPr/>
          </a:p>
        </p:txBody>
      </p:sp>
      <p:sp>
        <p:nvSpPr>
          <p:cNvPr id="535" name="Google Shape;535;p8"/>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OBJECT CLASSES</a:t>
            </a:r>
            <a:endParaRPr/>
          </a:p>
        </p:txBody>
      </p:sp>
      <p:sp>
        <p:nvSpPr>
          <p:cNvPr id="536" name="Google Shape;536;p8"/>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 coded structure that contains data and behavior</a:t>
            </a:r>
            <a:endParaRPr/>
          </a:p>
          <a:p>
            <a:pPr indent="-139700" lvl="0" marL="91440" rtl="0" algn="l">
              <a:lnSpc>
                <a:spcPct val="90000"/>
              </a:lnSpc>
              <a:spcBef>
                <a:spcPts val="1400"/>
              </a:spcBef>
              <a:spcAft>
                <a:spcPts val="0"/>
              </a:spcAft>
              <a:buSzPts val="2200"/>
              <a:buChar char=" "/>
            </a:pPr>
            <a:r>
              <a:rPr lang="en-US"/>
              <a:t>Start with the data you want to hold, organize the things you want to enable users to do with that data</a:t>
            </a:r>
            <a:endParaRPr/>
          </a:p>
          <a:p>
            <a:pPr indent="0" lvl="0" marL="91440" rtl="0" algn="l">
              <a:lnSpc>
                <a:spcPct val="90000"/>
              </a:lnSpc>
              <a:spcBef>
                <a:spcPts val="1400"/>
              </a:spcBef>
              <a:spcAft>
                <a:spcPts val="0"/>
              </a:spcAft>
              <a:buSzPts val="2200"/>
              <a:buNone/>
            </a:pPr>
            <a:r>
              <a:t/>
            </a:r>
            <a:endParaRPr/>
          </a:p>
        </p:txBody>
      </p:sp>
      <p:pic>
        <p:nvPicPr>
          <p:cNvPr id="537" name="Google Shape;537;p8"/>
          <p:cNvPicPr preferRelativeResize="0"/>
          <p:nvPr/>
        </p:nvPicPr>
        <p:blipFill rotWithShape="1">
          <a:blip r:embed="rId3">
            <a:alphaModFix/>
          </a:blip>
          <a:srcRect b="0" l="0" r="0" t="0"/>
          <a:stretch/>
        </p:blipFill>
        <p:spPr>
          <a:xfrm>
            <a:off x="1351255" y="3744356"/>
            <a:ext cx="3491487" cy="2517899"/>
          </a:xfrm>
          <a:prstGeom prst="rect">
            <a:avLst/>
          </a:prstGeom>
          <a:noFill/>
          <a:ln>
            <a:noFill/>
          </a:ln>
        </p:spPr>
      </p:pic>
      <p:pic>
        <p:nvPicPr>
          <p:cNvPr id="538" name="Google Shape;538;p8"/>
          <p:cNvPicPr preferRelativeResize="0"/>
          <p:nvPr/>
        </p:nvPicPr>
        <p:blipFill rotWithShape="1">
          <a:blip r:embed="rId4">
            <a:alphaModFix/>
          </a:blip>
          <a:srcRect b="0" l="0" r="0" t="0"/>
          <a:stretch/>
        </p:blipFill>
        <p:spPr>
          <a:xfrm>
            <a:off x="6406342" y="4261663"/>
            <a:ext cx="5785658" cy="14699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3" name="Shape 543"/>
        <p:cNvGrpSpPr/>
        <p:nvPr/>
      </p:nvGrpSpPr>
      <p:grpSpPr>
        <a:xfrm>
          <a:off x="0" y="0"/>
          <a:ext cx="0" cy="0"/>
          <a:chOff x="0" y="0"/>
          <a:chExt cx="0" cy="0"/>
        </a:xfrm>
      </p:grpSpPr>
      <p:sp>
        <p:nvSpPr>
          <p:cNvPr id="544" name="Google Shape;544;p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Abstract Data Types (ADT)</a:t>
            </a:r>
            <a:endParaRPr/>
          </a:p>
        </p:txBody>
      </p:sp>
      <p:sp>
        <p:nvSpPr>
          <p:cNvPr id="545" name="Google Shape;545;p9"/>
          <p:cNvSpPr txBox="1"/>
          <p:nvPr>
            <p:ph idx="1" type="body"/>
          </p:nvPr>
        </p:nvSpPr>
        <p:spPr>
          <a:xfrm>
            <a:off x="575239" y="1469399"/>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solidFill>
                  <a:srgbClr val="4C3282"/>
                </a:solidFill>
              </a:rPr>
              <a:t>Abstract Data Types</a:t>
            </a:r>
            <a:endParaRPr/>
          </a:p>
          <a:p>
            <a:pPr indent="-137159" lvl="1" marL="265176" rtl="0" algn="l">
              <a:lnSpc>
                <a:spcPct val="90000"/>
              </a:lnSpc>
              <a:spcBef>
                <a:spcPts val="400"/>
              </a:spcBef>
              <a:spcAft>
                <a:spcPts val="0"/>
              </a:spcAft>
              <a:buSzPts val="1800"/>
              <a:buChar char="-"/>
            </a:pPr>
            <a:r>
              <a:rPr lang="en-US"/>
              <a:t>An abstract definition for expected operations and behavior</a:t>
            </a:r>
            <a:endParaRPr/>
          </a:p>
          <a:p>
            <a:pPr indent="-137159" lvl="1" marL="265176" rtl="0" algn="l">
              <a:lnSpc>
                <a:spcPct val="90000"/>
              </a:lnSpc>
              <a:spcBef>
                <a:spcPts val="600"/>
              </a:spcBef>
              <a:spcAft>
                <a:spcPts val="0"/>
              </a:spcAft>
              <a:buSzPts val="1800"/>
              <a:buChar char="-"/>
            </a:pPr>
            <a:r>
              <a:rPr lang="en-US"/>
              <a:t>Defines the input and outputs, not the implementations</a:t>
            </a:r>
            <a:endParaRPr/>
          </a:p>
          <a:p>
            <a:pPr indent="0" lvl="0" marL="0" rtl="0" algn="l">
              <a:lnSpc>
                <a:spcPct val="90000"/>
              </a:lnSpc>
              <a:spcBef>
                <a:spcPts val="16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546" name="Google Shape;546;p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rt08_03" id="547" name="Google Shape;547;p9"/>
          <p:cNvPicPr preferRelativeResize="0"/>
          <p:nvPr/>
        </p:nvPicPr>
        <p:blipFill rotWithShape="1">
          <a:blip r:embed="rId3">
            <a:alphaModFix/>
          </a:blip>
          <a:srcRect b="0" l="0" r="0" t="0"/>
          <a:stretch/>
        </p:blipFill>
        <p:spPr>
          <a:xfrm>
            <a:off x="6439451" y="3862431"/>
            <a:ext cx="5371549" cy="2198793"/>
          </a:xfrm>
          <a:prstGeom prst="rect">
            <a:avLst/>
          </a:prstGeom>
          <a:noFill/>
          <a:ln>
            <a:noFill/>
          </a:ln>
        </p:spPr>
      </p:pic>
      <p:sp>
        <p:nvSpPr>
          <p:cNvPr id="548" name="Google Shape;548;p9"/>
          <p:cNvSpPr/>
          <p:nvPr/>
        </p:nvSpPr>
        <p:spPr>
          <a:xfrm>
            <a:off x="484283" y="3324132"/>
            <a:ext cx="6096000" cy="1569660"/>
          </a:xfrm>
          <a:prstGeom prst="rect">
            <a:avLst/>
          </a:prstGeom>
          <a:noFill/>
          <a:ln>
            <a:noFill/>
          </a:ln>
        </p:spPr>
        <p:txBody>
          <a:bodyPr anchorCtr="0" anchor="t" bIns="45700" lIns="91425" spcFirstLastPara="1" rIns="91425" wrap="square" tIns="45700">
            <a:spAutoFit/>
          </a:bodyPr>
          <a:lstStyle/>
          <a:p>
            <a:pPr indent="-137159" lvl="1" marL="265176" marR="0" rtl="0" algn="l">
              <a:lnSpc>
                <a:spcPct val="90000"/>
              </a:lnSpc>
              <a:spcBef>
                <a:spcPts val="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each element is accessible by a 0-based index</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a list has a size (number of elements that have been added)</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elements can be added to the front, back, or elsewhere</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in Java, a list can be represented as an ArrayList object</a:t>
            </a:r>
            <a:endParaRPr/>
          </a:p>
        </p:txBody>
      </p:sp>
      <p:sp>
        <p:nvSpPr>
          <p:cNvPr id="549" name="Google Shape;549;p9"/>
          <p:cNvSpPr/>
          <p:nvPr/>
        </p:nvSpPr>
        <p:spPr>
          <a:xfrm>
            <a:off x="575925" y="2794431"/>
            <a:ext cx="112357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B6A479"/>
                </a:solidFill>
                <a:latin typeface="Quattrocento Sans"/>
                <a:ea typeface="Quattrocento Sans"/>
                <a:cs typeface="Quattrocento Sans"/>
                <a:sym typeface="Quattrocento Sans"/>
              </a:rPr>
              <a:t>Review: </a:t>
            </a:r>
            <a:r>
              <a:rPr lang="en-US" sz="2200">
                <a:solidFill>
                  <a:schemeClr val="dk1"/>
                </a:solidFill>
                <a:latin typeface="Quattrocento Sans"/>
                <a:ea typeface="Quattrocento Sans"/>
                <a:cs typeface="Quattrocento Sans"/>
                <a:sym typeface="Quattrocento Sans"/>
              </a:rPr>
              <a:t>List - a collection storing an ordered sequence of elements</a:t>
            </a:r>
            <a:endParaRPr sz="2200">
              <a:solidFill>
                <a:schemeClr val="dk1"/>
              </a:solidFill>
              <a:latin typeface="Quattrocento Sans"/>
              <a:ea typeface="Quattrocento Sans"/>
              <a:cs typeface="Quattrocento Sans"/>
              <a:sym typeface="Quattrocento Sans"/>
            </a:endParaRPr>
          </a:p>
        </p:txBody>
      </p:sp>
      <p:sp>
        <p:nvSpPr>
          <p:cNvPr id="550" name="Google Shape;550;p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5" name="Shape 555"/>
        <p:cNvGrpSpPr/>
        <p:nvPr/>
      </p:nvGrpSpPr>
      <p:grpSpPr>
        <a:xfrm>
          <a:off x="0" y="0"/>
          <a:ext cx="0" cy="0"/>
          <a:chOff x="0" y="0"/>
          <a:chExt cx="0" cy="0"/>
        </a:xfrm>
      </p:grpSpPr>
      <p:sp>
        <p:nvSpPr>
          <p:cNvPr id="556" name="Google Shape;556;p1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Interfaces</a:t>
            </a:r>
            <a:endParaRPr/>
          </a:p>
        </p:txBody>
      </p:sp>
      <p:sp>
        <p:nvSpPr>
          <p:cNvPr id="557" name="Google Shape;557;p10"/>
          <p:cNvSpPr txBox="1"/>
          <p:nvPr>
            <p:ph idx="1" type="body"/>
          </p:nvPr>
        </p:nvSpPr>
        <p:spPr>
          <a:xfrm>
            <a:off x="575240" y="1463857"/>
            <a:ext cx="6616135"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interface</a:t>
            </a:r>
            <a:r>
              <a:rPr lang="en-US"/>
              <a:t>: A construct in Java that defines a set of methods that a class promises to implement</a:t>
            </a:r>
            <a:endParaRPr/>
          </a:p>
          <a:p>
            <a:pPr indent="-137159" lvl="1" marL="265176" rtl="0" algn="l">
              <a:lnSpc>
                <a:spcPct val="90000"/>
              </a:lnSpc>
              <a:spcBef>
                <a:spcPts val="400"/>
              </a:spcBef>
              <a:spcAft>
                <a:spcPts val="0"/>
              </a:spcAft>
              <a:buSzPts val="1800"/>
              <a:buChar char="-"/>
            </a:pPr>
            <a:r>
              <a:rPr lang="en-US"/>
              <a:t>Interfaces give you an is-a relationship </a:t>
            </a:r>
            <a:r>
              <a:rPr i="1" lang="en-US"/>
              <a:t>without</a:t>
            </a:r>
            <a:r>
              <a:rPr lang="en-US"/>
              <a:t> code sharing.</a:t>
            </a:r>
            <a:endParaRPr/>
          </a:p>
          <a:p>
            <a:pPr indent="-137159" lvl="2" marL="448056" rtl="0" algn="l">
              <a:lnSpc>
                <a:spcPct val="90000"/>
              </a:lnSpc>
              <a:spcBef>
                <a:spcPts val="600"/>
              </a:spcBef>
              <a:spcAft>
                <a:spcPts val="0"/>
              </a:spcAft>
              <a:buSzPts val="1400"/>
              <a:buChar char="-"/>
            </a:pPr>
            <a:r>
              <a:rPr lang="en-US"/>
              <a:t>A </a:t>
            </a:r>
            <a:r>
              <a:rPr lang="en-US">
                <a:latin typeface="Courier New"/>
                <a:ea typeface="Courier New"/>
                <a:cs typeface="Courier New"/>
                <a:sym typeface="Courier New"/>
              </a:rPr>
              <a:t>Rectangle</a:t>
            </a:r>
            <a:r>
              <a:rPr lang="en-US"/>
              <a:t> object can be treated as a </a:t>
            </a:r>
            <a:r>
              <a:rPr lang="en-US">
                <a:latin typeface="Courier New"/>
                <a:ea typeface="Courier New"/>
                <a:cs typeface="Courier New"/>
                <a:sym typeface="Courier New"/>
              </a:rPr>
              <a:t>Shape</a:t>
            </a:r>
            <a:r>
              <a:rPr lang="en-US"/>
              <a:t> but inherits no code.</a:t>
            </a:r>
            <a:endParaRPr/>
          </a:p>
          <a:p>
            <a:pPr indent="-137159" lvl="1" marL="265176" rtl="0" algn="l">
              <a:lnSpc>
                <a:spcPct val="90000"/>
              </a:lnSpc>
              <a:spcBef>
                <a:spcPts val="600"/>
              </a:spcBef>
              <a:spcAft>
                <a:spcPts val="0"/>
              </a:spcAft>
              <a:buSzPts val="1800"/>
              <a:buChar char="-"/>
            </a:pPr>
            <a:r>
              <a:rPr lang="en-US"/>
              <a:t>Analogous to non-programming idea of roles or certifications:</a:t>
            </a:r>
            <a:endParaRPr/>
          </a:p>
          <a:p>
            <a:pPr indent="-137159" lvl="2" marL="448056" rtl="0" algn="l">
              <a:lnSpc>
                <a:spcPct val="90000"/>
              </a:lnSpc>
              <a:spcBef>
                <a:spcPts val="600"/>
              </a:spcBef>
              <a:spcAft>
                <a:spcPts val="0"/>
              </a:spcAft>
              <a:buSzPts val="1400"/>
              <a:buChar char="-"/>
            </a:pPr>
            <a:r>
              <a:rPr lang="en-US"/>
              <a:t>"I'm certified as a CPA accountant.</a:t>
            </a:r>
            <a:br>
              <a:rPr lang="en-US"/>
            </a:br>
            <a:r>
              <a:rPr lang="en-US"/>
              <a:t>This assures you I know how to do taxes, audits, and consulting."</a:t>
            </a:r>
            <a:endParaRPr/>
          </a:p>
          <a:p>
            <a:pPr indent="-137159" lvl="2" marL="448056" rtl="0" algn="l">
              <a:lnSpc>
                <a:spcPct val="90000"/>
              </a:lnSpc>
              <a:spcBef>
                <a:spcPts val="600"/>
              </a:spcBef>
              <a:spcAft>
                <a:spcPts val="0"/>
              </a:spcAft>
              <a:buSzPts val="1400"/>
              <a:buChar char="-"/>
            </a:pPr>
            <a:r>
              <a:rPr lang="en-US"/>
              <a:t>"I'm 'certified' as a Shape, because I implement the Shape interface.</a:t>
            </a:r>
            <a:br>
              <a:rPr lang="en-US"/>
            </a:br>
            <a:r>
              <a:rPr lang="en-US"/>
              <a:t>This assures you I know how to compute my area and perimeter."</a:t>
            </a:r>
            <a:endParaRPr/>
          </a:p>
          <a:p>
            <a:pPr indent="-137159" lvl="1" marL="265176" rtl="0" algn="l">
              <a:lnSpc>
                <a:spcPct val="80000"/>
              </a:lnSpc>
              <a:spcBef>
                <a:spcPts val="600"/>
              </a:spcBef>
              <a:spcAft>
                <a:spcPts val="0"/>
              </a:spcAft>
              <a:buSzPts val="1800"/>
              <a:buNone/>
            </a:pPr>
            <a:r>
              <a:t/>
            </a:r>
            <a:endParaRPr>
              <a:latin typeface="Courier New"/>
              <a:ea typeface="Courier New"/>
              <a:cs typeface="Courier New"/>
              <a:sym typeface="Courier New"/>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public interface </a:t>
            </a:r>
            <a:r>
              <a:rPr b="1" lang="en-US"/>
              <a:t>name</a:t>
            </a:r>
            <a:r>
              <a:rPr lang="en-US">
                <a:latin typeface="Courier New"/>
                <a:ea typeface="Courier New"/>
                <a:cs typeface="Courier New"/>
                <a:sym typeface="Courier New"/>
              </a:rPr>
              <a:t> {</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a:t>
            </a:r>
            <a:r>
              <a:rPr lang="en-US"/>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a:t>
            </a:r>
            <a:endParaRPr sz="800">
              <a:latin typeface="Courier New"/>
              <a:ea typeface="Courier New"/>
              <a:cs typeface="Courier New"/>
              <a:sym typeface="Courier New"/>
            </a:endParaRPr>
          </a:p>
        </p:txBody>
      </p:sp>
      <p:sp>
        <p:nvSpPr>
          <p:cNvPr id="558" name="Google Shape;558;p1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shapes" id="559" name="Google Shape;559;p10"/>
          <p:cNvPicPr preferRelativeResize="0"/>
          <p:nvPr/>
        </p:nvPicPr>
        <p:blipFill rotWithShape="1">
          <a:blip r:embed="rId3">
            <a:alphaModFix/>
          </a:blip>
          <a:srcRect b="0" l="0" r="0" t="0"/>
          <a:stretch/>
        </p:blipFill>
        <p:spPr>
          <a:xfrm>
            <a:off x="7652278" y="3648075"/>
            <a:ext cx="3890963" cy="2135188"/>
          </a:xfrm>
          <a:prstGeom prst="rect">
            <a:avLst/>
          </a:prstGeom>
          <a:noFill/>
          <a:ln>
            <a:noFill/>
          </a:ln>
        </p:spPr>
      </p:pic>
      <p:sp>
        <p:nvSpPr>
          <p:cNvPr id="560" name="Google Shape;560;p10"/>
          <p:cNvSpPr/>
          <p:nvPr/>
        </p:nvSpPr>
        <p:spPr>
          <a:xfrm>
            <a:off x="7049821" y="1303892"/>
            <a:ext cx="5095875" cy="196361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Clr>
                <a:schemeClr val="dk1"/>
              </a:buClr>
              <a:buSzPts val="2200"/>
              <a:buFont typeface="Quattrocento Sans"/>
              <a:buNone/>
            </a:pPr>
            <a:r>
              <a:rPr b="0" i="0" lang="en-US" sz="2200" u="none" cap="none" strike="noStrike">
                <a:solidFill>
                  <a:schemeClr val="dk1"/>
                </a:solidFill>
                <a:latin typeface="Quattrocento Sans"/>
                <a:ea typeface="Quattrocento Sans"/>
                <a:cs typeface="Quattrocento Sans"/>
                <a:sym typeface="Quattrocento Sans"/>
              </a:rPr>
              <a:t>Example</a:t>
            </a:r>
            <a:endParaRPr/>
          </a:p>
          <a:p>
            <a:pPr indent="0" lvl="1" marL="457200" marR="0" rtl="0" algn="l">
              <a:spcBef>
                <a:spcPts val="0"/>
              </a:spcBef>
              <a:spcAft>
                <a:spcPts val="0"/>
              </a:spcAft>
              <a:buClr>
                <a:schemeClr val="dk1"/>
              </a:buClr>
              <a:buSzPts val="2200"/>
              <a:buFont typeface="Twentieth Century"/>
              <a:buNone/>
            </a:pPr>
            <a:r>
              <a:t/>
            </a:r>
            <a:endParaRPr b="0" i="0" sz="2200" u="none" cap="none" strike="noStrike">
              <a:solidFill>
                <a:schemeClr val="dk1"/>
              </a:solidFill>
              <a:latin typeface="Quattrocento Sans"/>
              <a:ea typeface="Quattrocento Sans"/>
              <a:cs typeface="Quattrocento Sans"/>
              <a:sym typeface="Quattrocento Sans"/>
            </a:endParaRPr>
          </a:p>
          <a:p>
            <a:pPr indent="0" lvl="1" marL="457200" marR="0" rtl="0" algn="l">
              <a:lnSpc>
                <a:spcPct val="80000"/>
              </a:lnSpc>
              <a:spcBef>
                <a:spcPts val="0"/>
              </a:spcBef>
              <a:spcAft>
                <a:spcPts val="0"/>
              </a:spcAft>
              <a:buClr>
                <a:srgbClr val="B6A479"/>
              </a:buClr>
              <a:buSzPts val="1600"/>
              <a:buFont typeface="Courier New"/>
              <a:buNone/>
            </a:pPr>
            <a:r>
              <a:rPr b="1" i="0" lang="en-US" sz="1600" u="none" cap="none" strike="noStrike">
                <a:solidFill>
                  <a:srgbClr val="B6A479"/>
                </a:solidFill>
                <a:latin typeface="Courier New"/>
                <a:ea typeface="Courier New"/>
                <a:cs typeface="Courier New"/>
                <a:sym typeface="Courier New"/>
              </a:rPr>
              <a:t>// Describes features common to all // shapes.</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public interface Shape {</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double area();</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double perimeter();</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a:t>
            </a:r>
            <a:endParaRPr/>
          </a:p>
        </p:txBody>
      </p:sp>
      <p:sp>
        <p:nvSpPr>
          <p:cNvPr id="561" name="Google Shape;561;p1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6" name="Shape 566"/>
        <p:cNvGrpSpPr/>
        <p:nvPr/>
      </p:nvGrpSpPr>
      <p:grpSpPr>
        <a:xfrm>
          <a:off x="0" y="0"/>
          <a:ext cx="0" cy="0"/>
          <a:chOff x="0" y="0"/>
          <a:chExt cx="0" cy="0"/>
        </a:xfrm>
      </p:grpSpPr>
      <p:sp>
        <p:nvSpPr>
          <p:cNvPr id="567" name="Google Shape;567;p1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Java Collections</a:t>
            </a:r>
            <a:endParaRPr/>
          </a:p>
        </p:txBody>
      </p:sp>
      <p:sp>
        <p:nvSpPr>
          <p:cNvPr id="568" name="Google Shape;568;p11"/>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US"/>
              <a:t>Java provides some implementations of ADTs for you!</a:t>
            </a:r>
            <a:endParaRPr/>
          </a:p>
          <a:p>
            <a:pPr indent="0" lvl="0" marL="91440" rtl="0" algn="l">
              <a:lnSpc>
                <a:spcPct val="90000"/>
              </a:lnSpc>
              <a:spcBef>
                <a:spcPts val="1400"/>
              </a:spcBef>
              <a:spcAft>
                <a:spcPts val="0"/>
              </a:spcAft>
              <a:buSzPts val="2200"/>
              <a:buNone/>
            </a:pPr>
            <a:r>
              <a:t/>
            </a:r>
            <a:endParaRPr>
              <a:solidFill>
                <a:srgbClr val="4C3282"/>
              </a:solidFill>
            </a:endParaRPr>
          </a:p>
          <a:p>
            <a:pPr indent="-139700" lvl="0" marL="91440" rtl="0" algn="l">
              <a:lnSpc>
                <a:spcPct val="90000"/>
              </a:lnSpc>
              <a:spcBef>
                <a:spcPts val="1400"/>
              </a:spcBef>
              <a:spcAft>
                <a:spcPts val="0"/>
              </a:spcAft>
              <a:buSzPts val="2200"/>
              <a:buChar char=" "/>
            </a:pPr>
            <a:r>
              <a:rPr lang="en-US">
                <a:solidFill>
                  <a:srgbClr val="4C3282"/>
                </a:solidFill>
              </a:rPr>
              <a:t>Lists 		</a:t>
            </a:r>
            <a:r>
              <a:rPr lang="en-US">
                <a:latin typeface="Courier New"/>
                <a:ea typeface="Courier New"/>
                <a:cs typeface="Courier New"/>
                <a:sym typeface="Courier New"/>
              </a:rPr>
              <a:t>List&lt;Integer&gt; a = new ArrayList&lt;Integer&gt;();</a:t>
            </a:r>
            <a:endParaRPr/>
          </a:p>
          <a:p>
            <a:pPr indent="-139700" lvl="0" marL="91440" rtl="0" algn="l">
              <a:lnSpc>
                <a:spcPct val="90000"/>
              </a:lnSpc>
              <a:spcBef>
                <a:spcPts val="1400"/>
              </a:spcBef>
              <a:spcAft>
                <a:spcPts val="0"/>
              </a:spcAft>
              <a:buSzPts val="2200"/>
              <a:buChar char=" "/>
            </a:pPr>
            <a:r>
              <a:rPr lang="en-US">
                <a:solidFill>
                  <a:srgbClr val="4C3282"/>
                </a:solidFill>
              </a:rPr>
              <a:t>Stacks</a:t>
            </a:r>
            <a:r>
              <a:rPr lang="en-US"/>
              <a:t> 		</a:t>
            </a:r>
            <a:r>
              <a:rPr lang="en-US">
                <a:latin typeface="Courier New"/>
                <a:ea typeface="Courier New"/>
                <a:cs typeface="Courier New"/>
                <a:sym typeface="Courier New"/>
              </a:rPr>
              <a:t>Stack&lt;Character&gt; c = new Stack&lt;Character&gt;();</a:t>
            </a:r>
            <a:endParaRPr/>
          </a:p>
          <a:p>
            <a:pPr indent="-139700" lvl="0" marL="91440" rtl="0" algn="l">
              <a:lnSpc>
                <a:spcPct val="90000"/>
              </a:lnSpc>
              <a:spcBef>
                <a:spcPts val="1400"/>
              </a:spcBef>
              <a:spcAft>
                <a:spcPts val="0"/>
              </a:spcAft>
              <a:buSzPts val="2200"/>
              <a:buChar char=" "/>
            </a:pPr>
            <a:r>
              <a:rPr lang="en-US">
                <a:solidFill>
                  <a:srgbClr val="4C3282"/>
                </a:solidFill>
              </a:rPr>
              <a:t>Queues</a:t>
            </a:r>
            <a:r>
              <a:rPr lang="en-US"/>
              <a:t> 	</a:t>
            </a:r>
            <a:r>
              <a:rPr lang="en-US">
                <a:latin typeface="Courier New"/>
                <a:ea typeface="Courier New"/>
                <a:cs typeface="Courier New"/>
                <a:sym typeface="Courier New"/>
              </a:rPr>
              <a:t>Queue&lt;String&gt; b = new LinkedList&lt;String&gt;();</a:t>
            </a:r>
            <a:endParaRPr/>
          </a:p>
          <a:p>
            <a:pPr indent="-139700" lvl="0" marL="91440" rtl="0" algn="l">
              <a:lnSpc>
                <a:spcPct val="90000"/>
              </a:lnSpc>
              <a:spcBef>
                <a:spcPts val="1400"/>
              </a:spcBef>
              <a:spcAft>
                <a:spcPts val="0"/>
              </a:spcAft>
              <a:buSzPts val="2200"/>
              <a:buChar char=" "/>
            </a:pPr>
            <a:r>
              <a:rPr lang="en-US">
                <a:solidFill>
                  <a:srgbClr val="4C3282"/>
                </a:solidFill>
              </a:rPr>
              <a:t>Maps</a:t>
            </a:r>
            <a:r>
              <a:rPr lang="en-US">
                <a:latin typeface="Courier New"/>
                <a:ea typeface="Courier New"/>
                <a:cs typeface="Courier New"/>
                <a:sym typeface="Courier New"/>
              </a:rPr>
              <a:t> 	Map&lt;String, String&gt; d = new TreeMap&lt;String, String&gt;();</a:t>
            </a:r>
            <a:endParaRPr/>
          </a:p>
          <a:p>
            <a:pPr indent="0" lvl="0" marL="0" rtl="0" algn="l">
              <a:lnSpc>
                <a:spcPct val="90000"/>
              </a:lnSpc>
              <a:spcBef>
                <a:spcPts val="1400"/>
              </a:spcBef>
              <a:spcAft>
                <a:spcPts val="0"/>
              </a:spcAft>
              <a:buSzPts val="2200"/>
              <a:buNone/>
            </a:pPr>
            <a:r>
              <a:rPr lang="en-US"/>
              <a:t> </a:t>
            </a:r>
            <a:endParaRPr/>
          </a:p>
          <a:p>
            <a:pPr indent="0" lvl="0" marL="0" rtl="0" algn="l">
              <a:lnSpc>
                <a:spcPct val="90000"/>
              </a:lnSpc>
              <a:spcBef>
                <a:spcPts val="1400"/>
              </a:spcBef>
              <a:spcAft>
                <a:spcPts val="0"/>
              </a:spcAft>
              <a:buSzPts val="2200"/>
              <a:buNone/>
            </a:pPr>
            <a:r>
              <a:rPr lang="en-US"/>
              <a:t>But some data structures you made from scratch… why?</a:t>
            </a:r>
            <a:endParaRPr/>
          </a:p>
          <a:p>
            <a:pPr indent="0" lvl="0" marL="0" rtl="0" algn="l">
              <a:lnSpc>
                <a:spcPct val="90000"/>
              </a:lnSpc>
              <a:spcBef>
                <a:spcPts val="1400"/>
              </a:spcBef>
              <a:spcAft>
                <a:spcPts val="0"/>
              </a:spcAft>
              <a:buSzPts val="2200"/>
              <a:buNone/>
            </a:pPr>
            <a:r>
              <a:rPr lang="en-US"/>
              <a:t> </a:t>
            </a:r>
            <a:r>
              <a:rPr lang="en-US">
                <a:solidFill>
                  <a:srgbClr val="4C3282"/>
                </a:solidFill>
              </a:rPr>
              <a:t>Linked Lists </a:t>
            </a:r>
            <a:r>
              <a:rPr lang="en-US"/>
              <a:t>- </a:t>
            </a:r>
            <a:r>
              <a:rPr lang="en-US">
                <a:solidFill>
                  <a:srgbClr val="B6A479"/>
                </a:solidFill>
              </a:rPr>
              <a:t>LinkedIntList</a:t>
            </a:r>
            <a:r>
              <a:rPr lang="en-US"/>
              <a:t> was a collection of </a:t>
            </a:r>
            <a:r>
              <a:rPr lang="en-US">
                <a:solidFill>
                  <a:srgbClr val="B6A479"/>
                </a:solidFill>
              </a:rPr>
              <a:t>ListNode</a:t>
            </a:r>
            <a:endParaRPr>
              <a:solidFill>
                <a:srgbClr val="B6A479"/>
              </a:solidFill>
            </a:endParaRPr>
          </a:p>
          <a:p>
            <a:pPr indent="0" lvl="0" marL="0" rtl="0" algn="l">
              <a:lnSpc>
                <a:spcPct val="90000"/>
              </a:lnSpc>
              <a:spcBef>
                <a:spcPts val="1400"/>
              </a:spcBef>
              <a:spcAft>
                <a:spcPts val="0"/>
              </a:spcAft>
              <a:buSzPts val="2200"/>
              <a:buNone/>
            </a:pPr>
            <a:r>
              <a:rPr lang="en-US"/>
              <a:t> </a:t>
            </a:r>
            <a:r>
              <a:rPr lang="en-US">
                <a:solidFill>
                  <a:srgbClr val="4C3282"/>
                </a:solidFill>
              </a:rPr>
              <a:t>Binary Search Trees </a:t>
            </a:r>
            <a:r>
              <a:rPr lang="en-US"/>
              <a:t>– </a:t>
            </a:r>
            <a:r>
              <a:rPr lang="en-US">
                <a:solidFill>
                  <a:srgbClr val="B6A479"/>
                </a:solidFill>
              </a:rPr>
              <a:t>SearchTree</a:t>
            </a:r>
            <a:r>
              <a:rPr lang="en-US"/>
              <a:t> was a collection of </a:t>
            </a:r>
            <a:r>
              <a:rPr lang="en-US">
                <a:solidFill>
                  <a:srgbClr val="B6A479"/>
                </a:solidFill>
              </a:rPr>
              <a:t>SearchTreeNodes</a:t>
            </a:r>
            <a:endParaRPr>
              <a:solidFill>
                <a:srgbClr val="B6A479"/>
              </a:solidFill>
            </a:endParaRPr>
          </a:p>
          <a:p>
            <a:pPr indent="0" lvl="0" marL="0" rtl="0" algn="l">
              <a:lnSpc>
                <a:spcPct val="90000"/>
              </a:lnSpc>
              <a:spcBef>
                <a:spcPts val="1400"/>
              </a:spcBef>
              <a:spcAft>
                <a:spcPts val="0"/>
              </a:spcAft>
              <a:buSzPts val="2200"/>
              <a:buNone/>
            </a:pPr>
            <a:r>
              <a:t/>
            </a:r>
            <a:endParaRPr/>
          </a:p>
        </p:txBody>
      </p:sp>
      <p:sp>
        <p:nvSpPr>
          <p:cNvPr id="569" name="Google Shape;569;p1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70" name="Google Shape;570;p1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
        <p:nvSpPr>
          <p:cNvPr id="571" name="Google Shape;571;p11"/>
          <p:cNvSpPr txBox="1"/>
          <p:nvPr/>
        </p:nvSpPr>
        <p:spPr>
          <a:xfrm>
            <a:off x="575239" y="2009727"/>
            <a:ext cx="180374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4C3282"/>
                </a:solidFill>
                <a:latin typeface="Quattrocento Sans"/>
                <a:ea typeface="Quattrocento Sans"/>
                <a:cs typeface="Quattrocento Sans"/>
                <a:sym typeface="Quattrocento Sans"/>
              </a:rPr>
              <a:t>ADTs</a:t>
            </a:r>
            <a:endParaRPr/>
          </a:p>
        </p:txBody>
      </p:sp>
      <p:sp>
        <p:nvSpPr>
          <p:cNvPr id="572" name="Google Shape;572;p11"/>
          <p:cNvSpPr txBox="1"/>
          <p:nvPr/>
        </p:nvSpPr>
        <p:spPr>
          <a:xfrm>
            <a:off x="6096000" y="2015290"/>
            <a:ext cx="250616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4C3282"/>
                </a:solidFill>
                <a:latin typeface="Quattrocento Sans"/>
                <a:ea typeface="Quattrocento Sans"/>
                <a:cs typeface="Quattrocento Sans"/>
                <a:sym typeface="Quattrocento Sans"/>
              </a:rPr>
              <a:t>Data Structures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7" name="Shape 577"/>
        <p:cNvGrpSpPr/>
        <p:nvPr/>
      </p:nvGrpSpPr>
      <p:grpSpPr>
        <a:xfrm>
          <a:off x="0" y="0"/>
          <a:ext cx="0" cy="0"/>
          <a:chOff x="0" y="0"/>
          <a:chExt cx="0" cy="0"/>
        </a:xfrm>
      </p:grpSpPr>
      <p:sp>
        <p:nvSpPr>
          <p:cNvPr id="578" name="Google Shape;578;p1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Full Definitions</a:t>
            </a:r>
            <a:endParaRPr/>
          </a:p>
        </p:txBody>
      </p:sp>
      <p:sp>
        <p:nvSpPr>
          <p:cNvPr id="579" name="Google Shape;579;p12"/>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fontScale="92500" lnSpcReduction="10000"/>
          </a:bodyPr>
          <a:lstStyle/>
          <a:p>
            <a:pPr indent="-164465" lvl="0" marL="91440" rtl="0" algn="l">
              <a:lnSpc>
                <a:spcPct val="90000"/>
              </a:lnSpc>
              <a:spcBef>
                <a:spcPts val="0"/>
              </a:spcBef>
              <a:spcAft>
                <a:spcPts val="0"/>
              </a:spcAft>
              <a:buSzPct val="100000"/>
              <a:buChar char=" "/>
            </a:pPr>
            <a:r>
              <a:rPr lang="en-US" sz="2800">
                <a:solidFill>
                  <a:srgbClr val="4C3282"/>
                </a:solidFill>
              </a:rPr>
              <a:t>Abstract Data Type (ADT)</a:t>
            </a:r>
            <a:endParaRPr/>
          </a:p>
          <a:p>
            <a:pPr indent="-140970" lvl="1" marL="265176" rtl="0" algn="l">
              <a:lnSpc>
                <a:spcPct val="90000"/>
              </a:lnSpc>
              <a:spcBef>
                <a:spcPts val="400"/>
              </a:spcBef>
              <a:spcAft>
                <a:spcPts val="0"/>
              </a:spcAft>
              <a:buSzPct val="100000"/>
              <a:buChar char="-"/>
            </a:pPr>
            <a:r>
              <a:rPr i="1" lang="en-US" sz="2400"/>
              <a:t>A definition for expected operations and behavior</a:t>
            </a:r>
            <a:endParaRPr/>
          </a:p>
          <a:p>
            <a:pPr indent="-140970" lvl="1" marL="265176" rtl="0" algn="l">
              <a:lnSpc>
                <a:spcPct val="90000"/>
              </a:lnSpc>
              <a:spcBef>
                <a:spcPts val="600"/>
              </a:spcBef>
              <a:spcAft>
                <a:spcPts val="0"/>
              </a:spcAft>
              <a:buSzPct val="100000"/>
              <a:buChar char="-"/>
            </a:pPr>
            <a:r>
              <a:rPr lang="en-US" sz="2400"/>
              <a:t>A mathematical description of a collection with a set of supported operations and how they should behave when called upon</a:t>
            </a:r>
            <a:endParaRPr/>
          </a:p>
          <a:p>
            <a:pPr indent="-140970" lvl="1" marL="265176" rtl="0" algn="l">
              <a:lnSpc>
                <a:spcPct val="90000"/>
              </a:lnSpc>
              <a:spcBef>
                <a:spcPts val="600"/>
              </a:spcBef>
              <a:spcAft>
                <a:spcPts val="0"/>
              </a:spcAft>
              <a:buSzPct val="100000"/>
              <a:buChar char="-"/>
            </a:pPr>
            <a:r>
              <a:rPr lang="en-US" sz="2400"/>
              <a:t>Describes what a collection does, not how it does it</a:t>
            </a:r>
            <a:endParaRPr/>
          </a:p>
          <a:p>
            <a:pPr indent="-140970" lvl="1" marL="265176" rtl="0" algn="l">
              <a:lnSpc>
                <a:spcPct val="90000"/>
              </a:lnSpc>
              <a:spcBef>
                <a:spcPts val="600"/>
              </a:spcBef>
              <a:spcAft>
                <a:spcPts val="0"/>
              </a:spcAft>
              <a:buSzPct val="100000"/>
              <a:buChar char="-"/>
            </a:pPr>
            <a:r>
              <a:rPr lang="en-US" sz="2400"/>
              <a:t>Can be expressed as an interface</a:t>
            </a:r>
            <a:endParaRPr/>
          </a:p>
          <a:p>
            <a:pPr indent="-140970" lvl="1" marL="265176" rtl="0" algn="l">
              <a:lnSpc>
                <a:spcPct val="90000"/>
              </a:lnSpc>
              <a:spcBef>
                <a:spcPts val="600"/>
              </a:spcBef>
              <a:spcAft>
                <a:spcPts val="0"/>
              </a:spcAft>
              <a:buSzPct val="100000"/>
              <a:buChar char="-"/>
            </a:pPr>
            <a:r>
              <a:rPr lang="en-US" sz="2400"/>
              <a:t>Examples: List, Map, Set</a:t>
            </a:r>
            <a:endParaRPr/>
          </a:p>
          <a:p>
            <a:pPr indent="0" lvl="0" marL="91440" rtl="0" algn="l">
              <a:lnSpc>
                <a:spcPct val="90000"/>
              </a:lnSpc>
              <a:spcBef>
                <a:spcPts val="1600"/>
              </a:spcBef>
              <a:spcAft>
                <a:spcPts val="0"/>
              </a:spcAft>
              <a:buSzPct val="100000"/>
              <a:buNone/>
            </a:pPr>
            <a:r>
              <a:t/>
            </a:r>
            <a:endParaRPr sz="2800">
              <a:solidFill>
                <a:srgbClr val="4C3282"/>
              </a:solidFill>
            </a:endParaRPr>
          </a:p>
          <a:p>
            <a:pPr indent="-164465" lvl="0" marL="91440" rtl="0" algn="l">
              <a:lnSpc>
                <a:spcPct val="90000"/>
              </a:lnSpc>
              <a:spcBef>
                <a:spcPts val="1400"/>
              </a:spcBef>
              <a:spcAft>
                <a:spcPts val="0"/>
              </a:spcAft>
              <a:buSzPct val="100000"/>
              <a:buChar char=" "/>
            </a:pPr>
            <a:r>
              <a:rPr lang="en-US" sz="2800">
                <a:solidFill>
                  <a:srgbClr val="4C3282"/>
                </a:solidFill>
              </a:rPr>
              <a:t>Data Structure</a:t>
            </a:r>
            <a:endParaRPr/>
          </a:p>
          <a:p>
            <a:pPr indent="-140970" lvl="1" marL="265176" rtl="0" algn="l">
              <a:lnSpc>
                <a:spcPct val="90000"/>
              </a:lnSpc>
              <a:spcBef>
                <a:spcPts val="400"/>
              </a:spcBef>
              <a:spcAft>
                <a:spcPts val="0"/>
              </a:spcAft>
              <a:buSzPct val="100000"/>
              <a:buChar char="-"/>
            </a:pPr>
            <a:r>
              <a:rPr i="1" lang="en-US" sz="2400"/>
              <a:t>A way of organizing and storing related data points</a:t>
            </a:r>
            <a:endParaRPr/>
          </a:p>
          <a:p>
            <a:pPr indent="-140970" lvl="1" marL="265176" rtl="0" algn="l">
              <a:lnSpc>
                <a:spcPct val="90000"/>
              </a:lnSpc>
              <a:spcBef>
                <a:spcPts val="600"/>
              </a:spcBef>
              <a:spcAft>
                <a:spcPts val="0"/>
              </a:spcAft>
              <a:buSzPct val="100000"/>
              <a:buChar char="-"/>
            </a:pPr>
            <a:r>
              <a:rPr lang="en-US" sz="2400"/>
              <a:t>An object that implements the functionality of a specified ADT</a:t>
            </a:r>
            <a:endParaRPr/>
          </a:p>
          <a:p>
            <a:pPr indent="-140970" lvl="1" marL="265176" rtl="0" algn="l">
              <a:lnSpc>
                <a:spcPct val="90000"/>
              </a:lnSpc>
              <a:spcBef>
                <a:spcPts val="600"/>
              </a:spcBef>
              <a:spcAft>
                <a:spcPts val="0"/>
              </a:spcAft>
              <a:buSzPct val="100000"/>
              <a:buChar char="-"/>
            </a:pPr>
            <a:r>
              <a:rPr lang="en-US" sz="2400"/>
              <a:t>Describes exactly how the collection will perform the required operations</a:t>
            </a:r>
            <a:endParaRPr/>
          </a:p>
          <a:p>
            <a:pPr indent="-140970" lvl="1" marL="265176" rtl="0" algn="l">
              <a:lnSpc>
                <a:spcPct val="90000"/>
              </a:lnSpc>
              <a:spcBef>
                <a:spcPts val="600"/>
              </a:spcBef>
              <a:spcAft>
                <a:spcPts val="0"/>
              </a:spcAft>
              <a:buSzPct val="100000"/>
              <a:buChar char="-"/>
            </a:pPr>
            <a:r>
              <a:rPr lang="en-US" sz="2400"/>
              <a:t>Examples: LinkedIntList, ArrayIntList</a:t>
            </a:r>
            <a:endParaRPr sz="2400"/>
          </a:p>
          <a:p>
            <a:pPr indent="0" lvl="0" marL="0" rtl="0" algn="l">
              <a:lnSpc>
                <a:spcPct val="90000"/>
              </a:lnSpc>
              <a:spcBef>
                <a:spcPts val="1600"/>
              </a:spcBef>
              <a:spcAft>
                <a:spcPts val="0"/>
              </a:spcAft>
              <a:buSzPct val="100000"/>
              <a:buNone/>
            </a:pPr>
            <a:r>
              <a:t/>
            </a:r>
            <a:endParaRPr sz="2800">
              <a:solidFill>
                <a:srgbClr val="4C3282"/>
              </a:solidFill>
            </a:endParaRPr>
          </a:p>
        </p:txBody>
      </p:sp>
      <p:sp>
        <p:nvSpPr>
          <p:cNvPr id="580" name="Google Shape;580;p1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81" name="Google Shape;581;p1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6" name="Shape 586"/>
        <p:cNvGrpSpPr/>
        <p:nvPr/>
      </p:nvGrpSpPr>
      <p:grpSpPr>
        <a:xfrm>
          <a:off x="0" y="0"/>
          <a:ext cx="0" cy="0"/>
          <a:chOff x="0" y="0"/>
          <a:chExt cx="0" cy="0"/>
        </a:xfrm>
      </p:grpSpPr>
      <p:sp>
        <p:nvSpPr>
          <p:cNvPr id="587" name="Google Shape;587;p1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ADTs we’ll discuss this quarter</a:t>
            </a:r>
            <a:endParaRPr/>
          </a:p>
        </p:txBody>
      </p:sp>
      <p:sp>
        <p:nvSpPr>
          <p:cNvPr id="588" name="Google Shape;588;p1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203200" lvl="1" marL="265176" rtl="0" algn="l">
              <a:lnSpc>
                <a:spcPct val="90000"/>
              </a:lnSpc>
              <a:spcBef>
                <a:spcPts val="0"/>
              </a:spcBef>
              <a:spcAft>
                <a:spcPts val="0"/>
              </a:spcAft>
              <a:buSzPts val="3200"/>
              <a:buChar char="-"/>
            </a:pPr>
            <a:r>
              <a:rPr lang="en-US" sz="3200"/>
              <a:t>List</a:t>
            </a:r>
            <a:endParaRPr/>
          </a:p>
          <a:p>
            <a:pPr indent="-203200" lvl="1" marL="265176" rtl="0" algn="l">
              <a:lnSpc>
                <a:spcPct val="90000"/>
              </a:lnSpc>
              <a:spcBef>
                <a:spcPts val="600"/>
              </a:spcBef>
              <a:spcAft>
                <a:spcPts val="0"/>
              </a:spcAft>
              <a:buSzPts val="3200"/>
              <a:buChar char="-"/>
            </a:pPr>
            <a:r>
              <a:rPr lang="en-US" sz="3200"/>
              <a:t>Set</a:t>
            </a:r>
            <a:endParaRPr/>
          </a:p>
          <a:p>
            <a:pPr indent="-203200" lvl="1" marL="265176" rtl="0" algn="l">
              <a:lnSpc>
                <a:spcPct val="90000"/>
              </a:lnSpc>
              <a:spcBef>
                <a:spcPts val="600"/>
              </a:spcBef>
              <a:spcAft>
                <a:spcPts val="0"/>
              </a:spcAft>
              <a:buSzPts val="3200"/>
              <a:buChar char="-"/>
            </a:pPr>
            <a:r>
              <a:rPr lang="en-US" sz="3200"/>
              <a:t>Map</a:t>
            </a:r>
            <a:endParaRPr/>
          </a:p>
          <a:p>
            <a:pPr indent="-203200" lvl="1" marL="265176" rtl="0" algn="l">
              <a:lnSpc>
                <a:spcPct val="90000"/>
              </a:lnSpc>
              <a:spcBef>
                <a:spcPts val="600"/>
              </a:spcBef>
              <a:spcAft>
                <a:spcPts val="0"/>
              </a:spcAft>
              <a:buSzPts val="3200"/>
              <a:buChar char="-"/>
            </a:pPr>
            <a:r>
              <a:rPr lang="en-US" sz="3200"/>
              <a:t>Stack</a:t>
            </a:r>
            <a:endParaRPr/>
          </a:p>
          <a:p>
            <a:pPr indent="-203200" lvl="1" marL="265176" rtl="0" algn="l">
              <a:lnSpc>
                <a:spcPct val="90000"/>
              </a:lnSpc>
              <a:spcBef>
                <a:spcPts val="600"/>
              </a:spcBef>
              <a:spcAft>
                <a:spcPts val="0"/>
              </a:spcAft>
              <a:buSzPts val="3200"/>
              <a:buChar char="-"/>
            </a:pPr>
            <a:r>
              <a:rPr lang="en-US" sz="3200"/>
              <a:t>Queue</a:t>
            </a:r>
            <a:endParaRPr/>
          </a:p>
          <a:p>
            <a:pPr indent="-203200" lvl="1" marL="265176" rtl="0" algn="l">
              <a:lnSpc>
                <a:spcPct val="90000"/>
              </a:lnSpc>
              <a:spcBef>
                <a:spcPts val="600"/>
              </a:spcBef>
              <a:spcAft>
                <a:spcPts val="0"/>
              </a:spcAft>
              <a:buSzPts val="3200"/>
              <a:buChar char="-"/>
            </a:pPr>
            <a:r>
              <a:rPr lang="en-US" sz="3200"/>
              <a:t>Priority Queue</a:t>
            </a:r>
            <a:endParaRPr/>
          </a:p>
          <a:p>
            <a:pPr indent="-203200" lvl="1" marL="265176" rtl="0" algn="l">
              <a:lnSpc>
                <a:spcPct val="90000"/>
              </a:lnSpc>
              <a:spcBef>
                <a:spcPts val="600"/>
              </a:spcBef>
              <a:spcAft>
                <a:spcPts val="0"/>
              </a:spcAft>
              <a:buSzPts val="3200"/>
              <a:buChar char="-"/>
            </a:pPr>
            <a:r>
              <a:rPr lang="en-US" sz="3200"/>
              <a:t>Graph</a:t>
            </a:r>
            <a:endParaRPr/>
          </a:p>
          <a:p>
            <a:pPr indent="-203200" lvl="1" marL="265176" rtl="0" algn="l">
              <a:lnSpc>
                <a:spcPct val="90000"/>
              </a:lnSpc>
              <a:spcBef>
                <a:spcPts val="600"/>
              </a:spcBef>
              <a:spcAft>
                <a:spcPts val="0"/>
              </a:spcAft>
              <a:buSzPts val="3200"/>
              <a:buChar char="-"/>
            </a:pPr>
            <a:r>
              <a:rPr lang="en-US" sz="3200"/>
              <a:t>Disjoint Set</a:t>
            </a:r>
            <a:endParaRPr/>
          </a:p>
          <a:p>
            <a:pPr indent="0" lvl="0" marL="91440" rtl="0" algn="l">
              <a:lnSpc>
                <a:spcPct val="90000"/>
              </a:lnSpc>
              <a:spcBef>
                <a:spcPts val="16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589" name="Google Shape;589;p1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90" name="Google Shape;590;p1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SP - KASEY CHAMPION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Announcements</a:t>
            </a:r>
            <a:endParaRPr/>
          </a:p>
        </p:txBody>
      </p:sp>
      <p:sp>
        <p:nvSpPr>
          <p:cNvPr id="148" name="Google Shape;148;p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Things are live!</a:t>
            </a:r>
            <a:endParaRPr/>
          </a:p>
          <a:p>
            <a:pPr indent="-137159" lvl="1" marL="265176" rtl="0" algn="l">
              <a:lnSpc>
                <a:spcPct val="90000"/>
              </a:lnSpc>
              <a:spcBef>
                <a:spcPts val="400"/>
              </a:spcBef>
              <a:spcAft>
                <a:spcPts val="0"/>
              </a:spcAft>
              <a:buSzPts val="1800"/>
              <a:buChar char="-"/>
            </a:pPr>
            <a:r>
              <a:rPr lang="en-US"/>
              <a:t>course website – one stop for all things 373</a:t>
            </a:r>
            <a:endParaRPr/>
          </a:p>
          <a:p>
            <a:pPr indent="-137159" lvl="1" marL="265176" rtl="0" algn="l">
              <a:lnSpc>
                <a:spcPct val="90000"/>
              </a:lnSpc>
              <a:spcBef>
                <a:spcPts val="600"/>
              </a:spcBef>
              <a:spcAft>
                <a:spcPts val="0"/>
              </a:spcAft>
              <a:buSzPts val="1800"/>
              <a:buChar char="-"/>
            </a:pPr>
            <a:r>
              <a:rPr lang="en-US"/>
              <a:t>Canvas - Calendar</a:t>
            </a:r>
            <a:r>
              <a:rPr lang="en-US">
                <a:extLst>
                  <a:ext uri="http://customooxmlschemas.google.com/">
                    <go:slidesCustomData xmlns:go="http://customooxmlschemas.google.com/" textRoundtripDataId="0"/>
                  </a:ext>
                </a:extLst>
              </a:rPr>
              <a:t> + office hours</a:t>
            </a:r>
            <a:endParaRPr/>
          </a:p>
          <a:p>
            <a:pPr indent="-137159" lvl="1" marL="265176" rtl="0" algn="l">
              <a:lnSpc>
                <a:spcPct val="90000"/>
              </a:lnSpc>
              <a:spcBef>
                <a:spcPts val="600"/>
              </a:spcBef>
              <a:spcAft>
                <a:spcPts val="0"/>
              </a:spcAft>
              <a:buSzPts val="1800"/>
              <a:buChar char="-"/>
            </a:pPr>
            <a:r>
              <a:rPr lang="en-US"/>
              <a:t>Ed board – get your course content questions answered + connect with students</a:t>
            </a:r>
            <a:endParaRPr/>
          </a:p>
          <a:p>
            <a:pPr indent="-137159" lvl="1" marL="265176" rtl="0" algn="l">
              <a:lnSpc>
                <a:spcPct val="90000"/>
              </a:lnSpc>
              <a:spcBef>
                <a:spcPts val="600"/>
              </a:spcBef>
              <a:spcAft>
                <a:spcPts val="0"/>
              </a:spcAft>
              <a:buSzPts val="1800"/>
              <a:buChar char="-"/>
            </a:pPr>
            <a:r>
              <a:rPr lang="en-US"/>
              <a:t>Gradescope</a:t>
            </a:r>
            <a:endParaRPr/>
          </a:p>
          <a:p>
            <a:pPr indent="-22859" lvl="1" marL="265176" rtl="0" algn="l">
              <a:lnSpc>
                <a:spcPct val="90000"/>
              </a:lnSpc>
              <a:spcBef>
                <a:spcPts val="600"/>
              </a:spcBef>
              <a:spcAft>
                <a:spcPts val="0"/>
              </a:spcAft>
              <a:buSzPts val="1800"/>
              <a:buNone/>
            </a:pPr>
            <a:r>
              <a:t/>
            </a:r>
            <a:endParaRPr/>
          </a:p>
          <a:p>
            <a:pPr indent="-139700" lvl="0" marL="91440" rtl="0" algn="l">
              <a:lnSpc>
                <a:spcPct val="90000"/>
              </a:lnSpc>
              <a:spcBef>
                <a:spcPts val="1600"/>
              </a:spcBef>
              <a:spcAft>
                <a:spcPts val="0"/>
              </a:spcAft>
              <a:buSzPts val="2200"/>
              <a:buChar char=" "/>
            </a:pPr>
            <a:r>
              <a:rPr lang="en-US"/>
              <a:t>HW 0 Assigned – Due Wednesday </a:t>
            </a:r>
            <a:endParaRPr/>
          </a:p>
          <a:p>
            <a:pPr indent="-137159" lvl="1" marL="265176" rtl="0" algn="l">
              <a:lnSpc>
                <a:spcPct val="90000"/>
              </a:lnSpc>
              <a:spcBef>
                <a:spcPts val="400"/>
              </a:spcBef>
              <a:spcAft>
                <a:spcPts val="0"/>
              </a:spcAft>
              <a:buSzPts val="1800"/>
              <a:buChar char="-"/>
            </a:pPr>
            <a:r>
              <a:rPr lang="en-US"/>
              <a:t>143 review</a:t>
            </a:r>
            <a:endParaRPr/>
          </a:p>
          <a:p>
            <a:pPr indent="0" lvl="0" marL="91440" rtl="0" algn="l">
              <a:lnSpc>
                <a:spcPct val="90000"/>
              </a:lnSpc>
              <a:spcBef>
                <a:spcPts val="1600"/>
              </a:spcBef>
              <a:spcAft>
                <a:spcPts val="0"/>
              </a:spcAft>
              <a:buSzPts val="2200"/>
              <a:buNone/>
            </a:pPr>
            <a:r>
              <a:t/>
            </a:r>
            <a:endParaRPr/>
          </a:p>
        </p:txBody>
      </p:sp>
      <p:sp>
        <p:nvSpPr>
          <p:cNvPr id="149" name="Google Shape;149;p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150" name="Google Shape;150;p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4" name="Shape 594"/>
        <p:cNvGrpSpPr/>
        <p:nvPr/>
      </p:nvGrpSpPr>
      <p:grpSpPr>
        <a:xfrm>
          <a:off x="0" y="0"/>
          <a:ext cx="0" cy="0"/>
          <a:chOff x="0" y="0"/>
          <a:chExt cx="0" cy="0"/>
        </a:xfrm>
      </p:grpSpPr>
      <p:sp>
        <p:nvSpPr>
          <p:cNvPr id="595" name="Google Shape;595;p1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latin typeface="Quattrocento Sans"/>
                <a:ea typeface="Quattrocento Sans"/>
                <a:cs typeface="Quattrocento Sans"/>
                <a:sym typeface="Quattrocento Sans"/>
              </a:rPr>
              <a:t>Case Study: The List ADT</a:t>
            </a:r>
            <a:endParaRPr/>
          </a:p>
        </p:txBody>
      </p:sp>
      <p:sp>
        <p:nvSpPr>
          <p:cNvPr id="596" name="Google Shape;596;p1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597" name="Google Shape;597;p1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98" name="Google Shape;598;p14"/>
          <p:cNvSpPr txBox="1"/>
          <p:nvPr/>
        </p:nvSpPr>
        <p:spPr>
          <a:xfrm>
            <a:off x="575250" y="1463855"/>
            <a:ext cx="11060400" cy="1472400"/>
          </a:xfrm>
          <a:prstGeom prst="rect">
            <a:avLst/>
          </a:prstGeom>
          <a:noFill/>
          <a:ln>
            <a:noFill/>
          </a:ln>
        </p:spPr>
        <p:txBody>
          <a:bodyPr anchorCtr="0" anchor="t" bIns="45700" lIns="45700" spcFirstLastPara="1" rIns="45700" wrap="square" tIns="45700">
            <a:normAutofit/>
          </a:bodyPr>
          <a:lstStyle/>
          <a:p>
            <a:pPr indent="-177800" lvl="0" marL="91440" marR="0" rtl="0" algn="l">
              <a:lnSpc>
                <a:spcPct val="90000"/>
              </a:lnSpc>
              <a:spcBef>
                <a:spcPts val="0"/>
              </a:spcBef>
              <a:spcAft>
                <a:spcPts val="0"/>
              </a:spcAft>
              <a:buClr>
                <a:schemeClr val="accent1"/>
              </a:buClr>
              <a:buSzPts val="2800"/>
              <a:buFont typeface="Twentieth Century"/>
              <a:buChar char=" "/>
            </a:pPr>
            <a:r>
              <a:rPr b="1" lang="en-US" sz="2800">
                <a:solidFill>
                  <a:srgbClr val="4C3282"/>
                </a:solidFill>
                <a:latin typeface="Quattrocento Sans"/>
                <a:ea typeface="Quattrocento Sans"/>
                <a:cs typeface="Quattrocento Sans"/>
                <a:sym typeface="Quattrocento Sans"/>
              </a:rPr>
              <a:t>list: a </a:t>
            </a:r>
            <a:r>
              <a:rPr lang="en-US" sz="2800">
                <a:solidFill>
                  <a:schemeClr val="dk1"/>
                </a:solidFill>
                <a:latin typeface="Quattrocento Sans"/>
                <a:ea typeface="Quattrocento Sans"/>
                <a:cs typeface="Quattrocento Sans"/>
                <a:sym typeface="Quattrocento Sans"/>
              </a:rPr>
              <a:t>collection storing an ordered sequence of elements. </a:t>
            </a:r>
            <a:endParaRPr sz="2800">
              <a:solidFill>
                <a:schemeClr val="dk1"/>
              </a:solidFill>
              <a:latin typeface="Quattrocento Sans"/>
              <a:ea typeface="Quattrocento Sans"/>
              <a:cs typeface="Quattrocento Sans"/>
              <a:sym typeface="Quattrocento Sans"/>
            </a:endParaRPr>
          </a:p>
          <a:p>
            <a:pPr indent="-152400" lvl="1" marL="264795" marR="0" rtl="0" algn="l">
              <a:lnSpc>
                <a:spcPct val="90000"/>
              </a:lnSpc>
              <a:spcBef>
                <a:spcPts val="400"/>
              </a:spcBef>
              <a:spcAft>
                <a:spcPts val="0"/>
              </a:spcAft>
              <a:buClr>
                <a:srgbClr val="B6A479"/>
              </a:buClr>
              <a:buSzPts val="2400"/>
              <a:buFont typeface="Quattrocento Sans"/>
              <a:buChar char="-"/>
            </a:pPr>
            <a:r>
              <a:rPr b="0" i="0" lang="en-US" sz="2400" u="none" cap="none" strike="noStrike">
                <a:solidFill>
                  <a:schemeClr val="dk1"/>
                </a:solidFill>
                <a:latin typeface="Quattrocento Sans"/>
                <a:ea typeface="Quattrocento Sans"/>
                <a:cs typeface="Quattrocento Sans"/>
                <a:sym typeface="Quattrocento Sans"/>
              </a:rPr>
              <a:t>Each item is accessible by an index.</a:t>
            </a:r>
            <a:endParaRPr/>
          </a:p>
          <a:p>
            <a:pPr indent="-152400" lvl="1" marL="264795" marR="0" rtl="0" algn="l">
              <a:lnSpc>
                <a:spcPct val="90000"/>
              </a:lnSpc>
              <a:spcBef>
                <a:spcPts val="600"/>
              </a:spcBef>
              <a:spcAft>
                <a:spcPts val="0"/>
              </a:spcAft>
              <a:buClr>
                <a:srgbClr val="B6A479"/>
              </a:buClr>
              <a:buSzPts val="2400"/>
              <a:buFont typeface="Quattrocento Sans"/>
              <a:buChar char="-"/>
            </a:pPr>
            <a:r>
              <a:rPr b="0" i="0" lang="en-US" sz="2400" u="none" cap="none" strike="noStrike">
                <a:solidFill>
                  <a:schemeClr val="dk1"/>
                </a:solidFill>
                <a:latin typeface="Quattrocento Sans"/>
                <a:ea typeface="Quattrocento Sans"/>
                <a:cs typeface="Quattrocento Sans"/>
                <a:sym typeface="Quattrocento Sans"/>
              </a:rPr>
              <a:t>A list has a size defined as the number of elements in the list</a:t>
            </a:r>
            <a:endParaRPr b="0" i="0" sz="2400" u="none" cap="none" strike="noStrike">
              <a:solidFill>
                <a:schemeClr val="dk1"/>
              </a:solidFill>
              <a:latin typeface="Quattrocento Sans"/>
              <a:ea typeface="Quattrocento Sans"/>
              <a:cs typeface="Quattrocento Sans"/>
              <a:sym typeface="Quattrocento Sans"/>
            </a:endParaRPr>
          </a:p>
        </p:txBody>
      </p:sp>
      <p:sp>
        <p:nvSpPr>
          <p:cNvPr id="599" name="Google Shape;599;p14"/>
          <p:cNvSpPr txBox="1"/>
          <p:nvPr/>
        </p:nvSpPr>
        <p:spPr>
          <a:xfrm>
            <a:off x="604075" y="3028200"/>
            <a:ext cx="5780100" cy="1197600"/>
          </a:xfrm>
          <a:prstGeom prst="rect">
            <a:avLst/>
          </a:prstGeom>
          <a:noFill/>
          <a:ln>
            <a:noFill/>
          </a:ln>
        </p:spPr>
        <p:txBody>
          <a:bodyPr anchorCtr="0" anchor="t" bIns="91425" lIns="91425" spcFirstLastPara="1" rIns="91425" wrap="square" tIns="91425">
            <a:spAutoFit/>
          </a:bodyPr>
          <a:lstStyle/>
          <a:p>
            <a:pPr indent="0" lvl="1" marL="127635" rtl="0" algn="l">
              <a:lnSpc>
                <a:spcPct val="90000"/>
              </a:lnSpc>
              <a:spcBef>
                <a:spcPts val="600"/>
              </a:spcBef>
              <a:spcAft>
                <a:spcPts val="0"/>
              </a:spcAft>
              <a:buClr>
                <a:srgbClr val="B6A479"/>
              </a:buClr>
              <a:buSzPts val="2400"/>
              <a:buFont typeface="Quattrocento Sans"/>
              <a:buNone/>
            </a:pPr>
            <a:r>
              <a:rPr lang="en-US" sz="2400">
                <a:solidFill>
                  <a:schemeClr val="dk1"/>
                </a:solidFill>
                <a:latin typeface="Quattrocento Sans"/>
                <a:ea typeface="Quattrocento Sans"/>
                <a:cs typeface="Quattrocento Sans"/>
                <a:sym typeface="Quattrocento Sans"/>
              </a:rPr>
              <a:t>List&lt;String&gt; names = new ArrayList&lt;&gt;();</a:t>
            </a:r>
            <a:endParaRPr>
              <a:solidFill>
                <a:schemeClr val="dk1"/>
              </a:solidFill>
            </a:endParaRPr>
          </a:p>
          <a:p>
            <a:pPr indent="0" lvl="1" marL="127635" rtl="0" algn="l">
              <a:lnSpc>
                <a:spcPct val="90000"/>
              </a:lnSpc>
              <a:spcBef>
                <a:spcPts val="600"/>
              </a:spcBef>
              <a:spcAft>
                <a:spcPts val="0"/>
              </a:spcAft>
              <a:buClr>
                <a:srgbClr val="B6A479"/>
              </a:buClr>
              <a:buSzPts val="2400"/>
              <a:buFont typeface="Quattrocento Sans"/>
              <a:buNone/>
            </a:pPr>
            <a:r>
              <a:rPr lang="en-US" sz="24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8"/>
                  </a:ext>
                </a:extLst>
              </a:rPr>
              <a:t>       </a:t>
            </a:r>
            <a:endParaRPr sz="24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9"/>
                </a:ext>
              </a:extLst>
            </a:endParaRPr>
          </a:p>
          <a:p>
            <a:pPr indent="0" lvl="1" marL="127635" rtl="0" algn="l">
              <a:lnSpc>
                <a:spcPct val="90000"/>
              </a:lnSpc>
              <a:spcBef>
                <a:spcPts val="600"/>
              </a:spcBef>
              <a:spcAft>
                <a:spcPts val="0"/>
              </a:spcAft>
              <a:buClr>
                <a:srgbClr val="B6A479"/>
              </a:buClr>
              <a:buSzPts val="2400"/>
              <a:buFont typeface="Quattrocento Sans"/>
              <a:buNone/>
            </a:pPr>
            <a:r>
              <a:t/>
            </a:r>
            <a:endParaRPr>
              <a:latin typeface="Quattrocento Sans"/>
              <a:ea typeface="Quattrocento Sans"/>
              <a:cs typeface="Quattrocento Sans"/>
              <a:sym typeface="Quattrocento Sans"/>
            </a:endParaRPr>
          </a:p>
        </p:txBody>
      </p:sp>
      <p:graphicFrame>
        <p:nvGraphicFramePr>
          <p:cNvPr id="600" name="Google Shape;600;p14"/>
          <p:cNvGraphicFramePr/>
          <p:nvPr/>
        </p:nvGraphicFramePr>
        <p:xfrm>
          <a:off x="849025" y="5261100"/>
          <a:ext cx="3000000" cy="3000000"/>
        </p:xfrm>
        <a:graphic>
          <a:graphicData uri="http://schemas.openxmlformats.org/drawingml/2006/table">
            <a:tbl>
              <a:tblPr>
                <a:noFill/>
                <a:tableStyleId>{147A7957-C05A-44F6-BD63-BBE33D216171}</a:tableStyleId>
              </a:tblPr>
              <a:tblGrid>
                <a:gridCol w="2057400"/>
                <a:gridCol w="2057400"/>
                <a:gridCol w="2057400"/>
                <a:gridCol w="2057400"/>
                <a:gridCol w="20574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601" name="Google Shape;601;p14"/>
          <p:cNvSpPr txBox="1"/>
          <p:nvPr/>
        </p:nvSpPr>
        <p:spPr>
          <a:xfrm>
            <a:off x="637925" y="3482475"/>
            <a:ext cx="5729100" cy="517200"/>
          </a:xfrm>
          <a:prstGeom prst="rect">
            <a:avLst/>
          </a:prstGeom>
          <a:noFill/>
          <a:ln>
            <a:noFill/>
          </a:ln>
        </p:spPr>
        <p:txBody>
          <a:bodyPr anchorCtr="0" anchor="t" bIns="91425" lIns="91425" spcFirstLastPara="1" rIns="91425" wrap="square" tIns="91425">
            <a:spAutoFit/>
          </a:bodyPr>
          <a:lstStyle/>
          <a:p>
            <a:pPr indent="0" lvl="1" marL="127635" rtl="0" algn="l">
              <a:lnSpc>
                <a:spcPct val="90000"/>
              </a:lnSpc>
              <a:spcBef>
                <a:spcPts val="600"/>
              </a:spcBef>
              <a:spcAft>
                <a:spcPts val="0"/>
              </a:spcAft>
              <a:buClr>
                <a:schemeClr val="dk1"/>
              </a:buClr>
              <a:buSzPts val="1100"/>
              <a:buFont typeface="Arial"/>
              <a:buNone/>
            </a:pPr>
            <a:r>
              <a:rPr lang="en-US" sz="24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0"/>
                  </a:ext>
                </a:extLst>
              </a:rPr>
              <a:t>names.add("Anish"); </a:t>
            </a:r>
            <a:endParaRPr>
              <a:latin typeface="Quattrocento Sans"/>
              <a:ea typeface="Quattrocento Sans"/>
              <a:cs typeface="Quattrocento Sans"/>
              <a:sym typeface="Quattrocento Sans"/>
            </a:endParaRPr>
          </a:p>
        </p:txBody>
      </p:sp>
      <p:sp>
        <p:nvSpPr>
          <p:cNvPr id="602" name="Google Shape;602;p14"/>
          <p:cNvSpPr txBox="1"/>
          <p:nvPr/>
        </p:nvSpPr>
        <p:spPr>
          <a:xfrm>
            <a:off x="637925" y="3939675"/>
            <a:ext cx="5729100" cy="517200"/>
          </a:xfrm>
          <a:prstGeom prst="rect">
            <a:avLst/>
          </a:prstGeom>
          <a:noFill/>
          <a:ln>
            <a:noFill/>
          </a:ln>
        </p:spPr>
        <p:txBody>
          <a:bodyPr anchorCtr="0" anchor="t" bIns="91425" lIns="91425" spcFirstLastPara="1" rIns="91425" wrap="square" tIns="91425">
            <a:spAutoFit/>
          </a:bodyPr>
          <a:lstStyle/>
          <a:p>
            <a:pPr indent="0" lvl="1" marL="127635" rtl="0" algn="l">
              <a:lnSpc>
                <a:spcPct val="90000"/>
              </a:lnSpc>
              <a:spcBef>
                <a:spcPts val="600"/>
              </a:spcBef>
              <a:spcAft>
                <a:spcPts val="0"/>
              </a:spcAft>
              <a:buNone/>
            </a:pPr>
            <a:r>
              <a:rPr lang="en-US" sz="24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1"/>
                  </a:ext>
                </a:extLst>
              </a:rPr>
              <a:t>names.add("Amanda");</a:t>
            </a:r>
            <a:endParaRPr sz="2400">
              <a:solidFill>
                <a:schemeClr val="dk1"/>
              </a:solidFill>
              <a:latin typeface="Quattrocento Sans"/>
              <a:ea typeface="Quattrocento Sans"/>
              <a:cs typeface="Quattrocento Sans"/>
              <a:sym typeface="Quattrocento Sans"/>
            </a:endParaRPr>
          </a:p>
        </p:txBody>
      </p:sp>
      <p:sp>
        <p:nvSpPr>
          <p:cNvPr id="603" name="Google Shape;603;p14"/>
          <p:cNvSpPr txBox="1"/>
          <p:nvPr/>
        </p:nvSpPr>
        <p:spPr>
          <a:xfrm>
            <a:off x="637925" y="4396875"/>
            <a:ext cx="5729100" cy="517200"/>
          </a:xfrm>
          <a:prstGeom prst="rect">
            <a:avLst/>
          </a:prstGeom>
          <a:noFill/>
          <a:ln>
            <a:noFill/>
          </a:ln>
        </p:spPr>
        <p:txBody>
          <a:bodyPr anchorCtr="0" anchor="t" bIns="91425" lIns="91425" spcFirstLastPara="1" rIns="91425" wrap="square" tIns="91425">
            <a:spAutoFit/>
          </a:bodyPr>
          <a:lstStyle/>
          <a:p>
            <a:pPr indent="0" lvl="1" marL="127635" rtl="0" algn="l">
              <a:lnSpc>
                <a:spcPct val="90000"/>
              </a:lnSpc>
              <a:spcBef>
                <a:spcPts val="600"/>
              </a:spcBef>
              <a:spcAft>
                <a:spcPts val="0"/>
              </a:spcAft>
              <a:buNone/>
            </a:pPr>
            <a:r>
              <a:rPr lang="en-US" sz="24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2"/>
                  </a:ext>
                </a:extLst>
              </a:rPr>
              <a:t>names.add(0, "Brian");</a:t>
            </a:r>
            <a:endParaRPr sz="2400">
              <a:solidFill>
                <a:schemeClr val="dk1"/>
              </a:solidFill>
              <a:latin typeface="Quattrocento Sans"/>
              <a:ea typeface="Quattrocento Sans"/>
              <a:cs typeface="Quattrocento Sans"/>
              <a:sym typeface="Quattrocento Sans"/>
            </a:endParaRPr>
          </a:p>
        </p:txBody>
      </p:sp>
      <p:sp>
        <p:nvSpPr>
          <p:cNvPr id="604" name="Google Shape;604;p14"/>
          <p:cNvSpPr txBox="1"/>
          <p:nvPr/>
        </p:nvSpPr>
        <p:spPr>
          <a:xfrm>
            <a:off x="1072550" y="5197650"/>
            <a:ext cx="1552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Quattrocento Sans"/>
                <a:ea typeface="Quattrocento Sans"/>
                <a:cs typeface="Quattrocento Sans"/>
                <a:sym typeface="Quattrocento Sans"/>
              </a:rPr>
              <a:t>Anish</a:t>
            </a:r>
            <a:endParaRPr sz="2100">
              <a:latin typeface="Quattrocento Sans"/>
              <a:ea typeface="Quattrocento Sans"/>
              <a:cs typeface="Quattrocento Sans"/>
              <a:sym typeface="Quattrocento Sans"/>
            </a:endParaRPr>
          </a:p>
        </p:txBody>
      </p:sp>
      <p:sp>
        <p:nvSpPr>
          <p:cNvPr id="605" name="Google Shape;605;p14"/>
          <p:cNvSpPr txBox="1"/>
          <p:nvPr/>
        </p:nvSpPr>
        <p:spPr>
          <a:xfrm>
            <a:off x="3157550" y="5197650"/>
            <a:ext cx="1552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Quattrocento Sans"/>
                <a:ea typeface="Quattrocento Sans"/>
                <a:cs typeface="Quattrocento Sans"/>
                <a:sym typeface="Quattrocento Sans"/>
              </a:rPr>
              <a:t>Amanda</a:t>
            </a:r>
            <a:endParaRPr sz="2100">
              <a:latin typeface="Quattrocento Sans"/>
              <a:ea typeface="Quattrocento Sans"/>
              <a:cs typeface="Quattrocento Sans"/>
              <a:sym typeface="Quattrocento Sans"/>
            </a:endParaRPr>
          </a:p>
        </p:txBody>
      </p:sp>
      <p:sp>
        <p:nvSpPr>
          <p:cNvPr id="606" name="Google Shape;606;p14"/>
          <p:cNvSpPr txBox="1"/>
          <p:nvPr/>
        </p:nvSpPr>
        <p:spPr>
          <a:xfrm>
            <a:off x="5319900" y="5246688"/>
            <a:ext cx="1552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Quattrocento Sans"/>
                <a:ea typeface="Quattrocento Sans"/>
                <a:cs typeface="Quattrocento Sans"/>
                <a:sym typeface="Quattrocento Sans"/>
              </a:rPr>
              <a:t>Amanda</a:t>
            </a:r>
            <a:endParaRPr sz="2100">
              <a:latin typeface="Quattrocento Sans"/>
              <a:ea typeface="Quattrocento Sans"/>
              <a:cs typeface="Quattrocento Sans"/>
              <a:sym typeface="Quattrocento Sans"/>
            </a:endParaRPr>
          </a:p>
        </p:txBody>
      </p:sp>
      <p:sp>
        <p:nvSpPr>
          <p:cNvPr id="607" name="Google Shape;607;p14"/>
          <p:cNvSpPr txBox="1"/>
          <p:nvPr/>
        </p:nvSpPr>
        <p:spPr>
          <a:xfrm>
            <a:off x="3196225" y="5246700"/>
            <a:ext cx="1552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Quattrocento Sans"/>
                <a:ea typeface="Quattrocento Sans"/>
                <a:cs typeface="Quattrocento Sans"/>
                <a:sym typeface="Quattrocento Sans"/>
              </a:rPr>
              <a:t>Anish</a:t>
            </a:r>
            <a:endParaRPr sz="2100">
              <a:latin typeface="Quattrocento Sans"/>
              <a:ea typeface="Quattrocento Sans"/>
              <a:cs typeface="Quattrocento Sans"/>
              <a:sym typeface="Quattrocento Sans"/>
            </a:endParaRPr>
          </a:p>
        </p:txBody>
      </p:sp>
      <p:sp>
        <p:nvSpPr>
          <p:cNvPr id="608" name="Google Shape;608;p14"/>
          <p:cNvSpPr txBox="1"/>
          <p:nvPr/>
        </p:nvSpPr>
        <p:spPr>
          <a:xfrm>
            <a:off x="1235975" y="5246700"/>
            <a:ext cx="1552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Quattrocento Sans"/>
                <a:ea typeface="Quattrocento Sans"/>
                <a:cs typeface="Quattrocento Sans"/>
                <a:sym typeface="Quattrocento Sans"/>
              </a:rPr>
              <a:t>Brian</a:t>
            </a:r>
            <a:endParaRPr sz="2100">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1000"/>
                                        <p:tgtEl>
                                          <p:spTgt spid="599"/>
                                        </p:tgtEl>
                                        <p:attrNameLst>
                                          <p:attrName>ppt_w</p:attrName>
                                        </p:attrNameLst>
                                      </p:cBhvr>
                                      <p:tavLst>
                                        <p:tav fmla="" tm="0">
                                          <p:val>
                                            <p:strVal val="0"/>
                                          </p:val>
                                        </p:tav>
                                        <p:tav fmla="" tm="100000">
                                          <p:val>
                                            <p:strVal val="#ppt_w"/>
                                          </p:val>
                                        </p:tav>
                                      </p:tavLst>
                                    </p:anim>
                                    <p:anim calcmode="lin" valueType="num">
                                      <p:cBhvr additive="base">
                                        <p:cTn dur="1000"/>
                                        <p:tgtEl>
                                          <p:spTgt spid="59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1"/>
                                        </p:tgtEl>
                                        <p:attrNameLst>
                                          <p:attrName>style.visibility</p:attrName>
                                        </p:attrNameLst>
                                      </p:cBhvr>
                                      <p:to>
                                        <p:strVal val="visible"/>
                                      </p:to>
                                    </p:set>
                                    <p:anim calcmode="lin" valueType="num">
                                      <p:cBhvr additive="base">
                                        <p:cTn dur="1000"/>
                                        <p:tgtEl>
                                          <p:spTgt spid="601"/>
                                        </p:tgtEl>
                                        <p:attrNameLst>
                                          <p:attrName>ppt_w</p:attrName>
                                        </p:attrNameLst>
                                      </p:cBhvr>
                                      <p:tavLst>
                                        <p:tav fmla="" tm="0">
                                          <p:val>
                                            <p:strVal val="0"/>
                                          </p:val>
                                        </p:tav>
                                        <p:tav fmla="" tm="100000">
                                          <p:val>
                                            <p:strVal val="#ppt_w"/>
                                          </p:val>
                                        </p:tav>
                                      </p:tavLst>
                                    </p:anim>
                                    <p:anim calcmode="lin" valueType="num">
                                      <p:cBhvr additive="base">
                                        <p:cTn dur="1000"/>
                                        <p:tgtEl>
                                          <p:spTgt spid="60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2"/>
                                        </p:tgtEl>
                                        <p:attrNameLst>
                                          <p:attrName>style.visibility</p:attrName>
                                        </p:attrNameLst>
                                      </p:cBhvr>
                                      <p:to>
                                        <p:strVal val="visible"/>
                                      </p:to>
                                    </p:set>
                                    <p:anim calcmode="lin" valueType="num">
                                      <p:cBhvr additive="base">
                                        <p:cTn dur="1000"/>
                                        <p:tgtEl>
                                          <p:spTgt spid="602"/>
                                        </p:tgtEl>
                                        <p:attrNameLst>
                                          <p:attrName>ppt_w</p:attrName>
                                        </p:attrNameLst>
                                      </p:cBhvr>
                                      <p:tavLst>
                                        <p:tav fmla="" tm="0">
                                          <p:val>
                                            <p:strVal val="0"/>
                                          </p:val>
                                        </p:tav>
                                        <p:tav fmla="" tm="100000">
                                          <p:val>
                                            <p:strVal val="#ppt_w"/>
                                          </p:val>
                                        </p:tav>
                                      </p:tavLst>
                                    </p:anim>
                                    <p:anim calcmode="lin" valueType="num">
                                      <p:cBhvr additive="base">
                                        <p:cTn dur="1000"/>
                                        <p:tgtEl>
                                          <p:spTgt spid="60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3"/>
                                        </p:tgtEl>
                                        <p:attrNameLst>
                                          <p:attrName>style.visibility</p:attrName>
                                        </p:attrNameLst>
                                      </p:cBhvr>
                                      <p:to>
                                        <p:strVal val="visible"/>
                                      </p:to>
                                    </p:set>
                                    <p:anim calcmode="lin" valueType="num">
                                      <p:cBhvr additive="base">
                                        <p:cTn dur="1000"/>
                                        <p:tgtEl>
                                          <p:spTgt spid="603"/>
                                        </p:tgtEl>
                                        <p:attrNameLst>
                                          <p:attrName>ppt_w</p:attrName>
                                        </p:attrNameLst>
                                      </p:cBhvr>
                                      <p:tavLst>
                                        <p:tav fmla="" tm="0">
                                          <p:val>
                                            <p:strVal val="0"/>
                                          </p:val>
                                        </p:tav>
                                        <p:tav fmla="" tm="100000">
                                          <p:val>
                                            <p:strVal val="#ppt_w"/>
                                          </p:val>
                                        </p:tav>
                                      </p:tavLst>
                                    </p:anim>
                                    <p:anim calcmode="lin" valueType="num">
                                      <p:cBhvr additive="base">
                                        <p:cTn dur="1000"/>
                                        <p:tgtEl>
                                          <p:spTgt spid="603"/>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1000"/>
                                        <p:tgtEl>
                                          <p:spTgt spid="604"/>
                                        </p:tgtEl>
                                      </p:cBhvr>
                                    </p:animEffect>
                                    <p:set>
                                      <p:cBhvr>
                                        <p:cTn dur="1" fill="hold">
                                          <p:stCondLst>
                                            <p:cond delay="1000"/>
                                          </p:stCondLst>
                                        </p:cTn>
                                        <p:tgtEl>
                                          <p:spTgt spid="6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5"/>
                                        </p:tgtEl>
                                      </p:cBhvr>
                                    </p:animEffect>
                                    <p:set>
                                      <p:cBhvr>
                                        <p:cTn dur="1" fill="hold">
                                          <p:stCondLst>
                                            <p:cond delay="1000"/>
                                          </p:stCondLst>
                                        </p:cTn>
                                        <p:tgtEl>
                                          <p:spTgt spid="6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3" name="Shape 613"/>
        <p:cNvGrpSpPr/>
        <p:nvPr/>
      </p:nvGrpSpPr>
      <p:grpSpPr>
        <a:xfrm>
          <a:off x="0" y="0"/>
          <a:ext cx="0" cy="0"/>
          <a:chOff x="0" y="0"/>
          <a:chExt cx="0" cy="0"/>
        </a:xfrm>
      </p:grpSpPr>
      <p:sp>
        <p:nvSpPr>
          <p:cNvPr id="614" name="Google Shape;614;p1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Case Study: The List ADT</a:t>
            </a:r>
            <a:endParaRPr/>
          </a:p>
        </p:txBody>
      </p:sp>
      <p:sp>
        <p:nvSpPr>
          <p:cNvPr id="615" name="Google Shape;615;p15"/>
          <p:cNvSpPr txBox="1"/>
          <p:nvPr>
            <p:ph idx="1" type="body"/>
          </p:nvPr>
        </p:nvSpPr>
        <p:spPr>
          <a:xfrm>
            <a:off x="575240" y="1463857"/>
            <a:ext cx="8177007" cy="1368309"/>
          </a:xfrm>
          <a:prstGeom prst="rect">
            <a:avLst/>
          </a:prstGeom>
          <a:noFill/>
          <a:ln>
            <a:noFill/>
          </a:ln>
        </p:spPr>
        <p:txBody>
          <a:bodyPr anchorCtr="0" anchor="t" bIns="45700" lIns="45700" spcFirstLastPara="1" rIns="45700" wrap="square" tIns="45700">
            <a:normAutofit fontScale="92500" lnSpcReduction="20000"/>
          </a:bodyPr>
          <a:lstStyle/>
          <a:p>
            <a:pPr indent="-164465" lvl="0" marL="91440" rtl="0" algn="l">
              <a:lnSpc>
                <a:spcPct val="90000"/>
              </a:lnSpc>
              <a:spcBef>
                <a:spcPts val="0"/>
              </a:spcBef>
              <a:spcAft>
                <a:spcPts val="0"/>
              </a:spcAft>
              <a:buSzPct val="100000"/>
              <a:buChar char=" "/>
            </a:pPr>
            <a:r>
              <a:rPr b="1" lang="en-US" sz="2800">
                <a:solidFill>
                  <a:srgbClr val="4C3282"/>
                </a:solidFill>
                <a:latin typeface="Quattrocento Sans"/>
                <a:ea typeface="Quattrocento Sans"/>
                <a:cs typeface="Quattrocento Sans"/>
                <a:sym typeface="Quattrocento Sans"/>
              </a:rPr>
              <a:t>list: a </a:t>
            </a:r>
            <a:r>
              <a:rPr lang="en-US" sz="2800">
                <a:latin typeface="Quattrocento Sans"/>
                <a:ea typeface="Quattrocento Sans"/>
                <a:cs typeface="Quattrocento Sans"/>
                <a:sym typeface="Quattrocento Sans"/>
              </a:rPr>
              <a:t>collection storing an ordered sequence of elements. </a:t>
            </a:r>
            <a:endParaRPr sz="2800"/>
          </a:p>
          <a:p>
            <a:pPr indent="-140970" lvl="1" marL="264795" rtl="0" algn="l">
              <a:lnSpc>
                <a:spcPct val="90000"/>
              </a:lnSpc>
              <a:spcBef>
                <a:spcPts val="400"/>
              </a:spcBef>
              <a:spcAft>
                <a:spcPts val="0"/>
              </a:spcAft>
              <a:buSzPct val="100000"/>
              <a:buChar char="-"/>
            </a:pPr>
            <a:r>
              <a:rPr lang="en-US" sz="2400">
                <a:latin typeface="Quattrocento Sans"/>
                <a:ea typeface="Quattrocento Sans"/>
                <a:cs typeface="Quattrocento Sans"/>
                <a:sym typeface="Quattrocento Sans"/>
              </a:rPr>
              <a:t>Each item is accessible by an index.</a:t>
            </a:r>
            <a:endParaRPr/>
          </a:p>
          <a:p>
            <a:pPr indent="-140970" lvl="1" marL="264795" rtl="0" algn="l">
              <a:lnSpc>
                <a:spcPct val="90000"/>
              </a:lnSpc>
              <a:spcBef>
                <a:spcPts val="600"/>
              </a:spcBef>
              <a:spcAft>
                <a:spcPts val="0"/>
              </a:spcAft>
              <a:buSzPct val="100000"/>
              <a:buChar char="-"/>
            </a:pPr>
            <a:r>
              <a:rPr lang="en-US" sz="2400">
                <a:latin typeface="Quattrocento Sans"/>
                <a:ea typeface="Quattrocento Sans"/>
                <a:cs typeface="Quattrocento Sans"/>
                <a:sym typeface="Quattrocento Sans"/>
              </a:rPr>
              <a:t>A list has a size defined as the number of elements in the list</a:t>
            </a:r>
            <a:endParaRPr/>
          </a:p>
          <a:p>
            <a:pPr indent="0" lvl="1" marL="264795" rtl="0" algn="l">
              <a:lnSpc>
                <a:spcPct val="90000"/>
              </a:lnSpc>
              <a:spcBef>
                <a:spcPts val="600"/>
              </a:spcBef>
              <a:spcAft>
                <a:spcPts val="0"/>
              </a:spcAft>
              <a:buSzPct val="100000"/>
              <a:buNone/>
            </a:pPr>
            <a:r>
              <a:t/>
            </a:r>
            <a:endParaRPr sz="2400">
              <a:latin typeface="Quattrocento Sans"/>
              <a:ea typeface="Quattrocento Sans"/>
              <a:cs typeface="Quattrocento Sans"/>
              <a:sym typeface="Quattrocento Sans"/>
            </a:endParaRPr>
          </a:p>
        </p:txBody>
      </p:sp>
      <p:sp>
        <p:nvSpPr>
          <p:cNvPr id="616" name="Google Shape;616;p1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17" name="Google Shape;617;p15"/>
          <p:cNvSpPr txBox="1"/>
          <p:nvPr/>
        </p:nvSpPr>
        <p:spPr>
          <a:xfrm>
            <a:off x="575241" y="2832166"/>
            <a:ext cx="5371550" cy="3543582"/>
          </a:xfrm>
          <a:prstGeom prst="rect">
            <a:avLst/>
          </a:prstGeom>
          <a:noFill/>
          <a:ln>
            <a:noFill/>
          </a:ln>
        </p:spPr>
        <p:txBody>
          <a:bodyPr anchorCtr="0" anchor="t" bIns="45700" lIns="45700" spcFirstLastPara="1" rIns="45700" wrap="square" tIns="45700">
            <a:normAutofit fontScale="92500" lnSpcReduction="10000"/>
          </a:bodyPr>
          <a:lstStyle/>
          <a:p>
            <a:pPr indent="-140970" lvl="0" marL="91440" marR="0" rtl="0" algn="l">
              <a:lnSpc>
                <a:spcPct val="90000"/>
              </a:lnSpc>
              <a:spcBef>
                <a:spcPts val="0"/>
              </a:spcBef>
              <a:spcAft>
                <a:spcPts val="0"/>
              </a:spcAft>
              <a:buClr>
                <a:schemeClr val="accent1"/>
              </a:buClr>
              <a:buSzPct val="100000"/>
              <a:buFont typeface="Twentieth Century"/>
              <a:buChar char=" "/>
            </a:pPr>
            <a:r>
              <a:rPr b="1" lang="en-US" sz="2400">
                <a:solidFill>
                  <a:schemeClr val="dk1"/>
                </a:solidFill>
                <a:latin typeface="Quattrocento Sans"/>
                <a:ea typeface="Quattrocento Sans"/>
                <a:cs typeface="Quattrocento Sans"/>
                <a:sym typeface="Quattrocento Sans"/>
              </a:rPr>
              <a:t> </a:t>
            </a:r>
            <a:r>
              <a:rPr b="1" lang="en-US" sz="2400" u="sng">
                <a:solidFill>
                  <a:srgbClr val="4C3282"/>
                </a:solidFill>
                <a:latin typeface="Quattrocento Sans"/>
                <a:ea typeface="Quattrocento Sans"/>
                <a:cs typeface="Quattrocento Sans"/>
                <a:sym typeface="Quattrocento Sans"/>
              </a:rPr>
              <a:t>Expected Behavior:</a:t>
            </a:r>
            <a:endParaRPr b="1" sz="2200" u="sng">
              <a:solidFill>
                <a:srgbClr val="4C3282"/>
              </a:solidFill>
              <a:latin typeface="Quattrocento Sans"/>
              <a:ea typeface="Quattrocento Sans"/>
              <a:cs typeface="Quattrocento Sans"/>
              <a:sym typeface="Quattrocento Sans"/>
            </a:endParaRPr>
          </a:p>
          <a:p>
            <a:pPr indent="-129222" lvl="1" marL="264795" marR="0" rtl="0" algn="l">
              <a:lnSpc>
                <a:spcPct val="90000"/>
              </a:lnSpc>
              <a:spcBef>
                <a:spcPts val="4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get(index): </a:t>
            </a:r>
            <a:r>
              <a:rPr b="0" i="0" lang="en-US" sz="2200" u="none" cap="none" strike="noStrike">
                <a:solidFill>
                  <a:schemeClr val="dk1"/>
                </a:solidFill>
                <a:latin typeface="Quattrocento Sans"/>
                <a:ea typeface="Quattrocento Sans"/>
                <a:cs typeface="Quattrocento Sans"/>
                <a:sym typeface="Quattrocento Sans"/>
              </a:rPr>
              <a:t>returns the item at the given index</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set(value, index): </a:t>
            </a:r>
            <a:r>
              <a:rPr b="0" i="0" lang="en-US" sz="2200" u="none" cap="none" strike="noStrike">
                <a:solidFill>
                  <a:schemeClr val="dk1"/>
                </a:solidFill>
                <a:latin typeface="Quattrocento Sans"/>
                <a:ea typeface="Quattrocento Sans"/>
                <a:cs typeface="Quattrocento Sans"/>
                <a:sym typeface="Quattrocento Sans"/>
              </a:rPr>
              <a:t>sets the item at the given index to the given value</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append(value): </a:t>
            </a:r>
            <a:r>
              <a:rPr b="0" i="0" lang="en-US" sz="2200" u="none" cap="none" strike="noStrike">
                <a:solidFill>
                  <a:schemeClr val="dk1"/>
                </a:solidFill>
                <a:latin typeface="Quattrocento Sans"/>
                <a:ea typeface="Quattrocento Sans"/>
                <a:cs typeface="Quattrocento Sans"/>
                <a:sym typeface="Quattrocento Sans"/>
              </a:rPr>
              <a:t>adds the given item to the end of the list</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insert(value, index): </a:t>
            </a:r>
            <a:r>
              <a:rPr b="0" i="0" lang="en-US" sz="2200" u="none" cap="none" strike="noStrike">
                <a:solidFill>
                  <a:schemeClr val="dk1"/>
                </a:solidFill>
                <a:latin typeface="Quattrocento Sans"/>
                <a:ea typeface="Quattrocento Sans"/>
                <a:cs typeface="Quattrocento Sans"/>
                <a:sym typeface="Quattrocento Sans"/>
              </a:rPr>
              <a:t>insert the given item at the given index maintaining order</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delete(index): </a:t>
            </a:r>
            <a:r>
              <a:rPr b="0" i="0" lang="en-US" sz="2200" u="none" cap="none" strike="noStrike">
                <a:solidFill>
                  <a:schemeClr val="dk1"/>
                </a:solidFill>
                <a:latin typeface="Quattrocento Sans"/>
                <a:ea typeface="Quattrocento Sans"/>
                <a:cs typeface="Quattrocento Sans"/>
                <a:sym typeface="Quattrocento Sans"/>
              </a:rPr>
              <a:t>removes the item at the given index maintaining order</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size(): </a:t>
            </a:r>
            <a:r>
              <a:rPr b="0" i="0" lang="en-US" sz="2200" u="none" cap="none" strike="noStrike">
                <a:solidFill>
                  <a:schemeClr val="dk1"/>
                </a:solidFill>
                <a:latin typeface="Quattrocento Sans"/>
                <a:ea typeface="Quattrocento Sans"/>
                <a:cs typeface="Quattrocento Sans"/>
                <a:sym typeface="Quattrocento Sans"/>
              </a:rPr>
              <a:t>returns the number of elements in the list</a:t>
            </a:r>
            <a:endParaRPr/>
          </a:p>
        </p:txBody>
      </p:sp>
      <p:pic>
        <p:nvPicPr>
          <p:cNvPr descr="art08_03" id="618" name="Google Shape;618;p15"/>
          <p:cNvPicPr preferRelativeResize="0"/>
          <p:nvPr/>
        </p:nvPicPr>
        <p:blipFill rotWithShape="1">
          <a:blip r:embed="rId3">
            <a:alphaModFix/>
          </a:blip>
          <a:srcRect b="0" l="0" r="0" t="0"/>
          <a:stretch/>
        </p:blipFill>
        <p:spPr>
          <a:xfrm>
            <a:off x="6439451" y="3504560"/>
            <a:ext cx="5371549" cy="2198793"/>
          </a:xfrm>
          <a:prstGeom prst="rect">
            <a:avLst/>
          </a:prstGeom>
          <a:noFill/>
          <a:ln>
            <a:noFill/>
          </a:ln>
        </p:spPr>
      </p:pic>
      <p:sp>
        <p:nvSpPr>
          <p:cNvPr id="619" name="Google Shape;619;p1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4" name="Shape 624"/>
        <p:cNvGrpSpPr/>
        <p:nvPr/>
      </p:nvGrpSpPr>
      <p:grpSpPr>
        <a:xfrm>
          <a:off x="0" y="0"/>
          <a:ext cx="0" cy="0"/>
          <a:chOff x="0" y="0"/>
          <a:chExt cx="0" cy="0"/>
        </a:xfrm>
      </p:grpSpPr>
      <p:sp>
        <p:nvSpPr>
          <p:cNvPr id="625" name="Google Shape;625;p16"/>
          <p:cNvSpPr/>
          <p:nvPr/>
        </p:nvSpPr>
        <p:spPr>
          <a:xfrm>
            <a:off x="8105033" y="1068198"/>
            <a:ext cx="3842715" cy="521790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6" name="Google Shape;626;p16"/>
          <p:cNvSpPr/>
          <p:nvPr/>
        </p:nvSpPr>
        <p:spPr>
          <a:xfrm>
            <a:off x="3899588" y="1065931"/>
            <a:ext cx="3918926" cy="56310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7" name="Google Shape;627;p1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Case Study: List Implementations</a:t>
            </a:r>
            <a:endParaRPr/>
          </a:p>
        </p:txBody>
      </p:sp>
      <p:sp>
        <p:nvSpPr>
          <p:cNvPr id="628" name="Google Shape;628;p1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29" name="Google Shape;629;p1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grpSp>
        <p:nvGrpSpPr>
          <p:cNvPr id="630" name="Google Shape;630;p16"/>
          <p:cNvGrpSpPr/>
          <p:nvPr/>
        </p:nvGrpSpPr>
        <p:grpSpPr>
          <a:xfrm>
            <a:off x="577321" y="1614231"/>
            <a:ext cx="2805462" cy="2750598"/>
            <a:chOff x="908856" y="1530095"/>
            <a:chExt cx="2805462" cy="2750598"/>
          </a:xfrm>
        </p:grpSpPr>
        <p:sp>
          <p:nvSpPr>
            <p:cNvPr id="631" name="Google Shape;631;p16"/>
            <p:cNvSpPr/>
            <p:nvPr/>
          </p:nvSpPr>
          <p:spPr>
            <a:xfrm>
              <a:off x="908857" y="2061557"/>
              <a:ext cx="2773131" cy="2219136"/>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32" name="Google Shape;632;p16"/>
            <p:cNvSpPr/>
            <p:nvPr/>
          </p:nvSpPr>
          <p:spPr>
            <a:xfrm>
              <a:off x="908856" y="1530095"/>
              <a:ext cx="2773131"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List ADT</a:t>
              </a:r>
              <a:endParaRPr/>
            </a:p>
          </p:txBody>
        </p:sp>
        <p:sp>
          <p:nvSpPr>
            <p:cNvPr id="633" name="Google Shape;633;p16"/>
            <p:cNvSpPr txBox="1"/>
            <p:nvPr/>
          </p:nvSpPr>
          <p:spPr>
            <a:xfrm>
              <a:off x="1026835" y="2919920"/>
              <a:ext cx="26874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get(index)</a:t>
              </a:r>
              <a:r>
                <a:rPr lang="en-US" sz="1200">
                  <a:solidFill>
                    <a:schemeClr val="dk1"/>
                  </a:solidFill>
                  <a:latin typeface="Quattrocento Sans"/>
                  <a:ea typeface="Quattrocento Sans"/>
                  <a:cs typeface="Quattrocento Sans"/>
                  <a:sym typeface="Quattrocento Sans"/>
                </a:rPr>
                <a:t> return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set(item, index)</a:t>
              </a:r>
              <a:r>
                <a:rPr lang="en-US" sz="1200">
                  <a:solidFill>
                    <a:schemeClr val="dk1"/>
                  </a:solidFill>
                  <a:latin typeface="Quattrocento Sans"/>
                  <a:ea typeface="Quattrocento Sans"/>
                  <a:cs typeface="Quattrocento Sans"/>
                  <a:sym typeface="Quattrocento Sans"/>
                </a:rPr>
                <a:t> replace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append(item)</a:t>
              </a:r>
              <a:r>
                <a:rPr lang="en-US" sz="1200">
                  <a:solidFill>
                    <a:schemeClr val="dk1"/>
                  </a:solidFill>
                  <a:latin typeface="Quattrocento Sans"/>
                  <a:ea typeface="Quattrocento Sans"/>
                  <a:cs typeface="Quattrocento Sans"/>
                  <a:sym typeface="Quattrocento Sans"/>
                </a:rPr>
                <a:t> add item to end of list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insert(item, index)</a:t>
              </a:r>
              <a:r>
                <a:rPr lang="en-US" sz="1200">
                  <a:solidFill>
                    <a:schemeClr val="dk1"/>
                  </a:solidFill>
                  <a:latin typeface="Quattrocento Sans"/>
                  <a:ea typeface="Quattrocento Sans"/>
                  <a:cs typeface="Quattrocento Sans"/>
                  <a:sym typeface="Quattrocento Sans"/>
                </a:rPr>
                <a:t> add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delete(index)</a:t>
              </a:r>
              <a:r>
                <a:rPr lang="en-US" sz="1200">
                  <a:solidFill>
                    <a:schemeClr val="dk1"/>
                  </a:solidFill>
                  <a:latin typeface="Quattrocento Sans"/>
                  <a:ea typeface="Quattrocento Sans"/>
                  <a:cs typeface="Quattrocento Sans"/>
                  <a:sym typeface="Quattrocento Sans"/>
                </a:rPr>
                <a:t> delete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p:txBody>
        </p:sp>
        <p:sp>
          <p:nvSpPr>
            <p:cNvPr id="634" name="Google Shape;634;p16"/>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635" name="Google Shape;635;p16"/>
            <p:cNvSpPr txBox="1"/>
            <p:nvPr/>
          </p:nvSpPr>
          <p:spPr>
            <a:xfrm>
              <a:off x="928934" y="2680374"/>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636" name="Google Shape;636;p16"/>
            <p:cNvSpPr txBox="1"/>
            <p:nvPr/>
          </p:nvSpPr>
          <p:spPr>
            <a:xfrm>
              <a:off x="1098581" y="2310260"/>
              <a:ext cx="1861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grpSp>
        <p:nvGrpSpPr>
          <p:cNvPr id="637" name="Google Shape;637;p16"/>
          <p:cNvGrpSpPr/>
          <p:nvPr/>
        </p:nvGrpSpPr>
        <p:grpSpPr>
          <a:xfrm>
            <a:off x="4544382" y="1759031"/>
            <a:ext cx="2657777" cy="3850635"/>
            <a:chOff x="908858" y="1530095"/>
            <a:chExt cx="2657777" cy="3850635"/>
          </a:xfrm>
        </p:grpSpPr>
        <p:sp>
          <p:nvSpPr>
            <p:cNvPr id="638" name="Google Shape;638;p16"/>
            <p:cNvSpPr/>
            <p:nvPr/>
          </p:nvSpPr>
          <p:spPr>
            <a:xfrm>
              <a:off x="908858" y="2061556"/>
              <a:ext cx="2657777" cy="319273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39" name="Google Shape;639;p16"/>
            <p:cNvSpPr/>
            <p:nvPr/>
          </p:nvSpPr>
          <p:spPr>
            <a:xfrm>
              <a:off x="908858" y="1530095"/>
              <a:ext cx="2657777"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640" name="Google Shape;640;p16"/>
            <p:cNvSpPr txBox="1"/>
            <p:nvPr/>
          </p:nvSpPr>
          <p:spPr>
            <a:xfrm>
              <a:off x="1014216" y="2887740"/>
              <a:ext cx="2552037"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return data[index]</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data[index] =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data[size]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shift values to make hole at index, data[index]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shift following values forward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a:p>
              <a:pPr indent="0" lvl="0" marL="0" marR="0" rtl="0" algn="l">
                <a:spcBef>
                  <a:spcPts val="0"/>
                </a:spcBef>
                <a:spcAft>
                  <a:spcPts val="0"/>
                </a:spcAft>
                <a:buNone/>
              </a:pPr>
              <a:r>
                <a:t/>
              </a:r>
              <a:endParaRPr sz="1200">
                <a:solidFill>
                  <a:schemeClr val="dk1"/>
                </a:solidFill>
                <a:latin typeface="Courier New"/>
                <a:ea typeface="Courier New"/>
                <a:cs typeface="Courier New"/>
                <a:sym typeface="Courier New"/>
              </a:endParaRPr>
            </a:p>
          </p:txBody>
        </p:sp>
        <p:sp>
          <p:nvSpPr>
            <p:cNvPr id="641" name="Google Shape;641;p16"/>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642" name="Google Shape;642;p16"/>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643" name="Google Shape;643;p16"/>
            <p:cNvSpPr txBox="1"/>
            <p:nvPr/>
          </p:nvSpPr>
          <p:spPr>
            <a:xfrm>
              <a:off x="1014598" y="2298929"/>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pSp>
        <p:nvGrpSpPr>
          <p:cNvPr id="644" name="Google Shape;644;p16"/>
          <p:cNvGrpSpPr/>
          <p:nvPr/>
        </p:nvGrpSpPr>
        <p:grpSpPr>
          <a:xfrm>
            <a:off x="8740433" y="1761298"/>
            <a:ext cx="2666527" cy="3724197"/>
            <a:chOff x="900108" y="1530095"/>
            <a:chExt cx="2666527" cy="3724197"/>
          </a:xfrm>
        </p:grpSpPr>
        <p:sp>
          <p:nvSpPr>
            <p:cNvPr id="645" name="Google Shape;645;p16"/>
            <p:cNvSpPr/>
            <p:nvPr/>
          </p:nvSpPr>
          <p:spPr>
            <a:xfrm>
              <a:off x="908858" y="2061556"/>
              <a:ext cx="2657777" cy="319273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46" name="Google Shape;646;p16"/>
            <p:cNvSpPr/>
            <p:nvPr/>
          </p:nvSpPr>
          <p:spPr>
            <a:xfrm>
              <a:off x="908858" y="1530095"/>
              <a:ext cx="2657777"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647" name="Google Shape;647;p16"/>
            <p:cNvSpPr txBox="1"/>
            <p:nvPr/>
          </p:nvSpPr>
          <p:spPr>
            <a:xfrm>
              <a:off x="998577" y="2920162"/>
              <a:ext cx="255203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loop until index, return node’s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loop until index, update node’s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create new node, update next of last node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create new node, loop until index, update next fields</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loop until index, skip node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p:txBody>
        </p:sp>
        <p:sp>
          <p:nvSpPr>
            <p:cNvPr id="648" name="Google Shape;648;p16"/>
            <p:cNvSpPr txBox="1"/>
            <p:nvPr/>
          </p:nvSpPr>
          <p:spPr>
            <a:xfrm>
              <a:off x="928946" y="2108378"/>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649" name="Google Shape;649;p16"/>
            <p:cNvSpPr txBox="1"/>
            <p:nvPr/>
          </p:nvSpPr>
          <p:spPr>
            <a:xfrm>
              <a:off x="900108" y="2708653"/>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650" name="Google Shape;650;p16"/>
            <p:cNvSpPr txBox="1"/>
            <p:nvPr/>
          </p:nvSpPr>
          <p:spPr>
            <a:xfrm>
              <a:off x="1014598" y="2323643"/>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651" name="Google Shape;651;p16"/>
          <p:cNvSpPr txBox="1"/>
          <p:nvPr/>
        </p:nvSpPr>
        <p:spPr>
          <a:xfrm>
            <a:off x="3976855" y="1068198"/>
            <a:ext cx="37928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ArrayList</a:t>
            </a:r>
            <a:r>
              <a:rPr lang="en-US" sz="18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uses an Array as underlying storage</a:t>
            </a:r>
            <a:endParaRPr/>
          </a:p>
        </p:txBody>
      </p:sp>
      <p:sp>
        <p:nvSpPr>
          <p:cNvPr id="652" name="Google Shape;652;p16"/>
          <p:cNvSpPr txBox="1"/>
          <p:nvPr/>
        </p:nvSpPr>
        <p:spPr>
          <a:xfrm>
            <a:off x="8291895" y="1068198"/>
            <a:ext cx="35636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LinkedList</a:t>
            </a:r>
            <a:endParaRPr sz="180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n-US" sz="1800">
                <a:solidFill>
                  <a:schemeClr val="dk1"/>
                </a:solidFill>
                <a:latin typeface="Quattrocento Sans"/>
                <a:ea typeface="Quattrocento Sans"/>
                <a:cs typeface="Quattrocento Sans"/>
                <a:sym typeface="Quattrocento Sans"/>
              </a:rPr>
              <a:t>uses nodes as underlying storage</a:t>
            </a:r>
            <a:endParaRPr/>
          </a:p>
        </p:txBody>
      </p:sp>
      <p:graphicFrame>
        <p:nvGraphicFramePr>
          <p:cNvPr id="653" name="Google Shape;653;p16"/>
          <p:cNvGraphicFramePr/>
          <p:nvPr/>
        </p:nvGraphicFramePr>
        <p:xfrm>
          <a:off x="4273375" y="5554029"/>
          <a:ext cx="3000000" cy="3000000"/>
        </p:xfrm>
        <a:graphic>
          <a:graphicData uri="http://schemas.openxmlformats.org/drawingml/2006/table">
            <a:tbl>
              <a:tblPr bandRow="1" firstRow="1">
                <a:noFill/>
                <a:tableStyleId>{C617032E-64CE-4285-A9F5-05B8AF86344B}</a:tableStyleId>
              </a:tblPr>
              <a:tblGrid>
                <a:gridCol w="633350"/>
                <a:gridCol w="633350"/>
                <a:gridCol w="633350"/>
                <a:gridCol w="633350"/>
                <a:gridCol w="633350"/>
              </a:tblGrid>
              <a:tr h="277325">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0</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1</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2</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3</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4</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25000">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88.6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26.1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94.4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654" name="Google Shape;654;p16"/>
          <p:cNvSpPr/>
          <p:nvPr/>
        </p:nvSpPr>
        <p:spPr>
          <a:xfrm rot="-5400000">
            <a:off x="5162539" y="5424641"/>
            <a:ext cx="80670" cy="1858998"/>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655" name="Google Shape;655;p16"/>
          <p:cNvSpPr/>
          <p:nvPr/>
        </p:nvSpPr>
        <p:spPr>
          <a:xfrm rot="-5400000">
            <a:off x="6792267" y="5746949"/>
            <a:ext cx="80671" cy="1214379"/>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656" name="Google Shape;656;p16"/>
          <p:cNvGrpSpPr/>
          <p:nvPr/>
        </p:nvGrpSpPr>
        <p:grpSpPr>
          <a:xfrm>
            <a:off x="8596893" y="5643902"/>
            <a:ext cx="3036054" cy="444216"/>
            <a:chOff x="6161778" y="2203456"/>
            <a:chExt cx="3036054" cy="444216"/>
          </a:xfrm>
        </p:grpSpPr>
        <p:grpSp>
          <p:nvGrpSpPr>
            <p:cNvPr id="657" name="Google Shape;657;p16"/>
            <p:cNvGrpSpPr/>
            <p:nvPr/>
          </p:nvGrpSpPr>
          <p:grpSpPr>
            <a:xfrm>
              <a:off x="6161778" y="2213423"/>
              <a:ext cx="1018250" cy="434249"/>
              <a:chOff x="6161778" y="2213423"/>
              <a:chExt cx="1018250" cy="434249"/>
            </a:xfrm>
          </p:grpSpPr>
          <p:sp>
            <p:nvSpPr>
              <p:cNvPr id="658" name="Google Shape;658;p16"/>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659" name="Google Shape;659;p16"/>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660" name="Google Shape;660;p16"/>
              <p:cNvSpPr txBox="1"/>
              <p:nvPr/>
            </p:nvSpPr>
            <p:spPr>
              <a:xfrm>
                <a:off x="6161778" y="2278406"/>
                <a:ext cx="654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88.6</a:t>
                </a:r>
                <a:endParaRPr/>
              </a:p>
            </p:txBody>
          </p:sp>
          <p:cxnSp>
            <p:nvCxnSpPr>
              <p:cNvPr id="661" name="Google Shape;661;p16"/>
              <p:cNvCxnSpPr/>
              <p:nvPr/>
            </p:nvCxnSpPr>
            <p:spPr>
              <a:xfrm>
                <a:off x="6893781" y="2430547"/>
                <a:ext cx="286247" cy="0"/>
              </a:xfrm>
              <a:prstGeom prst="straightConnector1">
                <a:avLst/>
              </a:prstGeom>
              <a:noFill/>
              <a:ln cap="flat" cmpd="sng" w="9525">
                <a:solidFill>
                  <a:srgbClr val="B6A479"/>
                </a:solidFill>
                <a:prstDash val="solid"/>
                <a:round/>
                <a:headEnd len="sm" w="sm" type="none"/>
                <a:tailEnd len="med" w="med" type="triangle"/>
              </a:ln>
            </p:spPr>
          </p:cxnSp>
        </p:grpSp>
        <p:grpSp>
          <p:nvGrpSpPr>
            <p:cNvPr id="662" name="Google Shape;662;p16"/>
            <p:cNvGrpSpPr/>
            <p:nvPr/>
          </p:nvGrpSpPr>
          <p:grpSpPr>
            <a:xfrm>
              <a:off x="7257824" y="2213422"/>
              <a:ext cx="1018250" cy="434249"/>
              <a:chOff x="6161778" y="2213423"/>
              <a:chExt cx="1018250" cy="434249"/>
            </a:xfrm>
          </p:grpSpPr>
          <p:sp>
            <p:nvSpPr>
              <p:cNvPr id="663" name="Google Shape;663;p16"/>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664" name="Google Shape;664;p16"/>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665" name="Google Shape;665;p16"/>
              <p:cNvSpPr txBox="1"/>
              <p:nvPr/>
            </p:nvSpPr>
            <p:spPr>
              <a:xfrm>
                <a:off x="6161778" y="2278406"/>
                <a:ext cx="654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26.1</a:t>
                </a:r>
                <a:endParaRPr/>
              </a:p>
            </p:txBody>
          </p:sp>
          <p:cxnSp>
            <p:nvCxnSpPr>
              <p:cNvPr id="666" name="Google Shape;666;p16"/>
              <p:cNvCxnSpPr/>
              <p:nvPr/>
            </p:nvCxnSpPr>
            <p:spPr>
              <a:xfrm>
                <a:off x="6893781" y="2430547"/>
                <a:ext cx="286247" cy="0"/>
              </a:xfrm>
              <a:prstGeom prst="straightConnector1">
                <a:avLst/>
              </a:prstGeom>
              <a:noFill/>
              <a:ln cap="flat" cmpd="sng" w="9525">
                <a:solidFill>
                  <a:srgbClr val="B6A479"/>
                </a:solidFill>
                <a:prstDash val="solid"/>
                <a:round/>
                <a:headEnd len="sm" w="sm" type="none"/>
                <a:tailEnd len="med" w="med" type="triangle"/>
              </a:ln>
            </p:spPr>
          </p:cxnSp>
        </p:grpSp>
        <p:grpSp>
          <p:nvGrpSpPr>
            <p:cNvPr id="667" name="Google Shape;667;p16"/>
            <p:cNvGrpSpPr/>
            <p:nvPr/>
          </p:nvGrpSpPr>
          <p:grpSpPr>
            <a:xfrm>
              <a:off x="8351586" y="2203456"/>
              <a:ext cx="846246" cy="434249"/>
              <a:chOff x="6161778" y="2213423"/>
              <a:chExt cx="846246" cy="434249"/>
            </a:xfrm>
          </p:grpSpPr>
          <p:sp>
            <p:nvSpPr>
              <p:cNvPr id="668" name="Google Shape;668;p16"/>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669" name="Google Shape;669;p16"/>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670" name="Google Shape;670;p16"/>
              <p:cNvSpPr txBox="1"/>
              <p:nvPr/>
            </p:nvSpPr>
            <p:spPr>
              <a:xfrm>
                <a:off x="6161778" y="2278406"/>
                <a:ext cx="654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94.4</a:t>
                </a:r>
                <a:endParaRPr/>
              </a:p>
            </p:txBody>
          </p:sp>
        </p:grpSp>
        <p:cxnSp>
          <p:nvCxnSpPr>
            <p:cNvPr id="671" name="Google Shape;671;p16"/>
            <p:cNvCxnSpPr/>
            <p:nvPr/>
          </p:nvCxnSpPr>
          <p:spPr>
            <a:xfrm flipH="1">
              <a:off x="8973667" y="2203456"/>
              <a:ext cx="224165" cy="444215"/>
            </a:xfrm>
            <a:prstGeom prst="straightConnector1">
              <a:avLst/>
            </a:prstGeom>
            <a:noFill/>
            <a:ln cap="flat" cmpd="sng" w="9525">
              <a:solidFill>
                <a:srgbClr val="B6A479"/>
              </a:solidFill>
              <a:prstDash val="solid"/>
              <a:round/>
              <a:headEnd len="sm" w="sm" type="none"/>
              <a:tailEnd len="sm" w="sm" type="none"/>
            </a:ln>
          </p:spPr>
        </p:cxnSp>
      </p:grpSp>
      <p:sp>
        <p:nvSpPr>
          <p:cNvPr id="672" name="Google Shape;672;p16"/>
          <p:cNvSpPr txBox="1"/>
          <p:nvPr/>
        </p:nvSpPr>
        <p:spPr>
          <a:xfrm>
            <a:off x="4940622" y="6409070"/>
            <a:ext cx="5245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list</a:t>
            </a:r>
            <a:endParaRPr/>
          </a:p>
        </p:txBody>
      </p:sp>
      <p:sp>
        <p:nvSpPr>
          <p:cNvPr id="673" name="Google Shape;673;p16"/>
          <p:cNvSpPr txBox="1"/>
          <p:nvPr/>
        </p:nvSpPr>
        <p:spPr>
          <a:xfrm>
            <a:off x="6328173" y="6409070"/>
            <a:ext cx="103425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free space</a:t>
            </a:r>
            <a:endParaRPr/>
          </a:p>
        </p:txBody>
      </p:sp>
      <p:pic>
        <p:nvPicPr>
          <p:cNvPr descr="art08_03" id="674" name="Google Shape;674;p16"/>
          <p:cNvPicPr preferRelativeResize="0"/>
          <p:nvPr/>
        </p:nvPicPr>
        <p:blipFill rotWithShape="1">
          <a:blip r:embed="rId3">
            <a:alphaModFix/>
          </a:blip>
          <a:srcRect b="0" l="0" r="0" t="0"/>
          <a:stretch/>
        </p:blipFill>
        <p:spPr>
          <a:xfrm>
            <a:off x="323925" y="4829177"/>
            <a:ext cx="3383624" cy="13850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8" name="Shape 678"/>
        <p:cNvGrpSpPr/>
        <p:nvPr/>
      </p:nvGrpSpPr>
      <p:grpSpPr>
        <a:xfrm>
          <a:off x="0" y="0"/>
          <a:ext cx="0" cy="0"/>
          <a:chOff x="0" y="0"/>
          <a:chExt cx="0" cy="0"/>
        </a:xfrm>
      </p:grpSpPr>
      <p:sp>
        <p:nvSpPr>
          <p:cNvPr id="679" name="Google Shape;679;p17"/>
          <p:cNvSpPr/>
          <p:nvPr/>
        </p:nvSpPr>
        <p:spPr>
          <a:xfrm>
            <a:off x="4326339" y="1688348"/>
            <a:ext cx="6951393" cy="187075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0" name="Google Shape;680;p1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Implementing ArrayList</a:t>
            </a:r>
            <a:endParaRPr/>
          </a:p>
        </p:txBody>
      </p:sp>
      <p:sp>
        <p:nvSpPr>
          <p:cNvPr id="681" name="Google Shape;681;p1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682" name="Google Shape;682;p1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683" name="Google Shape;683;p17"/>
          <p:cNvGrpSpPr/>
          <p:nvPr/>
        </p:nvGrpSpPr>
        <p:grpSpPr>
          <a:xfrm>
            <a:off x="808527" y="1985855"/>
            <a:ext cx="2657777" cy="3850635"/>
            <a:chOff x="908858" y="1530095"/>
            <a:chExt cx="2657777" cy="3850635"/>
          </a:xfrm>
        </p:grpSpPr>
        <p:sp>
          <p:nvSpPr>
            <p:cNvPr id="684" name="Google Shape;684;p17"/>
            <p:cNvSpPr/>
            <p:nvPr/>
          </p:nvSpPr>
          <p:spPr>
            <a:xfrm>
              <a:off x="908858" y="2061556"/>
              <a:ext cx="2657777" cy="319273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5" name="Google Shape;685;p17"/>
            <p:cNvSpPr/>
            <p:nvPr/>
          </p:nvSpPr>
          <p:spPr>
            <a:xfrm>
              <a:off x="908858" y="1530095"/>
              <a:ext cx="2657777"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686" name="Google Shape;686;p17"/>
            <p:cNvSpPr txBox="1"/>
            <p:nvPr/>
          </p:nvSpPr>
          <p:spPr>
            <a:xfrm>
              <a:off x="1014216" y="2887740"/>
              <a:ext cx="2552037"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return data[index]</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data[index] =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data[size]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shift values to make hole at index, data[index]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shift following values forward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a:p>
              <a:pPr indent="0" lvl="0" marL="0" marR="0" rtl="0" algn="l">
                <a:spcBef>
                  <a:spcPts val="0"/>
                </a:spcBef>
                <a:spcAft>
                  <a:spcPts val="0"/>
                </a:spcAft>
                <a:buNone/>
              </a:pPr>
              <a:r>
                <a:t/>
              </a:r>
              <a:endParaRPr sz="1200">
                <a:solidFill>
                  <a:schemeClr val="dk1"/>
                </a:solidFill>
                <a:latin typeface="Courier New"/>
                <a:ea typeface="Courier New"/>
                <a:cs typeface="Courier New"/>
                <a:sym typeface="Courier New"/>
              </a:endParaRPr>
            </a:p>
          </p:txBody>
        </p:sp>
        <p:sp>
          <p:nvSpPr>
            <p:cNvPr id="687" name="Google Shape;687;p17"/>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688" name="Google Shape;688;p17"/>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689" name="Google Shape;689;p17"/>
            <p:cNvSpPr txBox="1"/>
            <p:nvPr/>
          </p:nvSpPr>
          <p:spPr>
            <a:xfrm>
              <a:off x="1014598" y="2298929"/>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aphicFrame>
        <p:nvGraphicFramePr>
          <p:cNvPr id="690" name="Google Shape;690;p17"/>
          <p:cNvGraphicFramePr/>
          <p:nvPr/>
        </p:nvGraphicFramePr>
        <p:xfrm>
          <a:off x="6629617" y="2117978"/>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691" name="Google Shape;691;p17"/>
          <p:cNvSpPr txBox="1"/>
          <p:nvPr/>
        </p:nvSpPr>
        <p:spPr>
          <a:xfrm>
            <a:off x="4446238" y="2537141"/>
            <a:ext cx="20634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insert(10, 0)</a:t>
            </a:r>
            <a:endParaRPr/>
          </a:p>
        </p:txBody>
      </p:sp>
      <p:sp>
        <p:nvSpPr>
          <p:cNvPr id="692" name="Google Shape;692;p17"/>
          <p:cNvSpPr txBox="1"/>
          <p:nvPr/>
        </p:nvSpPr>
        <p:spPr>
          <a:xfrm>
            <a:off x="6864162" y="2552369"/>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693" name="Google Shape;693;p17"/>
          <p:cNvSpPr txBox="1"/>
          <p:nvPr/>
        </p:nvSpPr>
        <p:spPr>
          <a:xfrm>
            <a:off x="7685264" y="2552369"/>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694" name="Google Shape;694;p17"/>
          <p:cNvSpPr txBox="1"/>
          <p:nvPr/>
        </p:nvSpPr>
        <p:spPr>
          <a:xfrm>
            <a:off x="8506366" y="2537141"/>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695" name="Google Shape;695;p17"/>
          <p:cNvSpPr txBox="1"/>
          <p:nvPr/>
        </p:nvSpPr>
        <p:spPr>
          <a:xfrm>
            <a:off x="6947422" y="3074022"/>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696" name="Google Shape;696;p17"/>
          <p:cNvSpPr txBox="1"/>
          <p:nvPr/>
        </p:nvSpPr>
        <p:spPr>
          <a:xfrm>
            <a:off x="9213208" y="3067286"/>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697" name="Google Shape;697;p17"/>
          <p:cNvSpPr txBox="1"/>
          <p:nvPr/>
        </p:nvSpPr>
        <p:spPr>
          <a:xfrm>
            <a:off x="5526183" y="1802134"/>
            <a:ext cx="45345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insert(element, index)</a:t>
            </a:r>
            <a:r>
              <a:rPr lang="en-US" sz="1800">
                <a:solidFill>
                  <a:schemeClr val="dk1"/>
                </a:solidFill>
                <a:latin typeface="Quattrocento Sans"/>
                <a:ea typeface="Quattrocento Sans"/>
                <a:cs typeface="Quattrocento Sans"/>
                <a:sym typeface="Quattrocento Sans"/>
              </a:rPr>
              <a:t> with shifting</a:t>
            </a:r>
            <a:endParaRPr/>
          </a:p>
        </p:txBody>
      </p:sp>
      <p:sp>
        <p:nvSpPr>
          <p:cNvPr id="698" name="Google Shape;698;p17"/>
          <p:cNvSpPr/>
          <p:nvPr/>
        </p:nvSpPr>
        <p:spPr>
          <a:xfrm>
            <a:off x="4326339" y="4102393"/>
            <a:ext cx="6951393" cy="187075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699" name="Google Shape;699;p17"/>
          <p:cNvGraphicFramePr/>
          <p:nvPr/>
        </p:nvGraphicFramePr>
        <p:xfrm>
          <a:off x="6629617" y="4532023"/>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700" name="Google Shape;700;p17"/>
          <p:cNvSpPr txBox="1"/>
          <p:nvPr/>
        </p:nvSpPr>
        <p:spPr>
          <a:xfrm>
            <a:off x="7674029" y="4947896"/>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01" name="Google Shape;701;p17"/>
          <p:cNvSpPr txBox="1"/>
          <p:nvPr/>
        </p:nvSpPr>
        <p:spPr>
          <a:xfrm>
            <a:off x="8488214" y="4939958"/>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02" name="Google Shape;702;p17"/>
          <p:cNvSpPr txBox="1"/>
          <p:nvPr/>
        </p:nvSpPr>
        <p:spPr>
          <a:xfrm>
            <a:off x="9302399" y="4959468"/>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703" name="Google Shape;703;p17"/>
          <p:cNvSpPr txBox="1"/>
          <p:nvPr/>
        </p:nvSpPr>
        <p:spPr>
          <a:xfrm>
            <a:off x="6947422" y="5488067"/>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704" name="Google Shape;704;p17"/>
          <p:cNvSpPr txBox="1"/>
          <p:nvPr/>
        </p:nvSpPr>
        <p:spPr>
          <a:xfrm>
            <a:off x="9213208" y="5481331"/>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705" name="Google Shape;705;p17"/>
          <p:cNvSpPr txBox="1"/>
          <p:nvPr/>
        </p:nvSpPr>
        <p:spPr>
          <a:xfrm>
            <a:off x="9213208" y="548848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706" name="Google Shape;706;p17"/>
          <p:cNvSpPr txBox="1"/>
          <p:nvPr/>
        </p:nvSpPr>
        <p:spPr>
          <a:xfrm>
            <a:off x="6180351" y="4171145"/>
            <a:ext cx="3293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delete(index)</a:t>
            </a:r>
            <a:r>
              <a:rPr lang="en-US" sz="1800">
                <a:solidFill>
                  <a:schemeClr val="dk1"/>
                </a:solidFill>
                <a:latin typeface="Quattrocento Sans"/>
                <a:ea typeface="Quattrocento Sans"/>
                <a:cs typeface="Quattrocento Sans"/>
                <a:sym typeface="Quattrocento Sans"/>
              </a:rPr>
              <a:t> with shifting</a:t>
            </a:r>
            <a:endParaRPr/>
          </a:p>
        </p:txBody>
      </p:sp>
      <p:sp>
        <p:nvSpPr>
          <p:cNvPr id="707" name="Google Shape;707;p17"/>
          <p:cNvSpPr txBox="1"/>
          <p:nvPr/>
        </p:nvSpPr>
        <p:spPr>
          <a:xfrm>
            <a:off x="8506366" y="253714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708" name="Google Shape;708;p17"/>
          <p:cNvSpPr txBox="1"/>
          <p:nvPr/>
        </p:nvSpPr>
        <p:spPr>
          <a:xfrm>
            <a:off x="7685264" y="2544273"/>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09" name="Google Shape;709;p17"/>
          <p:cNvSpPr txBox="1"/>
          <p:nvPr/>
        </p:nvSpPr>
        <p:spPr>
          <a:xfrm>
            <a:off x="6864162" y="2540001"/>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10" name="Google Shape;710;p17"/>
          <p:cNvSpPr txBox="1"/>
          <p:nvPr/>
        </p:nvSpPr>
        <p:spPr>
          <a:xfrm>
            <a:off x="6803248" y="2551128"/>
            <a:ext cx="42832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711" name="Google Shape;711;p17"/>
          <p:cNvSpPr txBox="1"/>
          <p:nvPr/>
        </p:nvSpPr>
        <p:spPr>
          <a:xfrm>
            <a:off x="9213208" y="3066346"/>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712" name="Google Shape;712;p17"/>
          <p:cNvSpPr txBox="1"/>
          <p:nvPr/>
        </p:nvSpPr>
        <p:spPr>
          <a:xfrm>
            <a:off x="4446237" y="4966414"/>
            <a:ext cx="20634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delete(0)</a:t>
            </a:r>
            <a:endParaRPr/>
          </a:p>
        </p:txBody>
      </p:sp>
      <p:sp>
        <p:nvSpPr>
          <p:cNvPr id="713" name="Google Shape;713;p17"/>
          <p:cNvSpPr txBox="1"/>
          <p:nvPr/>
        </p:nvSpPr>
        <p:spPr>
          <a:xfrm>
            <a:off x="6841429" y="4954890"/>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714" name="Google Shape;714;p17"/>
          <p:cNvSpPr txBox="1"/>
          <p:nvPr/>
        </p:nvSpPr>
        <p:spPr>
          <a:xfrm>
            <a:off x="7685264" y="4963229"/>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15" name="Google Shape;715;p17"/>
          <p:cNvSpPr txBox="1"/>
          <p:nvPr/>
        </p:nvSpPr>
        <p:spPr>
          <a:xfrm>
            <a:off x="8499449" y="4963738"/>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16" name="Google Shape;716;p17"/>
          <p:cNvSpPr txBox="1"/>
          <p:nvPr/>
        </p:nvSpPr>
        <p:spPr>
          <a:xfrm>
            <a:off x="7715664" y="2539898"/>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17" name="Google Shape;717;p17"/>
          <p:cNvSpPr txBox="1"/>
          <p:nvPr/>
        </p:nvSpPr>
        <p:spPr>
          <a:xfrm>
            <a:off x="8506366" y="253989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18" name="Google Shape;718;p17"/>
          <p:cNvSpPr txBox="1"/>
          <p:nvPr/>
        </p:nvSpPr>
        <p:spPr>
          <a:xfrm>
            <a:off x="9297066" y="253989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719" name="Google Shape;719;p17"/>
          <p:cNvSpPr txBox="1"/>
          <p:nvPr/>
        </p:nvSpPr>
        <p:spPr>
          <a:xfrm>
            <a:off x="9213208" y="548848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720" name="Google Shape;720;p17"/>
          <p:cNvSpPr txBox="1"/>
          <p:nvPr/>
        </p:nvSpPr>
        <p:spPr>
          <a:xfrm>
            <a:off x="6938564" y="4939973"/>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21" name="Google Shape;721;p17"/>
          <p:cNvSpPr txBox="1"/>
          <p:nvPr/>
        </p:nvSpPr>
        <p:spPr>
          <a:xfrm>
            <a:off x="7752752" y="4947917"/>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22" name="Google Shape;722;p17"/>
          <p:cNvSpPr txBox="1"/>
          <p:nvPr/>
        </p:nvSpPr>
        <p:spPr>
          <a:xfrm>
            <a:off x="8526324" y="4947913"/>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par>
                                <p:cTn fill="hold" nodeType="withEffect" presetClass="exit" presetID="10" presetSubtype="0">
                                  <p:stCondLst>
                                    <p:cond delay="0"/>
                                  </p:stCondLst>
                                  <p:childTnLst>
                                    <p:animEffect filter="fade" transition="out">
                                      <p:cBhvr>
                                        <p:cTn dur="1000"/>
                                        <p:tgtEl>
                                          <p:spTgt spid="702"/>
                                        </p:tgtEl>
                                      </p:cBhvr>
                                    </p:animEffect>
                                    <p:set>
                                      <p:cBhvr>
                                        <p:cTn dur="1" fill="hold">
                                          <p:stCondLst>
                                            <p:cond delay="1000"/>
                                          </p:stCondLst>
                                        </p:cTn>
                                        <p:tgtEl>
                                          <p:spTgt spid="7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6" name="Shape 726"/>
        <p:cNvGrpSpPr/>
        <p:nvPr/>
      </p:nvGrpSpPr>
      <p:grpSpPr>
        <a:xfrm>
          <a:off x="0" y="0"/>
          <a:ext cx="0" cy="0"/>
          <a:chOff x="0" y="0"/>
          <a:chExt cx="0" cy="0"/>
        </a:xfrm>
      </p:grpSpPr>
      <p:sp>
        <p:nvSpPr>
          <p:cNvPr id="727" name="Google Shape;727;p18"/>
          <p:cNvSpPr/>
          <p:nvPr/>
        </p:nvSpPr>
        <p:spPr>
          <a:xfrm>
            <a:off x="4326339" y="1688348"/>
            <a:ext cx="6951393" cy="402170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728" name="Google Shape;728;p18"/>
          <p:cNvGraphicFramePr/>
          <p:nvPr/>
        </p:nvGraphicFramePr>
        <p:xfrm>
          <a:off x="4477103" y="4107336"/>
          <a:ext cx="3000000" cy="3000000"/>
        </p:xfrm>
        <a:graphic>
          <a:graphicData uri="http://schemas.openxmlformats.org/drawingml/2006/table">
            <a:tbl>
              <a:tblPr bandRow="1" firstRow="1">
                <a:noFill/>
                <a:tableStyleId>{C617032E-64CE-4285-A9F5-05B8AF86344B}</a:tableStyleId>
              </a:tblPr>
              <a:tblGrid>
                <a:gridCol w="829825"/>
                <a:gridCol w="829825"/>
                <a:gridCol w="829825"/>
                <a:gridCol w="829825"/>
                <a:gridCol w="829825"/>
                <a:gridCol w="829825"/>
                <a:gridCol w="829825"/>
                <a:gridCol w="829825"/>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6</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729" name="Google Shape;729;p1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Implementing ArrayList</a:t>
            </a:r>
            <a:endParaRPr/>
          </a:p>
        </p:txBody>
      </p:sp>
      <p:sp>
        <p:nvSpPr>
          <p:cNvPr id="730" name="Google Shape;730;p1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731" name="Google Shape;731;p1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732" name="Google Shape;732;p18"/>
          <p:cNvGrpSpPr/>
          <p:nvPr/>
        </p:nvGrpSpPr>
        <p:grpSpPr>
          <a:xfrm>
            <a:off x="808527" y="1985855"/>
            <a:ext cx="2657777" cy="3850635"/>
            <a:chOff x="908858" y="1530095"/>
            <a:chExt cx="2657777" cy="3850635"/>
          </a:xfrm>
        </p:grpSpPr>
        <p:sp>
          <p:nvSpPr>
            <p:cNvPr id="733" name="Google Shape;733;p18"/>
            <p:cNvSpPr/>
            <p:nvPr/>
          </p:nvSpPr>
          <p:spPr>
            <a:xfrm>
              <a:off x="908858" y="2061556"/>
              <a:ext cx="2657777" cy="319273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34" name="Google Shape;734;p18"/>
            <p:cNvSpPr/>
            <p:nvPr/>
          </p:nvSpPr>
          <p:spPr>
            <a:xfrm>
              <a:off x="908858" y="1530095"/>
              <a:ext cx="2657777"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735" name="Google Shape;735;p18"/>
            <p:cNvSpPr txBox="1"/>
            <p:nvPr/>
          </p:nvSpPr>
          <p:spPr>
            <a:xfrm>
              <a:off x="1014216" y="2887740"/>
              <a:ext cx="2552037"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return data[index]</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data[index] =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data[size]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shift values to make hole at index, data[index]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shift following values forward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a:p>
              <a:pPr indent="0" lvl="0" marL="0" marR="0" rtl="0" algn="l">
                <a:spcBef>
                  <a:spcPts val="0"/>
                </a:spcBef>
                <a:spcAft>
                  <a:spcPts val="0"/>
                </a:spcAft>
                <a:buNone/>
              </a:pPr>
              <a:r>
                <a:t/>
              </a:r>
              <a:endParaRPr sz="1200">
                <a:solidFill>
                  <a:schemeClr val="dk1"/>
                </a:solidFill>
                <a:latin typeface="Courier New"/>
                <a:ea typeface="Courier New"/>
                <a:cs typeface="Courier New"/>
                <a:sym typeface="Courier New"/>
              </a:endParaRPr>
            </a:p>
          </p:txBody>
        </p:sp>
        <p:sp>
          <p:nvSpPr>
            <p:cNvPr id="736" name="Google Shape;736;p18"/>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737" name="Google Shape;737;p18"/>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738" name="Google Shape;738;p18"/>
            <p:cNvSpPr txBox="1"/>
            <p:nvPr/>
          </p:nvSpPr>
          <p:spPr>
            <a:xfrm>
              <a:off x="1014598" y="2298929"/>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aphicFrame>
        <p:nvGraphicFramePr>
          <p:cNvPr id="739" name="Google Shape;739;p18"/>
          <p:cNvGraphicFramePr/>
          <p:nvPr/>
        </p:nvGraphicFramePr>
        <p:xfrm>
          <a:off x="6629617" y="2117978"/>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740" name="Google Shape;740;p18"/>
          <p:cNvSpPr txBox="1"/>
          <p:nvPr/>
        </p:nvSpPr>
        <p:spPr>
          <a:xfrm>
            <a:off x="4446238" y="2537141"/>
            <a:ext cx="20634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append(2)</a:t>
            </a:r>
            <a:endParaRPr/>
          </a:p>
        </p:txBody>
      </p:sp>
      <p:sp>
        <p:nvSpPr>
          <p:cNvPr id="741" name="Google Shape;741;p18"/>
          <p:cNvSpPr txBox="1"/>
          <p:nvPr/>
        </p:nvSpPr>
        <p:spPr>
          <a:xfrm>
            <a:off x="7685264" y="2537892"/>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42" name="Google Shape;742;p18"/>
          <p:cNvSpPr txBox="1"/>
          <p:nvPr/>
        </p:nvSpPr>
        <p:spPr>
          <a:xfrm>
            <a:off x="9299907" y="2537141"/>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743" name="Google Shape;743;p18"/>
          <p:cNvSpPr txBox="1"/>
          <p:nvPr/>
        </p:nvSpPr>
        <p:spPr>
          <a:xfrm>
            <a:off x="6666765" y="3330865"/>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744" name="Google Shape;744;p18"/>
          <p:cNvSpPr txBox="1"/>
          <p:nvPr/>
        </p:nvSpPr>
        <p:spPr>
          <a:xfrm>
            <a:off x="6096000" y="1755859"/>
            <a:ext cx="35319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append(element)</a:t>
            </a:r>
            <a:r>
              <a:rPr lang="en-US" sz="1800">
                <a:solidFill>
                  <a:schemeClr val="dk1"/>
                </a:solidFill>
                <a:latin typeface="Quattrocento Sans"/>
                <a:ea typeface="Quattrocento Sans"/>
                <a:cs typeface="Quattrocento Sans"/>
                <a:sym typeface="Quattrocento Sans"/>
              </a:rPr>
              <a:t> with growth</a:t>
            </a:r>
            <a:endParaRPr/>
          </a:p>
        </p:txBody>
      </p:sp>
      <p:sp>
        <p:nvSpPr>
          <p:cNvPr id="745" name="Google Shape;745;p18"/>
          <p:cNvSpPr txBox="1"/>
          <p:nvPr/>
        </p:nvSpPr>
        <p:spPr>
          <a:xfrm>
            <a:off x="8478805" y="2545810"/>
            <a:ext cx="306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46" name="Google Shape;746;p18"/>
          <p:cNvSpPr txBox="1"/>
          <p:nvPr/>
        </p:nvSpPr>
        <p:spPr>
          <a:xfrm>
            <a:off x="6801374" y="2546780"/>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747" name="Google Shape;747;p18"/>
          <p:cNvSpPr txBox="1"/>
          <p:nvPr/>
        </p:nvSpPr>
        <p:spPr>
          <a:xfrm>
            <a:off x="8895901" y="3340987"/>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748" name="Google Shape;748;p18"/>
          <p:cNvSpPr txBox="1"/>
          <p:nvPr/>
        </p:nvSpPr>
        <p:spPr>
          <a:xfrm>
            <a:off x="8080450" y="4524741"/>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2</a:t>
            </a:r>
            <a:endParaRPr/>
          </a:p>
        </p:txBody>
      </p:sp>
      <p:sp>
        <p:nvSpPr>
          <p:cNvPr id="749" name="Google Shape;749;p18"/>
          <p:cNvSpPr txBox="1"/>
          <p:nvPr/>
        </p:nvSpPr>
        <p:spPr>
          <a:xfrm>
            <a:off x="8895901" y="3348136"/>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sp>
        <p:nvSpPr>
          <p:cNvPr id="750" name="Google Shape;750;p18"/>
          <p:cNvSpPr txBox="1"/>
          <p:nvPr/>
        </p:nvSpPr>
        <p:spPr>
          <a:xfrm>
            <a:off x="4626499" y="4540793"/>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751" name="Google Shape;751;p18"/>
          <p:cNvSpPr txBox="1"/>
          <p:nvPr/>
        </p:nvSpPr>
        <p:spPr>
          <a:xfrm>
            <a:off x="5510389" y="4540780"/>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752" name="Google Shape;752;p18"/>
          <p:cNvSpPr txBox="1"/>
          <p:nvPr/>
        </p:nvSpPr>
        <p:spPr>
          <a:xfrm>
            <a:off x="6414380" y="4540798"/>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753" name="Google Shape;753;p18"/>
          <p:cNvSpPr txBox="1"/>
          <p:nvPr/>
        </p:nvSpPr>
        <p:spPr>
          <a:xfrm>
            <a:off x="7247420" y="4554454"/>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g118b4eb0048_0_55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Complexity Class </a:t>
            </a:r>
            <a:endParaRPr/>
          </a:p>
        </p:txBody>
      </p:sp>
      <p:sp>
        <p:nvSpPr>
          <p:cNvPr id="760" name="Google Shape;760;g118b4eb0048_0_55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61" name="Google Shape;761;g118b4eb0048_0_551"/>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a:bodyPr>
          <a:lstStyle/>
          <a:p>
            <a:pPr indent="0" lvl="0" marL="0" marR="0" rtl="0" algn="l">
              <a:lnSpc>
                <a:spcPct val="90000"/>
              </a:lnSpc>
              <a:spcBef>
                <a:spcPts val="0"/>
              </a:spcBef>
              <a:spcAft>
                <a:spcPts val="0"/>
              </a:spcAft>
              <a:buClr>
                <a:schemeClr val="accent1"/>
              </a:buClr>
              <a:buSzPts val="2400"/>
              <a:buFont typeface="Twentieth Century"/>
              <a:buNone/>
            </a:pPr>
            <a:r>
              <a:rPr b="1" i="0" lang="en-US" sz="2400" u="none" cap="none" strike="noStrike">
                <a:solidFill>
                  <a:srgbClr val="4C3282"/>
                </a:solidFill>
                <a:latin typeface="Quattrocento Sans"/>
                <a:ea typeface="Quattrocento Sans"/>
                <a:cs typeface="Quattrocento Sans"/>
                <a:sym typeface="Quattrocento Sans"/>
              </a:rPr>
              <a:t>complexity class: </a:t>
            </a:r>
            <a:r>
              <a:rPr b="0" i="0" lang="en-US" sz="2400" u="none" cap="none" strike="noStrike">
                <a:solidFill>
                  <a:schemeClr val="dk1"/>
                </a:solidFill>
                <a:latin typeface="Quattrocento Sans"/>
                <a:ea typeface="Quattrocento Sans"/>
                <a:cs typeface="Quattrocento Sans"/>
                <a:sym typeface="Quattrocento Sans"/>
              </a:rPr>
              <a:t>A category of algorithm efficiency based on the algorithm's relationship to the input size N.</a:t>
            </a:r>
            <a:endParaRPr/>
          </a:p>
        </p:txBody>
      </p:sp>
      <p:graphicFrame>
        <p:nvGraphicFramePr>
          <p:cNvPr id="762" name="Google Shape;762;g118b4eb0048_0_551"/>
          <p:cNvGraphicFramePr/>
          <p:nvPr/>
        </p:nvGraphicFramePr>
        <p:xfrm>
          <a:off x="323539" y="2560398"/>
          <a:ext cx="3000000" cy="3000000"/>
        </p:xfrm>
        <a:graphic>
          <a:graphicData uri="http://schemas.openxmlformats.org/drawingml/2006/table">
            <a:tbl>
              <a:tblPr>
                <a:noFill/>
                <a:tableStyleId>{B4811F35-2546-4BDF-8032-A9674EC3156F}</a:tableStyleId>
              </a:tblPr>
              <a:tblGrid>
                <a:gridCol w="1311200"/>
                <a:gridCol w="1137100"/>
                <a:gridCol w="1772450"/>
                <a:gridCol w="2085125"/>
              </a:tblGrid>
              <a:tr h="369900">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Complexity Class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Big-O</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Runtime if you double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Example Algorithm</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constant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O(1)</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unchanged</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Accessing an index of an array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logarithmic</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O(log</a:t>
                      </a:r>
                      <a:r>
                        <a:rPr b="0" baseline="-25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increases slightly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Binary search</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linear</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doubles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Looping over an array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73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log-linear</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 log</a:t>
                      </a:r>
                      <a:r>
                        <a:rPr b="0" baseline="-25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slightly more than doubles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Merge sort algorithm</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75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quadratic</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a:t>
                      </a:r>
                      <a:r>
                        <a:rPr b="0" baseline="30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quadruples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Nested loops!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75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60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exponential</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O(2</a:t>
                      </a:r>
                      <a:r>
                        <a:rPr b="0" baseline="30000" i="0" lang="en-US" sz="1400" u="none" cap="none" strike="noStrike">
                          <a:solidFill>
                            <a:schemeClr val="dk1"/>
                          </a:solidFill>
                          <a:latin typeface="Tahoma"/>
                          <a:ea typeface="Tahoma"/>
                          <a:cs typeface="Tahoma"/>
                          <a:sym typeface="Tahoma"/>
                        </a:rPr>
                        <a:t>N</a:t>
                      </a: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multiplies drastically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Fibonacci with recursion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A screenshot of a cell phone &#10; &#10;Description automatically generated" id="763" name="Google Shape;763;g118b4eb0048_0_551"/>
          <p:cNvPicPr preferRelativeResize="0"/>
          <p:nvPr/>
        </p:nvPicPr>
        <p:blipFill rotWithShape="1">
          <a:blip r:embed="rId3">
            <a:alphaModFix/>
          </a:blip>
          <a:srcRect b="0" l="2998" r="1216" t="0"/>
          <a:stretch/>
        </p:blipFill>
        <p:spPr>
          <a:xfrm>
            <a:off x="6757172" y="2652542"/>
            <a:ext cx="5257027" cy="3392535"/>
          </a:xfrm>
          <a:prstGeom prst="rect">
            <a:avLst/>
          </a:prstGeom>
          <a:noFill/>
          <a:ln>
            <a:noFill/>
          </a:ln>
        </p:spPr>
      </p:pic>
      <p:sp>
        <p:nvSpPr>
          <p:cNvPr id="764" name="Google Shape;764;g118b4eb0048_0_551"/>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765" name="Google Shape;765;g118b4eb0048_0_551"/>
          <p:cNvSpPr txBox="1"/>
          <p:nvPr/>
        </p:nvSpPr>
        <p:spPr>
          <a:xfrm>
            <a:off x="7295579" y="218505"/>
            <a:ext cx="4597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Note: You don’t have to understand all of this right now – we’ll dive into it soon.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118b4eb0048_0_36"/>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Quattrocento Sans"/>
              <a:buNone/>
            </a:pPr>
            <a:r>
              <a:rPr lang="en-US"/>
              <a:t>Case Study: List Implementations - Time and Space Complexities</a:t>
            </a:r>
            <a:endParaRPr/>
          </a:p>
        </p:txBody>
      </p:sp>
      <p:sp>
        <p:nvSpPr>
          <p:cNvPr id="772" name="Google Shape;772;g118b4eb0048_0_36"/>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73" name="Google Shape;773;g118b4eb0048_0_3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774" name="Google Shape;774;g118b4eb0048_0_36"/>
          <p:cNvSpPr txBox="1"/>
          <p:nvPr/>
        </p:nvSpPr>
        <p:spPr>
          <a:xfrm>
            <a:off x="4940622" y="6409070"/>
            <a:ext cx="52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list</a:t>
            </a:r>
            <a:endParaRPr/>
          </a:p>
        </p:txBody>
      </p:sp>
      <p:sp>
        <p:nvSpPr>
          <p:cNvPr id="775" name="Google Shape;775;g118b4eb0048_0_36"/>
          <p:cNvSpPr txBox="1"/>
          <p:nvPr/>
        </p:nvSpPr>
        <p:spPr>
          <a:xfrm>
            <a:off x="6328173" y="6409070"/>
            <a:ext cx="103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free space</a:t>
            </a:r>
            <a:endParaRPr/>
          </a:p>
        </p:txBody>
      </p:sp>
      <p:pic>
        <p:nvPicPr>
          <p:cNvPr id="776" name="Google Shape;776;g118b4eb0048_0_36"/>
          <p:cNvPicPr preferRelativeResize="0"/>
          <p:nvPr/>
        </p:nvPicPr>
        <p:blipFill>
          <a:blip r:embed="rId3">
            <a:alphaModFix/>
          </a:blip>
          <a:stretch>
            <a:fillRect/>
          </a:stretch>
        </p:blipFill>
        <p:spPr>
          <a:xfrm>
            <a:off x="1053225" y="2315849"/>
            <a:ext cx="4294025" cy="1789175"/>
          </a:xfrm>
          <a:prstGeom prst="rect">
            <a:avLst/>
          </a:prstGeom>
          <a:noFill/>
          <a:ln>
            <a:noFill/>
          </a:ln>
        </p:spPr>
      </p:pic>
      <p:sp>
        <p:nvSpPr>
          <p:cNvPr id="777" name="Google Shape;777;g118b4eb0048_0_36"/>
          <p:cNvSpPr txBox="1"/>
          <p:nvPr/>
        </p:nvSpPr>
        <p:spPr>
          <a:xfrm>
            <a:off x="1049125" y="1553825"/>
            <a:ext cx="4416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latin typeface="Quattrocento Sans"/>
                <a:ea typeface="Quattrocento Sans"/>
                <a:cs typeface="Quattrocento Sans"/>
                <a:sym typeface="Quattrocento Sans"/>
              </a:rPr>
              <a:t>Time</a:t>
            </a:r>
            <a:endParaRPr sz="3800">
              <a:latin typeface="Quattrocento Sans"/>
              <a:ea typeface="Quattrocento Sans"/>
              <a:cs typeface="Quattrocento Sans"/>
              <a:sym typeface="Quattrocento Sans"/>
            </a:endParaRPr>
          </a:p>
        </p:txBody>
      </p:sp>
      <p:sp>
        <p:nvSpPr>
          <p:cNvPr id="778" name="Google Shape;778;g118b4eb0048_0_36"/>
          <p:cNvSpPr txBox="1"/>
          <p:nvPr/>
        </p:nvSpPr>
        <p:spPr>
          <a:xfrm>
            <a:off x="6328175" y="1553825"/>
            <a:ext cx="4416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latin typeface="Quattrocento Sans"/>
                <a:ea typeface="Quattrocento Sans"/>
                <a:cs typeface="Quattrocento Sans"/>
                <a:sym typeface="Quattrocento Sans"/>
              </a:rPr>
              <a:t>Space</a:t>
            </a:r>
            <a:endParaRPr sz="3800">
              <a:latin typeface="Quattrocento Sans"/>
              <a:ea typeface="Quattrocento Sans"/>
              <a:cs typeface="Quattrocento Sans"/>
              <a:sym typeface="Quattrocento Sans"/>
            </a:endParaRPr>
          </a:p>
        </p:txBody>
      </p:sp>
      <p:sp>
        <p:nvSpPr>
          <p:cNvPr id="779" name="Google Shape;779;g118b4eb0048_0_36"/>
          <p:cNvSpPr txBox="1"/>
          <p:nvPr/>
        </p:nvSpPr>
        <p:spPr>
          <a:xfrm>
            <a:off x="6396375" y="2361100"/>
            <a:ext cx="51351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Quattrocento Sans"/>
                <a:ea typeface="Quattrocento Sans"/>
                <a:cs typeface="Quattrocento Sans"/>
                <a:sym typeface="Quattrocento Sans"/>
              </a:rPr>
              <a:t>ArrayList - O(n)</a:t>
            </a:r>
            <a:endParaRPr sz="1900">
              <a:latin typeface="Quattrocento Sans"/>
              <a:ea typeface="Quattrocento Sans"/>
              <a:cs typeface="Quattrocento Sans"/>
              <a:sym typeface="Quattrocento Sans"/>
            </a:endParaRPr>
          </a:p>
          <a:p>
            <a:pPr indent="0" lvl="0" marL="0" rtl="0" algn="l">
              <a:spcBef>
                <a:spcPts val="0"/>
              </a:spcBef>
              <a:spcAft>
                <a:spcPts val="0"/>
              </a:spcAft>
              <a:buNone/>
            </a:pPr>
            <a:r>
              <a:rPr lang="en-US" sz="1900">
                <a:latin typeface="Quattrocento Sans"/>
                <a:ea typeface="Quattrocento Sans"/>
                <a:cs typeface="Quattrocento Sans"/>
                <a:sym typeface="Quattrocento Sans"/>
              </a:rPr>
              <a:t>LinkedList - O(n)</a:t>
            </a:r>
            <a:endParaRPr sz="1900">
              <a:latin typeface="Quattrocento Sans"/>
              <a:ea typeface="Quattrocento Sans"/>
              <a:cs typeface="Quattrocento Sans"/>
              <a:sym typeface="Quattrocento Sans"/>
            </a:endParaRPr>
          </a:p>
          <a:p>
            <a:pPr indent="0" lvl="0" marL="0" rtl="0" algn="l">
              <a:spcBef>
                <a:spcPts val="0"/>
              </a:spcBef>
              <a:spcAft>
                <a:spcPts val="0"/>
              </a:spcAft>
              <a:buNone/>
            </a:pPr>
            <a:r>
              <a:t/>
            </a:r>
            <a:endParaRPr sz="1900">
              <a:latin typeface="Quattrocento Sans"/>
              <a:ea typeface="Quattrocento Sans"/>
              <a:cs typeface="Quattrocento Sans"/>
              <a:sym typeface="Quattrocento Sans"/>
            </a:endParaRPr>
          </a:p>
          <a:p>
            <a:pPr indent="0" lvl="0" marL="0" rtl="0" algn="l">
              <a:spcBef>
                <a:spcPts val="0"/>
              </a:spcBef>
              <a:spcAft>
                <a:spcPts val="0"/>
              </a:spcAft>
              <a:buNone/>
            </a:pPr>
            <a:r>
              <a:rPr lang="en-US" sz="1900">
                <a:latin typeface="Quattrocento Sans"/>
                <a:ea typeface="Quattrocento Sans"/>
                <a:cs typeface="Quattrocento Sans"/>
                <a:sym typeface="Quattrocento Sans"/>
              </a:rPr>
              <a:t>ArrayList uses “more” memory when there are many resizes</a:t>
            </a:r>
            <a:endParaRPr sz="1900">
              <a:latin typeface="Quattrocento Sans"/>
              <a:ea typeface="Quattrocento Sans"/>
              <a:cs typeface="Quattrocento Sans"/>
              <a:sym typeface="Quattrocento Sans"/>
            </a:endParaRPr>
          </a:p>
          <a:p>
            <a:pPr indent="0" lvl="0" marL="0" rtl="0" algn="l">
              <a:spcBef>
                <a:spcPts val="0"/>
              </a:spcBef>
              <a:spcAft>
                <a:spcPts val="0"/>
              </a:spcAft>
              <a:buNone/>
            </a:pPr>
            <a:r>
              <a:t/>
            </a:r>
            <a:endParaRPr sz="1900">
              <a:latin typeface="Quattrocento Sans"/>
              <a:ea typeface="Quattrocento Sans"/>
              <a:cs typeface="Quattrocento Sans"/>
              <a:sym typeface="Quattrocento Sans"/>
            </a:endParaRPr>
          </a:p>
          <a:p>
            <a:pPr indent="0" lvl="0" marL="0" rtl="0" algn="l">
              <a:spcBef>
                <a:spcPts val="0"/>
              </a:spcBef>
              <a:spcAft>
                <a:spcPts val="0"/>
              </a:spcAft>
              <a:buNone/>
            </a:pPr>
            <a:r>
              <a:rPr lang="en-US" sz="1900">
                <a:latin typeface="Quattrocento Sans"/>
                <a:ea typeface="Quattrocento Sans"/>
                <a:cs typeface="Quattrocento Sans"/>
                <a:sym typeface="Quattrocento Sans"/>
              </a:rPr>
              <a:t>LinkedList uses more memory per element (holding node value, previous link, next link, etc.)</a:t>
            </a:r>
            <a:endParaRPr sz="1900">
              <a:latin typeface="Quattrocento Sans"/>
              <a:ea typeface="Quattrocento Sans"/>
              <a:cs typeface="Quattrocento Sans"/>
              <a:sym typeface="Quattrocento Sans"/>
            </a:endParaRPr>
          </a:p>
          <a:p>
            <a:pPr indent="0" lvl="0" marL="0" rtl="0" algn="l">
              <a:spcBef>
                <a:spcPts val="0"/>
              </a:spcBef>
              <a:spcAft>
                <a:spcPts val="0"/>
              </a:spcAft>
              <a:buNone/>
            </a:pPr>
            <a:r>
              <a:t/>
            </a:r>
            <a:endParaRPr sz="1900">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US" sz="1900">
                <a:solidFill>
                  <a:schemeClr val="dk1"/>
                </a:solidFill>
                <a:latin typeface="Quattrocento Sans"/>
                <a:ea typeface="Quattrocento Sans"/>
                <a:cs typeface="Quattrocento Sans"/>
                <a:sym typeface="Quattrocento Sans"/>
              </a:rPr>
              <a:t>Which would you use if</a:t>
            </a:r>
            <a:r>
              <a:rPr lang="en-US" sz="1900">
                <a:solidFill>
                  <a:schemeClr val="dk1"/>
                </a:solidFill>
                <a:latin typeface="Quattrocento Sans"/>
                <a:ea typeface="Quattrocento Sans"/>
                <a:cs typeface="Quattrocento Sans"/>
                <a:sym typeface="Quattrocento Sans"/>
              </a:rPr>
              <a:t> there were many insertions and deletions? What if there wasn’t?</a:t>
            </a:r>
            <a:endParaRPr sz="19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1900">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4" name="Shape 784"/>
        <p:cNvGrpSpPr/>
        <p:nvPr/>
      </p:nvGrpSpPr>
      <p:grpSpPr>
        <a:xfrm>
          <a:off x="0" y="0"/>
          <a:ext cx="0" cy="0"/>
          <a:chOff x="0" y="0"/>
          <a:chExt cx="0" cy="0"/>
        </a:xfrm>
      </p:grpSpPr>
      <p:sp>
        <p:nvSpPr>
          <p:cNvPr id="785" name="Google Shape;785;p1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Design Decisions</a:t>
            </a:r>
            <a:endParaRPr/>
          </a:p>
        </p:txBody>
      </p:sp>
      <p:sp>
        <p:nvSpPr>
          <p:cNvPr id="786" name="Google Shape;786;p19"/>
          <p:cNvSpPr txBox="1"/>
          <p:nvPr>
            <p:ph idx="1" type="body"/>
          </p:nvPr>
        </p:nvSpPr>
        <p:spPr>
          <a:xfrm>
            <a:off x="575240" y="1463857"/>
            <a:ext cx="11187258" cy="4657543"/>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For every ADT there are lots of different ways to implement them</a:t>
            </a:r>
            <a:endParaRPr/>
          </a:p>
          <a:p>
            <a:pPr indent="-139700" lvl="0" marL="91440" rtl="0" algn="l">
              <a:lnSpc>
                <a:spcPct val="90000"/>
              </a:lnSpc>
              <a:spcBef>
                <a:spcPts val="1400"/>
              </a:spcBef>
              <a:spcAft>
                <a:spcPts val="0"/>
              </a:spcAft>
              <a:buSzPts val="2200"/>
              <a:buChar char=" "/>
            </a:pPr>
            <a:r>
              <a:rPr lang="en-US"/>
              <a:t>Based on your situation you should consider:</a:t>
            </a:r>
            <a:endParaRPr/>
          </a:p>
          <a:p>
            <a:pPr indent="-137159" lvl="1" marL="265176" rtl="0" algn="l">
              <a:lnSpc>
                <a:spcPct val="90000"/>
              </a:lnSpc>
              <a:spcBef>
                <a:spcPts val="400"/>
              </a:spcBef>
              <a:spcAft>
                <a:spcPts val="0"/>
              </a:spcAft>
              <a:buSzPts val="1800"/>
              <a:buChar char="-"/>
            </a:pPr>
            <a:r>
              <a:rPr lang="en-US"/>
              <a:t>Memory vs Speed</a:t>
            </a:r>
            <a:endParaRPr/>
          </a:p>
          <a:p>
            <a:pPr indent="-137159" lvl="1" marL="265176" rtl="0" algn="l">
              <a:lnSpc>
                <a:spcPct val="90000"/>
              </a:lnSpc>
              <a:spcBef>
                <a:spcPts val="600"/>
              </a:spcBef>
              <a:spcAft>
                <a:spcPts val="0"/>
              </a:spcAft>
              <a:buSzPts val="1800"/>
              <a:buChar char="-"/>
            </a:pPr>
            <a:r>
              <a:rPr lang="en-US"/>
              <a:t>Generic/Reusability vs Specific/Specialized</a:t>
            </a:r>
            <a:endParaRPr/>
          </a:p>
          <a:p>
            <a:pPr indent="-137159" lvl="1" marL="265176" rtl="0" algn="l">
              <a:lnSpc>
                <a:spcPct val="90000"/>
              </a:lnSpc>
              <a:spcBef>
                <a:spcPts val="600"/>
              </a:spcBef>
              <a:spcAft>
                <a:spcPts val="0"/>
              </a:spcAft>
              <a:buSzPts val="1800"/>
              <a:buChar char="-"/>
            </a:pPr>
            <a:r>
              <a:rPr lang="en-US"/>
              <a:t>One Function vs Another</a:t>
            </a:r>
            <a:endParaRPr/>
          </a:p>
          <a:p>
            <a:pPr indent="-137159" lvl="1" marL="265176" rtl="0" algn="l">
              <a:lnSpc>
                <a:spcPct val="90000"/>
              </a:lnSpc>
              <a:spcBef>
                <a:spcPts val="600"/>
              </a:spcBef>
              <a:spcAft>
                <a:spcPts val="0"/>
              </a:spcAft>
              <a:buSzPts val="1800"/>
              <a:buChar char="-"/>
            </a:pPr>
            <a:r>
              <a:rPr lang="en-US"/>
              <a:t>Robustness vs Performance</a:t>
            </a:r>
            <a:endParaRPr/>
          </a:p>
          <a:p>
            <a:pPr indent="-22859" lvl="1" marL="265176" rtl="0" algn="l">
              <a:lnSpc>
                <a:spcPct val="90000"/>
              </a:lnSpc>
              <a:spcBef>
                <a:spcPts val="600"/>
              </a:spcBef>
              <a:spcAft>
                <a:spcPts val="0"/>
              </a:spcAft>
              <a:buSzPts val="1800"/>
              <a:buNone/>
            </a:pPr>
            <a:r>
              <a:t/>
            </a:r>
            <a:endParaRPr/>
          </a:p>
          <a:p>
            <a:pPr indent="0" lvl="1" marL="128016" rtl="0" algn="l">
              <a:lnSpc>
                <a:spcPct val="90000"/>
              </a:lnSpc>
              <a:spcBef>
                <a:spcPts val="600"/>
              </a:spcBef>
              <a:spcAft>
                <a:spcPts val="0"/>
              </a:spcAft>
              <a:buSzPts val="2200"/>
              <a:buNone/>
            </a:pPr>
            <a:r>
              <a:rPr lang="en-US" sz="2200">
                <a:solidFill>
                  <a:srgbClr val="4C3282"/>
                </a:solidFill>
              </a:rPr>
              <a:t>This class is all about implementing ADTs based on making the right design tradeoffs!</a:t>
            </a:r>
            <a:endParaRPr/>
          </a:p>
          <a:p>
            <a:pPr indent="0" lvl="1" marL="128016" rtl="0" algn="l">
              <a:lnSpc>
                <a:spcPct val="90000"/>
              </a:lnSpc>
              <a:spcBef>
                <a:spcPts val="600"/>
              </a:spcBef>
              <a:spcAft>
                <a:spcPts val="0"/>
              </a:spcAft>
              <a:buSzPts val="2200"/>
              <a:buNone/>
            </a:pPr>
            <a:r>
              <a:rPr lang="en-US" sz="2200"/>
              <a:t>&gt; A common topic in interview questions</a:t>
            </a:r>
            <a:endParaRPr/>
          </a:p>
        </p:txBody>
      </p:sp>
      <p:sp>
        <p:nvSpPr>
          <p:cNvPr id="787" name="Google Shape;787;p1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788" name="Google Shape;788;p1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3" name="Shape 793"/>
        <p:cNvGrpSpPr/>
        <p:nvPr/>
      </p:nvGrpSpPr>
      <p:grpSpPr>
        <a:xfrm>
          <a:off x="0" y="0"/>
          <a:ext cx="0" cy="0"/>
          <a:chOff x="0" y="0"/>
          <a:chExt cx="0" cy="0"/>
        </a:xfrm>
      </p:grpSpPr>
      <p:sp>
        <p:nvSpPr>
          <p:cNvPr id="794" name="Google Shape;794;g118b4eb0048_0_382"/>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795" name="Google Shape;795;g118b4eb0048_0_382"/>
          <p:cNvSpPr txBox="1"/>
          <p:nvPr>
            <p:ph idx="1" type="body"/>
          </p:nvPr>
        </p:nvSpPr>
        <p:spPr>
          <a:xfrm>
            <a:off x="575240" y="1277943"/>
            <a:ext cx="11187300" cy="5353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B6A479"/>
                </a:solidFill>
              </a:rPr>
              <a:t>Situation #1: </a:t>
            </a:r>
            <a:r>
              <a:rPr lang="en-US"/>
              <a:t>Write a data structure that implements the List ADT that will be used to store a list of songs in a playlist. </a:t>
            </a:r>
            <a:endParaRPr/>
          </a:p>
          <a:p>
            <a:pPr indent="-139700" lvl="0" marL="91440" rtl="0" algn="ctr">
              <a:lnSpc>
                <a:spcPct val="90000"/>
              </a:lnSpc>
              <a:spcBef>
                <a:spcPts val="1400"/>
              </a:spcBef>
              <a:spcAft>
                <a:spcPts val="0"/>
              </a:spcAft>
              <a:buSzPts val="2200"/>
              <a:buChar char=" "/>
            </a:pPr>
            <a:r>
              <a:rPr b="1" lang="en-US">
                <a:solidFill>
                  <a:srgbClr val="4C3282"/>
                </a:solidFill>
              </a:rPr>
              <a:t>ArrayList – I want to be able to shuffle play on the playlist</a:t>
            </a:r>
            <a:endParaRPr/>
          </a:p>
          <a:p>
            <a:pPr indent="-139700" lvl="0" marL="91440" rtl="0" algn="l">
              <a:lnSpc>
                <a:spcPct val="90000"/>
              </a:lnSpc>
              <a:spcBef>
                <a:spcPts val="1400"/>
              </a:spcBef>
              <a:spcAft>
                <a:spcPts val="0"/>
              </a:spcAft>
              <a:buSzPts val="2200"/>
              <a:buChar char=" "/>
            </a:pPr>
            <a:r>
              <a:rPr b="1" lang="en-US">
                <a:solidFill>
                  <a:srgbClr val="B6A479"/>
                </a:solidFill>
              </a:rPr>
              <a:t>Situation #2: </a:t>
            </a:r>
            <a:r>
              <a:rPr lang="en-US"/>
              <a:t>Write a data structure that implements the List ADT that will be used to store the history of a bank customer’s transactions.</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addition to back and accessing of elements </a:t>
            </a:r>
            <a:endParaRPr/>
          </a:p>
          <a:p>
            <a:pPr indent="-139700" lvl="0" marL="91440" rtl="0" algn="l">
              <a:lnSpc>
                <a:spcPct val="90000"/>
              </a:lnSpc>
              <a:spcBef>
                <a:spcPts val="1400"/>
              </a:spcBef>
              <a:spcAft>
                <a:spcPts val="0"/>
              </a:spcAft>
              <a:buSzPts val="2200"/>
              <a:buChar char=" "/>
            </a:pPr>
            <a:r>
              <a:rPr b="1" lang="en-US">
                <a:solidFill>
                  <a:srgbClr val="B6A479"/>
                </a:solidFill>
              </a:rPr>
              <a:t>Situation #3: </a:t>
            </a:r>
            <a:r>
              <a:rPr lang="en-US"/>
              <a:t>Write a data structure that implements the List ADT that will be used to store the order of students waiting to speak to a TA at a tutoring center</a:t>
            </a:r>
            <a:endParaRPr/>
          </a:p>
          <a:p>
            <a:pPr indent="-139700" lvl="0" marL="91440" rtl="0" algn="ctr">
              <a:lnSpc>
                <a:spcPct val="90000"/>
              </a:lnSpc>
              <a:spcBef>
                <a:spcPts val="1400"/>
              </a:spcBef>
              <a:spcAft>
                <a:spcPts val="0"/>
              </a:spcAft>
              <a:buSzPts val="2200"/>
              <a:buChar char=" "/>
            </a:pPr>
            <a:r>
              <a:rPr b="1" lang="en-US">
                <a:solidFill>
                  <a:srgbClr val="4C3282"/>
                </a:solidFill>
              </a:rPr>
              <a:t>LinkedList - optimize for removal from front</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addition to back</a:t>
            </a:r>
            <a:endParaRPr/>
          </a:p>
        </p:txBody>
      </p:sp>
      <p:sp>
        <p:nvSpPr>
          <p:cNvPr id="796" name="Google Shape;796;g118b4eb0048_0_382"/>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0" st="0"/>
                                            </p:txEl>
                                          </p:spTgt>
                                        </p:tgtEl>
                                        <p:attrNameLst>
                                          <p:attrName>style.visibility</p:attrName>
                                        </p:attrNameLst>
                                      </p:cBhvr>
                                      <p:to>
                                        <p:strVal val="visible"/>
                                      </p:to>
                                    </p:set>
                                    <p:animEffect filter="fade" transition="in">
                                      <p:cBhvr>
                                        <p:cTn dur="1000"/>
                                        <p:tgtEl>
                                          <p:spTgt spid="7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1" st="1"/>
                                            </p:txEl>
                                          </p:spTgt>
                                        </p:tgtEl>
                                        <p:attrNameLst>
                                          <p:attrName>style.visibility</p:attrName>
                                        </p:attrNameLst>
                                      </p:cBhvr>
                                      <p:to>
                                        <p:strVal val="visible"/>
                                      </p:to>
                                    </p:set>
                                    <p:animEffect filter="fade" transition="in">
                                      <p:cBhvr>
                                        <p:cTn dur="1000"/>
                                        <p:tgtEl>
                                          <p:spTgt spid="7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2" st="2"/>
                                            </p:txEl>
                                          </p:spTgt>
                                        </p:tgtEl>
                                        <p:attrNameLst>
                                          <p:attrName>style.visibility</p:attrName>
                                        </p:attrNameLst>
                                      </p:cBhvr>
                                      <p:to>
                                        <p:strVal val="visible"/>
                                      </p:to>
                                    </p:set>
                                    <p:animEffect filter="fade" transition="in">
                                      <p:cBhvr>
                                        <p:cTn dur="1000"/>
                                        <p:tgtEl>
                                          <p:spTgt spid="7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3" st="3"/>
                                            </p:txEl>
                                          </p:spTgt>
                                        </p:tgtEl>
                                        <p:attrNameLst>
                                          <p:attrName>style.visibility</p:attrName>
                                        </p:attrNameLst>
                                      </p:cBhvr>
                                      <p:to>
                                        <p:strVal val="visible"/>
                                      </p:to>
                                    </p:set>
                                    <p:animEffect filter="fade" transition="in">
                                      <p:cBhvr>
                                        <p:cTn dur="1000"/>
                                        <p:tgtEl>
                                          <p:spTgt spid="7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4" st="4"/>
                                            </p:txEl>
                                          </p:spTgt>
                                        </p:tgtEl>
                                        <p:attrNameLst>
                                          <p:attrName>style.visibility</p:attrName>
                                        </p:attrNameLst>
                                      </p:cBhvr>
                                      <p:to>
                                        <p:strVal val="visible"/>
                                      </p:to>
                                    </p:set>
                                    <p:animEffect filter="fade" transition="in">
                                      <p:cBhvr>
                                        <p:cTn dur="1000"/>
                                        <p:tgtEl>
                                          <p:spTgt spid="7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5" st="5"/>
                                            </p:txEl>
                                          </p:spTgt>
                                        </p:tgtEl>
                                        <p:attrNameLst>
                                          <p:attrName>style.visibility</p:attrName>
                                        </p:attrNameLst>
                                      </p:cBhvr>
                                      <p:to>
                                        <p:strVal val="visible"/>
                                      </p:to>
                                    </p:set>
                                    <p:animEffect filter="fade" transition="in">
                                      <p:cBhvr>
                                        <p:cTn dur="1000"/>
                                        <p:tgtEl>
                                          <p:spTgt spid="7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6" st="6"/>
                                            </p:txEl>
                                          </p:spTgt>
                                        </p:tgtEl>
                                        <p:attrNameLst>
                                          <p:attrName>style.visibility</p:attrName>
                                        </p:attrNameLst>
                                      </p:cBhvr>
                                      <p:to>
                                        <p:strVal val="visible"/>
                                      </p:to>
                                    </p:set>
                                    <p:animEffect filter="fade" transition="in">
                                      <p:cBhvr>
                                        <p:cTn dur="1000"/>
                                        <p:tgtEl>
                                          <p:spTgt spid="79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118b4eb0048_0_38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List ADT tradeoffs </a:t>
            </a:r>
            <a:endParaRPr/>
          </a:p>
        </p:txBody>
      </p:sp>
      <p:sp>
        <p:nvSpPr>
          <p:cNvPr id="803" name="Google Shape;803;g118b4eb0048_0_389"/>
          <p:cNvSpPr txBox="1"/>
          <p:nvPr>
            <p:ph idx="1" type="body"/>
          </p:nvPr>
        </p:nvSpPr>
        <p:spPr>
          <a:xfrm>
            <a:off x="575239" y="1476733"/>
            <a:ext cx="11187300" cy="4845600"/>
          </a:xfrm>
          <a:prstGeom prst="rect">
            <a:avLst/>
          </a:prstGeom>
          <a:blipFill rotWithShape="1">
            <a:blip r:embed="rId3">
              <a:alphaModFix/>
            </a:blip>
            <a:stretch>
              <a:fillRect b="0" l="-269" r="-109" t="-1509"/>
            </a:stretch>
          </a:blip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 </a:t>
            </a:r>
            <a:endParaRPr/>
          </a:p>
        </p:txBody>
      </p:sp>
      <p:sp>
        <p:nvSpPr>
          <p:cNvPr id="804" name="Google Shape;804;g118b4eb0048_0_38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805" name="Google Shape;805;g118b4eb0048_0_389"/>
          <p:cNvGraphicFramePr/>
          <p:nvPr/>
        </p:nvGraphicFramePr>
        <p:xfrm>
          <a:off x="934673" y="5430862"/>
          <a:ext cx="3000000" cy="3000000"/>
        </p:xfrm>
        <a:graphic>
          <a:graphicData uri="http://schemas.openxmlformats.org/drawingml/2006/table">
            <a:tbl>
              <a:tblPr bandRow="1" firstRow="1">
                <a:noFill/>
                <a:tableStyleId>{C617032E-64CE-4285-A9F5-05B8AF86344B}</a:tableStyleId>
              </a:tblPr>
              <a:tblGrid>
                <a:gridCol w="616675"/>
                <a:gridCol w="616675"/>
                <a:gridCol w="616675"/>
                <a:gridCol w="616675"/>
                <a:gridCol w="616675"/>
              </a:tblGrid>
              <a:tr h="511500">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B6A479"/>
                          </a:solidFill>
                        </a:rPr>
                        <a:t>4</a:t>
                      </a:r>
                      <a:endParaRPr/>
                    </a:p>
                  </a:txBody>
                  <a:tcPr marT="45725" marB="45725" marR="91450" marL="91450" anchor="ctr">
                    <a:lnB cap="flat" cmpd="sng" w="12700">
                      <a:solidFill>
                        <a:schemeClr val="dk1"/>
                      </a:solidFill>
                      <a:prstDash val="solid"/>
                      <a:round/>
                      <a:headEnd len="sm" w="sm" type="none"/>
                      <a:tailEnd len="sm" w="sm" type="none"/>
                    </a:lnB>
                  </a:tcPr>
                </a:tc>
              </a:tr>
              <a:tr h="511500">
                <a:tc>
                  <a:txBody>
                    <a:bodyPr/>
                    <a:lstStyle/>
                    <a:p>
                      <a:pPr indent="0" lvl="0" marL="0" marR="0" rtl="0" algn="ctr">
                        <a:spcBef>
                          <a:spcPts val="0"/>
                        </a:spcBef>
                        <a:spcAft>
                          <a:spcPts val="0"/>
                        </a:spcAft>
                        <a:buNone/>
                      </a:pPr>
                      <a:r>
                        <a:rPr b="1" lang="en-US" sz="1800" u="none" cap="none" strike="noStrike">
                          <a:solidFill>
                            <a:srgbClr val="4C3282"/>
                          </a:solidFil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4C3282"/>
                          </a:solidFill>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4C3282"/>
                          </a:solidFill>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4C3282"/>
                          </a:solidFill>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4C3282"/>
                          </a:solidFil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806" name="Google Shape;806;g118b4eb0048_0_389"/>
          <p:cNvGraphicFramePr/>
          <p:nvPr/>
        </p:nvGraphicFramePr>
        <p:xfrm>
          <a:off x="6107568" y="5886583"/>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u="none" cap="none" strike="noStrike">
                          <a:solidFill>
                            <a:srgbClr val="4C3282"/>
                          </a:solidFill>
                          <a:latin typeface="Twentieth Century"/>
                          <a:ea typeface="Twentieth Century"/>
                          <a:cs typeface="Twentieth Century"/>
                          <a:sym typeface="Twentieth Century"/>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07" name="Google Shape;807;g118b4eb0048_0_389"/>
          <p:cNvCxnSpPr/>
          <p:nvPr/>
        </p:nvCxnSpPr>
        <p:spPr>
          <a:xfrm>
            <a:off x="6862943" y="6184756"/>
            <a:ext cx="377700" cy="0"/>
          </a:xfrm>
          <a:prstGeom prst="straightConnector1">
            <a:avLst/>
          </a:prstGeom>
          <a:noFill/>
          <a:ln cap="flat" cmpd="sng" w="19050">
            <a:solidFill>
              <a:srgbClr val="B6A479"/>
            </a:solidFill>
            <a:prstDash val="solid"/>
            <a:round/>
            <a:headEnd len="sm" w="sm" type="none"/>
            <a:tailEnd len="med" w="med" type="triangle"/>
          </a:ln>
        </p:spPr>
      </p:cxnSp>
      <p:graphicFrame>
        <p:nvGraphicFramePr>
          <p:cNvPr id="808" name="Google Shape;808;g118b4eb0048_0_389"/>
          <p:cNvGraphicFramePr/>
          <p:nvPr/>
        </p:nvGraphicFramePr>
        <p:xfrm>
          <a:off x="10831126" y="5889443"/>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809" name="Google Shape;809;g118b4eb0048_0_389"/>
          <p:cNvGraphicFramePr/>
          <p:nvPr/>
        </p:nvGraphicFramePr>
        <p:xfrm>
          <a:off x="7316830" y="5900745"/>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10" name="Google Shape;810;g118b4eb0048_0_389"/>
          <p:cNvCxnSpPr/>
          <p:nvPr/>
        </p:nvCxnSpPr>
        <p:spPr>
          <a:xfrm>
            <a:off x="8072205" y="6198918"/>
            <a:ext cx="377700" cy="0"/>
          </a:xfrm>
          <a:prstGeom prst="straightConnector1">
            <a:avLst/>
          </a:prstGeom>
          <a:noFill/>
          <a:ln cap="flat" cmpd="sng" w="19050">
            <a:solidFill>
              <a:srgbClr val="B6A479"/>
            </a:solidFill>
            <a:prstDash val="solid"/>
            <a:round/>
            <a:headEnd len="sm" w="sm" type="none"/>
            <a:tailEnd len="med" w="med" type="triangle"/>
          </a:ln>
        </p:spPr>
      </p:cxnSp>
      <p:graphicFrame>
        <p:nvGraphicFramePr>
          <p:cNvPr id="811" name="Google Shape;811;g118b4eb0048_0_389"/>
          <p:cNvGraphicFramePr/>
          <p:nvPr/>
        </p:nvGraphicFramePr>
        <p:xfrm>
          <a:off x="8489583" y="5900745"/>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12" name="Google Shape;812;g118b4eb0048_0_389"/>
          <p:cNvCxnSpPr/>
          <p:nvPr/>
        </p:nvCxnSpPr>
        <p:spPr>
          <a:xfrm>
            <a:off x="9244958" y="6198918"/>
            <a:ext cx="377700" cy="0"/>
          </a:xfrm>
          <a:prstGeom prst="straightConnector1">
            <a:avLst/>
          </a:prstGeom>
          <a:noFill/>
          <a:ln cap="flat" cmpd="sng" w="19050">
            <a:solidFill>
              <a:srgbClr val="B6A479"/>
            </a:solidFill>
            <a:prstDash val="solid"/>
            <a:round/>
            <a:headEnd len="sm" w="sm" type="none"/>
            <a:tailEnd len="med" w="med" type="triangle"/>
          </a:ln>
        </p:spPr>
      </p:cxnSp>
      <p:graphicFrame>
        <p:nvGraphicFramePr>
          <p:cNvPr id="813" name="Google Shape;813;g118b4eb0048_0_389"/>
          <p:cNvGraphicFramePr/>
          <p:nvPr/>
        </p:nvGraphicFramePr>
        <p:xfrm>
          <a:off x="9662336" y="5900745"/>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14" name="Google Shape;814;g118b4eb0048_0_389"/>
          <p:cNvCxnSpPr/>
          <p:nvPr/>
        </p:nvCxnSpPr>
        <p:spPr>
          <a:xfrm>
            <a:off x="10417711" y="6198918"/>
            <a:ext cx="377700" cy="0"/>
          </a:xfrm>
          <a:prstGeom prst="straightConnector1">
            <a:avLst/>
          </a:prstGeom>
          <a:noFill/>
          <a:ln cap="flat" cmpd="sng" w="19050">
            <a:solidFill>
              <a:srgbClr val="B6A479"/>
            </a:solidFill>
            <a:prstDash val="solid"/>
            <a:round/>
            <a:headEnd len="sm" w="sm" type="none"/>
            <a:tailEnd len="med" w="med" type="triangle"/>
          </a:ln>
        </p:spPr>
      </p:cxnSp>
      <p:cxnSp>
        <p:nvCxnSpPr>
          <p:cNvPr id="815" name="Google Shape;815;g118b4eb0048_0_389"/>
          <p:cNvCxnSpPr/>
          <p:nvPr/>
        </p:nvCxnSpPr>
        <p:spPr>
          <a:xfrm>
            <a:off x="5671156" y="6184756"/>
            <a:ext cx="377700" cy="0"/>
          </a:xfrm>
          <a:prstGeom prst="straightConnector1">
            <a:avLst/>
          </a:prstGeom>
          <a:noFill/>
          <a:ln cap="flat" cmpd="sng" w="19050">
            <a:solidFill>
              <a:srgbClr val="B6A479"/>
            </a:solidFill>
            <a:prstDash val="solid"/>
            <a:round/>
            <a:headEnd len="sm" w="sm" type="none"/>
            <a:tailEnd len="med" w="med" type="triangle"/>
          </a:ln>
        </p:spPr>
      </p:cxnSp>
      <p:sp>
        <p:nvSpPr>
          <p:cNvPr id="816" name="Google Shape;816;g118b4eb0048_0_389"/>
          <p:cNvSpPr txBox="1"/>
          <p:nvPr/>
        </p:nvSpPr>
        <p:spPr>
          <a:xfrm>
            <a:off x="934673" y="5272057"/>
            <a:ext cx="3393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ourier New"/>
                <a:ea typeface="Courier New"/>
                <a:cs typeface="Courier New"/>
                <a:sym typeface="Courier New"/>
              </a:rPr>
              <a:t>ArrayList&lt;Character&gt; myArr</a:t>
            </a:r>
            <a:endParaRPr sz="1600">
              <a:solidFill>
                <a:schemeClr val="dk1"/>
              </a:solidFill>
              <a:latin typeface="Courier New"/>
              <a:ea typeface="Courier New"/>
              <a:cs typeface="Courier New"/>
              <a:sym typeface="Courier New"/>
            </a:endParaRPr>
          </a:p>
        </p:txBody>
      </p:sp>
      <p:sp>
        <p:nvSpPr>
          <p:cNvPr id="817" name="Google Shape;817;g118b4eb0048_0_389"/>
          <p:cNvSpPr txBox="1"/>
          <p:nvPr/>
        </p:nvSpPr>
        <p:spPr>
          <a:xfrm>
            <a:off x="4971754" y="6000090"/>
            <a:ext cx="660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front</a:t>
            </a:r>
            <a:endParaRPr/>
          </a:p>
        </p:txBody>
      </p:sp>
      <p:sp>
        <p:nvSpPr>
          <p:cNvPr id="818" name="Google Shape;818;g118b4eb0048_0_389"/>
          <p:cNvSpPr txBox="1"/>
          <p:nvPr/>
        </p:nvSpPr>
        <p:spPr>
          <a:xfrm>
            <a:off x="7316830" y="5295557"/>
            <a:ext cx="3393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ourier New"/>
                <a:ea typeface="Courier New"/>
                <a:cs typeface="Courier New"/>
                <a:sym typeface="Courier New"/>
              </a:rPr>
              <a:t>LinkedList&lt;Character&gt; myLl</a:t>
            </a:r>
            <a:endParaRPr sz="1600">
              <a:solidFill>
                <a:schemeClr val="dk1"/>
              </a:solidFill>
              <a:latin typeface="Courier New"/>
              <a:ea typeface="Courier New"/>
              <a:cs typeface="Courier New"/>
              <a:sym typeface="Courier New"/>
            </a:endParaRPr>
          </a:p>
        </p:txBody>
      </p:sp>
      <p:sp>
        <p:nvSpPr>
          <p:cNvPr id="819" name="Google Shape;819;g118b4eb0048_0_389"/>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400"/>
              <a:buFont typeface="Quattrocento Sans"/>
              <a:buNone/>
            </a:pPr>
            <a:r>
              <a:rPr lang="en-US"/>
              <a:t>Questions?</a:t>
            </a:r>
            <a:endParaRPr/>
          </a:p>
        </p:txBody>
      </p:sp>
      <p:sp>
        <p:nvSpPr>
          <p:cNvPr id="157" name="Google Shape;157;p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8" name="Google Shape;158;p4"/>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a:t>Clarification on syllabus, General complaining/moaning</a:t>
            </a:r>
            <a:endParaRPr/>
          </a:p>
        </p:txBody>
      </p:sp>
      <p:cxnSp>
        <p:nvCxnSpPr>
          <p:cNvPr id="159" name="Google Shape;159;p4"/>
          <p:cNvCxnSpPr/>
          <p:nvPr/>
        </p:nvCxnSpPr>
        <p:spPr>
          <a:xfrm>
            <a:off x="4123113" y="4355869"/>
            <a:ext cx="3945774" cy="0"/>
          </a:xfrm>
          <a:prstGeom prst="straightConnector1">
            <a:avLst/>
          </a:prstGeom>
          <a:noFill/>
          <a:ln cap="flat" cmpd="sng" w="9525">
            <a:solidFill>
              <a:srgbClr val="4C3282"/>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g118b4eb0048_0_41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List ADT tradeoffs </a:t>
            </a:r>
            <a:endParaRPr/>
          </a:p>
        </p:txBody>
      </p:sp>
      <p:sp>
        <p:nvSpPr>
          <p:cNvPr id="826" name="Google Shape;826;g118b4eb0048_0_411"/>
          <p:cNvSpPr txBox="1"/>
          <p:nvPr>
            <p:ph idx="1" type="body"/>
          </p:nvPr>
        </p:nvSpPr>
        <p:spPr>
          <a:xfrm>
            <a:off x="575239" y="1476733"/>
            <a:ext cx="11187300" cy="4845600"/>
          </a:xfrm>
          <a:prstGeom prst="rect">
            <a:avLst/>
          </a:prstGeom>
          <a:blipFill rotWithShape="1">
            <a:blip r:embed="rId3">
              <a:alphaModFix/>
            </a:blip>
            <a:stretch>
              <a:fillRect b="0" l="-269" r="0" t="-1259"/>
            </a:stretch>
          </a:blip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 </a:t>
            </a:r>
            <a:endParaRPr/>
          </a:p>
        </p:txBody>
      </p:sp>
      <p:graphicFrame>
        <p:nvGraphicFramePr>
          <p:cNvPr id="827" name="Google Shape;827;g118b4eb0048_0_411"/>
          <p:cNvGraphicFramePr/>
          <p:nvPr/>
        </p:nvGraphicFramePr>
        <p:xfrm>
          <a:off x="8169183" y="2105920"/>
          <a:ext cx="3000000" cy="3000000"/>
        </p:xfrm>
        <a:graphic>
          <a:graphicData uri="http://schemas.openxmlformats.org/drawingml/2006/table">
            <a:tbl>
              <a:tblPr bandRow="1" firstRow="1">
                <a:noFill/>
                <a:tableStyleId>{C617032E-64CE-4285-A9F5-05B8AF86344B}</a:tableStyleId>
              </a:tblPr>
              <a:tblGrid>
                <a:gridCol w="616675"/>
                <a:gridCol w="616675"/>
                <a:gridCol w="616675"/>
                <a:gridCol w="616675"/>
                <a:gridCol w="616675"/>
              </a:tblGrid>
              <a:tr h="511500">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4</a:t>
                      </a:r>
                      <a:endParaRPr/>
                    </a:p>
                  </a:txBody>
                  <a:tcPr marT="45725" marB="45725" marR="91450" marL="91450" anchor="ctr">
                    <a:lnB cap="flat" cmpd="sng" w="12700">
                      <a:solidFill>
                        <a:schemeClr val="dk1"/>
                      </a:solidFill>
                      <a:prstDash val="solid"/>
                      <a:round/>
                      <a:headEnd len="sm" w="sm" type="none"/>
                      <a:tailEnd len="sm" w="sm" type="none"/>
                    </a:lnB>
                  </a:tcPr>
                </a:tc>
              </a:tr>
              <a:tr h="511500">
                <a:tc>
                  <a:txBody>
                    <a:bodyPr/>
                    <a:lstStyle/>
                    <a:p>
                      <a:pPr indent="0" lvl="0" marL="0" marR="0" rtl="0" algn="ctr">
                        <a:spcBef>
                          <a:spcPts val="0"/>
                        </a:spcBef>
                        <a:spcAft>
                          <a:spcPts val="0"/>
                        </a:spcAft>
                        <a:buNone/>
                      </a:pPr>
                      <a:r>
                        <a:rPr b="1" lang="en-US" sz="1800">
                          <a:solidFill>
                            <a:srgbClr val="4C3282"/>
                          </a:solidFil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a:solidFill>
                            <a:srgbClr val="4C3282"/>
                          </a:solidFill>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a:solidFill>
                            <a:srgbClr val="4C3282"/>
                          </a:solidFill>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a:solidFill>
                            <a:srgbClr val="4C3282"/>
                          </a:solidFill>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a:solidFill>
                            <a:srgbClr val="4C3282"/>
                          </a:solidFil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828" name="Google Shape;828;g118b4eb0048_0_411"/>
          <p:cNvGraphicFramePr/>
          <p:nvPr/>
        </p:nvGraphicFramePr>
        <p:xfrm>
          <a:off x="6107568" y="4276275"/>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29" name="Google Shape;829;g118b4eb0048_0_411"/>
          <p:cNvCxnSpPr/>
          <p:nvPr/>
        </p:nvCxnSpPr>
        <p:spPr>
          <a:xfrm>
            <a:off x="6862943" y="4574448"/>
            <a:ext cx="377700" cy="0"/>
          </a:xfrm>
          <a:prstGeom prst="straightConnector1">
            <a:avLst/>
          </a:prstGeom>
          <a:noFill/>
          <a:ln cap="flat" cmpd="sng" w="19050">
            <a:solidFill>
              <a:srgbClr val="B6A479"/>
            </a:solidFill>
            <a:prstDash val="solid"/>
            <a:round/>
            <a:headEnd len="sm" w="sm" type="none"/>
            <a:tailEnd len="med" w="med" type="triangle"/>
          </a:ln>
        </p:spPr>
      </p:cxnSp>
      <p:graphicFrame>
        <p:nvGraphicFramePr>
          <p:cNvPr id="830" name="Google Shape;830;g118b4eb0048_0_411"/>
          <p:cNvGraphicFramePr/>
          <p:nvPr/>
        </p:nvGraphicFramePr>
        <p:xfrm>
          <a:off x="10831126" y="4279135"/>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831" name="Google Shape;831;g118b4eb0048_0_411"/>
          <p:cNvGraphicFramePr/>
          <p:nvPr/>
        </p:nvGraphicFramePr>
        <p:xfrm>
          <a:off x="7316830" y="4290437"/>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32" name="Google Shape;832;g118b4eb0048_0_411"/>
          <p:cNvCxnSpPr/>
          <p:nvPr/>
        </p:nvCxnSpPr>
        <p:spPr>
          <a:xfrm>
            <a:off x="8072205" y="4588610"/>
            <a:ext cx="377700" cy="0"/>
          </a:xfrm>
          <a:prstGeom prst="straightConnector1">
            <a:avLst/>
          </a:prstGeom>
          <a:noFill/>
          <a:ln cap="flat" cmpd="sng" w="19050">
            <a:solidFill>
              <a:srgbClr val="B6A479"/>
            </a:solidFill>
            <a:prstDash val="solid"/>
            <a:round/>
            <a:headEnd len="sm" w="sm" type="none"/>
            <a:tailEnd len="med" w="med" type="triangle"/>
          </a:ln>
        </p:spPr>
      </p:cxnSp>
      <p:graphicFrame>
        <p:nvGraphicFramePr>
          <p:cNvPr id="833" name="Google Shape;833;g118b4eb0048_0_411"/>
          <p:cNvGraphicFramePr/>
          <p:nvPr/>
        </p:nvGraphicFramePr>
        <p:xfrm>
          <a:off x="8489583" y="4290437"/>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34" name="Google Shape;834;g118b4eb0048_0_411"/>
          <p:cNvCxnSpPr/>
          <p:nvPr/>
        </p:nvCxnSpPr>
        <p:spPr>
          <a:xfrm>
            <a:off x="9244958" y="4588610"/>
            <a:ext cx="377700" cy="0"/>
          </a:xfrm>
          <a:prstGeom prst="straightConnector1">
            <a:avLst/>
          </a:prstGeom>
          <a:noFill/>
          <a:ln cap="flat" cmpd="sng" w="19050">
            <a:solidFill>
              <a:srgbClr val="B6A479"/>
            </a:solidFill>
            <a:prstDash val="solid"/>
            <a:round/>
            <a:headEnd len="sm" w="sm" type="none"/>
            <a:tailEnd len="med" w="med" type="triangle"/>
          </a:ln>
        </p:spPr>
      </p:cxnSp>
      <p:graphicFrame>
        <p:nvGraphicFramePr>
          <p:cNvPr id="835" name="Google Shape;835;g118b4eb0048_0_411"/>
          <p:cNvGraphicFramePr/>
          <p:nvPr/>
        </p:nvGraphicFramePr>
        <p:xfrm>
          <a:off x="9662336" y="4290437"/>
          <a:ext cx="3000000" cy="3000000"/>
        </p:xfrm>
        <a:graphic>
          <a:graphicData uri="http://schemas.openxmlformats.org/drawingml/2006/table">
            <a:tbl>
              <a:tblPr bandRow="1" firstRow="1">
                <a:noFill/>
                <a:tableStyleId>{C617032E-64CE-4285-A9F5-05B8AF86344B}</a:tableStyleId>
              </a:tblPr>
              <a:tblGrid>
                <a:gridCol w="649350"/>
                <a:gridCol w="258425"/>
              </a:tblGrid>
              <a:tr h="609600">
                <a:tc>
                  <a:txBody>
                    <a:bodyPr/>
                    <a:lstStyle/>
                    <a:p>
                      <a:pPr indent="0" lvl="0" marL="0" marR="0" rtl="0" algn="ctr">
                        <a:spcBef>
                          <a:spcPts val="0"/>
                        </a:spcBef>
                        <a:spcAft>
                          <a:spcPts val="0"/>
                        </a:spcAft>
                        <a:buNone/>
                      </a:pPr>
                      <a:r>
                        <a:rPr b="1" lang="en-US" sz="1800">
                          <a:solidFill>
                            <a:srgbClr val="4C3282"/>
                          </a:solidFill>
                          <a:latin typeface="Twentieth Century"/>
                          <a:ea typeface="Twentieth Century"/>
                          <a:cs typeface="Twentieth Century"/>
                          <a:sym typeface="Twentieth Century"/>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B6A479"/>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836" name="Google Shape;836;g118b4eb0048_0_411"/>
          <p:cNvCxnSpPr/>
          <p:nvPr/>
        </p:nvCxnSpPr>
        <p:spPr>
          <a:xfrm>
            <a:off x="10417711" y="4588610"/>
            <a:ext cx="377700" cy="0"/>
          </a:xfrm>
          <a:prstGeom prst="straightConnector1">
            <a:avLst/>
          </a:prstGeom>
          <a:noFill/>
          <a:ln cap="flat" cmpd="sng" w="19050">
            <a:solidFill>
              <a:srgbClr val="B6A479"/>
            </a:solidFill>
            <a:prstDash val="solid"/>
            <a:round/>
            <a:headEnd len="sm" w="sm" type="none"/>
            <a:tailEnd len="med" w="med" type="triangle"/>
          </a:ln>
        </p:spPr>
      </p:cxnSp>
      <p:cxnSp>
        <p:nvCxnSpPr>
          <p:cNvPr id="837" name="Google Shape;837;g118b4eb0048_0_411"/>
          <p:cNvCxnSpPr/>
          <p:nvPr/>
        </p:nvCxnSpPr>
        <p:spPr>
          <a:xfrm>
            <a:off x="5671156" y="4574448"/>
            <a:ext cx="377700" cy="0"/>
          </a:xfrm>
          <a:prstGeom prst="straightConnector1">
            <a:avLst/>
          </a:prstGeom>
          <a:noFill/>
          <a:ln cap="flat" cmpd="sng" w="19050">
            <a:solidFill>
              <a:srgbClr val="B6A479"/>
            </a:solidFill>
            <a:prstDash val="solid"/>
            <a:round/>
            <a:headEnd len="sm" w="sm" type="none"/>
            <a:tailEnd len="med" w="med" type="triangle"/>
          </a:ln>
        </p:spPr>
      </p:cxnSp>
      <p:sp>
        <p:nvSpPr>
          <p:cNvPr id="838" name="Google Shape;838;g118b4eb0048_0_411"/>
          <p:cNvSpPr txBox="1"/>
          <p:nvPr/>
        </p:nvSpPr>
        <p:spPr>
          <a:xfrm>
            <a:off x="4971754" y="4389782"/>
            <a:ext cx="660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front</a:t>
            </a:r>
            <a:endParaRPr/>
          </a:p>
        </p:txBody>
      </p:sp>
      <p:sp>
        <p:nvSpPr>
          <p:cNvPr id="839" name="Google Shape;839;g118b4eb0048_0_411"/>
          <p:cNvSpPr txBox="1"/>
          <p:nvPr>
            <p:ph idx="11" type="ftr"/>
          </p:nvPr>
        </p:nvSpPr>
        <p:spPr>
          <a:xfrm>
            <a:off x="6107568" y="6508123"/>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840" name="Google Shape;840;g118b4eb0048_0_411"/>
          <p:cNvSpPr txBox="1"/>
          <p:nvPr/>
        </p:nvSpPr>
        <p:spPr>
          <a:xfrm>
            <a:off x="8072205" y="1885533"/>
            <a:ext cx="3393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ourier New"/>
                <a:ea typeface="Courier New"/>
                <a:cs typeface="Courier New"/>
                <a:sym typeface="Courier New"/>
              </a:rPr>
              <a:t>ArrayList&lt;Character&gt; myArr</a:t>
            </a:r>
            <a:endParaRPr sz="1600">
              <a:solidFill>
                <a:schemeClr val="dk1"/>
              </a:solidFill>
              <a:latin typeface="Courier New"/>
              <a:ea typeface="Courier New"/>
              <a:cs typeface="Courier New"/>
              <a:sym typeface="Courier New"/>
            </a:endParaRPr>
          </a:p>
        </p:txBody>
      </p:sp>
      <p:sp>
        <p:nvSpPr>
          <p:cNvPr id="841" name="Google Shape;841;g118b4eb0048_0_411"/>
          <p:cNvSpPr txBox="1"/>
          <p:nvPr/>
        </p:nvSpPr>
        <p:spPr>
          <a:xfrm>
            <a:off x="7548019" y="3905781"/>
            <a:ext cx="3393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ourier New"/>
                <a:ea typeface="Courier New"/>
                <a:cs typeface="Courier New"/>
                <a:sym typeface="Courier New"/>
              </a:rPr>
              <a:t>LinkedList&lt;Character&gt; myLl</a:t>
            </a:r>
            <a:endParaRPr sz="1600">
              <a:solidFill>
                <a:schemeClr val="dk1"/>
              </a:solidFill>
              <a:latin typeface="Courier New"/>
              <a:ea typeface="Courier New"/>
              <a:cs typeface="Courier New"/>
              <a:sym typeface="Courier New"/>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g118b4eb0048_0_12"/>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Real-World Scenarios - Lists</a:t>
            </a:r>
            <a:endParaRPr/>
          </a:p>
        </p:txBody>
      </p:sp>
      <p:sp>
        <p:nvSpPr>
          <p:cNvPr id="848" name="Google Shape;848;g118b4eb0048_0_12"/>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600"/>
              </a:spcBef>
              <a:spcAft>
                <a:spcPts val="0"/>
              </a:spcAft>
              <a:buNone/>
            </a:pPr>
            <a:r>
              <a:rPr lang="en-US" u="sng"/>
              <a:t>LinkedList</a:t>
            </a:r>
            <a:endParaRPr u="sng"/>
          </a:p>
          <a:p>
            <a:pPr indent="-342900" lvl="0" marL="457200" rtl="0" algn="l">
              <a:lnSpc>
                <a:spcPct val="90000"/>
              </a:lnSpc>
              <a:spcBef>
                <a:spcPts val="600"/>
              </a:spcBef>
              <a:spcAft>
                <a:spcPts val="0"/>
              </a:spcAft>
              <a:buSzPts val="1800"/>
              <a:buChar char="-"/>
            </a:pPr>
            <a:r>
              <a:rPr lang="en-US"/>
              <a:t>Image viewer - Previous and next images are linked, hence can be accessed by next and previous button</a:t>
            </a:r>
            <a:endParaRPr/>
          </a:p>
          <a:p>
            <a:pPr indent="-342900" lvl="0" marL="457200" rtl="0" algn="l">
              <a:lnSpc>
                <a:spcPct val="90000"/>
              </a:lnSpc>
              <a:spcBef>
                <a:spcPts val="0"/>
              </a:spcBef>
              <a:spcAft>
                <a:spcPts val="0"/>
              </a:spcAft>
              <a:buSzPts val="1800"/>
              <a:buChar char="-"/>
            </a:pPr>
            <a:r>
              <a:rPr lang="en-US"/>
              <a:t>Dynamic memory allocation - We use linked list of free blocks</a:t>
            </a:r>
            <a:endParaRPr/>
          </a:p>
          <a:p>
            <a:pPr indent="-342900" lvl="0" marL="457200" rtl="0" algn="l">
              <a:lnSpc>
                <a:spcPct val="90000"/>
              </a:lnSpc>
              <a:spcBef>
                <a:spcPts val="0"/>
              </a:spcBef>
              <a:spcAft>
                <a:spcPts val="0"/>
              </a:spcAft>
              <a:buSzPts val="1800"/>
              <a:buChar char="-"/>
            </a:pPr>
            <a:r>
              <a:rPr lang="en-US"/>
              <a:t>Implementations of other ADTs such as Stacks, Queues, Graphs, etc. </a:t>
            </a:r>
            <a:endParaRPr/>
          </a:p>
          <a:p>
            <a:pPr indent="0" lvl="0" marL="0" rtl="0" algn="l">
              <a:lnSpc>
                <a:spcPct val="90000"/>
              </a:lnSpc>
              <a:spcBef>
                <a:spcPts val="600"/>
              </a:spcBef>
              <a:spcAft>
                <a:spcPts val="0"/>
              </a:spcAft>
              <a:buNone/>
            </a:pPr>
            <a:r>
              <a:t/>
            </a:r>
            <a:endParaRPr/>
          </a:p>
          <a:p>
            <a:pPr indent="0" lvl="0" marL="0" rtl="0" algn="l">
              <a:lnSpc>
                <a:spcPct val="90000"/>
              </a:lnSpc>
              <a:spcBef>
                <a:spcPts val="600"/>
              </a:spcBef>
              <a:spcAft>
                <a:spcPts val="0"/>
              </a:spcAft>
              <a:buNone/>
            </a:pPr>
            <a:r>
              <a:rPr lang="en-US" u="sng"/>
              <a:t>ArrayList</a:t>
            </a:r>
            <a:endParaRPr u="sng"/>
          </a:p>
          <a:p>
            <a:pPr indent="-342900" lvl="0" marL="457200" rtl="0" algn="l">
              <a:lnSpc>
                <a:spcPct val="90000"/>
              </a:lnSpc>
              <a:spcBef>
                <a:spcPts val="600"/>
              </a:spcBef>
              <a:spcAft>
                <a:spcPts val="0"/>
              </a:spcAft>
              <a:buSzPts val="1800"/>
              <a:buChar char="-"/>
            </a:pPr>
            <a:r>
              <a:rPr lang="en-US"/>
              <a:t>Maintaining Database Records - List of records you want to add / delete from and </a:t>
            </a:r>
            <a:r>
              <a:rPr lang="en-US"/>
              <a:t>maintain</a:t>
            </a:r>
            <a:r>
              <a:rPr lang="en-US"/>
              <a:t> your order after </a:t>
            </a:r>
            <a:endParaRPr/>
          </a:p>
          <a:p>
            <a:pPr indent="-342900" lvl="0" marL="457200" rtl="0" algn="l">
              <a:spcBef>
                <a:spcPts val="0"/>
              </a:spcBef>
              <a:spcAft>
                <a:spcPts val="0"/>
              </a:spcAft>
              <a:buSzPts val="1800"/>
              <a:buChar char="-"/>
            </a:pPr>
            <a:r>
              <a:rPr lang="en-US"/>
              <a:t>Music Player – Songs in music player are linked to previous and next song. you can play songs either from starting or ending of the list</a:t>
            </a:r>
            <a:endParaRPr/>
          </a:p>
        </p:txBody>
      </p:sp>
      <p:sp>
        <p:nvSpPr>
          <p:cNvPr id="849" name="Google Shape;849;g118b4eb0048_0_12"/>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850" name="Google Shape;850;g118b4eb0048_0_12"/>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g118b4eb0048_0_256"/>
          <p:cNvSpPr txBox="1"/>
          <p:nvPr>
            <p:ph type="title"/>
          </p:nvPr>
        </p:nvSpPr>
        <p:spPr>
          <a:xfrm>
            <a:off x="3315881" y="3446573"/>
            <a:ext cx="5590200" cy="10146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 Break</a:t>
            </a:r>
            <a:endParaRPr/>
          </a:p>
        </p:txBody>
      </p:sp>
      <p:sp>
        <p:nvSpPr>
          <p:cNvPr id="856" name="Google Shape;856;g118b4eb0048_0_256"/>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857" name="Google Shape;857;g118b4eb0048_0_256"/>
          <p:cNvSpPr txBox="1"/>
          <p:nvPr>
            <p:ph idx="1" type="body"/>
          </p:nvPr>
        </p:nvSpPr>
        <p:spPr>
          <a:xfrm>
            <a:off x="3315880" y="4628428"/>
            <a:ext cx="5590200" cy="146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
        <p:nvSpPr>
          <p:cNvPr id="858" name="Google Shape;858;g118b4eb0048_0_25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CHAMPION &amp; CHUN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118b4eb0048_0_148"/>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What is a Stack?</a:t>
            </a:r>
            <a:endParaRPr/>
          </a:p>
        </p:txBody>
      </p:sp>
      <p:sp>
        <p:nvSpPr>
          <p:cNvPr id="865" name="Google Shape;865;g118b4eb0048_0_148"/>
          <p:cNvSpPr txBox="1"/>
          <p:nvPr>
            <p:ph idx="1" type="body"/>
          </p:nvPr>
        </p:nvSpPr>
        <p:spPr>
          <a:xfrm>
            <a:off x="575240" y="1463857"/>
            <a:ext cx="8179800" cy="2344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stack</a:t>
            </a:r>
            <a:r>
              <a:rPr lang="en-US">
                <a:solidFill>
                  <a:srgbClr val="4C3282"/>
                </a:solidFill>
              </a:rPr>
              <a:t>: </a:t>
            </a:r>
            <a:r>
              <a:rPr lang="en-US"/>
              <a:t>A collection based on the principle of adding elements and retrieving them in the opposite order.</a:t>
            </a:r>
            <a:endParaRPr/>
          </a:p>
          <a:p>
            <a:pPr indent="-137159" lvl="1" marL="265176" rtl="0" algn="l">
              <a:lnSpc>
                <a:spcPct val="90000"/>
              </a:lnSpc>
              <a:spcBef>
                <a:spcPts val="400"/>
              </a:spcBef>
              <a:spcAft>
                <a:spcPts val="0"/>
              </a:spcAft>
              <a:buSzPts val="1800"/>
              <a:buChar char="-"/>
            </a:pPr>
            <a:r>
              <a:rPr lang="en-US"/>
              <a:t>Last-In, First-Out ("LIFO")</a:t>
            </a:r>
            <a:endParaRPr/>
          </a:p>
          <a:p>
            <a:pPr indent="-137159" lvl="1" marL="265176" rtl="0" algn="l">
              <a:lnSpc>
                <a:spcPct val="90000"/>
              </a:lnSpc>
              <a:spcBef>
                <a:spcPts val="600"/>
              </a:spcBef>
              <a:spcAft>
                <a:spcPts val="0"/>
              </a:spcAft>
              <a:buSzPts val="1800"/>
              <a:buChar char="-"/>
            </a:pPr>
            <a:r>
              <a:rPr lang="en-US"/>
              <a:t>Elements are stored in order of insertion.</a:t>
            </a:r>
            <a:endParaRPr/>
          </a:p>
          <a:p>
            <a:pPr indent="-137159" lvl="2" marL="448056" rtl="0" algn="l">
              <a:lnSpc>
                <a:spcPct val="90000"/>
              </a:lnSpc>
              <a:spcBef>
                <a:spcPts val="600"/>
              </a:spcBef>
              <a:spcAft>
                <a:spcPts val="0"/>
              </a:spcAft>
              <a:buSzPts val="1400"/>
              <a:buChar char="-"/>
            </a:pPr>
            <a:r>
              <a:rPr lang="en-US"/>
              <a:t>We do not think of them as having indexes.</a:t>
            </a:r>
            <a:endParaRPr/>
          </a:p>
          <a:p>
            <a:pPr indent="-137159" lvl="1" marL="265176" rtl="0" algn="l">
              <a:lnSpc>
                <a:spcPct val="90000"/>
              </a:lnSpc>
              <a:spcBef>
                <a:spcPts val="600"/>
              </a:spcBef>
              <a:spcAft>
                <a:spcPts val="0"/>
              </a:spcAft>
              <a:buSzPts val="1800"/>
              <a:buChar char="-"/>
            </a:pPr>
            <a:r>
              <a:rPr lang="en-US"/>
              <a:t>Client can only add/remove/examine the last element added (the "top").</a:t>
            </a:r>
            <a:endParaRPr/>
          </a:p>
        </p:txBody>
      </p:sp>
      <p:sp>
        <p:nvSpPr>
          <p:cNvPr id="866" name="Google Shape;866;g118b4eb0048_0_14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SP 17 – ZORA FUNG</a:t>
            </a:r>
            <a:endParaRPr/>
          </a:p>
        </p:txBody>
      </p:sp>
      <p:sp>
        <p:nvSpPr>
          <p:cNvPr id="867" name="Google Shape;867;g118b4eb0048_0_14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868" name="Google Shape;868;g118b4eb0048_0_148"/>
          <p:cNvGraphicFramePr/>
          <p:nvPr/>
        </p:nvGraphicFramePr>
        <p:xfrm>
          <a:off x="8152699" y="2856840"/>
          <a:ext cx="3000000" cy="3000000"/>
        </p:xfrm>
        <a:graphic>
          <a:graphicData uri="http://schemas.openxmlformats.org/drawingml/2006/table">
            <a:tbl>
              <a:tblPr>
                <a:noFill/>
                <a:tableStyleId>{B4811F35-2546-4BDF-8032-A9674EC3156F}</a:tableStyleId>
              </a:tblPr>
              <a:tblGrid>
                <a:gridCol w="1219200"/>
                <a:gridCol w="914400"/>
              </a:tblGrid>
              <a:tr h="395300">
                <a:tc>
                  <a:txBody>
                    <a:bodyPr/>
                    <a:lstStyle/>
                    <a:p>
                      <a:pPr indent="0" lvl="0" marL="0" marR="0" rtl="0" algn="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3953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top</a:t>
                      </a:r>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5300">
                <a:tc>
                  <a:txBody>
                    <a:bodyPr/>
                    <a:lstStyle/>
                    <a:p>
                      <a:pPr indent="0" lvl="0" marL="0" marR="0" rtl="0" algn="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53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bottom</a:t>
                      </a:r>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r>
            </a:tbl>
          </a:graphicData>
        </a:graphic>
      </p:graphicFrame>
      <p:cxnSp>
        <p:nvCxnSpPr>
          <p:cNvPr id="869" name="Google Shape;869;g118b4eb0048_0_148"/>
          <p:cNvCxnSpPr/>
          <p:nvPr/>
        </p:nvCxnSpPr>
        <p:spPr>
          <a:xfrm>
            <a:off x="8990899" y="2323440"/>
            <a:ext cx="609600" cy="457200"/>
          </a:xfrm>
          <a:prstGeom prst="straightConnector1">
            <a:avLst/>
          </a:prstGeom>
          <a:noFill/>
          <a:ln cap="flat" cmpd="sng" w="9525">
            <a:solidFill>
              <a:schemeClr val="dk1"/>
            </a:solidFill>
            <a:prstDash val="solid"/>
            <a:round/>
            <a:headEnd len="med" w="med" type="none"/>
            <a:tailEnd len="med" w="med" type="triangle"/>
          </a:ln>
        </p:spPr>
      </p:cxnSp>
      <p:sp>
        <p:nvSpPr>
          <p:cNvPr id="870" name="Google Shape;870;g118b4eb0048_0_148"/>
          <p:cNvSpPr txBox="1"/>
          <p:nvPr/>
        </p:nvSpPr>
        <p:spPr>
          <a:xfrm>
            <a:off x="10667299" y="2078965"/>
            <a:ext cx="1290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pop, peek</a:t>
            </a:r>
            <a:endParaRPr/>
          </a:p>
        </p:txBody>
      </p:sp>
      <p:sp>
        <p:nvSpPr>
          <p:cNvPr id="871" name="Google Shape;871;g118b4eb0048_0_148"/>
          <p:cNvSpPr txBox="1"/>
          <p:nvPr/>
        </p:nvSpPr>
        <p:spPr>
          <a:xfrm>
            <a:off x="8305099" y="2064677"/>
            <a:ext cx="719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872" name="Google Shape;872;g118b4eb0048_0_148"/>
          <p:cNvCxnSpPr/>
          <p:nvPr/>
        </p:nvCxnSpPr>
        <p:spPr>
          <a:xfrm flipH="1" rot="10800000">
            <a:off x="10057699" y="2323440"/>
            <a:ext cx="609600" cy="457200"/>
          </a:xfrm>
          <a:prstGeom prst="straightConnector1">
            <a:avLst/>
          </a:prstGeom>
          <a:noFill/>
          <a:ln cap="flat" cmpd="sng" w="9525">
            <a:solidFill>
              <a:schemeClr val="dk1"/>
            </a:solidFill>
            <a:prstDash val="solid"/>
            <a:round/>
            <a:headEnd len="med" w="med" type="none"/>
            <a:tailEnd len="med" w="med" type="triangle"/>
          </a:ln>
        </p:spPr>
      </p:cxnSp>
      <p:pic>
        <p:nvPicPr>
          <p:cNvPr id="873" name="Google Shape;873;g118b4eb0048_0_148"/>
          <p:cNvPicPr preferRelativeResize="0"/>
          <p:nvPr/>
        </p:nvPicPr>
        <p:blipFill rotWithShape="1">
          <a:blip r:embed="rId3">
            <a:alphaModFix/>
          </a:blip>
          <a:srcRect b="0" l="0" r="0" t="0"/>
          <a:stretch/>
        </p:blipFill>
        <p:spPr>
          <a:xfrm>
            <a:off x="9295699" y="429092"/>
            <a:ext cx="950912" cy="1371600"/>
          </a:xfrm>
          <a:prstGeom prst="rect">
            <a:avLst/>
          </a:prstGeom>
          <a:noFill/>
          <a:ln>
            <a:noFill/>
          </a:ln>
        </p:spPr>
      </p:pic>
      <p:grpSp>
        <p:nvGrpSpPr>
          <p:cNvPr id="874" name="Google Shape;874;g118b4eb0048_0_148"/>
          <p:cNvGrpSpPr/>
          <p:nvPr/>
        </p:nvGrpSpPr>
        <p:grpSpPr>
          <a:xfrm>
            <a:off x="732180" y="3503158"/>
            <a:ext cx="2320501" cy="2780261"/>
            <a:chOff x="908857" y="1530095"/>
            <a:chExt cx="2320501" cy="2780261"/>
          </a:xfrm>
        </p:grpSpPr>
        <p:sp>
          <p:nvSpPr>
            <p:cNvPr id="875" name="Google Shape;875;g118b4eb0048_0_148"/>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6" name="Google Shape;876;g118b4eb0048_0_148"/>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877" name="Google Shape;877;g118b4eb0048_0_148"/>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878" name="Google Shape;878;g118b4eb0048_0_148"/>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879" name="Google Shape;879;g118b4eb0048_0_148"/>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880" name="Google Shape;880;g118b4eb0048_0_148"/>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881" name="Google Shape;881;g118b4eb0048_0_148"/>
          <p:cNvSpPr txBox="1"/>
          <p:nvPr/>
        </p:nvSpPr>
        <p:spPr>
          <a:xfrm>
            <a:off x="3219981" y="4067365"/>
            <a:ext cx="6869700" cy="2015100"/>
          </a:xfrm>
          <a:prstGeom prst="rect">
            <a:avLst/>
          </a:prstGeom>
          <a:noFill/>
          <a:ln>
            <a:noFill/>
          </a:ln>
        </p:spPr>
        <p:txBody>
          <a:bodyPr anchorCtr="0" anchor="t" bIns="45700" lIns="45700" spcFirstLastPara="1" rIns="45700" wrap="square" tIns="45700">
            <a:normAutofit fontScale="77500" lnSpcReduction="20000"/>
          </a:bodyPr>
          <a:lstStyle/>
          <a:p>
            <a:pPr indent="0" lvl="0" marL="0" marR="0" rtl="0" algn="l">
              <a:lnSpc>
                <a:spcPct val="90000"/>
              </a:lnSpc>
              <a:spcBef>
                <a:spcPts val="0"/>
              </a:spcBef>
              <a:spcAft>
                <a:spcPts val="0"/>
              </a:spcAft>
              <a:buClr>
                <a:schemeClr val="accent1"/>
              </a:buClr>
              <a:buSzPct val="100000"/>
              <a:buFont typeface="Twentieth Century"/>
              <a:buNone/>
            </a:pPr>
            <a:r>
              <a:rPr lang="en-US" sz="2200">
                <a:solidFill>
                  <a:srgbClr val="B6A479"/>
                </a:solidFill>
                <a:latin typeface="Quattrocento Sans"/>
                <a:ea typeface="Quattrocento Sans"/>
                <a:cs typeface="Quattrocento Sans"/>
                <a:sym typeface="Quattrocento Sans"/>
              </a:rPr>
              <a:t>supported operations:</a:t>
            </a:r>
            <a:endParaRPr/>
          </a:p>
          <a:p>
            <a:pPr indent="-111442" lvl="1" marL="265176" marR="0" rtl="0" algn="l">
              <a:lnSpc>
                <a:spcPct val="90000"/>
              </a:lnSpc>
              <a:spcBef>
                <a:spcPts val="4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push(item)</a:t>
            </a:r>
            <a:r>
              <a:rPr b="0" i="0" lang="en-US" sz="1800" u="none" cap="none" strike="noStrike">
                <a:solidFill>
                  <a:schemeClr val="dk1"/>
                </a:solidFill>
                <a:latin typeface="Quattrocento Sans"/>
                <a:ea typeface="Quattrocento Sans"/>
                <a:cs typeface="Quattrocento Sans"/>
                <a:sym typeface="Quattrocento Sans"/>
              </a:rPr>
              <a:t>: Add an element to the top of stack</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pop()</a:t>
            </a:r>
            <a:r>
              <a:rPr b="0" i="0" lang="en-US" sz="1800" u="none" cap="none" strike="noStrike">
                <a:solidFill>
                  <a:schemeClr val="dk1"/>
                </a:solidFill>
                <a:latin typeface="Quattrocento Sans"/>
                <a:ea typeface="Quattrocento Sans"/>
                <a:cs typeface="Quattrocento Sans"/>
                <a:sym typeface="Quattrocento Sans"/>
              </a:rPr>
              <a:t>: Remove the top element and returns it</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peek()</a:t>
            </a:r>
            <a:r>
              <a:rPr b="0" i="0" lang="en-US" sz="1800" u="none" cap="none" strike="noStrike">
                <a:solidFill>
                  <a:schemeClr val="dk1"/>
                </a:solidFill>
                <a:latin typeface="Quattrocento Sans"/>
                <a:ea typeface="Quattrocento Sans"/>
                <a:cs typeface="Quattrocento Sans"/>
                <a:sym typeface="Quattrocento Sans"/>
              </a:rPr>
              <a:t>: Examine the top element without removing it</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size(): </a:t>
            </a:r>
            <a:r>
              <a:rPr b="0" i="0" lang="en-US" sz="1800" u="none" cap="none" strike="noStrike">
                <a:solidFill>
                  <a:schemeClr val="dk1"/>
                </a:solidFill>
                <a:latin typeface="Quattrocento Sans"/>
                <a:ea typeface="Quattrocento Sans"/>
                <a:cs typeface="Quattrocento Sans"/>
                <a:sym typeface="Quattrocento Sans"/>
              </a:rPr>
              <a:t>how many items are in the stack?</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isEmpty(): </a:t>
            </a:r>
            <a:r>
              <a:rPr b="0" i="0" lang="en-US" sz="1800" u="none" cap="none" strike="noStrike">
                <a:solidFill>
                  <a:schemeClr val="dk1"/>
                </a:solidFill>
                <a:latin typeface="Quattrocento Sans"/>
                <a:ea typeface="Quattrocento Sans"/>
                <a:cs typeface="Quattrocento Sans"/>
                <a:sym typeface="Quattrocento Sans"/>
              </a:rPr>
              <a:t>true if there are 1 or more items in stack, false otherwise</a:t>
            </a:r>
            <a:endParaRPr/>
          </a:p>
          <a:p>
            <a:pPr indent="-22859" lvl="1" marL="265176" marR="0" rtl="0" algn="l">
              <a:lnSpc>
                <a:spcPct val="90000"/>
              </a:lnSpc>
              <a:spcBef>
                <a:spcPts val="600"/>
              </a:spcBef>
              <a:spcAft>
                <a:spcPts val="0"/>
              </a:spcAft>
              <a:buClr>
                <a:srgbClr val="B6A479"/>
              </a:buClr>
              <a:buSzPct val="100000"/>
              <a:buFont typeface="Quattrocento Sans"/>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91440" marR="0" rtl="0" algn="l">
              <a:lnSpc>
                <a:spcPct val="90000"/>
              </a:lnSpc>
              <a:spcBef>
                <a:spcPts val="1600"/>
              </a:spcBef>
              <a:spcAft>
                <a:spcPts val="0"/>
              </a:spcAft>
              <a:buClr>
                <a:schemeClr val="accent1"/>
              </a:buClr>
              <a:buSzPct val="100000"/>
              <a:buFont typeface="Twentieth Century"/>
              <a:buNone/>
            </a:pPr>
            <a:r>
              <a:t/>
            </a:r>
            <a:endParaRPr sz="2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g118b4eb0048_0_17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Stack with an Array</a:t>
            </a:r>
            <a:endParaRPr/>
          </a:p>
        </p:txBody>
      </p:sp>
      <p:graphicFrame>
        <p:nvGraphicFramePr>
          <p:cNvPr id="888" name="Google Shape;888;g118b4eb0048_0_170"/>
          <p:cNvGraphicFramePr/>
          <p:nvPr/>
        </p:nvGraphicFramePr>
        <p:xfrm>
          <a:off x="3278111" y="4741271"/>
          <a:ext cx="3000000" cy="3000000"/>
        </p:xfrm>
        <a:graphic>
          <a:graphicData uri="http://schemas.openxmlformats.org/drawingml/2006/table">
            <a:tbl>
              <a:tblPr bandRow="1" firstRow="1">
                <a:noFill/>
                <a:tableStyleId>{C617032E-64CE-4285-A9F5-05B8AF86344B}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tcPr>
                </a:tc>
              </a:tr>
              <a:tr h="407925">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889" name="Google Shape;889;g118b4eb0048_0_17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890" name="Google Shape;890;g118b4eb0048_0_170"/>
          <p:cNvSpPr txBox="1"/>
          <p:nvPr/>
        </p:nvSpPr>
        <p:spPr>
          <a:xfrm>
            <a:off x="868664" y="4853837"/>
            <a:ext cx="18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push(3)</a:t>
            </a:r>
            <a:endParaRPr/>
          </a:p>
        </p:txBody>
      </p:sp>
      <p:sp>
        <p:nvSpPr>
          <p:cNvPr id="891" name="Google Shape;891;g118b4eb0048_0_170"/>
          <p:cNvSpPr txBox="1"/>
          <p:nvPr/>
        </p:nvSpPr>
        <p:spPr>
          <a:xfrm>
            <a:off x="3512656" y="5175662"/>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892" name="Google Shape;892;g118b4eb0048_0_170"/>
          <p:cNvSpPr txBox="1"/>
          <p:nvPr/>
        </p:nvSpPr>
        <p:spPr>
          <a:xfrm>
            <a:off x="4333758" y="5175662"/>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893" name="Google Shape;893;g118b4eb0048_0_170"/>
          <p:cNvSpPr txBox="1"/>
          <p:nvPr/>
        </p:nvSpPr>
        <p:spPr>
          <a:xfrm>
            <a:off x="4333758" y="5175662"/>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894" name="Google Shape;894;g118b4eb0048_0_170"/>
          <p:cNvSpPr txBox="1"/>
          <p:nvPr/>
        </p:nvSpPr>
        <p:spPr>
          <a:xfrm>
            <a:off x="3268485" y="5846386"/>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895" name="Google Shape;895;g118b4eb0048_0_170"/>
          <p:cNvSpPr txBox="1"/>
          <p:nvPr/>
        </p:nvSpPr>
        <p:spPr>
          <a:xfrm>
            <a:off x="5534271" y="5839650"/>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896" name="Google Shape;896;g118b4eb0048_0_170"/>
          <p:cNvSpPr txBox="1"/>
          <p:nvPr/>
        </p:nvSpPr>
        <p:spPr>
          <a:xfrm>
            <a:off x="5534271" y="5844041"/>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897" name="Google Shape;897;g118b4eb0048_0_170"/>
          <p:cNvSpPr txBox="1"/>
          <p:nvPr/>
        </p:nvSpPr>
        <p:spPr>
          <a:xfrm>
            <a:off x="5534271" y="583525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grpSp>
        <p:nvGrpSpPr>
          <p:cNvPr id="898" name="Google Shape;898;g118b4eb0048_0_170"/>
          <p:cNvGrpSpPr/>
          <p:nvPr/>
        </p:nvGrpSpPr>
        <p:grpSpPr>
          <a:xfrm>
            <a:off x="3554561" y="1596081"/>
            <a:ext cx="3005758" cy="2853461"/>
            <a:chOff x="908858" y="1530095"/>
            <a:chExt cx="3005758" cy="2853461"/>
          </a:xfrm>
        </p:grpSpPr>
        <p:sp>
          <p:nvSpPr>
            <p:cNvPr id="899" name="Google Shape;899;g118b4eb0048_0_170"/>
            <p:cNvSpPr/>
            <p:nvPr/>
          </p:nvSpPr>
          <p:spPr>
            <a:xfrm>
              <a:off x="908858" y="2061556"/>
              <a:ext cx="3005700" cy="23220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0" name="Google Shape;900;g118b4eb0048_0_170"/>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ArrayStack&lt;E&gt;</a:t>
              </a:r>
              <a:endParaRPr/>
            </a:p>
          </p:txBody>
        </p:sp>
        <p:sp>
          <p:nvSpPr>
            <p:cNvPr id="901" name="Google Shape;901;g118b4eb0048_0_170"/>
            <p:cNvSpPr txBox="1"/>
            <p:nvPr/>
          </p:nvSpPr>
          <p:spPr>
            <a:xfrm>
              <a:off x="1014216" y="2887740"/>
              <a:ext cx="2900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push</a:t>
              </a:r>
              <a:r>
                <a:rPr lang="en-US" sz="1200">
                  <a:solidFill>
                    <a:schemeClr val="dk1"/>
                  </a:solidFill>
                  <a:latin typeface="Courier New"/>
                  <a:ea typeface="Courier New"/>
                  <a:cs typeface="Courier New"/>
                  <a:sym typeface="Courier New"/>
                </a:rPr>
                <a:t> data[size] = value, if out of room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pop</a:t>
              </a:r>
              <a:r>
                <a:rPr lang="en-US" sz="1200">
                  <a:solidFill>
                    <a:schemeClr val="dk1"/>
                  </a:solidFill>
                  <a:latin typeface="Courier New"/>
                  <a:ea typeface="Courier New"/>
                  <a:cs typeface="Courier New"/>
                  <a:sym typeface="Courier New"/>
                </a:rPr>
                <a:t> return data[size - 1], size-1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return data[size - 1]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return size == 0</a:t>
              </a:r>
              <a:endParaRPr/>
            </a:p>
          </p:txBody>
        </p:sp>
        <p:sp>
          <p:nvSpPr>
            <p:cNvPr id="902" name="Google Shape;902;g118b4eb0048_0_170"/>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903" name="Google Shape;903;g118b4eb0048_0_170"/>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904" name="Google Shape;904;g118b4eb0048_0_170"/>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905" name="Google Shape;905;g118b4eb0048_0_170"/>
          <p:cNvSpPr/>
          <p:nvPr/>
        </p:nvSpPr>
        <p:spPr>
          <a:xfrm>
            <a:off x="7009603" y="1596081"/>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6" name="Google Shape;906;g118b4eb0048_0_170"/>
          <p:cNvSpPr txBox="1"/>
          <p:nvPr/>
        </p:nvSpPr>
        <p:spPr>
          <a:xfrm>
            <a:off x="7148455" y="1776750"/>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pop()</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push()</a:t>
            </a:r>
            <a:endParaRPr/>
          </a:p>
        </p:txBody>
      </p:sp>
      <p:sp>
        <p:nvSpPr>
          <p:cNvPr id="907" name="Google Shape;907;g118b4eb0048_0_170"/>
          <p:cNvSpPr txBox="1"/>
          <p:nvPr/>
        </p:nvSpPr>
        <p:spPr>
          <a:xfrm>
            <a:off x="8565822" y="3756165"/>
            <a:ext cx="3372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 if you have to resize</a:t>
            </a:r>
            <a:br>
              <a:rPr lang="en-US" sz="1800">
                <a:solidFill>
                  <a:schemeClr val="dk1"/>
                </a:solidFill>
                <a:latin typeface="Quattrocento Sans"/>
                <a:ea typeface="Quattrocento Sans"/>
                <a:cs typeface="Quattrocento Sans"/>
                <a:sym typeface="Quattrocento Sans"/>
              </a:rPr>
            </a:br>
            <a:r>
              <a:rPr lang="en-US" sz="1800">
                <a:solidFill>
                  <a:schemeClr val="dk1"/>
                </a:solidFill>
                <a:latin typeface="Quattrocento Sans"/>
                <a:ea typeface="Quattrocento Sans"/>
                <a:cs typeface="Quattrocento Sans"/>
                <a:sym typeface="Quattrocento Sans"/>
              </a:rPr>
              <a:t>O(1) otherwise</a:t>
            </a:r>
            <a:endParaRPr/>
          </a:p>
        </p:txBody>
      </p:sp>
      <p:sp>
        <p:nvSpPr>
          <p:cNvPr id="908" name="Google Shape;908;g118b4eb0048_0_170"/>
          <p:cNvSpPr txBox="1"/>
          <p:nvPr/>
        </p:nvSpPr>
        <p:spPr>
          <a:xfrm>
            <a:off x="8565822" y="2142471"/>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09" name="Google Shape;909;g118b4eb0048_0_170"/>
          <p:cNvSpPr txBox="1"/>
          <p:nvPr/>
        </p:nvSpPr>
        <p:spPr>
          <a:xfrm>
            <a:off x="8565822" y="2538828"/>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10" name="Google Shape;910;g118b4eb0048_0_170"/>
          <p:cNvSpPr txBox="1"/>
          <p:nvPr/>
        </p:nvSpPr>
        <p:spPr>
          <a:xfrm>
            <a:off x="8565822" y="2979249"/>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11" name="Google Shape;911;g118b4eb0048_0_170"/>
          <p:cNvSpPr txBox="1"/>
          <p:nvPr/>
        </p:nvSpPr>
        <p:spPr>
          <a:xfrm>
            <a:off x="8565822" y="338683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12" name="Google Shape;912;g118b4eb0048_0_170"/>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grpSp>
        <p:nvGrpSpPr>
          <p:cNvPr id="913" name="Google Shape;913;g118b4eb0048_0_170"/>
          <p:cNvGrpSpPr/>
          <p:nvPr/>
        </p:nvGrpSpPr>
        <p:grpSpPr>
          <a:xfrm>
            <a:off x="575239" y="1596081"/>
            <a:ext cx="2320501" cy="2780261"/>
            <a:chOff x="908857" y="1530095"/>
            <a:chExt cx="2320501" cy="2780261"/>
          </a:xfrm>
        </p:grpSpPr>
        <p:sp>
          <p:nvSpPr>
            <p:cNvPr id="914" name="Google Shape;914;g118b4eb0048_0_170"/>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5" name="Google Shape;915;g118b4eb0048_0_170"/>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916" name="Google Shape;916;g118b4eb0048_0_170"/>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917" name="Google Shape;917;g118b4eb0048_0_170"/>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918" name="Google Shape;918;g118b4eb0048_0_170"/>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919" name="Google Shape;919;g118b4eb0048_0_170"/>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920" name="Google Shape;920;g118b4eb0048_0_170"/>
          <p:cNvSpPr txBox="1"/>
          <p:nvPr/>
        </p:nvSpPr>
        <p:spPr>
          <a:xfrm>
            <a:off x="7009603" y="4892587"/>
            <a:ext cx="3563400" cy="369300"/>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Take 1 min to respond to activity </a:t>
            </a:r>
            <a:endParaRPr/>
          </a:p>
        </p:txBody>
      </p:sp>
      <p:sp>
        <p:nvSpPr>
          <p:cNvPr id="921" name="Google Shape;921;g118b4eb0048_0_170"/>
          <p:cNvSpPr txBox="1"/>
          <p:nvPr/>
        </p:nvSpPr>
        <p:spPr>
          <a:xfrm>
            <a:off x="7004471" y="5366717"/>
            <a:ext cx="4631100" cy="9234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www.pollev.com/cse373activity</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What do you think the worst possible runtime of the “push()” operation will be? </a:t>
            </a:r>
            <a:endParaRPr/>
          </a:p>
        </p:txBody>
      </p:sp>
      <p:sp>
        <p:nvSpPr>
          <p:cNvPr id="922" name="Google Shape;922;g118b4eb0048_0_170"/>
          <p:cNvSpPr txBox="1"/>
          <p:nvPr/>
        </p:nvSpPr>
        <p:spPr>
          <a:xfrm>
            <a:off x="868675" y="514811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push(4)</a:t>
            </a:r>
            <a:endParaRPr/>
          </a:p>
        </p:txBody>
      </p:sp>
      <p:sp>
        <p:nvSpPr>
          <p:cNvPr id="923" name="Google Shape;923;g118b4eb0048_0_170"/>
          <p:cNvSpPr txBox="1"/>
          <p:nvPr/>
        </p:nvSpPr>
        <p:spPr>
          <a:xfrm>
            <a:off x="868675" y="549312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pop()</a:t>
            </a:r>
            <a:endParaRPr/>
          </a:p>
        </p:txBody>
      </p:sp>
      <p:sp>
        <p:nvSpPr>
          <p:cNvPr id="924" name="Google Shape;924;g118b4eb0048_0_170"/>
          <p:cNvSpPr txBox="1"/>
          <p:nvPr/>
        </p:nvSpPr>
        <p:spPr>
          <a:xfrm>
            <a:off x="868675" y="589072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par>
                                <p:cTn fill="hold" nodeType="with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500"/>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par>
                                <p:cTn fill="hold" nodeType="with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par>
                                <p:cTn fill="hold" nodeType="with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par>
                                <p:cTn fill="hold" nodeType="with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par>
                                <p:cTn fill="hold" nodeType="with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par>
                                <p:cTn fill="hold" nodeType="withEffect" presetClass="exit" presetID="10" presetSubtype="0">
                                  <p:stCondLst>
                                    <p:cond delay="0"/>
                                  </p:stCondLst>
                                  <p:childTnLst>
                                    <p:animEffect filter="fade" transition="out">
                                      <p:cBhvr>
                                        <p:cTn dur="500"/>
                                        <p:tgtEl>
                                          <p:spTgt spid="892"/>
                                        </p:tgtEl>
                                      </p:cBhvr>
                                    </p:animEffect>
                                    <p:set>
                                      <p:cBhvr>
                                        <p:cTn dur="1" fill="hold">
                                          <p:stCondLst>
                                            <p:cond delay="500"/>
                                          </p:stCondLst>
                                        </p:cTn>
                                        <p:tgtEl>
                                          <p:spTgt spid="8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897"/>
                                        </p:tgtEl>
                                      </p:cBhvr>
                                    </p:animEffect>
                                    <p:set>
                                      <p:cBhvr>
                                        <p:cTn dur="1" fill="hold">
                                          <p:stCondLst>
                                            <p:cond delay="500"/>
                                          </p:stCondLst>
                                        </p:cTn>
                                        <p:tgtEl>
                                          <p:spTgt spid="8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par>
                                <p:cTn fill="hold" nodeType="with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500"/>
                                        <p:tgtEl>
                                          <p:spTgt spid="893"/>
                                        </p:tgtEl>
                                      </p:cBhvr>
                                    </p:animEffect>
                                  </p:childTnLst>
                                </p:cTn>
                              </p:par>
                              <p:par>
                                <p:cTn fill="hold" nodeType="with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par>
                                <p:cTn fill="hold" nodeType="with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500"/>
                                        <p:tgtEl>
                                          <p:spTgt spid="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500"/>
                                        <p:tgtEl>
                                          <p:spTgt spid="920"/>
                                        </p:tgtEl>
                                      </p:cBhvr>
                                    </p:animEffect>
                                  </p:childTnLst>
                                </p:cTn>
                              </p:par>
                              <p:par>
                                <p:cTn fill="hold" nodeType="with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118b4eb0048_0_20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Stack with Nodes</a:t>
            </a:r>
            <a:endParaRPr/>
          </a:p>
        </p:txBody>
      </p:sp>
      <p:sp>
        <p:nvSpPr>
          <p:cNvPr id="930" name="Google Shape;930;g118b4eb0048_0_209"/>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931" name="Google Shape;931;g118b4eb0048_0_20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932" name="Google Shape;932;g118b4eb0048_0_209"/>
          <p:cNvSpPr txBox="1"/>
          <p:nvPr/>
        </p:nvSpPr>
        <p:spPr>
          <a:xfrm>
            <a:off x="886303" y="5101101"/>
            <a:ext cx="18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push(3)</a:t>
            </a:r>
            <a:endParaRPr/>
          </a:p>
        </p:txBody>
      </p:sp>
      <p:sp>
        <p:nvSpPr>
          <p:cNvPr id="933" name="Google Shape;933;g118b4eb0048_0_209"/>
          <p:cNvSpPr txBox="1"/>
          <p:nvPr/>
        </p:nvSpPr>
        <p:spPr>
          <a:xfrm>
            <a:off x="3283000" y="6002659"/>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934" name="Google Shape;934;g118b4eb0048_0_209"/>
          <p:cNvSpPr txBox="1"/>
          <p:nvPr/>
        </p:nvSpPr>
        <p:spPr>
          <a:xfrm>
            <a:off x="5548786" y="6018515"/>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935" name="Google Shape;935;g118b4eb0048_0_209"/>
          <p:cNvSpPr txBox="1"/>
          <p:nvPr/>
        </p:nvSpPr>
        <p:spPr>
          <a:xfrm>
            <a:off x="5548786" y="60105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936" name="Google Shape;936;g118b4eb0048_0_209"/>
          <p:cNvSpPr txBox="1"/>
          <p:nvPr/>
        </p:nvSpPr>
        <p:spPr>
          <a:xfrm>
            <a:off x="5548786" y="6018515"/>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grpSp>
        <p:nvGrpSpPr>
          <p:cNvPr id="937" name="Google Shape;937;g118b4eb0048_0_209"/>
          <p:cNvGrpSpPr/>
          <p:nvPr/>
        </p:nvGrpSpPr>
        <p:grpSpPr>
          <a:xfrm>
            <a:off x="3569076" y="1666626"/>
            <a:ext cx="3005758" cy="2853461"/>
            <a:chOff x="908858" y="1530095"/>
            <a:chExt cx="3005758" cy="2853461"/>
          </a:xfrm>
        </p:grpSpPr>
        <p:sp>
          <p:nvSpPr>
            <p:cNvPr id="938" name="Google Shape;938;g118b4eb0048_0_209"/>
            <p:cNvSpPr/>
            <p:nvPr/>
          </p:nvSpPr>
          <p:spPr>
            <a:xfrm>
              <a:off x="908858" y="2061556"/>
              <a:ext cx="3005700" cy="23220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9" name="Google Shape;939;g118b4eb0048_0_209"/>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LinkedStack&lt;E&gt;</a:t>
              </a:r>
              <a:endParaRPr/>
            </a:p>
          </p:txBody>
        </p:sp>
        <p:sp>
          <p:nvSpPr>
            <p:cNvPr id="940" name="Google Shape;940;g118b4eb0048_0_209"/>
            <p:cNvSpPr txBox="1"/>
            <p:nvPr/>
          </p:nvSpPr>
          <p:spPr>
            <a:xfrm>
              <a:off x="1014216" y="2887740"/>
              <a:ext cx="2900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push</a:t>
              </a:r>
              <a:r>
                <a:rPr lang="en-US" sz="1200">
                  <a:solidFill>
                    <a:schemeClr val="dk1"/>
                  </a:solidFill>
                  <a:latin typeface="Courier New"/>
                  <a:ea typeface="Courier New"/>
                  <a:cs typeface="Courier New"/>
                  <a:sym typeface="Courier New"/>
                </a:rPr>
                <a:t> add new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pop</a:t>
              </a:r>
              <a:r>
                <a:rPr lang="en-US" sz="1200">
                  <a:solidFill>
                    <a:schemeClr val="dk1"/>
                  </a:solidFill>
                  <a:latin typeface="Courier New"/>
                  <a:ea typeface="Courier New"/>
                  <a:cs typeface="Courier New"/>
                  <a:sym typeface="Courier New"/>
                </a:rPr>
                <a:t> return and remove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return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return size == 0</a:t>
              </a:r>
              <a:endParaRPr/>
            </a:p>
          </p:txBody>
        </p:sp>
        <p:sp>
          <p:nvSpPr>
            <p:cNvPr id="941" name="Google Shape;941;g118b4eb0048_0_209"/>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942" name="Google Shape;942;g118b4eb0048_0_209"/>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943" name="Google Shape;943;g118b4eb0048_0_209"/>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top</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944" name="Google Shape;944;g118b4eb0048_0_209"/>
          <p:cNvSpPr/>
          <p:nvPr/>
        </p:nvSpPr>
        <p:spPr>
          <a:xfrm>
            <a:off x="7024118" y="1666626"/>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45" name="Google Shape;945;g118b4eb0048_0_209"/>
          <p:cNvSpPr txBox="1"/>
          <p:nvPr/>
        </p:nvSpPr>
        <p:spPr>
          <a:xfrm>
            <a:off x="7162970" y="1847295"/>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pop()</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push()</a:t>
            </a:r>
            <a:endParaRPr/>
          </a:p>
        </p:txBody>
      </p:sp>
      <p:sp>
        <p:nvSpPr>
          <p:cNvPr id="946" name="Google Shape;946;g118b4eb0048_0_209"/>
          <p:cNvSpPr txBox="1"/>
          <p:nvPr/>
        </p:nvSpPr>
        <p:spPr>
          <a:xfrm>
            <a:off x="8580337" y="3826710"/>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47" name="Google Shape;947;g118b4eb0048_0_209"/>
          <p:cNvSpPr txBox="1"/>
          <p:nvPr/>
        </p:nvSpPr>
        <p:spPr>
          <a:xfrm>
            <a:off x="8580337" y="2213016"/>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48" name="Google Shape;948;g118b4eb0048_0_209"/>
          <p:cNvSpPr txBox="1"/>
          <p:nvPr/>
        </p:nvSpPr>
        <p:spPr>
          <a:xfrm>
            <a:off x="8580337" y="260937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49" name="Google Shape;949;g118b4eb0048_0_209"/>
          <p:cNvSpPr txBox="1"/>
          <p:nvPr/>
        </p:nvSpPr>
        <p:spPr>
          <a:xfrm>
            <a:off x="8580337" y="3049794"/>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950" name="Google Shape;950;g118b4eb0048_0_209"/>
          <p:cNvSpPr txBox="1"/>
          <p:nvPr/>
        </p:nvSpPr>
        <p:spPr>
          <a:xfrm>
            <a:off x="8580337" y="3457378"/>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grpSp>
        <p:nvGrpSpPr>
          <p:cNvPr id="951" name="Google Shape;951;g118b4eb0048_0_209"/>
          <p:cNvGrpSpPr/>
          <p:nvPr/>
        </p:nvGrpSpPr>
        <p:grpSpPr>
          <a:xfrm>
            <a:off x="589754" y="1666626"/>
            <a:ext cx="2320501" cy="2780261"/>
            <a:chOff x="908857" y="1530095"/>
            <a:chExt cx="2320501" cy="2780261"/>
          </a:xfrm>
        </p:grpSpPr>
        <p:sp>
          <p:nvSpPr>
            <p:cNvPr id="952" name="Google Shape;952;g118b4eb0048_0_209"/>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53" name="Google Shape;953;g118b4eb0048_0_209"/>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954" name="Google Shape;954;g118b4eb0048_0_209"/>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955" name="Google Shape;955;g118b4eb0048_0_209"/>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956" name="Google Shape;956;g118b4eb0048_0_209"/>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957" name="Google Shape;957;g118b4eb0048_0_209"/>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cxnSp>
        <p:nvCxnSpPr>
          <p:cNvPr id="958" name="Google Shape;958;g118b4eb0048_0_209"/>
          <p:cNvCxnSpPr/>
          <p:nvPr/>
        </p:nvCxnSpPr>
        <p:spPr>
          <a:xfrm>
            <a:off x="4162120" y="5506700"/>
            <a:ext cx="685200" cy="0"/>
          </a:xfrm>
          <a:prstGeom prst="straightConnector1">
            <a:avLst/>
          </a:prstGeom>
          <a:noFill/>
          <a:ln cap="flat" cmpd="sng" w="9525">
            <a:solidFill>
              <a:srgbClr val="B6A479"/>
            </a:solidFill>
            <a:prstDash val="solid"/>
            <a:round/>
            <a:headEnd len="sm" w="sm" type="none"/>
            <a:tailEnd len="med" w="med" type="triangle"/>
          </a:ln>
        </p:spPr>
      </p:cxnSp>
      <p:grpSp>
        <p:nvGrpSpPr>
          <p:cNvPr id="959" name="Google Shape;959;g118b4eb0048_0_209"/>
          <p:cNvGrpSpPr/>
          <p:nvPr/>
        </p:nvGrpSpPr>
        <p:grpSpPr>
          <a:xfrm>
            <a:off x="4324783" y="4684849"/>
            <a:ext cx="846190" cy="434172"/>
            <a:chOff x="6736302" y="6015894"/>
            <a:chExt cx="846190" cy="434172"/>
          </a:xfrm>
        </p:grpSpPr>
        <p:sp>
          <p:nvSpPr>
            <p:cNvPr id="960" name="Google Shape;960;g118b4eb0048_0_209"/>
            <p:cNvSpPr/>
            <p:nvPr/>
          </p:nvSpPr>
          <p:spPr>
            <a:xfrm>
              <a:off x="6743392" y="6015894"/>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961" name="Google Shape;961;g118b4eb0048_0_209"/>
            <p:cNvCxnSpPr/>
            <p:nvPr/>
          </p:nvCxnSpPr>
          <p:spPr>
            <a:xfrm>
              <a:off x="7358383" y="6019866"/>
              <a:ext cx="0" cy="430200"/>
            </a:xfrm>
            <a:prstGeom prst="straightConnector1">
              <a:avLst/>
            </a:prstGeom>
            <a:noFill/>
            <a:ln cap="flat" cmpd="sng" w="9525">
              <a:solidFill>
                <a:srgbClr val="4C3282"/>
              </a:solidFill>
              <a:prstDash val="solid"/>
              <a:round/>
              <a:headEnd len="sm" w="sm" type="none"/>
              <a:tailEnd len="sm" w="sm" type="none"/>
            </a:ln>
          </p:spPr>
        </p:cxnSp>
        <p:sp>
          <p:nvSpPr>
            <p:cNvPr id="962" name="Google Shape;962;g118b4eb0048_0_209"/>
            <p:cNvSpPr txBox="1"/>
            <p:nvPr/>
          </p:nvSpPr>
          <p:spPr>
            <a:xfrm>
              <a:off x="6736302" y="6080877"/>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4</a:t>
              </a:r>
              <a:endParaRPr/>
            </a:p>
          </p:txBody>
        </p:sp>
      </p:grpSp>
      <p:grpSp>
        <p:nvGrpSpPr>
          <p:cNvPr id="963" name="Google Shape;963;g118b4eb0048_0_209"/>
          <p:cNvGrpSpPr/>
          <p:nvPr/>
        </p:nvGrpSpPr>
        <p:grpSpPr>
          <a:xfrm>
            <a:off x="4933031" y="5272907"/>
            <a:ext cx="850668" cy="450208"/>
            <a:chOff x="4651525" y="5241015"/>
            <a:chExt cx="850668" cy="450208"/>
          </a:xfrm>
        </p:grpSpPr>
        <p:sp>
          <p:nvSpPr>
            <p:cNvPr id="964" name="Google Shape;964;g118b4eb0048_0_209"/>
            <p:cNvSpPr/>
            <p:nvPr/>
          </p:nvSpPr>
          <p:spPr>
            <a:xfrm>
              <a:off x="4658615" y="5257051"/>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965" name="Google Shape;965;g118b4eb0048_0_209"/>
            <p:cNvCxnSpPr/>
            <p:nvPr/>
          </p:nvCxnSpPr>
          <p:spPr>
            <a:xfrm>
              <a:off x="5273606" y="5261023"/>
              <a:ext cx="0" cy="430200"/>
            </a:xfrm>
            <a:prstGeom prst="straightConnector1">
              <a:avLst/>
            </a:prstGeom>
            <a:noFill/>
            <a:ln cap="flat" cmpd="sng" w="9525">
              <a:solidFill>
                <a:srgbClr val="4C3282"/>
              </a:solidFill>
              <a:prstDash val="solid"/>
              <a:round/>
              <a:headEnd len="sm" w="sm" type="none"/>
              <a:tailEnd len="sm" w="sm" type="none"/>
            </a:ln>
          </p:spPr>
        </p:cxnSp>
        <p:sp>
          <p:nvSpPr>
            <p:cNvPr id="966" name="Google Shape;966;g118b4eb0048_0_209"/>
            <p:cNvSpPr txBox="1"/>
            <p:nvPr/>
          </p:nvSpPr>
          <p:spPr>
            <a:xfrm>
              <a:off x="4651525" y="5322034"/>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3</a:t>
              </a:r>
              <a:endParaRPr/>
            </a:p>
          </p:txBody>
        </p:sp>
        <p:cxnSp>
          <p:nvCxnSpPr>
            <p:cNvPr id="967" name="Google Shape;967;g118b4eb0048_0_209"/>
            <p:cNvCxnSpPr/>
            <p:nvPr/>
          </p:nvCxnSpPr>
          <p:spPr>
            <a:xfrm flipH="1">
              <a:off x="5278093" y="5241015"/>
              <a:ext cx="224100" cy="444300"/>
            </a:xfrm>
            <a:prstGeom prst="straightConnector1">
              <a:avLst/>
            </a:prstGeom>
            <a:noFill/>
            <a:ln cap="flat" cmpd="sng" w="9525">
              <a:solidFill>
                <a:srgbClr val="B6A479"/>
              </a:solidFill>
              <a:prstDash val="solid"/>
              <a:round/>
              <a:headEnd len="sm" w="sm" type="none"/>
              <a:tailEnd len="sm" w="sm" type="none"/>
            </a:ln>
          </p:spPr>
        </p:cxnSp>
      </p:grpSp>
      <p:sp>
        <p:nvSpPr>
          <p:cNvPr id="968" name="Google Shape;968;g118b4eb0048_0_209"/>
          <p:cNvSpPr txBox="1"/>
          <p:nvPr/>
        </p:nvSpPr>
        <p:spPr>
          <a:xfrm>
            <a:off x="3132097" y="5331934"/>
            <a:ext cx="87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969" name="Google Shape;969;g118b4eb0048_0_209"/>
          <p:cNvCxnSpPr>
            <a:stCxn id="968" idx="3"/>
            <a:endCxn id="962" idx="1"/>
          </p:cNvCxnSpPr>
          <p:nvPr/>
        </p:nvCxnSpPr>
        <p:spPr>
          <a:xfrm flipH="1" rot="10800000">
            <a:off x="4005997" y="4903684"/>
            <a:ext cx="318900" cy="612900"/>
          </a:xfrm>
          <a:prstGeom prst="bentConnector3">
            <a:avLst>
              <a:gd fmla="val 50000" name="adj1"/>
            </a:avLst>
          </a:prstGeom>
          <a:noFill/>
          <a:ln cap="flat" cmpd="sng" w="9525">
            <a:solidFill>
              <a:srgbClr val="B6A479"/>
            </a:solidFill>
            <a:prstDash val="solid"/>
            <a:round/>
            <a:headEnd len="sm" w="sm" type="none"/>
            <a:tailEnd len="med" w="med" type="triangle"/>
          </a:ln>
        </p:spPr>
      </p:cxnSp>
      <p:cxnSp>
        <p:nvCxnSpPr>
          <p:cNvPr id="970" name="Google Shape;970;g118b4eb0048_0_209"/>
          <p:cNvCxnSpPr>
            <a:stCxn id="960" idx="3"/>
            <a:endCxn id="966" idx="1"/>
          </p:cNvCxnSpPr>
          <p:nvPr/>
        </p:nvCxnSpPr>
        <p:spPr>
          <a:xfrm flipH="1">
            <a:off x="4933073" y="4901899"/>
            <a:ext cx="237900" cy="606000"/>
          </a:xfrm>
          <a:prstGeom prst="bentConnector5">
            <a:avLst>
              <a:gd fmla="val -96091" name="adj1"/>
              <a:gd fmla="val 55232" name="adj2"/>
              <a:gd fmla="val 196132" name="adj3"/>
            </a:avLst>
          </a:prstGeom>
          <a:noFill/>
          <a:ln cap="flat" cmpd="sng" w="9525">
            <a:solidFill>
              <a:srgbClr val="B6A479"/>
            </a:solidFill>
            <a:prstDash val="solid"/>
            <a:round/>
            <a:headEnd len="sm" w="sm" type="none"/>
            <a:tailEnd len="med" w="med" type="triangle"/>
          </a:ln>
        </p:spPr>
      </p:cxnSp>
      <p:sp>
        <p:nvSpPr>
          <p:cNvPr id="971" name="Google Shape;971;g118b4eb0048_0_209"/>
          <p:cNvSpPr txBox="1"/>
          <p:nvPr/>
        </p:nvSpPr>
        <p:spPr>
          <a:xfrm>
            <a:off x="7055717" y="4907811"/>
            <a:ext cx="3671100" cy="369300"/>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Take 1 min to respond to activity </a:t>
            </a:r>
            <a:endParaRPr/>
          </a:p>
        </p:txBody>
      </p:sp>
      <p:sp>
        <p:nvSpPr>
          <p:cNvPr id="972" name="Google Shape;972;g118b4eb0048_0_209"/>
          <p:cNvSpPr txBox="1"/>
          <p:nvPr/>
        </p:nvSpPr>
        <p:spPr>
          <a:xfrm>
            <a:off x="7024118" y="5355592"/>
            <a:ext cx="4375500" cy="9234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www.pollev.com/cse373activity</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What do you think the worst possible runtime of the “</a:t>
            </a:r>
            <a:r>
              <a:rPr lang="en-US" sz="18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3"/>
                  </a:ext>
                </a:extLst>
              </a:rPr>
              <a:t>push</a:t>
            </a:r>
            <a:r>
              <a:rPr lang="en-US" sz="1800">
                <a:solidFill>
                  <a:schemeClr val="dk1"/>
                </a:solidFill>
                <a:latin typeface="Quattrocento Sans"/>
                <a:ea typeface="Quattrocento Sans"/>
                <a:cs typeface="Quattrocento Sans"/>
                <a:sym typeface="Quattrocento Sans"/>
              </a:rPr>
              <a:t>()” operation will be? </a:t>
            </a:r>
            <a:endParaRPr/>
          </a:p>
        </p:txBody>
      </p:sp>
      <p:sp>
        <p:nvSpPr>
          <p:cNvPr id="973" name="Google Shape;973;g118b4eb0048_0_209"/>
          <p:cNvSpPr txBox="1"/>
          <p:nvPr/>
        </p:nvSpPr>
        <p:spPr>
          <a:xfrm>
            <a:off x="886300" y="53556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push(4)</a:t>
            </a:r>
            <a:endParaRPr/>
          </a:p>
        </p:txBody>
      </p:sp>
      <p:sp>
        <p:nvSpPr>
          <p:cNvPr id="974" name="Google Shape;974;g118b4eb0048_0_209"/>
          <p:cNvSpPr txBox="1"/>
          <p:nvPr/>
        </p:nvSpPr>
        <p:spPr>
          <a:xfrm>
            <a:off x="886300" y="56432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par>
                                <p:cTn fill="hold" nodeType="with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2">
                                            <p:txEl>
                                              <p:pRg end="0" st="0"/>
                                            </p:txEl>
                                          </p:spTgt>
                                        </p:tgtEl>
                                        <p:attrNameLst>
                                          <p:attrName>style.visibility</p:attrName>
                                        </p:attrNameLst>
                                      </p:cBhvr>
                                      <p:to>
                                        <p:strVal val="visible"/>
                                      </p:to>
                                    </p:set>
                                    <p:animEffect filter="fade" transition="in">
                                      <p:cBhvr>
                                        <p:cTn dur="500"/>
                                        <p:tgtEl>
                                          <p:spTgt spid="93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1000"/>
                                        <p:tgtEl>
                                          <p:spTgt spid="973"/>
                                        </p:tgtEl>
                                      </p:cBhvr>
                                    </p:animEffect>
                                  </p:childTnLst>
                                </p:cTn>
                              </p:par>
                              <p:par>
                                <p:cTn fill="hold" nodeType="with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par>
                                <p:cTn fill="hold" nodeType="with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par>
                                <p:cTn fill="hold" nodeType="withEffect" presetClass="exit" presetID="10" presetSubtype="0">
                                  <p:stCondLst>
                                    <p:cond delay="0"/>
                                  </p:stCondLst>
                                  <p:childTnLst>
                                    <p:animEffect filter="fade" transition="out">
                                      <p:cBhvr>
                                        <p:cTn dur="500"/>
                                        <p:tgtEl>
                                          <p:spTgt spid="958"/>
                                        </p:tgtEl>
                                      </p:cBhvr>
                                    </p:animEffect>
                                    <p:set>
                                      <p:cBhvr>
                                        <p:cTn dur="1" fill="hold">
                                          <p:stCondLst>
                                            <p:cond delay="500"/>
                                          </p:stCondLst>
                                        </p:cTn>
                                        <p:tgtEl>
                                          <p:spTgt spid="9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xit" presetID="10" presetSubtype="0">
                                  <p:stCondLst>
                                    <p:cond delay="0"/>
                                  </p:stCondLst>
                                  <p:childTnLst>
                                    <p:animEffect filter="fade" transition="out">
                                      <p:cBhvr>
                                        <p:cTn dur="500"/>
                                        <p:tgtEl>
                                          <p:spTgt spid="936"/>
                                        </p:tgtEl>
                                      </p:cBhvr>
                                    </p:animEffect>
                                    <p:set>
                                      <p:cBhvr>
                                        <p:cTn dur="1" fill="hold">
                                          <p:stCondLst>
                                            <p:cond delay="500"/>
                                          </p:stCondLst>
                                        </p:cTn>
                                        <p:tgtEl>
                                          <p:spTgt spid="9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69"/>
                                        </p:tgtEl>
                                      </p:cBhvr>
                                    </p:animEffect>
                                    <p:set>
                                      <p:cBhvr>
                                        <p:cTn dur="1" fill="hold">
                                          <p:stCondLst>
                                            <p:cond delay="500"/>
                                          </p:stCondLst>
                                        </p:cTn>
                                        <p:tgtEl>
                                          <p:spTgt spid="9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70"/>
                                        </p:tgtEl>
                                      </p:cBhvr>
                                    </p:animEffect>
                                    <p:set>
                                      <p:cBhvr>
                                        <p:cTn dur="1" fill="hold">
                                          <p:stCondLst>
                                            <p:cond delay="500"/>
                                          </p:stCondLst>
                                        </p:cTn>
                                        <p:tgtEl>
                                          <p:spTgt spid="9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9"/>
                                        </p:tgtEl>
                                      </p:cBhvr>
                                    </p:animEffect>
                                    <p:set>
                                      <p:cBhvr>
                                        <p:cTn dur="1" fill="hold">
                                          <p:stCondLst>
                                            <p:cond delay="500"/>
                                          </p:stCondLst>
                                        </p:cTn>
                                        <p:tgtEl>
                                          <p:spTgt spid="9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par>
                                <p:cTn fill="hold" nodeType="with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g118b4eb0048_0_728"/>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Real-World Scenarios - Stacks</a:t>
            </a:r>
            <a:endParaRPr/>
          </a:p>
        </p:txBody>
      </p:sp>
      <p:sp>
        <p:nvSpPr>
          <p:cNvPr id="981" name="Google Shape;981;g118b4eb0048_0_728"/>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393700" lvl="0" marL="457200" rtl="0" algn="l">
              <a:spcBef>
                <a:spcPts val="600"/>
              </a:spcBef>
              <a:spcAft>
                <a:spcPts val="0"/>
              </a:spcAft>
              <a:buSzPts val="2600"/>
              <a:buChar char="-"/>
            </a:pPr>
            <a:r>
              <a:rPr lang="en-US" sz="3000"/>
              <a:t>Undo/Redo Feature in editing software</a:t>
            </a:r>
            <a:endParaRPr sz="3000"/>
          </a:p>
          <a:p>
            <a:pPr indent="-393700" lvl="0" marL="457200" rtl="0" algn="l">
              <a:spcBef>
                <a:spcPts val="0"/>
              </a:spcBef>
              <a:spcAft>
                <a:spcPts val="0"/>
              </a:spcAft>
              <a:buSzPts val="2600"/>
              <a:buChar char="-"/>
            </a:pPr>
            <a:r>
              <a:rPr lang="en-US" sz="3000"/>
              <a:t>DNA Parsing Implementation</a:t>
            </a:r>
            <a:endParaRPr sz="3000"/>
          </a:p>
          <a:p>
            <a:pPr indent="-393700" lvl="1" marL="914400" rtl="0" algn="l">
              <a:spcBef>
                <a:spcPts val="0"/>
              </a:spcBef>
              <a:spcAft>
                <a:spcPts val="0"/>
              </a:spcAft>
              <a:buSzPts val="2600"/>
              <a:buChar char="-"/>
            </a:pPr>
            <a:r>
              <a:rPr lang="en-US" sz="2600" u="sng">
                <a:solidFill>
                  <a:schemeClr val="hlink"/>
                </a:solidFill>
                <a:hlinkClick r:id="rId3"/>
              </a:rPr>
              <a:t>https://www.nature.com/articles/s41467-021-25023-6</a:t>
            </a:r>
            <a:r>
              <a:rPr lang="en-US" sz="2600"/>
              <a:t> </a:t>
            </a:r>
            <a:endParaRPr sz="2600"/>
          </a:p>
          <a:p>
            <a:pPr indent="-393700" lvl="1" marL="914400" rtl="0" algn="l">
              <a:spcBef>
                <a:spcPts val="0"/>
              </a:spcBef>
              <a:spcAft>
                <a:spcPts val="0"/>
              </a:spcAft>
              <a:buSzPts val="2600"/>
              <a:buChar char="-"/>
            </a:pPr>
            <a:r>
              <a:rPr lang="en-US" sz="2600"/>
              <a:t>stack is able to record combinations of two different DNA signals, release the signals into solution in reverse order, and then re-record</a:t>
            </a:r>
            <a:endParaRPr sz="2600"/>
          </a:p>
          <a:p>
            <a:pPr indent="-393700" lvl="1" marL="914400" rtl="0" algn="l">
              <a:spcBef>
                <a:spcPts val="0"/>
              </a:spcBef>
              <a:spcAft>
                <a:spcPts val="0"/>
              </a:spcAft>
              <a:buSzPts val="2600"/>
              <a:buChar char="-"/>
            </a:pPr>
            <a:r>
              <a:rPr lang="en-US" sz="2600"/>
              <a:t>social implications + ethical concerns?</a:t>
            </a:r>
            <a:endParaRPr sz="2600"/>
          </a:p>
          <a:p>
            <a:pPr indent="-393700" lvl="2" marL="1371600" rtl="0" algn="l">
              <a:spcBef>
                <a:spcPts val="0"/>
              </a:spcBef>
              <a:spcAft>
                <a:spcPts val="0"/>
              </a:spcAft>
              <a:buSzPts val="2600"/>
              <a:buChar char="-"/>
            </a:pPr>
            <a:r>
              <a:rPr lang="en-US" sz="2200"/>
              <a:t>accuracy limits</a:t>
            </a:r>
            <a:endParaRPr sz="2200"/>
          </a:p>
          <a:p>
            <a:pPr indent="-393700" lvl="2" marL="1371600" rtl="0" algn="l">
              <a:spcBef>
                <a:spcPts val="0"/>
              </a:spcBef>
              <a:spcAft>
                <a:spcPts val="0"/>
              </a:spcAft>
              <a:buSzPts val="2600"/>
              <a:buChar char="-"/>
            </a:pPr>
            <a:r>
              <a:rPr lang="en-US" sz="2200"/>
              <a:t>performance of stack dependent on efficiency of “washing steps” </a:t>
            </a:r>
            <a:r>
              <a:rPr lang="en-US" sz="2200"/>
              <a:t>between stack operations</a:t>
            </a:r>
            <a:endParaRPr sz="2200"/>
          </a:p>
          <a:p>
            <a:pPr indent="-393700" lvl="3" marL="1828800" rtl="0" algn="l">
              <a:spcBef>
                <a:spcPts val="0"/>
              </a:spcBef>
              <a:spcAft>
                <a:spcPts val="0"/>
              </a:spcAft>
              <a:buSzPts val="2600"/>
              <a:buChar char="-"/>
            </a:pPr>
            <a:r>
              <a:rPr lang="en-US" sz="2200"/>
              <a:t>what if certain DNA needs more stack operations to parse than other? what kind of inequalities can this create between more common and more rare DNA? what are some social consequences of using a stack for DNA sequencing?</a:t>
            </a:r>
            <a:endParaRPr sz="2200"/>
          </a:p>
        </p:txBody>
      </p:sp>
      <p:sp>
        <p:nvSpPr>
          <p:cNvPr id="982" name="Google Shape;982;g118b4eb0048_0_72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983" name="Google Shape;983;g118b4eb0048_0_72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20957a6ddb_0_2"/>
          <p:cNvSpPr txBox="1"/>
          <p:nvPr>
            <p:ph type="title"/>
          </p:nvPr>
        </p:nvSpPr>
        <p:spPr>
          <a:xfrm>
            <a:off x="1902775" y="3262680"/>
            <a:ext cx="6504300" cy="5904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3200"/>
              <a:buFont typeface="Quattrocento Sans"/>
              <a:buNone/>
            </a:pPr>
            <a:r>
              <a:rPr lang="en-US"/>
              <a:t>Data Structures and Algorithms</a:t>
            </a:r>
            <a:endParaRPr/>
          </a:p>
        </p:txBody>
      </p:sp>
      <p:sp>
        <p:nvSpPr>
          <p:cNvPr id="166" name="Google Shape;166;g120957a6ddb_0_2"/>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67" name="Google Shape;167;g120957a6ddb_0_2"/>
          <p:cNvSpPr txBox="1"/>
          <p:nvPr>
            <p:ph idx="1" type="body"/>
          </p:nvPr>
        </p:nvSpPr>
        <p:spPr>
          <a:xfrm>
            <a:off x="1902775" y="3931493"/>
            <a:ext cx="6504300" cy="506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What are they anyway?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20957a6ddb_0_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Basic Definitions</a:t>
            </a:r>
            <a:endParaRPr/>
          </a:p>
        </p:txBody>
      </p:sp>
      <p:sp>
        <p:nvSpPr>
          <p:cNvPr id="174" name="Google Shape;174;g120957a6ddb_0_9"/>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solidFill>
                  <a:srgbClr val="4C3282"/>
                </a:solidFill>
              </a:rPr>
              <a:t>Data Structure</a:t>
            </a:r>
            <a:endParaRPr/>
          </a:p>
          <a:p>
            <a:pPr indent="-152400" lvl="1" marL="265176" rtl="0" algn="l">
              <a:lnSpc>
                <a:spcPct val="90000"/>
              </a:lnSpc>
              <a:spcBef>
                <a:spcPts val="400"/>
              </a:spcBef>
              <a:spcAft>
                <a:spcPts val="0"/>
              </a:spcAft>
              <a:buSzPts val="2400"/>
              <a:buChar char="-"/>
            </a:pPr>
            <a:r>
              <a:rPr lang="en-US" sz="2400"/>
              <a:t>A way of organizing and storing data</a:t>
            </a:r>
            <a:endParaRPr/>
          </a:p>
          <a:p>
            <a:pPr indent="-152400" lvl="1" marL="265176" rtl="0" algn="l">
              <a:lnSpc>
                <a:spcPct val="90000"/>
              </a:lnSpc>
              <a:spcBef>
                <a:spcPts val="600"/>
              </a:spcBef>
              <a:spcAft>
                <a:spcPts val="0"/>
              </a:spcAft>
              <a:buSzPts val="2400"/>
              <a:buChar char="-"/>
            </a:pPr>
            <a:r>
              <a:rPr lang="en-US" sz="2400"/>
              <a:t>Examples from CSE 14X: arrays, linked lists, stacks, queues, trees</a:t>
            </a:r>
            <a:endParaRPr/>
          </a:p>
          <a:p>
            <a:pPr indent="0" lvl="0" marL="91440" rtl="0" algn="l">
              <a:lnSpc>
                <a:spcPct val="90000"/>
              </a:lnSpc>
              <a:spcBef>
                <a:spcPts val="1600"/>
              </a:spcBef>
              <a:spcAft>
                <a:spcPts val="0"/>
              </a:spcAft>
              <a:buSzPts val="2800"/>
              <a:buNone/>
            </a:pPr>
            <a:r>
              <a:t/>
            </a:r>
            <a:endParaRPr sz="2800">
              <a:solidFill>
                <a:srgbClr val="4C3282"/>
              </a:solidFill>
            </a:endParaRPr>
          </a:p>
          <a:p>
            <a:pPr indent="-177800" lvl="0" marL="91440" rtl="0" algn="l">
              <a:lnSpc>
                <a:spcPct val="90000"/>
              </a:lnSpc>
              <a:spcBef>
                <a:spcPts val="1400"/>
              </a:spcBef>
              <a:spcAft>
                <a:spcPts val="0"/>
              </a:spcAft>
              <a:buSzPts val="2800"/>
              <a:buChar char=" "/>
            </a:pPr>
            <a:r>
              <a:rPr lang="en-US" sz="2800">
                <a:solidFill>
                  <a:srgbClr val="4C3282"/>
                </a:solidFill>
              </a:rPr>
              <a:t>Algorithm</a:t>
            </a:r>
            <a:endParaRPr/>
          </a:p>
          <a:p>
            <a:pPr indent="-152400" lvl="1" marL="265176" rtl="0" algn="l">
              <a:lnSpc>
                <a:spcPct val="90000"/>
              </a:lnSpc>
              <a:spcBef>
                <a:spcPts val="400"/>
              </a:spcBef>
              <a:spcAft>
                <a:spcPts val="0"/>
              </a:spcAft>
              <a:buSzPts val="2400"/>
              <a:buChar char="-"/>
            </a:pPr>
            <a:r>
              <a:rPr lang="en-US" sz="2400"/>
              <a:t>A series of precise instructions to produce to a specific outcome</a:t>
            </a:r>
            <a:endParaRPr/>
          </a:p>
          <a:p>
            <a:pPr indent="-152400" lvl="1" marL="265176" rtl="0" algn="l">
              <a:lnSpc>
                <a:spcPct val="90000"/>
              </a:lnSpc>
              <a:spcBef>
                <a:spcPts val="600"/>
              </a:spcBef>
              <a:spcAft>
                <a:spcPts val="0"/>
              </a:spcAft>
              <a:buSzPts val="2400"/>
              <a:buChar char="-"/>
            </a:pPr>
            <a:r>
              <a:rPr lang="en-US" sz="2400"/>
              <a:t>Examples from CSE 14X: binary search, merge sort, recursive backtracking</a:t>
            </a:r>
            <a:endParaRPr/>
          </a:p>
        </p:txBody>
      </p:sp>
      <p:sp>
        <p:nvSpPr>
          <p:cNvPr id="175" name="Google Shape;175;g120957a6ddb_0_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76" name="Google Shape;176;g120957a6ddb_0_9"/>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20957a6ddb_0_17"/>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Clients vs Objects</a:t>
            </a:r>
            <a:endParaRPr/>
          </a:p>
        </p:txBody>
      </p:sp>
      <p:sp>
        <p:nvSpPr>
          <p:cNvPr id="183" name="Google Shape;183;g120957a6ddb_0_17"/>
          <p:cNvSpPr txBox="1"/>
          <p:nvPr>
            <p:ph idx="1" type="body"/>
          </p:nvPr>
        </p:nvSpPr>
        <p:spPr>
          <a:xfrm>
            <a:off x="575239" y="1531279"/>
            <a:ext cx="5397600" cy="447600"/>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CLIENT CLASSES</a:t>
            </a:r>
            <a:endParaRPr/>
          </a:p>
        </p:txBody>
      </p:sp>
      <p:sp>
        <p:nvSpPr>
          <p:cNvPr id="184" name="Google Shape;184;g120957a6ddb_0_1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WI 18 – WHITAKER BRAND</a:t>
            </a:r>
            <a:endParaRPr/>
          </a:p>
        </p:txBody>
      </p:sp>
      <p:sp>
        <p:nvSpPr>
          <p:cNvPr id="185" name="Google Shape;185;g120957a6ddb_0_17"/>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86" name="Google Shape;186;g120957a6ddb_0_17"/>
          <p:cNvSpPr txBox="1"/>
          <p:nvPr>
            <p:ph idx="2" type="body"/>
          </p:nvPr>
        </p:nvSpPr>
        <p:spPr>
          <a:xfrm>
            <a:off x="584218" y="2096446"/>
            <a:ext cx="5397600" cy="43305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 class that is executable, in Java this means it contains a Main method</a:t>
            </a:r>
            <a:endParaRPr/>
          </a:p>
          <a:p>
            <a:pPr indent="-101600" lvl="0" marL="91440" rtl="0" algn="l">
              <a:lnSpc>
                <a:spcPct val="90000"/>
              </a:lnSpc>
              <a:spcBef>
                <a:spcPts val="1400"/>
              </a:spcBef>
              <a:spcAft>
                <a:spcPts val="0"/>
              </a:spcAft>
              <a:buSzPts val="1600"/>
              <a:buChar char=" "/>
            </a:pPr>
            <a:r>
              <a:rPr lang="en-US" sz="1600">
                <a:latin typeface="Courier New"/>
                <a:ea typeface="Courier New"/>
                <a:cs typeface="Courier New"/>
                <a:sym typeface="Courier New"/>
              </a:rPr>
              <a:t>public static void main(String[] args)</a:t>
            </a:r>
            <a:endParaRPr/>
          </a:p>
          <a:p>
            <a:pPr indent="0" lvl="0" marL="91440" rtl="0" algn="l">
              <a:lnSpc>
                <a:spcPct val="90000"/>
              </a:lnSpc>
              <a:spcBef>
                <a:spcPts val="1400"/>
              </a:spcBef>
              <a:spcAft>
                <a:spcPts val="0"/>
              </a:spcAft>
              <a:buSzPts val="2200"/>
              <a:buNone/>
            </a:pPr>
            <a:r>
              <a:t/>
            </a:r>
            <a:endParaRPr/>
          </a:p>
        </p:txBody>
      </p:sp>
      <p:sp>
        <p:nvSpPr>
          <p:cNvPr id="187" name="Google Shape;187;g120957a6ddb_0_17"/>
          <p:cNvSpPr txBox="1"/>
          <p:nvPr>
            <p:ph idx="3" type="body"/>
          </p:nvPr>
        </p:nvSpPr>
        <p:spPr>
          <a:xfrm>
            <a:off x="6355830" y="1531279"/>
            <a:ext cx="5397600" cy="447600"/>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OBJECT CLASSES</a:t>
            </a:r>
            <a:endParaRPr/>
          </a:p>
        </p:txBody>
      </p:sp>
      <p:sp>
        <p:nvSpPr>
          <p:cNvPr id="188" name="Google Shape;188;g120957a6ddb_0_17"/>
          <p:cNvSpPr txBox="1"/>
          <p:nvPr>
            <p:ph idx="4" type="body"/>
          </p:nvPr>
        </p:nvSpPr>
        <p:spPr>
          <a:xfrm>
            <a:off x="6364809" y="2096446"/>
            <a:ext cx="5397600" cy="43305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 coded structure that contains data and behavior</a:t>
            </a:r>
            <a:endParaRPr/>
          </a:p>
          <a:p>
            <a:pPr indent="-139700" lvl="0" marL="91440" rtl="0" algn="l">
              <a:lnSpc>
                <a:spcPct val="90000"/>
              </a:lnSpc>
              <a:spcBef>
                <a:spcPts val="1400"/>
              </a:spcBef>
              <a:spcAft>
                <a:spcPts val="0"/>
              </a:spcAft>
              <a:buSzPts val="2200"/>
              <a:buChar char=" "/>
            </a:pPr>
            <a:r>
              <a:rPr lang="en-US"/>
              <a:t>Start with the data you want to hold, organize the things you want to enable users to do with that data</a:t>
            </a:r>
            <a:endParaRPr/>
          </a:p>
          <a:p>
            <a:pPr indent="0" lvl="0" marL="91440" rtl="0" algn="l">
              <a:lnSpc>
                <a:spcPct val="90000"/>
              </a:lnSpc>
              <a:spcBef>
                <a:spcPts val="1400"/>
              </a:spcBef>
              <a:spcAft>
                <a:spcPts val="0"/>
              </a:spcAft>
              <a:buSzPts val="2200"/>
              <a:buNone/>
            </a:pPr>
            <a:r>
              <a:t/>
            </a:r>
            <a:endParaRPr/>
          </a:p>
        </p:txBody>
      </p:sp>
      <p:pic>
        <p:nvPicPr>
          <p:cNvPr id="189" name="Google Shape;189;g120957a6ddb_0_17"/>
          <p:cNvPicPr preferRelativeResize="0"/>
          <p:nvPr/>
        </p:nvPicPr>
        <p:blipFill rotWithShape="1">
          <a:blip r:embed="rId3">
            <a:alphaModFix/>
          </a:blip>
          <a:srcRect b="0" l="0" r="0" t="0"/>
          <a:stretch/>
        </p:blipFill>
        <p:spPr>
          <a:xfrm>
            <a:off x="1351255" y="3744356"/>
            <a:ext cx="3491487" cy="2517899"/>
          </a:xfrm>
          <a:prstGeom prst="rect">
            <a:avLst/>
          </a:prstGeom>
          <a:noFill/>
          <a:ln>
            <a:noFill/>
          </a:ln>
        </p:spPr>
      </p:pic>
      <p:pic>
        <p:nvPicPr>
          <p:cNvPr id="190" name="Google Shape;190;g120957a6ddb_0_17"/>
          <p:cNvPicPr preferRelativeResize="0"/>
          <p:nvPr/>
        </p:nvPicPr>
        <p:blipFill rotWithShape="1">
          <a:blip r:embed="rId4">
            <a:alphaModFix/>
          </a:blip>
          <a:srcRect b="0" l="0" r="0" t="0"/>
          <a:stretch/>
        </p:blipFill>
        <p:spPr>
          <a:xfrm>
            <a:off x="6406342" y="4261663"/>
            <a:ext cx="5785658" cy="14699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20957a6ddb_0_3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Abstract Data Types (ADT)</a:t>
            </a:r>
            <a:endParaRPr/>
          </a:p>
        </p:txBody>
      </p:sp>
      <p:sp>
        <p:nvSpPr>
          <p:cNvPr id="197" name="Google Shape;197;g120957a6ddb_0_30"/>
          <p:cNvSpPr txBox="1"/>
          <p:nvPr>
            <p:ph idx="1" type="body"/>
          </p:nvPr>
        </p:nvSpPr>
        <p:spPr>
          <a:xfrm>
            <a:off x="575239" y="1469399"/>
            <a:ext cx="11187300" cy="48456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solidFill>
                  <a:srgbClr val="4C3282"/>
                </a:solidFill>
              </a:rPr>
              <a:t>Abstract Data Types</a:t>
            </a:r>
            <a:endParaRPr/>
          </a:p>
          <a:p>
            <a:pPr indent="-137159" lvl="1" marL="265176" rtl="0" algn="l">
              <a:lnSpc>
                <a:spcPct val="90000"/>
              </a:lnSpc>
              <a:spcBef>
                <a:spcPts val="400"/>
              </a:spcBef>
              <a:spcAft>
                <a:spcPts val="0"/>
              </a:spcAft>
              <a:buSzPts val="1800"/>
              <a:buChar char="-"/>
            </a:pPr>
            <a:r>
              <a:rPr lang="en-US"/>
              <a:t>An abstract definition for expected operations and behavior</a:t>
            </a:r>
            <a:endParaRPr/>
          </a:p>
          <a:p>
            <a:pPr indent="-137159" lvl="1" marL="265176" rtl="0" algn="l">
              <a:lnSpc>
                <a:spcPct val="90000"/>
              </a:lnSpc>
              <a:spcBef>
                <a:spcPts val="600"/>
              </a:spcBef>
              <a:spcAft>
                <a:spcPts val="0"/>
              </a:spcAft>
              <a:buSzPts val="1800"/>
              <a:buChar char="-"/>
            </a:pPr>
            <a:r>
              <a:rPr lang="en-US"/>
              <a:t>Defines the input and outputs, not the implementations</a:t>
            </a:r>
            <a:endParaRPr/>
          </a:p>
          <a:p>
            <a:pPr indent="0" lvl="0" marL="0" rtl="0" algn="l">
              <a:lnSpc>
                <a:spcPct val="90000"/>
              </a:lnSpc>
              <a:spcBef>
                <a:spcPts val="16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198" name="Google Shape;198;g120957a6ddb_0_3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descr="art08_03" id="199" name="Google Shape;199;g120957a6ddb_0_30"/>
          <p:cNvPicPr preferRelativeResize="0"/>
          <p:nvPr/>
        </p:nvPicPr>
        <p:blipFill rotWithShape="1">
          <a:blip r:embed="rId3">
            <a:alphaModFix/>
          </a:blip>
          <a:srcRect b="0" l="0" r="0" t="0"/>
          <a:stretch/>
        </p:blipFill>
        <p:spPr>
          <a:xfrm>
            <a:off x="6439451" y="3862431"/>
            <a:ext cx="5371548" cy="2198793"/>
          </a:xfrm>
          <a:prstGeom prst="rect">
            <a:avLst/>
          </a:prstGeom>
          <a:noFill/>
          <a:ln>
            <a:noFill/>
          </a:ln>
        </p:spPr>
      </p:pic>
      <p:sp>
        <p:nvSpPr>
          <p:cNvPr id="200" name="Google Shape;200;g120957a6ddb_0_30"/>
          <p:cNvSpPr/>
          <p:nvPr/>
        </p:nvSpPr>
        <p:spPr>
          <a:xfrm>
            <a:off x="484283" y="3324132"/>
            <a:ext cx="6096000" cy="1569600"/>
          </a:xfrm>
          <a:prstGeom prst="rect">
            <a:avLst/>
          </a:prstGeom>
          <a:noFill/>
          <a:ln>
            <a:noFill/>
          </a:ln>
        </p:spPr>
        <p:txBody>
          <a:bodyPr anchorCtr="0" anchor="t" bIns="45700" lIns="91425" spcFirstLastPara="1" rIns="91425" wrap="square" tIns="45700">
            <a:noAutofit/>
          </a:bodyPr>
          <a:lstStyle/>
          <a:p>
            <a:pPr indent="-137159" lvl="1" marL="265176" marR="0" rtl="0" algn="l">
              <a:lnSpc>
                <a:spcPct val="90000"/>
              </a:lnSpc>
              <a:spcBef>
                <a:spcPts val="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each element is accessible by a 0-based index</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a list has a size (number of elements that have been added)</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elements can be added to the front, back, or elsewhere</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in Java, a list can be represented as an ArrayList object</a:t>
            </a:r>
            <a:endParaRPr/>
          </a:p>
        </p:txBody>
      </p:sp>
      <p:sp>
        <p:nvSpPr>
          <p:cNvPr id="201" name="Google Shape;201;g120957a6ddb_0_30"/>
          <p:cNvSpPr/>
          <p:nvPr/>
        </p:nvSpPr>
        <p:spPr>
          <a:xfrm>
            <a:off x="575925" y="2794431"/>
            <a:ext cx="112359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rgbClr val="B6A479"/>
                </a:solidFill>
                <a:latin typeface="Quattrocento Sans"/>
                <a:ea typeface="Quattrocento Sans"/>
                <a:cs typeface="Quattrocento Sans"/>
                <a:sym typeface="Quattrocento Sans"/>
              </a:rPr>
              <a:t>Review: </a:t>
            </a:r>
            <a:r>
              <a:rPr lang="en-US" sz="2200">
                <a:solidFill>
                  <a:schemeClr val="dk1"/>
                </a:solidFill>
                <a:latin typeface="Quattrocento Sans"/>
                <a:ea typeface="Quattrocento Sans"/>
                <a:cs typeface="Quattrocento Sans"/>
                <a:sym typeface="Quattrocento Sans"/>
              </a:rPr>
              <a:t>List - a collection storing an ordered sequence of elements</a:t>
            </a:r>
            <a:endParaRPr sz="2200">
              <a:solidFill>
                <a:schemeClr val="dk1"/>
              </a:solidFill>
              <a:latin typeface="Quattrocento Sans"/>
              <a:ea typeface="Quattrocento Sans"/>
              <a:cs typeface="Quattrocento Sans"/>
              <a:sym typeface="Quattrocento Sans"/>
            </a:endParaRPr>
          </a:p>
        </p:txBody>
      </p:sp>
      <p:sp>
        <p:nvSpPr>
          <p:cNvPr id="202" name="Google Shape;202;g120957a6ddb_0_3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20957a6ddb_0_4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Interfaces</a:t>
            </a:r>
            <a:endParaRPr/>
          </a:p>
        </p:txBody>
      </p:sp>
      <p:sp>
        <p:nvSpPr>
          <p:cNvPr id="209" name="Google Shape;209;g120957a6ddb_0_41"/>
          <p:cNvSpPr txBox="1"/>
          <p:nvPr>
            <p:ph idx="1" type="body"/>
          </p:nvPr>
        </p:nvSpPr>
        <p:spPr>
          <a:xfrm>
            <a:off x="575240" y="1463857"/>
            <a:ext cx="6616200" cy="48456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interface</a:t>
            </a:r>
            <a:r>
              <a:rPr lang="en-US"/>
              <a:t>: A construct in Java that defines a set of methods that a class promises to implement</a:t>
            </a:r>
            <a:endParaRPr/>
          </a:p>
          <a:p>
            <a:pPr indent="-137159" lvl="1" marL="265176" rtl="0" algn="l">
              <a:lnSpc>
                <a:spcPct val="90000"/>
              </a:lnSpc>
              <a:spcBef>
                <a:spcPts val="400"/>
              </a:spcBef>
              <a:spcAft>
                <a:spcPts val="0"/>
              </a:spcAft>
              <a:buSzPts val="1800"/>
              <a:buChar char="-"/>
            </a:pPr>
            <a:r>
              <a:rPr lang="en-US"/>
              <a:t>Interfaces give you an is-a relationship </a:t>
            </a:r>
            <a:r>
              <a:rPr i="1" lang="en-US"/>
              <a:t>without</a:t>
            </a:r>
            <a:r>
              <a:rPr lang="en-US"/>
              <a:t> code sharing.</a:t>
            </a:r>
            <a:endParaRPr/>
          </a:p>
          <a:p>
            <a:pPr indent="-137159" lvl="2" marL="448056" rtl="0" algn="l">
              <a:lnSpc>
                <a:spcPct val="90000"/>
              </a:lnSpc>
              <a:spcBef>
                <a:spcPts val="600"/>
              </a:spcBef>
              <a:spcAft>
                <a:spcPts val="0"/>
              </a:spcAft>
              <a:buSzPts val="1400"/>
              <a:buChar char="-"/>
            </a:pPr>
            <a:r>
              <a:rPr lang="en-US"/>
              <a:t>A </a:t>
            </a:r>
            <a:r>
              <a:rPr lang="en-US">
                <a:latin typeface="Courier New"/>
                <a:ea typeface="Courier New"/>
                <a:cs typeface="Courier New"/>
                <a:sym typeface="Courier New"/>
              </a:rPr>
              <a:t>Rectangle</a:t>
            </a:r>
            <a:r>
              <a:rPr lang="en-US"/>
              <a:t> object can be treated as a </a:t>
            </a:r>
            <a:r>
              <a:rPr lang="en-US">
                <a:latin typeface="Courier New"/>
                <a:ea typeface="Courier New"/>
                <a:cs typeface="Courier New"/>
                <a:sym typeface="Courier New"/>
              </a:rPr>
              <a:t>Shape</a:t>
            </a:r>
            <a:r>
              <a:rPr lang="en-US"/>
              <a:t> but inherits no code.</a:t>
            </a:r>
            <a:endParaRPr/>
          </a:p>
          <a:p>
            <a:pPr indent="-137159" lvl="1" marL="265176" rtl="0" algn="l">
              <a:lnSpc>
                <a:spcPct val="90000"/>
              </a:lnSpc>
              <a:spcBef>
                <a:spcPts val="600"/>
              </a:spcBef>
              <a:spcAft>
                <a:spcPts val="0"/>
              </a:spcAft>
              <a:buSzPts val="1800"/>
              <a:buChar char="-"/>
            </a:pPr>
            <a:r>
              <a:rPr lang="en-US"/>
              <a:t>Analogous to non-programming idea of roles or certifications:</a:t>
            </a:r>
            <a:endParaRPr/>
          </a:p>
          <a:p>
            <a:pPr indent="-137159" lvl="2" marL="448056" rtl="0" algn="l">
              <a:lnSpc>
                <a:spcPct val="90000"/>
              </a:lnSpc>
              <a:spcBef>
                <a:spcPts val="600"/>
              </a:spcBef>
              <a:spcAft>
                <a:spcPts val="0"/>
              </a:spcAft>
              <a:buSzPts val="1400"/>
              <a:buChar char="-"/>
            </a:pPr>
            <a:r>
              <a:rPr lang="en-US"/>
              <a:t>"I'm certified as a CPA accountant.</a:t>
            </a:r>
            <a:br>
              <a:rPr lang="en-US"/>
            </a:br>
            <a:r>
              <a:rPr lang="en-US"/>
              <a:t>This assures you I know how to do taxes, audits, and consulting."</a:t>
            </a:r>
            <a:endParaRPr/>
          </a:p>
          <a:p>
            <a:pPr indent="-137159" lvl="2" marL="448056" rtl="0" algn="l">
              <a:lnSpc>
                <a:spcPct val="90000"/>
              </a:lnSpc>
              <a:spcBef>
                <a:spcPts val="600"/>
              </a:spcBef>
              <a:spcAft>
                <a:spcPts val="0"/>
              </a:spcAft>
              <a:buSzPts val="1400"/>
              <a:buChar char="-"/>
            </a:pPr>
            <a:r>
              <a:rPr lang="en-US"/>
              <a:t>"I'm 'certified' as a Shape, because I implement the Shape interface.</a:t>
            </a:r>
            <a:br>
              <a:rPr lang="en-US"/>
            </a:br>
            <a:r>
              <a:rPr lang="en-US"/>
              <a:t>This assures you I know how to compute my area and perimeter."</a:t>
            </a:r>
            <a:endParaRPr/>
          </a:p>
          <a:p>
            <a:pPr indent="-137159" lvl="1" marL="265176" rtl="0" algn="l">
              <a:lnSpc>
                <a:spcPct val="80000"/>
              </a:lnSpc>
              <a:spcBef>
                <a:spcPts val="600"/>
              </a:spcBef>
              <a:spcAft>
                <a:spcPts val="0"/>
              </a:spcAft>
              <a:buSzPts val="1800"/>
              <a:buNone/>
            </a:pPr>
            <a:r>
              <a:t/>
            </a:r>
            <a:endParaRPr>
              <a:latin typeface="Courier New"/>
              <a:ea typeface="Courier New"/>
              <a:cs typeface="Courier New"/>
              <a:sym typeface="Courier New"/>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public interface </a:t>
            </a:r>
            <a:r>
              <a:rPr b="1" lang="en-US"/>
              <a:t>name</a:t>
            </a:r>
            <a:r>
              <a:rPr lang="en-US">
                <a:latin typeface="Courier New"/>
                <a:ea typeface="Courier New"/>
                <a:cs typeface="Courier New"/>
                <a:sym typeface="Courier New"/>
              </a:rPr>
              <a:t> {</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a:t>
            </a:r>
            <a:r>
              <a:rPr lang="en-US"/>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a:t>
            </a:r>
            <a:endParaRPr sz="800">
              <a:latin typeface="Courier New"/>
              <a:ea typeface="Courier New"/>
              <a:cs typeface="Courier New"/>
              <a:sym typeface="Courier New"/>
            </a:endParaRPr>
          </a:p>
        </p:txBody>
      </p:sp>
      <p:sp>
        <p:nvSpPr>
          <p:cNvPr id="210" name="Google Shape;210;g120957a6ddb_0_4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descr="shapes" id="211" name="Google Shape;211;g120957a6ddb_0_41"/>
          <p:cNvPicPr preferRelativeResize="0"/>
          <p:nvPr/>
        </p:nvPicPr>
        <p:blipFill rotWithShape="1">
          <a:blip r:embed="rId3">
            <a:alphaModFix/>
          </a:blip>
          <a:srcRect b="0" l="0" r="0" t="0"/>
          <a:stretch/>
        </p:blipFill>
        <p:spPr>
          <a:xfrm>
            <a:off x="7652278" y="3648075"/>
            <a:ext cx="3890963" cy="2135188"/>
          </a:xfrm>
          <a:prstGeom prst="rect">
            <a:avLst/>
          </a:prstGeom>
          <a:noFill/>
          <a:ln>
            <a:noFill/>
          </a:ln>
        </p:spPr>
      </p:pic>
      <p:sp>
        <p:nvSpPr>
          <p:cNvPr id="212" name="Google Shape;212;g120957a6ddb_0_41"/>
          <p:cNvSpPr/>
          <p:nvPr/>
        </p:nvSpPr>
        <p:spPr>
          <a:xfrm>
            <a:off x="7049821" y="1303892"/>
            <a:ext cx="5095800" cy="19635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Clr>
                <a:schemeClr val="dk1"/>
              </a:buClr>
              <a:buSzPts val="2200"/>
              <a:buFont typeface="Quattrocento Sans"/>
              <a:buNone/>
            </a:pPr>
            <a:r>
              <a:rPr b="0" i="0" lang="en-US" sz="2200" u="none" cap="none" strike="noStrike">
                <a:solidFill>
                  <a:schemeClr val="dk1"/>
                </a:solidFill>
                <a:latin typeface="Quattrocento Sans"/>
                <a:ea typeface="Quattrocento Sans"/>
                <a:cs typeface="Quattrocento Sans"/>
                <a:sym typeface="Quattrocento Sans"/>
              </a:rPr>
              <a:t>Example</a:t>
            </a:r>
            <a:endParaRPr/>
          </a:p>
          <a:p>
            <a:pPr indent="0" lvl="1" marL="457200" marR="0" rtl="0" algn="l">
              <a:spcBef>
                <a:spcPts val="0"/>
              </a:spcBef>
              <a:spcAft>
                <a:spcPts val="0"/>
              </a:spcAft>
              <a:buClr>
                <a:schemeClr val="dk1"/>
              </a:buClr>
              <a:buSzPts val="2200"/>
              <a:buFont typeface="Twentieth Century"/>
              <a:buNone/>
            </a:pPr>
            <a:r>
              <a:t/>
            </a:r>
            <a:endParaRPr b="0" i="0" sz="2200" u="none" cap="none" strike="noStrike">
              <a:solidFill>
                <a:schemeClr val="dk1"/>
              </a:solidFill>
              <a:latin typeface="Quattrocento Sans"/>
              <a:ea typeface="Quattrocento Sans"/>
              <a:cs typeface="Quattrocento Sans"/>
              <a:sym typeface="Quattrocento Sans"/>
            </a:endParaRPr>
          </a:p>
          <a:p>
            <a:pPr indent="0" lvl="1" marL="457200" marR="0" rtl="0" algn="l">
              <a:lnSpc>
                <a:spcPct val="80000"/>
              </a:lnSpc>
              <a:spcBef>
                <a:spcPts val="0"/>
              </a:spcBef>
              <a:spcAft>
                <a:spcPts val="0"/>
              </a:spcAft>
              <a:buClr>
                <a:srgbClr val="B6A479"/>
              </a:buClr>
              <a:buSzPts val="1600"/>
              <a:buFont typeface="Courier New"/>
              <a:buNone/>
            </a:pPr>
            <a:r>
              <a:rPr b="1" i="0" lang="en-US" sz="1600" u="none" cap="none" strike="noStrike">
                <a:solidFill>
                  <a:srgbClr val="B6A479"/>
                </a:solidFill>
                <a:latin typeface="Courier New"/>
                <a:ea typeface="Courier New"/>
                <a:cs typeface="Courier New"/>
                <a:sym typeface="Courier New"/>
              </a:rPr>
              <a:t>// Describes features common to all // shapes.</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public interface Shape {</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double area();</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double perimeter();</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a:t>
            </a:r>
            <a:endParaRPr/>
          </a:p>
        </p:txBody>
      </p:sp>
      <p:sp>
        <p:nvSpPr>
          <p:cNvPr id="213" name="Google Shape;213;g120957a6ddb_0_4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2018-03-22T00:41:11Z</dcterms:created>
  <dc:creator>Kasey Champion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