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1762125"/>
  <p:embeddedFontLst>
    <p:embeddedFont>
      <p:font typeface="Raleway"/>
      <p:regular r:id="rId33"/>
      <p:bold r:id="rId34"/>
      <p:italic r:id="rId35"/>
      <p:boldItalic r:id="rId36"/>
    </p:embeddedFon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hPGabISZGVhu0mRg45QdwcWFWe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203158-7542-4DF4-8C85-F75071D0617A}">
  <a:tblStyle styleId="{6A203158-7542-4DF4-8C85-F75071D0617A}"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QuattrocentoSans-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QuattrocentoSans-italic.fntdata"/><Relationship Id="rId16" Type="http://schemas.openxmlformats.org/officeDocument/2006/relationships/slide" Target="slides/slide11.xml"/><Relationship Id="rId38" Type="http://schemas.openxmlformats.org/officeDocument/2006/relationships/font" Target="fonts/Quattrocento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way to communicate with other programmers, a standard that we all can agree on so we can discuss conceptual ways of organizing data</a:t>
            </a:r>
            <a:endParaRPr/>
          </a:p>
        </p:txBody>
      </p:sp>
      <p:sp>
        <p:nvSpPr>
          <p:cNvPr id="275" name="Google Shape;2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Intros (10)</a:t>
            </a:r>
            <a:endParaRPr/>
          </a:p>
          <a:p>
            <a:pPr indent="0" lvl="0" marL="0" rtl="0" algn="l">
              <a:spcBef>
                <a:spcPts val="0"/>
              </a:spcBef>
              <a:spcAft>
                <a:spcPts val="0"/>
              </a:spcAft>
              <a:buNone/>
            </a:pPr>
            <a:r>
              <a:rPr lang="en-US"/>
              <a:t> - Why learn D&amp;A (5) (ZC)</a:t>
            </a:r>
            <a:endParaRPr/>
          </a:p>
          <a:p>
            <a:pPr indent="0" lvl="0" marL="0" rtl="0" algn="l">
              <a:spcBef>
                <a:spcPts val="0"/>
              </a:spcBef>
              <a:spcAft>
                <a:spcPts val="0"/>
              </a:spcAft>
              <a:buNone/>
            </a:pPr>
            <a:r>
              <a:rPr lang="en-US"/>
              <a:t> - Meet the course staff (5)</a:t>
            </a:r>
            <a:endParaRPr/>
          </a:p>
          <a:p>
            <a:pPr indent="0" lvl="0" marL="0" rtl="0" algn="l">
              <a:spcBef>
                <a:spcPts val="0"/>
              </a:spcBef>
              <a:spcAft>
                <a:spcPts val="0"/>
              </a:spcAft>
              <a:buNone/>
            </a:pPr>
            <a:r>
              <a:rPr lang="en-US"/>
              <a:t>   - Lecturers (Each have our own slide)</a:t>
            </a:r>
            <a:endParaRPr/>
          </a:p>
          <a:p>
            <a:pPr indent="0" lvl="0" marL="0" rtl="0" algn="l">
              <a:spcBef>
                <a:spcPts val="0"/>
              </a:spcBef>
              <a:spcAft>
                <a:spcPts val="0"/>
              </a:spcAft>
              <a:buNone/>
            </a:pPr>
            <a:r>
              <a:rPr lang="en-US"/>
              <a:t>   - TAs (slide with pics and names)</a:t>
            </a:r>
            <a:endParaRPr/>
          </a:p>
          <a:p>
            <a:pPr indent="0" lvl="0" marL="0" rtl="0" algn="l">
              <a:spcBef>
                <a:spcPts val="0"/>
              </a:spcBef>
              <a:spcAft>
                <a:spcPts val="0"/>
              </a:spcAft>
              <a:buNone/>
            </a:pPr>
            <a:r>
              <a:rPr lang="en-US"/>
              <a:t>Course Administration (15) (figure out together) X</a:t>
            </a:r>
            <a:endParaRPr/>
          </a:p>
          <a:p>
            <a:pPr indent="0" lvl="0" marL="0" rtl="0" algn="l">
              <a:spcBef>
                <a:spcPts val="0"/>
              </a:spcBef>
              <a:spcAft>
                <a:spcPts val="0"/>
              </a:spcAft>
              <a:buNone/>
            </a:pPr>
            <a:r>
              <a:rPr lang="en-US"/>
              <a:t> - syllabus</a:t>
            </a:r>
            <a:endParaRPr/>
          </a:p>
          <a:p>
            <a:pPr indent="0" lvl="0" marL="0" rtl="0" algn="l">
              <a:spcBef>
                <a:spcPts val="0"/>
              </a:spcBef>
              <a:spcAft>
                <a:spcPts val="0"/>
              </a:spcAft>
              <a:buNone/>
            </a:pPr>
            <a:r>
              <a:rPr lang="en-US"/>
              <a:t> - remote logistics (trying the breakouts here if not too many students to introduce self to others?)</a:t>
            </a:r>
            <a:endParaRPr/>
          </a:p>
          <a:p>
            <a:pPr indent="0" lvl="0" marL="0" rtl="0" algn="l">
              <a:spcBef>
                <a:spcPts val="0"/>
              </a:spcBef>
              <a:spcAft>
                <a:spcPts val="0"/>
              </a:spcAft>
              <a:buNone/>
            </a:pPr>
            <a:r>
              <a:rPr lang="en-US"/>
              <a:t>A note about imposter syndrome (course culture) (5) (KC)</a:t>
            </a:r>
            <a:endParaRPr/>
          </a:p>
          <a:p>
            <a:pPr indent="0" lvl="0" marL="0" rtl="0" algn="l">
              <a:spcBef>
                <a:spcPts val="0"/>
              </a:spcBef>
              <a:spcAft>
                <a:spcPts val="0"/>
              </a:spcAft>
              <a:buNone/>
            </a:pPr>
            <a:r>
              <a:rPr lang="en-US"/>
              <a:t>Intro to Data Structures (20)</a:t>
            </a:r>
            <a:endParaRPr/>
          </a:p>
          <a:p>
            <a:pPr indent="0" lvl="0" marL="0" rtl="0" algn="l">
              <a:spcBef>
                <a:spcPts val="0"/>
              </a:spcBef>
              <a:spcAft>
                <a:spcPts val="0"/>
              </a:spcAft>
              <a:buNone/>
            </a:pPr>
            <a:r>
              <a:rPr lang="en-US"/>
              <a:t>- Definitions (KC)</a:t>
            </a:r>
            <a:endParaRPr/>
          </a:p>
          <a:p>
            <a:pPr indent="0" lvl="0" marL="0" rtl="0" algn="l">
              <a:spcBef>
                <a:spcPts val="0"/>
              </a:spcBef>
              <a:spcAft>
                <a:spcPts val="0"/>
              </a:spcAft>
              <a:buNone/>
            </a:pPr>
            <a:r>
              <a:rPr lang="en-US"/>
              <a:t>  - define data structure </a:t>
            </a:r>
            <a:endParaRPr/>
          </a:p>
          <a:p>
            <a:pPr indent="0" lvl="0" marL="0" rtl="0" algn="l">
              <a:spcBef>
                <a:spcPts val="0"/>
              </a:spcBef>
              <a:spcAft>
                <a:spcPts val="0"/>
              </a:spcAft>
              <a:buNone/>
            </a:pPr>
            <a:r>
              <a:rPr lang="en-US"/>
              <a:t>  - define ADT</a:t>
            </a:r>
            <a:endParaRPr/>
          </a:p>
          <a:p>
            <a:pPr indent="0" lvl="0" marL="0" rtl="0" algn="l">
              <a:spcBef>
                <a:spcPts val="0"/>
              </a:spcBef>
              <a:spcAft>
                <a:spcPts val="0"/>
              </a:spcAft>
              <a:buNone/>
            </a:pPr>
            <a:r>
              <a:rPr lang="en-US"/>
              <a:t>- List ADT (ZC)</a:t>
            </a:r>
            <a:endParaRPr/>
          </a:p>
          <a:p>
            <a:pPr indent="0" lvl="0" marL="0" rtl="0" algn="l">
              <a:spcBef>
                <a:spcPts val="0"/>
              </a:spcBef>
              <a:spcAft>
                <a:spcPts val="0"/>
              </a:spcAft>
              <a:buNone/>
            </a:pPr>
            <a:r>
              <a:rPr lang="en-US"/>
              <a:t>  - ArrayList implementation</a:t>
            </a:r>
            <a:endParaRPr/>
          </a:p>
          <a:p>
            <a:pPr indent="0" lvl="0" marL="0" rtl="0" algn="l">
              <a:spcBef>
                <a:spcPts val="0"/>
              </a:spcBef>
              <a:spcAft>
                <a:spcPts val="0"/>
              </a:spcAft>
              <a:buNone/>
            </a:pPr>
            <a:r>
              <a:rPr lang="en-US"/>
              <a:t>  - LinkedList implementation</a:t>
            </a:r>
            <a:endParaRPr/>
          </a:p>
        </p:txBody>
      </p:sp>
      <p:sp>
        <p:nvSpPr>
          <p:cNvPr id="138" name="Google Shape;13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8a5e72ff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18a5e72ffb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118a5e72ffb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Code up an implementation of List</a:t>
            </a:r>
            <a:endParaRPr/>
          </a:p>
        </p:txBody>
      </p:sp>
      <p:sp>
        <p:nvSpPr>
          <p:cNvPr id="346" name="Google Shape;34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f92cd0ed4_1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f92cd0ed4_1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11f92cd0ed4_1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1f92cd0ed4_1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1f92cd0ed4_1_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11f92cd0ed4_1_2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1f92cd0ed4_1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1f92cd0ed4_1_2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11f92cd0ed4_1_2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1f92cd0ed4_1_357:notes"/>
          <p:cNvSpPr/>
          <p:nvPr>
            <p:ph idx="2" type="sldImg"/>
          </p:nvPr>
        </p:nvSpPr>
        <p:spPr>
          <a:xfrm>
            <a:off x="685800" y="220266"/>
            <a:ext cx="5486400" cy="59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11f92cd0ed4_1_357:notes"/>
          <p:cNvSpPr txBox="1"/>
          <p:nvPr>
            <p:ph idx="1" type="body"/>
          </p:nvPr>
        </p:nvSpPr>
        <p:spPr>
          <a:xfrm>
            <a:off x="685800" y="848023"/>
            <a:ext cx="5486400" cy="69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11f92cd0ed4_1_357:notes"/>
          <p:cNvSpPr txBox="1"/>
          <p:nvPr>
            <p:ph idx="12" type="sldNum"/>
          </p:nvPr>
        </p:nvSpPr>
        <p:spPr>
          <a:xfrm>
            <a:off x="3884613" y="1673713"/>
            <a:ext cx="2971800" cy="885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f92cd0ed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f92cd0ed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11f92cd0ed4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7"/>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7"/>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7"/>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7"/>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2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 name="Google Shape;24;p27"/>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pic>
        <p:nvPicPr>
          <p:cNvPr descr="Cherry blossoms on Grant Lane" id="25" name="Google Shape;25;p27"/>
          <p:cNvPicPr preferRelativeResize="0"/>
          <p:nvPr/>
        </p:nvPicPr>
        <p:blipFill rotWithShape="1">
          <a:blip r:embed="rId2">
            <a:alphaModFix/>
          </a:blip>
          <a:srcRect b="13442" l="0" r="0" t="30034"/>
          <a:stretch/>
        </p:blipFill>
        <p:spPr>
          <a:xfrm>
            <a:off x="-3" y="-1"/>
            <a:ext cx="12192002" cy="45942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3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3" name="Shape 113"/>
        <p:cNvGrpSpPr/>
        <p:nvPr/>
      </p:nvGrpSpPr>
      <p:grpSpPr>
        <a:xfrm>
          <a:off x="0" y="0"/>
          <a:ext cx="0" cy="0"/>
          <a:chOff x="0" y="0"/>
          <a:chExt cx="0" cy="0"/>
        </a:xfrm>
      </p:grpSpPr>
      <p:sp>
        <p:nvSpPr>
          <p:cNvPr id="114" name="Google Shape;114;p3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7" name="Shape 117"/>
        <p:cNvGrpSpPr/>
        <p:nvPr/>
      </p:nvGrpSpPr>
      <p:grpSpPr>
        <a:xfrm>
          <a:off x="0" y="0"/>
          <a:ext cx="0" cy="0"/>
          <a:chOff x="0" y="0"/>
          <a:chExt cx="0" cy="0"/>
        </a:xfrm>
      </p:grpSpPr>
      <p:sp>
        <p:nvSpPr>
          <p:cNvPr id="118" name="Google Shape;118;p38"/>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8"/>
          <p:cNvSpPr/>
          <p:nvPr>
            <p:ph idx="2" type="pic"/>
          </p:nvPr>
        </p:nvSpPr>
        <p:spPr>
          <a:xfrm>
            <a:off x="0" y="-1"/>
            <a:ext cx="12188952" cy="4572000"/>
          </a:xfrm>
          <a:prstGeom prst="rect">
            <a:avLst/>
          </a:prstGeom>
          <a:solidFill>
            <a:srgbClr val="76CEEF"/>
          </a:solidFill>
          <a:ln>
            <a:noFill/>
          </a:ln>
        </p:spPr>
      </p:sp>
      <p:sp>
        <p:nvSpPr>
          <p:cNvPr id="120" name="Google Shape;120;p38"/>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21" name="Google Shape;121;p3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4" name="Google Shape;124;p38"/>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6" name="Shape 26"/>
        <p:cNvGrpSpPr/>
        <p:nvPr/>
      </p:nvGrpSpPr>
      <p:grpSpPr>
        <a:xfrm>
          <a:off x="0" y="0"/>
          <a:ext cx="0" cy="0"/>
          <a:chOff x="0" y="0"/>
          <a:chExt cx="0" cy="0"/>
        </a:xfrm>
      </p:grpSpPr>
      <p:sp>
        <p:nvSpPr>
          <p:cNvPr id="27" name="Google Shape;27;p28"/>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8" name="Google Shape;28;p2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1" name="Google Shape;31;p28"/>
          <p:cNvCxnSpPr/>
          <p:nvPr/>
        </p:nvCxnSpPr>
        <p:spPr>
          <a:xfrm>
            <a:off x="61415" y="753975"/>
            <a:ext cx="12008609" cy="0"/>
          </a:xfrm>
          <a:prstGeom prst="straightConnector1">
            <a:avLst/>
          </a:prstGeom>
          <a:noFill/>
          <a:ln cap="flat" cmpd="sng" w="9525">
            <a:solidFill>
              <a:srgbClr val="D8D8D8"/>
            </a:solidFill>
            <a:prstDash val="solid"/>
            <a:round/>
            <a:headEnd len="sm" w="sm" type="none"/>
            <a:tailEnd len="sm" w="sm" type="none"/>
          </a:ln>
        </p:spPr>
      </p:cxnSp>
      <p:sp>
        <p:nvSpPr>
          <p:cNvPr id="32" name="Google Shape;32;p28"/>
          <p:cNvSpPr txBox="1"/>
          <p:nvPr>
            <p:ph type="title"/>
          </p:nvPr>
        </p:nvSpPr>
        <p:spPr>
          <a:xfrm>
            <a:off x="1428134" y="263276"/>
            <a:ext cx="10334364" cy="1014667"/>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3" name="Google Shape;33;p28"/>
          <p:cNvGrpSpPr/>
          <p:nvPr/>
        </p:nvGrpSpPr>
        <p:grpSpPr>
          <a:xfrm>
            <a:off x="575239" y="475151"/>
            <a:ext cx="631298" cy="631298"/>
            <a:chOff x="1530939" y="2405329"/>
            <a:chExt cx="631298" cy="631298"/>
          </a:xfrm>
        </p:grpSpPr>
        <p:sp>
          <p:nvSpPr>
            <p:cNvPr id="34" name="Google Shape;34;p28"/>
            <p:cNvSpPr/>
            <p:nvPr/>
          </p:nvSpPr>
          <p:spPr>
            <a:xfrm>
              <a:off x="1530939" y="2405329"/>
              <a:ext cx="631298" cy="631298"/>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35" name="Google Shape;35;p28"/>
            <p:cNvGrpSpPr/>
            <p:nvPr/>
          </p:nvGrpSpPr>
          <p:grpSpPr>
            <a:xfrm>
              <a:off x="1661835" y="2536225"/>
              <a:ext cx="369505" cy="369505"/>
              <a:chOff x="2594050" y="1631825"/>
              <a:chExt cx="439625" cy="439625"/>
            </a:xfrm>
          </p:grpSpPr>
          <p:sp>
            <p:nvSpPr>
              <p:cNvPr id="36" name="Google Shape;36;p2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37" name="Google Shape;37;p2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38" name="Google Shape;38;p2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39" name="Google Shape;39;p28"/>
              <p:cNvSpPr/>
              <p:nvPr/>
            </p:nvSpPr>
            <p:spPr>
              <a:xfrm>
                <a:off x="2801675" y="1740825"/>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grpSp>
      </p:grpSp>
      <p:sp>
        <p:nvSpPr>
          <p:cNvPr id="40" name="Google Shape;40;p28"/>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2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9"/>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29"/>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ompletely blank">
    <p:spTree>
      <p:nvGrpSpPr>
        <p:cNvPr id="47" name="Shape 4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8" name="Shape 48"/>
        <p:cNvGrpSpPr/>
        <p:nvPr/>
      </p:nvGrpSpPr>
      <p:grpSpPr>
        <a:xfrm>
          <a:off x="0" y="0"/>
          <a:ext cx="0" cy="0"/>
          <a:chOff x="0" y="0"/>
          <a:chExt cx="0" cy="0"/>
        </a:xfrm>
      </p:grpSpPr>
      <p:sp>
        <p:nvSpPr>
          <p:cNvPr id="49" name="Google Shape;49;p31"/>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400"/>
              <a:buFont typeface="Quattrocento Sans"/>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1"/>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3" name="Google Shape;53;p31"/>
          <p:cNvCxnSpPr/>
          <p:nvPr/>
        </p:nvCxnSpPr>
        <p:spPr>
          <a:xfrm>
            <a:off x="138752" y="1917510"/>
            <a:ext cx="11914495" cy="0"/>
          </a:xfrm>
          <a:prstGeom prst="straightConnector1">
            <a:avLst/>
          </a:prstGeom>
          <a:noFill/>
          <a:ln cap="flat" cmpd="sng" w="19050">
            <a:solidFill>
              <a:srgbClr val="D8D8D8"/>
            </a:solidFill>
            <a:prstDash val="solid"/>
            <a:round/>
            <a:headEnd len="sm" w="sm" type="none"/>
            <a:tailEnd len="sm" w="sm" type="none"/>
          </a:ln>
        </p:spPr>
      </p:cxnSp>
      <p:grpSp>
        <p:nvGrpSpPr>
          <p:cNvPr id="54" name="Google Shape;54;p31"/>
          <p:cNvGrpSpPr/>
          <p:nvPr/>
        </p:nvGrpSpPr>
        <p:grpSpPr>
          <a:xfrm>
            <a:off x="4736398" y="555634"/>
            <a:ext cx="2723751" cy="2723751"/>
            <a:chOff x="4360460" y="449353"/>
            <a:chExt cx="3282287" cy="3282287"/>
          </a:xfrm>
        </p:grpSpPr>
        <p:sp>
          <p:nvSpPr>
            <p:cNvPr id="55" name="Google Shape;55;p31"/>
            <p:cNvSpPr/>
            <p:nvPr/>
          </p:nvSpPr>
          <p:spPr>
            <a:xfrm>
              <a:off x="4360460" y="449353"/>
              <a:ext cx="3282287" cy="3282287"/>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56" name="Google Shape;56;p31"/>
            <p:cNvGrpSpPr/>
            <p:nvPr/>
          </p:nvGrpSpPr>
          <p:grpSpPr>
            <a:xfrm>
              <a:off x="4868910" y="1003939"/>
              <a:ext cx="2265387" cy="2173113"/>
              <a:chOff x="5233525" y="4954450"/>
              <a:chExt cx="538275" cy="516350"/>
            </a:xfrm>
          </p:grpSpPr>
          <p:sp>
            <p:nvSpPr>
              <p:cNvPr id="57" name="Google Shape;57;p31"/>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8" name="Google Shape;58;p31"/>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9" name="Google Shape;59;p31"/>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0" name="Google Shape;60;p31"/>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1" name="Google Shape;61;p31"/>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2" name="Google Shape;62;p31"/>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3" name="Google Shape;63;p31"/>
              <p:cNvSpPr/>
              <p:nvPr/>
            </p:nvSpPr>
            <p:spPr>
              <a:xfrm>
                <a:off x="5367475" y="5025075"/>
                <a:ext cx="81600" cy="105975"/>
              </a:xfrm>
              <a:custGeom>
                <a:rect b="b" l="l" r="r" t="t"/>
                <a:pathLst>
                  <a:path extrusionOk="0" fill="none" h="4239" w="3264">
                    <a:moveTo>
                      <a:pt x="0" y="1"/>
                    </a:moveTo>
                    <a:lnTo>
                      <a:pt x="3264" y="4238"/>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4" name="Google Shape;64;p31"/>
              <p:cNvSpPr/>
              <p:nvPr/>
            </p:nvSpPr>
            <p:spPr>
              <a:xfrm>
                <a:off x="5567800" y="4999500"/>
                <a:ext cx="115100" cy="133975"/>
              </a:xfrm>
              <a:custGeom>
                <a:rect b="b" l="l" r="r" t="t"/>
                <a:pathLst>
                  <a:path extrusionOk="0" fill="none" h="5359" w="4604">
                    <a:moveTo>
                      <a:pt x="0" y="5359"/>
                    </a:moveTo>
                    <a:lnTo>
                      <a:pt x="4603"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5" name="Google Shape;65;p31"/>
              <p:cNvSpPr/>
              <p:nvPr/>
            </p:nvSpPr>
            <p:spPr>
              <a:xfrm>
                <a:off x="5600075" y="5217475"/>
                <a:ext cx="127275" cy="16475"/>
              </a:xfrm>
              <a:custGeom>
                <a:rect b="b" l="l" r="r" t="t"/>
                <a:pathLst>
                  <a:path extrusionOk="0" fill="none" h="659" w="5091">
                    <a:moveTo>
                      <a:pt x="5090" y="658"/>
                    </a:moveTo>
                    <a:lnTo>
                      <a:pt x="0"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6" name="Google Shape;66;p31"/>
              <p:cNvSpPr/>
              <p:nvPr/>
            </p:nvSpPr>
            <p:spPr>
              <a:xfrm>
                <a:off x="5497775" y="5299675"/>
                <a:ext cx="4900" cy="126675"/>
              </a:xfrm>
              <a:custGeom>
                <a:rect b="b" l="l" r="r" t="t"/>
                <a:pathLst>
                  <a:path extrusionOk="0" fill="none" h="5067" w="196">
                    <a:moveTo>
                      <a:pt x="0" y="5067"/>
                    </a:moveTo>
                    <a:lnTo>
                      <a:pt x="195"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7" name="Google Shape;67;p31"/>
              <p:cNvSpPr/>
              <p:nvPr/>
            </p:nvSpPr>
            <p:spPr>
              <a:xfrm>
                <a:off x="5277975" y="5241825"/>
                <a:ext cx="141275" cy="58500"/>
              </a:xfrm>
              <a:custGeom>
                <a:rect b="b" l="l" r="r" t="t"/>
                <a:pathLst>
                  <a:path extrusionOk="0" fill="none" h="2340" w="5651">
                    <a:moveTo>
                      <a:pt x="0" y="2339"/>
                    </a:moveTo>
                    <a:lnTo>
                      <a:pt x="5651"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68" name="Google Shape;68;p31"/>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9" name="Google Shape;69;p31"/>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0" name="Shape 70"/>
        <p:cNvGrpSpPr/>
        <p:nvPr/>
      </p:nvGrpSpPr>
      <p:grpSpPr>
        <a:xfrm>
          <a:off x="0" y="0"/>
          <a:ext cx="0" cy="0"/>
          <a:chOff x="0" y="0"/>
          <a:chExt cx="0" cy="0"/>
        </a:xfrm>
      </p:grpSpPr>
      <p:sp>
        <p:nvSpPr>
          <p:cNvPr id="71" name="Google Shape;71;p3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2"/>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3" name="Google Shape;73;p32"/>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6" name="Google Shape;76;p32"/>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2"/>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8" name="Google Shape;78;p32"/>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79" name="Shape 79"/>
        <p:cNvGrpSpPr/>
        <p:nvPr/>
      </p:nvGrpSpPr>
      <p:grpSpPr>
        <a:xfrm>
          <a:off x="0" y="0"/>
          <a:ext cx="0" cy="0"/>
          <a:chOff x="0" y="0"/>
          <a:chExt cx="0" cy="0"/>
        </a:xfrm>
      </p:grpSpPr>
      <p:cxnSp>
        <p:nvCxnSpPr>
          <p:cNvPr id="80" name="Google Shape;80;p33"/>
          <p:cNvCxnSpPr/>
          <p:nvPr/>
        </p:nvCxnSpPr>
        <p:spPr>
          <a:xfrm>
            <a:off x="127669" y="3557888"/>
            <a:ext cx="11914495" cy="0"/>
          </a:xfrm>
          <a:prstGeom prst="straightConnector1">
            <a:avLst/>
          </a:prstGeom>
          <a:noFill/>
          <a:ln cap="flat" cmpd="sng" w="19050">
            <a:solidFill>
              <a:srgbClr val="D8D8D8"/>
            </a:solidFill>
            <a:prstDash val="solid"/>
            <a:round/>
            <a:headEnd len="sm" w="sm" type="none"/>
            <a:tailEnd len="sm" w="sm" type="none"/>
          </a:ln>
        </p:spPr>
      </p:cxnSp>
      <p:sp>
        <p:nvSpPr>
          <p:cNvPr id="81" name="Google Shape;81;p33"/>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3200"/>
              <a:buFont typeface="Quattrocento Sans"/>
              <a:buNone/>
              <a:defRPr sz="32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3"/>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5" name="Google Shape;85;p33"/>
          <p:cNvSpPr/>
          <p:nvPr/>
        </p:nvSpPr>
        <p:spPr>
          <a:xfrm>
            <a:off x="743453" y="3050554"/>
            <a:ext cx="897775" cy="897775"/>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 name="Google Shape;86;p33"/>
          <p:cNvSpPr/>
          <p:nvPr/>
        </p:nvSpPr>
        <p:spPr>
          <a:xfrm>
            <a:off x="321425" y="60960"/>
            <a:ext cx="171797" cy="14741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87" name="Google Shape;87;p33"/>
          <p:cNvGrpSpPr/>
          <p:nvPr/>
        </p:nvGrpSpPr>
        <p:grpSpPr>
          <a:xfrm>
            <a:off x="1042384" y="3287057"/>
            <a:ext cx="299911" cy="424768"/>
            <a:chOff x="3979850" y="1598950"/>
            <a:chExt cx="356825" cy="505375"/>
          </a:xfrm>
        </p:grpSpPr>
        <p:sp>
          <p:nvSpPr>
            <p:cNvPr id="88" name="Google Shape;88;p33"/>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89" name="Google Shape;89;p33"/>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sp>
        <p:nvSpPr>
          <p:cNvPr id="90" name="Google Shape;90;p33"/>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91" name="Shape 91"/>
        <p:cNvGrpSpPr/>
        <p:nvPr/>
      </p:nvGrpSpPr>
      <p:grpSpPr>
        <a:xfrm>
          <a:off x="0" y="0"/>
          <a:ext cx="0" cy="0"/>
          <a:chOff x="0" y="0"/>
          <a:chExt cx="0" cy="0"/>
        </a:xfrm>
      </p:grpSpPr>
      <p:sp>
        <p:nvSpPr>
          <p:cNvPr id="92" name="Google Shape;92;p34"/>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4"/>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4"/>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Quattrocento Sans"/>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4"/>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96" name="Google Shape;96;p34"/>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9" name="Google Shape;99;p34"/>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pic>
        <p:nvPicPr>
          <p:cNvPr descr="UW building" id="100" name="Google Shape;100;p34"/>
          <p:cNvPicPr preferRelativeResize="0"/>
          <p:nvPr/>
        </p:nvPicPr>
        <p:blipFill rotWithShape="1">
          <a:blip r:embed="rId2">
            <a:alphaModFix/>
          </a:blip>
          <a:srcRect b="5565" l="0" r="0" t="38185"/>
          <a:stretch/>
        </p:blipFill>
        <p:spPr>
          <a:xfrm>
            <a:off x="3" y="0"/>
            <a:ext cx="12191997" cy="45720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1" name="Shape 101"/>
        <p:cNvGrpSpPr/>
        <p:nvPr/>
      </p:nvGrpSpPr>
      <p:grpSpPr>
        <a:xfrm>
          <a:off x="0" y="0"/>
          <a:ext cx="0" cy="0"/>
          <a:chOff x="0" y="0"/>
          <a:chExt cx="0" cy="0"/>
        </a:xfrm>
      </p:grpSpPr>
      <p:sp>
        <p:nvSpPr>
          <p:cNvPr id="102" name="Google Shape;102;p35"/>
          <p:cNvSpPr txBox="1"/>
          <p:nvPr>
            <p:ph idx="1" type="body"/>
          </p:nvPr>
        </p:nvSpPr>
        <p:spPr>
          <a:xfrm>
            <a:off x="634620" y="1512985"/>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35"/>
          <p:cNvSpPr txBox="1"/>
          <p:nvPr>
            <p:ph idx="2" type="body"/>
          </p:nvPr>
        </p:nvSpPr>
        <p:spPr>
          <a:xfrm>
            <a:off x="6364809" y="1512984"/>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35"/>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p3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4400"/>
              <a:buFont typeface="Quattrocento Sans"/>
              <a:buNone/>
              <a:defRPr b="0" i="0" sz="4400" u="none" cap="none" strike="noStrike">
                <a:solidFill>
                  <a:srgbClr val="0C0C0C"/>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rgbClr val="B6A479"/>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1pPr>
            <a:lvl2pPr indent="0" lvl="1"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2pPr>
            <a:lvl3pPr indent="0" lvl="2"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3pPr>
            <a:lvl4pPr indent="0" lvl="3"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4pPr>
            <a:lvl5pPr indent="0" lvl="4"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5pPr>
            <a:lvl6pPr indent="0" lvl="5"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6pPr>
            <a:lvl7pPr indent="0" lvl="6"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7pPr>
            <a:lvl8pPr indent="0" lvl="7"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8pPr>
            <a:lvl9pPr indent="0" lvl="8" marL="0" marR="0" rtl="0" algn="l">
              <a:spcBef>
                <a:spcPts val="0"/>
              </a:spcBef>
              <a:buNone/>
              <a:defRPr b="0" i="0" sz="1000" u="none" cap="none" strike="noStrike">
                <a:solidFill>
                  <a:srgbClr val="0C0C0C"/>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26"/>
          <p:cNvCxnSpPr/>
          <p:nvPr/>
        </p:nvCxnSpPr>
        <p:spPr>
          <a:xfrm rot="10800000">
            <a:off x="429491" y="172390"/>
            <a:ext cx="0" cy="1196439"/>
          </a:xfrm>
          <a:prstGeom prst="straightConnector1">
            <a:avLst/>
          </a:prstGeom>
          <a:noFill/>
          <a:ln cap="flat" cmpd="sng" w="19050">
            <a:solidFill>
              <a:srgbClr val="4C328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edstem.org/us/courses/21257/discussion/13275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s://www.realrentduwamish.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cse373@cs.washington.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alendly.com/kasey-champion" TargetMode="External"/><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0C0C0C"/>
              </a:buClr>
              <a:buSzPts val="5000"/>
              <a:buFont typeface="Quattrocento Sans"/>
              <a:buNone/>
            </a:pPr>
            <a:r>
              <a:rPr lang="en-US"/>
              <a:t>Lecture 1: Welcome!</a:t>
            </a:r>
            <a:endParaRPr/>
          </a:p>
        </p:txBody>
      </p:sp>
      <p:sp>
        <p:nvSpPr>
          <p:cNvPr id="131" name="Google Shape;131;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CSE 373: Data Structures and Algorithms</a:t>
            </a:r>
            <a:endParaRPr/>
          </a:p>
        </p:txBody>
      </p:sp>
      <p:sp>
        <p:nvSpPr>
          <p:cNvPr id="132" name="Google Shape;132;p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3" name="Google Shape;133;p1"/>
          <p:cNvSpPr txBox="1"/>
          <p:nvPr/>
        </p:nvSpPr>
        <p:spPr>
          <a:xfrm>
            <a:off x="802200" y="316525"/>
            <a:ext cx="10587600" cy="892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chemeClr val="hlink"/>
                </a:solidFill>
                <a:latin typeface="Quattrocento Sans"/>
                <a:ea typeface="Quattrocento Sans"/>
                <a:cs typeface="Quattrocento Sans"/>
                <a:sym typeface="Quattrocento Sans"/>
                <a:hlinkClick r:id="rId3"/>
              </a:rPr>
              <a:t>https://edstem.org/us/courses/21257/discussion/1327540</a:t>
            </a:r>
            <a:r>
              <a:rPr lang="en-US" sz="2300">
                <a:latin typeface="Quattrocento Sans"/>
                <a:ea typeface="Quattrocento Sans"/>
                <a:cs typeface="Quattrocento Sans"/>
                <a:sym typeface="Quattrocento Sans"/>
              </a:rPr>
              <a:t> to submit live lecture questions</a:t>
            </a:r>
            <a:endParaRPr sz="2300">
              <a:latin typeface="Quattrocento Sans"/>
              <a:ea typeface="Quattrocento Sans"/>
              <a:cs typeface="Quattrocento Sans"/>
              <a:sym typeface="Quattrocento Sans"/>
            </a:endParaRPr>
          </a:p>
        </p:txBody>
      </p:sp>
      <p:sp>
        <p:nvSpPr>
          <p:cNvPr id="134" name="Google Shape;134;p1"/>
          <p:cNvSpPr txBox="1"/>
          <p:nvPr/>
        </p:nvSpPr>
        <p:spPr>
          <a:xfrm>
            <a:off x="629700" y="1529975"/>
            <a:ext cx="10932600" cy="538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chemeClr val="hlink"/>
                </a:solidFill>
                <a:latin typeface="Quattrocento Sans"/>
                <a:ea typeface="Quattrocento Sans"/>
                <a:cs typeface="Quattrocento Sans"/>
                <a:sym typeface="Quattrocento Sans"/>
              </a:rPr>
              <a:t>PollEv.com/champk</a:t>
            </a:r>
            <a:r>
              <a:rPr lang="en-US" sz="2300">
                <a:latin typeface="Quattrocento Sans"/>
                <a:ea typeface="Quattrocento Sans"/>
                <a:cs typeface="Quattrocento Sans"/>
                <a:sym typeface="Quattrocento Sans"/>
              </a:rPr>
              <a:t> to answer the daily lecture participation question</a:t>
            </a:r>
            <a:endParaRPr sz="2300">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400"/>
              <a:buFont typeface="Quattrocento Sans"/>
              <a:buNone/>
            </a:pPr>
            <a:r>
              <a:rPr lang="en-US"/>
              <a:t>Questions?</a:t>
            </a:r>
            <a:endParaRPr/>
          </a:p>
        </p:txBody>
      </p:sp>
      <p:sp>
        <p:nvSpPr>
          <p:cNvPr id="221" name="Google Shape;221;p1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22" name="Google Shape;222;p10"/>
          <p:cNvSpPr txBox="1"/>
          <p:nvPr>
            <p:ph idx="1" type="body"/>
          </p:nvPr>
        </p:nvSpPr>
        <p:spPr>
          <a:xfrm>
            <a:off x="3315874" y="4628425"/>
            <a:ext cx="6828900" cy="146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a:t>Clarification on syllabus, General complaining/moaning</a:t>
            </a:r>
            <a:endParaRPr/>
          </a:p>
        </p:txBody>
      </p:sp>
      <p:cxnSp>
        <p:nvCxnSpPr>
          <p:cNvPr id="223" name="Google Shape;223;p10"/>
          <p:cNvCxnSpPr/>
          <p:nvPr/>
        </p:nvCxnSpPr>
        <p:spPr>
          <a:xfrm>
            <a:off x="4123113" y="4355869"/>
            <a:ext cx="3945774" cy="0"/>
          </a:xfrm>
          <a:prstGeom prst="straightConnector1">
            <a:avLst/>
          </a:prstGeom>
          <a:noFill/>
          <a:ln cap="flat" cmpd="sng" w="9525">
            <a:solidFill>
              <a:srgbClr val="4C3282"/>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What is this class about?</a:t>
            </a:r>
            <a:endParaRPr/>
          </a:p>
        </p:txBody>
      </p:sp>
      <p:sp>
        <p:nvSpPr>
          <p:cNvPr id="230" name="Google Shape;230;p11"/>
          <p:cNvSpPr txBox="1"/>
          <p:nvPr>
            <p:ph idx="1" type="body"/>
          </p:nvPr>
        </p:nvSpPr>
        <p:spPr>
          <a:xfrm>
            <a:off x="3759549" y="1683675"/>
            <a:ext cx="3910500" cy="447600"/>
          </a:xfrm>
          <a:prstGeom prst="rect">
            <a:avLst/>
          </a:prstGeom>
          <a:noFill/>
          <a:ln cap="flat" cmpd="sng" w="9525">
            <a:solidFill>
              <a:srgbClr val="4C3282"/>
            </a:solidFill>
            <a:prstDash val="solid"/>
            <a:round/>
            <a:headEnd len="sm" w="sm" type="none"/>
            <a:tailEnd len="sm" w="sm" type="none"/>
          </a:ln>
        </p:spPr>
        <p:txBody>
          <a:bodyPr anchorCtr="0" anchor="ctr" bIns="45700" lIns="137150" spcFirstLastPara="1" rIns="137150" wrap="square" tIns="45700">
            <a:normAutofit/>
          </a:bodyPr>
          <a:lstStyle/>
          <a:p>
            <a:pPr indent="0" lvl="0" marL="0" rtl="0" algn="ctr">
              <a:lnSpc>
                <a:spcPct val="90000"/>
              </a:lnSpc>
              <a:spcBef>
                <a:spcPts val="0"/>
              </a:spcBef>
              <a:spcAft>
                <a:spcPts val="0"/>
              </a:spcAft>
              <a:buSzPts val="1800"/>
              <a:buNone/>
            </a:pPr>
            <a:r>
              <a:rPr lang="en-US" sz="1300"/>
              <a:t>CSE 143 – OBJECT ORIENTED PROGRAMMING</a:t>
            </a:r>
            <a:endParaRPr sz="1300"/>
          </a:p>
        </p:txBody>
      </p:sp>
      <p:sp>
        <p:nvSpPr>
          <p:cNvPr id="231" name="Google Shape;231;p1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2" name="Google Shape;232;p11"/>
          <p:cNvSpPr txBox="1"/>
          <p:nvPr>
            <p:ph idx="2" type="body"/>
          </p:nvPr>
        </p:nvSpPr>
        <p:spPr>
          <a:xfrm>
            <a:off x="3766625" y="2248850"/>
            <a:ext cx="3910500" cy="3146100"/>
          </a:xfrm>
          <a:prstGeom prst="rect">
            <a:avLst/>
          </a:prstGeom>
          <a:noFill/>
          <a:ln cap="flat" cmpd="sng" w="9525">
            <a:solidFill>
              <a:srgbClr val="B6A479"/>
            </a:solidFill>
            <a:prstDash val="solid"/>
            <a:round/>
            <a:headEnd len="sm" w="sm" type="none"/>
            <a:tailEnd len="sm" w="sm" type="none"/>
          </a:ln>
        </p:spPr>
        <p:txBody>
          <a:bodyPr anchorCtr="0" anchor="t" bIns="45700" lIns="45700" spcFirstLastPara="1" rIns="45700" wrap="square" tIns="45700">
            <a:normAutofit/>
          </a:bodyPr>
          <a:lstStyle/>
          <a:p>
            <a:pPr indent="-120650" lvl="1" marL="265176" rtl="0" algn="l">
              <a:lnSpc>
                <a:spcPct val="90000"/>
              </a:lnSpc>
              <a:spcBef>
                <a:spcPts val="0"/>
              </a:spcBef>
              <a:spcAft>
                <a:spcPts val="0"/>
              </a:spcAft>
              <a:buSzPts val="1900"/>
              <a:buChar char="-"/>
            </a:pPr>
            <a:r>
              <a:rPr lang="en-US" sz="1900"/>
              <a:t>Classes and Interfaces</a:t>
            </a:r>
            <a:endParaRPr sz="1300"/>
          </a:p>
          <a:p>
            <a:pPr indent="-120650" lvl="1" marL="265176" rtl="0" algn="l">
              <a:lnSpc>
                <a:spcPct val="90000"/>
              </a:lnSpc>
              <a:spcBef>
                <a:spcPts val="600"/>
              </a:spcBef>
              <a:spcAft>
                <a:spcPts val="0"/>
              </a:spcAft>
              <a:buSzPts val="1900"/>
              <a:buChar char="-"/>
            </a:pPr>
            <a:r>
              <a:rPr lang="en-US" sz="1900"/>
              <a:t>Methods, variables and conditionals</a:t>
            </a:r>
            <a:endParaRPr sz="1300"/>
          </a:p>
          <a:p>
            <a:pPr indent="-120650" lvl="1" marL="265176" rtl="0" algn="l">
              <a:lnSpc>
                <a:spcPct val="90000"/>
              </a:lnSpc>
              <a:spcBef>
                <a:spcPts val="600"/>
              </a:spcBef>
              <a:spcAft>
                <a:spcPts val="0"/>
              </a:spcAft>
              <a:buSzPts val="1900"/>
              <a:buChar char="-"/>
            </a:pPr>
            <a:r>
              <a:rPr lang="en-US" sz="1900"/>
              <a:t>Loops and recursion</a:t>
            </a:r>
            <a:endParaRPr sz="1300"/>
          </a:p>
          <a:p>
            <a:pPr indent="-120650" lvl="1" marL="265176" rtl="0" algn="l">
              <a:lnSpc>
                <a:spcPct val="90000"/>
              </a:lnSpc>
              <a:spcBef>
                <a:spcPts val="600"/>
              </a:spcBef>
              <a:spcAft>
                <a:spcPts val="0"/>
              </a:spcAft>
              <a:buSzPts val="1900"/>
              <a:buChar char="-"/>
            </a:pPr>
            <a:r>
              <a:rPr lang="en-US" sz="1900"/>
              <a:t>Linked lists and binary trees</a:t>
            </a:r>
            <a:endParaRPr sz="1300"/>
          </a:p>
          <a:p>
            <a:pPr indent="-120650" lvl="1" marL="265176" rtl="0" algn="l">
              <a:lnSpc>
                <a:spcPct val="90000"/>
              </a:lnSpc>
              <a:spcBef>
                <a:spcPts val="600"/>
              </a:spcBef>
              <a:spcAft>
                <a:spcPts val="0"/>
              </a:spcAft>
              <a:buSzPts val="1900"/>
              <a:buChar char="-"/>
            </a:pPr>
            <a:r>
              <a:rPr lang="en-US" sz="1900"/>
              <a:t>Sorting and Searching</a:t>
            </a:r>
            <a:endParaRPr sz="1300"/>
          </a:p>
          <a:p>
            <a:pPr indent="-120650" lvl="1" marL="265176" rtl="0" algn="l">
              <a:lnSpc>
                <a:spcPct val="90000"/>
              </a:lnSpc>
              <a:spcBef>
                <a:spcPts val="600"/>
              </a:spcBef>
              <a:spcAft>
                <a:spcPts val="0"/>
              </a:spcAft>
              <a:buSzPts val="1900"/>
              <a:buChar char="-"/>
            </a:pPr>
            <a:r>
              <a:rPr lang="en-US" sz="1900"/>
              <a:t>O(n) analysis</a:t>
            </a:r>
            <a:endParaRPr sz="1300"/>
          </a:p>
          <a:p>
            <a:pPr indent="-120650" lvl="1" marL="265176" rtl="0" algn="l">
              <a:lnSpc>
                <a:spcPct val="90000"/>
              </a:lnSpc>
              <a:spcBef>
                <a:spcPts val="600"/>
              </a:spcBef>
              <a:spcAft>
                <a:spcPts val="0"/>
              </a:spcAft>
              <a:buSzPts val="1900"/>
              <a:buChar char="-"/>
            </a:pPr>
            <a:r>
              <a:rPr lang="en-US" sz="1900"/>
              <a:t>Generics</a:t>
            </a:r>
            <a:endParaRPr sz="1300"/>
          </a:p>
        </p:txBody>
      </p:sp>
      <p:sp>
        <p:nvSpPr>
          <p:cNvPr id="233" name="Google Shape;233;p11"/>
          <p:cNvSpPr txBox="1"/>
          <p:nvPr>
            <p:ph idx="3" type="body"/>
          </p:nvPr>
        </p:nvSpPr>
        <p:spPr>
          <a:xfrm>
            <a:off x="7966549" y="1683800"/>
            <a:ext cx="3910500" cy="447600"/>
          </a:xfrm>
          <a:prstGeom prst="rect">
            <a:avLst/>
          </a:prstGeom>
          <a:noFill/>
          <a:ln cap="flat" cmpd="sng" w="9525">
            <a:solidFill>
              <a:srgbClr val="4C3282"/>
            </a:solidFill>
            <a:prstDash val="solid"/>
            <a:round/>
            <a:headEnd len="sm" w="sm" type="none"/>
            <a:tailEnd len="sm" w="sm" type="none"/>
          </a:ln>
        </p:spPr>
        <p:txBody>
          <a:bodyPr anchorCtr="0" anchor="ctr" bIns="45700" lIns="137150" spcFirstLastPara="1" rIns="137150" wrap="square" tIns="45700">
            <a:normAutofit/>
          </a:bodyPr>
          <a:lstStyle/>
          <a:p>
            <a:pPr indent="0" lvl="0" marL="0" rtl="0" algn="ctr">
              <a:lnSpc>
                <a:spcPct val="90000"/>
              </a:lnSpc>
              <a:spcBef>
                <a:spcPts val="0"/>
              </a:spcBef>
              <a:spcAft>
                <a:spcPts val="0"/>
              </a:spcAft>
              <a:buSzPts val="1800"/>
              <a:buNone/>
            </a:pPr>
            <a:r>
              <a:rPr lang="en-US" sz="1300"/>
              <a:t>CSE 373 – DATA STRUCTURES AND ALGORITHMS</a:t>
            </a:r>
            <a:endParaRPr sz="1300"/>
          </a:p>
        </p:txBody>
      </p:sp>
      <p:sp>
        <p:nvSpPr>
          <p:cNvPr id="234" name="Google Shape;234;p11"/>
          <p:cNvSpPr txBox="1"/>
          <p:nvPr>
            <p:ph idx="4" type="body"/>
          </p:nvPr>
        </p:nvSpPr>
        <p:spPr>
          <a:xfrm>
            <a:off x="7966550" y="2248850"/>
            <a:ext cx="3910500" cy="3146100"/>
          </a:xfrm>
          <a:prstGeom prst="rect">
            <a:avLst/>
          </a:prstGeom>
          <a:noFill/>
          <a:ln cap="flat" cmpd="sng" w="9525">
            <a:solidFill>
              <a:srgbClr val="B6A479"/>
            </a:solidFill>
            <a:prstDash val="solid"/>
            <a:round/>
            <a:headEnd len="sm" w="sm" type="none"/>
            <a:tailEnd len="sm" w="sm" type="none"/>
          </a:ln>
        </p:spPr>
        <p:txBody>
          <a:bodyPr anchorCtr="0" anchor="t" bIns="45700" lIns="45700" spcFirstLastPara="1" rIns="45700" wrap="square" tIns="45700">
            <a:normAutofit/>
          </a:bodyPr>
          <a:lstStyle/>
          <a:p>
            <a:pPr indent="-120650" lvl="1" marL="265176" rtl="0" algn="l">
              <a:lnSpc>
                <a:spcPct val="90000"/>
              </a:lnSpc>
              <a:spcBef>
                <a:spcPts val="0"/>
              </a:spcBef>
              <a:spcAft>
                <a:spcPts val="0"/>
              </a:spcAft>
              <a:buSzPts val="1900"/>
              <a:buChar char="-"/>
            </a:pPr>
            <a:r>
              <a:rPr lang="en-US" sz="1900"/>
              <a:t>Design decisions</a:t>
            </a:r>
            <a:endParaRPr sz="1300"/>
          </a:p>
          <a:p>
            <a:pPr indent="-120650" lvl="1" marL="265176" rtl="0" algn="l">
              <a:lnSpc>
                <a:spcPct val="90000"/>
              </a:lnSpc>
              <a:spcBef>
                <a:spcPts val="600"/>
              </a:spcBef>
              <a:spcAft>
                <a:spcPts val="0"/>
              </a:spcAft>
              <a:buSzPts val="1900"/>
              <a:buChar char="-"/>
            </a:pPr>
            <a:r>
              <a:rPr lang="en-US" sz="1900"/>
              <a:t>Design analysis</a:t>
            </a:r>
            <a:endParaRPr sz="1300"/>
          </a:p>
          <a:p>
            <a:pPr indent="-120650" lvl="1" marL="265176" rtl="0" algn="l">
              <a:lnSpc>
                <a:spcPct val="90000"/>
              </a:lnSpc>
              <a:spcBef>
                <a:spcPts val="600"/>
              </a:spcBef>
              <a:spcAft>
                <a:spcPts val="0"/>
              </a:spcAft>
              <a:buSzPts val="1900"/>
              <a:buChar char="-"/>
            </a:pPr>
            <a:r>
              <a:rPr lang="en-US" sz="1900"/>
              <a:t>Implementations of data structures</a:t>
            </a:r>
            <a:endParaRPr sz="1300"/>
          </a:p>
          <a:p>
            <a:pPr indent="-120650" lvl="1" marL="265176" rtl="0" algn="l">
              <a:lnSpc>
                <a:spcPct val="90000"/>
              </a:lnSpc>
              <a:spcBef>
                <a:spcPts val="600"/>
              </a:spcBef>
              <a:spcAft>
                <a:spcPts val="0"/>
              </a:spcAft>
              <a:buSzPts val="1900"/>
              <a:buChar char="-"/>
            </a:pPr>
            <a:r>
              <a:rPr lang="en-US" sz="1900"/>
              <a:t>Debugging and testing</a:t>
            </a:r>
            <a:endParaRPr sz="1300"/>
          </a:p>
          <a:p>
            <a:pPr indent="-120650" lvl="1" marL="265176" rtl="0" algn="l">
              <a:lnSpc>
                <a:spcPct val="90000"/>
              </a:lnSpc>
              <a:spcBef>
                <a:spcPts val="600"/>
              </a:spcBef>
              <a:spcAft>
                <a:spcPts val="0"/>
              </a:spcAft>
              <a:buSzPts val="1900"/>
              <a:buChar char="-"/>
            </a:pPr>
            <a:r>
              <a:rPr lang="en-US" sz="1900"/>
              <a:t>Abstract Data Types</a:t>
            </a:r>
            <a:endParaRPr sz="1300"/>
          </a:p>
          <a:p>
            <a:pPr indent="-120650" lvl="1" marL="265176" rtl="0" algn="l">
              <a:lnSpc>
                <a:spcPct val="90000"/>
              </a:lnSpc>
              <a:spcBef>
                <a:spcPts val="600"/>
              </a:spcBef>
              <a:spcAft>
                <a:spcPts val="0"/>
              </a:spcAft>
              <a:buSzPts val="1900"/>
              <a:buChar char="-"/>
            </a:pPr>
            <a:r>
              <a:rPr lang="en-US" sz="1900"/>
              <a:t>Code Modeling</a:t>
            </a:r>
            <a:endParaRPr sz="1300"/>
          </a:p>
          <a:p>
            <a:pPr indent="-120650" lvl="1" marL="265176" rtl="0" algn="l">
              <a:lnSpc>
                <a:spcPct val="90000"/>
              </a:lnSpc>
              <a:spcBef>
                <a:spcPts val="600"/>
              </a:spcBef>
              <a:spcAft>
                <a:spcPts val="0"/>
              </a:spcAft>
              <a:buSzPts val="1900"/>
              <a:buChar char="-"/>
            </a:pPr>
            <a:r>
              <a:rPr lang="en-US" sz="1900"/>
              <a:t>Complexity Analysis</a:t>
            </a:r>
            <a:endParaRPr sz="1300"/>
          </a:p>
          <a:p>
            <a:pPr indent="-120650" lvl="1" marL="265176" rtl="0" algn="l">
              <a:lnSpc>
                <a:spcPct val="90000"/>
              </a:lnSpc>
              <a:spcBef>
                <a:spcPts val="600"/>
              </a:spcBef>
              <a:spcAft>
                <a:spcPts val="0"/>
              </a:spcAft>
              <a:buSzPts val="1900"/>
              <a:buChar char="-"/>
            </a:pPr>
            <a:r>
              <a:rPr lang="en-US" sz="1900"/>
              <a:t>Software Engineering Practices</a:t>
            </a:r>
            <a:endParaRPr sz="1300"/>
          </a:p>
        </p:txBody>
      </p:sp>
      <p:sp>
        <p:nvSpPr>
          <p:cNvPr id="235" name="Google Shape;235;p1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
        <p:nvSpPr>
          <p:cNvPr id="236" name="Google Shape;236;p11"/>
          <p:cNvSpPr txBox="1"/>
          <p:nvPr>
            <p:ph idx="1" type="body"/>
          </p:nvPr>
        </p:nvSpPr>
        <p:spPr>
          <a:xfrm>
            <a:off x="462449" y="1683675"/>
            <a:ext cx="3000600" cy="447600"/>
          </a:xfrm>
          <a:prstGeom prst="rect">
            <a:avLst/>
          </a:prstGeom>
          <a:noFill/>
          <a:ln cap="flat" cmpd="sng" w="9525">
            <a:solidFill>
              <a:srgbClr val="4C3282"/>
            </a:solidFill>
            <a:prstDash val="solid"/>
            <a:round/>
            <a:headEnd len="sm" w="sm" type="none"/>
            <a:tailEnd len="sm" w="sm" type="none"/>
          </a:ln>
        </p:spPr>
        <p:txBody>
          <a:bodyPr anchorCtr="0" anchor="ctr" bIns="45700" lIns="137150" spcFirstLastPara="1" rIns="137150" wrap="square" tIns="45700">
            <a:normAutofit/>
          </a:bodyPr>
          <a:lstStyle/>
          <a:p>
            <a:pPr indent="0" lvl="0" marL="0" rtl="0" algn="ctr">
              <a:lnSpc>
                <a:spcPct val="90000"/>
              </a:lnSpc>
              <a:spcBef>
                <a:spcPts val="0"/>
              </a:spcBef>
              <a:spcAft>
                <a:spcPts val="0"/>
              </a:spcAft>
              <a:buSzPts val="1800"/>
              <a:buNone/>
            </a:pPr>
            <a:r>
              <a:rPr lang="en-US" sz="1300"/>
              <a:t>CSE 142 – INTRO TO PROGRAMMING</a:t>
            </a:r>
            <a:endParaRPr sz="1300"/>
          </a:p>
        </p:txBody>
      </p:sp>
      <p:sp>
        <p:nvSpPr>
          <p:cNvPr id="237" name="Google Shape;237;p11"/>
          <p:cNvSpPr txBox="1"/>
          <p:nvPr>
            <p:ph idx="2" type="body"/>
          </p:nvPr>
        </p:nvSpPr>
        <p:spPr>
          <a:xfrm>
            <a:off x="462450" y="2248850"/>
            <a:ext cx="3000600" cy="3146100"/>
          </a:xfrm>
          <a:prstGeom prst="rect">
            <a:avLst/>
          </a:prstGeom>
          <a:noFill/>
          <a:ln cap="flat" cmpd="sng" w="9525">
            <a:solidFill>
              <a:srgbClr val="B6A479"/>
            </a:solidFill>
            <a:prstDash val="solid"/>
            <a:round/>
            <a:headEnd len="sm" w="sm" type="none"/>
            <a:tailEnd len="sm" w="sm" type="none"/>
          </a:ln>
        </p:spPr>
        <p:txBody>
          <a:bodyPr anchorCtr="0" anchor="t" bIns="45700" lIns="45700" spcFirstLastPara="1" rIns="45700" wrap="square" tIns="45700">
            <a:normAutofit/>
          </a:bodyPr>
          <a:lstStyle/>
          <a:p>
            <a:pPr indent="-120650" lvl="1" marL="265176" rtl="0" algn="l">
              <a:lnSpc>
                <a:spcPct val="90000"/>
              </a:lnSpc>
              <a:spcBef>
                <a:spcPts val="600"/>
              </a:spcBef>
              <a:spcAft>
                <a:spcPts val="0"/>
              </a:spcAft>
              <a:buSzPts val="1900"/>
              <a:buChar char="-"/>
            </a:pPr>
            <a:r>
              <a:rPr lang="en-US" sz="1900"/>
              <a:t>Java syntax</a:t>
            </a:r>
            <a:endParaRPr sz="1900"/>
          </a:p>
          <a:p>
            <a:pPr indent="-120650" lvl="1" marL="265176" rtl="0" algn="l">
              <a:lnSpc>
                <a:spcPct val="90000"/>
              </a:lnSpc>
              <a:spcBef>
                <a:spcPts val="600"/>
              </a:spcBef>
              <a:spcAft>
                <a:spcPts val="0"/>
              </a:spcAft>
              <a:buSzPts val="1900"/>
              <a:buChar char="-"/>
            </a:pPr>
            <a:r>
              <a:rPr lang="en-US" sz="1900"/>
              <a:t>Methods</a:t>
            </a:r>
            <a:endParaRPr sz="1900"/>
          </a:p>
          <a:p>
            <a:pPr indent="-120650" lvl="1" marL="265176" rtl="0" algn="l">
              <a:lnSpc>
                <a:spcPct val="90000"/>
              </a:lnSpc>
              <a:spcBef>
                <a:spcPts val="600"/>
              </a:spcBef>
              <a:spcAft>
                <a:spcPts val="0"/>
              </a:spcAft>
              <a:buSzPts val="1900"/>
              <a:buChar char="-"/>
            </a:pPr>
            <a:r>
              <a:rPr lang="en-US" sz="1900"/>
              <a:t>Variables</a:t>
            </a:r>
            <a:endParaRPr sz="1900"/>
          </a:p>
          <a:p>
            <a:pPr indent="-120650" lvl="1" marL="265176" rtl="0" algn="l">
              <a:lnSpc>
                <a:spcPct val="90000"/>
              </a:lnSpc>
              <a:spcBef>
                <a:spcPts val="600"/>
              </a:spcBef>
              <a:spcAft>
                <a:spcPts val="0"/>
              </a:spcAft>
              <a:buSzPts val="1900"/>
              <a:buChar char="-"/>
            </a:pPr>
            <a:r>
              <a:rPr lang="en-US" sz="1900"/>
              <a:t>Parameters &amp; Returns</a:t>
            </a:r>
            <a:endParaRPr sz="1900"/>
          </a:p>
          <a:p>
            <a:pPr indent="-120650" lvl="1" marL="265176" rtl="0" algn="l">
              <a:lnSpc>
                <a:spcPct val="90000"/>
              </a:lnSpc>
              <a:spcBef>
                <a:spcPts val="600"/>
              </a:spcBef>
              <a:spcAft>
                <a:spcPts val="0"/>
              </a:spcAft>
              <a:buSzPts val="1900"/>
              <a:buChar char="-"/>
            </a:pPr>
            <a:r>
              <a:rPr lang="en-US" sz="1900"/>
              <a:t>File IO</a:t>
            </a:r>
            <a:endParaRPr sz="1900"/>
          </a:p>
          <a:p>
            <a:pPr indent="-120650" lvl="1" marL="265176" rtl="0" algn="l">
              <a:lnSpc>
                <a:spcPct val="90000"/>
              </a:lnSpc>
              <a:spcBef>
                <a:spcPts val="600"/>
              </a:spcBef>
              <a:spcAft>
                <a:spcPts val="0"/>
              </a:spcAft>
              <a:buSzPts val="1900"/>
              <a:buChar char="-"/>
            </a:pPr>
            <a:r>
              <a:rPr lang="en-US" sz="1900"/>
              <a:t>Scanner</a:t>
            </a:r>
            <a:endParaRPr sz="1900"/>
          </a:p>
          <a:p>
            <a:pPr indent="-120650" lvl="1" marL="265176" rtl="0" algn="l">
              <a:lnSpc>
                <a:spcPct val="90000"/>
              </a:lnSpc>
              <a:spcBef>
                <a:spcPts val="600"/>
              </a:spcBef>
              <a:spcAft>
                <a:spcPts val="0"/>
              </a:spcAft>
              <a:buSzPts val="1900"/>
              <a:buChar char="-"/>
            </a:pPr>
            <a:r>
              <a:rPr lang="en-US" sz="1900"/>
              <a:t>Arrays</a:t>
            </a:r>
            <a:endParaRPr sz="1900"/>
          </a:p>
        </p:txBody>
      </p:sp>
      <p:sp>
        <p:nvSpPr>
          <p:cNvPr id="238" name="Google Shape;238;p11"/>
          <p:cNvSpPr txBox="1"/>
          <p:nvPr/>
        </p:nvSpPr>
        <p:spPr>
          <a:xfrm>
            <a:off x="1475850" y="5394950"/>
            <a:ext cx="973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solidFill>
                  <a:srgbClr val="4C3282"/>
                </a:solidFill>
                <a:latin typeface="Quattrocento Sans"/>
                <a:ea typeface="Quattrocento Sans"/>
                <a:cs typeface="Quattrocento Sans"/>
                <a:sym typeface="Quattrocento Sans"/>
              </a:rPr>
              <a:t>Vocab</a:t>
            </a:r>
            <a:endParaRPr b="1" sz="1900">
              <a:solidFill>
                <a:srgbClr val="4C3282"/>
              </a:solidFill>
              <a:latin typeface="Quattrocento Sans"/>
              <a:ea typeface="Quattrocento Sans"/>
              <a:cs typeface="Quattrocento Sans"/>
              <a:sym typeface="Quattrocento Sans"/>
            </a:endParaRPr>
          </a:p>
        </p:txBody>
      </p:sp>
      <p:sp>
        <p:nvSpPr>
          <p:cNvPr id="239" name="Google Shape;239;p11"/>
          <p:cNvSpPr txBox="1"/>
          <p:nvPr/>
        </p:nvSpPr>
        <p:spPr>
          <a:xfrm>
            <a:off x="5077175" y="5394950"/>
            <a:ext cx="12894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solidFill>
                  <a:srgbClr val="4C3282"/>
                </a:solidFill>
                <a:latin typeface="Quattrocento Sans"/>
                <a:ea typeface="Quattrocento Sans"/>
                <a:cs typeface="Quattrocento Sans"/>
                <a:sym typeface="Quattrocento Sans"/>
              </a:rPr>
              <a:t>Grammar</a:t>
            </a:r>
            <a:endParaRPr b="1" sz="1900">
              <a:solidFill>
                <a:srgbClr val="4C3282"/>
              </a:solidFill>
              <a:latin typeface="Quattrocento Sans"/>
              <a:ea typeface="Quattrocento Sans"/>
              <a:cs typeface="Quattrocento Sans"/>
              <a:sym typeface="Quattrocento Sans"/>
            </a:endParaRPr>
          </a:p>
        </p:txBody>
      </p:sp>
      <p:sp>
        <p:nvSpPr>
          <p:cNvPr id="240" name="Google Shape;240;p11"/>
          <p:cNvSpPr txBox="1"/>
          <p:nvPr/>
        </p:nvSpPr>
        <p:spPr>
          <a:xfrm>
            <a:off x="8915400" y="5394950"/>
            <a:ext cx="21396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solidFill>
                  <a:srgbClr val="4C3282"/>
                </a:solidFill>
                <a:latin typeface="Quattrocento Sans"/>
                <a:ea typeface="Quattrocento Sans"/>
                <a:cs typeface="Quattrocento Sans"/>
                <a:sym typeface="Quattrocento Sans"/>
              </a:rPr>
              <a:t>Creative Writing</a:t>
            </a:r>
            <a:endParaRPr b="1" sz="1900">
              <a:solidFill>
                <a:srgbClr val="4C3282"/>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C0C0C"/>
              </a:buClr>
              <a:buSzPts val="3200"/>
              <a:buFont typeface="Quattrocento Sans"/>
              <a:buNone/>
            </a:pPr>
            <a:r>
              <a:rPr lang="en-US"/>
              <a:t>Data Structures and Algorithms</a:t>
            </a:r>
            <a:endParaRPr/>
          </a:p>
        </p:txBody>
      </p:sp>
      <p:sp>
        <p:nvSpPr>
          <p:cNvPr id="247" name="Google Shape;247;p1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8" name="Google Shape;248;p12"/>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What are they anyway?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Basic Definitions</a:t>
            </a:r>
            <a:endParaRPr/>
          </a:p>
        </p:txBody>
      </p:sp>
      <p:sp>
        <p:nvSpPr>
          <p:cNvPr id="255" name="Google Shape;255;p13"/>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solidFill>
                  <a:srgbClr val="4C3282"/>
                </a:solidFill>
              </a:rPr>
              <a:t>Data Structure</a:t>
            </a:r>
            <a:endParaRPr/>
          </a:p>
          <a:p>
            <a:pPr indent="-152400" lvl="1" marL="265176" rtl="0" algn="l">
              <a:lnSpc>
                <a:spcPct val="90000"/>
              </a:lnSpc>
              <a:spcBef>
                <a:spcPts val="400"/>
              </a:spcBef>
              <a:spcAft>
                <a:spcPts val="0"/>
              </a:spcAft>
              <a:buSzPts val="2400"/>
              <a:buChar char="-"/>
            </a:pPr>
            <a:r>
              <a:rPr lang="en-US" sz="2400"/>
              <a:t>A way of organizing and storing data</a:t>
            </a:r>
            <a:endParaRPr/>
          </a:p>
          <a:p>
            <a:pPr indent="-152400" lvl="1" marL="265176" rtl="0" algn="l">
              <a:lnSpc>
                <a:spcPct val="90000"/>
              </a:lnSpc>
              <a:spcBef>
                <a:spcPts val="600"/>
              </a:spcBef>
              <a:spcAft>
                <a:spcPts val="0"/>
              </a:spcAft>
              <a:buSzPts val="2400"/>
              <a:buChar char="-"/>
            </a:pPr>
            <a:r>
              <a:rPr lang="en-US" sz="2400"/>
              <a:t>Examples from CSE 14X: arrays, linked lists, stacks, queues, trees</a:t>
            </a:r>
            <a:endParaRPr/>
          </a:p>
          <a:p>
            <a:pPr indent="0" lvl="0" marL="91440" rtl="0" algn="l">
              <a:lnSpc>
                <a:spcPct val="90000"/>
              </a:lnSpc>
              <a:spcBef>
                <a:spcPts val="1600"/>
              </a:spcBef>
              <a:spcAft>
                <a:spcPts val="0"/>
              </a:spcAft>
              <a:buSzPts val="2800"/>
              <a:buNone/>
            </a:pPr>
            <a:r>
              <a:t/>
            </a:r>
            <a:endParaRPr sz="2800">
              <a:solidFill>
                <a:srgbClr val="4C3282"/>
              </a:solidFill>
            </a:endParaRPr>
          </a:p>
          <a:p>
            <a:pPr indent="-177800" lvl="0" marL="91440" rtl="0" algn="l">
              <a:lnSpc>
                <a:spcPct val="90000"/>
              </a:lnSpc>
              <a:spcBef>
                <a:spcPts val="1400"/>
              </a:spcBef>
              <a:spcAft>
                <a:spcPts val="0"/>
              </a:spcAft>
              <a:buSzPts val="2800"/>
              <a:buChar char=" "/>
            </a:pPr>
            <a:r>
              <a:rPr lang="en-US" sz="2800">
                <a:solidFill>
                  <a:srgbClr val="4C3282"/>
                </a:solidFill>
              </a:rPr>
              <a:t>Algorithm</a:t>
            </a:r>
            <a:endParaRPr/>
          </a:p>
          <a:p>
            <a:pPr indent="-152400" lvl="1" marL="265176" rtl="0" algn="l">
              <a:lnSpc>
                <a:spcPct val="90000"/>
              </a:lnSpc>
              <a:spcBef>
                <a:spcPts val="400"/>
              </a:spcBef>
              <a:spcAft>
                <a:spcPts val="0"/>
              </a:spcAft>
              <a:buSzPts val="2400"/>
              <a:buChar char="-"/>
            </a:pPr>
            <a:r>
              <a:rPr lang="en-US" sz="2400"/>
              <a:t>A series of precise instructions to produce to a specific outcome</a:t>
            </a:r>
            <a:endParaRPr/>
          </a:p>
          <a:p>
            <a:pPr indent="-152400" lvl="1" marL="265176" rtl="0" algn="l">
              <a:lnSpc>
                <a:spcPct val="90000"/>
              </a:lnSpc>
              <a:spcBef>
                <a:spcPts val="600"/>
              </a:spcBef>
              <a:spcAft>
                <a:spcPts val="0"/>
              </a:spcAft>
              <a:buSzPts val="2400"/>
              <a:buChar char="-"/>
            </a:pPr>
            <a:r>
              <a:rPr lang="en-US" sz="2400"/>
              <a:t>Examples from CSE 14X: binary search, merge sort, recursive backtracking</a:t>
            </a:r>
            <a:endParaRPr/>
          </a:p>
        </p:txBody>
      </p:sp>
      <p:sp>
        <p:nvSpPr>
          <p:cNvPr id="256" name="Google Shape;256;p1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57" name="Google Shape;257;p1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Clients vs Objects</a:t>
            </a:r>
            <a:endParaRPr/>
          </a:p>
        </p:txBody>
      </p:sp>
      <p:sp>
        <p:nvSpPr>
          <p:cNvPr id="264" name="Google Shape;264;p14"/>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CLIENT CLASSES</a:t>
            </a:r>
            <a:endParaRPr/>
          </a:p>
        </p:txBody>
      </p:sp>
      <p:sp>
        <p:nvSpPr>
          <p:cNvPr id="265" name="Google Shape;265;p1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WI 18 – WHITAKER BRAND</a:t>
            </a:r>
            <a:endParaRPr/>
          </a:p>
        </p:txBody>
      </p:sp>
      <p:sp>
        <p:nvSpPr>
          <p:cNvPr id="266" name="Google Shape;266;p1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7" name="Google Shape;267;p14"/>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 class that is executable, in Java this means it contains a Main method</a:t>
            </a:r>
            <a:endParaRPr/>
          </a:p>
          <a:p>
            <a:pPr indent="-101600" lvl="0" marL="91440" rtl="0" algn="l">
              <a:lnSpc>
                <a:spcPct val="90000"/>
              </a:lnSpc>
              <a:spcBef>
                <a:spcPts val="1400"/>
              </a:spcBef>
              <a:spcAft>
                <a:spcPts val="0"/>
              </a:spcAft>
              <a:buSzPts val="1600"/>
              <a:buChar char=" "/>
            </a:pPr>
            <a:r>
              <a:rPr lang="en-US" sz="1600">
                <a:latin typeface="Courier New"/>
                <a:ea typeface="Courier New"/>
                <a:cs typeface="Courier New"/>
                <a:sym typeface="Courier New"/>
              </a:rPr>
              <a:t>public static void main(String[] args)</a:t>
            </a:r>
            <a:endParaRPr/>
          </a:p>
          <a:p>
            <a:pPr indent="0" lvl="0" marL="91440" rtl="0" algn="l">
              <a:lnSpc>
                <a:spcPct val="90000"/>
              </a:lnSpc>
              <a:spcBef>
                <a:spcPts val="1400"/>
              </a:spcBef>
              <a:spcAft>
                <a:spcPts val="0"/>
              </a:spcAft>
              <a:buSzPts val="2200"/>
              <a:buNone/>
            </a:pPr>
            <a:r>
              <a:t/>
            </a:r>
            <a:endParaRPr/>
          </a:p>
        </p:txBody>
      </p:sp>
      <p:sp>
        <p:nvSpPr>
          <p:cNvPr id="268" name="Google Shape;268;p14"/>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1800"/>
              <a:buNone/>
            </a:pPr>
            <a:r>
              <a:rPr lang="en-US"/>
              <a:t>OBJECT CLASSES</a:t>
            </a:r>
            <a:endParaRPr/>
          </a:p>
        </p:txBody>
      </p:sp>
      <p:sp>
        <p:nvSpPr>
          <p:cNvPr id="269" name="Google Shape;269;p14"/>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A coded structure that contains data and behavior</a:t>
            </a:r>
            <a:endParaRPr/>
          </a:p>
          <a:p>
            <a:pPr indent="-139700" lvl="0" marL="91440" rtl="0" algn="l">
              <a:lnSpc>
                <a:spcPct val="90000"/>
              </a:lnSpc>
              <a:spcBef>
                <a:spcPts val="1400"/>
              </a:spcBef>
              <a:spcAft>
                <a:spcPts val="0"/>
              </a:spcAft>
              <a:buSzPts val="2200"/>
              <a:buChar char=" "/>
            </a:pPr>
            <a:r>
              <a:rPr lang="en-US"/>
              <a:t>Start with the data you want to hold, organize the things you want to enable users to do with that data</a:t>
            </a:r>
            <a:endParaRPr/>
          </a:p>
          <a:p>
            <a:pPr indent="0" lvl="0" marL="91440" rtl="0" algn="l">
              <a:lnSpc>
                <a:spcPct val="90000"/>
              </a:lnSpc>
              <a:spcBef>
                <a:spcPts val="1400"/>
              </a:spcBef>
              <a:spcAft>
                <a:spcPts val="0"/>
              </a:spcAft>
              <a:buSzPts val="2200"/>
              <a:buNone/>
            </a:pPr>
            <a:r>
              <a:t/>
            </a:r>
            <a:endParaRPr/>
          </a:p>
        </p:txBody>
      </p:sp>
      <p:pic>
        <p:nvPicPr>
          <p:cNvPr id="270" name="Google Shape;270;p14"/>
          <p:cNvPicPr preferRelativeResize="0"/>
          <p:nvPr/>
        </p:nvPicPr>
        <p:blipFill rotWithShape="1">
          <a:blip r:embed="rId3">
            <a:alphaModFix/>
          </a:blip>
          <a:srcRect b="0" l="0" r="0" t="0"/>
          <a:stretch/>
        </p:blipFill>
        <p:spPr>
          <a:xfrm>
            <a:off x="1351255" y="3744356"/>
            <a:ext cx="3491487" cy="2517899"/>
          </a:xfrm>
          <a:prstGeom prst="rect">
            <a:avLst/>
          </a:prstGeom>
          <a:noFill/>
          <a:ln>
            <a:noFill/>
          </a:ln>
        </p:spPr>
      </p:pic>
      <p:pic>
        <p:nvPicPr>
          <p:cNvPr id="271" name="Google Shape;271;p14"/>
          <p:cNvPicPr preferRelativeResize="0"/>
          <p:nvPr/>
        </p:nvPicPr>
        <p:blipFill rotWithShape="1">
          <a:blip r:embed="rId4">
            <a:alphaModFix/>
          </a:blip>
          <a:srcRect b="0" l="0" r="0" t="0"/>
          <a:stretch/>
        </p:blipFill>
        <p:spPr>
          <a:xfrm>
            <a:off x="6406342" y="4261663"/>
            <a:ext cx="5785658" cy="14699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Abstract Data Types (ADT)</a:t>
            </a:r>
            <a:endParaRPr/>
          </a:p>
        </p:txBody>
      </p:sp>
      <p:sp>
        <p:nvSpPr>
          <p:cNvPr id="278" name="Google Shape;278;p15"/>
          <p:cNvSpPr txBox="1"/>
          <p:nvPr>
            <p:ph idx="1" type="body"/>
          </p:nvPr>
        </p:nvSpPr>
        <p:spPr>
          <a:xfrm>
            <a:off x="575239" y="1469399"/>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solidFill>
                  <a:srgbClr val="4C3282"/>
                </a:solidFill>
              </a:rPr>
              <a:t>Abstract Data Types</a:t>
            </a:r>
            <a:endParaRPr/>
          </a:p>
          <a:p>
            <a:pPr indent="-137159" lvl="1" marL="265176" rtl="0" algn="l">
              <a:lnSpc>
                <a:spcPct val="90000"/>
              </a:lnSpc>
              <a:spcBef>
                <a:spcPts val="400"/>
              </a:spcBef>
              <a:spcAft>
                <a:spcPts val="0"/>
              </a:spcAft>
              <a:buSzPts val="1800"/>
              <a:buChar char="-"/>
            </a:pPr>
            <a:r>
              <a:rPr lang="en-US"/>
              <a:t>An abstract definition for expected operations and behavior</a:t>
            </a:r>
            <a:endParaRPr/>
          </a:p>
          <a:p>
            <a:pPr indent="-137159" lvl="1" marL="265176" rtl="0" algn="l">
              <a:lnSpc>
                <a:spcPct val="90000"/>
              </a:lnSpc>
              <a:spcBef>
                <a:spcPts val="600"/>
              </a:spcBef>
              <a:spcAft>
                <a:spcPts val="0"/>
              </a:spcAft>
              <a:buSzPts val="1800"/>
              <a:buChar char="-"/>
            </a:pPr>
            <a:r>
              <a:rPr lang="en-US"/>
              <a:t>Defines the input and outputs, not the implementations</a:t>
            </a:r>
            <a:endParaRPr/>
          </a:p>
          <a:p>
            <a:pPr indent="0" lvl="0" marL="0" rtl="0" algn="l">
              <a:lnSpc>
                <a:spcPct val="90000"/>
              </a:lnSpc>
              <a:spcBef>
                <a:spcPts val="16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279" name="Google Shape;279;p1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rt08_03" id="280" name="Google Shape;280;p15"/>
          <p:cNvPicPr preferRelativeResize="0"/>
          <p:nvPr/>
        </p:nvPicPr>
        <p:blipFill rotWithShape="1">
          <a:blip r:embed="rId3">
            <a:alphaModFix/>
          </a:blip>
          <a:srcRect b="0" l="0" r="0" t="0"/>
          <a:stretch/>
        </p:blipFill>
        <p:spPr>
          <a:xfrm>
            <a:off x="6439451" y="3862431"/>
            <a:ext cx="5371549" cy="2198793"/>
          </a:xfrm>
          <a:prstGeom prst="rect">
            <a:avLst/>
          </a:prstGeom>
          <a:noFill/>
          <a:ln>
            <a:noFill/>
          </a:ln>
        </p:spPr>
      </p:pic>
      <p:sp>
        <p:nvSpPr>
          <p:cNvPr id="281" name="Google Shape;281;p15"/>
          <p:cNvSpPr/>
          <p:nvPr/>
        </p:nvSpPr>
        <p:spPr>
          <a:xfrm>
            <a:off x="484283" y="3324132"/>
            <a:ext cx="6096000" cy="1569660"/>
          </a:xfrm>
          <a:prstGeom prst="rect">
            <a:avLst/>
          </a:prstGeom>
          <a:noFill/>
          <a:ln>
            <a:noFill/>
          </a:ln>
        </p:spPr>
        <p:txBody>
          <a:bodyPr anchorCtr="0" anchor="t" bIns="45700" lIns="91425" spcFirstLastPara="1" rIns="91425" wrap="square" tIns="45700">
            <a:spAutoFit/>
          </a:bodyPr>
          <a:lstStyle/>
          <a:p>
            <a:pPr indent="-137159" lvl="1" marL="265176" marR="0" rtl="0" algn="l">
              <a:lnSpc>
                <a:spcPct val="90000"/>
              </a:lnSpc>
              <a:spcBef>
                <a:spcPts val="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each element is accessible by a 0-based index</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a list has a size (number of elements that have been added)</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elements can be added to the front, back, or elsewhere</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in Java, a list can be represented as an ArrayList object</a:t>
            </a:r>
            <a:endParaRPr/>
          </a:p>
        </p:txBody>
      </p:sp>
      <p:sp>
        <p:nvSpPr>
          <p:cNvPr id="282" name="Google Shape;282;p15"/>
          <p:cNvSpPr/>
          <p:nvPr/>
        </p:nvSpPr>
        <p:spPr>
          <a:xfrm>
            <a:off x="575925" y="2794431"/>
            <a:ext cx="112357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B6A479"/>
                </a:solidFill>
                <a:latin typeface="Quattrocento Sans"/>
                <a:ea typeface="Quattrocento Sans"/>
                <a:cs typeface="Quattrocento Sans"/>
                <a:sym typeface="Quattrocento Sans"/>
              </a:rPr>
              <a:t>Review: </a:t>
            </a:r>
            <a:r>
              <a:rPr lang="en-US" sz="2200">
                <a:solidFill>
                  <a:schemeClr val="dk1"/>
                </a:solidFill>
                <a:latin typeface="Quattrocento Sans"/>
                <a:ea typeface="Quattrocento Sans"/>
                <a:cs typeface="Quattrocento Sans"/>
                <a:sym typeface="Quattrocento Sans"/>
              </a:rPr>
              <a:t>List - a collection storing an ordered sequence of elements</a:t>
            </a:r>
            <a:endParaRPr sz="2200">
              <a:solidFill>
                <a:schemeClr val="dk1"/>
              </a:solidFill>
              <a:latin typeface="Quattrocento Sans"/>
              <a:ea typeface="Quattrocento Sans"/>
              <a:cs typeface="Quattrocento Sans"/>
              <a:sym typeface="Quattrocento Sans"/>
            </a:endParaRPr>
          </a:p>
        </p:txBody>
      </p:sp>
      <p:sp>
        <p:nvSpPr>
          <p:cNvPr id="283" name="Google Shape;283;p1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Interfaces</a:t>
            </a:r>
            <a:endParaRPr/>
          </a:p>
        </p:txBody>
      </p:sp>
      <p:sp>
        <p:nvSpPr>
          <p:cNvPr id="290" name="Google Shape;290;p16"/>
          <p:cNvSpPr txBox="1"/>
          <p:nvPr>
            <p:ph idx="1" type="body"/>
          </p:nvPr>
        </p:nvSpPr>
        <p:spPr>
          <a:xfrm>
            <a:off x="575240" y="1463857"/>
            <a:ext cx="6616135"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interface</a:t>
            </a:r>
            <a:r>
              <a:rPr lang="en-US"/>
              <a:t>: A construct in Java that defines a set of methods that a class promises to implement</a:t>
            </a:r>
            <a:endParaRPr/>
          </a:p>
          <a:p>
            <a:pPr indent="-137159" lvl="1" marL="265176" rtl="0" algn="l">
              <a:lnSpc>
                <a:spcPct val="90000"/>
              </a:lnSpc>
              <a:spcBef>
                <a:spcPts val="400"/>
              </a:spcBef>
              <a:spcAft>
                <a:spcPts val="0"/>
              </a:spcAft>
              <a:buSzPts val="1800"/>
              <a:buChar char="-"/>
            </a:pPr>
            <a:r>
              <a:rPr lang="en-US"/>
              <a:t>Interfaces give you an is-a relationship </a:t>
            </a:r>
            <a:r>
              <a:rPr i="1" lang="en-US"/>
              <a:t>without</a:t>
            </a:r>
            <a:r>
              <a:rPr lang="en-US"/>
              <a:t> code sharing.</a:t>
            </a:r>
            <a:endParaRPr/>
          </a:p>
          <a:p>
            <a:pPr indent="-137159" lvl="2" marL="448056" rtl="0" algn="l">
              <a:lnSpc>
                <a:spcPct val="90000"/>
              </a:lnSpc>
              <a:spcBef>
                <a:spcPts val="600"/>
              </a:spcBef>
              <a:spcAft>
                <a:spcPts val="0"/>
              </a:spcAft>
              <a:buSzPts val="1400"/>
              <a:buChar char="-"/>
            </a:pPr>
            <a:r>
              <a:rPr lang="en-US"/>
              <a:t>A </a:t>
            </a:r>
            <a:r>
              <a:rPr lang="en-US">
                <a:latin typeface="Courier New"/>
                <a:ea typeface="Courier New"/>
                <a:cs typeface="Courier New"/>
                <a:sym typeface="Courier New"/>
              </a:rPr>
              <a:t>Rectangle</a:t>
            </a:r>
            <a:r>
              <a:rPr lang="en-US"/>
              <a:t> object can be treated as a </a:t>
            </a:r>
            <a:r>
              <a:rPr lang="en-US">
                <a:latin typeface="Courier New"/>
                <a:ea typeface="Courier New"/>
                <a:cs typeface="Courier New"/>
                <a:sym typeface="Courier New"/>
              </a:rPr>
              <a:t>Shape</a:t>
            </a:r>
            <a:r>
              <a:rPr lang="en-US"/>
              <a:t> but inherits no code.</a:t>
            </a:r>
            <a:endParaRPr/>
          </a:p>
          <a:p>
            <a:pPr indent="-137159" lvl="1" marL="265176" rtl="0" algn="l">
              <a:lnSpc>
                <a:spcPct val="90000"/>
              </a:lnSpc>
              <a:spcBef>
                <a:spcPts val="600"/>
              </a:spcBef>
              <a:spcAft>
                <a:spcPts val="0"/>
              </a:spcAft>
              <a:buSzPts val="1800"/>
              <a:buChar char="-"/>
            </a:pPr>
            <a:r>
              <a:rPr lang="en-US"/>
              <a:t>Analogous to non-programming idea of roles or certifications:</a:t>
            </a:r>
            <a:endParaRPr/>
          </a:p>
          <a:p>
            <a:pPr indent="-137159" lvl="2" marL="448056" rtl="0" algn="l">
              <a:lnSpc>
                <a:spcPct val="90000"/>
              </a:lnSpc>
              <a:spcBef>
                <a:spcPts val="600"/>
              </a:spcBef>
              <a:spcAft>
                <a:spcPts val="0"/>
              </a:spcAft>
              <a:buSzPts val="1400"/>
              <a:buChar char="-"/>
            </a:pPr>
            <a:r>
              <a:rPr lang="en-US"/>
              <a:t>"I'm certified as a CPA accountant.</a:t>
            </a:r>
            <a:br>
              <a:rPr lang="en-US"/>
            </a:br>
            <a:r>
              <a:rPr lang="en-US"/>
              <a:t>This assures you I know how to do taxes, audits, and consulting."</a:t>
            </a:r>
            <a:endParaRPr/>
          </a:p>
          <a:p>
            <a:pPr indent="-137159" lvl="2" marL="448056" rtl="0" algn="l">
              <a:lnSpc>
                <a:spcPct val="90000"/>
              </a:lnSpc>
              <a:spcBef>
                <a:spcPts val="600"/>
              </a:spcBef>
              <a:spcAft>
                <a:spcPts val="0"/>
              </a:spcAft>
              <a:buSzPts val="1400"/>
              <a:buChar char="-"/>
            </a:pPr>
            <a:r>
              <a:rPr lang="en-US"/>
              <a:t>"I'm 'certified' as a Shape, because I implement the Shape interface.</a:t>
            </a:r>
            <a:br>
              <a:rPr lang="en-US"/>
            </a:br>
            <a:r>
              <a:rPr lang="en-US"/>
              <a:t>This assures you I know how to compute my area and perimeter."</a:t>
            </a:r>
            <a:endParaRPr/>
          </a:p>
          <a:p>
            <a:pPr indent="-137159" lvl="1" marL="265176" rtl="0" algn="l">
              <a:lnSpc>
                <a:spcPct val="80000"/>
              </a:lnSpc>
              <a:spcBef>
                <a:spcPts val="600"/>
              </a:spcBef>
              <a:spcAft>
                <a:spcPts val="0"/>
              </a:spcAft>
              <a:buSzPts val="1800"/>
              <a:buNone/>
            </a:pPr>
            <a:r>
              <a:t/>
            </a:r>
            <a:endParaRPr>
              <a:latin typeface="Courier New"/>
              <a:ea typeface="Courier New"/>
              <a:cs typeface="Courier New"/>
              <a:sym typeface="Courier New"/>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public interface </a:t>
            </a:r>
            <a:r>
              <a:rPr b="1" lang="en-US"/>
              <a:t>name</a:t>
            </a:r>
            <a:r>
              <a:rPr lang="en-US">
                <a:latin typeface="Courier New"/>
                <a:ea typeface="Courier New"/>
                <a:cs typeface="Courier New"/>
                <a:sym typeface="Courier New"/>
              </a:rPr>
              <a:t> {</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a:t>
            </a:r>
            <a:r>
              <a:rPr lang="en-US"/>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    public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 </a:t>
            </a:r>
            <a:r>
              <a:rPr lang="en-US"/>
              <a:t>...</a:t>
            </a:r>
            <a:r>
              <a:rPr lang="en-US">
                <a:latin typeface="Courier New"/>
                <a:ea typeface="Courier New"/>
                <a:cs typeface="Courier New"/>
                <a:sym typeface="Courier New"/>
              </a:rPr>
              <a:t>, </a:t>
            </a:r>
            <a:r>
              <a:rPr b="1" lang="en-US"/>
              <a:t>type</a:t>
            </a:r>
            <a:r>
              <a:rPr lang="en-US">
                <a:latin typeface="Courier New"/>
                <a:ea typeface="Courier New"/>
                <a:cs typeface="Courier New"/>
                <a:sym typeface="Courier New"/>
              </a:rPr>
              <a:t> </a:t>
            </a:r>
            <a:r>
              <a:rPr b="1" lang="en-US"/>
              <a:t>name</a:t>
            </a:r>
            <a:r>
              <a:rPr lang="en-US">
                <a:latin typeface="Courier New"/>
                <a:ea typeface="Courier New"/>
                <a:cs typeface="Courier New"/>
                <a:sym typeface="Courier New"/>
              </a:rPr>
              <a:t>);</a:t>
            </a:r>
            <a:endParaRPr/>
          </a:p>
          <a:p>
            <a:pPr indent="-137159" lvl="1" marL="265176" rtl="0" algn="l">
              <a:lnSpc>
                <a:spcPct val="80000"/>
              </a:lnSpc>
              <a:spcBef>
                <a:spcPts val="600"/>
              </a:spcBef>
              <a:spcAft>
                <a:spcPts val="0"/>
              </a:spcAft>
              <a:buSzPts val="1800"/>
              <a:buNone/>
            </a:pPr>
            <a:r>
              <a:rPr lang="en-US">
                <a:latin typeface="Courier New"/>
                <a:ea typeface="Courier New"/>
                <a:cs typeface="Courier New"/>
                <a:sym typeface="Courier New"/>
              </a:rPr>
              <a:t>}</a:t>
            </a:r>
            <a:endParaRPr sz="800">
              <a:latin typeface="Courier New"/>
              <a:ea typeface="Courier New"/>
              <a:cs typeface="Courier New"/>
              <a:sym typeface="Courier New"/>
            </a:endParaRPr>
          </a:p>
        </p:txBody>
      </p:sp>
      <p:sp>
        <p:nvSpPr>
          <p:cNvPr id="291" name="Google Shape;291;p1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shapes" id="292" name="Google Shape;292;p16"/>
          <p:cNvPicPr preferRelativeResize="0"/>
          <p:nvPr/>
        </p:nvPicPr>
        <p:blipFill rotWithShape="1">
          <a:blip r:embed="rId3">
            <a:alphaModFix/>
          </a:blip>
          <a:srcRect b="0" l="0" r="0" t="0"/>
          <a:stretch/>
        </p:blipFill>
        <p:spPr>
          <a:xfrm>
            <a:off x="7652278" y="3648075"/>
            <a:ext cx="3890963" cy="2135188"/>
          </a:xfrm>
          <a:prstGeom prst="rect">
            <a:avLst/>
          </a:prstGeom>
          <a:noFill/>
          <a:ln>
            <a:noFill/>
          </a:ln>
        </p:spPr>
      </p:pic>
      <p:sp>
        <p:nvSpPr>
          <p:cNvPr id="293" name="Google Shape;293;p16"/>
          <p:cNvSpPr/>
          <p:nvPr/>
        </p:nvSpPr>
        <p:spPr>
          <a:xfrm>
            <a:off x="7049821" y="1303892"/>
            <a:ext cx="5095875" cy="196361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Clr>
                <a:schemeClr val="dk1"/>
              </a:buClr>
              <a:buSzPts val="2200"/>
              <a:buFont typeface="Quattrocento Sans"/>
              <a:buNone/>
            </a:pPr>
            <a:r>
              <a:rPr b="0" i="0" lang="en-US" sz="2200" u="none" cap="none" strike="noStrike">
                <a:solidFill>
                  <a:schemeClr val="dk1"/>
                </a:solidFill>
                <a:latin typeface="Quattrocento Sans"/>
                <a:ea typeface="Quattrocento Sans"/>
                <a:cs typeface="Quattrocento Sans"/>
                <a:sym typeface="Quattrocento Sans"/>
              </a:rPr>
              <a:t>Example</a:t>
            </a:r>
            <a:endParaRPr/>
          </a:p>
          <a:p>
            <a:pPr indent="0" lvl="1" marL="457200" marR="0" rtl="0" algn="l">
              <a:spcBef>
                <a:spcPts val="0"/>
              </a:spcBef>
              <a:spcAft>
                <a:spcPts val="0"/>
              </a:spcAft>
              <a:buClr>
                <a:schemeClr val="dk1"/>
              </a:buClr>
              <a:buSzPts val="2200"/>
              <a:buFont typeface="Twentieth Century"/>
              <a:buNone/>
            </a:pPr>
            <a:r>
              <a:t/>
            </a:r>
            <a:endParaRPr b="0" i="0" sz="2200" u="none" cap="none" strike="noStrike">
              <a:solidFill>
                <a:schemeClr val="dk1"/>
              </a:solidFill>
              <a:latin typeface="Quattrocento Sans"/>
              <a:ea typeface="Quattrocento Sans"/>
              <a:cs typeface="Quattrocento Sans"/>
              <a:sym typeface="Quattrocento Sans"/>
            </a:endParaRPr>
          </a:p>
          <a:p>
            <a:pPr indent="0" lvl="1" marL="457200" marR="0" rtl="0" algn="l">
              <a:lnSpc>
                <a:spcPct val="80000"/>
              </a:lnSpc>
              <a:spcBef>
                <a:spcPts val="0"/>
              </a:spcBef>
              <a:spcAft>
                <a:spcPts val="0"/>
              </a:spcAft>
              <a:buClr>
                <a:srgbClr val="B6A479"/>
              </a:buClr>
              <a:buSzPts val="1600"/>
              <a:buFont typeface="Courier New"/>
              <a:buNone/>
            </a:pPr>
            <a:r>
              <a:rPr b="1" i="0" lang="en-US" sz="1600" u="none" cap="none" strike="noStrike">
                <a:solidFill>
                  <a:srgbClr val="B6A479"/>
                </a:solidFill>
                <a:latin typeface="Courier New"/>
                <a:ea typeface="Courier New"/>
                <a:cs typeface="Courier New"/>
                <a:sym typeface="Courier New"/>
              </a:rPr>
              <a:t>// Describes features common to all // shapes.</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public interface Shape {</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double area();</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	  public double perimeter();</a:t>
            </a:r>
            <a:endParaRPr/>
          </a:p>
          <a:p>
            <a:pPr indent="0" lvl="1" marL="457200" marR="0" rtl="0" algn="l">
              <a:lnSpc>
                <a:spcPct val="80000"/>
              </a:lnSpc>
              <a:spcBef>
                <a:spcPts val="0"/>
              </a:spcBef>
              <a:spcAft>
                <a:spcPts val="0"/>
              </a:spcAft>
              <a:buClr>
                <a:schemeClr val="dk1"/>
              </a:buClr>
              <a:buSzPts val="1600"/>
              <a:buFont typeface="Courier New"/>
              <a:buNone/>
            </a:pPr>
            <a:r>
              <a:rPr b="0" i="0" lang="en-US" sz="1600" u="none" cap="none" strike="noStrike">
                <a:solidFill>
                  <a:schemeClr val="dk1"/>
                </a:solidFill>
                <a:latin typeface="Courier New"/>
                <a:ea typeface="Courier New"/>
                <a:cs typeface="Courier New"/>
                <a:sym typeface="Courier New"/>
              </a:rPr>
              <a:t>}</a:t>
            </a:r>
            <a:endParaRPr/>
          </a:p>
        </p:txBody>
      </p:sp>
      <p:sp>
        <p:nvSpPr>
          <p:cNvPr id="294" name="Google Shape;294;p1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Java Collections</a:t>
            </a:r>
            <a:endParaRPr/>
          </a:p>
        </p:txBody>
      </p:sp>
      <p:sp>
        <p:nvSpPr>
          <p:cNvPr id="301" name="Google Shape;301;p17"/>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US"/>
              <a:t>Java provides some implementations of ADTs for you!</a:t>
            </a:r>
            <a:endParaRPr/>
          </a:p>
          <a:p>
            <a:pPr indent="0" lvl="0" marL="91440" rtl="0" algn="l">
              <a:lnSpc>
                <a:spcPct val="90000"/>
              </a:lnSpc>
              <a:spcBef>
                <a:spcPts val="1400"/>
              </a:spcBef>
              <a:spcAft>
                <a:spcPts val="0"/>
              </a:spcAft>
              <a:buSzPts val="2200"/>
              <a:buNone/>
            </a:pPr>
            <a:r>
              <a:t/>
            </a:r>
            <a:endParaRPr>
              <a:solidFill>
                <a:srgbClr val="4C3282"/>
              </a:solidFill>
            </a:endParaRPr>
          </a:p>
          <a:p>
            <a:pPr indent="-139700" lvl="0" marL="91440" rtl="0" algn="l">
              <a:lnSpc>
                <a:spcPct val="90000"/>
              </a:lnSpc>
              <a:spcBef>
                <a:spcPts val="1400"/>
              </a:spcBef>
              <a:spcAft>
                <a:spcPts val="0"/>
              </a:spcAft>
              <a:buSzPts val="2200"/>
              <a:buChar char=" "/>
            </a:pPr>
            <a:r>
              <a:rPr lang="en-US">
                <a:solidFill>
                  <a:srgbClr val="4C3282"/>
                </a:solidFill>
              </a:rPr>
              <a:t>Lists 		</a:t>
            </a:r>
            <a:r>
              <a:rPr lang="en-US">
                <a:latin typeface="Courier New"/>
                <a:ea typeface="Courier New"/>
                <a:cs typeface="Courier New"/>
                <a:sym typeface="Courier New"/>
              </a:rPr>
              <a:t>List&lt;Integer&gt; a = new ArrayList&lt;Integer&gt;();</a:t>
            </a:r>
            <a:endParaRPr/>
          </a:p>
          <a:p>
            <a:pPr indent="-139700" lvl="0" marL="91440" rtl="0" algn="l">
              <a:lnSpc>
                <a:spcPct val="90000"/>
              </a:lnSpc>
              <a:spcBef>
                <a:spcPts val="1400"/>
              </a:spcBef>
              <a:spcAft>
                <a:spcPts val="0"/>
              </a:spcAft>
              <a:buSzPts val="2200"/>
              <a:buChar char=" "/>
            </a:pPr>
            <a:r>
              <a:rPr lang="en-US">
                <a:solidFill>
                  <a:srgbClr val="4C3282"/>
                </a:solidFill>
              </a:rPr>
              <a:t>Stacks</a:t>
            </a:r>
            <a:r>
              <a:rPr lang="en-US"/>
              <a:t> 		</a:t>
            </a:r>
            <a:r>
              <a:rPr lang="en-US">
                <a:latin typeface="Courier New"/>
                <a:ea typeface="Courier New"/>
                <a:cs typeface="Courier New"/>
                <a:sym typeface="Courier New"/>
              </a:rPr>
              <a:t>Stack&lt;Character&gt; c = new Stack&lt;Character&gt;();</a:t>
            </a:r>
            <a:endParaRPr/>
          </a:p>
          <a:p>
            <a:pPr indent="-139700" lvl="0" marL="91440" rtl="0" algn="l">
              <a:lnSpc>
                <a:spcPct val="90000"/>
              </a:lnSpc>
              <a:spcBef>
                <a:spcPts val="1400"/>
              </a:spcBef>
              <a:spcAft>
                <a:spcPts val="0"/>
              </a:spcAft>
              <a:buSzPts val="2200"/>
              <a:buChar char=" "/>
            </a:pPr>
            <a:r>
              <a:rPr lang="en-US">
                <a:solidFill>
                  <a:srgbClr val="4C3282"/>
                </a:solidFill>
              </a:rPr>
              <a:t>Queues</a:t>
            </a:r>
            <a:r>
              <a:rPr lang="en-US"/>
              <a:t> 	</a:t>
            </a:r>
            <a:r>
              <a:rPr lang="en-US">
                <a:latin typeface="Courier New"/>
                <a:ea typeface="Courier New"/>
                <a:cs typeface="Courier New"/>
                <a:sym typeface="Courier New"/>
              </a:rPr>
              <a:t>Queue&lt;String&gt; b = new LinkedList&lt;String&gt;();</a:t>
            </a:r>
            <a:endParaRPr/>
          </a:p>
          <a:p>
            <a:pPr indent="-139700" lvl="0" marL="91440" rtl="0" algn="l">
              <a:lnSpc>
                <a:spcPct val="90000"/>
              </a:lnSpc>
              <a:spcBef>
                <a:spcPts val="1400"/>
              </a:spcBef>
              <a:spcAft>
                <a:spcPts val="0"/>
              </a:spcAft>
              <a:buSzPts val="2200"/>
              <a:buChar char=" "/>
            </a:pPr>
            <a:r>
              <a:rPr lang="en-US">
                <a:solidFill>
                  <a:srgbClr val="4C3282"/>
                </a:solidFill>
              </a:rPr>
              <a:t>Maps</a:t>
            </a:r>
            <a:r>
              <a:rPr lang="en-US">
                <a:latin typeface="Courier New"/>
                <a:ea typeface="Courier New"/>
                <a:cs typeface="Courier New"/>
                <a:sym typeface="Courier New"/>
              </a:rPr>
              <a:t> 	Map&lt;String, String&gt; d = new TreeMap&lt;String, String&gt;();</a:t>
            </a:r>
            <a:endParaRPr/>
          </a:p>
          <a:p>
            <a:pPr indent="0" lvl="0" marL="0" rtl="0" algn="l">
              <a:lnSpc>
                <a:spcPct val="90000"/>
              </a:lnSpc>
              <a:spcBef>
                <a:spcPts val="1400"/>
              </a:spcBef>
              <a:spcAft>
                <a:spcPts val="0"/>
              </a:spcAft>
              <a:buSzPts val="2200"/>
              <a:buNone/>
            </a:pPr>
            <a:r>
              <a:rPr lang="en-US"/>
              <a:t> </a:t>
            </a:r>
            <a:endParaRPr/>
          </a:p>
          <a:p>
            <a:pPr indent="0" lvl="0" marL="0" rtl="0" algn="l">
              <a:lnSpc>
                <a:spcPct val="90000"/>
              </a:lnSpc>
              <a:spcBef>
                <a:spcPts val="1400"/>
              </a:spcBef>
              <a:spcAft>
                <a:spcPts val="0"/>
              </a:spcAft>
              <a:buSzPts val="2200"/>
              <a:buNone/>
            </a:pPr>
            <a:r>
              <a:rPr lang="en-US"/>
              <a:t>But some data structures you made from scratch… why?</a:t>
            </a:r>
            <a:endParaRPr/>
          </a:p>
          <a:p>
            <a:pPr indent="0" lvl="0" marL="0" rtl="0" algn="l">
              <a:lnSpc>
                <a:spcPct val="90000"/>
              </a:lnSpc>
              <a:spcBef>
                <a:spcPts val="1400"/>
              </a:spcBef>
              <a:spcAft>
                <a:spcPts val="0"/>
              </a:spcAft>
              <a:buSzPts val="2200"/>
              <a:buNone/>
            </a:pPr>
            <a:r>
              <a:rPr lang="en-US"/>
              <a:t> </a:t>
            </a:r>
            <a:r>
              <a:rPr lang="en-US">
                <a:solidFill>
                  <a:srgbClr val="4C3282"/>
                </a:solidFill>
              </a:rPr>
              <a:t>Linked Lists </a:t>
            </a:r>
            <a:r>
              <a:rPr lang="en-US"/>
              <a:t>- </a:t>
            </a:r>
            <a:r>
              <a:rPr lang="en-US">
                <a:solidFill>
                  <a:srgbClr val="B6A479"/>
                </a:solidFill>
              </a:rPr>
              <a:t>LinkedIntList</a:t>
            </a:r>
            <a:r>
              <a:rPr lang="en-US"/>
              <a:t> was a collection of </a:t>
            </a:r>
            <a:r>
              <a:rPr lang="en-US">
                <a:solidFill>
                  <a:srgbClr val="B6A479"/>
                </a:solidFill>
              </a:rPr>
              <a:t>ListNode</a:t>
            </a:r>
            <a:endParaRPr>
              <a:solidFill>
                <a:srgbClr val="B6A479"/>
              </a:solidFill>
            </a:endParaRPr>
          </a:p>
          <a:p>
            <a:pPr indent="0" lvl="0" marL="0" rtl="0" algn="l">
              <a:lnSpc>
                <a:spcPct val="90000"/>
              </a:lnSpc>
              <a:spcBef>
                <a:spcPts val="1400"/>
              </a:spcBef>
              <a:spcAft>
                <a:spcPts val="0"/>
              </a:spcAft>
              <a:buSzPts val="2200"/>
              <a:buNone/>
            </a:pPr>
            <a:r>
              <a:rPr lang="en-US"/>
              <a:t> </a:t>
            </a:r>
            <a:r>
              <a:rPr lang="en-US">
                <a:solidFill>
                  <a:srgbClr val="4C3282"/>
                </a:solidFill>
              </a:rPr>
              <a:t>Binary Search Trees </a:t>
            </a:r>
            <a:r>
              <a:rPr lang="en-US"/>
              <a:t>– </a:t>
            </a:r>
            <a:r>
              <a:rPr lang="en-US">
                <a:solidFill>
                  <a:srgbClr val="B6A479"/>
                </a:solidFill>
              </a:rPr>
              <a:t>SearchTree</a:t>
            </a:r>
            <a:r>
              <a:rPr lang="en-US"/>
              <a:t> was a collection of </a:t>
            </a:r>
            <a:r>
              <a:rPr lang="en-US">
                <a:solidFill>
                  <a:srgbClr val="B6A479"/>
                </a:solidFill>
              </a:rPr>
              <a:t>SearchTreeNodes</a:t>
            </a:r>
            <a:endParaRPr>
              <a:solidFill>
                <a:srgbClr val="B6A479"/>
              </a:solidFill>
            </a:endParaRPr>
          </a:p>
          <a:p>
            <a:pPr indent="0" lvl="0" marL="0" rtl="0" algn="l">
              <a:lnSpc>
                <a:spcPct val="90000"/>
              </a:lnSpc>
              <a:spcBef>
                <a:spcPts val="1400"/>
              </a:spcBef>
              <a:spcAft>
                <a:spcPts val="0"/>
              </a:spcAft>
              <a:buSzPts val="2200"/>
              <a:buNone/>
            </a:pPr>
            <a:r>
              <a:t/>
            </a:r>
            <a:endParaRPr/>
          </a:p>
        </p:txBody>
      </p:sp>
      <p:sp>
        <p:nvSpPr>
          <p:cNvPr id="302" name="Google Shape;302;p1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3" name="Google Shape;303;p1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CHUN &amp; CHAMPION</a:t>
            </a:r>
            <a:endParaRPr/>
          </a:p>
        </p:txBody>
      </p:sp>
      <p:sp>
        <p:nvSpPr>
          <p:cNvPr id="304" name="Google Shape;304;p17"/>
          <p:cNvSpPr txBox="1"/>
          <p:nvPr/>
        </p:nvSpPr>
        <p:spPr>
          <a:xfrm>
            <a:off x="575239" y="2009727"/>
            <a:ext cx="180374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4C3282"/>
                </a:solidFill>
                <a:latin typeface="Quattrocento Sans"/>
                <a:ea typeface="Quattrocento Sans"/>
                <a:cs typeface="Quattrocento Sans"/>
                <a:sym typeface="Quattrocento Sans"/>
              </a:rPr>
              <a:t>ADTs</a:t>
            </a:r>
            <a:endParaRPr/>
          </a:p>
        </p:txBody>
      </p:sp>
      <p:sp>
        <p:nvSpPr>
          <p:cNvPr id="305" name="Google Shape;305;p17"/>
          <p:cNvSpPr txBox="1"/>
          <p:nvPr/>
        </p:nvSpPr>
        <p:spPr>
          <a:xfrm>
            <a:off x="6096000" y="2015290"/>
            <a:ext cx="250616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4C3282"/>
                </a:solidFill>
                <a:latin typeface="Quattrocento Sans"/>
                <a:ea typeface="Quattrocento Sans"/>
                <a:cs typeface="Quattrocento Sans"/>
                <a:sym typeface="Quattrocento Sans"/>
              </a:rPr>
              <a:t>Data Structures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Full Definitions</a:t>
            </a:r>
            <a:endParaRPr/>
          </a:p>
        </p:txBody>
      </p:sp>
      <p:sp>
        <p:nvSpPr>
          <p:cNvPr id="312" name="Google Shape;312;p18"/>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fontScale="92500" lnSpcReduction="10000"/>
          </a:bodyPr>
          <a:lstStyle/>
          <a:p>
            <a:pPr indent="-164465" lvl="0" marL="91440" rtl="0" algn="l">
              <a:lnSpc>
                <a:spcPct val="90000"/>
              </a:lnSpc>
              <a:spcBef>
                <a:spcPts val="0"/>
              </a:spcBef>
              <a:spcAft>
                <a:spcPts val="0"/>
              </a:spcAft>
              <a:buSzPct val="100000"/>
              <a:buChar char=" "/>
            </a:pPr>
            <a:r>
              <a:rPr lang="en-US" sz="2800">
                <a:solidFill>
                  <a:srgbClr val="4C3282"/>
                </a:solidFill>
              </a:rPr>
              <a:t>Abstract Data Type (ADT)</a:t>
            </a:r>
            <a:endParaRPr/>
          </a:p>
          <a:p>
            <a:pPr indent="-140970" lvl="1" marL="265176" rtl="0" algn="l">
              <a:lnSpc>
                <a:spcPct val="90000"/>
              </a:lnSpc>
              <a:spcBef>
                <a:spcPts val="400"/>
              </a:spcBef>
              <a:spcAft>
                <a:spcPts val="0"/>
              </a:spcAft>
              <a:buSzPct val="100000"/>
              <a:buChar char="-"/>
            </a:pPr>
            <a:r>
              <a:rPr i="1" lang="en-US" sz="2400"/>
              <a:t>A definition for expected operations and behavior</a:t>
            </a:r>
            <a:endParaRPr/>
          </a:p>
          <a:p>
            <a:pPr indent="-140970" lvl="1" marL="265176" rtl="0" algn="l">
              <a:lnSpc>
                <a:spcPct val="90000"/>
              </a:lnSpc>
              <a:spcBef>
                <a:spcPts val="600"/>
              </a:spcBef>
              <a:spcAft>
                <a:spcPts val="0"/>
              </a:spcAft>
              <a:buSzPct val="100000"/>
              <a:buChar char="-"/>
            </a:pPr>
            <a:r>
              <a:rPr lang="en-US" sz="2400"/>
              <a:t>A mathematical description of a collection with a set of supported operations and how they should behave when called upon</a:t>
            </a:r>
            <a:endParaRPr/>
          </a:p>
          <a:p>
            <a:pPr indent="-140970" lvl="1" marL="265176" rtl="0" algn="l">
              <a:lnSpc>
                <a:spcPct val="90000"/>
              </a:lnSpc>
              <a:spcBef>
                <a:spcPts val="600"/>
              </a:spcBef>
              <a:spcAft>
                <a:spcPts val="0"/>
              </a:spcAft>
              <a:buSzPct val="100000"/>
              <a:buChar char="-"/>
            </a:pPr>
            <a:r>
              <a:rPr lang="en-US" sz="2400"/>
              <a:t>Describes what a collection does, not how it does it</a:t>
            </a:r>
            <a:endParaRPr/>
          </a:p>
          <a:p>
            <a:pPr indent="-140970" lvl="1" marL="265176" rtl="0" algn="l">
              <a:lnSpc>
                <a:spcPct val="90000"/>
              </a:lnSpc>
              <a:spcBef>
                <a:spcPts val="600"/>
              </a:spcBef>
              <a:spcAft>
                <a:spcPts val="0"/>
              </a:spcAft>
              <a:buSzPct val="100000"/>
              <a:buChar char="-"/>
            </a:pPr>
            <a:r>
              <a:rPr lang="en-US" sz="2400"/>
              <a:t>Can be expressed as an interface</a:t>
            </a:r>
            <a:endParaRPr/>
          </a:p>
          <a:p>
            <a:pPr indent="-140970" lvl="1" marL="265176" rtl="0" algn="l">
              <a:lnSpc>
                <a:spcPct val="90000"/>
              </a:lnSpc>
              <a:spcBef>
                <a:spcPts val="600"/>
              </a:spcBef>
              <a:spcAft>
                <a:spcPts val="0"/>
              </a:spcAft>
              <a:buSzPct val="100000"/>
              <a:buChar char="-"/>
            </a:pPr>
            <a:r>
              <a:rPr lang="en-US" sz="2400"/>
              <a:t>Examples: List, Map, Set</a:t>
            </a:r>
            <a:endParaRPr/>
          </a:p>
          <a:p>
            <a:pPr indent="0" lvl="0" marL="91440" rtl="0" algn="l">
              <a:lnSpc>
                <a:spcPct val="90000"/>
              </a:lnSpc>
              <a:spcBef>
                <a:spcPts val="1600"/>
              </a:spcBef>
              <a:spcAft>
                <a:spcPts val="0"/>
              </a:spcAft>
              <a:buSzPct val="100000"/>
              <a:buNone/>
            </a:pPr>
            <a:r>
              <a:t/>
            </a:r>
            <a:endParaRPr sz="2800">
              <a:solidFill>
                <a:srgbClr val="4C3282"/>
              </a:solidFill>
            </a:endParaRPr>
          </a:p>
          <a:p>
            <a:pPr indent="-164465" lvl="0" marL="91440" rtl="0" algn="l">
              <a:lnSpc>
                <a:spcPct val="90000"/>
              </a:lnSpc>
              <a:spcBef>
                <a:spcPts val="1400"/>
              </a:spcBef>
              <a:spcAft>
                <a:spcPts val="0"/>
              </a:spcAft>
              <a:buSzPct val="100000"/>
              <a:buChar char=" "/>
            </a:pPr>
            <a:r>
              <a:rPr lang="en-US" sz="2800">
                <a:solidFill>
                  <a:srgbClr val="4C3282"/>
                </a:solidFill>
              </a:rPr>
              <a:t>Data Structure</a:t>
            </a:r>
            <a:endParaRPr/>
          </a:p>
          <a:p>
            <a:pPr indent="-140970" lvl="1" marL="265176" rtl="0" algn="l">
              <a:lnSpc>
                <a:spcPct val="90000"/>
              </a:lnSpc>
              <a:spcBef>
                <a:spcPts val="400"/>
              </a:spcBef>
              <a:spcAft>
                <a:spcPts val="0"/>
              </a:spcAft>
              <a:buSzPct val="100000"/>
              <a:buChar char="-"/>
            </a:pPr>
            <a:r>
              <a:rPr i="1" lang="en-US" sz="2400"/>
              <a:t>A way of organizing and storing related data points</a:t>
            </a:r>
            <a:endParaRPr/>
          </a:p>
          <a:p>
            <a:pPr indent="-140970" lvl="1" marL="265176" rtl="0" algn="l">
              <a:lnSpc>
                <a:spcPct val="90000"/>
              </a:lnSpc>
              <a:spcBef>
                <a:spcPts val="600"/>
              </a:spcBef>
              <a:spcAft>
                <a:spcPts val="0"/>
              </a:spcAft>
              <a:buSzPct val="100000"/>
              <a:buChar char="-"/>
            </a:pPr>
            <a:r>
              <a:rPr lang="en-US" sz="2400"/>
              <a:t>An object that implements the functionality of a specified ADT</a:t>
            </a:r>
            <a:endParaRPr/>
          </a:p>
          <a:p>
            <a:pPr indent="-140970" lvl="1" marL="265176" rtl="0" algn="l">
              <a:lnSpc>
                <a:spcPct val="90000"/>
              </a:lnSpc>
              <a:spcBef>
                <a:spcPts val="600"/>
              </a:spcBef>
              <a:spcAft>
                <a:spcPts val="0"/>
              </a:spcAft>
              <a:buSzPct val="100000"/>
              <a:buChar char="-"/>
            </a:pPr>
            <a:r>
              <a:rPr lang="en-US" sz="2400"/>
              <a:t>Describes exactly how the collection will perform the required operations</a:t>
            </a:r>
            <a:endParaRPr/>
          </a:p>
          <a:p>
            <a:pPr indent="-140970" lvl="1" marL="265176" rtl="0" algn="l">
              <a:lnSpc>
                <a:spcPct val="90000"/>
              </a:lnSpc>
              <a:spcBef>
                <a:spcPts val="600"/>
              </a:spcBef>
              <a:spcAft>
                <a:spcPts val="0"/>
              </a:spcAft>
              <a:buSzPct val="100000"/>
              <a:buChar char="-"/>
            </a:pPr>
            <a:r>
              <a:rPr lang="en-US" sz="2400"/>
              <a:t>Examples: LinkedIntList, ArrayIntList</a:t>
            </a:r>
            <a:endParaRPr sz="2400"/>
          </a:p>
          <a:p>
            <a:pPr indent="0" lvl="0" marL="0" rtl="0" algn="l">
              <a:lnSpc>
                <a:spcPct val="90000"/>
              </a:lnSpc>
              <a:spcBef>
                <a:spcPts val="1600"/>
              </a:spcBef>
              <a:spcAft>
                <a:spcPts val="0"/>
              </a:spcAft>
              <a:buSzPct val="100000"/>
              <a:buNone/>
            </a:pPr>
            <a:r>
              <a:t/>
            </a:r>
            <a:endParaRPr sz="2800">
              <a:solidFill>
                <a:srgbClr val="4C3282"/>
              </a:solidFill>
            </a:endParaRPr>
          </a:p>
        </p:txBody>
      </p:sp>
      <p:sp>
        <p:nvSpPr>
          <p:cNvPr id="313" name="Google Shape;313;p1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14" name="Google Shape;314;p1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ADTs we’ll discuss this quarter</a:t>
            </a:r>
            <a:endParaRPr/>
          </a:p>
        </p:txBody>
      </p:sp>
      <p:sp>
        <p:nvSpPr>
          <p:cNvPr id="321" name="Google Shape;321;p19"/>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203200" lvl="1" marL="265176" rtl="0" algn="l">
              <a:lnSpc>
                <a:spcPct val="90000"/>
              </a:lnSpc>
              <a:spcBef>
                <a:spcPts val="0"/>
              </a:spcBef>
              <a:spcAft>
                <a:spcPts val="0"/>
              </a:spcAft>
              <a:buSzPts val="3200"/>
              <a:buChar char="-"/>
            </a:pPr>
            <a:r>
              <a:rPr lang="en-US" sz="3200"/>
              <a:t>List</a:t>
            </a:r>
            <a:endParaRPr/>
          </a:p>
          <a:p>
            <a:pPr indent="-203200" lvl="1" marL="265176" rtl="0" algn="l">
              <a:lnSpc>
                <a:spcPct val="90000"/>
              </a:lnSpc>
              <a:spcBef>
                <a:spcPts val="600"/>
              </a:spcBef>
              <a:spcAft>
                <a:spcPts val="0"/>
              </a:spcAft>
              <a:buSzPts val="3200"/>
              <a:buChar char="-"/>
            </a:pPr>
            <a:r>
              <a:rPr lang="en-US" sz="3200"/>
              <a:t>Set</a:t>
            </a:r>
            <a:endParaRPr/>
          </a:p>
          <a:p>
            <a:pPr indent="-203200" lvl="1" marL="265176" rtl="0" algn="l">
              <a:lnSpc>
                <a:spcPct val="90000"/>
              </a:lnSpc>
              <a:spcBef>
                <a:spcPts val="600"/>
              </a:spcBef>
              <a:spcAft>
                <a:spcPts val="0"/>
              </a:spcAft>
              <a:buSzPts val="3200"/>
              <a:buChar char="-"/>
            </a:pPr>
            <a:r>
              <a:rPr lang="en-US" sz="3200"/>
              <a:t>Map</a:t>
            </a:r>
            <a:endParaRPr/>
          </a:p>
          <a:p>
            <a:pPr indent="-203200" lvl="1" marL="265176" rtl="0" algn="l">
              <a:lnSpc>
                <a:spcPct val="90000"/>
              </a:lnSpc>
              <a:spcBef>
                <a:spcPts val="600"/>
              </a:spcBef>
              <a:spcAft>
                <a:spcPts val="0"/>
              </a:spcAft>
              <a:buSzPts val="3200"/>
              <a:buChar char="-"/>
            </a:pPr>
            <a:r>
              <a:rPr lang="en-US" sz="3200"/>
              <a:t>Stack</a:t>
            </a:r>
            <a:endParaRPr/>
          </a:p>
          <a:p>
            <a:pPr indent="-203200" lvl="1" marL="265176" rtl="0" algn="l">
              <a:lnSpc>
                <a:spcPct val="90000"/>
              </a:lnSpc>
              <a:spcBef>
                <a:spcPts val="600"/>
              </a:spcBef>
              <a:spcAft>
                <a:spcPts val="0"/>
              </a:spcAft>
              <a:buSzPts val="3200"/>
              <a:buChar char="-"/>
            </a:pPr>
            <a:r>
              <a:rPr lang="en-US" sz="3200"/>
              <a:t>Queue</a:t>
            </a:r>
            <a:endParaRPr/>
          </a:p>
          <a:p>
            <a:pPr indent="-203200" lvl="1" marL="265176" rtl="0" algn="l">
              <a:lnSpc>
                <a:spcPct val="90000"/>
              </a:lnSpc>
              <a:spcBef>
                <a:spcPts val="600"/>
              </a:spcBef>
              <a:spcAft>
                <a:spcPts val="0"/>
              </a:spcAft>
              <a:buSzPts val="3200"/>
              <a:buChar char="-"/>
            </a:pPr>
            <a:r>
              <a:rPr lang="en-US" sz="3200"/>
              <a:t>Priority Queue</a:t>
            </a:r>
            <a:endParaRPr/>
          </a:p>
          <a:p>
            <a:pPr indent="-203200" lvl="1" marL="265176" rtl="0" algn="l">
              <a:lnSpc>
                <a:spcPct val="90000"/>
              </a:lnSpc>
              <a:spcBef>
                <a:spcPts val="600"/>
              </a:spcBef>
              <a:spcAft>
                <a:spcPts val="0"/>
              </a:spcAft>
              <a:buSzPts val="3200"/>
              <a:buChar char="-"/>
            </a:pPr>
            <a:r>
              <a:rPr lang="en-US" sz="3200"/>
              <a:t>Graph</a:t>
            </a:r>
            <a:endParaRPr/>
          </a:p>
          <a:p>
            <a:pPr indent="-203200" lvl="1" marL="265176" rtl="0" algn="l">
              <a:lnSpc>
                <a:spcPct val="90000"/>
              </a:lnSpc>
              <a:spcBef>
                <a:spcPts val="600"/>
              </a:spcBef>
              <a:spcAft>
                <a:spcPts val="0"/>
              </a:spcAft>
              <a:buSzPts val="3200"/>
              <a:buChar char="-"/>
            </a:pPr>
            <a:r>
              <a:rPr lang="en-US" sz="3200"/>
              <a:t>Disjoint Set</a:t>
            </a:r>
            <a:endParaRPr/>
          </a:p>
          <a:p>
            <a:pPr indent="0" lvl="0" marL="91440" rtl="0" algn="l">
              <a:lnSpc>
                <a:spcPct val="90000"/>
              </a:lnSpc>
              <a:spcBef>
                <a:spcPts val="16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322" name="Google Shape;322;p1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23" name="Google Shape;323;p1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SP - KASEY CHAMPION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41" name="Google Shape;141;p2"/>
          <p:cNvSpPr txBox="1"/>
          <p:nvPr>
            <p:ph type="title"/>
          </p:nvPr>
        </p:nvSpPr>
        <p:spPr>
          <a:xfrm>
            <a:off x="1428134" y="263276"/>
            <a:ext cx="2235008" cy="1014667"/>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Agenda</a:t>
            </a:r>
            <a:endParaRPr/>
          </a:p>
        </p:txBody>
      </p:sp>
      <p:sp>
        <p:nvSpPr>
          <p:cNvPr id="142" name="Google Shape;142;p2"/>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p>
            <a:pPr indent="-203200" lvl="1" marL="265176" rtl="0" algn="l">
              <a:lnSpc>
                <a:spcPct val="90000"/>
              </a:lnSpc>
              <a:spcBef>
                <a:spcPts val="0"/>
              </a:spcBef>
              <a:spcAft>
                <a:spcPts val="0"/>
              </a:spcAft>
              <a:buClr>
                <a:srgbClr val="4C3282"/>
              </a:buClr>
              <a:buSzPts val="3200"/>
              <a:buChar char="-"/>
            </a:pPr>
            <a:r>
              <a:rPr lang="en-US" sz="3200"/>
              <a:t>Introductions</a:t>
            </a:r>
            <a:endParaRPr/>
          </a:p>
          <a:p>
            <a:pPr indent="-203200" lvl="1" marL="265176" rtl="0" algn="l">
              <a:lnSpc>
                <a:spcPct val="90000"/>
              </a:lnSpc>
              <a:spcBef>
                <a:spcPts val="600"/>
              </a:spcBef>
              <a:spcAft>
                <a:spcPts val="0"/>
              </a:spcAft>
              <a:buClr>
                <a:srgbClr val="4C3282"/>
              </a:buClr>
              <a:buSzPts val="3200"/>
              <a:buChar char="-"/>
            </a:pPr>
            <a:r>
              <a:rPr lang="en-US" sz="3200"/>
              <a:t>Syllabus</a:t>
            </a:r>
            <a:endParaRPr/>
          </a:p>
          <a:p>
            <a:pPr indent="-203200" lvl="1" marL="265176" rtl="0" algn="l">
              <a:lnSpc>
                <a:spcPct val="90000"/>
              </a:lnSpc>
              <a:spcBef>
                <a:spcPts val="600"/>
              </a:spcBef>
              <a:spcAft>
                <a:spcPts val="0"/>
              </a:spcAft>
              <a:buClr>
                <a:srgbClr val="4C3282"/>
              </a:buClr>
              <a:buSzPts val="3200"/>
              <a:buChar char="-"/>
            </a:pPr>
            <a:r>
              <a:rPr lang="en-US" sz="3200"/>
              <a:t>Dust off data structure cobwebs</a:t>
            </a:r>
            <a:endParaRPr/>
          </a:p>
          <a:p>
            <a:pPr indent="-203200" lvl="1" marL="265176" rtl="0" algn="l">
              <a:lnSpc>
                <a:spcPct val="90000"/>
              </a:lnSpc>
              <a:spcBef>
                <a:spcPts val="600"/>
              </a:spcBef>
              <a:spcAft>
                <a:spcPts val="0"/>
              </a:spcAft>
              <a:buClr>
                <a:srgbClr val="4C3282"/>
              </a:buClr>
              <a:buSzPts val="3200"/>
              <a:buChar char="-"/>
            </a:pPr>
            <a:r>
              <a:rPr lang="en-US" sz="3200"/>
              <a:t>Meet the ADT</a:t>
            </a:r>
            <a:endParaRPr/>
          </a:p>
          <a:p>
            <a:pPr indent="-203200" lvl="1" marL="265176" rtl="0" algn="l">
              <a:lnSpc>
                <a:spcPct val="90000"/>
              </a:lnSpc>
              <a:spcBef>
                <a:spcPts val="600"/>
              </a:spcBef>
              <a:spcAft>
                <a:spcPts val="0"/>
              </a:spcAft>
              <a:buClr>
                <a:srgbClr val="4C3282"/>
              </a:buClr>
              <a:buSzPts val="3200"/>
              <a:buChar char="-"/>
            </a:pPr>
            <a:r>
              <a:rPr lang="en-US" sz="3200"/>
              <a:t>Questions</a:t>
            </a:r>
            <a:endParaRPr/>
          </a:p>
        </p:txBody>
      </p:sp>
      <p:sp>
        <p:nvSpPr>
          <p:cNvPr id="143" name="Google Shape;143;p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18a5e72ffb_0_9"/>
          <p:cNvSpPr txBox="1"/>
          <p:nvPr>
            <p:ph type="title"/>
          </p:nvPr>
        </p:nvSpPr>
        <p:spPr>
          <a:xfrm>
            <a:off x="3315881" y="3446573"/>
            <a:ext cx="5590200" cy="1014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Questions?</a:t>
            </a:r>
            <a:endParaRPr/>
          </a:p>
        </p:txBody>
      </p:sp>
      <p:sp>
        <p:nvSpPr>
          <p:cNvPr id="330" name="Google Shape;330;g118a5e72ffb_0_9"/>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art08_03" id="336" name="Google Shape;336;p21"/>
          <p:cNvPicPr preferRelativeResize="0"/>
          <p:nvPr/>
        </p:nvPicPr>
        <p:blipFill rotWithShape="1">
          <a:blip r:embed="rId3">
            <a:alphaModFix/>
          </a:blip>
          <a:srcRect b="0" l="0" r="0" t="0"/>
          <a:stretch/>
        </p:blipFill>
        <p:spPr>
          <a:xfrm>
            <a:off x="6228326" y="2811773"/>
            <a:ext cx="5371548" cy="2198793"/>
          </a:xfrm>
          <a:prstGeom prst="rect">
            <a:avLst/>
          </a:prstGeom>
          <a:noFill/>
          <a:ln>
            <a:noFill/>
          </a:ln>
        </p:spPr>
      </p:pic>
      <p:sp>
        <p:nvSpPr>
          <p:cNvPr id="337" name="Google Shape;337;p2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Case Study: The List ADT</a:t>
            </a:r>
            <a:endParaRPr/>
          </a:p>
        </p:txBody>
      </p:sp>
      <p:sp>
        <p:nvSpPr>
          <p:cNvPr id="338" name="Google Shape;338;p21"/>
          <p:cNvSpPr txBox="1"/>
          <p:nvPr>
            <p:ph idx="1" type="body"/>
          </p:nvPr>
        </p:nvSpPr>
        <p:spPr>
          <a:xfrm>
            <a:off x="575250" y="1277950"/>
            <a:ext cx="8094300" cy="1460700"/>
          </a:xfrm>
          <a:prstGeom prst="rect">
            <a:avLst/>
          </a:prstGeom>
          <a:noFill/>
          <a:ln>
            <a:noFill/>
          </a:ln>
        </p:spPr>
        <p:txBody>
          <a:bodyPr anchorCtr="0" anchor="t" bIns="45700" lIns="45700" spcFirstLastPara="1" rIns="45700" wrap="square" tIns="45700">
            <a:normAutofit fontScale="92500" lnSpcReduction="10000"/>
          </a:bodyPr>
          <a:lstStyle/>
          <a:p>
            <a:pPr indent="-172043" lvl="0" marL="91440" rtl="0" algn="l">
              <a:lnSpc>
                <a:spcPct val="90000"/>
              </a:lnSpc>
              <a:spcBef>
                <a:spcPts val="0"/>
              </a:spcBef>
              <a:spcAft>
                <a:spcPts val="0"/>
              </a:spcAft>
              <a:buSzPct val="100000"/>
              <a:buChar char=" "/>
            </a:pPr>
            <a:r>
              <a:rPr b="1" lang="en-US" sz="2929">
                <a:solidFill>
                  <a:srgbClr val="4C3282"/>
                </a:solidFill>
                <a:latin typeface="Quattrocento Sans"/>
                <a:ea typeface="Quattrocento Sans"/>
                <a:cs typeface="Quattrocento Sans"/>
                <a:sym typeface="Quattrocento Sans"/>
              </a:rPr>
              <a:t>list:</a:t>
            </a:r>
            <a:r>
              <a:rPr lang="en-US" sz="2929"/>
              <a:t> a</a:t>
            </a:r>
            <a:r>
              <a:rPr b="1" lang="en-US" sz="2929">
                <a:solidFill>
                  <a:srgbClr val="4C3282"/>
                </a:solidFill>
                <a:latin typeface="Quattrocento Sans"/>
                <a:ea typeface="Quattrocento Sans"/>
                <a:cs typeface="Quattrocento Sans"/>
                <a:sym typeface="Quattrocento Sans"/>
              </a:rPr>
              <a:t> </a:t>
            </a:r>
            <a:r>
              <a:rPr lang="en-US" sz="2929">
                <a:latin typeface="Quattrocento Sans"/>
                <a:ea typeface="Quattrocento Sans"/>
                <a:cs typeface="Quattrocento Sans"/>
                <a:sym typeface="Quattrocento Sans"/>
              </a:rPr>
              <a:t>collection storing an ordered sequence of elements. </a:t>
            </a:r>
            <a:endParaRPr sz="2929"/>
          </a:p>
          <a:p>
            <a:pPr indent="-148548" lvl="1" marL="264795" rtl="0" algn="l">
              <a:lnSpc>
                <a:spcPct val="90000"/>
              </a:lnSpc>
              <a:spcBef>
                <a:spcPts val="400"/>
              </a:spcBef>
              <a:spcAft>
                <a:spcPts val="0"/>
              </a:spcAft>
              <a:buSzPct val="100000"/>
              <a:buChar char="-"/>
            </a:pPr>
            <a:r>
              <a:rPr lang="en-US" sz="2529">
                <a:latin typeface="Quattrocento Sans"/>
                <a:ea typeface="Quattrocento Sans"/>
                <a:cs typeface="Quattrocento Sans"/>
                <a:sym typeface="Quattrocento Sans"/>
              </a:rPr>
              <a:t>Each item is accessible by an index.</a:t>
            </a:r>
            <a:endParaRPr sz="1929"/>
          </a:p>
          <a:p>
            <a:pPr indent="-148548" lvl="1" marL="264795" rtl="0" algn="l">
              <a:lnSpc>
                <a:spcPct val="90000"/>
              </a:lnSpc>
              <a:spcBef>
                <a:spcPts val="600"/>
              </a:spcBef>
              <a:spcAft>
                <a:spcPts val="0"/>
              </a:spcAft>
              <a:buSzPct val="100000"/>
              <a:buChar char="-"/>
            </a:pPr>
            <a:r>
              <a:rPr lang="en-US" sz="2529">
                <a:latin typeface="Quattrocento Sans"/>
                <a:ea typeface="Quattrocento Sans"/>
                <a:cs typeface="Quattrocento Sans"/>
                <a:sym typeface="Quattrocento Sans"/>
              </a:rPr>
              <a:t>A list has a size defined as the number of elements in the list</a:t>
            </a:r>
            <a:endParaRPr sz="2529">
              <a:latin typeface="Quattrocento Sans"/>
              <a:ea typeface="Quattrocento Sans"/>
              <a:cs typeface="Quattrocento Sans"/>
              <a:sym typeface="Quattrocento Sans"/>
            </a:endParaRPr>
          </a:p>
        </p:txBody>
      </p:sp>
      <p:sp>
        <p:nvSpPr>
          <p:cNvPr id="339" name="Google Shape;339;p2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40" name="Google Shape;340;p21"/>
          <p:cNvSpPr txBox="1"/>
          <p:nvPr/>
        </p:nvSpPr>
        <p:spPr>
          <a:xfrm>
            <a:off x="187066" y="3000791"/>
            <a:ext cx="5371500" cy="3543600"/>
          </a:xfrm>
          <a:prstGeom prst="rect">
            <a:avLst/>
          </a:prstGeom>
          <a:noFill/>
          <a:ln>
            <a:noFill/>
          </a:ln>
        </p:spPr>
        <p:txBody>
          <a:bodyPr anchorCtr="0" anchor="t" bIns="45700" lIns="45700" spcFirstLastPara="1" rIns="45700" wrap="square" tIns="45700">
            <a:normAutofit fontScale="92500" lnSpcReduction="20000"/>
          </a:bodyPr>
          <a:lstStyle/>
          <a:p>
            <a:pPr indent="-140970" lvl="0" marL="91440" marR="0" rtl="0" algn="l">
              <a:lnSpc>
                <a:spcPct val="90000"/>
              </a:lnSpc>
              <a:spcBef>
                <a:spcPts val="0"/>
              </a:spcBef>
              <a:spcAft>
                <a:spcPts val="0"/>
              </a:spcAft>
              <a:buClr>
                <a:schemeClr val="accent1"/>
              </a:buClr>
              <a:buSzPct val="100000"/>
              <a:buFont typeface="Twentieth Century"/>
              <a:buChar char=" "/>
            </a:pPr>
            <a:r>
              <a:rPr b="1" lang="en-US" sz="2400">
                <a:solidFill>
                  <a:schemeClr val="dk1"/>
                </a:solidFill>
                <a:latin typeface="Quattrocento Sans"/>
                <a:ea typeface="Quattrocento Sans"/>
                <a:cs typeface="Quattrocento Sans"/>
                <a:sym typeface="Quattrocento Sans"/>
              </a:rPr>
              <a:t> </a:t>
            </a:r>
            <a:r>
              <a:rPr b="1" lang="en-US" sz="2400" u="sng">
                <a:solidFill>
                  <a:srgbClr val="4C3282"/>
                </a:solidFill>
                <a:latin typeface="Quattrocento Sans"/>
                <a:ea typeface="Quattrocento Sans"/>
                <a:cs typeface="Quattrocento Sans"/>
                <a:sym typeface="Quattrocento Sans"/>
              </a:rPr>
              <a:t>Expected Behavior:</a:t>
            </a:r>
            <a:endParaRPr b="1" sz="2200" u="sng">
              <a:solidFill>
                <a:srgbClr val="4C3282"/>
              </a:solidFill>
              <a:latin typeface="Quattrocento Sans"/>
              <a:ea typeface="Quattrocento Sans"/>
              <a:cs typeface="Quattrocento Sans"/>
              <a:sym typeface="Quattrocento Sans"/>
            </a:endParaRPr>
          </a:p>
          <a:p>
            <a:pPr indent="-129222" lvl="1" marL="264795" marR="0" rtl="0" algn="l">
              <a:lnSpc>
                <a:spcPct val="90000"/>
              </a:lnSpc>
              <a:spcBef>
                <a:spcPts val="4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get(index): </a:t>
            </a:r>
            <a:r>
              <a:rPr b="0" i="0" lang="en-US" sz="2200" u="none" cap="none" strike="noStrike">
                <a:solidFill>
                  <a:schemeClr val="dk1"/>
                </a:solidFill>
                <a:latin typeface="Quattrocento Sans"/>
                <a:ea typeface="Quattrocento Sans"/>
                <a:cs typeface="Quattrocento Sans"/>
                <a:sym typeface="Quattrocento Sans"/>
              </a:rPr>
              <a:t>returns the item at the given index</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set(value, index): </a:t>
            </a:r>
            <a:r>
              <a:rPr b="0" i="0" lang="en-US" sz="2200" u="none" cap="none" strike="noStrike">
                <a:solidFill>
                  <a:schemeClr val="dk1"/>
                </a:solidFill>
                <a:latin typeface="Quattrocento Sans"/>
                <a:ea typeface="Quattrocento Sans"/>
                <a:cs typeface="Quattrocento Sans"/>
                <a:sym typeface="Quattrocento Sans"/>
              </a:rPr>
              <a:t>sets the item at the given index to the given value</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append(value): </a:t>
            </a:r>
            <a:r>
              <a:rPr b="0" i="0" lang="en-US" sz="2200" u="none" cap="none" strike="noStrike">
                <a:solidFill>
                  <a:schemeClr val="dk1"/>
                </a:solidFill>
                <a:latin typeface="Quattrocento Sans"/>
                <a:ea typeface="Quattrocento Sans"/>
                <a:cs typeface="Quattrocento Sans"/>
                <a:sym typeface="Quattrocento Sans"/>
              </a:rPr>
              <a:t>adds the given item to the end of the list</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insert(value, index): </a:t>
            </a:r>
            <a:r>
              <a:rPr b="0" i="0" lang="en-US" sz="2200" u="none" cap="none" strike="noStrike">
                <a:solidFill>
                  <a:schemeClr val="dk1"/>
                </a:solidFill>
                <a:latin typeface="Quattrocento Sans"/>
                <a:ea typeface="Quattrocento Sans"/>
                <a:cs typeface="Quattrocento Sans"/>
                <a:sym typeface="Quattrocento Sans"/>
              </a:rPr>
              <a:t>insert the given item at the given index maintaining order</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delete(index): </a:t>
            </a:r>
            <a:r>
              <a:rPr b="0" i="0" lang="en-US" sz="2200" u="none" cap="none" strike="noStrike">
                <a:solidFill>
                  <a:schemeClr val="dk1"/>
                </a:solidFill>
                <a:latin typeface="Quattrocento Sans"/>
                <a:ea typeface="Quattrocento Sans"/>
                <a:cs typeface="Quattrocento Sans"/>
                <a:sym typeface="Quattrocento Sans"/>
              </a:rPr>
              <a:t>removes the item at the given index maintaining order</a:t>
            </a:r>
            <a:endParaRPr/>
          </a:p>
          <a:p>
            <a:pPr indent="-129222" lvl="1" marL="264795" marR="0" rtl="0" algn="l">
              <a:lnSpc>
                <a:spcPct val="90000"/>
              </a:lnSpc>
              <a:spcBef>
                <a:spcPts val="600"/>
              </a:spcBef>
              <a:spcAft>
                <a:spcPts val="0"/>
              </a:spcAft>
              <a:buClr>
                <a:srgbClr val="B6A479"/>
              </a:buClr>
              <a:buSzPct val="100000"/>
              <a:buFont typeface="Quattrocento Sans"/>
              <a:buChar char="-"/>
            </a:pPr>
            <a:r>
              <a:rPr b="1" i="0" lang="en-US" sz="2200" u="none" cap="none" strike="noStrike">
                <a:solidFill>
                  <a:schemeClr val="dk1"/>
                </a:solidFill>
                <a:latin typeface="Quattrocento Sans"/>
                <a:ea typeface="Quattrocento Sans"/>
                <a:cs typeface="Quattrocento Sans"/>
                <a:sym typeface="Quattrocento Sans"/>
              </a:rPr>
              <a:t>size(): </a:t>
            </a:r>
            <a:r>
              <a:rPr b="0" i="0" lang="en-US" sz="2200" u="none" cap="none" strike="noStrike">
                <a:solidFill>
                  <a:schemeClr val="dk1"/>
                </a:solidFill>
                <a:latin typeface="Quattrocento Sans"/>
                <a:ea typeface="Quattrocento Sans"/>
                <a:cs typeface="Quattrocento Sans"/>
                <a:sym typeface="Quattrocento Sans"/>
              </a:rPr>
              <a:t>returns the number of elements in the list</a:t>
            </a:r>
            <a:endParaRPr/>
          </a:p>
        </p:txBody>
      </p:sp>
      <p:sp>
        <p:nvSpPr>
          <p:cNvPr id="341" name="Google Shape;341;p21"/>
          <p:cNvSpPr txBox="1"/>
          <p:nvPr/>
        </p:nvSpPr>
        <p:spPr>
          <a:xfrm>
            <a:off x="6228325" y="5083700"/>
            <a:ext cx="5789700" cy="1413000"/>
          </a:xfrm>
          <a:prstGeom prst="rect">
            <a:avLst/>
          </a:prstGeom>
          <a:noFill/>
          <a:ln>
            <a:noFill/>
          </a:ln>
        </p:spPr>
        <p:txBody>
          <a:bodyPr anchorCtr="0" anchor="t" bIns="91425" lIns="91425" spcFirstLastPara="1" rIns="91425" wrap="square" tIns="91425">
            <a:spAutoFit/>
          </a:bodyPr>
          <a:lstStyle/>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22"/>
                  </a:ext>
                </a:extLst>
              </a:rPr>
              <a:t>List&lt;String&gt; names = new ArrayList&lt;&gt;();</a:t>
            </a:r>
            <a:endParaRPr sz="1800">
              <a:solidFill>
                <a:schemeClr val="dk1"/>
              </a:solidFill>
              <a:latin typeface="Courier New"/>
              <a:ea typeface="Courier New"/>
              <a:cs typeface="Courier New"/>
              <a:sym typeface="Courier New"/>
              <a:extLst>
                <a:ext uri="http://customooxmlschemas.google.com/">
                  <go:slidesCustomData xmlns:go="http://customooxmlschemas.google.com/" textRoundtripDataId="23"/>
                </a:ext>
              </a:extLst>
            </a:endParaRPr>
          </a:p>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24"/>
                  </a:ext>
                </a:extLst>
              </a:rPr>
              <a:t>names.add("Anish");            </a:t>
            </a:r>
            <a:endParaRPr sz="1800">
              <a:solidFill>
                <a:schemeClr val="dk1"/>
              </a:solidFill>
              <a:latin typeface="Courier New"/>
              <a:ea typeface="Courier New"/>
              <a:cs typeface="Courier New"/>
              <a:sym typeface="Courier New"/>
              <a:extLst>
                <a:ext uri="http://customooxmlschemas.google.com/">
                  <go:slidesCustomData xmlns:go="http://customooxmlschemas.google.com/" textRoundtripDataId="25"/>
                </a:ext>
              </a:extLst>
            </a:endParaRPr>
          </a:p>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26"/>
                  </a:ext>
                </a:extLst>
              </a:rPr>
              <a:t>names.add("Amanda");</a:t>
            </a:r>
            <a:endParaRPr sz="1800">
              <a:solidFill>
                <a:schemeClr val="dk1"/>
              </a:solidFill>
              <a:latin typeface="Courier New"/>
              <a:ea typeface="Courier New"/>
              <a:cs typeface="Courier New"/>
              <a:sym typeface="Courier New"/>
              <a:extLst>
                <a:ext uri="http://customooxmlschemas.google.com/">
                  <go:slidesCustomData xmlns:go="http://customooxmlschemas.google.com/" textRoundtripDataId="27"/>
                </a:ext>
              </a:extLst>
            </a:endParaRPr>
          </a:p>
          <a:p>
            <a:pPr indent="0" lvl="1" marL="127635" rtl="0" algn="l">
              <a:lnSpc>
                <a:spcPct val="90000"/>
              </a:lnSpc>
              <a:spcBef>
                <a:spcPts val="600"/>
              </a:spcBef>
              <a:spcAft>
                <a:spcPts val="0"/>
              </a:spcAft>
              <a:buNone/>
            </a:pPr>
            <a:r>
              <a:rPr lang="en-US" sz="1800">
                <a:solidFill>
                  <a:schemeClr val="dk1"/>
                </a:solidFill>
                <a:latin typeface="Courier New"/>
                <a:ea typeface="Courier New"/>
                <a:cs typeface="Courier New"/>
                <a:sym typeface="Courier New"/>
                <a:extLst>
                  <a:ext uri="http://customooxmlschemas.google.com/">
                    <go:slidesCustomData xmlns:go="http://customooxmlschemas.google.com/" textRoundtripDataId="28"/>
                  </a:ext>
                </a:extLst>
              </a:rPr>
              <a:t>names.add(0, "Brian");</a:t>
            </a:r>
            <a:endParaRPr sz="1800">
              <a:latin typeface="Courier New"/>
              <a:ea typeface="Courier New"/>
              <a:cs typeface="Courier New"/>
              <a:sym typeface="Courier New"/>
            </a:endParaRPr>
          </a:p>
        </p:txBody>
      </p:sp>
      <p:sp>
        <p:nvSpPr>
          <p:cNvPr id="342" name="Google Shape;342;p2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2"/>
          <p:cNvSpPr/>
          <p:nvPr/>
        </p:nvSpPr>
        <p:spPr>
          <a:xfrm>
            <a:off x="8105033" y="1068198"/>
            <a:ext cx="3842715" cy="521790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9" name="Google Shape;349;p22"/>
          <p:cNvSpPr/>
          <p:nvPr/>
        </p:nvSpPr>
        <p:spPr>
          <a:xfrm>
            <a:off x="3899588" y="1065931"/>
            <a:ext cx="3918926" cy="56310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0" name="Google Shape;350;p2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Case Study: List Implementations</a:t>
            </a:r>
            <a:endParaRPr/>
          </a:p>
        </p:txBody>
      </p:sp>
      <p:sp>
        <p:nvSpPr>
          <p:cNvPr id="351" name="Google Shape;351;p2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2" name="Google Shape;352;p2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grpSp>
        <p:nvGrpSpPr>
          <p:cNvPr id="353" name="Google Shape;353;p22"/>
          <p:cNvGrpSpPr/>
          <p:nvPr/>
        </p:nvGrpSpPr>
        <p:grpSpPr>
          <a:xfrm>
            <a:off x="577321" y="1614231"/>
            <a:ext cx="2805462" cy="2750598"/>
            <a:chOff x="908856" y="1530095"/>
            <a:chExt cx="2805462" cy="2750598"/>
          </a:xfrm>
        </p:grpSpPr>
        <p:sp>
          <p:nvSpPr>
            <p:cNvPr id="354" name="Google Shape;354;p22"/>
            <p:cNvSpPr/>
            <p:nvPr/>
          </p:nvSpPr>
          <p:spPr>
            <a:xfrm>
              <a:off x="908857" y="2061557"/>
              <a:ext cx="2773131" cy="2219136"/>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55" name="Google Shape;355;p22"/>
            <p:cNvSpPr/>
            <p:nvPr/>
          </p:nvSpPr>
          <p:spPr>
            <a:xfrm>
              <a:off x="908856" y="1530095"/>
              <a:ext cx="2773131"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List ADT</a:t>
              </a:r>
              <a:endParaRPr/>
            </a:p>
          </p:txBody>
        </p:sp>
        <p:sp>
          <p:nvSpPr>
            <p:cNvPr id="356" name="Google Shape;356;p22"/>
            <p:cNvSpPr txBox="1"/>
            <p:nvPr/>
          </p:nvSpPr>
          <p:spPr>
            <a:xfrm>
              <a:off x="1026835" y="2919920"/>
              <a:ext cx="26874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get(index)</a:t>
              </a:r>
              <a:r>
                <a:rPr lang="en-US" sz="1200">
                  <a:solidFill>
                    <a:schemeClr val="dk1"/>
                  </a:solidFill>
                  <a:latin typeface="Quattrocento Sans"/>
                  <a:ea typeface="Quattrocento Sans"/>
                  <a:cs typeface="Quattrocento Sans"/>
                  <a:sym typeface="Quattrocento Sans"/>
                </a:rPr>
                <a:t> return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set(item, index)</a:t>
              </a:r>
              <a:r>
                <a:rPr lang="en-US" sz="1200">
                  <a:solidFill>
                    <a:schemeClr val="dk1"/>
                  </a:solidFill>
                  <a:latin typeface="Quattrocento Sans"/>
                  <a:ea typeface="Quattrocento Sans"/>
                  <a:cs typeface="Quattrocento Sans"/>
                  <a:sym typeface="Quattrocento Sans"/>
                </a:rPr>
                <a:t> replace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append(item)</a:t>
              </a:r>
              <a:r>
                <a:rPr lang="en-US" sz="1200">
                  <a:solidFill>
                    <a:schemeClr val="dk1"/>
                  </a:solidFill>
                  <a:latin typeface="Quattrocento Sans"/>
                  <a:ea typeface="Quattrocento Sans"/>
                  <a:cs typeface="Quattrocento Sans"/>
                  <a:sym typeface="Quattrocento Sans"/>
                </a:rPr>
                <a:t> add item to end of list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insert(item, index)</a:t>
              </a:r>
              <a:r>
                <a:rPr lang="en-US" sz="1200">
                  <a:solidFill>
                    <a:schemeClr val="dk1"/>
                  </a:solidFill>
                  <a:latin typeface="Quattrocento Sans"/>
                  <a:ea typeface="Quattrocento Sans"/>
                  <a:cs typeface="Quattrocento Sans"/>
                  <a:sym typeface="Quattrocento Sans"/>
                </a:rPr>
                <a:t> add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delete(index)</a:t>
              </a:r>
              <a:r>
                <a:rPr lang="en-US" sz="1200">
                  <a:solidFill>
                    <a:schemeClr val="dk1"/>
                  </a:solidFill>
                  <a:latin typeface="Quattrocento Sans"/>
                  <a:ea typeface="Quattrocento Sans"/>
                  <a:cs typeface="Quattrocento Sans"/>
                  <a:sym typeface="Quattrocento Sans"/>
                </a:rPr>
                <a:t> delete item at index</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p:txBody>
        </p:sp>
        <p:sp>
          <p:nvSpPr>
            <p:cNvPr id="357" name="Google Shape;357;p22"/>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358" name="Google Shape;358;p22"/>
            <p:cNvSpPr txBox="1"/>
            <p:nvPr/>
          </p:nvSpPr>
          <p:spPr>
            <a:xfrm>
              <a:off x="928934" y="2680374"/>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359" name="Google Shape;359;p22"/>
            <p:cNvSpPr txBox="1"/>
            <p:nvPr/>
          </p:nvSpPr>
          <p:spPr>
            <a:xfrm>
              <a:off x="1098581" y="2310260"/>
              <a:ext cx="1861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grpSp>
        <p:nvGrpSpPr>
          <p:cNvPr id="360" name="Google Shape;360;p22"/>
          <p:cNvGrpSpPr/>
          <p:nvPr/>
        </p:nvGrpSpPr>
        <p:grpSpPr>
          <a:xfrm>
            <a:off x="4544382" y="1759031"/>
            <a:ext cx="2657777" cy="3850635"/>
            <a:chOff x="908858" y="1530095"/>
            <a:chExt cx="2657777" cy="3850635"/>
          </a:xfrm>
        </p:grpSpPr>
        <p:sp>
          <p:nvSpPr>
            <p:cNvPr id="361" name="Google Shape;361;p22"/>
            <p:cNvSpPr/>
            <p:nvPr/>
          </p:nvSpPr>
          <p:spPr>
            <a:xfrm>
              <a:off x="908858" y="2061556"/>
              <a:ext cx="2657777" cy="319273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2" name="Google Shape;362;p22"/>
            <p:cNvSpPr/>
            <p:nvPr/>
          </p:nvSpPr>
          <p:spPr>
            <a:xfrm>
              <a:off x="908858" y="1530095"/>
              <a:ext cx="2657777"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363" name="Google Shape;363;p22"/>
            <p:cNvSpPr txBox="1"/>
            <p:nvPr/>
          </p:nvSpPr>
          <p:spPr>
            <a:xfrm>
              <a:off x="1014216" y="2887740"/>
              <a:ext cx="2552037"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return data[index]</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data[index] =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data[size]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shift values to make hole at index, data[index] = value, if out of space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shift following values forward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a:p>
              <a:pPr indent="0" lvl="0" marL="0" marR="0" rtl="0" algn="l">
                <a:spcBef>
                  <a:spcPts val="0"/>
                </a:spcBef>
                <a:spcAft>
                  <a:spcPts val="0"/>
                </a:spcAft>
                <a:buNone/>
              </a:pPr>
              <a:r>
                <a:t/>
              </a:r>
              <a:endParaRPr sz="1200">
                <a:solidFill>
                  <a:schemeClr val="dk1"/>
                </a:solidFill>
                <a:latin typeface="Courier New"/>
                <a:ea typeface="Courier New"/>
                <a:cs typeface="Courier New"/>
                <a:sym typeface="Courier New"/>
              </a:endParaRPr>
            </a:p>
          </p:txBody>
        </p:sp>
        <p:sp>
          <p:nvSpPr>
            <p:cNvPr id="364" name="Google Shape;364;p22"/>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365" name="Google Shape;365;p22"/>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366" name="Google Shape;366;p22"/>
            <p:cNvSpPr txBox="1"/>
            <p:nvPr/>
          </p:nvSpPr>
          <p:spPr>
            <a:xfrm>
              <a:off x="1014598" y="2298929"/>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pSp>
        <p:nvGrpSpPr>
          <p:cNvPr id="367" name="Google Shape;367;p22"/>
          <p:cNvGrpSpPr/>
          <p:nvPr/>
        </p:nvGrpSpPr>
        <p:grpSpPr>
          <a:xfrm>
            <a:off x="8740433" y="1761298"/>
            <a:ext cx="2666527" cy="3724197"/>
            <a:chOff x="900108" y="1530095"/>
            <a:chExt cx="2666527" cy="3724197"/>
          </a:xfrm>
        </p:grpSpPr>
        <p:sp>
          <p:nvSpPr>
            <p:cNvPr id="368" name="Google Shape;368;p22"/>
            <p:cNvSpPr/>
            <p:nvPr/>
          </p:nvSpPr>
          <p:spPr>
            <a:xfrm>
              <a:off x="908858" y="2061556"/>
              <a:ext cx="2657777" cy="3192736"/>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69" name="Google Shape;369;p22"/>
            <p:cNvSpPr/>
            <p:nvPr/>
          </p:nvSpPr>
          <p:spPr>
            <a:xfrm>
              <a:off x="908858" y="1530095"/>
              <a:ext cx="2657777"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370" name="Google Shape;370;p22"/>
            <p:cNvSpPr txBox="1"/>
            <p:nvPr/>
          </p:nvSpPr>
          <p:spPr>
            <a:xfrm>
              <a:off x="998577" y="2920162"/>
              <a:ext cx="255203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loop until index, return node’s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set</a:t>
              </a:r>
              <a:r>
                <a:rPr lang="en-US" sz="1200">
                  <a:solidFill>
                    <a:schemeClr val="dk1"/>
                  </a:solidFill>
                  <a:latin typeface="Courier New"/>
                  <a:ea typeface="Courier New"/>
                  <a:cs typeface="Courier New"/>
                  <a:sym typeface="Courier New"/>
                </a:rPr>
                <a:t> loop until index, update node’s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append</a:t>
              </a:r>
              <a:r>
                <a:rPr lang="en-US" sz="1200">
                  <a:solidFill>
                    <a:schemeClr val="dk1"/>
                  </a:solidFill>
                  <a:latin typeface="Courier New"/>
                  <a:ea typeface="Courier New"/>
                  <a:cs typeface="Courier New"/>
                  <a:sym typeface="Courier New"/>
                </a:rPr>
                <a:t> create new node, update next of last node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insert</a:t>
              </a:r>
              <a:r>
                <a:rPr lang="en-US" sz="1200">
                  <a:solidFill>
                    <a:schemeClr val="dk1"/>
                  </a:solidFill>
                  <a:latin typeface="Courier New"/>
                  <a:ea typeface="Courier New"/>
                  <a:cs typeface="Courier New"/>
                  <a:sym typeface="Courier New"/>
                </a:rPr>
                <a:t> create new node, loop until index, update next fields</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delete</a:t>
              </a:r>
              <a:r>
                <a:rPr lang="en-US" sz="1200">
                  <a:solidFill>
                    <a:schemeClr val="dk1"/>
                  </a:solidFill>
                  <a:latin typeface="Courier New"/>
                  <a:ea typeface="Courier New"/>
                  <a:cs typeface="Courier New"/>
                  <a:sym typeface="Courier New"/>
                </a:rPr>
                <a:t> loop until index, skip node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 </a:t>
              </a:r>
              <a:endParaRPr/>
            </a:p>
          </p:txBody>
        </p:sp>
        <p:sp>
          <p:nvSpPr>
            <p:cNvPr id="371" name="Google Shape;371;p22"/>
            <p:cNvSpPr txBox="1"/>
            <p:nvPr/>
          </p:nvSpPr>
          <p:spPr>
            <a:xfrm>
              <a:off x="928946" y="2108378"/>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372" name="Google Shape;372;p22"/>
            <p:cNvSpPr txBox="1"/>
            <p:nvPr/>
          </p:nvSpPr>
          <p:spPr>
            <a:xfrm>
              <a:off x="900108" y="2708653"/>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373" name="Google Shape;373;p22"/>
            <p:cNvSpPr txBox="1"/>
            <p:nvPr/>
          </p:nvSpPr>
          <p:spPr>
            <a:xfrm>
              <a:off x="1014598" y="2323643"/>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374" name="Google Shape;374;p22"/>
          <p:cNvSpPr txBox="1"/>
          <p:nvPr/>
        </p:nvSpPr>
        <p:spPr>
          <a:xfrm>
            <a:off x="3976855" y="1068198"/>
            <a:ext cx="379283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ArrayList</a:t>
            </a:r>
            <a:r>
              <a:rPr lang="en-US" sz="18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uses an Array as underlying storage</a:t>
            </a:r>
            <a:endParaRPr/>
          </a:p>
        </p:txBody>
      </p:sp>
      <p:sp>
        <p:nvSpPr>
          <p:cNvPr id="375" name="Google Shape;375;p22"/>
          <p:cNvSpPr txBox="1"/>
          <p:nvPr/>
        </p:nvSpPr>
        <p:spPr>
          <a:xfrm>
            <a:off x="8291895" y="1068198"/>
            <a:ext cx="35636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LinkedList</a:t>
            </a:r>
            <a:endParaRPr sz="180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n-US" sz="1800">
                <a:solidFill>
                  <a:schemeClr val="dk1"/>
                </a:solidFill>
                <a:latin typeface="Quattrocento Sans"/>
                <a:ea typeface="Quattrocento Sans"/>
                <a:cs typeface="Quattrocento Sans"/>
                <a:sym typeface="Quattrocento Sans"/>
              </a:rPr>
              <a:t>uses nodes as underlying storage</a:t>
            </a:r>
            <a:endParaRPr/>
          </a:p>
        </p:txBody>
      </p:sp>
      <p:graphicFrame>
        <p:nvGraphicFramePr>
          <p:cNvPr id="376" name="Google Shape;376;p22"/>
          <p:cNvGraphicFramePr/>
          <p:nvPr/>
        </p:nvGraphicFramePr>
        <p:xfrm>
          <a:off x="4273375" y="5554029"/>
          <a:ext cx="3000000" cy="3000000"/>
        </p:xfrm>
        <a:graphic>
          <a:graphicData uri="http://schemas.openxmlformats.org/drawingml/2006/table">
            <a:tbl>
              <a:tblPr bandRow="1" firstRow="1">
                <a:noFill/>
                <a:tableStyleId>{6A203158-7542-4DF4-8C85-F75071D0617A}</a:tableStyleId>
              </a:tblPr>
              <a:tblGrid>
                <a:gridCol w="633350"/>
                <a:gridCol w="633350"/>
                <a:gridCol w="633350"/>
                <a:gridCol w="633350"/>
                <a:gridCol w="633350"/>
              </a:tblGrid>
              <a:tr h="277325">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0</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1</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2</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3</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ctr">
                        <a:spcBef>
                          <a:spcPts val="0"/>
                        </a:spcBef>
                        <a:spcAft>
                          <a:spcPts val="0"/>
                        </a:spcAft>
                        <a:buNone/>
                      </a:pPr>
                      <a:r>
                        <a:rPr b="0" lang="en-US" sz="1400" u="none" cap="none" strike="noStrike">
                          <a:solidFill>
                            <a:srgbClr val="B6A479"/>
                          </a:solidFill>
                          <a:latin typeface="Courier New"/>
                          <a:ea typeface="Courier New"/>
                          <a:cs typeface="Courier New"/>
                          <a:sym typeface="Courier New"/>
                        </a:rPr>
                        <a:t>4</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r>
              <a:tr h="425000">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88.6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26.1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94.4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rgbClr val="4C3282"/>
                          </a:solidFill>
                          <a:latin typeface="Courier New"/>
                          <a:ea typeface="Courier New"/>
                          <a:cs typeface="Courier New"/>
                          <a:sym typeface="Courier New"/>
                        </a:rPr>
                        <a:t>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77" name="Google Shape;377;p22"/>
          <p:cNvSpPr/>
          <p:nvPr/>
        </p:nvSpPr>
        <p:spPr>
          <a:xfrm rot="-5400000">
            <a:off x="5162539" y="5424641"/>
            <a:ext cx="80670" cy="1858998"/>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378" name="Google Shape;378;p22"/>
          <p:cNvSpPr/>
          <p:nvPr/>
        </p:nvSpPr>
        <p:spPr>
          <a:xfrm rot="-5400000">
            <a:off x="6792267" y="5746949"/>
            <a:ext cx="80671" cy="1214379"/>
          </a:xfrm>
          <a:prstGeom prst="leftBracket">
            <a:avLst>
              <a:gd fmla="val 8333" name="adj"/>
            </a:avLst>
          </a:prstGeom>
          <a:noFill/>
          <a:ln cap="flat" cmpd="sng" w="952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grpSp>
        <p:nvGrpSpPr>
          <p:cNvPr id="379" name="Google Shape;379;p22"/>
          <p:cNvGrpSpPr/>
          <p:nvPr/>
        </p:nvGrpSpPr>
        <p:grpSpPr>
          <a:xfrm>
            <a:off x="8596893" y="5643902"/>
            <a:ext cx="3036054" cy="444216"/>
            <a:chOff x="6161778" y="2203456"/>
            <a:chExt cx="3036054" cy="444216"/>
          </a:xfrm>
        </p:grpSpPr>
        <p:grpSp>
          <p:nvGrpSpPr>
            <p:cNvPr id="380" name="Google Shape;380;p22"/>
            <p:cNvGrpSpPr/>
            <p:nvPr/>
          </p:nvGrpSpPr>
          <p:grpSpPr>
            <a:xfrm>
              <a:off x="6161778" y="2213423"/>
              <a:ext cx="1018250" cy="434249"/>
              <a:chOff x="6161778" y="2213423"/>
              <a:chExt cx="1018250" cy="434249"/>
            </a:xfrm>
          </p:grpSpPr>
          <p:sp>
            <p:nvSpPr>
              <p:cNvPr id="381" name="Google Shape;381;p22"/>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82" name="Google Shape;382;p22"/>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383" name="Google Shape;383;p22"/>
              <p:cNvSpPr txBox="1"/>
              <p:nvPr/>
            </p:nvSpPr>
            <p:spPr>
              <a:xfrm>
                <a:off x="6161778" y="2278406"/>
                <a:ext cx="654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88.6</a:t>
                </a:r>
                <a:endParaRPr/>
              </a:p>
            </p:txBody>
          </p:sp>
          <p:cxnSp>
            <p:nvCxnSpPr>
              <p:cNvPr id="384" name="Google Shape;384;p22"/>
              <p:cNvCxnSpPr/>
              <p:nvPr/>
            </p:nvCxnSpPr>
            <p:spPr>
              <a:xfrm>
                <a:off x="6893781" y="2430547"/>
                <a:ext cx="286247" cy="0"/>
              </a:xfrm>
              <a:prstGeom prst="straightConnector1">
                <a:avLst/>
              </a:prstGeom>
              <a:noFill/>
              <a:ln cap="flat" cmpd="sng" w="9525">
                <a:solidFill>
                  <a:srgbClr val="B6A479"/>
                </a:solidFill>
                <a:prstDash val="solid"/>
                <a:round/>
                <a:headEnd len="sm" w="sm" type="none"/>
                <a:tailEnd len="med" w="med" type="triangle"/>
              </a:ln>
            </p:spPr>
          </p:cxnSp>
        </p:grpSp>
        <p:grpSp>
          <p:nvGrpSpPr>
            <p:cNvPr id="385" name="Google Shape;385;p22"/>
            <p:cNvGrpSpPr/>
            <p:nvPr/>
          </p:nvGrpSpPr>
          <p:grpSpPr>
            <a:xfrm>
              <a:off x="7257824" y="2213422"/>
              <a:ext cx="1018250" cy="434249"/>
              <a:chOff x="6161778" y="2213423"/>
              <a:chExt cx="1018250" cy="434249"/>
            </a:xfrm>
          </p:grpSpPr>
          <p:sp>
            <p:nvSpPr>
              <p:cNvPr id="386" name="Google Shape;386;p22"/>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87" name="Google Shape;387;p22"/>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388" name="Google Shape;388;p22"/>
              <p:cNvSpPr txBox="1"/>
              <p:nvPr/>
            </p:nvSpPr>
            <p:spPr>
              <a:xfrm>
                <a:off x="6161778" y="2278406"/>
                <a:ext cx="654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26.1</a:t>
                </a:r>
                <a:endParaRPr/>
              </a:p>
            </p:txBody>
          </p:sp>
          <p:cxnSp>
            <p:nvCxnSpPr>
              <p:cNvPr id="389" name="Google Shape;389;p22"/>
              <p:cNvCxnSpPr/>
              <p:nvPr/>
            </p:nvCxnSpPr>
            <p:spPr>
              <a:xfrm>
                <a:off x="6893781" y="2430547"/>
                <a:ext cx="286247" cy="0"/>
              </a:xfrm>
              <a:prstGeom prst="straightConnector1">
                <a:avLst/>
              </a:prstGeom>
              <a:noFill/>
              <a:ln cap="flat" cmpd="sng" w="9525">
                <a:solidFill>
                  <a:srgbClr val="B6A479"/>
                </a:solidFill>
                <a:prstDash val="solid"/>
                <a:round/>
                <a:headEnd len="sm" w="sm" type="none"/>
                <a:tailEnd len="med" w="med" type="triangle"/>
              </a:ln>
            </p:spPr>
          </p:cxnSp>
        </p:grpSp>
        <p:grpSp>
          <p:nvGrpSpPr>
            <p:cNvPr id="390" name="Google Shape;390;p22"/>
            <p:cNvGrpSpPr/>
            <p:nvPr/>
          </p:nvGrpSpPr>
          <p:grpSpPr>
            <a:xfrm>
              <a:off x="8351586" y="2203456"/>
              <a:ext cx="846246" cy="434249"/>
              <a:chOff x="6161778" y="2213423"/>
              <a:chExt cx="846246" cy="434249"/>
            </a:xfrm>
          </p:grpSpPr>
          <p:sp>
            <p:nvSpPr>
              <p:cNvPr id="391" name="Google Shape;391;p22"/>
              <p:cNvSpPr/>
              <p:nvPr/>
            </p:nvSpPr>
            <p:spPr>
              <a:xfrm>
                <a:off x="6168868" y="2213423"/>
                <a:ext cx="839156"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392" name="Google Shape;392;p22"/>
              <p:cNvCxnSpPr/>
              <p:nvPr/>
            </p:nvCxnSpPr>
            <p:spPr>
              <a:xfrm>
                <a:off x="6783859" y="2217395"/>
                <a:ext cx="0" cy="430277"/>
              </a:xfrm>
              <a:prstGeom prst="straightConnector1">
                <a:avLst/>
              </a:prstGeom>
              <a:noFill/>
              <a:ln cap="flat" cmpd="sng" w="9525">
                <a:solidFill>
                  <a:srgbClr val="4C3282"/>
                </a:solidFill>
                <a:prstDash val="solid"/>
                <a:round/>
                <a:headEnd len="sm" w="sm" type="none"/>
                <a:tailEnd len="sm" w="sm" type="none"/>
              </a:ln>
            </p:spPr>
          </p:cxnSp>
          <p:sp>
            <p:nvSpPr>
              <p:cNvPr id="393" name="Google Shape;393;p22"/>
              <p:cNvSpPr txBox="1"/>
              <p:nvPr/>
            </p:nvSpPr>
            <p:spPr>
              <a:xfrm>
                <a:off x="6161778" y="2278406"/>
                <a:ext cx="6542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94.4</a:t>
                </a:r>
                <a:endParaRPr/>
              </a:p>
            </p:txBody>
          </p:sp>
        </p:grpSp>
        <p:cxnSp>
          <p:nvCxnSpPr>
            <p:cNvPr id="394" name="Google Shape;394;p22"/>
            <p:cNvCxnSpPr/>
            <p:nvPr/>
          </p:nvCxnSpPr>
          <p:spPr>
            <a:xfrm flipH="1">
              <a:off x="8973667" y="2203456"/>
              <a:ext cx="224165" cy="444215"/>
            </a:xfrm>
            <a:prstGeom prst="straightConnector1">
              <a:avLst/>
            </a:prstGeom>
            <a:noFill/>
            <a:ln cap="flat" cmpd="sng" w="9525">
              <a:solidFill>
                <a:srgbClr val="B6A479"/>
              </a:solidFill>
              <a:prstDash val="solid"/>
              <a:round/>
              <a:headEnd len="sm" w="sm" type="none"/>
              <a:tailEnd len="sm" w="sm" type="none"/>
            </a:ln>
          </p:spPr>
        </p:cxnSp>
      </p:grpSp>
      <p:sp>
        <p:nvSpPr>
          <p:cNvPr id="395" name="Google Shape;395;p22"/>
          <p:cNvSpPr txBox="1"/>
          <p:nvPr/>
        </p:nvSpPr>
        <p:spPr>
          <a:xfrm>
            <a:off x="4940622" y="6409070"/>
            <a:ext cx="52450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list</a:t>
            </a:r>
            <a:endParaRPr/>
          </a:p>
        </p:txBody>
      </p:sp>
      <p:sp>
        <p:nvSpPr>
          <p:cNvPr id="396" name="Google Shape;396;p22"/>
          <p:cNvSpPr txBox="1"/>
          <p:nvPr/>
        </p:nvSpPr>
        <p:spPr>
          <a:xfrm>
            <a:off x="6328173" y="6409070"/>
            <a:ext cx="103425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ourier New"/>
                <a:ea typeface="Courier New"/>
                <a:cs typeface="Courier New"/>
                <a:sym typeface="Courier New"/>
              </a:rPr>
              <a:t>free space</a:t>
            </a:r>
            <a:endParaRPr/>
          </a:p>
        </p:txBody>
      </p:sp>
      <p:pic>
        <p:nvPicPr>
          <p:cNvPr descr="art08_03" id="397" name="Google Shape;397;p22"/>
          <p:cNvPicPr preferRelativeResize="0"/>
          <p:nvPr/>
        </p:nvPicPr>
        <p:blipFill rotWithShape="1">
          <a:blip r:embed="rId3">
            <a:alphaModFix/>
          </a:blip>
          <a:srcRect b="0" l="0" r="0" t="0"/>
          <a:stretch/>
        </p:blipFill>
        <p:spPr>
          <a:xfrm>
            <a:off x="323925" y="4829177"/>
            <a:ext cx="3383624" cy="13850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1f92cd0ed4_1_191"/>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Implementing Insert</a:t>
            </a:r>
            <a:endParaRPr/>
          </a:p>
        </p:txBody>
      </p:sp>
      <p:sp>
        <p:nvSpPr>
          <p:cNvPr id="404" name="Google Shape;404;g11f92cd0ed4_1_191"/>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05" name="Google Shape;405;g11f92cd0ed4_1_191"/>
          <p:cNvSpPr/>
          <p:nvPr/>
        </p:nvSpPr>
        <p:spPr>
          <a:xfrm>
            <a:off x="2620339" y="1800698"/>
            <a:ext cx="6951300" cy="1870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406" name="Google Shape;406;g11f92cd0ed4_1_191"/>
          <p:cNvGraphicFramePr/>
          <p:nvPr/>
        </p:nvGraphicFramePr>
        <p:xfrm>
          <a:off x="4923617" y="2230328"/>
          <a:ext cx="3000000" cy="3000000"/>
        </p:xfrm>
        <a:graphic>
          <a:graphicData uri="http://schemas.openxmlformats.org/drawingml/2006/table">
            <a:tbl>
              <a:tblPr bandRow="1" firstRow="1">
                <a:noFill/>
                <a:tableStyleId>{6A203158-7542-4DF4-8C85-F75071D0617A}</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07" name="Google Shape;407;g11f92cd0ed4_1_191"/>
          <p:cNvSpPr txBox="1"/>
          <p:nvPr/>
        </p:nvSpPr>
        <p:spPr>
          <a:xfrm>
            <a:off x="2740263" y="2652254"/>
            <a:ext cx="2063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insert(10, 0)</a:t>
            </a:r>
            <a:endParaRPr/>
          </a:p>
        </p:txBody>
      </p:sp>
      <p:sp>
        <p:nvSpPr>
          <p:cNvPr id="408" name="Google Shape;408;g11f92cd0ed4_1_191"/>
          <p:cNvSpPr txBox="1"/>
          <p:nvPr/>
        </p:nvSpPr>
        <p:spPr>
          <a:xfrm>
            <a:off x="5158162" y="2664719"/>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409" name="Google Shape;409;g11f92cd0ed4_1_191"/>
          <p:cNvSpPr txBox="1"/>
          <p:nvPr/>
        </p:nvSpPr>
        <p:spPr>
          <a:xfrm>
            <a:off x="5979264" y="2664719"/>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410" name="Google Shape;410;g11f92cd0ed4_1_191"/>
          <p:cNvSpPr txBox="1"/>
          <p:nvPr/>
        </p:nvSpPr>
        <p:spPr>
          <a:xfrm>
            <a:off x="6800366" y="264949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411" name="Google Shape;411;g11f92cd0ed4_1_191"/>
          <p:cNvSpPr txBox="1"/>
          <p:nvPr/>
        </p:nvSpPr>
        <p:spPr>
          <a:xfrm>
            <a:off x="5241422" y="3186372"/>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12" name="Google Shape;412;g11f92cd0ed4_1_191"/>
          <p:cNvSpPr txBox="1"/>
          <p:nvPr/>
        </p:nvSpPr>
        <p:spPr>
          <a:xfrm>
            <a:off x="7507208" y="317963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413" name="Google Shape;413;g11f92cd0ed4_1_191"/>
          <p:cNvSpPr txBox="1"/>
          <p:nvPr/>
        </p:nvSpPr>
        <p:spPr>
          <a:xfrm>
            <a:off x="4169371" y="1835259"/>
            <a:ext cx="453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insert(element, index)</a:t>
            </a:r>
            <a:r>
              <a:rPr lang="en-US" sz="1800">
                <a:solidFill>
                  <a:schemeClr val="dk1"/>
                </a:solidFill>
                <a:latin typeface="Quattrocento Sans"/>
                <a:ea typeface="Quattrocento Sans"/>
                <a:cs typeface="Quattrocento Sans"/>
                <a:sym typeface="Quattrocento Sans"/>
              </a:rPr>
              <a:t> with shifting</a:t>
            </a:r>
            <a:endParaRPr/>
          </a:p>
        </p:txBody>
      </p:sp>
      <p:sp>
        <p:nvSpPr>
          <p:cNvPr id="414" name="Google Shape;414;g11f92cd0ed4_1_191"/>
          <p:cNvSpPr txBox="1"/>
          <p:nvPr/>
        </p:nvSpPr>
        <p:spPr>
          <a:xfrm>
            <a:off x="7593851" y="2652248"/>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415" name="Google Shape;415;g11f92cd0ed4_1_191"/>
          <p:cNvSpPr txBox="1"/>
          <p:nvPr/>
        </p:nvSpPr>
        <p:spPr>
          <a:xfrm>
            <a:off x="6786489" y="2664736"/>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416" name="Google Shape;416;g11f92cd0ed4_1_191"/>
          <p:cNvSpPr txBox="1"/>
          <p:nvPr/>
        </p:nvSpPr>
        <p:spPr>
          <a:xfrm>
            <a:off x="5979212" y="2664739"/>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417" name="Google Shape;417;g11f92cd0ed4_1_191"/>
          <p:cNvSpPr txBox="1"/>
          <p:nvPr/>
        </p:nvSpPr>
        <p:spPr>
          <a:xfrm>
            <a:off x="5097198" y="2664753"/>
            <a:ext cx="4284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418" name="Google Shape;418;g11f92cd0ed4_1_191"/>
          <p:cNvSpPr txBox="1"/>
          <p:nvPr/>
        </p:nvSpPr>
        <p:spPr>
          <a:xfrm>
            <a:off x="7507221" y="317965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419" name="Google Shape;419;g11f92cd0ed4_1_191"/>
          <p:cNvSpPr/>
          <p:nvPr/>
        </p:nvSpPr>
        <p:spPr>
          <a:xfrm>
            <a:off x="2620350" y="4543100"/>
            <a:ext cx="6951300" cy="2073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20" name="Google Shape;420;g11f92cd0ed4_1_191"/>
          <p:cNvSpPr txBox="1"/>
          <p:nvPr/>
        </p:nvSpPr>
        <p:spPr>
          <a:xfrm>
            <a:off x="2740263" y="5394654"/>
            <a:ext cx="2063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insert(10, 0)</a:t>
            </a:r>
            <a:endParaRPr/>
          </a:p>
        </p:txBody>
      </p:sp>
      <p:sp>
        <p:nvSpPr>
          <p:cNvPr id="421" name="Google Shape;421;g11f92cd0ed4_1_191"/>
          <p:cNvSpPr txBox="1"/>
          <p:nvPr/>
        </p:nvSpPr>
        <p:spPr>
          <a:xfrm>
            <a:off x="5116797" y="605308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22" name="Google Shape;422;g11f92cd0ed4_1_191"/>
          <p:cNvSpPr txBox="1"/>
          <p:nvPr/>
        </p:nvSpPr>
        <p:spPr>
          <a:xfrm>
            <a:off x="7445858" y="605308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423" name="Google Shape;423;g11f92cd0ed4_1_191"/>
          <p:cNvSpPr txBox="1"/>
          <p:nvPr/>
        </p:nvSpPr>
        <p:spPr>
          <a:xfrm>
            <a:off x="4169371" y="4577659"/>
            <a:ext cx="453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insert(element, index)</a:t>
            </a:r>
            <a:r>
              <a:rPr lang="en-US" sz="1800">
                <a:solidFill>
                  <a:schemeClr val="dk1"/>
                </a:solidFill>
                <a:latin typeface="Quattrocento Sans"/>
                <a:ea typeface="Quattrocento Sans"/>
                <a:cs typeface="Quattrocento Sans"/>
                <a:sym typeface="Quattrocento Sans"/>
              </a:rPr>
              <a:t> with shifting</a:t>
            </a:r>
            <a:endParaRPr/>
          </a:p>
        </p:txBody>
      </p:sp>
      <p:sp>
        <p:nvSpPr>
          <p:cNvPr id="424" name="Google Shape;424;g11f92cd0ed4_1_191"/>
          <p:cNvSpPr txBox="1"/>
          <p:nvPr/>
        </p:nvSpPr>
        <p:spPr>
          <a:xfrm>
            <a:off x="7445846" y="605308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grpSp>
        <p:nvGrpSpPr>
          <p:cNvPr id="425" name="Google Shape;425;g11f92cd0ed4_1_191"/>
          <p:cNvGrpSpPr/>
          <p:nvPr/>
        </p:nvGrpSpPr>
        <p:grpSpPr>
          <a:xfrm>
            <a:off x="5774343" y="5352702"/>
            <a:ext cx="3036054" cy="444300"/>
            <a:chOff x="6715693" y="2360965"/>
            <a:chExt cx="3036054" cy="444300"/>
          </a:xfrm>
        </p:grpSpPr>
        <p:grpSp>
          <p:nvGrpSpPr>
            <p:cNvPr id="426" name="Google Shape;426;g11f92cd0ed4_1_191"/>
            <p:cNvGrpSpPr/>
            <p:nvPr/>
          </p:nvGrpSpPr>
          <p:grpSpPr>
            <a:xfrm>
              <a:off x="6715693" y="2370932"/>
              <a:ext cx="1018203" cy="434172"/>
              <a:chOff x="6161778" y="2213423"/>
              <a:chExt cx="1018203" cy="434172"/>
            </a:xfrm>
          </p:grpSpPr>
          <p:sp>
            <p:nvSpPr>
              <p:cNvPr id="427" name="Google Shape;427;g11f92cd0ed4_1_191"/>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28" name="Google Shape;428;g11f92cd0ed4_1_191"/>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29" name="Google Shape;429;g11f92cd0ed4_1_191"/>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3</a:t>
                </a:r>
                <a:endParaRPr/>
              </a:p>
            </p:txBody>
          </p:sp>
          <p:cxnSp>
            <p:nvCxnSpPr>
              <p:cNvPr id="430" name="Google Shape;430;g11f92cd0ed4_1_191"/>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31" name="Google Shape;431;g11f92cd0ed4_1_191"/>
            <p:cNvGrpSpPr/>
            <p:nvPr/>
          </p:nvGrpSpPr>
          <p:grpSpPr>
            <a:xfrm>
              <a:off x="7811739" y="2370931"/>
              <a:ext cx="1018203" cy="434172"/>
              <a:chOff x="6161778" y="2213423"/>
              <a:chExt cx="1018203" cy="434172"/>
            </a:xfrm>
          </p:grpSpPr>
          <p:sp>
            <p:nvSpPr>
              <p:cNvPr id="432" name="Google Shape;432;g11f92cd0ed4_1_191"/>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33" name="Google Shape;433;g11f92cd0ed4_1_191"/>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34" name="Google Shape;434;g11f92cd0ed4_1_191"/>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4</a:t>
                </a:r>
                <a:endParaRPr/>
              </a:p>
            </p:txBody>
          </p:sp>
          <p:cxnSp>
            <p:nvCxnSpPr>
              <p:cNvPr id="435" name="Google Shape;435;g11f92cd0ed4_1_191"/>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36" name="Google Shape;436;g11f92cd0ed4_1_191"/>
            <p:cNvGrpSpPr/>
            <p:nvPr/>
          </p:nvGrpSpPr>
          <p:grpSpPr>
            <a:xfrm>
              <a:off x="8905501" y="2360965"/>
              <a:ext cx="846190" cy="434172"/>
              <a:chOff x="6161778" y="2213423"/>
              <a:chExt cx="846190" cy="434172"/>
            </a:xfrm>
          </p:grpSpPr>
          <p:sp>
            <p:nvSpPr>
              <p:cNvPr id="437" name="Google Shape;437;g11f92cd0ed4_1_191"/>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38" name="Google Shape;438;g11f92cd0ed4_1_191"/>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39" name="Google Shape;439;g11f92cd0ed4_1_191"/>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5</a:t>
                </a:r>
                <a:endParaRPr b="1">
                  <a:solidFill>
                    <a:srgbClr val="4C3282"/>
                  </a:solidFill>
                  <a:latin typeface="Courier New"/>
                  <a:ea typeface="Courier New"/>
                  <a:cs typeface="Courier New"/>
                  <a:sym typeface="Courier New"/>
                </a:endParaRPr>
              </a:p>
            </p:txBody>
          </p:sp>
        </p:grpSp>
        <p:cxnSp>
          <p:nvCxnSpPr>
            <p:cNvPr id="440" name="Google Shape;440;g11f92cd0ed4_1_191"/>
            <p:cNvCxnSpPr/>
            <p:nvPr/>
          </p:nvCxnSpPr>
          <p:spPr>
            <a:xfrm flipH="1">
              <a:off x="9527647" y="2360965"/>
              <a:ext cx="224100" cy="444300"/>
            </a:xfrm>
            <a:prstGeom prst="straightConnector1">
              <a:avLst/>
            </a:prstGeom>
            <a:noFill/>
            <a:ln cap="flat" cmpd="sng" w="9525">
              <a:solidFill>
                <a:srgbClr val="B6A479"/>
              </a:solidFill>
              <a:prstDash val="solid"/>
              <a:round/>
              <a:headEnd len="sm" w="sm" type="none"/>
              <a:tailEnd len="sm" w="sm" type="none"/>
            </a:ln>
          </p:spPr>
        </p:cxnSp>
      </p:grpSp>
      <p:grpSp>
        <p:nvGrpSpPr>
          <p:cNvPr id="441" name="Google Shape;441;g11f92cd0ed4_1_191"/>
          <p:cNvGrpSpPr/>
          <p:nvPr/>
        </p:nvGrpSpPr>
        <p:grpSpPr>
          <a:xfrm>
            <a:off x="4707468" y="5357782"/>
            <a:ext cx="1018203" cy="434172"/>
            <a:chOff x="6161778" y="2213423"/>
            <a:chExt cx="1018203" cy="434172"/>
          </a:xfrm>
        </p:grpSpPr>
        <p:sp>
          <p:nvSpPr>
            <p:cNvPr id="442" name="Google Shape;442;g11f92cd0ed4_1_191"/>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43" name="Google Shape;443;g11f92cd0ed4_1_191"/>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44" name="Google Shape;444;g11f92cd0ed4_1_191"/>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10</a:t>
              </a:r>
              <a:endParaRPr/>
            </a:p>
          </p:txBody>
        </p:sp>
        <p:cxnSp>
          <p:nvCxnSpPr>
            <p:cNvPr id="445" name="Google Shape;445;g11f92cd0ed4_1_191"/>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sp>
        <p:nvSpPr>
          <p:cNvPr id="446" name="Google Shape;446;g11f92cd0ed4_1_191"/>
          <p:cNvSpPr/>
          <p:nvPr/>
        </p:nvSpPr>
        <p:spPr>
          <a:xfrm>
            <a:off x="4767152" y="1277880"/>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447" name="Google Shape;447;g11f92cd0ed4_1_191"/>
          <p:cNvSpPr/>
          <p:nvPr/>
        </p:nvSpPr>
        <p:spPr>
          <a:xfrm>
            <a:off x="4840058" y="3998636"/>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448" name="Google Shape;448;g11f92cd0ed4_1_19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1f92cd0ed4_1_24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Implementing Delete</a:t>
            </a:r>
            <a:endParaRPr/>
          </a:p>
        </p:txBody>
      </p:sp>
      <p:sp>
        <p:nvSpPr>
          <p:cNvPr id="455" name="Google Shape;455;g11f92cd0ed4_1_24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56" name="Google Shape;456;g11f92cd0ed4_1_248"/>
          <p:cNvSpPr/>
          <p:nvPr/>
        </p:nvSpPr>
        <p:spPr>
          <a:xfrm>
            <a:off x="2620339" y="1864918"/>
            <a:ext cx="6951300" cy="1870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457" name="Google Shape;457;g11f92cd0ed4_1_248"/>
          <p:cNvGraphicFramePr/>
          <p:nvPr/>
        </p:nvGraphicFramePr>
        <p:xfrm>
          <a:off x="4923617" y="2294548"/>
          <a:ext cx="3000000" cy="3000000"/>
        </p:xfrm>
        <a:graphic>
          <a:graphicData uri="http://schemas.openxmlformats.org/drawingml/2006/table">
            <a:tbl>
              <a:tblPr bandRow="1" firstRow="1">
                <a:noFill/>
                <a:tableStyleId>{6A203158-7542-4DF4-8C85-F75071D0617A}</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58" name="Google Shape;458;g11f92cd0ed4_1_248"/>
          <p:cNvSpPr txBox="1"/>
          <p:nvPr/>
        </p:nvSpPr>
        <p:spPr>
          <a:xfrm>
            <a:off x="5968029" y="2710421"/>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459" name="Google Shape;459;g11f92cd0ed4_1_248"/>
          <p:cNvSpPr txBox="1"/>
          <p:nvPr/>
        </p:nvSpPr>
        <p:spPr>
          <a:xfrm>
            <a:off x="6782214" y="2702483"/>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460" name="Google Shape;460;g11f92cd0ed4_1_248"/>
          <p:cNvSpPr txBox="1"/>
          <p:nvPr/>
        </p:nvSpPr>
        <p:spPr>
          <a:xfrm>
            <a:off x="7596399" y="2721993"/>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461" name="Google Shape;461;g11f92cd0ed4_1_248"/>
          <p:cNvSpPr txBox="1"/>
          <p:nvPr/>
        </p:nvSpPr>
        <p:spPr>
          <a:xfrm>
            <a:off x="5241422" y="3250592"/>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62" name="Google Shape;462;g11f92cd0ed4_1_248"/>
          <p:cNvSpPr txBox="1"/>
          <p:nvPr/>
        </p:nvSpPr>
        <p:spPr>
          <a:xfrm>
            <a:off x="7507221" y="325062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463" name="Google Shape;463;g11f92cd0ed4_1_248"/>
          <p:cNvSpPr txBox="1"/>
          <p:nvPr/>
        </p:nvSpPr>
        <p:spPr>
          <a:xfrm>
            <a:off x="4474351" y="1933670"/>
            <a:ext cx="329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delete(index)</a:t>
            </a:r>
            <a:r>
              <a:rPr lang="en-US" sz="1800">
                <a:solidFill>
                  <a:schemeClr val="dk1"/>
                </a:solidFill>
                <a:latin typeface="Quattrocento Sans"/>
                <a:ea typeface="Quattrocento Sans"/>
                <a:cs typeface="Quattrocento Sans"/>
                <a:sym typeface="Quattrocento Sans"/>
              </a:rPr>
              <a:t> with shifting</a:t>
            </a:r>
            <a:endParaRPr/>
          </a:p>
        </p:txBody>
      </p:sp>
      <p:sp>
        <p:nvSpPr>
          <p:cNvPr id="464" name="Google Shape;464;g11f92cd0ed4_1_248"/>
          <p:cNvSpPr txBox="1"/>
          <p:nvPr/>
        </p:nvSpPr>
        <p:spPr>
          <a:xfrm>
            <a:off x="2740237" y="2728939"/>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delete(0)</a:t>
            </a:r>
            <a:endParaRPr/>
          </a:p>
        </p:txBody>
      </p:sp>
      <p:sp>
        <p:nvSpPr>
          <p:cNvPr id="465" name="Google Shape;465;g11f92cd0ed4_1_248"/>
          <p:cNvSpPr txBox="1"/>
          <p:nvPr/>
        </p:nvSpPr>
        <p:spPr>
          <a:xfrm>
            <a:off x="5135429" y="2717415"/>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466" name="Google Shape;466;g11f92cd0ed4_1_248"/>
          <p:cNvSpPr txBox="1"/>
          <p:nvPr/>
        </p:nvSpPr>
        <p:spPr>
          <a:xfrm>
            <a:off x="5196277" y="2728967"/>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467" name="Google Shape;467;g11f92cd0ed4_1_248"/>
          <p:cNvSpPr txBox="1"/>
          <p:nvPr/>
        </p:nvSpPr>
        <p:spPr>
          <a:xfrm>
            <a:off x="5970524" y="2728951"/>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468" name="Google Shape;468;g11f92cd0ed4_1_248"/>
          <p:cNvSpPr txBox="1"/>
          <p:nvPr/>
        </p:nvSpPr>
        <p:spPr>
          <a:xfrm>
            <a:off x="6783520" y="2710430"/>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469" name="Google Shape;469;g11f92cd0ed4_1_248"/>
          <p:cNvSpPr txBox="1"/>
          <p:nvPr/>
        </p:nvSpPr>
        <p:spPr>
          <a:xfrm>
            <a:off x="7507221" y="3250618"/>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470" name="Google Shape;470;g11f92cd0ed4_1_248"/>
          <p:cNvSpPr/>
          <p:nvPr/>
        </p:nvSpPr>
        <p:spPr>
          <a:xfrm>
            <a:off x="2620339" y="4567568"/>
            <a:ext cx="6951300" cy="1870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71" name="Google Shape;471;g11f92cd0ed4_1_248"/>
          <p:cNvSpPr txBox="1"/>
          <p:nvPr/>
        </p:nvSpPr>
        <p:spPr>
          <a:xfrm>
            <a:off x="5241422" y="5953242"/>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72" name="Google Shape;472;g11f92cd0ed4_1_248"/>
          <p:cNvSpPr txBox="1"/>
          <p:nvPr/>
        </p:nvSpPr>
        <p:spPr>
          <a:xfrm>
            <a:off x="7507221" y="595327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473" name="Google Shape;473;g11f92cd0ed4_1_248"/>
          <p:cNvSpPr txBox="1"/>
          <p:nvPr/>
        </p:nvSpPr>
        <p:spPr>
          <a:xfrm>
            <a:off x="4474351" y="4636320"/>
            <a:ext cx="329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delete(index)</a:t>
            </a:r>
            <a:r>
              <a:rPr lang="en-US" sz="1800">
                <a:solidFill>
                  <a:schemeClr val="dk1"/>
                </a:solidFill>
                <a:latin typeface="Quattrocento Sans"/>
                <a:ea typeface="Quattrocento Sans"/>
                <a:cs typeface="Quattrocento Sans"/>
                <a:sym typeface="Quattrocento Sans"/>
              </a:rPr>
              <a:t> with shifting</a:t>
            </a:r>
            <a:endParaRPr/>
          </a:p>
        </p:txBody>
      </p:sp>
      <p:sp>
        <p:nvSpPr>
          <p:cNvPr id="474" name="Google Shape;474;g11f92cd0ed4_1_248"/>
          <p:cNvSpPr txBox="1"/>
          <p:nvPr/>
        </p:nvSpPr>
        <p:spPr>
          <a:xfrm>
            <a:off x="2620362" y="5336552"/>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delete(0)</a:t>
            </a:r>
            <a:endParaRPr/>
          </a:p>
        </p:txBody>
      </p:sp>
      <p:sp>
        <p:nvSpPr>
          <p:cNvPr id="475" name="Google Shape;475;g11f92cd0ed4_1_248"/>
          <p:cNvSpPr txBox="1"/>
          <p:nvPr/>
        </p:nvSpPr>
        <p:spPr>
          <a:xfrm>
            <a:off x="7507221" y="595326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grpSp>
        <p:nvGrpSpPr>
          <p:cNvPr id="476" name="Google Shape;476;g11f92cd0ed4_1_248"/>
          <p:cNvGrpSpPr/>
          <p:nvPr/>
        </p:nvGrpSpPr>
        <p:grpSpPr>
          <a:xfrm>
            <a:off x="5935818" y="5299040"/>
            <a:ext cx="3036054" cy="444300"/>
            <a:chOff x="6715693" y="2360965"/>
            <a:chExt cx="3036054" cy="444300"/>
          </a:xfrm>
        </p:grpSpPr>
        <p:grpSp>
          <p:nvGrpSpPr>
            <p:cNvPr id="477" name="Google Shape;477;g11f92cd0ed4_1_248"/>
            <p:cNvGrpSpPr/>
            <p:nvPr/>
          </p:nvGrpSpPr>
          <p:grpSpPr>
            <a:xfrm>
              <a:off x="6715693" y="2370932"/>
              <a:ext cx="1018203" cy="434172"/>
              <a:chOff x="6161778" y="2213423"/>
              <a:chExt cx="1018203" cy="434172"/>
            </a:xfrm>
          </p:grpSpPr>
          <p:sp>
            <p:nvSpPr>
              <p:cNvPr id="478" name="Google Shape;478;g11f92cd0ed4_1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79" name="Google Shape;479;g11f92cd0ed4_1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80" name="Google Shape;480;g11f92cd0ed4_1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3</a:t>
                </a:r>
                <a:endParaRPr/>
              </a:p>
            </p:txBody>
          </p:sp>
          <p:cxnSp>
            <p:nvCxnSpPr>
              <p:cNvPr id="481" name="Google Shape;481;g11f92cd0ed4_1_2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82" name="Google Shape;482;g11f92cd0ed4_1_248"/>
            <p:cNvGrpSpPr/>
            <p:nvPr/>
          </p:nvGrpSpPr>
          <p:grpSpPr>
            <a:xfrm>
              <a:off x="7811739" y="2370931"/>
              <a:ext cx="1018203" cy="434172"/>
              <a:chOff x="6161778" y="2213423"/>
              <a:chExt cx="1018203" cy="434172"/>
            </a:xfrm>
          </p:grpSpPr>
          <p:sp>
            <p:nvSpPr>
              <p:cNvPr id="483" name="Google Shape;483;g11f92cd0ed4_1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84" name="Google Shape;484;g11f92cd0ed4_1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85" name="Google Shape;485;g11f92cd0ed4_1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4</a:t>
                </a:r>
                <a:endParaRPr/>
              </a:p>
            </p:txBody>
          </p:sp>
          <p:cxnSp>
            <p:nvCxnSpPr>
              <p:cNvPr id="486" name="Google Shape;486;g11f92cd0ed4_1_2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487" name="Google Shape;487;g11f92cd0ed4_1_248"/>
            <p:cNvGrpSpPr/>
            <p:nvPr/>
          </p:nvGrpSpPr>
          <p:grpSpPr>
            <a:xfrm>
              <a:off x="8905501" y="2360965"/>
              <a:ext cx="846190" cy="434172"/>
              <a:chOff x="6161778" y="2213423"/>
              <a:chExt cx="846190" cy="434172"/>
            </a:xfrm>
          </p:grpSpPr>
          <p:sp>
            <p:nvSpPr>
              <p:cNvPr id="488" name="Google Shape;488;g11f92cd0ed4_1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89" name="Google Shape;489;g11f92cd0ed4_1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90" name="Google Shape;490;g11f92cd0ed4_1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5</a:t>
                </a:r>
                <a:endParaRPr b="1">
                  <a:solidFill>
                    <a:srgbClr val="4C3282"/>
                  </a:solidFill>
                  <a:latin typeface="Courier New"/>
                  <a:ea typeface="Courier New"/>
                  <a:cs typeface="Courier New"/>
                  <a:sym typeface="Courier New"/>
                </a:endParaRPr>
              </a:p>
            </p:txBody>
          </p:sp>
        </p:grpSp>
        <p:cxnSp>
          <p:nvCxnSpPr>
            <p:cNvPr id="491" name="Google Shape;491;g11f92cd0ed4_1_248"/>
            <p:cNvCxnSpPr/>
            <p:nvPr/>
          </p:nvCxnSpPr>
          <p:spPr>
            <a:xfrm flipH="1">
              <a:off x="9527647" y="2360965"/>
              <a:ext cx="224100" cy="444300"/>
            </a:xfrm>
            <a:prstGeom prst="straightConnector1">
              <a:avLst/>
            </a:prstGeom>
            <a:noFill/>
            <a:ln cap="flat" cmpd="sng" w="9525">
              <a:solidFill>
                <a:srgbClr val="B6A479"/>
              </a:solidFill>
              <a:prstDash val="solid"/>
              <a:round/>
              <a:headEnd len="sm" w="sm" type="none"/>
              <a:tailEnd len="sm" w="sm" type="none"/>
            </a:ln>
          </p:spPr>
        </p:cxnSp>
      </p:grpSp>
      <p:grpSp>
        <p:nvGrpSpPr>
          <p:cNvPr id="492" name="Google Shape;492;g11f92cd0ed4_1_248"/>
          <p:cNvGrpSpPr/>
          <p:nvPr/>
        </p:nvGrpSpPr>
        <p:grpSpPr>
          <a:xfrm>
            <a:off x="4868943" y="5304119"/>
            <a:ext cx="1018203" cy="434172"/>
            <a:chOff x="6161778" y="2213423"/>
            <a:chExt cx="1018203" cy="434172"/>
          </a:xfrm>
        </p:grpSpPr>
        <p:sp>
          <p:nvSpPr>
            <p:cNvPr id="493" name="Google Shape;493;g11f92cd0ed4_1_24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94" name="Google Shape;494;g11f92cd0ed4_1_24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495" name="Google Shape;495;g11f92cd0ed4_1_24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10</a:t>
              </a:r>
              <a:endParaRPr/>
            </a:p>
          </p:txBody>
        </p:sp>
        <p:cxnSp>
          <p:nvCxnSpPr>
            <p:cNvPr id="496" name="Google Shape;496;g11f92cd0ed4_1_24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sp>
        <p:nvSpPr>
          <p:cNvPr id="497" name="Google Shape;497;g11f92cd0ed4_1_248"/>
          <p:cNvSpPr/>
          <p:nvPr/>
        </p:nvSpPr>
        <p:spPr>
          <a:xfrm>
            <a:off x="4767152" y="1339964"/>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498" name="Google Shape;498;g11f92cd0ed4_1_248"/>
          <p:cNvSpPr/>
          <p:nvPr/>
        </p:nvSpPr>
        <p:spPr>
          <a:xfrm>
            <a:off x="4840058" y="4035986"/>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499" name="Google Shape;499;g11f92cd0ed4_1_24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69"/>
                                        </p:tgtEl>
                                      </p:cBhvr>
                                    </p:animEffect>
                                    <p:set>
                                      <p:cBhvr>
                                        <p:cTn dur="1" fill="hold">
                                          <p:stCondLst>
                                            <p:cond delay="1000"/>
                                          </p:stCondLst>
                                        </p:cTn>
                                        <p:tgtEl>
                                          <p:spTgt spid="4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92"/>
                                        </p:tgtEl>
                                      </p:cBhvr>
                                    </p:animEffect>
                                    <p:set>
                                      <p:cBhvr>
                                        <p:cTn dur="1" fill="hold">
                                          <p:stCondLst>
                                            <p:cond delay="1000"/>
                                          </p:stCondLst>
                                        </p:cTn>
                                        <p:tgtEl>
                                          <p:spTgt spid="4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5"/>
                                        </p:tgtEl>
                                      </p:cBhvr>
                                    </p:animEffect>
                                    <p:set>
                                      <p:cBhvr>
                                        <p:cTn dur="1" fill="hold">
                                          <p:stCondLst>
                                            <p:cond delay="1000"/>
                                          </p:stCondLst>
                                        </p:cTn>
                                        <p:tgtEl>
                                          <p:spTgt spid="4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11f92cd0ed4_1_298"/>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Implementing Append</a:t>
            </a:r>
            <a:endParaRPr/>
          </a:p>
        </p:txBody>
      </p:sp>
      <p:sp>
        <p:nvSpPr>
          <p:cNvPr id="506" name="Google Shape;506;g11f92cd0ed4_1_298"/>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507" name="Google Shape;507;g11f92cd0ed4_1_298"/>
          <p:cNvSpPr/>
          <p:nvPr/>
        </p:nvSpPr>
        <p:spPr>
          <a:xfrm>
            <a:off x="575250" y="1742925"/>
            <a:ext cx="6951300" cy="2868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aphicFrame>
        <p:nvGraphicFramePr>
          <p:cNvPr id="508" name="Google Shape;508;g11f92cd0ed4_1_298"/>
          <p:cNvGraphicFramePr/>
          <p:nvPr/>
        </p:nvGraphicFramePr>
        <p:xfrm>
          <a:off x="791553" y="3573086"/>
          <a:ext cx="3000000" cy="3000000"/>
        </p:xfrm>
        <a:graphic>
          <a:graphicData uri="http://schemas.openxmlformats.org/drawingml/2006/table">
            <a:tbl>
              <a:tblPr bandRow="1" firstRow="1">
                <a:noFill/>
                <a:tableStyleId>{6A203158-7542-4DF4-8C85-F75071D0617A}</a:tableStyleId>
              </a:tblPr>
              <a:tblGrid>
                <a:gridCol w="829825"/>
                <a:gridCol w="829825"/>
                <a:gridCol w="829825"/>
                <a:gridCol w="829825"/>
                <a:gridCol w="829825"/>
                <a:gridCol w="829825"/>
                <a:gridCol w="829825"/>
                <a:gridCol w="829825"/>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6</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509" name="Google Shape;509;g11f92cd0ed4_1_298"/>
          <p:cNvGraphicFramePr/>
          <p:nvPr/>
        </p:nvGraphicFramePr>
        <p:xfrm>
          <a:off x="2878517" y="2172553"/>
          <a:ext cx="3000000" cy="3000000"/>
        </p:xfrm>
        <a:graphic>
          <a:graphicData uri="http://schemas.openxmlformats.org/drawingml/2006/table">
            <a:tbl>
              <a:tblPr bandRow="1" firstRow="1">
                <a:noFill/>
                <a:tableStyleId>{6A203158-7542-4DF4-8C85-F75071D0617A}</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u="none" cap="none" strike="noStrike">
                          <a:solidFill>
                            <a:srgbClr val="B6A479"/>
                          </a:solidFill>
                        </a:rPr>
                        <a:t>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800" u="none" cap="none" strike="noStrike">
                          <a:solidFill>
                            <a:srgbClr val="B6A479"/>
                          </a:solidFill>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0792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i="1" sz="1800" u="none" cap="none" strike="noStrike">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510" name="Google Shape;510;g11f92cd0ed4_1_298"/>
          <p:cNvSpPr txBox="1"/>
          <p:nvPr/>
        </p:nvSpPr>
        <p:spPr>
          <a:xfrm>
            <a:off x="695138" y="2591716"/>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append(2)</a:t>
            </a:r>
            <a:endParaRPr/>
          </a:p>
        </p:txBody>
      </p:sp>
      <p:sp>
        <p:nvSpPr>
          <p:cNvPr id="511" name="Google Shape;511;g11f92cd0ed4_1_298"/>
          <p:cNvSpPr txBox="1"/>
          <p:nvPr/>
        </p:nvSpPr>
        <p:spPr>
          <a:xfrm>
            <a:off x="3934164" y="2592467"/>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512" name="Google Shape;512;g11f92cd0ed4_1_298"/>
          <p:cNvSpPr txBox="1"/>
          <p:nvPr/>
        </p:nvSpPr>
        <p:spPr>
          <a:xfrm>
            <a:off x="5548807" y="2591716"/>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513" name="Google Shape;513;g11f92cd0ed4_1_298"/>
          <p:cNvSpPr txBox="1"/>
          <p:nvPr/>
        </p:nvSpPr>
        <p:spPr>
          <a:xfrm>
            <a:off x="3050265" y="309436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514" name="Google Shape;514;g11f92cd0ed4_1_298"/>
          <p:cNvSpPr txBox="1"/>
          <p:nvPr/>
        </p:nvSpPr>
        <p:spPr>
          <a:xfrm>
            <a:off x="2344900" y="1810434"/>
            <a:ext cx="35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append(element)</a:t>
            </a:r>
            <a:r>
              <a:rPr lang="en-US" sz="1800">
                <a:solidFill>
                  <a:schemeClr val="dk1"/>
                </a:solidFill>
                <a:latin typeface="Quattrocento Sans"/>
                <a:ea typeface="Quattrocento Sans"/>
                <a:cs typeface="Quattrocento Sans"/>
                <a:sym typeface="Quattrocento Sans"/>
              </a:rPr>
              <a:t> with growth</a:t>
            </a:r>
            <a:endParaRPr/>
          </a:p>
        </p:txBody>
      </p:sp>
      <p:sp>
        <p:nvSpPr>
          <p:cNvPr id="515" name="Google Shape;515;g11f92cd0ed4_1_298"/>
          <p:cNvSpPr txBox="1"/>
          <p:nvPr/>
        </p:nvSpPr>
        <p:spPr>
          <a:xfrm>
            <a:off x="4727705" y="2600385"/>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516" name="Google Shape;516;g11f92cd0ed4_1_298"/>
          <p:cNvSpPr txBox="1"/>
          <p:nvPr/>
        </p:nvSpPr>
        <p:spPr>
          <a:xfrm>
            <a:off x="3050274" y="2601355"/>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517" name="Google Shape;517;g11f92cd0ed4_1_298"/>
          <p:cNvSpPr txBox="1"/>
          <p:nvPr/>
        </p:nvSpPr>
        <p:spPr>
          <a:xfrm>
            <a:off x="5279401" y="31044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518" name="Google Shape;518;g11f92cd0ed4_1_298"/>
          <p:cNvSpPr txBox="1"/>
          <p:nvPr/>
        </p:nvSpPr>
        <p:spPr>
          <a:xfrm>
            <a:off x="4382875" y="4011726"/>
            <a:ext cx="306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2</a:t>
            </a:r>
            <a:endParaRPr/>
          </a:p>
        </p:txBody>
      </p:sp>
      <p:sp>
        <p:nvSpPr>
          <p:cNvPr id="519" name="Google Shape;519;g11f92cd0ed4_1_298"/>
          <p:cNvSpPr txBox="1"/>
          <p:nvPr/>
        </p:nvSpPr>
        <p:spPr>
          <a:xfrm>
            <a:off x="5279401" y="311163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sp>
        <p:nvSpPr>
          <p:cNvPr id="520" name="Google Shape;520;g11f92cd0ed4_1_298"/>
          <p:cNvSpPr txBox="1"/>
          <p:nvPr/>
        </p:nvSpPr>
        <p:spPr>
          <a:xfrm>
            <a:off x="1001549" y="3980993"/>
            <a:ext cx="428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10</a:t>
            </a:r>
            <a:endParaRPr/>
          </a:p>
        </p:txBody>
      </p:sp>
      <p:sp>
        <p:nvSpPr>
          <p:cNvPr id="521" name="Google Shape;521;g11f92cd0ed4_1_298"/>
          <p:cNvSpPr txBox="1"/>
          <p:nvPr/>
        </p:nvSpPr>
        <p:spPr>
          <a:xfrm>
            <a:off x="1885464" y="3981005"/>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522" name="Google Shape;522;g11f92cd0ed4_1_298"/>
          <p:cNvSpPr txBox="1"/>
          <p:nvPr/>
        </p:nvSpPr>
        <p:spPr>
          <a:xfrm>
            <a:off x="2743680" y="3980998"/>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523" name="Google Shape;523;g11f92cd0ed4_1_298"/>
          <p:cNvSpPr txBox="1"/>
          <p:nvPr/>
        </p:nvSpPr>
        <p:spPr>
          <a:xfrm>
            <a:off x="3563282" y="3981004"/>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524" name="Google Shape;524;g11f92cd0ed4_1_298"/>
          <p:cNvSpPr/>
          <p:nvPr/>
        </p:nvSpPr>
        <p:spPr>
          <a:xfrm>
            <a:off x="575252" y="1211330"/>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ArrayList&lt;E&gt;</a:t>
            </a:r>
            <a:endParaRPr/>
          </a:p>
        </p:txBody>
      </p:sp>
      <p:sp>
        <p:nvSpPr>
          <p:cNvPr id="525" name="Google Shape;525;g11f92cd0ed4_1_298"/>
          <p:cNvSpPr/>
          <p:nvPr/>
        </p:nvSpPr>
        <p:spPr>
          <a:xfrm>
            <a:off x="5048525" y="4973600"/>
            <a:ext cx="6951300" cy="154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26" name="Google Shape;526;g11f92cd0ed4_1_298"/>
          <p:cNvSpPr txBox="1"/>
          <p:nvPr/>
        </p:nvSpPr>
        <p:spPr>
          <a:xfrm>
            <a:off x="4482613" y="5500916"/>
            <a:ext cx="2063400" cy="369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ourier New"/>
                <a:ea typeface="Courier New"/>
                <a:cs typeface="Courier New"/>
                <a:sym typeface="Courier New"/>
              </a:rPr>
              <a:t>append(2)</a:t>
            </a:r>
            <a:endParaRPr/>
          </a:p>
        </p:txBody>
      </p:sp>
      <p:sp>
        <p:nvSpPr>
          <p:cNvPr id="527" name="Google Shape;527;g11f92cd0ed4_1_298"/>
          <p:cNvSpPr txBox="1"/>
          <p:nvPr/>
        </p:nvSpPr>
        <p:spPr>
          <a:xfrm>
            <a:off x="7308327" y="603466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528" name="Google Shape;528;g11f92cd0ed4_1_298"/>
          <p:cNvSpPr txBox="1"/>
          <p:nvPr/>
        </p:nvSpPr>
        <p:spPr>
          <a:xfrm>
            <a:off x="6818200" y="4973597"/>
            <a:ext cx="35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append(element)</a:t>
            </a:r>
            <a:r>
              <a:rPr lang="en-US" sz="1800">
                <a:solidFill>
                  <a:schemeClr val="dk1"/>
                </a:solidFill>
                <a:latin typeface="Quattrocento Sans"/>
                <a:ea typeface="Quattrocento Sans"/>
                <a:cs typeface="Quattrocento Sans"/>
                <a:sym typeface="Quattrocento Sans"/>
              </a:rPr>
              <a:t> with growth</a:t>
            </a:r>
            <a:endParaRPr/>
          </a:p>
        </p:txBody>
      </p:sp>
      <p:sp>
        <p:nvSpPr>
          <p:cNvPr id="529" name="Google Shape;529;g11f92cd0ed4_1_298"/>
          <p:cNvSpPr txBox="1"/>
          <p:nvPr/>
        </p:nvSpPr>
        <p:spPr>
          <a:xfrm>
            <a:off x="9537464" y="60447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sp>
        <p:nvSpPr>
          <p:cNvPr id="530" name="Google Shape;530;g11f92cd0ed4_1_298"/>
          <p:cNvSpPr txBox="1"/>
          <p:nvPr/>
        </p:nvSpPr>
        <p:spPr>
          <a:xfrm>
            <a:off x="9537464" y="6051936"/>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grpSp>
        <p:nvGrpSpPr>
          <p:cNvPr id="531" name="Google Shape;531;g11f92cd0ed4_1_298"/>
          <p:cNvGrpSpPr/>
          <p:nvPr/>
        </p:nvGrpSpPr>
        <p:grpSpPr>
          <a:xfrm>
            <a:off x="7516718" y="5471694"/>
            <a:ext cx="1018203" cy="434172"/>
            <a:chOff x="6161778" y="2213423"/>
            <a:chExt cx="1018203" cy="434172"/>
          </a:xfrm>
        </p:grpSpPr>
        <p:sp>
          <p:nvSpPr>
            <p:cNvPr id="532" name="Google Shape;532;g11f92cd0ed4_1_2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33" name="Google Shape;533;g11f92cd0ed4_1_2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534" name="Google Shape;534;g11f92cd0ed4_1_2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3</a:t>
              </a:r>
              <a:endParaRPr/>
            </a:p>
          </p:txBody>
        </p:sp>
        <p:cxnSp>
          <p:nvCxnSpPr>
            <p:cNvPr id="535" name="Google Shape;535;g11f92cd0ed4_1_29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536" name="Google Shape;536;g11f92cd0ed4_1_298"/>
          <p:cNvGrpSpPr/>
          <p:nvPr/>
        </p:nvGrpSpPr>
        <p:grpSpPr>
          <a:xfrm>
            <a:off x="8612764" y="5471693"/>
            <a:ext cx="1018203" cy="434172"/>
            <a:chOff x="6161778" y="2213423"/>
            <a:chExt cx="1018203" cy="434172"/>
          </a:xfrm>
        </p:grpSpPr>
        <p:sp>
          <p:nvSpPr>
            <p:cNvPr id="537" name="Google Shape;537;g11f92cd0ed4_1_2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38" name="Google Shape;538;g11f92cd0ed4_1_2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539" name="Google Shape;539;g11f92cd0ed4_1_2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4</a:t>
              </a:r>
              <a:endParaRPr/>
            </a:p>
          </p:txBody>
        </p:sp>
        <p:cxnSp>
          <p:nvCxnSpPr>
            <p:cNvPr id="540" name="Google Shape;540;g11f92cd0ed4_1_29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541" name="Google Shape;541;g11f92cd0ed4_1_298"/>
          <p:cNvGrpSpPr/>
          <p:nvPr/>
        </p:nvGrpSpPr>
        <p:grpSpPr>
          <a:xfrm>
            <a:off x="9706526" y="5461727"/>
            <a:ext cx="846190" cy="434172"/>
            <a:chOff x="6161778" y="2213423"/>
            <a:chExt cx="846190" cy="434172"/>
          </a:xfrm>
        </p:grpSpPr>
        <p:sp>
          <p:nvSpPr>
            <p:cNvPr id="542" name="Google Shape;542;g11f92cd0ed4_1_2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43" name="Google Shape;543;g11f92cd0ed4_1_2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544" name="Google Shape;544;g11f92cd0ed4_1_2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5</a:t>
              </a:r>
              <a:endParaRPr b="1">
                <a:solidFill>
                  <a:srgbClr val="4C3282"/>
                </a:solidFill>
                <a:latin typeface="Courier New"/>
                <a:ea typeface="Courier New"/>
                <a:cs typeface="Courier New"/>
                <a:sym typeface="Courier New"/>
              </a:endParaRPr>
            </a:p>
          </p:txBody>
        </p:sp>
      </p:grpSp>
      <p:cxnSp>
        <p:nvCxnSpPr>
          <p:cNvPr id="545" name="Google Shape;545;g11f92cd0ed4_1_298"/>
          <p:cNvCxnSpPr/>
          <p:nvPr/>
        </p:nvCxnSpPr>
        <p:spPr>
          <a:xfrm flipH="1">
            <a:off x="10328672" y="5461727"/>
            <a:ext cx="224100" cy="444300"/>
          </a:xfrm>
          <a:prstGeom prst="straightConnector1">
            <a:avLst/>
          </a:prstGeom>
          <a:noFill/>
          <a:ln cap="flat" cmpd="sng" w="9525">
            <a:solidFill>
              <a:srgbClr val="B6A479"/>
            </a:solidFill>
            <a:prstDash val="solid"/>
            <a:round/>
            <a:headEnd len="sm" w="sm" type="none"/>
            <a:tailEnd len="sm" w="sm" type="none"/>
          </a:ln>
        </p:spPr>
      </p:cxnSp>
      <p:grpSp>
        <p:nvGrpSpPr>
          <p:cNvPr id="546" name="Google Shape;546;g11f92cd0ed4_1_298"/>
          <p:cNvGrpSpPr/>
          <p:nvPr/>
        </p:nvGrpSpPr>
        <p:grpSpPr>
          <a:xfrm>
            <a:off x="6449843" y="5466807"/>
            <a:ext cx="1018203" cy="434172"/>
            <a:chOff x="6161778" y="2213423"/>
            <a:chExt cx="1018203" cy="434172"/>
          </a:xfrm>
        </p:grpSpPr>
        <p:sp>
          <p:nvSpPr>
            <p:cNvPr id="547" name="Google Shape;547;g11f92cd0ed4_1_2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48" name="Google Shape;548;g11f92cd0ed4_1_2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549" name="Google Shape;549;g11f92cd0ed4_1_2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10</a:t>
              </a:r>
              <a:endParaRPr/>
            </a:p>
          </p:txBody>
        </p:sp>
        <p:cxnSp>
          <p:nvCxnSpPr>
            <p:cNvPr id="550" name="Google Shape;550;g11f92cd0ed4_1_298"/>
            <p:cNvCxnSpPr/>
            <p:nvPr/>
          </p:nvCxnSpPr>
          <p:spPr>
            <a:xfrm>
              <a:off x="6893781" y="2430547"/>
              <a:ext cx="286200" cy="0"/>
            </a:xfrm>
            <a:prstGeom prst="straightConnector1">
              <a:avLst/>
            </a:prstGeom>
            <a:noFill/>
            <a:ln cap="flat" cmpd="sng" w="9525">
              <a:solidFill>
                <a:srgbClr val="B6A479"/>
              </a:solidFill>
              <a:prstDash val="solid"/>
              <a:round/>
              <a:headEnd len="sm" w="sm" type="none"/>
              <a:tailEnd len="med" w="med" type="triangle"/>
            </a:ln>
          </p:spPr>
        </p:cxnSp>
      </p:grpSp>
      <p:grpSp>
        <p:nvGrpSpPr>
          <p:cNvPr id="551" name="Google Shape;551;g11f92cd0ed4_1_298"/>
          <p:cNvGrpSpPr/>
          <p:nvPr/>
        </p:nvGrpSpPr>
        <p:grpSpPr>
          <a:xfrm>
            <a:off x="10775701" y="5461727"/>
            <a:ext cx="846196" cy="444300"/>
            <a:chOff x="10775701" y="5461727"/>
            <a:chExt cx="846196" cy="444300"/>
          </a:xfrm>
        </p:grpSpPr>
        <p:grpSp>
          <p:nvGrpSpPr>
            <p:cNvPr id="552" name="Google Shape;552;g11f92cd0ed4_1_298"/>
            <p:cNvGrpSpPr/>
            <p:nvPr/>
          </p:nvGrpSpPr>
          <p:grpSpPr>
            <a:xfrm>
              <a:off x="10775701" y="5461727"/>
              <a:ext cx="846190" cy="434172"/>
              <a:chOff x="6161778" y="2213423"/>
              <a:chExt cx="846190" cy="434172"/>
            </a:xfrm>
          </p:grpSpPr>
          <p:sp>
            <p:nvSpPr>
              <p:cNvPr id="553" name="Google Shape;553;g11f92cd0ed4_1_298"/>
              <p:cNvSpPr/>
              <p:nvPr/>
            </p:nvSpPr>
            <p:spPr>
              <a:xfrm>
                <a:off x="6168868" y="2213423"/>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54" name="Google Shape;554;g11f92cd0ed4_1_298"/>
              <p:cNvCxnSpPr/>
              <p:nvPr/>
            </p:nvCxnSpPr>
            <p:spPr>
              <a:xfrm>
                <a:off x="6783859" y="2217395"/>
                <a:ext cx="0" cy="430200"/>
              </a:xfrm>
              <a:prstGeom prst="straightConnector1">
                <a:avLst/>
              </a:prstGeom>
              <a:noFill/>
              <a:ln cap="flat" cmpd="sng" w="9525">
                <a:solidFill>
                  <a:srgbClr val="4C3282"/>
                </a:solidFill>
                <a:prstDash val="solid"/>
                <a:round/>
                <a:headEnd len="sm" w="sm" type="none"/>
                <a:tailEnd len="sm" w="sm" type="none"/>
              </a:ln>
            </p:spPr>
          </p:cxnSp>
          <p:sp>
            <p:nvSpPr>
              <p:cNvPr id="555" name="Google Shape;555;g11f92cd0ed4_1_298"/>
              <p:cNvSpPr txBox="1"/>
              <p:nvPr/>
            </p:nvSpPr>
            <p:spPr>
              <a:xfrm>
                <a:off x="6161778" y="2278406"/>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4C3282"/>
                    </a:solidFill>
                    <a:latin typeface="Courier New"/>
                    <a:ea typeface="Courier New"/>
                    <a:cs typeface="Courier New"/>
                    <a:sym typeface="Courier New"/>
                  </a:rPr>
                  <a:t>2</a:t>
                </a:r>
                <a:endParaRPr b="1">
                  <a:solidFill>
                    <a:srgbClr val="4C3282"/>
                  </a:solidFill>
                  <a:latin typeface="Courier New"/>
                  <a:ea typeface="Courier New"/>
                  <a:cs typeface="Courier New"/>
                  <a:sym typeface="Courier New"/>
                </a:endParaRPr>
              </a:p>
            </p:txBody>
          </p:sp>
        </p:grpSp>
        <p:cxnSp>
          <p:nvCxnSpPr>
            <p:cNvPr id="556" name="Google Shape;556;g11f92cd0ed4_1_298"/>
            <p:cNvCxnSpPr/>
            <p:nvPr/>
          </p:nvCxnSpPr>
          <p:spPr>
            <a:xfrm flipH="1">
              <a:off x="11397797" y="5461727"/>
              <a:ext cx="224100" cy="444300"/>
            </a:xfrm>
            <a:prstGeom prst="straightConnector1">
              <a:avLst/>
            </a:prstGeom>
            <a:noFill/>
            <a:ln cap="flat" cmpd="sng" w="9525">
              <a:solidFill>
                <a:srgbClr val="B6A479"/>
              </a:solidFill>
              <a:prstDash val="solid"/>
              <a:round/>
              <a:headEnd len="sm" w="sm" type="none"/>
              <a:tailEnd len="sm" w="sm" type="none"/>
            </a:ln>
          </p:spPr>
        </p:cxnSp>
      </p:grpSp>
      <p:cxnSp>
        <p:nvCxnSpPr>
          <p:cNvPr id="557" name="Google Shape;557;g11f92cd0ed4_1_298"/>
          <p:cNvCxnSpPr/>
          <p:nvPr/>
        </p:nvCxnSpPr>
        <p:spPr>
          <a:xfrm>
            <a:off x="10435271" y="5688781"/>
            <a:ext cx="286200" cy="0"/>
          </a:xfrm>
          <a:prstGeom prst="straightConnector1">
            <a:avLst/>
          </a:prstGeom>
          <a:noFill/>
          <a:ln cap="flat" cmpd="sng" w="9525">
            <a:solidFill>
              <a:srgbClr val="B6A479"/>
            </a:solidFill>
            <a:prstDash val="solid"/>
            <a:round/>
            <a:headEnd len="sm" w="sm" type="none"/>
            <a:tailEnd len="med" w="med" type="triangle"/>
          </a:ln>
        </p:spPr>
      </p:cxnSp>
      <p:sp>
        <p:nvSpPr>
          <p:cNvPr id="558" name="Google Shape;558;g11f92cd0ed4_1_298"/>
          <p:cNvSpPr/>
          <p:nvPr/>
        </p:nvSpPr>
        <p:spPr>
          <a:xfrm>
            <a:off x="9342133" y="4420998"/>
            <a:ext cx="2657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LinkedList&lt;E&gt;</a:t>
            </a:r>
            <a:endParaRPr/>
          </a:p>
        </p:txBody>
      </p:sp>
      <p:sp>
        <p:nvSpPr>
          <p:cNvPr id="559" name="Google Shape;559;g11f92cd0ed4_1_29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Design Decisions</a:t>
            </a:r>
            <a:endParaRPr/>
          </a:p>
        </p:txBody>
      </p:sp>
      <p:sp>
        <p:nvSpPr>
          <p:cNvPr id="566" name="Google Shape;566;p25"/>
          <p:cNvSpPr txBox="1"/>
          <p:nvPr>
            <p:ph idx="1" type="body"/>
          </p:nvPr>
        </p:nvSpPr>
        <p:spPr>
          <a:xfrm>
            <a:off x="575240" y="1463857"/>
            <a:ext cx="11187258" cy="4657543"/>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For every ADT there are lots of different ways to implement them</a:t>
            </a:r>
            <a:endParaRPr/>
          </a:p>
          <a:p>
            <a:pPr indent="-139700" lvl="0" marL="91440" rtl="0" algn="l">
              <a:lnSpc>
                <a:spcPct val="90000"/>
              </a:lnSpc>
              <a:spcBef>
                <a:spcPts val="1400"/>
              </a:spcBef>
              <a:spcAft>
                <a:spcPts val="0"/>
              </a:spcAft>
              <a:buSzPts val="2200"/>
              <a:buChar char=" "/>
            </a:pPr>
            <a:r>
              <a:rPr lang="en-US"/>
              <a:t>Based on your situation you should consider:</a:t>
            </a:r>
            <a:endParaRPr/>
          </a:p>
          <a:p>
            <a:pPr indent="-137159" lvl="1" marL="265176" rtl="0" algn="l">
              <a:lnSpc>
                <a:spcPct val="90000"/>
              </a:lnSpc>
              <a:spcBef>
                <a:spcPts val="400"/>
              </a:spcBef>
              <a:spcAft>
                <a:spcPts val="0"/>
              </a:spcAft>
              <a:buSzPts val="1800"/>
              <a:buChar char="-"/>
            </a:pPr>
            <a:r>
              <a:rPr lang="en-US"/>
              <a:t>Memory vs Speed</a:t>
            </a:r>
            <a:endParaRPr/>
          </a:p>
          <a:p>
            <a:pPr indent="-137159" lvl="1" marL="265176" rtl="0" algn="l">
              <a:lnSpc>
                <a:spcPct val="90000"/>
              </a:lnSpc>
              <a:spcBef>
                <a:spcPts val="600"/>
              </a:spcBef>
              <a:spcAft>
                <a:spcPts val="0"/>
              </a:spcAft>
              <a:buSzPts val="1800"/>
              <a:buChar char="-"/>
            </a:pPr>
            <a:r>
              <a:rPr lang="en-US"/>
              <a:t>Generic/Reusability vs Specific/Specialized</a:t>
            </a:r>
            <a:endParaRPr/>
          </a:p>
          <a:p>
            <a:pPr indent="-137159" lvl="1" marL="265176" rtl="0" algn="l">
              <a:lnSpc>
                <a:spcPct val="90000"/>
              </a:lnSpc>
              <a:spcBef>
                <a:spcPts val="600"/>
              </a:spcBef>
              <a:spcAft>
                <a:spcPts val="0"/>
              </a:spcAft>
              <a:buSzPts val="1800"/>
              <a:buChar char="-"/>
            </a:pPr>
            <a:r>
              <a:rPr lang="en-US"/>
              <a:t>One Function vs Another</a:t>
            </a:r>
            <a:endParaRPr/>
          </a:p>
          <a:p>
            <a:pPr indent="-137159" lvl="1" marL="265176" rtl="0" algn="l">
              <a:lnSpc>
                <a:spcPct val="90000"/>
              </a:lnSpc>
              <a:spcBef>
                <a:spcPts val="600"/>
              </a:spcBef>
              <a:spcAft>
                <a:spcPts val="0"/>
              </a:spcAft>
              <a:buSzPts val="1800"/>
              <a:buChar char="-"/>
            </a:pPr>
            <a:r>
              <a:rPr lang="en-US"/>
              <a:t>Robustness vs Performance</a:t>
            </a:r>
            <a:endParaRPr/>
          </a:p>
          <a:p>
            <a:pPr indent="-22859" lvl="1" marL="265176" rtl="0" algn="l">
              <a:lnSpc>
                <a:spcPct val="90000"/>
              </a:lnSpc>
              <a:spcBef>
                <a:spcPts val="600"/>
              </a:spcBef>
              <a:spcAft>
                <a:spcPts val="0"/>
              </a:spcAft>
              <a:buSzPts val="1800"/>
              <a:buNone/>
            </a:pPr>
            <a:r>
              <a:t/>
            </a:r>
            <a:endParaRPr/>
          </a:p>
          <a:p>
            <a:pPr indent="0" lvl="1" marL="128016" rtl="0" algn="l">
              <a:lnSpc>
                <a:spcPct val="90000"/>
              </a:lnSpc>
              <a:spcBef>
                <a:spcPts val="600"/>
              </a:spcBef>
              <a:spcAft>
                <a:spcPts val="0"/>
              </a:spcAft>
              <a:buSzPts val="2200"/>
              <a:buNone/>
            </a:pPr>
            <a:r>
              <a:rPr lang="en-US" sz="2200">
                <a:solidFill>
                  <a:srgbClr val="4C3282"/>
                </a:solidFill>
              </a:rPr>
              <a:t>This class is all about implementing ADTs based on making the right design tradeoffs!</a:t>
            </a:r>
            <a:endParaRPr/>
          </a:p>
          <a:p>
            <a:pPr indent="0" lvl="1" marL="128016" rtl="0" algn="l">
              <a:lnSpc>
                <a:spcPct val="90000"/>
              </a:lnSpc>
              <a:spcBef>
                <a:spcPts val="600"/>
              </a:spcBef>
              <a:spcAft>
                <a:spcPts val="0"/>
              </a:spcAft>
              <a:buSzPts val="2200"/>
              <a:buNone/>
            </a:pPr>
            <a:r>
              <a:rPr lang="en-US" sz="2200"/>
              <a:t>&gt; A common topic in interview questions</a:t>
            </a:r>
            <a:endParaRPr/>
          </a:p>
        </p:txBody>
      </p:sp>
      <p:sp>
        <p:nvSpPr>
          <p:cNvPr id="567" name="Google Shape;567;p2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568" name="Google Shape;568;p2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11f92cd0ed4_1_357"/>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575" name="Google Shape;575;g11f92cd0ed4_1_357"/>
          <p:cNvSpPr txBox="1"/>
          <p:nvPr>
            <p:ph idx="1" type="body"/>
          </p:nvPr>
        </p:nvSpPr>
        <p:spPr>
          <a:xfrm>
            <a:off x="575240" y="1277943"/>
            <a:ext cx="11187300" cy="5353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B6A479"/>
                </a:solidFill>
              </a:rPr>
              <a:t>Situation #1: </a:t>
            </a:r>
            <a:r>
              <a:rPr lang="en-US"/>
              <a:t>Write a data structure that implements the List ADT that will be used to store a list of songs in a playlist. </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the ability to shuffle play on the playlist</a:t>
            </a:r>
            <a:endParaRPr b="1">
              <a:solidFill>
                <a:srgbClr val="4C3282"/>
              </a:solidFill>
            </a:endParaRPr>
          </a:p>
          <a:p>
            <a:pPr indent="-114300" lvl="0" marL="91440" rtl="0" algn="ctr">
              <a:lnSpc>
                <a:spcPct val="90000"/>
              </a:lnSpc>
              <a:spcBef>
                <a:spcPts val="1400"/>
              </a:spcBef>
              <a:spcAft>
                <a:spcPts val="0"/>
              </a:spcAft>
              <a:buClr>
                <a:srgbClr val="4C3282"/>
              </a:buClr>
              <a:buSzPts val="1800"/>
              <a:buChar char=" "/>
            </a:pPr>
            <a:r>
              <a:rPr b="1" lang="en-US">
                <a:solidFill>
                  <a:srgbClr val="4C3282"/>
                </a:solidFill>
              </a:rPr>
              <a:t>LinkedList - optimize for adding/removing/changing order of songs</a:t>
            </a:r>
            <a:endParaRPr b="1">
              <a:solidFill>
                <a:srgbClr val="4C3282"/>
              </a:solidFill>
            </a:endParaRPr>
          </a:p>
          <a:p>
            <a:pPr indent="-139700" lvl="0" marL="91440" rtl="0" algn="l">
              <a:lnSpc>
                <a:spcPct val="90000"/>
              </a:lnSpc>
              <a:spcBef>
                <a:spcPts val="1400"/>
              </a:spcBef>
              <a:spcAft>
                <a:spcPts val="0"/>
              </a:spcAft>
              <a:buSzPts val="2200"/>
              <a:buChar char=" "/>
            </a:pPr>
            <a:r>
              <a:rPr b="1" lang="en-US">
                <a:solidFill>
                  <a:srgbClr val="B6A479"/>
                </a:solidFill>
              </a:rPr>
              <a:t>Situation #2: </a:t>
            </a:r>
            <a:r>
              <a:rPr lang="en-US"/>
              <a:t>Write a data structure that implements the List ADT that will be used to store the history of a bank customer’s transactions.</a:t>
            </a:r>
            <a:endParaRPr/>
          </a:p>
          <a:p>
            <a:pPr indent="-139700" lvl="0" marL="91440" marR="0" rtl="0" algn="ctr">
              <a:lnSpc>
                <a:spcPct val="90000"/>
              </a:lnSpc>
              <a:spcBef>
                <a:spcPts val="1400"/>
              </a:spcBef>
              <a:spcAft>
                <a:spcPts val="0"/>
              </a:spcAft>
              <a:buSzPts val="2200"/>
              <a:buChar char=" "/>
            </a:pPr>
            <a:r>
              <a:rPr b="1" lang="en-US">
                <a:solidFill>
                  <a:srgbClr val="4C3282"/>
                </a:solidFill>
              </a:rPr>
              <a:t>ArrayList – optimize for accessing of elements and adding to back</a:t>
            </a:r>
            <a:endParaRPr b="1">
              <a:solidFill>
                <a:srgbClr val="4C3282"/>
              </a:solidFill>
            </a:endParaRPr>
          </a:p>
          <a:p>
            <a:pPr indent="-139700" lvl="0" marL="91440" marR="0" rtl="0" algn="ctr">
              <a:lnSpc>
                <a:spcPct val="90000"/>
              </a:lnSpc>
              <a:spcBef>
                <a:spcPts val="1400"/>
              </a:spcBef>
              <a:spcAft>
                <a:spcPts val="0"/>
              </a:spcAft>
              <a:buSzPts val="2200"/>
              <a:buChar char=" "/>
            </a:pPr>
            <a:r>
              <a:rPr b="1" lang="en-US">
                <a:solidFill>
                  <a:srgbClr val="4C3282"/>
                </a:solidFill>
              </a:rPr>
              <a:t>LinkedList - if structured backwards, could optimize for addition to front</a:t>
            </a:r>
            <a:endParaRPr/>
          </a:p>
          <a:p>
            <a:pPr indent="-139700" lvl="0" marL="91440" rtl="0" algn="l">
              <a:lnSpc>
                <a:spcPct val="90000"/>
              </a:lnSpc>
              <a:spcBef>
                <a:spcPts val="1400"/>
              </a:spcBef>
              <a:spcAft>
                <a:spcPts val="0"/>
              </a:spcAft>
              <a:buSzPts val="2200"/>
              <a:buChar char=" "/>
            </a:pPr>
            <a:r>
              <a:rPr b="1" lang="en-US">
                <a:solidFill>
                  <a:srgbClr val="B6A479"/>
                </a:solidFill>
              </a:rPr>
              <a:t>Situation #3: </a:t>
            </a:r>
            <a:r>
              <a:rPr lang="en-US"/>
              <a:t>Write a data structure that implements the List ADT that will be used to store the order of students waiting to speak to a TA at a tutoring center</a:t>
            </a:r>
            <a:endParaRPr/>
          </a:p>
          <a:p>
            <a:pPr indent="-139700" lvl="0" marL="91440" rtl="0" algn="ctr">
              <a:lnSpc>
                <a:spcPct val="90000"/>
              </a:lnSpc>
              <a:spcBef>
                <a:spcPts val="1400"/>
              </a:spcBef>
              <a:spcAft>
                <a:spcPts val="0"/>
              </a:spcAft>
              <a:buSzPts val="2200"/>
              <a:buChar char=" "/>
            </a:pPr>
            <a:r>
              <a:rPr b="1" lang="en-US">
                <a:solidFill>
                  <a:srgbClr val="4C3282"/>
                </a:solidFill>
              </a:rPr>
              <a:t>LinkedList - optimize for removal from front</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addition to back</a:t>
            </a:r>
            <a:endParaRPr/>
          </a:p>
        </p:txBody>
      </p:sp>
      <p:sp>
        <p:nvSpPr>
          <p:cNvPr id="576" name="Google Shape;576;g11f92cd0ed4_1_35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1000"/>
                                        <p:tgtEl>
                                          <p:spTgt spid="5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1" st="1"/>
                                            </p:txEl>
                                          </p:spTgt>
                                        </p:tgtEl>
                                        <p:attrNameLst>
                                          <p:attrName>style.visibility</p:attrName>
                                        </p:attrNameLst>
                                      </p:cBhvr>
                                      <p:to>
                                        <p:strVal val="visible"/>
                                      </p:to>
                                    </p:set>
                                    <p:animEffect filter="fade" transition="in">
                                      <p:cBhvr>
                                        <p:cTn dur="1000"/>
                                        <p:tgtEl>
                                          <p:spTgt spid="5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2" st="2"/>
                                            </p:txEl>
                                          </p:spTgt>
                                        </p:tgtEl>
                                        <p:attrNameLst>
                                          <p:attrName>style.visibility</p:attrName>
                                        </p:attrNameLst>
                                      </p:cBhvr>
                                      <p:to>
                                        <p:strVal val="visible"/>
                                      </p:to>
                                    </p:set>
                                    <p:animEffect filter="fade" transition="in">
                                      <p:cBhvr>
                                        <p:cTn dur="1000"/>
                                        <p:tgtEl>
                                          <p:spTgt spid="5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3" st="3"/>
                                            </p:txEl>
                                          </p:spTgt>
                                        </p:tgtEl>
                                        <p:attrNameLst>
                                          <p:attrName>style.visibility</p:attrName>
                                        </p:attrNameLst>
                                      </p:cBhvr>
                                      <p:to>
                                        <p:strVal val="visible"/>
                                      </p:to>
                                    </p:set>
                                    <p:animEffect filter="fade" transition="in">
                                      <p:cBhvr>
                                        <p:cTn dur="1000"/>
                                        <p:tgtEl>
                                          <p:spTgt spid="5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4" st="4"/>
                                            </p:txEl>
                                          </p:spTgt>
                                        </p:tgtEl>
                                        <p:attrNameLst>
                                          <p:attrName>style.visibility</p:attrName>
                                        </p:attrNameLst>
                                      </p:cBhvr>
                                      <p:to>
                                        <p:strVal val="visible"/>
                                      </p:to>
                                    </p:set>
                                    <p:animEffect filter="fade" transition="in">
                                      <p:cBhvr>
                                        <p:cTn dur="1000"/>
                                        <p:tgtEl>
                                          <p:spTgt spid="5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5" st="5"/>
                                            </p:txEl>
                                          </p:spTgt>
                                        </p:tgtEl>
                                        <p:attrNameLst>
                                          <p:attrName>style.visibility</p:attrName>
                                        </p:attrNameLst>
                                      </p:cBhvr>
                                      <p:to>
                                        <p:strVal val="visible"/>
                                      </p:to>
                                    </p:set>
                                    <p:animEffect filter="fade" transition="in">
                                      <p:cBhvr>
                                        <p:cTn dur="1000"/>
                                        <p:tgtEl>
                                          <p:spTgt spid="5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6" st="6"/>
                                            </p:txEl>
                                          </p:spTgt>
                                        </p:tgtEl>
                                        <p:attrNameLst>
                                          <p:attrName>style.visibility</p:attrName>
                                        </p:attrNameLst>
                                      </p:cBhvr>
                                      <p:to>
                                        <p:strVal val="visible"/>
                                      </p:to>
                                    </p:set>
                                    <p:animEffect filter="fade" transition="in">
                                      <p:cBhvr>
                                        <p:cTn dur="1000"/>
                                        <p:tgtEl>
                                          <p:spTgt spid="5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7" st="7"/>
                                            </p:txEl>
                                          </p:spTgt>
                                        </p:tgtEl>
                                        <p:attrNameLst>
                                          <p:attrName>style.visibility</p:attrName>
                                        </p:attrNameLst>
                                      </p:cBhvr>
                                      <p:to>
                                        <p:strVal val="visible"/>
                                      </p:to>
                                    </p:set>
                                    <p:animEffect filter="fade" transition="in">
                                      <p:cBhvr>
                                        <p:cTn dur="1000"/>
                                        <p:tgtEl>
                                          <p:spTgt spid="5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8" st="8"/>
                                            </p:txEl>
                                          </p:spTgt>
                                        </p:tgtEl>
                                        <p:attrNameLst>
                                          <p:attrName>style.visibility</p:attrName>
                                        </p:attrNameLst>
                                      </p:cBhvr>
                                      <p:to>
                                        <p:strVal val="visible"/>
                                      </p:to>
                                    </p:set>
                                    <p:animEffect filter="fade" transition="in">
                                      <p:cBhvr>
                                        <p:cTn dur="1000"/>
                                        <p:tgtEl>
                                          <p:spTgt spid="5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Welcome!</a:t>
            </a:r>
            <a:endParaRPr/>
          </a:p>
        </p:txBody>
      </p:sp>
      <p:sp>
        <p:nvSpPr>
          <p:cNvPr id="149" name="Google Shape;149;p3"/>
          <p:cNvSpPr txBox="1"/>
          <p:nvPr>
            <p:ph idx="1" type="body"/>
          </p:nvPr>
        </p:nvSpPr>
        <p:spPr>
          <a:xfrm>
            <a:off x="575240" y="1463857"/>
            <a:ext cx="4439217" cy="4845504"/>
          </a:xfrm>
          <a:prstGeom prst="rect">
            <a:avLst/>
          </a:prstGeom>
          <a:noFill/>
          <a:ln>
            <a:noFill/>
          </a:ln>
        </p:spPr>
        <p:txBody>
          <a:bodyPr anchorCtr="0" anchor="t" bIns="45700" lIns="45700" spcFirstLastPara="1" rIns="45700" wrap="square" tIns="45700">
            <a:normAutofit/>
          </a:bodyPr>
          <a:lstStyle/>
          <a:p>
            <a:pPr indent="0" lvl="1" marL="255016" rtl="0" algn="l">
              <a:lnSpc>
                <a:spcPct val="90000"/>
              </a:lnSpc>
              <a:spcBef>
                <a:spcPts val="600"/>
              </a:spcBef>
              <a:spcAft>
                <a:spcPts val="0"/>
              </a:spcAft>
              <a:buSzPts val="2000"/>
              <a:buNone/>
            </a:pPr>
            <a:r>
              <a:rPr lang="en-US" sz="2000"/>
              <a:t>We are SO excited to be fully back in person, but we know things are changing rapidly and the world is still a mess so please be kind to yourselves and one another</a:t>
            </a:r>
            <a:endParaRPr sz="2000"/>
          </a:p>
          <a:p>
            <a:pPr indent="0" lvl="1" marL="255016" rtl="0" algn="l">
              <a:lnSpc>
                <a:spcPct val="90000"/>
              </a:lnSpc>
              <a:spcBef>
                <a:spcPts val="600"/>
              </a:spcBef>
              <a:spcAft>
                <a:spcPts val="0"/>
              </a:spcAft>
              <a:buSzPts val="2000"/>
              <a:buNone/>
            </a:pPr>
            <a:r>
              <a:t/>
            </a:r>
            <a:endParaRPr sz="2000"/>
          </a:p>
          <a:p>
            <a:pPr indent="-137159" lvl="1" marL="265176" rtl="0" algn="l">
              <a:lnSpc>
                <a:spcPct val="90000"/>
              </a:lnSpc>
              <a:spcBef>
                <a:spcPts val="600"/>
              </a:spcBef>
              <a:spcAft>
                <a:spcPts val="0"/>
              </a:spcAft>
              <a:buSzPts val="2000"/>
              <a:buChar char="-"/>
            </a:pPr>
            <a:r>
              <a:rPr lang="en-US" sz="2000"/>
              <a:t>We are in this together</a:t>
            </a:r>
            <a:endParaRPr/>
          </a:p>
          <a:p>
            <a:pPr indent="-10159" lvl="1" marL="265176" rtl="0" algn="l">
              <a:lnSpc>
                <a:spcPct val="90000"/>
              </a:lnSpc>
              <a:spcBef>
                <a:spcPts val="600"/>
              </a:spcBef>
              <a:spcAft>
                <a:spcPts val="0"/>
              </a:spcAft>
              <a:buSzPts val="2000"/>
              <a:buNone/>
            </a:pPr>
            <a:r>
              <a:t/>
            </a:r>
            <a:endParaRPr sz="2000"/>
          </a:p>
          <a:p>
            <a:pPr indent="-137159" lvl="1" marL="265176" rtl="0" algn="l">
              <a:lnSpc>
                <a:spcPct val="90000"/>
              </a:lnSpc>
              <a:spcBef>
                <a:spcPts val="600"/>
              </a:spcBef>
              <a:spcAft>
                <a:spcPts val="0"/>
              </a:spcAft>
              <a:buSzPts val="2000"/>
              <a:buChar char="-"/>
            </a:pPr>
            <a:r>
              <a:rPr lang="en-US" sz="2000"/>
              <a:t>Humans first, students second</a:t>
            </a:r>
            <a:endParaRPr/>
          </a:p>
          <a:p>
            <a:pPr indent="-10159" lvl="1" marL="265176" rtl="0" algn="l">
              <a:lnSpc>
                <a:spcPct val="90000"/>
              </a:lnSpc>
              <a:spcBef>
                <a:spcPts val="600"/>
              </a:spcBef>
              <a:spcAft>
                <a:spcPts val="0"/>
              </a:spcAft>
              <a:buSzPts val="2000"/>
              <a:buNone/>
            </a:pPr>
            <a:r>
              <a:t/>
            </a:r>
            <a:endParaRPr sz="2000"/>
          </a:p>
          <a:p>
            <a:pPr indent="-137159" lvl="1" marL="265176" rtl="0" algn="l">
              <a:lnSpc>
                <a:spcPct val="90000"/>
              </a:lnSpc>
              <a:spcBef>
                <a:spcPts val="600"/>
              </a:spcBef>
              <a:spcAft>
                <a:spcPts val="0"/>
              </a:spcAft>
              <a:buSzPts val="2000"/>
              <a:buChar char="-"/>
            </a:pPr>
            <a:r>
              <a:rPr lang="en-US" sz="2000"/>
              <a:t>Patience, vulnerability, compassion</a:t>
            </a:r>
            <a:endParaRPr/>
          </a:p>
        </p:txBody>
      </p:sp>
      <p:sp>
        <p:nvSpPr>
          <p:cNvPr id="150" name="Google Shape;150;p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1" name="Google Shape;151;p3"/>
          <p:cNvSpPr/>
          <p:nvPr/>
        </p:nvSpPr>
        <p:spPr>
          <a:xfrm>
            <a:off x="683088" y="5848944"/>
            <a:ext cx="108258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chemeClr val="dk1"/>
                </a:solidFill>
                <a:latin typeface="Raleway"/>
                <a:ea typeface="Raleway"/>
                <a:cs typeface="Raleway"/>
                <a:sym typeface="Raleway"/>
              </a:rPr>
              <a:t>“We acknowledge that we are on the traditional land of the first people of Seattle, the Duwamish People past and present and honor with gratitude the land itself and the Duwamish Tribe.” </a:t>
            </a:r>
            <a:endParaRPr sz="1800">
              <a:solidFill>
                <a:schemeClr val="dk1"/>
              </a:solidFill>
              <a:latin typeface="Twentieth Century"/>
              <a:ea typeface="Twentieth Century"/>
              <a:cs typeface="Twentieth Century"/>
              <a:sym typeface="Twentieth Century"/>
            </a:endParaRPr>
          </a:p>
        </p:txBody>
      </p:sp>
      <p:pic>
        <p:nvPicPr>
          <p:cNvPr descr="A view of a city at sunset&#10;&#10;Description automatically generated" id="152" name="Google Shape;152;p3"/>
          <p:cNvPicPr preferRelativeResize="0"/>
          <p:nvPr/>
        </p:nvPicPr>
        <p:blipFill rotWithShape="1">
          <a:blip r:embed="rId3">
            <a:alphaModFix/>
          </a:blip>
          <a:srcRect b="0" l="0" r="9933" t="0"/>
          <a:stretch/>
        </p:blipFill>
        <p:spPr>
          <a:xfrm>
            <a:off x="5096011" y="697781"/>
            <a:ext cx="6697351" cy="3874219"/>
          </a:xfrm>
          <a:prstGeom prst="rect">
            <a:avLst/>
          </a:prstGeom>
          <a:noFill/>
          <a:ln>
            <a:noFill/>
          </a:ln>
        </p:spPr>
      </p:pic>
      <p:pic>
        <p:nvPicPr>
          <p:cNvPr id="153" name="Google Shape;153;p3"/>
          <p:cNvPicPr preferRelativeResize="0"/>
          <p:nvPr/>
        </p:nvPicPr>
        <p:blipFill rotWithShape="1">
          <a:blip r:embed="rId4">
            <a:alphaModFix/>
          </a:blip>
          <a:srcRect b="0" l="0" r="0" t="0"/>
          <a:stretch/>
        </p:blipFill>
        <p:spPr>
          <a:xfrm>
            <a:off x="8692414" y="1134533"/>
            <a:ext cx="3182502" cy="4588933"/>
          </a:xfrm>
          <a:prstGeom prst="rect">
            <a:avLst/>
          </a:prstGeom>
          <a:noFill/>
          <a:ln>
            <a:noFill/>
          </a:ln>
        </p:spPr>
      </p:pic>
      <p:sp>
        <p:nvSpPr>
          <p:cNvPr id="154" name="Google Shape;154;p3"/>
          <p:cNvSpPr/>
          <p:nvPr/>
        </p:nvSpPr>
        <p:spPr>
          <a:xfrm>
            <a:off x="3877158" y="6410058"/>
            <a:ext cx="36723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https://www.realrentduwamish.org/</a:t>
            </a:r>
            <a:r>
              <a:rPr lang="en-US" sz="1800">
                <a:solidFill>
                  <a:schemeClr val="dk1"/>
                </a:solidFill>
                <a:latin typeface="Calibri"/>
                <a:ea typeface="Calibri"/>
                <a:cs typeface="Calibri"/>
                <a:sym typeface="Calibri"/>
              </a:rPr>
              <a:t> </a:t>
            </a:r>
            <a:endParaRPr/>
          </a:p>
        </p:txBody>
      </p:sp>
      <p:sp>
        <p:nvSpPr>
          <p:cNvPr id="155" name="Google Shape;155;p3"/>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Waitlist/ Overloads</a:t>
            </a:r>
            <a:endParaRPr/>
          </a:p>
        </p:txBody>
      </p:sp>
      <p:sp>
        <p:nvSpPr>
          <p:cNvPr id="162" name="Google Shape;162;p4"/>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203200" lvl="1" marL="265176" rtl="0" algn="l">
              <a:lnSpc>
                <a:spcPct val="90000"/>
              </a:lnSpc>
              <a:spcBef>
                <a:spcPts val="0"/>
              </a:spcBef>
              <a:spcAft>
                <a:spcPts val="0"/>
              </a:spcAft>
              <a:buSzPts val="3200"/>
              <a:buChar char="-"/>
            </a:pPr>
            <a:r>
              <a:rPr lang="en-US" sz="3200"/>
              <a:t>I have told CSE the more the merrier, but technically I have no control over these things :/</a:t>
            </a:r>
            <a:endParaRPr/>
          </a:p>
          <a:p>
            <a:pPr indent="-203200" lvl="1" marL="265176" rtl="0" algn="l">
              <a:lnSpc>
                <a:spcPct val="90000"/>
              </a:lnSpc>
              <a:spcBef>
                <a:spcPts val="600"/>
              </a:spcBef>
              <a:spcAft>
                <a:spcPts val="0"/>
              </a:spcAft>
              <a:buSzPts val="3200"/>
              <a:buChar char="-"/>
            </a:pPr>
            <a:r>
              <a:rPr lang="en-US" sz="3200"/>
              <a:t>Email </a:t>
            </a:r>
            <a:r>
              <a:rPr lang="en-US" sz="3200" u="sng">
                <a:solidFill>
                  <a:srgbClr val="B6A479"/>
                </a:solidFill>
                <a:hlinkClick r:id="rId3">
                  <a:extLst>
                    <a:ext uri="{A12FA001-AC4F-418D-AE19-62706E023703}">
                      <ahyp:hlinkClr val="tx"/>
                    </a:ext>
                  </a:extLst>
                </a:hlinkClick>
              </a:rPr>
              <a:t>cse373@cs.washington.edu</a:t>
            </a:r>
            <a:r>
              <a:rPr lang="en-US" sz="3200">
                <a:solidFill>
                  <a:srgbClr val="B6A479"/>
                </a:solidFill>
              </a:rPr>
              <a:t> </a:t>
            </a:r>
            <a:r>
              <a:rPr lang="en-US" sz="3200"/>
              <a:t>for all registration questions </a:t>
            </a:r>
            <a:endParaRPr/>
          </a:p>
          <a:p>
            <a:pPr indent="-203200" lvl="1" marL="265176" rtl="0" algn="l">
              <a:lnSpc>
                <a:spcPct val="90000"/>
              </a:lnSpc>
              <a:spcBef>
                <a:spcPts val="600"/>
              </a:spcBef>
              <a:spcAft>
                <a:spcPts val="0"/>
              </a:spcAft>
              <a:buSzPts val="3200"/>
              <a:buChar char="-"/>
            </a:pPr>
            <a:r>
              <a:rPr lang="en-US" sz="3200"/>
              <a:t>Many students move around, likely a spot will open</a:t>
            </a:r>
            <a:endParaRPr/>
          </a:p>
          <a:p>
            <a:pPr indent="-203200" lvl="1" marL="265176" rtl="0" algn="l">
              <a:lnSpc>
                <a:spcPct val="90000"/>
              </a:lnSpc>
              <a:spcBef>
                <a:spcPts val="600"/>
              </a:spcBef>
              <a:spcAft>
                <a:spcPts val="0"/>
              </a:spcAft>
              <a:buSzPts val="3200"/>
              <a:buChar char="-"/>
            </a:pPr>
            <a:r>
              <a:rPr lang="en-US" sz="3200"/>
              <a:t>Keep coming to lecture!</a:t>
            </a:r>
            <a:endParaRPr/>
          </a:p>
        </p:txBody>
      </p:sp>
      <p:sp>
        <p:nvSpPr>
          <p:cNvPr id="163" name="Google Shape;163;p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64" name="Google Shape;164;p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21 SP –CHAMPION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1f92cd0ed4_1_0"/>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Hello! I am Kasey Champion </a:t>
            </a:r>
            <a:r>
              <a:rPr lang="en-US" sz="2400"/>
              <a:t>(she/her)</a:t>
            </a:r>
            <a:endParaRPr sz="2400"/>
          </a:p>
        </p:txBody>
      </p:sp>
      <p:sp>
        <p:nvSpPr>
          <p:cNvPr id="171" name="Google Shape;171;g11f92cd0ed4_1_0"/>
          <p:cNvSpPr txBox="1"/>
          <p:nvPr>
            <p:ph idx="1" type="body"/>
          </p:nvPr>
        </p:nvSpPr>
        <p:spPr>
          <a:xfrm>
            <a:off x="290576" y="1762675"/>
            <a:ext cx="6438000" cy="4845600"/>
          </a:xfrm>
          <a:prstGeom prst="rect">
            <a:avLst/>
          </a:prstGeom>
        </p:spPr>
        <p:txBody>
          <a:bodyPr anchorCtr="0" anchor="t" bIns="45700" lIns="45700" spcFirstLastPara="1" rIns="45700" wrap="square" tIns="45700">
            <a:normAutofit/>
          </a:bodyPr>
          <a:lstStyle/>
          <a:p>
            <a:pPr indent="0" lvl="0" marL="0" rtl="0" algn="l">
              <a:spcBef>
                <a:spcPts val="800"/>
              </a:spcBef>
              <a:spcAft>
                <a:spcPts val="0"/>
              </a:spcAft>
              <a:buClr>
                <a:schemeClr val="dk1"/>
              </a:buClr>
              <a:buSzPts val="1100"/>
              <a:buFont typeface="Arial"/>
              <a:buNone/>
            </a:pPr>
            <a:r>
              <a:rPr lang="en-US" sz="2400">
                <a:latin typeface="Arial"/>
                <a:ea typeface="Arial"/>
                <a:cs typeface="Arial"/>
                <a:sym typeface="Arial"/>
              </a:rPr>
              <a:t>Technical Program Manager @ Google</a:t>
            </a:r>
            <a:endParaRPr sz="2400">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1400">
                <a:latin typeface="Arial"/>
                <a:ea typeface="Arial"/>
                <a:cs typeface="Arial"/>
                <a:sym typeface="Arial"/>
              </a:rPr>
              <a:t>     &gt; Kasey has to go to her “real job” during the day L</a:t>
            </a:r>
            <a:endParaRPr sz="1400">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1800">
                <a:latin typeface="Arial"/>
                <a:ea typeface="Arial"/>
                <a:cs typeface="Arial"/>
                <a:sym typeface="Arial"/>
              </a:rPr>
              <a:t>Previously: Technical Interview Content Team Lead @ Karat</a:t>
            </a:r>
            <a:endParaRPr sz="1800">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1800">
                <a:latin typeface="Arial"/>
                <a:ea typeface="Arial"/>
                <a:cs typeface="Arial"/>
                <a:sym typeface="Arial"/>
              </a:rPr>
              <a:t>Previously: Software Engineer @ Microsoft</a:t>
            </a:r>
            <a:endParaRPr sz="1800">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2400">
                <a:latin typeface="Arial"/>
                <a:ea typeface="Arial"/>
                <a:cs typeface="Arial"/>
                <a:sym typeface="Arial"/>
              </a:rPr>
              <a:t>Electrical Engineering and Computing @ UW</a:t>
            </a:r>
            <a:endParaRPr sz="2400">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800"/>
              </a:spcBef>
              <a:spcAft>
                <a:spcPts val="0"/>
              </a:spcAft>
              <a:buClr>
                <a:schemeClr val="dk1"/>
              </a:buClr>
              <a:buSzPts val="1100"/>
              <a:buFont typeface="Arial"/>
              <a:buNone/>
            </a:pPr>
            <a:r>
              <a:rPr lang="en-US" sz="2400" u="sng">
                <a:latin typeface="Arial"/>
                <a:ea typeface="Arial"/>
                <a:cs typeface="Arial"/>
                <a:sym typeface="Arial"/>
              </a:rPr>
              <a:t>champk@cs.washington.edu</a:t>
            </a:r>
            <a:endParaRPr sz="2400" u="sng">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2400" u="sng">
                <a:solidFill>
                  <a:schemeClr val="hlink"/>
                </a:solidFill>
                <a:latin typeface="Arial"/>
                <a:ea typeface="Arial"/>
                <a:cs typeface="Arial"/>
                <a:sym typeface="Arial"/>
                <a:hlinkClick r:id="rId3"/>
              </a:rPr>
              <a:t>https://calendly.com/kasey-champion</a:t>
            </a:r>
            <a:endParaRPr sz="2400" u="sng">
              <a:solidFill>
                <a:schemeClr val="hlink"/>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1200"/>
              </a:spcBef>
              <a:spcAft>
                <a:spcPts val="200"/>
              </a:spcAft>
              <a:buNone/>
            </a:pPr>
            <a:r>
              <a:t/>
            </a:r>
            <a:endParaRPr/>
          </a:p>
        </p:txBody>
      </p:sp>
      <p:sp>
        <p:nvSpPr>
          <p:cNvPr id="172" name="Google Shape;172;g11f92cd0ed4_1_0"/>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73" name="Google Shape;173;g11f92cd0ed4_1_0"/>
          <p:cNvPicPr preferRelativeResize="0"/>
          <p:nvPr/>
        </p:nvPicPr>
        <p:blipFill>
          <a:blip r:embed="rId4">
            <a:alphaModFix/>
          </a:blip>
          <a:stretch>
            <a:fillRect/>
          </a:stretch>
        </p:blipFill>
        <p:spPr>
          <a:xfrm>
            <a:off x="9597350" y="155275"/>
            <a:ext cx="2343150" cy="2362200"/>
          </a:xfrm>
          <a:prstGeom prst="rect">
            <a:avLst/>
          </a:prstGeom>
          <a:noFill/>
          <a:ln>
            <a:noFill/>
          </a:ln>
        </p:spPr>
      </p:pic>
      <p:pic>
        <p:nvPicPr>
          <p:cNvPr id="174" name="Google Shape;174;g11f92cd0ed4_1_0"/>
          <p:cNvPicPr preferRelativeResize="0"/>
          <p:nvPr/>
        </p:nvPicPr>
        <p:blipFill>
          <a:blip r:embed="rId5">
            <a:alphaModFix/>
          </a:blip>
          <a:stretch>
            <a:fillRect/>
          </a:stretch>
        </p:blipFill>
        <p:spPr>
          <a:xfrm>
            <a:off x="290575" y="5715005"/>
            <a:ext cx="4382974" cy="718520"/>
          </a:xfrm>
          <a:prstGeom prst="rect">
            <a:avLst/>
          </a:prstGeom>
          <a:noFill/>
          <a:ln>
            <a:noFill/>
          </a:ln>
        </p:spPr>
      </p:pic>
      <p:pic>
        <p:nvPicPr>
          <p:cNvPr id="175" name="Google Shape;175;g11f92cd0ed4_1_0"/>
          <p:cNvPicPr preferRelativeResize="0"/>
          <p:nvPr/>
        </p:nvPicPr>
        <p:blipFill>
          <a:blip r:embed="rId6">
            <a:alphaModFix/>
          </a:blip>
          <a:stretch>
            <a:fillRect/>
          </a:stretch>
        </p:blipFill>
        <p:spPr>
          <a:xfrm>
            <a:off x="8986295" y="2933725"/>
            <a:ext cx="2954200" cy="3610675"/>
          </a:xfrm>
          <a:prstGeom prst="rect">
            <a:avLst/>
          </a:prstGeom>
          <a:noFill/>
          <a:ln>
            <a:noFill/>
          </a:ln>
        </p:spPr>
      </p:pic>
      <p:pic>
        <p:nvPicPr>
          <p:cNvPr id="176" name="Google Shape;176;g11f92cd0ed4_1_0"/>
          <p:cNvPicPr preferRelativeResize="0"/>
          <p:nvPr/>
        </p:nvPicPr>
        <p:blipFill>
          <a:blip r:embed="rId7">
            <a:alphaModFix/>
          </a:blip>
          <a:stretch>
            <a:fillRect/>
          </a:stretch>
        </p:blipFill>
        <p:spPr>
          <a:xfrm>
            <a:off x="6972300" y="2655920"/>
            <a:ext cx="4382976" cy="3059075"/>
          </a:xfrm>
          <a:prstGeom prst="rect">
            <a:avLst/>
          </a:prstGeom>
          <a:noFill/>
          <a:ln>
            <a:noFill/>
          </a:ln>
        </p:spPr>
      </p:pic>
      <p:sp>
        <p:nvSpPr>
          <p:cNvPr id="177" name="Google Shape;177;g11f92cd0ed4_1_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Course Overview</a:t>
            </a:r>
            <a:endParaRPr/>
          </a:p>
        </p:txBody>
      </p:sp>
      <p:sp>
        <p:nvSpPr>
          <p:cNvPr id="183" name="Google Shape;183;p6"/>
          <p:cNvSpPr txBox="1"/>
          <p:nvPr>
            <p:ph idx="1" type="body"/>
          </p:nvPr>
        </p:nvSpPr>
        <p:spPr>
          <a:xfrm>
            <a:off x="6561910" y="1488420"/>
            <a:ext cx="5054851" cy="4845504"/>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US"/>
              <a:t>Course Topics</a:t>
            </a:r>
            <a:endParaRPr/>
          </a:p>
          <a:p>
            <a:pPr indent="-137159" lvl="1" marL="265176" rtl="0" algn="l">
              <a:lnSpc>
                <a:spcPct val="90000"/>
              </a:lnSpc>
              <a:spcBef>
                <a:spcPts val="400"/>
              </a:spcBef>
              <a:spcAft>
                <a:spcPts val="0"/>
              </a:spcAft>
              <a:buSzPts val="2000"/>
              <a:buChar char="-"/>
            </a:pPr>
            <a:r>
              <a:rPr lang="en-US" sz="2000" u="sng">
                <a:solidFill>
                  <a:srgbClr val="4C3282"/>
                </a:solidFill>
              </a:rPr>
              <a:t>Data Structures and ADTs: </a:t>
            </a:r>
            <a:r>
              <a:rPr lang="en-US" sz="2000"/>
              <a:t>lists, stacks, queues, sets, dictionaries, arrays, linked lists, trees, hash tables, priority queues, binary heaps and disjoint sets</a:t>
            </a:r>
            <a:endParaRPr/>
          </a:p>
          <a:p>
            <a:pPr indent="-10159" lvl="1" marL="265176" rtl="0" algn="l">
              <a:lnSpc>
                <a:spcPct val="90000"/>
              </a:lnSpc>
              <a:spcBef>
                <a:spcPts val="600"/>
              </a:spcBef>
              <a:spcAft>
                <a:spcPts val="0"/>
              </a:spcAft>
              <a:buSzPts val="2000"/>
              <a:buNone/>
            </a:pPr>
            <a:r>
              <a:t/>
            </a:r>
            <a:endParaRPr sz="2000"/>
          </a:p>
          <a:p>
            <a:pPr indent="-137159" lvl="1" marL="265176" rtl="0" algn="l">
              <a:lnSpc>
                <a:spcPct val="90000"/>
              </a:lnSpc>
              <a:spcBef>
                <a:spcPts val="600"/>
              </a:spcBef>
              <a:spcAft>
                <a:spcPts val="0"/>
              </a:spcAft>
              <a:buSzPts val="2000"/>
              <a:buChar char="-"/>
            </a:pPr>
            <a:r>
              <a:rPr lang="en-US" sz="2000" u="sng">
                <a:solidFill>
                  <a:srgbClr val="4C3282"/>
                </a:solidFill>
              </a:rPr>
              <a:t>Algorithm analysis: </a:t>
            </a:r>
            <a:r>
              <a:rPr lang="en-US" sz="2000"/>
              <a:t>Big O Notation, asymptotic analysis, P and NP complexity, Dynamic Programming optimization</a:t>
            </a:r>
            <a:endParaRPr/>
          </a:p>
          <a:p>
            <a:pPr indent="-10159" lvl="1" marL="265176" rtl="0" algn="l">
              <a:lnSpc>
                <a:spcPct val="90000"/>
              </a:lnSpc>
              <a:spcBef>
                <a:spcPts val="600"/>
              </a:spcBef>
              <a:spcAft>
                <a:spcPts val="0"/>
              </a:spcAft>
              <a:buSzPts val="2000"/>
              <a:buNone/>
            </a:pPr>
            <a:r>
              <a:t/>
            </a:r>
            <a:endParaRPr sz="2000"/>
          </a:p>
          <a:p>
            <a:pPr indent="-137159" lvl="1" marL="265176" rtl="0" algn="l">
              <a:lnSpc>
                <a:spcPct val="90000"/>
              </a:lnSpc>
              <a:spcBef>
                <a:spcPts val="600"/>
              </a:spcBef>
              <a:spcAft>
                <a:spcPts val="0"/>
              </a:spcAft>
              <a:buSzPts val="2000"/>
              <a:buChar char="-"/>
            </a:pPr>
            <a:r>
              <a:rPr lang="en-US" sz="2000" u="sng">
                <a:solidFill>
                  <a:srgbClr val="4C3282"/>
                </a:solidFill>
              </a:rPr>
              <a:t>Sorting algorithms: </a:t>
            </a:r>
            <a:r>
              <a:rPr lang="en-US" sz="2000"/>
              <a:t>selection, insertion, merge, quick, more… </a:t>
            </a:r>
            <a:endParaRPr/>
          </a:p>
          <a:p>
            <a:pPr indent="-10159" lvl="1" marL="265176" rtl="0" algn="l">
              <a:lnSpc>
                <a:spcPct val="90000"/>
              </a:lnSpc>
              <a:spcBef>
                <a:spcPts val="600"/>
              </a:spcBef>
              <a:spcAft>
                <a:spcPts val="0"/>
              </a:spcAft>
              <a:buSzPts val="2000"/>
              <a:buNone/>
            </a:pPr>
            <a:r>
              <a:t/>
            </a:r>
            <a:endParaRPr sz="2000"/>
          </a:p>
          <a:p>
            <a:pPr indent="-137159" lvl="1" marL="265176" rtl="0" algn="l">
              <a:lnSpc>
                <a:spcPct val="90000"/>
              </a:lnSpc>
              <a:spcBef>
                <a:spcPts val="600"/>
              </a:spcBef>
              <a:spcAft>
                <a:spcPts val="0"/>
              </a:spcAft>
              <a:buSzPts val="2000"/>
              <a:buChar char="-"/>
            </a:pPr>
            <a:r>
              <a:rPr lang="en-US" sz="2000" u="sng">
                <a:solidFill>
                  <a:srgbClr val="4C3282"/>
                </a:solidFill>
              </a:rPr>
              <a:t>Graphs and graph algorithms: </a:t>
            </a:r>
            <a:r>
              <a:rPr lang="en-US" sz="2000"/>
              <a:t>graph search, shortest path, minimum spanning trees</a:t>
            </a:r>
            <a:endParaRPr/>
          </a:p>
          <a:p>
            <a:pPr indent="-22859" lvl="1" marL="265176" rtl="0" algn="l">
              <a:lnSpc>
                <a:spcPct val="90000"/>
              </a:lnSpc>
              <a:spcBef>
                <a:spcPts val="600"/>
              </a:spcBef>
              <a:spcAft>
                <a:spcPts val="0"/>
              </a:spcAft>
              <a:buSzPts val="1800"/>
              <a:buNone/>
            </a:pPr>
            <a:r>
              <a:t/>
            </a:r>
            <a:endParaRPr/>
          </a:p>
        </p:txBody>
      </p:sp>
      <p:sp>
        <p:nvSpPr>
          <p:cNvPr id="184" name="Google Shape;184;p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85" name="Google Shape;185;p6"/>
          <p:cNvSpPr txBox="1"/>
          <p:nvPr/>
        </p:nvSpPr>
        <p:spPr>
          <a:xfrm>
            <a:off x="575239" y="1488421"/>
            <a:ext cx="5054851" cy="4845504"/>
          </a:xfrm>
          <a:prstGeom prst="rect">
            <a:avLst/>
          </a:prstGeom>
          <a:noFill/>
          <a:ln>
            <a:noFill/>
          </a:ln>
        </p:spPr>
        <p:txBody>
          <a:bodyPr anchorCtr="0" anchor="t" bIns="45700" lIns="45700" spcFirstLastPara="1" rIns="45700" wrap="square" tIns="45700">
            <a:normAutofit/>
          </a:bodyPr>
          <a:lstStyle/>
          <a:p>
            <a:pPr indent="-139700" lvl="0" marL="91440" marR="0" rtl="0" algn="l">
              <a:lnSpc>
                <a:spcPct val="90000"/>
              </a:lnSpc>
              <a:spcBef>
                <a:spcPts val="0"/>
              </a:spcBef>
              <a:spcAft>
                <a:spcPts val="0"/>
              </a:spcAft>
              <a:buClr>
                <a:schemeClr val="accent1"/>
              </a:buClr>
              <a:buSzPts val="2200"/>
              <a:buFont typeface="Twentieth Century"/>
              <a:buChar char=" "/>
            </a:pPr>
            <a:r>
              <a:rPr b="1" lang="en-US" sz="2200">
                <a:solidFill>
                  <a:schemeClr val="dk1"/>
                </a:solidFill>
                <a:latin typeface="Quattrocento Sans"/>
                <a:ea typeface="Quattrocento Sans"/>
                <a:cs typeface="Quattrocento Sans"/>
                <a:sym typeface="Quattrocento Sans"/>
              </a:rPr>
              <a:t>Course Goals</a:t>
            </a:r>
            <a:endParaRPr/>
          </a:p>
          <a:p>
            <a:pPr indent="-137159" lvl="1" marL="265176" marR="0" rtl="0" algn="l">
              <a:lnSpc>
                <a:spcPct val="90000"/>
              </a:lnSpc>
              <a:spcBef>
                <a:spcPts val="400"/>
              </a:spcBef>
              <a:spcAft>
                <a:spcPts val="0"/>
              </a:spcAft>
              <a:buClr>
                <a:srgbClr val="B6A479"/>
              </a:buClr>
              <a:buSzPts val="2000"/>
              <a:buFont typeface="Quattrocento Sans"/>
              <a:buChar char="-"/>
            </a:pPr>
            <a:r>
              <a:rPr b="0" i="0" lang="en-US" sz="2000" u="none" cap="none" strike="noStrike">
                <a:solidFill>
                  <a:schemeClr val="dk1"/>
                </a:solidFill>
                <a:latin typeface="Quattrocento Sans"/>
                <a:ea typeface="Quattrocento Sans"/>
                <a:cs typeface="Quattrocento Sans"/>
                <a:sym typeface="Quattrocento Sans"/>
              </a:rPr>
              <a:t>Design data structures and algorithms by implementing and maintaining invariants.</a:t>
            </a:r>
            <a:endParaRPr/>
          </a:p>
          <a:p>
            <a:pPr indent="-10159" lvl="1" marL="265176" marR="0" rtl="0" algn="l">
              <a:lnSpc>
                <a:spcPct val="90000"/>
              </a:lnSpc>
              <a:spcBef>
                <a:spcPts val="600"/>
              </a:spcBef>
              <a:spcAft>
                <a:spcPts val="0"/>
              </a:spcAft>
              <a:buClr>
                <a:srgbClr val="B6A479"/>
              </a:buClr>
              <a:buSzPts val="2000"/>
              <a:buFont typeface="Quattrocento Sans"/>
              <a:buNone/>
            </a:pPr>
            <a:r>
              <a:t/>
            </a:r>
            <a:endParaRPr b="0" i="0" sz="20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2000"/>
              <a:buFont typeface="Quattrocento Sans"/>
              <a:buChar char="-"/>
            </a:pPr>
            <a:r>
              <a:rPr b="0" i="0" lang="en-US" sz="2000" u="none" cap="none" strike="noStrike">
                <a:solidFill>
                  <a:schemeClr val="dk1"/>
                </a:solidFill>
                <a:latin typeface="Quattrocento Sans"/>
                <a:ea typeface="Quattrocento Sans"/>
                <a:cs typeface="Quattrocento Sans"/>
                <a:sym typeface="Quattrocento Sans"/>
              </a:rPr>
              <a:t>Analyze the runtime and design values of data structures and algorithms.</a:t>
            </a:r>
            <a:endParaRPr/>
          </a:p>
          <a:p>
            <a:pPr indent="-10159" lvl="1" marL="265176" marR="0" rtl="0" algn="l">
              <a:lnSpc>
                <a:spcPct val="90000"/>
              </a:lnSpc>
              <a:spcBef>
                <a:spcPts val="600"/>
              </a:spcBef>
              <a:spcAft>
                <a:spcPts val="0"/>
              </a:spcAft>
              <a:buClr>
                <a:srgbClr val="B6A479"/>
              </a:buClr>
              <a:buSzPts val="2000"/>
              <a:buFont typeface="Quattrocento Sans"/>
              <a:buNone/>
            </a:pPr>
            <a:r>
              <a:t/>
            </a:r>
            <a:endParaRPr b="0" i="0" sz="20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2000"/>
              <a:buFont typeface="Quattrocento Sans"/>
              <a:buChar char="-"/>
            </a:pPr>
            <a:r>
              <a:rPr b="0" i="0" lang="en-US" sz="2000" u="none" cap="none" strike="noStrike">
                <a:solidFill>
                  <a:schemeClr val="dk1"/>
                </a:solidFill>
                <a:latin typeface="Quattrocento Sans"/>
                <a:ea typeface="Quattrocento Sans"/>
                <a:cs typeface="Quattrocento Sans"/>
                <a:sym typeface="Quattrocento Sans"/>
              </a:rPr>
              <a:t>Critique the application of data structures and algorithms towards complex problems.</a:t>
            </a:r>
            <a:endParaRPr/>
          </a:p>
          <a:p>
            <a:pPr indent="-10159" lvl="1" marL="265176" marR="0" rtl="0" algn="l">
              <a:lnSpc>
                <a:spcPct val="90000"/>
              </a:lnSpc>
              <a:spcBef>
                <a:spcPts val="600"/>
              </a:spcBef>
              <a:spcAft>
                <a:spcPts val="0"/>
              </a:spcAft>
              <a:buClr>
                <a:srgbClr val="B6A479"/>
              </a:buClr>
              <a:buSzPts val="2000"/>
              <a:buFont typeface="Quattrocento Sans"/>
              <a:buNone/>
            </a:pPr>
            <a:r>
              <a:t/>
            </a:r>
            <a:endParaRPr b="0" i="0" sz="20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2000"/>
              <a:buFont typeface="Quattrocento Sans"/>
              <a:buChar char="-"/>
            </a:pPr>
            <a:r>
              <a:rPr b="0" i="0" lang="en-US" sz="2000" u="none" cap="none" strike="noStrike">
                <a:solidFill>
                  <a:schemeClr val="dk1"/>
                </a:solidFill>
                <a:latin typeface="Quattrocento Sans"/>
                <a:ea typeface="Quattrocento Sans"/>
                <a:cs typeface="Quattrocento Sans"/>
                <a:sym typeface="Quattrocento Sans"/>
              </a:rPr>
              <a:t>Prepare for technical interviews</a:t>
            </a:r>
            <a:endParaRPr/>
          </a:p>
          <a:p>
            <a:pPr indent="0" lvl="0" marL="91440" marR="0" rtl="0" algn="l">
              <a:lnSpc>
                <a:spcPct val="90000"/>
              </a:lnSpc>
              <a:spcBef>
                <a:spcPts val="1600"/>
              </a:spcBef>
              <a:spcAft>
                <a:spcPts val="0"/>
              </a:spcAft>
              <a:buClr>
                <a:schemeClr val="accent1"/>
              </a:buClr>
              <a:buSzPts val="2200"/>
              <a:buFont typeface="Twentieth Century"/>
              <a:buNone/>
            </a:pPr>
            <a:r>
              <a:t/>
            </a:r>
            <a:endParaRPr sz="2200">
              <a:solidFill>
                <a:schemeClr val="dk1"/>
              </a:solidFill>
              <a:latin typeface="Quattrocento Sans"/>
              <a:ea typeface="Quattrocento Sans"/>
              <a:cs typeface="Quattrocento Sans"/>
              <a:sym typeface="Quattrocento Sans"/>
            </a:endParaRPr>
          </a:p>
          <a:p>
            <a:pPr indent="0" lvl="0" marL="91440" marR="0" rtl="0" algn="l">
              <a:lnSpc>
                <a:spcPct val="90000"/>
              </a:lnSpc>
              <a:spcBef>
                <a:spcPts val="1400"/>
              </a:spcBef>
              <a:spcAft>
                <a:spcPts val="0"/>
              </a:spcAft>
              <a:buClr>
                <a:schemeClr val="accent1"/>
              </a:buClr>
              <a:buSzPts val="2200"/>
              <a:buFont typeface="Twentieth Century"/>
              <a:buNone/>
            </a:pPr>
            <a:r>
              <a:t/>
            </a:r>
            <a:endParaRPr sz="2200">
              <a:solidFill>
                <a:schemeClr val="dk1"/>
              </a:solidFill>
              <a:latin typeface="Quattrocento Sans"/>
              <a:ea typeface="Quattrocento Sans"/>
              <a:cs typeface="Quattrocento Sans"/>
              <a:sym typeface="Quattrocento Sans"/>
            </a:endParaRPr>
          </a:p>
          <a:p>
            <a:pPr indent="0" lvl="0" marL="91440" marR="0" rtl="0" algn="l">
              <a:lnSpc>
                <a:spcPct val="90000"/>
              </a:lnSpc>
              <a:spcBef>
                <a:spcPts val="1400"/>
              </a:spcBef>
              <a:spcAft>
                <a:spcPts val="0"/>
              </a:spcAft>
              <a:buClr>
                <a:schemeClr val="accent1"/>
              </a:buClr>
              <a:buSzPts val="2200"/>
              <a:buFont typeface="Twentieth Century"/>
              <a:buNone/>
            </a:pPr>
            <a:r>
              <a:t/>
            </a:r>
            <a:endParaRPr sz="2200">
              <a:solidFill>
                <a:schemeClr val="dk1"/>
              </a:solidFill>
              <a:latin typeface="Quattrocento Sans"/>
              <a:ea typeface="Quattrocento Sans"/>
              <a:cs typeface="Quattrocento Sans"/>
              <a:sym typeface="Quattrocento Sans"/>
            </a:endParaRPr>
          </a:p>
        </p:txBody>
      </p:sp>
      <p:sp>
        <p:nvSpPr>
          <p:cNvPr id="186" name="Google Shape;186;p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Course Components</a:t>
            </a:r>
            <a:endParaRPr/>
          </a:p>
        </p:txBody>
      </p:sp>
      <p:sp>
        <p:nvSpPr>
          <p:cNvPr id="192" name="Google Shape;192;p7"/>
          <p:cNvSpPr txBox="1"/>
          <p:nvPr>
            <p:ph idx="1" type="body"/>
          </p:nvPr>
        </p:nvSpPr>
        <p:spPr>
          <a:xfrm>
            <a:off x="6725522" y="1677895"/>
            <a:ext cx="4598644" cy="4845504"/>
          </a:xfrm>
          <a:prstGeom prst="rect">
            <a:avLst/>
          </a:prstGeom>
          <a:noFill/>
          <a:ln>
            <a:noFill/>
          </a:ln>
        </p:spPr>
        <p:txBody>
          <a:bodyPr anchorCtr="0" anchor="t" bIns="45700" lIns="45700" spcFirstLastPara="1" rIns="45700" wrap="square" tIns="45700">
            <a:normAutofit lnSpcReduction="20000"/>
          </a:bodyPr>
          <a:lstStyle/>
          <a:p>
            <a:pPr indent="-139700" lvl="0" marL="91440" rtl="0" algn="l">
              <a:lnSpc>
                <a:spcPct val="90000"/>
              </a:lnSpc>
              <a:spcBef>
                <a:spcPts val="0"/>
              </a:spcBef>
              <a:spcAft>
                <a:spcPts val="0"/>
              </a:spcAft>
              <a:buSzPts val="2200"/>
              <a:buChar char=" "/>
            </a:pPr>
            <a:r>
              <a:rPr b="1" lang="en-US"/>
              <a:t>Course Tools</a:t>
            </a:r>
            <a:endParaRPr/>
          </a:p>
          <a:p>
            <a:pPr indent="-137159" lvl="1" marL="265176" rtl="0" algn="l">
              <a:lnSpc>
                <a:spcPct val="90000"/>
              </a:lnSpc>
              <a:spcBef>
                <a:spcPts val="400"/>
              </a:spcBef>
              <a:spcAft>
                <a:spcPts val="0"/>
              </a:spcAft>
              <a:buSzPts val="1800"/>
              <a:buChar char="-"/>
            </a:pPr>
            <a:r>
              <a:rPr lang="en-US"/>
              <a:t>Class webpage</a:t>
            </a:r>
            <a:endParaRPr/>
          </a:p>
          <a:p>
            <a:pPr indent="-137159" lvl="2" marL="448056" rtl="0" algn="l">
              <a:lnSpc>
                <a:spcPct val="90000"/>
              </a:lnSpc>
              <a:spcBef>
                <a:spcPts val="600"/>
              </a:spcBef>
              <a:spcAft>
                <a:spcPts val="0"/>
              </a:spcAft>
              <a:buSzPts val="1400"/>
              <a:buChar char="-"/>
            </a:pPr>
            <a:r>
              <a:rPr lang="en-US"/>
              <a:t>Central location for all information</a:t>
            </a:r>
            <a:endParaRPr/>
          </a:p>
          <a:p>
            <a:pPr indent="-137159" lvl="1" marL="265176" rtl="0" algn="l">
              <a:lnSpc>
                <a:spcPct val="90000"/>
              </a:lnSpc>
              <a:spcBef>
                <a:spcPts val="600"/>
              </a:spcBef>
              <a:spcAft>
                <a:spcPts val="0"/>
              </a:spcAft>
              <a:buSzPts val="1800"/>
              <a:buChar char="-"/>
            </a:pPr>
            <a:r>
              <a:rPr lang="en-US"/>
              <a:t>Course canvas</a:t>
            </a:r>
            <a:endParaRPr/>
          </a:p>
          <a:p>
            <a:pPr indent="-137159" lvl="2" marL="448056" rtl="0" algn="l">
              <a:lnSpc>
                <a:spcPct val="90000"/>
              </a:lnSpc>
              <a:spcBef>
                <a:spcPts val="600"/>
              </a:spcBef>
              <a:spcAft>
                <a:spcPts val="0"/>
              </a:spcAft>
              <a:buSzPts val="1400"/>
              <a:buChar char="-"/>
            </a:pPr>
            <a:r>
              <a:rPr lang="en-US"/>
              <a:t>Gradebook</a:t>
            </a:r>
            <a:endParaRPr/>
          </a:p>
          <a:p>
            <a:pPr indent="-137159" lvl="1" marL="265176" rtl="0" algn="l">
              <a:lnSpc>
                <a:spcPct val="90000"/>
              </a:lnSpc>
              <a:spcBef>
                <a:spcPts val="600"/>
              </a:spcBef>
              <a:spcAft>
                <a:spcPts val="0"/>
              </a:spcAft>
              <a:buSzPts val="1800"/>
              <a:buChar char="-"/>
            </a:pPr>
            <a:r>
              <a:rPr lang="en-US">
                <a:extLst>
                  <a:ext uri="http://customooxmlschemas.google.com/">
                    <go:slidesCustomData xmlns:go="http://customooxmlschemas.google.com/" textRoundtripDataId="0"/>
                  </a:ext>
                </a:extLst>
              </a:rPr>
              <a:t>Zoom</a:t>
            </a:r>
            <a:endParaRPr>
              <a:extLst>
                <a:ext uri="http://customooxmlschemas.google.com/">
                  <go:slidesCustomData xmlns:go="http://customooxmlschemas.google.com/" textRoundtripDataId="1"/>
                </a:ext>
              </a:extLst>
            </a:endParaRPr>
          </a:p>
          <a:p>
            <a:pPr indent="-137159" lvl="2" marL="448056" rtl="0" algn="l">
              <a:lnSpc>
                <a:spcPct val="90000"/>
              </a:lnSpc>
              <a:spcBef>
                <a:spcPts val="600"/>
              </a:spcBef>
              <a:spcAft>
                <a:spcPts val="0"/>
              </a:spcAft>
              <a:buSzPts val="1400"/>
              <a:buChar char="-"/>
            </a:pPr>
            <a:r>
              <a:rPr lang="en-US"/>
              <a:t>Some Office Hours</a:t>
            </a:r>
            <a:endParaRPr/>
          </a:p>
          <a:p>
            <a:pPr indent="-137159" lvl="1" marL="265176" rtl="0" algn="l">
              <a:lnSpc>
                <a:spcPct val="90000"/>
              </a:lnSpc>
              <a:spcBef>
                <a:spcPts val="600"/>
              </a:spcBef>
              <a:spcAft>
                <a:spcPts val="0"/>
              </a:spcAft>
              <a:buSzPts val="1800"/>
              <a:buChar char="-"/>
            </a:pPr>
            <a:r>
              <a:rPr lang="en-US">
                <a:extLst>
                  <a:ext uri="http://customooxmlschemas.google.com/">
                    <go:slidesCustomData xmlns:go="http://customooxmlschemas.google.com/" textRoundtripDataId="2"/>
                  </a:ext>
                </a:extLst>
              </a:rPr>
              <a:t>Poll Everywhere</a:t>
            </a:r>
            <a:endParaRPr>
              <a:extLst>
                <a:ext uri="http://customooxmlschemas.google.com/">
                  <go:slidesCustomData xmlns:go="http://customooxmlschemas.google.com/" textRoundtripDataId="3"/>
                </a:ext>
              </a:extLst>
            </a:endParaRPr>
          </a:p>
          <a:p>
            <a:pPr indent="-137159" lvl="2" marL="448056" rtl="0" algn="l">
              <a:lnSpc>
                <a:spcPct val="90000"/>
              </a:lnSpc>
              <a:spcBef>
                <a:spcPts val="600"/>
              </a:spcBef>
              <a:spcAft>
                <a:spcPts val="0"/>
              </a:spcAft>
              <a:buSzPts val="1400"/>
              <a:buChar char="-"/>
            </a:pPr>
            <a:r>
              <a:rPr lang="en-US">
                <a:extLst>
                  <a:ext uri="http://customooxmlschemas.google.com/">
                    <go:slidesCustomData xmlns:go="http://customooxmlschemas.google.com/" textRoundtripDataId="4"/>
                  </a:ext>
                </a:extLst>
              </a:rPr>
              <a:t>Lecture </a:t>
            </a:r>
            <a:r>
              <a:rPr lang="en-US"/>
              <a:t>participation extra credit </a:t>
            </a:r>
            <a:endParaRPr/>
          </a:p>
          <a:p>
            <a:pPr indent="-137159" lvl="1" marL="265176" rtl="0" algn="l">
              <a:lnSpc>
                <a:spcPct val="90000"/>
              </a:lnSpc>
              <a:spcBef>
                <a:spcPts val="600"/>
              </a:spcBef>
              <a:spcAft>
                <a:spcPts val="0"/>
              </a:spcAft>
              <a:buSzPts val="1800"/>
              <a:buChar char="-"/>
            </a:pPr>
            <a:r>
              <a:rPr lang="en-US"/>
              <a:t>Gradescope</a:t>
            </a:r>
            <a:endParaRPr/>
          </a:p>
          <a:p>
            <a:pPr indent="-137159" lvl="2" marL="448056" rtl="0" algn="l">
              <a:lnSpc>
                <a:spcPct val="90000"/>
              </a:lnSpc>
              <a:spcBef>
                <a:spcPts val="600"/>
              </a:spcBef>
              <a:spcAft>
                <a:spcPts val="0"/>
              </a:spcAft>
              <a:buSzPts val="1400"/>
              <a:buChar char="-"/>
            </a:pPr>
            <a:r>
              <a:rPr lang="en-US"/>
              <a:t>Exercise distribution and submission</a:t>
            </a:r>
            <a:endParaRPr/>
          </a:p>
          <a:p>
            <a:pPr indent="-137159" lvl="1" marL="265176" rtl="0" algn="l">
              <a:lnSpc>
                <a:spcPct val="90000"/>
              </a:lnSpc>
              <a:spcBef>
                <a:spcPts val="600"/>
              </a:spcBef>
              <a:spcAft>
                <a:spcPts val="0"/>
              </a:spcAft>
              <a:buSzPts val="1800"/>
              <a:buChar char="-"/>
            </a:pPr>
            <a:r>
              <a:rPr lang="en-US"/>
              <a:t>Ed Discussion board</a:t>
            </a:r>
            <a:endParaRPr/>
          </a:p>
          <a:p>
            <a:pPr indent="-137159" lvl="2" marL="448056" rtl="0" algn="l">
              <a:lnSpc>
                <a:spcPct val="90000"/>
              </a:lnSpc>
              <a:spcBef>
                <a:spcPts val="600"/>
              </a:spcBef>
              <a:spcAft>
                <a:spcPts val="0"/>
              </a:spcAft>
              <a:buSzPts val="1400"/>
              <a:buChar char="-"/>
            </a:pPr>
            <a:r>
              <a:rPr lang="en-US"/>
              <a:t>Get help</a:t>
            </a:r>
            <a:endParaRPr/>
          </a:p>
          <a:p>
            <a:pPr indent="-162559" lvl="2" marL="448056" rtl="0" algn="l">
              <a:lnSpc>
                <a:spcPct val="90000"/>
              </a:lnSpc>
              <a:spcBef>
                <a:spcPts val="600"/>
              </a:spcBef>
              <a:spcAft>
                <a:spcPts val="0"/>
              </a:spcAft>
              <a:buSzPts val="1800"/>
              <a:buChar char="-"/>
            </a:pPr>
            <a:r>
              <a:rPr lang="en-US"/>
              <a:t>Lecture questions</a:t>
            </a:r>
            <a:endParaRPr/>
          </a:p>
          <a:p>
            <a:pPr indent="-162559" lvl="2" marL="448056" rtl="0" algn="l">
              <a:lnSpc>
                <a:spcPct val="90000"/>
              </a:lnSpc>
              <a:spcBef>
                <a:spcPts val="600"/>
              </a:spcBef>
              <a:spcAft>
                <a:spcPts val="0"/>
              </a:spcAft>
              <a:buSzPts val="1800"/>
              <a:buChar char="-"/>
            </a:pPr>
            <a:r>
              <a:rPr lang="en-US"/>
              <a:t>Find partners</a:t>
            </a:r>
            <a:endParaRPr/>
          </a:p>
          <a:p>
            <a:pPr indent="-137159" lvl="1" marL="265176" rtl="0" algn="l">
              <a:lnSpc>
                <a:spcPct val="90000"/>
              </a:lnSpc>
              <a:spcBef>
                <a:spcPts val="600"/>
              </a:spcBef>
              <a:spcAft>
                <a:spcPts val="0"/>
              </a:spcAft>
              <a:buSzPts val="1800"/>
              <a:buChar char="-"/>
            </a:pPr>
            <a:r>
              <a:rPr lang="en-US"/>
              <a:t>GitLab</a:t>
            </a:r>
            <a:endParaRPr/>
          </a:p>
          <a:p>
            <a:pPr indent="-137159" lvl="2" marL="448056" rtl="0" algn="l">
              <a:lnSpc>
                <a:spcPct val="90000"/>
              </a:lnSpc>
              <a:spcBef>
                <a:spcPts val="600"/>
              </a:spcBef>
              <a:spcAft>
                <a:spcPts val="0"/>
              </a:spcAft>
              <a:buSzPts val="1400"/>
              <a:buChar char="-"/>
            </a:pPr>
            <a:r>
              <a:rPr lang="en-US"/>
              <a:t>Project file distribution and submission</a:t>
            </a:r>
            <a:endParaRPr/>
          </a:p>
          <a:p>
            <a:pPr indent="-137159" lvl="1" marL="265176" rtl="0" algn="l">
              <a:lnSpc>
                <a:spcPct val="90000"/>
              </a:lnSpc>
              <a:spcBef>
                <a:spcPts val="600"/>
              </a:spcBef>
              <a:spcAft>
                <a:spcPts val="0"/>
              </a:spcAft>
              <a:buSzPts val="1800"/>
              <a:buChar char="-"/>
            </a:pPr>
            <a:r>
              <a:rPr lang="en-US"/>
              <a:t>Anonymous Feedback Tool</a:t>
            </a:r>
            <a:endParaRPr/>
          </a:p>
          <a:p>
            <a:pPr indent="-137159" lvl="2" marL="448056" rtl="0" algn="l">
              <a:lnSpc>
                <a:spcPct val="90000"/>
              </a:lnSpc>
              <a:spcBef>
                <a:spcPts val="600"/>
              </a:spcBef>
              <a:spcAft>
                <a:spcPts val="0"/>
              </a:spcAft>
              <a:buSzPts val="1400"/>
              <a:buChar char="-"/>
            </a:pPr>
            <a:r>
              <a:rPr lang="en-US"/>
              <a:t>Tell us how it’s going</a:t>
            </a:r>
            <a:endParaRPr/>
          </a:p>
        </p:txBody>
      </p:sp>
      <p:sp>
        <p:nvSpPr>
          <p:cNvPr id="193" name="Google Shape;193;p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94" name="Google Shape;194;p7"/>
          <p:cNvSpPr txBox="1"/>
          <p:nvPr/>
        </p:nvSpPr>
        <p:spPr>
          <a:xfrm>
            <a:off x="867834" y="1682609"/>
            <a:ext cx="4598644" cy="4845504"/>
          </a:xfrm>
          <a:prstGeom prst="rect">
            <a:avLst/>
          </a:prstGeom>
          <a:noFill/>
          <a:ln>
            <a:noFill/>
          </a:ln>
        </p:spPr>
        <p:txBody>
          <a:bodyPr anchorCtr="0" anchor="t" bIns="45700" lIns="45700" spcFirstLastPara="1" rIns="45700" wrap="square" tIns="45700">
            <a:normAutofit lnSpcReduction="20000"/>
          </a:bodyPr>
          <a:lstStyle/>
          <a:p>
            <a:pPr indent="-139700" lvl="0" marL="91440" marR="0" rtl="0" algn="l">
              <a:lnSpc>
                <a:spcPct val="90000"/>
              </a:lnSpc>
              <a:spcBef>
                <a:spcPts val="0"/>
              </a:spcBef>
              <a:spcAft>
                <a:spcPts val="0"/>
              </a:spcAft>
              <a:buClr>
                <a:schemeClr val="accent1"/>
              </a:buClr>
              <a:buSzPts val="2200"/>
              <a:buFont typeface="Twentieth Century"/>
              <a:buChar char=" "/>
            </a:pPr>
            <a:r>
              <a:rPr b="1" lang="en-US" sz="2200">
                <a:solidFill>
                  <a:schemeClr val="dk1"/>
                </a:solidFill>
                <a:latin typeface="Quattrocento Sans"/>
                <a:ea typeface="Quattrocento Sans"/>
                <a:cs typeface="Quattrocento Sans"/>
                <a:sym typeface="Quattrocento Sans"/>
              </a:rPr>
              <a:t>Learning Components</a:t>
            </a:r>
            <a:endParaRPr/>
          </a:p>
          <a:p>
            <a:pPr indent="-137159" lvl="1" marL="265176" marR="0" rtl="0" algn="l">
              <a:lnSpc>
                <a:spcPct val="90000"/>
              </a:lnSpc>
              <a:spcBef>
                <a:spcPts val="4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Lectures</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Recorded on Panopto</a:t>
            </a:r>
            <a:endParaRPr/>
          </a:p>
          <a:p>
            <a:pPr indent="-137159" lvl="2" marL="448056" marR="0" rtl="0" algn="l">
              <a:lnSpc>
                <a:spcPct val="90000"/>
              </a:lnSpc>
              <a:spcBef>
                <a:spcPts val="600"/>
              </a:spcBef>
              <a:spcAft>
                <a:spcPts val="0"/>
              </a:spcAft>
              <a:buClr>
                <a:srgbClr val="B6A479"/>
              </a:buClr>
              <a:buSzPts val="1400"/>
              <a:buFont typeface="Quattrocento Sans"/>
              <a:buChar char="-"/>
            </a:pPr>
            <a:r>
              <a:rPr lang="en-US">
                <a:solidFill>
                  <a:schemeClr val="dk1"/>
                </a:solidFill>
                <a:latin typeface="Quattrocento Sans"/>
                <a:ea typeface="Quattrocento Sans"/>
                <a:cs typeface="Quattrocento Sans"/>
                <a:sym typeface="Quattrocento Sans"/>
              </a:rPr>
              <a:t>In-Person~ </a:t>
            </a:r>
            <a:r>
              <a:rPr b="0" i="0" lang="en-US" sz="1400" u="none" cap="none" strike="noStrike">
                <a:solidFill>
                  <a:schemeClr val="dk1"/>
                </a:solidFill>
                <a:latin typeface="Quattrocento Sans"/>
                <a:ea typeface="Quattrocento Sans"/>
                <a:cs typeface="Quattrocento Sans"/>
                <a:sym typeface="Quattrocento Sans"/>
              </a:rPr>
              <a:t>Please come hang out with us</a:t>
            </a:r>
            <a:endParaRPr b="0" i="0" sz="14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Lecture Participation Polls</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Graded on participation NOT correctness</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Exercises</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Sets of conceptual problems distributed via Gradescope</a:t>
            </a:r>
            <a:endParaRPr b="0" i="0" sz="14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Projects</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Programming assignments distributed via GitLab</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a:t>
            </a:r>
            <a:r>
              <a:rPr lang="en-US" sz="1800">
                <a:solidFill>
                  <a:schemeClr val="dk1"/>
                </a:solidFill>
                <a:latin typeface="Quattrocento Sans"/>
                <a:ea typeface="Quattrocento Sans"/>
                <a:cs typeface="Quattrocento Sans"/>
                <a:sym typeface="Quattrocento Sans"/>
              </a:rPr>
              <a:t>Simulated Assessments</a:t>
            </a:r>
            <a:r>
              <a:rPr b="0" i="0" lang="en-US" sz="1800" u="none" cap="none" strike="noStrike">
                <a:solidFill>
                  <a:schemeClr val="dk1"/>
                </a:solidFill>
                <a:latin typeface="Quattrocento Sans"/>
                <a:ea typeface="Quattrocento Sans"/>
                <a:cs typeface="Quattrocento Sans"/>
                <a:sym typeface="Quattrocento Sans"/>
              </a:rPr>
              <a:t>”</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2 this quarter, midterm and final</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“Test like questions” without time limit</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 Groups, notes, internet searches allowed, but no staff help</a:t>
            </a:r>
            <a:endParaRPr b="0" i="0" sz="1400" u="none" cap="none" strike="noStrike">
              <a:solidFill>
                <a:schemeClr val="dk1"/>
              </a:solidFill>
              <a:latin typeface="Quattrocento Sans"/>
              <a:ea typeface="Quattrocento Sans"/>
              <a:cs typeface="Quattrocento Sans"/>
              <a:sym typeface="Quattrocento Sans"/>
            </a:endParaRPr>
          </a:p>
          <a:p>
            <a:pPr indent="-137159" lvl="2" marL="448056" marR="0" rtl="0" algn="l">
              <a:lnSpc>
                <a:spcPct val="90000"/>
              </a:lnSpc>
              <a:spcBef>
                <a:spcPts val="600"/>
              </a:spcBef>
              <a:spcAft>
                <a:spcPts val="0"/>
              </a:spcAft>
              <a:buClr>
                <a:schemeClr val="dk1"/>
              </a:buClr>
              <a:buSzPts val="1400"/>
              <a:buFont typeface="Quattrocento Sans"/>
              <a:buChar char="-"/>
            </a:pPr>
            <a:r>
              <a:rPr lang="en-US">
                <a:solidFill>
                  <a:schemeClr val="dk1"/>
                </a:solidFill>
                <a:latin typeface="Quattrocento Sans"/>
                <a:ea typeface="Quattrocento Sans"/>
                <a:cs typeface="Quattrocento Sans"/>
                <a:sym typeface="Quattrocento Sans"/>
              </a:rPr>
              <a:t>After you complete the questions, we will release the solutions and you will submit your reflections on your answers to be graded</a:t>
            </a:r>
            <a:endParaRPr>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Office Hours</a:t>
            </a:r>
            <a:endParaRPr/>
          </a:p>
          <a:p>
            <a:pPr indent="-137159"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Please come hang out with us!</a:t>
            </a:r>
            <a:endParaRPr/>
          </a:p>
        </p:txBody>
      </p:sp>
      <p:sp>
        <p:nvSpPr>
          <p:cNvPr id="195" name="Google Shape;195;p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A note about transitioning back to in-person</a:t>
            </a:r>
            <a:endParaRPr/>
          </a:p>
        </p:txBody>
      </p:sp>
      <p:sp>
        <p:nvSpPr>
          <p:cNvPr id="202" name="Google Shape;202;p8"/>
          <p:cNvSpPr txBox="1"/>
          <p:nvPr>
            <p:ph idx="1" type="body"/>
          </p:nvPr>
        </p:nvSpPr>
        <p:spPr>
          <a:xfrm>
            <a:off x="575240" y="1463857"/>
            <a:ext cx="5734120"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We are all figuring this out as we go!</a:t>
            </a:r>
            <a:endParaRPr/>
          </a:p>
          <a:p>
            <a:pPr indent="-139700" lvl="0" marL="91440" rtl="0" algn="l">
              <a:lnSpc>
                <a:spcPct val="90000"/>
              </a:lnSpc>
              <a:spcBef>
                <a:spcPts val="1400"/>
              </a:spcBef>
              <a:spcAft>
                <a:spcPts val="0"/>
              </a:spcAft>
              <a:buSzPts val="2200"/>
              <a:buChar char=" "/>
            </a:pPr>
            <a:r>
              <a:rPr lang="en-US"/>
              <a:t>Lecture</a:t>
            </a:r>
            <a:endParaRPr/>
          </a:p>
          <a:p>
            <a:pPr indent="-145732" lvl="1" marL="265176" rtl="0" algn="l">
              <a:lnSpc>
                <a:spcPct val="90000"/>
              </a:lnSpc>
              <a:spcBef>
                <a:spcPts val="400"/>
              </a:spcBef>
              <a:spcAft>
                <a:spcPts val="0"/>
              </a:spcAft>
              <a:buSzPts val="1800"/>
              <a:buChar char="-"/>
            </a:pPr>
            <a:r>
              <a:rPr lang="en-US"/>
              <a:t>Please be prepared to interact throughout the hour</a:t>
            </a:r>
            <a:endParaRPr/>
          </a:p>
          <a:p>
            <a:pPr indent="-145732" lvl="1" marL="265176" rtl="0" algn="l">
              <a:lnSpc>
                <a:spcPct val="90000"/>
              </a:lnSpc>
              <a:spcBef>
                <a:spcPts val="600"/>
              </a:spcBef>
              <a:spcAft>
                <a:spcPts val="0"/>
              </a:spcAft>
              <a:buSzPts val="1800"/>
              <a:buChar char="-"/>
            </a:pPr>
            <a:r>
              <a:rPr lang="en-US">
                <a:extLst>
                  <a:ext uri="http://customooxmlschemas.google.com/">
                    <go:slidesCustomData xmlns:go="http://customooxmlschemas.google.com/" textRoundtripDataId="5"/>
                  </a:ext>
                </a:extLst>
              </a:rPr>
              <a:t>Poll Everywhere</a:t>
            </a:r>
            <a:endParaRPr/>
          </a:p>
          <a:p>
            <a:pPr indent="0" lvl="1" marL="128016" rtl="0" algn="l">
              <a:lnSpc>
                <a:spcPct val="90000"/>
              </a:lnSpc>
              <a:spcBef>
                <a:spcPts val="600"/>
              </a:spcBef>
              <a:spcAft>
                <a:spcPts val="0"/>
              </a:spcAft>
              <a:buSzPts val="1800"/>
              <a:buNone/>
            </a:pPr>
            <a:r>
              <a:t/>
            </a:r>
            <a:endParaRPr/>
          </a:p>
          <a:p>
            <a:pPr indent="0" lvl="1" marL="128016" rtl="0" algn="l">
              <a:lnSpc>
                <a:spcPct val="90000"/>
              </a:lnSpc>
              <a:spcBef>
                <a:spcPts val="600"/>
              </a:spcBef>
              <a:spcAft>
                <a:spcPts val="0"/>
              </a:spcAft>
              <a:buSzPts val="2200"/>
              <a:buNone/>
            </a:pPr>
            <a:r>
              <a:rPr lang="en-US" sz="2200"/>
              <a:t>Section</a:t>
            </a:r>
            <a:endParaRPr/>
          </a:p>
          <a:p>
            <a:pPr indent="-145732" lvl="1" marL="265176" rtl="0" algn="l">
              <a:lnSpc>
                <a:spcPct val="100000"/>
              </a:lnSpc>
              <a:spcBef>
                <a:spcPts val="600"/>
              </a:spcBef>
              <a:spcAft>
                <a:spcPts val="0"/>
              </a:spcAft>
              <a:buSzPts val="1800"/>
              <a:buChar char="-"/>
            </a:pPr>
            <a:r>
              <a:rPr lang="en-US"/>
              <a:t>Similar to lecture</a:t>
            </a:r>
            <a:endParaRPr/>
          </a:p>
          <a:p>
            <a:pPr indent="-145732" lvl="1" marL="265176" rtl="0" algn="l">
              <a:lnSpc>
                <a:spcPct val="100000"/>
              </a:lnSpc>
              <a:spcBef>
                <a:spcPts val="600"/>
              </a:spcBef>
              <a:spcAft>
                <a:spcPts val="0"/>
              </a:spcAft>
              <a:buSzPts val="1800"/>
              <a:buChar char="-"/>
            </a:pPr>
            <a:r>
              <a:rPr lang="en-US"/>
              <a:t>Please be prepared to work with other students</a:t>
            </a:r>
            <a:endParaRPr/>
          </a:p>
          <a:p>
            <a:pPr indent="-145732" lvl="1" marL="265176" rtl="0" algn="l">
              <a:lnSpc>
                <a:spcPct val="100000"/>
              </a:lnSpc>
              <a:spcBef>
                <a:spcPts val="600"/>
              </a:spcBef>
              <a:spcAft>
                <a:spcPts val="0"/>
              </a:spcAft>
              <a:buSzPts val="1800"/>
              <a:buChar char="-"/>
            </a:pPr>
            <a:r>
              <a:rPr lang="en-US"/>
              <a:t>Discuss in small groups when working on problems</a:t>
            </a:r>
            <a:endParaRPr/>
          </a:p>
        </p:txBody>
      </p:sp>
      <p:sp>
        <p:nvSpPr>
          <p:cNvPr id="203" name="Google Shape;203;p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4" name="Google Shape;204;p8"/>
          <p:cNvSpPr txBox="1"/>
          <p:nvPr/>
        </p:nvSpPr>
        <p:spPr>
          <a:xfrm>
            <a:off x="6168868" y="1463857"/>
            <a:ext cx="5734120" cy="4845504"/>
          </a:xfrm>
          <a:prstGeom prst="rect">
            <a:avLst/>
          </a:prstGeom>
          <a:noFill/>
          <a:ln>
            <a:noFill/>
          </a:ln>
        </p:spPr>
        <p:txBody>
          <a:bodyPr anchorCtr="0" anchor="t" bIns="45700" lIns="45700" spcFirstLastPara="1" rIns="45700" wrap="square" tIns="45700">
            <a:normAutofit lnSpcReduction="10000"/>
          </a:bodyPr>
          <a:lstStyle/>
          <a:p>
            <a:pPr indent="-139700" lvl="0" marL="91440" marR="0" rtl="0" algn="l">
              <a:lnSpc>
                <a:spcPct val="90000"/>
              </a:lnSpc>
              <a:spcBef>
                <a:spcPts val="0"/>
              </a:spcBef>
              <a:spcAft>
                <a:spcPts val="0"/>
              </a:spcAft>
              <a:buClr>
                <a:schemeClr val="accent1"/>
              </a:buClr>
              <a:buSzPts val="2200"/>
              <a:buFont typeface="Twentieth Century"/>
              <a:buChar char=" "/>
            </a:pPr>
            <a:r>
              <a:rPr lang="en-US" sz="2200">
                <a:solidFill>
                  <a:schemeClr val="dk1"/>
                </a:solidFill>
                <a:latin typeface="Quattrocento Sans"/>
                <a:ea typeface="Quattrocento Sans"/>
                <a:cs typeface="Quattrocento Sans"/>
                <a:sym typeface="Quattrocento Sans"/>
              </a:rPr>
              <a:t>Ed </a:t>
            </a:r>
            <a:r>
              <a:rPr lang="en-US" sz="2200">
                <a:solidFill>
                  <a:schemeClr val="dk1"/>
                </a:solidFill>
                <a:latin typeface="Quattrocento Sans"/>
                <a:ea typeface="Quattrocento Sans"/>
                <a:cs typeface="Quattrocento Sans"/>
                <a:sym typeface="Quattrocento Sans"/>
              </a:rPr>
              <a:t>Discussion Board</a:t>
            </a:r>
            <a:endParaRPr/>
          </a:p>
          <a:p>
            <a:pPr indent="-137159" lvl="1" marL="265176" marR="0" rtl="0" algn="l">
              <a:lnSpc>
                <a:spcPct val="90000"/>
              </a:lnSpc>
              <a:spcBef>
                <a:spcPts val="4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Please feel free to use this to meet and engage with one another</a:t>
            </a:r>
            <a:endParaRPr/>
          </a:p>
          <a:p>
            <a:pPr indent="-139700" lvl="0" marL="91440" marR="0" rtl="0" algn="l">
              <a:lnSpc>
                <a:spcPct val="90000"/>
              </a:lnSpc>
              <a:spcBef>
                <a:spcPts val="1600"/>
              </a:spcBef>
              <a:spcAft>
                <a:spcPts val="0"/>
              </a:spcAft>
              <a:buClr>
                <a:schemeClr val="accent1"/>
              </a:buClr>
              <a:buSzPts val="2200"/>
              <a:buFont typeface="Twentieth Century"/>
              <a:buChar char=" "/>
            </a:pPr>
            <a:r>
              <a:rPr lang="en-US" sz="2200">
                <a:solidFill>
                  <a:schemeClr val="dk1"/>
                </a:solidFill>
                <a:latin typeface="Quattrocento Sans"/>
                <a:ea typeface="Quattrocento Sans"/>
                <a:cs typeface="Quattrocento Sans"/>
                <a:sym typeface="Quattrocento Sans"/>
              </a:rPr>
              <a:t>Office Hours</a:t>
            </a:r>
            <a:endParaRPr/>
          </a:p>
          <a:p>
            <a:pPr indent="-137159" lvl="1" marL="265176" marR="0" rtl="0" algn="l">
              <a:lnSpc>
                <a:spcPct val="90000"/>
              </a:lnSpc>
              <a:spcBef>
                <a:spcPts val="400"/>
              </a:spcBef>
              <a:spcAft>
                <a:spcPts val="0"/>
              </a:spcAft>
              <a:buClr>
                <a:srgbClr val="B6A479"/>
              </a:buClr>
              <a:buSzPts val="1800"/>
              <a:buFont typeface="Quattrocento Sans"/>
              <a:buChar char="-"/>
            </a:pPr>
            <a:r>
              <a:rPr lang="en-US" sz="1800">
                <a:solidFill>
                  <a:schemeClr val="dk1"/>
                </a:solidFill>
                <a:latin typeface="Quattrocento Sans"/>
                <a:ea typeface="Quattrocento Sans"/>
                <a:cs typeface="Quattrocento Sans"/>
                <a:sym typeface="Quattrocento Sans"/>
              </a:rPr>
              <a:t>Both online and in-person meetings, logistics coming later this week</a:t>
            </a:r>
            <a:endParaRPr sz="1800">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400"/>
              </a:spcBef>
              <a:spcAft>
                <a:spcPts val="0"/>
              </a:spcAft>
              <a:buClr>
                <a:schemeClr val="dk1"/>
              </a:buClr>
              <a:buSzPts val="1800"/>
              <a:buFont typeface="Quattrocento Sans"/>
              <a:buChar char="-"/>
            </a:pPr>
            <a:r>
              <a:rPr lang="en-US" sz="1800">
                <a:solidFill>
                  <a:schemeClr val="dk1"/>
                </a:solidFill>
                <a:latin typeface="Quattrocento Sans"/>
                <a:ea typeface="Quattrocento Sans"/>
                <a:cs typeface="Quattrocento Sans"/>
                <a:sym typeface="Quattrocento Sans"/>
              </a:rPr>
              <a:t>Feel free to </a:t>
            </a:r>
            <a:r>
              <a:rPr lang="en-US" sz="1800">
                <a:solidFill>
                  <a:schemeClr val="dk1"/>
                </a:solidFill>
                <a:latin typeface="Quattrocento Sans"/>
                <a:ea typeface="Quattrocento Sans"/>
                <a:cs typeface="Quattrocento Sans"/>
                <a:sym typeface="Quattrocento Sans"/>
              </a:rPr>
              <a:t>use this to meet and engage with one another (but make sure you are not sharing code, only ideas!)</a:t>
            </a:r>
            <a:endParaRPr sz="1800">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4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Please be prepared to share your screen</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Turn on mic</a:t>
            </a:r>
            <a:endParaRPr/>
          </a:p>
          <a:p>
            <a:pPr indent="-22859" lvl="1" marL="265176" marR="0" rtl="0" algn="l">
              <a:lnSpc>
                <a:spcPct val="90000"/>
              </a:lnSpc>
              <a:spcBef>
                <a:spcPts val="600"/>
              </a:spcBef>
              <a:spcAft>
                <a:spcPts val="0"/>
              </a:spcAft>
              <a:buClr>
                <a:srgbClr val="B6A479"/>
              </a:buClr>
              <a:buSzPts val="1800"/>
              <a:buFont typeface="Quattrocento Sans"/>
              <a:buNone/>
            </a:pPr>
            <a:r>
              <a:t/>
            </a:r>
            <a:endParaRPr b="0" i="0" sz="1800" u="none" cap="none" strike="noStrike">
              <a:solidFill>
                <a:schemeClr val="dk1"/>
              </a:solidFill>
              <a:latin typeface="Quattrocento Sans"/>
              <a:ea typeface="Quattrocento Sans"/>
              <a:cs typeface="Quattrocento Sans"/>
              <a:sym typeface="Quattrocento Sans"/>
            </a:endParaRPr>
          </a:p>
          <a:p>
            <a:pPr indent="0" lvl="1" marL="128016" marR="0" rtl="0" algn="l">
              <a:lnSpc>
                <a:spcPct val="90000"/>
              </a:lnSpc>
              <a:spcBef>
                <a:spcPts val="600"/>
              </a:spcBef>
              <a:spcAft>
                <a:spcPts val="0"/>
              </a:spcAft>
              <a:buClr>
                <a:srgbClr val="B6A479"/>
              </a:buClr>
              <a:buSzPts val="1800"/>
              <a:buFont typeface="Quattrocento Sans"/>
              <a:buNone/>
            </a:pPr>
            <a:r>
              <a:rPr b="0" i="0" lang="en-US" sz="1800" u="none" cap="none" strike="noStrike">
                <a:solidFill>
                  <a:schemeClr val="dk1"/>
                </a:solidFill>
                <a:latin typeface="Quattrocento Sans"/>
                <a:ea typeface="Quattrocento Sans"/>
                <a:cs typeface="Quattrocento Sans"/>
                <a:sym typeface="Quattrocento Sans"/>
              </a:rPr>
              <a:t>Let us know what works!</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Share what you’ve seen elsewhere</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Use the anonymous feedback form</a:t>
            </a:r>
            <a:endParaRPr/>
          </a:p>
          <a:p>
            <a:pPr indent="-137159"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Always happy to take suggestions / feedback ☺</a:t>
            </a:r>
            <a:endParaRPr b="0" i="0" sz="1800" u="none" cap="none" strike="noStrike">
              <a:solidFill>
                <a:schemeClr val="dk1"/>
              </a:solidFill>
              <a:latin typeface="Quattrocento Sans"/>
              <a:ea typeface="Quattrocento Sans"/>
              <a:cs typeface="Quattrocento Sans"/>
              <a:sym typeface="Quattrocento Sans"/>
            </a:endParaRPr>
          </a:p>
        </p:txBody>
      </p:sp>
      <p:sp>
        <p:nvSpPr>
          <p:cNvPr id="205" name="Google Shape;205;p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ph type="title"/>
          </p:nvPr>
        </p:nvSpPr>
        <p:spPr>
          <a:xfrm>
            <a:off x="370288"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Course Policies</a:t>
            </a:r>
            <a:endParaRPr/>
          </a:p>
        </p:txBody>
      </p:sp>
      <p:sp>
        <p:nvSpPr>
          <p:cNvPr id="211" name="Google Shape;211;p9"/>
          <p:cNvSpPr txBox="1"/>
          <p:nvPr>
            <p:ph idx="1" type="body"/>
          </p:nvPr>
        </p:nvSpPr>
        <p:spPr>
          <a:xfrm>
            <a:off x="4960222" y="1445426"/>
            <a:ext cx="5666498" cy="4845504"/>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b="1" lang="en-US"/>
              <a:t>Grade Breakdown</a:t>
            </a:r>
            <a:endParaRPr/>
          </a:p>
          <a:p>
            <a:pPr indent="-137191" lvl="1" marL="265176" rtl="0" algn="l">
              <a:lnSpc>
                <a:spcPct val="70000"/>
              </a:lnSpc>
              <a:spcBef>
                <a:spcPts val="400"/>
              </a:spcBef>
              <a:spcAft>
                <a:spcPts val="0"/>
              </a:spcAft>
              <a:buSzPct val="100000"/>
              <a:buChar char="-"/>
            </a:pPr>
            <a:r>
              <a:rPr lang="en-US" sz="1700"/>
              <a:t>Programming Projects (40%)</a:t>
            </a:r>
            <a:endParaRPr/>
          </a:p>
          <a:p>
            <a:pPr indent="-137191" lvl="1" marL="265176" rtl="0" algn="l">
              <a:lnSpc>
                <a:spcPct val="70000"/>
              </a:lnSpc>
              <a:spcBef>
                <a:spcPts val="600"/>
              </a:spcBef>
              <a:spcAft>
                <a:spcPts val="0"/>
              </a:spcAft>
              <a:buSzPct val="100000"/>
              <a:buChar char="-"/>
            </a:pPr>
            <a:r>
              <a:rPr lang="en-US" sz="1700"/>
              <a:t>Written Exercises (30%)</a:t>
            </a:r>
            <a:endParaRPr/>
          </a:p>
          <a:p>
            <a:pPr indent="-137191" lvl="1" marL="265176" rtl="0" algn="l">
              <a:lnSpc>
                <a:spcPct val="70000"/>
              </a:lnSpc>
              <a:spcBef>
                <a:spcPts val="600"/>
              </a:spcBef>
              <a:spcAft>
                <a:spcPts val="0"/>
              </a:spcAft>
              <a:buSzPct val="100000"/>
              <a:buChar char="-"/>
            </a:pPr>
            <a:r>
              <a:rPr lang="en-US" sz="1700"/>
              <a:t>Exam I (15%)</a:t>
            </a:r>
            <a:endParaRPr/>
          </a:p>
          <a:p>
            <a:pPr indent="-137191" lvl="1" marL="265176" rtl="0" algn="l">
              <a:lnSpc>
                <a:spcPct val="70000"/>
              </a:lnSpc>
              <a:spcBef>
                <a:spcPts val="600"/>
              </a:spcBef>
              <a:spcAft>
                <a:spcPts val="0"/>
              </a:spcAft>
              <a:buSzPct val="100000"/>
              <a:buChar char="-"/>
            </a:pPr>
            <a:r>
              <a:rPr lang="en-US" sz="1700"/>
              <a:t>Exam II (15%)</a:t>
            </a:r>
            <a:endParaRPr/>
          </a:p>
          <a:p>
            <a:pPr indent="-137191" lvl="1" marL="265176" rtl="0" algn="l">
              <a:lnSpc>
                <a:spcPct val="70000"/>
              </a:lnSpc>
              <a:spcBef>
                <a:spcPts val="600"/>
              </a:spcBef>
              <a:spcAft>
                <a:spcPts val="0"/>
              </a:spcAft>
              <a:buSzPct val="100000"/>
              <a:buChar char="-"/>
            </a:pPr>
            <a:r>
              <a:rPr lang="en-US" sz="1700"/>
              <a:t>Participation (EC round up to 0.05)</a:t>
            </a:r>
            <a:endParaRPr/>
          </a:p>
          <a:p>
            <a:pPr indent="-37337" lvl="1" marL="265176" rtl="0" algn="l">
              <a:lnSpc>
                <a:spcPct val="70000"/>
              </a:lnSpc>
              <a:spcBef>
                <a:spcPts val="600"/>
              </a:spcBef>
              <a:spcAft>
                <a:spcPts val="0"/>
              </a:spcAft>
              <a:buSzPct val="100000"/>
              <a:buNone/>
            </a:pPr>
            <a:r>
              <a:t/>
            </a:r>
            <a:endParaRPr sz="1700"/>
          </a:p>
          <a:p>
            <a:pPr indent="0" lvl="1" marL="128016" rtl="0" algn="l">
              <a:lnSpc>
                <a:spcPct val="90000"/>
              </a:lnSpc>
              <a:spcBef>
                <a:spcPts val="600"/>
              </a:spcBef>
              <a:spcAft>
                <a:spcPts val="0"/>
              </a:spcAft>
              <a:buSzPct val="100000"/>
              <a:buNone/>
            </a:pPr>
            <a:r>
              <a:rPr b="1" lang="en-US" sz="2000"/>
              <a:t>Academic Misconduct</a:t>
            </a:r>
            <a:endParaRPr/>
          </a:p>
          <a:p>
            <a:pPr indent="-137191" lvl="1" marL="265176" rtl="0" algn="l">
              <a:lnSpc>
                <a:spcPct val="70000"/>
              </a:lnSpc>
              <a:spcBef>
                <a:spcPts val="600"/>
              </a:spcBef>
              <a:spcAft>
                <a:spcPts val="0"/>
              </a:spcAft>
              <a:buSzPct val="100000"/>
              <a:buChar char="-"/>
            </a:pPr>
            <a:r>
              <a:rPr lang="en-US" sz="1700"/>
              <a:t>Don’t share your code</a:t>
            </a:r>
            <a:endParaRPr/>
          </a:p>
          <a:p>
            <a:pPr indent="-137191" lvl="1" marL="265176" rtl="0" algn="l">
              <a:lnSpc>
                <a:spcPct val="70000"/>
              </a:lnSpc>
              <a:spcBef>
                <a:spcPts val="600"/>
              </a:spcBef>
              <a:spcAft>
                <a:spcPts val="0"/>
              </a:spcAft>
              <a:buSzPct val="100000"/>
              <a:buChar char="-"/>
            </a:pPr>
            <a:r>
              <a:rPr lang="en-US" sz="1700"/>
              <a:t>Don’t look at others code</a:t>
            </a:r>
            <a:endParaRPr/>
          </a:p>
          <a:p>
            <a:pPr indent="-137191" lvl="1" marL="265176" rtl="0" algn="l">
              <a:lnSpc>
                <a:spcPct val="70000"/>
              </a:lnSpc>
              <a:spcBef>
                <a:spcPts val="600"/>
              </a:spcBef>
              <a:spcAft>
                <a:spcPts val="0"/>
              </a:spcAft>
              <a:buSzPct val="100000"/>
              <a:buChar char="-"/>
            </a:pPr>
            <a:r>
              <a:rPr lang="en-US" sz="1700"/>
              <a:t>Don’t ”step by step”</a:t>
            </a:r>
            <a:endParaRPr/>
          </a:p>
          <a:p>
            <a:pPr indent="-137191" lvl="1" marL="265176" rtl="0" algn="l">
              <a:lnSpc>
                <a:spcPct val="70000"/>
              </a:lnSpc>
              <a:spcBef>
                <a:spcPts val="600"/>
              </a:spcBef>
              <a:spcAft>
                <a:spcPts val="0"/>
              </a:spcAft>
              <a:buSzPct val="100000"/>
              <a:buChar char="-"/>
            </a:pPr>
            <a:r>
              <a:rPr lang="en-US" sz="1700"/>
              <a:t>DO talk to one another about concepts and approaches</a:t>
            </a:r>
            <a:endParaRPr/>
          </a:p>
          <a:p>
            <a:pPr indent="-137191" lvl="1" marL="265176" rtl="0" algn="l">
              <a:lnSpc>
                <a:spcPct val="70000"/>
              </a:lnSpc>
              <a:spcBef>
                <a:spcPts val="600"/>
              </a:spcBef>
              <a:spcAft>
                <a:spcPts val="0"/>
              </a:spcAft>
              <a:buSzPct val="100000"/>
              <a:buChar char="-"/>
            </a:pPr>
            <a:r>
              <a:rPr lang="en-US" sz="1700"/>
              <a:t>DO look things up on the internet</a:t>
            </a:r>
            <a:endParaRPr/>
          </a:p>
          <a:p>
            <a:pPr indent="-137191" lvl="1" marL="265176" rtl="0" algn="l">
              <a:lnSpc>
                <a:spcPct val="70000"/>
              </a:lnSpc>
              <a:spcBef>
                <a:spcPts val="600"/>
              </a:spcBef>
              <a:spcAft>
                <a:spcPts val="0"/>
              </a:spcAft>
              <a:buSzPct val="100000"/>
              <a:buChar char="-"/>
            </a:pPr>
            <a:r>
              <a:rPr lang="en-US" sz="1700"/>
              <a:t>No posting code on discussion board or ANYWHERE online</a:t>
            </a:r>
            <a:endParaRPr/>
          </a:p>
          <a:p>
            <a:pPr indent="-137191" lvl="1" marL="265176" rtl="0" algn="l">
              <a:lnSpc>
                <a:spcPct val="70000"/>
              </a:lnSpc>
              <a:spcBef>
                <a:spcPts val="600"/>
              </a:spcBef>
              <a:spcAft>
                <a:spcPts val="0"/>
              </a:spcAft>
              <a:buSzPct val="100000"/>
              <a:buChar char="-"/>
            </a:pPr>
            <a:r>
              <a:rPr lang="en-US" sz="1700"/>
              <a:t>We do run MOSS</a:t>
            </a:r>
            <a:endParaRPr/>
          </a:p>
          <a:p>
            <a:pPr indent="0" lvl="1" marL="128016" rtl="0" algn="l">
              <a:lnSpc>
                <a:spcPct val="90000"/>
              </a:lnSpc>
              <a:spcBef>
                <a:spcPts val="600"/>
              </a:spcBef>
              <a:spcAft>
                <a:spcPts val="0"/>
              </a:spcAft>
              <a:buSzPct val="100000"/>
              <a:buNone/>
            </a:pPr>
            <a:r>
              <a:t/>
            </a:r>
            <a:endParaRPr/>
          </a:p>
          <a:p>
            <a:pPr indent="0" lvl="1" marL="128016" rtl="0" algn="l">
              <a:lnSpc>
                <a:spcPct val="90000"/>
              </a:lnSpc>
              <a:spcBef>
                <a:spcPts val="600"/>
              </a:spcBef>
              <a:spcAft>
                <a:spcPts val="0"/>
              </a:spcAft>
              <a:buSzPct val="100000"/>
              <a:buNone/>
            </a:pPr>
            <a:r>
              <a:rPr b="1" lang="en-US" sz="2000"/>
              <a:t>Accommodations and Extenuating Circumstances </a:t>
            </a:r>
            <a:endParaRPr/>
          </a:p>
          <a:p>
            <a:pPr indent="-137191" lvl="1" marL="265176" rtl="0" algn="l">
              <a:lnSpc>
                <a:spcPct val="70000"/>
              </a:lnSpc>
              <a:spcBef>
                <a:spcPts val="600"/>
              </a:spcBef>
              <a:spcAft>
                <a:spcPts val="0"/>
              </a:spcAft>
              <a:buSzPct val="100000"/>
              <a:buChar char="-"/>
            </a:pPr>
            <a:r>
              <a:rPr lang="en-US" sz="1700"/>
              <a:t>Make sure you get the support you are entitled to via DRS</a:t>
            </a:r>
            <a:endParaRPr/>
          </a:p>
          <a:p>
            <a:pPr indent="-137191" lvl="2" marL="448056" rtl="0" algn="l">
              <a:lnSpc>
                <a:spcPct val="70000"/>
              </a:lnSpc>
              <a:spcBef>
                <a:spcPts val="600"/>
              </a:spcBef>
              <a:spcAft>
                <a:spcPts val="0"/>
              </a:spcAft>
              <a:buSzPct val="100000"/>
              <a:buChar char="-"/>
            </a:pPr>
            <a:r>
              <a:rPr lang="en-US" sz="1300"/>
              <a:t>If you’re having issues with DRS system reach out to Kasey</a:t>
            </a:r>
            <a:endParaRPr/>
          </a:p>
          <a:p>
            <a:pPr indent="-137191" lvl="1" marL="265176" rtl="0" algn="l">
              <a:lnSpc>
                <a:spcPct val="70000"/>
              </a:lnSpc>
              <a:spcBef>
                <a:spcPts val="600"/>
              </a:spcBef>
              <a:spcAft>
                <a:spcPts val="0"/>
              </a:spcAft>
              <a:buSzPct val="100000"/>
              <a:buChar char="-"/>
            </a:pPr>
            <a:r>
              <a:rPr lang="en-US" sz="1700"/>
              <a:t>When in doubt, reach out!</a:t>
            </a:r>
            <a:endParaRPr/>
          </a:p>
        </p:txBody>
      </p:sp>
      <p:sp>
        <p:nvSpPr>
          <p:cNvPr id="212" name="Google Shape;212;p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3" name="Google Shape;213;p9"/>
          <p:cNvSpPr txBox="1"/>
          <p:nvPr/>
        </p:nvSpPr>
        <p:spPr>
          <a:xfrm>
            <a:off x="575239" y="1445426"/>
            <a:ext cx="4255959" cy="4845504"/>
          </a:xfrm>
          <a:prstGeom prst="rect">
            <a:avLst/>
          </a:prstGeom>
          <a:noFill/>
          <a:ln>
            <a:noFill/>
          </a:ln>
        </p:spPr>
        <p:txBody>
          <a:bodyPr anchorCtr="0" anchor="t" bIns="45700" lIns="45700" spcFirstLastPara="1" rIns="45700" wrap="square" tIns="45700">
            <a:normAutofit lnSpcReduction="20000"/>
          </a:bodyPr>
          <a:lstStyle/>
          <a:p>
            <a:pPr indent="0" lvl="1" marL="128016" marR="0" rtl="0" algn="l">
              <a:lnSpc>
                <a:spcPct val="90000"/>
              </a:lnSpc>
              <a:spcBef>
                <a:spcPts val="0"/>
              </a:spcBef>
              <a:spcAft>
                <a:spcPts val="0"/>
              </a:spcAft>
              <a:buClr>
                <a:srgbClr val="B6A479"/>
              </a:buClr>
              <a:buSzPts val="2200"/>
              <a:buFont typeface="Quattrocento Sans"/>
              <a:buNone/>
            </a:pPr>
            <a:r>
              <a:rPr b="1" i="0" lang="en-US" sz="2200" u="none" cap="none" strike="noStrike">
                <a:solidFill>
                  <a:schemeClr val="dk1"/>
                </a:solidFill>
                <a:latin typeface="Quattrocento Sans"/>
                <a:ea typeface="Quattrocento Sans"/>
                <a:cs typeface="Quattrocento Sans"/>
                <a:sym typeface="Quattrocento Sans"/>
              </a:rPr>
              <a:t>Turn In Policies</a:t>
            </a:r>
            <a:endParaRPr/>
          </a:p>
          <a:p>
            <a:pPr indent="-145732"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7 late days per student </a:t>
            </a:r>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use for projects or exercises</a:t>
            </a:r>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use up to 3 per assignment unless you speak to Kasey</a:t>
            </a:r>
            <a:endParaRPr/>
          </a:p>
          <a:p>
            <a:pPr indent="-145732"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rPr>
              <a:t>Assignments</a:t>
            </a:r>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Solo or groups of </a:t>
            </a:r>
            <a:r>
              <a:rPr lang="en-US">
                <a:solidFill>
                  <a:schemeClr val="dk1"/>
                </a:solidFill>
                <a:latin typeface="Quattrocento Sans"/>
                <a:ea typeface="Quattrocento Sans"/>
                <a:cs typeface="Quattrocento Sans"/>
                <a:sym typeface="Quattrocento Sans"/>
              </a:rPr>
              <a:t>3</a:t>
            </a:r>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Projects out/in on Wednesdays</a:t>
            </a:r>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Exercises out/in on Fridays</a:t>
            </a:r>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rPr>
              <a:t>after all late days used up -5% for each 24-hour period turned in late</a:t>
            </a:r>
            <a:endParaRPr/>
          </a:p>
          <a:p>
            <a:pPr indent="-145732" lvl="1" marL="265176" marR="0" rtl="0" algn="l">
              <a:lnSpc>
                <a:spcPct val="90000"/>
              </a:lnSpc>
              <a:spcBef>
                <a:spcPts val="600"/>
              </a:spcBef>
              <a:spcAft>
                <a:spcPts val="0"/>
              </a:spcAft>
              <a:buClr>
                <a:srgbClr val="B6A479"/>
              </a:buClr>
              <a:buSzPts val="1800"/>
              <a:buFont typeface="Quattrocento Sans"/>
              <a:buChar char="-"/>
            </a:pPr>
            <a:r>
              <a:rPr lang="en-US" sz="1800">
                <a:solidFill>
                  <a:schemeClr val="dk1"/>
                </a:solidFill>
                <a:latin typeface="Quattrocento Sans"/>
                <a:ea typeface="Quattrocento Sans"/>
                <a:cs typeface="Quattrocento Sans"/>
                <a:sym typeface="Quattrocento Sans"/>
              </a:rPr>
              <a:t>Simulated </a:t>
            </a:r>
            <a:r>
              <a:rPr b="0" i="0" lang="en-US" sz="18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6"/>
                  </a:ext>
                </a:extLst>
              </a:rPr>
              <a:t>Exams</a:t>
            </a:r>
            <a:endParaRPr>
              <a:extLst>
                <a:ext uri="http://customooxmlschemas.google.com/">
                  <go:slidesCustomData xmlns:go="http://customooxmlschemas.google.com/" textRoundtripDataId="7"/>
                </a:ext>
              </a:extLst>
            </a:endParaRPr>
          </a:p>
          <a:p>
            <a:pPr indent="-143827" lvl="2" marL="448056" marR="0" rtl="0" algn="l">
              <a:lnSpc>
                <a:spcPct val="90000"/>
              </a:lnSpc>
              <a:spcBef>
                <a:spcPts val="600"/>
              </a:spcBef>
              <a:spcAft>
                <a:spcPts val="0"/>
              </a:spcAft>
              <a:buClr>
                <a:srgbClr val="B6A479"/>
              </a:buClr>
              <a:buSzPts val="1400"/>
              <a:buFont typeface="Quattrocento Sans"/>
              <a:buChar char="-"/>
            </a:pPr>
            <a:r>
              <a:rPr lang="en-US">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8"/>
                  </a:ext>
                </a:extLst>
              </a:rPr>
              <a:t>Students fill out take home assignment about Design Decisions</a:t>
            </a:r>
            <a:endParaRPr>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9"/>
                </a:ext>
              </a:extLst>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0"/>
                  </a:ext>
                </a:extLst>
              </a:rPr>
              <a:t>Open note/open book, no staff help</a:t>
            </a:r>
            <a:endParaRPr>
              <a:extLst>
                <a:ext uri="http://customooxmlschemas.google.com/">
                  <go:slidesCustomData xmlns:go="http://customooxmlschemas.google.com/" textRoundtripDataId="11"/>
                </a:ext>
              </a:extLst>
            </a:endParaRPr>
          </a:p>
          <a:p>
            <a:pPr indent="-143827" lvl="2" marL="448056" marR="0" rtl="0" algn="l">
              <a:lnSpc>
                <a:spcPct val="90000"/>
              </a:lnSpc>
              <a:spcBef>
                <a:spcPts val="600"/>
              </a:spcBef>
              <a:spcAft>
                <a:spcPts val="0"/>
              </a:spcAft>
              <a:buClr>
                <a:srgbClr val="B6A479"/>
              </a:buClr>
              <a:buSzPts val="1400"/>
              <a:buFont typeface="Quattrocento Sans"/>
              <a:buChar char="-"/>
            </a:pPr>
            <a:r>
              <a:rPr lang="en-US">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2"/>
                  </a:ext>
                </a:extLst>
              </a:rPr>
              <a:t>Students fill out code review worksheet</a:t>
            </a:r>
            <a:endParaRPr>
              <a:extLst>
                <a:ext uri="http://customooxmlschemas.google.com/">
                  <go:slidesCustomData xmlns:go="http://customooxmlschemas.google.com/" textRoundtripDataId="13"/>
                </a:ext>
              </a:extLst>
            </a:endParaRPr>
          </a:p>
          <a:p>
            <a:pPr indent="-143827" lvl="3" marL="594360" marR="0" rtl="0" algn="l">
              <a:lnSpc>
                <a:spcPct val="90000"/>
              </a:lnSpc>
              <a:spcBef>
                <a:spcPts val="600"/>
              </a:spcBef>
              <a:spcAft>
                <a:spcPts val="0"/>
              </a:spcAft>
              <a:buClr>
                <a:srgbClr val="B6A479"/>
              </a:buClr>
              <a:buSzPts val="1400"/>
              <a:buFont typeface="Quattrocento Sans"/>
              <a:buChar char="-"/>
            </a:pPr>
            <a:r>
              <a:rPr b="1" i="0" lang="en-US" sz="14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4"/>
                  </a:ext>
                </a:extLst>
              </a:rPr>
              <a:t>No late exams accepted</a:t>
            </a:r>
            <a:endParaRPr/>
          </a:p>
          <a:p>
            <a:pPr indent="-145732" lvl="1" marL="265176" marR="0" rtl="0" algn="l">
              <a:lnSpc>
                <a:spcPct val="90000"/>
              </a:lnSpc>
              <a:spcBef>
                <a:spcPts val="600"/>
              </a:spcBef>
              <a:spcAft>
                <a:spcPts val="0"/>
              </a:spcAft>
              <a:buClr>
                <a:srgbClr val="B6A479"/>
              </a:buClr>
              <a:buSzPts val="1800"/>
              <a:buFont typeface="Quattrocento Sans"/>
              <a:buChar char="-"/>
            </a:pPr>
            <a:r>
              <a:rPr b="0" i="0" lang="en-US" sz="18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5"/>
                  </a:ext>
                </a:extLst>
              </a:rPr>
              <a:t>Participation Extra Credit</a:t>
            </a:r>
            <a:endParaRPr>
              <a:extLst>
                <a:ext uri="http://customooxmlschemas.google.com/">
                  <go:slidesCustomData xmlns:go="http://customooxmlschemas.google.com/" textRoundtripDataId="16"/>
                </a:ext>
              </a:extLst>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7"/>
                  </a:ext>
                </a:extLst>
              </a:rPr>
              <a:t>Poll everywhere open at start of lecture</a:t>
            </a:r>
            <a:endParaRPr>
              <a:extLst>
                <a:ext uri="http://customooxmlschemas.google.com/">
                  <go:slidesCustomData xmlns:go="http://customooxmlschemas.google.com/" textRoundtripDataId="18"/>
                </a:ext>
              </a:extLst>
            </a:endParaRPr>
          </a:p>
          <a:p>
            <a:pPr indent="-143827" lvl="2" marL="448056" marR="0" rtl="0" algn="l">
              <a:lnSpc>
                <a:spcPct val="90000"/>
              </a:lnSpc>
              <a:spcBef>
                <a:spcPts val="600"/>
              </a:spcBef>
              <a:spcAft>
                <a:spcPts val="0"/>
              </a:spcAft>
              <a:buClr>
                <a:srgbClr val="B6A479"/>
              </a:buClr>
              <a:buSzPts val="1400"/>
              <a:buFont typeface="Quattrocento Sans"/>
              <a:buChar char="-"/>
            </a:pPr>
            <a:r>
              <a:rPr b="0" i="0" lang="en-US" sz="14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19"/>
                  </a:ext>
                </a:extLst>
              </a:rPr>
              <a:t>Due before start of next lecture</a:t>
            </a:r>
            <a:endParaRPr>
              <a:extLst>
                <a:ext uri="http://customooxmlschemas.google.com/">
                  <go:slidesCustomData xmlns:go="http://customooxmlschemas.google.com/" textRoundtripDataId="20"/>
                </a:ext>
              </a:extLst>
            </a:endParaRPr>
          </a:p>
          <a:p>
            <a:pPr indent="-143827" lvl="2" marL="448056" marR="0" rtl="0" algn="l">
              <a:lnSpc>
                <a:spcPct val="90000"/>
              </a:lnSpc>
              <a:spcBef>
                <a:spcPts val="600"/>
              </a:spcBef>
              <a:spcAft>
                <a:spcPts val="0"/>
              </a:spcAft>
              <a:buClr>
                <a:srgbClr val="B6A479"/>
              </a:buClr>
              <a:buSzPts val="1400"/>
              <a:buFont typeface="Quattrocento Sans"/>
              <a:buChar char="-"/>
            </a:pPr>
            <a:r>
              <a:rPr b="1" i="0" lang="en-US" sz="1400" u="none" cap="none" strike="noStrike">
                <a:solidFill>
                  <a:schemeClr val="dk1"/>
                </a:solidFill>
                <a:latin typeface="Quattrocento Sans"/>
                <a:ea typeface="Quattrocento Sans"/>
                <a:cs typeface="Quattrocento Sans"/>
                <a:sym typeface="Quattrocento Sans"/>
                <a:extLst>
                  <a:ext uri="http://customooxmlschemas.google.com/">
                    <go:slidesCustomData xmlns:go="http://customooxmlschemas.google.com/" textRoundtripDataId="21"/>
                  </a:ext>
                </a:extLst>
              </a:rPr>
              <a:t>No late polls will be accepted</a:t>
            </a:r>
            <a:endParaRPr/>
          </a:p>
        </p:txBody>
      </p:sp>
      <p:sp>
        <p:nvSpPr>
          <p:cNvPr id="214" name="Google Shape;214;p9"/>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2018-03-22T00:41:11Z</dcterms:created>
  <dc:creator>Kasey Champion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