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758" r:id="rId3"/>
    <p:sldId id="326" r:id="rId4"/>
    <p:sldId id="280" r:id="rId5"/>
    <p:sldId id="281" r:id="rId6"/>
    <p:sldId id="275" r:id="rId7"/>
    <p:sldId id="276" r:id="rId8"/>
    <p:sldId id="277" r:id="rId9"/>
    <p:sldId id="278" r:id="rId10"/>
    <p:sldId id="279" r:id="rId11"/>
    <p:sldId id="299" r:id="rId12"/>
    <p:sldId id="300" r:id="rId13"/>
    <p:sldId id="320" r:id="rId14"/>
    <p:sldId id="747" r:id="rId15"/>
    <p:sldId id="748" r:id="rId16"/>
    <p:sldId id="749" r:id="rId17"/>
    <p:sldId id="750" r:id="rId18"/>
    <p:sldId id="751" r:id="rId19"/>
    <p:sldId id="752" r:id="rId20"/>
    <p:sldId id="743" r:id="rId21"/>
    <p:sldId id="744" r:id="rId22"/>
    <p:sldId id="745" r:id="rId23"/>
    <p:sldId id="753" r:id="rId24"/>
    <p:sldId id="754" r:id="rId25"/>
    <p:sldId id="755" r:id="rId26"/>
    <p:sldId id="756" r:id="rId27"/>
    <p:sldId id="757" r:id="rId28"/>
    <p:sldId id="301" r:id="rId29"/>
    <p:sldId id="318" r:id="rId30"/>
    <p:sldId id="327" r:id="rId31"/>
    <p:sldId id="717" r:id="rId32"/>
    <p:sldId id="739" r:id="rId33"/>
    <p:sldId id="74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479"/>
    <a:srgbClr val="CCFFCC"/>
    <a:srgbClr val="FBFCCA"/>
    <a:srgbClr val="4C3282"/>
    <a:srgbClr val="FFCCCB"/>
    <a:srgbClr val="9B8ABE"/>
    <a:srgbClr val="7C5FAA"/>
    <a:srgbClr val="9383B2"/>
    <a:srgbClr val="8868B8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4" autoAdjust="0"/>
    <p:restoredTop sz="94577"/>
  </p:normalViewPr>
  <p:slideViewPr>
    <p:cSldViewPr snapToGrid="0">
      <p:cViewPr varScale="1">
        <p:scale>
          <a:sx n="97" d="100"/>
          <a:sy n="97" d="100"/>
        </p:scale>
        <p:origin x="6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5/19/21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9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Because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the nodes are leaves, design algorithms that do less work closer to the bottom!</a:t>
                </a:r>
              </a:p>
              <a:p>
                <a:r>
                  <a:rPr lang="en-US" dirty="0"/>
                  <a:t>More careful analysis can reveal tighter bounds</a:t>
                </a:r>
              </a:p>
              <a:p>
                <a:r>
                  <a:rPr lang="en-US" dirty="0"/>
                  <a:t>Math strategy: rather than show a &lt;= b directly, it can be simpler to show a &lt;= t then t&lt;= b (a la finding c and n</a:t>
                </a:r>
                <a:r>
                  <a:rPr lang="en-US" baseline="-25000" dirty="0"/>
                  <a:t>0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Because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1/2</a:t>
                </a:r>
                <a:r>
                  <a:rPr lang="en-US" dirty="0"/>
                  <a:t> the nodes are leaves, design algorithms that do less work closer to the bottom!</a:t>
                </a:r>
              </a:p>
              <a:p>
                <a:r>
                  <a:rPr lang="en-US" dirty="0"/>
                  <a:t>More careful analysis can reveal tighter bounds</a:t>
                </a:r>
              </a:p>
              <a:p>
                <a:r>
                  <a:rPr lang="en-US" dirty="0"/>
                  <a:t>Math strategy: rather than show a &lt;= b directly, it can be simpler to show a &lt;= t then t&lt;= b (a la finding c and n</a:t>
                </a:r>
                <a:r>
                  <a:rPr lang="en-US" baseline="-25000" dirty="0"/>
                  <a:t>0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47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12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25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8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5/19/21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4F733CC-2D13-824F-AEF8-39DA701B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5/19/21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AD07D74-53B6-9B44-9C63-9C53606CC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5/19/21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DD50A81-8BE9-D24F-8051-3C47A232F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5/19/21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C79F73-CB83-CC46-B32F-110390BF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5/19/21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D218A38-B533-C44C-93C0-7FA06513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5/19/21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7518B3-4C56-B448-876C-523CD643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5/19/21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237-8715-0546-B73C-FA4FA3EF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5/19/21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5280ACE-6E37-3141-B1D1-2410877D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5/19/21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592CFEE-7A32-6144-BECB-B8B063918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pPr/>
              <a:t>5/19/21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B191F82-15E6-F349-8A3D-4B4FFFC58E28}"/>
              </a:ext>
            </a:extLst>
          </p:cNvPr>
          <p:cNvSpPr/>
          <p:nvPr userDrawn="1"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A9E24-0349-D242-A7B1-11303AD41C24}"/>
              </a:ext>
            </a:extLst>
          </p:cNvPr>
          <p:cNvSpPr/>
          <p:nvPr userDrawn="1"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E56B35-F607-3748-B5F2-0667175BB481}"/>
              </a:ext>
            </a:extLst>
          </p:cNvPr>
          <p:cNvSpPr/>
          <p:nvPr userDrawn="1"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>
            <a:solidFill>
              <a:srgbClr val="7C5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0C8F48-EE4F-0249-BE10-1C1B8834D291}"/>
              </a:ext>
            </a:extLst>
          </p:cNvPr>
          <p:cNvSpPr/>
          <p:nvPr userDrawn="1"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>
            <a:solidFill>
              <a:srgbClr val="9B8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rgbClr val="4C328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aqR3G_NVoo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wWBy6J5gz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Xw2D9aJRBY4" TargetMode="External"/><Relationship Id="rId4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../media/image26.svg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NULL"/><Relationship Id="rId5" Type="http://schemas.openxmlformats.org/officeDocument/2006/relationships/image" Target="../media/image24.svg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23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hyperlink" Target="https://en.wikipedia.org/wiki/External_sorting" TargetMode="Externa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../media/image26.svg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hyperlink" Target="https://en.wikipedia.org/wiki/Bucket_sort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NULL"/><Relationship Id="rId24" Type="http://schemas.openxmlformats.org/officeDocument/2006/relationships/hyperlink" Target="https://en.wikipedia.org/wiki/Counting_sort" TargetMode="External"/><Relationship Id="rId5" Type="http://schemas.openxmlformats.org/officeDocument/2006/relationships/image" Target="../media/image24.svg"/><Relationship Id="rId15" Type="http://schemas.openxmlformats.org/officeDocument/2006/relationships/image" Target="NULL"/><Relationship Id="rId23" Type="http://schemas.openxmlformats.org/officeDocument/2006/relationships/hyperlink" Target="https://visualgo.net/en/sorting?slide=15" TargetMode="Externa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23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hyperlink" Target="https://en.wikipedia.org/wiki/Radix_sort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visualgo.net/en/sorting?slide=1" TargetMode="External"/><Relationship Id="rId3" Type="http://schemas.openxmlformats.org/officeDocument/2006/relationships/hyperlink" Target="https://www.youtube.com/watch?v=Ns4TPTC8whw" TargetMode="External"/><Relationship Id="rId7" Type="http://schemas.openxmlformats.org/officeDocument/2006/relationships/hyperlink" Target="https://www.toptal.com/developers/sorting-algorithms" TargetMode="External"/><Relationship Id="rId2" Type="http://schemas.openxmlformats.org/officeDocument/2006/relationships/hyperlink" Target="https://www.youtube.com/watch?v=ROalU379l3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wWBy6J5gz8" TargetMode="External"/><Relationship Id="rId5" Type="http://schemas.openxmlformats.org/officeDocument/2006/relationships/hyperlink" Target="https://www.youtube.com/watch?v=XaqR3G_NVoo" TargetMode="External"/><Relationship Id="rId4" Type="http://schemas.openxmlformats.org/officeDocument/2006/relationships/hyperlink" Target="https://www.youtube.com/watch?v=Xw2D9aJRBY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23: Introduction to Sorting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5B89-5C67-4C1E-AE71-E26666FE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0217" y="6521027"/>
            <a:ext cx="1976543" cy="274320"/>
          </a:xfrm>
        </p:spPr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17AF-67A7-4A75-B9B9-EFEFA74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2475" y="23368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/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411619" y="59327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4562750" y="594292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3379271" y="593142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8660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back of array</a:t>
            </a:r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4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3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2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8554940" y="593920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3975025" y="59349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5091733" y="592610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2826666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7982942" y="5940037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2240723" y="59327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BE2F30-B136-48D4-8BCB-0A4D1B851CB4}"/>
              </a:ext>
            </a:extLst>
          </p:cNvPr>
          <p:cNvSpPr/>
          <p:nvPr/>
        </p:nvSpPr>
        <p:spPr>
          <a:xfrm>
            <a:off x="8983013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A3BA7E-BB62-4B6D-9F6B-A1AE86242A3F}"/>
              </a:ext>
            </a:extLst>
          </p:cNvPr>
          <p:cNvSpPr/>
          <p:nvPr/>
        </p:nvSpPr>
        <p:spPr>
          <a:xfrm>
            <a:off x="7876313" y="437801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52B8D4-98BB-4E21-BFB8-F19C6127CA7D}"/>
              </a:ext>
            </a:extLst>
          </p:cNvPr>
          <p:cNvSpPr/>
          <p:nvPr/>
        </p:nvSpPr>
        <p:spPr>
          <a:xfrm>
            <a:off x="6862699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DEF561D-51E3-401A-BAF8-78CA9A8777F5}"/>
              </a:ext>
            </a:extLst>
          </p:cNvPr>
          <p:cNvSpPr/>
          <p:nvPr/>
        </p:nvSpPr>
        <p:spPr>
          <a:xfrm>
            <a:off x="5954823" y="4388309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6B831-4BAB-45B4-883D-0FF193844B87}"/>
              </a:ext>
            </a:extLst>
          </p:cNvPr>
          <p:cNvSpPr/>
          <p:nvPr/>
        </p:nvSpPr>
        <p:spPr>
          <a:xfrm>
            <a:off x="4935510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2196721" y="6431729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A6C410-CD61-4EE1-A9A1-E8218B91BDB5}"/>
              </a:ext>
            </a:extLst>
          </p:cNvPr>
          <p:cNvSpPr/>
          <p:nvPr/>
        </p:nvSpPr>
        <p:spPr>
          <a:xfrm>
            <a:off x="11280648" y="328227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A8C394-B0EF-4AF2-A797-9812C9F7B134}"/>
              </a:ext>
            </a:extLst>
          </p:cNvPr>
          <p:cNvSpPr/>
          <p:nvPr/>
        </p:nvSpPr>
        <p:spPr>
          <a:xfrm>
            <a:off x="9531917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22BB46-D639-4BA3-B4E7-5C676B19F22B}"/>
              </a:ext>
            </a:extLst>
          </p:cNvPr>
          <p:cNvSpPr txBox="1"/>
          <p:nvPr/>
        </p:nvSpPr>
        <p:spPr>
          <a:xfrm>
            <a:off x="7594958" y="334421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96851F-3E1C-49B8-9322-B34FF5CFAF54}"/>
              </a:ext>
            </a:extLst>
          </p:cNvPr>
          <p:cNvSpPr txBox="1"/>
          <p:nvPr/>
        </p:nvSpPr>
        <p:spPr>
          <a:xfrm>
            <a:off x="8032783" y="446118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215B58F-1E3D-4563-B528-72E557CF3E5D}"/>
              </a:ext>
            </a:extLst>
          </p:cNvPr>
          <p:cNvSpPr/>
          <p:nvPr/>
        </p:nvSpPr>
        <p:spPr>
          <a:xfrm>
            <a:off x="739427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0FE1141-889C-4B78-922A-100EDD44976E}"/>
              </a:ext>
            </a:extLst>
          </p:cNvPr>
          <p:cNvSpPr/>
          <p:nvPr/>
        </p:nvSpPr>
        <p:spPr>
          <a:xfrm>
            <a:off x="548103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E89773F-3CE5-4B95-B8A3-120DC7641FCF}"/>
              </a:ext>
            </a:extLst>
          </p:cNvPr>
          <p:cNvSpPr txBox="1"/>
          <p:nvPr/>
        </p:nvSpPr>
        <p:spPr>
          <a:xfrm>
            <a:off x="10616320" y="226379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3ADB269-ABFD-4B8A-895E-368EE5F5D3EA}"/>
              </a:ext>
            </a:extLst>
          </p:cNvPr>
          <p:cNvSpPr/>
          <p:nvPr/>
        </p:nvSpPr>
        <p:spPr>
          <a:xfrm>
            <a:off x="10397433" y="218443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243DD45-0D9B-4890-AA3C-951248D3B637}"/>
              </a:ext>
            </a:extLst>
          </p:cNvPr>
          <p:cNvSpPr txBox="1"/>
          <p:nvPr/>
        </p:nvSpPr>
        <p:spPr>
          <a:xfrm>
            <a:off x="6671800" y="224619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D4B50BC-AF35-4F31-AE44-F2E962AF28FA}"/>
              </a:ext>
            </a:extLst>
          </p:cNvPr>
          <p:cNvSpPr txBox="1"/>
          <p:nvPr/>
        </p:nvSpPr>
        <p:spPr>
          <a:xfrm>
            <a:off x="5672728" y="335549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8674CA5-A084-47FC-8101-3A85A6099D25}"/>
              </a:ext>
            </a:extLst>
          </p:cNvPr>
          <p:cNvSpPr/>
          <p:nvPr/>
        </p:nvSpPr>
        <p:spPr>
          <a:xfrm>
            <a:off x="6474537" y="219453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35A4CA2-F525-4F1D-8447-343A5B9E18EE}"/>
              </a:ext>
            </a:extLst>
          </p:cNvPr>
          <p:cNvSpPr txBox="1"/>
          <p:nvPr/>
        </p:nvSpPr>
        <p:spPr>
          <a:xfrm>
            <a:off x="8676519" y="1347559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BB23713-1C6E-4A83-8F5E-D9EF8315B884}"/>
              </a:ext>
            </a:extLst>
          </p:cNvPr>
          <p:cNvSpPr/>
          <p:nvPr/>
        </p:nvSpPr>
        <p:spPr>
          <a:xfrm>
            <a:off x="8479819" y="1278813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2ED7912-AA5F-C847-9046-DEE8B088249D}"/>
              </a:ext>
            </a:extLst>
          </p:cNvPr>
          <p:cNvSpPr txBox="1"/>
          <p:nvPr/>
        </p:nvSpPr>
        <p:spPr>
          <a:xfrm>
            <a:off x="9708425" y="3358042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9F804B8-1D0C-3548-A487-A5264F3182AA}"/>
              </a:ext>
            </a:extLst>
          </p:cNvPr>
          <p:cNvSpPr txBox="1"/>
          <p:nvPr/>
        </p:nvSpPr>
        <p:spPr>
          <a:xfrm>
            <a:off x="9124956" y="4462290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D3ADB8B-2683-1C43-8292-97626C370D64}"/>
              </a:ext>
            </a:extLst>
          </p:cNvPr>
          <p:cNvSpPr txBox="1"/>
          <p:nvPr/>
        </p:nvSpPr>
        <p:spPr>
          <a:xfrm>
            <a:off x="9110864" y="4468839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12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392754D-CAAD-5948-949D-415C4F6B6598}"/>
              </a:ext>
            </a:extLst>
          </p:cNvPr>
          <p:cNvSpPr txBox="1"/>
          <p:nvPr/>
        </p:nvSpPr>
        <p:spPr>
          <a:xfrm>
            <a:off x="10583499" y="2269756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6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0C7FBD8-F33E-4506-8688-999F6DAD3655}"/>
              </a:ext>
            </a:extLst>
          </p:cNvPr>
          <p:cNvSpPr txBox="1"/>
          <p:nvPr/>
        </p:nvSpPr>
        <p:spPr>
          <a:xfrm>
            <a:off x="9655074" y="3367528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993586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8100-8DD1-49DF-8093-6DEBD4E5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Really Faster?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84A548-D5BD-438C-80B8-726A1598A8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Assume the tree is </a:t>
                </a:r>
                <a:r>
                  <a:rPr lang="en-US" sz="2400" b="1" dirty="0"/>
                  <a:t>perfect</a:t>
                </a:r>
                <a:r>
                  <a:rPr lang="en-US" sz="2400" dirty="0"/>
                  <a:t> </a:t>
                </a:r>
              </a:p>
              <a:p>
                <a:pPr lvl="1"/>
                <a:r>
                  <a:rPr lang="en-US" sz="2000" dirty="0"/>
                  <a:t>the proof for complete trees just gives a different constant factor.</a:t>
                </a:r>
                <a:endParaRPr lang="en-US" sz="2000" b="1" dirty="0"/>
              </a:p>
              <a:p>
                <a:r>
                  <a:rPr lang="en-US" sz="2400" dirty="0" err="1"/>
                  <a:t>percolateDown</a:t>
                </a:r>
                <a:r>
                  <a:rPr lang="en-US" sz="2400" dirty="0"/>
                  <a:t>() doesn’t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steps each time!</a:t>
                </a:r>
              </a:p>
              <a:p>
                <a:r>
                  <a:rPr lang="en-US" sz="2800" dirty="0"/>
                  <a:t>Half the nodes of the tree are leaves</a:t>
                </a:r>
              </a:p>
              <a:p>
                <a:pPr lvl="2"/>
                <a:r>
                  <a:rPr lang="en-US" sz="2400" dirty="0"/>
                  <a:t>Leaves run percolate down in constant time</a:t>
                </a:r>
              </a:p>
              <a:p>
                <a:r>
                  <a:rPr lang="en-US" sz="2800" dirty="0"/>
                  <a:t>1/4 of the nodes have at most 1 level to travel</a:t>
                </a:r>
              </a:p>
              <a:p>
                <a:r>
                  <a:rPr lang="en-US" sz="2800" dirty="0"/>
                  <a:t>1/8 the nodes have at most 2 levels to travel</a:t>
                </a:r>
              </a:p>
              <a:p>
                <a:r>
                  <a:rPr lang="en-US" sz="2800" dirty="0"/>
                  <a:t>etc…	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work(n) 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1 +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2 +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3 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⋯+1⋅(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84A548-D5BD-438C-80B8-726A1598A8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D3ACB-F85E-4996-919B-D7761D96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F78BF-63B3-446C-87EB-A6A19F4E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6F943-E1AB-406A-A4B0-8FB8CA763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form Floyd’s </a:t>
            </a:r>
            <a:r>
              <a:rPr lang="en-US" dirty="0" err="1"/>
              <a:t>buildHeap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80B0E-BF58-44E6-87C9-E0CB20D077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29899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/2⋅ 1 +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/4⋅ 2 +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/8⋅ 3 +⋯+1⋅(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1800" dirty="0"/>
                </a:br>
                <a:br>
                  <a:rPr lang="en-US" sz="1800" dirty="0"/>
                </a:br>
                <a:r>
                  <a:rPr lang="en-US" sz="1800" dirty="0"/>
                  <a:t>factor out n</a:t>
                </a:r>
              </a:p>
              <a:p>
                <a:pPr marL="0" indent="0">
                  <a:buNone/>
                </a:pPr>
                <a:r>
                  <a:rPr lang="en-US" sz="1800" dirty="0"/>
                  <a:t> work(n) ≈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+⋯+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80B0E-BF58-44E6-87C9-E0CB20D077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298990"/>
              </a:xfrm>
              <a:blipFill>
                <a:blip r:embed="rId3"/>
                <a:stretch>
                  <a:fillRect l="-871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9061E-2D18-46C9-9774-54A39A51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331D5-7A5B-411B-BAA8-8D3BC71A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4DA404-E5D9-4E80-BA02-275DF5A9F167}"/>
                  </a:ext>
                </a:extLst>
              </p:cNvPr>
              <p:cNvSpPr/>
              <p:nvPr/>
            </p:nvSpPr>
            <p:spPr>
              <a:xfrm>
                <a:off x="1357970" y="3145217"/>
                <a:ext cx="2135713" cy="878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?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4DA404-E5D9-4E80-BA02-275DF5A9F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970" y="3145217"/>
                <a:ext cx="2135713" cy="878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5AA242-C7B6-486B-8C37-4FA8695CC681}"/>
                  </a:ext>
                </a:extLst>
              </p:cNvPr>
              <p:cNvSpPr/>
              <p:nvPr/>
            </p:nvSpPr>
            <p:spPr>
              <a:xfrm>
                <a:off x="746734" y="5320706"/>
                <a:ext cx="2495491" cy="1065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logn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5AA242-C7B6-486B-8C37-4FA8695CC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34" y="5320706"/>
                <a:ext cx="2495491" cy="1065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11D1AFE-8E0A-470C-A517-77D853196F1C}"/>
                  </a:ext>
                </a:extLst>
              </p:cNvPr>
              <p:cNvSpPr/>
              <p:nvPr/>
            </p:nvSpPr>
            <p:spPr>
              <a:xfrm>
                <a:off x="3223593" y="5280835"/>
                <a:ext cx="4205126" cy="847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11D1AFE-8E0A-470C-A517-77D853196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593" y="5280835"/>
                <a:ext cx="4205126" cy="8478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7FFB039-26D8-444E-9EF1-B5C41FAF7186}"/>
              </a:ext>
            </a:extLst>
          </p:cNvPr>
          <p:cNvSpPr txBox="1"/>
          <p:nvPr/>
        </p:nvSpPr>
        <p:spPr>
          <a:xfrm>
            <a:off x="4210877" y="4858081"/>
            <a:ext cx="254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Infinite geometric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22B408-2DDA-472E-910F-DCDC6565DF93}"/>
                  </a:ext>
                </a:extLst>
              </p:cNvPr>
              <p:cNvSpPr/>
              <p:nvPr/>
            </p:nvSpPr>
            <p:spPr>
              <a:xfrm>
                <a:off x="7576754" y="5179576"/>
                <a:ext cx="4302524" cy="884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logn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∗4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22B408-2DDA-472E-910F-DCDC6565D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754" y="5179576"/>
                <a:ext cx="4302524" cy="8844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D9049B1B-9F60-48AB-8E86-5294269C1DC3}"/>
              </a:ext>
            </a:extLst>
          </p:cNvPr>
          <p:cNvSpPr/>
          <p:nvPr/>
        </p:nvSpPr>
        <p:spPr>
          <a:xfrm>
            <a:off x="3814184" y="2379790"/>
            <a:ext cx="3113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find a pattern -&gt; powers of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936BEF-E9D0-4AAE-A214-26D96ACDDC5C}"/>
                  </a:ext>
                </a:extLst>
              </p:cNvPr>
              <p:cNvSpPr/>
              <p:nvPr/>
            </p:nvSpPr>
            <p:spPr>
              <a:xfrm>
                <a:off x="6862860" y="2295674"/>
                <a:ext cx="3956148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work(n) ≈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+⋯+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936BEF-E9D0-4AAE-A214-26D96ACDD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860" y="2295674"/>
                <a:ext cx="3956148" cy="506870"/>
              </a:xfrm>
              <a:prstGeom prst="rect">
                <a:avLst/>
              </a:prstGeom>
              <a:blipFill>
                <a:blip r:embed="rId8"/>
                <a:stretch>
                  <a:fillRect l="-1387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76589E19-D49B-420F-B3D0-B7C3CABDC706}"/>
              </a:ext>
            </a:extLst>
          </p:cNvPr>
          <p:cNvSpPr/>
          <p:nvPr/>
        </p:nvSpPr>
        <p:spPr>
          <a:xfrm>
            <a:off x="3601833" y="3429000"/>
            <a:ext cx="3760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? = upper limit should give last term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46FFDE-D855-4B28-902A-DA1AC837070A}"/>
              </a:ext>
            </a:extLst>
          </p:cNvPr>
          <p:cNvSpPr txBox="1"/>
          <p:nvPr/>
        </p:nvSpPr>
        <p:spPr>
          <a:xfrm>
            <a:off x="4230713" y="6056388"/>
            <a:ext cx="373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Floyd’s </a:t>
            </a:r>
            <a:r>
              <a:rPr lang="en-US" dirty="0" err="1">
                <a:solidFill>
                  <a:srgbClr val="00B050"/>
                </a:solidFill>
              </a:rPr>
              <a:t>buildHeap</a:t>
            </a:r>
            <a:r>
              <a:rPr lang="en-US" dirty="0">
                <a:solidFill>
                  <a:srgbClr val="00B050"/>
                </a:solidFill>
              </a:rPr>
              <a:t> runs in O(n) time!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BE884E-0889-4818-AD9E-301C8DC5BB8F}"/>
              </a:ext>
            </a:extLst>
          </p:cNvPr>
          <p:cNvSpPr/>
          <p:nvPr/>
        </p:nvSpPr>
        <p:spPr>
          <a:xfrm>
            <a:off x="10719881" y="2353735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Summation!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7330" y="4091873"/>
            <a:ext cx="1088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don’t have a summation for this! Let’s make it look more like a summation we do know.</a:t>
            </a:r>
          </a:p>
        </p:txBody>
      </p:sp>
    </p:spTree>
    <p:extLst>
      <p:ext uri="{BB962C8B-B14F-4D97-AF65-F5344CB8AC3E}">
        <p14:creationId xmlns:p14="http://schemas.microsoft.com/office/powerpoint/2010/main" val="212739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BDF0-49D4-CB48-871B-3A8C0F71D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4036F-9BC1-C541-A58F-C04C74B3D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Things are tough all over the world right now</a:t>
            </a:r>
          </a:p>
          <a:p>
            <a:pPr lvl="1"/>
            <a:r>
              <a:rPr lang="en-US" dirty="0"/>
              <a:t>Everyone gets +2 late days (thanks TAs!)</a:t>
            </a:r>
          </a:p>
          <a:p>
            <a:pPr lvl="1"/>
            <a:r>
              <a:rPr lang="en-US" dirty="0"/>
              <a:t>Extending the late turn in from 3 days after due date to 5 days after due date</a:t>
            </a:r>
          </a:p>
          <a:p>
            <a:r>
              <a:rPr lang="en-US" dirty="0"/>
              <a:t>P4 Spec Quiz Due today!</a:t>
            </a:r>
          </a:p>
          <a:p>
            <a:pPr lvl="1"/>
            <a:r>
              <a:rPr lang="en-US" dirty="0"/>
              <a:t>For extra credit</a:t>
            </a:r>
          </a:p>
          <a:p>
            <a:pPr lvl="1"/>
            <a:r>
              <a:rPr lang="en-US" dirty="0"/>
              <a:t>No late submissions accepted</a:t>
            </a:r>
          </a:p>
          <a:p>
            <a:pPr lvl="1"/>
            <a:r>
              <a:rPr lang="en-US" dirty="0"/>
              <a:t>P4 due Wednesday June 2</a:t>
            </a:r>
            <a:r>
              <a:rPr lang="en-US" baseline="30000" dirty="0"/>
              <a:t>nd</a:t>
            </a:r>
            <a:endParaRPr lang="en-US" dirty="0"/>
          </a:p>
          <a:p>
            <a:r>
              <a:rPr lang="en-US" dirty="0"/>
              <a:t>Office Hours slight change</a:t>
            </a:r>
          </a:p>
          <a:p>
            <a:pPr lvl="1"/>
            <a:r>
              <a:rPr lang="en-US" dirty="0"/>
              <a:t>Tas have been instructed to help with ONE step of debugging: identify bug, reproduce bug or resolve bug</a:t>
            </a:r>
          </a:p>
          <a:p>
            <a:pPr lvl="1"/>
            <a:r>
              <a:rPr lang="en-US" dirty="0"/>
              <a:t>Goal is to move through OH queue faster so you have more questions answered in smaller chunks</a:t>
            </a:r>
          </a:p>
          <a:p>
            <a:pPr lvl="1"/>
            <a:r>
              <a:rPr lang="en-US" dirty="0"/>
              <a:t>OH Form will be added to OH page and bot</a:t>
            </a:r>
          </a:p>
          <a:p>
            <a:r>
              <a:rPr lang="en-US" dirty="0"/>
              <a:t>Tech Career Resources</a:t>
            </a:r>
          </a:p>
          <a:p>
            <a:pPr lvl="1"/>
            <a:r>
              <a:rPr lang="en-US" dirty="0"/>
              <a:t>No BS CS Career Talk Thursday (tomorrow) 5-6 (</a:t>
            </a:r>
            <a:r>
              <a:rPr lang="en-US" dirty="0" err="1"/>
              <a:t>cal</a:t>
            </a:r>
            <a:r>
              <a:rPr lang="en-US" dirty="0"/>
              <a:t> invite on OH calendar)</a:t>
            </a:r>
          </a:p>
          <a:p>
            <a:pPr lvl="1"/>
            <a:r>
              <a:rPr lang="en-US" dirty="0"/>
              <a:t>Section 9 Thursday 5/27 Interview Prep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14D70-24A7-DE4C-9572-6AE2AF5D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F6432-ADD5-4143-8D61-2B405848B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21 SP – champion</a:t>
            </a:r>
          </a:p>
        </p:txBody>
      </p:sp>
    </p:spTree>
    <p:extLst>
      <p:ext uri="{BB962C8B-B14F-4D97-AF65-F5344CB8AC3E}">
        <p14:creationId xmlns:p14="http://schemas.microsoft.com/office/powerpoint/2010/main" val="1205771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60DC-7DD1-475C-8857-2356256B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Strategy 3: Divide and Conquer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B7EF3-2D97-4870-9C3B-DD02B66C1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65" y="1588168"/>
            <a:ext cx="7293107" cy="2910715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US" dirty="0"/>
              <a:t>General recipe: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Divide</a:t>
            </a:r>
            <a:r>
              <a:rPr lang="en-US" dirty="0"/>
              <a:t> your work into smaller pieces recursively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endParaRPr lang="en-US" dirty="0"/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b="1" dirty="0">
                <a:solidFill>
                  <a:schemeClr val="accent4"/>
                </a:solidFill>
              </a:rPr>
              <a:t>Conquer</a:t>
            </a:r>
            <a:r>
              <a:rPr lang="en-US" dirty="0"/>
              <a:t> the recursive subproblems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In many algorithms, conquering a subproblem requires no extra work beyond recursively dividing and combining it!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endParaRPr lang="en-US" dirty="0"/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b="1" dirty="0">
                <a:solidFill>
                  <a:schemeClr val="accent3"/>
                </a:solidFill>
              </a:rPr>
              <a:t>Combine</a:t>
            </a:r>
            <a:r>
              <a:rPr lang="en-US" dirty="0"/>
              <a:t> the results of your recursive calls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0F2C6E-15E2-4610-BA73-B9EF62BEEACC}"/>
              </a:ext>
            </a:extLst>
          </p:cNvPr>
          <p:cNvSpPr txBox="1"/>
          <p:nvPr/>
        </p:nvSpPr>
        <p:spPr>
          <a:xfrm>
            <a:off x="2134659" y="4585553"/>
            <a:ext cx="3961341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divideAndConquer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(input)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(small enough to solve):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conquer, solve, return results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divide input into a smaller pieces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recurse on smaller pieces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combine results and return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B82D836-84F4-F340-9F9E-D0C707630FC0}"/>
              </a:ext>
            </a:extLst>
          </p:cNvPr>
          <p:cNvGrpSpPr/>
          <p:nvPr/>
        </p:nvGrpSpPr>
        <p:grpSpPr>
          <a:xfrm>
            <a:off x="8278246" y="1588168"/>
            <a:ext cx="3290902" cy="898192"/>
            <a:chOff x="8278246" y="1588168"/>
            <a:chExt cx="3290902" cy="8981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A359B4-C3C6-E449-86DB-BE91EA888515}"/>
                </a:ext>
              </a:extLst>
            </p:cNvPr>
            <p:cNvSpPr/>
            <p:nvPr/>
          </p:nvSpPr>
          <p:spPr>
            <a:xfrm>
              <a:off x="8526359" y="1588168"/>
              <a:ext cx="616017" cy="2983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60237D-7D3C-7441-B01F-C022A5C47C1C}"/>
                </a:ext>
              </a:extLst>
            </p:cNvPr>
            <p:cNvSpPr/>
            <p:nvPr/>
          </p:nvSpPr>
          <p:spPr>
            <a:xfrm>
              <a:off x="9142376" y="1588168"/>
              <a:ext cx="616017" cy="2983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686566-7E84-2B4F-AF46-8E2E068F2C81}"/>
                </a:ext>
              </a:extLst>
            </p:cNvPr>
            <p:cNvSpPr/>
            <p:nvPr/>
          </p:nvSpPr>
          <p:spPr>
            <a:xfrm>
              <a:off x="9758393" y="1588168"/>
              <a:ext cx="616017" cy="2983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B51B24-55EE-1E44-B59B-40EA5F5B3EF3}"/>
                </a:ext>
              </a:extLst>
            </p:cNvPr>
            <p:cNvSpPr/>
            <p:nvPr/>
          </p:nvSpPr>
          <p:spPr>
            <a:xfrm>
              <a:off x="10374410" y="1588168"/>
              <a:ext cx="616017" cy="2983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97C8E-92C0-E646-95FD-269A85AFF3F3}"/>
                </a:ext>
              </a:extLst>
            </p:cNvPr>
            <p:cNvSpPr/>
            <p:nvPr/>
          </p:nvSpPr>
          <p:spPr>
            <a:xfrm>
              <a:off x="8278246" y="2184258"/>
              <a:ext cx="616017" cy="2983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F0B949-EC85-D944-B7C0-C9317B4BD948}"/>
                </a:ext>
              </a:extLst>
            </p:cNvPr>
            <p:cNvSpPr/>
            <p:nvPr/>
          </p:nvSpPr>
          <p:spPr>
            <a:xfrm>
              <a:off x="9059933" y="2184258"/>
              <a:ext cx="616017" cy="2983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EFD726-0F0F-A040-BB5F-480087C01FF2}"/>
                </a:ext>
              </a:extLst>
            </p:cNvPr>
            <p:cNvSpPr/>
            <p:nvPr/>
          </p:nvSpPr>
          <p:spPr>
            <a:xfrm>
              <a:off x="9841620" y="2184258"/>
              <a:ext cx="616017" cy="2983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151E55-E637-6948-B23D-287961ED5D32}"/>
                </a:ext>
              </a:extLst>
            </p:cNvPr>
            <p:cNvSpPr/>
            <p:nvPr/>
          </p:nvSpPr>
          <p:spPr>
            <a:xfrm>
              <a:off x="10623307" y="2187976"/>
              <a:ext cx="616017" cy="2983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877D359-DCC8-ED4B-ADB9-19518EBBA131}"/>
                </a:ext>
              </a:extLst>
            </p:cNvPr>
            <p:cNvCxnSpPr/>
            <p:nvPr/>
          </p:nvCxnSpPr>
          <p:spPr>
            <a:xfrm>
              <a:off x="11239324" y="1773141"/>
              <a:ext cx="329824" cy="411117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6747B0-6947-4042-A169-C5B7D5FD8328}"/>
              </a:ext>
            </a:extLst>
          </p:cNvPr>
          <p:cNvGrpSpPr/>
          <p:nvPr/>
        </p:nvGrpSpPr>
        <p:grpSpPr>
          <a:xfrm>
            <a:off x="8278246" y="3376438"/>
            <a:ext cx="3290903" cy="894474"/>
            <a:chOff x="8278246" y="3376438"/>
            <a:chExt cx="3290903" cy="89447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CEF1880-DB8D-BB40-8F9E-73B91DA86578}"/>
                </a:ext>
              </a:extLst>
            </p:cNvPr>
            <p:cNvSpPr/>
            <p:nvPr/>
          </p:nvSpPr>
          <p:spPr>
            <a:xfrm>
              <a:off x="8278246" y="3376438"/>
              <a:ext cx="616017" cy="29838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98BBC0E-3F6F-424B-ADEC-AE792B0BEB4A}"/>
                </a:ext>
              </a:extLst>
            </p:cNvPr>
            <p:cNvSpPr/>
            <p:nvPr/>
          </p:nvSpPr>
          <p:spPr>
            <a:xfrm>
              <a:off x="9059933" y="3376438"/>
              <a:ext cx="616017" cy="29838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6EAEE6-240C-A64D-8E9F-2D604E2D649F}"/>
                </a:ext>
              </a:extLst>
            </p:cNvPr>
            <p:cNvSpPr/>
            <p:nvPr/>
          </p:nvSpPr>
          <p:spPr>
            <a:xfrm>
              <a:off x="9841620" y="3376438"/>
              <a:ext cx="616017" cy="29838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29E4FD8-166F-FC43-A66A-633E94B7986B}"/>
                </a:ext>
              </a:extLst>
            </p:cNvPr>
            <p:cNvSpPr/>
            <p:nvPr/>
          </p:nvSpPr>
          <p:spPr>
            <a:xfrm>
              <a:off x="10623307" y="3380156"/>
              <a:ext cx="616017" cy="29838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2069C1-8866-0941-859C-403CA7F7084E}"/>
                </a:ext>
              </a:extLst>
            </p:cNvPr>
            <p:cNvSpPr/>
            <p:nvPr/>
          </p:nvSpPr>
          <p:spPr>
            <a:xfrm>
              <a:off x="8526359" y="3972528"/>
              <a:ext cx="616017" cy="29838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31448D5-5367-B742-84DF-91E04C595943}"/>
                </a:ext>
              </a:extLst>
            </p:cNvPr>
            <p:cNvSpPr/>
            <p:nvPr/>
          </p:nvSpPr>
          <p:spPr>
            <a:xfrm>
              <a:off x="9142376" y="3972528"/>
              <a:ext cx="616017" cy="29838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CD437D7-F57D-EC42-AF74-D03A29343CC1}"/>
                </a:ext>
              </a:extLst>
            </p:cNvPr>
            <p:cNvSpPr/>
            <p:nvPr/>
          </p:nvSpPr>
          <p:spPr>
            <a:xfrm>
              <a:off x="9758393" y="3972528"/>
              <a:ext cx="616017" cy="29838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7C84A8F-D7D5-A743-B09A-84C2D8003D3B}"/>
                </a:ext>
              </a:extLst>
            </p:cNvPr>
            <p:cNvSpPr/>
            <p:nvPr/>
          </p:nvSpPr>
          <p:spPr>
            <a:xfrm>
              <a:off x="10374410" y="3972528"/>
              <a:ext cx="616017" cy="29838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B6339C3-6ABA-0C4E-9133-FA82F7AB88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39324" y="3652287"/>
              <a:ext cx="329825" cy="446898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8E247D0-8947-EC46-A2F6-DE688CDC0C66}"/>
              </a:ext>
            </a:extLst>
          </p:cNvPr>
          <p:cNvGrpSpPr/>
          <p:nvPr/>
        </p:nvGrpSpPr>
        <p:grpSpPr>
          <a:xfrm>
            <a:off x="8586255" y="2482642"/>
            <a:ext cx="2345061" cy="897514"/>
            <a:chOff x="8586255" y="2482642"/>
            <a:chExt cx="2345061" cy="897514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8BDAFE8-4B4C-8445-A417-125445CC8E56}"/>
                </a:ext>
              </a:extLst>
            </p:cNvPr>
            <p:cNvCxnSpPr>
              <a:stCxn id="10" idx="2"/>
              <a:endCxn id="18" idx="0"/>
            </p:cNvCxnSpPr>
            <p:nvPr/>
          </p:nvCxnSpPr>
          <p:spPr>
            <a:xfrm>
              <a:off x="8586255" y="2482642"/>
              <a:ext cx="0" cy="893796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AAAD777-4BE0-9046-A188-2B2354D802CB}"/>
                </a:ext>
              </a:extLst>
            </p:cNvPr>
            <p:cNvCxnSpPr>
              <a:cxnSpLocks/>
              <a:stCxn id="11" idx="2"/>
              <a:endCxn id="19" idx="0"/>
            </p:cNvCxnSpPr>
            <p:nvPr/>
          </p:nvCxnSpPr>
          <p:spPr>
            <a:xfrm>
              <a:off x="9367942" y="2482642"/>
              <a:ext cx="0" cy="893796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AA03A95-E6A8-6246-8BCC-F8346CE9E69F}"/>
                </a:ext>
              </a:extLst>
            </p:cNvPr>
            <p:cNvCxnSpPr>
              <a:cxnSpLocks/>
              <a:stCxn id="12" idx="2"/>
              <a:endCxn id="20" idx="0"/>
            </p:cNvCxnSpPr>
            <p:nvPr/>
          </p:nvCxnSpPr>
          <p:spPr>
            <a:xfrm>
              <a:off x="10149629" y="2482642"/>
              <a:ext cx="0" cy="893796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6A77605-063C-C241-8F4C-39D6120E557F}"/>
                </a:ext>
              </a:extLst>
            </p:cNvPr>
            <p:cNvCxnSpPr>
              <a:cxnSpLocks/>
              <a:stCxn id="13" idx="2"/>
              <a:endCxn id="21" idx="0"/>
            </p:cNvCxnSpPr>
            <p:nvPr/>
          </p:nvCxnSpPr>
          <p:spPr>
            <a:xfrm>
              <a:off x="10931316" y="2486360"/>
              <a:ext cx="0" cy="893796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467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7CFA-F5E4-4AF0-A192-70884741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872"/>
            <a:ext cx="10515600" cy="762635"/>
          </a:xfrm>
        </p:spPr>
        <p:txBody>
          <a:bodyPr/>
          <a:lstStyle/>
          <a:p>
            <a:r>
              <a:rPr lang="en-US" dirty="0"/>
              <a:t>Merge Sort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58B984-31D8-457C-A225-F6688A1F80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98894" y="1452835"/>
          <a:ext cx="80637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C8E1364-6594-4321-81E9-E31ACFC907E3}"/>
              </a:ext>
            </a:extLst>
          </p:cNvPr>
          <p:cNvSpPr txBox="1"/>
          <p:nvPr/>
        </p:nvSpPr>
        <p:spPr>
          <a:xfrm>
            <a:off x="2472338" y="1452835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Divide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78FB6CDE-E90A-4DA2-BFF8-13E3B6148CC6}"/>
              </a:ext>
            </a:extLst>
          </p:cNvPr>
          <p:cNvGraphicFramePr>
            <a:graphicFrameLocks/>
          </p:cNvGraphicFramePr>
          <p:nvPr/>
        </p:nvGraphicFramePr>
        <p:xfrm>
          <a:off x="2652438" y="2350146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C82347A2-3207-43E3-89D0-EE3912B5C305}"/>
              </a:ext>
            </a:extLst>
          </p:cNvPr>
          <p:cNvGraphicFramePr>
            <a:graphicFrameLocks/>
          </p:cNvGraphicFramePr>
          <p:nvPr/>
        </p:nvGraphicFramePr>
        <p:xfrm>
          <a:off x="7757530" y="2372936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100F61E7-ADAD-4FBA-892F-51EE0BC098F9}"/>
              </a:ext>
            </a:extLst>
          </p:cNvPr>
          <p:cNvGraphicFramePr>
            <a:graphicFrameLocks/>
          </p:cNvGraphicFramePr>
          <p:nvPr/>
        </p:nvGraphicFramePr>
        <p:xfrm>
          <a:off x="2623587" y="4932698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ECBAF41D-1C61-4994-B38C-02A6CCF9595D}"/>
              </a:ext>
            </a:extLst>
          </p:cNvPr>
          <p:cNvGraphicFramePr>
            <a:graphicFrameLocks/>
          </p:cNvGraphicFramePr>
          <p:nvPr/>
        </p:nvGraphicFramePr>
        <p:xfrm>
          <a:off x="3248515" y="5792362"/>
          <a:ext cx="80637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A251D6E-503E-45BB-8BD9-8C1BD2D14854}"/>
              </a:ext>
            </a:extLst>
          </p:cNvPr>
          <p:cNvSpPr txBox="1"/>
          <p:nvPr/>
        </p:nvSpPr>
        <p:spPr>
          <a:xfrm>
            <a:off x="2472338" y="4630048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Combine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1B5C08-6070-4763-AF6A-3F152C4464E4}"/>
              </a:ext>
            </a:extLst>
          </p:cNvPr>
          <p:cNvCxnSpPr>
            <a:cxnSpLocks/>
            <a:stCxn id="7" idx="2"/>
            <a:endCxn id="9" idx="3"/>
          </p:cNvCxnSpPr>
          <p:nvPr/>
        </p:nvCxnSpPr>
        <p:spPr>
          <a:xfrm flipH="1">
            <a:off x="6684306" y="2194515"/>
            <a:ext cx="546456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75E889-2AD1-4664-A900-863ED52F1CA6}"/>
              </a:ext>
            </a:extLst>
          </p:cNvPr>
          <p:cNvCxnSpPr>
            <a:cxnSpLocks/>
            <a:stCxn id="7" idx="2"/>
            <a:endCxn id="10" idx="1"/>
          </p:cNvCxnSpPr>
          <p:nvPr/>
        </p:nvCxnSpPr>
        <p:spPr>
          <a:xfrm>
            <a:off x="7230762" y="2194515"/>
            <a:ext cx="526768" cy="54926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5BBDDF-DD25-4DA2-81E7-A40BAB6F848C}"/>
              </a:ext>
            </a:extLst>
          </p:cNvPr>
          <p:cNvCxnSpPr>
            <a:cxnSpLocks/>
          </p:cNvCxnSpPr>
          <p:nvPr/>
        </p:nvCxnSpPr>
        <p:spPr>
          <a:xfrm>
            <a:off x="6655455" y="5651588"/>
            <a:ext cx="624928" cy="488824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079924-DE0C-4B93-8068-BF2A6A06176A}"/>
              </a:ext>
            </a:extLst>
          </p:cNvPr>
          <p:cNvCxnSpPr>
            <a:cxnSpLocks/>
          </p:cNvCxnSpPr>
          <p:nvPr/>
        </p:nvCxnSpPr>
        <p:spPr>
          <a:xfrm flipH="1">
            <a:off x="7280383" y="5651588"/>
            <a:ext cx="572156" cy="488824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733E37-1025-3B4F-9E90-73F72D4FD957}"/>
              </a:ext>
            </a:extLst>
          </p:cNvPr>
          <p:cNvGraphicFramePr>
            <a:graphicFrameLocks noGrp="1"/>
          </p:cNvGraphicFramePr>
          <p:nvPr/>
        </p:nvGraphicFramePr>
        <p:xfrm>
          <a:off x="2472338" y="362559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91D9F15-F847-9C41-A6B7-341ED2FD58E8}"/>
              </a:ext>
            </a:extLst>
          </p:cNvPr>
          <p:cNvGraphicFramePr>
            <a:graphicFrameLocks noGrp="1"/>
          </p:cNvGraphicFramePr>
          <p:nvPr/>
        </p:nvGraphicFramePr>
        <p:xfrm>
          <a:off x="3689609" y="362559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D0833CE-16C5-C649-9304-F7A39D859F8E}"/>
              </a:ext>
            </a:extLst>
          </p:cNvPr>
          <p:cNvGraphicFramePr>
            <a:graphicFrameLocks noGrp="1"/>
          </p:cNvGraphicFramePr>
          <p:nvPr/>
        </p:nvGraphicFramePr>
        <p:xfrm>
          <a:off x="4906880" y="362559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55C07F0-CE10-0949-A4DF-8E333633AD56}"/>
              </a:ext>
            </a:extLst>
          </p:cNvPr>
          <p:cNvGraphicFramePr>
            <a:graphicFrameLocks noGrp="1"/>
          </p:cNvGraphicFramePr>
          <p:nvPr/>
        </p:nvGraphicFramePr>
        <p:xfrm>
          <a:off x="6124151" y="362559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18D6ABB5-6542-3644-A618-B3C831734B7C}"/>
              </a:ext>
            </a:extLst>
          </p:cNvPr>
          <p:cNvGraphicFramePr>
            <a:graphicFrameLocks noGrp="1"/>
          </p:cNvGraphicFramePr>
          <p:nvPr/>
        </p:nvGraphicFramePr>
        <p:xfrm>
          <a:off x="7322283" y="3628908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EA78902-E67B-3A4D-88C1-25E9B0DFDFA7}"/>
              </a:ext>
            </a:extLst>
          </p:cNvPr>
          <p:cNvGraphicFramePr>
            <a:graphicFrameLocks noGrp="1"/>
          </p:cNvGraphicFramePr>
          <p:nvPr/>
        </p:nvGraphicFramePr>
        <p:xfrm>
          <a:off x="8539554" y="3628908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33" name="Content Placeholder 6">
            <a:extLst>
              <a:ext uri="{FF2B5EF4-FFF2-40B4-BE49-F238E27FC236}">
                <a16:creationId xmlns:a16="http://schemas.microsoft.com/office/drawing/2014/main" id="{5A67F018-8E4E-4E46-8D7F-931BD47B17B6}"/>
              </a:ext>
            </a:extLst>
          </p:cNvPr>
          <p:cNvGraphicFramePr>
            <a:graphicFrameLocks/>
          </p:cNvGraphicFramePr>
          <p:nvPr/>
        </p:nvGraphicFramePr>
        <p:xfrm>
          <a:off x="7852539" y="4932698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63D940A4-101F-C24F-91CB-91B0B8697721}"/>
              </a:ext>
            </a:extLst>
          </p:cNvPr>
          <p:cNvGraphicFramePr>
            <a:graphicFrameLocks noGrp="1"/>
          </p:cNvGraphicFramePr>
          <p:nvPr/>
        </p:nvGraphicFramePr>
        <p:xfrm>
          <a:off x="9756825" y="362559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2FEE31A3-8035-2F46-B4EC-B49103BD43E5}"/>
              </a:ext>
            </a:extLst>
          </p:cNvPr>
          <p:cNvGraphicFramePr>
            <a:graphicFrameLocks noGrp="1"/>
          </p:cNvGraphicFramePr>
          <p:nvPr/>
        </p:nvGraphicFramePr>
        <p:xfrm>
          <a:off x="10974096" y="362559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6EA29237-AD40-DA48-8F15-05D046093474}"/>
              </a:ext>
            </a:extLst>
          </p:cNvPr>
          <p:cNvSpPr txBox="1"/>
          <p:nvPr/>
        </p:nvSpPr>
        <p:spPr>
          <a:xfrm>
            <a:off x="7045949" y="325626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A95785-9B28-F442-AD7E-AE5274227555}"/>
              </a:ext>
            </a:extLst>
          </p:cNvPr>
          <p:cNvSpPr txBox="1"/>
          <p:nvPr/>
        </p:nvSpPr>
        <p:spPr>
          <a:xfrm>
            <a:off x="7045949" y="468901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10BA01-5FB5-FD46-A5CD-84B6403164F1}"/>
              </a:ext>
            </a:extLst>
          </p:cNvPr>
          <p:cNvSpPr txBox="1"/>
          <p:nvPr/>
        </p:nvSpPr>
        <p:spPr>
          <a:xfrm>
            <a:off x="2472338" y="3297608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trike="sngStrike" dirty="0">
                <a:solidFill>
                  <a:schemeClr val="accent4"/>
                </a:solidFill>
              </a:rPr>
              <a:t>Conquer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D37737-5EAE-2C48-A494-D1CEE368492C}"/>
              </a:ext>
            </a:extLst>
          </p:cNvPr>
          <p:cNvSpPr txBox="1"/>
          <p:nvPr/>
        </p:nvSpPr>
        <p:spPr>
          <a:xfrm>
            <a:off x="596341" y="1773625"/>
            <a:ext cx="1685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Simply divide in half each time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96F550-F54D-C241-8C37-0EA0CF1BA38A}"/>
              </a:ext>
            </a:extLst>
          </p:cNvPr>
          <p:cNvSpPr txBox="1"/>
          <p:nvPr/>
        </p:nvSpPr>
        <p:spPr>
          <a:xfrm>
            <a:off x="596341" y="3593061"/>
            <a:ext cx="1685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extra conquer work needed!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E94F57-C49C-404A-A80F-6B17C3C56067}"/>
              </a:ext>
            </a:extLst>
          </p:cNvPr>
          <p:cNvSpPr txBox="1"/>
          <p:nvPr/>
        </p:nvSpPr>
        <p:spPr>
          <a:xfrm>
            <a:off x="596341" y="5285429"/>
            <a:ext cx="1685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actual sorting happens here!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59BAE84-07EC-AA43-A279-8502EAFC9BFB}"/>
              </a:ext>
            </a:extLst>
          </p:cNvPr>
          <p:cNvSpPr/>
          <p:nvPr/>
        </p:nvSpPr>
        <p:spPr>
          <a:xfrm>
            <a:off x="6679088" y="401277"/>
            <a:ext cx="521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https://www.youtube.com/watch?v=XaqR3G_NVoo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68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7CFA-F5E4-4AF0-A192-70884741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Sort: Divide Step</a:t>
            </a:r>
          </a:p>
        </p:txBody>
      </p:sp>
      <p:graphicFrame>
        <p:nvGraphicFramePr>
          <p:cNvPr id="34" name="Content Placeholder 6">
            <a:extLst>
              <a:ext uri="{FF2B5EF4-FFF2-40B4-BE49-F238E27FC236}">
                <a16:creationId xmlns:a16="http://schemas.microsoft.com/office/drawing/2014/main" id="{E04951DF-7E13-684C-882C-B551F10C4A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98894" y="1219200"/>
          <a:ext cx="80637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B3F6EA41-8A58-344A-8545-771771E4F89B}"/>
              </a:ext>
            </a:extLst>
          </p:cNvPr>
          <p:cNvSpPr txBox="1"/>
          <p:nvPr/>
        </p:nvSpPr>
        <p:spPr>
          <a:xfrm>
            <a:off x="2472338" y="121920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Divide</a:t>
            </a:r>
          </a:p>
        </p:txBody>
      </p:sp>
      <p:graphicFrame>
        <p:nvGraphicFramePr>
          <p:cNvPr id="43" name="Content Placeholder 6">
            <a:extLst>
              <a:ext uri="{FF2B5EF4-FFF2-40B4-BE49-F238E27FC236}">
                <a16:creationId xmlns:a16="http://schemas.microsoft.com/office/drawing/2014/main" id="{08E76A58-D6FC-474B-8CA5-35F46E14A01B}"/>
              </a:ext>
            </a:extLst>
          </p:cNvPr>
          <p:cNvGraphicFramePr>
            <a:graphicFrameLocks/>
          </p:cNvGraphicFramePr>
          <p:nvPr/>
        </p:nvGraphicFramePr>
        <p:xfrm>
          <a:off x="2652438" y="2116511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44" name="Content Placeholder 6">
            <a:extLst>
              <a:ext uri="{FF2B5EF4-FFF2-40B4-BE49-F238E27FC236}">
                <a16:creationId xmlns:a16="http://schemas.microsoft.com/office/drawing/2014/main" id="{6282D655-EEEB-E34A-8EF6-6327161BEECC}"/>
              </a:ext>
            </a:extLst>
          </p:cNvPr>
          <p:cNvGraphicFramePr>
            <a:graphicFrameLocks/>
          </p:cNvGraphicFramePr>
          <p:nvPr/>
        </p:nvGraphicFramePr>
        <p:xfrm>
          <a:off x="7757530" y="2139301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E2F13D6-2BA0-F849-BE2A-9739A1214F36}"/>
              </a:ext>
            </a:extLst>
          </p:cNvPr>
          <p:cNvCxnSpPr>
            <a:cxnSpLocks/>
            <a:stCxn id="34" idx="2"/>
            <a:endCxn id="43" idx="3"/>
          </p:cNvCxnSpPr>
          <p:nvPr/>
        </p:nvCxnSpPr>
        <p:spPr>
          <a:xfrm flipH="1">
            <a:off x="6684306" y="1960880"/>
            <a:ext cx="546456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7D37849-8A0E-6C40-901A-68DDB0D97213}"/>
              </a:ext>
            </a:extLst>
          </p:cNvPr>
          <p:cNvCxnSpPr>
            <a:cxnSpLocks/>
            <a:stCxn id="34" idx="2"/>
            <a:endCxn id="44" idx="1"/>
          </p:cNvCxnSpPr>
          <p:nvPr/>
        </p:nvCxnSpPr>
        <p:spPr>
          <a:xfrm>
            <a:off x="7230762" y="1960880"/>
            <a:ext cx="526768" cy="54926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Content Placeholder 6">
            <a:extLst>
              <a:ext uri="{FF2B5EF4-FFF2-40B4-BE49-F238E27FC236}">
                <a16:creationId xmlns:a16="http://schemas.microsoft.com/office/drawing/2014/main" id="{19BCF20E-2CA8-C949-BDE3-5F79854A55D8}"/>
              </a:ext>
            </a:extLst>
          </p:cNvPr>
          <p:cNvGraphicFramePr>
            <a:graphicFrameLocks/>
          </p:cNvGraphicFramePr>
          <p:nvPr/>
        </p:nvGraphicFramePr>
        <p:xfrm>
          <a:off x="2461760" y="3019202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B96909-16FC-FA4B-A5CF-4345C20B036E}"/>
              </a:ext>
            </a:extLst>
          </p:cNvPr>
          <p:cNvGraphicFramePr>
            <a:graphicFrameLocks noGrp="1"/>
          </p:cNvGraphicFramePr>
          <p:nvPr/>
        </p:nvGraphicFramePr>
        <p:xfrm>
          <a:off x="4912847" y="3015568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716147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50783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64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1603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BB42153-C567-494D-AB7A-898EEE647758}"/>
              </a:ext>
            </a:extLst>
          </p:cNvPr>
          <p:cNvGraphicFramePr>
            <a:graphicFrameLocks noGrp="1"/>
          </p:cNvGraphicFramePr>
          <p:nvPr/>
        </p:nvGraphicFramePr>
        <p:xfrm>
          <a:off x="7494146" y="300944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07605318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09742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081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85559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41E51F7-356E-C04D-A98E-ED4DC345ACF0}"/>
              </a:ext>
            </a:extLst>
          </p:cNvPr>
          <p:cNvGraphicFramePr>
            <a:graphicFrameLocks noGrp="1"/>
          </p:cNvGraphicFramePr>
          <p:nvPr/>
        </p:nvGraphicFramePr>
        <p:xfrm>
          <a:off x="9945233" y="3019202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6129758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769089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19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97687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AD521658-AC26-AB4F-B2FC-526DCD2CECFB}"/>
              </a:ext>
            </a:extLst>
          </p:cNvPr>
          <p:cNvGraphicFramePr>
            <a:graphicFrameLocks noGrp="1"/>
          </p:cNvGraphicFramePr>
          <p:nvPr/>
        </p:nvGraphicFramePr>
        <p:xfrm>
          <a:off x="2461760" y="390850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295E567-ACF9-8444-8D16-7E1F677D2160}"/>
              </a:ext>
            </a:extLst>
          </p:cNvPr>
          <p:cNvGraphicFramePr>
            <a:graphicFrameLocks noGrp="1"/>
          </p:cNvGraphicFramePr>
          <p:nvPr/>
        </p:nvGraphicFramePr>
        <p:xfrm>
          <a:off x="3679031" y="390850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EE0A8F4C-D4FA-E949-8F7B-1381318EA28C}"/>
              </a:ext>
            </a:extLst>
          </p:cNvPr>
          <p:cNvGraphicFramePr>
            <a:graphicFrameLocks noGrp="1"/>
          </p:cNvGraphicFramePr>
          <p:nvPr/>
        </p:nvGraphicFramePr>
        <p:xfrm>
          <a:off x="4896302" y="390850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9780F361-BACB-E04A-B8ED-63A49AA3403D}"/>
              </a:ext>
            </a:extLst>
          </p:cNvPr>
          <p:cNvGraphicFramePr>
            <a:graphicFrameLocks noGrp="1"/>
          </p:cNvGraphicFramePr>
          <p:nvPr/>
        </p:nvGraphicFramePr>
        <p:xfrm>
          <a:off x="6113573" y="390850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820E9C38-30AE-3E47-970B-E210064CE37A}"/>
              </a:ext>
            </a:extLst>
          </p:cNvPr>
          <p:cNvGraphicFramePr>
            <a:graphicFrameLocks noGrp="1"/>
          </p:cNvGraphicFramePr>
          <p:nvPr/>
        </p:nvGraphicFramePr>
        <p:xfrm>
          <a:off x="7311705" y="391181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31069567-7E5B-3C4F-98C0-5C3FFF07F09E}"/>
              </a:ext>
            </a:extLst>
          </p:cNvPr>
          <p:cNvGraphicFramePr>
            <a:graphicFrameLocks noGrp="1"/>
          </p:cNvGraphicFramePr>
          <p:nvPr/>
        </p:nvGraphicFramePr>
        <p:xfrm>
          <a:off x="8528976" y="391181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87A52EE7-1690-6240-9633-364B640EB0BA}"/>
              </a:ext>
            </a:extLst>
          </p:cNvPr>
          <p:cNvGraphicFramePr>
            <a:graphicFrameLocks noGrp="1"/>
          </p:cNvGraphicFramePr>
          <p:nvPr/>
        </p:nvGraphicFramePr>
        <p:xfrm>
          <a:off x="9746247" y="390850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CD6AD433-BD56-1D4A-AE7E-42A55728E288}"/>
              </a:ext>
            </a:extLst>
          </p:cNvPr>
          <p:cNvGraphicFramePr>
            <a:graphicFrameLocks noGrp="1"/>
          </p:cNvGraphicFramePr>
          <p:nvPr/>
        </p:nvGraphicFramePr>
        <p:xfrm>
          <a:off x="10963518" y="390850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601692A-ACF7-114F-9B1E-7159EDE153E3}"/>
              </a:ext>
            </a:extLst>
          </p:cNvPr>
          <p:cNvCxnSpPr>
            <a:cxnSpLocks/>
          </p:cNvCxnSpPr>
          <p:nvPr/>
        </p:nvCxnSpPr>
        <p:spPr>
          <a:xfrm flipH="1">
            <a:off x="4140542" y="2851870"/>
            <a:ext cx="546456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A168F1D-44A6-C943-B9C7-97629BFEC9EA}"/>
              </a:ext>
            </a:extLst>
          </p:cNvPr>
          <p:cNvCxnSpPr>
            <a:cxnSpLocks/>
          </p:cNvCxnSpPr>
          <p:nvPr/>
        </p:nvCxnSpPr>
        <p:spPr>
          <a:xfrm>
            <a:off x="4686998" y="2851870"/>
            <a:ext cx="526768" cy="54926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03C9DC8-6875-0B44-899F-8DCAF13E2B8F}"/>
              </a:ext>
            </a:extLst>
          </p:cNvPr>
          <p:cNvCxnSpPr>
            <a:cxnSpLocks/>
          </p:cNvCxnSpPr>
          <p:nvPr/>
        </p:nvCxnSpPr>
        <p:spPr>
          <a:xfrm flipH="1">
            <a:off x="9227008" y="2871581"/>
            <a:ext cx="546456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2BF6E7A-C5CA-1A49-91A8-48B177B5C451}"/>
              </a:ext>
            </a:extLst>
          </p:cNvPr>
          <p:cNvCxnSpPr>
            <a:cxnSpLocks/>
          </p:cNvCxnSpPr>
          <p:nvPr/>
        </p:nvCxnSpPr>
        <p:spPr>
          <a:xfrm>
            <a:off x="9773464" y="2871581"/>
            <a:ext cx="526768" cy="54926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C9A4208-5542-6542-988B-3E697F5F943E}"/>
              </a:ext>
            </a:extLst>
          </p:cNvPr>
          <p:cNvCxnSpPr>
            <a:cxnSpLocks/>
          </p:cNvCxnSpPr>
          <p:nvPr/>
        </p:nvCxnSpPr>
        <p:spPr>
          <a:xfrm flipH="1">
            <a:off x="3059021" y="3762151"/>
            <a:ext cx="546456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0BDADD0-5374-F642-BF9C-F5DE4A63106B}"/>
              </a:ext>
            </a:extLst>
          </p:cNvPr>
          <p:cNvCxnSpPr>
            <a:cxnSpLocks/>
          </p:cNvCxnSpPr>
          <p:nvPr/>
        </p:nvCxnSpPr>
        <p:spPr>
          <a:xfrm>
            <a:off x="3605477" y="3762151"/>
            <a:ext cx="526768" cy="54926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0DD0F3A-611E-DB41-807C-B308846BA795}"/>
              </a:ext>
            </a:extLst>
          </p:cNvPr>
          <p:cNvCxnSpPr>
            <a:cxnSpLocks/>
          </p:cNvCxnSpPr>
          <p:nvPr/>
        </p:nvCxnSpPr>
        <p:spPr>
          <a:xfrm flipH="1">
            <a:off x="5477893" y="3762151"/>
            <a:ext cx="546456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12585FE-112E-454E-8A24-B95AF3DDA7C2}"/>
              </a:ext>
            </a:extLst>
          </p:cNvPr>
          <p:cNvCxnSpPr>
            <a:cxnSpLocks/>
          </p:cNvCxnSpPr>
          <p:nvPr/>
        </p:nvCxnSpPr>
        <p:spPr>
          <a:xfrm>
            <a:off x="6024349" y="3762151"/>
            <a:ext cx="526768" cy="54926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2946DB9-C480-CD4C-891D-1F45DCFB52B0}"/>
              </a:ext>
            </a:extLst>
          </p:cNvPr>
          <p:cNvCxnSpPr>
            <a:cxnSpLocks/>
          </p:cNvCxnSpPr>
          <p:nvPr/>
        </p:nvCxnSpPr>
        <p:spPr>
          <a:xfrm flipH="1">
            <a:off x="7982520" y="3751126"/>
            <a:ext cx="546456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1647BE4-8799-0A48-AF40-399B0CBEF6B4}"/>
              </a:ext>
            </a:extLst>
          </p:cNvPr>
          <p:cNvCxnSpPr>
            <a:cxnSpLocks/>
          </p:cNvCxnSpPr>
          <p:nvPr/>
        </p:nvCxnSpPr>
        <p:spPr>
          <a:xfrm>
            <a:off x="8528976" y="3751126"/>
            <a:ext cx="526768" cy="54926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E51D9E7-4839-7449-BDF0-562F6251149A}"/>
              </a:ext>
            </a:extLst>
          </p:cNvPr>
          <p:cNvCxnSpPr>
            <a:cxnSpLocks/>
          </p:cNvCxnSpPr>
          <p:nvPr/>
        </p:nvCxnSpPr>
        <p:spPr>
          <a:xfrm flipH="1">
            <a:off x="10383033" y="3760882"/>
            <a:ext cx="546456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418FA2C-28E4-7846-BBF9-D5FD1D589F13}"/>
              </a:ext>
            </a:extLst>
          </p:cNvPr>
          <p:cNvCxnSpPr>
            <a:cxnSpLocks/>
          </p:cNvCxnSpPr>
          <p:nvPr/>
        </p:nvCxnSpPr>
        <p:spPr>
          <a:xfrm>
            <a:off x="10929489" y="3760882"/>
            <a:ext cx="526768" cy="54926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1454619-02FA-B047-923D-A09207DF3BCB}"/>
              </a:ext>
            </a:extLst>
          </p:cNvPr>
          <p:cNvSpPr txBox="1"/>
          <p:nvPr/>
        </p:nvSpPr>
        <p:spPr>
          <a:xfrm>
            <a:off x="310243" y="2139301"/>
            <a:ext cx="2071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Recursive Case: split the array in half and recurse on both halves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BFAB40B-0C97-9245-9F92-F7BCDB35380D}"/>
              </a:ext>
            </a:extLst>
          </p:cNvPr>
          <p:cNvSpPr txBox="1"/>
          <p:nvPr/>
        </p:nvSpPr>
        <p:spPr>
          <a:xfrm>
            <a:off x="315421" y="3817559"/>
            <a:ext cx="2071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 Case: when array hits size 1, stop dividing. In Merge Sort, no additional work to conquer: everything gets sorted in combine step!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81C8B53-FD7F-6D4F-BDEC-39A470366F5B}"/>
              </a:ext>
            </a:extLst>
          </p:cNvPr>
          <p:cNvSpPr txBox="1"/>
          <p:nvPr/>
        </p:nvSpPr>
        <p:spPr>
          <a:xfrm>
            <a:off x="3248313" y="5330051"/>
            <a:ext cx="790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Sort the pieces through the magic of recursion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C02F568-E7A7-4045-A04C-EE53CB7D7FCE}"/>
              </a:ext>
            </a:extLst>
          </p:cNvPr>
          <p:cNvSpPr txBox="1"/>
          <p:nvPr/>
        </p:nvSpPr>
        <p:spPr>
          <a:xfrm>
            <a:off x="7697266" y="5330051"/>
            <a:ext cx="1007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magic</a:t>
            </a:r>
          </a:p>
        </p:txBody>
      </p:sp>
    </p:spTree>
    <p:extLst>
      <p:ext uri="{BB962C8B-B14F-4D97-AF65-F5344CB8AC3E}">
        <p14:creationId xmlns:p14="http://schemas.microsoft.com/office/powerpoint/2010/main" val="251212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7CFA-F5E4-4AF0-A192-70884741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Sort: Combine Step</a:t>
            </a:r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100F61E7-ADAD-4FBA-892F-51EE0BC098F9}"/>
              </a:ext>
            </a:extLst>
          </p:cNvPr>
          <p:cNvGraphicFramePr>
            <a:graphicFrameLocks/>
          </p:cNvGraphicFramePr>
          <p:nvPr/>
        </p:nvGraphicFramePr>
        <p:xfrm>
          <a:off x="1554239" y="1646035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8A9A7C2C-E4E7-4044-9983-45BC24348B3E}"/>
              </a:ext>
            </a:extLst>
          </p:cNvPr>
          <p:cNvGraphicFramePr>
            <a:graphicFrameLocks/>
          </p:cNvGraphicFramePr>
          <p:nvPr/>
        </p:nvGraphicFramePr>
        <p:xfrm>
          <a:off x="6365626" y="1646035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A251D6E-503E-45BB-8BD9-8C1BD2D14854}"/>
              </a:ext>
            </a:extLst>
          </p:cNvPr>
          <p:cNvSpPr txBox="1"/>
          <p:nvPr/>
        </p:nvSpPr>
        <p:spPr>
          <a:xfrm>
            <a:off x="1507602" y="1358023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Combine</a:t>
            </a:r>
          </a:p>
        </p:txBody>
      </p:sp>
      <p:graphicFrame>
        <p:nvGraphicFramePr>
          <p:cNvPr id="48" name="Content Placeholder 6">
            <a:extLst>
              <a:ext uri="{FF2B5EF4-FFF2-40B4-BE49-F238E27FC236}">
                <a16:creationId xmlns:a16="http://schemas.microsoft.com/office/drawing/2014/main" id="{566FD8E4-E627-9841-BA4C-24D22B310669}"/>
              </a:ext>
            </a:extLst>
          </p:cNvPr>
          <p:cNvGraphicFramePr>
            <a:graphicFrameLocks/>
          </p:cNvGraphicFramePr>
          <p:nvPr/>
        </p:nvGraphicFramePr>
        <p:xfrm>
          <a:off x="1965390" y="3021084"/>
          <a:ext cx="80637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49" name="Up Arrow 48">
            <a:extLst>
              <a:ext uri="{FF2B5EF4-FFF2-40B4-BE49-F238E27FC236}">
                <a16:creationId xmlns:a16="http://schemas.microsoft.com/office/drawing/2014/main" id="{537E45D9-EE5B-9E40-9C32-3E8975742AE5}"/>
              </a:ext>
            </a:extLst>
          </p:cNvPr>
          <p:cNvSpPr/>
          <p:nvPr/>
        </p:nvSpPr>
        <p:spPr>
          <a:xfrm>
            <a:off x="1965390" y="2433779"/>
            <a:ext cx="197480" cy="413084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Up Arrow 49">
            <a:extLst>
              <a:ext uri="{FF2B5EF4-FFF2-40B4-BE49-F238E27FC236}">
                <a16:creationId xmlns:a16="http://schemas.microsoft.com/office/drawing/2014/main" id="{9B76AE10-4F93-3543-A89D-1E3148E2D487}"/>
              </a:ext>
            </a:extLst>
          </p:cNvPr>
          <p:cNvSpPr/>
          <p:nvPr/>
        </p:nvSpPr>
        <p:spPr>
          <a:xfrm>
            <a:off x="6793694" y="2445465"/>
            <a:ext cx="197480" cy="413084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A8E674-639A-744F-8B47-A098FC65B6F5}"/>
              </a:ext>
            </a:extLst>
          </p:cNvPr>
          <p:cNvSpPr txBox="1"/>
          <p:nvPr/>
        </p:nvSpPr>
        <p:spPr>
          <a:xfrm>
            <a:off x="2289867" y="3401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D69B6C-6A64-A643-B88A-23FF4C0B602E}"/>
              </a:ext>
            </a:extLst>
          </p:cNvPr>
          <p:cNvSpPr txBox="1"/>
          <p:nvPr/>
        </p:nvSpPr>
        <p:spPr>
          <a:xfrm>
            <a:off x="3324583" y="3401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94B4B4-3235-E441-97A9-B87FC9FC0591}"/>
              </a:ext>
            </a:extLst>
          </p:cNvPr>
          <p:cNvSpPr txBox="1"/>
          <p:nvPr/>
        </p:nvSpPr>
        <p:spPr>
          <a:xfrm>
            <a:off x="4335198" y="3401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A172E2-AA60-E245-9BD7-B6B569E08925}"/>
              </a:ext>
            </a:extLst>
          </p:cNvPr>
          <p:cNvSpPr txBox="1"/>
          <p:nvPr/>
        </p:nvSpPr>
        <p:spPr>
          <a:xfrm>
            <a:off x="5329771" y="3401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0EA95E8-5F00-6A40-9480-2A3967C9F717}"/>
              </a:ext>
            </a:extLst>
          </p:cNvPr>
          <p:cNvSpPr txBox="1"/>
          <p:nvPr/>
        </p:nvSpPr>
        <p:spPr>
          <a:xfrm>
            <a:off x="6356428" y="3401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FD4AD7D-E4F3-4A47-998A-912F53C872C3}"/>
              </a:ext>
            </a:extLst>
          </p:cNvPr>
          <p:cNvSpPr txBox="1"/>
          <p:nvPr/>
        </p:nvSpPr>
        <p:spPr>
          <a:xfrm>
            <a:off x="7358984" y="34013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01FD123-56FC-EC47-A4ED-45E38A4FDD66}"/>
              </a:ext>
            </a:extLst>
          </p:cNvPr>
          <p:cNvSpPr txBox="1"/>
          <p:nvPr/>
        </p:nvSpPr>
        <p:spPr>
          <a:xfrm>
            <a:off x="8325953" y="34013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C4C2F01-CF73-5E4A-B8F9-438B07E39C8C}"/>
              </a:ext>
            </a:extLst>
          </p:cNvPr>
          <p:cNvSpPr txBox="1"/>
          <p:nvPr/>
        </p:nvSpPr>
        <p:spPr>
          <a:xfrm>
            <a:off x="9324105" y="34013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F89CC7-6F67-504A-A661-37A201D06F83}"/>
              </a:ext>
            </a:extLst>
          </p:cNvPr>
          <p:cNvSpPr txBox="1"/>
          <p:nvPr/>
        </p:nvSpPr>
        <p:spPr>
          <a:xfrm>
            <a:off x="751395" y="4278821"/>
            <a:ext cx="10491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Combining two </a:t>
            </a:r>
            <a:r>
              <a:rPr lang="en-US" i="1" dirty="0"/>
              <a:t>sorted</a:t>
            </a:r>
            <a:r>
              <a:rPr lang="en-US" dirty="0"/>
              <a:t> arrays: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Initialize </a:t>
            </a:r>
            <a:r>
              <a:rPr lang="en-US" b="1" dirty="0">
                <a:solidFill>
                  <a:schemeClr val="accent3"/>
                </a:solidFill>
              </a:rPr>
              <a:t>pointers</a:t>
            </a:r>
            <a:r>
              <a:rPr lang="en-US" dirty="0"/>
              <a:t> to start of both arrays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Repeat until all elements are added: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Add whichever is smaller to the result array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Move that pointer forward one spot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Works because we only move the smaller pointer – then ”reconsider” the larger against a new value, and because the arrays are sorted we never have to backtrack!</a:t>
            </a:r>
          </a:p>
        </p:txBody>
      </p:sp>
    </p:spTree>
    <p:extLst>
      <p:ext uri="{BB962C8B-B14F-4D97-AF65-F5344CB8AC3E}">
        <p14:creationId xmlns:p14="http://schemas.microsoft.com/office/powerpoint/2010/main" val="120197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8151 -4.07407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07865 -3.703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51 -4.07407E-6 L 0.16237 -0.0025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37 -0.00254 L 0.23581 -4.0740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5 -3.7037E-6 L 0.16406 -0.0025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06 -0.00254 L 0.24414 -0.0006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81 -4.07407E-6 L 0.33204 -0.0013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14 -0.00069 L 0.32175 -0.0023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0" grpId="2" animBg="1"/>
      <p:bldP spid="50" grpId="3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F495-9E14-4122-A0ED-C7A1ADA6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52EB5-0A41-45B7-B5EE-8E116BAB5D86}"/>
              </a:ext>
            </a:extLst>
          </p:cNvPr>
          <p:cNvSpPr txBox="1"/>
          <p:nvPr/>
        </p:nvSpPr>
        <p:spPr>
          <a:xfrm>
            <a:off x="273254" y="1613118"/>
            <a:ext cx="4955203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mergeSort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(list)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list.length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list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smallerHalf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mergeSort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[</a:t>
            </a:r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..., mid])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largerHalf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mergeSort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[mid + </a:t>
            </a:r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...])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merge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smallerHalf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largerHalf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AC5295-3B0D-4228-9694-033CE3E848A8}"/>
              </a:ext>
            </a:extLst>
          </p:cNvPr>
          <p:cNvSpPr txBox="1"/>
          <p:nvPr/>
        </p:nvSpPr>
        <p:spPr>
          <a:xfrm>
            <a:off x="273254" y="3764175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In Practice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06B793-BA17-4E94-A316-08FA7480F8A0}"/>
              </a:ext>
            </a:extLst>
          </p:cNvPr>
          <p:cNvSpPr txBox="1"/>
          <p:nvPr/>
        </p:nvSpPr>
        <p:spPr>
          <a:xfrm>
            <a:off x="2514668" y="5385948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CBFC1B-2A91-4F60-82D2-BB7374523CDE}"/>
              </a:ext>
            </a:extLst>
          </p:cNvPr>
          <p:cNvSpPr txBox="1"/>
          <p:nvPr/>
        </p:nvSpPr>
        <p:spPr>
          <a:xfrm>
            <a:off x="2529367" y="592065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432CEB-0433-9044-83FB-BFD3B22A36CC}"/>
                  </a:ext>
                </a:extLst>
              </p:cNvPr>
              <p:cNvSpPr txBox="1"/>
              <p:nvPr/>
            </p:nvSpPr>
            <p:spPr>
              <a:xfrm>
                <a:off x="4593785" y="4361101"/>
                <a:ext cx="1292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432CEB-0433-9044-83FB-BFD3B22A3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85" y="4361101"/>
                <a:ext cx="1292277" cy="369332"/>
              </a:xfrm>
              <a:prstGeom prst="rect">
                <a:avLst/>
              </a:prstGeom>
              <a:blipFill>
                <a:blip r:embed="rId2"/>
                <a:stretch>
                  <a:fillRect l="-3922" t="-6897" r="-980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06C68F0-7267-9843-ADF4-D85B1C0715F6}"/>
              </a:ext>
            </a:extLst>
          </p:cNvPr>
          <p:cNvSpPr txBox="1"/>
          <p:nvPr/>
        </p:nvSpPr>
        <p:spPr>
          <a:xfrm>
            <a:off x="2473793" y="4827545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DCFF2D-6A36-204A-882C-DE5B28BF35D8}"/>
              </a:ext>
            </a:extLst>
          </p:cNvPr>
          <p:cNvSpPr txBox="1"/>
          <p:nvPr/>
        </p:nvSpPr>
        <p:spPr>
          <a:xfrm>
            <a:off x="2465773" y="4289864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</a:t>
            </a:r>
          </a:p>
        </p:txBody>
      </p:sp>
      <p:graphicFrame>
        <p:nvGraphicFramePr>
          <p:cNvPr id="44" name="Content Placeholder 6">
            <a:extLst>
              <a:ext uri="{FF2B5EF4-FFF2-40B4-BE49-F238E27FC236}">
                <a16:creationId xmlns:a16="http://schemas.microsoft.com/office/drawing/2014/main" id="{A94F9685-ED1F-DE4C-8781-51FBB18406CF}"/>
              </a:ext>
            </a:extLst>
          </p:cNvPr>
          <p:cNvGraphicFramePr>
            <a:graphicFrameLocks/>
          </p:cNvGraphicFramePr>
          <p:nvPr/>
        </p:nvGraphicFramePr>
        <p:xfrm>
          <a:off x="7548965" y="871438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9E767A6A-B59B-304C-BA1C-BA8CE89EFCE0}"/>
              </a:ext>
            </a:extLst>
          </p:cNvPr>
          <p:cNvGraphicFramePr>
            <a:graphicFrameLocks noGrp="1"/>
          </p:cNvGraphicFramePr>
          <p:nvPr/>
        </p:nvGraphicFramePr>
        <p:xfrm>
          <a:off x="7285581" y="1741583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07605318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09742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081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855593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F0D72DED-5EF6-414A-8648-9971AC962CA8}"/>
              </a:ext>
            </a:extLst>
          </p:cNvPr>
          <p:cNvGraphicFramePr>
            <a:graphicFrameLocks noGrp="1"/>
          </p:cNvGraphicFramePr>
          <p:nvPr/>
        </p:nvGraphicFramePr>
        <p:xfrm>
          <a:off x="9736668" y="1751339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6129758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769089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19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97687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583426A6-8857-0B43-B87C-6545A26C7DE3}"/>
              </a:ext>
            </a:extLst>
          </p:cNvPr>
          <p:cNvGraphicFramePr>
            <a:graphicFrameLocks noGrp="1"/>
          </p:cNvGraphicFramePr>
          <p:nvPr/>
        </p:nvGraphicFramePr>
        <p:xfrm>
          <a:off x="7103140" y="264394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39ACC7C9-C930-F646-A570-E28ECACE6FD0}"/>
              </a:ext>
            </a:extLst>
          </p:cNvPr>
          <p:cNvGraphicFramePr>
            <a:graphicFrameLocks noGrp="1"/>
          </p:cNvGraphicFramePr>
          <p:nvPr/>
        </p:nvGraphicFramePr>
        <p:xfrm>
          <a:off x="8320411" y="264394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EB02AD49-1C40-7446-A119-991937CC1324}"/>
              </a:ext>
            </a:extLst>
          </p:cNvPr>
          <p:cNvGraphicFramePr>
            <a:graphicFrameLocks noGrp="1"/>
          </p:cNvGraphicFramePr>
          <p:nvPr/>
        </p:nvGraphicFramePr>
        <p:xfrm>
          <a:off x="9537682" y="2640640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805472FF-E7C9-BF4C-B9A5-0B1738D62C67}"/>
              </a:ext>
            </a:extLst>
          </p:cNvPr>
          <p:cNvGraphicFramePr>
            <a:graphicFrameLocks noGrp="1"/>
          </p:cNvGraphicFramePr>
          <p:nvPr/>
        </p:nvGraphicFramePr>
        <p:xfrm>
          <a:off x="10754953" y="2640640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7764FAC-EF3B-2C48-B5AD-AC98FB536AF2}"/>
              </a:ext>
            </a:extLst>
          </p:cNvPr>
          <p:cNvCxnSpPr>
            <a:cxnSpLocks/>
          </p:cNvCxnSpPr>
          <p:nvPr/>
        </p:nvCxnSpPr>
        <p:spPr>
          <a:xfrm flipH="1">
            <a:off x="9018443" y="1603718"/>
            <a:ext cx="546456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BB4AF06-7D11-C347-9190-3B4D699ED574}"/>
              </a:ext>
            </a:extLst>
          </p:cNvPr>
          <p:cNvCxnSpPr>
            <a:cxnSpLocks/>
          </p:cNvCxnSpPr>
          <p:nvPr/>
        </p:nvCxnSpPr>
        <p:spPr>
          <a:xfrm>
            <a:off x="9564899" y="1603718"/>
            <a:ext cx="526768" cy="54926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0828CA2-3474-004A-9077-E46E50D2E1DE}"/>
              </a:ext>
            </a:extLst>
          </p:cNvPr>
          <p:cNvCxnSpPr>
            <a:cxnSpLocks/>
          </p:cNvCxnSpPr>
          <p:nvPr/>
        </p:nvCxnSpPr>
        <p:spPr>
          <a:xfrm flipH="1">
            <a:off x="7773955" y="2483263"/>
            <a:ext cx="546456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D80B5B-B45C-9A4C-A259-61C7AEDED68F}"/>
              </a:ext>
            </a:extLst>
          </p:cNvPr>
          <p:cNvCxnSpPr>
            <a:cxnSpLocks/>
          </p:cNvCxnSpPr>
          <p:nvPr/>
        </p:nvCxnSpPr>
        <p:spPr>
          <a:xfrm>
            <a:off x="8320411" y="2483263"/>
            <a:ext cx="526768" cy="54926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2343564-0182-294A-9085-4883BEB3D07F}"/>
              </a:ext>
            </a:extLst>
          </p:cNvPr>
          <p:cNvCxnSpPr>
            <a:cxnSpLocks/>
          </p:cNvCxnSpPr>
          <p:nvPr/>
        </p:nvCxnSpPr>
        <p:spPr>
          <a:xfrm flipH="1">
            <a:off x="10174468" y="2493019"/>
            <a:ext cx="546456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C7236FA-86CD-7E45-A5C3-5677FDF3F1A1}"/>
              </a:ext>
            </a:extLst>
          </p:cNvPr>
          <p:cNvCxnSpPr>
            <a:cxnSpLocks/>
          </p:cNvCxnSpPr>
          <p:nvPr/>
        </p:nvCxnSpPr>
        <p:spPr>
          <a:xfrm>
            <a:off x="10720924" y="2493019"/>
            <a:ext cx="526768" cy="54926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Content Placeholder 6">
            <a:extLst>
              <a:ext uri="{FF2B5EF4-FFF2-40B4-BE49-F238E27FC236}">
                <a16:creationId xmlns:a16="http://schemas.microsoft.com/office/drawing/2014/main" id="{58E9BDD5-747E-4C4C-B65B-D70BB02736EF}"/>
              </a:ext>
            </a:extLst>
          </p:cNvPr>
          <p:cNvGraphicFramePr>
            <a:graphicFrameLocks/>
          </p:cNvGraphicFramePr>
          <p:nvPr/>
        </p:nvGraphicFramePr>
        <p:xfrm>
          <a:off x="7548965" y="4518617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8794E9D-FF85-6546-8A3A-AAC2543532EF}"/>
              </a:ext>
            </a:extLst>
          </p:cNvPr>
          <p:cNvGraphicFramePr>
            <a:graphicFrameLocks noGrp="1"/>
          </p:cNvGraphicFramePr>
          <p:nvPr/>
        </p:nvGraphicFramePr>
        <p:xfrm>
          <a:off x="7285581" y="3588760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07605318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09742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081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855593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29CDCCE3-2811-D34F-A8B2-C3004E9E7222}"/>
              </a:ext>
            </a:extLst>
          </p:cNvPr>
          <p:cNvGraphicFramePr>
            <a:graphicFrameLocks noGrp="1"/>
          </p:cNvGraphicFramePr>
          <p:nvPr/>
        </p:nvGraphicFramePr>
        <p:xfrm>
          <a:off x="9736668" y="359851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6129758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769089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19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97687"/>
                  </a:ext>
                </a:extLst>
              </a:tr>
            </a:tbl>
          </a:graphicData>
        </a:graphic>
      </p:graphicFrame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8D868F0-8976-2B43-B039-5B60118D56EF}"/>
              </a:ext>
            </a:extLst>
          </p:cNvPr>
          <p:cNvCxnSpPr>
            <a:cxnSpLocks/>
          </p:cNvCxnSpPr>
          <p:nvPr/>
        </p:nvCxnSpPr>
        <p:spPr>
          <a:xfrm>
            <a:off x="7773955" y="3382320"/>
            <a:ext cx="506300" cy="582463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D128F46-FE19-1345-A7A0-3F3DBD3695A1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8345137" y="3385629"/>
            <a:ext cx="479257" cy="579154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04B3978-C70D-B943-BCDE-F1D1E8626A07}"/>
              </a:ext>
            </a:extLst>
          </p:cNvPr>
          <p:cNvCxnSpPr>
            <a:cxnSpLocks/>
          </p:cNvCxnSpPr>
          <p:nvPr/>
        </p:nvCxnSpPr>
        <p:spPr>
          <a:xfrm>
            <a:off x="10136743" y="3390330"/>
            <a:ext cx="614518" cy="579026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CD87D71-08DF-A942-9B44-D364692360E3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10825331" y="3382320"/>
            <a:ext cx="433605" cy="619226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4B26322-C86D-CF46-B8FB-D6BC55E5132D}"/>
              </a:ext>
            </a:extLst>
          </p:cNvPr>
          <p:cNvCxnSpPr>
            <a:cxnSpLocks/>
          </p:cNvCxnSpPr>
          <p:nvPr/>
        </p:nvCxnSpPr>
        <p:spPr>
          <a:xfrm>
            <a:off x="8953576" y="4339943"/>
            <a:ext cx="506300" cy="582463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DF6B6A5-2525-664D-BE06-D7CCD696AE10}"/>
              </a:ext>
            </a:extLst>
          </p:cNvPr>
          <p:cNvCxnSpPr>
            <a:cxnSpLocks/>
          </p:cNvCxnSpPr>
          <p:nvPr/>
        </p:nvCxnSpPr>
        <p:spPr>
          <a:xfrm flipH="1">
            <a:off x="9524758" y="4343252"/>
            <a:ext cx="479257" cy="579154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D122A49-C182-8948-B65F-2C374AF092A8}"/>
              </a:ext>
            </a:extLst>
          </p:cNvPr>
          <p:cNvCxnSpPr/>
          <p:nvPr/>
        </p:nvCxnSpPr>
        <p:spPr>
          <a:xfrm>
            <a:off x="6830008" y="1242278"/>
            <a:ext cx="0" cy="4143670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041182C-0DEC-F745-8BC9-90DBFFF2D2B6}"/>
              </a:ext>
            </a:extLst>
          </p:cNvPr>
          <p:cNvCxnSpPr>
            <a:cxnSpLocks/>
          </p:cNvCxnSpPr>
          <p:nvPr/>
        </p:nvCxnSpPr>
        <p:spPr>
          <a:xfrm flipH="1">
            <a:off x="7548965" y="738581"/>
            <a:ext cx="4067914" cy="0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0B16DEC-CA5C-BD41-BD2C-C5B74C04815C}"/>
              </a:ext>
            </a:extLst>
          </p:cNvPr>
          <p:cNvSpPr txBox="1"/>
          <p:nvPr/>
        </p:nvSpPr>
        <p:spPr>
          <a:xfrm>
            <a:off x="9371511" y="33157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763F957-63F2-854E-8D3E-3E3F310C755D}"/>
              </a:ext>
            </a:extLst>
          </p:cNvPr>
          <p:cNvSpPr txBox="1"/>
          <p:nvPr/>
        </p:nvSpPr>
        <p:spPr>
          <a:xfrm flipH="1">
            <a:off x="5886062" y="2172663"/>
            <a:ext cx="885987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cs typeface="Consolas" panose="020B0609020204030204" pitchFamily="49" charset="0"/>
              </a:rPr>
              <a:t>2 log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5AB3F79-DA3E-0A4B-830C-FBFEAA947F18}"/>
                  </a:ext>
                </a:extLst>
              </p:cNvPr>
              <p:cNvSpPr txBox="1"/>
              <p:nvPr/>
            </p:nvSpPr>
            <p:spPr>
              <a:xfrm>
                <a:off x="2297668" y="3466382"/>
                <a:ext cx="3588394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5AB3F79-DA3E-0A4B-830C-FBFEAA947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668" y="3466382"/>
                <a:ext cx="3588394" cy="976614"/>
              </a:xfrm>
              <a:prstGeom prst="rect">
                <a:avLst/>
              </a:prstGeom>
              <a:blipFill>
                <a:blip r:embed="rId3"/>
                <a:stretch>
                  <a:fillRect l="-18021" t="-209211" b="-298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694B8BCB-C206-B649-98CF-9F645A1FACA8}"/>
              </a:ext>
            </a:extLst>
          </p:cNvPr>
          <p:cNvGrpSpPr/>
          <p:nvPr/>
        </p:nvGrpSpPr>
        <p:grpSpPr>
          <a:xfrm>
            <a:off x="3935551" y="5924343"/>
            <a:ext cx="3267682" cy="774961"/>
            <a:chOff x="812196" y="5610395"/>
            <a:chExt cx="4175557" cy="990272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9EADE08-EC97-744C-9FFB-77C197939014}"/>
                </a:ext>
              </a:extLst>
            </p:cNvPr>
            <p:cNvSpPr/>
            <p:nvPr/>
          </p:nvSpPr>
          <p:spPr>
            <a:xfrm>
              <a:off x="812196" y="5610395"/>
              <a:ext cx="4175557" cy="9902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EF6B59A4-FE85-014A-8D91-E3B5F4A0E293}"/>
                </a:ext>
              </a:extLst>
            </p:cNvPr>
            <p:cNvSpPr/>
            <p:nvPr/>
          </p:nvSpPr>
          <p:spPr>
            <a:xfrm>
              <a:off x="969636" y="5716987"/>
              <a:ext cx="777087" cy="777087"/>
            </a:xfrm>
            <a:prstGeom prst="roundRect">
              <a:avLst>
                <a:gd name="adj" fmla="val 330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i="1" dirty="0">
                  <a:latin typeface="Montserrat ExtraBold" pitchFamily="2" charset="77"/>
                </a:rPr>
                <a:t>2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0890F1B-7CF6-914D-BAB0-04586C114FD3}"/>
                </a:ext>
              </a:extLst>
            </p:cNvPr>
            <p:cNvSpPr txBox="1"/>
            <p:nvPr/>
          </p:nvSpPr>
          <p:spPr>
            <a:xfrm>
              <a:off x="1904163" y="5872918"/>
              <a:ext cx="2825526" cy="511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Constant size Input</a:t>
              </a: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06633126-1F03-3F48-A50B-CEBD07114427}"/>
              </a:ext>
            </a:extLst>
          </p:cNvPr>
          <p:cNvSpPr txBox="1"/>
          <p:nvPr/>
        </p:nvSpPr>
        <p:spPr>
          <a:xfrm>
            <a:off x="7285187" y="5988657"/>
            <a:ext cx="2889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Don’t forget your old friends, the 3 recursive patterns!</a:t>
            </a:r>
          </a:p>
        </p:txBody>
      </p:sp>
    </p:spTree>
    <p:extLst>
      <p:ext uri="{BB962C8B-B14F-4D97-AF65-F5344CB8AC3E}">
        <p14:creationId xmlns:p14="http://schemas.microsoft.com/office/powerpoint/2010/main" val="397262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3" grpId="0"/>
      <p:bldP spid="18" grpId="0"/>
      <p:bldP spid="24" grpId="0"/>
      <p:bldP spid="80" grpId="0"/>
      <p:bldP spid="81" grpId="0"/>
      <p:bldP spid="82" grpId="0"/>
      <p:bldP spid="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A547-C972-46CD-8018-1CD28D95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3879B-191D-4A9D-B3BB-CB94A4FCD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There’s more than one way to divide!</a:t>
            </a:r>
          </a:p>
          <a:p>
            <a:r>
              <a:rPr lang="en-US" dirty="0" err="1"/>
              <a:t>Mergesort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Split into two arrays. </a:t>
            </a:r>
          </a:p>
          <a:p>
            <a:pPr lvl="1"/>
            <a:r>
              <a:rPr lang="en-US" dirty="0"/>
              <a:t>Elements that just happened to be on the left and that happened to be on the right.</a:t>
            </a:r>
          </a:p>
          <a:p>
            <a:endParaRPr lang="en-US" dirty="0"/>
          </a:p>
          <a:p>
            <a:r>
              <a:rPr lang="en-US" dirty="0"/>
              <a:t>Quicksort:</a:t>
            </a:r>
          </a:p>
          <a:p>
            <a:pPr lvl="1"/>
            <a:r>
              <a:rPr lang="en-US" dirty="0"/>
              <a:t>Split into two arrays.</a:t>
            </a:r>
          </a:p>
          <a:p>
            <a:pPr lvl="1"/>
            <a:r>
              <a:rPr lang="en-US" dirty="0"/>
              <a:t>Roughly, elements that are “small” and elements that are “large”</a:t>
            </a:r>
          </a:p>
          <a:p>
            <a:pPr lvl="1"/>
            <a:r>
              <a:rPr lang="en-US" dirty="0"/>
              <a:t>How to define “small” and “large”? Choose a “</a:t>
            </a:r>
            <a:r>
              <a:rPr lang="en-US" b="1" dirty="0">
                <a:solidFill>
                  <a:schemeClr val="accent3"/>
                </a:solidFill>
              </a:rPr>
              <a:t>pivot</a:t>
            </a:r>
            <a:r>
              <a:rPr lang="en-US" dirty="0"/>
              <a:t>” value in the array that will </a:t>
            </a:r>
            <a:r>
              <a:rPr lang="en-US" b="1" dirty="0">
                <a:solidFill>
                  <a:schemeClr val="accent3"/>
                </a:solidFill>
              </a:rPr>
              <a:t>partition</a:t>
            </a:r>
            <a:r>
              <a:rPr lang="en-US" dirty="0"/>
              <a:t> the two arrays!</a:t>
            </a:r>
          </a:p>
        </p:txBody>
      </p:sp>
    </p:spTree>
    <p:extLst>
      <p:ext uri="{BB962C8B-B14F-4D97-AF65-F5344CB8AC3E}">
        <p14:creationId xmlns:p14="http://schemas.microsoft.com/office/powerpoint/2010/main" val="397155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B10B-7148-9548-A595-D1BD3DB2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9A665-1DB0-814A-AEC5-5549CDC5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6830A-3945-784E-948A-01577994C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4AF644-5C7B-1C4C-B9FC-4514C0296FD9}"/>
              </a:ext>
            </a:extLst>
          </p:cNvPr>
          <p:cNvSpPr txBox="1"/>
          <p:nvPr/>
        </p:nvSpPr>
        <p:spPr>
          <a:xfrm>
            <a:off x="8360632" y="2916173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In-practice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DED86B-D33B-E44F-8A80-E9D442B94B96}"/>
                  </a:ext>
                </a:extLst>
              </p:cNvPr>
              <p:cNvSpPr txBox="1"/>
              <p:nvPr/>
            </p:nvSpPr>
            <p:spPr>
              <a:xfrm>
                <a:off x="10561171" y="2920553"/>
                <a:ext cx="1249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DED86B-D33B-E44F-8A80-E9D442B94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171" y="2920553"/>
                <a:ext cx="1249829" cy="369332"/>
              </a:xfrm>
              <a:prstGeom prst="rect">
                <a:avLst/>
              </a:prstGeom>
              <a:blipFill>
                <a:blip r:embed="rId2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FE6A97-E292-D245-B7DC-95BE7280D95C}"/>
                  </a:ext>
                </a:extLst>
              </p:cNvPr>
              <p:cNvSpPr txBox="1"/>
              <p:nvPr/>
            </p:nvSpPr>
            <p:spPr>
              <a:xfrm>
                <a:off x="10602047" y="3455264"/>
                <a:ext cx="7176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FE6A97-E292-D245-B7DC-95BE7280D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2047" y="3455264"/>
                <a:ext cx="717632" cy="369332"/>
              </a:xfrm>
              <a:prstGeom prst="rect">
                <a:avLst/>
              </a:prstGeom>
              <a:blipFill>
                <a:blip r:embed="rId3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3935A62-EEFD-9043-AC53-F7FB7C5D9EE0}"/>
              </a:ext>
            </a:extLst>
          </p:cNvPr>
          <p:cNvSpPr txBox="1"/>
          <p:nvPr/>
        </p:nvSpPr>
        <p:spPr>
          <a:xfrm>
            <a:off x="10602046" y="453794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D78739-141F-7B42-B661-143026496639}"/>
              </a:ext>
            </a:extLst>
          </p:cNvPr>
          <p:cNvSpPr txBox="1"/>
          <p:nvPr/>
        </p:nvSpPr>
        <p:spPr>
          <a:xfrm>
            <a:off x="10616745" y="5072657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A8B3B6-17D0-5B42-915D-4648B720FEEE}"/>
                  </a:ext>
                </a:extLst>
              </p:cNvPr>
              <p:cNvSpPr txBox="1"/>
              <p:nvPr/>
            </p:nvSpPr>
            <p:spPr>
              <a:xfrm>
                <a:off x="10558287" y="4016585"/>
                <a:ext cx="1249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A8B3B6-17D0-5B42-915D-4648B720F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287" y="4016585"/>
                <a:ext cx="1249829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BA1BC42-ACFB-1742-B8ED-1916C81AE6CB}"/>
              </a:ext>
            </a:extLst>
          </p:cNvPr>
          <p:cNvSpPr txBox="1"/>
          <p:nvPr/>
        </p:nvSpPr>
        <p:spPr>
          <a:xfrm>
            <a:off x="4622694" y="2916173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In-practice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76F4F5-C3E8-8F41-81AA-D91840D2177D}"/>
                  </a:ext>
                </a:extLst>
              </p:cNvPr>
              <p:cNvSpPr txBox="1"/>
              <p:nvPr/>
            </p:nvSpPr>
            <p:spPr>
              <a:xfrm>
                <a:off x="6823233" y="2920553"/>
                <a:ext cx="818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76F4F5-C3E8-8F41-81AA-D91840D21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233" y="2920553"/>
                <a:ext cx="818686" cy="369332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85BD1-4939-4740-946D-BBFA7665D010}"/>
                  </a:ext>
                </a:extLst>
              </p:cNvPr>
              <p:cNvSpPr txBox="1"/>
              <p:nvPr/>
            </p:nvSpPr>
            <p:spPr>
              <a:xfrm>
                <a:off x="6864109" y="3455264"/>
                <a:ext cx="7377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85BD1-4939-4740-946D-BBFA7665D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109" y="3455264"/>
                <a:ext cx="737702" cy="369332"/>
              </a:xfrm>
              <a:prstGeom prst="rect">
                <a:avLst/>
              </a:prstGeom>
              <a:blipFill>
                <a:blip r:embed="rId6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B6A1116-3AB3-4D4C-8300-A17B24D3172C}"/>
              </a:ext>
            </a:extLst>
          </p:cNvPr>
          <p:cNvSpPr txBox="1"/>
          <p:nvPr/>
        </p:nvSpPr>
        <p:spPr>
          <a:xfrm>
            <a:off x="6864108" y="4537946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3E2449-EA70-0241-8CA4-D29247DF2E78}"/>
              </a:ext>
            </a:extLst>
          </p:cNvPr>
          <p:cNvSpPr txBox="1"/>
          <p:nvPr/>
        </p:nvSpPr>
        <p:spPr>
          <a:xfrm>
            <a:off x="6878807" y="5072657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22422D-941F-9144-BD02-70C2324296A1}"/>
                  </a:ext>
                </a:extLst>
              </p:cNvPr>
              <p:cNvSpPr txBox="1"/>
              <p:nvPr/>
            </p:nvSpPr>
            <p:spPr>
              <a:xfrm>
                <a:off x="6820349" y="4016585"/>
                <a:ext cx="818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22422D-941F-9144-BD02-70C232429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349" y="4016585"/>
                <a:ext cx="818686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1B08E26-B171-E54F-87A8-850E9DF4E784}"/>
              </a:ext>
            </a:extLst>
          </p:cNvPr>
          <p:cNvSpPr txBox="1"/>
          <p:nvPr/>
        </p:nvSpPr>
        <p:spPr>
          <a:xfrm>
            <a:off x="1223674" y="2916173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In-practice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820387-8651-8344-9CB0-48B825F7B112}"/>
                  </a:ext>
                </a:extLst>
              </p:cNvPr>
              <p:cNvSpPr txBox="1"/>
              <p:nvPr/>
            </p:nvSpPr>
            <p:spPr>
              <a:xfrm>
                <a:off x="3424213" y="2920553"/>
                <a:ext cx="818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820387-8651-8344-9CB0-48B825F7B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213" y="2920553"/>
                <a:ext cx="818686" cy="369332"/>
              </a:xfrm>
              <a:prstGeom prst="rect">
                <a:avLst/>
              </a:prstGeom>
              <a:blipFill>
                <a:blip r:embed="rId8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40F639-93CB-084B-9B1D-0D10AA2CD454}"/>
                  </a:ext>
                </a:extLst>
              </p:cNvPr>
              <p:cNvSpPr txBox="1"/>
              <p:nvPr/>
            </p:nvSpPr>
            <p:spPr>
              <a:xfrm>
                <a:off x="3465089" y="3455264"/>
                <a:ext cx="818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40F639-93CB-084B-9B1D-0D10AA2CD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089" y="3455264"/>
                <a:ext cx="818686" cy="369332"/>
              </a:xfrm>
              <a:prstGeom prst="rect">
                <a:avLst/>
              </a:prstGeom>
              <a:blipFill>
                <a:blip r:embed="rId9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2D2BCA9-997D-694C-83E8-128BD04DD3F9}"/>
              </a:ext>
            </a:extLst>
          </p:cNvPr>
          <p:cNvSpPr txBox="1"/>
          <p:nvPr/>
        </p:nvSpPr>
        <p:spPr>
          <a:xfrm>
            <a:off x="3465088" y="453794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65DDC0-E183-C140-9370-6F484E0DA55F}"/>
              </a:ext>
            </a:extLst>
          </p:cNvPr>
          <p:cNvSpPr txBox="1"/>
          <p:nvPr/>
        </p:nvSpPr>
        <p:spPr>
          <a:xfrm>
            <a:off x="3479787" y="5072657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3AD3E1-3F4F-6642-937A-73524F3283BC}"/>
                  </a:ext>
                </a:extLst>
              </p:cNvPr>
              <p:cNvSpPr txBox="1"/>
              <p:nvPr/>
            </p:nvSpPr>
            <p:spPr>
              <a:xfrm>
                <a:off x="3421329" y="4016585"/>
                <a:ext cx="818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3AD3E1-3F4F-6642-937A-73524F328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329" y="4016585"/>
                <a:ext cx="818686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D8C5ACA4-13AA-9443-A13E-6574D5CFE7A6}"/>
              </a:ext>
            </a:extLst>
          </p:cNvPr>
          <p:cNvSpPr txBox="1"/>
          <p:nvPr/>
        </p:nvSpPr>
        <p:spPr>
          <a:xfrm>
            <a:off x="1392713" y="2011359"/>
            <a:ext cx="2492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Selection Sort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E66A38-4F4E-664D-AA73-D2C6D5D3F330}"/>
              </a:ext>
            </a:extLst>
          </p:cNvPr>
          <p:cNvSpPr txBox="1"/>
          <p:nvPr/>
        </p:nvSpPr>
        <p:spPr>
          <a:xfrm>
            <a:off x="4911751" y="2011359"/>
            <a:ext cx="2456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Insertion Sort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1B131C-0F27-A448-81A4-BFDCC63E740E}"/>
              </a:ext>
            </a:extLst>
          </p:cNvPr>
          <p:cNvSpPr txBox="1"/>
          <p:nvPr/>
        </p:nvSpPr>
        <p:spPr>
          <a:xfrm>
            <a:off x="9031503" y="2011359"/>
            <a:ext cx="1837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Heap Sort</a:t>
            </a:r>
          </a:p>
        </p:txBody>
      </p:sp>
    </p:spTree>
    <p:extLst>
      <p:ext uri="{BB962C8B-B14F-4D97-AF65-F5344CB8AC3E}">
        <p14:creationId xmlns:p14="http://schemas.microsoft.com/office/powerpoint/2010/main" val="131517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5C4E8E-BE82-634D-8EF2-3C3CE0B5D675}"/>
              </a:ext>
            </a:extLst>
          </p:cNvPr>
          <p:cNvGraphicFramePr>
            <a:graphicFrameLocks noGrp="1"/>
          </p:cNvGraphicFramePr>
          <p:nvPr/>
        </p:nvGraphicFramePr>
        <p:xfrm>
          <a:off x="7097711" y="2355198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774910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176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77286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C797CFA-F5E4-4AF0-A192-70884741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462"/>
            <a:ext cx="10515600" cy="762635"/>
          </a:xfrm>
        </p:spPr>
        <p:txBody>
          <a:bodyPr/>
          <a:lstStyle/>
          <a:p>
            <a:r>
              <a:rPr lang="en-US" dirty="0"/>
              <a:t>Quick Sort (v1)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58B984-31D8-457C-A225-F6688A1F80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98894" y="1455571"/>
          <a:ext cx="80637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C8E1364-6594-4321-81E9-E31ACFC907E3}"/>
              </a:ext>
            </a:extLst>
          </p:cNvPr>
          <p:cNvSpPr txBox="1"/>
          <p:nvPr/>
        </p:nvSpPr>
        <p:spPr>
          <a:xfrm>
            <a:off x="2472338" y="1455571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Divide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78FB6CDE-E90A-4DA2-BFF8-13E3B6148CC6}"/>
              </a:ext>
            </a:extLst>
          </p:cNvPr>
          <p:cNvGraphicFramePr>
            <a:graphicFrameLocks/>
          </p:cNvGraphicFramePr>
          <p:nvPr/>
        </p:nvGraphicFramePr>
        <p:xfrm>
          <a:off x="2652438" y="2352882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C82347A2-3207-43E3-89D0-EE3912B5C305}"/>
              </a:ext>
            </a:extLst>
          </p:cNvPr>
          <p:cNvGraphicFramePr>
            <a:graphicFrameLocks/>
          </p:cNvGraphicFramePr>
          <p:nvPr/>
        </p:nvGraphicFramePr>
        <p:xfrm>
          <a:off x="8539554" y="2375672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100F61E7-ADAD-4FBA-892F-51EE0BC098F9}"/>
              </a:ext>
            </a:extLst>
          </p:cNvPr>
          <p:cNvGraphicFramePr>
            <a:graphicFrameLocks/>
          </p:cNvGraphicFramePr>
          <p:nvPr/>
        </p:nvGraphicFramePr>
        <p:xfrm>
          <a:off x="2359262" y="4928783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ECBAF41D-1C61-4994-B38C-02A6CCF9595D}"/>
              </a:ext>
            </a:extLst>
          </p:cNvPr>
          <p:cNvGraphicFramePr>
            <a:graphicFrameLocks/>
          </p:cNvGraphicFramePr>
          <p:nvPr/>
        </p:nvGraphicFramePr>
        <p:xfrm>
          <a:off x="3248515" y="5792362"/>
          <a:ext cx="80637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A251D6E-503E-45BB-8BD9-8C1BD2D14854}"/>
              </a:ext>
            </a:extLst>
          </p:cNvPr>
          <p:cNvSpPr txBox="1"/>
          <p:nvPr/>
        </p:nvSpPr>
        <p:spPr>
          <a:xfrm>
            <a:off x="2472338" y="4630048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Combine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1B5C08-6070-4763-AF6A-3F152C4464E4}"/>
              </a:ext>
            </a:extLst>
          </p:cNvPr>
          <p:cNvCxnSpPr>
            <a:cxnSpLocks/>
            <a:stCxn id="7" idx="2"/>
            <a:endCxn id="9" idx="3"/>
          </p:cNvCxnSpPr>
          <p:nvPr/>
        </p:nvCxnSpPr>
        <p:spPr>
          <a:xfrm flipH="1">
            <a:off x="6684306" y="2197251"/>
            <a:ext cx="546456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75E889-2AD1-4664-A900-863ED52F1CA6}"/>
              </a:ext>
            </a:extLst>
          </p:cNvPr>
          <p:cNvCxnSpPr>
            <a:cxnSpLocks/>
            <a:stCxn id="7" idx="2"/>
            <a:endCxn id="10" idx="1"/>
          </p:cNvCxnSpPr>
          <p:nvPr/>
        </p:nvCxnSpPr>
        <p:spPr>
          <a:xfrm>
            <a:off x="7230762" y="2197251"/>
            <a:ext cx="1308792" cy="54926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5BBDDF-DD25-4DA2-81E7-A40BAB6F848C}"/>
              </a:ext>
            </a:extLst>
          </p:cNvPr>
          <p:cNvCxnSpPr>
            <a:cxnSpLocks/>
          </p:cNvCxnSpPr>
          <p:nvPr/>
        </p:nvCxnSpPr>
        <p:spPr>
          <a:xfrm>
            <a:off x="6391130" y="5665383"/>
            <a:ext cx="861932" cy="46560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079924-DE0C-4B93-8068-BF2A6A06176A}"/>
              </a:ext>
            </a:extLst>
          </p:cNvPr>
          <p:cNvCxnSpPr>
            <a:cxnSpLocks/>
          </p:cNvCxnSpPr>
          <p:nvPr/>
        </p:nvCxnSpPr>
        <p:spPr>
          <a:xfrm flipH="1">
            <a:off x="7280383" y="5670463"/>
            <a:ext cx="766078" cy="46994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733E37-1025-3B4F-9E90-73F72D4FD957}"/>
              </a:ext>
            </a:extLst>
          </p:cNvPr>
          <p:cNvGraphicFramePr>
            <a:graphicFrameLocks noGrp="1"/>
          </p:cNvGraphicFramePr>
          <p:nvPr/>
        </p:nvGraphicFramePr>
        <p:xfrm>
          <a:off x="2472338" y="364063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91D9F15-F847-9C41-A6B7-341ED2FD58E8}"/>
              </a:ext>
            </a:extLst>
          </p:cNvPr>
          <p:cNvGraphicFramePr>
            <a:graphicFrameLocks noGrp="1"/>
          </p:cNvGraphicFramePr>
          <p:nvPr/>
        </p:nvGraphicFramePr>
        <p:xfrm>
          <a:off x="3689609" y="364063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D0833CE-16C5-C649-9304-F7A39D859F8E}"/>
              </a:ext>
            </a:extLst>
          </p:cNvPr>
          <p:cNvGraphicFramePr>
            <a:graphicFrameLocks noGrp="1"/>
          </p:cNvGraphicFramePr>
          <p:nvPr/>
        </p:nvGraphicFramePr>
        <p:xfrm>
          <a:off x="4906880" y="3640639"/>
          <a:ext cx="1007967" cy="785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41421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55C07F0-CE10-0949-A4DF-8E333633AD56}"/>
              </a:ext>
            </a:extLst>
          </p:cNvPr>
          <p:cNvGraphicFramePr>
            <a:graphicFrameLocks noGrp="1"/>
          </p:cNvGraphicFramePr>
          <p:nvPr/>
        </p:nvGraphicFramePr>
        <p:xfrm>
          <a:off x="6124151" y="364063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18D6ABB5-6542-3644-A618-B3C831734B7C}"/>
              </a:ext>
            </a:extLst>
          </p:cNvPr>
          <p:cNvGraphicFramePr>
            <a:graphicFrameLocks noGrp="1"/>
          </p:cNvGraphicFramePr>
          <p:nvPr/>
        </p:nvGraphicFramePr>
        <p:xfrm>
          <a:off x="7322283" y="3643948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EA78902-E67B-3A4D-88C1-25E9B0DFDFA7}"/>
              </a:ext>
            </a:extLst>
          </p:cNvPr>
          <p:cNvGraphicFramePr>
            <a:graphicFrameLocks noGrp="1"/>
          </p:cNvGraphicFramePr>
          <p:nvPr/>
        </p:nvGraphicFramePr>
        <p:xfrm>
          <a:off x="8539554" y="3643948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33" name="Content Placeholder 6">
            <a:extLst>
              <a:ext uri="{FF2B5EF4-FFF2-40B4-BE49-F238E27FC236}">
                <a16:creationId xmlns:a16="http://schemas.microsoft.com/office/drawing/2014/main" id="{5A67F018-8E4E-4E46-8D7F-931BD47B17B6}"/>
              </a:ext>
            </a:extLst>
          </p:cNvPr>
          <p:cNvGraphicFramePr>
            <a:graphicFrameLocks/>
          </p:cNvGraphicFramePr>
          <p:nvPr/>
        </p:nvGraphicFramePr>
        <p:xfrm>
          <a:off x="8046461" y="4932698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63D940A4-101F-C24F-91CB-91B0B8697721}"/>
              </a:ext>
            </a:extLst>
          </p:cNvPr>
          <p:cNvGraphicFramePr>
            <a:graphicFrameLocks noGrp="1"/>
          </p:cNvGraphicFramePr>
          <p:nvPr/>
        </p:nvGraphicFramePr>
        <p:xfrm>
          <a:off x="9756825" y="364063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2FEE31A3-8035-2F46-B4EC-B49103BD43E5}"/>
              </a:ext>
            </a:extLst>
          </p:cNvPr>
          <p:cNvGraphicFramePr>
            <a:graphicFrameLocks noGrp="1"/>
          </p:cNvGraphicFramePr>
          <p:nvPr/>
        </p:nvGraphicFramePr>
        <p:xfrm>
          <a:off x="10974096" y="364063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6EA29237-AD40-DA48-8F15-05D046093474}"/>
              </a:ext>
            </a:extLst>
          </p:cNvPr>
          <p:cNvSpPr txBox="1"/>
          <p:nvPr/>
        </p:nvSpPr>
        <p:spPr>
          <a:xfrm>
            <a:off x="7045949" y="317408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A95785-9B28-F442-AD7E-AE5274227555}"/>
              </a:ext>
            </a:extLst>
          </p:cNvPr>
          <p:cNvSpPr txBox="1"/>
          <p:nvPr/>
        </p:nvSpPr>
        <p:spPr>
          <a:xfrm>
            <a:off x="7045949" y="454449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10BA01-5FB5-FD46-A5CD-84B6403164F1}"/>
              </a:ext>
            </a:extLst>
          </p:cNvPr>
          <p:cNvSpPr txBox="1"/>
          <p:nvPr/>
        </p:nvSpPr>
        <p:spPr>
          <a:xfrm>
            <a:off x="2472338" y="3312648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trike="sngStrike" dirty="0">
                <a:solidFill>
                  <a:schemeClr val="accent4"/>
                </a:solidFill>
              </a:rPr>
              <a:t>Conquer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D37737-5EAE-2C48-A494-D1CEE368492C}"/>
              </a:ext>
            </a:extLst>
          </p:cNvPr>
          <p:cNvSpPr txBox="1"/>
          <p:nvPr/>
        </p:nvSpPr>
        <p:spPr>
          <a:xfrm>
            <a:off x="177047" y="1735586"/>
            <a:ext cx="2202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a “pivot” element, partition array relative to it!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96F550-F54D-C241-8C37-0EA0CF1BA38A}"/>
              </a:ext>
            </a:extLst>
          </p:cNvPr>
          <p:cNvSpPr txBox="1"/>
          <p:nvPr/>
        </p:nvSpPr>
        <p:spPr>
          <a:xfrm>
            <a:off x="177047" y="3608101"/>
            <a:ext cx="2105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Again, no extra conquer step needed!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E94F57-C49C-404A-A80F-6B17C3C56067}"/>
              </a:ext>
            </a:extLst>
          </p:cNvPr>
          <p:cNvSpPr txBox="1"/>
          <p:nvPr/>
        </p:nvSpPr>
        <p:spPr>
          <a:xfrm>
            <a:off x="177047" y="5285429"/>
            <a:ext cx="2105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Simply concatenate the now-sorted arrays!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872882-0653-844D-AF67-A94362ECF6D6}"/>
              </a:ext>
            </a:extLst>
          </p:cNvPr>
          <p:cNvGrpSpPr/>
          <p:nvPr/>
        </p:nvGrpSpPr>
        <p:grpSpPr>
          <a:xfrm>
            <a:off x="3206253" y="1461856"/>
            <a:ext cx="949986" cy="859259"/>
            <a:chOff x="5562432" y="861965"/>
            <a:chExt cx="949986" cy="859259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2F54BD-C6A0-3549-828F-ACEAD3FE2CBB}"/>
                </a:ext>
              </a:extLst>
            </p:cNvPr>
            <p:cNvSpPr/>
            <p:nvPr/>
          </p:nvSpPr>
          <p:spPr>
            <a:xfrm>
              <a:off x="5714696" y="1075765"/>
              <a:ext cx="645459" cy="645459"/>
            </a:xfrm>
            <a:prstGeom prst="ellipse">
              <a:avLst/>
            </a:prstGeom>
            <a:noFill/>
            <a:ln w="152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3F9CA3CE-F963-4F4D-ACEC-E075EBC246D8}"/>
                </a:ext>
              </a:extLst>
            </p:cNvPr>
            <p:cNvSpPr/>
            <p:nvPr/>
          </p:nvSpPr>
          <p:spPr>
            <a:xfrm>
              <a:off x="5562432" y="861965"/>
              <a:ext cx="949986" cy="23515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pc="200" dirty="0"/>
                <a:t>PIVOT</a:t>
              </a: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7012E8F-8F9F-D341-B836-5CA366DA44BE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7230762" y="2197251"/>
            <a:ext cx="91521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FE54E680-2A37-2E42-972C-CD702582F138}"/>
              </a:ext>
            </a:extLst>
          </p:cNvPr>
          <p:cNvGraphicFramePr>
            <a:graphicFrameLocks noGrp="1"/>
          </p:cNvGraphicFramePr>
          <p:nvPr/>
        </p:nvGraphicFramePr>
        <p:xfrm>
          <a:off x="6762739" y="4917126"/>
          <a:ext cx="1007967" cy="764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9846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40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B0F6A26-5BA3-1A44-90A1-D53A2CEABE53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7266722" y="5681346"/>
            <a:ext cx="1" cy="342204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545EA7AA-7491-E147-B0BF-A4F9D17314B4}"/>
              </a:ext>
            </a:extLst>
          </p:cNvPr>
          <p:cNvSpPr/>
          <p:nvPr/>
        </p:nvSpPr>
        <p:spPr>
          <a:xfrm>
            <a:off x="6965505" y="242675"/>
            <a:ext cx="522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https://www.youtube.com/watch?v=ywWBy6J5gz8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9692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5C4E8E-BE82-634D-8EF2-3C3CE0B5D675}"/>
              </a:ext>
            </a:extLst>
          </p:cNvPr>
          <p:cNvGraphicFramePr>
            <a:graphicFrameLocks noGrp="1"/>
          </p:cNvGraphicFramePr>
          <p:nvPr/>
        </p:nvGraphicFramePr>
        <p:xfrm>
          <a:off x="7097711" y="2355198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774910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176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77286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C797CFA-F5E4-4AF0-A192-70884741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462"/>
            <a:ext cx="10515600" cy="762635"/>
          </a:xfrm>
        </p:spPr>
        <p:txBody>
          <a:bodyPr/>
          <a:lstStyle/>
          <a:p>
            <a:r>
              <a:rPr lang="en-US" dirty="0"/>
              <a:t>Quick Sort (v1): Divide Step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58B984-31D8-457C-A225-F6688A1F80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98894" y="1455571"/>
          <a:ext cx="80637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C8E1364-6594-4321-81E9-E31ACFC907E3}"/>
              </a:ext>
            </a:extLst>
          </p:cNvPr>
          <p:cNvSpPr txBox="1"/>
          <p:nvPr/>
        </p:nvSpPr>
        <p:spPr>
          <a:xfrm>
            <a:off x="2510093" y="1314764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Divide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78FB6CDE-E90A-4DA2-BFF8-13E3B6148CC6}"/>
              </a:ext>
            </a:extLst>
          </p:cNvPr>
          <p:cNvGraphicFramePr>
            <a:graphicFrameLocks/>
          </p:cNvGraphicFramePr>
          <p:nvPr/>
        </p:nvGraphicFramePr>
        <p:xfrm>
          <a:off x="2652438" y="2352882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C82347A2-3207-43E3-89D0-EE3912B5C305}"/>
              </a:ext>
            </a:extLst>
          </p:cNvPr>
          <p:cNvGraphicFramePr>
            <a:graphicFrameLocks/>
          </p:cNvGraphicFramePr>
          <p:nvPr/>
        </p:nvGraphicFramePr>
        <p:xfrm>
          <a:off x="8539554" y="2375672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1B5C08-6070-4763-AF6A-3F152C4464E4}"/>
              </a:ext>
            </a:extLst>
          </p:cNvPr>
          <p:cNvCxnSpPr>
            <a:cxnSpLocks/>
            <a:stCxn id="7" idx="2"/>
            <a:endCxn id="9" idx="3"/>
          </p:cNvCxnSpPr>
          <p:nvPr/>
        </p:nvCxnSpPr>
        <p:spPr>
          <a:xfrm flipH="1">
            <a:off x="6684306" y="2197251"/>
            <a:ext cx="546456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75E889-2AD1-4664-A900-863ED52F1CA6}"/>
              </a:ext>
            </a:extLst>
          </p:cNvPr>
          <p:cNvCxnSpPr>
            <a:cxnSpLocks/>
            <a:stCxn id="7" idx="2"/>
            <a:endCxn id="10" idx="1"/>
          </p:cNvCxnSpPr>
          <p:nvPr/>
        </p:nvCxnSpPr>
        <p:spPr>
          <a:xfrm>
            <a:off x="7230762" y="2197251"/>
            <a:ext cx="1308792" cy="54926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BD37737-5EAE-2C48-A494-D1CEE368492C}"/>
              </a:ext>
            </a:extLst>
          </p:cNvPr>
          <p:cNvSpPr txBox="1"/>
          <p:nvPr/>
        </p:nvSpPr>
        <p:spPr>
          <a:xfrm>
            <a:off x="177047" y="1735586"/>
            <a:ext cx="24492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Recursive Case: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a “pivot” element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Partition: linear scan through array, add smaller elements to one array and larger elements to another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Recursively partition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872882-0653-844D-AF67-A94362ECF6D6}"/>
              </a:ext>
            </a:extLst>
          </p:cNvPr>
          <p:cNvGrpSpPr/>
          <p:nvPr/>
        </p:nvGrpSpPr>
        <p:grpSpPr>
          <a:xfrm>
            <a:off x="3235243" y="1472711"/>
            <a:ext cx="949986" cy="859259"/>
            <a:chOff x="5562432" y="861965"/>
            <a:chExt cx="949986" cy="859259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2F54BD-C6A0-3549-828F-ACEAD3FE2CBB}"/>
                </a:ext>
              </a:extLst>
            </p:cNvPr>
            <p:cNvSpPr/>
            <p:nvPr/>
          </p:nvSpPr>
          <p:spPr>
            <a:xfrm>
              <a:off x="5714696" y="1075765"/>
              <a:ext cx="645459" cy="645459"/>
            </a:xfrm>
            <a:prstGeom prst="ellipse">
              <a:avLst/>
            </a:prstGeom>
            <a:noFill/>
            <a:ln w="152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3F9CA3CE-F963-4F4D-ACEC-E075EBC246D8}"/>
                </a:ext>
              </a:extLst>
            </p:cNvPr>
            <p:cNvSpPr/>
            <p:nvPr/>
          </p:nvSpPr>
          <p:spPr>
            <a:xfrm>
              <a:off x="5562432" y="861965"/>
              <a:ext cx="949986" cy="23515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pc="200" dirty="0"/>
                <a:t>PIVOT</a:t>
              </a: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7012E8F-8F9F-D341-B836-5CA366DA44BE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7230762" y="2197251"/>
            <a:ext cx="91521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22D4F1C-C2CB-4142-9574-772DE1F0BCDC}"/>
              </a:ext>
            </a:extLst>
          </p:cNvPr>
          <p:cNvSpPr txBox="1"/>
          <p:nvPr/>
        </p:nvSpPr>
        <p:spPr>
          <a:xfrm>
            <a:off x="177046" y="4515505"/>
            <a:ext cx="2360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 Case: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array hits size 1, stop dividing.</a:t>
            </a:r>
          </a:p>
        </p:txBody>
      </p:sp>
      <p:graphicFrame>
        <p:nvGraphicFramePr>
          <p:cNvPr id="37" name="Content Placeholder 6">
            <a:extLst>
              <a:ext uri="{FF2B5EF4-FFF2-40B4-BE49-F238E27FC236}">
                <a16:creationId xmlns:a16="http://schemas.microsoft.com/office/drawing/2014/main" id="{DF8F076C-786D-144B-8F87-0523370775B5}"/>
              </a:ext>
            </a:extLst>
          </p:cNvPr>
          <p:cNvGraphicFramePr>
            <a:graphicFrameLocks/>
          </p:cNvGraphicFramePr>
          <p:nvPr/>
        </p:nvGraphicFramePr>
        <p:xfrm>
          <a:off x="5214828" y="3429000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659FB3-1897-1D44-9B34-6DBC61863816}"/>
              </a:ext>
            </a:extLst>
          </p:cNvPr>
          <p:cNvGraphicFramePr>
            <a:graphicFrameLocks noGrp="1"/>
          </p:cNvGraphicFramePr>
          <p:nvPr/>
        </p:nvGraphicFramePr>
        <p:xfrm>
          <a:off x="2702269" y="3429000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226094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82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847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B60B7B-CDB6-B245-8862-C80F3761079B}"/>
              </a:ext>
            </a:extLst>
          </p:cNvPr>
          <p:cNvGraphicFramePr>
            <a:graphicFrameLocks noGrp="1"/>
          </p:cNvGraphicFramePr>
          <p:nvPr/>
        </p:nvGraphicFramePr>
        <p:xfrm>
          <a:off x="3947431" y="3429000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3741222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23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466689"/>
                  </a:ext>
                </a:extLst>
              </a:tr>
            </a:tbl>
          </a:graphicData>
        </a:graphic>
      </p:graphicFrame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F35F58A-B5D0-7849-AE1C-7D887D317CF4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3710236" y="3104997"/>
            <a:ext cx="546456" cy="6948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25DA282-0B6C-E043-95D1-E33A2CE729AA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4256692" y="3104997"/>
            <a:ext cx="958136" cy="6948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EBCF3A1-6BF7-5C4C-BB4C-FD808BD5C5D0}"/>
              </a:ext>
            </a:extLst>
          </p:cNvPr>
          <p:cNvCxnSpPr>
            <a:cxnSpLocks/>
          </p:cNvCxnSpPr>
          <p:nvPr/>
        </p:nvCxnSpPr>
        <p:spPr>
          <a:xfrm>
            <a:off x="4256692" y="3104997"/>
            <a:ext cx="0" cy="6948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568870E-987E-7C4E-8BCA-58DEE76B5A93}"/>
              </a:ext>
            </a:extLst>
          </p:cNvPr>
          <p:cNvGrpSpPr/>
          <p:nvPr/>
        </p:nvGrpSpPr>
        <p:grpSpPr>
          <a:xfrm>
            <a:off x="2677083" y="2375672"/>
            <a:ext cx="949986" cy="859259"/>
            <a:chOff x="5562432" y="861965"/>
            <a:chExt cx="949986" cy="859259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71FC3E7-A015-DF48-8854-7A196E710697}"/>
                </a:ext>
              </a:extLst>
            </p:cNvPr>
            <p:cNvSpPr/>
            <p:nvPr/>
          </p:nvSpPr>
          <p:spPr>
            <a:xfrm>
              <a:off x="5714696" y="1075765"/>
              <a:ext cx="645459" cy="645459"/>
            </a:xfrm>
            <a:prstGeom prst="ellipse">
              <a:avLst/>
            </a:prstGeom>
            <a:noFill/>
            <a:ln w="152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1EB469E2-1187-5F41-A2B1-623A63F81C14}"/>
                </a:ext>
              </a:extLst>
            </p:cNvPr>
            <p:cNvSpPr/>
            <p:nvPr/>
          </p:nvSpPr>
          <p:spPr>
            <a:xfrm>
              <a:off x="5562432" y="861965"/>
              <a:ext cx="949986" cy="23515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pc="200" dirty="0"/>
                <a:t>PIVOT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2757FBC-3FAB-4648-AE34-2045CEBEC859}"/>
              </a:ext>
            </a:extLst>
          </p:cNvPr>
          <p:cNvGrpSpPr/>
          <p:nvPr/>
        </p:nvGrpSpPr>
        <p:grpSpPr>
          <a:xfrm>
            <a:off x="8561788" y="2380648"/>
            <a:ext cx="949986" cy="859259"/>
            <a:chOff x="5562432" y="861965"/>
            <a:chExt cx="949986" cy="859259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C5A3A3B-8A73-864D-B86D-2CA2C9500E58}"/>
                </a:ext>
              </a:extLst>
            </p:cNvPr>
            <p:cNvSpPr/>
            <p:nvPr/>
          </p:nvSpPr>
          <p:spPr>
            <a:xfrm>
              <a:off x="5714696" y="1075765"/>
              <a:ext cx="645459" cy="645459"/>
            </a:xfrm>
            <a:prstGeom prst="ellipse">
              <a:avLst/>
            </a:prstGeom>
            <a:noFill/>
            <a:ln w="152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6ACC54E4-B8FA-1649-B08E-504CD5D9CB3B}"/>
                </a:ext>
              </a:extLst>
            </p:cNvPr>
            <p:cNvSpPr/>
            <p:nvPr/>
          </p:nvSpPr>
          <p:spPr>
            <a:xfrm>
              <a:off x="5562432" y="861965"/>
              <a:ext cx="949986" cy="23515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pc="200" dirty="0"/>
                <a:t>PIVOT</a:t>
              </a:r>
            </a:p>
          </p:txBody>
        </p:sp>
      </p:grpSp>
      <p:graphicFrame>
        <p:nvGraphicFramePr>
          <p:cNvPr id="57" name="Content Placeholder 6">
            <a:extLst>
              <a:ext uri="{FF2B5EF4-FFF2-40B4-BE49-F238E27FC236}">
                <a16:creationId xmlns:a16="http://schemas.microsoft.com/office/drawing/2014/main" id="{53CF7E45-1D60-1549-8629-0275F4494A36}"/>
              </a:ext>
            </a:extLst>
          </p:cNvPr>
          <p:cNvGraphicFramePr>
            <a:graphicFrameLocks/>
          </p:cNvGraphicFramePr>
          <p:nvPr/>
        </p:nvGraphicFramePr>
        <p:xfrm>
          <a:off x="8509503" y="3426404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C00021F-A8BD-4244-920E-D3BA2C8D3CFA}"/>
              </a:ext>
            </a:extLst>
          </p:cNvPr>
          <p:cNvGraphicFramePr>
            <a:graphicFrameLocks noGrp="1"/>
          </p:cNvGraphicFramePr>
          <p:nvPr/>
        </p:nvGraphicFramePr>
        <p:xfrm>
          <a:off x="10758646" y="3414770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02082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86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354253"/>
                  </a:ext>
                </a:extLst>
              </a:tr>
            </a:tbl>
          </a:graphicData>
        </a:graphic>
      </p:graphicFrame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F35FB73-2688-8F46-BC93-8524EBFD40C9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10250918" y="3117352"/>
            <a:ext cx="507728" cy="66825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DF23D36-E8C1-B343-8B39-F7280C6E3008}"/>
              </a:ext>
            </a:extLst>
          </p:cNvPr>
          <p:cNvCxnSpPr>
            <a:cxnSpLocks/>
          </p:cNvCxnSpPr>
          <p:nvPr/>
        </p:nvCxnSpPr>
        <p:spPr>
          <a:xfrm>
            <a:off x="10250918" y="3117352"/>
            <a:ext cx="0" cy="6948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5FB69C1-0AB9-8444-B9A1-12E9E61120E4}"/>
              </a:ext>
            </a:extLst>
          </p:cNvPr>
          <p:cNvGrpSpPr/>
          <p:nvPr/>
        </p:nvGrpSpPr>
        <p:grpSpPr>
          <a:xfrm>
            <a:off x="5238302" y="3442270"/>
            <a:ext cx="949986" cy="859259"/>
            <a:chOff x="5562432" y="861965"/>
            <a:chExt cx="949986" cy="859259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D830E2F-92E0-3245-B027-464AA12E8E1D}"/>
                </a:ext>
              </a:extLst>
            </p:cNvPr>
            <p:cNvSpPr/>
            <p:nvPr/>
          </p:nvSpPr>
          <p:spPr>
            <a:xfrm>
              <a:off x="5714696" y="1075765"/>
              <a:ext cx="645459" cy="645459"/>
            </a:xfrm>
            <a:prstGeom prst="ellipse">
              <a:avLst/>
            </a:prstGeom>
            <a:noFill/>
            <a:ln w="152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F2F51576-3ADC-BA42-9CAF-6E5A7290F626}"/>
                </a:ext>
              </a:extLst>
            </p:cNvPr>
            <p:cNvSpPr/>
            <p:nvPr/>
          </p:nvSpPr>
          <p:spPr>
            <a:xfrm>
              <a:off x="5562432" y="861965"/>
              <a:ext cx="949986" cy="23515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pc="200" dirty="0"/>
                <a:t>PIVOT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B501F15-9ADF-2044-B5DD-02F6E9631B7A}"/>
              </a:ext>
            </a:extLst>
          </p:cNvPr>
          <p:cNvGrpSpPr/>
          <p:nvPr/>
        </p:nvGrpSpPr>
        <p:grpSpPr>
          <a:xfrm>
            <a:off x="8539745" y="3442270"/>
            <a:ext cx="949986" cy="859259"/>
            <a:chOff x="5562432" y="861965"/>
            <a:chExt cx="949986" cy="859259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FFDB0CD-2B17-944C-BFAB-AEABB9249912}"/>
                </a:ext>
              </a:extLst>
            </p:cNvPr>
            <p:cNvSpPr/>
            <p:nvPr/>
          </p:nvSpPr>
          <p:spPr>
            <a:xfrm>
              <a:off x="5714696" y="1075765"/>
              <a:ext cx="645459" cy="645459"/>
            </a:xfrm>
            <a:prstGeom prst="ellipse">
              <a:avLst/>
            </a:prstGeom>
            <a:noFill/>
            <a:ln w="152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5B4D2D1A-54A2-334B-8F50-BC1CC2851DE2}"/>
                </a:ext>
              </a:extLst>
            </p:cNvPr>
            <p:cNvSpPr/>
            <p:nvPr/>
          </p:nvSpPr>
          <p:spPr>
            <a:xfrm>
              <a:off x="5562432" y="861965"/>
              <a:ext cx="949986" cy="23515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pc="200" dirty="0"/>
                <a:t>PIVOT</a:t>
              </a:r>
            </a:p>
          </p:txBody>
        </p:sp>
      </p:grpSp>
      <p:graphicFrame>
        <p:nvGraphicFramePr>
          <p:cNvPr id="66" name="Content Placeholder 6">
            <a:extLst>
              <a:ext uri="{FF2B5EF4-FFF2-40B4-BE49-F238E27FC236}">
                <a16:creationId xmlns:a16="http://schemas.microsoft.com/office/drawing/2014/main" id="{19AD2F01-1684-094F-8A76-30D1F609460A}"/>
              </a:ext>
            </a:extLst>
          </p:cNvPr>
          <p:cNvGraphicFramePr>
            <a:graphicFrameLocks/>
          </p:cNvGraphicFramePr>
          <p:nvPr/>
        </p:nvGraphicFramePr>
        <p:xfrm>
          <a:off x="5269189" y="4492087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52D15E2-E53D-444E-97E2-D129CD3F82F1}"/>
              </a:ext>
            </a:extLst>
          </p:cNvPr>
          <p:cNvGraphicFramePr>
            <a:graphicFrameLocks noGrp="1"/>
          </p:cNvGraphicFramePr>
          <p:nvPr/>
        </p:nvGraphicFramePr>
        <p:xfrm>
          <a:off x="6453550" y="4492087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3043084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086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874168"/>
                  </a:ext>
                </a:extLst>
              </a:tr>
            </a:tbl>
          </a:graphicData>
        </a:graphic>
      </p:graphicFrame>
      <p:graphicFrame>
        <p:nvGraphicFramePr>
          <p:cNvPr id="67" name="Content Placeholder 6">
            <a:extLst>
              <a:ext uri="{FF2B5EF4-FFF2-40B4-BE49-F238E27FC236}">
                <a16:creationId xmlns:a16="http://schemas.microsoft.com/office/drawing/2014/main" id="{14C226C3-58E2-5746-83DC-E9BFB77EFDC8}"/>
              </a:ext>
            </a:extLst>
          </p:cNvPr>
          <p:cNvGraphicFramePr>
            <a:graphicFrameLocks/>
          </p:cNvGraphicFramePr>
          <p:nvPr/>
        </p:nvGraphicFramePr>
        <p:xfrm>
          <a:off x="8481764" y="4492087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85FF3F1-FCE6-3E49-827C-1C2D556B1EF8}"/>
              </a:ext>
            </a:extLst>
          </p:cNvPr>
          <p:cNvGraphicFramePr>
            <a:graphicFrameLocks noGrp="1"/>
          </p:cNvGraphicFramePr>
          <p:nvPr/>
        </p:nvGraphicFramePr>
        <p:xfrm>
          <a:off x="9731963" y="4492087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3735734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52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6480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B33A2D4-BD8B-DD4E-BCC9-5D6E6336EA81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9438728" y="4168084"/>
            <a:ext cx="293235" cy="6948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B976CE9-73BC-934F-9761-F277DE5D7155}"/>
              </a:ext>
            </a:extLst>
          </p:cNvPr>
          <p:cNvCxnSpPr>
            <a:cxnSpLocks/>
          </p:cNvCxnSpPr>
          <p:nvPr/>
        </p:nvCxnSpPr>
        <p:spPr>
          <a:xfrm>
            <a:off x="9438728" y="4168084"/>
            <a:ext cx="0" cy="6948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60EC368-E075-1242-B063-A48E66F760A8}"/>
              </a:ext>
            </a:extLst>
          </p:cNvPr>
          <p:cNvCxnSpPr>
            <a:cxnSpLocks/>
          </p:cNvCxnSpPr>
          <p:nvPr/>
        </p:nvCxnSpPr>
        <p:spPr>
          <a:xfrm>
            <a:off x="6158998" y="4186791"/>
            <a:ext cx="293235" cy="6948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DF123CA-8C02-D04D-83B1-50457B62BB6E}"/>
              </a:ext>
            </a:extLst>
          </p:cNvPr>
          <p:cNvCxnSpPr>
            <a:cxnSpLocks/>
          </p:cNvCxnSpPr>
          <p:nvPr/>
        </p:nvCxnSpPr>
        <p:spPr>
          <a:xfrm>
            <a:off x="6158998" y="4186791"/>
            <a:ext cx="0" cy="6948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Up Arrow 40">
            <a:extLst>
              <a:ext uri="{FF2B5EF4-FFF2-40B4-BE49-F238E27FC236}">
                <a16:creationId xmlns:a16="http://schemas.microsoft.com/office/drawing/2014/main" id="{F47EDD0C-DD35-0A49-B46E-D0B8D71BDC3F}"/>
              </a:ext>
            </a:extLst>
          </p:cNvPr>
          <p:cNvSpPr/>
          <p:nvPr/>
        </p:nvSpPr>
        <p:spPr>
          <a:xfrm>
            <a:off x="3544580" y="2265091"/>
            <a:ext cx="317241" cy="413579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3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66132 -0.007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60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5C4E8E-BE82-634D-8EF2-3C3CE0B5D675}"/>
              </a:ext>
            </a:extLst>
          </p:cNvPr>
          <p:cNvGraphicFramePr>
            <a:graphicFrameLocks noGrp="1"/>
          </p:cNvGraphicFramePr>
          <p:nvPr/>
        </p:nvGraphicFramePr>
        <p:xfrm>
          <a:off x="7473797" y="326662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774910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176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77286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C797CFA-F5E4-4AF0-A192-70884741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462"/>
            <a:ext cx="10515600" cy="762635"/>
          </a:xfrm>
        </p:spPr>
        <p:txBody>
          <a:bodyPr/>
          <a:lstStyle/>
          <a:p>
            <a:r>
              <a:rPr lang="en-US" dirty="0"/>
              <a:t>Quick Sort (v1): Combine Step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8E1364-6594-4321-81E9-E31ACFC907E3}"/>
              </a:ext>
            </a:extLst>
          </p:cNvPr>
          <p:cNvSpPr txBox="1"/>
          <p:nvPr/>
        </p:nvSpPr>
        <p:spPr>
          <a:xfrm>
            <a:off x="2510093" y="1314764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Combine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D37737-5EAE-2C48-A494-D1CEE368492C}"/>
              </a:ext>
            </a:extLst>
          </p:cNvPr>
          <p:cNvSpPr txBox="1"/>
          <p:nvPr/>
        </p:nvSpPr>
        <p:spPr>
          <a:xfrm>
            <a:off x="157255" y="2918936"/>
            <a:ext cx="2449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Simply concatenate the arrays that were created earlier! Partition step already left them in order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659FB3-1897-1D44-9B34-6DBC61863816}"/>
              </a:ext>
            </a:extLst>
          </p:cNvPr>
          <p:cNvGraphicFramePr>
            <a:graphicFrameLocks noGrp="1"/>
          </p:cNvGraphicFramePr>
          <p:nvPr/>
        </p:nvGraphicFramePr>
        <p:xfrm>
          <a:off x="2702269" y="2292427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226094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82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847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B60B7B-CDB6-B245-8862-C80F3761079B}"/>
              </a:ext>
            </a:extLst>
          </p:cNvPr>
          <p:cNvGraphicFramePr>
            <a:graphicFrameLocks noGrp="1"/>
          </p:cNvGraphicFramePr>
          <p:nvPr/>
        </p:nvGraphicFramePr>
        <p:xfrm>
          <a:off x="4030322" y="2292427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3741222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23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466689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C00021F-A8BD-4244-920E-D3BA2C8D3CFA}"/>
              </a:ext>
            </a:extLst>
          </p:cNvPr>
          <p:cNvGraphicFramePr>
            <a:graphicFrameLocks noGrp="1"/>
          </p:cNvGraphicFramePr>
          <p:nvPr/>
        </p:nvGraphicFramePr>
        <p:xfrm>
          <a:off x="10902193" y="2292427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02082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86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354253"/>
                  </a:ext>
                </a:extLst>
              </a:tr>
            </a:tbl>
          </a:graphicData>
        </a:graphic>
      </p:graphicFrame>
      <p:graphicFrame>
        <p:nvGraphicFramePr>
          <p:cNvPr id="66" name="Content Placeholder 6">
            <a:extLst>
              <a:ext uri="{FF2B5EF4-FFF2-40B4-BE49-F238E27FC236}">
                <a16:creationId xmlns:a16="http://schemas.microsoft.com/office/drawing/2014/main" id="{19AD2F01-1684-094F-8A76-30D1F609460A}"/>
              </a:ext>
            </a:extLst>
          </p:cNvPr>
          <p:cNvGraphicFramePr>
            <a:graphicFrameLocks/>
          </p:cNvGraphicFramePr>
          <p:nvPr/>
        </p:nvGraphicFramePr>
        <p:xfrm>
          <a:off x="5269189" y="142092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52D15E2-E53D-444E-97E2-D129CD3F82F1}"/>
              </a:ext>
            </a:extLst>
          </p:cNvPr>
          <p:cNvGraphicFramePr>
            <a:graphicFrameLocks noGrp="1"/>
          </p:cNvGraphicFramePr>
          <p:nvPr/>
        </p:nvGraphicFramePr>
        <p:xfrm>
          <a:off x="6453550" y="142092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3043084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086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874168"/>
                  </a:ext>
                </a:extLst>
              </a:tr>
            </a:tbl>
          </a:graphicData>
        </a:graphic>
      </p:graphicFrame>
      <p:graphicFrame>
        <p:nvGraphicFramePr>
          <p:cNvPr id="67" name="Content Placeholder 6">
            <a:extLst>
              <a:ext uri="{FF2B5EF4-FFF2-40B4-BE49-F238E27FC236}">
                <a16:creationId xmlns:a16="http://schemas.microsoft.com/office/drawing/2014/main" id="{14C226C3-58E2-5746-83DC-E9BFB77EFDC8}"/>
              </a:ext>
            </a:extLst>
          </p:cNvPr>
          <p:cNvGraphicFramePr>
            <a:graphicFrameLocks/>
          </p:cNvGraphicFramePr>
          <p:nvPr/>
        </p:nvGraphicFramePr>
        <p:xfrm>
          <a:off x="8481764" y="142092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85FF3F1-FCE6-3E49-827C-1C2D556B1EF8}"/>
              </a:ext>
            </a:extLst>
          </p:cNvPr>
          <p:cNvGraphicFramePr>
            <a:graphicFrameLocks noGrp="1"/>
          </p:cNvGraphicFramePr>
          <p:nvPr/>
        </p:nvGraphicFramePr>
        <p:xfrm>
          <a:off x="9731963" y="142092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3735734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52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6480"/>
                  </a:ext>
                </a:extLst>
              </a:tr>
            </a:tbl>
          </a:graphicData>
        </a:graphic>
      </p:graphicFrame>
      <p:graphicFrame>
        <p:nvGraphicFramePr>
          <p:cNvPr id="49" name="Content Placeholder 6">
            <a:extLst>
              <a:ext uri="{FF2B5EF4-FFF2-40B4-BE49-F238E27FC236}">
                <a16:creationId xmlns:a16="http://schemas.microsoft.com/office/drawing/2014/main" id="{341AFB59-364A-3743-9258-64AFB6671CA5}"/>
              </a:ext>
            </a:extLst>
          </p:cNvPr>
          <p:cNvGraphicFramePr>
            <a:graphicFrameLocks/>
          </p:cNvGraphicFramePr>
          <p:nvPr/>
        </p:nvGraphicFramePr>
        <p:xfrm>
          <a:off x="5358375" y="2293759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50" name="Content Placeholder 6">
            <a:extLst>
              <a:ext uri="{FF2B5EF4-FFF2-40B4-BE49-F238E27FC236}">
                <a16:creationId xmlns:a16="http://schemas.microsoft.com/office/drawing/2014/main" id="{ABBE298D-E6CC-3D4E-B34A-84ADB5D602C3}"/>
              </a:ext>
            </a:extLst>
          </p:cNvPr>
          <p:cNvGraphicFramePr>
            <a:graphicFrameLocks/>
          </p:cNvGraphicFramePr>
          <p:nvPr/>
        </p:nvGraphicFramePr>
        <p:xfrm>
          <a:off x="8621359" y="2293759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73" name="Content Placeholder 6">
            <a:extLst>
              <a:ext uri="{FF2B5EF4-FFF2-40B4-BE49-F238E27FC236}">
                <a16:creationId xmlns:a16="http://schemas.microsoft.com/office/drawing/2014/main" id="{4FD39BFA-0BBA-2E48-9869-1D3C82F959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42441" y="4526037"/>
          <a:ext cx="80637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74" name="Content Placeholder 6">
            <a:extLst>
              <a:ext uri="{FF2B5EF4-FFF2-40B4-BE49-F238E27FC236}">
                <a16:creationId xmlns:a16="http://schemas.microsoft.com/office/drawing/2014/main" id="{303AEE43-1578-FC47-84F9-2D598504034A}"/>
              </a:ext>
            </a:extLst>
          </p:cNvPr>
          <p:cNvGraphicFramePr>
            <a:graphicFrameLocks/>
          </p:cNvGraphicFramePr>
          <p:nvPr/>
        </p:nvGraphicFramePr>
        <p:xfrm>
          <a:off x="2925665" y="3266623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75" name="Content Placeholder 6">
            <a:extLst>
              <a:ext uri="{FF2B5EF4-FFF2-40B4-BE49-F238E27FC236}">
                <a16:creationId xmlns:a16="http://schemas.microsoft.com/office/drawing/2014/main" id="{436509BC-4436-5945-82B9-176F41EE2B04}"/>
              </a:ext>
            </a:extLst>
          </p:cNvPr>
          <p:cNvGraphicFramePr>
            <a:graphicFrameLocks/>
          </p:cNvGraphicFramePr>
          <p:nvPr/>
        </p:nvGraphicFramePr>
        <p:xfrm>
          <a:off x="8991053" y="3266623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2B84ED7-8615-3C4C-A60A-72841D644821}"/>
              </a:ext>
            </a:extLst>
          </p:cNvPr>
          <p:cNvCxnSpPr>
            <a:cxnSpLocks/>
          </p:cNvCxnSpPr>
          <p:nvPr/>
        </p:nvCxnSpPr>
        <p:spPr>
          <a:xfrm flipH="1">
            <a:off x="6373406" y="2158235"/>
            <a:ext cx="241999" cy="50503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4CFD272-9A9B-5D40-BA27-A40D2D615015}"/>
              </a:ext>
            </a:extLst>
          </p:cNvPr>
          <p:cNvCxnSpPr>
            <a:cxnSpLocks/>
          </p:cNvCxnSpPr>
          <p:nvPr/>
        </p:nvCxnSpPr>
        <p:spPr>
          <a:xfrm>
            <a:off x="6096000" y="2158235"/>
            <a:ext cx="237821" cy="50503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D8D4811-67AF-DE4C-AAAE-583075179A4E}"/>
              </a:ext>
            </a:extLst>
          </p:cNvPr>
          <p:cNvCxnSpPr>
            <a:cxnSpLocks/>
          </p:cNvCxnSpPr>
          <p:nvPr/>
        </p:nvCxnSpPr>
        <p:spPr>
          <a:xfrm flipH="1">
            <a:off x="9633631" y="2150354"/>
            <a:ext cx="241999" cy="50503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D880B08-114A-F346-9282-1A9D90D70D58}"/>
              </a:ext>
            </a:extLst>
          </p:cNvPr>
          <p:cNvCxnSpPr>
            <a:cxnSpLocks/>
          </p:cNvCxnSpPr>
          <p:nvPr/>
        </p:nvCxnSpPr>
        <p:spPr>
          <a:xfrm>
            <a:off x="9356225" y="2150354"/>
            <a:ext cx="237821" cy="50503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0F12C44-9F53-9B46-AA12-0E6BAC738975}"/>
              </a:ext>
            </a:extLst>
          </p:cNvPr>
          <p:cNvCxnSpPr>
            <a:cxnSpLocks/>
          </p:cNvCxnSpPr>
          <p:nvPr/>
        </p:nvCxnSpPr>
        <p:spPr>
          <a:xfrm>
            <a:off x="4979244" y="3040458"/>
            <a:ext cx="0" cy="61714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F1FCD74-03A4-E641-A59F-439939CF0644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06252" y="3034107"/>
            <a:ext cx="1724896" cy="608331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1E9389D-A0D8-8144-A851-00E1781995B1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5038290" y="3035439"/>
            <a:ext cx="1328052" cy="60699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E3E5D52-50E0-4144-8901-75CD16D2330C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9629326" y="3035439"/>
            <a:ext cx="690331" cy="60699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B982058-1E41-474F-A246-8496C4D6D7FA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10329052" y="3034107"/>
            <a:ext cx="1077124" cy="608331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087B6D4A-4527-BD40-8B85-D036DFE4A8C9}"/>
              </a:ext>
            </a:extLst>
          </p:cNvPr>
          <p:cNvCxnSpPr>
            <a:cxnSpLocks/>
          </p:cNvCxnSpPr>
          <p:nvPr/>
        </p:nvCxnSpPr>
        <p:spPr>
          <a:xfrm>
            <a:off x="6881597" y="4008303"/>
            <a:ext cx="625128" cy="854146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F3F7E5E-F97E-3C4E-923F-7DF96F4B4447}"/>
              </a:ext>
            </a:extLst>
          </p:cNvPr>
          <p:cNvCxnSpPr>
            <a:cxnSpLocks/>
          </p:cNvCxnSpPr>
          <p:nvPr/>
        </p:nvCxnSpPr>
        <p:spPr>
          <a:xfrm>
            <a:off x="7595118" y="4008303"/>
            <a:ext cx="0" cy="854146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986AC81-57D7-874F-8B4A-7727C4665AE4}"/>
              </a:ext>
            </a:extLst>
          </p:cNvPr>
          <p:cNvCxnSpPr>
            <a:cxnSpLocks/>
          </p:cNvCxnSpPr>
          <p:nvPr/>
        </p:nvCxnSpPr>
        <p:spPr>
          <a:xfrm flipH="1">
            <a:off x="7683512" y="4008303"/>
            <a:ext cx="1441828" cy="854146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37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DB5B3-5BAC-481F-9044-F9EAD37EC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 (v1)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7E8EE2-BE51-4540-9628-5D8368A6D12F}"/>
              </a:ext>
            </a:extLst>
          </p:cNvPr>
          <p:cNvSpPr txBox="1"/>
          <p:nvPr/>
        </p:nvSpPr>
        <p:spPr>
          <a:xfrm>
            <a:off x="299233" y="1504520"/>
            <a:ext cx="5650906" cy="2031325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quickSort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(list)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list.length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list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pivot =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choosePivot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(list)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smallerHalf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quickSort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getSmaller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(pivot, list))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largerHalf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quickSort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getBigger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(pivot, list))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smallerHalf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+ pivot +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largerHalf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D2395C-2A66-4941-BA02-476FDFA3AE8F}"/>
              </a:ext>
            </a:extLst>
          </p:cNvPr>
          <p:cNvSpPr txBox="1"/>
          <p:nvPr/>
        </p:nvSpPr>
        <p:spPr>
          <a:xfrm>
            <a:off x="370118" y="3821165"/>
            <a:ext cx="211846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In-practice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39CC2B-FEA7-4E24-A3A2-2BB72EE60354}"/>
              </a:ext>
            </a:extLst>
          </p:cNvPr>
          <p:cNvSpPr txBox="1"/>
          <p:nvPr/>
        </p:nvSpPr>
        <p:spPr>
          <a:xfrm>
            <a:off x="1849542" y="569084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15E38E-B1ED-4A40-B121-8ED03D82F97F}"/>
              </a:ext>
            </a:extLst>
          </p:cNvPr>
          <p:cNvSpPr txBox="1"/>
          <p:nvPr/>
        </p:nvSpPr>
        <p:spPr>
          <a:xfrm>
            <a:off x="1864241" y="6280997"/>
            <a:ext cx="155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be done!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E185A35-5813-4DE1-BD86-0D75F48D5E26}"/>
                  </a:ext>
                </a:extLst>
              </p:cNvPr>
              <p:cNvSpPr txBox="1"/>
              <p:nvPr/>
            </p:nvSpPr>
            <p:spPr>
              <a:xfrm>
                <a:off x="2488583" y="5225768"/>
                <a:ext cx="3749040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Just trust 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/>
              </a:p>
              <a:p>
                <a:r>
                  <a:rPr lang="en-US" sz="1100" dirty="0"/>
                  <a:t>(absurd amount of math to get here)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E185A35-5813-4DE1-BD86-0D75F48D5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583" y="5225768"/>
                <a:ext cx="3749040" cy="538609"/>
              </a:xfrm>
              <a:prstGeom prst="rect">
                <a:avLst/>
              </a:prstGeom>
              <a:blipFill>
                <a:blip r:embed="rId2"/>
                <a:stretch>
                  <a:fillRect l="-1014" t="-4651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Content Placeholder 6">
            <a:extLst>
              <a:ext uri="{FF2B5EF4-FFF2-40B4-BE49-F238E27FC236}">
                <a16:creationId xmlns:a16="http://schemas.microsoft.com/office/drawing/2014/main" id="{EFF95579-8384-AF45-AA41-382A6ABA495D}"/>
              </a:ext>
            </a:extLst>
          </p:cNvPr>
          <p:cNvGraphicFramePr>
            <a:graphicFrameLocks/>
          </p:cNvGraphicFramePr>
          <p:nvPr/>
        </p:nvGraphicFramePr>
        <p:xfrm>
          <a:off x="7077069" y="990845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46" name="Content Placeholder 6">
            <a:extLst>
              <a:ext uri="{FF2B5EF4-FFF2-40B4-BE49-F238E27FC236}">
                <a16:creationId xmlns:a16="http://schemas.microsoft.com/office/drawing/2014/main" id="{9C126DA7-9B6A-9840-8B3F-F1AA1B53F0D9}"/>
              </a:ext>
            </a:extLst>
          </p:cNvPr>
          <p:cNvGraphicFramePr>
            <a:graphicFrameLocks/>
          </p:cNvGraphicFramePr>
          <p:nvPr/>
        </p:nvGraphicFramePr>
        <p:xfrm>
          <a:off x="9639459" y="2066963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EF2BEF95-C9D4-8940-9192-B2160D198386}"/>
              </a:ext>
            </a:extLst>
          </p:cNvPr>
          <p:cNvGraphicFramePr>
            <a:graphicFrameLocks noGrp="1"/>
          </p:cNvGraphicFramePr>
          <p:nvPr/>
        </p:nvGraphicFramePr>
        <p:xfrm>
          <a:off x="7126900" y="206696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226094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82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84702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4FD5F1CC-18BB-5845-B76D-64D5A916F196}"/>
              </a:ext>
            </a:extLst>
          </p:cNvPr>
          <p:cNvGraphicFramePr>
            <a:graphicFrameLocks noGrp="1"/>
          </p:cNvGraphicFramePr>
          <p:nvPr/>
        </p:nvGraphicFramePr>
        <p:xfrm>
          <a:off x="8372062" y="206696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3741222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23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466689"/>
                  </a:ext>
                </a:extLst>
              </a:tr>
            </a:tbl>
          </a:graphicData>
        </a:graphic>
      </p:graphicFrame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E879537-F513-D541-A929-CF422883776B}"/>
              </a:ext>
            </a:extLst>
          </p:cNvPr>
          <p:cNvCxnSpPr>
            <a:cxnSpLocks/>
            <a:endCxn id="47" idx="3"/>
          </p:cNvCxnSpPr>
          <p:nvPr/>
        </p:nvCxnSpPr>
        <p:spPr>
          <a:xfrm flipH="1">
            <a:off x="8134867" y="1742960"/>
            <a:ext cx="546456" cy="6948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30F3563-03DC-194B-B09D-540AF80D626F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8681323" y="1742960"/>
            <a:ext cx="958136" cy="6948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0AE3559-7005-494E-9BDE-38A1BEEDE48D}"/>
              </a:ext>
            </a:extLst>
          </p:cNvPr>
          <p:cNvCxnSpPr>
            <a:cxnSpLocks/>
          </p:cNvCxnSpPr>
          <p:nvPr/>
        </p:nvCxnSpPr>
        <p:spPr>
          <a:xfrm>
            <a:off x="8681323" y="1742960"/>
            <a:ext cx="0" cy="6948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3701850-7E82-104B-918A-40692C6E8788}"/>
              </a:ext>
            </a:extLst>
          </p:cNvPr>
          <p:cNvGrpSpPr/>
          <p:nvPr/>
        </p:nvGrpSpPr>
        <p:grpSpPr>
          <a:xfrm>
            <a:off x="7101714" y="1013635"/>
            <a:ext cx="949986" cy="859259"/>
            <a:chOff x="5562432" y="861965"/>
            <a:chExt cx="949986" cy="859259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659910C-670D-394A-A4C1-88C6497358D4}"/>
                </a:ext>
              </a:extLst>
            </p:cNvPr>
            <p:cNvSpPr/>
            <p:nvPr/>
          </p:nvSpPr>
          <p:spPr>
            <a:xfrm>
              <a:off x="5714696" y="1075765"/>
              <a:ext cx="645459" cy="645459"/>
            </a:xfrm>
            <a:prstGeom prst="ellipse">
              <a:avLst/>
            </a:prstGeom>
            <a:noFill/>
            <a:ln w="152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2A96D57A-2B9D-4148-9754-FE79F916814C}"/>
                </a:ext>
              </a:extLst>
            </p:cNvPr>
            <p:cNvSpPr/>
            <p:nvPr/>
          </p:nvSpPr>
          <p:spPr>
            <a:xfrm>
              <a:off x="5562432" y="861965"/>
              <a:ext cx="949986" cy="23515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pc="200" dirty="0"/>
                <a:t>PIVOT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BC815BE-487E-0142-900E-BA3D26D04606}"/>
              </a:ext>
            </a:extLst>
          </p:cNvPr>
          <p:cNvGrpSpPr/>
          <p:nvPr/>
        </p:nvGrpSpPr>
        <p:grpSpPr>
          <a:xfrm>
            <a:off x="9662933" y="2080233"/>
            <a:ext cx="949986" cy="859259"/>
            <a:chOff x="5562432" y="861965"/>
            <a:chExt cx="949986" cy="859259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5848EA1-6B58-5D47-B790-6C1154404A03}"/>
                </a:ext>
              </a:extLst>
            </p:cNvPr>
            <p:cNvSpPr/>
            <p:nvPr/>
          </p:nvSpPr>
          <p:spPr>
            <a:xfrm>
              <a:off x="5714696" y="1075765"/>
              <a:ext cx="645459" cy="645459"/>
            </a:xfrm>
            <a:prstGeom prst="ellipse">
              <a:avLst/>
            </a:prstGeom>
            <a:noFill/>
            <a:ln w="152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46BD3C66-E040-394A-8AD4-BD91B932D9A4}"/>
                </a:ext>
              </a:extLst>
            </p:cNvPr>
            <p:cNvSpPr/>
            <p:nvPr/>
          </p:nvSpPr>
          <p:spPr>
            <a:xfrm>
              <a:off x="5562432" y="861965"/>
              <a:ext cx="949986" cy="23515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pc="200" dirty="0"/>
                <a:t>PIVOT</a:t>
              </a:r>
            </a:p>
          </p:txBody>
        </p:sp>
      </p:grpSp>
      <p:graphicFrame>
        <p:nvGraphicFramePr>
          <p:cNvPr id="58" name="Content Placeholder 6">
            <a:extLst>
              <a:ext uri="{FF2B5EF4-FFF2-40B4-BE49-F238E27FC236}">
                <a16:creationId xmlns:a16="http://schemas.microsoft.com/office/drawing/2014/main" id="{192B16C8-0239-7F48-9709-97FF70E75253}"/>
              </a:ext>
            </a:extLst>
          </p:cNvPr>
          <p:cNvGraphicFramePr>
            <a:graphicFrameLocks/>
          </p:cNvGraphicFramePr>
          <p:nvPr/>
        </p:nvGraphicFramePr>
        <p:xfrm>
          <a:off x="9693820" y="3130050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E2404578-09CC-F946-8F1B-39DA6CE52E5B}"/>
              </a:ext>
            </a:extLst>
          </p:cNvPr>
          <p:cNvGraphicFramePr>
            <a:graphicFrameLocks noGrp="1"/>
          </p:cNvGraphicFramePr>
          <p:nvPr/>
        </p:nvGraphicFramePr>
        <p:xfrm>
          <a:off x="10878181" y="3130050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3043084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086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874168"/>
                  </a:ext>
                </a:extLst>
              </a:tr>
            </a:tbl>
          </a:graphicData>
        </a:graphic>
      </p:graphicFrame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4BB7CEA-C3F7-BF4A-B313-0E09FFF03580}"/>
              </a:ext>
            </a:extLst>
          </p:cNvPr>
          <p:cNvCxnSpPr>
            <a:cxnSpLocks/>
          </p:cNvCxnSpPr>
          <p:nvPr/>
        </p:nvCxnSpPr>
        <p:spPr>
          <a:xfrm>
            <a:off x="10583629" y="2824754"/>
            <a:ext cx="293235" cy="6948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0CB9455-FFB1-D24F-A2A2-34E6B2F47904}"/>
              </a:ext>
            </a:extLst>
          </p:cNvPr>
          <p:cNvCxnSpPr>
            <a:cxnSpLocks/>
          </p:cNvCxnSpPr>
          <p:nvPr/>
        </p:nvCxnSpPr>
        <p:spPr>
          <a:xfrm>
            <a:off x="10583629" y="2824754"/>
            <a:ext cx="0" cy="6948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79BBBEA-65D8-7A4F-BD1E-94DFF155FC25}"/>
                  </a:ext>
                </a:extLst>
              </p:cNvPr>
              <p:cNvSpPr txBox="1"/>
              <p:nvPr/>
            </p:nvSpPr>
            <p:spPr>
              <a:xfrm>
                <a:off x="2488583" y="3643375"/>
                <a:ext cx="3588394" cy="71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79BBBEA-65D8-7A4F-BD1E-94DFF155F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583" y="3643375"/>
                <a:ext cx="3588394" cy="710194"/>
              </a:xfrm>
              <a:prstGeom prst="rect">
                <a:avLst/>
              </a:prstGeom>
              <a:blipFill>
                <a:blip r:embed="rId3"/>
                <a:stretch>
                  <a:fillRect l="-6360" t="-198182" b="-28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711A0E-28BF-D041-B2C3-9824F91A0A08}"/>
                  </a:ext>
                </a:extLst>
              </p:cNvPr>
              <p:cNvSpPr txBox="1"/>
              <p:nvPr/>
            </p:nvSpPr>
            <p:spPr>
              <a:xfrm>
                <a:off x="2361745" y="4340669"/>
                <a:ext cx="3588394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711A0E-28BF-D041-B2C3-9824F91A0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745" y="4340669"/>
                <a:ext cx="3588394" cy="976614"/>
              </a:xfrm>
              <a:prstGeom prst="rect">
                <a:avLst/>
              </a:prstGeom>
              <a:blipFill>
                <a:blip r:embed="rId4"/>
                <a:stretch>
                  <a:fillRect l="-18021" t="-205195" b="-294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5" name="Content Placeholder 6">
            <a:extLst>
              <a:ext uri="{FF2B5EF4-FFF2-40B4-BE49-F238E27FC236}">
                <a16:creationId xmlns:a16="http://schemas.microsoft.com/office/drawing/2014/main" id="{48DF8527-07F4-9C4B-AADC-D615DDBD671F}"/>
              </a:ext>
            </a:extLst>
          </p:cNvPr>
          <p:cNvGraphicFramePr>
            <a:graphicFrameLocks/>
          </p:cNvGraphicFramePr>
          <p:nvPr/>
        </p:nvGraphicFramePr>
        <p:xfrm>
          <a:off x="7101714" y="5022697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66" name="Content Placeholder 6">
            <a:extLst>
              <a:ext uri="{FF2B5EF4-FFF2-40B4-BE49-F238E27FC236}">
                <a16:creationId xmlns:a16="http://schemas.microsoft.com/office/drawing/2014/main" id="{AC340911-1C38-9F43-BA8A-B8F36A3B849C}"/>
              </a:ext>
            </a:extLst>
          </p:cNvPr>
          <p:cNvGraphicFramePr>
            <a:graphicFrameLocks/>
          </p:cNvGraphicFramePr>
          <p:nvPr/>
        </p:nvGraphicFramePr>
        <p:xfrm>
          <a:off x="9637904" y="4104398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DE628A5-766D-5A49-9D5B-3898789E39ED}"/>
              </a:ext>
            </a:extLst>
          </p:cNvPr>
          <p:cNvCxnSpPr>
            <a:cxnSpLocks/>
          </p:cNvCxnSpPr>
          <p:nvPr/>
        </p:nvCxnSpPr>
        <p:spPr>
          <a:xfrm>
            <a:off x="10582312" y="3871731"/>
            <a:ext cx="119475" cy="603507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7F3B6A4-178E-F44B-ACAB-0022ED4D610E}"/>
              </a:ext>
            </a:extLst>
          </p:cNvPr>
          <p:cNvCxnSpPr>
            <a:cxnSpLocks/>
          </p:cNvCxnSpPr>
          <p:nvPr/>
        </p:nvCxnSpPr>
        <p:spPr>
          <a:xfrm flipH="1">
            <a:off x="10751343" y="3871730"/>
            <a:ext cx="125522" cy="603508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12043AE-444C-7A44-AC31-31B8D3CB4BC6}"/>
              </a:ext>
            </a:extLst>
          </p:cNvPr>
          <p:cNvCxnSpPr>
            <a:cxnSpLocks/>
          </p:cNvCxnSpPr>
          <p:nvPr/>
        </p:nvCxnSpPr>
        <p:spPr>
          <a:xfrm>
            <a:off x="8681764" y="2824754"/>
            <a:ext cx="0" cy="2568783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544503E-2CCE-1546-8997-88A4CCDE496F}"/>
              </a:ext>
            </a:extLst>
          </p:cNvPr>
          <p:cNvCxnSpPr>
            <a:cxnSpLocks/>
          </p:cNvCxnSpPr>
          <p:nvPr/>
        </p:nvCxnSpPr>
        <p:spPr>
          <a:xfrm flipH="1">
            <a:off x="9925388" y="4846078"/>
            <a:ext cx="125522" cy="603508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DDC9083-153A-D645-A0B7-2A7C245ACA7F}"/>
              </a:ext>
            </a:extLst>
          </p:cNvPr>
          <p:cNvCxnSpPr>
            <a:cxnSpLocks/>
          </p:cNvCxnSpPr>
          <p:nvPr/>
        </p:nvCxnSpPr>
        <p:spPr>
          <a:xfrm>
            <a:off x="8051700" y="2820006"/>
            <a:ext cx="0" cy="2573531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FB62AC-7AAA-7C4C-8E8F-6CCE63311EAA}"/>
                  </a:ext>
                </a:extLst>
              </p:cNvPr>
              <p:cNvSpPr txBox="1"/>
              <p:nvPr/>
            </p:nvSpPr>
            <p:spPr>
              <a:xfrm>
                <a:off x="6014133" y="3821165"/>
                <a:ext cx="1062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FB62AC-7AAA-7C4C-8E8F-6CCE63311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133" y="3821165"/>
                <a:ext cx="1062214" cy="369332"/>
              </a:xfrm>
              <a:prstGeom prst="rect">
                <a:avLst/>
              </a:prstGeom>
              <a:blipFill>
                <a:blip r:embed="rId5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A328C41-8D3E-0F41-B726-7D1660999417}"/>
                  </a:ext>
                </a:extLst>
              </p:cNvPr>
              <p:cNvSpPr txBox="1"/>
              <p:nvPr/>
            </p:nvSpPr>
            <p:spPr>
              <a:xfrm>
                <a:off x="6015758" y="4644310"/>
                <a:ext cx="1467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A328C41-8D3E-0F41-B726-7D1660999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758" y="4644310"/>
                <a:ext cx="1467005" cy="369332"/>
              </a:xfrm>
              <a:prstGeom prst="rect">
                <a:avLst/>
              </a:prstGeom>
              <a:blipFill>
                <a:blip r:embed="rId6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3310DEEE-DD3F-CA45-B3FF-2C614B51F3E9}"/>
              </a:ext>
            </a:extLst>
          </p:cNvPr>
          <p:cNvSpPr txBox="1"/>
          <p:nvPr/>
        </p:nvSpPr>
        <p:spPr>
          <a:xfrm>
            <a:off x="7076347" y="301698"/>
            <a:ext cx="4133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case: Pivot only chops off one value</a:t>
            </a:r>
          </a:p>
          <a:p>
            <a:r>
              <a:rPr lang="en-US" dirty="0"/>
              <a:t>Best case: Pivot divides each array in half</a:t>
            </a:r>
          </a:p>
        </p:txBody>
      </p:sp>
    </p:spTree>
    <p:extLst>
      <p:ext uri="{BB962C8B-B14F-4D97-AF65-F5344CB8AC3E}">
        <p14:creationId xmlns:p14="http://schemas.microsoft.com/office/powerpoint/2010/main" val="106611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0" grpId="0"/>
      <p:bldP spid="41" grpId="0"/>
      <p:bldP spid="42" grpId="0"/>
      <p:bldP spid="63" grpId="0"/>
      <p:bldP spid="64" grpId="0"/>
      <p:bldP spid="31" grpId="0"/>
      <p:bldP spid="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6B69B-CDB5-4A69-8001-62F2205B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645DB-728E-493A-8979-8F3ED5B3B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avoid hitting the worst case?</a:t>
            </a:r>
          </a:p>
          <a:p>
            <a:pPr lvl="1"/>
            <a:r>
              <a:rPr lang="en-US" dirty="0"/>
              <a:t>It all comes down to the pivot. If the pivot divides each array in half, we get better behavior</a:t>
            </a:r>
          </a:p>
          <a:p>
            <a:pPr lvl="1"/>
            <a:endParaRPr lang="en-US" dirty="0"/>
          </a:p>
          <a:p>
            <a:r>
              <a:rPr lang="en-US" dirty="0"/>
              <a:t>Here are four options for finding a pivot. What are the tradeoffs?</a:t>
            </a:r>
          </a:p>
          <a:p>
            <a:pPr lvl="1"/>
            <a:r>
              <a:rPr lang="en-US" sz="2200" dirty="0"/>
              <a:t>Just take the first element</a:t>
            </a:r>
          </a:p>
          <a:p>
            <a:pPr lvl="1"/>
            <a:r>
              <a:rPr lang="en-US" sz="2200" dirty="0"/>
              <a:t>Take the median of the full array</a:t>
            </a:r>
          </a:p>
          <a:p>
            <a:pPr lvl="1"/>
            <a:r>
              <a:rPr lang="en-US" sz="2200" dirty="0"/>
              <a:t>Take the median of the first, last, and middle element</a:t>
            </a:r>
          </a:p>
          <a:p>
            <a:pPr lvl="1"/>
            <a:r>
              <a:rPr lang="en-US" sz="2200" dirty="0"/>
              <a:t>Pick a random element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01649-C59A-41C2-975F-E34C783FA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Choosing a Pivot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90C37F-175E-407B-B7D2-79FCADCF55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057170"/>
              </a:xfrm>
            </p:spPr>
            <p:txBody>
              <a:bodyPr>
                <a:normAutofit/>
              </a:bodyPr>
              <a:lstStyle/>
              <a:p>
                <a:pPr marL="285750" indent="-285750"/>
                <a:r>
                  <a:rPr lang="en-US" dirty="0"/>
                  <a:t>Just take the first element</a:t>
                </a:r>
              </a:p>
              <a:p>
                <a:pPr marL="749300" lvl="1" indent="-287338"/>
                <a:r>
                  <a:rPr lang="en-US" dirty="0"/>
                  <a:t>Very fast!</a:t>
                </a:r>
              </a:p>
              <a:p>
                <a:pPr marL="749300" lvl="1" indent="-287338"/>
                <a:r>
                  <a:rPr lang="en-US" dirty="0"/>
                  <a:t>But has worst case: for example, sorted lists have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behavior</a:t>
                </a:r>
              </a:p>
              <a:p>
                <a:pPr marL="285750" indent="-285750"/>
                <a:r>
                  <a:rPr lang="en-US" dirty="0"/>
                  <a:t>Take the median of the full array</a:t>
                </a:r>
              </a:p>
              <a:p>
                <a:pPr marL="742950" lvl="1" indent="-285750"/>
                <a:r>
                  <a:rPr lang="en-US" dirty="0"/>
                  <a:t>Can actually find the median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(google </a:t>
                </a:r>
                <a:r>
                  <a:rPr lang="en-US" dirty="0" err="1"/>
                  <a:t>QuickSelect</a:t>
                </a:r>
                <a:r>
                  <a:rPr lang="en-US" dirty="0"/>
                  <a:t>). It’s </a:t>
                </a:r>
                <a:r>
                  <a:rPr lang="en-US" b="1" dirty="0"/>
                  <a:t>complicated.</a:t>
                </a:r>
              </a:p>
              <a:p>
                <a:pPr marL="742950" lvl="1" indent="-28575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even in the worst case… but the constant factors are </a:t>
                </a:r>
                <a:r>
                  <a:rPr lang="en-US" b="1" dirty="0"/>
                  <a:t>awful</a:t>
                </a:r>
                <a:r>
                  <a:rPr lang="en-US" dirty="0"/>
                  <a:t>. No one does quicksort this way.</a:t>
                </a:r>
              </a:p>
              <a:p>
                <a:pPr marL="2286" indent="-285750"/>
                <a:r>
                  <a:rPr lang="en-US" dirty="0"/>
                  <a:t>Take the median of the first, last, and middle element</a:t>
                </a:r>
              </a:p>
              <a:p>
                <a:pPr marL="749300" lvl="1" indent="-287338"/>
                <a:r>
                  <a:rPr lang="en-US" dirty="0"/>
                  <a:t>Makes pivot slightly more content-aware, at least won’t select very smallest/largest</a:t>
                </a:r>
              </a:p>
              <a:p>
                <a:pPr marL="749300" lvl="1" indent="-287338"/>
                <a:r>
                  <a:rPr lang="en-US" dirty="0"/>
                  <a:t>Worst case is still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but on real-world data tends to perform well!</a:t>
                </a:r>
              </a:p>
              <a:p>
                <a:pPr marL="285750" indent="-285750"/>
                <a:r>
                  <a:rPr lang="en-US" dirty="0"/>
                  <a:t>Pick a random element</a:t>
                </a:r>
              </a:p>
              <a:p>
                <a:pPr marL="749300" lvl="1" indent="-287338"/>
                <a:r>
                  <a:rPr lang="en-US" dirty="0"/>
                  <a:t>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runtime with probability 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1−1/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749300" lvl="1" indent="-287338"/>
                <a:r>
                  <a:rPr lang="en-US" dirty="0"/>
                  <a:t>No simple worst-case input (e.g. sorted, reverse sorted)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90C37F-175E-407B-B7D2-79FCADCF55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057170"/>
              </a:xfrm>
              <a:blipFill>
                <a:blip r:embed="rId2"/>
                <a:stretch>
                  <a:fillRect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Welcome - Advantage Awards and Engraving">
            <a:extLst>
              <a:ext uri="{FF2B5EF4-FFF2-40B4-BE49-F238E27FC236}">
                <a16:creationId xmlns:a16="http://schemas.microsoft.com/office/drawing/2014/main" id="{53D2B587-0565-F740-AE23-6B30B7196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939" y="4096513"/>
            <a:ext cx="1147208" cy="99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F1D9D5-60F5-C74B-BABB-42F55F5601CD}"/>
              </a:ext>
            </a:extLst>
          </p:cNvPr>
          <p:cNvSpPr txBox="1"/>
          <p:nvPr/>
        </p:nvSpPr>
        <p:spPr>
          <a:xfrm>
            <a:off x="9947988" y="3851856"/>
            <a:ext cx="22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Most commonly used</a:t>
            </a:r>
          </a:p>
        </p:txBody>
      </p:sp>
    </p:spTree>
    <p:extLst>
      <p:ext uri="{BB962C8B-B14F-4D97-AF65-F5344CB8AC3E}">
        <p14:creationId xmlns:p14="http://schemas.microsoft.com/office/powerpoint/2010/main" val="382738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CCC84-B9D0-4EB2-A26E-F40D77E52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487"/>
            <a:ext cx="10515600" cy="762635"/>
          </a:xfrm>
        </p:spPr>
        <p:txBody>
          <a:bodyPr/>
          <a:lstStyle/>
          <a:p>
            <a:r>
              <a:rPr lang="en-US" dirty="0"/>
              <a:t>Quick Sort (v2: In-Place) 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17D73BC6-B332-4345-BCBB-215D6924379E}"/>
              </a:ext>
            </a:extLst>
          </p:cNvPr>
          <p:cNvGraphicFramePr>
            <a:graphicFrameLocks/>
          </p:cNvGraphicFramePr>
          <p:nvPr/>
        </p:nvGraphicFramePr>
        <p:xfrm>
          <a:off x="1771929" y="1134109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87FC647-EFF0-4F61-8792-6988591B7355}"/>
              </a:ext>
            </a:extLst>
          </p:cNvPr>
          <p:cNvGraphicFramePr>
            <a:graphicFrameLocks/>
          </p:cNvGraphicFramePr>
          <p:nvPr/>
        </p:nvGraphicFramePr>
        <p:xfrm>
          <a:off x="1771929" y="209629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2" name="Arrow: Down 11">
            <a:extLst>
              <a:ext uri="{FF2B5EF4-FFF2-40B4-BE49-F238E27FC236}">
                <a16:creationId xmlns:a16="http://schemas.microsoft.com/office/drawing/2014/main" id="{3FECF335-F41A-4931-95CA-CF86BCCCE5F9}"/>
              </a:ext>
            </a:extLst>
          </p:cNvPr>
          <p:cNvSpPr/>
          <p:nvPr/>
        </p:nvSpPr>
        <p:spPr>
          <a:xfrm rot="10800000">
            <a:off x="3107622" y="2971804"/>
            <a:ext cx="354330" cy="651510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B97E8DD-9102-456C-9E1D-22F50C77D817}"/>
              </a:ext>
            </a:extLst>
          </p:cNvPr>
          <p:cNvSpPr/>
          <p:nvPr/>
        </p:nvSpPr>
        <p:spPr>
          <a:xfrm rot="10800000">
            <a:off x="11170148" y="2971805"/>
            <a:ext cx="354330" cy="651510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FD4E18-969F-4D92-A616-20398A1E7EC1}"/>
              </a:ext>
            </a:extLst>
          </p:cNvPr>
          <p:cNvSpPr txBox="1"/>
          <p:nvPr/>
        </p:nvSpPr>
        <p:spPr>
          <a:xfrm>
            <a:off x="2952524" y="3675874"/>
            <a:ext cx="643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Low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X &lt; 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57123A-5778-4937-B483-EB8DF73B0598}"/>
              </a:ext>
            </a:extLst>
          </p:cNvPr>
          <p:cNvSpPr txBox="1"/>
          <p:nvPr/>
        </p:nvSpPr>
        <p:spPr>
          <a:xfrm>
            <a:off x="10968042" y="3675873"/>
            <a:ext cx="758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High</a:t>
            </a:r>
          </a:p>
          <a:p>
            <a:pPr algn="ctr"/>
            <a:r>
              <a:rPr lang="en-US" dirty="0">
                <a:solidFill>
                  <a:schemeClr val="accent6"/>
                </a:solidFill>
              </a:rPr>
              <a:t>X &gt;= 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AB5F8D-4A4C-4234-899B-1A262C94D112}"/>
              </a:ext>
            </a:extLst>
          </p:cNvPr>
          <p:cNvSpPr/>
          <p:nvPr/>
        </p:nvSpPr>
        <p:spPr>
          <a:xfrm>
            <a:off x="2780501" y="2467130"/>
            <a:ext cx="1008572" cy="37084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C55689-7752-4E2B-806D-374AC2ED7FAF}"/>
              </a:ext>
            </a:extLst>
          </p:cNvPr>
          <p:cNvSpPr/>
          <p:nvPr/>
        </p:nvSpPr>
        <p:spPr>
          <a:xfrm>
            <a:off x="10856651" y="2462850"/>
            <a:ext cx="1008572" cy="37084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5EAC84-A792-4C35-84AF-815227CB1E19}"/>
              </a:ext>
            </a:extLst>
          </p:cNvPr>
          <p:cNvSpPr/>
          <p:nvPr/>
        </p:nvSpPr>
        <p:spPr>
          <a:xfrm>
            <a:off x="3789073" y="2471636"/>
            <a:ext cx="1008572" cy="37084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5BD05D-9E41-422F-85AF-CEFF52D54791}"/>
              </a:ext>
            </a:extLst>
          </p:cNvPr>
          <p:cNvSpPr/>
          <p:nvPr/>
        </p:nvSpPr>
        <p:spPr>
          <a:xfrm>
            <a:off x="9834455" y="2457134"/>
            <a:ext cx="1008572" cy="37084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66827E1A-D3C7-4139-99A1-8CA8D1CA1EE9}"/>
              </a:ext>
            </a:extLst>
          </p:cNvPr>
          <p:cNvGraphicFramePr>
            <a:graphicFrameLocks/>
          </p:cNvGraphicFramePr>
          <p:nvPr/>
        </p:nvGraphicFramePr>
        <p:xfrm>
          <a:off x="1771929" y="4322204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A929319E-AE23-418E-8A3B-572AC43AEC78}"/>
              </a:ext>
            </a:extLst>
          </p:cNvPr>
          <p:cNvSpPr/>
          <p:nvPr/>
        </p:nvSpPr>
        <p:spPr>
          <a:xfrm>
            <a:off x="2761102" y="4677701"/>
            <a:ext cx="1008572" cy="37084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4567D1-8321-43C7-BC69-67E42F9068BF}"/>
              </a:ext>
            </a:extLst>
          </p:cNvPr>
          <p:cNvSpPr/>
          <p:nvPr/>
        </p:nvSpPr>
        <p:spPr>
          <a:xfrm>
            <a:off x="10837252" y="4673421"/>
            <a:ext cx="1008572" cy="37084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AE41FF-AB08-497E-B407-4BA986A3AE3E}"/>
              </a:ext>
            </a:extLst>
          </p:cNvPr>
          <p:cNvSpPr/>
          <p:nvPr/>
        </p:nvSpPr>
        <p:spPr>
          <a:xfrm>
            <a:off x="3769674" y="4682207"/>
            <a:ext cx="1008572" cy="37084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381DC3-2B9F-47F5-8603-B01D4E946428}"/>
              </a:ext>
            </a:extLst>
          </p:cNvPr>
          <p:cNvSpPr/>
          <p:nvPr/>
        </p:nvSpPr>
        <p:spPr>
          <a:xfrm>
            <a:off x="9834455" y="4698351"/>
            <a:ext cx="1008572" cy="37084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54ACD5-4EFB-4124-9E72-7C1FB53738BF}"/>
              </a:ext>
            </a:extLst>
          </p:cNvPr>
          <p:cNvSpPr/>
          <p:nvPr/>
        </p:nvSpPr>
        <p:spPr>
          <a:xfrm>
            <a:off x="4797645" y="4677701"/>
            <a:ext cx="1008572" cy="37084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9A7EF4-E70B-4C74-B4B3-54EB0BE265B5}"/>
              </a:ext>
            </a:extLst>
          </p:cNvPr>
          <p:cNvSpPr/>
          <p:nvPr/>
        </p:nvSpPr>
        <p:spPr>
          <a:xfrm>
            <a:off x="8825883" y="4682430"/>
            <a:ext cx="1008572" cy="37084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CDE22C53-363E-4C22-AE8E-D2C922E1BD4C}"/>
              </a:ext>
            </a:extLst>
          </p:cNvPr>
          <p:cNvSpPr/>
          <p:nvPr/>
        </p:nvSpPr>
        <p:spPr>
          <a:xfrm rot="10800000">
            <a:off x="6130313" y="5218204"/>
            <a:ext cx="354330" cy="651510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F4638ED3-D452-47D6-9918-E7600BFDB099}"/>
              </a:ext>
            </a:extLst>
          </p:cNvPr>
          <p:cNvSpPr/>
          <p:nvPr/>
        </p:nvSpPr>
        <p:spPr>
          <a:xfrm rot="10800000">
            <a:off x="8162162" y="5145211"/>
            <a:ext cx="354330" cy="651510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ED4480-1B6A-48BA-B1D7-335EAB7E352B}"/>
              </a:ext>
            </a:extLst>
          </p:cNvPr>
          <p:cNvSpPr txBox="1"/>
          <p:nvPr/>
        </p:nvSpPr>
        <p:spPr>
          <a:xfrm>
            <a:off x="5966514" y="5850190"/>
            <a:ext cx="643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Low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X &lt; 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C8BADE-5341-4BF9-BCE2-C492FD0A0E34}"/>
              </a:ext>
            </a:extLst>
          </p:cNvPr>
          <p:cNvSpPr txBox="1"/>
          <p:nvPr/>
        </p:nvSpPr>
        <p:spPr>
          <a:xfrm>
            <a:off x="7960056" y="5849279"/>
            <a:ext cx="758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High</a:t>
            </a:r>
          </a:p>
          <a:p>
            <a:pPr algn="ctr"/>
            <a:r>
              <a:rPr lang="en-US" dirty="0">
                <a:solidFill>
                  <a:schemeClr val="accent6"/>
                </a:solidFill>
              </a:rPr>
              <a:t>X &gt;= 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F975965-1F72-4A7E-B045-F4BE3D8575B0}"/>
              </a:ext>
            </a:extLst>
          </p:cNvPr>
          <p:cNvSpPr/>
          <p:nvPr/>
        </p:nvSpPr>
        <p:spPr>
          <a:xfrm>
            <a:off x="5825616" y="4673421"/>
            <a:ext cx="1008572" cy="37084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847956-D9E1-4D3A-9DA3-AF32D9BCDF36}"/>
              </a:ext>
            </a:extLst>
          </p:cNvPr>
          <p:cNvSpPr/>
          <p:nvPr/>
        </p:nvSpPr>
        <p:spPr>
          <a:xfrm>
            <a:off x="6802065" y="4682207"/>
            <a:ext cx="1008572" cy="37084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35CF649-E8A6-495A-9987-FC50DE55D637}"/>
              </a:ext>
            </a:extLst>
          </p:cNvPr>
          <p:cNvSpPr/>
          <p:nvPr/>
        </p:nvSpPr>
        <p:spPr>
          <a:xfrm>
            <a:off x="7819173" y="4690993"/>
            <a:ext cx="1008572" cy="37084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Content Placeholder 6">
            <a:extLst>
              <a:ext uri="{FF2B5EF4-FFF2-40B4-BE49-F238E27FC236}">
                <a16:creationId xmlns:a16="http://schemas.microsoft.com/office/drawing/2014/main" id="{E440AC99-17E4-4FC8-9D5B-127AF1ADF16E}"/>
              </a:ext>
            </a:extLst>
          </p:cNvPr>
          <p:cNvGraphicFramePr>
            <a:graphicFrameLocks/>
          </p:cNvGraphicFramePr>
          <p:nvPr/>
        </p:nvGraphicFramePr>
        <p:xfrm>
          <a:off x="1731289" y="6059564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494E64E7-78EE-1A43-8885-DEE717178DF4}"/>
              </a:ext>
            </a:extLst>
          </p:cNvPr>
          <p:cNvGrpSpPr/>
          <p:nvPr/>
        </p:nvGrpSpPr>
        <p:grpSpPr>
          <a:xfrm>
            <a:off x="1747509" y="1146631"/>
            <a:ext cx="1055598" cy="859259"/>
            <a:chOff x="5509626" y="861965"/>
            <a:chExt cx="1055598" cy="859259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955944A-9640-9143-A118-DD936038CB4C}"/>
                </a:ext>
              </a:extLst>
            </p:cNvPr>
            <p:cNvSpPr/>
            <p:nvPr/>
          </p:nvSpPr>
          <p:spPr>
            <a:xfrm>
              <a:off x="5714696" y="1075765"/>
              <a:ext cx="645459" cy="645459"/>
            </a:xfrm>
            <a:prstGeom prst="ellipse">
              <a:avLst/>
            </a:prstGeom>
            <a:noFill/>
            <a:ln w="152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E4EA8A57-B49A-6D40-983F-278D3D43EE9D}"/>
                </a:ext>
              </a:extLst>
            </p:cNvPr>
            <p:cNvSpPr/>
            <p:nvPr/>
          </p:nvSpPr>
          <p:spPr>
            <a:xfrm>
              <a:off x="5509626" y="861965"/>
              <a:ext cx="1055598" cy="23515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pc="200" dirty="0"/>
                <a:t>PIVOT?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ED76C48-7B54-E54A-99AA-B4549365AD14}"/>
              </a:ext>
            </a:extLst>
          </p:cNvPr>
          <p:cNvGrpSpPr/>
          <p:nvPr/>
        </p:nvGrpSpPr>
        <p:grpSpPr>
          <a:xfrm>
            <a:off x="5778590" y="1158237"/>
            <a:ext cx="1055598" cy="859259"/>
            <a:chOff x="5509626" y="861965"/>
            <a:chExt cx="1055598" cy="859259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1336B7A-29F7-2849-BF4B-7C765F74DD9E}"/>
                </a:ext>
              </a:extLst>
            </p:cNvPr>
            <p:cNvSpPr/>
            <p:nvPr/>
          </p:nvSpPr>
          <p:spPr>
            <a:xfrm>
              <a:off x="5714696" y="1075765"/>
              <a:ext cx="645459" cy="645459"/>
            </a:xfrm>
            <a:prstGeom prst="ellipse">
              <a:avLst/>
            </a:prstGeom>
            <a:noFill/>
            <a:ln w="152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B0E7DAC6-FA5B-2448-BA04-9D2EFABAD094}"/>
                </a:ext>
              </a:extLst>
            </p:cNvPr>
            <p:cNvSpPr/>
            <p:nvPr/>
          </p:nvSpPr>
          <p:spPr>
            <a:xfrm>
              <a:off x="5509626" y="861965"/>
              <a:ext cx="1055598" cy="23515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pc="200" dirty="0"/>
                <a:t>PIVOT?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97A557D-6913-B54A-990B-F9DD3A313718}"/>
              </a:ext>
            </a:extLst>
          </p:cNvPr>
          <p:cNvGrpSpPr/>
          <p:nvPr/>
        </p:nvGrpSpPr>
        <p:grpSpPr>
          <a:xfrm>
            <a:off x="10813739" y="1146631"/>
            <a:ext cx="1055598" cy="859259"/>
            <a:chOff x="5509626" y="861965"/>
            <a:chExt cx="1055598" cy="859259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5500250-6F2A-5F41-8FB4-36BA61FC7A67}"/>
                </a:ext>
              </a:extLst>
            </p:cNvPr>
            <p:cNvSpPr/>
            <p:nvPr/>
          </p:nvSpPr>
          <p:spPr>
            <a:xfrm>
              <a:off x="5714696" y="1075765"/>
              <a:ext cx="645459" cy="645459"/>
            </a:xfrm>
            <a:prstGeom prst="ellipse">
              <a:avLst/>
            </a:prstGeom>
            <a:noFill/>
            <a:ln w="152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98F57E4C-03D0-4449-8772-203D4FCF6C1E}"/>
                </a:ext>
              </a:extLst>
            </p:cNvPr>
            <p:cNvSpPr/>
            <p:nvPr/>
          </p:nvSpPr>
          <p:spPr>
            <a:xfrm>
              <a:off x="5509626" y="861965"/>
              <a:ext cx="1055598" cy="23515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pc="200" dirty="0"/>
                <a:t>PIVOT?</a:t>
              </a:r>
            </a:p>
          </p:txBody>
        </p:sp>
      </p:grp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40BC867C-0F02-EB4C-B0FA-DA7197ABFC26}"/>
              </a:ext>
            </a:extLst>
          </p:cNvPr>
          <p:cNvSpPr/>
          <p:nvPr/>
        </p:nvSpPr>
        <p:spPr>
          <a:xfrm>
            <a:off x="10813739" y="1145252"/>
            <a:ext cx="1055598" cy="23515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200" dirty="0"/>
              <a:t>PIVOT!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BCDF7F-A2FF-3A4A-9BA7-1771AAE9E117}"/>
              </a:ext>
            </a:extLst>
          </p:cNvPr>
          <p:cNvSpPr txBox="1"/>
          <p:nvPr/>
        </p:nvSpPr>
        <p:spPr>
          <a:xfrm>
            <a:off x="117746" y="1506457"/>
            <a:ext cx="1440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a pivot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785AEE-4972-9D47-A3DD-4E989DD54EAF}"/>
              </a:ext>
            </a:extLst>
          </p:cNvPr>
          <p:cNvSpPr txBox="1"/>
          <p:nvPr/>
        </p:nvSpPr>
        <p:spPr>
          <a:xfrm>
            <a:off x="114855" y="2457134"/>
            <a:ext cx="1616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 pivot out of the way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A4B863F-DFE6-CE40-9AA7-121B6BA86E27}"/>
              </a:ext>
            </a:extLst>
          </p:cNvPr>
          <p:cNvSpPr txBox="1"/>
          <p:nvPr/>
        </p:nvSpPr>
        <p:spPr>
          <a:xfrm>
            <a:off x="105578" y="3123158"/>
            <a:ext cx="2025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Bring low and high pointers together, swapping elements if needed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0CCA369-D009-4745-91F7-3D5385DCE8B0}"/>
              </a:ext>
            </a:extLst>
          </p:cNvPr>
          <p:cNvSpPr txBox="1"/>
          <p:nvPr/>
        </p:nvSpPr>
        <p:spPr>
          <a:xfrm>
            <a:off x="105577" y="4926052"/>
            <a:ext cx="2025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Meeting point is where pivot belongs; swap in. Now recurse on smaller portions of same array!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F8593D6-CC7E-8D4F-BCBE-2CDA8038457E}"/>
              </a:ext>
            </a:extLst>
          </p:cNvPr>
          <p:cNvSpPr txBox="1"/>
          <p:nvPr/>
        </p:nvSpPr>
        <p:spPr>
          <a:xfrm>
            <a:off x="1010045" y="109212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Divide</a:t>
            </a:r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57CD0529-CBA8-AE41-909C-4C2C87839E31}"/>
              </a:ext>
            </a:extLst>
          </p:cNvPr>
          <p:cNvSpPr/>
          <p:nvPr/>
        </p:nvSpPr>
        <p:spPr>
          <a:xfrm rot="5400000">
            <a:off x="7115249" y="214978"/>
            <a:ext cx="369330" cy="3984734"/>
          </a:xfrm>
          <a:prstGeom prst="leftBracket">
            <a:avLst>
              <a:gd name="adj" fmla="val 0"/>
            </a:avLst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7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08268 -0.0023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-11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8268 -0.0011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-6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08216 0.0034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16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07943 -0.0011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8 -0.00232 L 0.1694 -0.0037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-69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8 -0.00116 L 0.16315 0.0074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41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16 0.00347 L -0.16576 -0.0009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-23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43 -0.00116 L -0.16042 -0.0030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8164 0.00023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0.08203 0.00463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64 0.00023 L 0.16679 -0.01643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-833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03 0.00463 L 0.17096 -0.0002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/>
      <p:bldP spid="14" grpId="1"/>
      <p:bldP spid="14" grpId="2"/>
      <p:bldP spid="15" grpId="0"/>
      <p:bldP spid="15" grpId="1"/>
      <p:bldP spid="15" grpId="2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0" grpId="2" animBg="1"/>
      <p:bldP spid="31" grpId="0" animBg="1"/>
      <p:bldP spid="32" grpId="0"/>
      <p:bldP spid="32" grpId="1"/>
      <p:bldP spid="32" grpId="2"/>
      <p:bldP spid="33" grpId="0"/>
      <p:bldP spid="34" grpId="0" animBg="1"/>
      <p:bldP spid="35" grpId="0" animBg="1"/>
      <p:bldP spid="36" grpId="0" animBg="1"/>
      <p:bldP spid="48" grpId="0" animBg="1"/>
      <p:bldP spid="49" grpId="0"/>
      <p:bldP spid="50" grpId="0"/>
      <p:bldP spid="51" grpId="0"/>
      <p:bldP spid="5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005AE-CEBD-9F41-871E-9710F924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 (v2: In-Place)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45FB8C-47B2-3D45-B009-8CF9AFE6DFDE}"/>
              </a:ext>
            </a:extLst>
          </p:cNvPr>
          <p:cNvSpPr txBox="1"/>
          <p:nvPr/>
        </p:nvSpPr>
        <p:spPr>
          <a:xfrm>
            <a:off x="322068" y="1268493"/>
            <a:ext cx="5551520" cy="2246769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quickSort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(list)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list.length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list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pivot =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choosePivot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(list)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smallerPart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largerPart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partition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(pivot, list)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smallerPart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quickSort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smallerPart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largerPart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quickSort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largerPart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smallerPart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+ pivot +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largerPart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69A81A-451E-4D48-974E-CA2FDC8ABD07}"/>
              </a:ext>
            </a:extLst>
          </p:cNvPr>
          <p:cNvSpPr txBox="1"/>
          <p:nvPr/>
        </p:nvSpPr>
        <p:spPr>
          <a:xfrm>
            <a:off x="370118" y="3821165"/>
            <a:ext cx="211846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In-practice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2A6F78-1933-5244-9591-32DFB63578D8}"/>
              </a:ext>
            </a:extLst>
          </p:cNvPr>
          <p:cNvSpPr txBox="1"/>
          <p:nvPr/>
        </p:nvSpPr>
        <p:spPr>
          <a:xfrm>
            <a:off x="1849542" y="569084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3FDBA7-0548-2743-86C2-0570D2031632}"/>
              </a:ext>
            </a:extLst>
          </p:cNvPr>
          <p:cNvSpPr txBox="1"/>
          <p:nvPr/>
        </p:nvSpPr>
        <p:spPr>
          <a:xfrm>
            <a:off x="1864241" y="6280997"/>
            <a:ext cx="155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BFFF5C8-B76E-6849-9DDF-7B8522B53435}"/>
                  </a:ext>
                </a:extLst>
              </p:cNvPr>
              <p:cNvSpPr txBox="1"/>
              <p:nvPr/>
            </p:nvSpPr>
            <p:spPr>
              <a:xfrm>
                <a:off x="2488583" y="5225768"/>
                <a:ext cx="3749040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Just trust 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/>
              </a:p>
              <a:p>
                <a:r>
                  <a:rPr lang="en-US" sz="1100" dirty="0"/>
                  <a:t>(absurd amount of math to get here)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BFFF5C8-B76E-6849-9DDF-7B8522B53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583" y="5225768"/>
                <a:ext cx="3749040" cy="538609"/>
              </a:xfrm>
              <a:prstGeom prst="rect">
                <a:avLst/>
              </a:prstGeom>
              <a:blipFill>
                <a:blip r:embed="rId3"/>
                <a:stretch>
                  <a:fillRect l="-1014" t="-4651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04EF407-AA43-8543-9D21-09A703250C2D}"/>
                  </a:ext>
                </a:extLst>
              </p:cNvPr>
              <p:cNvSpPr txBox="1"/>
              <p:nvPr/>
            </p:nvSpPr>
            <p:spPr>
              <a:xfrm>
                <a:off x="2488583" y="3643375"/>
                <a:ext cx="3588394" cy="71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04EF407-AA43-8543-9D21-09A703250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583" y="3643375"/>
                <a:ext cx="3588394" cy="710194"/>
              </a:xfrm>
              <a:prstGeom prst="rect">
                <a:avLst/>
              </a:prstGeom>
              <a:blipFill>
                <a:blip r:embed="rId4"/>
                <a:stretch>
                  <a:fillRect l="-6360" t="-198182" b="-28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CAE46E-48B0-D84F-B2B3-A75B1BEB7BC3}"/>
                  </a:ext>
                </a:extLst>
              </p:cNvPr>
              <p:cNvSpPr txBox="1"/>
              <p:nvPr/>
            </p:nvSpPr>
            <p:spPr>
              <a:xfrm>
                <a:off x="2361745" y="4340669"/>
                <a:ext cx="3588394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CAE46E-48B0-D84F-B2B3-A75B1BEB7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745" y="4340669"/>
                <a:ext cx="3588394" cy="976614"/>
              </a:xfrm>
              <a:prstGeom prst="rect">
                <a:avLst/>
              </a:prstGeom>
              <a:blipFill>
                <a:blip r:embed="rId5"/>
                <a:stretch>
                  <a:fillRect l="-18021" t="-205195" b="-294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CF64BE7-136E-6046-B58B-B75CF470556B}"/>
                  </a:ext>
                </a:extLst>
              </p:cNvPr>
              <p:cNvSpPr txBox="1"/>
              <p:nvPr/>
            </p:nvSpPr>
            <p:spPr>
              <a:xfrm>
                <a:off x="6014133" y="3821165"/>
                <a:ext cx="1062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CF64BE7-136E-6046-B58B-B75CF4705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133" y="3821165"/>
                <a:ext cx="1062214" cy="369332"/>
              </a:xfrm>
              <a:prstGeom prst="rect">
                <a:avLst/>
              </a:prstGeom>
              <a:blipFill>
                <a:blip r:embed="rId6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33B9FFA-F873-9544-A0D5-825A6523F8F3}"/>
                  </a:ext>
                </a:extLst>
              </p:cNvPr>
              <p:cNvSpPr txBox="1"/>
              <p:nvPr/>
            </p:nvSpPr>
            <p:spPr>
              <a:xfrm>
                <a:off x="6015758" y="4644310"/>
                <a:ext cx="1467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33B9FFA-F873-9544-A0D5-825A6523F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758" y="4644310"/>
                <a:ext cx="1467005" cy="369332"/>
              </a:xfrm>
              <a:prstGeom prst="rect">
                <a:avLst/>
              </a:prstGeom>
              <a:blipFill>
                <a:blip r:embed="rId7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" name="Content Placeholder 6">
            <a:extLst>
              <a:ext uri="{FF2B5EF4-FFF2-40B4-BE49-F238E27FC236}">
                <a16:creationId xmlns:a16="http://schemas.microsoft.com/office/drawing/2014/main" id="{FB9197E4-779C-3B47-9B68-BBD7025D4284}"/>
              </a:ext>
            </a:extLst>
          </p:cNvPr>
          <p:cNvGraphicFramePr>
            <a:graphicFrameLocks/>
          </p:cNvGraphicFramePr>
          <p:nvPr/>
        </p:nvGraphicFramePr>
        <p:xfrm>
          <a:off x="5774080" y="5504670"/>
          <a:ext cx="60478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20FF23C5-0CF8-E44D-8526-C2E71253E9DD}"/>
              </a:ext>
            </a:extLst>
          </p:cNvPr>
          <p:cNvSpPr/>
          <p:nvPr/>
        </p:nvSpPr>
        <p:spPr>
          <a:xfrm>
            <a:off x="4476410" y="1310338"/>
            <a:ext cx="2304661" cy="781437"/>
          </a:xfrm>
          <a:prstGeom prst="wedgeRectCallout">
            <a:avLst>
              <a:gd name="adj1" fmla="val -91209"/>
              <a:gd name="adj2" fmla="val 695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choosePivot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algn="ctr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- Use one of the pivot selection strategies</a:t>
            </a:r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C430321E-E22B-1B4F-93F6-21A5CD280F37}"/>
              </a:ext>
            </a:extLst>
          </p:cNvPr>
          <p:cNvSpPr/>
          <p:nvPr/>
        </p:nvSpPr>
        <p:spPr>
          <a:xfrm>
            <a:off x="7169653" y="1990052"/>
            <a:ext cx="2951583" cy="1804183"/>
          </a:xfrm>
          <a:prstGeom prst="wedgeRectCallout">
            <a:avLst>
              <a:gd name="adj1" fmla="val -96411"/>
              <a:gd name="adj2" fmla="val -21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partition: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71450" indent="-171450" algn="ctr">
              <a:buFontTx/>
              <a:buChar char="-"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For in-place Quick Sort, series of swaps to build both partitions at once</a:t>
            </a:r>
          </a:p>
          <a:p>
            <a:pPr marL="171450" indent="-171450" algn="ctr">
              <a:buFontTx/>
              <a:buChar char="-"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Tricky part: moving pivot out of the way and moving it back!</a:t>
            </a:r>
          </a:p>
          <a:p>
            <a:pPr marL="171450" indent="-171450" algn="ctr">
              <a:buFontTx/>
              <a:buChar char="-"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Similar to Merge Sort divide step: two pointers, only move smaller one</a:t>
            </a:r>
          </a:p>
        </p:txBody>
      </p:sp>
    </p:spTree>
    <p:extLst>
      <p:ext uri="{BB962C8B-B14F-4D97-AF65-F5344CB8AC3E}">
        <p14:creationId xmlns:p14="http://schemas.microsoft.com/office/powerpoint/2010/main" val="1998955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6B69B-CDB5-4A69-8001-62F2205B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645DB-728E-493A-8979-8F3ED5B3B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We’d really like to avoid hitting the worst case.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Key to getting a good running time, is always cutting the array (about) in half. </a:t>
            </a:r>
          </a:p>
          <a:p>
            <a:pPr marL="0" indent="0">
              <a:buNone/>
            </a:pPr>
            <a:r>
              <a:rPr lang="en-US" dirty="0"/>
              <a:t>How do we choose a good pivot?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Here are four options for finding a pivot. What are the tradeoffs?</a:t>
            </a:r>
          </a:p>
          <a:p>
            <a:pPr lvl="1"/>
            <a:r>
              <a:rPr lang="en-US" sz="2200" dirty="0"/>
              <a:t>Just take the first element</a:t>
            </a:r>
          </a:p>
          <a:p>
            <a:pPr lvl="1"/>
            <a:r>
              <a:rPr lang="en-US" sz="2200" dirty="0"/>
              <a:t>Take the median of the first, last, and middle element</a:t>
            </a:r>
          </a:p>
          <a:p>
            <a:pPr lvl="1"/>
            <a:r>
              <a:rPr lang="en-US" sz="2200" dirty="0"/>
              <a:t>Take the median of the full array</a:t>
            </a:r>
          </a:p>
          <a:p>
            <a:pPr lvl="1"/>
            <a:r>
              <a:rPr lang="en-US" sz="2200" dirty="0"/>
              <a:t>Pick a random element as a pivot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40A7A4-7AD4-4437-A8EE-2CE258484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2D789-ACE0-44B8-ABA2-10F9B726C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74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01649-C59A-41C2-975F-E34C783FA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90C37F-175E-407B-B7D2-79FCADCF55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057170"/>
              </a:xfrm>
            </p:spPr>
            <p:txBody>
              <a:bodyPr>
                <a:normAutofit lnSpcReduction="10000"/>
              </a:bodyPr>
              <a:lstStyle/>
              <a:p>
                <a:pPr marL="285750" indent="-285750"/>
                <a:r>
                  <a:rPr lang="en-US" dirty="0"/>
                  <a:t>Just take the first element</a:t>
                </a:r>
              </a:p>
              <a:p>
                <a:pPr marL="459486" lvl="1" indent="-285750"/>
                <a:r>
                  <a:rPr lang="en-US" dirty="0"/>
                  <a:t>fast to find a pivot</a:t>
                </a:r>
              </a:p>
              <a:p>
                <a:pPr marL="459486" lvl="1" indent="-285750"/>
                <a:r>
                  <a:rPr lang="en-US" dirty="0"/>
                  <a:t>But (e.g.) nearly sorted lists get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behavior overall</a:t>
                </a:r>
              </a:p>
              <a:p>
                <a:pPr marL="285750" indent="-285750"/>
                <a:r>
                  <a:rPr lang="en-US" dirty="0"/>
                  <a:t>Take the median of the first, last, and middle element</a:t>
                </a:r>
              </a:p>
              <a:p>
                <a:pPr marL="459486" lvl="1" indent="-285750"/>
                <a:r>
                  <a:rPr lang="en-US" dirty="0"/>
                  <a:t>Guaranteed to not have the absolute smallest value.</a:t>
                </a:r>
              </a:p>
              <a:p>
                <a:pPr marL="459486" lvl="1" indent="-285750"/>
                <a:r>
                  <a:rPr lang="en-US" dirty="0"/>
                  <a:t>On real data, this works quite well…</a:t>
                </a:r>
              </a:p>
              <a:p>
                <a:pPr marL="459486" lvl="1" indent="-285750"/>
                <a:r>
                  <a:rPr lang="en-US" dirty="0"/>
                  <a:t>But worst case is still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285750" indent="-285750"/>
                <a:r>
                  <a:rPr lang="en-US" dirty="0"/>
                  <a:t>Take the median of the full array</a:t>
                </a:r>
              </a:p>
              <a:p>
                <a:pPr marL="459486" lvl="1" indent="-285750"/>
                <a:r>
                  <a:rPr lang="en-US" dirty="0"/>
                  <a:t>Can actually find the median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(google </a:t>
                </a:r>
                <a:r>
                  <a:rPr lang="en-US" dirty="0" err="1"/>
                  <a:t>QuickSelect</a:t>
                </a:r>
                <a:r>
                  <a:rPr lang="en-US" dirty="0"/>
                  <a:t>). It’s </a:t>
                </a:r>
                <a:r>
                  <a:rPr lang="en-US" b="1" dirty="0"/>
                  <a:t>complicated.</a:t>
                </a:r>
              </a:p>
              <a:p>
                <a:pPr marL="459486" lvl="1" indent="-28575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even in the worst case….but the constant factors are </a:t>
                </a:r>
                <a:r>
                  <a:rPr lang="en-US" b="1" dirty="0"/>
                  <a:t>awful</a:t>
                </a:r>
                <a:r>
                  <a:rPr lang="en-US" dirty="0"/>
                  <a:t>. No one does quicksort this way.</a:t>
                </a:r>
              </a:p>
              <a:p>
                <a:pPr marL="285750" indent="-285750"/>
                <a:r>
                  <a:rPr lang="en-US" dirty="0"/>
                  <a:t>Pick a random element as a pivot </a:t>
                </a:r>
              </a:p>
              <a:p>
                <a:pPr marL="459486" lvl="1" indent="-285750"/>
                <a:r>
                  <a:rPr lang="en-US" dirty="0"/>
                  <a:t>somewhat slow constant factors</a:t>
                </a:r>
              </a:p>
              <a:p>
                <a:pPr marL="459486" lvl="1" indent="-285750"/>
                <a:r>
                  <a:rPr lang="en-US" dirty="0"/>
                  <a:t>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running time with probability 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1−1/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459486" lvl="1" indent="-285750"/>
                <a:r>
                  <a:rPr lang="en-US" dirty="0"/>
                  <a:t>“adversaries” can’t make it more likely that we hit the worst case.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90C37F-175E-407B-B7D2-79FCADCF55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057170"/>
              </a:xfrm>
              <a:blipFill>
                <a:blip r:embed="rId2"/>
                <a:stretch>
                  <a:fillRect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B14BA-B295-4E4E-BEF2-1C5C9C43B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CB61F-82D9-4EF5-9E8C-0346480F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77286-E88B-47D8-9D52-184355024BFD}"/>
              </a:ext>
            </a:extLst>
          </p:cNvPr>
          <p:cNvSpPr txBox="1"/>
          <p:nvPr/>
        </p:nvSpPr>
        <p:spPr>
          <a:xfrm>
            <a:off x="7945120" y="2448560"/>
            <a:ext cx="367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Median of three is a common choice in practice</a:t>
            </a:r>
          </a:p>
        </p:txBody>
      </p:sp>
    </p:spTree>
    <p:extLst>
      <p:ext uri="{BB962C8B-B14F-4D97-AF65-F5344CB8AC3E}">
        <p14:creationId xmlns:p14="http://schemas.microsoft.com/office/powerpoint/2010/main" val="200976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C6401-DF88-4DF2-B6DD-B0DA27E5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E7ECC-00D1-42C0-BE22-0F7BB6CD8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run Floyd’s </a:t>
            </a:r>
            <a:r>
              <a:rPr lang="en-US" dirty="0" err="1"/>
              <a:t>buildHeap</a:t>
            </a:r>
            <a:r>
              <a:rPr lang="en-US" dirty="0"/>
              <a:t> on your data</a:t>
            </a:r>
          </a:p>
          <a:p>
            <a:r>
              <a:rPr lang="en-US" dirty="0"/>
              <a:t>2. call </a:t>
            </a:r>
            <a:r>
              <a:rPr lang="en-US" dirty="0" err="1"/>
              <a:t>removeMin</a:t>
            </a:r>
            <a:r>
              <a:rPr lang="en-US" dirty="0"/>
              <a:t> n times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42B36-D062-4A4A-A20E-ECE597011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806DE-EC7F-4942-98B0-5E2097C57B59}"/>
              </a:ext>
            </a:extLst>
          </p:cNvPr>
          <p:cNvSpPr txBox="1"/>
          <p:nvPr/>
        </p:nvSpPr>
        <p:spPr>
          <a:xfrm>
            <a:off x="677641" y="2894236"/>
            <a:ext cx="3728906" cy="1384995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E[] heap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buildHeap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E[] output = new E[n]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(n)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output[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removeMin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(heap)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11CE6-C834-4EBB-AEA5-088709F835EF}"/>
              </a:ext>
            </a:extLst>
          </p:cNvPr>
          <p:cNvSpPr txBox="1"/>
          <p:nvPr/>
        </p:nvSpPr>
        <p:spPr>
          <a:xfrm>
            <a:off x="7483806" y="2808820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In-practice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4A5B99-44B7-4F6C-9749-D45F4EB7A17D}"/>
                  </a:ext>
                </a:extLst>
              </p:cNvPr>
              <p:cNvSpPr txBox="1"/>
              <p:nvPr/>
            </p:nvSpPr>
            <p:spPr>
              <a:xfrm>
                <a:off x="9684345" y="2813200"/>
                <a:ext cx="1249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4A5B99-44B7-4F6C-9749-D45F4EB7A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345" y="2813200"/>
                <a:ext cx="1249829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1C7182-E058-4D40-82E8-612BE1AE19C6}"/>
                  </a:ext>
                </a:extLst>
              </p:cNvPr>
              <p:cNvSpPr txBox="1"/>
              <p:nvPr/>
            </p:nvSpPr>
            <p:spPr>
              <a:xfrm>
                <a:off x="9725221" y="3347911"/>
                <a:ext cx="7176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1C7182-E058-4D40-82E8-612BE1AE1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221" y="3347911"/>
                <a:ext cx="717632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0C4077E-2C6D-4E0C-863B-262D6B219BA1}"/>
              </a:ext>
            </a:extLst>
          </p:cNvPr>
          <p:cNvSpPr txBox="1"/>
          <p:nvPr/>
        </p:nvSpPr>
        <p:spPr>
          <a:xfrm>
            <a:off x="9725220" y="443059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2C42AB-6E93-4FC0-99CD-D45CB44A7F1A}"/>
                  </a:ext>
                </a:extLst>
              </p:cNvPr>
              <p:cNvSpPr txBox="1"/>
              <p:nvPr/>
            </p:nvSpPr>
            <p:spPr>
              <a:xfrm>
                <a:off x="9681461" y="3909232"/>
                <a:ext cx="1249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2C42AB-6E93-4FC0-99CD-D45CB44A7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461" y="3909232"/>
                <a:ext cx="1249829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A4852793-B87D-48BE-8189-485C9D303F95}"/>
              </a:ext>
            </a:extLst>
          </p:cNvPr>
          <p:cNvSpPr/>
          <p:nvPr/>
        </p:nvSpPr>
        <p:spPr>
          <a:xfrm>
            <a:off x="6729679" y="263276"/>
            <a:ext cx="5162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https://www.youtube.com/watch?v=Xw2D9aJRBY4</a:t>
            </a:r>
            <a:endParaRPr lang="en-US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9E5D4DA-0681-8B4D-A716-5CC88133D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s-ES" dirty="0"/>
              <a:t>CSE 373 18 </a:t>
            </a:r>
            <a:r>
              <a:rPr lang="es-ES" dirty="0" err="1"/>
              <a:t>sp</a:t>
            </a:r>
            <a:r>
              <a:rPr lang="es-ES" dirty="0"/>
              <a:t> – </a:t>
            </a:r>
            <a:r>
              <a:rPr lang="es-ES" dirty="0" err="1"/>
              <a:t>Kasey</a:t>
            </a:r>
            <a:r>
              <a:rPr lang="es-ES" dirty="0"/>
              <a:t> </a:t>
            </a:r>
            <a:r>
              <a:rPr lang="es-ES" dirty="0" err="1"/>
              <a:t>Champion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66AC90-D90B-1543-A367-8DE2757A6FE9}"/>
              </a:ext>
            </a:extLst>
          </p:cNvPr>
          <p:cNvSpPr txBox="1"/>
          <p:nvPr/>
        </p:nvSpPr>
        <p:spPr>
          <a:xfrm>
            <a:off x="9725220" y="4985839"/>
            <a:ext cx="176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we get clever…</a:t>
            </a:r>
          </a:p>
        </p:txBody>
      </p:sp>
    </p:spTree>
    <p:extLst>
      <p:ext uri="{BB962C8B-B14F-4D97-AF65-F5344CB8AC3E}">
        <p14:creationId xmlns:p14="http://schemas.microsoft.com/office/powerpoint/2010/main" val="167066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E1B8-85F2-C746-9080-CA74CDEC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Sorting: Summary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B3FE672-F6E5-B044-9D3E-A8425BA0357E}"/>
              </a:ext>
            </a:extLst>
          </p:cNvPr>
          <p:cNvGraphicFramePr>
            <a:graphicFrameLocks noGrp="1"/>
          </p:cNvGraphicFramePr>
          <p:nvPr/>
        </p:nvGraphicFramePr>
        <p:xfrm>
          <a:off x="200985" y="1373028"/>
          <a:ext cx="7386107" cy="31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328">
                  <a:extLst>
                    <a:ext uri="{9D8B030D-6E8A-4147-A177-3AD203B41FA5}">
                      <a16:colId xmlns:a16="http://schemas.microsoft.com/office/drawing/2014/main" val="3023887419"/>
                    </a:ext>
                  </a:extLst>
                </a:gridCol>
                <a:gridCol w="1446245">
                  <a:extLst>
                    <a:ext uri="{9D8B030D-6E8A-4147-A177-3AD203B41FA5}">
                      <a16:colId xmlns:a16="http://schemas.microsoft.com/office/drawing/2014/main" val="114038677"/>
                    </a:ext>
                  </a:extLst>
                </a:gridCol>
                <a:gridCol w="1390261">
                  <a:extLst>
                    <a:ext uri="{9D8B030D-6E8A-4147-A177-3AD203B41FA5}">
                      <a16:colId xmlns:a16="http://schemas.microsoft.com/office/drawing/2014/main" val="3447760477"/>
                    </a:ext>
                  </a:extLst>
                </a:gridCol>
                <a:gridCol w="1305262">
                  <a:extLst>
                    <a:ext uri="{9D8B030D-6E8A-4147-A177-3AD203B41FA5}">
                      <a16:colId xmlns:a16="http://schemas.microsoft.com/office/drawing/2014/main" val="4003914647"/>
                    </a:ext>
                  </a:extLst>
                </a:gridCol>
                <a:gridCol w="1186011">
                  <a:extLst>
                    <a:ext uri="{9D8B030D-6E8A-4147-A177-3AD203B41FA5}">
                      <a16:colId xmlns:a16="http://schemas.microsoft.com/office/drawing/2014/main" val="2559130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Best-Case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Worst-Case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668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Selection 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(n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(n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44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Insertion 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Θ</a:t>
                      </a:r>
                      <a:r>
                        <a:rPr lang="en-US" dirty="0"/>
                        <a:t>(n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115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Heap 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Θ</a:t>
                      </a:r>
                      <a:r>
                        <a:rPr lang="en-US" dirty="0"/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Θ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nlogn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22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In-Place Heap 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nlogn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863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Merge 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nlogn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nlogn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nlogn</a:t>
                      </a:r>
                      <a:r>
                        <a:rPr lang="en-US" dirty="0"/>
                        <a:t>)</a:t>
                      </a:r>
                    </a:p>
                    <a:p>
                      <a:pPr algn="ctr"/>
                      <a:r>
                        <a:rPr lang="en-US" sz="1200" dirty="0" err="1"/>
                        <a:t>Θ</a:t>
                      </a:r>
                      <a:r>
                        <a:rPr lang="en-US" sz="1200" dirty="0"/>
                        <a:t>(n)* optimized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85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Quick 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nlogn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(n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497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In-place Quick 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Θ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nlogn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(n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33497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C33044B-ED59-DA4C-A387-E3F8F700F464}"/>
              </a:ext>
            </a:extLst>
          </p:cNvPr>
          <p:cNvSpPr txBox="1"/>
          <p:nvPr/>
        </p:nvSpPr>
        <p:spPr>
          <a:xfrm>
            <a:off x="7740860" y="799902"/>
            <a:ext cx="4250155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does Java do?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Actually uses a combination of </a:t>
            </a:r>
            <a:r>
              <a:rPr lang="en-US" sz="2000" i="1" dirty="0"/>
              <a:t>3 different sorts</a:t>
            </a:r>
            <a:r>
              <a:rPr lang="en-US" sz="20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objects: use Merge Sort* (stable!)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primitives: use Dual Pivot Quick Sort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“reasonably short” array of primitives: use Insertion Sort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Researchers say 48 elements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Key Takeaway: No single sorting algorithm is “the best”!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Different sorts have different properties in different situations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“best sort” is one that is well-suited to your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5E45F3-18BE-7542-B67A-467E2EA512C6}"/>
              </a:ext>
            </a:extLst>
          </p:cNvPr>
          <p:cNvSpPr txBox="1"/>
          <p:nvPr/>
        </p:nvSpPr>
        <p:spPr>
          <a:xfrm>
            <a:off x="200985" y="6488668"/>
            <a:ext cx="7092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They actually use Tim Sort, which is very similar to Merge Sort in theory, but has some minor details different</a:t>
            </a:r>
          </a:p>
        </p:txBody>
      </p:sp>
    </p:spTree>
    <p:extLst>
      <p:ext uri="{BB962C8B-B14F-4D97-AF65-F5344CB8AC3E}">
        <p14:creationId xmlns:p14="http://schemas.microsoft.com/office/powerpoint/2010/main" val="132428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A12AB1C-9CDE-C048-B4F2-1995B2AD807E}"/>
              </a:ext>
            </a:extLst>
          </p:cNvPr>
          <p:cNvSpPr/>
          <p:nvPr/>
        </p:nvSpPr>
        <p:spPr>
          <a:xfrm>
            <a:off x="539014" y="1337910"/>
            <a:ext cx="3493972" cy="2281189"/>
          </a:xfrm>
          <a:prstGeom prst="roundRect">
            <a:avLst>
              <a:gd name="adj" fmla="val 712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589F035-E0A8-2E4F-9235-B142A6421E13}"/>
              </a:ext>
            </a:extLst>
          </p:cNvPr>
          <p:cNvSpPr/>
          <p:nvPr/>
        </p:nvSpPr>
        <p:spPr>
          <a:xfrm>
            <a:off x="539014" y="3954377"/>
            <a:ext cx="3493972" cy="2281189"/>
          </a:xfrm>
          <a:prstGeom prst="roundRect">
            <a:avLst>
              <a:gd name="adj" fmla="val 712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F806A6-09BA-CF49-B0FC-1FCA6B068A09}"/>
              </a:ext>
            </a:extLst>
          </p:cNvPr>
          <p:cNvSpPr/>
          <p:nvPr/>
        </p:nvSpPr>
        <p:spPr>
          <a:xfrm>
            <a:off x="4349014" y="2568339"/>
            <a:ext cx="3493972" cy="2281189"/>
          </a:xfrm>
          <a:prstGeom prst="roundRect">
            <a:avLst>
              <a:gd name="adj" fmla="val 712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4C2FE69-A791-454F-B317-ED8CE6EC017A}"/>
              </a:ext>
            </a:extLst>
          </p:cNvPr>
          <p:cNvSpPr/>
          <p:nvPr/>
        </p:nvSpPr>
        <p:spPr>
          <a:xfrm>
            <a:off x="8159014" y="1337909"/>
            <a:ext cx="3493972" cy="2281189"/>
          </a:xfrm>
          <a:prstGeom prst="roundRect">
            <a:avLst>
              <a:gd name="adj" fmla="val 712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465A0E2-C6C9-0E47-812E-BD29A021BB54}"/>
              </a:ext>
            </a:extLst>
          </p:cNvPr>
          <p:cNvSpPr/>
          <p:nvPr/>
        </p:nvSpPr>
        <p:spPr>
          <a:xfrm>
            <a:off x="8159014" y="3954376"/>
            <a:ext cx="3493972" cy="2281189"/>
          </a:xfrm>
          <a:prstGeom prst="roundRect">
            <a:avLst>
              <a:gd name="adj" fmla="val 712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40C8CB-013C-F74D-AB74-BF4E288BB510}"/>
              </a:ext>
            </a:extLst>
          </p:cNvPr>
          <p:cNvSpPr txBox="1"/>
          <p:nvPr/>
        </p:nvSpPr>
        <p:spPr>
          <a:xfrm>
            <a:off x="1030688" y="1392348"/>
            <a:ext cx="2510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Insertion Sort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C53CBE-F216-224E-9EA7-A8E5B70CF094}"/>
              </a:ext>
            </a:extLst>
          </p:cNvPr>
          <p:cNvSpPr txBox="1"/>
          <p:nvPr/>
        </p:nvSpPr>
        <p:spPr>
          <a:xfrm>
            <a:off x="363255" y="533850"/>
            <a:ext cx="3845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STRATEGY 1:</a:t>
            </a:r>
          </a:p>
          <a:p>
            <a:pPr algn="ctr"/>
            <a:r>
              <a:rPr lang="en-US" sz="1600" spc="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ITERATIVE IMPROVEMENT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D3F1BB-ACD6-BE47-83DC-4C6ACDF34B24}"/>
              </a:ext>
            </a:extLst>
          </p:cNvPr>
          <p:cNvSpPr txBox="1"/>
          <p:nvPr/>
        </p:nvSpPr>
        <p:spPr>
          <a:xfrm>
            <a:off x="4173255" y="533850"/>
            <a:ext cx="3845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STRATEGY 2:</a:t>
            </a:r>
          </a:p>
          <a:p>
            <a:pPr algn="ctr"/>
            <a:r>
              <a:rPr lang="en-US" sz="1600" spc="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IMPOSE STRUCTURE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18E379-32FF-0949-BD19-DE43AF1B8ED9}"/>
              </a:ext>
            </a:extLst>
          </p:cNvPr>
          <p:cNvSpPr txBox="1"/>
          <p:nvPr/>
        </p:nvSpPr>
        <p:spPr>
          <a:xfrm>
            <a:off x="7983255" y="533850"/>
            <a:ext cx="3845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STRATEGY 3:</a:t>
            </a:r>
          </a:p>
          <a:p>
            <a:pPr algn="ctr"/>
            <a:r>
              <a:rPr lang="en-US" sz="1600" spc="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DIVIDE AND CONQUER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78DE2A-E90E-AC4C-95EF-DD8575136685}"/>
              </a:ext>
            </a:extLst>
          </p:cNvPr>
          <p:cNvSpPr txBox="1"/>
          <p:nvPr/>
        </p:nvSpPr>
        <p:spPr>
          <a:xfrm>
            <a:off x="995421" y="4028879"/>
            <a:ext cx="2545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Selection Sort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DB75CC-D486-D04B-9C22-040A2ABA7AFB}"/>
              </a:ext>
            </a:extLst>
          </p:cNvPr>
          <p:cNvSpPr txBox="1"/>
          <p:nvPr/>
        </p:nvSpPr>
        <p:spPr>
          <a:xfrm>
            <a:off x="5161288" y="2650862"/>
            <a:ext cx="186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Heap Sort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212B31-E0D8-0142-9E2D-6E2AF71C1B28}"/>
              </a:ext>
            </a:extLst>
          </p:cNvPr>
          <p:cNvSpPr txBox="1"/>
          <p:nvPr/>
        </p:nvSpPr>
        <p:spPr>
          <a:xfrm>
            <a:off x="8863695" y="1392348"/>
            <a:ext cx="2084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Merge Sort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A63F24-8E7C-A447-8261-CD29DC070B7F}"/>
              </a:ext>
            </a:extLst>
          </p:cNvPr>
          <p:cNvSpPr txBox="1"/>
          <p:nvPr/>
        </p:nvSpPr>
        <p:spPr>
          <a:xfrm>
            <a:off x="8929611" y="4028878"/>
            <a:ext cx="1952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Quick Sort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379E98-E836-FB40-B590-E985E3E0D38A}"/>
              </a:ext>
            </a:extLst>
          </p:cNvPr>
          <p:cNvSpPr txBox="1"/>
          <p:nvPr/>
        </p:nvSpPr>
        <p:spPr>
          <a:xfrm>
            <a:off x="5185049" y="3230675"/>
            <a:ext cx="6126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WORST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545F5D-F6B3-6E44-99CD-2DEFE2F317FD}"/>
              </a:ext>
            </a:extLst>
          </p:cNvPr>
          <p:cNvSpPr txBox="1"/>
          <p:nvPr/>
        </p:nvSpPr>
        <p:spPr>
          <a:xfrm>
            <a:off x="5334127" y="352487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BEST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3C2DEA-1F7F-3F4C-88EF-5A997DE1C6B1}"/>
                  </a:ext>
                </a:extLst>
              </p:cNvPr>
              <p:cNvSpPr txBox="1"/>
              <p:nvPr/>
            </p:nvSpPr>
            <p:spPr>
              <a:xfrm>
                <a:off x="5734495" y="3146535"/>
                <a:ext cx="14035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func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3C2DEA-1F7F-3F4C-88EF-5A997DE1C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495" y="3146535"/>
                <a:ext cx="1403525" cy="400110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8F8E6B6B-8B1D-F74E-9BD7-110F8C621195}"/>
              </a:ext>
            </a:extLst>
          </p:cNvPr>
          <p:cNvGrpSpPr/>
          <p:nvPr/>
        </p:nvGrpSpPr>
        <p:grpSpPr>
          <a:xfrm>
            <a:off x="8366553" y="3219476"/>
            <a:ext cx="866282" cy="295266"/>
            <a:chOff x="8495951" y="3156192"/>
            <a:chExt cx="1009653" cy="344133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371C1B7-AD1A-8D40-A995-1424733D6EB9}"/>
                </a:ext>
              </a:extLst>
            </p:cNvPr>
            <p:cNvSpPr/>
            <p:nvPr/>
          </p:nvSpPr>
          <p:spPr>
            <a:xfrm>
              <a:off x="8495951" y="3156192"/>
              <a:ext cx="1009653" cy="34413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dirty="0"/>
                <a:t>STABLE</a:t>
              </a:r>
            </a:p>
          </p:txBody>
        </p:sp>
        <p:pic>
          <p:nvPicPr>
            <p:cNvPr id="28" name="Graphic 27" descr="Transfer">
              <a:extLst>
                <a:ext uri="{FF2B5EF4-FFF2-40B4-BE49-F238E27FC236}">
                  <a16:creationId xmlns:a16="http://schemas.microsoft.com/office/drawing/2014/main" id="{60E4B60F-4BD4-3944-9A74-9DD3EB1B0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678" y="3221251"/>
              <a:ext cx="210732" cy="210732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51CC9D6-F580-E040-BE9B-2649407839A7}"/>
              </a:ext>
            </a:extLst>
          </p:cNvPr>
          <p:cNvGrpSpPr/>
          <p:nvPr/>
        </p:nvGrpSpPr>
        <p:grpSpPr>
          <a:xfrm>
            <a:off x="8345009" y="5842571"/>
            <a:ext cx="909371" cy="295266"/>
            <a:chOff x="9680171" y="3158395"/>
            <a:chExt cx="1059873" cy="344133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264F49C1-B880-B748-B374-48320177DAF9}"/>
                </a:ext>
              </a:extLst>
            </p:cNvPr>
            <p:cNvSpPr/>
            <p:nvPr/>
          </p:nvSpPr>
          <p:spPr>
            <a:xfrm>
              <a:off x="9680171" y="3158395"/>
              <a:ext cx="1059873" cy="344133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dirty="0"/>
                <a:t>IN-PLACE</a:t>
              </a:r>
            </a:p>
          </p:txBody>
        </p:sp>
        <p:pic>
          <p:nvPicPr>
            <p:cNvPr id="51" name="Graphic 50" descr="Pin">
              <a:extLst>
                <a:ext uri="{FF2B5EF4-FFF2-40B4-BE49-F238E27FC236}">
                  <a16:creationId xmlns:a16="http://schemas.microsoft.com/office/drawing/2014/main" id="{7E2E0BBE-F9DE-7545-BAA1-50DB74A0A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68685" y="3223323"/>
              <a:ext cx="206588" cy="206588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5C4B652-21B9-2547-B4FA-4EACE485CEFF}"/>
              </a:ext>
            </a:extLst>
          </p:cNvPr>
          <p:cNvGrpSpPr/>
          <p:nvPr/>
        </p:nvGrpSpPr>
        <p:grpSpPr>
          <a:xfrm>
            <a:off x="4532870" y="4466020"/>
            <a:ext cx="909371" cy="295266"/>
            <a:chOff x="9680171" y="3158395"/>
            <a:chExt cx="1059873" cy="344133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E7E68DE7-EB3F-124E-8B13-B90C4CC20AF6}"/>
                </a:ext>
              </a:extLst>
            </p:cNvPr>
            <p:cNvSpPr/>
            <p:nvPr/>
          </p:nvSpPr>
          <p:spPr>
            <a:xfrm>
              <a:off x="9680171" y="3158395"/>
              <a:ext cx="1059873" cy="344133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dirty="0"/>
                <a:t>IN-PLACE</a:t>
              </a:r>
            </a:p>
          </p:txBody>
        </p:sp>
        <p:pic>
          <p:nvPicPr>
            <p:cNvPr id="57" name="Graphic 56" descr="Pin">
              <a:extLst>
                <a:ext uri="{FF2B5EF4-FFF2-40B4-BE49-F238E27FC236}">
                  <a16:creationId xmlns:a16="http://schemas.microsoft.com/office/drawing/2014/main" id="{27915EC5-9246-BF46-8696-75B9CC237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68685" y="3223323"/>
              <a:ext cx="206588" cy="20658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0B28F4D-C6F6-E546-863E-ECBD5129743D}"/>
              </a:ext>
            </a:extLst>
          </p:cNvPr>
          <p:cNvGrpSpPr/>
          <p:nvPr/>
        </p:nvGrpSpPr>
        <p:grpSpPr>
          <a:xfrm>
            <a:off x="722870" y="5839272"/>
            <a:ext cx="909371" cy="295266"/>
            <a:chOff x="9680171" y="3158395"/>
            <a:chExt cx="1059873" cy="344133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81270221-2F5F-B447-8F6B-D2ED77A91ECA}"/>
                </a:ext>
              </a:extLst>
            </p:cNvPr>
            <p:cNvSpPr/>
            <p:nvPr/>
          </p:nvSpPr>
          <p:spPr>
            <a:xfrm>
              <a:off x="9680171" y="3158395"/>
              <a:ext cx="1059873" cy="344133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dirty="0"/>
                <a:t>IN-PLACE</a:t>
              </a:r>
            </a:p>
          </p:txBody>
        </p:sp>
        <p:pic>
          <p:nvPicPr>
            <p:cNvPr id="60" name="Graphic 59" descr="Pin">
              <a:extLst>
                <a:ext uri="{FF2B5EF4-FFF2-40B4-BE49-F238E27FC236}">
                  <a16:creationId xmlns:a16="http://schemas.microsoft.com/office/drawing/2014/main" id="{D1CA7CEE-353C-614A-AEFE-B35ADC32F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68685" y="3223323"/>
              <a:ext cx="206588" cy="206588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20FE987-DF9B-8D4E-9A18-82DABAF489E6}"/>
              </a:ext>
            </a:extLst>
          </p:cNvPr>
          <p:cNvGrpSpPr/>
          <p:nvPr/>
        </p:nvGrpSpPr>
        <p:grpSpPr>
          <a:xfrm>
            <a:off x="722869" y="3202741"/>
            <a:ext cx="909371" cy="295266"/>
            <a:chOff x="9680171" y="3158395"/>
            <a:chExt cx="1059873" cy="344133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7D11AAFE-2B95-3C48-8C66-3A4C211F183D}"/>
                </a:ext>
              </a:extLst>
            </p:cNvPr>
            <p:cNvSpPr/>
            <p:nvPr/>
          </p:nvSpPr>
          <p:spPr>
            <a:xfrm>
              <a:off x="9680171" y="3158395"/>
              <a:ext cx="1059873" cy="344133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dirty="0"/>
                <a:t>IN-PLACE</a:t>
              </a:r>
            </a:p>
          </p:txBody>
        </p:sp>
        <p:pic>
          <p:nvPicPr>
            <p:cNvPr id="63" name="Graphic 62" descr="Pin">
              <a:extLst>
                <a:ext uri="{FF2B5EF4-FFF2-40B4-BE49-F238E27FC236}">
                  <a16:creationId xmlns:a16="http://schemas.microsoft.com/office/drawing/2014/main" id="{05B4564C-59F3-3A49-8AAC-E9221BABC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68685" y="3223323"/>
              <a:ext cx="206588" cy="206588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E39EEAC-379B-9447-8E65-5E70B10E5DFF}"/>
              </a:ext>
            </a:extLst>
          </p:cNvPr>
          <p:cNvGrpSpPr/>
          <p:nvPr/>
        </p:nvGrpSpPr>
        <p:grpSpPr>
          <a:xfrm>
            <a:off x="1708185" y="3202741"/>
            <a:ext cx="866282" cy="295266"/>
            <a:chOff x="8495951" y="3156192"/>
            <a:chExt cx="1009653" cy="344133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BD7CF7CE-DF46-C34B-86B3-C84DEA567A13}"/>
                </a:ext>
              </a:extLst>
            </p:cNvPr>
            <p:cNvSpPr/>
            <p:nvPr/>
          </p:nvSpPr>
          <p:spPr>
            <a:xfrm>
              <a:off x="8495951" y="3156192"/>
              <a:ext cx="1009653" cy="34413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dirty="0"/>
                <a:t>STABLE</a:t>
              </a:r>
            </a:p>
          </p:txBody>
        </p:sp>
        <p:pic>
          <p:nvPicPr>
            <p:cNvPr id="66" name="Graphic 65" descr="Transfer">
              <a:extLst>
                <a:ext uri="{FF2B5EF4-FFF2-40B4-BE49-F238E27FC236}">
                  <a16:creationId xmlns:a16="http://schemas.microsoft.com/office/drawing/2014/main" id="{4678B846-7512-4041-A2BF-AFE5B57E7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09678" y="3221251"/>
              <a:ext cx="210732" cy="21073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EC8C32E-7719-9C45-9A5D-34239C6096EC}"/>
                  </a:ext>
                </a:extLst>
              </p:cNvPr>
              <p:cNvSpPr txBox="1"/>
              <p:nvPr/>
            </p:nvSpPr>
            <p:spPr>
              <a:xfrm>
                <a:off x="5733885" y="3455620"/>
                <a:ext cx="7809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EC8C32E-7719-9C45-9A5D-34239C609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885" y="3455620"/>
                <a:ext cx="780983" cy="400110"/>
              </a:xfrm>
              <a:prstGeom prst="rect">
                <a:avLst/>
              </a:prstGeom>
              <a:blipFill>
                <a:blip r:embed="rId9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224037F-2815-2644-BD60-2C8B4BBEF167}"/>
              </a:ext>
            </a:extLst>
          </p:cNvPr>
          <p:cNvCxnSpPr/>
          <p:nvPr/>
        </p:nvCxnSpPr>
        <p:spPr>
          <a:xfrm>
            <a:off x="4349014" y="3954376"/>
            <a:ext cx="3493972" cy="0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7B4CAC9B-6A28-1048-92C5-CAE0DEB90227}"/>
              </a:ext>
            </a:extLst>
          </p:cNvPr>
          <p:cNvSpPr txBox="1"/>
          <p:nvPr/>
        </p:nvSpPr>
        <p:spPr>
          <a:xfrm>
            <a:off x="1367128" y="1976835"/>
            <a:ext cx="6126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WORST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4DEECA8-3922-5643-B33F-950BA34A89E7}"/>
              </a:ext>
            </a:extLst>
          </p:cNvPr>
          <p:cNvSpPr txBox="1"/>
          <p:nvPr/>
        </p:nvSpPr>
        <p:spPr>
          <a:xfrm>
            <a:off x="1516206" y="227103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BEST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968E519-851B-D84A-8F41-9B9C5BCA6B58}"/>
              </a:ext>
            </a:extLst>
          </p:cNvPr>
          <p:cNvCxnSpPr/>
          <p:nvPr/>
        </p:nvCxnSpPr>
        <p:spPr>
          <a:xfrm>
            <a:off x="531093" y="2700536"/>
            <a:ext cx="3493972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6BE5ED16-7F85-1945-B07E-9F390E79D591}"/>
              </a:ext>
            </a:extLst>
          </p:cNvPr>
          <p:cNvSpPr txBox="1"/>
          <p:nvPr/>
        </p:nvSpPr>
        <p:spPr>
          <a:xfrm>
            <a:off x="1373067" y="4604411"/>
            <a:ext cx="6126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WORST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D061961-E675-6E46-9297-7E32CFED9A0D}"/>
              </a:ext>
            </a:extLst>
          </p:cNvPr>
          <p:cNvSpPr txBox="1"/>
          <p:nvPr/>
        </p:nvSpPr>
        <p:spPr>
          <a:xfrm>
            <a:off x="1522145" y="48986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BEST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E04FB9D-4EF1-B449-AA0C-EDAF0ED3D57F}"/>
              </a:ext>
            </a:extLst>
          </p:cNvPr>
          <p:cNvCxnSpPr/>
          <p:nvPr/>
        </p:nvCxnSpPr>
        <p:spPr>
          <a:xfrm>
            <a:off x="537032" y="5328112"/>
            <a:ext cx="3493972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CCE3051-5A3E-6848-B1CE-8A8AA44D22ED}"/>
              </a:ext>
            </a:extLst>
          </p:cNvPr>
          <p:cNvSpPr txBox="1"/>
          <p:nvPr/>
        </p:nvSpPr>
        <p:spPr>
          <a:xfrm>
            <a:off x="8985463" y="4627745"/>
            <a:ext cx="6126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WORST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308F5D6-7D35-ED49-BEB5-FEB5F7410381}"/>
              </a:ext>
            </a:extLst>
          </p:cNvPr>
          <p:cNvSpPr txBox="1"/>
          <p:nvPr/>
        </p:nvSpPr>
        <p:spPr>
          <a:xfrm>
            <a:off x="9134541" y="492194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BEST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A21870C-6BAF-3246-9021-B31D3B261720}"/>
                  </a:ext>
                </a:extLst>
              </p:cNvPr>
              <p:cNvSpPr txBox="1"/>
              <p:nvPr/>
            </p:nvSpPr>
            <p:spPr>
              <a:xfrm>
                <a:off x="9568269" y="4536668"/>
                <a:ext cx="133071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A21870C-6BAF-3246-9021-B31D3B261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8269" y="4536668"/>
                <a:ext cx="1330718" cy="407099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37B1788-333D-8B40-886B-7A619CEDD1B6}"/>
                  </a:ext>
                </a:extLst>
              </p:cNvPr>
              <p:cNvSpPr txBox="1"/>
              <p:nvPr/>
            </p:nvSpPr>
            <p:spPr>
              <a:xfrm>
                <a:off x="9534299" y="4852690"/>
                <a:ext cx="14035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func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37B1788-333D-8B40-886B-7A619CEDD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299" y="4852690"/>
                <a:ext cx="1403525" cy="400110"/>
              </a:xfrm>
              <a:prstGeom prst="rect">
                <a:avLst/>
              </a:prstGeom>
              <a:blipFill>
                <a:blip r:embed="rId11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AC396F5-0121-8642-BEB5-C3A4EF5D8531}"/>
              </a:ext>
            </a:extLst>
          </p:cNvPr>
          <p:cNvCxnSpPr/>
          <p:nvPr/>
        </p:nvCxnSpPr>
        <p:spPr>
          <a:xfrm>
            <a:off x="8149428" y="5351446"/>
            <a:ext cx="3493972" cy="0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64F3FDD1-FD14-824D-BBCB-DA4027787AC1}"/>
              </a:ext>
            </a:extLst>
          </p:cNvPr>
          <p:cNvSpPr txBox="1"/>
          <p:nvPr/>
        </p:nvSpPr>
        <p:spPr>
          <a:xfrm>
            <a:off x="8982731" y="1979779"/>
            <a:ext cx="6126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WORST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AA0FB4C-2D4B-AF44-9E41-1961255F73D6}"/>
              </a:ext>
            </a:extLst>
          </p:cNvPr>
          <p:cNvSpPr txBox="1"/>
          <p:nvPr/>
        </p:nvSpPr>
        <p:spPr>
          <a:xfrm>
            <a:off x="9131809" y="227397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BEST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4C769E9-9FB4-B040-99B9-5F93A8EF0C6B}"/>
                  </a:ext>
                </a:extLst>
              </p:cNvPr>
              <p:cNvSpPr txBox="1"/>
              <p:nvPr/>
            </p:nvSpPr>
            <p:spPr>
              <a:xfrm>
                <a:off x="9532177" y="1895639"/>
                <a:ext cx="14035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func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4C769E9-9FB4-B040-99B9-5F93A8EF0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2177" y="1895639"/>
                <a:ext cx="1403525" cy="400110"/>
              </a:xfrm>
              <a:prstGeom prst="rect">
                <a:avLst/>
              </a:prstGeom>
              <a:blipFill>
                <a:blip r:embed="rId12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08A05EC-BAA6-5248-965E-048128E47802}"/>
                  </a:ext>
                </a:extLst>
              </p:cNvPr>
              <p:cNvSpPr txBox="1"/>
              <p:nvPr/>
            </p:nvSpPr>
            <p:spPr>
              <a:xfrm>
                <a:off x="9531567" y="2204724"/>
                <a:ext cx="14035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func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08A05EC-BAA6-5248-965E-048128E47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567" y="2204724"/>
                <a:ext cx="1403525" cy="400110"/>
              </a:xfrm>
              <a:prstGeom prst="rect">
                <a:avLst/>
              </a:prstGeom>
              <a:blipFill>
                <a:blip r:embed="rId13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6FF0887-B5F3-9842-B842-1A5962444534}"/>
              </a:ext>
            </a:extLst>
          </p:cNvPr>
          <p:cNvCxnSpPr/>
          <p:nvPr/>
        </p:nvCxnSpPr>
        <p:spPr>
          <a:xfrm>
            <a:off x="8146696" y="2703480"/>
            <a:ext cx="3493972" cy="0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1D456DD-5E4D-9C40-8CCE-039EDE091ADA}"/>
                  </a:ext>
                </a:extLst>
              </p:cNvPr>
              <p:cNvSpPr txBox="1"/>
              <p:nvPr/>
            </p:nvSpPr>
            <p:spPr>
              <a:xfrm>
                <a:off x="1986571" y="1904090"/>
                <a:ext cx="133071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1D456DD-5E4D-9C40-8CCE-039EDE091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571" y="1904090"/>
                <a:ext cx="1330718" cy="407099"/>
              </a:xfrm>
              <a:prstGeom prst="rect">
                <a:avLst/>
              </a:prstGeom>
              <a:blipFill>
                <a:blip r:embed="rId1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75B277A-3428-4A4F-913A-F5819D1ED60E}"/>
                  </a:ext>
                </a:extLst>
              </p:cNvPr>
              <p:cNvSpPr txBox="1"/>
              <p:nvPr/>
            </p:nvSpPr>
            <p:spPr>
              <a:xfrm>
                <a:off x="1981576" y="2204724"/>
                <a:ext cx="133071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75B277A-3428-4A4F-913A-F5819D1ED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576" y="2204724"/>
                <a:ext cx="1330718" cy="407099"/>
              </a:xfrm>
              <a:prstGeom prst="rect">
                <a:avLst/>
              </a:prstGeom>
              <a:blipFill>
                <a:blip r:embed="rId1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1E997BA-3FB1-2940-A7D9-5D7736037BB0}"/>
                  </a:ext>
                </a:extLst>
              </p:cNvPr>
              <p:cNvSpPr txBox="1"/>
              <p:nvPr/>
            </p:nvSpPr>
            <p:spPr>
              <a:xfrm>
                <a:off x="1981576" y="4521728"/>
                <a:ext cx="133071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1E997BA-3FB1-2940-A7D9-5D7736037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576" y="4521728"/>
                <a:ext cx="1330718" cy="407099"/>
              </a:xfrm>
              <a:prstGeom prst="rect">
                <a:avLst/>
              </a:prstGeom>
              <a:blipFill>
                <a:blip r:embed="rId1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E52A263-29C4-0A4A-AE62-B077CDB4AE77}"/>
                  </a:ext>
                </a:extLst>
              </p:cNvPr>
              <p:cNvSpPr txBox="1"/>
              <p:nvPr/>
            </p:nvSpPr>
            <p:spPr>
              <a:xfrm>
                <a:off x="1966993" y="4813105"/>
                <a:ext cx="133071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E52A263-29C4-0A4A-AE62-B077CDB4A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993" y="4813105"/>
                <a:ext cx="1330718" cy="407099"/>
              </a:xfrm>
              <a:prstGeom prst="rect">
                <a:avLst/>
              </a:prstGeom>
              <a:blipFill>
                <a:blip r:embed="rId1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>
            <a:extLst>
              <a:ext uri="{FF2B5EF4-FFF2-40B4-BE49-F238E27FC236}">
                <a16:creationId xmlns:a16="http://schemas.microsoft.com/office/drawing/2014/main" id="{8A4E7C87-423A-034D-BEE7-242A1431ACB5}"/>
              </a:ext>
            </a:extLst>
          </p:cNvPr>
          <p:cNvSpPr txBox="1"/>
          <p:nvPr/>
        </p:nvSpPr>
        <p:spPr>
          <a:xfrm>
            <a:off x="595985" y="5450398"/>
            <a:ext cx="3344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Minimizes array writes, otherwise never preferred.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A99762C-D2C7-2042-8782-8692E85349C1}"/>
              </a:ext>
            </a:extLst>
          </p:cNvPr>
          <p:cNvSpPr txBox="1"/>
          <p:nvPr/>
        </p:nvSpPr>
        <p:spPr>
          <a:xfrm>
            <a:off x="560653" y="2822823"/>
            <a:ext cx="3473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Simple, stable, low-overhead, great if already sorted.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EF353AD-433A-3B44-82D8-FEB67942072F}"/>
              </a:ext>
            </a:extLst>
          </p:cNvPr>
          <p:cNvSpPr txBox="1"/>
          <p:nvPr/>
        </p:nvSpPr>
        <p:spPr>
          <a:xfrm>
            <a:off x="4532870" y="4057135"/>
            <a:ext cx="1562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Always good runtimes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E096B08-2057-8B49-A176-091F7D26B6A4}"/>
              </a:ext>
            </a:extLst>
          </p:cNvPr>
          <p:cNvSpPr txBox="1"/>
          <p:nvPr/>
        </p:nvSpPr>
        <p:spPr>
          <a:xfrm>
            <a:off x="8356337" y="2807208"/>
            <a:ext cx="3043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Stable, very reliable! In-place variant is slower.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8549992-4A17-B547-8CF6-3294A3A283A6}"/>
              </a:ext>
            </a:extLst>
          </p:cNvPr>
          <p:cNvSpPr txBox="1"/>
          <p:nvPr/>
        </p:nvSpPr>
        <p:spPr>
          <a:xfrm>
            <a:off x="8173884" y="5450398"/>
            <a:ext cx="3478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Fastest in practice (constant factors), bad worst case.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A65A689-E68B-C546-B9F7-634EBD73D1F9}"/>
                  </a:ext>
                </a:extLst>
              </p:cNvPr>
              <p:cNvSpPr txBox="1"/>
              <p:nvPr/>
            </p:nvSpPr>
            <p:spPr>
              <a:xfrm>
                <a:off x="10964126" y="3238663"/>
                <a:ext cx="5998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A65A689-E68B-C546-B9F7-634EBD73D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126" y="3238663"/>
                <a:ext cx="599844" cy="307777"/>
              </a:xfrm>
              <a:prstGeom prst="rect">
                <a:avLst/>
              </a:prstGeom>
              <a:blipFill>
                <a:blip r:embed="rId1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Box 106">
            <a:extLst>
              <a:ext uri="{FF2B5EF4-FFF2-40B4-BE49-F238E27FC236}">
                <a16:creationId xmlns:a16="http://schemas.microsoft.com/office/drawing/2014/main" id="{DCDBAA22-26E5-D84C-9328-957EB16C58AA}"/>
              </a:ext>
            </a:extLst>
          </p:cNvPr>
          <p:cNvSpPr txBox="1"/>
          <p:nvPr/>
        </p:nvSpPr>
        <p:spPr>
          <a:xfrm>
            <a:off x="10529765" y="3270815"/>
            <a:ext cx="5469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C61C684-F7C2-AC43-9A6F-8915C837C841}"/>
                  </a:ext>
                </a:extLst>
              </p:cNvPr>
              <p:cNvSpPr txBox="1"/>
              <p:nvPr/>
            </p:nvSpPr>
            <p:spPr>
              <a:xfrm>
                <a:off x="10964126" y="5872613"/>
                <a:ext cx="591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C61C684-F7C2-AC43-9A6F-8915C837C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126" y="5872613"/>
                <a:ext cx="591829" cy="307777"/>
              </a:xfrm>
              <a:prstGeom prst="rect">
                <a:avLst/>
              </a:prstGeom>
              <a:blipFill>
                <a:blip r:embed="rId1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108">
            <a:extLst>
              <a:ext uri="{FF2B5EF4-FFF2-40B4-BE49-F238E27FC236}">
                <a16:creationId xmlns:a16="http://schemas.microsoft.com/office/drawing/2014/main" id="{F2B36D75-E14A-2140-8786-986719529C19}"/>
              </a:ext>
            </a:extLst>
          </p:cNvPr>
          <p:cNvSpPr txBox="1"/>
          <p:nvPr/>
        </p:nvSpPr>
        <p:spPr>
          <a:xfrm>
            <a:off x="10529765" y="5904765"/>
            <a:ext cx="5469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9641F3BA-2BA6-A641-9B34-3D59B5880F92}"/>
                  </a:ext>
                </a:extLst>
              </p:cNvPr>
              <p:cNvSpPr txBox="1"/>
              <p:nvPr/>
            </p:nvSpPr>
            <p:spPr>
              <a:xfrm>
                <a:off x="7163889" y="4497854"/>
                <a:ext cx="591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9641F3BA-2BA6-A641-9B34-3D59B5880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889" y="4497854"/>
                <a:ext cx="591829" cy="307777"/>
              </a:xfrm>
              <a:prstGeom prst="rect">
                <a:avLst/>
              </a:prstGeom>
              <a:blipFill>
                <a:blip r:embed="rId2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>
            <a:extLst>
              <a:ext uri="{FF2B5EF4-FFF2-40B4-BE49-F238E27FC236}">
                <a16:creationId xmlns:a16="http://schemas.microsoft.com/office/drawing/2014/main" id="{76E5E2D6-3B92-854B-B53C-6C85A5148A44}"/>
              </a:ext>
            </a:extLst>
          </p:cNvPr>
          <p:cNvSpPr txBox="1"/>
          <p:nvPr/>
        </p:nvSpPr>
        <p:spPr>
          <a:xfrm>
            <a:off x="6729528" y="4530006"/>
            <a:ext cx="5469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70423A6-2862-AD40-B670-C920BE104D33}"/>
                  </a:ext>
                </a:extLst>
              </p:cNvPr>
              <p:cNvSpPr txBox="1"/>
              <p:nvPr/>
            </p:nvSpPr>
            <p:spPr>
              <a:xfrm>
                <a:off x="3341987" y="5894980"/>
                <a:ext cx="591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70423A6-2862-AD40-B670-C920BE104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987" y="5894980"/>
                <a:ext cx="591829" cy="307777"/>
              </a:xfrm>
              <a:prstGeom prst="rect">
                <a:avLst/>
              </a:prstGeom>
              <a:blipFill>
                <a:blip r:embed="rId2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Box 112">
            <a:extLst>
              <a:ext uri="{FF2B5EF4-FFF2-40B4-BE49-F238E27FC236}">
                <a16:creationId xmlns:a16="http://schemas.microsoft.com/office/drawing/2014/main" id="{7A486873-4B1D-4B4B-871F-A3EBDFA579D7}"/>
              </a:ext>
            </a:extLst>
          </p:cNvPr>
          <p:cNvSpPr txBox="1"/>
          <p:nvPr/>
        </p:nvSpPr>
        <p:spPr>
          <a:xfrm>
            <a:off x="2907626" y="5927132"/>
            <a:ext cx="5469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BB84836-BF82-4348-B25F-AF0B62477874}"/>
                  </a:ext>
                </a:extLst>
              </p:cNvPr>
              <p:cNvSpPr txBox="1"/>
              <p:nvPr/>
            </p:nvSpPr>
            <p:spPr>
              <a:xfrm>
                <a:off x="3347371" y="3244517"/>
                <a:ext cx="591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BB84836-BF82-4348-B25F-AF0B62477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371" y="3244517"/>
                <a:ext cx="591829" cy="307777"/>
              </a:xfrm>
              <a:prstGeom prst="rect">
                <a:avLst/>
              </a:prstGeom>
              <a:blipFill>
                <a:blip r:embed="rId2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TextBox 114">
            <a:extLst>
              <a:ext uri="{FF2B5EF4-FFF2-40B4-BE49-F238E27FC236}">
                <a16:creationId xmlns:a16="http://schemas.microsoft.com/office/drawing/2014/main" id="{416853EC-41D9-5848-BDE0-9DB8DFC60349}"/>
              </a:ext>
            </a:extLst>
          </p:cNvPr>
          <p:cNvSpPr txBox="1"/>
          <p:nvPr/>
        </p:nvSpPr>
        <p:spPr>
          <a:xfrm>
            <a:off x="2913010" y="3276669"/>
            <a:ext cx="5469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2892480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A12AB1C-9CDE-C048-B4F2-1995B2AD807E}"/>
              </a:ext>
            </a:extLst>
          </p:cNvPr>
          <p:cNvSpPr/>
          <p:nvPr/>
        </p:nvSpPr>
        <p:spPr>
          <a:xfrm>
            <a:off x="539014" y="-308010"/>
            <a:ext cx="3493972" cy="2281189"/>
          </a:xfrm>
          <a:prstGeom prst="roundRect">
            <a:avLst>
              <a:gd name="adj" fmla="val 712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589F035-E0A8-2E4F-9235-B142A6421E13}"/>
              </a:ext>
            </a:extLst>
          </p:cNvPr>
          <p:cNvSpPr/>
          <p:nvPr/>
        </p:nvSpPr>
        <p:spPr>
          <a:xfrm>
            <a:off x="539014" y="2308457"/>
            <a:ext cx="3493972" cy="2281189"/>
          </a:xfrm>
          <a:prstGeom prst="roundRect">
            <a:avLst>
              <a:gd name="adj" fmla="val 712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F806A6-09BA-CF49-B0FC-1FCA6B068A09}"/>
              </a:ext>
            </a:extLst>
          </p:cNvPr>
          <p:cNvSpPr/>
          <p:nvPr/>
        </p:nvSpPr>
        <p:spPr>
          <a:xfrm>
            <a:off x="4349014" y="922419"/>
            <a:ext cx="3493972" cy="2281189"/>
          </a:xfrm>
          <a:prstGeom prst="roundRect">
            <a:avLst>
              <a:gd name="adj" fmla="val 712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4C2FE69-A791-454F-B317-ED8CE6EC017A}"/>
              </a:ext>
            </a:extLst>
          </p:cNvPr>
          <p:cNvSpPr/>
          <p:nvPr/>
        </p:nvSpPr>
        <p:spPr>
          <a:xfrm>
            <a:off x="8159014" y="-308011"/>
            <a:ext cx="3493972" cy="2281189"/>
          </a:xfrm>
          <a:prstGeom prst="roundRect">
            <a:avLst>
              <a:gd name="adj" fmla="val 712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465A0E2-C6C9-0E47-812E-BD29A021BB54}"/>
              </a:ext>
            </a:extLst>
          </p:cNvPr>
          <p:cNvSpPr/>
          <p:nvPr/>
        </p:nvSpPr>
        <p:spPr>
          <a:xfrm>
            <a:off x="8159014" y="2308456"/>
            <a:ext cx="3493972" cy="2281189"/>
          </a:xfrm>
          <a:prstGeom prst="roundRect">
            <a:avLst>
              <a:gd name="adj" fmla="val 712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40C8CB-013C-F74D-AB74-BF4E288BB510}"/>
              </a:ext>
            </a:extLst>
          </p:cNvPr>
          <p:cNvSpPr txBox="1"/>
          <p:nvPr/>
        </p:nvSpPr>
        <p:spPr>
          <a:xfrm>
            <a:off x="1030688" y="-253572"/>
            <a:ext cx="2510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Insertion Sort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C53CBE-F216-224E-9EA7-A8E5B70CF094}"/>
              </a:ext>
            </a:extLst>
          </p:cNvPr>
          <p:cNvSpPr txBox="1"/>
          <p:nvPr/>
        </p:nvSpPr>
        <p:spPr>
          <a:xfrm>
            <a:off x="363255" y="-1112070"/>
            <a:ext cx="3845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STRATEGY 1:</a:t>
            </a:r>
          </a:p>
          <a:p>
            <a:pPr algn="ctr"/>
            <a:r>
              <a:rPr lang="en-US" sz="1600" spc="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ITERATIVE IMPROVEMENT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D3F1BB-ACD6-BE47-83DC-4C6ACDF34B24}"/>
              </a:ext>
            </a:extLst>
          </p:cNvPr>
          <p:cNvSpPr txBox="1"/>
          <p:nvPr/>
        </p:nvSpPr>
        <p:spPr>
          <a:xfrm>
            <a:off x="4173255" y="-1112070"/>
            <a:ext cx="3845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STRATEGY 2:</a:t>
            </a:r>
          </a:p>
          <a:p>
            <a:pPr algn="ctr"/>
            <a:r>
              <a:rPr lang="en-US" sz="1600" spc="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IMPOSE STRUCTURE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18E379-32FF-0949-BD19-DE43AF1B8ED9}"/>
              </a:ext>
            </a:extLst>
          </p:cNvPr>
          <p:cNvSpPr txBox="1"/>
          <p:nvPr/>
        </p:nvSpPr>
        <p:spPr>
          <a:xfrm>
            <a:off x="7983255" y="-1112070"/>
            <a:ext cx="3845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STRATEGY 3:</a:t>
            </a:r>
          </a:p>
          <a:p>
            <a:pPr algn="ctr"/>
            <a:r>
              <a:rPr lang="en-US" sz="1600" spc="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DIVIDE AND CONQUER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78DE2A-E90E-AC4C-95EF-DD8575136685}"/>
              </a:ext>
            </a:extLst>
          </p:cNvPr>
          <p:cNvSpPr txBox="1"/>
          <p:nvPr/>
        </p:nvSpPr>
        <p:spPr>
          <a:xfrm>
            <a:off x="995421" y="2382959"/>
            <a:ext cx="2545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Selection Sort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DB75CC-D486-D04B-9C22-040A2ABA7AFB}"/>
              </a:ext>
            </a:extLst>
          </p:cNvPr>
          <p:cNvSpPr txBox="1"/>
          <p:nvPr/>
        </p:nvSpPr>
        <p:spPr>
          <a:xfrm>
            <a:off x="5161288" y="1004942"/>
            <a:ext cx="186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Heap Sort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212B31-E0D8-0142-9E2D-6E2AF71C1B28}"/>
              </a:ext>
            </a:extLst>
          </p:cNvPr>
          <p:cNvSpPr txBox="1"/>
          <p:nvPr/>
        </p:nvSpPr>
        <p:spPr>
          <a:xfrm>
            <a:off x="8863695" y="-253572"/>
            <a:ext cx="2084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Merge Sort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A63F24-8E7C-A447-8261-CD29DC070B7F}"/>
              </a:ext>
            </a:extLst>
          </p:cNvPr>
          <p:cNvSpPr txBox="1"/>
          <p:nvPr/>
        </p:nvSpPr>
        <p:spPr>
          <a:xfrm>
            <a:off x="8929611" y="2382958"/>
            <a:ext cx="1952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Quick Sort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379E98-E836-FB40-B590-E985E3E0D38A}"/>
              </a:ext>
            </a:extLst>
          </p:cNvPr>
          <p:cNvSpPr txBox="1"/>
          <p:nvPr/>
        </p:nvSpPr>
        <p:spPr>
          <a:xfrm>
            <a:off x="5185049" y="1584755"/>
            <a:ext cx="6126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WORST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545F5D-F6B3-6E44-99CD-2DEFE2F317FD}"/>
              </a:ext>
            </a:extLst>
          </p:cNvPr>
          <p:cNvSpPr txBox="1"/>
          <p:nvPr/>
        </p:nvSpPr>
        <p:spPr>
          <a:xfrm>
            <a:off x="5334127" y="187895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BEST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3C2DEA-1F7F-3F4C-88EF-5A997DE1C6B1}"/>
                  </a:ext>
                </a:extLst>
              </p:cNvPr>
              <p:cNvSpPr txBox="1"/>
              <p:nvPr/>
            </p:nvSpPr>
            <p:spPr>
              <a:xfrm>
                <a:off x="5734495" y="1500615"/>
                <a:ext cx="14035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func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3C2DEA-1F7F-3F4C-88EF-5A997DE1C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495" y="1500615"/>
                <a:ext cx="1403525" cy="400110"/>
              </a:xfrm>
              <a:prstGeom prst="rect">
                <a:avLst/>
              </a:prstGeom>
              <a:blipFill>
                <a:blip r:embed="rId3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8F8E6B6B-8B1D-F74E-9BD7-110F8C621195}"/>
              </a:ext>
            </a:extLst>
          </p:cNvPr>
          <p:cNvGrpSpPr/>
          <p:nvPr/>
        </p:nvGrpSpPr>
        <p:grpSpPr>
          <a:xfrm>
            <a:off x="8366553" y="1573556"/>
            <a:ext cx="866282" cy="295266"/>
            <a:chOff x="8495951" y="3156192"/>
            <a:chExt cx="1009653" cy="344133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371C1B7-AD1A-8D40-A995-1424733D6EB9}"/>
                </a:ext>
              </a:extLst>
            </p:cNvPr>
            <p:cNvSpPr/>
            <p:nvPr/>
          </p:nvSpPr>
          <p:spPr>
            <a:xfrm>
              <a:off x="8495951" y="3156192"/>
              <a:ext cx="1009653" cy="34413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dirty="0"/>
                <a:t>STABLE</a:t>
              </a:r>
            </a:p>
          </p:txBody>
        </p:sp>
        <p:pic>
          <p:nvPicPr>
            <p:cNvPr id="28" name="Graphic 27" descr="Transfer">
              <a:extLst>
                <a:ext uri="{FF2B5EF4-FFF2-40B4-BE49-F238E27FC236}">
                  <a16:creationId xmlns:a16="http://schemas.microsoft.com/office/drawing/2014/main" id="{60E4B60F-4BD4-3944-9A74-9DD3EB1B0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678" y="3221251"/>
              <a:ext cx="210732" cy="210732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51CC9D6-F580-E040-BE9B-2649407839A7}"/>
              </a:ext>
            </a:extLst>
          </p:cNvPr>
          <p:cNvGrpSpPr/>
          <p:nvPr/>
        </p:nvGrpSpPr>
        <p:grpSpPr>
          <a:xfrm>
            <a:off x="8345009" y="4196651"/>
            <a:ext cx="909371" cy="295266"/>
            <a:chOff x="9680171" y="3158395"/>
            <a:chExt cx="1059873" cy="344133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264F49C1-B880-B748-B374-48320177DAF9}"/>
                </a:ext>
              </a:extLst>
            </p:cNvPr>
            <p:cNvSpPr/>
            <p:nvPr/>
          </p:nvSpPr>
          <p:spPr>
            <a:xfrm>
              <a:off x="9680171" y="3158395"/>
              <a:ext cx="1059873" cy="344133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dirty="0"/>
                <a:t>IN-PLACE</a:t>
              </a:r>
            </a:p>
          </p:txBody>
        </p:sp>
        <p:pic>
          <p:nvPicPr>
            <p:cNvPr id="51" name="Graphic 50" descr="Pin">
              <a:extLst>
                <a:ext uri="{FF2B5EF4-FFF2-40B4-BE49-F238E27FC236}">
                  <a16:creationId xmlns:a16="http://schemas.microsoft.com/office/drawing/2014/main" id="{7E2E0BBE-F9DE-7545-BAA1-50DB74A0A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68685" y="3223323"/>
              <a:ext cx="206588" cy="206588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5C4B652-21B9-2547-B4FA-4EACE485CEFF}"/>
              </a:ext>
            </a:extLst>
          </p:cNvPr>
          <p:cNvGrpSpPr/>
          <p:nvPr/>
        </p:nvGrpSpPr>
        <p:grpSpPr>
          <a:xfrm>
            <a:off x="4532870" y="2820100"/>
            <a:ext cx="909371" cy="295266"/>
            <a:chOff x="9680171" y="3158395"/>
            <a:chExt cx="1059873" cy="344133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E7E68DE7-EB3F-124E-8B13-B90C4CC20AF6}"/>
                </a:ext>
              </a:extLst>
            </p:cNvPr>
            <p:cNvSpPr/>
            <p:nvPr/>
          </p:nvSpPr>
          <p:spPr>
            <a:xfrm>
              <a:off x="9680171" y="3158395"/>
              <a:ext cx="1059873" cy="344133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dirty="0"/>
                <a:t>IN-PLACE</a:t>
              </a:r>
            </a:p>
          </p:txBody>
        </p:sp>
        <p:pic>
          <p:nvPicPr>
            <p:cNvPr id="57" name="Graphic 56" descr="Pin">
              <a:extLst>
                <a:ext uri="{FF2B5EF4-FFF2-40B4-BE49-F238E27FC236}">
                  <a16:creationId xmlns:a16="http://schemas.microsoft.com/office/drawing/2014/main" id="{27915EC5-9246-BF46-8696-75B9CC237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68685" y="3223323"/>
              <a:ext cx="206588" cy="20658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0B28F4D-C6F6-E546-863E-ECBD5129743D}"/>
              </a:ext>
            </a:extLst>
          </p:cNvPr>
          <p:cNvGrpSpPr/>
          <p:nvPr/>
        </p:nvGrpSpPr>
        <p:grpSpPr>
          <a:xfrm>
            <a:off x="722870" y="4193352"/>
            <a:ext cx="909371" cy="295266"/>
            <a:chOff x="9680171" y="3158395"/>
            <a:chExt cx="1059873" cy="344133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81270221-2F5F-B447-8F6B-D2ED77A91ECA}"/>
                </a:ext>
              </a:extLst>
            </p:cNvPr>
            <p:cNvSpPr/>
            <p:nvPr/>
          </p:nvSpPr>
          <p:spPr>
            <a:xfrm>
              <a:off x="9680171" y="3158395"/>
              <a:ext cx="1059873" cy="344133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dirty="0"/>
                <a:t>IN-PLACE</a:t>
              </a:r>
            </a:p>
          </p:txBody>
        </p:sp>
        <p:pic>
          <p:nvPicPr>
            <p:cNvPr id="60" name="Graphic 59" descr="Pin">
              <a:extLst>
                <a:ext uri="{FF2B5EF4-FFF2-40B4-BE49-F238E27FC236}">
                  <a16:creationId xmlns:a16="http://schemas.microsoft.com/office/drawing/2014/main" id="{D1CA7CEE-353C-614A-AEFE-B35ADC32F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68685" y="3223323"/>
              <a:ext cx="206588" cy="206588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20FE987-DF9B-8D4E-9A18-82DABAF489E6}"/>
              </a:ext>
            </a:extLst>
          </p:cNvPr>
          <p:cNvGrpSpPr/>
          <p:nvPr/>
        </p:nvGrpSpPr>
        <p:grpSpPr>
          <a:xfrm>
            <a:off x="722869" y="1556821"/>
            <a:ext cx="909371" cy="295266"/>
            <a:chOff x="9680171" y="3158395"/>
            <a:chExt cx="1059873" cy="344133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7D11AAFE-2B95-3C48-8C66-3A4C211F183D}"/>
                </a:ext>
              </a:extLst>
            </p:cNvPr>
            <p:cNvSpPr/>
            <p:nvPr/>
          </p:nvSpPr>
          <p:spPr>
            <a:xfrm>
              <a:off x="9680171" y="3158395"/>
              <a:ext cx="1059873" cy="344133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dirty="0"/>
                <a:t>IN-PLACE</a:t>
              </a:r>
            </a:p>
          </p:txBody>
        </p:sp>
        <p:pic>
          <p:nvPicPr>
            <p:cNvPr id="63" name="Graphic 62" descr="Pin">
              <a:extLst>
                <a:ext uri="{FF2B5EF4-FFF2-40B4-BE49-F238E27FC236}">
                  <a16:creationId xmlns:a16="http://schemas.microsoft.com/office/drawing/2014/main" id="{05B4564C-59F3-3A49-8AAC-E9221BABC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68685" y="3223323"/>
              <a:ext cx="206588" cy="206588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E39EEAC-379B-9447-8E65-5E70B10E5DFF}"/>
              </a:ext>
            </a:extLst>
          </p:cNvPr>
          <p:cNvGrpSpPr/>
          <p:nvPr/>
        </p:nvGrpSpPr>
        <p:grpSpPr>
          <a:xfrm>
            <a:off x="1708185" y="1556821"/>
            <a:ext cx="866282" cy="295266"/>
            <a:chOff x="8495951" y="3156192"/>
            <a:chExt cx="1009653" cy="344133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BD7CF7CE-DF46-C34B-86B3-C84DEA567A13}"/>
                </a:ext>
              </a:extLst>
            </p:cNvPr>
            <p:cNvSpPr/>
            <p:nvPr/>
          </p:nvSpPr>
          <p:spPr>
            <a:xfrm>
              <a:off x="8495951" y="3156192"/>
              <a:ext cx="1009653" cy="34413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dirty="0"/>
                <a:t>STABLE</a:t>
              </a:r>
            </a:p>
          </p:txBody>
        </p:sp>
        <p:pic>
          <p:nvPicPr>
            <p:cNvPr id="66" name="Graphic 65" descr="Transfer">
              <a:extLst>
                <a:ext uri="{FF2B5EF4-FFF2-40B4-BE49-F238E27FC236}">
                  <a16:creationId xmlns:a16="http://schemas.microsoft.com/office/drawing/2014/main" id="{4678B846-7512-4041-A2BF-AFE5B57E7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09678" y="3221251"/>
              <a:ext cx="210732" cy="21073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EC8C32E-7719-9C45-9A5D-34239C6096EC}"/>
                  </a:ext>
                </a:extLst>
              </p:cNvPr>
              <p:cNvSpPr txBox="1"/>
              <p:nvPr/>
            </p:nvSpPr>
            <p:spPr>
              <a:xfrm>
                <a:off x="5733885" y="1809700"/>
                <a:ext cx="7809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EC8C32E-7719-9C45-9A5D-34239C609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885" y="1809700"/>
                <a:ext cx="780983" cy="400110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224037F-2815-2644-BD60-2C8B4BBEF167}"/>
              </a:ext>
            </a:extLst>
          </p:cNvPr>
          <p:cNvCxnSpPr/>
          <p:nvPr/>
        </p:nvCxnSpPr>
        <p:spPr>
          <a:xfrm>
            <a:off x="4349014" y="2308456"/>
            <a:ext cx="3493972" cy="0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7B4CAC9B-6A28-1048-92C5-CAE0DEB90227}"/>
              </a:ext>
            </a:extLst>
          </p:cNvPr>
          <p:cNvSpPr txBox="1"/>
          <p:nvPr/>
        </p:nvSpPr>
        <p:spPr>
          <a:xfrm>
            <a:off x="1367128" y="330915"/>
            <a:ext cx="6126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WORST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4DEECA8-3922-5643-B33F-950BA34A89E7}"/>
              </a:ext>
            </a:extLst>
          </p:cNvPr>
          <p:cNvSpPr txBox="1"/>
          <p:nvPr/>
        </p:nvSpPr>
        <p:spPr>
          <a:xfrm>
            <a:off x="1516206" y="62511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BEST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968E519-851B-D84A-8F41-9B9C5BCA6B58}"/>
              </a:ext>
            </a:extLst>
          </p:cNvPr>
          <p:cNvCxnSpPr/>
          <p:nvPr/>
        </p:nvCxnSpPr>
        <p:spPr>
          <a:xfrm>
            <a:off x="531093" y="1054616"/>
            <a:ext cx="3493972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6BE5ED16-7F85-1945-B07E-9F390E79D591}"/>
              </a:ext>
            </a:extLst>
          </p:cNvPr>
          <p:cNvSpPr txBox="1"/>
          <p:nvPr/>
        </p:nvSpPr>
        <p:spPr>
          <a:xfrm>
            <a:off x="1373067" y="2958491"/>
            <a:ext cx="6126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WORST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D061961-E675-6E46-9297-7E32CFED9A0D}"/>
              </a:ext>
            </a:extLst>
          </p:cNvPr>
          <p:cNvSpPr txBox="1"/>
          <p:nvPr/>
        </p:nvSpPr>
        <p:spPr>
          <a:xfrm>
            <a:off x="1522145" y="325268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BEST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E04FB9D-4EF1-B449-AA0C-EDAF0ED3D57F}"/>
              </a:ext>
            </a:extLst>
          </p:cNvPr>
          <p:cNvCxnSpPr/>
          <p:nvPr/>
        </p:nvCxnSpPr>
        <p:spPr>
          <a:xfrm>
            <a:off x="537032" y="3682192"/>
            <a:ext cx="3493972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CCE3051-5A3E-6848-B1CE-8A8AA44D22ED}"/>
              </a:ext>
            </a:extLst>
          </p:cNvPr>
          <p:cNvSpPr txBox="1"/>
          <p:nvPr/>
        </p:nvSpPr>
        <p:spPr>
          <a:xfrm>
            <a:off x="8985463" y="2981825"/>
            <a:ext cx="6126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WORST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308F5D6-7D35-ED49-BEB5-FEB5F7410381}"/>
              </a:ext>
            </a:extLst>
          </p:cNvPr>
          <p:cNvSpPr txBox="1"/>
          <p:nvPr/>
        </p:nvSpPr>
        <p:spPr>
          <a:xfrm>
            <a:off x="9134541" y="327602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BEST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A21870C-6BAF-3246-9021-B31D3B261720}"/>
                  </a:ext>
                </a:extLst>
              </p:cNvPr>
              <p:cNvSpPr txBox="1"/>
              <p:nvPr/>
            </p:nvSpPr>
            <p:spPr>
              <a:xfrm>
                <a:off x="9568269" y="2890748"/>
                <a:ext cx="133071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A21870C-6BAF-3246-9021-B31D3B261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8269" y="2890748"/>
                <a:ext cx="1330718" cy="407099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37B1788-333D-8B40-886B-7A619CEDD1B6}"/>
                  </a:ext>
                </a:extLst>
              </p:cNvPr>
              <p:cNvSpPr txBox="1"/>
              <p:nvPr/>
            </p:nvSpPr>
            <p:spPr>
              <a:xfrm>
                <a:off x="9534299" y="3206770"/>
                <a:ext cx="14035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func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37B1788-333D-8B40-886B-7A619CEDD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299" y="3206770"/>
                <a:ext cx="1403525" cy="400110"/>
              </a:xfrm>
              <a:prstGeom prst="rect">
                <a:avLst/>
              </a:prstGeom>
              <a:blipFill>
                <a:blip r:embed="rId11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AC396F5-0121-8642-BEB5-C3A4EF5D8531}"/>
              </a:ext>
            </a:extLst>
          </p:cNvPr>
          <p:cNvCxnSpPr/>
          <p:nvPr/>
        </p:nvCxnSpPr>
        <p:spPr>
          <a:xfrm>
            <a:off x="8149428" y="3705526"/>
            <a:ext cx="3493972" cy="0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64F3FDD1-FD14-824D-BBCB-DA4027787AC1}"/>
              </a:ext>
            </a:extLst>
          </p:cNvPr>
          <p:cNvSpPr txBox="1"/>
          <p:nvPr/>
        </p:nvSpPr>
        <p:spPr>
          <a:xfrm>
            <a:off x="8982731" y="333859"/>
            <a:ext cx="6126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WORST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AA0FB4C-2D4B-AF44-9E41-1961255F73D6}"/>
              </a:ext>
            </a:extLst>
          </p:cNvPr>
          <p:cNvSpPr txBox="1"/>
          <p:nvPr/>
        </p:nvSpPr>
        <p:spPr>
          <a:xfrm>
            <a:off x="9131809" y="62805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BEST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4C769E9-9FB4-B040-99B9-5F93A8EF0C6B}"/>
                  </a:ext>
                </a:extLst>
              </p:cNvPr>
              <p:cNvSpPr txBox="1"/>
              <p:nvPr/>
            </p:nvSpPr>
            <p:spPr>
              <a:xfrm>
                <a:off x="9532177" y="249719"/>
                <a:ext cx="14035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func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4C769E9-9FB4-B040-99B9-5F93A8EF0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2177" y="249719"/>
                <a:ext cx="1403525" cy="400110"/>
              </a:xfrm>
              <a:prstGeom prst="rect">
                <a:avLst/>
              </a:prstGeom>
              <a:blipFill>
                <a:blip r:embed="rId1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08A05EC-BAA6-5248-965E-048128E47802}"/>
                  </a:ext>
                </a:extLst>
              </p:cNvPr>
              <p:cNvSpPr txBox="1"/>
              <p:nvPr/>
            </p:nvSpPr>
            <p:spPr>
              <a:xfrm>
                <a:off x="9531567" y="558804"/>
                <a:ext cx="14035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func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08A05EC-BAA6-5248-965E-048128E47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567" y="558804"/>
                <a:ext cx="1403525" cy="400110"/>
              </a:xfrm>
              <a:prstGeom prst="rect">
                <a:avLst/>
              </a:prstGeom>
              <a:blipFill>
                <a:blip r:embed="rId1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6FF0887-B5F3-9842-B842-1A5962444534}"/>
              </a:ext>
            </a:extLst>
          </p:cNvPr>
          <p:cNvCxnSpPr/>
          <p:nvPr/>
        </p:nvCxnSpPr>
        <p:spPr>
          <a:xfrm>
            <a:off x="8146696" y="1057560"/>
            <a:ext cx="3493972" cy="0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1D456DD-5E4D-9C40-8CCE-039EDE091ADA}"/>
                  </a:ext>
                </a:extLst>
              </p:cNvPr>
              <p:cNvSpPr txBox="1"/>
              <p:nvPr/>
            </p:nvSpPr>
            <p:spPr>
              <a:xfrm>
                <a:off x="1986571" y="258170"/>
                <a:ext cx="133071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1D456DD-5E4D-9C40-8CCE-039EDE091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571" y="258170"/>
                <a:ext cx="1330718" cy="407099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75B277A-3428-4A4F-913A-F5819D1ED60E}"/>
                  </a:ext>
                </a:extLst>
              </p:cNvPr>
              <p:cNvSpPr txBox="1"/>
              <p:nvPr/>
            </p:nvSpPr>
            <p:spPr>
              <a:xfrm>
                <a:off x="1981576" y="558804"/>
                <a:ext cx="133071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75B277A-3428-4A4F-913A-F5819D1ED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576" y="558804"/>
                <a:ext cx="1330718" cy="407099"/>
              </a:xfrm>
              <a:prstGeom prst="rect">
                <a:avLst/>
              </a:prstGeom>
              <a:blipFill>
                <a:blip r:embed="rId1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1E997BA-3FB1-2940-A7D9-5D7736037BB0}"/>
                  </a:ext>
                </a:extLst>
              </p:cNvPr>
              <p:cNvSpPr txBox="1"/>
              <p:nvPr/>
            </p:nvSpPr>
            <p:spPr>
              <a:xfrm>
                <a:off x="1981576" y="2875808"/>
                <a:ext cx="133071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1E997BA-3FB1-2940-A7D9-5D7736037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576" y="2875808"/>
                <a:ext cx="1330718" cy="407099"/>
              </a:xfrm>
              <a:prstGeom prst="rect">
                <a:avLst/>
              </a:prstGeom>
              <a:blipFill>
                <a:blip r:embed="rId1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E52A263-29C4-0A4A-AE62-B077CDB4AE77}"/>
                  </a:ext>
                </a:extLst>
              </p:cNvPr>
              <p:cNvSpPr txBox="1"/>
              <p:nvPr/>
            </p:nvSpPr>
            <p:spPr>
              <a:xfrm>
                <a:off x="1966993" y="3167185"/>
                <a:ext cx="133071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E52A263-29C4-0A4A-AE62-B077CDB4A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993" y="3167185"/>
                <a:ext cx="1330718" cy="407099"/>
              </a:xfrm>
              <a:prstGeom prst="rect">
                <a:avLst/>
              </a:prstGeom>
              <a:blipFill>
                <a:blip r:embed="rId1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>
            <a:extLst>
              <a:ext uri="{FF2B5EF4-FFF2-40B4-BE49-F238E27FC236}">
                <a16:creationId xmlns:a16="http://schemas.microsoft.com/office/drawing/2014/main" id="{8A4E7C87-423A-034D-BEE7-242A1431ACB5}"/>
              </a:ext>
            </a:extLst>
          </p:cNvPr>
          <p:cNvSpPr txBox="1"/>
          <p:nvPr/>
        </p:nvSpPr>
        <p:spPr>
          <a:xfrm>
            <a:off x="595985" y="3804478"/>
            <a:ext cx="3344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Minimizes array writes, otherwise never preferred.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A99762C-D2C7-2042-8782-8692E85349C1}"/>
              </a:ext>
            </a:extLst>
          </p:cNvPr>
          <p:cNvSpPr txBox="1"/>
          <p:nvPr/>
        </p:nvSpPr>
        <p:spPr>
          <a:xfrm>
            <a:off x="560653" y="1176903"/>
            <a:ext cx="3473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Simple, stable, low-overhead, great if already sorted.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EF353AD-433A-3B44-82D8-FEB67942072F}"/>
              </a:ext>
            </a:extLst>
          </p:cNvPr>
          <p:cNvSpPr txBox="1"/>
          <p:nvPr/>
        </p:nvSpPr>
        <p:spPr>
          <a:xfrm>
            <a:off x="4532870" y="2411215"/>
            <a:ext cx="1562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Always good runtimes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E096B08-2057-8B49-A176-091F7D26B6A4}"/>
              </a:ext>
            </a:extLst>
          </p:cNvPr>
          <p:cNvSpPr txBox="1"/>
          <p:nvPr/>
        </p:nvSpPr>
        <p:spPr>
          <a:xfrm>
            <a:off x="8356337" y="1161288"/>
            <a:ext cx="3043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Stable, very reliable! In-place variant is slower.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8549992-4A17-B547-8CF6-3294A3A283A6}"/>
              </a:ext>
            </a:extLst>
          </p:cNvPr>
          <p:cNvSpPr txBox="1"/>
          <p:nvPr/>
        </p:nvSpPr>
        <p:spPr>
          <a:xfrm>
            <a:off x="8173884" y="3804478"/>
            <a:ext cx="3478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Fastest in practice (constant factors), bad worst case.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A65A689-E68B-C546-B9F7-634EBD73D1F9}"/>
                  </a:ext>
                </a:extLst>
              </p:cNvPr>
              <p:cNvSpPr txBox="1"/>
              <p:nvPr/>
            </p:nvSpPr>
            <p:spPr>
              <a:xfrm>
                <a:off x="10964126" y="1592743"/>
                <a:ext cx="5998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A65A689-E68B-C546-B9F7-634EBD73D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126" y="1592743"/>
                <a:ext cx="599844" cy="307777"/>
              </a:xfrm>
              <a:prstGeom prst="rect">
                <a:avLst/>
              </a:prstGeom>
              <a:blipFill>
                <a:blip r:embed="rId1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Box 106">
            <a:extLst>
              <a:ext uri="{FF2B5EF4-FFF2-40B4-BE49-F238E27FC236}">
                <a16:creationId xmlns:a16="http://schemas.microsoft.com/office/drawing/2014/main" id="{DCDBAA22-26E5-D84C-9328-957EB16C58AA}"/>
              </a:ext>
            </a:extLst>
          </p:cNvPr>
          <p:cNvSpPr txBox="1"/>
          <p:nvPr/>
        </p:nvSpPr>
        <p:spPr>
          <a:xfrm>
            <a:off x="10529765" y="1624895"/>
            <a:ext cx="5469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C61C684-F7C2-AC43-9A6F-8915C837C841}"/>
                  </a:ext>
                </a:extLst>
              </p:cNvPr>
              <p:cNvSpPr txBox="1"/>
              <p:nvPr/>
            </p:nvSpPr>
            <p:spPr>
              <a:xfrm>
                <a:off x="10964126" y="4226693"/>
                <a:ext cx="591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C61C684-F7C2-AC43-9A6F-8915C837C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126" y="4226693"/>
                <a:ext cx="591829" cy="307777"/>
              </a:xfrm>
              <a:prstGeom prst="rect">
                <a:avLst/>
              </a:prstGeom>
              <a:blipFill>
                <a:blip r:embed="rId1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108">
            <a:extLst>
              <a:ext uri="{FF2B5EF4-FFF2-40B4-BE49-F238E27FC236}">
                <a16:creationId xmlns:a16="http://schemas.microsoft.com/office/drawing/2014/main" id="{F2B36D75-E14A-2140-8786-986719529C19}"/>
              </a:ext>
            </a:extLst>
          </p:cNvPr>
          <p:cNvSpPr txBox="1"/>
          <p:nvPr/>
        </p:nvSpPr>
        <p:spPr>
          <a:xfrm>
            <a:off x="10529765" y="4258845"/>
            <a:ext cx="5469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9641F3BA-2BA6-A641-9B34-3D59B5880F92}"/>
                  </a:ext>
                </a:extLst>
              </p:cNvPr>
              <p:cNvSpPr txBox="1"/>
              <p:nvPr/>
            </p:nvSpPr>
            <p:spPr>
              <a:xfrm>
                <a:off x="7163889" y="2851934"/>
                <a:ext cx="591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9641F3BA-2BA6-A641-9B34-3D59B5880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889" y="2851934"/>
                <a:ext cx="591829" cy="307777"/>
              </a:xfrm>
              <a:prstGeom prst="rect">
                <a:avLst/>
              </a:prstGeom>
              <a:blipFill>
                <a:blip r:embed="rId1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>
            <a:extLst>
              <a:ext uri="{FF2B5EF4-FFF2-40B4-BE49-F238E27FC236}">
                <a16:creationId xmlns:a16="http://schemas.microsoft.com/office/drawing/2014/main" id="{76E5E2D6-3B92-854B-B53C-6C85A5148A44}"/>
              </a:ext>
            </a:extLst>
          </p:cNvPr>
          <p:cNvSpPr txBox="1"/>
          <p:nvPr/>
        </p:nvSpPr>
        <p:spPr>
          <a:xfrm>
            <a:off x="6729528" y="2884086"/>
            <a:ext cx="5469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70423A6-2862-AD40-B670-C920BE104D33}"/>
                  </a:ext>
                </a:extLst>
              </p:cNvPr>
              <p:cNvSpPr txBox="1"/>
              <p:nvPr/>
            </p:nvSpPr>
            <p:spPr>
              <a:xfrm>
                <a:off x="3341987" y="4249060"/>
                <a:ext cx="591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70423A6-2862-AD40-B670-C920BE104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987" y="4249060"/>
                <a:ext cx="591829" cy="307777"/>
              </a:xfrm>
              <a:prstGeom prst="rect">
                <a:avLst/>
              </a:prstGeom>
              <a:blipFill>
                <a:blip r:embed="rId2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Box 112">
            <a:extLst>
              <a:ext uri="{FF2B5EF4-FFF2-40B4-BE49-F238E27FC236}">
                <a16:creationId xmlns:a16="http://schemas.microsoft.com/office/drawing/2014/main" id="{7A486873-4B1D-4B4B-871F-A3EBDFA579D7}"/>
              </a:ext>
            </a:extLst>
          </p:cNvPr>
          <p:cNvSpPr txBox="1"/>
          <p:nvPr/>
        </p:nvSpPr>
        <p:spPr>
          <a:xfrm>
            <a:off x="2907626" y="4281212"/>
            <a:ext cx="5469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BB84836-BF82-4348-B25F-AF0B62477874}"/>
                  </a:ext>
                </a:extLst>
              </p:cNvPr>
              <p:cNvSpPr txBox="1"/>
              <p:nvPr/>
            </p:nvSpPr>
            <p:spPr>
              <a:xfrm>
                <a:off x="3347371" y="1598597"/>
                <a:ext cx="591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BB84836-BF82-4348-B25F-AF0B62477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371" y="1598597"/>
                <a:ext cx="591829" cy="307777"/>
              </a:xfrm>
              <a:prstGeom prst="rect">
                <a:avLst/>
              </a:prstGeom>
              <a:blipFill>
                <a:blip r:embed="rId2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TextBox 114">
            <a:extLst>
              <a:ext uri="{FF2B5EF4-FFF2-40B4-BE49-F238E27FC236}">
                <a16:creationId xmlns:a16="http://schemas.microsoft.com/office/drawing/2014/main" id="{416853EC-41D9-5848-BDE0-9DB8DFC60349}"/>
              </a:ext>
            </a:extLst>
          </p:cNvPr>
          <p:cNvSpPr txBox="1"/>
          <p:nvPr/>
        </p:nvSpPr>
        <p:spPr>
          <a:xfrm>
            <a:off x="2913010" y="1630749"/>
            <a:ext cx="5469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SPACE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8FD453-ADF3-E34A-8966-92658C926160}"/>
              </a:ext>
            </a:extLst>
          </p:cNvPr>
          <p:cNvSpPr txBox="1"/>
          <p:nvPr/>
        </p:nvSpPr>
        <p:spPr>
          <a:xfrm>
            <a:off x="560653" y="4912876"/>
            <a:ext cx="55110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Can we do better than n log 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comparison sorts, </a:t>
            </a:r>
            <a:r>
              <a:rPr lang="en-US" b="1" dirty="0"/>
              <a:t>NO</a:t>
            </a:r>
            <a:r>
              <a:rPr lang="en-US" dirty="0"/>
              <a:t>. A </a:t>
            </a:r>
            <a:r>
              <a:rPr lang="en-US"/>
              <a:t>proven lower </a:t>
            </a:r>
            <a:r>
              <a:rPr lang="en-US" dirty="0"/>
              <a:t>bound!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Intuition: n elements to sort, no faster way to find “right place” than log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niche sorts can do better in specific situations!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BBE2E0-FA34-A34F-86DA-51E4EEFA3CA7}"/>
              </a:ext>
            </a:extLst>
          </p:cNvPr>
          <p:cNvSpPr/>
          <p:nvPr/>
        </p:nvSpPr>
        <p:spPr>
          <a:xfrm>
            <a:off x="6071668" y="4912876"/>
            <a:ext cx="61111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Many cool niche sorts beyond the scope of 373!</a:t>
            </a:r>
          </a:p>
          <a:p>
            <a:pPr marL="815975" lvl="1" indent="-358775"/>
            <a:r>
              <a:rPr lang="en-US" dirty="0"/>
              <a:t>Radix Sort (</a:t>
            </a:r>
            <a:r>
              <a:rPr lang="en-US" dirty="0">
                <a:hlinkClick r:id="rId22"/>
              </a:rPr>
              <a:t>Wikipedia</a:t>
            </a:r>
            <a:r>
              <a:rPr lang="en-US" dirty="0"/>
              <a:t>, </a:t>
            </a:r>
            <a:r>
              <a:rPr lang="en-US" dirty="0">
                <a:hlinkClick r:id="rId23"/>
              </a:rPr>
              <a:t>VisuAlgo</a:t>
            </a:r>
            <a:r>
              <a:rPr lang="en-US" dirty="0"/>
              <a:t>) - Go digit-by-digit in integer data. Only 10 digits, so no need to compare!</a:t>
            </a:r>
          </a:p>
          <a:p>
            <a:pPr lvl="1"/>
            <a:r>
              <a:rPr lang="en-US" dirty="0"/>
              <a:t>Counting Sort (</a:t>
            </a:r>
            <a:r>
              <a:rPr lang="en-US" dirty="0">
                <a:hlinkClick r:id="rId24"/>
              </a:rPr>
              <a:t>Wikipedia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Bucket Sort (</a:t>
            </a:r>
            <a:r>
              <a:rPr lang="en-US" dirty="0">
                <a:hlinkClick r:id="rId25"/>
              </a:rPr>
              <a:t>Wikipedia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External Sorting Algorithms (</a:t>
            </a:r>
            <a:r>
              <a:rPr lang="en-US" dirty="0">
                <a:hlinkClick r:id="rId26"/>
              </a:rPr>
              <a:t>Wikipedia</a:t>
            </a:r>
            <a:r>
              <a:rPr lang="en-US" dirty="0"/>
              <a:t>) - For big data™</a:t>
            </a:r>
          </a:p>
        </p:txBody>
      </p:sp>
    </p:spTree>
    <p:extLst>
      <p:ext uri="{BB962C8B-B14F-4D97-AF65-F5344CB8AC3E}">
        <p14:creationId xmlns:p14="http://schemas.microsoft.com/office/powerpoint/2010/main" val="2294860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2-Point Star 10">
            <a:extLst>
              <a:ext uri="{FF2B5EF4-FFF2-40B4-BE49-F238E27FC236}">
                <a16:creationId xmlns:a16="http://schemas.microsoft.com/office/drawing/2014/main" id="{BA9902DE-3E65-8844-A911-A4E9CA28FA25}"/>
              </a:ext>
            </a:extLst>
          </p:cNvPr>
          <p:cNvSpPr/>
          <p:nvPr/>
        </p:nvSpPr>
        <p:spPr>
          <a:xfrm rot="900000">
            <a:off x="10419201" y="1657866"/>
            <a:ext cx="1699409" cy="790833"/>
          </a:xfrm>
          <a:prstGeom prst="star12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DANCE EDITION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0964FE-D312-EE4F-92BA-C19B80EAF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Don’t Take it From 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F8921-DBD7-E940-AD61-9FA4D4E7F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227" y="2570206"/>
            <a:ext cx="5399903" cy="41133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Insertion Sort: </a:t>
            </a:r>
            <a:r>
              <a:rPr lang="en-US" dirty="0">
                <a:hlinkClick r:id="rId2"/>
              </a:rPr>
              <a:t>https://www.youtube.com/watch?v=ROalU379l3U</a:t>
            </a:r>
            <a:endParaRPr lang="en-US" dirty="0"/>
          </a:p>
          <a:p>
            <a:r>
              <a:rPr lang="en-US" dirty="0"/>
              <a:t>Selection Sort: </a:t>
            </a:r>
            <a:r>
              <a:rPr lang="en-US" dirty="0">
                <a:hlinkClick r:id="rId3"/>
              </a:rPr>
              <a:t>https://www.youtube.com/watch?v=Ns4TPTC8whw</a:t>
            </a:r>
            <a:endParaRPr lang="en-US" dirty="0"/>
          </a:p>
          <a:p>
            <a:r>
              <a:rPr lang="en-US" dirty="0"/>
              <a:t>Heap Sort: </a:t>
            </a:r>
            <a:r>
              <a:rPr lang="en-US" dirty="0">
                <a:hlinkClick r:id="rId4"/>
              </a:rPr>
              <a:t>https://www.youtube.com/watch?v=Xw2D9aJRBY4</a:t>
            </a:r>
            <a:endParaRPr lang="en-US" dirty="0"/>
          </a:p>
          <a:p>
            <a:r>
              <a:rPr lang="en-US" dirty="0"/>
              <a:t>Merge Sort: </a:t>
            </a:r>
            <a:r>
              <a:rPr lang="en-US" dirty="0">
                <a:hlinkClick r:id="rId5"/>
              </a:rPr>
              <a:t>https://www.youtube.com/watch?v=XaqR3G_NVoo</a:t>
            </a:r>
            <a:endParaRPr lang="en-US" dirty="0"/>
          </a:p>
          <a:p>
            <a:r>
              <a:rPr lang="en-US" dirty="0"/>
              <a:t>Quick Sort: </a:t>
            </a:r>
            <a:r>
              <a:rPr lang="en-US" dirty="0">
                <a:hlinkClick r:id="rId6"/>
              </a:rPr>
              <a:t>https://www.youtube.com/watch?v=ywWBy6J5gz8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B5890-F285-1F49-B89B-171AE76B12B8}"/>
              </a:ext>
            </a:extLst>
          </p:cNvPr>
          <p:cNvSpPr txBox="1"/>
          <p:nvPr/>
        </p:nvSpPr>
        <p:spPr>
          <a:xfrm>
            <a:off x="773132" y="1074691"/>
            <a:ext cx="10645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Here are some excellent visualizations for the sorting algorithms we’ve talked about!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8F286C-18DD-8744-BDCA-883F2C568D6C}"/>
              </a:ext>
            </a:extLst>
          </p:cNvPr>
          <p:cNvSpPr txBox="1"/>
          <p:nvPr/>
        </p:nvSpPr>
        <p:spPr>
          <a:xfrm>
            <a:off x="1630472" y="2154482"/>
            <a:ext cx="338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Comparing Sorting Algorithms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CC1838F-8C5E-AB4C-A59B-A46267FEA93C}"/>
              </a:ext>
            </a:extLst>
          </p:cNvPr>
          <p:cNvSpPr txBox="1">
            <a:spLocks/>
          </p:cNvSpPr>
          <p:nvPr/>
        </p:nvSpPr>
        <p:spPr>
          <a:xfrm>
            <a:off x="568412" y="2917957"/>
            <a:ext cx="5881816" cy="286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800" dirty="0"/>
              <a:t>Different Types of Input Data: </a:t>
            </a:r>
            <a:r>
              <a:rPr lang="en-US" sz="1800" dirty="0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https://www.toptal.com/developers/sorting-algorithms</a:t>
            </a:r>
            <a:endParaRPr lang="en-US" sz="1800" dirty="0"/>
          </a:p>
          <a:p>
            <a:pPr marL="285750" indent="-285750"/>
            <a:r>
              <a:rPr lang="en-US" sz="1800" dirty="0"/>
              <a:t>More Thorough Walkthrough: </a:t>
            </a:r>
            <a:r>
              <a:rPr lang="en-US" sz="1800" dirty="0">
                <a:hlinkClick r:id="rId8"/>
              </a:rPr>
              <a:t>https://visualgo.net/en/sorting?slide=1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9B8FE-7B22-B649-8AFB-D0F4B1397340}"/>
              </a:ext>
            </a:extLst>
          </p:cNvPr>
          <p:cNvSpPr txBox="1"/>
          <p:nvPr/>
        </p:nvSpPr>
        <p:spPr>
          <a:xfrm>
            <a:off x="7456092" y="2154482"/>
            <a:ext cx="338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Comparing Sorting Algorithms</a:t>
            </a:r>
          </a:p>
        </p:txBody>
      </p:sp>
    </p:spTree>
    <p:extLst>
      <p:ext uri="{BB962C8B-B14F-4D97-AF65-F5344CB8AC3E}">
        <p14:creationId xmlns:p14="http://schemas.microsoft.com/office/powerpoint/2010/main" val="247377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2762-3C91-4F48-9AD7-3FB899C0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Place Heap Sort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466CF-C5C1-4A89-AA49-FBABEA77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6C76A5A9-04E5-44CC-8B3C-45E4D1E825F1}"/>
              </a:ext>
            </a:extLst>
          </p:cNvPr>
          <p:cNvGraphicFramePr>
            <a:graphicFrameLocks/>
          </p:cNvGraphicFramePr>
          <p:nvPr/>
        </p:nvGraphicFramePr>
        <p:xfrm>
          <a:off x="1056165" y="1195188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7" name="Left Brace 16">
            <a:extLst>
              <a:ext uri="{FF2B5EF4-FFF2-40B4-BE49-F238E27FC236}">
                <a16:creationId xmlns:a16="http://schemas.microsoft.com/office/drawing/2014/main" id="{72919F19-BC94-4FAB-8754-22E5B00C09FE}"/>
              </a:ext>
            </a:extLst>
          </p:cNvPr>
          <p:cNvSpPr/>
          <p:nvPr/>
        </p:nvSpPr>
        <p:spPr>
          <a:xfrm rot="16200000">
            <a:off x="5926870" y="-2822538"/>
            <a:ext cx="338260" cy="10079677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6C292C45-92F1-4A13-A765-5E0E9E6025B3}"/>
              </a:ext>
            </a:extLst>
          </p:cNvPr>
          <p:cNvSpPr/>
          <p:nvPr/>
        </p:nvSpPr>
        <p:spPr>
          <a:xfrm rot="16200000">
            <a:off x="10943849" y="2194441"/>
            <a:ext cx="338260" cy="4571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62F6ED-44EA-45BE-920D-9A73E299606B}"/>
              </a:ext>
            </a:extLst>
          </p:cNvPr>
          <p:cNvSpPr txBox="1"/>
          <p:nvPr/>
        </p:nvSpPr>
        <p:spPr>
          <a:xfrm>
            <a:off x="5812841" y="236541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3DBE4D-863B-40F9-AB64-EC62B71D4E21}"/>
              </a:ext>
            </a:extLst>
          </p:cNvPr>
          <p:cNvSpPr txBox="1"/>
          <p:nvPr/>
        </p:nvSpPr>
        <p:spPr>
          <a:xfrm>
            <a:off x="10367870" y="2370124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9EF7A3-59DF-4217-9DEB-9855F1A1DAD5}"/>
              </a:ext>
            </a:extLst>
          </p:cNvPr>
          <p:cNvSpPr txBox="1"/>
          <p:nvPr/>
        </p:nvSpPr>
        <p:spPr>
          <a:xfrm>
            <a:off x="834447" y="2587855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BD4CD201-B4C9-4B4D-8DC3-0B67BB6F4520}"/>
              </a:ext>
            </a:extLst>
          </p:cNvPr>
          <p:cNvSpPr/>
          <p:nvPr/>
        </p:nvSpPr>
        <p:spPr>
          <a:xfrm rot="10800000">
            <a:off x="1390861" y="199251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619943E0-75D9-4458-9232-3EF1FD7AFC34}"/>
              </a:ext>
            </a:extLst>
          </p:cNvPr>
          <p:cNvSpPr/>
          <p:nvPr/>
        </p:nvSpPr>
        <p:spPr>
          <a:xfrm rot="10800000" flipH="1">
            <a:off x="1658138" y="577267"/>
            <a:ext cx="9102011" cy="685320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Curved Up 23">
            <a:extLst>
              <a:ext uri="{FF2B5EF4-FFF2-40B4-BE49-F238E27FC236}">
                <a16:creationId xmlns:a16="http://schemas.microsoft.com/office/drawing/2014/main" id="{A0853AEA-92F1-4EA4-B08B-40E5BBBF202E}"/>
              </a:ext>
            </a:extLst>
          </p:cNvPr>
          <p:cNvSpPr/>
          <p:nvPr/>
        </p:nvSpPr>
        <p:spPr>
          <a:xfrm rot="10800000">
            <a:off x="1498649" y="207625"/>
            <a:ext cx="9102011" cy="811978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7" name="Content Placeholder 6">
            <a:extLst>
              <a:ext uri="{FF2B5EF4-FFF2-40B4-BE49-F238E27FC236}">
                <a16:creationId xmlns:a16="http://schemas.microsoft.com/office/drawing/2014/main" id="{2F03078E-4338-46D2-B2F9-F59DD9B10983}"/>
              </a:ext>
            </a:extLst>
          </p:cNvPr>
          <p:cNvGraphicFramePr>
            <a:graphicFrameLocks/>
          </p:cNvGraphicFramePr>
          <p:nvPr/>
        </p:nvGraphicFramePr>
        <p:xfrm>
          <a:off x="1056165" y="3049078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8" name="Left Brace 27">
            <a:extLst>
              <a:ext uri="{FF2B5EF4-FFF2-40B4-BE49-F238E27FC236}">
                <a16:creationId xmlns:a16="http://schemas.microsoft.com/office/drawing/2014/main" id="{2007D5E0-31AA-4208-8E5B-83DD3D196BF9}"/>
              </a:ext>
            </a:extLst>
          </p:cNvPr>
          <p:cNvSpPr/>
          <p:nvPr/>
        </p:nvSpPr>
        <p:spPr>
          <a:xfrm rot="16200000">
            <a:off x="5402509" y="-444286"/>
            <a:ext cx="338260" cy="903095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996DF560-680F-45C7-AEA7-4C3F1D5204AF}"/>
              </a:ext>
            </a:extLst>
          </p:cNvPr>
          <p:cNvSpPr/>
          <p:nvPr/>
        </p:nvSpPr>
        <p:spPr>
          <a:xfrm rot="16200000">
            <a:off x="10442349" y="3546830"/>
            <a:ext cx="338260" cy="104872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902DD5-2C02-4833-8C9D-3A045DA68B6C}"/>
              </a:ext>
            </a:extLst>
          </p:cNvPr>
          <p:cNvSpPr txBox="1"/>
          <p:nvPr/>
        </p:nvSpPr>
        <p:spPr>
          <a:xfrm>
            <a:off x="5287864" y="422042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637F1C-C2DB-4540-A6F3-464DAC9B88BD}"/>
              </a:ext>
            </a:extLst>
          </p:cNvPr>
          <p:cNvSpPr txBox="1"/>
          <p:nvPr/>
        </p:nvSpPr>
        <p:spPr>
          <a:xfrm>
            <a:off x="9889230" y="4240321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986AB5-7C36-4768-9637-A4DA3D5154AD}"/>
              </a:ext>
            </a:extLst>
          </p:cNvPr>
          <p:cNvSpPr txBox="1"/>
          <p:nvPr/>
        </p:nvSpPr>
        <p:spPr>
          <a:xfrm>
            <a:off x="834447" y="4441745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258A13B5-4531-4D7A-AAB2-C9DC3C787D99}"/>
              </a:ext>
            </a:extLst>
          </p:cNvPr>
          <p:cNvSpPr/>
          <p:nvPr/>
        </p:nvSpPr>
        <p:spPr>
          <a:xfrm rot="10800000">
            <a:off x="1390861" y="384640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Content Placeholder 6">
            <a:extLst>
              <a:ext uri="{FF2B5EF4-FFF2-40B4-BE49-F238E27FC236}">
                <a16:creationId xmlns:a16="http://schemas.microsoft.com/office/drawing/2014/main" id="{1B39B718-5B45-4CB9-A205-CC460E30F5CE}"/>
              </a:ext>
            </a:extLst>
          </p:cNvPr>
          <p:cNvGraphicFramePr>
            <a:graphicFrameLocks/>
          </p:cNvGraphicFramePr>
          <p:nvPr/>
        </p:nvGraphicFramePr>
        <p:xfrm>
          <a:off x="960083" y="4929036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35" name="Left Brace 34">
            <a:extLst>
              <a:ext uri="{FF2B5EF4-FFF2-40B4-BE49-F238E27FC236}">
                <a16:creationId xmlns:a16="http://schemas.microsoft.com/office/drawing/2014/main" id="{97A06DB9-3838-4BDE-A051-D18C44E8C1BA}"/>
              </a:ext>
            </a:extLst>
          </p:cNvPr>
          <p:cNvSpPr/>
          <p:nvPr/>
        </p:nvSpPr>
        <p:spPr>
          <a:xfrm rot="16200000">
            <a:off x="5306427" y="1435672"/>
            <a:ext cx="338260" cy="903095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14C15E5F-20FF-40A1-A1E6-45AB574C17C8}"/>
              </a:ext>
            </a:extLst>
          </p:cNvPr>
          <p:cNvSpPr/>
          <p:nvPr/>
        </p:nvSpPr>
        <p:spPr>
          <a:xfrm rot="16200000">
            <a:off x="10346267" y="5426788"/>
            <a:ext cx="338260" cy="104872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9DBC93-0983-4018-9DD9-0903B0AEADDB}"/>
              </a:ext>
            </a:extLst>
          </p:cNvPr>
          <p:cNvSpPr txBox="1"/>
          <p:nvPr/>
        </p:nvSpPr>
        <p:spPr>
          <a:xfrm>
            <a:off x="5191782" y="610038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8D2C25-DA16-44FE-9262-BF05336B293E}"/>
              </a:ext>
            </a:extLst>
          </p:cNvPr>
          <p:cNvSpPr txBox="1"/>
          <p:nvPr/>
        </p:nvSpPr>
        <p:spPr>
          <a:xfrm>
            <a:off x="9793148" y="6120279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AEB6FB-3E8C-494F-90D9-B0E97BF1EF0E}"/>
              </a:ext>
            </a:extLst>
          </p:cNvPr>
          <p:cNvSpPr txBox="1"/>
          <p:nvPr/>
        </p:nvSpPr>
        <p:spPr>
          <a:xfrm>
            <a:off x="738365" y="6321703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1F46088C-B255-4EA8-A7C1-873A79EF16DD}"/>
              </a:ext>
            </a:extLst>
          </p:cNvPr>
          <p:cNvSpPr/>
          <p:nvPr/>
        </p:nvSpPr>
        <p:spPr>
          <a:xfrm rot="10800000">
            <a:off x="1294779" y="5726367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5BB014BA-DC18-4094-B0C6-C722A6862DFC}"/>
              </a:ext>
            </a:extLst>
          </p:cNvPr>
          <p:cNvSpPr/>
          <p:nvPr/>
        </p:nvSpPr>
        <p:spPr>
          <a:xfrm rot="10800000">
            <a:off x="1390318" y="386146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D0CDF1-D6FA-412F-9A76-3DA4EEE69728}"/>
              </a:ext>
            </a:extLst>
          </p:cNvPr>
          <p:cNvSpPr txBox="1"/>
          <p:nvPr/>
        </p:nvSpPr>
        <p:spPr>
          <a:xfrm>
            <a:off x="1731684" y="4105264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percolateDown</a:t>
            </a:r>
            <a:r>
              <a:rPr lang="en-US" dirty="0">
                <a:solidFill>
                  <a:srgbClr val="00B050"/>
                </a:solidFill>
              </a:rPr>
              <a:t>(22)</a:t>
            </a:r>
          </a:p>
        </p:txBody>
      </p:sp>
      <p:sp>
        <p:nvSpPr>
          <p:cNvPr id="43" name="Arrow: Curved Up 42">
            <a:extLst>
              <a:ext uri="{FF2B5EF4-FFF2-40B4-BE49-F238E27FC236}">
                <a16:creationId xmlns:a16="http://schemas.microsoft.com/office/drawing/2014/main" id="{2AD1EC18-D35F-46C9-8F24-AB3C9580B812}"/>
              </a:ext>
            </a:extLst>
          </p:cNvPr>
          <p:cNvSpPr/>
          <p:nvPr/>
        </p:nvSpPr>
        <p:spPr>
          <a:xfrm rot="10800000" flipH="1">
            <a:off x="1390318" y="4472579"/>
            <a:ext cx="8402830" cy="685320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Arrow: Curved Up 43">
            <a:extLst>
              <a:ext uri="{FF2B5EF4-FFF2-40B4-BE49-F238E27FC236}">
                <a16:creationId xmlns:a16="http://schemas.microsoft.com/office/drawing/2014/main" id="{D2218815-7235-4890-B2D3-0621DC4101A5}"/>
              </a:ext>
            </a:extLst>
          </p:cNvPr>
          <p:cNvSpPr/>
          <p:nvPr/>
        </p:nvSpPr>
        <p:spPr>
          <a:xfrm rot="10800000">
            <a:off x="1230828" y="4102937"/>
            <a:ext cx="8460513" cy="811978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ooter Placeholder 2">
            <a:extLst>
              <a:ext uri="{FF2B5EF4-FFF2-40B4-BE49-F238E27FC236}">
                <a16:creationId xmlns:a16="http://schemas.microsoft.com/office/drawing/2014/main" id="{72581BCA-BBC0-EB41-BAFF-34C443FF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s-ES" dirty="0"/>
              <a:t>CSE 373 18 </a:t>
            </a:r>
            <a:r>
              <a:rPr lang="es-ES" dirty="0" err="1"/>
              <a:t>sp</a:t>
            </a:r>
            <a:r>
              <a:rPr lang="es-ES" dirty="0"/>
              <a:t> – </a:t>
            </a:r>
            <a:r>
              <a:rPr lang="es-ES" dirty="0" err="1"/>
              <a:t>Kasey</a:t>
            </a:r>
            <a:r>
              <a:rPr lang="es-ES" dirty="0"/>
              <a:t> </a:t>
            </a:r>
            <a:r>
              <a:rPr lang="es-ES" dirty="0" err="1"/>
              <a:t>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5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49584 -0.002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29" grpId="0" animBg="1"/>
      <p:bldP spid="30" grpId="0"/>
      <p:bldP spid="31" grpId="0"/>
      <p:bldP spid="32" grpId="0"/>
      <p:bldP spid="33" grpId="0" animBg="1"/>
      <p:bldP spid="35" grpId="0" animBg="1"/>
      <p:bldP spid="36" grpId="0" animBg="1"/>
      <p:bldP spid="37" grpId="0"/>
      <p:bldP spid="38" grpId="0"/>
      <p:bldP spid="39" grpId="0"/>
      <p:bldP spid="40" grpId="0" animBg="1"/>
      <p:bldP spid="41" grpId="0" animBg="1"/>
      <p:bldP spid="41" grpId="1" animBg="1"/>
      <p:bldP spid="42" grpId="0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FAFA-C8B6-48E1-ADF6-87808657B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Place Heap Sort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87E0B-323E-4663-A2D8-3C6A7296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665A7-F99A-4040-973E-D470BF2313BB}"/>
              </a:ext>
            </a:extLst>
          </p:cNvPr>
          <p:cNvSpPr txBox="1"/>
          <p:nvPr/>
        </p:nvSpPr>
        <p:spPr>
          <a:xfrm>
            <a:off x="575239" y="3429000"/>
            <a:ext cx="5017720" cy="116955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inPlaceHeapSort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buildHeap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// alters original array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(n : input)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input[n –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- 1]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removeMin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(heap)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69169-CEC4-4D01-A85C-DB056A3C1880}"/>
              </a:ext>
            </a:extLst>
          </p:cNvPr>
          <p:cNvSpPr txBox="1"/>
          <p:nvPr/>
        </p:nvSpPr>
        <p:spPr>
          <a:xfrm>
            <a:off x="6409917" y="3525773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In-practice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6F9BD4-CA90-456C-B31C-9D53826E6039}"/>
                  </a:ext>
                </a:extLst>
              </p:cNvPr>
              <p:cNvSpPr txBox="1"/>
              <p:nvPr/>
            </p:nvSpPr>
            <p:spPr>
              <a:xfrm>
                <a:off x="8610456" y="3530153"/>
                <a:ext cx="1249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6F9BD4-CA90-456C-B31C-9D53826E6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456" y="3530153"/>
                <a:ext cx="1249829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00D85D-6E3E-42D8-9E39-716B958E8A97}"/>
                  </a:ext>
                </a:extLst>
              </p:cNvPr>
              <p:cNvSpPr txBox="1"/>
              <p:nvPr/>
            </p:nvSpPr>
            <p:spPr>
              <a:xfrm>
                <a:off x="8651332" y="4064864"/>
                <a:ext cx="7176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00D85D-6E3E-42D8-9E39-716B958E8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332" y="4064864"/>
                <a:ext cx="717632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5F6A918-0214-4C53-B700-AFA9598C93F6}"/>
              </a:ext>
            </a:extLst>
          </p:cNvPr>
          <p:cNvSpPr txBox="1"/>
          <p:nvPr/>
        </p:nvSpPr>
        <p:spPr>
          <a:xfrm>
            <a:off x="8651331" y="514754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27566-4906-4CF1-B7CA-4E51B3A17EE7}"/>
              </a:ext>
            </a:extLst>
          </p:cNvPr>
          <p:cNvSpPr txBox="1"/>
          <p:nvPr/>
        </p:nvSpPr>
        <p:spPr>
          <a:xfrm>
            <a:off x="8666030" y="5682257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CFF5FB-5B47-42FE-AFB7-04053BE29B6A}"/>
                  </a:ext>
                </a:extLst>
              </p:cNvPr>
              <p:cNvSpPr txBox="1"/>
              <p:nvPr/>
            </p:nvSpPr>
            <p:spPr>
              <a:xfrm>
                <a:off x="8607572" y="4626185"/>
                <a:ext cx="1249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CFF5FB-5B47-42FE-AFB7-04053BE29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572" y="4626185"/>
                <a:ext cx="1249829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91C0835D-6A00-43A3-8B76-4623CC23CCA2}"/>
              </a:ext>
            </a:extLst>
          </p:cNvPr>
          <p:cNvGraphicFramePr>
            <a:graphicFrameLocks/>
          </p:cNvGraphicFramePr>
          <p:nvPr/>
        </p:nvGraphicFramePr>
        <p:xfrm>
          <a:off x="1056165" y="1092191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4" name="Left Brace 13">
            <a:extLst>
              <a:ext uri="{FF2B5EF4-FFF2-40B4-BE49-F238E27FC236}">
                <a16:creationId xmlns:a16="http://schemas.microsoft.com/office/drawing/2014/main" id="{0FE45832-F0B5-47D7-9D02-39DE1526345C}"/>
              </a:ext>
            </a:extLst>
          </p:cNvPr>
          <p:cNvSpPr/>
          <p:nvPr/>
        </p:nvSpPr>
        <p:spPr>
          <a:xfrm rot="16200000">
            <a:off x="3920858" y="-919522"/>
            <a:ext cx="338260" cy="6067652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FC96F005-A853-4881-9EDF-D9B15C965820}"/>
              </a:ext>
            </a:extLst>
          </p:cNvPr>
          <p:cNvSpPr/>
          <p:nvPr/>
        </p:nvSpPr>
        <p:spPr>
          <a:xfrm rot="16200000">
            <a:off x="8960698" y="108290"/>
            <a:ext cx="338260" cy="4012027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FCCF9F-8EAF-4094-85A2-2D2C3DB8D035}"/>
              </a:ext>
            </a:extLst>
          </p:cNvPr>
          <p:cNvSpPr txBox="1"/>
          <p:nvPr/>
        </p:nvSpPr>
        <p:spPr>
          <a:xfrm>
            <a:off x="3758678" y="2260007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D1AA4B-6BDA-423D-A530-693631DAEB65}"/>
              </a:ext>
            </a:extLst>
          </p:cNvPr>
          <p:cNvSpPr txBox="1"/>
          <p:nvPr/>
        </p:nvSpPr>
        <p:spPr>
          <a:xfrm>
            <a:off x="8433323" y="2270374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EA0D5D-F8CF-4A3E-8C2A-6A5C6F4D8EFA}"/>
              </a:ext>
            </a:extLst>
          </p:cNvPr>
          <p:cNvSpPr txBox="1"/>
          <p:nvPr/>
        </p:nvSpPr>
        <p:spPr>
          <a:xfrm>
            <a:off x="834447" y="248485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E1EACBCD-974B-481E-B530-EACA55BB6AC1}"/>
              </a:ext>
            </a:extLst>
          </p:cNvPr>
          <p:cNvSpPr/>
          <p:nvPr/>
        </p:nvSpPr>
        <p:spPr>
          <a:xfrm rot="10800000">
            <a:off x="1390861" y="1889522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6FC92D-18F0-423D-B631-F8A8817DD713}"/>
                  </a:ext>
                </a:extLst>
              </p:cNvPr>
              <p:cNvSpPr txBox="1"/>
              <p:nvPr/>
            </p:nvSpPr>
            <p:spPr>
              <a:xfrm>
                <a:off x="559359" y="4988695"/>
                <a:ext cx="519751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Complication: final array is reversed! Lots of fixes: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Run reverse afterwards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Use a max heap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Reverse compare function to emulate max heap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6FC92D-18F0-423D-B631-F8A8817DD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59" y="4988695"/>
                <a:ext cx="5197513" cy="1200329"/>
              </a:xfrm>
              <a:prstGeom prst="rect">
                <a:avLst/>
              </a:prstGeom>
              <a:blipFill>
                <a:blip r:embed="rId5"/>
                <a:stretch>
                  <a:fillRect l="-1291" t="-2030" r="-235" b="-9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664EF304-B558-DF44-8B0A-65CC6B6E6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s-ES" dirty="0"/>
              <a:t>CSE 373 18 </a:t>
            </a:r>
            <a:r>
              <a:rPr lang="es-ES" dirty="0" err="1"/>
              <a:t>sp</a:t>
            </a:r>
            <a:r>
              <a:rPr lang="es-ES" dirty="0"/>
              <a:t> – </a:t>
            </a:r>
            <a:r>
              <a:rPr lang="es-ES" dirty="0" err="1"/>
              <a:t>Kasey</a:t>
            </a:r>
            <a:r>
              <a:rPr lang="es-ES" dirty="0"/>
              <a:t> </a:t>
            </a:r>
            <a:r>
              <a:rPr lang="es-ES" dirty="0" err="1"/>
              <a:t>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3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5B89-5C67-4C1E-AE71-E26666FE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17AF-67A7-4A75-B9B9-EFEFA74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2475" y="23368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/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387427" y="592031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805224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8609657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866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back of array</a:t>
            </a:r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2174108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2813275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3366736" y="592610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3956275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4534956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5104051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8588736" y="6452395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5B89-5C67-4C1E-AE71-E26666FE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17AF-67A7-4A75-B9B9-EFEFA74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2475" y="23368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/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411619" y="59327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805224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8609657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672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back of array</a:t>
            </a:r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4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2174108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2813275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3366736" y="592610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3956275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4534956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5104051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BE2F30-B136-48D4-8BCB-0A4D1B851CB4}"/>
              </a:ext>
            </a:extLst>
          </p:cNvPr>
          <p:cNvSpPr/>
          <p:nvPr/>
        </p:nvSpPr>
        <p:spPr>
          <a:xfrm>
            <a:off x="8983013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A3BA7E-BB62-4B6D-9F6B-A1AE86242A3F}"/>
              </a:ext>
            </a:extLst>
          </p:cNvPr>
          <p:cNvSpPr/>
          <p:nvPr/>
        </p:nvSpPr>
        <p:spPr>
          <a:xfrm>
            <a:off x="7876313" y="437801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52B8D4-98BB-4E21-BFB8-F19C6127CA7D}"/>
              </a:ext>
            </a:extLst>
          </p:cNvPr>
          <p:cNvSpPr/>
          <p:nvPr/>
        </p:nvSpPr>
        <p:spPr>
          <a:xfrm>
            <a:off x="6862699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DEF561D-51E3-401A-BAF8-78CA9A8777F5}"/>
              </a:ext>
            </a:extLst>
          </p:cNvPr>
          <p:cNvSpPr/>
          <p:nvPr/>
        </p:nvSpPr>
        <p:spPr>
          <a:xfrm>
            <a:off x="5954823" y="4388309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6B831-4BAB-45B4-883D-0FF193844B87}"/>
              </a:ext>
            </a:extLst>
          </p:cNvPr>
          <p:cNvSpPr/>
          <p:nvPr/>
        </p:nvSpPr>
        <p:spPr>
          <a:xfrm>
            <a:off x="4935510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8588736" y="6452395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A6C410-CD61-4EE1-A9A1-E8218B91BDB5}"/>
              </a:ext>
            </a:extLst>
          </p:cNvPr>
          <p:cNvSpPr/>
          <p:nvPr/>
        </p:nvSpPr>
        <p:spPr>
          <a:xfrm>
            <a:off x="11280648" y="328227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A8C394-B0EF-4AF2-A797-9812C9F7B134}"/>
              </a:ext>
            </a:extLst>
          </p:cNvPr>
          <p:cNvSpPr/>
          <p:nvPr/>
        </p:nvSpPr>
        <p:spPr>
          <a:xfrm>
            <a:off x="9511659" y="3279507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22BB46-D639-4BA3-B4E7-5C676B19F22B}"/>
              </a:ext>
            </a:extLst>
          </p:cNvPr>
          <p:cNvSpPr txBox="1"/>
          <p:nvPr/>
        </p:nvSpPr>
        <p:spPr>
          <a:xfrm>
            <a:off x="7594958" y="334421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96851F-3E1C-49B8-9322-B34FF5CFAF54}"/>
              </a:ext>
            </a:extLst>
          </p:cNvPr>
          <p:cNvSpPr txBox="1"/>
          <p:nvPr/>
        </p:nvSpPr>
        <p:spPr>
          <a:xfrm>
            <a:off x="8032783" y="446118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215B58F-1E3D-4563-B528-72E557CF3E5D}"/>
              </a:ext>
            </a:extLst>
          </p:cNvPr>
          <p:cNvSpPr/>
          <p:nvPr/>
        </p:nvSpPr>
        <p:spPr>
          <a:xfrm>
            <a:off x="739427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0FE1141-889C-4B78-922A-100EDD44976E}"/>
              </a:ext>
            </a:extLst>
          </p:cNvPr>
          <p:cNvSpPr/>
          <p:nvPr/>
        </p:nvSpPr>
        <p:spPr>
          <a:xfrm>
            <a:off x="5470523" y="328656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8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18763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63 -0.00023 L -0.32969 -0.0067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-0.28515 1.85185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2" y="4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28516 2.22222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9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69 -0.00672 L -0.38594 -0.0090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04" grpId="0"/>
      <p:bldP spid="108" grpId="0" animBg="1"/>
      <p:bldP spid="114" grpId="0" animBg="1"/>
      <p:bldP spid="115" grpId="0" animBg="1"/>
      <p:bldP spid="116" grpId="0" animBg="1"/>
      <p:bldP spid="117" grpId="0" animBg="1"/>
      <p:bldP spid="120" grpId="0" animBg="1"/>
      <p:bldP spid="120" grpId="1" animBg="1"/>
      <p:bldP spid="120" grpId="2" animBg="1"/>
      <p:bldP spid="121" grpId="0" animBg="1"/>
      <p:bldP spid="122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5B89-5C67-4C1E-AE71-E26666FE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0217" y="6521027"/>
            <a:ext cx="1976543" cy="274320"/>
          </a:xfrm>
        </p:spPr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17AF-67A7-4A75-B9B9-EFEFA74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3590" y="233428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/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411619" y="59327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4550732" y="593271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8609657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6724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back of array</a:t>
            </a:r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4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3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2174108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2813275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3432032" y="593271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3956275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7998765" y="594006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5189838" y="593721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BE2F30-B136-48D4-8BCB-0A4D1B851CB4}"/>
              </a:ext>
            </a:extLst>
          </p:cNvPr>
          <p:cNvSpPr/>
          <p:nvPr/>
        </p:nvSpPr>
        <p:spPr>
          <a:xfrm>
            <a:off x="8983013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A3BA7E-BB62-4B6D-9F6B-A1AE86242A3F}"/>
              </a:ext>
            </a:extLst>
          </p:cNvPr>
          <p:cNvSpPr/>
          <p:nvPr/>
        </p:nvSpPr>
        <p:spPr>
          <a:xfrm>
            <a:off x="7876313" y="437801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52B8D4-98BB-4E21-BFB8-F19C6127CA7D}"/>
              </a:ext>
            </a:extLst>
          </p:cNvPr>
          <p:cNvSpPr/>
          <p:nvPr/>
        </p:nvSpPr>
        <p:spPr>
          <a:xfrm>
            <a:off x="6862699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DEF561D-51E3-401A-BAF8-78CA9A8777F5}"/>
              </a:ext>
            </a:extLst>
          </p:cNvPr>
          <p:cNvSpPr/>
          <p:nvPr/>
        </p:nvSpPr>
        <p:spPr>
          <a:xfrm>
            <a:off x="5954823" y="4388309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6B831-4BAB-45B4-883D-0FF193844B87}"/>
              </a:ext>
            </a:extLst>
          </p:cNvPr>
          <p:cNvSpPr/>
          <p:nvPr/>
        </p:nvSpPr>
        <p:spPr>
          <a:xfrm>
            <a:off x="4935510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3956275" y="6405783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A6C410-CD61-4EE1-A9A1-E8218B91BDB5}"/>
              </a:ext>
            </a:extLst>
          </p:cNvPr>
          <p:cNvSpPr/>
          <p:nvPr/>
        </p:nvSpPr>
        <p:spPr>
          <a:xfrm>
            <a:off x="11280648" y="328227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A8C394-B0EF-4AF2-A797-9812C9F7B134}"/>
              </a:ext>
            </a:extLst>
          </p:cNvPr>
          <p:cNvSpPr/>
          <p:nvPr/>
        </p:nvSpPr>
        <p:spPr>
          <a:xfrm>
            <a:off x="9531917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22BB46-D639-4BA3-B4E7-5C676B19F22B}"/>
              </a:ext>
            </a:extLst>
          </p:cNvPr>
          <p:cNvSpPr txBox="1"/>
          <p:nvPr/>
        </p:nvSpPr>
        <p:spPr>
          <a:xfrm>
            <a:off x="7594958" y="334421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96851F-3E1C-49B8-9322-B34FF5CFAF54}"/>
              </a:ext>
            </a:extLst>
          </p:cNvPr>
          <p:cNvSpPr txBox="1"/>
          <p:nvPr/>
        </p:nvSpPr>
        <p:spPr>
          <a:xfrm>
            <a:off x="8032783" y="446118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215B58F-1E3D-4563-B528-72E557CF3E5D}"/>
              </a:ext>
            </a:extLst>
          </p:cNvPr>
          <p:cNvSpPr/>
          <p:nvPr/>
        </p:nvSpPr>
        <p:spPr>
          <a:xfrm>
            <a:off x="739427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0FE1141-889C-4B78-922A-100EDD44976E}"/>
              </a:ext>
            </a:extLst>
          </p:cNvPr>
          <p:cNvSpPr/>
          <p:nvPr/>
        </p:nvSpPr>
        <p:spPr>
          <a:xfrm>
            <a:off x="548103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E89773F-3CE5-4B95-B8A3-120DC7641FCF}"/>
              </a:ext>
            </a:extLst>
          </p:cNvPr>
          <p:cNvSpPr txBox="1"/>
          <p:nvPr/>
        </p:nvSpPr>
        <p:spPr>
          <a:xfrm>
            <a:off x="10586740" y="2264589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0C7FBD8-F33E-4506-8688-999F6DAD3655}"/>
              </a:ext>
            </a:extLst>
          </p:cNvPr>
          <p:cNvSpPr txBox="1"/>
          <p:nvPr/>
        </p:nvSpPr>
        <p:spPr>
          <a:xfrm>
            <a:off x="9661640" y="3358716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3ADB269-ABFD-4B8A-895E-368EE5F5D3EA}"/>
              </a:ext>
            </a:extLst>
          </p:cNvPr>
          <p:cNvSpPr/>
          <p:nvPr/>
        </p:nvSpPr>
        <p:spPr>
          <a:xfrm>
            <a:off x="10397433" y="218443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243DD45-0D9B-4890-AA3C-951248D3B637}"/>
              </a:ext>
            </a:extLst>
          </p:cNvPr>
          <p:cNvSpPr txBox="1"/>
          <p:nvPr/>
        </p:nvSpPr>
        <p:spPr>
          <a:xfrm>
            <a:off x="6671800" y="224619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D4B50BC-AF35-4F31-AE44-F2E962AF28FA}"/>
              </a:ext>
            </a:extLst>
          </p:cNvPr>
          <p:cNvSpPr txBox="1"/>
          <p:nvPr/>
        </p:nvSpPr>
        <p:spPr>
          <a:xfrm>
            <a:off x="5650234" y="3354055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8674CA5-A084-47FC-8101-3A85A6099D25}"/>
              </a:ext>
            </a:extLst>
          </p:cNvPr>
          <p:cNvSpPr/>
          <p:nvPr/>
        </p:nvSpPr>
        <p:spPr>
          <a:xfrm>
            <a:off x="6474537" y="219453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2ED7912-AA5F-C847-9046-DEE8B088249D}"/>
              </a:ext>
            </a:extLst>
          </p:cNvPr>
          <p:cNvSpPr txBox="1"/>
          <p:nvPr/>
        </p:nvSpPr>
        <p:spPr>
          <a:xfrm>
            <a:off x="9698844" y="3342918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9F804B8-1D0C-3548-A487-A5264F3182AA}"/>
              </a:ext>
            </a:extLst>
          </p:cNvPr>
          <p:cNvSpPr txBox="1"/>
          <p:nvPr/>
        </p:nvSpPr>
        <p:spPr>
          <a:xfrm>
            <a:off x="9133648" y="4455715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B557E73-1A23-4C44-9066-9311D590E047}"/>
              </a:ext>
            </a:extLst>
          </p:cNvPr>
          <p:cNvSpPr txBox="1"/>
          <p:nvPr/>
        </p:nvSpPr>
        <p:spPr>
          <a:xfrm>
            <a:off x="2776240" y="3819954"/>
            <a:ext cx="2360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keep percolating down</a:t>
            </a:r>
          </a:p>
          <a:p>
            <a:r>
              <a:rPr lang="en-US" sz="1200" dirty="0"/>
              <a:t> like normal here and swap 5 and 4</a:t>
            </a:r>
          </a:p>
        </p:txBody>
      </p:sp>
    </p:spTree>
    <p:extLst>
      <p:ext uri="{BB962C8B-B14F-4D97-AF65-F5344CB8AC3E}">
        <p14:creationId xmlns:p14="http://schemas.microsoft.com/office/powerpoint/2010/main" val="96004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4622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0.14101 -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-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14206 -0.000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22 -4.07407E-6 L 0.09623 0.003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02 -0.00093 L 0.42279 -0.000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4" y="4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177 0 " pathEditMode="relative" ptsTypes="AA">
                                      <p:cBhvr>
                                        <p:cTn id="3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9622 -4.07407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0.10156 -0.004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23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57 0 " pathEditMode="relative" ptsTypes="AA">
                                      <p:cBhvr>
                                        <p:cTn id="6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01" grpId="0"/>
      <p:bldP spid="102" grpId="0"/>
      <p:bldP spid="102" grpId="1"/>
      <p:bldP spid="103" grpId="0"/>
      <p:bldP spid="105" grpId="0"/>
      <p:bldP spid="120" grpId="0" animBg="1"/>
      <p:bldP spid="120" grpId="1" animBg="1"/>
      <p:bldP spid="120" grpId="2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25" grpId="0" animBg="1"/>
      <p:bldP spid="126" grpId="0" animBg="1"/>
      <p:bldP spid="1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5B89-5C67-4C1E-AE71-E26666FE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0217" y="6521027"/>
            <a:ext cx="1976543" cy="274320"/>
          </a:xfrm>
        </p:spPr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17AF-67A7-4A75-B9B9-EFEFA74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2475" y="23368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/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411619" y="59327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4562750" y="594292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5122516" y="594003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8660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back of array</a:t>
            </a:r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4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3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2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2174108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3975025" y="59349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8568624" y="5937587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2826666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7982942" y="5940037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3409029" y="59349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BE2F30-B136-48D4-8BCB-0A4D1B851CB4}"/>
              </a:ext>
            </a:extLst>
          </p:cNvPr>
          <p:cNvSpPr/>
          <p:nvPr/>
        </p:nvSpPr>
        <p:spPr>
          <a:xfrm>
            <a:off x="8983013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A3BA7E-BB62-4B6D-9F6B-A1AE86242A3F}"/>
              </a:ext>
            </a:extLst>
          </p:cNvPr>
          <p:cNvSpPr/>
          <p:nvPr/>
        </p:nvSpPr>
        <p:spPr>
          <a:xfrm>
            <a:off x="7876313" y="437801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52B8D4-98BB-4E21-BFB8-F19C6127CA7D}"/>
              </a:ext>
            </a:extLst>
          </p:cNvPr>
          <p:cNvSpPr/>
          <p:nvPr/>
        </p:nvSpPr>
        <p:spPr>
          <a:xfrm>
            <a:off x="6862699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DEF561D-51E3-401A-BAF8-78CA9A8777F5}"/>
              </a:ext>
            </a:extLst>
          </p:cNvPr>
          <p:cNvSpPr/>
          <p:nvPr/>
        </p:nvSpPr>
        <p:spPr>
          <a:xfrm>
            <a:off x="5954823" y="4388309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6B831-4BAB-45B4-883D-0FF193844B87}"/>
              </a:ext>
            </a:extLst>
          </p:cNvPr>
          <p:cNvSpPr/>
          <p:nvPr/>
        </p:nvSpPr>
        <p:spPr>
          <a:xfrm>
            <a:off x="4935510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2196721" y="6431729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A6C410-CD61-4EE1-A9A1-E8218B91BDB5}"/>
              </a:ext>
            </a:extLst>
          </p:cNvPr>
          <p:cNvSpPr/>
          <p:nvPr/>
        </p:nvSpPr>
        <p:spPr>
          <a:xfrm>
            <a:off x="11280648" y="328227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A8C394-B0EF-4AF2-A797-9812C9F7B134}"/>
              </a:ext>
            </a:extLst>
          </p:cNvPr>
          <p:cNvSpPr/>
          <p:nvPr/>
        </p:nvSpPr>
        <p:spPr>
          <a:xfrm>
            <a:off x="9531917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22BB46-D639-4BA3-B4E7-5C676B19F22B}"/>
              </a:ext>
            </a:extLst>
          </p:cNvPr>
          <p:cNvSpPr txBox="1"/>
          <p:nvPr/>
        </p:nvSpPr>
        <p:spPr>
          <a:xfrm>
            <a:off x="7594958" y="334421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96851F-3E1C-49B8-9322-B34FF5CFAF54}"/>
              </a:ext>
            </a:extLst>
          </p:cNvPr>
          <p:cNvSpPr txBox="1"/>
          <p:nvPr/>
        </p:nvSpPr>
        <p:spPr>
          <a:xfrm>
            <a:off x="8032783" y="446118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215B58F-1E3D-4563-B528-72E557CF3E5D}"/>
              </a:ext>
            </a:extLst>
          </p:cNvPr>
          <p:cNvSpPr/>
          <p:nvPr/>
        </p:nvSpPr>
        <p:spPr>
          <a:xfrm>
            <a:off x="739427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0FE1141-889C-4B78-922A-100EDD44976E}"/>
              </a:ext>
            </a:extLst>
          </p:cNvPr>
          <p:cNvSpPr/>
          <p:nvPr/>
        </p:nvSpPr>
        <p:spPr>
          <a:xfrm>
            <a:off x="548103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E89773F-3CE5-4B95-B8A3-120DC7641FCF}"/>
              </a:ext>
            </a:extLst>
          </p:cNvPr>
          <p:cNvSpPr txBox="1"/>
          <p:nvPr/>
        </p:nvSpPr>
        <p:spPr>
          <a:xfrm>
            <a:off x="10635609" y="2284362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3ADB269-ABFD-4B8A-895E-368EE5F5D3EA}"/>
              </a:ext>
            </a:extLst>
          </p:cNvPr>
          <p:cNvSpPr/>
          <p:nvPr/>
        </p:nvSpPr>
        <p:spPr>
          <a:xfrm>
            <a:off x="10397433" y="218443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243DD45-0D9B-4890-AA3C-951248D3B637}"/>
              </a:ext>
            </a:extLst>
          </p:cNvPr>
          <p:cNvSpPr txBox="1"/>
          <p:nvPr/>
        </p:nvSpPr>
        <p:spPr>
          <a:xfrm>
            <a:off x="6671800" y="224619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D4B50BC-AF35-4F31-AE44-F2E962AF28FA}"/>
              </a:ext>
            </a:extLst>
          </p:cNvPr>
          <p:cNvSpPr txBox="1"/>
          <p:nvPr/>
        </p:nvSpPr>
        <p:spPr>
          <a:xfrm>
            <a:off x="5672728" y="335549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8674CA5-A084-47FC-8101-3A85A6099D25}"/>
              </a:ext>
            </a:extLst>
          </p:cNvPr>
          <p:cNvSpPr/>
          <p:nvPr/>
        </p:nvSpPr>
        <p:spPr>
          <a:xfrm>
            <a:off x="6474537" y="219453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35A4CA2-F525-4F1D-8447-343A5B9E18EE}"/>
              </a:ext>
            </a:extLst>
          </p:cNvPr>
          <p:cNvSpPr txBox="1"/>
          <p:nvPr/>
        </p:nvSpPr>
        <p:spPr>
          <a:xfrm>
            <a:off x="8676519" y="1347559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C058560-350D-4436-A148-89E1314205F5}"/>
              </a:ext>
            </a:extLst>
          </p:cNvPr>
          <p:cNvSpPr txBox="1"/>
          <p:nvPr/>
        </p:nvSpPr>
        <p:spPr>
          <a:xfrm>
            <a:off x="10534025" y="2288487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2ED7912-AA5F-C847-9046-DEE8B088249D}"/>
              </a:ext>
            </a:extLst>
          </p:cNvPr>
          <p:cNvSpPr txBox="1"/>
          <p:nvPr/>
        </p:nvSpPr>
        <p:spPr>
          <a:xfrm>
            <a:off x="9708425" y="3358042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9F804B8-1D0C-3548-A487-A5264F3182AA}"/>
              </a:ext>
            </a:extLst>
          </p:cNvPr>
          <p:cNvSpPr txBox="1"/>
          <p:nvPr/>
        </p:nvSpPr>
        <p:spPr>
          <a:xfrm>
            <a:off x="9124956" y="4462290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31319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208 0 " pathEditMode="relative" ptsTypes="AA">
                                      <p:cBhvr>
                                        <p:cTn id="1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688 0.00209 " pathEditMode="relative" ptsTypes="AA">
                                      <p:cBhvr>
                                        <p:cTn id="1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5" grpId="0"/>
      <p:bldP spid="140" grpId="0" animBg="1"/>
      <p:bldP spid="14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5820</TotalTime>
  <Words>4231</Words>
  <Application>Microsoft Macintosh PowerPoint</Application>
  <PresentationFormat>Widescreen</PresentationFormat>
  <Paragraphs>1480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Calibri</vt:lpstr>
      <vt:lpstr>Cambria Math</vt:lpstr>
      <vt:lpstr>Consolas</vt:lpstr>
      <vt:lpstr>Courier New</vt:lpstr>
      <vt:lpstr>Montserrat ExtraBold</vt:lpstr>
      <vt:lpstr>Segoe UI</vt:lpstr>
      <vt:lpstr>Segoe UI Light</vt:lpstr>
      <vt:lpstr>Segoe UI Semilight</vt:lpstr>
      <vt:lpstr>Tw Cen MT</vt:lpstr>
      <vt:lpstr>Wingdings 3</vt:lpstr>
      <vt:lpstr>Integral</vt:lpstr>
      <vt:lpstr>Lecture 23: Introduction to Sorting II</vt:lpstr>
      <vt:lpstr>Warm Up</vt:lpstr>
      <vt:lpstr>Heap Sort</vt:lpstr>
      <vt:lpstr>In Place Heap Sort</vt:lpstr>
      <vt:lpstr>In Place Heap Sort</vt:lpstr>
      <vt:lpstr>Floyd’s buildHeap algorithm</vt:lpstr>
      <vt:lpstr>Floyd’s buildHeap algorithm</vt:lpstr>
      <vt:lpstr>Floyd’s buildHeap algorithm</vt:lpstr>
      <vt:lpstr>Floyd’s buildHeap algorithm</vt:lpstr>
      <vt:lpstr>Floyd’s buildHeap algorithm</vt:lpstr>
      <vt:lpstr>Is It Really Faster?</vt:lpstr>
      <vt:lpstr>Closed form Floyd’s buildHeap</vt:lpstr>
      <vt:lpstr>Announcements</vt:lpstr>
      <vt:lpstr>Sorting Strategy 3: Divide and Conquer</vt:lpstr>
      <vt:lpstr>Merge Sort</vt:lpstr>
      <vt:lpstr>Merge Sort: Divide Step</vt:lpstr>
      <vt:lpstr>Merge Sort: Combine Step</vt:lpstr>
      <vt:lpstr>Merge Sort</vt:lpstr>
      <vt:lpstr>Divide and Conquer</vt:lpstr>
      <vt:lpstr>Quick Sort (v1)</vt:lpstr>
      <vt:lpstr>Quick Sort (v1): Divide Step</vt:lpstr>
      <vt:lpstr>Quick Sort (v1): Combine Step</vt:lpstr>
      <vt:lpstr>Quick Sort (v1)</vt:lpstr>
      <vt:lpstr>Can we do better?</vt:lpstr>
      <vt:lpstr>Strategies for Choosing a Pivot</vt:lpstr>
      <vt:lpstr>Quick Sort (v2: In-Place) </vt:lpstr>
      <vt:lpstr>Quick Sort (v2: In-Place)</vt:lpstr>
      <vt:lpstr>Can we do better?</vt:lpstr>
      <vt:lpstr>Pivots</vt:lpstr>
      <vt:lpstr>Sorting: Summary</vt:lpstr>
      <vt:lpstr>PowerPoint Presentation</vt:lpstr>
      <vt:lpstr>PowerPoint Presentation</vt:lpstr>
      <vt:lpstr>But Don’t Take it From Me…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114</cp:revision>
  <dcterms:created xsi:type="dcterms:W3CDTF">2018-03-22T00:41:11Z</dcterms:created>
  <dcterms:modified xsi:type="dcterms:W3CDTF">2021-05-19T15:44:09Z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