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73" r:id="rId3"/>
    <p:sldId id="724" r:id="rId4"/>
    <p:sldId id="725" r:id="rId5"/>
    <p:sldId id="726" r:id="rId6"/>
    <p:sldId id="729" r:id="rId7"/>
    <p:sldId id="274" r:id="rId8"/>
    <p:sldId id="744" r:id="rId9"/>
    <p:sldId id="730" r:id="rId10"/>
    <p:sldId id="736" r:id="rId11"/>
    <p:sldId id="292" r:id="rId12"/>
    <p:sldId id="631" r:id="rId13"/>
    <p:sldId id="637" r:id="rId14"/>
    <p:sldId id="640" r:id="rId15"/>
    <p:sldId id="641" r:id="rId16"/>
    <p:sldId id="633" r:id="rId17"/>
    <p:sldId id="642" r:id="rId18"/>
    <p:sldId id="735" r:id="rId19"/>
    <p:sldId id="737" r:id="rId20"/>
    <p:sldId id="738" r:id="rId21"/>
    <p:sldId id="258" r:id="rId22"/>
    <p:sldId id="259" r:id="rId23"/>
    <p:sldId id="283" r:id="rId24"/>
    <p:sldId id="263" r:id="rId25"/>
    <p:sldId id="739" r:id="rId26"/>
    <p:sldId id="722" r:id="rId27"/>
    <p:sldId id="740" r:id="rId28"/>
    <p:sldId id="720" r:id="rId29"/>
    <p:sldId id="723" r:id="rId30"/>
    <p:sldId id="728" r:id="rId31"/>
    <p:sldId id="741" r:id="rId32"/>
    <p:sldId id="745" r:id="rId33"/>
    <p:sldId id="727" r:id="rId34"/>
    <p:sldId id="257" r:id="rId35"/>
    <p:sldId id="613" r:id="rId36"/>
    <p:sldId id="617" r:id="rId37"/>
    <p:sldId id="618" r:id="rId38"/>
    <p:sldId id="619" r:id="rId39"/>
    <p:sldId id="742" r:id="rId40"/>
    <p:sldId id="279" r:id="rId41"/>
    <p:sldId id="280" r:id="rId42"/>
    <p:sldId id="281" r:id="rId43"/>
    <p:sldId id="692" r:id="rId44"/>
    <p:sldId id="743" r:id="rId45"/>
    <p:sldId id="73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3"/>
    <a:srgbClr val="28C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41" autoAdjust="0"/>
    <p:restoredTop sz="94679"/>
  </p:normalViewPr>
  <p:slideViewPr>
    <p:cSldViewPr snapToGrid="0">
      <p:cViewPr varScale="1">
        <p:scale>
          <a:sx n="72" d="100"/>
          <a:sy n="72" d="100"/>
        </p:scale>
        <p:origin x="23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2F842-A601-4B20-8028-EF026D91FED0}" type="datetimeFigureOut">
              <a:rPr lang="en-US" smtClean="0"/>
              <a:t>5/14/21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88008-58E8-44F9-85A5-7478B4AD77C4}" type="slidenum">
              <a:rPr lang="en-US" smtClean="0"/>
              <a:t>‹#›</a:t>
            </a:fld>
            <a:endParaRPr lang="en-US"/>
          </a:p>
        </p:txBody>
      </p:sp>
    </p:spTree>
    <p:extLst>
      <p:ext uri="{BB962C8B-B14F-4D97-AF65-F5344CB8AC3E}">
        <p14:creationId xmlns:p14="http://schemas.microsoft.com/office/powerpoint/2010/main" val="128853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vIFCV2spKt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153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85793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26</a:t>
            </a:fld>
            <a:endParaRPr lang="en-US"/>
          </a:p>
        </p:txBody>
      </p:sp>
    </p:spTree>
    <p:extLst>
      <p:ext uri="{BB962C8B-B14F-4D97-AF65-F5344CB8AC3E}">
        <p14:creationId xmlns:p14="http://schemas.microsoft.com/office/powerpoint/2010/main" val="35389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27</a:t>
            </a:fld>
            <a:endParaRPr lang="en-US"/>
          </a:p>
        </p:txBody>
      </p:sp>
    </p:spTree>
    <p:extLst>
      <p:ext uri="{BB962C8B-B14F-4D97-AF65-F5344CB8AC3E}">
        <p14:creationId xmlns:p14="http://schemas.microsoft.com/office/powerpoint/2010/main" val="385842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28</a:t>
            </a:fld>
            <a:endParaRPr lang="en-US"/>
          </a:p>
        </p:txBody>
      </p:sp>
    </p:spTree>
    <p:extLst>
      <p:ext uri="{BB962C8B-B14F-4D97-AF65-F5344CB8AC3E}">
        <p14:creationId xmlns:p14="http://schemas.microsoft.com/office/powerpoint/2010/main" val="340224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29</a:t>
            </a:fld>
            <a:endParaRPr lang="en-US"/>
          </a:p>
        </p:txBody>
      </p:sp>
    </p:spTree>
    <p:extLst>
      <p:ext uri="{BB962C8B-B14F-4D97-AF65-F5344CB8AC3E}">
        <p14:creationId xmlns:p14="http://schemas.microsoft.com/office/powerpoint/2010/main" val="628448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30</a:t>
            </a:fld>
            <a:endParaRPr lang="en-US"/>
          </a:p>
        </p:txBody>
      </p:sp>
    </p:spTree>
    <p:extLst>
      <p:ext uri="{BB962C8B-B14F-4D97-AF65-F5344CB8AC3E}">
        <p14:creationId xmlns:p14="http://schemas.microsoft.com/office/powerpoint/2010/main" val="164590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31</a:t>
            </a:fld>
            <a:endParaRPr lang="en-US"/>
          </a:p>
        </p:txBody>
      </p:sp>
    </p:spTree>
    <p:extLst>
      <p:ext uri="{BB962C8B-B14F-4D97-AF65-F5344CB8AC3E}">
        <p14:creationId xmlns:p14="http://schemas.microsoft.com/office/powerpoint/2010/main" val="7600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33</a:t>
            </a:fld>
            <a:endParaRPr lang="en-US"/>
          </a:p>
        </p:txBody>
      </p:sp>
    </p:spTree>
    <p:extLst>
      <p:ext uri="{BB962C8B-B14F-4D97-AF65-F5344CB8AC3E}">
        <p14:creationId xmlns:p14="http://schemas.microsoft.com/office/powerpoint/2010/main" val="69578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35</a:t>
            </a:fld>
            <a:endParaRPr lang="en-US"/>
          </a:p>
        </p:txBody>
      </p:sp>
    </p:spTree>
    <p:extLst>
      <p:ext uri="{BB962C8B-B14F-4D97-AF65-F5344CB8AC3E}">
        <p14:creationId xmlns:p14="http://schemas.microsoft.com/office/powerpoint/2010/main" val="268846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41bc7b38d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41bc7b38d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13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a:t>
            </a:fld>
            <a:endParaRPr lang="en-US"/>
          </a:p>
        </p:txBody>
      </p:sp>
    </p:spTree>
    <p:extLst>
      <p:ext uri="{BB962C8B-B14F-4D97-AF65-F5344CB8AC3E}">
        <p14:creationId xmlns:p14="http://schemas.microsoft.com/office/powerpoint/2010/main" val="58373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741bc7b38d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741bc7b38d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https://www.youtube.com/watch?v=vIFCV2spKtg</a:t>
            </a:r>
            <a:r>
              <a:rPr lang="en-US" dirty="0"/>
              <a:t>: stop the video after they show the first vertical seam identified during the alphabet blocks – about 2.5m</a:t>
            </a:r>
            <a:endParaRPr dirty="0"/>
          </a:p>
        </p:txBody>
      </p:sp>
    </p:spTree>
    <p:extLst>
      <p:ext uri="{BB962C8B-B14F-4D97-AF65-F5344CB8AC3E}">
        <p14:creationId xmlns:p14="http://schemas.microsoft.com/office/powerpoint/2010/main" val="4103682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1bc7b38d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1bc7b38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7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1bc7b38d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1bc7b38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98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4</a:t>
            </a:fld>
            <a:endParaRPr lang="en-US"/>
          </a:p>
        </p:txBody>
      </p:sp>
    </p:spTree>
    <p:extLst>
      <p:ext uri="{BB962C8B-B14F-4D97-AF65-F5344CB8AC3E}">
        <p14:creationId xmlns:p14="http://schemas.microsoft.com/office/powerpoint/2010/main" val="128059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5</a:t>
            </a:fld>
            <a:endParaRPr lang="en-US"/>
          </a:p>
        </p:txBody>
      </p:sp>
    </p:spTree>
    <p:extLst>
      <p:ext uri="{BB962C8B-B14F-4D97-AF65-F5344CB8AC3E}">
        <p14:creationId xmlns:p14="http://schemas.microsoft.com/office/powerpoint/2010/main" val="429341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6</a:t>
            </a:fld>
            <a:endParaRPr lang="en-US"/>
          </a:p>
        </p:txBody>
      </p:sp>
    </p:spTree>
    <p:extLst>
      <p:ext uri="{BB962C8B-B14F-4D97-AF65-F5344CB8AC3E}">
        <p14:creationId xmlns:p14="http://schemas.microsoft.com/office/powerpoint/2010/main" val="284694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9</a:t>
            </a:fld>
            <a:endParaRPr lang="en-US"/>
          </a:p>
        </p:txBody>
      </p:sp>
    </p:spTree>
    <p:extLst>
      <p:ext uri="{BB962C8B-B14F-4D97-AF65-F5344CB8AC3E}">
        <p14:creationId xmlns:p14="http://schemas.microsoft.com/office/powerpoint/2010/main" val="115549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p:txBody>
          <a:bodyPr/>
          <a:lstStyle/>
          <a:p>
            <a:pPr marL="158750" indent="0" eaLnBrk="1" hangingPunct="1">
              <a:buNone/>
            </a:pPr>
            <a:endParaRPr lang="en-US" dirty="0">
              <a:latin typeface="Arial" charset="0"/>
            </a:endParaRPr>
          </a:p>
        </p:txBody>
      </p:sp>
      <p:sp>
        <p:nvSpPr>
          <p:cNvPr id="30723" name="Slide Number Placeholder 3"/>
          <p:cNvSpPr>
            <a:spLocks noGrp="1"/>
          </p:cNvSpPr>
          <p:nvPr>
            <p:ph type="sldNum" sz="quarter" idx="5"/>
          </p:nvPr>
        </p:nvSpPr>
        <p:spPr>
          <a:noFill/>
        </p:spPr>
        <p:txBody>
          <a:bodyPr/>
          <a:lstStyle/>
          <a:p>
            <a:fld id="{CD1BAFE7-D59D-4508-B821-1A909107F60A}" type="slidenum">
              <a:rPr lang="en-US"/>
              <a:pPr/>
              <a:t>11</a:t>
            </a:fld>
            <a:endParaRPr lang="en-US"/>
          </a:p>
        </p:txBody>
      </p:sp>
      <p:sp>
        <p:nvSpPr>
          <p:cNvPr id="2" name="Date Placeholder 1"/>
          <p:cNvSpPr>
            <a:spLocks noGrp="1"/>
          </p:cNvSpPr>
          <p:nvPr>
            <p:ph type="dt" idx="10"/>
          </p:nvPr>
        </p:nvSpPr>
        <p:spPr/>
        <p:txBody>
          <a:bodyPr/>
          <a:lstStyle/>
          <a:p>
            <a:r>
              <a:rPr lang="en-US"/>
              <a:t>11/20/2019</a:t>
            </a:r>
          </a:p>
        </p:txBody>
      </p:sp>
    </p:spTree>
    <p:extLst>
      <p:ext uri="{BB962C8B-B14F-4D97-AF65-F5344CB8AC3E}">
        <p14:creationId xmlns:p14="http://schemas.microsoft.com/office/powerpoint/2010/main" val="206310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14</a:t>
            </a:fld>
            <a:endParaRPr lang="en-US"/>
          </a:p>
        </p:txBody>
      </p:sp>
    </p:spTree>
    <p:extLst>
      <p:ext uri="{BB962C8B-B14F-4D97-AF65-F5344CB8AC3E}">
        <p14:creationId xmlns:p14="http://schemas.microsoft.com/office/powerpoint/2010/main" val="63336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19</a:t>
            </a:fld>
            <a:endParaRPr lang="en-US"/>
          </a:p>
        </p:txBody>
      </p:sp>
    </p:spTree>
    <p:extLst>
      <p:ext uri="{BB962C8B-B14F-4D97-AF65-F5344CB8AC3E}">
        <p14:creationId xmlns:p14="http://schemas.microsoft.com/office/powerpoint/2010/main" val="24534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8C701D2-D7FA-4D5B-8741-48982F1F0DD7}"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8C701D2-D7FA-4D5B-8741-48982F1F0DD7}" type="datetimeFigureOut">
              <a:rPr lang="en-US" smtClean="0"/>
              <a:t>5/14/21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23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8C701D2-D7FA-4D5B-8741-48982F1F0DD7}" type="datetimeFigureOut">
              <a:rPr lang="en-US" smtClean="0"/>
              <a:t>5/14/21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F64CFD7-A9FC-4EB3-A160-96F6543BE2E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26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6024" y="435679"/>
            <a:ext cx="11207977" cy="762000"/>
          </a:xfrm>
        </p:spPr>
        <p:txBody>
          <a:bodyPr/>
          <a:lstStyle/>
          <a:p>
            <a:r>
              <a:rPr lang="en-US" dirty="0"/>
              <a:t>Click to edit Master title style</a:t>
            </a:r>
          </a:p>
        </p:txBody>
      </p:sp>
      <p:sp>
        <p:nvSpPr>
          <p:cNvPr id="3" name="Content Placeholder 2"/>
          <p:cNvSpPr>
            <a:spLocks noGrp="1"/>
          </p:cNvSpPr>
          <p:nvPr>
            <p:ph idx="1"/>
          </p:nvPr>
        </p:nvSpPr>
        <p:spPr>
          <a:xfrm>
            <a:off x="476025" y="1362075"/>
            <a:ext cx="5486400" cy="4972051"/>
          </a:xfrm>
        </p:spPr>
        <p:txBody>
          <a:bodyPr/>
          <a:lstStyle>
            <a:lvl1pPr>
              <a:defRPr sz="2400" b="0"/>
            </a:lvl1pPr>
            <a:lvl2pPr>
              <a:defRPr sz="2133"/>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A352B390-DEB2-4C03-8333-A0E41D1ED728}" type="slidenum">
              <a:rPr lang="en-US" smtClean="0"/>
              <a:t>‹#›</a:t>
            </a:fld>
            <a:endParaRPr lang="en-US"/>
          </a:p>
        </p:txBody>
      </p:sp>
      <p:sp>
        <p:nvSpPr>
          <p:cNvPr id="5" name="Content Placeholder 2"/>
          <p:cNvSpPr>
            <a:spLocks noGrp="1"/>
          </p:cNvSpPr>
          <p:nvPr>
            <p:ph idx="11" hasCustomPrompt="1"/>
          </p:nvPr>
        </p:nvSpPr>
        <p:spPr>
          <a:xfrm>
            <a:off x="6197600" y="1362075"/>
            <a:ext cx="5486400" cy="4972051"/>
          </a:xfrm>
        </p:spPr>
        <p:txBody>
          <a:bodyPr/>
          <a:lstStyle>
            <a:lvl1pPr>
              <a:defRPr sz="2400" b="0"/>
            </a:lvl1pPr>
            <a:lvl2pPr>
              <a:defRPr sz="2133"/>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73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701D2-D7FA-4D5B-8741-48982F1F0DD7}"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116977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C701D2-D7FA-4D5B-8741-48982F1F0DD7}"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7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701D2-D7FA-4D5B-8741-48982F1F0DD7}"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013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8C701D2-D7FA-4D5B-8741-48982F1F0DD7}" type="datetimeFigureOut">
              <a:rPr lang="en-US" smtClean="0"/>
              <a:t>5/14/21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4CFD7-A9FC-4EB3-A160-96F6543BE2E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C701D2-D7FA-4D5B-8741-48982F1F0DD7}" type="datetimeFigureOut">
              <a:rPr lang="en-US" smtClean="0"/>
              <a:t>5/14/21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23597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701D2-D7FA-4D5B-8741-48982F1F0DD7}" type="datetimeFigureOut">
              <a:rPr lang="en-US" smtClean="0"/>
              <a:t>5/14/21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4CFD7-A9FC-4EB3-A160-96F6543BE2E0}" type="slidenum">
              <a:rPr lang="en-US" smtClean="0"/>
              <a:t>‹#›</a:t>
            </a:fld>
            <a:endParaRPr lang="en-US"/>
          </a:p>
        </p:txBody>
      </p:sp>
    </p:spTree>
    <p:extLst>
      <p:ext uri="{BB962C8B-B14F-4D97-AF65-F5344CB8AC3E}">
        <p14:creationId xmlns:p14="http://schemas.microsoft.com/office/powerpoint/2010/main" val="865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C701D2-D7FA-4D5B-8741-48982F1F0DD7}"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4CFD7-A9FC-4EB3-A160-96F6543BE2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6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8C701D2-D7FA-4D5B-8741-48982F1F0DD7}" type="datetimeFigureOut">
              <a:rPr lang="en-US" smtClean="0"/>
              <a:t>5/14/21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F64CFD7-A9FC-4EB3-A160-96F6543BE2E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4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8C701D2-D7FA-4D5B-8741-48982F1F0DD7}" type="datetimeFigureOut">
              <a:rPr lang="en-US" smtClean="0"/>
              <a:t>5/14/21</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F64CFD7-A9FC-4EB3-A160-96F6543BE2E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3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10" Type="http://schemas.openxmlformats.org/officeDocument/2006/relationships/image" Target="../media/image150.png"/><Relationship Id="rId4" Type="http://schemas.openxmlformats.org/officeDocument/2006/relationships/image" Target="../media/image90.png"/><Relationship Id="rId9" Type="http://schemas.openxmlformats.org/officeDocument/2006/relationships/image" Target="../media/image140.png"/></Relationships>
</file>

<file path=ppt/slides/_rels/slide1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0.png"/><Relationship Id="rId5" Type="http://schemas.openxmlformats.org/officeDocument/2006/relationships/image" Target="../media/image190.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www.dictionary.com/e/emoji/smiling-face-with-sunglasses-emoji/#:~:text=!,sentiments%20of%20OK%20or%20awes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vIFCV2spKt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youtube.com/watch?v=vIFCV2spKtg" TargetMode="Externa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blog.asarkar.com/assets/docs/algorithms-curated/Solving%202-List%20Coloring%20-%20Gil.pdf" TargetMode="External"/><Relationship Id="rId2" Type="http://schemas.openxmlformats.org/officeDocument/2006/relationships/hyperlink" Target="https://www.ics.uci.edu/~eppstein/161/960208.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21: </a:t>
            </a:r>
            <a:r>
              <a:rPr lang="en-US" dirty="0" err="1"/>
              <a:t>Toposort</a:t>
            </a:r>
            <a:r>
              <a:rPr lang="en-US" dirty="0"/>
              <a:t> and Reductions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s-ES" dirty="0"/>
              <a:t>CSE 373 21 </a:t>
            </a:r>
            <a:r>
              <a:rPr lang="es-ES" dirty="0" err="1"/>
              <a:t>Sp</a:t>
            </a:r>
            <a:r>
              <a:rPr lang="es-ES" dirty="0"/>
              <a:t> – </a:t>
            </a:r>
            <a:r>
              <a:rPr lang="es-ES" dirty="0" err="1"/>
              <a:t>Champion</a:t>
            </a:r>
            <a:endParaRPr lang="en-US" dirty="0"/>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302732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7830-46BE-784C-9B1B-130E73F05286}"/>
              </a:ext>
            </a:extLst>
          </p:cNvPr>
          <p:cNvSpPr>
            <a:spLocks noGrp="1"/>
          </p:cNvSpPr>
          <p:nvPr>
            <p:ph type="title"/>
          </p:nvPr>
        </p:nvSpPr>
        <p:spPr/>
        <p:txBody>
          <a:bodyPr/>
          <a:lstStyle/>
          <a:p>
            <a:r>
              <a:rPr lang="en-US" dirty="0"/>
              <a:t>Implementing Dijkstra’s</a:t>
            </a:r>
          </a:p>
        </p:txBody>
      </p:sp>
      <p:sp>
        <p:nvSpPr>
          <p:cNvPr id="3" name="Text Placeholder 2">
            <a:extLst>
              <a:ext uri="{FF2B5EF4-FFF2-40B4-BE49-F238E27FC236}">
                <a16:creationId xmlns:a16="http://schemas.microsoft.com/office/drawing/2014/main" id="{21487E11-F5A4-104E-8DE7-069CD11A01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685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1"/>
            </p:custDataLst>
          </p:nvPr>
        </p:nvSpPr>
        <p:spPr/>
        <p:txBody>
          <a:bodyPr/>
          <a:lstStyle/>
          <a:p>
            <a:r>
              <a:rPr lang="en-US" sz="3600" i="1" dirty="0">
                <a:solidFill>
                  <a:srgbClr val="FFC000"/>
                </a:solidFill>
              </a:rPr>
              <a:t>Review</a:t>
            </a:r>
            <a:r>
              <a:rPr lang="en-US" dirty="0">
                <a:solidFill>
                  <a:srgbClr val="000000"/>
                </a:solidFill>
              </a:rPr>
              <a:t>  </a:t>
            </a:r>
            <a:r>
              <a:rPr lang="en-US" dirty="0"/>
              <a:t>Dijkstra’s Algorithm: Key Properties</a:t>
            </a:r>
          </a:p>
        </p:txBody>
      </p:sp>
      <p:sp>
        <p:nvSpPr>
          <p:cNvPr id="29698" name="Content Placeholder 2"/>
          <p:cNvSpPr>
            <a:spLocks noGrp="1"/>
          </p:cNvSpPr>
          <p:nvPr>
            <p:ph idx="1"/>
            <p:custDataLst>
              <p:tags r:id="rId2"/>
            </p:custDataLst>
          </p:nvPr>
        </p:nvSpPr>
        <p:spPr>
          <a:xfrm>
            <a:off x="379872" y="1707071"/>
            <a:ext cx="3899170" cy="4694364"/>
          </a:xfrm>
        </p:spPr>
        <p:txBody>
          <a:bodyPr>
            <a:normAutofit fontScale="77500" lnSpcReduction="20000"/>
          </a:bodyPr>
          <a:lstStyle/>
          <a:p>
            <a:pPr eaLnBrk="1" hangingPunct="1"/>
            <a:r>
              <a:rPr lang="en-US" sz="2400" dirty="0"/>
              <a:t>Once a vertex is marked known, its shortest path is known</a:t>
            </a:r>
          </a:p>
          <a:p>
            <a:pPr lvl="1"/>
            <a:r>
              <a:rPr lang="en-US" sz="2000" dirty="0"/>
              <a:t>Can reconstruct path by following back-pointers (in </a:t>
            </a:r>
            <a:r>
              <a:rPr lang="en-US" sz="2000" dirty="0" err="1">
                <a:latin typeface="Consolas" panose="020B0609020204030204" pitchFamily="49" charset="0"/>
                <a:cs typeface="Consolas" panose="020B0609020204030204" pitchFamily="49" charset="0"/>
              </a:rPr>
              <a:t>edgeTo</a:t>
            </a:r>
            <a:r>
              <a:rPr lang="en-US" sz="2000" dirty="0"/>
              <a:t> map)</a:t>
            </a:r>
          </a:p>
          <a:p>
            <a:pPr eaLnBrk="1" hangingPunct="1"/>
            <a:endParaRPr lang="en-US" sz="2400" dirty="0"/>
          </a:p>
          <a:p>
            <a:pPr eaLnBrk="1" hangingPunct="1"/>
            <a:r>
              <a:rPr lang="en-US" sz="2400" dirty="0"/>
              <a:t>While a vertex is not known, another shorter path might be found</a:t>
            </a:r>
          </a:p>
          <a:p>
            <a:pPr lvl="1"/>
            <a:r>
              <a:rPr lang="en-US" sz="2000" dirty="0"/>
              <a:t>We call this update </a:t>
            </a:r>
            <a:r>
              <a:rPr lang="en-US" sz="2000" b="1" dirty="0">
                <a:solidFill>
                  <a:schemeClr val="accent3"/>
                </a:solidFill>
              </a:rPr>
              <a:t>relaxing</a:t>
            </a:r>
            <a:r>
              <a:rPr lang="en-US" sz="2000" dirty="0"/>
              <a:t> the distance because it only ever shortens the current best path</a:t>
            </a:r>
          </a:p>
          <a:p>
            <a:pPr lvl="1"/>
            <a:endParaRPr lang="en-US" sz="2000" dirty="0"/>
          </a:p>
          <a:p>
            <a:r>
              <a:rPr lang="en-US" sz="2400" dirty="0"/>
              <a:t>Going through closest vertices first lets us confidently say no shorter path will be found once known</a:t>
            </a:r>
          </a:p>
          <a:p>
            <a:pPr lvl="1"/>
            <a:r>
              <a:rPr lang="en-US" sz="2000" dirty="0"/>
              <a:t>Because not possible to find a shorter path that uses a farther vertex we’ll consider later</a:t>
            </a:r>
            <a:br>
              <a:rPr lang="en-US" sz="2000" dirty="0"/>
            </a:br>
            <a:endParaRPr lang="en-US" sz="2000" dirty="0"/>
          </a:p>
        </p:txBody>
      </p:sp>
      <p:sp>
        <p:nvSpPr>
          <p:cNvPr id="4" name="Content Placeholder 2">
            <a:extLst>
              <a:ext uri="{FF2B5EF4-FFF2-40B4-BE49-F238E27FC236}">
                <a16:creationId xmlns:a16="http://schemas.microsoft.com/office/drawing/2014/main" id="{BFDA20F5-210D-5745-890D-2AD3201E44B3}"/>
              </a:ext>
            </a:extLst>
          </p:cNvPr>
          <p:cNvSpPr txBox="1">
            <a:spLocks/>
          </p:cNvSpPr>
          <p:nvPr/>
        </p:nvSpPr>
        <p:spPr bwMode="auto">
          <a:xfrm>
            <a:off x="4279042" y="1703916"/>
            <a:ext cx="7629234" cy="4140725"/>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dirty="0" err="1">
                <a:latin typeface="Consolas" panose="020B0609020204030204" pitchFamily="49" charset="0"/>
                <a:cs typeface="Consolas" panose="020B0609020204030204" pitchFamily="49" charset="0"/>
              </a:rPr>
              <a:t>dijkstraShortestPath</a:t>
            </a:r>
            <a:r>
              <a:rPr lang="en-US" b="0" dirty="0">
                <a:latin typeface="Consolas" panose="020B0609020204030204" pitchFamily="49" charset="0"/>
                <a:cs typeface="Consolas" panose="020B0609020204030204" pitchFamily="49" charset="0"/>
              </a:rPr>
              <a:t>(</a:t>
            </a:r>
            <a:r>
              <a:rPr lang="en-US" b="0" dirty="0">
                <a:solidFill>
                  <a:schemeClr val="accent3"/>
                </a:solidFill>
                <a:latin typeface="Consolas" panose="020B0609020204030204" pitchFamily="49" charset="0"/>
                <a:cs typeface="Consolas" panose="020B0609020204030204" pitchFamily="49" charset="0"/>
              </a:rPr>
              <a:t>G</a:t>
            </a:r>
            <a:r>
              <a:rPr lang="en-US" b="0" dirty="0">
                <a:latin typeface="Consolas" panose="020B0609020204030204" pitchFamily="49" charset="0"/>
                <a:cs typeface="Consolas" panose="020B0609020204030204" pitchFamily="49" charset="0"/>
              </a:rPr>
              <a:t> graph, </a:t>
            </a:r>
            <a:r>
              <a:rPr lang="en-US" b="0" dirty="0">
                <a:solidFill>
                  <a:schemeClr val="accent3"/>
                </a:solidFill>
                <a:latin typeface="Consolas" panose="020B0609020204030204" pitchFamily="49" charset="0"/>
                <a:cs typeface="Consolas" panose="020B0609020204030204" pitchFamily="49" charset="0"/>
              </a:rPr>
              <a:t>V </a:t>
            </a:r>
            <a:r>
              <a:rPr lang="en-US" b="0" dirty="0">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3"/>
                </a:solidFill>
                <a:latin typeface="Consolas" panose="020B0609020204030204" pitchFamily="49" charset="0"/>
                <a:cs typeface="Consolas" panose="020B0609020204030204" pitchFamily="49" charset="0"/>
              </a:rPr>
              <a:t>Set</a:t>
            </a:r>
            <a:r>
              <a:rPr lang="en-US" b="0" dirty="0">
                <a:latin typeface="Consolas" panose="020B0609020204030204" pitchFamily="49" charset="0"/>
                <a:cs typeface="Consolas" panose="020B0609020204030204" pitchFamily="49" charset="0"/>
              </a:rPr>
              <a:t> known; </a:t>
            </a:r>
            <a:r>
              <a:rPr lang="en-US" b="0" dirty="0">
                <a:solidFill>
                  <a:schemeClr val="accent3"/>
                </a:solidFill>
                <a:latin typeface="Consolas" panose="020B0609020204030204" pitchFamily="49" charset="0"/>
                <a:cs typeface="Consolas" panose="020B0609020204030204" pitchFamily="49" charset="0"/>
              </a:rPr>
              <a:t>Map</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edgeTo</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distTo</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initialize </a:t>
            </a:r>
            <a:r>
              <a:rPr lang="en-US" b="0" dirty="0" err="1">
                <a:latin typeface="Consolas" panose="020B0609020204030204" pitchFamily="49" charset="0"/>
                <a:cs typeface="Consolas" panose="020B0609020204030204" pitchFamily="49" charset="0"/>
              </a:rPr>
              <a:t>distTo</a:t>
            </a:r>
            <a:r>
              <a:rPr lang="en-US" b="0" dirty="0">
                <a:latin typeface="Consolas" panose="020B0609020204030204" pitchFamily="49" charset="0"/>
                <a:cs typeface="Consolas" panose="020B0609020204030204" pitchFamily="49" charset="0"/>
              </a:rPr>
              <a:t> with all nodes mapped to ∞, except start to 0</a:t>
            </a:r>
          </a:p>
          <a:p>
            <a:pPr marL="0" indent="0">
              <a:lnSpc>
                <a:spcPct val="120000"/>
              </a:lnSpc>
              <a:spcBef>
                <a:spcPts val="0"/>
              </a:spcBef>
              <a:spcAft>
                <a:spcPts val="0"/>
              </a:spcAft>
              <a:buNone/>
            </a:pPr>
            <a:endParaRPr lang="en-US"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while</a:t>
            </a:r>
            <a:r>
              <a:rPr lang="en-US" b="0" dirty="0">
                <a:latin typeface="Consolas" panose="020B0609020204030204" pitchFamily="49" charset="0"/>
                <a:cs typeface="Consolas" panose="020B0609020204030204" pitchFamily="49" charset="0"/>
              </a:rPr>
              <a:t> (there are unknown vertices):</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let u be the closest unknown vertex</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known.</a:t>
            </a:r>
            <a:r>
              <a:rPr lang="en-US" dirty="0" err="1">
                <a:latin typeface="Consolas" panose="020B0609020204030204" pitchFamily="49" charset="0"/>
                <a:cs typeface="Consolas" panose="020B0609020204030204" pitchFamily="49" charset="0"/>
              </a:rPr>
              <a:t>add</a:t>
            </a:r>
            <a:r>
              <a:rPr lang="en-US" b="0" dirty="0">
                <a:latin typeface="Consolas" panose="020B0609020204030204" pitchFamily="49" charset="0"/>
                <a:cs typeface="Consolas" panose="020B0609020204030204" pitchFamily="49" charset="0"/>
              </a:rPr>
              <a:t>(u)</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for</a:t>
            </a:r>
            <a:r>
              <a:rPr lang="en-US" b="0" dirty="0">
                <a:latin typeface="Consolas" panose="020B0609020204030204" pitchFamily="49" charset="0"/>
                <a:cs typeface="Consolas" panose="020B0609020204030204" pitchFamily="49" charset="0"/>
              </a:rPr>
              <a:t> each edge (</a:t>
            </a:r>
            <a:r>
              <a:rPr lang="en-US" b="0" dirty="0" err="1">
                <a:latin typeface="Consolas" panose="020B0609020204030204" pitchFamily="49" charset="0"/>
                <a:cs typeface="Consolas" panose="020B0609020204030204" pitchFamily="49" charset="0"/>
              </a:rPr>
              <a:t>u,v</a:t>
            </a:r>
            <a:r>
              <a:rPr lang="en-US" b="0" dirty="0">
                <a:latin typeface="Consolas" panose="020B0609020204030204" pitchFamily="49" charset="0"/>
                <a:cs typeface="Consolas" panose="020B0609020204030204" pitchFamily="49" charset="0"/>
              </a:rPr>
              <a:t>) to unknown v with weight w:</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oldDist</a:t>
            </a:r>
            <a:r>
              <a:rPr lang="en-US" b="0" dirty="0">
                <a:latin typeface="Consolas" panose="020B0609020204030204" pitchFamily="49" charset="0"/>
                <a:cs typeface="Consolas" panose="020B0609020204030204" pitchFamily="49" charset="0"/>
              </a:rPr>
              <a:t> =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get</a:t>
            </a:r>
            <a:r>
              <a:rPr lang="en-US" b="0" dirty="0">
                <a:latin typeface="Consolas" panose="020B0609020204030204" pitchFamily="49" charset="0"/>
                <a:cs typeface="Consolas" panose="020B0609020204030204" pitchFamily="49" charset="0"/>
              </a:rPr>
              <a:t>(v)      </a:t>
            </a:r>
            <a:r>
              <a:rPr lang="en-US" b="0" dirty="0">
                <a:solidFill>
                  <a:schemeClr val="tx2">
                    <a:lumMod val="60000"/>
                    <a:lumOff val="40000"/>
                  </a:schemeClr>
                </a:solidFill>
                <a:latin typeface="Consolas" panose="020B0609020204030204" pitchFamily="49" charset="0"/>
                <a:cs typeface="Consolas" panose="020B0609020204030204" pitchFamily="49" charset="0"/>
              </a:rPr>
              <a:t>// previous best path to v</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 =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get</a:t>
            </a:r>
            <a:r>
              <a:rPr lang="en-US" b="0" dirty="0">
                <a:latin typeface="Consolas" panose="020B0609020204030204" pitchFamily="49" charset="0"/>
                <a:cs typeface="Consolas" panose="020B0609020204030204" pitchFamily="49" charset="0"/>
              </a:rPr>
              <a:t>(u) + w  </a:t>
            </a:r>
            <a:r>
              <a:rPr lang="en-US" b="0" dirty="0">
                <a:solidFill>
                  <a:schemeClr val="tx2">
                    <a:lumMod val="60000"/>
                    <a:lumOff val="40000"/>
                  </a:schemeClr>
                </a:solidFill>
                <a:latin typeface="Consolas" panose="020B0609020204030204" pitchFamily="49" charset="0"/>
                <a:cs typeface="Consolas" panose="020B0609020204030204" pitchFamily="49" charset="0"/>
              </a:rPr>
              <a:t>// what if we went through u?</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if</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 &lt; </a:t>
            </a:r>
            <a:r>
              <a:rPr lang="en-US" b="0" dirty="0" err="1">
                <a:latin typeface="Consolas" panose="020B0609020204030204" pitchFamily="49" charset="0"/>
                <a:cs typeface="Consolas" panose="020B0609020204030204" pitchFamily="49" charset="0"/>
              </a:rPr>
              <a:t>oldDist</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put</a:t>
            </a:r>
            <a:r>
              <a:rPr lang="en-US" b="0" dirty="0">
                <a:latin typeface="Consolas" panose="020B0609020204030204" pitchFamily="49" charset="0"/>
                <a:cs typeface="Consolas" panose="020B0609020204030204" pitchFamily="49" charset="0"/>
              </a:rPr>
              <a:t>(v,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edgeTo.</a:t>
            </a:r>
            <a:r>
              <a:rPr lang="en-US" dirty="0" err="1">
                <a:latin typeface="Consolas" panose="020B0609020204030204" pitchFamily="49" charset="0"/>
                <a:cs typeface="Consolas" panose="020B0609020204030204" pitchFamily="49" charset="0"/>
              </a:rPr>
              <a:t>put</a:t>
            </a:r>
            <a:r>
              <a:rPr lang="en-US" b="0" dirty="0">
                <a:latin typeface="Consolas" panose="020B0609020204030204" pitchFamily="49" charset="0"/>
                <a:cs typeface="Consolas" panose="020B0609020204030204" pitchFamily="49" charset="0"/>
              </a:rPr>
              <a:t>(v, u)</a:t>
            </a:r>
            <a:br>
              <a:rPr lang="en-US" b="0" dirty="0">
                <a:latin typeface="Consolas" panose="020B0609020204030204" pitchFamily="49" charset="0"/>
                <a:cs typeface="Consolas" panose="020B0609020204030204" pitchFamily="49" charset="0"/>
              </a:rPr>
            </a:br>
            <a:endParaRPr lang="en-US"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1938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C791-174B-0842-B23E-788A691D7F9E}"/>
              </a:ext>
            </a:extLst>
          </p:cNvPr>
          <p:cNvSpPr>
            <a:spLocks noGrp="1"/>
          </p:cNvSpPr>
          <p:nvPr>
            <p:ph type="title"/>
          </p:nvPr>
        </p:nvSpPr>
        <p:spPr/>
        <p:txBody>
          <a:bodyPr/>
          <a:lstStyle/>
          <a:p>
            <a:r>
              <a:rPr lang="en-US" sz="3600" i="1" dirty="0">
                <a:solidFill>
                  <a:srgbClr val="FFC000"/>
                </a:solidFill>
              </a:rPr>
              <a:t>Review</a:t>
            </a:r>
            <a:r>
              <a:rPr lang="en-US" dirty="0">
                <a:solidFill>
                  <a:srgbClr val="000000"/>
                </a:solidFill>
              </a:rPr>
              <a:t>  </a:t>
            </a:r>
            <a:r>
              <a:rPr lang="en-US" dirty="0"/>
              <a:t>Why Does Dijkstra’s Work?</a:t>
            </a:r>
          </a:p>
        </p:txBody>
      </p:sp>
      <p:sp>
        <p:nvSpPr>
          <p:cNvPr id="12" name="Freeform 11">
            <a:extLst>
              <a:ext uri="{FF2B5EF4-FFF2-40B4-BE49-F238E27FC236}">
                <a16:creationId xmlns:a16="http://schemas.microsoft.com/office/drawing/2014/main" id="{4290EC5D-478A-AA44-84BB-5619E773CA33}"/>
              </a:ext>
            </a:extLst>
          </p:cNvPr>
          <p:cNvSpPr/>
          <p:nvPr/>
        </p:nvSpPr>
        <p:spPr>
          <a:xfrm>
            <a:off x="777724" y="1467225"/>
            <a:ext cx="2335396" cy="2084345"/>
          </a:xfrm>
          <a:custGeom>
            <a:avLst/>
            <a:gdLst>
              <a:gd name="connsiteX0" fmla="*/ 1284051 w 1857983"/>
              <a:gd name="connsiteY0" fmla="*/ 112319 h 1834115"/>
              <a:gd name="connsiteX1" fmla="*/ 1147864 w 1857983"/>
              <a:gd name="connsiteY1" fmla="*/ 102592 h 1834115"/>
              <a:gd name="connsiteX2" fmla="*/ 1060315 w 1857983"/>
              <a:gd name="connsiteY2" fmla="*/ 63681 h 1834115"/>
              <a:gd name="connsiteX3" fmla="*/ 1011677 w 1857983"/>
              <a:gd name="connsiteY3" fmla="*/ 53953 h 1834115"/>
              <a:gd name="connsiteX4" fmla="*/ 875489 w 1857983"/>
              <a:gd name="connsiteY4" fmla="*/ 24770 h 1834115"/>
              <a:gd name="connsiteX5" fmla="*/ 486383 w 1857983"/>
              <a:gd name="connsiteY5" fmla="*/ 24770 h 1834115"/>
              <a:gd name="connsiteX6" fmla="*/ 389106 w 1857983"/>
              <a:gd name="connsiteY6" fmla="*/ 34498 h 1834115"/>
              <a:gd name="connsiteX7" fmla="*/ 340468 w 1857983"/>
              <a:gd name="connsiteY7" fmla="*/ 44226 h 1834115"/>
              <a:gd name="connsiteX8" fmla="*/ 291830 w 1857983"/>
              <a:gd name="connsiteY8" fmla="*/ 63681 h 1834115"/>
              <a:gd name="connsiteX9" fmla="*/ 252919 w 1857983"/>
              <a:gd name="connsiteY9" fmla="*/ 73409 h 1834115"/>
              <a:gd name="connsiteX10" fmla="*/ 223736 w 1857983"/>
              <a:gd name="connsiteY10" fmla="*/ 92864 h 1834115"/>
              <a:gd name="connsiteX11" fmla="*/ 155643 w 1857983"/>
              <a:gd name="connsiteY11" fmla="*/ 122047 h 1834115"/>
              <a:gd name="connsiteX12" fmla="*/ 136187 w 1857983"/>
              <a:gd name="connsiteY12" fmla="*/ 141502 h 1834115"/>
              <a:gd name="connsiteX13" fmla="*/ 97277 w 1857983"/>
              <a:gd name="connsiteY13" fmla="*/ 170685 h 1834115"/>
              <a:gd name="connsiteX14" fmla="*/ 77821 w 1857983"/>
              <a:gd name="connsiteY14" fmla="*/ 199868 h 1834115"/>
              <a:gd name="connsiteX15" fmla="*/ 38911 w 1857983"/>
              <a:gd name="connsiteY15" fmla="*/ 248507 h 1834115"/>
              <a:gd name="connsiteX16" fmla="*/ 29183 w 1857983"/>
              <a:gd name="connsiteY16" fmla="*/ 277690 h 1834115"/>
              <a:gd name="connsiteX17" fmla="*/ 0 w 1857983"/>
              <a:gd name="connsiteY17" fmla="*/ 365238 h 1834115"/>
              <a:gd name="connsiteX18" fmla="*/ 9728 w 1857983"/>
              <a:gd name="connsiteY18" fmla="*/ 666796 h 1834115"/>
              <a:gd name="connsiteX19" fmla="*/ 38911 w 1857983"/>
              <a:gd name="connsiteY19" fmla="*/ 812711 h 1834115"/>
              <a:gd name="connsiteX20" fmla="*/ 58366 w 1857983"/>
              <a:gd name="connsiteY20" fmla="*/ 890532 h 1834115"/>
              <a:gd name="connsiteX21" fmla="*/ 97277 w 1857983"/>
              <a:gd name="connsiteY21" fmla="*/ 987809 h 1834115"/>
              <a:gd name="connsiteX22" fmla="*/ 116732 w 1857983"/>
              <a:gd name="connsiteY22" fmla="*/ 1065630 h 1834115"/>
              <a:gd name="connsiteX23" fmla="*/ 126460 w 1857983"/>
              <a:gd name="connsiteY23" fmla="*/ 1094813 h 1834115"/>
              <a:gd name="connsiteX24" fmla="*/ 136187 w 1857983"/>
              <a:gd name="connsiteY24" fmla="*/ 1143451 h 1834115"/>
              <a:gd name="connsiteX25" fmla="*/ 175098 w 1857983"/>
              <a:gd name="connsiteY25" fmla="*/ 1289366 h 1834115"/>
              <a:gd name="connsiteX26" fmla="*/ 204281 w 1857983"/>
              <a:gd name="connsiteY26" fmla="*/ 1396370 h 1834115"/>
              <a:gd name="connsiteX27" fmla="*/ 243191 w 1857983"/>
              <a:gd name="connsiteY27" fmla="*/ 1483919 h 1834115"/>
              <a:gd name="connsiteX28" fmla="*/ 282102 w 1857983"/>
              <a:gd name="connsiteY28" fmla="*/ 1561741 h 1834115"/>
              <a:gd name="connsiteX29" fmla="*/ 291830 w 1857983"/>
              <a:gd name="connsiteY29" fmla="*/ 1590924 h 1834115"/>
              <a:gd name="connsiteX30" fmla="*/ 389106 w 1857983"/>
              <a:gd name="connsiteY30" fmla="*/ 1707656 h 1834115"/>
              <a:gd name="connsiteX31" fmla="*/ 447472 w 1857983"/>
              <a:gd name="connsiteY31" fmla="*/ 1756294 h 1834115"/>
              <a:gd name="connsiteX32" fmla="*/ 476655 w 1857983"/>
              <a:gd name="connsiteY32" fmla="*/ 1775749 h 1834115"/>
              <a:gd name="connsiteX33" fmla="*/ 505838 w 1857983"/>
              <a:gd name="connsiteY33" fmla="*/ 1785477 h 1834115"/>
              <a:gd name="connsiteX34" fmla="*/ 535021 w 1857983"/>
              <a:gd name="connsiteY34" fmla="*/ 1804932 h 1834115"/>
              <a:gd name="connsiteX35" fmla="*/ 573932 w 1857983"/>
              <a:gd name="connsiteY35" fmla="*/ 1814660 h 1834115"/>
              <a:gd name="connsiteX36" fmla="*/ 651753 w 1857983"/>
              <a:gd name="connsiteY36" fmla="*/ 1834115 h 1834115"/>
              <a:gd name="connsiteX37" fmla="*/ 885217 w 1857983"/>
              <a:gd name="connsiteY37" fmla="*/ 1824387 h 1834115"/>
              <a:gd name="connsiteX38" fmla="*/ 963038 w 1857983"/>
              <a:gd name="connsiteY38" fmla="*/ 1804932 h 1834115"/>
              <a:gd name="connsiteX39" fmla="*/ 1001949 w 1857983"/>
              <a:gd name="connsiteY39" fmla="*/ 1785477 h 1834115"/>
              <a:gd name="connsiteX40" fmla="*/ 1050587 w 1857983"/>
              <a:gd name="connsiteY40" fmla="*/ 1775749 h 1834115"/>
              <a:gd name="connsiteX41" fmla="*/ 1079770 w 1857983"/>
              <a:gd name="connsiteY41" fmla="*/ 1756294 h 1834115"/>
              <a:gd name="connsiteX42" fmla="*/ 1118681 w 1857983"/>
              <a:gd name="connsiteY42" fmla="*/ 1736838 h 1834115"/>
              <a:gd name="connsiteX43" fmla="*/ 1157591 w 1857983"/>
              <a:gd name="connsiteY43" fmla="*/ 1707656 h 1834115"/>
              <a:gd name="connsiteX44" fmla="*/ 1186774 w 1857983"/>
              <a:gd name="connsiteY44" fmla="*/ 1688200 h 1834115"/>
              <a:gd name="connsiteX45" fmla="*/ 1235413 w 1857983"/>
              <a:gd name="connsiteY45" fmla="*/ 1639562 h 1834115"/>
              <a:gd name="connsiteX46" fmla="*/ 1254868 w 1857983"/>
              <a:gd name="connsiteY46" fmla="*/ 1610379 h 1834115"/>
              <a:gd name="connsiteX47" fmla="*/ 1313234 w 1857983"/>
              <a:gd name="connsiteY47" fmla="*/ 1571468 h 1834115"/>
              <a:gd name="connsiteX48" fmla="*/ 1429966 w 1857983"/>
              <a:gd name="connsiteY48" fmla="*/ 1464464 h 1834115"/>
              <a:gd name="connsiteX49" fmla="*/ 1449421 w 1857983"/>
              <a:gd name="connsiteY49" fmla="*/ 1435281 h 1834115"/>
              <a:gd name="connsiteX50" fmla="*/ 1459149 w 1857983"/>
              <a:gd name="connsiteY50" fmla="*/ 1406098 h 1834115"/>
              <a:gd name="connsiteX51" fmla="*/ 1488332 w 1857983"/>
              <a:gd name="connsiteY51" fmla="*/ 1376915 h 1834115"/>
              <a:gd name="connsiteX52" fmla="*/ 1527243 w 1857983"/>
              <a:gd name="connsiteY52" fmla="*/ 1318549 h 1834115"/>
              <a:gd name="connsiteX53" fmla="*/ 1566153 w 1857983"/>
              <a:gd name="connsiteY53" fmla="*/ 1260183 h 1834115"/>
              <a:gd name="connsiteX54" fmla="*/ 1585608 w 1857983"/>
              <a:gd name="connsiteY54" fmla="*/ 1231000 h 1834115"/>
              <a:gd name="connsiteX55" fmla="*/ 1605064 w 1857983"/>
              <a:gd name="connsiteY55" fmla="*/ 1201817 h 1834115"/>
              <a:gd name="connsiteX56" fmla="*/ 1663430 w 1857983"/>
              <a:gd name="connsiteY56" fmla="*/ 1094813 h 1834115"/>
              <a:gd name="connsiteX57" fmla="*/ 1682885 w 1857983"/>
              <a:gd name="connsiteY57" fmla="*/ 1065630 h 1834115"/>
              <a:gd name="connsiteX58" fmla="*/ 1702340 w 1857983"/>
              <a:gd name="connsiteY58" fmla="*/ 1036447 h 1834115"/>
              <a:gd name="connsiteX59" fmla="*/ 1721796 w 1857983"/>
              <a:gd name="connsiteY59" fmla="*/ 1016992 h 1834115"/>
              <a:gd name="connsiteX60" fmla="*/ 1750979 w 1857983"/>
              <a:gd name="connsiteY60" fmla="*/ 948898 h 1834115"/>
              <a:gd name="connsiteX61" fmla="*/ 1789889 w 1857983"/>
              <a:gd name="connsiteY61" fmla="*/ 890532 h 1834115"/>
              <a:gd name="connsiteX62" fmla="*/ 1809345 w 1857983"/>
              <a:gd name="connsiteY62" fmla="*/ 861349 h 1834115"/>
              <a:gd name="connsiteX63" fmla="*/ 1838528 w 1857983"/>
              <a:gd name="connsiteY63" fmla="*/ 773800 h 1834115"/>
              <a:gd name="connsiteX64" fmla="*/ 1848255 w 1857983"/>
              <a:gd name="connsiteY64" fmla="*/ 744617 h 1834115"/>
              <a:gd name="connsiteX65" fmla="*/ 1857983 w 1857983"/>
              <a:gd name="connsiteY65" fmla="*/ 695979 h 1834115"/>
              <a:gd name="connsiteX66" fmla="*/ 1848255 w 1857983"/>
              <a:gd name="connsiteY66" fmla="*/ 462515 h 1834115"/>
              <a:gd name="connsiteX67" fmla="*/ 1838528 w 1857983"/>
              <a:gd name="connsiteY67" fmla="*/ 433332 h 1834115"/>
              <a:gd name="connsiteX68" fmla="*/ 1789889 w 1857983"/>
              <a:gd name="connsiteY68" fmla="*/ 384694 h 1834115"/>
              <a:gd name="connsiteX69" fmla="*/ 1760706 w 1857983"/>
              <a:gd name="connsiteY69" fmla="*/ 355511 h 1834115"/>
              <a:gd name="connsiteX70" fmla="*/ 1721796 w 1857983"/>
              <a:gd name="connsiteY70" fmla="*/ 336056 h 1834115"/>
              <a:gd name="connsiteX71" fmla="*/ 1702340 w 1857983"/>
              <a:gd name="connsiteY71" fmla="*/ 316600 h 1834115"/>
              <a:gd name="connsiteX72" fmla="*/ 1643974 w 1857983"/>
              <a:gd name="connsiteY72" fmla="*/ 277690 h 1834115"/>
              <a:gd name="connsiteX73" fmla="*/ 1624519 w 1857983"/>
              <a:gd name="connsiteY73" fmla="*/ 258234 h 1834115"/>
              <a:gd name="connsiteX74" fmla="*/ 1566153 w 1857983"/>
              <a:gd name="connsiteY74" fmla="*/ 219324 h 1834115"/>
              <a:gd name="connsiteX75" fmla="*/ 1527243 w 1857983"/>
              <a:gd name="connsiteY75" fmla="*/ 209596 h 1834115"/>
              <a:gd name="connsiteX76" fmla="*/ 1468877 w 1857983"/>
              <a:gd name="connsiteY76" fmla="*/ 190141 h 1834115"/>
              <a:gd name="connsiteX77" fmla="*/ 1420238 w 1857983"/>
              <a:gd name="connsiteY77" fmla="*/ 180413 h 1834115"/>
              <a:gd name="connsiteX78" fmla="*/ 1381328 w 1857983"/>
              <a:gd name="connsiteY78" fmla="*/ 160958 h 1834115"/>
              <a:gd name="connsiteX79" fmla="*/ 1342417 w 1857983"/>
              <a:gd name="connsiteY79" fmla="*/ 151230 h 1834115"/>
              <a:gd name="connsiteX80" fmla="*/ 1284051 w 1857983"/>
              <a:gd name="connsiteY80" fmla="*/ 112319 h 183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57983" h="1834115">
                <a:moveTo>
                  <a:pt x="1284051" y="112319"/>
                </a:moveTo>
                <a:cubicBezTo>
                  <a:pt x="1251626" y="104213"/>
                  <a:pt x="1192337" y="112260"/>
                  <a:pt x="1147864" y="102592"/>
                </a:cubicBezTo>
                <a:cubicBezTo>
                  <a:pt x="1116657" y="95808"/>
                  <a:pt x="1090390" y="74422"/>
                  <a:pt x="1060315" y="63681"/>
                </a:cubicBezTo>
                <a:cubicBezTo>
                  <a:pt x="1044744" y="58120"/>
                  <a:pt x="1027628" y="58303"/>
                  <a:pt x="1011677" y="53953"/>
                </a:cubicBezTo>
                <a:cubicBezTo>
                  <a:pt x="894393" y="21966"/>
                  <a:pt x="1017151" y="42478"/>
                  <a:pt x="875489" y="24770"/>
                </a:cubicBezTo>
                <a:cubicBezTo>
                  <a:pt x="733753" y="-22472"/>
                  <a:pt x="841264" y="9669"/>
                  <a:pt x="486383" y="24770"/>
                </a:cubicBezTo>
                <a:cubicBezTo>
                  <a:pt x="453825" y="26155"/>
                  <a:pt x="421532" y="31255"/>
                  <a:pt x="389106" y="34498"/>
                </a:cubicBezTo>
                <a:cubicBezTo>
                  <a:pt x="372893" y="37741"/>
                  <a:pt x="356304" y="39475"/>
                  <a:pt x="340468" y="44226"/>
                </a:cubicBezTo>
                <a:cubicBezTo>
                  <a:pt x="323743" y="49244"/>
                  <a:pt x="308395" y="58159"/>
                  <a:pt x="291830" y="63681"/>
                </a:cubicBezTo>
                <a:cubicBezTo>
                  <a:pt x="279147" y="67909"/>
                  <a:pt x="265889" y="70166"/>
                  <a:pt x="252919" y="73409"/>
                </a:cubicBezTo>
                <a:cubicBezTo>
                  <a:pt x="243191" y="79894"/>
                  <a:pt x="234193" y="87636"/>
                  <a:pt x="223736" y="92864"/>
                </a:cubicBezTo>
                <a:cubicBezTo>
                  <a:pt x="171856" y="118804"/>
                  <a:pt x="216368" y="81565"/>
                  <a:pt x="155643" y="122047"/>
                </a:cubicBezTo>
                <a:cubicBezTo>
                  <a:pt x="148012" y="127134"/>
                  <a:pt x="143233" y="135631"/>
                  <a:pt x="136187" y="141502"/>
                </a:cubicBezTo>
                <a:cubicBezTo>
                  <a:pt x="123732" y="151881"/>
                  <a:pt x="108741" y="159221"/>
                  <a:pt x="97277" y="170685"/>
                </a:cubicBezTo>
                <a:cubicBezTo>
                  <a:pt x="89010" y="178952"/>
                  <a:pt x="85124" y="190739"/>
                  <a:pt x="77821" y="199868"/>
                </a:cubicBezTo>
                <a:cubicBezTo>
                  <a:pt x="53695" y="230026"/>
                  <a:pt x="58870" y="208590"/>
                  <a:pt x="38911" y="248507"/>
                </a:cubicBezTo>
                <a:cubicBezTo>
                  <a:pt x="34325" y="257678"/>
                  <a:pt x="32783" y="268089"/>
                  <a:pt x="29183" y="277690"/>
                </a:cubicBezTo>
                <a:cubicBezTo>
                  <a:pt x="1711" y="350950"/>
                  <a:pt x="16300" y="300041"/>
                  <a:pt x="0" y="365238"/>
                </a:cubicBezTo>
                <a:cubicBezTo>
                  <a:pt x="3243" y="465757"/>
                  <a:pt x="1015" y="566602"/>
                  <a:pt x="9728" y="666796"/>
                </a:cubicBezTo>
                <a:cubicBezTo>
                  <a:pt x="14025" y="716211"/>
                  <a:pt x="26881" y="764590"/>
                  <a:pt x="38911" y="812711"/>
                </a:cubicBezTo>
                <a:cubicBezTo>
                  <a:pt x="45396" y="838651"/>
                  <a:pt x="48435" y="865706"/>
                  <a:pt x="58366" y="890532"/>
                </a:cubicBezTo>
                <a:cubicBezTo>
                  <a:pt x="71336" y="922958"/>
                  <a:pt x="88807" y="953928"/>
                  <a:pt x="97277" y="987809"/>
                </a:cubicBezTo>
                <a:cubicBezTo>
                  <a:pt x="103762" y="1013749"/>
                  <a:pt x="108276" y="1040264"/>
                  <a:pt x="116732" y="1065630"/>
                </a:cubicBezTo>
                <a:cubicBezTo>
                  <a:pt x="119975" y="1075358"/>
                  <a:pt x="123973" y="1084865"/>
                  <a:pt x="126460" y="1094813"/>
                </a:cubicBezTo>
                <a:cubicBezTo>
                  <a:pt x="130470" y="1110853"/>
                  <a:pt x="132469" y="1127341"/>
                  <a:pt x="136187" y="1143451"/>
                </a:cubicBezTo>
                <a:cubicBezTo>
                  <a:pt x="159985" y="1246577"/>
                  <a:pt x="149518" y="1193441"/>
                  <a:pt x="175098" y="1289366"/>
                </a:cubicBezTo>
                <a:cubicBezTo>
                  <a:pt x="178602" y="1302508"/>
                  <a:pt x="193168" y="1370439"/>
                  <a:pt x="204281" y="1396370"/>
                </a:cubicBezTo>
                <a:cubicBezTo>
                  <a:pt x="240980" y="1482001"/>
                  <a:pt x="206990" y="1384366"/>
                  <a:pt x="243191" y="1483919"/>
                </a:cubicBezTo>
                <a:cubicBezTo>
                  <a:pt x="268740" y="1554179"/>
                  <a:pt x="246718" y="1526355"/>
                  <a:pt x="282102" y="1561741"/>
                </a:cubicBezTo>
                <a:cubicBezTo>
                  <a:pt x="285345" y="1571469"/>
                  <a:pt x="286850" y="1581960"/>
                  <a:pt x="291830" y="1590924"/>
                </a:cubicBezTo>
                <a:cubicBezTo>
                  <a:pt x="325688" y="1651869"/>
                  <a:pt x="338110" y="1656660"/>
                  <a:pt x="389106" y="1707656"/>
                </a:cubicBezTo>
                <a:cubicBezTo>
                  <a:pt x="416751" y="1735300"/>
                  <a:pt x="407015" y="1727396"/>
                  <a:pt x="447472" y="1756294"/>
                </a:cubicBezTo>
                <a:cubicBezTo>
                  <a:pt x="456985" y="1763089"/>
                  <a:pt x="466198" y="1770521"/>
                  <a:pt x="476655" y="1775749"/>
                </a:cubicBezTo>
                <a:cubicBezTo>
                  <a:pt x="485826" y="1780335"/>
                  <a:pt x="496667" y="1780891"/>
                  <a:pt x="505838" y="1785477"/>
                </a:cubicBezTo>
                <a:cubicBezTo>
                  <a:pt x="516295" y="1790705"/>
                  <a:pt x="524275" y="1800327"/>
                  <a:pt x="535021" y="1804932"/>
                </a:cubicBezTo>
                <a:cubicBezTo>
                  <a:pt x="547310" y="1810198"/>
                  <a:pt x="560881" y="1811760"/>
                  <a:pt x="573932" y="1814660"/>
                </a:cubicBezTo>
                <a:cubicBezTo>
                  <a:pt x="644366" y="1830312"/>
                  <a:pt x="599603" y="1816731"/>
                  <a:pt x="651753" y="1834115"/>
                </a:cubicBezTo>
                <a:cubicBezTo>
                  <a:pt x="729574" y="1830872"/>
                  <a:pt x="807513" y="1829746"/>
                  <a:pt x="885217" y="1824387"/>
                </a:cubicBezTo>
                <a:cubicBezTo>
                  <a:pt x="903367" y="1823135"/>
                  <a:pt x="943314" y="1813385"/>
                  <a:pt x="963038" y="1804932"/>
                </a:cubicBezTo>
                <a:cubicBezTo>
                  <a:pt x="976367" y="1799220"/>
                  <a:pt x="988192" y="1790063"/>
                  <a:pt x="1001949" y="1785477"/>
                </a:cubicBezTo>
                <a:cubicBezTo>
                  <a:pt x="1017634" y="1780249"/>
                  <a:pt x="1034374" y="1778992"/>
                  <a:pt x="1050587" y="1775749"/>
                </a:cubicBezTo>
                <a:cubicBezTo>
                  <a:pt x="1060315" y="1769264"/>
                  <a:pt x="1069619" y="1762094"/>
                  <a:pt x="1079770" y="1756294"/>
                </a:cubicBezTo>
                <a:cubicBezTo>
                  <a:pt x="1092361" y="1749099"/>
                  <a:pt x="1106384" y="1744524"/>
                  <a:pt x="1118681" y="1736838"/>
                </a:cubicBezTo>
                <a:cubicBezTo>
                  <a:pt x="1132429" y="1728245"/>
                  <a:pt x="1144398" y="1717079"/>
                  <a:pt x="1157591" y="1707656"/>
                </a:cubicBezTo>
                <a:cubicBezTo>
                  <a:pt x="1167105" y="1700861"/>
                  <a:pt x="1177975" y="1695899"/>
                  <a:pt x="1186774" y="1688200"/>
                </a:cubicBezTo>
                <a:cubicBezTo>
                  <a:pt x="1204029" y="1673102"/>
                  <a:pt x="1222695" y="1658640"/>
                  <a:pt x="1235413" y="1639562"/>
                </a:cubicBezTo>
                <a:cubicBezTo>
                  <a:pt x="1241898" y="1629834"/>
                  <a:pt x="1246070" y="1618078"/>
                  <a:pt x="1254868" y="1610379"/>
                </a:cubicBezTo>
                <a:cubicBezTo>
                  <a:pt x="1272465" y="1594981"/>
                  <a:pt x="1293779" y="1584438"/>
                  <a:pt x="1313234" y="1571468"/>
                </a:cubicBezTo>
                <a:cubicBezTo>
                  <a:pt x="1360472" y="1539976"/>
                  <a:pt x="1391638" y="1521957"/>
                  <a:pt x="1429966" y="1464464"/>
                </a:cubicBezTo>
                <a:cubicBezTo>
                  <a:pt x="1436451" y="1454736"/>
                  <a:pt x="1444193" y="1445738"/>
                  <a:pt x="1449421" y="1435281"/>
                </a:cubicBezTo>
                <a:cubicBezTo>
                  <a:pt x="1454007" y="1426110"/>
                  <a:pt x="1453461" y="1414630"/>
                  <a:pt x="1459149" y="1406098"/>
                </a:cubicBezTo>
                <a:cubicBezTo>
                  <a:pt x="1466780" y="1394652"/>
                  <a:pt x="1479886" y="1387774"/>
                  <a:pt x="1488332" y="1376915"/>
                </a:cubicBezTo>
                <a:cubicBezTo>
                  <a:pt x="1502687" y="1358458"/>
                  <a:pt x="1514273" y="1338004"/>
                  <a:pt x="1527243" y="1318549"/>
                </a:cubicBezTo>
                <a:lnTo>
                  <a:pt x="1566153" y="1260183"/>
                </a:lnTo>
                <a:lnTo>
                  <a:pt x="1585608" y="1231000"/>
                </a:lnTo>
                <a:cubicBezTo>
                  <a:pt x="1592093" y="1221272"/>
                  <a:pt x="1600722" y="1212672"/>
                  <a:pt x="1605064" y="1201817"/>
                </a:cubicBezTo>
                <a:cubicBezTo>
                  <a:pt x="1633203" y="1131468"/>
                  <a:pt x="1614832" y="1167709"/>
                  <a:pt x="1663430" y="1094813"/>
                </a:cubicBezTo>
                <a:lnTo>
                  <a:pt x="1682885" y="1065630"/>
                </a:lnTo>
                <a:cubicBezTo>
                  <a:pt x="1689370" y="1055902"/>
                  <a:pt x="1694073" y="1044714"/>
                  <a:pt x="1702340" y="1036447"/>
                </a:cubicBezTo>
                <a:lnTo>
                  <a:pt x="1721796" y="1016992"/>
                </a:lnTo>
                <a:cubicBezTo>
                  <a:pt x="1731860" y="986798"/>
                  <a:pt x="1732946" y="978953"/>
                  <a:pt x="1750979" y="948898"/>
                </a:cubicBezTo>
                <a:cubicBezTo>
                  <a:pt x="1763009" y="928848"/>
                  <a:pt x="1776919" y="909987"/>
                  <a:pt x="1789889" y="890532"/>
                </a:cubicBezTo>
                <a:lnTo>
                  <a:pt x="1809345" y="861349"/>
                </a:lnTo>
                <a:lnTo>
                  <a:pt x="1838528" y="773800"/>
                </a:lnTo>
                <a:cubicBezTo>
                  <a:pt x="1841770" y="764072"/>
                  <a:pt x="1846244" y="754672"/>
                  <a:pt x="1848255" y="744617"/>
                </a:cubicBezTo>
                <a:lnTo>
                  <a:pt x="1857983" y="695979"/>
                </a:lnTo>
                <a:cubicBezTo>
                  <a:pt x="1854740" y="618158"/>
                  <a:pt x="1854009" y="540191"/>
                  <a:pt x="1848255" y="462515"/>
                </a:cubicBezTo>
                <a:cubicBezTo>
                  <a:pt x="1847498" y="452289"/>
                  <a:pt x="1844680" y="441535"/>
                  <a:pt x="1838528" y="433332"/>
                </a:cubicBezTo>
                <a:cubicBezTo>
                  <a:pt x="1824771" y="414989"/>
                  <a:pt x="1806102" y="400907"/>
                  <a:pt x="1789889" y="384694"/>
                </a:cubicBezTo>
                <a:cubicBezTo>
                  <a:pt x="1780161" y="374966"/>
                  <a:pt x="1773011" y="361663"/>
                  <a:pt x="1760706" y="355511"/>
                </a:cubicBezTo>
                <a:cubicBezTo>
                  <a:pt x="1747736" y="349026"/>
                  <a:pt x="1733861" y="344100"/>
                  <a:pt x="1721796" y="336056"/>
                </a:cubicBezTo>
                <a:cubicBezTo>
                  <a:pt x="1714165" y="330968"/>
                  <a:pt x="1709677" y="322103"/>
                  <a:pt x="1702340" y="316600"/>
                </a:cubicBezTo>
                <a:cubicBezTo>
                  <a:pt x="1683634" y="302571"/>
                  <a:pt x="1660507" y="294224"/>
                  <a:pt x="1643974" y="277690"/>
                </a:cubicBezTo>
                <a:cubicBezTo>
                  <a:pt x="1637489" y="271205"/>
                  <a:pt x="1631856" y="263737"/>
                  <a:pt x="1624519" y="258234"/>
                </a:cubicBezTo>
                <a:cubicBezTo>
                  <a:pt x="1605813" y="244205"/>
                  <a:pt x="1588837" y="224995"/>
                  <a:pt x="1566153" y="219324"/>
                </a:cubicBezTo>
                <a:cubicBezTo>
                  <a:pt x="1553183" y="216081"/>
                  <a:pt x="1540048" y="213438"/>
                  <a:pt x="1527243" y="209596"/>
                </a:cubicBezTo>
                <a:cubicBezTo>
                  <a:pt x="1507600" y="203703"/>
                  <a:pt x="1488986" y="194163"/>
                  <a:pt x="1468877" y="190141"/>
                </a:cubicBezTo>
                <a:lnTo>
                  <a:pt x="1420238" y="180413"/>
                </a:lnTo>
                <a:cubicBezTo>
                  <a:pt x="1407268" y="173928"/>
                  <a:pt x="1394906" y="166050"/>
                  <a:pt x="1381328" y="160958"/>
                </a:cubicBezTo>
                <a:cubicBezTo>
                  <a:pt x="1368810" y="156264"/>
                  <a:pt x="1355223" y="155072"/>
                  <a:pt x="1342417" y="151230"/>
                </a:cubicBezTo>
                <a:cubicBezTo>
                  <a:pt x="1288044" y="134918"/>
                  <a:pt x="1316476" y="120425"/>
                  <a:pt x="1284051" y="112319"/>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752;p43">
            <a:extLst>
              <a:ext uri="{FF2B5EF4-FFF2-40B4-BE49-F238E27FC236}">
                <a16:creationId xmlns:a16="http://schemas.microsoft.com/office/drawing/2014/main" id="{4A8FC290-A399-1E45-AD5D-72AB522EF2E9}"/>
              </a:ext>
            </a:extLst>
          </p:cNvPr>
          <p:cNvSpPr/>
          <p:nvPr/>
        </p:nvSpPr>
        <p:spPr>
          <a:xfrm>
            <a:off x="2358560" y="4010059"/>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133" dirty="0">
                <a:latin typeface="Calibri" panose="020F0502020204030204" pitchFamily="34" charset="0"/>
                <a:cs typeface="Calibri" panose="020F0502020204030204" pitchFamily="34" charset="0"/>
              </a:rPr>
              <a:t>X</a:t>
            </a:r>
            <a:endParaRPr sz="2133"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28C49C6-0FBA-694F-9A22-702E00CB24C5}"/>
              </a:ext>
            </a:extLst>
          </p:cNvPr>
          <p:cNvSpPr txBox="1"/>
          <p:nvPr/>
        </p:nvSpPr>
        <p:spPr>
          <a:xfrm>
            <a:off x="1424093" y="2247379"/>
            <a:ext cx="1042658" cy="369332"/>
          </a:xfrm>
          <a:prstGeom prst="rect">
            <a:avLst/>
          </a:prstGeom>
          <a:noFill/>
        </p:spPr>
        <p:txBody>
          <a:bodyPr wrap="none" rtlCol="0">
            <a:spAutoFit/>
          </a:bodyPr>
          <a:lstStyle/>
          <a:p>
            <a:r>
              <a:rPr lang="en-US" b="1" spc="100" dirty="0">
                <a:solidFill>
                  <a:schemeClr val="accent6"/>
                </a:solidFill>
              </a:rPr>
              <a:t>KNOWN</a:t>
            </a:r>
          </a:p>
        </p:txBody>
      </p:sp>
      <p:sp>
        <p:nvSpPr>
          <p:cNvPr id="26" name="Text Box 47">
            <a:extLst>
              <a:ext uri="{FF2B5EF4-FFF2-40B4-BE49-F238E27FC236}">
                <a16:creationId xmlns:a16="http://schemas.microsoft.com/office/drawing/2014/main" id="{BCD3E982-9191-BF42-B769-D0DBDCD433F4}"/>
              </a:ext>
            </a:extLst>
          </p:cNvPr>
          <p:cNvSpPr txBox="1">
            <a:spLocks noChangeArrowheads="1"/>
          </p:cNvSpPr>
          <p:nvPr>
            <p:custDataLst>
              <p:tags r:id="rId1"/>
            </p:custDataLst>
          </p:nvPr>
        </p:nvSpPr>
        <p:spPr bwMode="auto">
          <a:xfrm>
            <a:off x="2602304" y="3677968"/>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8??</a:t>
            </a:r>
            <a:endParaRPr lang="en-US" sz="2000" dirty="0">
              <a:solidFill>
                <a:srgbClr val="FF0000"/>
              </a:solidFill>
              <a:latin typeface="Calibri" panose="020F0502020204030204" pitchFamily="34" charset="0"/>
              <a:cs typeface="Calibri" panose="020F0502020204030204" pitchFamily="34" charset="0"/>
            </a:endParaRPr>
          </a:p>
        </p:txBody>
      </p:sp>
      <p:sp>
        <p:nvSpPr>
          <p:cNvPr id="29" name="Text Box 54">
            <a:extLst>
              <a:ext uri="{FF2B5EF4-FFF2-40B4-BE49-F238E27FC236}">
                <a16:creationId xmlns:a16="http://schemas.microsoft.com/office/drawing/2014/main" id="{B7ACE27B-7407-1E49-8CBD-D6154157CF5D}"/>
              </a:ext>
            </a:extLst>
          </p:cNvPr>
          <p:cNvSpPr txBox="1">
            <a:spLocks noChangeArrowheads="1"/>
          </p:cNvSpPr>
          <p:nvPr>
            <p:custDataLst>
              <p:tags r:id="rId2"/>
            </p:custDataLst>
          </p:nvPr>
        </p:nvSpPr>
        <p:spPr bwMode="auto">
          <a:xfrm>
            <a:off x="2416153" y="3198167"/>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3</a:t>
            </a:r>
          </a:p>
        </p:txBody>
      </p:sp>
      <p:sp>
        <p:nvSpPr>
          <p:cNvPr id="30" name="Text Box 54">
            <a:extLst>
              <a:ext uri="{FF2B5EF4-FFF2-40B4-BE49-F238E27FC236}">
                <a16:creationId xmlns:a16="http://schemas.microsoft.com/office/drawing/2014/main" id="{5A0C4C4F-583B-7B4F-926B-6BDACA7F4B79}"/>
              </a:ext>
            </a:extLst>
          </p:cNvPr>
          <p:cNvSpPr txBox="1">
            <a:spLocks noChangeArrowheads="1"/>
          </p:cNvSpPr>
          <p:nvPr>
            <p:custDataLst>
              <p:tags r:id="rId3"/>
            </p:custDataLst>
          </p:nvPr>
        </p:nvSpPr>
        <p:spPr bwMode="auto">
          <a:xfrm>
            <a:off x="3214521" y="2628611"/>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1</a:t>
            </a:r>
          </a:p>
        </p:txBody>
      </p:sp>
      <p:cxnSp>
        <p:nvCxnSpPr>
          <p:cNvPr id="32" name="AutoShape 32">
            <a:extLst>
              <a:ext uri="{FF2B5EF4-FFF2-40B4-BE49-F238E27FC236}">
                <a16:creationId xmlns:a16="http://schemas.microsoft.com/office/drawing/2014/main" id="{2C03EB4C-4DF3-EE4F-A552-74FE74667D06}"/>
              </a:ext>
            </a:extLst>
          </p:cNvPr>
          <p:cNvCxnSpPr>
            <a:cxnSpLocks noChangeShapeType="1"/>
            <a:stCxn id="59" idx="2"/>
            <a:endCxn id="15" idx="0"/>
          </p:cNvCxnSpPr>
          <p:nvPr>
            <p:custDataLst>
              <p:tags r:id="rId4"/>
            </p:custDataLst>
          </p:nvPr>
        </p:nvCxnSpPr>
        <p:spPr bwMode="auto">
          <a:xfrm>
            <a:off x="2373038" y="2981949"/>
            <a:ext cx="197122" cy="1028110"/>
          </a:xfrm>
          <a:prstGeom prst="straightConnector1">
            <a:avLst/>
          </a:prstGeom>
          <a:noFill/>
          <a:ln w="9525">
            <a:solidFill>
              <a:schemeClr val="tx1"/>
            </a:solidFill>
            <a:round/>
            <a:headEnd/>
            <a:tailEnd type="triangle" w="med" len="med"/>
          </a:ln>
        </p:spPr>
      </p:cxnSp>
      <p:sp>
        <p:nvSpPr>
          <p:cNvPr id="37" name="Google Shape;752;p43">
            <a:extLst>
              <a:ext uri="{FF2B5EF4-FFF2-40B4-BE49-F238E27FC236}">
                <a16:creationId xmlns:a16="http://schemas.microsoft.com/office/drawing/2014/main" id="{1F5309C3-1849-0D4A-9B39-18D682EF1E3A}"/>
              </a:ext>
            </a:extLst>
          </p:cNvPr>
          <p:cNvSpPr/>
          <p:nvPr/>
        </p:nvSpPr>
        <p:spPr>
          <a:xfrm>
            <a:off x="3762790" y="3189164"/>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133" dirty="0">
                <a:latin typeface="Calibri" panose="020F0502020204030204" pitchFamily="34" charset="0"/>
                <a:cs typeface="Calibri" panose="020F0502020204030204" pitchFamily="34" charset="0"/>
              </a:rPr>
              <a:t>A</a:t>
            </a:r>
            <a:endParaRPr sz="2133" dirty="0">
              <a:latin typeface="Calibri" panose="020F0502020204030204" pitchFamily="34" charset="0"/>
              <a:cs typeface="Calibri" panose="020F0502020204030204" pitchFamily="34" charset="0"/>
            </a:endParaRPr>
          </a:p>
        </p:txBody>
      </p:sp>
      <p:cxnSp>
        <p:nvCxnSpPr>
          <p:cNvPr id="45" name="AutoShape 32">
            <a:extLst>
              <a:ext uri="{FF2B5EF4-FFF2-40B4-BE49-F238E27FC236}">
                <a16:creationId xmlns:a16="http://schemas.microsoft.com/office/drawing/2014/main" id="{BCE77C57-E868-C343-AB2C-C1393A437080}"/>
              </a:ext>
            </a:extLst>
          </p:cNvPr>
          <p:cNvCxnSpPr>
            <a:cxnSpLocks noChangeShapeType="1"/>
            <a:stCxn id="59" idx="3"/>
            <a:endCxn id="37" idx="0"/>
          </p:cNvCxnSpPr>
          <p:nvPr>
            <p:custDataLst>
              <p:tags r:id="rId5"/>
            </p:custDataLst>
          </p:nvPr>
        </p:nvCxnSpPr>
        <p:spPr bwMode="auto">
          <a:xfrm>
            <a:off x="2584638" y="2813349"/>
            <a:ext cx="1389752" cy="375815"/>
          </a:xfrm>
          <a:prstGeom prst="straightConnector1">
            <a:avLst/>
          </a:prstGeom>
          <a:noFill/>
          <a:ln w="9525">
            <a:solidFill>
              <a:schemeClr val="tx1"/>
            </a:solidFill>
            <a:round/>
            <a:headEnd/>
            <a:tailEnd type="triangle" w="med" len="med"/>
          </a:ln>
        </p:spPr>
      </p:cxnSp>
      <p:cxnSp>
        <p:nvCxnSpPr>
          <p:cNvPr id="51" name="AutoShape 32">
            <a:extLst>
              <a:ext uri="{FF2B5EF4-FFF2-40B4-BE49-F238E27FC236}">
                <a16:creationId xmlns:a16="http://schemas.microsoft.com/office/drawing/2014/main" id="{8D07B29F-F59D-2543-8636-B6EB9BBB1CC2}"/>
              </a:ext>
            </a:extLst>
          </p:cNvPr>
          <p:cNvCxnSpPr>
            <a:cxnSpLocks noChangeShapeType="1"/>
            <a:stCxn id="37" idx="2"/>
            <a:endCxn id="15" idx="3"/>
          </p:cNvCxnSpPr>
          <p:nvPr>
            <p:custDataLst>
              <p:tags r:id="rId6"/>
            </p:custDataLst>
          </p:nvPr>
        </p:nvCxnSpPr>
        <p:spPr bwMode="auto">
          <a:xfrm flipH="1">
            <a:off x="2781760" y="3526364"/>
            <a:ext cx="1192630" cy="652295"/>
          </a:xfrm>
          <a:prstGeom prst="straightConnector1">
            <a:avLst/>
          </a:prstGeom>
          <a:noFill/>
          <a:ln w="9525">
            <a:solidFill>
              <a:schemeClr val="tx1"/>
            </a:solidFill>
            <a:round/>
            <a:headEnd/>
            <a:tailEnd type="triangle" w="med" len="med"/>
          </a:ln>
        </p:spPr>
      </p:cxnSp>
      <p:sp>
        <p:nvSpPr>
          <p:cNvPr id="58" name="Text Box 54">
            <a:extLst>
              <a:ext uri="{FF2B5EF4-FFF2-40B4-BE49-F238E27FC236}">
                <a16:creationId xmlns:a16="http://schemas.microsoft.com/office/drawing/2014/main" id="{5B1FC8FD-9A33-0B40-9831-859B9F244C72}"/>
              </a:ext>
            </a:extLst>
          </p:cNvPr>
          <p:cNvSpPr txBox="1">
            <a:spLocks noChangeArrowheads="1"/>
          </p:cNvSpPr>
          <p:nvPr>
            <p:custDataLst>
              <p:tags r:id="rId7"/>
            </p:custDataLst>
          </p:nvPr>
        </p:nvSpPr>
        <p:spPr bwMode="auto">
          <a:xfrm>
            <a:off x="3365381" y="3725148"/>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1</a:t>
            </a:r>
          </a:p>
        </p:txBody>
      </p:sp>
      <p:sp>
        <p:nvSpPr>
          <p:cNvPr id="59" name="Google Shape;752;p43">
            <a:extLst>
              <a:ext uri="{FF2B5EF4-FFF2-40B4-BE49-F238E27FC236}">
                <a16:creationId xmlns:a16="http://schemas.microsoft.com/office/drawing/2014/main" id="{F5A96F77-9451-574B-9430-A45E148FFD16}"/>
              </a:ext>
            </a:extLst>
          </p:cNvPr>
          <p:cNvSpPr/>
          <p:nvPr/>
        </p:nvSpPr>
        <p:spPr>
          <a:xfrm>
            <a:off x="2161438" y="2644749"/>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133" dirty="0">
              <a:latin typeface="Calibri" panose="020F0502020204030204" pitchFamily="34" charset="0"/>
              <a:cs typeface="Calibri" panose="020F0502020204030204" pitchFamily="34" charset="0"/>
            </a:endParaRPr>
          </a:p>
        </p:txBody>
      </p:sp>
      <p:sp>
        <p:nvSpPr>
          <p:cNvPr id="64" name="Text Box 47">
            <a:extLst>
              <a:ext uri="{FF2B5EF4-FFF2-40B4-BE49-F238E27FC236}">
                <a16:creationId xmlns:a16="http://schemas.microsoft.com/office/drawing/2014/main" id="{7BF58D7B-071C-BB4C-9A77-990F10A406C4}"/>
              </a:ext>
            </a:extLst>
          </p:cNvPr>
          <p:cNvSpPr txBox="1">
            <a:spLocks noChangeArrowheads="1"/>
          </p:cNvSpPr>
          <p:nvPr>
            <p:custDataLst>
              <p:tags r:id="rId8"/>
            </p:custDataLst>
          </p:nvPr>
        </p:nvSpPr>
        <p:spPr bwMode="auto">
          <a:xfrm>
            <a:off x="2449309" y="2311487"/>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5</a:t>
            </a:r>
            <a:endParaRPr lang="en-US" sz="2000" dirty="0">
              <a:solidFill>
                <a:srgbClr val="FF0000"/>
              </a:solidFill>
              <a:latin typeface="Calibri" panose="020F0502020204030204" pitchFamily="34" charset="0"/>
              <a:cs typeface="Calibri" panose="020F0502020204030204" pitchFamily="34" charset="0"/>
            </a:endParaRPr>
          </a:p>
        </p:txBody>
      </p:sp>
      <p:sp>
        <p:nvSpPr>
          <p:cNvPr id="65" name="Text Box 47">
            <a:extLst>
              <a:ext uri="{FF2B5EF4-FFF2-40B4-BE49-F238E27FC236}">
                <a16:creationId xmlns:a16="http://schemas.microsoft.com/office/drawing/2014/main" id="{1F80B96F-60B6-EC44-B650-0B23AA7DD8D7}"/>
              </a:ext>
            </a:extLst>
          </p:cNvPr>
          <p:cNvSpPr txBox="1">
            <a:spLocks noChangeArrowheads="1"/>
          </p:cNvSpPr>
          <p:nvPr>
            <p:custDataLst>
              <p:tags r:id="rId9"/>
            </p:custDataLst>
          </p:nvPr>
        </p:nvSpPr>
        <p:spPr bwMode="auto">
          <a:xfrm>
            <a:off x="4040322" y="2861637"/>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6??</a:t>
            </a:r>
            <a:endParaRPr lang="en-US" sz="2000" dirty="0">
              <a:solidFill>
                <a:srgbClr val="FF0000"/>
              </a:solidFill>
              <a:latin typeface="Calibri" panose="020F0502020204030204" pitchFamily="34" charset="0"/>
              <a:cs typeface="Calibri" panose="020F0502020204030204" pitchFamily="34" charset="0"/>
            </a:endParaRPr>
          </a:p>
        </p:txBody>
      </p:sp>
      <p:sp>
        <p:nvSpPr>
          <p:cNvPr id="68" name="Content Placeholder 2">
            <a:extLst>
              <a:ext uri="{FF2B5EF4-FFF2-40B4-BE49-F238E27FC236}">
                <a16:creationId xmlns:a16="http://schemas.microsoft.com/office/drawing/2014/main" id="{EE53FA44-08EC-5341-8FCA-9739B93ED165}"/>
              </a:ext>
            </a:extLst>
          </p:cNvPr>
          <p:cNvSpPr txBox="1">
            <a:spLocks/>
          </p:cNvSpPr>
          <p:nvPr/>
        </p:nvSpPr>
        <p:spPr>
          <a:xfrm>
            <a:off x="233573" y="4697486"/>
            <a:ext cx="5045476" cy="18170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Example</a:t>
            </a:r>
            <a:r>
              <a:rPr lang="en-US" sz="2400" dirty="0"/>
              <a:t>:</a:t>
            </a:r>
          </a:p>
          <a:p>
            <a:r>
              <a:rPr lang="en-US" sz="2400" dirty="0"/>
              <a:t>We’re about to add X to the known set</a:t>
            </a:r>
          </a:p>
          <a:p>
            <a:r>
              <a:rPr lang="en-US" sz="2400" dirty="0"/>
              <a:t>But how can we be sure we won’t later find a path through some node A that is shorter to X?</a:t>
            </a:r>
          </a:p>
          <a:p>
            <a:r>
              <a:rPr lang="en-US" sz="2400" dirty="0">
                <a:solidFill>
                  <a:schemeClr val="bg1"/>
                </a:solidFill>
              </a:rPr>
              <a:t>Because </a:t>
            </a:r>
            <a:r>
              <a:rPr lang="en-US" sz="2400" i="1" dirty="0">
                <a:solidFill>
                  <a:schemeClr val="bg1"/>
                </a:solidFill>
              </a:rPr>
              <a:t>if we could, Dijkstra’s would explore A first</a:t>
            </a:r>
            <a:endParaRPr lang="en-US" sz="2000" i="1" dirty="0">
              <a:solidFill>
                <a:schemeClr val="bg1"/>
              </a:solidFill>
            </a:endParaRPr>
          </a:p>
        </p:txBody>
      </p:sp>
      <p:sp>
        <p:nvSpPr>
          <p:cNvPr id="71" name="Content Placeholder 2">
            <a:extLst>
              <a:ext uri="{FF2B5EF4-FFF2-40B4-BE49-F238E27FC236}">
                <a16:creationId xmlns:a16="http://schemas.microsoft.com/office/drawing/2014/main" id="{2D1D8485-D2BB-FC40-9D6E-E3220A628EEA}"/>
              </a:ext>
            </a:extLst>
          </p:cNvPr>
          <p:cNvSpPr>
            <a:spLocks noGrp="1"/>
          </p:cNvSpPr>
          <p:nvPr>
            <p:ph idx="1"/>
          </p:nvPr>
        </p:nvSpPr>
        <p:spPr>
          <a:xfrm>
            <a:off x="5591665" y="2964111"/>
            <a:ext cx="6150631" cy="3349140"/>
          </a:xfrm>
        </p:spPr>
        <p:txBody>
          <a:bodyPr>
            <a:noAutofit/>
          </a:bodyPr>
          <a:lstStyle/>
          <a:p>
            <a:r>
              <a:rPr lang="en-US" sz="2400" dirty="0"/>
              <a:t>Similar “First Try Phenomenon” to BFS</a:t>
            </a:r>
          </a:p>
          <a:p>
            <a:endParaRPr lang="en-US" sz="2400" dirty="0"/>
          </a:p>
          <a:p>
            <a:r>
              <a:rPr lang="en-US" sz="2400" dirty="0"/>
              <a:t>How can we be sure we won’t find a shorter path to X later?</a:t>
            </a:r>
          </a:p>
          <a:p>
            <a:pPr lvl="1"/>
            <a:r>
              <a:rPr lang="en-US" sz="2000" b="1" dirty="0">
                <a:solidFill>
                  <a:schemeClr val="bg1"/>
                </a:solidFill>
              </a:rPr>
              <a:t>Key Intuition</a:t>
            </a:r>
            <a:r>
              <a:rPr lang="en-US" sz="2000" dirty="0">
                <a:solidFill>
                  <a:schemeClr val="bg1"/>
                </a:solidFill>
              </a:rPr>
              <a:t>: Dijkstra’s works because:</a:t>
            </a:r>
          </a:p>
          <a:p>
            <a:pPr marL="800100" lvl="1" indent="-342900"/>
            <a:r>
              <a:rPr lang="en-US" sz="1800" dirty="0">
                <a:solidFill>
                  <a:schemeClr val="bg1"/>
                </a:solidFill>
              </a:rPr>
              <a:t>IF we always add the closest vertices to “known” first,</a:t>
            </a:r>
          </a:p>
          <a:p>
            <a:pPr marL="800100" lvl="1" indent="-342900"/>
            <a:r>
              <a:rPr lang="en-US" sz="1800" dirty="0">
                <a:solidFill>
                  <a:schemeClr val="bg1"/>
                </a:solidFill>
                <a:sym typeface="Wingdings" pitchFamily="2" charset="2"/>
              </a:rPr>
              <a:t>THEN by the time a vertex is added, any possible relaxing has happened and the path we know is </a:t>
            </a:r>
            <a:r>
              <a:rPr lang="en-US" sz="1800" i="1" dirty="0">
                <a:solidFill>
                  <a:schemeClr val="bg1"/>
                </a:solidFill>
                <a:sym typeface="Wingdings" pitchFamily="2" charset="2"/>
              </a:rPr>
              <a:t>always the shortest</a:t>
            </a:r>
            <a:r>
              <a:rPr lang="en-US" sz="1800" dirty="0">
                <a:solidFill>
                  <a:schemeClr val="bg1"/>
                </a:solidFill>
                <a:sym typeface="Wingdings" pitchFamily="2" charset="2"/>
              </a:rPr>
              <a:t>!</a:t>
            </a:r>
            <a:endParaRPr lang="en-US" sz="1800" dirty="0">
              <a:solidFill>
                <a:schemeClr val="bg1"/>
              </a:solidFill>
            </a:endParaRPr>
          </a:p>
        </p:txBody>
      </p:sp>
      <p:sp>
        <p:nvSpPr>
          <p:cNvPr id="72" name="Rectangle 71">
            <a:extLst>
              <a:ext uri="{FF2B5EF4-FFF2-40B4-BE49-F238E27FC236}">
                <a16:creationId xmlns:a16="http://schemas.microsoft.com/office/drawing/2014/main" id="{65B102E9-45DB-FE45-9511-583EB1E8F0A8}"/>
              </a:ext>
            </a:extLst>
          </p:cNvPr>
          <p:cNvSpPr/>
          <p:nvPr/>
        </p:nvSpPr>
        <p:spPr>
          <a:xfrm>
            <a:off x="6213444" y="1627198"/>
            <a:ext cx="5014907" cy="11861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Dijkstra’s Algorithm Invariant</a:t>
            </a:r>
          </a:p>
          <a:p>
            <a:pPr marL="349250">
              <a:tabLst>
                <a:tab pos="336550" algn="l"/>
              </a:tabLst>
            </a:pPr>
            <a:r>
              <a:rPr lang="en-US" dirty="0"/>
              <a:t>All vertices in the “known” set have the correct shortest path</a:t>
            </a:r>
          </a:p>
        </p:txBody>
      </p:sp>
      <p:sp>
        <p:nvSpPr>
          <p:cNvPr id="73" name="Rectangle 72">
            <a:extLst>
              <a:ext uri="{FF2B5EF4-FFF2-40B4-BE49-F238E27FC236}">
                <a16:creationId xmlns:a16="http://schemas.microsoft.com/office/drawing/2014/main" id="{D1FD5896-5CC3-3D4A-909A-0FAA49C5A03B}"/>
              </a:ext>
            </a:extLst>
          </p:cNvPr>
          <p:cNvSpPr/>
          <p:nvPr/>
        </p:nvSpPr>
        <p:spPr>
          <a:xfrm rot="16200000">
            <a:off x="5347238" y="1947141"/>
            <a:ext cx="1186150" cy="546265"/>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100" dirty="0"/>
              <a:t>INVARIANT</a:t>
            </a:r>
          </a:p>
        </p:txBody>
      </p:sp>
      <p:sp>
        <p:nvSpPr>
          <p:cNvPr id="74" name="Down Arrow 73">
            <a:extLst>
              <a:ext uri="{FF2B5EF4-FFF2-40B4-BE49-F238E27FC236}">
                <a16:creationId xmlns:a16="http://schemas.microsoft.com/office/drawing/2014/main" id="{6713F82D-247B-9245-9EB0-F5D17ECBCACA}"/>
              </a:ext>
            </a:extLst>
          </p:cNvPr>
          <p:cNvSpPr/>
          <p:nvPr/>
        </p:nvSpPr>
        <p:spPr>
          <a:xfrm>
            <a:off x="8440736" y="3423634"/>
            <a:ext cx="452487" cy="49503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94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808FF3A-0092-8746-AF4B-ADBE54A9173D}"/>
              </a:ext>
            </a:extLst>
          </p:cNvPr>
          <p:cNvSpPr/>
          <p:nvPr/>
        </p:nvSpPr>
        <p:spPr>
          <a:xfrm>
            <a:off x="846306" y="1478446"/>
            <a:ext cx="3599234" cy="2188882"/>
          </a:xfrm>
          <a:custGeom>
            <a:avLst/>
            <a:gdLst>
              <a:gd name="connsiteX0" fmla="*/ 865762 w 3599234"/>
              <a:gd name="connsiteY0" fmla="*/ 19614 h 2188882"/>
              <a:gd name="connsiteX1" fmla="*/ 719847 w 3599234"/>
              <a:gd name="connsiteY1" fmla="*/ 29341 h 2188882"/>
              <a:gd name="connsiteX2" fmla="*/ 408562 w 3599234"/>
              <a:gd name="connsiteY2" fmla="*/ 39069 h 2188882"/>
              <a:gd name="connsiteX3" fmla="*/ 369651 w 3599234"/>
              <a:gd name="connsiteY3" fmla="*/ 48797 h 2188882"/>
              <a:gd name="connsiteX4" fmla="*/ 282103 w 3599234"/>
              <a:gd name="connsiteY4" fmla="*/ 77980 h 2188882"/>
              <a:gd name="connsiteX5" fmla="*/ 252920 w 3599234"/>
              <a:gd name="connsiteY5" fmla="*/ 87707 h 2188882"/>
              <a:gd name="connsiteX6" fmla="*/ 223737 w 3599234"/>
              <a:gd name="connsiteY6" fmla="*/ 97435 h 2188882"/>
              <a:gd name="connsiteX7" fmla="*/ 204281 w 3599234"/>
              <a:gd name="connsiteY7" fmla="*/ 116890 h 2188882"/>
              <a:gd name="connsiteX8" fmla="*/ 175098 w 3599234"/>
              <a:gd name="connsiteY8" fmla="*/ 126618 h 2188882"/>
              <a:gd name="connsiteX9" fmla="*/ 155643 w 3599234"/>
              <a:gd name="connsiteY9" fmla="*/ 155801 h 2188882"/>
              <a:gd name="connsiteX10" fmla="*/ 97277 w 3599234"/>
              <a:gd name="connsiteY10" fmla="*/ 194711 h 2188882"/>
              <a:gd name="connsiteX11" fmla="*/ 87549 w 3599234"/>
              <a:gd name="connsiteY11" fmla="*/ 223894 h 2188882"/>
              <a:gd name="connsiteX12" fmla="*/ 68094 w 3599234"/>
              <a:gd name="connsiteY12" fmla="*/ 243350 h 2188882"/>
              <a:gd name="connsiteX13" fmla="*/ 38911 w 3599234"/>
              <a:gd name="connsiteY13" fmla="*/ 340626 h 2188882"/>
              <a:gd name="connsiteX14" fmla="*/ 29183 w 3599234"/>
              <a:gd name="connsiteY14" fmla="*/ 408720 h 2188882"/>
              <a:gd name="connsiteX15" fmla="*/ 19456 w 3599234"/>
              <a:gd name="connsiteY15" fmla="*/ 437903 h 2188882"/>
              <a:gd name="connsiteX16" fmla="*/ 9728 w 3599234"/>
              <a:gd name="connsiteY16" fmla="*/ 476814 h 2188882"/>
              <a:gd name="connsiteX17" fmla="*/ 0 w 3599234"/>
              <a:gd name="connsiteY17" fmla="*/ 544907 h 2188882"/>
              <a:gd name="connsiteX18" fmla="*/ 9728 w 3599234"/>
              <a:gd name="connsiteY18" fmla="*/ 797826 h 2188882"/>
              <a:gd name="connsiteX19" fmla="*/ 29183 w 3599234"/>
              <a:gd name="connsiteY19" fmla="*/ 856192 h 2188882"/>
              <a:gd name="connsiteX20" fmla="*/ 48639 w 3599234"/>
              <a:gd name="connsiteY20" fmla="*/ 924286 h 2188882"/>
              <a:gd name="connsiteX21" fmla="*/ 68094 w 3599234"/>
              <a:gd name="connsiteY21" fmla="*/ 953469 h 2188882"/>
              <a:gd name="connsiteX22" fmla="*/ 87549 w 3599234"/>
              <a:gd name="connsiteY22" fmla="*/ 1011835 h 2188882"/>
              <a:gd name="connsiteX23" fmla="*/ 97277 w 3599234"/>
              <a:gd name="connsiteY23" fmla="*/ 1041018 h 2188882"/>
              <a:gd name="connsiteX24" fmla="*/ 116732 w 3599234"/>
              <a:gd name="connsiteY24" fmla="*/ 1070201 h 2188882"/>
              <a:gd name="connsiteX25" fmla="*/ 136188 w 3599234"/>
              <a:gd name="connsiteY25" fmla="*/ 1138294 h 2188882"/>
              <a:gd name="connsiteX26" fmla="*/ 165371 w 3599234"/>
              <a:gd name="connsiteY26" fmla="*/ 1225843 h 2188882"/>
              <a:gd name="connsiteX27" fmla="*/ 184826 w 3599234"/>
              <a:gd name="connsiteY27" fmla="*/ 1284209 h 2188882"/>
              <a:gd name="connsiteX28" fmla="*/ 204281 w 3599234"/>
              <a:gd name="connsiteY28" fmla="*/ 1313392 h 2188882"/>
              <a:gd name="connsiteX29" fmla="*/ 223737 w 3599234"/>
              <a:gd name="connsiteY29" fmla="*/ 1381486 h 2188882"/>
              <a:gd name="connsiteX30" fmla="*/ 243192 w 3599234"/>
              <a:gd name="connsiteY30" fmla="*/ 1410669 h 2188882"/>
              <a:gd name="connsiteX31" fmla="*/ 282103 w 3599234"/>
              <a:gd name="connsiteY31" fmla="*/ 1488490 h 2188882"/>
              <a:gd name="connsiteX32" fmla="*/ 301558 w 3599234"/>
              <a:gd name="connsiteY32" fmla="*/ 1546856 h 2188882"/>
              <a:gd name="connsiteX33" fmla="*/ 311285 w 3599234"/>
              <a:gd name="connsiteY33" fmla="*/ 1576039 h 2188882"/>
              <a:gd name="connsiteX34" fmla="*/ 330741 w 3599234"/>
              <a:gd name="connsiteY34" fmla="*/ 1595494 h 2188882"/>
              <a:gd name="connsiteX35" fmla="*/ 359924 w 3599234"/>
              <a:gd name="connsiteY35" fmla="*/ 1653860 h 2188882"/>
              <a:gd name="connsiteX36" fmla="*/ 369651 w 3599234"/>
              <a:gd name="connsiteY36" fmla="*/ 1683043 h 2188882"/>
              <a:gd name="connsiteX37" fmla="*/ 389107 w 3599234"/>
              <a:gd name="connsiteY37" fmla="*/ 1702499 h 2188882"/>
              <a:gd name="connsiteX38" fmla="*/ 428017 w 3599234"/>
              <a:gd name="connsiteY38" fmla="*/ 1760865 h 2188882"/>
              <a:gd name="connsiteX39" fmla="*/ 476656 w 3599234"/>
              <a:gd name="connsiteY39" fmla="*/ 1809503 h 2188882"/>
              <a:gd name="connsiteX40" fmla="*/ 525294 w 3599234"/>
              <a:gd name="connsiteY40" fmla="*/ 1858141 h 2188882"/>
              <a:gd name="connsiteX41" fmla="*/ 564205 w 3599234"/>
              <a:gd name="connsiteY41" fmla="*/ 1897052 h 2188882"/>
              <a:gd name="connsiteX42" fmla="*/ 622571 w 3599234"/>
              <a:gd name="connsiteY42" fmla="*/ 1926235 h 2188882"/>
              <a:gd name="connsiteX43" fmla="*/ 651754 w 3599234"/>
              <a:gd name="connsiteY43" fmla="*/ 1935963 h 2188882"/>
              <a:gd name="connsiteX44" fmla="*/ 690664 w 3599234"/>
              <a:gd name="connsiteY44" fmla="*/ 1955418 h 2188882"/>
              <a:gd name="connsiteX45" fmla="*/ 797668 w 3599234"/>
              <a:gd name="connsiteY45" fmla="*/ 1984601 h 2188882"/>
              <a:gd name="connsiteX46" fmla="*/ 885217 w 3599234"/>
              <a:gd name="connsiteY46" fmla="*/ 1994328 h 2188882"/>
              <a:gd name="connsiteX47" fmla="*/ 1254868 w 3599234"/>
              <a:gd name="connsiteY47" fmla="*/ 1984601 h 2188882"/>
              <a:gd name="connsiteX48" fmla="*/ 1322962 w 3599234"/>
              <a:gd name="connsiteY48" fmla="*/ 1965145 h 2188882"/>
              <a:gd name="connsiteX49" fmla="*/ 1381328 w 3599234"/>
              <a:gd name="connsiteY49" fmla="*/ 1926235 h 2188882"/>
              <a:gd name="connsiteX50" fmla="*/ 1410511 w 3599234"/>
              <a:gd name="connsiteY50" fmla="*/ 1916507 h 2188882"/>
              <a:gd name="connsiteX51" fmla="*/ 1439694 w 3599234"/>
              <a:gd name="connsiteY51" fmla="*/ 1887324 h 2188882"/>
              <a:gd name="connsiteX52" fmla="*/ 1498060 w 3599234"/>
              <a:gd name="connsiteY52" fmla="*/ 1848414 h 2188882"/>
              <a:gd name="connsiteX53" fmla="*/ 1527243 w 3599234"/>
              <a:gd name="connsiteY53" fmla="*/ 1828958 h 2188882"/>
              <a:gd name="connsiteX54" fmla="*/ 1585609 w 3599234"/>
              <a:gd name="connsiteY54" fmla="*/ 1780320 h 2188882"/>
              <a:gd name="connsiteX55" fmla="*/ 1624520 w 3599234"/>
              <a:gd name="connsiteY55" fmla="*/ 1770592 h 2188882"/>
              <a:gd name="connsiteX56" fmla="*/ 1653703 w 3599234"/>
              <a:gd name="connsiteY56" fmla="*/ 1751137 h 2188882"/>
              <a:gd name="connsiteX57" fmla="*/ 1731524 w 3599234"/>
              <a:gd name="connsiteY57" fmla="*/ 1731682 h 2188882"/>
              <a:gd name="connsiteX58" fmla="*/ 1819073 w 3599234"/>
              <a:gd name="connsiteY58" fmla="*/ 1692771 h 2188882"/>
              <a:gd name="connsiteX59" fmla="*/ 1877439 w 3599234"/>
              <a:gd name="connsiteY59" fmla="*/ 1673316 h 2188882"/>
              <a:gd name="connsiteX60" fmla="*/ 1945532 w 3599234"/>
              <a:gd name="connsiteY60" fmla="*/ 1663588 h 2188882"/>
              <a:gd name="connsiteX61" fmla="*/ 2149813 w 3599234"/>
              <a:gd name="connsiteY61" fmla="*/ 1673316 h 2188882"/>
              <a:gd name="connsiteX62" fmla="*/ 2266545 w 3599234"/>
              <a:gd name="connsiteY62" fmla="*/ 1731682 h 2188882"/>
              <a:gd name="connsiteX63" fmla="*/ 2305456 w 3599234"/>
              <a:gd name="connsiteY63" fmla="*/ 1760865 h 2188882"/>
              <a:gd name="connsiteX64" fmla="*/ 2334639 w 3599234"/>
              <a:gd name="connsiteY64" fmla="*/ 1790048 h 2188882"/>
              <a:gd name="connsiteX65" fmla="*/ 2393005 w 3599234"/>
              <a:gd name="connsiteY65" fmla="*/ 1828958 h 2188882"/>
              <a:gd name="connsiteX66" fmla="*/ 2412460 w 3599234"/>
              <a:gd name="connsiteY66" fmla="*/ 1858141 h 2188882"/>
              <a:gd name="connsiteX67" fmla="*/ 2451371 w 3599234"/>
              <a:gd name="connsiteY67" fmla="*/ 1897052 h 2188882"/>
              <a:gd name="connsiteX68" fmla="*/ 2470826 w 3599234"/>
              <a:gd name="connsiteY68" fmla="*/ 1926235 h 2188882"/>
              <a:gd name="connsiteX69" fmla="*/ 2500009 w 3599234"/>
              <a:gd name="connsiteY69" fmla="*/ 1945690 h 2188882"/>
              <a:gd name="connsiteX70" fmla="*/ 2558375 w 3599234"/>
              <a:gd name="connsiteY70" fmla="*/ 1994328 h 2188882"/>
              <a:gd name="connsiteX71" fmla="*/ 2587558 w 3599234"/>
              <a:gd name="connsiteY71" fmla="*/ 2004056 h 2188882"/>
              <a:gd name="connsiteX72" fmla="*/ 2616741 w 3599234"/>
              <a:gd name="connsiteY72" fmla="*/ 2023511 h 2188882"/>
              <a:gd name="connsiteX73" fmla="*/ 2636196 w 3599234"/>
              <a:gd name="connsiteY73" fmla="*/ 2042967 h 2188882"/>
              <a:gd name="connsiteX74" fmla="*/ 2665379 w 3599234"/>
              <a:gd name="connsiteY74" fmla="*/ 2052694 h 2188882"/>
              <a:gd name="connsiteX75" fmla="*/ 2762656 w 3599234"/>
              <a:gd name="connsiteY75" fmla="*/ 2111060 h 2188882"/>
              <a:gd name="connsiteX76" fmla="*/ 2811294 w 3599234"/>
              <a:gd name="connsiteY76" fmla="*/ 2140243 h 2188882"/>
              <a:gd name="connsiteX77" fmla="*/ 2840477 w 3599234"/>
              <a:gd name="connsiteY77" fmla="*/ 2159699 h 2188882"/>
              <a:gd name="connsiteX78" fmla="*/ 3073941 w 3599234"/>
              <a:gd name="connsiteY78" fmla="*/ 2188882 h 2188882"/>
              <a:gd name="connsiteX79" fmla="*/ 3278222 w 3599234"/>
              <a:gd name="connsiteY79" fmla="*/ 2179154 h 2188882"/>
              <a:gd name="connsiteX80" fmla="*/ 3336588 w 3599234"/>
              <a:gd name="connsiteY80" fmla="*/ 2159699 h 2188882"/>
              <a:gd name="connsiteX81" fmla="*/ 3365771 w 3599234"/>
              <a:gd name="connsiteY81" fmla="*/ 2149971 h 2188882"/>
              <a:gd name="connsiteX82" fmla="*/ 3394954 w 3599234"/>
              <a:gd name="connsiteY82" fmla="*/ 2140243 h 2188882"/>
              <a:gd name="connsiteX83" fmla="*/ 3424137 w 3599234"/>
              <a:gd name="connsiteY83" fmla="*/ 2120788 h 2188882"/>
              <a:gd name="connsiteX84" fmla="*/ 3463047 w 3599234"/>
              <a:gd name="connsiteY84" fmla="*/ 2062422 h 2188882"/>
              <a:gd name="connsiteX85" fmla="*/ 3472775 w 3599234"/>
              <a:gd name="connsiteY85" fmla="*/ 2033239 h 2188882"/>
              <a:gd name="connsiteX86" fmla="*/ 3511685 w 3599234"/>
              <a:gd name="connsiteY86" fmla="*/ 1974873 h 2188882"/>
              <a:gd name="connsiteX87" fmla="*/ 3521413 w 3599234"/>
              <a:gd name="connsiteY87" fmla="*/ 1945690 h 2188882"/>
              <a:gd name="connsiteX88" fmla="*/ 3560324 w 3599234"/>
              <a:gd name="connsiteY88" fmla="*/ 1887324 h 2188882"/>
              <a:gd name="connsiteX89" fmla="*/ 3579779 w 3599234"/>
              <a:gd name="connsiteY89" fmla="*/ 1828958 h 2188882"/>
              <a:gd name="connsiteX90" fmla="*/ 3589507 w 3599234"/>
              <a:gd name="connsiteY90" fmla="*/ 1799775 h 2188882"/>
              <a:gd name="connsiteX91" fmla="*/ 3599234 w 3599234"/>
              <a:gd name="connsiteY91" fmla="*/ 1751137 h 2188882"/>
              <a:gd name="connsiteX92" fmla="*/ 3589507 w 3599234"/>
              <a:gd name="connsiteY92" fmla="*/ 1576039 h 2188882"/>
              <a:gd name="connsiteX93" fmla="*/ 3570051 w 3599234"/>
              <a:gd name="connsiteY93" fmla="*/ 1517673 h 2188882"/>
              <a:gd name="connsiteX94" fmla="*/ 3560324 w 3599234"/>
              <a:gd name="connsiteY94" fmla="*/ 1488490 h 2188882"/>
              <a:gd name="connsiteX95" fmla="*/ 3550596 w 3599234"/>
              <a:gd name="connsiteY95" fmla="*/ 1459307 h 2188882"/>
              <a:gd name="connsiteX96" fmla="*/ 3531141 w 3599234"/>
              <a:gd name="connsiteY96" fmla="*/ 1430124 h 2188882"/>
              <a:gd name="connsiteX97" fmla="*/ 3521413 w 3599234"/>
              <a:gd name="connsiteY97" fmla="*/ 1400941 h 2188882"/>
              <a:gd name="connsiteX98" fmla="*/ 3482503 w 3599234"/>
              <a:gd name="connsiteY98" fmla="*/ 1342575 h 2188882"/>
              <a:gd name="connsiteX99" fmla="*/ 3404681 w 3599234"/>
              <a:gd name="connsiteY99" fmla="*/ 1235571 h 2188882"/>
              <a:gd name="connsiteX100" fmla="*/ 3336588 w 3599234"/>
              <a:gd name="connsiteY100" fmla="*/ 1167477 h 2188882"/>
              <a:gd name="connsiteX101" fmla="*/ 3317132 w 3599234"/>
              <a:gd name="connsiteY101" fmla="*/ 1138294 h 2188882"/>
              <a:gd name="connsiteX102" fmla="*/ 3287949 w 3599234"/>
              <a:gd name="connsiteY102" fmla="*/ 1118839 h 2188882"/>
              <a:gd name="connsiteX103" fmla="*/ 3249039 w 3599234"/>
              <a:gd name="connsiteY103" fmla="*/ 1089656 h 2188882"/>
              <a:gd name="connsiteX104" fmla="*/ 3190673 w 3599234"/>
              <a:gd name="connsiteY104" fmla="*/ 1021563 h 2188882"/>
              <a:gd name="connsiteX105" fmla="*/ 3112851 w 3599234"/>
              <a:gd name="connsiteY105" fmla="*/ 963197 h 2188882"/>
              <a:gd name="connsiteX106" fmla="*/ 3064213 w 3599234"/>
              <a:gd name="connsiteY106" fmla="*/ 934014 h 2188882"/>
              <a:gd name="connsiteX107" fmla="*/ 3005847 w 3599234"/>
              <a:gd name="connsiteY107" fmla="*/ 895103 h 2188882"/>
              <a:gd name="connsiteX108" fmla="*/ 2947481 w 3599234"/>
              <a:gd name="connsiteY108" fmla="*/ 875648 h 2188882"/>
              <a:gd name="connsiteX109" fmla="*/ 2869660 w 3599234"/>
              <a:gd name="connsiteY109" fmla="*/ 817282 h 2188882"/>
              <a:gd name="connsiteX110" fmla="*/ 2801566 w 3599234"/>
              <a:gd name="connsiteY110" fmla="*/ 778371 h 2188882"/>
              <a:gd name="connsiteX111" fmla="*/ 2772383 w 3599234"/>
              <a:gd name="connsiteY111" fmla="*/ 768643 h 2188882"/>
              <a:gd name="connsiteX112" fmla="*/ 2675107 w 3599234"/>
              <a:gd name="connsiteY112" fmla="*/ 720005 h 2188882"/>
              <a:gd name="connsiteX113" fmla="*/ 2597285 w 3599234"/>
              <a:gd name="connsiteY113" fmla="*/ 661639 h 2188882"/>
              <a:gd name="connsiteX114" fmla="*/ 2568103 w 3599234"/>
              <a:gd name="connsiteY114" fmla="*/ 642184 h 2188882"/>
              <a:gd name="connsiteX115" fmla="*/ 2538920 w 3599234"/>
              <a:gd name="connsiteY115" fmla="*/ 622728 h 2188882"/>
              <a:gd name="connsiteX116" fmla="*/ 2470826 w 3599234"/>
              <a:gd name="connsiteY116" fmla="*/ 593545 h 2188882"/>
              <a:gd name="connsiteX117" fmla="*/ 2412460 w 3599234"/>
              <a:gd name="connsiteY117" fmla="*/ 574090 h 2188882"/>
              <a:gd name="connsiteX118" fmla="*/ 2383277 w 3599234"/>
              <a:gd name="connsiteY118" fmla="*/ 564363 h 2188882"/>
              <a:gd name="connsiteX119" fmla="*/ 2295728 w 3599234"/>
              <a:gd name="connsiteY119" fmla="*/ 505997 h 2188882"/>
              <a:gd name="connsiteX120" fmla="*/ 2266545 w 3599234"/>
              <a:gd name="connsiteY120" fmla="*/ 486541 h 2188882"/>
              <a:gd name="connsiteX121" fmla="*/ 2198451 w 3599234"/>
              <a:gd name="connsiteY121" fmla="*/ 467086 h 2188882"/>
              <a:gd name="connsiteX122" fmla="*/ 2110903 w 3599234"/>
              <a:gd name="connsiteY122" fmla="*/ 418448 h 2188882"/>
              <a:gd name="connsiteX123" fmla="*/ 2081720 w 3599234"/>
              <a:gd name="connsiteY123" fmla="*/ 398992 h 2188882"/>
              <a:gd name="connsiteX124" fmla="*/ 2052537 w 3599234"/>
              <a:gd name="connsiteY124" fmla="*/ 389265 h 2188882"/>
              <a:gd name="connsiteX125" fmla="*/ 2003898 w 3599234"/>
              <a:gd name="connsiteY125" fmla="*/ 360082 h 2188882"/>
              <a:gd name="connsiteX126" fmla="*/ 1974715 w 3599234"/>
              <a:gd name="connsiteY126" fmla="*/ 340626 h 2188882"/>
              <a:gd name="connsiteX127" fmla="*/ 1916349 w 3599234"/>
              <a:gd name="connsiteY127" fmla="*/ 321171 h 2188882"/>
              <a:gd name="connsiteX128" fmla="*/ 1838528 w 3599234"/>
              <a:gd name="connsiteY128" fmla="*/ 272533 h 2188882"/>
              <a:gd name="connsiteX129" fmla="*/ 1809345 w 3599234"/>
              <a:gd name="connsiteY129" fmla="*/ 253077 h 2188882"/>
              <a:gd name="connsiteX130" fmla="*/ 1780162 w 3599234"/>
              <a:gd name="connsiteY130" fmla="*/ 243350 h 2188882"/>
              <a:gd name="connsiteX131" fmla="*/ 1750979 w 3599234"/>
              <a:gd name="connsiteY131" fmla="*/ 223894 h 2188882"/>
              <a:gd name="connsiteX132" fmla="*/ 1692613 w 3599234"/>
              <a:gd name="connsiteY132" fmla="*/ 204439 h 2188882"/>
              <a:gd name="connsiteX133" fmla="*/ 1634247 w 3599234"/>
              <a:gd name="connsiteY133" fmla="*/ 175256 h 2188882"/>
              <a:gd name="connsiteX134" fmla="*/ 1595337 w 3599234"/>
              <a:gd name="connsiteY134" fmla="*/ 155801 h 2188882"/>
              <a:gd name="connsiteX135" fmla="*/ 1566154 w 3599234"/>
              <a:gd name="connsiteY135" fmla="*/ 146073 h 2188882"/>
              <a:gd name="connsiteX136" fmla="*/ 1536971 w 3599234"/>
              <a:gd name="connsiteY136" fmla="*/ 126618 h 2188882"/>
              <a:gd name="connsiteX137" fmla="*/ 1507788 w 3599234"/>
              <a:gd name="connsiteY137" fmla="*/ 116890 h 2188882"/>
              <a:gd name="connsiteX138" fmla="*/ 1478605 w 3599234"/>
              <a:gd name="connsiteY138" fmla="*/ 97435 h 2188882"/>
              <a:gd name="connsiteX139" fmla="*/ 1361873 w 3599234"/>
              <a:gd name="connsiteY139" fmla="*/ 68252 h 2188882"/>
              <a:gd name="connsiteX140" fmla="*/ 1225685 w 3599234"/>
              <a:gd name="connsiteY140" fmla="*/ 29341 h 2188882"/>
              <a:gd name="connsiteX141" fmla="*/ 1099226 w 3599234"/>
              <a:gd name="connsiteY141" fmla="*/ 9886 h 2188882"/>
              <a:gd name="connsiteX142" fmla="*/ 1001949 w 3599234"/>
              <a:gd name="connsiteY142" fmla="*/ 158 h 2188882"/>
              <a:gd name="connsiteX143" fmla="*/ 865762 w 3599234"/>
              <a:gd name="connsiteY143" fmla="*/ 19614 h 218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599234" h="2188882">
                <a:moveTo>
                  <a:pt x="865762" y="19614"/>
                </a:moveTo>
                <a:cubicBezTo>
                  <a:pt x="818745" y="24478"/>
                  <a:pt x="768549" y="27269"/>
                  <a:pt x="719847" y="29341"/>
                </a:cubicBezTo>
                <a:cubicBezTo>
                  <a:pt x="616129" y="33754"/>
                  <a:pt x="512214" y="33310"/>
                  <a:pt x="408562" y="39069"/>
                </a:cubicBezTo>
                <a:cubicBezTo>
                  <a:pt x="395213" y="39811"/>
                  <a:pt x="382457" y="44955"/>
                  <a:pt x="369651" y="48797"/>
                </a:cubicBezTo>
                <a:cubicBezTo>
                  <a:pt x="369573" y="48820"/>
                  <a:pt x="296733" y="73103"/>
                  <a:pt x="282103" y="77980"/>
                </a:cubicBezTo>
                <a:lnTo>
                  <a:pt x="252920" y="87707"/>
                </a:lnTo>
                <a:lnTo>
                  <a:pt x="223737" y="97435"/>
                </a:lnTo>
                <a:cubicBezTo>
                  <a:pt x="217252" y="103920"/>
                  <a:pt x="212145" y="112171"/>
                  <a:pt x="204281" y="116890"/>
                </a:cubicBezTo>
                <a:cubicBezTo>
                  <a:pt x="195488" y="122166"/>
                  <a:pt x="183105" y="120212"/>
                  <a:pt x="175098" y="126618"/>
                </a:cubicBezTo>
                <a:cubicBezTo>
                  <a:pt x="165969" y="133921"/>
                  <a:pt x="164441" y="148102"/>
                  <a:pt x="155643" y="155801"/>
                </a:cubicBezTo>
                <a:cubicBezTo>
                  <a:pt x="138046" y="171198"/>
                  <a:pt x="97277" y="194711"/>
                  <a:pt x="97277" y="194711"/>
                </a:cubicBezTo>
                <a:cubicBezTo>
                  <a:pt x="94034" y="204439"/>
                  <a:pt x="92825" y="215101"/>
                  <a:pt x="87549" y="223894"/>
                </a:cubicBezTo>
                <a:cubicBezTo>
                  <a:pt x="82830" y="231758"/>
                  <a:pt x="72195" y="235147"/>
                  <a:pt x="68094" y="243350"/>
                </a:cubicBezTo>
                <a:cubicBezTo>
                  <a:pt x="60844" y="257850"/>
                  <a:pt x="42900" y="318686"/>
                  <a:pt x="38911" y="340626"/>
                </a:cubicBezTo>
                <a:cubicBezTo>
                  <a:pt x="34809" y="363185"/>
                  <a:pt x="33680" y="386237"/>
                  <a:pt x="29183" y="408720"/>
                </a:cubicBezTo>
                <a:cubicBezTo>
                  <a:pt x="27172" y="418775"/>
                  <a:pt x="22273" y="428044"/>
                  <a:pt x="19456" y="437903"/>
                </a:cubicBezTo>
                <a:cubicBezTo>
                  <a:pt x="15783" y="450758"/>
                  <a:pt x="12120" y="463660"/>
                  <a:pt x="9728" y="476814"/>
                </a:cubicBezTo>
                <a:cubicBezTo>
                  <a:pt x="5626" y="499372"/>
                  <a:pt x="3243" y="522209"/>
                  <a:pt x="0" y="544907"/>
                </a:cubicBezTo>
                <a:cubicBezTo>
                  <a:pt x="3243" y="629213"/>
                  <a:pt x="1853" y="713826"/>
                  <a:pt x="9728" y="797826"/>
                </a:cubicBezTo>
                <a:cubicBezTo>
                  <a:pt x="11642" y="818244"/>
                  <a:pt x="24209" y="836297"/>
                  <a:pt x="29183" y="856192"/>
                </a:cubicBezTo>
                <a:cubicBezTo>
                  <a:pt x="32300" y="868661"/>
                  <a:pt x="41661" y="910329"/>
                  <a:pt x="48639" y="924286"/>
                </a:cubicBezTo>
                <a:cubicBezTo>
                  <a:pt x="53867" y="934743"/>
                  <a:pt x="63346" y="942785"/>
                  <a:pt x="68094" y="953469"/>
                </a:cubicBezTo>
                <a:cubicBezTo>
                  <a:pt x="76423" y="972209"/>
                  <a:pt x="81064" y="992380"/>
                  <a:pt x="87549" y="1011835"/>
                </a:cubicBezTo>
                <a:cubicBezTo>
                  <a:pt x="90792" y="1021563"/>
                  <a:pt x="91589" y="1032486"/>
                  <a:pt x="97277" y="1041018"/>
                </a:cubicBezTo>
                <a:cubicBezTo>
                  <a:pt x="103762" y="1050746"/>
                  <a:pt x="111504" y="1059744"/>
                  <a:pt x="116732" y="1070201"/>
                </a:cubicBezTo>
                <a:cubicBezTo>
                  <a:pt x="124905" y="1086547"/>
                  <a:pt x="131513" y="1122710"/>
                  <a:pt x="136188" y="1138294"/>
                </a:cubicBezTo>
                <a:cubicBezTo>
                  <a:pt x="136203" y="1138344"/>
                  <a:pt x="160499" y="1211227"/>
                  <a:pt x="165371" y="1225843"/>
                </a:cubicBezTo>
                <a:cubicBezTo>
                  <a:pt x="165373" y="1225848"/>
                  <a:pt x="184823" y="1284205"/>
                  <a:pt x="184826" y="1284209"/>
                </a:cubicBezTo>
                <a:lnTo>
                  <a:pt x="204281" y="1313392"/>
                </a:lnTo>
                <a:cubicBezTo>
                  <a:pt x="207398" y="1325861"/>
                  <a:pt x="216759" y="1367529"/>
                  <a:pt x="223737" y="1381486"/>
                </a:cubicBezTo>
                <a:cubicBezTo>
                  <a:pt x="228965" y="1391943"/>
                  <a:pt x="238444" y="1399985"/>
                  <a:pt x="243192" y="1410669"/>
                </a:cubicBezTo>
                <a:cubicBezTo>
                  <a:pt x="278960" y="1491147"/>
                  <a:pt x="242147" y="1448536"/>
                  <a:pt x="282103" y="1488490"/>
                </a:cubicBezTo>
                <a:lnTo>
                  <a:pt x="301558" y="1546856"/>
                </a:lnTo>
                <a:cubicBezTo>
                  <a:pt x="304800" y="1556584"/>
                  <a:pt x="304034" y="1568789"/>
                  <a:pt x="311285" y="1576039"/>
                </a:cubicBezTo>
                <a:lnTo>
                  <a:pt x="330741" y="1595494"/>
                </a:lnTo>
                <a:cubicBezTo>
                  <a:pt x="355190" y="1668846"/>
                  <a:pt x="322209" y="1578431"/>
                  <a:pt x="359924" y="1653860"/>
                </a:cubicBezTo>
                <a:cubicBezTo>
                  <a:pt x="364510" y="1663031"/>
                  <a:pt x="364376" y="1674250"/>
                  <a:pt x="369651" y="1683043"/>
                </a:cubicBezTo>
                <a:cubicBezTo>
                  <a:pt x="374370" y="1690908"/>
                  <a:pt x="383604" y="1695162"/>
                  <a:pt x="389107" y="1702499"/>
                </a:cubicBezTo>
                <a:cubicBezTo>
                  <a:pt x="403136" y="1721205"/>
                  <a:pt x="411483" y="1744331"/>
                  <a:pt x="428017" y="1760865"/>
                </a:cubicBezTo>
                <a:cubicBezTo>
                  <a:pt x="444230" y="1777078"/>
                  <a:pt x="463938" y="1790425"/>
                  <a:pt x="476656" y="1809503"/>
                </a:cubicBezTo>
                <a:cubicBezTo>
                  <a:pt x="514125" y="1865707"/>
                  <a:pt x="474854" y="1814907"/>
                  <a:pt x="525294" y="1858141"/>
                </a:cubicBezTo>
                <a:cubicBezTo>
                  <a:pt x="539221" y="1870078"/>
                  <a:pt x="546804" y="1891251"/>
                  <a:pt x="564205" y="1897052"/>
                </a:cubicBezTo>
                <a:cubicBezTo>
                  <a:pt x="637558" y="1921504"/>
                  <a:pt x="547141" y="1888520"/>
                  <a:pt x="622571" y="1926235"/>
                </a:cubicBezTo>
                <a:cubicBezTo>
                  <a:pt x="631742" y="1930821"/>
                  <a:pt x="642329" y="1931924"/>
                  <a:pt x="651754" y="1935963"/>
                </a:cubicBezTo>
                <a:cubicBezTo>
                  <a:pt x="665082" y="1941675"/>
                  <a:pt x="677200" y="1950033"/>
                  <a:pt x="690664" y="1955418"/>
                </a:cubicBezTo>
                <a:cubicBezTo>
                  <a:pt x="726564" y="1969778"/>
                  <a:pt x="759679" y="1979174"/>
                  <a:pt x="797668" y="1984601"/>
                </a:cubicBezTo>
                <a:cubicBezTo>
                  <a:pt x="826735" y="1988753"/>
                  <a:pt x="856034" y="1991086"/>
                  <a:pt x="885217" y="1994328"/>
                </a:cubicBezTo>
                <a:cubicBezTo>
                  <a:pt x="1008434" y="1991086"/>
                  <a:pt x="1131748" y="1990464"/>
                  <a:pt x="1254868" y="1984601"/>
                </a:cubicBezTo>
                <a:cubicBezTo>
                  <a:pt x="1260378" y="1984339"/>
                  <a:pt x="1314342" y="1969934"/>
                  <a:pt x="1322962" y="1965145"/>
                </a:cubicBezTo>
                <a:cubicBezTo>
                  <a:pt x="1343402" y="1953790"/>
                  <a:pt x="1359146" y="1933629"/>
                  <a:pt x="1381328" y="1926235"/>
                </a:cubicBezTo>
                <a:lnTo>
                  <a:pt x="1410511" y="1916507"/>
                </a:lnTo>
                <a:cubicBezTo>
                  <a:pt x="1420239" y="1906779"/>
                  <a:pt x="1428835" y="1895770"/>
                  <a:pt x="1439694" y="1887324"/>
                </a:cubicBezTo>
                <a:cubicBezTo>
                  <a:pt x="1458151" y="1872969"/>
                  <a:pt x="1478605" y="1861384"/>
                  <a:pt x="1498060" y="1848414"/>
                </a:cubicBezTo>
                <a:cubicBezTo>
                  <a:pt x="1507788" y="1841929"/>
                  <a:pt x="1518976" y="1837225"/>
                  <a:pt x="1527243" y="1828958"/>
                </a:cubicBezTo>
                <a:cubicBezTo>
                  <a:pt x="1544773" y="1811428"/>
                  <a:pt x="1561908" y="1790478"/>
                  <a:pt x="1585609" y="1780320"/>
                </a:cubicBezTo>
                <a:cubicBezTo>
                  <a:pt x="1597898" y="1775054"/>
                  <a:pt x="1611550" y="1773835"/>
                  <a:pt x="1624520" y="1770592"/>
                </a:cubicBezTo>
                <a:cubicBezTo>
                  <a:pt x="1634248" y="1764107"/>
                  <a:pt x="1642716" y="1755132"/>
                  <a:pt x="1653703" y="1751137"/>
                </a:cubicBezTo>
                <a:cubicBezTo>
                  <a:pt x="1678832" y="1741999"/>
                  <a:pt x="1731524" y="1731682"/>
                  <a:pt x="1731524" y="1731682"/>
                </a:cubicBezTo>
                <a:cubicBezTo>
                  <a:pt x="1777771" y="1700850"/>
                  <a:pt x="1749614" y="1715924"/>
                  <a:pt x="1819073" y="1692771"/>
                </a:cubicBezTo>
                <a:lnTo>
                  <a:pt x="1877439" y="1673316"/>
                </a:lnTo>
                <a:lnTo>
                  <a:pt x="1945532" y="1663588"/>
                </a:lnTo>
                <a:cubicBezTo>
                  <a:pt x="2013626" y="1666831"/>
                  <a:pt x="2082059" y="1665788"/>
                  <a:pt x="2149813" y="1673316"/>
                </a:cubicBezTo>
                <a:cubicBezTo>
                  <a:pt x="2193717" y="1678194"/>
                  <a:pt x="2232897" y="1706446"/>
                  <a:pt x="2266545" y="1731682"/>
                </a:cubicBezTo>
                <a:cubicBezTo>
                  <a:pt x="2279515" y="1741410"/>
                  <a:pt x="2293146" y="1750314"/>
                  <a:pt x="2305456" y="1760865"/>
                </a:cubicBezTo>
                <a:cubicBezTo>
                  <a:pt x="2315901" y="1769818"/>
                  <a:pt x="2323780" y="1781602"/>
                  <a:pt x="2334639" y="1790048"/>
                </a:cubicBezTo>
                <a:cubicBezTo>
                  <a:pt x="2353096" y="1804403"/>
                  <a:pt x="2393005" y="1828958"/>
                  <a:pt x="2393005" y="1828958"/>
                </a:cubicBezTo>
                <a:cubicBezTo>
                  <a:pt x="2399490" y="1838686"/>
                  <a:pt x="2404852" y="1849264"/>
                  <a:pt x="2412460" y="1858141"/>
                </a:cubicBezTo>
                <a:cubicBezTo>
                  <a:pt x="2424397" y="1872068"/>
                  <a:pt x="2441196" y="1881790"/>
                  <a:pt x="2451371" y="1897052"/>
                </a:cubicBezTo>
                <a:cubicBezTo>
                  <a:pt x="2457856" y="1906780"/>
                  <a:pt x="2462559" y="1917968"/>
                  <a:pt x="2470826" y="1926235"/>
                </a:cubicBezTo>
                <a:cubicBezTo>
                  <a:pt x="2479093" y="1934502"/>
                  <a:pt x="2491028" y="1938206"/>
                  <a:pt x="2500009" y="1945690"/>
                </a:cubicBezTo>
                <a:cubicBezTo>
                  <a:pt x="2532282" y="1972584"/>
                  <a:pt x="2522145" y="1976213"/>
                  <a:pt x="2558375" y="1994328"/>
                </a:cubicBezTo>
                <a:cubicBezTo>
                  <a:pt x="2567546" y="1998914"/>
                  <a:pt x="2578387" y="1999470"/>
                  <a:pt x="2587558" y="2004056"/>
                </a:cubicBezTo>
                <a:cubicBezTo>
                  <a:pt x="2598015" y="2009284"/>
                  <a:pt x="2607612" y="2016208"/>
                  <a:pt x="2616741" y="2023511"/>
                </a:cubicBezTo>
                <a:cubicBezTo>
                  <a:pt x="2623903" y="2029240"/>
                  <a:pt x="2628332" y="2038248"/>
                  <a:pt x="2636196" y="2042967"/>
                </a:cubicBezTo>
                <a:cubicBezTo>
                  <a:pt x="2644989" y="2048243"/>
                  <a:pt x="2655651" y="2049452"/>
                  <a:pt x="2665379" y="2052694"/>
                </a:cubicBezTo>
                <a:cubicBezTo>
                  <a:pt x="2735811" y="2099649"/>
                  <a:pt x="2702831" y="2081148"/>
                  <a:pt x="2762656" y="2111060"/>
                </a:cubicBezTo>
                <a:cubicBezTo>
                  <a:pt x="2800657" y="2149063"/>
                  <a:pt x="2760782" y="2114987"/>
                  <a:pt x="2811294" y="2140243"/>
                </a:cubicBezTo>
                <a:cubicBezTo>
                  <a:pt x="2821751" y="2145472"/>
                  <a:pt x="2829490" y="2155704"/>
                  <a:pt x="2840477" y="2159699"/>
                </a:cubicBezTo>
                <a:cubicBezTo>
                  <a:pt x="2920329" y="2188736"/>
                  <a:pt x="2985704" y="2183367"/>
                  <a:pt x="3073941" y="2188882"/>
                </a:cubicBezTo>
                <a:cubicBezTo>
                  <a:pt x="3142035" y="2185639"/>
                  <a:pt x="3210468" y="2186682"/>
                  <a:pt x="3278222" y="2179154"/>
                </a:cubicBezTo>
                <a:cubicBezTo>
                  <a:pt x="3298604" y="2176889"/>
                  <a:pt x="3317133" y="2166184"/>
                  <a:pt x="3336588" y="2159699"/>
                </a:cubicBezTo>
                <a:lnTo>
                  <a:pt x="3365771" y="2149971"/>
                </a:lnTo>
                <a:cubicBezTo>
                  <a:pt x="3375499" y="2146728"/>
                  <a:pt x="3386422" y="2145931"/>
                  <a:pt x="3394954" y="2140243"/>
                </a:cubicBezTo>
                <a:lnTo>
                  <a:pt x="3424137" y="2120788"/>
                </a:lnTo>
                <a:cubicBezTo>
                  <a:pt x="3437107" y="2101333"/>
                  <a:pt x="3455653" y="2084604"/>
                  <a:pt x="3463047" y="2062422"/>
                </a:cubicBezTo>
                <a:cubicBezTo>
                  <a:pt x="3466290" y="2052694"/>
                  <a:pt x="3467795" y="2042203"/>
                  <a:pt x="3472775" y="2033239"/>
                </a:cubicBezTo>
                <a:cubicBezTo>
                  <a:pt x="3484130" y="2012799"/>
                  <a:pt x="3504291" y="1997055"/>
                  <a:pt x="3511685" y="1974873"/>
                </a:cubicBezTo>
                <a:cubicBezTo>
                  <a:pt x="3514928" y="1965145"/>
                  <a:pt x="3516433" y="1954653"/>
                  <a:pt x="3521413" y="1945690"/>
                </a:cubicBezTo>
                <a:cubicBezTo>
                  <a:pt x="3532769" y="1925250"/>
                  <a:pt x="3560324" y="1887324"/>
                  <a:pt x="3560324" y="1887324"/>
                </a:cubicBezTo>
                <a:lnTo>
                  <a:pt x="3579779" y="1828958"/>
                </a:lnTo>
                <a:cubicBezTo>
                  <a:pt x="3583022" y="1819230"/>
                  <a:pt x="3587496" y="1809830"/>
                  <a:pt x="3589507" y="1799775"/>
                </a:cubicBezTo>
                <a:lnTo>
                  <a:pt x="3599234" y="1751137"/>
                </a:lnTo>
                <a:cubicBezTo>
                  <a:pt x="3595992" y="1692771"/>
                  <a:pt x="3596758" y="1634044"/>
                  <a:pt x="3589507" y="1576039"/>
                </a:cubicBezTo>
                <a:cubicBezTo>
                  <a:pt x="3586963" y="1555690"/>
                  <a:pt x="3576536" y="1537128"/>
                  <a:pt x="3570051" y="1517673"/>
                </a:cubicBezTo>
                <a:lnTo>
                  <a:pt x="3560324" y="1488490"/>
                </a:lnTo>
                <a:cubicBezTo>
                  <a:pt x="3557081" y="1478762"/>
                  <a:pt x="3556284" y="1467839"/>
                  <a:pt x="3550596" y="1459307"/>
                </a:cubicBezTo>
                <a:cubicBezTo>
                  <a:pt x="3544111" y="1449579"/>
                  <a:pt x="3536369" y="1440581"/>
                  <a:pt x="3531141" y="1430124"/>
                </a:cubicBezTo>
                <a:cubicBezTo>
                  <a:pt x="3526555" y="1420953"/>
                  <a:pt x="3526393" y="1409905"/>
                  <a:pt x="3521413" y="1400941"/>
                </a:cubicBezTo>
                <a:cubicBezTo>
                  <a:pt x="3510058" y="1380501"/>
                  <a:pt x="3495473" y="1362030"/>
                  <a:pt x="3482503" y="1342575"/>
                </a:cubicBezTo>
                <a:cubicBezTo>
                  <a:pt x="3460779" y="1309989"/>
                  <a:pt x="3426465" y="1257356"/>
                  <a:pt x="3404681" y="1235571"/>
                </a:cubicBezTo>
                <a:cubicBezTo>
                  <a:pt x="3381983" y="1212873"/>
                  <a:pt x="3354394" y="1194185"/>
                  <a:pt x="3336588" y="1167477"/>
                </a:cubicBezTo>
                <a:cubicBezTo>
                  <a:pt x="3330103" y="1157749"/>
                  <a:pt x="3325399" y="1146561"/>
                  <a:pt x="3317132" y="1138294"/>
                </a:cubicBezTo>
                <a:cubicBezTo>
                  <a:pt x="3308865" y="1130027"/>
                  <a:pt x="3297462" y="1125634"/>
                  <a:pt x="3287949" y="1118839"/>
                </a:cubicBezTo>
                <a:cubicBezTo>
                  <a:pt x="3274756" y="1109416"/>
                  <a:pt x="3261240" y="1100332"/>
                  <a:pt x="3249039" y="1089656"/>
                </a:cubicBezTo>
                <a:cubicBezTo>
                  <a:pt x="3186593" y="1035015"/>
                  <a:pt x="3230034" y="1070764"/>
                  <a:pt x="3190673" y="1021563"/>
                </a:cubicBezTo>
                <a:cubicBezTo>
                  <a:pt x="3156148" y="978407"/>
                  <a:pt x="3175115" y="1025464"/>
                  <a:pt x="3112851" y="963197"/>
                </a:cubicBezTo>
                <a:cubicBezTo>
                  <a:pt x="3086146" y="936490"/>
                  <a:pt x="3102097" y="946641"/>
                  <a:pt x="3064213" y="934014"/>
                </a:cubicBezTo>
                <a:cubicBezTo>
                  <a:pt x="3039470" y="909270"/>
                  <a:pt x="3045110" y="910808"/>
                  <a:pt x="3005847" y="895103"/>
                </a:cubicBezTo>
                <a:cubicBezTo>
                  <a:pt x="2986806" y="887487"/>
                  <a:pt x="2947481" y="875648"/>
                  <a:pt x="2947481" y="875648"/>
                </a:cubicBezTo>
                <a:cubicBezTo>
                  <a:pt x="2911492" y="839657"/>
                  <a:pt x="2935659" y="861282"/>
                  <a:pt x="2869660" y="817282"/>
                </a:cubicBezTo>
                <a:cubicBezTo>
                  <a:pt x="2840346" y="797739"/>
                  <a:pt x="2836131" y="793184"/>
                  <a:pt x="2801566" y="778371"/>
                </a:cubicBezTo>
                <a:cubicBezTo>
                  <a:pt x="2792141" y="774332"/>
                  <a:pt x="2781347" y="773623"/>
                  <a:pt x="2772383" y="768643"/>
                </a:cubicBezTo>
                <a:cubicBezTo>
                  <a:pt x="2677624" y="716000"/>
                  <a:pt x="2751149" y="739016"/>
                  <a:pt x="2675107" y="720005"/>
                </a:cubicBezTo>
                <a:cubicBezTo>
                  <a:pt x="2639117" y="684016"/>
                  <a:pt x="2663282" y="705638"/>
                  <a:pt x="2597285" y="661639"/>
                </a:cubicBezTo>
                <a:lnTo>
                  <a:pt x="2568103" y="642184"/>
                </a:lnTo>
                <a:cubicBezTo>
                  <a:pt x="2558375" y="635699"/>
                  <a:pt x="2550011" y="626425"/>
                  <a:pt x="2538920" y="622728"/>
                </a:cubicBezTo>
                <a:cubicBezTo>
                  <a:pt x="2444995" y="591422"/>
                  <a:pt x="2591012" y="641620"/>
                  <a:pt x="2470826" y="593545"/>
                </a:cubicBezTo>
                <a:cubicBezTo>
                  <a:pt x="2451785" y="585929"/>
                  <a:pt x="2431915" y="580575"/>
                  <a:pt x="2412460" y="574090"/>
                </a:cubicBezTo>
                <a:lnTo>
                  <a:pt x="2383277" y="564363"/>
                </a:lnTo>
                <a:lnTo>
                  <a:pt x="2295728" y="505997"/>
                </a:lnTo>
                <a:cubicBezTo>
                  <a:pt x="2286000" y="499512"/>
                  <a:pt x="2277636" y="490238"/>
                  <a:pt x="2266545" y="486541"/>
                </a:cubicBezTo>
                <a:cubicBezTo>
                  <a:pt x="2224678" y="472586"/>
                  <a:pt x="2247310" y="479301"/>
                  <a:pt x="2198451" y="467086"/>
                </a:cubicBezTo>
                <a:cubicBezTo>
                  <a:pt x="2131554" y="422487"/>
                  <a:pt x="2162268" y="435569"/>
                  <a:pt x="2110903" y="418448"/>
                </a:cubicBezTo>
                <a:cubicBezTo>
                  <a:pt x="2101175" y="411963"/>
                  <a:pt x="2092177" y="404221"/>
                  <a:pt x="2081720" y="398992"/>
                </a:cubicBezTo>
                <a:cubicBezTo>
                  <a:pt x="2072549" y="394406"/>
                  <a:pt x="2061330" y="394540"/>
                  <a:pt x="2052537" y="389265"/>
                </a:cubicBezTo>
                <a:cubicBezTo>
                  <a:pt x="1985772" y="349207"/>
                  <a:pt x="2086567" y="387636"/>
                  <a:pt x="2003898" y="360082"/>
                </a:cubicBezTo>
                <a:cubicBezTo>
                  <a:pt x="1994170" y="353597"/>
                  <a:pt x="1985399" y="345374"/>
                  <a:pt x="1974715" y="340626"/>
                </a:cubicBezTo>
                <a:cubicBezTo>
                  <a:pt x="1955975" y="332297"/>
                  <a:pt x="1933739" y="332040"/>
                  <a:pt x="1916349" y="321171"/>
                </a:cubicBezTo>
                <a:cubicBezTo>
                  <a:pt x="1890409" y="304958"/>
                  <a:pt x="1863980" y="289502"/>
                  <a:pt x="1838528" y="272533"/>
                </a:cubicBezTo>
                <a:cubicBezTo>
                  <a:pt x="1828800" y="266048"/>
                  <a:pt x="1819802" y="258306"/>
                  <a:pt x="1809345" y="253077"/>
                </a:cubicBezTo>
                <a:cubicBezTo>
                  <a:pt x="1800174" y="248491"/>
                  <a:pt x="1789890" y="246592"/>
                  <a:pt x="1780162" y="243350"/>
                </a:cubicBezTo>
                <a:cubicBezTo>
                  <a:pt x="1770434" y="236865"/>
                  <a:pt x="1761663" y="228642"/>
                  <a:pt x="1750979" y="223894"/>
                </a:cubicBezTo>
                <a:cubicBezTo>
                  <a:pt x="1732239" y="215565"/>
                  <a:pt x="1709677" y="215814"/>
                  <a:pt x="1692613" y="204439"/>
                </a:cubicBezTo>
                <a:cubicBezTo>
                  <a:pt x="1636531" y="167051"/>
                  <a:pt x="1690631" y="199421"/>
                  <a:pt x="1634247" y="175256"/>
                </a:cubicBezTo>
                <a:cubicBezTo>
                  <a:pt x="1620919" y="169544"/>
                  <a:pt x="1608665" y="161513"/>
                  <a:pt x="1595337" y="155801"/>
                </a:cubicBezTo>
                <a:cubicBezTo>
                  <a:pt x="1585912" y="151762"/>
                  <a:pt x="1575325" y="150659"/>
                  <a:pt x="1566154" y="146073"/>
                </a:cubicBezTo>
                <a:cubicBezTo>
                  <a:pt x="1555697" y="140845"/>
                  <a:pt x="1547428" y="131846"/>
                  <a:pt x="1536971" y="126618"/>
                </a:cubicBezTo>
                <a:cubicBezTo>
                  <a:pt x="1527800" y="122032"/>
                  <a:pt x="1516959" y="121476"/>
                  <a:pt x="1507788" y="116890"/>
                </a:cubicBezTo>
                <a:cubicBezTo>
                  <a:pt x="1497331" y="111662"/>
                  <a:pt x="1489592" y="101430"/>
                  <a:pt x="1478605" y="97435"/>
                </a:cubicBezTo>
                <a:cubicBezTo>
                  <a:pt x="1371669" y="58550"/>
                  <a:pt x="1434795" y="92559"/>
                  <a:pt x="1361873" y="68252"/>
                </a:cubicBezTo>
                <a:cubicBezTo>
                  <a:pt x="1315619" y="52834"/>
                  <a:pt x="1274536" y="37482"/>
                  <a:pt x="1225685" y="29341"/>
                </a:cubicBezTo>
                <a:cubicBezTo>
                  <a:pt x="1183476" y="22307"/>
                  <a:pt x="1141772" y="14892"/>
                  <a:pt x="1099226" y="9886"/>
                </a:cubicBezTo>
                <a:cubicBezTo>
                  <a:pt x="1066862" y="6078"/>
                  <a:pt x="1034510" y="1460"/>
                  <a:pt x="1001949" y="158"/>
                </a:cubicBezTo>
                <a:cubicBezTo>
                  <a:pt x="953350" y="-1786"/>
                  <a:pt x="912779" y="14750"/>
                  <a:pt x="865762" y="19614"/>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BC791-174B-0842-B23E-788A691D7F9E}"/>
              </a:ext>
            </a:extLst>
          </p:cNvPr>
          <p:cNvSpPr>
            <a:spLocks noGrp="1"/>
          </p:cNvSpPr>
          <p:nvPr>
            <p:ph type="title"/>
          </p:nvPr>
        </p:nvSpPr>
        <p:spPr/>
        <p:txBody>
          <a:bodyPr/>
          <a:lstStyle/>
          <a:p>
            <a:r>
              <a:rPr lang="en-US" sz="3600" i="1" dirty="0">
                <a:solidFill>
                  <a:srgbClr val="FFC000"/>
                </a:solidFill>
              </a:rPr>
              <a:t>Review</a:t>
            </a:r>
            <a:r>
              <a:rPr lang="en-US" dirty="0">
                <a:solidFill>
                  <a:srgbClr val="000000"/>
                </a:solidFill>
              </a:rPr>
              <a:t>  </a:t>
            </a:r>
            <a:r>
              <a:rPr lang="en-US" dirty="0"/>
              <a:t>Why Does Dijkstra’s Work?</a:t>
            </a:r>
          </a:p>
        </p:txBody>
      </p:sp>
      <p:sp>
        <p:nvSpPr>
          <p:cNvPr id="3" name="Content Placeholder 2">
            <a:extLst>
              <a:ext uri="{FF2B5EF4-FFF2-40B4-BE49-F238E27FC236}">
                <a16:creationId xmlns:a16="http://schemas.microsoft.com/office/drawing/2014/main" id="{773E890B-72FC-514E-8075-C4894B82CFBD}"/>
              </a:ext>
            </a:extLst>
          </p:cNvPr>
          <p:cNvSpPr>
            <a:spLocks noGrp="1"/>
          </p:cNvSpPr>
          <p:nvPr>
            <p:ph idx="1"/>
          </p:nvPr>
        </p:nvSpPr>
        <p:spPr>
          <a:xfrm>
            <a:off x="5591665" y="2964111"/>
            <a:ext cx="6150631" cy="3349140"/>
          </a:xfrm>
        </p:spPr>
        <p:txBody>
          <a:bodyPr>
            <a:noAutofit/>
          </a:bodyPr>
          <a:lstStyle/>
          <a:p>
            <a:r>
              <a:rPr lang="en-US" sz="2400" dirty="0"/>
              <a:t>Similar “First Try Phenomenon” to BFS</a:t>
            </a:r>
          </a:p>
          <a:p>
            <a:endParaRPr lang="en-US" sz="2400" dirty="0"/>
          </a:p>
          <a:p>
            <a:r>
              <a:rPr lang="en-US" sz="2400" dirty="0"/>
              <a:t>How can we be sure we won’t find a shorter path to X later?</a:t>
            </a:r>
          </a:p>
          <a:p>
            <a:pPr lvl="1"/>
            <a:r>
              <a:rPr lang="en-US" sz="2000" b="1" dirty="0"/>
              <a:t>Key Intuition</a:t>
            </a:r>
            <a:r>
              <a:rPr lang="en-US" sz="2000" dirty="0"/>
              <a:t>: Dijkstra’s works because:</a:t>
            </a:r>
          </a:p>
          <a:p>
            <a:pPr marL="800100" lvl="1" indent="-342900"/>
            <a:r>
              <a:rPr lang="en-US" sz="1800" dirty="0"/>
              <a:t>IF we always add the closest vertices to “known” first,</a:t>
            </a:r>
          </a:p>
          <a:p>
            <a:pPr marL="800100" lvl="1" indent="-342900"/>
            <a:r>
              <a:rPr lang="en-US" sz="1800" dirty="0">
                <a:sym typeface="Wingdings" pitchFamily="2" charset="2"/>
              </a:rPr>
              <a:t>THEN by the time a vertex is added, any possible relaxing has happened and the path we know is </a:t>
            </a:r>
            <a:r>
              <a:rPr lang="en-US" sz="1800" i="1" dirty="0">
                <a:sym typeface="Wingdings" pitchFamily="2" charset="2"/>
              </a:rPr>
              <a:t>always the shortest</a:t>
            </a:r>
            <a:r>
              <a:rPr lang="en-US" sz="1800" dirty="0">
                <a:sym typeface="Wingdings" pitchFamily="2" charset="2"/>
              </a:rPr>
              <a:t>!</a:t>
            </a:r>
            <a:endParaRPr lang="en-US" sz="1800" dirty="0"/>
          </a:p>
        </p:txBody>
      </p:sp>
      <p:sp>
        <p:nvSpPr>
          <p:cNvPr id="4" name="Rectangle 3">
            <a:extLst>
              <a:ext uri="{FF2B5EF4-FFF2-40B4-BE49-F238E27FC236}">
                <a16:creationId xmlns:a16="http://schemas.microsoft.com/office/drawing/2014/main" id="{22807A21-037E-CA46-A3A8-3EDD086F37C3}"/>
              </a:ext>
            </a:extLst>
          </p:cNvPr>
          <p:cNvSpPr/>
          <p:nvPr/>
        </p:nvSpPr>
        <p:spPr>
          <a:xfrm>
            <a:off x="6213444" y="1627198"/>
            <a:ext cx="5014907" cy="11861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Dijkstra’s Algorithm Invariant</a:t>
            </a:r>
          </a:p>
          <a:p>
            <a:pPr marL="349250">
              <a:tabLst>
                <a:tab pos="336550" algn="l"/>
              </a:tabLst>
            </a:pPr>
            <a:r>
              <a:rPr lang="en-US" dirty="0"/>
              <a:t>All vertices in the “known” set have the correct shortest path</a:t>
            </a:r>
          </a:p>
        </p:txBody>
      </p:sp>
      <p:sp>
        <p:nvSpPr>
          <p:cNvPr id="5" name="Rectangle 4">
            <a:extLst>
              <a:ext uri="{FF2B5EF4-FFF2-40B4-BE49-F238E27FC236}">
                <a16:creationId xmlns:a16="http://schemas.microsoft.com/office/drawing/2014/main" id="{EE736AFC-A88A-1D49-8227-C7BB45B25A6D}"/>
              </a:ext>
            </a:extLst>
          </p:cNvPr>
          <p:cNvSpPr/>
          <p:nvPr/>
        </p:nvSpPr>
        <p:spPr>
          <a:xfrm rot="16200000">
            <a:off x="5347238" y="1947141"/>
            <a:ext cx="1186150" cy="546265"/>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100" dirty="0"/>
              <a:t>INVARIANT</a:t>
            </a:r>
          </a:p>
        </p:txBody>
      </p:sp>
      <p:sp>
        <p:nvSpPr>
          <p:cNvPr id="15" name="Google Shape;752;p43">
            <a:extLst>
              <a:ext uri="{FF2B5EF4-FFF2-40B4-BE49-F238E27FC236}">
                <a16:creationId xmlns:a16="http://schemas.microsoft.com/office/drawing/2014/main" id="{4A8FC290-A399-1E45-AD5D-72AB522EF2E9}"/>
              </a:ext>
            </a:extLst>
          </p:cNvPr>
          <p:cNvSpPr/>
          <p:nvPr/>
        </p:nvSpPr>
        <p:spPr>
          <a:xfrm>
            <a:off x="2358560" y="4010059"/>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133" dirty="0">
                <a:latin typeface="Calibri" panose="020F0502020204030204" pitchFamily="34" charset="0"/>
                <a:cs typeface="Calibri" panose="020F0502020204030204" pitchFamily="34" charset="0"/>
              </a:rPr>
              <a:t>X</a:t>
            </a:r>
            <a:endParaRPr sz="2133"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28C49C6-0FBA-694F-9A22-702E00CB24C5}"/>
              </a:ext>
            </a:extLst>
          </p:cNvPr>
          <p:cNvSpPr txBox="1"/>
          <p:nvPr/>
        </p:nvSpPr>
        <p:spPr>
          <a:xfrm>
            <a:off x="1424093" y="2247379"/>
            <a:ext cx="1042658" cy="369332"/>
          </a:xfrm>
          <a:prstGeom prst="rect">
            <a:avLst/>
          </a:prstGeom>
          <a:noFill/>
        </p:spPr>
        <p:txBody>
          <a:bodyPr wrap="none" rtlCol="0">
            <a:spAutoFit/>
          </a:bodyPr>
          <a:lstStyle/>
          <a:p>
            <a:r>
              <a:rPr lang="en-US" b="1" spc="100" dirty="0">
                <a:solidFill>
                  <a:schemeClr val="accent6"/>
                </a:solidFill>
              </a:rPr>
              <a:t>KNOWN</a:t>
            </a:r>
          </a:p>
        </p:txBody>
      </p:sp>
      <p:sp>
        <p:nvSpPr>
          <p:cNvPr id="26" name="Text Box 47">
            <a:extLst>
              <a:ext uri="{FF2B5EF4-FFF2-40B4-BE49-F238E27FC236}">
                <a16:creationId xmlns:a16="http://schemas.microsoft.com/office/drawing/2014/main" id="{BCD3E982-9191-BF42-B769-D0DBDCD433F4}"/>
              </a:ext>
            </a:extLst>
          </p:cNvPr>
          <p:cNvSpPr txBox="1">
            <a:spLocks noChangeArrowheads="1"/>
          </p:cNvSpPr>
          <p:nvPr>
            <p:custDataLst>
              <p:tags r:id="rId1"/>
            </p:custDataLst>
          </p:nvPr>
        </p:nvSpPr>
        <p:spPr bwMode="auto">
          <a:xfrm>
            <a:off x="2602304" y="3677968"/>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7??</a:t>
            </a:r>
            <a:endParaRPr lang="en-US" sz="2000" dirty="0">
              <a:solidFill>
                <a:srgbClr val="FF0000"/>
              </a:solidFill>
              <a:latin typeface="Calibri" panose="020F0502020204030204" pitchFamily="34" charset="0"/>
              <a:cs typeface="Calibri" panose="020F0502020204030204" pitchFamily="34" charset="0"/>
            </a:endParaRPr>
          </a:p>
        </p:txBody>
      </p:sp>
      <p:sp>
        <p:nvSpPr>
          <p:cNvPr id="29" name="Text Box 54">
            <a:extLst>
              <a:ext uri="{FF2B5EF4-FFF2-40B4-BE49-F238E27FC236}">
                <a16:creationId xmlns:a16="http://schemas.microsoft.com/office/drawing/2014/main" id="{B7ACE27B-7407-1E49-8CBD-D6154157CF5D}"/>
              </a:ext>
            </a:extLst>
          </p:cNvPr>
          <p:cNvSpPr txBox="1">
            <a:spLocks noChangeArrowheads="1"/>
          </p:cNvSpPr>
          <p:nvPr>
            <p:custDataLst>
              <p:tags r:id="rId2"/>
            </p:custDataLst>
          </p:nvPr>
        </p:nvSpPr>
        <p:spPr bwMode="auto">
          <a:xfrm>
            <a:off x="2416153" y="3198167"/>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3</a:t>
            </a:r>
          </a:p>
        </p:txBody>
      </p:sp>
      <p:sp>
        <p:nvSpPr>
          <p:cNvPr id="30" name="Text Box 54">
            <a:extLst>
              <a:ext uri="{FF2B5EF4-FFF2-40B4-BE49-F238E27FC236}">
                <a16:creationId xmlns:a16="http://schemas.microsoft.com/office/drawing/2014/main" id="{5A0C4C4F-583B-7B4F-926B-6BDACA7F4B79}"/>
              </a:ext>
            </a:extLst>
          </p:cNvPr>
          <p:cNvSpPr txBox="1">
            <a:spLocks noChangeArrowheads="1"/>
          </p:cNvSpPr>
          <p:nvPr>
            <p:custDataLst>
              <p:tags r:id="rId3"/>
            </p:custDataLst>
          </p:nvPr>
        </p:nvSpPr>
        <p:spPr bwMode="auto">
          <a:xfrm>
            <a:off x="3214521" y="2628611"/>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1</a:t>
            </a:r>
          </a:p>
        </p:txBody>
      </p:sp>
      <p:cxnSp>
        <p:nvCxnSpPr>
          <p:cNvPr id="32" name="AutoShape 32">
            <a:extLst>
              <a:ext uri="{FF2B5EF4-FFF2-40B4-BE49-F238E27FC236}">
                <a16:creationId xmlns:a16="http://schemas.microsoft.com/office/drawing/2014/main" id="{2C03EB4C-4DF3-EE4F-A552-74FE74667D06}"/>
              </a:ext>
            </a:extLst>
          </p:cNvPr>
          <p:cNvCxnSpPr>
            <a:cxnSpLocks noChangeShapeType="1"/>
            <a:stCxn id="59" idx="2"/>
            <a:endCxn id="15" idx="0"/>
          </p:cNvCxnSpPr>
          <p:nvPr>
            <p:custDataLst>
              <p:tags r:id="rId4"/>
            </p:custDataLst>
          </p:nvPr>
        </p:nvCxnSpPr>
        <p:spPr bwMode="auto">
          <a:xfrm>
            <a:off x="2373038" y="2981949"/>
            <a:ext cx="197122" cy="1028110"/>
          </a:xfrm>
          <a:prstGeom prst="straightConnector1">
            <a:avLst/>
          </a:prstGeom>
          <a:noFill/>
          <a:ln w="9525">
            <a:solidFill>
              <a:schemeClr val="tx1"/>
            </a:solidFill>
            <a:round/>
            <a:headEnd/>
            <a:tailEnd type="triangle" w="med" len="med"/>
          </a:ln>
        </p:spPr>
      </p:cxnSp>
      <p:sp>
        <p:nvSpPr>
          <p:cNvPr id="37" name="Google Shape;752;p43">
            <a:extLst>
              <a:ext uri="{FF2B5EF4-FFF2-40B4-BE49-F238E27FC236}">
                <a16:creationId xmlns:a16="http://schemas.microsoft.com/office/drawing/2014/main" id="{1F5309C3-1849-0D4A-9B39-18D682EF1E3A}"/>
              </a:ext>
            </a:extLst>
          </p:cNvPr>
          <p:cNvSpPr/>
          <p:nvPr/>
        </p:nvSpPr>
        <p:spPr>
          <a:xfrm>
            <a:off x="3762790" y="3189164"/>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133" dirty="0">
                <a:latin typeface="Calibri" panose="020F0502020204030204" pitchFamily="34" charset="0"/>
                <a:cs typeface="Calibri" panose="020F0502020204030204" pitchFamily="34" charset="0"/>
              </a:rPr>
              <a:t>A</a:t>
            </a:r>
            <a:endParaRPr sz="2133" dirty="0">
              <a:latin typeface="Calibri" panose="020F0502020204030204" pitchFamily="34" charset="0"/>
              <a:cs typeface="Calibri" panose="020F0502020204030204" pitchFamily="34" charset="0"/>
            </a:endParaRPr>
          </a:p>
        </p:txBody>
      </p:sp>
      <p:cxnSp>
        <p:nvCxnSpPr>
          <p:cNvPr id="45" name="AutoShape 32">
            <a:extLst>
              <a:ext uri="{FF2B5EF4-FFF2-40B4-BE49-F238E27FC236}">
                <a16:creationId xmlns:a16="http://schemas.microsoft.com/office/drawing/2014/main" id="{BCE77C57-E868-C343-AB2C-C1393A437080}"/>
              </a:ext>
            </a:extLst>
          </p:cNvPr>
          <p:cNvCxnSpPr>
            <a:cxnSpLocks noChangeShapeType="1"/>
            <a:stCxn id="59" idx="3"/>
            <a:endCxn id="37" idx="0"/>
          </p:cNvCxnSpPr>
          <p:nvPr>
            <p:custDataLst>
              <p:tags r:id="rId5"/>
            </p:custDataLst>
          </p:nvPr>
        </p:nvCxnSpPr>
        <p:spPr bwMode="auto">
          <a:xfrm>
            <a:off x="2584638" y="2813349"/>
            <a:ext cx="1389752" cy="375815"/>
          </a:xfrm>
          <a:prstGeom prst="straightConnector1">
            <a:avLst/>
          </a:prstGeom>
          <a:noFill/>
          <a:ln w="9525">
            <a:solidFill>
              <a:schemeClr val="tx1"/>
            </a:solidFill>
            <a:round/>
            <a:headEnd/>
            <a:tailEnd type="triangle" w="med" len="med"/>
          </a:ln>
        </p:spPr>
      </p:cxnSp>
      <p:cxnSp>
        <p:nvCxnSpPr>
          <p:cNvPr id="51" name="AutoShape 32">
            <a:extLst>
              <a:ext uri="{FF2B5EF4-FFF2-40B4-BE49-F238E27FC236}">
                <a16:creationId xmlns:a16="http://schemas.microsoft.com/office/drawing/2014/main" id="{8D07B29F-F59D-2543-8636-B6EB9BBB1CC2}"/>
              </a:ext>
            </a:extLst>
          </p:cNvPr>
          <p:cNvCxnSpPr>
            <a:cxnSpLocks noChangeShapeType="1"/>
            <a:stCxn id="37" idx="2"/>
            <a:endCxn id="15" idx="3"/>
          </p:cNvCxnSpPr>
          <p:nvPr>
            <p:custDataLst>
              <p:tags r:id="rId6"/>
            </p:custDataLst>
          </p:nvPr>
        </p:nvCxnSpPr>
        <p:spPr bwMode="auto">
          <a:xfrm flipH="1">
            <a:off x="2781760" y="3526364"/>
            <a:ext cx="1192630" cy="652295"/>
          </a:xfrm>
          <a:prstGeom prst="straightConnector1">
            <a:avLst/>
          </a:prstGeom>
          <a:noFill/>
          <a:ln w="9525">
            <a:solidFill>
              <a:schemeClr val="tx1"/>
            </a:solidFill>
            <a:round/>
            <a:headEnd/>
            <a:tailEnd type="triangle" w="med" len="med"/>
          </a:ln>
        </p:spPr>
      </p:cxnSp>
      <p:sp>
        <p:nvSpPr>
          <p:cNvPr id="58" name="Text Box 54">
            <a:extLst>
              <a:ext uri="{FF2B5EF4-FFF2-40B4-BE49-F238E27FC236}">
                <a16:creationId xmlns:a16="http://schemas.microsoft.com/office/drawing/2014/main" id="{5B1FC8FD-9A33-0B40-9831-859B9F244C72}"/>
              </a:ext>
            </a:extLst>
          </p:cNvPr>
          <p:cNvSpPr txBox="1">
            <a:spLocks noChangeArrowheads="1"/>
          </p:cNvSpPr>
          <p:nvPr>
            <p:custDataLst>
              <p:tags r:id="rId7"/>
            </p:custDataLst>
          </p:nvPr>
        </p:nvSpPr>
        <p:spPr bwMode="auto">
          <a:xfrm>
            <a:off x="3365381" y="3725148"/>
            <a:ext cx="34015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1</a:t>
            </a:r>
          </a:p>
        </p:txBody>
      </p:sp>
      <p:sp>
        <p:nvSpPr>
          <p:cNvPr id="59" name="Google Shape;752;p43">
            <a:extLst>
              <a:ext uri="{FF2B5EF4-FFF2-40B4-BE49-F238E27FC236}">
                <a16:creationId xmlns:a16="http://schemas.microsoft.com/office/drawing/2014/main" id="{F5A96F77-9451-574B-9430-A45E148FFD16}"/>
              </a:ext>
            </a:extLst>
          </p:cNvPr>
          <p:cNvSpPr/>
          <p:nvPr/>
        </p:nvSpPr>
        <p:spPr>
          <a:xfrm>
            <a:off x="2161438" y="2644749"/>
            <a:ext cx="423200" cy="3372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133" dirty="0">
              <a:latin typeface="Calibri" panose="020F0502020204030204" pitchFamily="34" charset="0"/>
              <a:cs typeface="Calibri" panose="020F0502020204030204" pitchFamily="34" charset="0"/>
            </a:endParaRPr>
          </a:p>
        </p:txBody>
      </p:sp>
      <p:sp>
        <p:nvSpPr>
          <p:cNvPr id="64" name="Text Box 47">
            <a:extLst>
              <a:ext uri="{FF2B5EF4-FFF2-40B4-BE49-F238E27FC236}">
                <a16:creationId xmlns:a16="http://schemas.microsoft.com/office/drawing/2014/main" id="{7BF58D7B-071C-BB4C-9A77-990F10A406C4}"/>
              </a:ext>
            </a:extLst>
          </p:cNvPr>
          <p:cNvSpPr txBox="1">
            <a:spLocks noChangeArrowheads="1"/>
          </p:cNvSpPr>
          <p:nvPr>
            <p:custDataLst>
              <p:tags r:id="rId8"/>
            </p:custDataLst>
          </p:nvPr>
        </p:nvSpPr>
        <p:spPr bwMode="auto">
          <a:xfrm>
            <a:off x="2449309" y="2311487"/>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5</a:t>
            </a:r>
            <a:endParaRPr lang="en-US" sz="2000" dirty="0">
              <a:solidFill>
                <a:srgbClr val="FF0000"/>
              </a:solidFill>
              <a:latin typeface="Calibri" panose="020F0502020204030204" pitchFamily="34" charset="0"/>
              <a:cs typeface="Calibri" panose="020F0502020204030204" pitchFamily="34" charset="0"/>
            </a:endParaRPr>
          </a:p>
        </p:txBody>
      </p:sp>
      <p:sp>
        <p:nvSpPr>
          <p:cNvPr id="65" name="Text Box 47">
            <a:extLst>
              <a:ext uri="{FF2B5EF4-FFF2-40B4-BE49-F238E27FC236}">
                <a16:creationId xmlns:a16="http://schemas.microsoft.com/office/drawing/2014/main" id="{1F80B96F-60B6-EC44-B650-0B23AA7DD8D7}"/>
              </a:ext>
            </a:extLst>
          </p:cNvPr>
          <p:cNvSpPr txBox="1">
            <a:spLocks noChangeArrowheads="1"/>
          </p:cNvSpPr>
          <p:nvPr>
            <p:custDataLst>
              <p:tags r:id="rId9"/>
            </p:custDataLst>
          </p:nvPr>
        </p:nvSpPr>
        <p:spPr bwMode="auto">
          <a:xfrm>
            <a:off x="4040322" y="2861637"/>
            <a:ext cx="494226" cy="338554"/>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sym typeface="Calibri"/>
              </a:rPr>
              <a:t>6</a:t>
            </a:r>
            <a:endParaRPr lang="en-US" sz="2000" dirty="0">
              <a:solidFill>
                <a:srgbClr val="FF0000"/>
              </a:solidFill>
              <a:latin typeface="Calibri" panose="020F0502020204030204" pitchFamily="34" charset="0"/>
              <a:cs typeface="Calibri" panose="020F0502020204030204" pitchFamily="34" charset="0"/>
            </a:endParaRPr>
          </a:p>
        </p:txBody>
      </p:sp>
      <p:sp>
        <p:nvSpPr>
          <p:cNvPr id="66" name="Content Placeholder 2">
            <a:extLst>
              <a:ext uri="{FF2B5EF4-FFF2-40B4-BE49-F238E27FC236}">
                <a16:creationId xmlns:a16="http://schemas.microsoft.com/office/drawing/2014/main" id="{60EEC5DD-F3FD-2344-8058-5306AB663C39}"/>
              </a:ext>
            </a:extLst>
          </p:cNvPr>
          <p:cNvSpPr txBox="1">
            <a:spLocks/>
          </p:cNvSpPr>
          <p:nvPr/>
        </p:nvSpPr>
        <p:spPr>
          <a:xfrm>
            <a:off x="233573" y="4697486"/>
            <a:ext cx="5045476" cy="18170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Example</a:t>
            </a:r>
            <a:r>
              <a:rPr lang="en-US" sz="2400" dirty="0"/>
              <a:t>:</a:t>
            </a:r>
          </a:p>
          <a:p>
            <a:r>
              <a:rPr lang="en-US" sz="2400" dirty="0"/>
              <a:t>We’re about to add X to the known set</a:t>
            </a:r>
          </a:p>
          <a:p>
            <a:r>
              <a:rPr lang="en-US" sz="2400" dirty="0"/>
              <a:t>But how can we be sure we won’t later find a path through some node A that is shorter to X?</a:t>
            </a:r>
          </a:p>
          <a:p>
            <a:r>
              <a:rPr lang="en-US" sz="2400" dirty="0"/>
              <a:t>Because </a:t>
            </a:r>
            <a:r>
              <a:rPr lang="en-US" sz="2400" i="1" dirty="0"/>
              <a:t>if we could, Dijkstra’s would explore A first</a:t>
            </a:r>
            <a:endParaRPr lang="en-US" sz="2000" i="1" dirty="0"/>
          </a:p>
        </p:txBody>
      </p:sp>
      <p:sp>
        <p:nvSpPr>
          <p:cNvPr id="22" name="Down Arrow 21">
            <a:extLst>
              <a:ext uri="{FF2B5EF4-FFF2-40B4-BE49-F238E27FC236}">
                <a16:creationId xmlns:a16="http://schemas.microsoft.com/office/drawing/2014/main" id="{C68057D7-C42C-DA49-BC0A-B494E0C25C2C}"/>
              </a:ext>
            </a:extLst>
          </p:cNvPr>
          <p:cNvSpPr/>
          <p:nvPr/>
        </p:nvSpPr>
        <p:spPr>
          <a:xfrm>
            <a:off x="8440736" y="3423634"/>
            <a:ext cx="452487" cy="49503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63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DC2D-BADB-7645-B6BE-8284051B710A}"/>
              </a:ext>
            </a:extLst>
          </p:cNvPr>
          <p:cNvSpPr>
            <a:spLocks noGrp="1"/>
          </p:cNvSpPr>
          <p:nvPr>
            <p:ph type="title"/>
          </p:nvPr>
        </p:nvSpPr>
        <p:spPr/>
        <p:txBody>
          <a:bodyPr/>
          <a:lstStyle/>
          <a:p>
            <a:r>
              <a:rPr lang="en-US" dirty="0"/>
              <a:t>Implementing Dijkstra’s</a:t>
            </a:r>
          </a:p>
        </p:txBody>
      </p:sp>
      <p:sp>
        <p:nvSpPr>
          <p:cNvPr id="3" name="Content Placeholder 2">
            <a:extLst>
              <a:ext uri="{FF2B5EF4-FFF2-40B4-BE49-F238E27FC236}">
                <a16:creationId xmlns:a16="http://schemas.microsoft.com/office/drawing/2014/main" id="{B6B4623C-0047-204C-A1D3-F8AB533C02ED}"/>
              </a:ext>
            </a:extLst>
          </p:cNvPr>
          <p:cNvSpPr>
            <a:spLocks noGrp="1"/>
          </p:cNvSpPr>
          <p:nvPr>
            <p:ph idx="1"/>
          </p:nvPr>
        </p:nvSpPr>
        <p:spPr>
          <a:xfrm>
            <a:off x="476656" y="1371600"/>
            <a:ext cx="10877144" cy="762635"/>
          </a:xfrm>
        </p:spPr>
        <p:txBody>
          <a:bodyPr>
            <a:normAutofit/>
          </a:bodyPr>
          <a:lstStyle/>
          <a:p>
            <a:r>
              <a:rPr lang="en-US" dirty="0"/>
              <a:t>How do we implement “let u be the closest unknown vertex”?</a:t>
            </a:r>
            <a:br>
              <a:rPr lang="en-US" dirty="0"/>
            </a:br>
            <a:endParaRPr lang="en-US" dirty="0"/>
          </a:p>
        </p:txBody>
      </p:sp>
      <p:sp>
        <p:nvSpPr>
          <p:cNvPr id="4" name="Content Placeholder 2">
            <a:extLst>
              <a:ext uri="{FF2B5EF4-FFF2-40B4-BE49-F238E27FC236}">
                <a16:creationId xmlns:a16="http://schemas.microsoft.com/office/drawing/2014/main" id="{DBC1910A-7F9F-2E46-94E7-204CFA89CE38}"/>
              </a:ext>
            </a:extLst>
          </p:cNvPr>
          <p:cNvSpPr txBox="1">
            <a:spLocks/>
          </p:cNvSpPr>
          <p:nvPr/>
        </p:nvSpPr>
        <p:spPr bwMode="auto">
          <a:xfrm>
            <a:off x="4230403" y="2250897"/>
            <a:ext cx="7629234" cy="4140725"/>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dirty="0" err="1">
                <a:latin typeface="Consolas" panose="020B0609020204030204" pitchFamily="49" charset="0"/>
                <a:cs typeface="Consolas" panose="020B0609020204030204" pitchFamily="49" charset="0"/>
              </a:rPr>
              <a:t>dijkstraShortestPath</a:t>
            </a:r>
            <a:r>
              <a:rPr lang="en-US" b="0" dirty="0">
                <a:latin typeface="Consolas" panose="020B0609020204030204" pitchFamily="49" charset="0"/>
                <a:cs typeface="Consolas" panose="020B0609020204030204" pitchFamily="49" charset="0"/>
              </a:rPr>
              <a:t>(</a:t>
            </a:r>
            <a:r>
              <a:rPr lang="en-US" b="0" dirty="0">
                <a:solidFill>
                  <a:schemeClr val="accent3"/>
                </a:solidFill>
                <a:latin typeface="Consolas" panose="020B0609020204030204" pitchFamily="49" charset="0"/>
                <a:cs typeface="Consolas" panose="020B0609020204030204" pitchFamily="49" charset="0"/>
              </a:rPr>
              <a:t>G</a:t>
            </a:r>
            <a:r>
              <a:rPr lang="en-US" b="0" dirty="0">
                <a:latin typeface="Consolas" panose="020B0609020204030204" pitchFamily="49" charset="0"/>
                <a:cs typeface="Consolas" panose="020B0609020204030204" pitchFamily="49" charset="0"/>
              </a:rPr>
              <a:t> graph, </a:t>
            </a:r>
            <a:r>
              <a:rPr lang="en-US" b="0" dirty="0">
                <a:solidFill>
                  <a:schemeClr val="accent3"/>
                </a:solidFill>
                <a:latin typeface="Consolas" panose="020B0609020204030204" pitchFamily="49" charset="0"/>
                <a:cs typeface="Consolas" panose="020B0609020204030204" pitchFamily="49" charset="0"/>
              </a:rPr>
              <a:t>V </a:t>
            </a:r>
            <a:r>
              <a:rPr lang="en-US" b="0" dirty="0">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3"/>
                </a:solidFill>
                <a:latin typeface="Consolas" panose="020B0609020204030204" pitchFamily="49" charset="0"/>
                <a:cs typeface="Consolas" panose="020B0609020204030204" pitchFamily="49" charset="0"/>
              </a:rPr>
              <a:t>Set</a:t>
            </a:r>
            <a:r>
              <a:rPr lang="en-US" b="0" dirty="0">
                <a:latin typeface="Consolas" panose="020B0609020204030204" pitchFamily="49" charset="0"/>
                <a:cs typeface="Consolas" panose="020B0609020204030204" pitchFamily="49" charset="0"/>
              </a:rPr>
              <a:t> known; </a:t>
            </a:r>
            <a:r>
              <a:rPr lang="en-US" b="0" dirty="0">
                <a:solidFill>
                  <a:schemeClr val="accent3"/>
                </a:solidFill>
                <a:latin typeface="Consolas" panose="020B0609020204030204" pitchFamily="49" charset="0"/>
                <a:cs typeface="Consolas" panose="020B0609020204030204" pitchFamily="49" charset="0"/>
              </a:rPr>
              <a:t>Map</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edgeTo</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distTo</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initialize </a:t>
            </a:r>
            <a:r>
              <a:rPr lang="en-US" b="0" dirty="0" err="1">
                <a:latin typeface="Consolas" panose="020B0609020204030204" pitchFamily="49" charset="0"/>
                <a:cs typeface="Consolas" panose="020B0609020204030204" pitchFamily="49" charset="0"/>
              </a:rPr>
              <a:t>distTo</a:t>
            </a:r>
            <a:r>
              <a:rPr lang="en-US" b="0" dirty="0">
                <a:latin typeface="Consolas" panose="020B0609020204030204" pitchFamily="49" charset="0"/>
                <a:cs typeface="Consolas" panose="020B0609020204030204" pitchFamily="49" charset="0"/>
              </a:rPr>
              <a:t> with all nodes mapped to ∞, except start to 0</a:t>
            </a:r>
          </a:p>
          <a:p>
            <a:pPr marL="0" indent="0">
              <a:lnSpc>
                <a:spcPct val="120000"/>
              </a:lnSpc>
              <a:spcBef>
                <a:spcPts val="0"/>
              </a:spcBef>
              <a:spcAft>
                <a:spcPts val="0"/>
              </a:spcAft>
              <a:buNone/>
            </a:pPr>
            <a:endParaRPr lang="en-US"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while</a:t>
            </a:r>
            <a:r>
              <a:rPr lang="en-US" b="0" dirty="0">
                <a:latin typeface="Consolas" panose="020B0609020204030204" pitchFamily="49" charset="0"/>
                <a:cs typeface="Consolas" panose="020B0609020204030204" pitchFamily="49" charset="0"/>
              </a:rPr>
              <a:t> (there are unknown vertices):</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highlight>
                  <a:srgbClr val="5EE1B2"/>
                </a:highlight>
                <a:latin typeface="Consolas" panose="020B0609020204030204" pitchFamily="49" charset="0"/>
                <a:cs typeface="Consolas" panose="020B0609020204030204" pitchFamily="49" charset="0"/>
              </a:rPr>
              <a:t>let u be the closest unknown vertex</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known.</a:t>
            </a:r>
            <a:r>
              <a:rPr lang="en-US" dirty="0" err="1">
                <a:latin typeface="Consolas" panose="020B0609020204030204" pitchFamily="49" charset="0"/>
                <a:cs typeface="Consolas" panose="020B0609020204030204" pitchFamily="49" charset="0"/>
              </a:rPr>
              <a:t>add</a:t>
            </a:r>
            <a:r>
              <a:rPr lang="en-US" b="0" dirty="0">
                <a:latin typeface="Consolas" panose="020B0609020204030204" pitchFamily="49" charset="0"/>
                <a:cs typeface="Consolas" panose="020B0609020204030204" pitchFamily="49" charset="0"/>
              </a:rPr>
              <a:t>(u)</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for</a:t>
            </a:r>
            <a:r>
              <a:rPr lang="en-US" b="0" dirty="0">
                <a:latin typeface="Consolas" panose="020B0609020204030204" pitchFamily="49" charset="0"/>
                <a:cs typeface="Consolas" panose="020B0609020204030204" pitchFamily="49" charset="0"/>
              </a:rPr>
              <a:t> each edge (</a:t>
            </a:r>
            <a:r>
              <a:rPr lang="en-US" b="0" dirty="0" err="1">
                <a:latin typeface="Consolas" panose="020B0609020204030204" pitchFamily="49" charset="0"/>
                <a:cs typeface="Consolas" panose="020B0609020204030204" pitchFamily="49" charset="0"/>
              </a:rPr>
              <a:t>u,v</a:t>
            </a:r>
            <a:r>
              <a:rPr lang="en-US" b="0" dirty="0">
                <a:latin typeface="Consolas" panose="020B0609020204030204" pitchFamily="49" charset="0"/>
                <a:cs typeface="Consolas" panose="020B0609020204030204" pitchFamily="49" charset="0"/>
              </a:rPr>
              <a:t>) to unknown v with weight w:</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oldDist</a:t>
            </a:r>
            <a:r>
              <a:rPr lang="en-US" b="0" dirty="0">
                <a:latin typeface="Consolas" panose="020B0609020204030204" pitchFamily="49" charset="0"/>
                <a:cs typeface="Consolas" panose="020B0609020204030204" pitchFamily="49" charset="0"/>
              </a:rPr>
              <a:t> =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get</a:t>
            </a:r>
            <a:r>
              <a:rPr lang="en-US" b="0" dirty="0">
                <a:latin typeface="Consolas" panose="020B0609020204030204" pitchFamily="49" charset="0"/>
                <a:cs typeface="Consolas" panose="020B0609020204030204" pitchFamily="49" charset="0"/>
              </a:rPr>
              <a:t>(v)      </a:t>
            </a:r>
            <a:r>
              <a:rPr lang="en-US" b="0" dirty="0">
                <a:solidFill>
                  <a:schemeClr val="tx2">
                    <a:lumMod val="60000"/>
                    <a:lumOff val="40000"/>
                  </a:schemeClr>
                </a:solidFill>
                <a:latin typeface="Consolas" panose="020B0609020204030204" pitchFamily="49" charset="0"/>
                <a:cs typeface="Consolas" panose="020B0609020204030204" pitchFamily="49" charset="0"/>
              </a:rPr>
              <a:t>// previous best path to v</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 =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get</a:t>
            </a:r>
            <a:r>
              <a:rPr lang="en-US" b="0" dirty="0">
                <a:latin typeface="Consolas" panose="020B0609020204030204" pitchFamily="49" charset="0"/>
                <a:cs typeface="Consolas" panose="020B0609020204030204" pitchFamily="49" charset="0"/>
              </a:rPr>
              <a:t>(u) + w  </a:t>
            </a:r>
            <a:r>
              <a:rPr lang="en-US" b="0" dirty="0">
                <a:solidFill>
                  <a:schemeClr val="tx2">
                    <a:lumMod val="60000"/>
                    <a:lumOff val="40000"/>
                  </a:schemeClr>
                </a:solidFill>
                <a:latin typeface="Consolas" panose="020B0609020204030204" pitchFamily="49" charset="0"/>
                <a:cs typeface="Consolas" panose="020B0609020204030204" pitchFamily="49" charset="0"/>
              </a:rPr>
              <a:t>// what if we went through u?</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a:solidFill>
                  <a:schemeClr val="accent2"/>
                </a:solidFill>
                <a:latin typeface="Consolas" panose="020B0609020204030204" pitchFamily="49" charset="0"/>
                <a:cs typeface="Consolas" panose="020B0609020204030204" pitchFamily="49" charset="0"/>
              </a:rPr>
              <a:t>if</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 &lt; </a:t>
            </a:r>
            <a:r>
              <a:rPr lang="en-US" b="0" dirty="0" err="1">
                <a:latin typeface="Consolas" panose="020B0609020204030204" pitchFamily="49" charset="0"/>
                <a:cs typeface="Consolas" panose="020B0609020204030204" pitchFamily="49" charset="0"/>
              </a:rPr>
              <a:t>oldDist</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distTo.</a:t>
            </a:r>
            <a:r>
              <a:rPr lang="en-US" dirty="0" err="1">
                <a:latin typeface="Consolas" panose="020B0609020204030204" pitchFamily="49" charset="0"/>
                <a:cs typeface="Consolas" panose="020B0609020204030204" pitchFamily="49" charset="0"/>
              </a:rPr>
              <a:t>put</a:t>
            </a:r>
            <a:r>
              <a:rPr lang="en-US" b="0" dirty="0">
                <a:latin typeface="Consolas" panose="020B0609020204030204" pitchFamily="49" charset="0"/>
                <a:cs typeface="Consolas" panose="020B0609020204030204" pitchFamily="49" charset="0"/>
              </a:rPr>
              <a:t>(u, </a:t>
            </a:r>
            <a:r>
              <a:rPr lang="en-US" b="0" dirty="0" err="1">
                <a:latin typeface="Consolas" panose="020B0609020204030204" pitchFamily="49" charset="0"/>
                <a:cs typeface="Consolas" panose="020B0609020204030204" pitchFamily="49" charset="0"/>
              </a:rPr>
              <a:t>newDist</a:t>
            </a:r>
            <a:r>
              <a:rPr lang="en-US"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edgeTo.</a:t>
            </a:r>
            <a:r>
              <a:rPr lang="en-US" dirty="0" err="1">
                <a:latin typeface="Consolas" panose="020B0609020204030204" pitchFamily="49" charset="0"/>
                <a:cs typeface="Consolas" panose="020B0609020204030204" pitchFamily="49" charset="0"/>
              </a:rPr>
              <a:t>put</a:t>
            </a:r>
            <a:r>
              <a:rPr lang="en-US" b="0" dirty="0">
                <a:latin typeface="Consolas" panose="020B0609020204030204" pitchFamily="49" charset="0"/>
                <a:cs typeface="Consolas" panose="020B0609020204030204" pitchFamily="49" charset="0"/>
              </a:rPr>
              <a:t>(u, v)</a:t>
            </a:r>
            <a:br>
              <a:rPr lang="en-US" b="0" dirty="0">
                <a:latin typeface="Consolas" panose="020B0609020204030204" pitchFamily="49" charset="0"/>
                <a:cs typeface="Consolas" panose="020B0609020204030204" pitchFamily="49" charset="0"/>
              </a:rPr>
            </a:br>
            <a:endParaRPr lang="en-US" b="0" dirty="0">
              <a:latin typeface="Consolas" panose="020B0609020204030204" pitchFamily="49" charset="0"/>
              <a:cs typeface="Consolas" panose="020B0609020204030204" pitchFamily="49" charset="0"/>
            </a:endParaRPr>
          </a:p>
        </p:txBody>
      </p:sp>
      <p:sp>
        <p:nvSpPr>
          <p:cNvPr id="5" name="Content Placeholder 2">
            <a:extLst>
              <a:ext uri="{FF2B5EF4-FFF2-40B4-BE49-F238E27FC236}">
                <a16:creationId xmlns:a16="http://schemas.microsoft.com/office/drawing/2014/main" id="{6C1E41E5-AE4E-9F4A-B42D-CA0CE238A863}"/>
              </a:ext>
            </a:extLst>
          </p:cNvPr>
          <p:cNvSpPr txBox="1">
            <a:spLocks/>
          </p:cNvSpPr>
          <p:nvPr/>
        </p:nvSpPr>
        <p:spPr>
          <a:xfrm>
            <a:off x="476655" y="2134235"/>
            <a:ext cx="3570051" cy="35797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Would sure be convenient to store vertices in a structure that…</a:t>
            </a:r>
          </a:p>
          <a:p>
            <a:pPr lvl="1"/>
            <a:r>
              <a:rPr lang="en-US" dirty="0"/>
              <a:t>Gives them each a distance “priority” value</a:t>
            </a:r>
          </a:p>
          <a:p>
            <a:pPr lvl="1"/>
            <a:r>
              <a:rPr lang="en-US" dirty="0"/>
              <a:t>Makes it fast to grab the one with the smallest distance</a:t>
            </a:r>
          </a:p>
          <a:p>
            <a:pPr lvl="1"/>
            <a:r>
              <a:rPr lang="en-US" dirty="0"/>
              <a:t>Lets us update that distance as we discover new, better paths</a:t>
            </a:r>
            <a:br>
              <a:rPr lang="en-US" dirty="0"/>
            </a:br>
            <a:endParaRPr lang="en-US" dirty="0"/>
          </a:p>
        </p:txBody>
      </p:sp>
      <p:sp>
        <p:nvSpPr>
          <p:cNvPr id="6" name="Rectangle 5">
            <a:extLst>
              <a:ext uri="{FF2B5EF4-FFF2-40B4-BE49-F238E27FC236}">
                <a16:creationId xmlns:a16="http://schemas.microsoft.com/office/drawing/2014/main" id="{441BB90D-DE38-E146-9CCD-10A489CF5108}"/>
              </a:ext>
            </a:extLst>
          </p:cNvPr>
          <p:cNvSpPr/>
          <p:nvPr/>
        </p:nvSpPr>
        <p:spPr>
          <a:xfrm>
            <a:off x="332363" y="5598320"/>
            <a:ext cx="3382290" cy="520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spc="100" dirty="0"/>
              <a:t>MIN PRIORITY QUEUE ADT</a:t>
            </a:r>
          </a:p>
        </p:txBody>
      </p:sp>
    </p:spTree>
    <p:extLst>
      <p:ext uri="{BB962C8B-B14F-4D97-AF65-F5344CB8AC3E}">
        <p14:creationId xmlns:p14="http://schemas.microsoft.com/office/powerpoint/2010/main" val="2508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anim calcmode="lin" valueType="num">
                                      <p:cBhvr>
                                        <p:cTn id="12" dur="3000" fill="hold"/>
                                        <p:tgtEl>
                                          <p:spTgt spid="6"/>
                                        </p:tgtEl>
                                        <p:attrNameLst>
                                          <p:attrName>ppt_x</p:attrName>
                                        </p:attrNameLst>
                                      </p:cBhvr>
                                      <p:tavLst>
                                        <p:tav tm="0">
                                          <p:val>
                                            <p:strVal val="#ppt_x"/>
                                          </p:val>
                                        </p:tav>
                                        <p:tav tm="100000">
                                          <p:val>
                                            <p:strVal val="#ppt_x"/>
                                          </p:val>
                                        </p:tav>
                                      </p:tavLst>
                                    </p:anim>
                                    <p:anim calcmode="lin" valueType="num">
                                      <p:cBhvr>
                                        <p:cTn id="13"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47AE-E4AC-ED48-9AB9-0F4954046E29}"/>
              </a:ext>
            </a:extLst>
          </p:cNvPr>
          <p:cNvSpPr>
            <a:spLocks noGrp="1"/>
          </p:cNvSpPr>
          <p:nvPr>
            <p:ph type="title"/>
          </p:nvPr>
        </p:nvSpPr>
        <p:spPr>
          <a:xfrm>
            <a:off x="838200" y="299719"/>
            <a:ext cx="10515600" cy="762635"/>
          </a:xfrm>
        </p:spPr>
        <p:txBody>
          <a:bodyPr/>
          <a:lstStyle/>
          <a:p>
            <a:r>
              <a:rPr lang="en-US" dirty="0"/>
              <a:t>Implementing Dijkstra’s: Pseudocode</a:t>
            </a:r>
          </a:p>
        </p:txBody>
      </p:sp>
      <p:sp>
        <p:nvSpPr>
          <p:cNvPr id="3" name="Content Placeholder 2">
            <a:extLst>
              <a:ext uri="{FF2B5EF4-FFF2-40B4-BE49-F238E27FC236}">
                <a16:creationId xmlns:a16="http://schemas.microsoft.com/office/drawing/2014/main" id="{A87DCBB6-240D-8641-AFD9-AC767051322E}"/>
              </a:ext>
            </a:extLst>
          </p:cNvPr>
          <p:cNvSpPr>
            <a:spLocks noGrp="1"/>
          </p:cNvSpPr>
          <p:nvPr>
            <p:ph idx="1"/>
          </p:nvPr>
        </p:nvSpPr>
        <p:spPr>
          <a:xfrm>
            <a:off x="379379" y="1371600"/>
            <a:ext cx="3745149" cy="5291847"/>
          </a:xfrm>
        </p:spPr>
        <p:txBody>
          <a:bodyPr>
            <a:normAutofit/>
          </a:bodyPr>
          <a:lstStyle/>
          <a:p>
            <a:r>
              <a:rPr lang="en-US" dirty="0"/>
              <a:t>Use a </a:t>
            </a:r>
            <a:r>
              <a:rPr lang="en-US" dirty="0" err="1"/>
              <a:t>MinPriorityQueue</a:t>
            </a:r>
            <a:r>
              <a:rPr lang="en-US" dirty="0"/>
              <a:t> to keep track of the perimeter</a:t>
            </a:r>
          </a:p>
          <a:p>
            <a:pPr lvl="1"/>
            <a:r>
              <a:rPr lang="en-US" dirty="0"/>
              <a:t>Don’t need to track entire graph</a:t>
            </a:r>
          </a:p>
          <a:p>
            <a:pPr lvl="1"/>
            <a:r>
              <a:rPr lang="en-US" dirty="0"/>
              <a:t>Don’t need separate “known” set – implicit in PQ (we’ll never try to update a “known” vertex)</a:t>
            </a:r>
          </a:p>
          <a:p>
            <a:r>
              <a:rPr lang="en-US" dirty="0"/>
              <a:t>This pseudocode is much closer to what you’ll implement in P4</a:t>
            </a:r>
          </a:p>
          <a:p>
            <a:pPr lvl="1"/>
            <a:r>
              <a:rPr lang="en-US" dirty="0"/>
              <a:t>However, still some details for you to figure out!</a:t>
            </a:r>
          </a:p>
          <a:p>
            <a:pPr lvl="1"/>
            <a:r>
              <a:rPr lang="en-US" dirty="0"/>
              <a:t>e.g. how to initialize </a:t>
            </a:r>
            <a:r>
              <a:rPr lang="en-US" dirty="0" err="1"/>
              <a:t>distTo</a:t>
            </a:r>
            <a:r>
              <a:rPr lang="en-US" dirty="0"/>
              <a:t> with all nodes mapped to </a:t>
            </a:r>
            <a:r>
              <a:rPr lang="en-US" dirty="0">
                <a:latin typeface="Consolas" panose="020B0609020204030204" pitchFamily="49" charset="0"/>
                <a:cs typeface="Consolas" panose="020B0609020204030204" pitchFamily="49" charset="0"/>
              </a:rPr>
              <a:t>∞</a:t>
            </a:r>
            <a:endParaRPr lang="en-US" dirty="0">
              <a:cs typeface="Consolas" panose="020B0609020204030204" pitchFamily="49" charset="0"/>
            </a:endParaRPr>
          </a:p>
          <a:p>
            <a:pPr lvl="1"/>
            <a:r>
              <a:rPr lang="en-US" dirty="0">
                <a:cs typeface="Consolas" panose="020B0609020204030204" pitchFamily="49" charset="0"/>
              </a:rPr>
              <a:t>Spec will describe some optimizations for you to make </a:t>
            </a:r>
            <a:r>
              <a:rPr lang="en-US" dirty="0">
                <a:cs typeface="Consolas" panose="020B0609020204030204" pitchFamily="49" charset="0"/>
                <a:sym typeface="Wingdings" pitchFamily="2" charset="2"/>
              </a:rPr>
              <a:t></a:t>
            </a:r>
            <a:endParaRPr lang="en-US" dirty="0"/>
          </a:p>
          <a:p>
            <a:pPr lvl="1"/>
            <a:endParaRPr lang="en-US" dirty="0"/>
          </a:p>
        </p:txBody>
      </p:sp>
      <p:sp>
        <p:nvSpPr>
          <p:cNvPr id="4" name="Content Placeholder 2">
            <a:extLst>
              <a:ext uri="{FF2B5EF4-FFF2-40B4-BE49-F238E27FC236}">
                <a16:creationId xmlns:a16="http://schemas.microsoft.com/office/drawing/2014/main" id="{2189B999-A97B-9D41-AB7D-FDD2264512D7}"/>
              </a:ext>
            </a:extLst>
          </p:cNvPr>
          <p:cNvSpPr txBox="1">
            <a:spLocks/>
          </p:cNvSpPr>
          <p:nvPr/>
        </p:nvSpPr>
        <p:spPr bwMode="auto">
          <a:xfrm>
            <a:off x="4252857" y="1054480"/>
            <a:ext cx="7629234" cy="5122483"/>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sz="1400" dirty="0" err="1">
                <a:latin typeface="Consolas" panose="020B0609020204030204" pitchFamily="49" charset="0"/>
                <a:cs typeface="Consolas" panose="020B0609020204030204" pitchFamily="49" charset="0"/>
              </a:rPr>
              <a:t>dijkstraShortestPath</a:t>
            </a:r>
            <a:r>
              <a:rPr lang="en-US" sz="1400" b="0" dirty="0">
                <a:latin typeface="Consolas" panose="020B0609020204030204" pitchFamily="49" charset="0"/>
                <a:cs typeface="Consolas" panose="020B0609020204030204" pitchFamily="49" charset="0"/>
              </a:rPr>
              <a:t>(</a:t>
            </a:r>
            <a:r>
              <a:rPr lang="en-US" sz="1400" b="0" dirty="0">
                <a:solidFill>
                  <a:schemeClr val="accent3"/>
                </a:solidFill>
                <a:latin typeface="Consolas" panose="020B0609020204030204" pitchFamily="49" charset="0"/>
                <a:cs typeface="Consolas" panose="020B0609020204030204" pitchFamily="49" charset="0"/>
              </a:rPr>
              <a:t>G</a:t>
            </a:r>
            <a:r>
              <a:rPr lang="en-US" sz="1400" b="0" dirty="0">
                <a:latin typeface="Consolas" panose="020B0609020204030204" pitchFamily="49" charset="0"/>
                <a:cs typeface="Consolas" panose="020B0609020204030204" pitchFamily="49" charset="0"/>
              </a:rPr>
              <a:t> graph, </a:t>
            </a:r>
            <a:r>
              <a:rPr lang="en-US" sz="1400" b="0" dirty="0">
                <a:solidFill>
                  <a:schemeClr val="accent3"/>
                </a:solidFill>
                <a:latin typeface="Consolas" panose="020B0609020204030204" pitchFamily="49" charset="0"/>
                <a:cs typeface="Consolas" panose="020B0609020204030204" pitchFamily="49" charset="0"/>
              </a:rPr>
              <a:t>V </a:t>
            </a:r>
            <a:r>
              <a:rPr lang="en-US" sz="1400" b="0" dirty="0">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3"/>
                </a:solidFill>
                <a:latin typeface="Consolas" panose="020B0609020204030204" pitchFamily="49" charset="0"/>
                <a:cs typeface="Consolas" panose="020B0609020204030204" pitchFamily="49" charset="0"/>
              </a:rPr>
              <a:t>Map</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initialize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 with all nodes mapped to ∞, except start to 0</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solidFill>
                  <a:schemeClr val="accent3"/>
                </a:solidFill>
                <a:highlight>
                  <a:srgbClr val="5EE1B2"/>
                </a:highlight>
                <a:latin typeface="Consolas" panose="020B0609020204030204" pitchFamily="49" charset="0"/>
                <a:cs typeface="Consolas" panose="020B0609020204030204" pitchFamily="49" charset="0"/>
              </a:rPr>
              <a:t>PriorityQueue</a:t>
            </a:r>
            <a:r>
              <a:rPr lang="en-US" sz="1400" b="0" dirty="0">
                <a:highlight>
                  <a:srgbClr val="5EE1B2"/>
                </a:highlight>
                <a:latin typeface="Consolas" panose="020B0609020204030204" pitchFamily="49" charset="0"/>
                <a:cs typeface="Consolas" panose="020B0609020204030204" pitchFamily="49" charset="0"/>
              </a:rPr>
              <a:t>&lt;</a:t>
            </a:r>
            <a:r>
              <a:rPr lang="en-US" sz="1400" b="0" dirty="0">
                <a:solidFill>
                  <a:schemeClr val="accent3"/>
                </a:solidFill>
                <a:highlight>
                  <a:srgbClr val="5EE1B2"/>
                </a:highlight>
                <a:latin typeface="Consolas" panose="020B0609020204030204" pitchFamily="49" charset="0"/>
                <a:cs typeface="Consolas" panose="020B0609020204030204" pitchFamily="49" charset="0"/>
              </a:rPr>
              <a:t>V</a:t>
            </a:r>
            <a:r>
              <a:rPr lang="en-US" sz="1400" b="0" dirty="0">
                <a:highlight>
                  <a:srgbClr val="5EE1B2"/>
                </a:highlight>
                <a:latin typeface="Consolas" panose="020B0609020204030204" pitchFamily="49" charset="0"/>
                <a:cs typeface="Consolas" panose="020B0609020204030204" pitchFamily="49" charset="0"/>
              </a:rPr>
              <a:t>&gt; perimeter;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while</a:t>
            </a: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isEmpty</a:t>
            </a:r>
            <a:r>
              <a:rPr lang="en-US" sz="1400" b="0" dirty="0">
                <a:highlight>
                  <a:srgbClr val="5EE1B2"/>
                </a:highlight>
                <a:latin typeface="Consolas" panose="020B0609020204030204" pitchFamily="49" charset="0"/>
                <a:cs typeface="Consolas" panose="020B0609020204030204" pitchFamily="49" charset="0"/>
              </a:rPr>
              <a: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highlight>
                  <a:srgbClr val="5EE1B2"/>
                </a:highlight>
                <a:latin typeface="Consolas" panose="020B0609020204030204" pitchFamily="49" charset="0"/>
                <a:cs typeface="Consolas" panose="020B0609020204030204" pitchFamily="49" charset="0"/>
              </a:rPr>
              <a:t>u =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removeMin</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endParaRPr lang="en-US" sz="1400" b="0" dirty="0">
              <a:solidFill>
                <a:schemeClr val="accent2"/>
              </a:solidFill>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for</a:t>
            </a:r>
            <a:r>
              <a:rPr lang="en-US" sz="1400" b="0" dirty="0">
                <a:latin typeface="Consolas" panose="020B0609020204030204" pitchFamily="49" charset="0"/>
                <a:cs typeface="Consolas" panose="020B0609020204030204" pitchFamily="49" charset="0"/>
              </a:rPr>
              <a:t> each edge (</a:t>
            </a:r>
            <a:r>
              <a:rPr lang="en-US" sz="1400" b="0" dirty="0" err="1">
                <a:latin typeface="Consolas" panose="020B0609020204030204" pitchFamily="49" charset="0"/>
                <a:cs typeface="Consolas" panose="020B0609020204030204" pitchFamily="49" charset="0"/>
              </a:rPr>
              <a:t>u,v</a:t>
            </a:r>
            <a:r>
              <a:rPr lang="en-US" sz="1400" b="0" dirty="0">
                <a:latin typeface="Consolas" panose="020B0609020204030204" pitchFamily="49" charset="0"/>
                <a:cs typeface="Consolas" panose="020B0609020204030204" pitchFamily="49" charset="0"/>
              </a:rPr>
              <a:t>) to v with weight w:</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(v)      </a:t>
            </a:r>
            <a:r>
              <a:rPr lang="en-US" sz="1400" b="0" dirty="0">
                <a:solidFill>
                  <a:schemeClr val="tx2">
                    <a:lumMod val="60000"/>
                    <a:lumOff val="40000"/>
                  </a:schemeClr>
                </a:solidFill>
                <a:latin typeface="Consolas" panose="020B0609020204030204" pitchFamily="49" charset="0"/>
                <a:cs typeface="Consolas" panose="020B0609020204030204" pitchFamily="49" charset="0"/>
              </a:rPr>
              <a:t>// previous best path to 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(u) + w  </a:t>
            </a:r>
            <a:r>
              <a:rPr lang="en-US" sz="1400" b="0" dirty="0">
                <a:solidFill>
                  <a:schemeClr val="tx2">
                    <a:lumMod val="60000"/>
                    <a:lumOff val="40000"/>
                  </a:schemeClr>
                </a:solidFill>
                <a:latin typeface="Consolas" panose="020B0609020204030204" pitchFamily="49" charset="0"/>
                <a:cs typeface="Consolas" panose="020B0609020204030204" pitchFamily="49" charset="0"/>
              </a:rPr>
              <a:t>// what if we went through u?</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if</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&lt;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u)</a:t>
            </a: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if</a:t>
            </a:r>
            <a:r>
              <a:rPr lang="en-US" sz="1400" b="0" dirty="0">
                <a:highlight>
                  <a:srgbClr val="5EE1B2"/>
                </a:highlight>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contains</a:t>
            </a:r>
            <a:r>
              <a:rPr lang="en-US" sz="1400" b="0" dirty="0">
                <a:highlight>
                  <a:srgbClr val="5EE1B2"/>
                </a:highlight>
                <a:latin typeface="Consolas" panose="020B0609020204030204" pitchFamily="49" charset="0"/>
                <a:cs typeface="Consolas" panose="020B0609020204030204" pitchFamily="49" charset="0"/>
              </a:rPr>
              <a:t>(v)):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changePriority</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else</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br>
              <a:rPr lang="en-US" sz="1400" b="0" dirty="0">
                <a:latin typeface="Consolas" panose="020B0609020204030204" pitchFamily="49" charset="0"/>
                <a:cs typeface="Consolas" panose="020B0609020204030204" pitchFamily="49" charset="0"/>
              </a:rPr>
            </a:br>
            <a:endParaRPr lang="en-US" sz="1400"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61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F73-91D8-024A-8EAD-0002846CB325}"/>
              </a:ext>
            </a:extLst>
          </p:cNvPr>
          <p:cNvSpPr>
            <a:spLocks noGrp="1"/>
          </p:cNvSpPr>
          <p:nvPr>
            <p:ph type="title"/>
          </p:nvPr>
        </p:nvSpPr>
        <p:spPr>
          <a:xfrm>
            <a:off x="838200" y="330106"/>
            <a:ext cx="10515600" cy="762635"/>
          </a:xfrm>
        </p:spPr>
        <p:txBody>
          <a:bodyPr/>
          <a:lstStyle/>
          <a:p>
            <a:r>
              <a:rPr lang="en-US" dirty="0"/>
              <a:t>Dijkstra’s Runtime</a:t>
            </a:r>
          </a:p>
        </p:txBody>
      </p:sp>
      <p:sp>
        <p:nvSpPr>
          <p:cNvPr id="4" name="Content Placeholder 2">
            <a:extLst>
              <a:ext uri="{FF2B5EF4-FFF2-40B4-BE49-F238E27FC236}">
                <a16:creationId xmlns:a16="http://schemas.microsoft.com/office/drawing/2014/main" id="{3CDFBAA8-7711-2940-89F1-EE51094524C8}"/>
              </a:ext>
            </a:extLst>
          </p:cNvPr>
          <p:cNvSpPr txBox="1">
            <a:spLocks/>
          </p:cNvSpPr>
          <p:nvPr/>
        </p:nvSpPr>
        <p:spPr bwMode="auto">
          <a:xfrm>
            <a:off x="4126398" y="1210859"/>
            <a:ext cx="7629234" cy="5122483"/>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sz="1400" dirty="0" err="1">
                <a:latin typeface="Consolas" panose="020B0609020204030204" pitchFamily="49" charset="0"/>
                <a:cs typeface="Consolas" panose="020B0609020204030204" pitchFamily="49" charset="0"/>
              </a:rPr>
              <a:t>dijkstraShortestPath</a:t>
            </a:r>
            <a:r>
              <a:rPr lang="en-US" sz="1400" b="0" dirty="0">
                <a:latin typeface="Consolas" panose="020B0609020204030204" pitchFamily="49" charset="0"/>
                <a:cs typeface="Consolas" panose="020B0609020204030204" pitchFamily="49" charset="0"/>
              </a:rPr>
              <a:t>(</a:t>
            </a:r>
            <a:r>
              <a:rPr lang="en-US" sz="1400" b="0" dirty="0">
                <a:solidFill>
                  <a:schemeClr val="accent3"/>
                </a:solidFill>
                <a:latin typeface="Consolas" panose="020B0609020204030204" pitchFamily="49" charset="0"/>
                <a:cs typeface="Consolas" panose="020B0609020204030204" pitchFamily="49" charset="0"/>
              </a:rPr>
              <a:t>G</a:t>
            </a:r>
            <a:r>
              <a:rPr lang="en-US" sz="1400" b="0" dirty="0">
                <a:latin typeface="Consolas" panose="020B0609020204030204" pitchFamily="49" charset="0"/>
                <a:cs typeface="Consolas" panose="020B0609020204030204" pitchFamily="49" charset="0"/>
              </a:rPr>
              <a:t> graph, </a:t>
            </a:r>
            <a:r>
              <a:rPr lang="en-US" sz="1400" b="0" dirty="0">
                <a:solidFill>
                  <a:schemeClr val="accent3"/>
                </a:solidFill>
                <a:latin typeface="Consolas" panose="020B0609020204030204" pitchFamily="49" charset="0"/>
                <a:cs typeface="Consolas" panose="020B0609020204030204" pitchFamily="49" charset="0"/>
              </a:rPr>
              <a:t>V </a:t>
            </a:r>
            <a:r>
              <a:rPr lang="en-US" sz="1400" b="0" dirty="0">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3"/>
                </a:solidFill>
                <a:latin typeface="Consolas" panose="020B0609020204030204" pitchFamily="49" charset="0"/>
                <a:cs typeface="Consolas" panose="020B0609020204030204" pitchFamily="49" charset="0"/>
              </a:rPr>
              <a:t>Map</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initialize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 with all nodes mapped to ∞, except start to 0</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solidFill>
                  <a:schemeClr val="accent3"/>
                </a:solidFill>
                <a:highlight>
                  <a:srgbClr val="5EE1B2"/>
                </a:highlight>
                <a:latin typeface="Consolas" panose="020B0609020204030204" pitchFamily="49" charset="0"/>
                <a:cs typeface="Consolas" panose="020B0609020204030204" pitchFamily="49" charset="0"/>
              </a:rPr>
              <a:t>PriorityQueue</a:t>
            </a:r>
            <a:r>
              <a:rPr lang="en-US" sz="1400" b="0" dirty="0">
                <a:highlight>
                  <a:srgbClr val="5EE1B2"/>
                </a:highlight>
                <a:latin typeface="Consolas" panose="020B0609020204030204" pitchFamily="49" charset="0"/>
                <a:cs typeface="Consolas" panose="020B0609020204030204" pitchFamily="49" charset="0"/>
              </a:rPr>
              <a:t>&lt;</a:t>
            </a:r>
            <a:r>
              <a:rPr lang="en-US" sz="1400" b="0" dirty="0">
                <a:solidFill>
                  <a:schemeClr val="accent3"/>
                </a:solidFill>
                <a:highlight>
                  <a:srgbClr val="5EE1B2"/>
                </a:highlight>
                <a:latin typeface="Consolas" panose="020B0609020204030204" pitchFamily="49" charset="0"/>
                <a:cs typeface="Consolas" panose="020B0609020204030204" pitchFamily="49" charset="0"/>
              </a:rPr>
              <a:t>V</a:t>
            </a:r>
            <a:r>
              <a:rPr lang="en-US" sz="1400" b="0" dirty="0">
                <a:highlight>
                  <a:srgbClr val="5EE1B2"/>
                </a:highlight>
                <a:latin typeface="Consolas" panose="020B0609020204030204" pitchFamily="49" charset="0"/>
                <a:cs typeface="Consolas" panose="020B0609020204030204" pitchFamily="49" charset="0"/>
              </a:rPr>
              <a:t>&gt; perimeter;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while</a:t>
            </a: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isEmpty</a:t>
            </a:r>
            <a:r>
              <a:rPr lang="en-US" sz="1400" b="0" dirty="0">
                <a:highlight>
                  <a:srgbClr val="5EE1B2"/>
                </a:highlight>
                <a:latin typeface="Consolas" panose="020B0609020204030204" pitchFamily="49" charset="0"/>
                <a:cs typeface="Consolas" panose="020B0609020204030204" pitchFamily="49" charset="0"/>
              </a:rPr>
              <a: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highlight>
                  <a:srgbClr val="5EE1B2"/>
                </a:highlight>
                <a:latin typeface="Consolas" panose="020B0609020204030204" pitchFamily="49" charset="0"/>
                <a:cs typeface="Consolas" panose="020B0609020204030204" pitchFamily="49" charset="0"/>
              </a:rPr>
              <a:t>u =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removeMin</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for</a:t>
            </a:r>
            <a:r>
              <a:rPr lang="en-US" sz="1400" b="0" dirty="0">
                <a:latin typeface="Consolas" panose="020B0609020204030204" pitchFamily="49" charset="0"/>
                <a:cs typeface="Consolas" panose="020B0609020204030204" pitchFamily="49" charset="0"/>
              </a:rPr>
              <a:t> each edge (</a:t>
            </a:r>
            <a:r>
              <a:rPr lang="en-US" sz="1400" b="0" dirty="0" err="1">
                <a:latin typeface="Consolas" panose="020B0609020204030204" pitchFamily="49" charset="0"/>
                <a:cs typeface="Consolas" panose="020B0609020204030204" pitchFamily="49" charset="0"/>
              </a:rPr>
              <a:t>u,v</a:t>
            </a:r>
            <a:r>
              <a:rPr lang="en-US" sz="1400" b="0" dirty="0">
                <a:latin typeface="Consolas" panose="020B0609020204030204" pitchFamily="49" charset="0"/>
                <a:cs typeface="Consolas" panose="020B0609020204030204" pitchFamily="49" charset="0"/>
              </a:rPr>
              <a:t>) to v with weight w:</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(v)      </a:t>
            </a:r>
            <a:r>
              <a:rPr lang="en-US" sz="1400" b="0" dirty="0">
                <a:solidFill>
                  <a:schemeClr val="tx2">
                    <a:lumMod val="60000"/>
                    <a:lumOff val="40000"/>
                  </a:schemeClr>
                </a:solidFill>
                <a:latin typeface="Consolas" panose="020B0609020204030204" pitchFamily="49" charset="0"/>
                <a:cs typeface="Consolas" panose="020B0609020204030204" pitchFamily="49" charset="0"/>
              </a:rPr>
              <a:t>// previous best path to 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(u) + w  </a:t>
            </a:r>
            <a:r>
              <a:rPr lang="en-US" sz="1400" b="0" dirty="0">
                <a:solidFill>
                  <a:schemeClr val="tx2">
                    <a:lumMod val="60000"/>
                    <a:lumOff val="40000"/>
                  </a:schemeClr>
                </a:solidFill>
                <a:latin typeface="Consolas" panose="020B0609020204030204" pitchFamily="49" charset="0"/>
                <a:cs typeface="Consolas" panose="020B0609020204030204" pitchFamily="49" charset="0"/>
              </a:rPr>
              <a:t>// what if we went through u?</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if</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&lt;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u)</a:t>
            </a: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if</a:t>
            </a:r>
            <a:r>
              <a:rPr lang="en-US" sz="1400" b="0" dirty="0">
                <a:highlight>
                  <a:srgbClr val="5EE1B2"/>
                </a:highlight>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contains</a:t>
            </a:r>
            <a:r>
              <a:rPr lang="en-US" sz="1400" b="0" dirty="0">
                <a:highlight>
                  <a:srgbClr val="5EE1B2"/>
                </a:highlight>
                <a:latin typeface="Consolas" panose="020B0609020204030204" pitchFamily="49" charset="0"/>
                <a:cs typeface="Consolas" panose="020B0609020204030204" pitchFamily="49" charset="0"/>
              </a:rPr>
              <a:t>(v)):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changePriority</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else</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br>
              <a:rPr lang="en-US" sz="1400" b="0" dirty="0">
                <a:latin typeface="Consolas" panose="020B0609020204030204" pitchFamily="49" charset="0"/>
                <a:cs typeface="Consolas" panose="020B0609020204030204" pitchFamily="49" charset="0"/>
              </a:rPr>
            </a:br>
            <a:endParaRPr lang="en-US" sz="1400" b="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AA64F9-4F89-4A49-A0D4-CBAA8B3CED01}"/>
                  </a:ext>
                </a:extLst>
              </p:cNvPr>
              <p:cNvSpPr txBox="1"/>
              <p:nvPr/>
            </p:nvSpPr>
            <p:spPr>
              <a:xfrm>
                <a:off x="3065786" y="1701568"/>
                <a:ext cx="879664"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1BAA64F9-4F89-4A49-A0D4-CBAA8B3CED01}"/>
                  </a:ext>
                </a:extLst>
              </p:cNvPr>
              <p:cNvSpPr txBox="1">
                <a:spLocks noRot="1" noChangeAspect="1" noMove="1" noResize="1" noEditPoints="1" noAdjustHandles="1" noChangeArrowheads="1" noChangeShapeType="1" noTextEdit="1"/>
              </p:cNvSpPr>
              <p:nvPr/>
            </p:nvSpPr>
            <p:spPr>
              <a:xfrm>
                <a:off x="3065786" y="1701568"/>
                <a:ext cx="87966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6FC294-3EBF-DE4C-8AF6-85D91DD1CFD6}"/>
                  </a:ext>
                </a:extLst>
              </p:cNvPr>
              <p:cNvSpPr txBox="1"/>
              <p:nvPr/>
            </p:nvSpPr>
            <p:spPr>
              <a:xfrm>
                <a:off x="2184611" y="2749205"/>
                <a:ext cx="1769587" cy="369332"/>
              </a:xfrm>
              <a:prstGeom prst="rect">
                <a:avLst/>
              </a:prstGeom>
              <a:noFill/>
            </p:spPr>
            <p:txBody>
              <a:bodyPr wrap="none" rtlCol="0">
                <a:spAutoFit/>
              </a:bodyPr>
              <a:lstStyle/>
              <a:p>
                <a:pPr algn="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a14:m>
                <a:r>
                  <a:rPr lang="en-US" dirty="0"/>
                  <a:t> iterations</a:t>
                </a:r>
              </a:p>
            </p:txBody>
          </p:sp>
        </mc:Choice>
        <mc:Fallback xmlns="">
          <p:sp>
            <p:nvSpPr>
              <p:cNvPr id="6" name="TextBox 5">
                <a:extLst>
                  <a:ext uri="{FF2B5EF4-FFF2-40B4-BE49-F238E27FC236}">
                    <a16:creationId xmlns:a16="http://schemas.microsoft.com/office/drawing/2014/main" id="{776FC294-3EBF-DE4C-8AF6-85D91DD1CFD6}"/>
                  </a:ext>
                </a:extLst>
              </p:cNvPr>
              <p:cNvSpPr txBox="1">
                <a:spLocks noRot="1" noChangeAspect="1" noMove="1" noResize="1" noEditPoints="1" noAdjustHandles="1" noChangeArrowheads="1" noChangeShapeType="1" noTextEdit="1"/>
              </p:cNvSpPr>
              <p:nvPr/>
            </p:nvSpPr>
            <p:spPr>
              <a:xfrm>
                <a:off x="2184611" y="2749205"/>
                <a:ext cx="1769587" cy="369332"/>
              </a:xfrm>
              <a:prstGeom prst="rect">
                <a:avLst/>
              </a:prstGeom>
              <a:blipFill>
                <a:blip r:embed="rId3"/>
                <a:stretch>
                  <a:fillRect t="-6667" r="-285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7FD431-77CB-BF4E-BFE4-481166DF4868}"/>
                  </a:ext>
                </a:extLst>
              </p:cNvPr>
              <p:cNvSpPr txBox="1"/>
              <p:nvPr/>
            </p:nvSpPr>
            <p:spPr>
              <a:xfrm>
                <a:off x="2737904" y="3004701"/>
                <a:ext cx="1216294"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EE7FD431-77CB-BF4E-BFE4-481166DF4868}"/>
                  </a:ext>
                </a:extLst>
              </p:cNvPr>
              <p:cNvSpPr txBox="1">
                <a:spLocks noRot="1" noChangeAspect="1" noMove="1" noResize="1" noEditPoints="1" noAdjustHandles="1" noChangeArrowheads="1" noChangeShapeType="1" noTextEdit="1"/>
              </p:cNvSpPr>
              <p:nvPr/>
            </p:nvSpPr>
            <p:spPr>
              <a:xfrm>
                <a:off x="2737904" y="3004701"/>
                <a:ext cx="1216294"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CC1596-E55B-604A-897E-775AD52BF6CD}"/>
                  </a:ext>
                </a:extLst>
              </p:cNvPr>
              <p:cNvSpPr txBox="1"/>
              <p:nvPr/>
            </p:nvSpPr>
            <p:spPr>
              <a:xfrm>
                <a:off x="1698003" y="3503323"/>
                <a:ext cx="2256195" cy="369332"/>
              </a:xfrm>
              <a:prstGeom prst="rect">
                <a:avLst/>
              </a:prstGeom>
              <a:noFill/>
            </p:spPr>
            <p:txBody>
              <a:bodyPr wrap="none" rtlCol="0">
                <a:spAutoFit/>
              </a:bodyPr>
              <a:lstStyle/>
              <a:p>
                <a:pPr algn="r"/>
                <a:r>
                  <a:rPr lang="en-US" u="sng" dirty="0">
                    <a:ea typeface="Cambria Math" panose="02040503050406030204" pitchFamily="18" charset="0"/>
                  </a:rPr>
                  <a:t>total</a:t>
                </a:r>
                <a:r>
                  <a:rPr lang="en-US" dirty="0">
                    <a:ea typeface="Cambria Math" panose="02040503050406030204" pitchFamily="18" charset="0"/>
                  </a:rPr>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e>
                    </m:d>
                  </m:oMath>
                </a14:m>
                <a:r>
                  <a:rPr lang="en-US" dirty="0"/>
                  <a:t> iterations</a:t>
                </a:r>
              </a:p>
            </p:txBody>
          </p:sp>
        </mc:Choice>
        <mc:Fallback xmlns="">
          <p:sp>
            <p:nvSpPr>
              <p:cNvPr id="8" name="TextBox 7">
                <a:extLst>
                  <a:ext uri="{FF2B5EF4-FFF2-40B4-BE49-F238E27FC236}">
                    <a16:creationId xmlns:a16="http://schemas.microsoft.com/office/drawing/2014/main" id="{CCCC1596-E55B-604A-897E-775AD52BF6CD}"/>
                  </a:ext>
                </a:extLst>
              </p:cNvPr>
              <p:cNvSpPr txBox="1">
                <a:spLocks noRot="1" noChangeAspect="1" noMove="1" noResize="1" noEditPoints="1" noAdjustHandles="1" noChangeArrowheads="1" noChangeShapeType="1" noTextEdit="1"/>
              </p:cNvSpPr>
              <p:nvPr/>
            </p:nvSpPr>
            <p:spPr>
              <a:xfrm>
                <a:off x="1698003" y="3503323"/>
                <a:ext cx="2256195" cy="369332"/>
              </a:xfrm>
              <a:prstGeom prst="rect">
                <a:avLst/>
              </a:prstGeom>
              <a:blipFill>
                <a:blip r:embed="rId5"/>
                <a:stretch>
                  <a:fillRect l="-1124" t="-10345" r="-2247"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6F2FDF-19BA-D943-AB21-0C6220424F9E}"/>
                  </a:ext>
                </a:extLst>
              </p:cNvPr>
              <p:cNvSpPr txBox="1"/>
              <p:nvPr/>
            </p:nvSpPr>
            <p:spPr>
              <a:xfrm>
                <a:off x="2738673" y="5331724"/>
                <a:ext cx="121552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9" name="TextBox 8">
                <a:extLst>
                  <a:ext uri="{FF2B5EF4-FFF2-40B4-BE49-F238E27FC236}">
                    <a16:creationId xmlns:a16="http://schemas.microsoft.com/office/drawing/2014/main" id="{876F2FDF-19BA-D943-AB21-0C6220424F9E}"/>
                  </a:ext>
                </a:extLst>
              </p:cNvPr>
              <p:cNvSpPr txBox="1">
                <a:spLocks noRot="1" noChangeAspect="1" noMove="1" noResize="1" noEditPoints="1" noAdjustHandles="1" noChangeArrowheads="1" noChangeShapeType="1" noTextEdit="1"/>
              </p:cNvSpPr>
              <p:nvPr/>
            </p:nvSpPr>
            <p:spPr>
              <a:xfrm>
                <a:off x="2738673" y="5331724"/>
                <a:ext cx="1215525" cy="369332"/>
              </a:xfrm>
              <a:prstGeom prst="rect">
                <a:avLst/>
              </a:prstGeom>
              <a:blipFill>
                <a:blip r:embed="rId6"/>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8C9ABE-D2F8-A94A-85B1-337C5DDC0BF8}"/>
                  </a:ext>
                </a:extLst>
              </p:cNvPr>
              <p:cNvSpPr txBox="1"/>
              <p:nvPr/>
            </p:nvSpPr>
            <p:spPr>
              <a:xfrm>
                <a:off x="2729925" y="5836510"/>
                <a:ext cx="121552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0" name="TextBox 9">
                <a:extLst>
                  <a:ext uri="{FF2B5EF4-FFF2-40B4-BE49-F238E27FC236}">
                    <a16:creationId xmlns:a16="http://schemas.microsoft.com/office/drawing/2014/main" id="{358C9ABE-D2F8-A94A-85B1-337C5DDC0BF8}"/>
                  </a:ext>
                </a:extLst>
              </p:cNvPr>
              <p:cNvSpPr txBox="1">
                <a:spLocks noRot="1" noChangeAspect="1" noMove="1" noResize="1" noEditPoints="1" noAdjustHandles="1" noChangeArrowheads="1" noChangeShapeType="1" noTextEdit="1"/>
              </p:cNvSpPr>
              <p:nvPr/>
            </p:nvSpPr>
            <p:spPr>
              <a:xfrm>
                <a:off x="2729925" y="5836510"/>
                <a:ext cx="1215525"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20CF26-DF98-F34C-99E1-071713010D2F}"/>
                  </a:ext>
                </a:extLst>
              </p:cNvPr>
              <p:cNvSpPr txBox="1"/>
              <p:nvPr/>
            </p:nvSpPr>
            <p:spPr>
              <a:xfrm>
                <a:off x="3246119" y="4322109"/>
                <a:ext cx="708079"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oMath>
                  </m:oMathPara>
                </a14:m>
                <a:endParaRPr lang="en-US" dirty="0"/>
              </a:p>
            </p:txBody>
          </p:sp>
        </mc:Choice>
        <mc:Fallback xmlns="">
          <p:sp>
            <p:nvSpPr>
              <p:cNvPr id="11" name="TextBox 10">
                <a:extLst>
                  <a:ext uri="{FF2B5EF4-FFF2-40B4-BE49-F238E27FC236}">
                    <a16:creationId xmlns:a16="http://schemas.microsoft.com/office/drawing/2014/main" id="{9820CF26-DF98-F34C-99E1-071713010D2F}"/>
                  </a:ext>
                </a:extLst>
              </p:cNvPr>
              <p:cNvSpPr txBox="1">
                <a:spLocks noRot="1" noChangeAspect="1" noMove="1" noResize="1" noEditPoints="1" noAdjustHandles="1" noChangeArrowheads="1" noChangeShapeType="1" noTextEdit="1"/>
              </p:cNvSpPr>
              <p:nvPr/>
            </p:nvSpPr>
            <p:spPr>
              <a:xfrm>
                <a:off x="3246119" y="4322109"/>
                <a:ext cx="708079" cy="369332"/>
              </a:xfrm>
              <a:prstGeom prst="rect">
                <a:avLst/>
              </a:prstGeom>
              <a:blipFill>
                <a:blip r:embed="rId8"/>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9D837C4-1017-9043-8CB1-2CF63890017F}"/>
              </a:ext>
            </a:extLst>
          </p:cNvPr>
          <p:cNvCxnSpPr>
            <a:cxnSpLocks/>
          </p:cNvCxnSpPr>
          <p:nvPr/>
        </p:nvCxnSpPr>
        <p:spPr>
          <a:xfrm>
            <a:off x="3954198" y="1914727"/>
            <a:ext cx="4037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CC225B-B535-3842-AAFC-01B8E905385F}"/>
              </a:ext>
            </a:extLst>
          </p:cNvPr>
          <p:cNvCxnSpPr>
            <a:cxnSpLocks/>
          </p:cNvCxnSpPr>
          <p:nvPr/>
        </p:nvCxnSpPr>
        <p:spPr>
          <a:xfrm>
            <a:off x="3954198" y="2934268"/>
            <a:ext cx="4037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BDFA491-E5DD-A347-A43B-4A729598B2C6}"/>
              </a:ext>
            </a:extLst>
          </p:cNvPr>
          <p:cNvCxnSpPr>
            <a:cxnSpLocks/>
          </p:cNvCxnSpPr>
          <p:nvPr/>
        </p:nvCxnSpPr>
        <p:spPr>
          <a:xfrm>
            <a:off x="3954198" y="3212889"/>
            <a:ext cx="6178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0DF42-1A92-F748-BB72-6DE980EB379D}"/>
              </a:ext>
            </a:extLst>
          </p:cNvPr>
          <p:cNvCxnSpPr>
            <a:cxnSpLocks/>
          </p:cNvCxnSpPr>
          <p:nvPr/>
        </p:nvCxnSpPr>
        <p:spPr>
          <a:xfrm>
            <a:off x="3954198" y="3726672"/>
            <a:ext cx="6178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3BD962-7F10-9D4C-A05D-0D0B52309C16}"/>
              </a:ext>
            </a:extLst>
          </p:cNvPr>
          <p:cNvCxnSpPr>
            <a:cxnSpLocks/>
          </p:cNvCxnSpPr>
          <p:nvPr/>
        </p:nvCxnSpPr>
        <p:spPr>
          <a:xfrm>
            <a:off x="3954198" y="4512938"/>
            <a:ext cx="5618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762D046-DA29-9544-BEE1-3E37A3F315CC}"/>
              </a:ext>
            </a:extLst>
          </p:cNvPr>
          <p:cNvCxnSpPr>
            <a:cxnSpLocks/>
          </p:cNvCxnSpPr>
          <p:nvPr/>
        </p:nvCxnSpPr>
        <p:spPr>
          <a:xfrm>
            <a:off x="3954198" y="5488702"/>
            <a:ext cx="11333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E865EF-7F5D-3148-A9C6-B2F0F0AB72F6}"/>
              </a:ext>
            </a:extLst>
          </p:cNvPr>
          <p:cNvCxnSpPr>
            <a:cxnSpLocks/>
          </p:cNvCxnSpPr>
          <p:nvPr/>
        </p:nvCxnSpPr>
        <p:spPr>
          <a:xfrm>
            <a:off x="3954198" y="6021176"/>
            <a:ext cx="1123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907EB88A-1AC7-8A4C-AAA8-0F4C4009F25D}"/>
              </a:ext>
            </a:extLst>
          </p:cNvPr>
          <p:cNvSpPr/>
          <p:nvPr/>
        </p:nvSpPr>
        <p:spPr>
          <a:xfrm>
            <a:off x="4555272" y="3910325"/>
            <a:ext cx="214009" cy="1156307"/>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id="{A1F8DCEE-E37D-BA4B-A159-AC12C66A5CF5}"/>
              </a:ext>
            </a:extLst>
          </p:cNvPr>
          <p:cNvSpPr/>
          <p:nvPr/>
        </p:nvSpPr>
        <p:spPr>
          <a:xfrm>
            <a:off x="1525803" y="3526559"/>
            <a:ext cx="302997" cy="267928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2FBDCA7A-612A-0044-B309-AB95291E6B3D}"/>
              </a:ext>
            </a:extLst>
          </p:cNvPr>
          <p:cNvSpPr/>
          <p:nvPr/>
        </p:nvSpPr>
        <p:spPr>
          <a:xfrm>
            <a:off x="2081435" y="2657814"/>
            <a:ext cx="206352" cy="69377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080B2AE-9097-8C48-AB2C-FECAA3CA0A6E}"/>
                  </a:ext>
                </a:extLst>
              </p:cNvPr>
              <p:cNvSpPr txBox="1"/>
              <p:nvPr/>
            </p:nvSpPr>
            <p:spPr>
              <a:xfrm>
                <a:off x="4893" y="4681534"/>
                <a:ext cx="151631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5" name="TextBox 34">
                <a:extLst>
                  <a:ext uri="{FF2B5EF4-FFF2-40B4-BE49-F238E27FC236}">
                    <a16:creationId xmlns:a16="http://schemas.microsoft.com/office/drawing/2014/main" id="{1080B2AE-9097-8C48-AB2C-FECAA3CA0A6E}"/>
                  </a:ext>
                </a:extLst>
              </p:cNvPr>
              <p:cNvSpPr txBox="1">
                <a:spLocks noRot="1" noChangeAspect="1" noMove="1" noResize="1" noEditPoints="1" noAdjustHandles="1" noChangeArrowheads="1" noChangeShapeType="1" noTextEdit="1"/>
              </p:cNvSpPr>
              <p:nvPr/>
            </p:nvSpPr>
            <p:spPr>
              <a:xfrm>
                <a:off x="4893" y="4681534"/>
                <a:ext cx="1516313"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FA55998-C9AA-C143-9B0F-B44E40FC4630}"/>
                  </a:ext>
                </a:extLst>
              </p:cNvPr>
              <p:cNvSpPr txBox="1"/>
              <p:nvPr/>
            </p:nvSpPr>
            <p:spPr>
              <a:xfrm>
                <a:off x="497829" y="2828951"/>
                <a:ext cx="1514582"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6" name="TextBox 35">
                <a:extLst>
                  <a:ext uri="{FF2B5EF4-FFF2-40B4-BE49-F238E27FC236}">
                    <a16:creationId xmlns:a16="http://schemas.microsoft.com/office/drawing/2014/main" id="{AFA55998-C9AA-C143-9B0F-B44E40FC4630}"/>
                  </a:ext>
                </a:extLst>
              </p:cNvPr>
              <p:cNvSpPr txBox="1">
                <a:spLocks noRot="1" noChangeAspect="1" noMove="1" noResize="1" noEditPoints="1" noAdjustHandles="1" noChangeArrowheads="1" noChangeShapeType="1" noTextEdit="1"/>
              </p:cNvSpPr>
              <p:nvPr/>
            </p:nvSpPr>
            <p:spPr>
              <a:xfrm>
                <a:off x="497829" y="2828951"/>
                <a:ext cx="1514582" cy="369332"/>
              </a:xfrm>
              <a:prstGeom prst="rect">
                <a:avLst/>
              </a:prstGeom>
              <a:blipFill>
                <a:blip r:embed="rId10"/>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0634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1" grpId="0" animBg="1"/>
      <p:bldP spid="33" grpId="0" animBg="1"/>
      <p:bldP spid="34" grpId="0" animBg="1"/>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F73-91D8-024A-8EAD-0002846CB325}"/>
              </a:ext>
            </a:extLst>
          </p:cNvPr>
          <p:cNvSpPr>
            <a:spLocks noGrp="1"/>
          </p:cNvSpPr>
          <p:nvPr>
            <p:ph type="title"/>
          </p:nvPr>
        </p:nvSpPr>
        <p:spPr>
          <a:xfrm>
            <a:off x="838200" y="330106"/>
            <a:ext cx="10515600" cy="762635"/>
          </a:xfrm>
        </p:spPr>
        <p:txBody>
          <a:bodyPr/>
          <a:lstStyle/>
          <a:p>
            <a:r>
              <a:rPr lang="en-US" dirty="0"/>
              <a:t>Dijkstra’s Runtime</a:t>
            </a:r>
          </a:p>
        </p:txBody>
      </p:sp>
      <p:sp>
        <p:nvSpPr>
          <p:cNvPr id="4" name="Content Placeholder 2">
            <a:extLst>
              <a:ext uri="{FF2B5EF4-FFF2-40B4-BE49-F238E27FC236}">
                <a16:creationId xmlns:a16="http://schemas.microsoft.com/office/drawing/2014/main" id="{3CDFBAA8-7711-2940-89F1-EE51094524C8}"/>
              </a:ext>
            </a:extLst>
          </p:cNvPr>
          <p:cNvSpPr txBox="1">
            <a:spLocks/>
          </p:cNvSpPr>
          <p:nvPr/>
        </p:nvSpPr>
        <p:spPr bwMode="auto">
          <a:xfrm>
            <a:off x="8129686" y="1210859"/>
            <a:ext cx="7629234" cy="5122483"/>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sz="1400" dirty="0" err="1">
                <a:latin typeface="Consolas" panose="020B0609020204030204" pitchFamily="49" charset="0"/>
                <a:cs typeface="Consolas" panose="020B0609020204030204" pitchFamily="49" charset="0"/>
              </a:rPr>
              <a:t>dijkstraShortestPath</a:t>
            </a:r>
            <a:r>
              <a:rPr lang="en-US" sz="1400" b="0" dirty="0">
                <a:latin typeface="Consolas" panose="020B0609020204030204" pitchFamily="49" charset="0"/>
                <a:cs typeface="Consolas" panose="020B0609020204030204" pitchFamily="49" charset="0"/>
              </a:rPr>
              <a:t>(</a:t>
            </a:r>
            <a:r>
              <a:rPr lang="en-US" sz="1400" b="0" dirty="0">
                <a:solidFill>
                  <a:schemeClr val="accent3"/>
                </a:solidFill>
                <a:latin typeface="Consolas" panose="020B0609020204030204" pitchFamily="49" charset="0"/>
                <a:cs typeface="Consolas" panose="020B0609020204030204" pitchFamily="49" charset="0"/>
              </a:rPr>
              <a:t>G</a:t>
            </a:r>
            <a:r>
              <a:rPr lang="en-US" sz="1400" b="0" dirty="0">
                <a:latin typeface="Consolas" panose="020B0609020204030204" pitchFamily="49" charset="0"/>
                <a:cs typeface="Consolas" panose="020B0609020204030204" pitchFamily="49" charset="0"/>
              </a:rPr>
              <a:t> graph, </a:t>
            </a:r>
            <a:r>
              <a:rPr lang="en-US" sz="1400" b="0" dirty="0">
                <a:solidFill>
                  <a:schemeClr val="accent3"/>
                </a:solidFill>
                <a:latin typeface="Consolas" panose="020B0609020204030204" pitchFamily="49" charset="0"/>
                <a:cs typeface="Consolas" panose="020B0609020204030204" pitchFamily="49" charset="0"/>
              </a:rPr>
              <a:t>V </a:t>
            </a:r>
            <a:r>
              <a:rPr lang="en-US" sz="1400" b="0" dirty="0">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3"/>
                </a:solidFill>
                <a:latin typeface="Consolas" panose="020B0609020204030204" pitchFamily="49" charset="0"/>
                <a:cs typeface="Consolas" panose="020B0609020204030204" pitchFamily="49" charset="0"/>
              </a:rPr>
              <a:t>Map</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initialize </a:t>
            </a:r>
            <a:r>
              <a:rPr lang="en-US" sz="1400" b="0" dirty="0" err="1">
                <a:latin typeface="Consolas" panose="020B0609020204030204" pitchFamily="49" charset="0"/>
                <a:cs typeface="Consolas" panose="020B0609020204030204" pitchFamily="49" charset="0"/>
              </a:rPr>
              <a:t>distTo</a:t>
            </a:r>
            <a:r>
              <a:rPr lang="en-US" sz="1400" b="0" dirty="0">
                <a:latin typeface="Consolas" panose="020B0609020204030204" pitchFamily="49" charset="0"/>
                <a:cs typeface="Consolas" panose="020B0609020204030204" pitchFamily="49" charset="0"/>
              </a:rPr>
              <a:t> with all nodes mapped to ∞, except start to 0</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solidFill>
                  <a:schemeClr val="accent3"/>
                </a:solidFill>
                <a:highlight>
                  <a:srgbClr val="5EE1B2"/>
                </a:highlight>
                <a:latin typeface="Consolas" panose="020B0609020204030204" pitchFamily="49" charset="0"/>
                <a:cs typeface="Consolas" panose="020B0609020204030204" pitchFamily="49" charset="0"/>
              </a:rPr>
              <a:t>PriorityQueue</a:t>
            </a:r>
            <a:r>
              <a:rPr lang="en-US" sz="1400" b="0" dirty="0">
                <a:highlight>
                  <a:srgbClr val="5EE1B2"/>
                </a:highlight>
                <a:latin typeface="Consolas" panose="020B0609020204030204" pitchFamily="49" charset="0"/>
                <a:cs typeface="Consolas" panose="020B0609020204030204" pitchFamily="49" charset="0"/>
              </a:rPr>
              <a:t>&lt;</a:t>
            </a:r>
            <a:r>
              <a:rPr lang="en-US" sz="1400" b="0" dirty="0">
                <a:solidFill>
                  <a:schemeClr val="accent3"/>
                </a:solidFill>
                <a:highlight>
                  <a:srgbClr val="5EE1B2"/>
                </a:highlight>
                <a:latin typeface="Consolas" panose="020B0609020204030204" pitchFamily="49" charset="0"/>
                <a:cs typeface="Consolas" panose="020B0609020204030204" pitchFamily="49" charset="0"/>
              </a:rPr>
              <a:t>V</a:t>
            </a:r>
            <a:r>
              <a:rPr lang="en-US" sz="1400" b="0" dirty="0">
                <a:highlight>
                  <a:srgbClr val="5EE1B2"/>
                </a:highlight>
                <a:latin typeface="Consolas" panose="020B0609020204030204" pitchFamily="49" charset="0"/>
                <a:cs typeface="Consolas" panose="020B0609020204030204" pitchFamily="49" charset="0"/>
              </a:rPr>
              <a:t>&gt; perimeter;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(start);</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while</a:t>
            </a: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isEmpty</a:t>
            </a:r>
            <a:r>
              <a:rPr lang="en-US" sz="1400" b="0" dirty="0">
                <a:highlight>
                  <a:srgbClr val="5EE1B2"/>
                </a:highlight>
                <a:latin typeface="Consolas" panose="020B0609020204030204" pitchFamily="49" charset="0"/>
                <a:cs typeface="Consolas" panose="020B0609020204030204" pitchFamily="49" charset="0"/>
              </a:rPr>
              <a: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highlight>
                  <a:srgbClr val="5EE1B2"/>
                </a:highlight>
                <a:latin typeface="Consolas" panose="020B0609020204030204" pitchFamily="49" charset="0"/>
                <a:cs typeface="Consolas" panose="020B0609020204030204" pitchFamily="49" charset="0"/>
              </a:rPr>
              <a:t>u =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removeMin</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for</a:t>
            </a:r>
            <a:r>
              <a:rPr lang="en-US" sz="1400" b="0" dirty="0">
                <a:latin typeface="Consolas" panose="020B0609020204030204" pitchFamily="49" charset="0"/>
                <a:cs typeface="Consolas" panose="020B0609020204030204" pitchFamily="49" charset="0"/>
              </a:rPr>
              <a:t> each edge (</a:t>
            </a:r>
            <a:r>
              <a:rPr lang="en-US" sz="1400" b="0" dirty="0" err="1">
                <a:latin typeface="Consolas" panose="020B0609020204030204" pitchFamily="49" charset="0"/>
                <a:cs typeface="Consolas" panose="020B0609020204030204" pitchFamily="49" charset="0"/>
              </a:rPr>
              <a:t>u,v</a:t>
            </a:r>
            <a:r>
              <a:rPr lang="en-US" sz="1400" b="0" dirty="0">
                <a:latin typeface="Consolas" panose="020B0609020204030204" pitchFamily="49" charset="0"/>
                <a:cs typeface="Consolas" panose="020B0609020204030204" pitchFamily="49" charset="0"/>
              </a:rPr>
              <a:t>) to v with weight w:</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(v)      </a:t>
            </a:r>
            <a:r>
              <a:rPr lang="en-US" sz="1400" b="0" dirty="0">
                <a:solidFill>
                  <a:schemeClr val="tx2">
                    <a:lumMod val="60000"/>
                    <a:lumOff val="40000"/>
                  </a:schemeClr>
                </a:solidFill>
                <a:latin typeface="Consolas" panose="020B0609020204030204" pitchFamily="49" charset="0"/>
                <a:cs typeface="Consolas" panose="020B0609020204030204" pitchFamily="49" charset="0"/>
              </a:rPr>
              <a:t>// previous best path to 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get</a:t>
            </a:r>
            <a:r>
              <a:rPr lang="en-US" sz="1400" b="0" dirty="0">
                <a:latin typeface="Consolas" panose="020B0609020204030204" pitchFamily="49" charset="0"/>
                <a:cs typeface="Consolas" panose="020B0609020204030204" pitchFamily="49" charset="0"/>
              </a:rPr>
              <a:t>(u) + w  </a:t>
            </a:r>
            <a:r>
              <a:rPr lang="en-US" sz="1400" b="0" dirty="0">
                <a:solidFill>
                  <a:schemeClr val="tx2">
                    <a:lumMod val="60000"/>
                    <a:lumOff val="40000"/>
                  </a:schemeClr>
                </a:solidFill>
                <a:latin typeface="Consolas" panose="020B0609020204030204" pitchFamily="49" charset="0"/>
                <a:cs typeface="Consolas" panose="020B0609020204030204" pitchFamily="49" charset="0"/>
              </a:rPr>
              <a:t>// what if we went through u?</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latin typeface="Consolas" panose="020B0609020204030204" pitchFamily="49" charset="0"/>
                <a:cs typeface="Consolas" panose="020B0609020204030204" pitchFamily="49" charset="0"/>
              </a:rPr>
              <a:t>if</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 &lt; </a:t>
            </a:r>
            <a:r>
              <a:rPr lang="en-US" sz="1400" b="0" dirty="0" err="1">
                <a:latin typeface="Consolas" panose="020B0609020204030204" pitchFamily="49" charset="0"/>
                <a:cs typeface="Consolas" panose="020B0609020204030204" pitchFamily="49" charset="0"/>
              </a:rPr>
              <a:t>oldDist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distTo.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a:t>
            </a:r>
            <a:r>
              <a:rPr lang="en-US" sz="1400" b="0" dirty="0" err="1">
                <a:latin typeface="Consolas" panose="020B0609020204030204" pitchFamily="49" charset="0"/>
                <a:cs typeface="Consolas" panose="020B0609020204030204" pitchFamily="49" charset="0"/>
              </a:rPr>
              <a:t>newDist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edgeTo.</a:t>
            </a:r>
            <a:r>
              <a:rPr lang="en-US" sz="1400" dirty="0" err="1">
                <a:latin typeface="Consolas" panose="020B0609020204030204" pitchFamily="49" charset="0"/>
                <a:cs typeface="Consolas" panose="020B0609020204030204" pitchFamily="49" charset="0"/>
              </a:rPr>
              <a:t>put</a:t>
            </a:r>
            <a:r>
              <a:rPr lang="en-US" sz="1400" b="0" dirty="0">
                <a:latin typeface="Consolas" panose="020B0609020204030204" pitchFamily="49" charset="0"/>
                <a:cs typeface="Consolas" panose="020B0609020204030204" pitchFamily="49" charset="0"/>
              </a:rPr>
              <a:t>(v, u)</a:t>
            </a: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if</a:t>
            </a:r>
            <a:r>
              <a:rPr lang="en-US" sz="1400" b="0" dirty="0">
                <a:highlight>
                  <a:srgbClr val="5EE1B2"/>
                </a:highlight>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contains</a:t>
            </a:r>
            <a:r>
              <a:rPr lang="en-US" sz="1400" b="0" dirty="0">
                <a:highlight>
                  <a:srgbClr val="5EE1B2"/>
                </a:highlight>
                <a:latin typeface="Consolas" panose="020B0609020204030204" pitchFamily="49" charset="0"/>
                <a:cs typeface="Consolas" panose="020B0609020204030204" pitchFamily="49" charset="0"/>
              </a:rPr>
              <a:t>(v)):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changePriority</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a:solidFill>
                  <a:schemeClr val="accent2"/>
                </a:solidFill>
                <a:highlight>
                  <a:srgbClr val="5EE1B2"/>
                </a:highlight>
                <a:latin typeface="Consolas" panose="020B0609020204030204" pitchFamily="49" charset="0"/>
                <a:cs typeface="Consolas" panose="020B0609020204030204" pitchFamily="49" charset="0"/>
              </a:rPr>
              <a:t>else</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perimeter.</a:t>
            </a:r>
            <a:r>
              <a:rPr lang="en-US" sz="1400" dirty="0" err="1">
                <a:highlight>
                  <a:srgbClr val="5EE1B2"/>
                </a:highlight>
                <a:latin typeface="Consolas" panose="020B0609020204030204" pitchFamily="49" charset="0"/>
                <a:cs typeface="Consolas" panose="020B0609020204030204" pitchFamily="49" charset="0"/>
              </a:rPr>
              <a:t>add</a:t>
            </a:r>
            <a:r>
              <a:rPr lang="en-US" sz="1400" b="0" dirty="0">
                <a:highlight>
                  <a:srgbClr val="5EE1B2"/>
                </a:highlight>
                <a:latin typeface="Consolas" panose="020B0609020204030204" pitchFamily="49" charset="0"/>
                <a:cs typeface="Consolas" panose="020B0609020204030204" pitchFamily="49" charset="0"/>
              </a:rPr>
              <a:t>(v, </a:t>
            </a:r>
            <a:r>
              <a:rPr lang="en-US" sz="1400" b="0" dirty="0" err="1">
                <a:highlight>
                  <a:srgbClr val="5EE1B2"/>
                </a:highlight>
                <a:latin typeface="Consolas" panose="020B0609020204030204" pitchFamily="49" charset="0"/>
                <a:cs typeface="Consolas" panose="020B0609020204030204" pitchFamily="49" charset="0"/>
              </a:rPr>
              <a:t>newDist</a:t>
            </a:r>
            <a:r>
              <a:rPr lang="en-US" sz="1400" b="0" dirty="0">
                <a:highlight>
                  <a:srgbClr val="5EE1B2"/>
                </a:highlight>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br>
              <a:rPr lang="en-US" sz="1400" b="0" dirty="0">
                <a:latin typeface="Consolas" panose="020B0609020204030204" pitchFamily="49" charset="0"/>
                <a:cs typeface="Consolas" panose="020B0609020204030204" pitchFamily="49" charset="0"/>
              </a:rPr>
            </a:br>
            <a:endParaRPr lang="en-US" sz="1400" b="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AA64F9-4F89-4A49-A0D4-CBAA8B3CED01}"/>
                  </a:ext>
                </a:extLst>
              </p:cNvPr>
              <p:cNvSpPr txBox="1"/>
              <p:nvPr/>
            </p:nvSpPr>
            <p:spPr>
              <a:xfrm>
                <a:off x="7069074" y="1701568"/>
                <a:ext cx="879664"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1BAA64F9-4F89-4A49-A0D4-CBAA8B3CED01}"/>
                  </a:ext>
                </a:extLst>
              </p:cNvPr>
              <p:cNvSpPr txBox="1">
                <a:spLocks noRot="1" noChangeAspect="1" noMove="1" noResize="1" noEditPoints="1" noAdjustHandles="1" noChangeArrowheads="1" noChangeShapeType="1" noTextEdit="1"/>
              </p:cNvSpPr>
              <p:nvPr/>
            </p:nvSpPr>
            <p:spPr>
              <a:xfrm>
                <a:off x="7069074" y="1701568"/>
                <a:ext cx="87966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6FC294-3EBF-DE4C-8AF6-85D91DD1CFD6}"/>
                  </a:ext>
                </a:extLst>
              </p:cNvPr>
              <p:cNvSpPr txBox="1"/>
              <p:nvPr/>
            </p:nvSpPr>
            <p:spPr>
              <a:xfrm>
                <a:off x="6187899" y="2749205"/>
                <a:ext cx="1769587" cy="369332"/>
              </a:xfrm>
              <a:prstGeom prst="rect">
                <a:avLst/>
              </a:prstGeom>
              <a:noFill/>
            </p:spPr>
            <p:txBody>
              <a:bodyPr wrap="none" rtlCol="0">
                <a:spAutoFit/>
              </a:bodyPr>
              <a:lstStyle/>
              <a:p>
                <a:pPr algn="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a14:m>
                <a:r>
                  <a:rPr lang="en-US" dirty="0"/>
                  <a:t> iterations</a:t>
                </a:r>
              </a:p>
            </p:txBody>
          </p:sp>
        </mc:Choice>
        <mc:Fallback xmlns="">
          <p:sp>
            <p:nvSpPr>
              <p:cNvPr id="6" name="TextBox 5">
                <a:extLst>
                  <a:ext uri="{FF2B5EF4-FFF2-40B4-BE49-F238E27FC236}">
                    <a16:creationId xmlns:a16="http://schemas.microsoft.com/office/drawing/2014/main" id="{776FC294-3EBF-DE4C-8AF6-85D91DD1CFD6}"/>
                  </a:ext>
                </a:extLst>
              </p:cNvPr>
              <p:cNvSpPr txBox="1">
                <a:spLocks noRot="1" noChangeAspect="1" noMove="1" noResize="1" noEditPoints="1" noAdjustHandles="1" noChangeArrowheads="1" noChangeShapeType="1" noTextEdit="1"/>
              </p:cNvSpPr>
              <p:nvPr/>
            </p:nvSpPr>
            <p:spPr>
              <a:xfrm>
                <a:off x="6187899" y="2749205"/>
                <a:ext cx="1769587" cy="369332"/>
              </a:xfrm>
              <a:prstGeom prst="rect">
                <a:avLst/>
              </a:prstGeom>
              <a:blipFill>
                <a:blip r:embed="rId3"/>
                <a:stretch>
                  <a:fillRect t="-6667" r="-212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7FD431-77CB-BF4E-BFE4-481166DF4868}"/>
                  </a:ext>
                </a:extLst>
              </p:cNvPr>
              <p:cNvSpPr txBox="1"/>
              <p:nvPr/>
            </p:nvSpPr>
            <p:spPr>
              <a:xfrm>
                <a:off x="6741192" y="3004701"/>
                <a:ext cx="1216294"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EE7FD431-77CB-BF4E-BFE4-481166DF4868}"/>
                  </a:ext>
                </a:extLst>
              </p:cNvPr>
              <p:cNvSpPr txBox="1">
                <a:spLocks noRot="1" noChangeAspect="1" noMove="1" noResize="1" noEditPoints="1" noAdjustHandles="1" noChangeArrowheads="1" noChangeShapeType="1" noTextEdit="1"/>
              </p:cNvSpPr>
              <p:nvPr/>
            </p:nvSpPr>
            <p:spPr>
              <a:xfrm>
                <a:off x="6741192" y="3004701"/>
                <a:ext cx="1216294"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CC1596-E55B-604A-897E-775AD52BF6CD}"/>
                  </a:ext>
                </a:extLst>
              </p:cNvPr>
              <p:cNvSpPr txBox="1"/>
              <p:nvPr/>
            </p:nvSpPr>
            <p:spPr>
              <a:xfrm>
                <a:off x="5701291" y="3503323"/>
                <a:ext cx="2256195" cy="369332"/>
              </a:xfrm>
              <a:prstGeom prst="rect">
                <a:avLst/>
              </a:prstGeom>
              <a:noFill/>
            </p:spPr>
            <p:txBody>
              <a:bodyPr wrap="none" rtlCol="0">
                <a:spAutoFit/>
              </a:bodyPr>
              <a:lstStyle/>
              <a:p>
                <a:pPr algn="r"/>
                <a:r>
                  <a:rPr lang="en-US" u="sng" dirty="0">
                    <a:ea typeface="Cambria Math" panose="02040503050406030204" pitchFamily="18" charset="0"/>
                  </a:rPr>
                  <a:t>total</a:t>
                </a:r>
                <a:r>
                  <a:rPr lang="en-US" dirty="0">
                    <a:ea typeface="Cambria Math" panose="02040503050406030204" pitchFamily="18" charset="0"/>
                  </a:rPr>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e>
                    </m:d>
                  </m:oMath>
                </a14:m>
                <a:r>
                  <a:rPr lang="en-US" dirty="0"/>
                  <a:t> iterations</a:t>
                </a:r>
              </a:p>
            </p:txBody>
          </p:sp>
        </mc:Choice>
        <mc:Fallback xmlns="">
          <p:sp>
            <p:nvSpPr>
              <p:cNvPr id="8" name="TextBox 7">
                <a:extLst>
                  <a:ext uri="{FF2B5EF4-FFF2-40B4-BE49-F238E27FC236}">
                    <a16:creationId xmlns:a16="http://schemas.microsoft.com/office/drawing/2014/main" id="{CCCC1596-E55B-604A-897E-775AD52BF6CD}"/>
                  </a:ext>
                </a:extLst>
              </p:cNvPr>
              <p:cNvSpPr txBox="1">
                <a:spLocks noRot="1" noChangeAspect="1" noMove="1" noResize="1" noEditPoints="1" noAdjustHandles="1" noChangeArrowheads="1" noChangeShapeType="1" noTextEdit="1"/>
              </p:cNvSpPr>
              <p:nvPr/>
            </p:nvSpPr>
            <p:spPr>
              <a:xfrm>
                <a:off x="5701291" y="3503323"/>
                <a:ext cx="2256195" cy="369332"/>
              </a:xfrm>
              <a:prstGeom prst="rect">
                <a:avLst/>
              </a:prstGeom>
              <a:blipFill>
                <a:blip r:embed="rId5"/>
                <a:stretch>
                  <a:fillRect l="-1117" t="-10345" r="-1676"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6F2FDF-19BA-D943-AB21-0C6220424F9E}"/>
                  </a:ext>
                </a:extLst>
              </p:cNvPr>
              <p:cNvSpPr txBox="1"/>
              <p:nvPr/>
            </p:nvSpPr>
            <p:spPr>
              <a:xfrm>
                <a:off x="6741961" y="5331724"/>
                <a:ext cx="121552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9" name="TextBox 8">
                <a:extLst>
                  <a:ext uri="{FF2B5EF4-FFF2-40B4-BE49-F238E27FC236}">
                    <a16:creationId xmlns:a16="http://schemas.microsoft.com/office/drawing/2014/main" id="{876F2FDF-19BA-D943-AB21-0C6220424F9E}"/>
                  </a:ext>
                </a:extLst>
              </p:cNvPr>
              <p:cNvSpPr txBox="1">
                <a:spLocks noRot="1" noChangeAspect="1" noMove="1" noResize="1" noEditPoints="1" noAdjustHandles="1" noChangeArrowheads="1" noChangeShapeType="1" noTextEdit="1"/>
              </p:cNvSpPr>
              <p:nvPr/>
            </p:nvSpPr>
            <p:spPr>
              <a:xfrm>
                <a:off x="6741961" y="5331724"/>
                <a:ext cx="1215525" cy="369332"/>
              </a:xfrm>
              <a:prstGeom prst="rect">
                <a:avLst/>
              </a:prstGeom>
              <a:blipFill>
                <a:blip r:embed="rId6"/>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8C9ABE-D2F8-A94A-85B1-337C5DDC0BF8}"/>
                  </a:ext>
                </a:extLst>
              </p:cNvPr>
              <p:cNvSpPr txBox="1"/>
              <p:nvPr/>
            </p:nvSpPr>
            <p:spPr>
              <a:xfrm>
                <a:off x="6733213" y="5836510"/>
                <a:ext cx="1215525"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0" name="TextBox 9">
                <a:extLst>
                  <a:ext uri="{FF2B5EF4-FFF2-40B4-BE49-F238E27FC236}">
                    <a16:creationId xmlns:a16="http://schemas.microsoft.com/office/drawing/2014/main" id="{358C9ABE-D2F8-A94A-85B1-337C5DDC0BF8}"/>
                  </a:ext>
                </a:extLst>
              </p:cNvPr>
              <p:cNvSpPr txBox="1">
                <a:spLocks noRot="1" noChangeAspect="1" noMove="1" noResize="1" noEditPoints="1" noAdjustHandles="1" noChangeArrowheads="1" noChangeShapeType="1" noTextEdit="1"/>
              </p:cNvSpPr>
              <p:nvPr/>
            </p:nvSpPr>
            <p:spPr>
              <a:xfrm>
                <a:off x="6733213" y="5836510"/>
                <a:ext cx="1215525"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20CF26-DF98-F34C-99E1-071713010D2F}"/>
                  </a:ext>
                </a:extLst>
              </p:cNvPr>
              <p:cNvSpPr txBox="1"/>
              <p:nvPr/>
            </p:nvSpPr>
            <p:spPr>
              <a:xfrm>
                <a:off x="7249407" y="4322109"/>
                <a:ext cx="708079"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oMath>
                  </m:oMathPara>
                </a14:m>
                <a:endParaRPr lang="en-US" dirty="0"/>
              </a:p>
            </p:txBody>
          </p:sp>
        </mc:Choice>
        <mc:Fallback xmlns="">
          <p:sp>
            <p:nvSpPr>
              <p:cNvPr id="11" name="TextBox 10">
                <a:extLst>
                  <a:ext uri="{FF2B5EF4-FFF2-40B4-BE49-F238E27FC236}">
                    <a16:creationId xmlns:a16="http://schemas.microsoft.com/office/drawing/2014/main" id="{9820CF26-DF98-F34C-99E1-071713010D2F}"/>
                  </a:ext>
                </a:extLst>
              </p:cNvPr>
              <p:cNvSpPr txBox="1">
                <a:spLocks noRot="1" noChangeAspect="1" noMove="1" noResize="1" noEditPoints="1" noAdjustHandles="1" noChangeArrowheads="1" noChangeShapeType="1" noTextEdit="1"/>
              </p:cNvSpPr>
              <p:nvPr/>
            </p:nvSpPr>
            <p:spPr>
              <a:xfrm>
                <a:off x="7249407" y="4322109"/>
                <a:ext cx="708079" cy="369332"/>
              </a:xfrm>
              <a:prstGeom prst="rect">
                <a:avLst/>
              </a:prstGeom>
              <a:blipFill>
                <a:blip r:embed="rId8"/>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9D837C4-1017-9043-8CB1-2CF63890017F}"/>
              </a:ext>
            </a:extLst>
          </p:cNvPr>
          <p:cNvCxnSpPr>
            <a:cxnSpLocks/>
          </p:cNvCxnSpPr>
          <p:nvPr/>
        </p:nvCxnSpPr>
        <p:spPr>
          <a:xfrm>
            <a:off x="7957486" y="1914727"/>
            <a:ext cx="4037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CC225B-B535-3842-AAFC-01B8E905385F}"/>
              </a:ext>
            </a:extLst>
          </p:cNvPr>
          <p:cNvCxnSpPr>
            <a:cxnSpLocks/>
          </p:cNvCxnSpPr>
          <p:nvPr/>
        </p:nvCxnSpPr>
        <p:spPr>
          <a:xfrm>
            <a:off x="7957486" y="2934268"/>
            <a:ext cx="4037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BDFA491-E5DD-A347-A43B-4A729598B2C6}"/>
              </a:ext>
            </a:extLst>
          </p:cNvPr>
          <p:cNvCxnSpPr>
            <a:cxnSpLocks/>
          </p:cNvCxnSpPr>
          <p:nvPr/>
        </p:nvCxnSpPr>
        <p:spPr>
          <a:xfrm>
            <a:off x="7957486" y="3212889"/>
            <a:ext cx="6178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0DF42-1A92-F748-BB72-6DE980EB379D}"/>
              </a:ext>
            </a:extLst>
          </p:cNvPr>
          <p:cNvCxnSpPr>
            <a:cxnSpLocks/>
          </p:cNvCxnSpPr>
          <p:nvPr/>
        </p:nvCxnSpPr>
        <p:spPr>
          <a:xfrm>
            <a:off x="7957486" y="3726672"/>
            <a:ext cx="6178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3BD962-7F10-9D4C-A05D-0D0B52309C16}"/>
              </a:ext>
            </a:extLst>
          </p:cNvPr>
          <p:cNvCxnSpPr>
            <a:cxnSpLocks/>
          </p:cNvCxnSpPr>
          <p:nvPr/>
        </p:nvCxnSpPr>
        <p:spPr>
          <a:xfrm>
            <a:off x="7957486" y="4512938"/>
            <a:ext cx="5618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762D046-DA29-9544-BEE1-3E37A3F315CC}"/>
              </a:ext>
            </a:extLst>
          </p:cNvPr>
          <p:cNvCxnSpPr>
            <a:cxnSpLocks/>
          </p:cNvCxnSpPr>
          <p:nvPr/>
        </p:nvCxnSpPr>
        <p:spPr>
          <a:xfrm>
            <a:off x="7957486" y="5488702"/>
            <a:ext cx="11333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E865EF-7F5D-3148-A9C6-B2F0F0AB72F6}"/>
              </a:ext>
            </a:extLst>
          </p:cNvPr>
          <p:cNvCxnSpPr>
            <a:cxnSpLocks/>
          </p:cNvCxnSpPr>
          <p:nvPr/>
        </p:nvCxnSpPr>
        <p:spPr>
          <a:xfrm>
            <a:off x="7957486" y="6021176"/>
            <a:ext cx="1123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907EB88A-1AC7-8A4C-AAA8-0F4C4009F25D}"/>
              </a:ext>
            </a:extLst>
          </p:cNvPr>
          <p:cNvSpPr/>
          <p:nvPr/>
        </p:nvSpPr>
        <p:spPr>
          <a:xfrm>
            <a:off x="8558560" y="3910325"/>
            <a:ext cx="214009" cy="1156307"/>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id="{A1F8DCEE-E37D-BA4B-A159-AC12C66A5CF5}"/>
              </a:ext>
            </a:extLst>
          </p:cNvPr>
          <p:cNvSpPr/>
          <p:nvPr/>
        </p:nvSpPr>
        <p:spPr>
          <a:xfrm>
            <a:off x="5529091" y="3526559"/>
            <a:ext cx="302997" cy="267928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2FBDCA7A-612A-0044-B309-AB95291E6B3D}"/>
              </a:ext>
            </a:extLst>
          </p:cNvPr>
          <p:cNvSpPr/>
          <p:nvPr/>
        </p:nvSpPr>
        <p:spPr>
          <a:xfrm>
            <a:off x="6084723" y="2657814"/>
            <a:ext cx="206352" cy="69377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080B2AE-9097-8C48-AB2C-FECAA3CA0A6E}"/>
                  </a:ext>
                </a:extLst>
              </p:cNvPr>
              <p:cNvSpPr txBox="1"/>
              <p:nvPr/>
            </p:nvSpPr>
            <p:spPr>
              <a:xfrm>
                <a:off x="4008181" y="4681534"/>
                <a:ext cx="1516313"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5" name="TextBox 34">
                <a:extLst>
                  <a:ext uri="{FF2B5EF4-FFF2-40B4-BE49-F238E27FC236}">
                    <a16:creationId xmlns:a16="http://schemas.microsoft.com/office/drawing/2014/main" id="{1080B2AE-9097-8C48-AB2C-FECAA3CA0A6E}"/>
                  </a:ext>
                </a:extLst>
              </p:cNvPr>
              <p:cNvSpPr txBox="1">
                <a:spLocks noRot="1" noChangeAspect="1" noMove="1" noResize="1" noEditPoints="1" noAdjustHandles="1" noChangeArrowheads="1" noChangeShapeType="1" noTextEdit="1"/>
              </p:cNvSpPr>
              <p:nvPr/>
            </p:nvSpPr>
            <p:spPr>
              <a:xfrm>
                <a:off x="4008181" y="4681534"/>
                <a:ext cx="1516313"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FA55998-C9AA-C143-9B0F-B44E40FC4630}"/>
                  </a:ext>
                </a:extLst>
              </p:cNvPr>
              <p:cNvSpPr txBox="1"/>
              <p:nvPr/>
            </p:nvSpPr>
            <p:spPr>
              <a:xfrm>
                <a:off x="4501117" y="2828951"/>
                <a:ext cx="1514582"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6" name="TextBox 35">
                <a:extLst>
                  <a:ext uri="{FF2B5EF4-FFF2-40B4-BE49-F238E27FC236}">
                    <a16:creationId xmlns:a16="http://schemas.microsoft.com/office/drawing/2014/main" id="{AFA55998-C9AA-C143-9B0F-B44E40FC4630}"/>
                  </a:ext>
                </a:extLst>
              </p:cNvPr>
              <p:cNvSpPr txBox="1">
                <a:spLocks noRot="1" noChangeAspect="1" noMove="1" noResize="1" noEditPoints="1" noAdjustHandles="1" noChangeArrowheads="1" noChangeShapeType="1" noTextEdit="1"/>
              </p:cNvSpPr>
              <p:nvPr/>
            </p:nvSpPr>
            <p:spPr>
              <a:xfrm>
                <a:off x="4501117" y="2828951"/>
                <a:ext cx="1514582"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5FE18D4-1514-194C-A274-978256E4D3C3}"/>
                  </a:ext>
                </a:extLst>
              </p:cNvPr>
              <p:cNvSpPr txBox="1"/>
              <p:nvPr/>
            </p:nvSpPr>
            <p:spPr>
              <a:xfrm>
                <a:off x="475722" y="3170399"/>
                <a:ext cx="2775247"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e>
                              </m:d>
                            </m:e>
                          </m:fun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23" name="TextBox 22">
                <a:extLst>
                  <a:ext uri="{FF2B5EF4-FFF2-40B4-BE49-F238E27FC236}">
                    <a16:creationId xmlns:a16="http://schemas.microsoft.com/office/drawing/2014/main" id="{25FE18D4-1514-194C-A274-978256E4D3C3}"/>
                  </a:ext>
                </a:extLst>
              </p:cNvPr>
              <p:cNvSpPr txBox="1">
                <a:spLocks noRot="1" noChangeAspect="1" noMove="1" noResize="1" noEditPoints="1" noAdjustHandles="1" noChangeArrowheads="1" noChangeShapeType="1" noTextEdit="1"/>
              </p:cNvSpPr>
              <p:nvPr/>
            </p:nvSpPr>
            <p:spPr>
              <a:xfrm>
                <a:off x="475722" y="3170399"/>
                <a:ext cx="2775247" cy="369332"/>
              </a:xfrm>
              <a:prstGeom prst="rect">
                <a:avLst/>
              </a:prstGeom>
              <a:blipFill>
                <a:blip r:embed="rId11"/>
                <a:stretch>
                  <a:fillRect b="-1333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D1863EF-953C-194D-9D12-36F70BF9C280}"/>
              </a:ext>
            </a:extLst>
          </p:cNvPr>
          <p:cNvSpPr txBox="1"/>
          <p:nvPr/>
        </p:nvSpPr>
        <p:spPr>
          <a:xfrm>
            <a:off x="1212044" y="2600947"/>
            <a:ext cx="1302601" cy="369332"/>
          </a:xfrm>
          <a:prstGeom prst="rect">
            <a:avLst/>
          </a:prstGeom>
          <a:noFill/>
        </p:spPr>
        <p:txBody>
          <a:bodyPr wrap="none" rtlCol="0">
            <a:spAutoFit/>
          </a:bodyPr>
          <a:lstStyle/>
          <a:p>
            <a:r>
              <a:rPr lang="en-US" b="1" dirty="0"/>
              <a:t>Final result:</a:t>
            </a:r>
          </a:p>
        </p:txBody>
      </p:sp>
      <p:sp>
        <p:nvSpPr>
          <p:cNvPr id="25" name="TextBox 24">
            <a:extLst>
              <a:ext uri="{FF2B5EF4-FFF2-40B4-BE49-F238E27FC236}">
                <a16:creationId xmlns:a16="http://schemas.microsoft.com/office/drawing/2014/main" id="{6C6271B2-8A7E-E344-B75D-F177F353DB4A}"/>
              </a:ext>
            </a:extLst>
          </p:cNvPr>
          <p:cNvSpPr txBox="1"/>
          <p:nvPr/>
        </p:nvSpPr>
        <p:spPr>
          <a:xfrm>
            <a:off x="301054" y="3872655"/>
            <a:ext cx="3482442" cy="2308324"/>
          </a:xfrm>
          <a:prstGeom prst="rect">
            <a:avLst/>
          </a:prstGeom>
          <a:noFill/>
        </p:spPr>
        <p:txBody>
          <a:bodyPr wrap="square" rtlCol="0">
            <a:spAutoFit/>
          </a:bodyPr>
          <a:lstStyle/>
          <a:p>
            <a:r>
              <a:rPr lang="en-US" dirty="0"/>
              <a:t>Why can’t we simplify further?</a:t>
            </a:r>
          </a:p>
          <a:p>
            <a:pPr marL="285750" indent="-285750">
              <a:buFont typeface="Arial" panose="020B0604020202020204" pitchFamily="34" charset="0"/>
              <a:buChar char="•"/>
            </a:pPr>
            <a:r>
              <a:rPr lang="en-US" dirty="0"/>
              <a:t>We don’t know if |V| or |E| is going to be larger, so we don’t know which term will dominate.</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Sometimes we assume |E| is larger than |V|, so |</a:t>
            </a:r>
            <a:r>
              <a:rPr lang="en-US" i="1" dirty="0" err="1"/>
              <a:t>E|log|V</a:t>
            </a:r>
            <a:r>
              <a:rPr lang="en-US" i="1" dirty="0"/>
              <a:t>| dominates. But not always true!</a:t>
            </a:r>
          </a:p>
        </p:txBody>
      </p:sp>
      <p:sp>
        <p:nvSpPr>
          <p:cNvPr id="12" name="Left Brace 11">
            <a:extLst>
              <a:ext uri="{FF2B5EF4-FFF2-40B4-BE49-F238E27FC236}">
                <a16:creationId xmlns:a16="http://schemas.microsoft.com/office/drawing/2014/main" id="{47157D08-7DB4-734C-B657-3F95304141D0}"/>
              </a:ext>
            </a:extLst>
          </p:cNvPr>
          <p:cNvSpPr/>
          <p:nvPr/>
        </p:nvSpPr>
        <p:spPr>
          <a:xfrm>
            <a:off x="3648293" y="1684289"/>
            <a:ext cx="339430" cy="3270272"/>
          </a:xfrm>
          <a:prstGeom prst="leftBrace">
            <a:avLst>
              <a:gd name="adj1" fmla="val 57612"/>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7454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8BB8-CE76-604E-8B9E-E78C14584B30}"/>
              </a:ext>
            </a:extLst>
          </p:cNvPr>
          <p:cNvSpPr>
            <a:spLocks noGrp="1"/>
          </p:cNvSpPr>
          <p:nvPr>
            <p:ph type="title"/>
          </p:nvPr>
        </p:nvSpPr>
        <p:spPr/>
        <p:txBody>
          <a:bodyPr/>
          <a:lstStyle/>
          <a:p>
            <a:r>
              <a:rPr lang="en-US" dirty="0"/>
              <a:t>Topological Sort</a:t>
            </a:r>
          </a:p>
        </p:txBody>
      </p:sp>
      <p:sp>
        <p:nvSpPr>
          <p:cNvPr id="3" name="Text Placeholder 2">
            <a:extLst>
              <a:ext uri="{FF2B5EF4-FFF2-40B4-BE49-F238E27FC236}">
                <a16:creationId xmlns:a16="http://schemas.microsoft.com/office/drawing/2014/main" id="{BEDC59D0-92F1-C84B-BF22-4E065F289E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08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p:sp>
        <p:nvSpPr>
          <p:cNvPr id="3" name="Content Placeholder 2"/>
          <p:cNvSpPr>
            <a:spLocks noGrp="1"/>
          </p:cNvSpPr>
          <p:nvPr>
            <p:ph idx="1"/>
          </p:nvPr>
        </p:nvSpPr>
        <p:spPr>
          <a:xfrm>
            <a:off x="838200" y="1429384"/>
            <a:ext cx="6772603" cy="4972051"/>
          </a:xfrm>
        </p:spPr>
        <p:txBody>
          <a:bodyPr>
            <a:normAutofit/>
          </a:bodyPr>
          <a:lstStyle/>
          <a:p>
            <a:r>
              <a:rPr lang="en-US" dirty="0"/>
              <a:t>A </a:t>
            </a:r>
            <a:r>
              <a:rPr lang="en-US" b="1" dirty="0">
                <a:solidFill>
                  <a:schemeClr val="accent3"/>
                </a:solidFill>
              </a:rPr>
              <a:t>topological sort </a:t>
            </a:r>
            <a:r>
              <a:rPr lang="en-US" dirty="0"/>
              <a:t>of a directed graph G is</a:t>
            </a:r>
            <a:br>
              <a:rPr lang="en-US" dirty="0"/>
            </a:br>
            <a:r>
              <a:rPr lang="en-US" dirty="0"/>
              <a:t>an ordering of the nodes, where for every edge in the graph, the origin appears before the destination in the ordering</a:t>
            </a:r>
          </a:p>
          <a:p>
            <a:pPr lvl="1"/>
            <a:endParaRPr lang="en-US" dirty="0"/>
          </a:p>
          <a:p>
            <a:r>
              <a:rPr lang="en-US" dirty="0"/>
              <a:t>Intuition: a “dependency graph”</a:t>
            </a:r>
          </a:p>
          <a:p>
            <a:pPr lvl="1"/>
            <a:r>
              <a:rPr lang="en-US" dirty="0"/>
              <a:t>An edge (u, v) means u must happen before v</a:t>
            </a:r>
          </a:p>
          <a:p>
            <a:pPr lvl="1"/>
            <a:r>
              <a:rPr lang="en-US" dirty="0"/>
              <a:t>A topological sort of a dependency graph gives an ordering that </a:t>
            </a:r>
            <a:r>
              <a:rPr lang="en-US" b="1" dirty="0"/>
              <a:t>respects dependencies</a:t>
            </a:r>
            <a:br>
              <a:rPr lang="en-US" b="1" dirty="0"/>
            </a:br>
            <a:endParaRPr lang="en-US" dirty="0"/>
          </a:p>
          <a:p>
            <a:r>
              <a:rPr lang="en-US" dirty="0"/>
              <a:t>Applications:</a:t>
            </a:r>
          </a:p>
          <a:p>
            <a:pPr lvl="1"/>
            <a:r>
              <a:rPr lang="en-US" dirty="0"/>
              <a:t>Graduating</a:t>
            </a:r>
          </a:p>
          <a:p>
            <a:pPr lvl="1"/>
            <a:r>
              <a:rPr lang="en-US" dirty="0"/>
              <a:t>Compiling multiple Java files</a:t>
            </a:r>
          </a:p>
          <a:p>
            <a:pPr lvl="1"/>
            <a:r>
              <a:rPr lang="en-US" dirty="0"/>
              <a:t>Multi-job Workflows</a:t>
            </a:r>
          </a:p>
        </p:txBody>
      </p:sp>
      <p:grpSp>
        <p:nvGrpSpPr>
          <p:cNvPr id="48" name="Group 47">
            <a:extLst>
              <a:ext uri="{FF2B5EF4-FFF2-40B4-BE49-F238E27FC236}">
                <a16:creationId xmlns:a16="http://schemas.microsoft.com/office/drawing/2014/main" id="{952932F1-F774-1D43-9F63-B81A28FB9E2B}"/>
              </a:ext>
            </a:extLst>
          </p:cNvPr>
          <p:cNvGrpSpPr/>
          <p:nvPr/>
        </p:nvGrpSpPr>
        <p:grpSpPr>
          <a:xfrm>
            <a:off x="9337243" y="1731231"/>
            <a:ext cx="1666327" cy="1323704"/>
            <a:chOff x="9337243" y="2135533"/>
            <a:chExt cx="1666327" cy="1323704"/>
          </a:xfrm>
        </p:grpSpPr>
        <p:sp>
          <p:nvSpPr>
            <p:cNvPr id="6" name="Rectangle 5">
              <a:extLst>
                <a:ext uri="{FF2B5EF4-FFF2-40B4-BE49-F238E27FC236}">
                  <a16:creationId xmlns:a16="http://schemas.microsoft.com/office/drawing/2014/main" id="{5C36D542-E270-B34F-9A6E-A3A8A0EC969C}"/>
                </a:ext>
              </a:extLst>
            </p:cNvPr>
            <p:cNvSpPr/>
            <p:nvPr/>
          </p:nvSpPr>
          <p:spPr>
            <a:xfrm>
              <a:off x="9337243" y="2135533"/>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A</a:t>
              </a:r>
            </a:p>
          </p:txBody>
        </p:sp>
        <p:cxnSp>
          <p:nvCxnSpPr>
            <p:cNvPr id="7" name="Straight Arrow Connector 6">
              <a:extLst>
                <a:ext uri="{FF2B5EF4-FFF2-40B4-BE49-F238E27FC236}">
                  <a16:creationId xmlns:a16="http://schemas.microsoft.com/office/drawing/2014/main" id="{EDA3186A-94F4-B74F-9303-932C8AC62D8E}"/>
                </a:ext>
              </a:extLst>
            </p:cNvPr>
            <p:cNvCxnSpPr>
              <a:cxnSpLocks/>
              <a:stCxn id="6" idx="3"/>
              <a:endCxn id="12" idx="1"/>
            </p:cNvCxnSpPr>
            <p:nvPr/>
          </p:nvCxnSpPr>
          <p:spPr>
            <a:xfrm>
              <a:off x="9761517" y="2293267"/>
              <a:ext cx="817779" cy="504118"/>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2848BE8-5C4E-874D-ABCD-C7F496319C78}"/>
                </a:ext>
              </a:extLst>
            </p:cNvPr>
            <p:cNvSpPr/>
            <p:nvPr/>
          </p:nvSpPr>
          <p:spPr>
            <a:xfrm>
              <a:off x="9549380" y="3143769"/>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B</a:t>
              </a:r>
            </a:p>
          </p:txBody>
        </p:sp>
        <p:cxnSp>
          <p:nvCxnSpPr>
            <p:cNvPr id="11" name="Straight Arrow Connector 10">
              <a:extLst>
                <a:ext uri="{FF2B5EF4-FFF2-40B4-BE49-F238E27FC236}">
                  <a16:creationId xmlns:a16="http://schemas.microsoft.com/office/drawing/2014/main" id="{F65C00BB-639B-A24B-B187-AF8B3CF83CB0}"/>
                </a:ext>
              </a:extLst>
            </p:cNvPr>
            <p:cNvCxnSpPr>
              <a:cxnSpLocks/>
              <a:stCxn id="10" idx="3"/>
              <a:endCxn id="12" idx="1"/>
            </p:cNvCxnSpPr>
            <p:nvPr/>
          </p:nvCxnSpPr>
          <p:spPr>
            <a:xfrm flipV="1">
              <a:off x="9973654" y="2797385"/>
              <a:ext cx="605642" cy="504118"/>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36B20E3-4C0F-884E-80E1-B73C2FA1D993}"/>
                </a:ext>
              </a:extLst>
            </p:cNvPr>
            <p:cNvSpPr/>
            <p:nvPr/>
          </p:nvSpPr>
          <p:spPr>
            <a:xfrm>
              <a:off x="10579296" y="2639651"/>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a:t>
              </a:r>
            </a:p>
          </p:txBody>
        </p:sp>
        <p:cxnSp>
          <p:nvCxnSpPr>
            <p:cNvPr id="15" name="Straight Arrow Connector 14">
              <a:extLst>
                <a:ext uri="{FF2B5EF4-FFF2-40B4-BE49-F238E27FC236}">
                  <a16:creationId xmlns:a16="http://schemas.microsoft.com/office/drawing/2014/main" id="{21FC526A-2595-C047-8BB6-D8E60D67F34C}"/>
                </a:ext>
              </a:extLst>
            </p:cNvPr>
            <p:cNvCxnSpPr>
              <a:cxnSpLocks/>
              <a:stCxn id="6" idx="2"/>
              <a:endCxn id="10" idx="0"/>
            </p:cNvCxnSpPr>
            <p:nvPr/>
          </p:nvCxnSpPr>
          <p:spPr>
            <a:xfrm>
              <a:off x="9549380" y="2451001"/>
              <a:ext cx="212137" cy="692768"/>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AC45DDD3-6C44-614E-B2C3-C69FE6DFEDA6}"/>
              </a:ext>
            </a:extLst>
          </p:cNvPr>
          <p:cNvGrpSpPr/>
          <p:nvPr/>
        </p:nvGrpSpPr>
        <p:grpSpPr>
          <a:xfrm>
            <a:off x="8204637" y="1517506"/>
            <a:ext cx="3382351" cy="1672427"/>
            <a:chOff x="8204637" y="1921808"/>
            <a:chExt cx="3382351" cy="1672427"/>
          </a:xfrm>
        </p:grpSpPr>
        <p:sp>
          <p:nvSpPr>
            <p:cNvPr id="22" name="Rounded Rectangular Callout 21">
              <a:extLst>
                <a:ext uri="{FF2B5EF4-FFF2-40B4-BE49-F238E27FC236}">
                  <a16:creationId xmlns:a16="http://schemas.microsoft.com/office/drawing/2014/main" id="{B143D437-2071-8C40-8EFE-C20A14191453}"/>
                </a:ext>
              </a:extLst>
            </p:cNvPr>
            <p:cNvSpPr/>
            <p:nvPr/>
          </p:nvSpPr>
          <p:spPr>
            <a:xfrm>
              <a:off x="10070679" y="1921808"/>
              <a:ext cx="1310513" cy="340426"/>
            </a:xfrm>
            <a:prstGeom prst="wedgeRoundRectCallout">
              <a:avLst>
                <a:gd name="adj1" fmla="val -45299"/>
                <a:gd name="adj2" fmla="val 9738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before C</a:t>
              </a:r>
            </a:p>
          </p:txBody>
        </p:sp>
        <p:sp>
          <p:nvSpPr>
            <p:cNvPr id="23" name="Rounded Rectangular Callout 22">
              <a:extLst>
                <a:ext uri="{FF2B5EF4-FFF2-40B4-BE49-F238E27FC236}">
                  <a16:creationId xmlns:a16="http://schemas.microsoft.com/office/drawing/2014/main" id="{52118AC1-0072-8F4D-B4AC-BFB6BFE9C711}"/>
                </a:ext>
              </a:extLst>
            </p:cNvPr>
            <p:cNvSpPr/>
            <p:nvPr/>
          </p:nvSpPr>
          <p:spPr>
            <a:xfrm>
              <a:off x="10276475" y="3253809"/>
              <a:ext cx="1310513" cy="340426"/>
            </a:xfrm>
            <a:prstGeom prst="wedgeRoundRectCallout">
              <a:avLst>
                <a:gd name="adj1" fmla="val -48017"/>
                <a:gd name="adj2" fmla="val -80523"/>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 before C</a:t>
              </a:r>
            </a:p>
          </p:txBody>
        </p:sp>
        <p:sp>
          <p:nvSpPr>
            <p:cNvPr id="24" name="Rounded Rectangular Callout 23">
              <a:extLst>
                <a:ext uri="{FF2B5EF4-FFF2-40B4-BE49-F238E27FC236}">
                  <a16:creationId xmlns:a16="http://schemas.microsoft.com/office/drawing/2014/main" id="{33D977E3-4333-9A41-84BA-0E86FD9A45F8}"/>
                </a:ext>
              </a:extLst>
            </p:cNvPr>
            <p:cNvSpPr/>
            <p:nvPr/>
          </p:nvSpPr>
          <p:spPr>
            <a:xfrm>
              <a:off x="8204637" y="2766469"/>
              <a:ext cx="1310513" cy="340426"/>
            </a:xfrm>
            <a:prstGeom prst="wedgeRoundRectCallout">
              <a:avLst>
                <a:gd name="adj1" fmla="val 48035"/>
                <a:gd name="adj2" fmla="val -90987"/>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before B</a:t>
              </a:r>
            </a:p>
          </p:txBody>
        </p:sp>
      </p:grpSp>
      <p:grpSp>
        <p:nvGrpSpPr>
          <p:cNvPr id="50" name="Group 49">
            <a:extLst>
              <a:ext uri="{FF2B5EF4-FFF2-40B4-BE49-F238E27FC236}">
                <a16:creationId xmlns:a16="http://schemas.microsoft.com/office/drawing/2014/main" id="{BF2383EC-9B58-7B4D-B53D-EF5A6257E38F}"/>
              </a:ext>
            </a:extLst>
          </p:cNvPr>
          <p:cNvGrpSpPr/>
          <p:nvPr/>
        </p:nvGrpSpPr>
        <p:grpSpPr>
          <a:xfrm>
            <a:off x="9090876" y="4274231"/>
            <a:ext cx="1988578" cy="327973"/>
            <a:chOff x="9090876" y="4678533"/>
            <a:chExt cx="1988578" cy="327973"/>
          </a:xfrm>
        </p:grpSpPr>
        <p:sp>
          <p:nvSpPr>
            <p:cNvPr id="29" name="Rectangle 28">
              <a:extLst>
                <a:ext uri="{FF2B5EF4-FFF2-40B4-BE49-F238E27FC236}">
                  <a16:creationId xmlns:a16="http://schemas.microsoft.com/office/drawing/2014/main" id="{770ABD53-2FC1-964D-AF47-8A8B0F9D30BA}"/>
                </a:ext>
              </a:extLst>
            </p:cNvPr>
            <p:cNvSpPr/>
            <p:nvPr/>
          </p:nvSpPr>
          <p:spPr>
            <a:xfrm>
              <a:off x="9090876" y="4691038"/>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A</a:t>
              </a:r>
            </a:p>
          </p:txBody>
        </p:sp>
        <p:sp>
          <p:nvSpPr>
            <p:cNvPr id="30" name="Rectangle 29">
              <a:extLst>
                <a:ext uri="{FF2B5EF4-FFF2-40B4-BE49-F238E27FC236}">
                  <a16:creationId xmlns:a16="http://schemas.microsoft.com/office/drawing/2014/main" id="{6C6D98D3-C7F3-D84B-8A26-49499BDEB39E}"/>
                </a:ext>
              </a:extLst>
            </p:cNvPr>
            <p:cNvSpPr/>
            <p:nvPr/>
          </p:nvSpPr>
          <p:spPr>
            <a:xfrm>
              <a:off x="9873028" y="4691038"/>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B</a:t>
              </a:r>
            </a:p>
          </p:txBody>
        </p:sp>
        <p:sp>
          <p:nvSpPr>
            <p:cNvPr id="31" name="Rectangle 30">
              <a:extLst>
                <a:ext uri="{FF2B5EF4-FFF2-40B4-BE49-F238E27FC236}">
                  <a16:creationId xmlns:a16="http://schemas.microsoft.com/office/drawing/2014/main" id="{11A32340-B0D9-0344-8BBD-0AD1241E40D7}"/>
                </a:ext>
              </a:extLst>
            </p:cNvPr>
            <p:cNvSpPr/>
            <p:nvPr/>
          </p:nvSpPr>
          <p:spPr>
            <a:xfrm>
              <a:off x="10655180" y="4678533"/>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a:t>
              </a:r>
            </a:p>
          </p:txBody>
        </p:sp>
      </p:grpSp>
      <p:sp>
        <p:nvSpPr>
          <p:cNvPr id="32" name="TextBox 31">
            <a:extLst>
              <a:ext uri="{FF2B5EF4-FFF2-40B4-BE49-F238E27FC236}">
                <a16:creationId xmlns:a16="http://schemas.microsoft.com/office/drawing/2014/main" id="{27ECD932-C5F5-A240-BC5F-B3EA35DBE1D9}"/>
              </a:ext>
            </a:extLst>
          </p:cNvPr>
          <p:cNvSpPr txBox="1"/>
          <p:nvPr/>
        </p:nvSpPr>
        <p:spPr>
          <a:xfrm>
            <a:off x="8428582" y="3707220"/>
            <a:ext cx="1737976" cy="369332"/>
          </a:xfrm>
          <a:prstGeom prst="rect">
            <a:avLst/>
          </a:prstGeom>
          <a:noFill/>
        </p:spPr>
        <p:txBody>
          <a:bodyPr wrap="none" rtlCol="0">
            <a:spAutoFit/>
          </a:bodyPr>
          <a:lstStyle/>
          <a:p>
            <a:r>
              <a:rPr lang="en-US" dirty="0"/>
              <a:t>Topological Sort:</a:t>
            </a:r>
          </a:p>
        </p:txBody>
      </p:sp>
      <p:sp>
        <p:nvSpPr>
          <p:cNvPr id="33" name="TextBox 32">
            <a:extLst>
              <a:ext uri="{FF2B5EF4-FFF2-40B4-BE49-F238E27FC236}">
                <a16:creationId xmlns:a16="http://schemas.microsoft.com/office/drawing/2014/main" id="{4794DFD7-C23E-6F4D-8533-1012C15D3206}"/>
              </a:ext>
            </a:extLst>
          </p:cNvPr>
          <p:cNvSpPr txBox="1"/>
          <p:nvPr/>
        </p:nvSpPr>
        <p:spPr>
          <a:xfrm>
            <a:off x="8428582" y="5024314"/>
            <a:ext cx="3333157" cy="369332"/>
          </a:xfrm>
          <a:prstGeom prst="rect">
            <a:avLst/>
          </a:prstGeom>
          <a:noFill/>
        </p:spPr>
        <p:txBody>
          <a:bodyPr wrap="none" rtlCol="0">
            <a:spAutoFit/>
          </a:bodyPr>
          <a:lstStyle/>
          <a:p>
            <a:r>
              <a:rPr lang="en-US" dirty="0"/>
              <a:t>With original edges for reference:</a:t>
            </a:r>
          </a:p>
        </p:txBody>
      </p:sp>
      <p:grpSp>
        <p:nvGrpSpPr>
          <p:cNvPr id="49" name="Group 48">
            <a:extLst>
              <a:ext uri="{FF2B5EF4-FFF2-40B4-BE49-F238E27FC236}">
                <a16:creationId xmlns:a16="http://schemas.microsoft.com/office/drawing/2014/main" id="{2C7F525E-AEEF-F44B-918F-157220286DF8}"/>
              </a:ext>
            </a:extLst>
          </p:cNvPr>
          <p:cNvGrpSpPr/>
          <p:nvPr/>
        </p:nvGrpSpPr>
        <p:grpSpPr>
          <a:xfrm>
            <a:off x="9090876" y="5809406"/>
            <a:ext cx="1988578" cy="321818"/>
            <a:chOff x="9090876" y="6213708"/>
            <a:chExt cx="1988578" cy="321818"/>
          </a:xfrm>
        </p:grpSpPr>
        <p:sp>
          <p:nvSpPr>
            <p:cNvPr id="34" name="Rectangle 33">
              <a:extLst>
                <a:ext uri="{FF2B5EF4-FFF2-40B4-BE49-F238E27FC236}">
                  <a16:creationId xmlns:a16="http://schemas.microsoft.com/office/drawing/2014/main" id="{41F2ADE8-B5A4-C540-A1FC-90112B292C45}"/>
                </a:ext>
              </a:extLst>
            </p:cNvPr>
            <p:cNvSpPr/>
            <p:nvPr/>
          </p:nvSpPr>
          <p:spPr>
            <a:xfrm>
              <a:off x="9090876" y="6220058"/>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A</a:t>
              </a:r>
            </a:p>
          </p:txBody>
        </p:sp>
        <p:sp>
          <p:nvSpPr>
            <p:cNvPr id="35" name="Rectangle 34">
              <a:extLst>
                <a:ext uri="{FF2B5EF4-FFF2-40B4-BE49-F238E27FC236}">
                  <a16:creationId xmlns:a16="http://schemas.microsoft.com/office/drawing/2014/main" id="{1CEB1632-60F0-C641-8494-02EC309EB33E}"/>
                </a:ext>
              </a:extLst>
            </p:cNvPr>
            <p:cNvSpPr/>
            <p:nvPr/>
          </p:nvSpPr>
          <p:spPr>
            <a:xfrm>
              <a:off x="9873028" y="6220058"/>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B</a:t>
              </a:r>
            </a:p>
          </p:txBody>
        </p:sp>
        <p:sp>
          <p:nvSpPr>
            <p:cNvPr id="36" name="Rectangle 35">
              <a:extLst>
                <a:ext uri="{FF2B5EF4-FFF2-40B4-BE49-F238E27FC236}">
                  <a16:creationId xmlns:a16="http://schemas.microsoft.com/office/drawing/2014/main" id="{E5235A5A-5FDC-094F-9538-2FF1C965DECB}"/>
                </a:ext>
              </a:extLst>
            </p:cNvPr>
            <p:cNvSpPr/>
            <p:nvPr/>
          </p:nvSpPr>
          <p:spPr>
            <a:xfrm>
              <a:off x="10655180" y="6220058"/>
              <a:ext cx="424274" cy="315468"/>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a:t>
              </a:r>
            </a:p>
          </p:txBody>
        </p:sp>
        <p:cxnSp>
          <p:nvCxnSpPr>
            <p:cNvPr id="37" name="Straight Arrow Connector 36">
              <a:extLst>
                <a:ext uri="{FF2B5EF4-FFF2-40B4-BE49-F238E27FC236}">
                  <a16:creationId xmlns:a16="http://schemas.microsoft.com/office/drawing/2014/main" id="{6BA1B843-3D2A-3149-AFFA-8B9863748075}"/>
                </a:ext>
              </a:extLst>
            </p:cNvPr>
            <p:cNvCxnSpPr>
              <a:cxnSpLocks/>
              <a:stCxn id="34" idx="3"/>
              <a:endCxn id="35" idx="1"/>
            </p:cNvCxnSpPr>
            <p:nvPr/>
          </p:nvCxnSpPr>
          <p:spPr>
            <a:xfrm>
              <a:off x="9515150" y="6377792"/>
              <a:ext cx="357878"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96A8831-CB9E-7F46-AC5E-B443911554B2}"/>
                </a:ext>
              </a:extLst>
            </p:cNvPr>
            <p:cNvCxnSpPr>
              <a:cxnSpLocks/>
              <a:stCxn id="35" idx="3"/>
              <a:endCxn id="36" idx="1"/>
            </p:cNvCxnSpPr>
            <p:nvPr/>
          </p:nvCxnSpPr>
          <p:spPr>
            <a:xfrm>
              <a:off x="10297302" y="6377792"/>
              <a:ext cx="357878"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24">
              <a:extLst>
                <a:ext uri="{FF2B5EF4-FFF2-40B4-BE49-F238E27FC236}">
                  <a16:creationId xmlns:a16="http://schemas.microsoft.com/office/drawing/2014/main" id="{337BE1E9-2B66-7C4B-B7AE-51B2F590F886}"/>
                </a:ext>
              </a:extLst>
            </p:cNvPr>
            <p:cNvCxnSpPr>
              <a:cxnSpLocks/>
              <a:stCxn id="34" idx="0"/>
              <a:endCxn id="36" idx="0"/>
            </p:cNvCxnSpPr>
            <p:nvPr/>
          </p:nvCxnSpPr>
          <p:spPr>
            <a:xfrm rot="5400000" flipH="1" flipV="1">
              <a:off x="10085165" y="5437906"/>
              <a:ext cx="12700" cy="1564304"/>
            </a:xfrm>
            <a:prstGeom prst="curvedConnector3">
              <a:avLst>
                <a:gd name="adj1" fmla="val 1800000"/>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221B359A-FDDE-9848-A54C-75A5E4FC543E}"/>
              </a:ext>
            </a:extLst>
          </p:cNvPr>
          <p:cNvSpPr txBox="1"/>
          <p:nvPr/>
        </p:nvSpPr>
        <p:spPr>
          <a:xfrm>
            <a:off x="8428582" y="1219200"/>
            <a:ext cx="747320" cy="369332"/>
          </a:xfrm>
          <a:prstGeom prst="rect">
            <a:avLst/>
          </a:prstGeom>
          <a:noFill/>
        </p:spPr>
        <p:txBody>
          <a:bodyPr wrap="none" rtlCol="0">
            <a:spAutoFit/>
          </a:bodyPr>
          <a:lstStyle/>
          <a:p>
            <a:r>
              <a:rPr lang="en-US" dirty="0"/>
              <a:t>Input:</a:t>
            </a:r>
          </a:p>
        </p:txBody>
      </p:sp>
    </p:spTree>
    <p:extLst>
      <p:ext uri="{BB962C8B-B14F-4D97-AF65-F5344CB8AC3E}">
        <p14:creationId xmlns:p14="http://schemas.microsoft.com/office/powerpoint/2010/main" val="2913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B05D-3FB2-4108-82C1-6EF843A78A3E}"/>
              </a:ext>
            </a:extLst>
          </p:cNvPr>
          <p:cNvSpPr>
            <a:spLocks noGrp="1"/>
          </p:cNvSpPr>
          <p:nvPr>
            <p:ph type="title"/>
          </p:nvPr>
        </p:nvSpPr>
        <p:spPr/>
        <p:txBody>
          <a:bodyPr/>
          <a:lstStyle/>
          <a:p>
            <a:r>
              <a:rPr lang="en-US" dirty="0"/>
              <a:t>Warm Up</a:t>
            </a:r>
          </a:p>
        </p:txBody>
      </p:sp>
      <p:sp>
        <p:nvSpPr>
          <p:cNvPr id="4" name="Footer Placeholder 3">
            <a:extLst>
              <a:ext uri="{FF2B5EF4-FFF2-40B4-BE49-F238E27FC236}">
                <a16:creationId xmlns:a16="http://schemas.microsoft.com/office/drawing/2014/main" id="{B4034350-7844-46A8-8DA5-3F97D00AEE5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4C2541-A511-4F0C-B869-FDE518DDA112}"/>
              </a:ext>
            </a:extLst>
          </p:cNvPr>
          <p:cNvSpPr>
            <a:spLocks noGrp="1"/>
          </p:cNvSpPr>
          <p:nvPr>
            <p:ph type="sldNum" sz="quarter" idx="12"/>
          </p:nvPr>
        </p:nvSpPr>
        <p:spPr/>
        <p:txBody>
          <a:bodyPr/>
          <a:lstStyle/>
          <a:p>
            <a:fld id="{659665DE-58FC-41F4-AC58-2C90A5E00527}" type="slidenum">
              <a:rPr lang="en-US" smtClean="0"/>
              <a:t>2</a:t>
            </a:fld>
            <a:endParaRPr lang="en-US"/>
          </a:p>
        </p:txBody>
      </p:sp>
      <p:grpSp>
        <p:nvGrpSpPr>
          <p:cNvPr id="6" name="Group 5">
            <a:extLst>
              <a:ext uri="{FF2B5EF4-FFF2-40B4-BE49-F238E27FC236}">
                <a16:creationId xmlns:a16="http://schemas.microsoft.com/office/drawing/2014/main" id="{EA10A9D3-ABA5-4721-A0BF-63AE31D256B0}"/>
              </a:ext>
            </a:extLst>
          </p:cNvPr>
          <p:cNvGrpSpPr/>
          <p:nvPr/>
        </p:nvGrpSpPr>
        <p:grpSpPr>
          <a:xfrm>
            <a:off x="5005856" y="1991679"/>
            <a:ext cx="255198" cy="261610"/>
            <a:chOff x="4033946" y="330026"/>
            <a:chExt cx="369435" cy="378718"/>
          </a:xfrm>
        </p:grpSpPr>
        <p:sp>
          <p:nvSpPr>
            <p:cNvPr id="7" name="Oval 6">
              <a:extLst>
                <a:ext uri="{FF2B5EF4-FFF2-40B4-BE49-F238E27FC236}">
                  <a16:creationId xmlns:a16="http://schemas.microsoft.com/office/drawing/2014/main" id="{35C0E5B1-4648-4692-BD1E-6C636241D8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0D27F-A255-4AA4-B403-F3C83AB09F3D}"/>
                </a:ext>
              </a:extLst>
            </p:cNvPr>
            <p:cNvSpPr txBox="1"/>
            <p:nvPr/>
          </p:nvSpPr>
          <p:spPr>
            <a:xfrm>
              <a:off x="4033946" y="330026"/>
              <a:ext cx="369435" cy="378718"/>
            </a:xfrm>
            <a:prstGeom prst="rect">
              <a:avLst/>
            </a:prstGeom>
            <a:noFill/>
          </p:spPr>
          <p:txBody>
            <a:bodyPr wrap="square" rtlCol="0">
              <a:spAutoFit/>
            </a:bodyPr>
            <a:lstStyle/>
            <a:p>
              <a:r>
                <a:rPr lang="en-US" sz="1100" dirty="0"/>
                <a:t>1</a:t>
              </a:r>
            </a:p>
          </p:txBody>
        </p:sp>
      </p:grpSp>
      <p:sp>
        <p:nvSpPr>
          <p:cNvPr id="9" name="Rounded Rectangle 8">
            <a:extLst>
              <a:ext uri="{FF2B5EF4-FFF2-40B4-BE49-F238E27FC236}">
                <a16:creationId xmlns:a16="http://schemas.microsoft.com/office/drawing/2014/main" id="{AA8F123D-6A0F-4ABE-9D50-D97C0EEC0C28}"/>
              </a:ext>
            </a:extLst>
          </p:cNvPr>
          <p:cNvSpPr/>
          <p:nvPr/>
        </p:nvSpPr>
        <p:spPr>
          <a:xfrm>
            <a:off x="3894531" y="186928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5597B1-AE6D-4788-B3AF-C8D0887D5A1A}"/>
              </a:ext>
            </a:extLst>
          </p:cNvPr>
          <p:cNvGrpSpPr/>
          <p:nvPr/>
        </p:nvGrpSpPr>
        <p:grpSpPr>
          <a:xfrm>
            <a:off x="5517954" y="2515279"/>
            <a:ext cx="326307" cy="261611"/>
            <a:chOff x="4020857" y="315514"/>
            <a:chExt cx="472375" cy="378719"/>
          </a:xfrm>
        </p:grpSpPr>
        <p:sp>
          <p:nvSpPr>
            <p:cNvPr id="11" name="Oval 10">
              <a:extLst>
                <a:ext uri="{FF2B5EF4-FFF2-40B4-BE49-F238E27FC236}">
                  <a16:creationId xmlns:a16="http://schemas.microsoft.com/office/drawing/2014/main" id="{3E9C4268-F334-459C-AD65-CE39DD1C5FD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0DEB0-E0C5-49C4-9014-06B0A74C2B79}"/>
                </a:ext>
              </a:extLst>
            </p:cNvPr>
            <p:cNvSpPr txBox="1"/>
            <p:nvPr/>
          </p:nvSpPr>
          <p:spPr>
            <a:xfrm>
              <a:off x="4020857" y="315514"/>
              <a:ext cx="472375" cy="378718"/>
            </a:xfrm>
            <a:prstGeom prst="rect">
              <a:avLst/>
            </a:prstGeom>
            <a:noFill/>
          </p:spPr>
          <p:txBody>
            <a:bodyPr wrap="square" rtlCol="0">
              <a:spAutoFit/>
            </a:bodyPr>
            <a:lstStyle/>
            <a:p>
              <a:r>
                <a:rPr lang="en-US" sz="1100" dirty="0"/>
                <a:t>6</a:t>
              </a:r>
            </a:p>
          </p:txBody>
        </p:sp>
      </p:grpSp>
      <p:grpSp>
        <p:nvGrpSpPr>
          <p:cNvPr id="13" name="Group 12">
            <a:extLst>
              <a:ext uri="{FF2B5EF4-FFF2-40B4-BE49-F238E27FC236}">
                <a16:creationId xmlns:a16="http://schemas.microsoft.com/office/drawing/2014/main" id="{B22658AB-BD80-454E-83BF-8E993FDC06FF}"/>
              </a:ext>
            </a:extLst>
          </p:cNvPr>
          <p:cNvGrpSpPr/>
          <p:nvPr/>
        </p:nvGrpSpPr>
        <p:grpSpPr>
          <a:xfrm>
            <a:off x="4019501" y="3052139"/>
            <a:ext cx="255198" cy="261610"/>
            <a:chOff x="4033946" y="330026"/>
            <a:chExt cx="369435" cy="378718"/>
          </a:xfrm>
        </p:grpSpPr>
        <p:sp>
          <p:nvSpPr>
            <p:cNvPr id="14" name="Oval 13">
              <a:extLst>
                <a:ext uri="{FF2B5EF4-FFF2-40B4-BE49-F238E27FC236}">
                  <a16:creationId xmlns:a16="http://schemas.microsoft.com/office/drawing/2014/main" id="{426B1657-C4A9-4AF8-B436-FA047121E76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B538F5-FD07-4724-9BC7-BF5D6E469E45}"/>
                </a:ext>
              </a:extLst>
            </p:cNvPr>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16" name="Straight Arrow Connector 15">
            <a:extLst>
              <a:ext uri="{FF2B5EF4-FFF2-40B4-BE49-F238E27FC236}">
                <a16:creationId xmlns:a16="http://schemas.microsoft.com/office/drawing/2014/main" id="{E659FC94-AAFD-4389-A7A1-DEAFD6B15CB3}"/>
              </a:ext>
            </a:extLst>
          </p:cNvPr>
          <p:cNvCxnSpPr>
            <a:cxnSpLocks/>
            <a:stCxn id="35" idx="0"/>
          </p:cNvCxnSpPr>
          <p:nvPr/>
        </p:nvCxnSpPr>
        <p:spPr>
          <a:xfrm flipV="1">
            <a:off x="5476558" y="2776889"/>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CE9848-3823-4B68-8AA7-9E5A598E277F}"/>
              </a:ext>
            </a:extLst>
          </p:cNvPr>
          <p:cNvCxnSpPr>
            <a:cxnSpLocks/>
            <a:stCxn id="12" idx="0"/>
            <a:endCxn id="8" idx="2"/>
          </p:cNvCxnSpPr>
          <p:nvPr/>
        </p:nvCxnSpPr>
        <p:spPr>
          <a:xfrm flipH="1" flipV="1">
            <a:off x="5133455" y="2253289"/>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49E7D2-8AFA-40E6-9B2E-81ECCE6BDBAB}"/>
              </a:ext>
            </a:extLst>
          </p:cNvPr>
          <p:cNvSpPr txBox="1"/>
          <p:nvPr/>
        </p:nvSpPr>
        <p:spPr>
          <a:xfrm>
            <a:off x="1095984" y="1429523"/>
            <a:ext cx="1249509" cy="369332"/>
          </a:xfrm>
          <a:prstGeom prst="rect">
            <a:avLst/>
          </a:prstGeom>
          <a:noFill/>
        </p:spPr>
        <p:txBody>
          <a:bodyPr wrap="none" rtlCol="0">
            <a:spAutoFit/>
          </a:bodyPr>
          <a:lstStyle/>
          <a:p>
            <a:r>
              <a:rPr lang="en-US" dirty="0"/>
              <a:t>weight = 1</a:t>
            </a:r>
          </a:p>
        </p:txBody>
      </p:sp>
      <p:grpSp>
        <p:nvGrpSpPr>
          <p:cNvPr id="19" name="Group 18">
            <a:extLst>
              <a:ext uri="{FF2B5EF4-FFF2-40B4-BE49-F238E27FC236}">
                <a16:creationId xmlns:a16="http://schemas.microsoft.com/office/drawing/2014/main" id="{63FF5622-B658-498E-AFBA-2340EBA407EC}"/>
              </a:ext>
            </a:extLst>
          </p:cNvPr>
          <p:cNvGrpSpPr/>
          <p:nvPr/>
        </p:nvGrpSpPr>
        <p:grpSpPr>
          <a:xfrm>
            <a:off x="4381997" y="3052139"/>
            <a:ext cx="308226" cy="261610"/>
            <a:chOff x="4025392" y="338513"/>
            <a:chExt cx="446200" cy="378718"/>
          </a:xfrm>
        </p:grpSpPr>
        <p:sp>
          <p:nvSpPr>
            <p:cNvPr id="20" name="Oval 19">
              <a:extLst>
                <a:ext uri="{FF2B5EF4-FFF2-40B4-BE49-F238E27FC236}">
                  <a16:creationId xmlns:a16="http://schemas.microsoft.com/office/drawing/2014/main" id="{557E6148-DB93-41CB-861B-71D148648A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20EF04-BD20-49BE-A274-3BF244FFF287}"/>
                </a:ext>
              </a:extLst>
            </p:cNvPr>
            <p:cNvSpPr txBox="1"/>
            <p:nvPr/>
          </p:nvSpPr>
          <p:spPr>
            <a:xfrm>
              <a:off x="4025392" y="338513"/>
              <a:ext cx="446200" cy="378718"/>
            </a:xfrm>
            <a:prstGeom prst="rect">
              <a:avLst/>
            </a:prstGeom>
            <a:noFill/>
          </p:spPr>
          <p:txBody>
            <a:bodyPr wrap="square" rtlCol="0">
              <a:spAutoFit/>
            </a:bodyPr>
            <a:lstStyle/>
            <a:p>
              <a:r>
                <a:rPr lang="en-US" sz="1100" dirty="0"/>
                <a:t>4</a:t>
              </a:r>
            </a:p>
          </p:txBody>
        </p:sp>
      </p:grpSp>
      <p:cxnSp>
        <p:nvCxnSpPr>
          <p:cNvPr id="22" name="Straight Arrow Connector 21">
            <a:extLst>
              <a:ext uri="{FF2B5EF4-FFF2-40B4-BE49-F238E27FC236}">
                <a16:creationId xmlns:a16="http://schemas.microsoft.com/office/drawing/2014/main" id="{09F866B9-548A-4B2F-9D0A-81CCDDA9C418}"/>
              </a:ext>
            </a:extLst>
          </p:cNvPr>
          <p:cNvCxnSpPr>
            <a:cxnSpLocks/>
            <a:stCxn id="25" idx="0"/>
            <a:endCxn id="8" idx="2"/>
          </p:cNvCxnSpPr>
          <p:nvPr/>
        </p:nvCxnSpPr>
        <p:spPr>
          <a:xfrm flipV="1">
            <a:off x="4509596" y="2253289"/>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0570B85-1AE6-4B35-B0D9-5282AED5D524}"/>
              </a:ext>
            </a:extLst>
          </p:cNvPr>
          <p:cNvGrpSpPr/>
          <p:nvPr/>
        </p:nvGrpSpPr>
        <p:grpSpPr>
          <a:xfrm>
            <a:off x="4381997" y="2525304"/>
            <a:ext cx="255198" cy="261610"/>
            <a:chOff x="4033946" y="330026"/>
            <a:chExt cx="369435" cy="378718"/>
          </a:xfrm>
        </p:grpSpPr>
        <p:sp>
          <p:nvSpPr>
            <p:cNvPr id="24" name="Oval 23">
              <a:extLst>
                <a:ext uri="{FF2B5EF4-FFF2-40B4-BE49-F238E27FC236}">
                  <a16:creationId xmlns:a16="http://schemas.microsoft.com/office/drawing/2014/main" id="{9DDDDCFE-ABA6-412A-A496-4DA0D40F15C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CC3CCB-C7C7-4E33-BAFD-796435363BC9}"/>
                </a:ext>
              </a:extLst>
            </p:cNvPr>
            <p:cNvSpPr txBox="1"/>
            <p:nvPr/>
          </p:nvSpPr>
          <p:spPr>
            <a:xfrm>
              <a:off x="4033946" y="330026"/>
              <a:ext cx="369435" cy="378718"/>
            </a:xfrm>
            <a:prstGeom prst="rect">
              <a:avLst/>
            </a:prstGeom>
            <a:noFill/>
          </p:spPr>
          <p:txBody>
            <a:bodyPr wrap="square" rtlCol="0">
              <a:spAutoFit/>
            </a:bodyPr>
            <a:lstStyle/>
            <a:p>
              <a:r>
                <a:rPr lang="en-US" sz="1100" dirty="0"/>
                <a:t>2</a:t>
              </a:r>
            </a:p>
          </p:txBody>
        </p:sp>
      </p:grpSp>
      <p:cxnSp>
        <p:nvCxnSpPr>
          <p:cNvPr id="26" name="Straight Arrow Connector 25">
            <a:extLst>
              <a:ext uri="{FF2B5EF4-FFF2-40B4-BE49-F238E27FC236}">
                <a16:creationId xmlns:a16="http://schemas.microsoft.com/office/drawing/2014/main" id="{C6A59EFD-5DF6-4C01-860C-E012146874CB}"/>
              </a:ext>
            </a:extLst>
          </p:cNvPr>
          <p:cNvCxnSpPr>
            <a:cxnSpLocks/>
            <a:stCxn id="15" idx="0"/>
            <a:endCxn id="25" idx="2"/>
          </p:cNvCxnSpPr>
          <p:nvPr/>
        </p:nvCxnSpPr>
        <p:spPr>
          <a:xfrm flipV="1">
            <a:off x="4147100" y="2786914"/>
            <a:ext cx="362496"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FFC5C3A-BA50-43D7-A3C5-2F1A9C2D0BF4}"/>
              </a:ext>
            </a:extLst>
          </p:cNvPr>
          <p:cNvGrpSpPr/>
          <p:nvPr/>
        </p:nvGrpSpPr>
        <p:grpSpPr>
          <a:xfrm>
            <a:off x="5733455" y="3052139"/>
            <a:ext cx="348519" cy="261610"/>
            <a:chOff x="4033945" y="330026"/>
            <a:chExt cx="504530" cy="378718"/>
          </a:xfrm>
        </p:grpSpPr>
        <p:sp>
          <p:nvSpPr>
            <p:cNvPr id="28" name="Oval 27">
              <a:extLst>
                <a:ext uri="{FF2B5EF4-FFF2-40B4-BE49-F238E27FC236}">
                  <a16:creationId xmlns:a16="http://schemas.microsoft.com/office/drawing/2014/main" id="{14E919AB-9815-473D-BA59-09B3583652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A3DD4DB-63B6-40D5-AFDA-47A45DC57258}"/>
                </a:ext>
              </a:extLst>
            </p:cNvPr>
            <p:cNvSpPr txBox="1"/>
            <p:nvPr/>
          </p:nvSpPr>
          <p:spPr>
            <a:xfrm>
              <a:off x="4033945" y="330026"/>
              <a:ext cx="504530" cy="378718"/>
            </a:xfrm>
            <a:prstGeom prst="rect">
              <a:avLst/>
            </a:prstGeom>
            <a:noFill/>
          </p:spPr>
          <p:txBody>
            <a:bodyPr wrap="square" rtlCol="0">
              <a:spAutoFit/>
            </a:bodyPr>
            <a:lstStyle/>
            <a:p>
              <a:r>
                <a:rPr lang="en-US" sz="1100" dirty="0"/>
                <a:t>10</a:t>
              </a:r>
            </a:p>
          </p:txBody>
        </p:sp>
      </p:grpSp>
      <p:grpSp>
        <p:nvGrpSpPr>
          <p:cNvPr id="30" name="Group 29">
            <a:extLst>
              <a:ext uri="{FF2B5EF4-FFF2-40B4-BE49-F238E27FC236}">
                <a16:creationId xmlns:a16="http://schemas.microsoft.com/office/drawing/2014/main" id="{E99720CB-16C0-4183-AC31-2040C4700F6E}"/>
              </a:ext>
            </a:extLst>
          </p:cNvPr>
          <p:cNvGrpSpPr/>
          <p:nvPr/>
        </p:nvGrpSpPr>
        <p:grpSpPr>
          <a:xfrm>
            <a:off x="4797521" y="3052139"/>
            <a:ext cx="255198" cy="261610"/>
            <a:chOff x="4033946" y="330026"/>
            <a:chExt cx="369435" cy="378718"/>
          </a:xfrm>
        </p:grpSpPr>
        <p:sp>
          <p:nvSpPr>
            <p:cNvPr id="31" name="Oval 30">
              <a:extLst>
                <a:ext uri="{FF2B5EF4-FFF2-40B4-BE49-F238E27FC236}">
                  <a16:creationId xmlns:a16="http://schemas.microsoft.com/office/drawing/2014/main" id="{9708EFDF-CDBC-4749-B31C-168E5DEC92A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3A139E4-42AE-4CD3-9DB7-18B34154298C}"/>
                </a:ext>
              </a:extLst>
            </p:cNvPr>
            <p:cNvSpPr txBox="1"/>
            <p:nvPr/>
          </p:nvSpPr>
          <p:spPr>
            <a:xfrm>
              <a:off x="4033946" y="330026"/>
              <a:ext cx="369435" cy="378718"/>
            </a:xfrm>
            <a:prstGeom prst="rect">
              <a:avLst/>
            </a:prstGeom>
            <a:noFill/>
          </p:spPr>
          <p:txBody>
            <a:bodyPr wrap="square" rtlCol="0">
              <a:spAutoFit/>
            </a:bodyPr>
            <a:lstStyle/>
            <a:p>
              <a:r>
                <a:rPr lang="en-US" sz="1100" dirty="0"/>
                <a:t>5</a:t>
              </a:r>
            </a:p>
          </p:txBody>
        </p:sp>
      </p:grpSp>
      <p:grpSp>
        <p:nvGrpSpPr>
          <p:cNvPr id="33" name="Group 32">
            <a:extLst>
              <a:ext uri="{FF2B5EF4-FFF2-40B4-BE49-F238E27FC236}">
                <a16:creationId xmlns:a16="http://schemas.microsoft.com/office/drawing/2014/main" id="{F63941D8-BDBB-4D16-B7F9-AC9A273A927E}"/>
              </a:ext>
            </a:extLst>
          </p:cNvPr>
          <p:cNvGrpSpPr/>
          <p:nvPr/>
        </p:nvGrpSpPr>
        <p:grpSpPr>
          <a:xfrm>
            <a:off x="5302298" y="3052139"/>
            <a:ext cx="348519" cy="261610"/>
            <a:chOff x="4033945" y="330026"/>
            <a:chExt cx="504530" cy="378718"/>
          </a:xfrm>
        </p:grpSpPr>
        <p:sp>
          <p:nvSpPr>
            <p:cNvPr id="34" name="Oval 33">
              <a:extLst>
                <a:ext uri="{FF2B5EF4-FFF2-40B4-BE49-F238E27FC236}">
                  <a16:creationId xmlns:a16="http://schemas.microsoft.com/office/drawing/2014/main" id="{371A207F-0036-4914-AA51-E3A50B69083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B91D77B-C441-4B26-A3A3-D114D13B0E33}"/>
                </a:ext>
              </a:extLst>
            </p:cNvPr>
            <p:cNvSpPr txBox="1"/>
            <p:nvPr/>
          </p:nvSpPr>
          <p:spPr>
            <a:xfrm>
              <a:off x="4033945" y="330026"/>
              <a:ext cx="504530" cy="378718"/>
            </a:xfrm>
            <a:prstGeom prst="rect">
              <a:avLst/>
            </a:prstGeom>
            <a:noFill/>
          </p:spPr>
          <p:txBody>
            <a:bodyPr wrap="square" rtlCol="0">
              <a:spAutoFit/>
            </a:bodyPr>
            <a:lstStyle/>
            <a:p>
              <a:r>
                <a:rPr lang="en-US" sz="1100" dirty="0"/>
                <a:t>7</a:t>
              </a:r>
            </a:p>
          </p:txBody>
        </p:sp>
      </p:grpSp>
      <p:cxnSp>
        <p:nvCxnSpPr>
          <p:cNvPr id="36" name="Straight Arrow Connector 35">
            <a:extLst>
              <a:ext uri="{FF2B5EF4-FFF2-40B4-BE49-F238E27FC236}">
                <a16:creationId xmlns:a16="http://schemas.microsoft.com/office/drawing/2014/main" id="{B8EAC483-5C8C-419F-877C-1DADD740353E}"/>
              </a:ext>
            </a:extLst>
          </p:cNvPr>
          <p:cNvCxnSpPr>
            <a:cxnSpLocks/>
            <a:stCxn id="21" idx="0"/>
            <a:endCxn id="25" idx="2"/>
          </p:cNvCxnSpPr>
          <p:nvPr/>
        </p:nvCxnSpPr>
        <p:spPr>
          <a:xfrm flipH="1" flipV="1">
            <a:off x="4509596" y="2786914"/>
            <a:ext cx="2651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AA0CB2-8067-458C-8236-E5299E355481}"/>
              </a:ext>
            </a:extLst>
          </p:cNvPr>
          <p:cNvCxnSpPr>
            <a:cxnSpLocks/>
            <a:stCxn id="32" idx="0"/>
            <a:endCxn id="25" idx="2"/>
          </p:cNvCxnSpPr>
          <p:nvPr/>
        </p:nvCxnSpPr>
        <p:spPr>
          <a:xfrm flipH="1" flipV="1">
            <a:off x="4509596" y="2786914"/>
            <a:ext cx="41552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019AC2-F819-4E74-893F-2FDB5BB9908A}"/>
              </a:ext>
            </a:extLst>
          </p:cNvPr>
          <p:cNvCxnSpPr>
            <a:cxnSpLocks/>
            <a:stCxn id="29" idx="0"/>
          </p:cNvCxnSpPr>
          <p:nvPr/>
        </p:nvCxnSpPr>
        <p:spPr>
          <a:xfrm flipH="1" flipV="1">
            <a:off x="5660669" y="2776889"/>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DDC3123-40E0-4C3D-BAFD-B86DDFCDD179}"/>
              </a:ext>
            </a:extLst>
          </p:cNvPr>
          <p:cNvGrpSpPr/>
          <p:nvPr/>
        </p:nvGrpSpPr>
        <p:grpSpPr>
          <a:xfrm>
            <a:off x="1317243" y="1839931"/>
            <a:ext cx="572504" cy="645587"/>
            <a:chOff x="4783136" y="4639107"/>
            <a:chExt cx="572504" cy="645587"/>
          </a:xfrm>
        </p:grpSpPr>
        <p:grpSp>
          <p:nvGrpSpPr>
            <p:cNvPr id="39" name="Group 38">
              <a:extLst>
                <a:ext uri="{FF2B5EF4-FFF2-40B4-BE49-F238E27FC236}">
                  <a16:creationId xmlns:a16="http://schemas.microsoft.com/office/drawing/2014/main" id="{1709BDD1-2D8E-47A8-8E78-F917A378C2B2}"/>
                </a:ext>
              </a:extLst>
            </p:cNvPr>
            <p:cNvGrpSpPr/>
            <p:nvPr/>
          </p:nvGrpSpPr>
          <p:grpSpPr>
            <a:xfrm>
              <a:off x="4965418" y="4831095"/>
              <a:ext cx="255198" cy="261610"/>
              <a:chOff x="4033946" y="330026"/>
              <a:chExt cx="369435" cy="378718"/>
            </a:xfrm>
          </p:grpSpPr>
          <p:sp>
            <p:nvSpPr>
              <p:cNvPr id="40" name="Oval 39">
                <a:extLst>
                  <a:ext uri="{FF2B5EF4-FFF2-40B4-BE49-F238E27FC236}">
                    <a16:creationId xmlns:a16="http://schemas.microsoft.com/office/drawing/2014/main" id="{A3CA677F-0330-4131-8E9B-FA397F9C368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357E92-E790-43F6-A32A-015D2F3ADFFD}"/>
                  </a:ext>
                </a:extLst>
              </p:cNvPr>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42" name="Rounded Rectangle 8">
              <a:extLst>
                <a:ext uri="{FF2B5EF4-FFF2-40B4-BE49-F238E27FC236}">
                  <a16:creationId xmlns:a16="http://schemas.microsoft.com/office/drawing/2014/main" id="{01A2F42C-C6C9-4CAE-8E25-7D5FC693CE72}"/>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A78F8650-0FA2-4BFA-AEBA-29AD24204D3B}"/>
              </a:ext>
            </a:extLst>
          </p:cNvPr>
          <p:cNvCxnSpPr>
            <a:cxnSpLocks/>
            <a:stCxn id="64" idx="0"/>
            <a:endCxn id="35" idx="2"/>
          </p:cNvCxnSpPr>
          <p:nvPr/>
        </p:nvCxnSpPr>
        <p:spPr>
          <a:xfrm flipV="1">
            <a:off x="5219662" y="3313749"/>
            <a:ext cx="256896"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44EE804-7575-46FF-A659-C6511E7EBF56}"/>
              </a:ext>
            </a:extLst>
          </p:cNvPr>
          <p:cNvGrpSpPr/>
          <p:nvPr/>
        </p:nvGrpSpPr>
        <p:grpSpPr>
          <a:xfrm>
            <a:off x="5476558" y="3718227"/>
            <a:ext cx="255198" cy="261610"/>
            <a:chOff x="4033946" y="330026"/>
            <a:chExt cx="369435" cy="378718"/>
          </a:xfrm>
        </p:grpSpPr>
        <p:sp>
          <p:nvSpPr>
            <p:cNvPr id="60" name="Oval 59">
              <a:extLst>
                <a:ext uri="{FF2B5EF4-FFF2-40B4-BE49-F238E27FC236}">
                  <a16:creationId xmlns:a16="http://schemas.microsoft.com/office/drawing/2014/main" id="{D3357897-4748-430E-A944-D884B51C5E4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F9993EA-ABC7-49B7-A26C-774BE5D8EC36}"/>
                </a:ext>
              </a:extLst>
            </p:cNvPr>
            <p:cNvSpPr txBox="1"/>
            <p:nvPr/>
          </p:nvSpPr>
          <p:spPr>
            <a:xfrm>
              <a:off x="4033946" y="330026"/>
              <a:ext cx="369435" cy="378718"/>
            </a:xfrm>
            <a:prstGeom prst="rect">
              <a:avLst/>
            </a:prstGeom>
            <a:noFill/>
          </p:spPr>
          <p:txBody>
            <a:bodyPr wrap="square" rtlCol="0">
              <a:spAutoFit/>
            </a:bodyPr>
            <a:lstStyle/>
            <a:p>
              <a:r>
                <a:rPr lang="en-US" sz="1100" dirty="0"/>
                <a:t>9</a:t>
              </a:r>
            </a:p>
          </p:txBody>
        </p:sp>
      </p:grpSp>
      <p:grpSp>
        <p:nvGrpSpPr>
          <p:cNvPr id="62" name="Group 61">
            <a:extLst>
              <a:ext uri="{FF2B5EF4-FFF2-40B4-BE49-F238E27FC236}">
                <a16:creationId xmlns:a16="http://schemas.microsoft.com/office/drawing/2014/main" id="{074D771A-2E38-4F1E-B069-44049C2FD1F9}"/>
              </a:ext>
            </a:extLst>
          </p:cNvPr>
          <p:cNvGrpSpPr/>
          <p:nvPr/>
        </p:nvGrpSpPr>
        <p:grpSpPr>
          <a:xfrm>
            <a:off x="5045402" y="3718227"/>
            <a:ext cx="348519" cy="261610"/>
            <a:chOff x="4033945" y="330026"/>
            <a:chExt cx="504530" cy="378718"/>
          </a:xfrm>
        </p:grpSpPr>
        <p:sp>
          <p:nvSpPr>
            <p:cNvPr id="63" name="Oval 62">
              <a:extLst>
                <a:ext uri="{FF2B5EF4-FFF2-40B4-BE49-F238E27FC236}">
                  <a16:creationId xmlns:a16="http://schemas.microsoft.com/office/drawing/2014/main" id="{7EA5DF42-0EBE-48CE-83A5-DC8E7BCA9E1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A821FA6-E727-45FC-9DC5-E8DF7D2F159D}"/>
                </a:ext>
              </a:extLst>
            </p:cNvPr>
            <p:cNvSpPr txBox="1"/>
            <p:nvPr/>
          </p:nvSpPr>
          <p:spPr>
            <a:xfrm>
              <a:off x="4033945" y="330026"/>
              <a:ext cx="504530" cy="378718"/>
            </a:xfrm>
            <a:prstGeom prst="rect">
              <a:avLst/>
            </a:prstGeom>
            <a:noFill/>
          </p:spPr>
          <p:txBody>
            <a:bodyPr wrap="square" rtlCol="0">
              <a:spAutoFit/>
            </a:bodyPr>
            <a:lstStyle/>
            <a:p>
              <a:r>
                <a:rPr lang="en-US" sz="1100" dirty="0"/>
                <a:t>8</a:t>
              </a:r>
            </a:p>
          </p:txBody>
        </p:sp>
      </p:grpSp>
      <p:cxnSp>
        <p:nvCxnSpPr>
          <p:cNvPr id="65" name="Straight Arrow Connector 64">
            <a:extLst>
              <a:ext uri="{FF2B5EF4-FFF2-40B4-BE49-F238E27FC236}">
                <a16:creationId xmlns:a16="http://schemas.microsoft.com/office/drawing/2014/main" id="{2EEEC5DA-EAA7-4F6D-A40A-D65BD2FE6871}"/>
              </a:ext>
            </a:extLst>
          </p:cNvPr>
          <p:cNvCxnSpPr>
            <a:cxnSpLocks/>
            <a:stCxn id="61" idx="0"/>
            <a:endCxn id="35" idx="2"/>
          </p:cNvCxnSpPr>
          <p:nvPr/>
        </p:nvCxnSpPr>
        <p:spPr>
          <a:xfrm flipH="1" flipV="1">
            <a:off x="5476558" y="3313749"/>
            <a:ext cx="127599"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009FB17-073C-41F4-A9D7-5E55E8EDBA1F}"/>
              </a:ext>
            </a:extLst>
          </p:cNvPr>
          <p:cNvGrpSpPr/>
          <p:nvPr/>
        </p:nvGrpSpPr>
        <p:grpSpPr>
          <a:xfrm>
            <a:off x="9187097" y="1962321"/>
            <a:ext cx="388065" cy="261610"/>
            <a:chOff x="4033945" y="330026"/>
            <a:chExt cx="561779" cy="378718"/>
          </a:xfrm>
        </p:grpSpPr>
        <p:sp>
          <p:nvSpPr>
            <p:cNvPr id="70" name="Oval 69">
              <a:extLst>
                <a:ext uri="{FF2B5EF4-FFF2-40B4-BE49-F238E27FC236}">
                  <a16:creationId xmlns:a16="http://schemas.microsoft.com/office/drawing/2014/main" id="{B8FBA0DA-2102-4D25-A891-39F45658AD9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0C8FEB7-32DF-49B9-A4A1-40F135EF06BB}"/>
                </a:ext>
              </a:extLst>
            </p:cNvPr>
            <p:cNvSpPr txBox="1"/>
            <p:nvPr/>
          </p:nvSpPr>
          <p:spPr>
            <a:xfrm>
              <a:off x="4033945" y="330026"/>
              <a:ext cx="561779" cy="378718"/>
            </a:xfrm>
            <a:prstGeom prst="rect">
              <a:avLst/>
            </a:prstGeom>
            <a:noFill/>
          </p:spPr>
          <p:txBody>
            <a:bodyPr wrap="square" rtlCol="0">
              <a:spAutoFit/>
            </a:bodyPr>
            <a:lstStyle/>
            <a:p>
              <a:r>
                <a:rPr lang="en-US" sz="1100" dirty="0"/>
                <a:t>11</a:t>
              </a:r>
            </a:p>
          </p:txBody>
        </p:sp>
      </p:grpSp>
      <p:sp>
        <p:nvSpPr>
          <p:cNvPr id="72" name="Rounded Rectangle 8">
            <a:extLst>
              <a:ext uri="{FF2B5EF4-FFF2-40B4-BE49-F238E27FC236}">
                <a16:creationId xmlns:a16="http://schemas.microsoft.com/office/drawing/2014/main" id="{3882DB60-0FE7-4077-ADA5-95893939F313}"/>
              </a:ext>
            </a:extLst>
          </p:cNvPr>
          <p:cNvSpPr/>
          <p:nvPr/>
        </p:nvSpPr>
        <p:spPr>
          <a:xfrm>
            <a:off x="8075774" y="1839931"/>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5FFEEEA-362B-4830-9819-68152D5A7E06}"/>
              </a:ext>
            </a:extLst>
          </p:cNvPr>
          <p:cNvGrpSpPr/>
          <p:nvPr/>
        </p:nvGrpSpPr>
        <p:grpSpPr>
          <a:xfrm>
            <a:off x="9699197" y="2485921"/>
            <a:ext cx="326307" cy="261611"/>
            <a:chOff x="4020857" y="315514"/>
            <a:chExt cx="472375" cy="378719"/>
          </a:xfrm>
        </p:grpSpPr>
        <p:sp>
          <p:nvSpPr>
            <p:cNvPr id="74" name="Oval 73">
              <a:extLst>
                <a:ext uri="{FF2B5EF4-FFF2-40B4-BE49-F238E27FC236}">
                  <a16:creationId xmlns:a16="http://schemas.microsoft.com/office/drawing/2014/main" id="{D69582A9-D325-4E1E-B52E-1DE4B43D9B4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E83BD55-08E3-49CA-B014-8902BCAD9040}"/>
                </a:ext>
              </a:extLst>
            </p:cNvPr>
            <p:cNvSpPr txBox="1"/>
            <p:nvPr/>
          </p:nvSpPr>
          <p:spPr>
            <a:xfrm>
              <a:off x="4020857" y="315514"/>
              <a:ext cx="472375" cy="378718"/>
            </a:xfrm>
            <a:prstGeom prst="rect">
              <a:avLst/>
            </a:prstGeom>
            <a:noFill/>
          </p:spPr>
          <p:txBody>
            <a:bodyPr wrap="square" rtlCol="0">
              <a:spAutoFit/>
            </a:bodyPr>
            <a:lstStyle/>
            <a:p>
              <a:r>
                <a:rPr lang="en-US" sz="1100" dirty="0"/>
                <a:t>15</a:t>
              </a:r>
            </a:p>
          </p:txBody>
        </p:sp>
      </p:grpSp>
      <p:grpSp>
        <p:nvGrpSpPr>
          <p:cNvPr id="76" name="Group 75">
            <a:extLst>
              <a:ext uri="{FF2B5EF4-FFF2-40B4-BE49-F238E27FC236}">
                <a16:creationId xmlns:a16="http://schemas.microsoft.com/office/drawing/2014/main" id="{ECBECADF-7F10-44D3-B43B-775A12F6F2A0}"/>
              </a:ext>
            </a:extLst>
          </p:cNvPr>
          <p:cNvGrpSpPr/>
          <p:nvPr/>
        </p:nvGrpSpPr>
        <p:grpSpPr>
          <a:xfrm>
            <a:off x="8200745" y="3022781"/>
            <a:ext cx="340528" cy="261610"/>
            <a:chOff x="4033946" y="330026"/>
            <a:chExt cx="492962" cy="378718"/>
          </a:xfrm>
        </p:grpSpPr>
        <p:sp>
          <p:nvSpPr>
            <p:cNvPr id="77" name="Oval 76">
              <a:extLst>
                <a:ext uri="{FF2B5EF4-FFF2-40B4-BE49-F238E27FC236}">
                  <a16:creationId xmlns:a16="http://schemas.microsoft.com/office/drawing/2014/main" id="{2CFE6755-9D0E-443D-9AF1-F38409F0CE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E338030-12E7-4480-96FE-412806035809}"/>
                </a:ext>
              </a:extLst>
            </p:cNvPr>
            <p:cNvSpPr txBox="1"/>
            <p:nvPr/>
          </p:nvSpPr>
          <p:spPr>
            <a:xfrm>
              <a:off x="4033946" y="330026"/>
              <a:ext cx="492962" cy="378718"/>
            </a:xfrm>
            <a:prstGeom prst="rect">
              <a:avLst/>
            </a:prstGeom>
            <a:noFill/>
          </p:spPr>
          <p:txBody>
            <a:bodyPr wrap="square" rtlCol="0">
              <a:spAutoFit/>
            </a:bodyPr>
            <a:lstStyle/>
            <a:p>
              <a:r>
                <a:rPr lang="en-US" sz="1100" dirty="0"/>
                <a:t>13</a:t>
              </a:r>
            </a:p>
          </p:txBody>
        </p:sp>
      </p:grpSp>
      <p:cxnSp>
        <p:nvCxnSpPr>
          <p:cNvPr id="79" name="Straight Arrow Connector 78">
            <a:extLst>
              <a:ext uri="{FF2B5EF4-FFF2-40B4-BE49-F238E27FC236}">
                <a16:creationId xmlns:a16="http://schemas.microsoft.com/office/drawing/2014/main" id="{07324DF9-654A-48E8-80E0-8ECBE222BF7C}"/>
              </a:ext>
            </a:extLst>
          </p:cNvPr>
          <p:cNvCxnSpPr>
            <a:cxnSpLocks/>
            <a:stCxn id="9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E6094A2-83CD-4AC4-BE23-0180D7C900BA}"/>
              </a:ext>
            </a:extLst>
          </p:cNvPr>
          <p:cNvCxnSpPr>
            <a:cxnSpLocks/>
            <a:stCxn id="75" idx="0"/>
            <a:endCxn id="71"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803D54C-F3B0-4C16-8BEA-E76AC12A5D58}"/>
              </a:ext>
            </a:extLst>
          </p:cNvPr>
          <p:cNvSpPr txBox="1"/>
          <p:nvPr/>
        </p:nvSpPr>
        <p:spPr>
          <a:xfrm>
            <a:off x="8833934" y="1429075"/>
            <a:ext cx="1249509" cy="369332"/>
          </a:xfrm>
          <a:prstGeom prst="rect">
            <a:avLst/>
          </a:prstGeom>
          <a:noFill/>
        </p:spPr>
        <p:txBody>
          <a:bodyPr wrap="none" rtlCol="0">
            <a:spAutoFit/>
          </a:bodyPr>
          <a:lstStyle/>
          <a:p>
            <a:r>
              <a:rPr lang="en-US" dirty="0"/>
              <a:t>weight = 8</a:t>
            </a:r>
          </a:p>
        </p:txBody>
      </p:sp>
      <p:grpSp>
        <p:nvGrpSpPr>
          <p:cNvPr id="82" name="Group 81">
            <a:extLst>
              <a:ext uri="{FF2B5EF4-FFF2-40B4-BE49-F238E27FC236}">
                <a16:creationId xmlns:a16="http://schemas.microsoft.com/office/drawing/2014/main" id="{CDA6E09F-79F7-440F-8ADC-035FD78A29E4}"/>
              </a:ext>
            </a:extLst>
          </p:cNvPr>
          <p:cNvGrpSpPr/>
          <p:nvPr/>
        </p:nvGrpSpPr>
        <p:grpSpPr>
          <a:xfrm>
            <a:off x="8563239" y="3022781"/>
            <a:ext cx="442986" cy="261610"/>
            <a:chOff x="4025392" y="338513"/>
            <a:chExt cx="641284" cy="378718"/>
          </a:xfrm>
        </p:grpSpPr>
        <p:sp>
          <p:nvSpPr>
            <p:cNvPr id="83" name="Oval 82">
              <a:extLst>
                <a:ext uri="{FF2B5EF4-FFF2-40B4-BE49-F238E27FC236}">
                  <a16:creationId xmlns:a16="http://schemas.microsoft.com/office/drawing/2014/main" id="{ED03F4D1-3CFD-4127-AC28-62E89C4F0B6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10504D19-316B-4038-A19A-8CBE33CB379E}"/>
                </a:ext>
              </a:extLst>
            </p:cNvPr>
            <p:cNvSpPr txBox="1"/>
            <p:nvPr/>
          </p:nvSpPr>
          <p:spPr>
            <a:xfrm>
              <a:off x="4025392" y="338513"/>
              <a:ext cx="641284" cy="378718"/>
            </a:xfrm>
            <a:prstGeom prst="rect">
              <a:avLst/>
            </a:prstGeom>
            <a:noFill/>
          </p:spPr>
          <p:txBody>
            <a:bodyPr wrap="square" rtlCol="0">
              <a:spAutoFit/>
            </a:bodyPr>
            <a:lstStyle/>
            <a:p>
              <a:r>
                <a:rPr lang="en-US" sz="1100" dirty="0"/>
                <a:t>14</a:t>
              </a:r>
            </a:p>
          </p:txBody>
        </p:sp>
      </p:grpSp>
      <p:cxnSp>
        <p:nvCxnSpPr>
          <p:cNvPr id="85" name="Straight Arrow Connector 84">
            <a:extLst>
              <a:ext uri="{FF2B5EF4-FFF2-40B4-BE49-F238E27FC236}">
                <a16:creationId xmlns:a16="http://schemas.microsoft.com/office/drawing/2014/main" id="{AD5BEF0A-C1EB-4BF9-AD81-CE08F8F87505}"/>
              </a:ext>
            </a:extLst>
          </p:cNvPr>
          <p:cNvCxnSpPr>
            <a:cxnSpLocks/>
            <a:stCxn id="88" idx="0"/>
            <a:endCxn id="71"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4BC4A1E4-19F4-4E89-8DE5-23D18ACFDC5C}"/>
              </a:ext>
            </a:extLst>
          </p:cNvPr>
          <p:cNvGrpSpPr/>
          <p:nvPr/>
        </p:nvGrpSpPr>
        <p:grpSpPr>
          <a:xfrm>
            <a:off x="8563239" y="2495946"/>
            <a:ext cx="326306" cy="261610"/>
            <a:chOff x="4033946" y="330026"/>
            <a:chExt cx="472374" cy="378718"/>
          </a:xfrm>
        </p:grpSpPr>
        <p:sp>
          <p:nvSpPr>
            <p:cNvPr id="87" name="Oval 86">
              <a:extLst>
                <a:ext uri="{FF2B5EF4-FFF2-40B4-BE49-F238E27FC236}">
                  <a16:creationId xmlns:a16="http://schemas.microsoft.com/office/drawing/2014/main" id="{7AD4DDC7-F151-454D-9482-9CD7FD3F1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5BE2DD2F-5A0E-4F87-86DB-38A298A1A193}"/>
                </a:ext>
              </a:extLst>
            </p:cNvPr>
            <p:cNvSpPr txBox="1"/>
            <p:nvPr/>
          </p:nvSpPr>
          <p:spPr>
            <a:xfrm>
              <a:off x="4033946" y="330026"/>
              <a:ext cx="472374" cy="378718"/>
            </a:xfrm>
            <a:prstGeom prst="rect">
              <a:avLst/>
            </a:prstGeom>
            <a:noFill/>
          </p:spPr>
          <p:txBody>
            <a:bodyPr wrap="square" rtlCol="0">
              <a:spAutoFit/>
            </a:bodyPr>
            <a:lstStyle/>
            <a:p>
              <a:r>
                <a:rPr lang="en-US" sz="1100" dirty="0"/>
                <a:t>12</a:t>
              </a:r>
            </a:p>
          </p:txBody>
        </p:sp>
      </p:grpSp>
      <p:cxnSp>
        <p:nvCxnSpPr>
          <p:cNvPr id="89" name="Straight Arrow Connector 88">
            <a:extLst>
              <a:ext uri="{FF2B5EF4-FFF2-40B4-BE49-F238E27FC236}">
                <a16:creationId xmlns:a16="http://schemas.microsoft.com/office/drawing/2014/main" id="{71F30169-330B-4EAA-8EDA-21D3147BE728}"/>
              </a:ext>
            </a:extLst>
          </p:cNvPr>
          <p:cNvCxnSpPr>
            <a:cxnSpLocks/>
            <a:stCxn id="78" idx="0"/>
            <a:endCxn id="88" idx="2"/>
          </p:cNvCxnSpPr>
          <p:nvPr/>
        </p:nvCxnSpPr>
        <p:spPr>
          <a:xfrm flipV="1">
            <a:off x="8371009" y="2757556"/>
            <a:ext cx="355383"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E0E1FE48-12F5-4DD5-BAFB-E289B64CAA27}"/>
              </a:ext>
            </a:extLst>
          </p:cNvPr>
          <p:cNvGrpSpPr/>
          <p:nvPr/>
        </p:nvGrpSpPr>
        <p:grpSpPr>
          <a:xfrm>
            <a:off x="9914698" y="3022781"/>
            <a:ext cx="348519" cy="261610"/>
            <a:chOff x="4033945" y="330026"/>
            <a:chExt cx="504530" cy="378718"/>
          </a:xfrm>
        </p:grpSpPr>
        <p:sp>
          <p:nvSpPr>
            <p:cNvPr id="91" name="Oval 90">
              <a:extLst>
                <a:ext uri="{FF2B5EF4-FFF2-40B4-BE49-F238E27FC236}">
                  <a16:creationId xmlns:a16="http://schemas.microsoft.com/office/drawing/2014/main" id="{537C2194-265C-4DA3-9403-FB742516016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037519B-D8DC-410B-8B0A-F37AE66EA961}"/>
                </a:ext>
              </a:extLst>
            </p:cNvPr>
            <p:cNvSpPr txBox="1"/>
            <p:nvPr/>
          </p:nvSpPr>
          <p:spPr>
            <a:xfrm>
              <a:off x="4033945" y="330026"/>
              <a:ext cx="504530" cy="378718"/>
            </a:xfrm>
            <a:prstGeom prst="rect">
              <a:avLst/>
            </a:prstGeom>
            <a:noFill/>
          </p:spPr>
          <p:txBody>
            <a:bodyPr wrap="square" rtlCol="0">
              <a:spAutoFit/>
            </a:bodyPr>
            <a:lstStyle/>
            <a:p>
              <a:r>
                <a:rPr lang="en-US" sz="1100" dirty="0"/>
                <a:t>17</a:t>
              </a:r>
            </a:p>
          </p:txBody>
        </p:sp>
      </p:grpSp>
      <p:grpSp>
        <p:nvGrpSpPr>
          <p:cNvPr id="96" name="Group 95">
            <a:extLst>
              <a:ext uri="{FF2B5EF4-FFF2-40B4-BE49-F238E27FC236}">
                <a16:creationId xmlns:a16="http://schemas.microsoft.com/office/drawing/2014/main" id="{C2449AF2-35DF-404A-93F9-32AEC06E0523}"/>
              </a:ext>
            </a:extLst>
          </p:cNvPr>
          <p:cNvGrpSpPr/>
          <p:nvPr/>
        </p:nvGrpSpPr>
        <p:grpSpPr>
          <a:xfrm>
            <a:off x="9483541" y="3022781"/>
            <a:ext cx="348519" cy="261610"/>
            <a:chOff x="4033945" y="330026"/>
            <a:chExt cx="504530" cy="378718"/>
          </a:xfrm>
        </p:grpSpPr>
        <p:sp>
          <p:nvSpPr>
            <p:cNvPr id="97" name="Oval 96">
              <a:extLst>
                <a:ext uri="{FF2B5EF4-FFF2-40B4-BE49-F238E27FC236}">
                  <a16:creationId xmlns:a16="http://schemas.microsoft.com/office/drawing/2014/main" id="{2FFE877B-BE61-403D-BA7A-5512216ABC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97DAC85-86D0-4452-BF51-1DFD422F2052}"/>
                </a:ext>
              </a:extLst>
            </p:cNvPr>
            <p:cNvSpPr txBox="1"/>
            <p:nvPr/>
          </p:nvSpPr>
          <p:spPr>
            <a:xfrm>
              <a:off x="4033945" y="330026"/>
              <a:ext cx="504530" cy="378718"/>
            </a:xfrm>
            <a:prstGeom prst="rect">
              <a:avLst/>
            </a:prstGeom>
            <a:noFill/>
          </p:spPr>
          <p:txBody>
            <a:bodyPr wrap="square" rtlCol="0">
              <a:spAutoFit/>
            </a:bodyPr>
            <a:lstStyle/>
            <a:p>
              <a:r>
                <a:rPr lang="en-US" sz="1100" dirty="0"/>
                <a:t>16</a:t>
              </a:r>
            </a:p>
          </p:txBody>
        </p:sp>
      </p:grpSp>
      <p:cxnSp>
        <p:nvCxnSpPr>
          <p:cNvPr id="99" name="Straight Arrow Connector 98">
            <a:extLst>
              <a:ext uri="{FF2B5EF4-FFF2-40B4-BE49-F238E27FC236}">
                <a16:creationId xmlns:a16="http://schemas.microsoft.com/office/drawing/2014/main" id="{263E6655-F3DC-4C2A-AD32-C440E5C93C03}"/>
              </a:ext>
            </a:extLst>
          </p:cNvPr>
          <p:cNvCxnSpPr>
            <a:cxnSpLocks/>
            <a:stCxn id="84" idx="0"/>
            <a:endCxn id="88" idx="2"/>
          </p:cNvCxnSpPr>
          <p:nvPr/>
        </p:nvCxnSpPr>
        <p:spPr>
          <a:xfrm flipH="1" flipV="1">
            <a:off x="8726392" y="2757556"/>
            <a:ext cx="58340"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831AAE0-FA0B-428D-9C27-238F3DA0EB2F}"/>
              </a:ext>
            </a:extLst>
          </p:cNvPr>
          <p:cNvCxnSpPr>
            <a:cxnSpLocks/>
            <a:stCxn id="92"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7D25EB4A-8894-440B-8878-E827E4A17F85}"/>
              </a:ext>
            </a:extLst>
          </p:cNvPr>
          <p:cNvGrpSpPr/>
          <p:nvPr/>
        </p:nvGrpSpPr>
        <p:grpSpPr>
          <a:xfrm>
            <a:off x="9897902" y="3696327"/>
            <a:ext cx="365312" cy="261610"/>
            <a:chOff x="4033946" y="330026"/>
            <a:chExt cx="528841" cy="378718"/>
          </a:xfrm>
        </p:grpSpPr>
        <p:sp>
          <p:nvSpPr>
            <p:cNvPr id="104" name="Oval 103">
              <a:extLst>
                <a:ext uri="{FF2B5EF4-FFF2-40B4-BE49-F238E27FC236}">
                  <a16:creationId xmlns:a16="http://schemas.microsoft.com/office/drawing/2014/main" id="{820C5510-DB31-4A19-BA38-B255D1AA3A2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F8DC1438-5948-4AC8-BB72-A58F5BB5CA4E}"/>
                </a:ext>
              </a:extLst>
            </p:cNvPr>
            <p:cNvSpPr txBox="1"/>
            <p:nvPr/>
          </p:nvSpPr>
          <p:spPr>
            <a:xfrm>
              <a:off x="4033946" y="330026"/>
              <a:ext cx="528841" cy="378718"/>
            </a:xfrm>
            <a:prstGeom prst="rect">
              <a:avLst/>
            </a:prstGeom>
            <a:noFill/>
          </p:spPr>
          <p:txBody>
            <a:bodyPr wrap="square" rtlCol="0">
              <a:spAutoFit/>
            </a:bodyPr>
            <a:lstStyle/>
            <a:p>
              <a:r>
                <a:rPr lang="en-US" sz="1100" dirty="0"/>
                <a:t>18</a:t>
              </a:r>
            </a:p>
          </p:txBody>
        </p:sp>
      </p:grpSp>
      <p:cxnSp>
        <p:nvCxnSpPr>
          <p:cNvPr id="109" name="Straight Arrow Connector 108">
            <a:extLst>
              <a:ext uri="{FF2B5EF4-FFF2-40B4-BE49-F238E27FC236}">
                <a16:creationId xmlns:a16="http://schemas.microsoft.com/office/drawing/2014/main" id="{3D18E2A4-3838-495B-B094-B8BA70869BDE}"/>
              </a:ext>
            </a:extLst>
          </p:cNvPr>
          <p:cNvCxnSpPr>
            <a:cxnSpLocks/>
            <a:stCxn id="105" idx="0"/>
            <a:endCxn id="92" idx="2"/>
          </p:cNvCxnSpPr>
          <p:nvPr/>
        </p:nvCxnSpPr>
        <p:spPr>
          <a:xfrm flipV="1">
            <a:off x="10080558" y="3284391"/>
            <a:ext cx="8400" cy="4119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5F08168-02A8-439F-B27E-E62B821A0DEA}"/>
              </a:ext>
            </a:extLst>
          </p:cNvPr>
          <p:cNvSpPr txBox="1"/>
          <p:nvPr/>
        </p:nvSpPr>
        <p:spPr>
          <a:xfrm>
            <a:off x="4479479" y="1435446"/>
            <a:ext cx="1336071" cy="369332"/>
          </a:xfrm>
          <a:prstGeom prst="rect">
            <a:avLst/>
          </a:prstGeom>
          <a:noFill/>
        </p:spPr>
        <p:txBody>
          <a:bodyPr wrap="none" rtlCol="0">
            <a:spAutoFit/>
          </a:bodyPr>
          <a:lstStyle/>
          <a:p>
            <a:r>
              <a:rPr lang="en-US" dirty="0"/>
              <a:t>weight = 10</a:t>
            </a:r>
          </a:p>
        </p:txBody>
      </p:sp>
      <p:graphicFrame>
        <p:nvGraphicFramePr>
          <p:cNvPr id="121" name="Table 120">
            <a:extLst>
              <a:ext uri="{FF2B5EF4-FFF2-40B4-BE49-F238E27FC236}">
                <a16:creationId xmlns:a16="http://schemas.microsoft.com/office/drawing/2014/main" id="{6E97A69C-FBFF-433C-ABA2-B78E3F02A029}"/>
              </a:ext>
            </a:extLst>
          </p:cNvPr>
          <p:cNvGraphicFramePr>
            <a:graphicFrameLocks noGrp="1"/>
          </p:cNvGraphicFramePr>
          <p:nvPr/>
        </p:nvGraphicFramePr>
        <p:xfrm>
          <a:off x="306031" y="5081154"/>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graphicFrame>
        <p:nvGraphicFramePr>
          <p:cNvPr id="122" name="Table 121">
            <a:extLst>
              <a:ext uri="{FF2B5EF4-FFF2-40B4-BE49-F238E27FC236}">
                <a16:creationId xmlns:a16="http://schemas.microsoft.com/office/drawing/2014/main" id="{94C0ED81-2D4A-467B-95F9-5D18EF2A34CF}"/>
              </a:ext>
            </a:extLst>
          </p:cNvPr>
          <p:cNvGraphicFramePr>
            <a:graphicFrameLocks noGrp="1"/>
          </p:cNvGraphicFramePr>
          <p:nvPr/>
        </p:nvGraphicFramePr>
        <p:xfrm>
          <a:off x="326121" y="5087077"/>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3" name="TextBox 122">
            <a:extLst>
              <a:ext uri="{FF2B5EF4-FFF2-40B4-BE49-F238E27FC236}">
                <a16:creationId xmlns:a16="http://schemas.microsoft.com/office/drawing/2014/main" id="{006CC123-95EF-4925-915C-2304923CA1B4}"/>
              </a:ext>
            </a:extLst>
          </p:cNvPr>
          <p:cNvSpPr txBox="1"/>
          <p:nvPr/>
        </p:nvSpPr>
        <p:spPr>
          <a:xfrm>
            <a:off x="191553" y="5919397"/>
            <a:ext cx="1953805" cy="369332"/>
          </a:xfrm>
          <a:prstGeom prst="rect">
            <a:avLst/>
          </a:prstGeom>
          <a:noFill/>
        </p:spPr>
        <p:txBody>
          <a:bodyPr wrap="none" rtlCol="0">
            <a:spAutoFit/>
          </a:bodyPr>
          <a:lstStyle/>
          <a:p>
            <a:r>
              <a:rPr lang="en-US" dirty="0"/>
              <a:t>Store (weight * -1)</a:t>
            </a:r>
          </a:p>
        </p:txBody>
      </p:sp>
      <p:graphicFrame>
        <p:nvGraphicFramePr>
          <p:cNvPr id="124" name="Table 123">
            <a:extLst>
              <a:ext uri="{FF2B5EF4-FFF2-40B4-BE49-F238E27FC236}">
                <a16:creationId xmlns:a16="http://schemas.microsoft.com/office/drawing/2014/main" id="{503FDC1B-2DB6-4334-BE26-F327F86E702A}"/>
              </a:ext>
            </a:extLst>
          </p:cNvPr>
          <p:cNvGraphicFramePr>
            <a:graphicFrameLocks noGrp="1"/>
          </p:cNvGraphicFramePr>
          <p:nvPr>
            <p:extLst>
              <p:ext uri="{D42A27DB-BD31-4B8C-83A1-F6EECF244321}">
                <p14:modId xmlns:p14="http://schemas.microsoft.com/office/powerpoint/2010/main" val="2726242329"/>
              </p:ext>
            </p:extLst>
          </p:nvPr>
        </p:nvGraphicFramePr>
        <p:xfrm>
          <a:off x="316076" y="5093769"/>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5" name="TextBox 124">
            <a:extLst>
              <a:ext uri="{FF2B5EF4-FFF2-40B4-BE49-F238E27FC236}">
                <a16:creationId xmlns:a16="http://schemas.microsoft.com/office/drawing/2014/main" id="{321D6448-232C-41C3-B1CB-CF91595AD6CA}"/>
              </a:ext>
            </a:extLst>
          </p:cNvPr>
          <p:cNvSpPr txBox="1"/>
          <p:nvPr/>
        </p:nvSpPr>
        <p:spPr>
          <a:xfrm>
            <a:off x="191553" y="6371127"/>
            <a:ext cx="6190926" cy="369332"/>
          </a:xfrm>
          <a:prstGeom prst="rect">
            <a:avLst/>
          </a:prstGeom>
          <a:noFill/>
        </p:spPr>
        <p:txBody>
          <a:bodyPr wrap="none" rtlCol="0">
            <a:spAutoFit/>
          </a:bodyPr>
          <a:lstStyle/>
          <a:p>
            <a:r>
              <a:rPr lang="en-US" dirty="0"/>
              <a:t>Each “node” now only takes 4 bytes of memory instead of 32</a:t>
            </a:r>
          </a:p>
        </p:txBody>
      </p:sp>
      <p:sp>
        <p:nvSpPr>
          <p:cNvPr id="3" name="TextBox 2">
            <a:extLst>
              <a:ext uri="{FF2B5EF4-FFF2-40B4-BE49-F238E27FC236}">
                <a16:creationId xmlns:a16="http://schemas.microsoft.com/office/drawing/2014/main" id="{C9D1C7B9-BAAE-AA48-9ADD-1F154BB89078}"/>
              </a:ext>
            </a:extLst>
          </p:cNvPr>
          <p:cNvSpPr txBox="1"/>
          <p:nvPr/>
        </p:nvSpPr>
        <p:spPr>
          <a:xfrm>
            <a:off x="3799858" y="307990"/>
            <a:ext cx="7428444" cy="646331"/>
          </a:xfrm>
          <a:prstGeom prst="rect">
            <a:avLst/>
          </a:prstGeom>
          <a:noFill/>
        </p:spPr>
        <p:txBody>
          <a:bodyPr wrap="none" rtlCol="0">
            <a:spAutoFit/>
          </a:bodyPr>
          <a:lstStyle/>
          <a:p>
            <a:r>
              <a:rPr lang="en-US" dirty="0"/>
              <a:t>Fill in the array with the correct values representing this Disjoint Set forest</a:t>
            </a:r>
          </a:p>
          <a:p>
            <a:r>
              <a:rPr lang="en-US" dirty="0"/>
              <a:t>Use the indices that correspond with the values </a:t>
            </a:r>
          </a:p>
        </p:txBody>
      </p:sp>
    </p:spTree>
    <p:extLst>
      <p:ext uri="{BB962C8B-B14F-4D97-AF65-F5344CB8AC3E}">
        <p14:creationId xmlns:p14="http://schemas.microsoft.com/office/powerpoint/2010/main" val="6091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Topo Sort a Graph?</a:t>
            </a:r>
          </a:p>
        </p:txBody>
      </p:sp>
      <p:sp>
        <p:nvSpPr>
          <p:cNvPr id="20" name="Content Placeholder 19">
            <a:extLst>
              <a:ext uri="{FF2B5EF4-FFF2-40B4-BE49-F238E27FC236}">
                <a16:creationId xmlns:a16="http://schemas.microsoft.com/office/drawing/2014/main" id="{FC28882B-37A0-485E-9AA0-6A4348E28667}"/>
              </a:ext>
            </a:extLst>
          </p:cNvPr>
          <p:cNvSpPr>
            <a:spLocks noGrp="1"/>
          </p:cNvSpPr>
          <p:nvPr>
            <p:ph idx="1"/>
          </p:nvPr>
        </p:nvSpPr>
        <p:spPr>
          <a:xfrm>
            <a:off x="728263" y="1082092"/>
            <a:ext cx="9233950" cy="5578144"/>
          </a:xfrm>
        </p:spPr>
        <p:txBody>
          <a:bodyPr>
            <a:normAutofit/>
          </a:bodyPr>
          <a:lstStyle/>
          <a:p>
            <a:r>
              <a:rPr lang="en-US" dirty="0"/>
              <a:t>Can you topologically sort this graph?</a:t>
            </a:r>
            <a:br>
              <a:rPr lang="en-US" dirty="0"/>
            </a:br>
            <a:br>
              <a:rPr lang="en-US" dirty="0"/>
            </a:br>
            <a:br>
              <a:rPr lang="en-US" dirty="0"/>
            </a:br>
            <a:br>
              <a:rPr lang="en-US" dirty="0"/>
            </a:br>
            <a:br>
              <a:rPr lang="en-US" dirty="0"/>
            </a:br>
            <a:endParaRPr lang="en-US" dirty="0"/>
          </a:p>
          <a:p>
            <a:r>
              <a:rPr lang="en-US" dirty="0"/>
              <a:t>What’s the difference between this graph and our first graph?</a:t>
            </a:r>
            <a:br>
              <a:rPr lang="en-US" dirty="0"/>
            </a:br>
            <a:br>
              <a:rPr lang="en-US" dirty="0"/>
            </a:br>
            <a:br>
              <a:rPr lang="en-US" dirty="0"/>
            </a:br>
            <a:br>
              <a:rPr lang="en-US" dirty="0"/>
            </a:br>
            <a:endParaRPr lang="en-US" dirty="0"/>
          </a:p>
          <a:p>
            <a:r>
              <a:rPr lang="en-US" dirty="0"/>
              <a:t>A graph has a topological ordering if it is a DAG</a:t>
            </a:r>
          </a:p>
          <a:p>
            <a:pPr lvl="1"/>
            <a:r>
              <a:rPr lang="en-US" dirty="0"/>
              <a:t>But a DAG can have multiple orderings</a:t>
            </a:r>
          </a:p>
        </p:txBody>
      </p:sp>
      <p:grpSp>
        <p:nvGrpSpPr>
          <p:cNvPr id="54" name="Group 53">
            <a:extLst>
              <a:ext uri="{FF2B5EF4-FFF2-40B4-BE49-F238E27FC236}">
                <a16:creationId xmlns:a16="http://schemas.microsoft.com/office/drawing/2014/main" id="{207A8017-D2CC-43E8-90A0-2A0CA3FC02F6}"/>
              </a:ext>
            </a:extLst>
          </p:cNvPr>
          <p:cNvGrpSpPr/>
          <p:nvPr/>
        </p:nvGrpSpPr>
        <p:grpSpPr>
          <a:xfrm>
            <a:off x="3078479" y="1631871"/>
            <a:ext cx="2875263" cy="1041339"/>
            <a:chOff x="2408665" y="1614144"/>
            <a:chExt cx="2156447" cy="781004"/>
          </a:xfrm>
        </p:grpSpPr>
        <p:sp>
          <p:nvSpPr>
            <p:cNvPr id="24" name="Rectangle 23">
              <a:extLst>
                <a:ext uri="{FF2B5EF4-FFF2-40B4-BE49-F238E27FC236}">
                  <a16:creationId xmlns:a16="http://schemas.microsoft.com/office/drawing/2014/main" id="{6678A9FA-B0AC-49B6-99CE-2BE21978B585}"/>
                </a:ext>
              </a:extLst>
            </p:cNvPr>
            <p:cNvSpPr/>
            <p:nvPr/>
          </p:nvSpPr>
          <p:spPr>
            <a:xfrm>
              <a:off x="2408665" y="2147410"/>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143</a:t>
              </a:r>
            </a:p>
          </p:txBody>
        </p:sp>
        <p:sp>
          <p:nvSpPr>
            <p:cNvPr id="25" name="Rectangle 24">
              <a:extLst>
                <a:ext uri="{FF2B5EF4-FFF2-40B4-BE49-F238E27FC236}">
                  <a16:creationId xmlns:a16="http://schemas.microsoft.com/office/drawing/2014/main" id="{22BCA98F-89A3-480F-AE27-68B162941EC3}"/>
                </a:ext>
              </a:extLst>
            </p:cNvPr>
            <p:cNvSpPr/>
            <p:nvPr/>
          </p:nvSpPr>
          <p:spPr>
            <a:xfrm>
              <a:off x="3108232" y="1614144"/>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373</a:t>
              </a:r>
            </a:p>
          </p:txBody>
        </p:sp>
        <p:sp>
          <p:nvSpPr>
            <p:cNvPr id="27" name="Rectangle 26">
              <a:extLst>
                <a:ext uri="{FF2B5EF4-FFF2-40B4-BE49-F238E27FC236}">
                  <a16:creationId xmlns:a16="http://schemas.microsoft.com/office/drawing/2014/main" id="{1BF766C9-18A9-49C1-972B-6A2FBACAB1D7}"/>
                </a:ext>
              </a:extLst>
            </p:cNvPr>
            <p:cNvSpPr/>
            <p:nvPr/>
          </p:nvSpPr>
          <p:spPr>
            <a:xfrm>
              <a:off x="3783300" y="2158546"/>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417</a:t>
              </a:r>
            </a:p>
          </p:txBody>
        </p:sp>
        <p:cxnSp>
          <p:nvCxnSpPr>
            <p:cNvPr id="31" name="Straight Arrow Connector 30">
              <a:extLst>
                <a:ext uri="{FF2B5EF4-FFF2-40B4-BE49-F238E27FC236}">
                  <a16:creationId xmlns:a16="http://schemas.microsoft.com/office/drawing/2014/main" id="{7F615079-1DF0-442A-A71A-67F8DEDB0DAB}"/>
                </a:ext>
              </a:extLst>
            </p:cNvPr>
            <p:cNvCxnSpPr>
              <a:cxnSpLocks/>
              <a:stCxn id="24" idx="0"/>
              <a:endCxn id="25" idx="1"/>
            </p:cNvCxnSpPr>
            <p:nvPr/>
          </p:nvCxnSpPr>
          <p:spPr>
            <a:xfrm flipV="1">
              <a:off x="2799571" y="1732445"/>
              <a:ext cx="308661" cy="41496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95CE62D-CA66-4E46-BD14-AA17E68ECF97}"/>
                </a:ext>
              </a:extLst>
            </p:cNvPr>
            <p:cNvCxnSpPr>
              <a:cxnSpLocks/>
              <a:stCxn id="25" idx="3"/>
              <a:endCxn id="27" idx="0"/>
            </p:cNvCxnSpPr>
            <p:nvPr/>
          </p:nvCxnSpPr>
          <p:spPr>
            <a:xfrm>
              <a:off x="3890044" y="1732445"/>
              <a:ext cx="284162" cy="426101"/>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24">
              <a:extLst>
                <a:ext uri="{FF2B5EF4-FFF2-40B4-BE49-F238E27FC236}">
                  <a16:creationId xmlns:a16="http://schemas.microsoft.com/office/drawing/2014/main" id="{8A54D601-D6DD-46FD-A2B5-5ABB8861C81B}"/>
                </a:ext>
              </a:extLst>
            </p:cNvPr>
            <p:cNvCxnSpPr>
              <a:cxnSpLocks/>
              <a:stCxn id="27" idx="2"/>
              <a:endCxn id="24" idx="2"/>
            </p:cNvCxnSpPr>
            <p:nvPr/>
          </p:nvCxnSpPr>
          <p:spPr>
            <a:xfrm rot="5400000" flipH="1">
              <a:off x="3481321" y="1702262"/>
              <a:ext cx="11136" cy="1374635"/>
            </a:xfrm>
            <a:prstGeom prst="curvedConnector3">
              <a:avLst>
                <a:gd name="adj1" fmla="val -2052802"/>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D052EC82-85AE-466E-AD83-BC1210863BE7}"/>
              </a:ext>
            </a:extLst>
          </p:cNvPr>
          <p:cNvSpPr txBox="1"/>
          <p:nvPr/>
        </p:nvSpPr>
        <p:spPr>
          <a:xfrm>
            <a:off x="1881018" y="1854683"/>
            <a:ext cx="1877117" cy="338554"/>
          </a:xfrm>
          <a:prstGeom prst="rect">
            <a:avLst/>
          </a:prstGeom>
          <a:noFill/>
        </p:spPr>
        <p:txBody>
          <a:bodyPr wrap="none" rtlCol="0">
            <a:spAutoFit/>
          </a:bodyPr>
          <a:lstStyle/>
          <a:p>
            <a:r>
              <a:rPr lang="en-US" sz="1600" dirty="0">
                <a:solidFill>
                  <a:schemeClr val="accent2">
                    <a:lumMod val="50000"/>
                  </a:schemeClr>
                </a:solidFill>
                <a:latin typeface="Calibri" pitchFamily="34" charset="0"/>
              </a:rPr>
              <a:t>🤔 </a:t>
            </a:r>
            <a:r>
              <a:rPr lang="en-US" sz="1600" i="1" dirty="0">
                <a:solidFill>
                  <a:schemeClr val="accent2">
                    <a:lumMod val="50000"/>
                  </a:schemeClr>
                </a:solidFill>
                <a:latin typeface="Calibri" pitchFamily="34" charset="0"/>
              </a:rPr>
              <a:t>Where do I start?</a:t>
            </a:r>
          </a:p>
        </p:txBody>
      </p:sp>
      <p:sp>
        <p:nvSpPr>
          <p:cNvPr id="58" name="TextBox 57">
            <a:extLst>
              <a:ext uri="{FF2B5EF4-FFF2-40B4-BE49-F238E27FC236}">
                <a16:creationId xmlns:a16="http://schemas.microsoft.com/office/drawing/2014/main" id="{A51B7F9E-3A53-4D0D-8DD3-B615010E8E12}"/>
              </a:ext>
            </a:extLst>
          </p:cNvPr>
          <p:cNvSpPr txBox="1"/>
          <p:nvPr/>
        </p:nvSpPr>
        <p:spPr>
          <a:xfrm>
            <a:off x="5189239" y="1841906"/>
            <a:ext cx="1797287" cy="338554"/>
          </a:xfrm>
          <a:prstGeom prst="rect">
            <a:avLst/>
          </a:prstGeom>
          <a:noFill/>
        </p:spPr>
        <p:txBody>
          <a:bodyPr wrap="none" rtlCol="0">
            <a:spAutoFit/>
          </a:bodyPr>
          <a:lstStyle/>
          <a:p>
            <a:r>
              <a:rPr lang="en-US" sz="1600" i="1" dirty="0">
                <a:solidFill>
                  <a:schemeClr val="accent2">
                    <a:lumMod val="50000"/>
                  </a:schemeClr>
                </a:solidFill>
                <a:latin typeface="Calibri" pitchFamily="34" charset="0"/>
              </a:rPr>
              <a:t>Where do I end?</a:t>
            </a:r>
            <a:r>
              <a:rPr lang="en-US" sz="1600" dirty="0">
                <a:solidFill>
                  <a:schemeClr val="accent2">
                    <a:lumMod val="50000"/>
                  </a:schemeClr>
                </a:solidFill>
                <a:latin typeface="Calibri" pitchFamily="34" charset="0"/>
              </a:rPr>
              <a:t> 🤔</a:t>
            </a:r>
            <a:endParaRPr lang="en-US" sz="1600" i="1" dirty="0">
              <a:solidFill>
                <a:schemeClr val="accent2">
                  <a:lumMod val="50000"/>
                </a:schemeClr>
              </a:solidFill>
              <a:latin typeface="Calibri" pitchFamily="34" charset="0"/>
            </a:endParaRPr>
          </a:p>
        </p:txBody>
      </p:sp>
      <p:grpSp>
        <p:nvGrpSpPr>
          <p:cNvPr id="60" name="Group 59">
            <a:extLst>
              <a:ext uri="{FF2B5EF4-FFF2-40B4-BE49-F238E27FC236}">
                <a16:creationId xmlns:a16="http://schemas.microsoft.com/office/drawing/2014/main" id="{E59043DA-CBCF-45B4-8B7B-34CF7078E464}"/>
              </a:ext>
            </a:extLst>
          </p:cNvPr>
          <p:cNvGrpSpPr/>
          <p:nvPr/>
        </p:nvGrpSpPr>
        <p:grpSpPr>
          <a:xfrm>
            <a:off x="2229787" y="3670279"/>
            <a:ext cx="5584267" cy="1021119"/>
            <a:chOff x="946768" y="2260511"/>
            <a:chExt cx="4188200" cy="765839"/>
          </a:xfrm>
        </p:grpSpPr>
        <p:sp>
          <p:nvSpPr>
            <p:cNvPr id="61" name="Rectangle 60">
              <a:extLst>
                <a:ext uri="{FF2B5EF4-FFF2-40B4-BE49-F238E27FC236}">
                  <a16:creationId xmlns:a16="http://schemas.microsoft.com/office/drawing/2014/main" id="{A2395550-CEC0-4B10-B122-131EFADB7528}"/>
                </a:ext>
              </a:extLst>
            </p:cNvPr>
            <p:cNvSpPr/>
            <p:nvPr/>
          </p:nvSpPr>
          <p:spPr>
            <a:xfrm>
              <a:off x="946768" y="2306003"/>
              <a:ext cx="843666"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MATH 126</a:t>
              </a:r>
            </a:p>
          </p:txBody>
        </p:sp>
        <p:sp>
          <p:nvSpPr>
            <p:cNvPr id="62" name="Rectangle 61">
              <a:extLst>
                <a:ext uri="{FF2B5EF4-FFF2-40B4-BE49-F238E27FC236}">
                  <a16:creationId xmlns:a16="http://schemas.microsoft.com/office/drawing/2014/main" id="{EE6EBE9C-8578-4657-A053-599EC6A3A35E}"/>
                </a:ext>
              </a:extLst>
            </p:cNvPr>
            <p:cNvSpPr/>
            <p:nvPr/>
          </p:nvSpPr>
          <p:spPr>
            <a:xfrm>
              <a:off x="954650" y="2761664"/>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142</a:t>
              </a:r>
            </a:p>
          </p:txBody>
        </p:sp>
        <p:sp>
          <p:nvSpPr>
            <p:cNvPr id="63" name="Rectangle 62">
              <a:extLst>
                <a:ext uri="{FF2B5EF4-FFF2-40B4-BE49-F238E27FC236}">
                  <a16:creationId xmlns:a16="http://schemas.microsoft.com/office/drawing/2014/main" id="{D6BEC852-A27E-469C-8C34-10D650DE0F8D}"/>
                </a:ext>
              </a:extLst>
            </p:cNvPr>
            <p:cNvSpPr/>
            <p:nvPr/>
          </p:nvSpPr>
          <p:spPr>
            <a:xfrm>
              <a:off x="2111739" y="2526739"/>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143</a:t>
              </a:r>
            </a:p>
          </p:txBody>
        </p:sp>
        <p:sp>
          <p:nvSpPr>
            <p:cNvPr id="64" name="Rectangle 63">
              <a:extLst>
                <a:ext uri="{FF2B5EF4-FFF2-40B4-BE49-F238E27FC236}">
                  <a16:creationId xmlns:a16="http://schemas.microsoft.com/office/drawing/2014/main" id="{16101347-9B1A-446D-8CCE-401FA738A7DD}"/>
                </a:ext>
              </a:extLst>
            </p:cNvPr>
            <p:cNvSpPr/>
            <p:nvPr/>
          </p:nvSpPr>
          <p:spPr>
            <a:xfrm>
              <a:off x="3209842" y="2780752"/>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373</a:t>
              </a:r>
            </a:p>
          </p:txBody>
        </p:sp>
        <p:sp>
          <p:nvSpPr>
            <p:cNvPr id="65" name="Rectangle 64">
              <a:extLst>
                <a:ext uri="{FF2B5EF4-FFF2-40B4-BE49-F238E27FC236}">
                  <a16:creationId xmlns:a16="http://schemas.microsoft.com/office/drawing/2014/main" id="{9CC0B2B2-B69D-4679-BC56-9FE8B56D4156}"/>
                </a:ext>
              </a:extLst>
            </p:cNvPr>
            <p:cNvSpPr/>
            <p:nvPr/>
          </p:nvSpPr>
          <p:spPr>
            <a:xfrm>
              <a:off x="3209842" y="2260511"/>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374</a:t>
              </a:r>
            </a:p>
          </p:txBody>
        </p:sp>
        <p:sp>
          <p:nvSpPr>
            <p:cNvPr id="66" name="Rectangle 65">
              <a:extLst>
                <a:ext uri="{FF2B5EF4-FFF2-40B4-BE49-F238E27FC236}">
                  <a16:creationId xmlns:a16="http://schemas.microsoft.com/office/drawing/2014/main" id="{CBFAAE8D-FF6C-4D85-BD6D-DFB595530E07}"/>
                </a:ext>
              </a:extLst>
            </p:cNvPr>
            <p:cNvSpPr/>
            <p:nvPr/>
          </p:nvSpPr>
          <p:spPr>
            <a:xfrm>
              <a:off x="4353156" y="2789749"/>
              <a:ext cx="781812" cy="2366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cs typeface="Calibri" panose="020F0502020204030204" pitchFamily="34" charset="0"/>
                </a:rPr>
                <a:t>CSE 417</a:t>
              </a:r>
            </a:p>
          </p:txBody>
        </p:sp>
        <p:cxnSp>
          <p:nvCxnSpPr>
            <p:cNvPr id="67" name="Straight Arrow Connector 66">
              <a:extLst>
                <a:ext uri="{FF2B5EF4-FFF2-40B4-BE49-F238E27FC236}">
                  <a16:creationId xmlns:a16="http://schemas.microsoft.com/office/drawing/2014/main" id="{D642304E-B6F7-4DFD-AA53-407A9F44A71F}"/>
                </a:ext>
              </a:extLst>
            </p:cNvPr>
            <p:cNvCxnSpPr>
              <a:cxnSpLocks/>
              <a:stCxn id="61" idx="3"/>
              <a:endCxn id="63" idx="1"/>
            </p:cNvCxnSpPr>
            <p:nvPr/>
          </p:nvCxnSpPr>
          <p:spPr>
            <a:xfrm>
              <a:off x="1790434" y="2424304"/>
              <a:ext cx="321305" cy="22073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1E1E972-3F2B-4834-933D-F1F41FC2B0E8}"/>
                </a:ext>
              </a:extLst>
            </p:cNvPr>
            <p:cNvCxnSpPr>
              <a:stCxn id="62" idx="3"/>
              <a:endCxn id="63" idx="1"/>
            </p:cNvCxnSpPr>
            <p:nvPr/>
          </p:nvCxnSpPr>
          <p:spPr>
            <a:xfrm flipV="1">
              <a:off x="1736462" y="2645040"/>
              <a:ext cx="375277" cy="23492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166CFD8-7693-4814-9089-442FA4D7A282}"/>
                </a:ext>
              </a:extLst>
            </p:cNvPr>
            <p:cNvCxnSpPr>
              <a:stCxn id="63" idx="3"/>
              <a:endCxn id="65" idx="1"/>
            </p:cNvCxnSpPr>
            <p:nvPr/>
          </p:nvCxnSpPr>
          <p:spPr>
            <a:xfrm flipV="1">
              <a:off x="2893551" y="2378812"/>
              <a:ext cx="316291" cy="266228"/>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6D83E70-FEED-48E2-9961-608543C3065A}"/>
                </a:ext>
              </a:extLst>
            </p:cNvPr>
            <p:cNvCxnSpPr>
              <a:stCxn id="63" idx="3"/>
              <a:endCxn id="64" idx="1"/>
            </p:cNvCxnSpPr>
            <p:nvPr/>
          </p:nvCxnSpPr>
          <p:spPr>
            <a:xfrm>
              <a:off x="2893551" y="2645040"/>
              <a:ext cx="316291" cy="254013"/>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A3A1713-FC4B-4E7D-80D2-655C1592582E}"/>
                </a:ext>
              </a:extLst>
            </p:cNvPr>
            <p:cNvCxnSpPr>
              <a:stCxn id="64" idx="3"/>
              <a:endCxn id="66" idx="1"/>
            </p:cNvCxnSpPr>
            <p:nvPr/>
          </p:nvCxnSpPr>
          <p:spPr>
            <a:xfrm>
              <a:off x="3991654" y="2899053"/>
              <a:ext cx="361502" cy="8997"/>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E0DB6B2-2AF5-4197-B326-D656F1A82ACB}"/>
              </a:ext>
            </a:extLst>
          </p:cNvPr>
          <p:cNvSpPr txBox="1"/>
          <p:nvPr/>
        </p:nvSpPr>
        <p:spPr>
          <a:xfrm>
            <a:off x="7703459" y="2026571"/>
            <a:ext cx="1219200" cy="502766"/>
          </a:xfrm>
          <a:prstGeom prst="rect">
            <a:avLst/>
          </a:prstGeom>
          <a:noFill/>
        </p:spPr>
        <p:txBody>
          <a:bodyPr wrap="square" rtlCol="0">
            <a:spAutoFit/>
          </a:bodyPr>
          <a:lstStyle/>
          <a:p>
            <a:r>
              <a:rPr lang="en-US" sz="2667" dirty="0">
                <a:solidFill>
                  <a:srgbClr val="C00000"/>
                </a:solidFill>
                <a:latin typeface="Calibri" panose="020F0502020204030204" pitchFamily="34" charset="0"/>
                <a:cs typeface="Calibri" panose="020F0502020204030204" pitchFamily="34" charset="0"/>
              </a:rPr>
              <a:t>No 😭</a:t>
            </a:r>
          </a:p>
        </p:txBody>
      </p:sp>
      <p:sp>
        <p:nvSpPr>
          <p:cNvPr id="4" name="TextBox 3">
            <a:extLst>
              <a:ext uri="{FF2B5EF4-FFF2-40B4-BE49-F238E27FC236}">
                <a16:creationId xmlns:a16="http://schemas.microsoft.com/office/drawing/2014/main" id="{DF65D12B-947E-416B-BDC8-43C0C798F9D2}"/>
              </a:ext>
            </a:extLst>
          </p:cNvPr>
          <p:cNvSpPr txBox="1"/>
          <p:nvPr/>
        </p:nvSpPr>
        <p:spPr>
          <a:xfrm>
            <a:off x="6179041" y="2779373"/>
            <a:ext cx="184731" cy="461665"/>
          </a:xfrm>
          <a:prstGeom prst="rect">
            <a:avLst/>
          </a:prstGeom>
          <a:noFill/>
        </p:spPr>
        <p:txBody>
          <a:bodyPr wrap="none" rtlCol="0">
            <a:spAutoFit/>
          </a:bodyPr>
          <a:lstStyle/>
          <a:p>
            <a:endParaRPr lang="en-US" sz="2400" dirty="0">
              <a:latin typeface="Calibri" pitchFamily="34" charset="0"/>
            </a:endParaRPr>
          </a:p>
        </p:txBody>
      </p:sp>
      <p:grpSp>
        <p:nvGrpSpPr>
          <p:cNvPr id="7" name="Group 6">
            <a:extLst>
              <a:ext uri="{FF2B5EF4-FFF2-40B4-BE49-F238E27FC236}">
                <a16:creationId xmlns:a16="http://schemas.microsoft.com/office/drawing/2014/main" id="{94FFAE71-83AC-9944-8109-2F43AE1E3D3A}"/>
              </a:ext>
            </a:extLst>
          </p:cNvPr>
          <p:cNvGrpSpPr/>
          <p:nvPr/>
        </p:nvGrpSpPr>
        <p:grpSpPr>
          <a:xfrm>
            <a:off x="9174201" y="3873855"/>
            <a:ext cx="2752519" cy="2786381"/>
            <a:chOff x="9435291" y="2411446"/>
            <a:chExt cx="2419465" cy="2292528"/>
          </a:xfrm>
        </p:grpSpPr>
        <p:sp>
          <p:nvSpPr>
            <p:cNvPr id="6" name="Rectangle 5">
              <a:extLst>
                <a:ext uri="{FF2B5EF4-FFF2-40B4-BE49-F238E27FC236}">
                  <a16:creationId xmlns:a16="http://schemas.microsoft.com/office/drawing/2014/main" id="{FD3F7F26-974F-5848-A3A8-553134AF0A7B}"/>
                </a:ext>
              </a:extLst>
            </p:cNvPr>
            <p:cNvSpPr/>
            <p:nvPr/>
          </p:nvSpPr>
          <p:spPr>
            <a:xfrm>
              <a:off x="9435291" y="2411447"/>
              <a:ext cx="2413874" cy="76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DIRECTED ACYCLIC GRAPH</a:t>
              </a:r>
            </a:p>
          </p:txBody>
        </p:sp>
        <p:sp>
          <p:nvSpPr>
            <p:cNvPr id="30" name="Rectangle 29">
              <a:extLst>
                <a:ext uri="{FF2B5EF4-FFF2-40B4-BE49-F238E27FC236}">
                  <a16:creationId xmlns:a16="http://schemas.microsoft.com/office/drawing/2014/main" id="{1A82B448-4DF2-1644-A3DE-A8051D71099B}"/>
                </a:ext>
              </a:extLst>
            </p:cNvPr>
            <p:cNvSpPr/>
            <p:nvPr/>
          </p:nvSpPr>
          <p:spPr>
            <a:xfrm>
              <a:off x="9440882" y="2411446"/>
              <a:ext cx="2413874" cy="22925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accent1"/>
                </a:solidFill>
              </a:endParaRPr>
            </a:p>
            <a:p>
              <a:pPr marL="285750" indent="-285750">
                <a:buFont typeface="Arial" panose="020B0604020202020204" pitchFamily="34" charset="0"/>
                <a:buChar char="•"/>
              </a:pPr>
              <a:endParaRPr lang="en-US" sz="2000" dirty="0">
                <a:solidFill>
                  <a:schemeClr val="accent1"/>
                </a:solidFill>
              </a:endParaRPr>
            </a:p>
            <a:p>
              <a:pPr marL="285750" indent="-285750">
                <a:buFont typeface="Arial" panose="020B0604020202020204" pitchFamily="34" charset="0"/>
                <a:buChar char="•"/>
              </a:pPr>
              <a:r>
                <a:rPr lang="en-US" sz="2000" dirty="0">
                  <a:solidFill>
                    <a:schemeClr val="accent1"/>
                  </a:solidFill>
                </a:rPr>
                <a:t>A </a:t>
              </a:r>
              <a:r>
                <a:rPr lang="en-US" sz="2000" b="1" dirty="0">
                  <a:solidFill>
                    <a:schemeClr val="accent1"/>
                  </a:solidFill>
                </a:rPr>
                <a:t>directed graph </a:t>
              </a:r>
              <a:r>
                <a:rPr lang="en-US" sz="2000" dirty="0">
                  <a:solidFill>
                    <a:schemeClr val="accent1"/>
                  </a:solidFill>
                </a:rPr>
                <a:t>without any </a:t>
              </a:r>
              <a:r>
                <a:rPr lang="en-US" sz="2000" b="1" dirty="0">
                  <a:solidFill>
                    <a:schemeClr val="accent1"/>
                  </a:solidFill>
                </a:rPr>
                <a:t>cycles</a:t>
              </a:r>
            </a:p>
            <a:p>
              <a:pPr marL="285750" indent="-285750">
                <a:buFont typeface="Arial" panose="020B0604020202020204" pitchFamily="34" charset="0"/>
                <a:buChar char="•"/>
              </a:pPr>
              <a:r>
                <a:rPr lang="en-US" sz="2000" dirty="0">
                  <a:solidFill>
                    <a:schemeClr val="accent1"/>
                  </a:solidFill>
                </a:rPr>
                <a:t>Edges may or may not be weighted</a:t>
              </a:r>
            </a:p>
          </p:txBody>
        </p:sp>
      </p:grpSp>
    </p:spTree>
    <p:extLst>
      <p:ext uri="{BB962C8B-B14F-4D97-AF65-F5344CB8AC3E}">
        <p14:creationId xmlns:p14="http://schemas.microsoft.com/office/powerpoint/2010/main" val="40478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a:t>
            </a:r>
          </a:p>
        </p:txBody>
      </p:sp>
      <p:sp>
        <p:nvSpPr>
          <p:cNvPr id="3" name="Content Placeholder 2"/>
          <p:cNvSpPr>
            <a:spLocks noGrp="1"/>
          </p:cNvSpPr>
          <p:nvPr>
            <p:ph idx="1"/>
          </p:nvPr>
        </p:nvSpPr>
        <p:spPr>
          <a:xfrm>
            <a:off x="575240" y="1463857"/>
            <a:ext cx="11187258" cy="794711"/>
          </a:xfrm>
        </p:spPr>
        <p:txBody>
          <a:bodyPr/>
          <a:lstStyle/>
          <a:p>
            <a:r>
              <a:rPr lang="en-US" dirty="0"/>
              <a:t>Today’s (first) problem: Given a bunch of courses with prerequisites, find an order to take the courses in.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6" name="Rectangle 5"/>
          <p:cNvSpPr/>
          <p:nvPr/>
        </p:nvSpPr>
        <p:spPr>
          <a:xfrm>
            <a:off x="1793105" y="295656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7917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334898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402936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85406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453991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3" name="Straight Arrow Connector 12"/>
          <p:cNvCxnSpPr>
            <a:stCxn id="6" idx="3"/>
            <a:endCxn id="8" idx="1"/>
          </p:cNvCxnSpPr>
          <p:nvPr/>
        </p:nvCxnSpPr>
        <p:spPr>
          <a:xfrm>
            <a:off x="3182993" y="3166872"/>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3182993" y="3559293"/>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3064378"/>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559293"/>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235820" y="4239677"/>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9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sp>
        <p:nvSpPr>
          <p:cNvPr id="6" name="Rectangle 5"/>
          <p:cNvSpPr/>
          <p:nvPr/>
        </p:nvSpPr>
        <p:spPr>
          <a:xfrm>
            <a:off x="575238" y="2896989"/>
            <a:ext cx="8583275" cy="20049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(all the dependency arrows are satisfied and the vertices can be processed left to right with no problems) . </a:t>
            </a:r>
          </a:p>
        </p:txBody>
      </p:sp>
      <p:sp>
        <p:nvSpPr>
          <p:cNvPr id="7" name="Rectangle 6"/>
          <p:cNvSpPr/>
          <p:nvPr/>
        </p:nvSpPr>
        <p:spPr>
          <a:xfrm>
            <a:off x="575239" y="2896990"/>
            <a:ext cx="8583274"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263276"/>
            <a:ext cx="11187259" cy="1014667"/>
          </a:xfrm>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lstStyle/>
          <a:p>
            <a:r>
              <a:rPr lang="en-US" dirty="0"/>
              <a:t>Does this graph have a topological ordering? If so find one.</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153171" y="229802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12" name="Straight Arrow Connector 11"/>
          <p:cNvCxnSpPr>
            <a:cxnSpLocks/>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6" idx="6"/>
            <a:endCxn id="8" idx="2"/>
          </p:cNvCxnSpPr>
          <p:nvPr/>
        </p:nvCxnSpPr>
        <p:spPr>
          <a:xfrm>
            <a:off x="3317965" y="2535203"/>
            <a:ext cx="835206" cy="398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8" idx="4"/>
            <a:endCxn id="7" idx="0"/>
          </p:cNvCxnSpPr>
          <p:nvPr/>
        </p:nvCxnSpPr>
        <p:spPr>
          <a:xfrm>
            <a:off x="4399597" y="2780356"/>
            <a:ext cx="23539" cy="6142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8" idx="6"/>
            <a:endCxn id="10" idx="2"/>
          </p:cNvCxnSpPr>
          <p:nvPr/>
        </p:nvCxnSpPr>
        <p:spPr>
          <a:xfrm flipV="1">
            <a:off x="4646022" y="2529181"/>
            <a:ext cx="1029995" cy="1001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8" idx="5"/>
            <a:endCxn id="9" idx="1"/>
          </p:cNvCxnSpPr>
          <p:nvPr/>
        </p:nvCxnSpPr>
        <p:spPr>
          <a:xfrm>
            <a:off x="4573846" y="2709721"/>
            <a:ext cx="1213631" cy="755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3826" y="5359752"/>
            <a:ext cx="11790084" cy="769441"/>
          </a:xfrm>
          <a:prstGeom prst="rect">
            <a:avLst/>
          </a:prstGeom>
          <a:noFill/>
        </p:spPr>
        <p:txBody>
          <a:bodyPr wrap="square" rtlCol="0">
            <a:spAutoFit/>
          </a:bodyPr>
          <a:lstStyle/>
          <a:p>
            <a:r>
              <a:rPr lang="en-US" sz="2200" dirty="0"/>
              <a:t>If a vertex doesn’t have any edges going into it, we can add it to the ordering.</a:t>
            </a:r>
          </a:p>
          <a:p>
            <a:r>
              <a:rPr lang="en-US" sz="2200" dirty="0"/>
              <a:t>More generally, if the only incoming edges are from vertices already in the ordering, it’s safe to add. </a:t>
            </a:r>
          </a:p>
        </p:txBody>
      </p:sp>
      <p:sp>
        <p:nvSpPr>
          <p:cNvPr id="11" name="TextBox 10">
            <a:extLst>
              <a:ext uri="{FF2B5EF4-FFF2-40B4-BE49-F238E27FC236}">
                <a16:creationId xmlns:a16="http://schemas.microsoft.com/office/drawing/2014/main" id="{987DCA5C-EE34-834D-B7CA-8D31B5248A6B}"/>
              </a:ext>
            </a:extLst>
          </p:cNvPr>
          <p:cNvSpPr txBox="1"/>
          <p:nvPr/>
        </p:nvSpPr>
        <p:spPr>
          <a:xfrm>
            <a:off x="2917205" y="1986595"/>
            <a:ext cx="301686" cy="369332"/>
          </a:xfrm>
          <a:prstGeom prst="rect">
            <a:avLst/>
          </a:prstGeom>
          <a:noFill/>
        </p:spPr>
        <p:txBody>
          <a:bodyPr wrap="none" rtlCol="0">
            <a:spAutoFit/>
          </a:bodyPr>
          <a:lstStyle/>
          <a:p>
            <a:r>
              <a:rPr lang="en-US" dirty="0">
                <a:solidFill>
                  <a:srgbClr val="FF0000"/>
                </a:solidFill>
              </a:rPr>
              <a:t>0</a:t>
            </a:r>
          </a:p>
        </p:txBody>
      </p:sp>
      <p:sp>
        <p:nvSpPr>
          <p:cNvPr id="36" name="TextBox 35">
            <a:extLst>
              <a:ext uri="{FF2B5EF4-FFF2-40B4-BE49-F238E27FC236}">
                <a16:creationId xmlns:a16="http://schemas.microsoft.com/office/drawing/2014/main" id="{1C33D774-3427-D546-9166-14497F5DECFF}"/>
              </a:ext>
            </a:extLst>
          </p:cNvPr>
          <p:cNvSpPr txBox="1"/>
          <p:nvPr/>
        </p:nvSpPr>
        <p:spPr>
          <a:xfrm>
            <a:off x="4260523" y="1985194"/>
            <a:ext cx="301686" cy="369332"/>
          </a:xfrm>
          <a:prstGeom prst="rect">
            <a:avLst/>
          </a:prstGeom>
          <a:noFill/>
        </p:spPr>
        <p:txBody>
          <a:bodyPr wrap="none" rtlCol="0">
            <a:spAutoFit/>
          </a:bodyPr>
          <a:lstStyle/>
          <a:p>
            <a:r>
              <a:rPr lang="en-US" dirty="0">
                <a:solidFill>
                  <a:srgbClr val="FF0000"/>
                </a:solidFill>
              </a:rPr>
              <a:t>1</a:t>
            </a:r>
          </a:p>
        </p:txBody>
      </p:sp>
      <p:sp>
        <p:nvSpPr>
          <p:cNvPr id="37" name="TextBox 36">
            <a:extLst>
              <a:ext uri="{FF2B5EF4-FFF2-40B4-BE49-F238E27FC236}">
                <a16:creationId xmlns:a16="http://schemas.microsoft.com/office/drawing/2014/main" id="{E1E6A4BD-4518-EE48-8B44-C9810B0357B3}"/>
              </a:ext>
            </a:extLst>
          </p:cNvPr>
          <p:cNvSpPr txBox="1"/>
          <p:nvPr/>
        </p:nvSpPr>
        <p:spPr>
          <a:xfrm>
            <a:off x="4272292" y="3837379"/>
            <a:ext cx="301686" cy="369332"/>
          </a:xfrm>
          <a:prstGeom prst="rect">
            <a:avLst/>
          </a:prstGeom>
          <a:noFill/>
        </p:spPr>
        <p:txBody>
          <a:bodyPr wrap="none" rtlCol="0">
            <a:spAutoFit/>
          </a:bodyPr>
          <a:lstStyle/>
          <a:p>
            <a:r>
              <a:rPr lang="en-US" dirty="0">
                <a:solidFill>
                  <a:srgbClr val="FF0000"/>
                </a:solidFill>
              </a:rPr>
              <a:t>2</a:t>
            </a:r>
          </a:p>
        </p:txBody>
      </p:sp>
      <p:sp>
        <p:nvSpPr>
          <p:cNvPr id="38" name="TextBox 37">
            <a:extLst>
              <a:ext uri="{FF2B5EF4-FFF2-40B4-BE49-F238E27FC236}">
                <a16:creationId xmlns:a16="http://schemas.microsoft.com/office/drawing/2014/main" id="{85F3ACD1-9A85-9C40-8296-D61C8BE984EC}"/>
              </a:ext>
            </a:extLst>
          </p:cNvPr>
          <p:cNvSpPr txBox="1"/>
          <p:nvPr/>
        </p:nvSpPr>
        <p:spPr>
          <a:xfrm>
            <a:off x="5759830" y="1995792"/>
            <a:ext cx="301686" cy="369332"/>
          </a:xfrm>
          <a:prstGeom prst="rect">
            <a:avLst/>
          </a:prstGeom>
          <a:noFill/>
        </p:spPr>
        <p:txBody>
          <a:bodyPr wrap="none" rtlCol="0">
            <a:spAutoFit/>
          </a:bodyPr>
          <a:lstStyle/>
          <a:p>
            <a:r>
              <a:rPr lang="en-US" dirty="0">
                <a:solidFill>
                  <a:srgbClr val="FF0000"/>
                </a:solidFill>
              </a:rPr>
              <a:t>1</a:t>
            </a:r>
          </a:p>
        </p:txBody>
      </p:sp>
      <p:sp>
        <p:nvSpPr>
          <p:cNvPr id="39" name="TextBox 38">
            <a:extLst>
              <a:ext uri="{FF2B5EF4-FFF2-40B4-BE49-F238E27FC236}">
                <a16:creationId xmlns:a16="http://schemas.microsoft.com/office/drawing/2014/main" id="{EABACC65-2C23-E74B-8719-7036C0E2542E}"/>
              </a:ext>
            </a:extLst>
          </p:cNvPr>
          <p:cNvSpPr txBox="1"/>
          <p:nvPr/>
        </p:nvSpPr>
        <p:spPr>
          <a:xfrm>
            <a:off x="5787477" y="3823093"/>
            <a:ext cx="301686" cy="369332"/>
          </a:xfrm>
          <a:prstGeom prst="rect">
            <a:avLst/>
          </a:prstGeom>
          <a:noFill/>
        </p:spPr>
        <p:txBody>
          <a:bodyPr wrap="none" rtlCol="0">
            <a:spAutoFit/>
          </a:bodyPr>
          <a:lstStyle/>
          <a:p>
            <a:r>
              <a:rPr lang="en-US" dirty="0">
                <a:solidFill>
                  <a:srgbClr val="FF0000"/>
                </a:solidFill>
              </a:rPr>
              <a:t>1</a:t>
            </a:r>
          </a:p>
        </p:txBody>
      </p:sp>
      <p:sp>
        <p:nvSpPr>
          <p:cNvPr id="45" name="TextBox 44">
            <a:extLst>
              <a:ext uri="{FF2B5EF4-FFF2-40B4-BE49-F238E27FC236}">
                <a16:creationId xmlns:a16="http://schemas.microsoft.com/office/drawing/2014/main" id="{C71E714E-5F1F-4643-B26D-D836161448D9}"/>
              </a:ext>
            </a:extLst>
          </p:cNvPr>
          <p:cNvSpPr txBox="1"/>
          <p:nvPr/>
        </p:nvSpPr>
        <p:spPr>
          <a:xfrm>
            <a:off x="4153171" y="4692758"/>
            <a:ext cx="324128" cy="369332"/>
          </a:xfrm>
          <a:prstGeom prst="rect">
            <a:avLst/>
          </a:prstGeom>
          <a:noFill/>
        </p:spPr>
        <p:txBody>
          <a:bodyPr wrap="none" rtlCol="0">
            <a:spAutoFit/>
          </a:bodyPr>
          <a:lstStyle/>
          <a:p>
            <a:r>
              <a:rPr lang="en-US" b="1" dirty="0">
                <a:solidFill>
                  <a:srgbClr val="4C3282"/>
                </a:solidFill>
              </a:rPr>
              <a:t>A</a:t>
            </a:r>
          </a:p>
        </p:txBody>
      </p:sp>
      <p:sp>
        <p:nvSpPr>
          <p:cNvPr id="46" name="TextBox 45">
            <a:extLst>
              <a:ext uri="{FF2B5EF4-FFF2-40B4-BE49-F238E27FC236}">
                <a16:creationId xmlns:a16="http://schemas.microsoft.com/office/drawing/2014/main" id="{08E9BDB9-4512-7D40-AF78-A1AADEABC560}"/>
              </a:ext>
            </a:extLst>
          </p:cNvPr>
          <p:cNvSpPr txBox="1"/>
          <p:nvPr/>
        </p:nvSpPr>
        <p:spPr>
          <a:xfrm>
            <a:off x="4470887" y="4692758"/>
            <a:ext cx="317716" cy="369332"/>
          </a:xfrm>
          <a:prstGeom prst="rect">
            <a:avLst/>
          </a:prstGeom>
          <a:noFill/>
        </p:spPr>
        <p:txBody>
          <a:bodyPr wrap="none" rtlCol="0">
            <a:spAutoFit/>
          </a:bodyPr>
          <a:lstStyle/>
          <a:p>
            <a:r>
              <a:rPr lang="en-US" b="1" dirty="0">
                <a:solidFill>
                  <a:srgbClr val="4C3282"/>
                </a:solidFill>
              </a:rPr>
              <a:t>C</a:t>
            </a:r>
          </a:p>
        </p:txBody>
      </p:sp>
      <p:sp>
        <p:nvSpPr>
          <p:cNvPr id="47" name="TextBox 46">
            <a:extLst>
              <a:ext uri="{FF2B5EF4-FFF2-40B4-BE49-F238E27FC236}">
                <a16:creationId xmlns:a16="http://schemas.microsoft.com/office/drawing/2014/main" id="{4C6EAEAD-35F0-3440-86A9-A35637537459}"/>
              </a:ext>
            </a:extLst>
          </p:cNvPr>
          <p:cNvSpPr txBox="1"/>
          <p:nvPr/>
        </p:nvSpPr>
        <p:spPr>
          <a:xfrm>
            <a:off x="4807687" y="4692758"/>
            <a:ext cx="314510" cy="369332"/>
          </a:xfrm>
          <a:prstGeom prst="rect">
            <a:avLst/>
          </a:prstGeom>
          <a:noFill/>
        </p:spPr>
        <p:txBody>
          <a:bodyPr wrap="none" rtlCol="0">
            <a:spAutoFit/>
          </a:bodyPr>
          <a:lstStyle/>
          <a:p>
            <a:r>
              <a:rPr lang="en-US" b="1" dirty="0">
                <a:solidFill>
                  <a:srgbClr val="4C3282"/>
                </a:solidFill>
              </a:rPr>
              <a:t>B</a:t>
            </a:r>
          </a:p>
        </p:txBody>
      </p:sp>
      <p:sp>
        <p:nvSpPr>
          <p:cNvPr id="48" name="TextBox 47">
            <a:extLst>
              <a:ext uri="{FF2B5EF4-FFF2-40B4-BE49-F238E27FC236}">
                <a16:creationId xmlns:a16="http://schemas.microsoft.com/office/drawing/2014/main" id="{BAEC75D5-ECB7-574A-9D37-7C1C8C83A23B}"/>
              </a:ext>
            </a:extLst>
          </p:cNvPr>
          <p:cNvSpPr txBox="1"/>
          <p:nvPr/>
        </p:nvSpPr>
        <p:spPr>
          <a:xfrm>
            <a:off x="5144487" y="4692758"/>
            <a:ext cx="330540" cy="369332"/>
          </a:xfrm>
          <a:prstGeom prst="rect">
            <a:avLst/>
          </a:prstGeom>
          <a:noFill/>
        </p:spPr>
        <p:txBody>
          <a:bodyPr wrap="none" rtlCol="0">
            <a:spAutoFit/>
          </a:bodyPr>
          <a:lstStyle/>
          <a:p>
            <a:r>
              <a:rPr lang="en-US" b="1" dirty="0">
                <a:solidFill>
                  <a:srgbClr val="4C3282"/>
                </a:solidFill>
              </a:rPr>
              <a:t>D</a:t>
            </a:r>
          </a:p>
        </p:txBody>
      </p:sp>
      <p:sp>
        <p:nvSpPr>
          <p:cNvPr id="49" name="TextBox 48">
            <a:extLst>
              <a:ext uri="{FF2B5EF4-FFF2-40B4-BE49-F238E27FC236}">
                <a16:creationId xmlns:a16="http://schemas.microsoft.com/office/drawing/2014/main" id="{6B51AA33-9ECC-E141-9EE5-7D4E7E08FF13}"/>
              </a:ext>
            </a:extLst>
          </p:cNvPr>
          <p:cNvSpPr txBox="1"/>
          <p:nvPr/>
        </p:nvSpPr>
        <p:spPr>
          <a:xfrm>
            <a:off x="5462203" y="4692758"/>
            <a:ext cx="296876" cy="369332"/>
          </a:xfrm>
          <a:prstGeom prst="rect">
            <a:avLst/>
          </a:prstGeom>
          <a:noFill/>
        </p:spPr>
        <p:txBody>
          <a:bodyPr wrap="none" rtlCol="0">
            <a:spAutoFit/>
          </a:bodyPr>
          <a:lstStyle/>
          <a:p>
            <a:r>
              <a:rPr lang="en-US" b="1" dirty="0">
                <a:solidFill>
                  <a:srgbClr val="4C3282"/>
                </a:solidFill>
              </a:rPr>
              <a:t>E</a:t>
            </a:r>
          </a:p>
        </p:txBody>
      </p:sp>
      <p:sp>
        <p:nvSpPr>
          <p:cNvPr id="50" name="TextBox 49">
            <a:extLst>
              <a:ext uri="{FF2B5EF4-FFF2-40B4-BE49-F238E27FC236}">
                <a16:creationId xmlns:a16="http://schemas.microsoft.com/office/drawing/2014/main" id="{1D5AD17C-03F3-1E49-86C0-97053AFC2C47}"/>
              </a:ext>
            </a:extLst>
          </p:cNvPr>
          <p:cNvSpPr txBox="1"/>
          <p:nvPr/>
        </p:nvSpPr>
        <p:spPr>
          <a:xfrm>
            <a:off x="4248753" y="190509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1" name="TextBox 50">
            <a:extLst>
              <a:ext uri="{FF2B5EF4-FFF2-40B4-BE49-F238E27FC236}">
                <a16:creationId xmlns:a16="http://schemas.microsoft.com/office/drawing/2014/main" id="{BCB5F003-0ADF-5343-8B65-C224A87ADF35}"/>
              </a:ext>
            </a:extLst>
          </p:cNvPr>
          <p:cNvSpPr txBox="1"/>
          <p:nvPr/>
        </p:nvSpPr>
        <p:spPr>
          <a:xfrm>
            <a:off x="4280706" y="3897799"/>
            <a:ext cx="301686" cy="369332"/>
          </a:xfrm>
          <a:prstGeom prst="rect">
            <a:avLst/>
          </a:prstGeom>
          <a:solidFill>
            <a:schemeClr val="bg1"/>
          </a:solidFill>
        </p:spPr>
        <p:txBody>
          <a:bodyPr wrap="none" rtlCol="0">
            <a:spAutoFit/>
          </a:bodyPr>
          <a:lstStyle/>
          <a:p>
            <a:r>
              <a:rPr lang="en-US" dirty="0">
                <a:solidFill>
                  <a:srgbClr val="FF0000"/>
                </a:solidFill>
              </a:rPr>
              <a:t>1</a:t>
            </a:r>
          </a:p>
        </p:txBody>
      </p:sp>
      <p:sp>
        <p:nvSpPr>
          <p:cNvPr id="52" name="TextBox 51">
            <a:extLst>
              <a:ext uri="{FF2B5EF4-FFF2-40B4-BE49-F238E27FC236}">
                <a16:creationId xmlns:a16="http://schemas.microsoft.com/office/drawing/2014/main" id="{1DEC774C-D040-0D4C-BAC8-52A0EB9CFD91}"/>
              </a:ext>
            </a:extLst>
          </p:cNvPr>
          <p:cNvSpPr txBox="1"/>
          <p:nvPr/>
        </p:nvSpPr>
        <p:spPr>
          <a:xfrm>
            <a:off x="4248753" y="3911858"/>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3" name="TextBox 52">
            <a:extLst>
              <a:ext uri="{FF2B5EF4-FFF2-40B4-BE49-F238E27FC236}">
                <a16:creationId xmlns:a16="http://schemas.microsoft.com/office/drawing/2014/main" id="{77D744F2-BD6A-F942-A563-472D5D04E2BF}"/>
              </a:ext>
            </a:extLst>
          </p:cNvPr>
          <p:cNvSpPr txBox="1"/>
          <p:nvPr/>
        </p:nvSpPr>
        <p:spPr>
          <a:xfrm>
            <a:off x="5771599" y="187632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4" name="TextBox 53">
            <a:extLst>
              <a:ext uri="{FF2B5EF4-FFF2-40B4-BE49-F238E27FC236}">
                <a16:creationId xmlns:a16="http://schemas.microsoft.com/office/drawing/2014/main" id="{0B096A3B-17EC-CE4D-9F4D-2107923159AC}"/>
              </a:ext>
            </a:extLst>
          </p:cNvPr>
          <p:cNvSpPr txBox="1"/>
          <p:nvPr/>
        </p:nvSpPr>
        <p:spPr>
          <a:xfrm>
            <a:off x="5810883" y="3883394"/>
            <a:ext cx="301686" cy="369332"/>
          </a:xfrm>
          <a:prstGeom prst="rect">
            <a:avLst/>
          </a:prstGeom>
          <a:solidFill>
            <a:schemeClr val="bg1"/>
          </a:solidFill>
        </p:spPr>
        <p:txBody>
          <a:bodyPr wrap="none" rtlCol="0">
            <a:spAutoFit/>
          </a:bodyPr>
          <a:lstStyle/>
          <a:p>
            <a:r>
              <a:rPr lang="en-US" dirty="0">
                <a:solidFill>
                  <a:srgbClr val="FF0000"/>
                </a:solidFill>
              </a:rPr>
              <a:t>0</a:t>
            </a:r>
          </a:p>
        </p:txBody>
      </p:sp>
    </p:spTree>
    <p:extLst>
      <p:ext uri="{BB962C8B-B14F-4D97-AF65-F5344CB8AC3E}">
        <p14:creationId xmlns:p14="http://schemas.microsoft.com/office/powerpoint/2010/main" val="18859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2"/>
                                        </p:tgtEl>
                                      </p:cBhvr>
                                    </p:animEffect>
                                    <p:set>
                                      <p:cBhvr>
                                        <p:cTn id="101" dur="1" fill="hold">
                                          <p:stCondLst>
                                            <p:cond delay="499"/>
                                          </p:stCondLst>
                                        </p:cTn>
                                        <p:tgtEl>
                                          <p:spTgt spid="5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8"/>
                                        </p:tgtEl>
                                      </p:cBhvr>
                                    </p:animEffect>
                                    <p:set>
                                      <p:cBhvr>
                                        <p:cTn id="114" dur="1" fill="hold">
                                          <p:stCondLst>
                                            <p:cond delay="499"/>
                                          </p:stCondLst>
                                        </p:cTn>
                                        <p:tgtEl>
                                          <p:spTgt spid="3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3"/>
                                        </p:tgtEl>
                                      </p:cBhvr>
                                    </p:animEffect>
                                    <p:set>
                                      <p:cBhvr>
                                        <p:cTn id="117" dur="1" fill="hold">
                                          <p:stCondLst>
                                            <p:cond delay="499"/>
                                          </p:stCondLst>
                                        </p:cTn>
                                        <p:tgtEl>
                                          <p:spTgt spid="5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4"/>
                                        </p:tgtEl>
                                      </p:cBhvr>
                                    </p:animEffect>
                                    <p:set>
                                      <p:cBhvr>
                                        <p:cTn id="133"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5" grpId="0"/>
      <p:bldP spid="11" grpId="0"/>
      <p:bldP spid="11" grpId="1"/>
      <p:bldP spid="36" grpId="0"/>
      <p:bldP spid="36" grpId="1"/>
      <p:bldP spid="37" grpId="0"/>
      <p:bldP spid="37" grpId="1"/>
      <p:bldP spid="38" grpId="0"/>
      <p:bldP spid="38" grpId="1"/>
      <p:bldP spid="39" grpId="0"/>
      <p:bldP spid="39" grpId="1"/>
      <p:bldP spid="45" grpId="0"/>
      <p:bldP spid="46" grpId="0"/>
      <p:bldP spid="47" grpId="0"/>
      <p:bldP spid="48" grpId="0"/>
      <p:bldP spid="49" grpId="0"/>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00C0-DBF2-464B-9922-8AE84A186776}"/>
              </a:ext>
            </a:extLst>
          </p:cNvPr>
          <p:cNvSpPr>
            <a:spLocks noGrp="1"/>
          </p:cNvSpPr>
          <p:nvPr>
            <p:ph type="title"/>
          </p:nvPr>
        </p:nvSpPr>
        <p:spPr/>
        <p:txBody>
          <a:bodyPr/>
          <a:lstStyle/>
          <a:p>
            <a:r>
              <a:rPr lang="en-US" dirty="0"/>
              <a:t>Reductions</a:t>
            </a:r>
          </a:p>
        </p:txBody>
      </p:sp>
      <p:sp>
        <p:nvSpPr>
          <p:cNvPr id="3" name="Text Placeholder 2">
            <a:extLst>
              <a:ext uri="{FF2B5EF4-FFF2-40B4-BE49-F238E27FC236}">
                <a16:creationId xmlns:a16="http://schemas.microsoft.com/office/drawing/2014/main" id="{D8ACB88C-094C-8B41-A955-36F325C454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758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17FC-F2AC-AA46-842E-0D7EC3FAB35A}"/>
              </a:ext>
            </a:extLst>
          </p:cNvPr>
          <p:cNvSpPr>
            <a:spLocks noGrp="1"/>
          </p:cNvSpPr>
          <p:nvPr>
            <p:ph type="title"/>
          </p:nvPr>
        </p:nvSpPr>
        <p:spPr/>
        <p:txBody>
          <a:bodyPr/>
          <a:lstStyle/>
          <a:p>
            <a:r>
              <a:rPr lang="en-US" dirty="0"/>
              <a:t>Reductions</a:t>
            </a:r>
          </a:p>
        </p:txBody>
      </p:sp>
      <p:sp>
        <p:nvSpPr>
          <p:cNvPr id="3" name="Content Placeholder 2">
            <a:extLst>
              <a:ext uri="{FF2B5EF4-FFF2-40B4-BE49-F238E27FC236}">
                <a16:creationId xmlns:a16="http://schemas.microsoft.com/office/drawing/2014/main" id="{C46FB456-1143-9B4F-B898-1C2E81348D47}"/>
              </a:ext>
            </a:extLst>
          </p:cNvPr>
          <p:cNvSpPr>
            <a:spLocks noGrp="1"/>
          </p:cNvSpPr>
          <p:nvPr>
            <p:ph idx="1"/>
          </p:nvPr>
        </p:nvSpPr>
        <p:spPr>
          <a:xfrm>
            <a:off x="838200" y="1371600"/>
            <a:ext cx="6826405" cy="4805363"/>
          </a:xfrm>
        </p:spPr>
        <p:txBody>
          <a:bodyPr/>
          <a:lstStyle/>
          <a:p>
            <a:r>
              <a:rPr lang="en-US" dirty="0"/>
              <a:t>A </a:t>
            </a:r>
            <a:r>
              <a:rPr lang="en-US" b="1" dirty="0">
                <a:solidFill>
                  <a:schemeClr val="accent3"/>
                </a:solidFill>
              </a:rPr>
              <a:t>reduction</a:t>
            </a:r>
            <a:r>
              <a:rPr lang="en-US" dirty="0"/>
              <a:t> is a problem-solving strategy that involves using an algorithm for problem Q to solve a different problem P</a:t>
            </a:r>
          </a:p>
          <a:p>
            <a:pPr lvl="1"/>
            <a:r>
              <a:rPr lang="en-US" dirty="0"/>
              <a:t>Rather than modifying the algorithm for Q, we </a:t>
            </a:r>
            <a:r>
              <a:rPr lang="en-US" b="1" dirty="0"/>
              <a:t>modify the inputs/outputs </a:t>
            </a:r>
            <a:r>
              <a:rPr lang="en-US" dirty="0"/>
              <a:t>to make them compatible with Q!</a:t>
            </a:r>
          </a:p>
          <a:p>
            <a:pPr lvl="1"/>
            <a:r>
              <a:rPr lang="en-US" dirty="0"/>
              <a:t>“P reduces to Q”</a:t>
            </a:r>
          </a:p>
          <a:p>
            <a:pPr lvl="1"/>
            <a:endParaRPr lang="en-US" dirty="0"/>
          </a:p>
          <a:p>
            <a:pPr marL="457200" lvl="1" indent="0">
              <a:spcAft>
                <a:spcPts val="1200"/>
              </a:spcAft>
              <a:buNone/>
            </a:pPr>
            <a:r>
              <a:rPr lang="en-US" dirty="0"/>
              <a:t>1. Convert input for P into input for Q</a:t>
            </a:r>
          </a:p>
          <a:p>
            <a:pPr marL="457200" lvl="1" indent="0">
              <a:spcAft>
                <a:spcPts val="1200"/>
              </a:spcAft>
              <a:buNone/>
            </a:pPr>
            <a:r>
              <a:rPr lang="en-US" dirty="0"/>
              <a:t>2. Solve using algorithm for Q</a:t>
            </a:r>
          </a:p>
          <a:p>
            <a:pPr marL="457200" lvl="1" indent="0">
              <a:buNone/>
            </a:pPr>
            <a:r>
              <a:rPr lang="en-US" dirty="0"/>
              <a:t>3. Convert output from Q into output from P</a:t>
            </a:r>
          </a:p>
          <a:p>
            <a:pPr lvl="1"/>
            <a:endParaRPr lang="en-US" dirty="0"/>
          </a:p>
        </p:txBody>
      </p:sp>
      <p:sp>
        <p:nvSpPr>
          <p:cNvPr id="4" name="Rectangle 3">
            <a:extLst>
              <a:ext uri="{FF2B5EF4-FFF2-40B4-BE49-F238E27FC236}">
                <a16:creationId xmlns:a16="http://schemas.microsoft.com/office/drawing/2014/main" id="{B97BE7A9-A457-1443-A3C3-C66CE04E4BC7}"/>
              </a:ext>
            </a:extLst>
          </p:cNvPr>
          <p:cNvSpPr/>
          <p:nvPr/>
        </p:nvSpPr>
        <p:spPr>
          <a:xfrm>
            <a:off x="8631043" y="1902630"/>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78544C12-A7CA-D241-95A1-456BDEB1F774}"/>
              </a:ext>
            </a:extLst>
          </p:cNvPr>
          <p:cNvSpPr/>
          <p:nvPr/>
        </p:nvSpPr>
        <p:spPr>
          <a:xfrm>
            <a:off x="10533377" y="2498916"/>
            <a:ext cx="412595" cy="204241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82CA27-111F-9846-BE0E-E0E894AA29A4}"/>
              </a:ext>
            </a:extLst>
          </p:cNvPr>
          <p:cNvSpPr/>
          <p:nvPr/>
        </p:nvSpPr>
        <p:spPr>
          <a:xfrm>
            <a:off x="10035673" y="2951444"/>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596114BB-FEE4-EA41-8C6E-D69472DC43CD}"/>
              </a:ext>
            </a:extLst>
          </p:cNvPr>
          <p:cNvSpPr/>
          <p:nvPr/>
        </p:nvSpPr>
        <p:spPr>
          <a:xfrm>
            <a:off x="9043639" y="1371601"/>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D1A8165-3EBE-F746-9E3E-67029A29C9DF}"/>
              </a:ext>
            </a:extLst>
          </p:cNvPr>
          <p:cNvSpPr/>
          <p:nvPr/>
        </p:nvSpPr>
        <p:spPr>
          <a:xfrm>
            <a:off x="9043639" y="4466992"/>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CE6F98DC-D096-A748-B809-E9B36D034096}"/>
              </a:ext>
            </a:extLst>
          </p:cNvPr>
          <p:cNvSpPr/>
          <p:nvPr/>
        </p:nvSpPr>
        <p:spPr>
          <a:xfrm rot="16200000">
            <a:off x="9703060" y="2231171"/>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091E72D4-2F6A-F644-8F7D-69E838BD961E}"/>
              </a:ext>
            </a:extLst>
          </p:cNvPr>
          <p:cNvSpPr/>
          <p:nvPr/>
        </p:nvSpPr>
        <p:spPr>
          <a:xfrm rot="5400000">
            <a:off x="9607583" y="4332568"/>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BD8D81B-6E5C-2347-9DF6-3ED4A28C5392}"/>
              </a:ext>
            </a:extLst>
          </p:cNvPr>
          <p:cNvSpPr/>
          <p:nvPr/>
        </p:nvSpPr>
        <p:spPr>
          <a:xfrm>
            <a:off x="10340089" y="2435145"/>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INPUT</a:t>
            </a:r>
          </a:p>
        </p:txBody>
      </p:sp>
      <p:sp>
        <p:nvSpPr>
          <p:cNvPr id="14" name="Rounded Rectangle 13">
            <a:extLst>
              <a:ext uri="{FF2B5EF4-FFF2-40B4-BE49-F238E27FC236}">
                <a16:creationId xmlns:a16="http://schemas.microsoft.com/office/drawing/2014/main" id="{3BE8F812-8586-EE46-BE32-DF96E92EE287}"/>
              </a:ext>
            </a:extLst>
          </p:cNvPr>
          <p:cNvSpPr/>
          <p:nvPr/>
        </p:nvSpPr>
        <p:spPr>
          <a:xfrm>
            <a:off x="8850351" y="1139994"/>
            <a:ext cx="799170"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INPUT</a:t>
            </a:r>
          </a:p>
        </p:txBody>
      </p:sp>
      <p:sp>
        <p:nvSpPr>
          <p:cNvPr id="15" name="Rounded Rectangle 14">
            <a:extLst>
              <a:ext uri="{FF2B5EF4-FFF2-40B4-BE49-F238E27FC236}">
                <a16:creationId xmlns:a16="http://schemas.microsoft.com/office/drawing/2014/main" id="{2132A697-98CA-C842-BF65-68E2127937C4}"/>
              </a:ext>
            </a:extLst>
          </p:cNvPr>
          <p:cNvSpPr/>
          <p:nvPr/>
        </p:nvSpPr>
        <p:spPr>
          <a:xfrm>
            <a:off x="10269224" y="4541332"/>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OUTPUT</a:t>
            </a:r>
          </a:p>
        </p:txBody>
      </p:sp>
      <p:sp>
        <p:nvSpPr>
          <p:cNvPr id="16" name="Rounded Rectangle 15">
            <a:extLst>
              <a:ext uri="{FF2B5EF4-FFF2-40B4-BE49-F238E27FC236}">
                <a16:creationId xmlns:a16="http://schemas.microsoft.com/office/drawing/2014/main" id="{FD060FD1-0FF2-9E46-AC61-53BFB3F00064}"/>
              </a:ext>
            </a:extLst>
          </p:cNvPr>
          <p:cNvSpPr/>
          <p:nvPr/>
        </p:nvSpPr>
        <p:spPr>
          <a:xfrm>
            <a:off x="8775649" y="5718006"/>
            <a:ext cx="948573"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OUTPUT</a:t>
            </a:r>
          </a:p>
        </p:txBody>
      </p:sp>
      <p:sp>
        <p:nvSpPr>
          <p:cNvPr id="17" name="Rounded Rectangle 16">
            <a:extLst>
              <a:ext uri="{FF2B5EF4-FFF2-40B4-BE49-F238E27FC236}">
                <a16:creationId xmlns:a16="http://schemas.microsoft.com/office/drawing/2014/main" id="{3DE095B5-C6C5-844E-BE0E-88F0926CA39E}"/>
              </a:ext>
            </a:extLst>
          </p:cNvPr>
          <p:cNvSpPr/>
          <p:nvPr/>
        </p:nvSpPr>
        <p:spPr>
          <a:xfrm>
            <a:off x="10151735"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PROBLEM Q</a:t>
            </a:r>
          </a:p>
        </p:txBody>
      </p:sp>
      <p:sp>
        <p:nvSpPr>
          <p:cNvPr id="18" name="Rounded Rectangle 17">
            <a:extLst>
              <a:ext uri="{FF2B5EF4-FFF2-40B4-BE49-F238E27FC236}">
                <a16:creationId xmlns:a16="http://schemas.microsoft.com/office/drawing/2014/main" id="{035C84E9-7B38-B941-A53A-F7615AEDBF67}"/>
              </a:ext>
            </a:extLst>
          </p:cNvPr>
          <p:cNvSpPr/>
          <p:nvPr/>
        </p:nvSpPr>
        <p:spPr>
          <a:xfrm>
            <a:off x="8705787"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PROBLEM P</a:t>
            </a:r>
          </a:p>
        </p:txBody>
      </p:sp>
      <p:sp>
        <p:nvSpPr>
          <p:cNvPr id="19" name="Down Arrow 18">
            <a:extLst>
              <a:ext uri="{FF2B5EF4-FFF2-40B4-BE49-F238E27FC236}">
                <a16:creationId xmlns:a16="http://schemas.microsoft.com/office/drawing/2014/main" id="{D638C2DA-6D9D-9140-B3D8-F908D158FCA9}"/>
              </a:ext>
            </a:extLst>
          </p:cNvPr>
          <p:cNvSpPr/>
          <p:nvPr/>
        </p:nvSpPr>
        <p:spPr>
          <a:xfrm>
            <a:off x="853578" y="4976023"/>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8D27E671-B013-0949-8DE5-698E6DF560AC}"/>
              </a:ext>
            </a:extLst>
          </p:cNvPr>
          <p:cNvSpPr/>
          <p:nvPr/>
        </p:nvSpPr>
        <p:spPr>
          <a:xfrm rot="16200000">
            <a:off x="853579" y="4426424"/>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8426309-87F4-BE42-9D20-525B9B8968AF}"/>
              </a:ext>
            </a:extLst>
          </p:cNvPr>
          <p:cNvSpPr/>
          <p:nvPr/>
        </p:nvSpPr>
        <p:spPr>
          <a:xfrm rot="5400000">
            <a:off x="838200" y="5504132"/>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233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Postal Service to Start Negotiations for Giant Mail Truck Contract | Trucks .com">
            <a:extLst>
              <a:ext uri="{FF2B5EF4-FFF2-40B4-BE49-F238E27FC236}">
                <a16:creationId xmlns:a16="http://schemas.microsoft.com/office/drawing/2014/main" id="{E4BAC07E-8B60-C44B-BC12-7B9B7F296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676" y="5329249"/>
            <a:ext cx="3021844" cy="1510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E317FC-F2AC-AA46-842E-0D7EC3FAB35A}"/>
              </a:ext>
            </a:extLst>
          </p:cNvPr>
          <p:cNvSpPr>
            <a:spLocks noGrp="1"/>
          </p:cNvSpPr>
          <p:nvPr>
            <p:ph type="title"/>
          </p:nvPr>
        </p:nvSpPr>
        <p:spPr/>
        <p:txBody>
          <a:bodyPr/>
          <a:lstStyle/>
          <a:p>
            <a:r>
              <a:rPr lang="en-US" dirty="0"/>
              <a:t>Reductions</a:t>
            </a:r>
          </a:p>
        </p:txBody>
      </p:sp>
      <p:sp>
        <p:nvSpPr>
          <p:cNvPr id="3" name="Content Placeholder 2">
            <a:extLst>
              <a:ext uri="{FF2B5EF4-FFF2-40B4-BE49-F238E27FC236}">
                <a16:creationId xmlns:a16="http://schemas.microsoft.com/office/drawing/2014/main" id="{C46FB456-1143-9B4F-B898-1C2E81348D47}"/>
              </a:ext>
            </a:extLst>
          </p:cNvPr>
          <p:cNvSpPr>
            <a:spLocks noGrp="1"/>
          </p:cNvSpPr>
          <p:nvPr>
            <p:ph idx="1"/>
          </p:nvPr>
        </p:nvSpPr>
        <p:spPr>
          <a:xfrm>
            <a:off x="838200" y="1371600"/>
            <a:ext cx="6826405" cy="4805363"/>
          </a:xfrm>
        </p:spPr>
        <p:txBody>
          <a:bodyPr/>
          <a:lstStyle/>
          <a:p>
            <a:r>
              <a:rPr lang="en-US" b="1" dirty="0"/>
              <a:t>Example</a:t>
            </a:r>
            <a:r>
              <a:rPr lang="en-US" dirty="0"/>
              <a:t>: I want to get a note to my friend in Chicago, but walking all the way there is a difficult problem to solve </a:t>
            </a:r>
            <a:r>
              <a:rPr lang="en-US" dirty="0">
                <a:sym typeface="Wingdings" pitchFamily="2" charset="2"/>
              </a:rPr>
              <a:t></a:t>
            </a:r>
          </a:p>
          <a:p>
            <a:pPr lvl="1"/>
            <a:r>
              <a:rPr lang="en-US" dirty="0">
                <a:sym typeface="Wingdings" pitchFamily="2" charset="2"/>
              </a:rPr>
              <a:t>Instead, </a:t>
            </a:r>
            <a:r>
              <a:rPr lang="en-US" b="1" dirty="0">
                <a:sym typeface="Wingdings" pitchFamily="2" charset="2"/>
              </a:rPr>
              <a:t>reduce</a:t>
            </a:r>
            <a:r>
              <a:rPr lang="en-US" dirty="0">
                <a:sym typeface="Wingdings" pitchFamily="2" charset="2"/>
              </a:rPr>
              <a:t> the “get a note to Chicago” problem to the “mail a letter” problem!</a:t>
            </a:r>
            <a:endParaRPr lang="en-US" dirty="0"/>
          </a:p>
          <a:p>
            <a:pPr lvl="1"/>
            <a:endParaRPr lang="en-US" dirty="0"/>
          </a:p>
          <a:p>
            <a:pPr marL="457200" lvl="1" indent="0">
              <a:buNone/>
            </a:pPr>
            <a:endParaRPr lang="en-US" sz="1600" dirty="0"/>
          </a:p>
          <a:p>
            <a:pPr marL="457200" lvl="1" indent="0">
              <a:buNone/>
            </a:pPr>
            <a:endParaRPr lang="en-US" dirty="0"/>
          </a:p>
          <a:p>
            <a:pPr marL="457200" lvl="1" indent="0">
              <a:spcAft>
                <a:spcPts val="1200"/>
              </a:spcAft>
              <a:buNone/>
            </a:pPr>
            <a:r>
              <a:rPr lang="en-US" dirty="0"/>
              <a:t>1. Place note inside of envelope</a:t>
            </a:r>
          </a:p>
          <a:p>
            <a:pPr marL="457200" lvl="1" indent="0">
              <a:spcAft>
                <a:spcPts val="1200"/>
              </a:spcAft>
              <a:buNone/>
            </a:pPr>
            <a:r>
              <a:rPr lang="en-US" dirty="0"/>
              <a:t>2. Mail using US Postal Service</a:t>
            </a:r>
          </a:p>
          <a:p>
            <a:pPr marL="457200" lvl="1" indent="0">
              <a:spcAft>
                <a:spcPts val="1200"/>
              </a:spcAft>
              <a:buNone/>
            </a:pPr>
            <a:r>
              <a:rPr lang="en-US" dirty="0"/>
              <a:t>3. Take note out of envelope</a:t>
            </a:r>
          </a:p>
          <a:p>
            <a:pPr lvl="1"/>
            <a:endParaRPr lang="en-US" dirty="0"/>
          </a:p>
        </p:txBody>
      </p:sp>
      <p:sp>
        <p:nvSpPr>
          <p:cNvPr id="19" name="Down Arrow 18">
            <a:extLst>
              <a:ext uri="{FF2B5EF4-FFF2-40B4-BE49-F238E27FC236}">
                <a16:creationId xmlns:a16="http://schemas.microsoft.com/office/drawing/2014/main" id="{D638C2DA-6D9D-9140-B3D8-F908D158FCA9}"/>
              </a:ext>
            </a:extLst>
          </p:cNvPr>
          <p:cNvSpPr/>
          <p:nvPr/>
        </p:nvSpPr>
        <p:spPr>
          <a:xfrm>
            <a:off x="853578" y="4976023"/>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8D27E671-B013-0949-8DE5-698E6DF560AC}"/>
              </a:ext>
            </a:extLst>
          </p:cNvPr>
          <p:cNvSpPr/>
          <p:nvPr/>
        </p:nvSpPr>
        <p:spPr>
          <a:xfrm rot="16200000">
            <a:off x="853579" y="4426424"/>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8426309-87F4-BE42-9D20-525B9B8968AF}"/>
              </a:ext>
            </a:extLst>
          </p:cNvPr>
          <p:cNvSpPr/>
          <p:nvPr/>
        </p:nvSpPr>
        <p:spPr>
          <a:xfrm rot="5400000">
            <a:off x="838200" y="5504132"/>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3280EE-F0E2-9840-97E1-B3B6045042D4}"/>
              </a:ext>
            </a:extLst>
          </p:cNvPr>
          <p:cNvGrpSpPr/>
          <p:nvPr/>
        </p:nvGrpSpPr>
        <p:grpSpPr>
          <a:xfrm>
            <a:off x="8631043" y="659268"/>
            <a:ext cx="3374701" cy="5778943"/>
            <a:chOff x="8631043" y="659268"/>
            <a:chExt cx="3374701" cy="5778943"/>
          </a:xfrm>
        </p:grpSpPr>
        <p:sp>
          <p:nvSpPr>
            <p:cNvPr id="4" name="Rectangle 3">
              <a:extLst>
                <a:ext uri="{FF2B5EF4-FFF2-40B4-BE49-F238E27FC236}">
                  <a16:creationId xmlns:a16="http://schemas.microsoft.com/office/drawing/2014/main" id="{B97BE7A9-A457-1443-A3C3-C66CE04E4BC7}"/>
                </a:ext>
              </a:extLst>
            </p:cNvPr>
            <p:cNvSpPr/>
            <p:nvPr/>
          </p:nvSpPr>
          <p:spPr>
            <a:xfrm>
              <a:off x="8631043" y="1902630"/>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78544C12-A7CA-D241-95A1-456BDEB1F774}"/>
                </a:ext>
              </a:extLst>
            </p:cNvPr>
            <p:cNvSpPr/>
            <p:nvPr/>
          </p:nvSpPr>
          <p:spPr>
            <a:xfrm>
              <a:off x="10533377" y="2498916"/>
              <a:ext cx="412595" cy="204241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82CA27-111F-9846-BE0E-E0E894AA29A4}"/>
                </a:ext>
              </a:extLst>
            </p:cNvPr>
            <p:cNvSpPr/>
            <p:nvPr/>
          </p:nvSpPr>
          <p:spPr>
            <a:xfrm>
              <a:off x="10035673" y="2951444"/>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596114BB-FEE4-EA41-8C6E-D69472DC43CD}"/>
                </a:ext>
              </a:extLst>
            </p:cNvPr>
            <p:cNvSpPr/>
            <p:nvPr/>
          </p:nvSpPr>
          <p:spPr>
            <a:xfrm>
              <a:off x="9043639" y="1371601"/>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D1A8165-3EBE-F746-9E3E-67029A29C9DF}"/>
                </a:ext>
              </a:extLst>
            </p:cNvPr>
            <p:cNvSpPr/>
            <p:nvPr/>
          </p:nvSpPr>
          <p:spPr>
            <a:xfrm>
              <a:off x="9043639" y="4466992"/>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CE6F98DC-D096-A748-B809-E9B36D034096}"/>
                </a:ext>
              </a:extLst>
            </p:cNvPr>
            <p:cNvSpPr/>
            <p:nvPr/>
          </p:nvSpPr>
          <p:spPr>
            <a:xfrm rot="16200000">
              <a:off x="9703060" y="2231171"/>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091E72D4-2F6A-F644-8F7D-69E838BD961E}"/>
                </a:ext>
              </a:extLst>
            </p:cNvPr>
            <p:cNvSpPr/>
            <p:nvPr/>
          </p:nvSpPr>
          <p:spPr>
            <a:xfrm rot="5400000">
              <a:off x="9607583" y="4332568"/>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BD8D81B-6E5C-2347-9DF6-3ED4A28C5392}"/>
                </a:ext>
              </a:extLst>
            </p:cNvPr>
            <p:cNvSpPr/>
            <p:nvPr/>
          </p:nvSpPr>
          <p:spPr>
            <a:xfrm>
              <a:off x="10340089" y="2435145"/>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INPUT</a:t>
              </a:r>
            </a:p>
          </p:txBody>
        </p:sp>
        <p:sp>
          <p:nvSpPr>
            <p:cNvPr id="15" name="Rounded Rectangle 14">
              <a:extLst>
                <a:ext uri="{FF2B5EF4-FFF2-40B4-BE49-F238E27FC236}">
                  <a16:creationId xmlns:a16="http://schemas.microsoft.com/office/drawing/2014/main" id="{2132A697-98CA-C842-BF65-68E2127937C4}"/>
                </a:ext>
              </a:extLst>
            </p:cNvPr>
            <p:cNvSpPr/>
            <p:nvPr/>
          </p:nvSpPr>
          <p:spPr>
            <a:xfrm>
              <a:off x="10269224" y="4541332"/>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OUTPUT</a:t>
              </a:r>
            </a:p>
          </p:txBody>
        </p:sp>
        <p:sp>
          <p:nvSpPr>
            <p:cNvPr id="17" name="Rounded Rectangle 16">
              <a:extLst>
                <a:ext uri="{FF2B5EF4-FFF2-40B4-BE49-F238E27FC236}">
                  <a16:creationId xmlns:a16="http://schemas.microsoft.com/office/drawing/2014/main" id="{3DE095B5-C6C5-844E-BE0E-88F0926CA39E}"/>
                </a:ext>
              </a:extLst>
            </p:cNvPr>
            <p:cNvSpPr/>
            <p:nvPr/>
          </p:nvSpPr>
          <p:spPr>
            <a:xfrm>
              <a:off x="10151735"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Mail a letter</a:t>
              </a:r>
            </a:p>
          </p:txBody>
        </p:sp>
        <p:sp>
          <p:nvSpPr>
            <p:cNvPr id="18" name="Rounded Rectangle 17">
              <a:extLst>
                <a:ext uri="{FF2B5EF4-FFF2-40B4-BE49-F238E27FC236}">
                  <a16:creationId xmlns:a16="http://schemas.microsoft.com/office/drawing/2014/main" id="{035C84E9-7B38-B941-A53A-F7615AEDBF67}"/>
                </a:ext>
              </a:extLst>
            </p:cNvPr>
            <p:cNvSpPr/>
            <p:nvPr/>
          </p:nvSpPr>
          <p:spPr>
            <a:xfrm>
              <a:off x="8705787" y="3400122"/>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Get a note to Chicago</a:t>
              </a:r>
            </a:p>
          </p:txBody>
        </p:sp>
        <p:pic>
          <p:nvPicPr>
            <p:cNvPr id="1036" name="Picture 12" descr="Free Cliparts Mail Envelope, Download Free Clip Art, Free Clip Art on  Clipart Library">
              <a:extLst>
                <a:ext uri="{FF2B5EF4-FFF2-40B4-BE49-F238E27FC236}">
                  <a16:creationId xmlns:a16="http://schemas.microsoft.com/office/drawing/2014/main" id="{E8DBE640-7518-E343-A9F8-E8C6CB010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888" y="2036755"/>
              <a:ext cx="1102428" cy="8828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Free Cliparts Mail Envelope, Download Free Clip Art, Free Clip Art on  Clipart Library">
              <a:extLst>
                <a:ext uri="{FF2B5EF4-FFF2-40B4-BE49-F238E27FC236}">
                  <a16:creationId xmlns:a16="http://schemas.microsoft.com/office/drawing/2014/main" id="{61C0D78B-E103-1D43-8DEF-C9127F423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888" y="4302205"/>
              <a:ext cx="1102428" cy="8828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igned Document Offer Clip Art at Clker.com - vector clip art online,  royalty free &amp; public domain">
              <a:extLst>
                <a:ext uri="{FF2B5EF4-FFF2-40B4-BE49-F238E27FC236}">
                  <a16:creationId xmlns:a16="http://schemas.microsoft.com/office/drawing/2014/main" id="{1E280143-DC6E-6A4A-8E22-AE8816F47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419" y="659268"/>
              <a:ext cx="557031" cy="707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Signed Document Offer Clip Art at Clker.com - vector clip art online,  royalty free &amp; public domain">
              <a:extLst>
                <a:ext uri="{FF2B5EF4-FFF2-40B4-BE49-F238E27FC236}">
                  <a16:creationId xmlns:a16="http://schemas.microsoft.com/office/drawing/2014/main" id="{2256D5EC-2C4D-3249-B5B9-8940CADAC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3866" y="5731210"/>
              <a:ext cx="557031" cy="7070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620408E-9254-EA4B-8D1D-8835A04AE41B}"/>
                </a:ext>
              </a:extLst>
            </p:cNvPr>
            <p:cNvSpPr txBox="1"/>
            <p:nvPr/>
          </p:nvSpPr>
          <p:spPr>
            <a:xfrm>
              <a:off x="10714904" y="4909117"/>
              <a:ext cx="918521" cy="369332"/>
            </a:xfrm>
            <a:prstGeom prst="rect">
              <a:avLst/>
            </a:prstGeom>
            <a:noFill/>
          </p:spPr>
          <p:txBody>
            <a:bodyPr wrap="none" rtlCol="0">
              <a:spAutoFit/>
            </a:bodyPr>
            <a:lstStyle/>
            <a:p>
              <a:r>
                <a:rPr lang="en-US" dirty="0"/>
                <a:t>Chicago</a:t>
              </a:r>
            </a:p>
          </p:txBody>
        </p:sp>
        <p:sp>
          <p:nvSpPr>
            <p:cNvPr id="30" name="TextBox 29">
              <a:extLst>
                <a:ext uri="{FF2B5EF4-FFF2-40B4-BE49-F238E27FC236}">
                  <a16:creationId xmlns:a16="http://schemas.microsoft.com/office/drawing/2014/main" id="{B0C0D536-BFF2-134C-B13C-2AC0C028CE4C}"/>
                </a:ext>
              </a:extLst>
            </p:cNvPr>
            <p:cNvSpPr txBox="1"/>
            <p:nvPr/>
          </p:nvSpPr>
          <p:spPr>
            <a:xfrm>
              <a:off x="9572767" y="5883313"/>
              <a:ext cx="918521" cy="369332"/>
            </a:xfrm>
            <a:prstGeom prst="rect">
              <a:avLst/>
            </a:prstGeom>
            <a:noFill/>
          </p:spPr>
          <p:txBody>
            <a:bodyPr wrap="none" rtlCol="0">
              <a:spAutoFit/>
            </a:bodyPr>
            <a:lstStyle/>
            <a:p>
              <a:r>
                <a:rPr lang="en-US" dirty="0"/>
                <a:t>Chicago</a:t>
              </a:r>
            </a:p>
          </p:txBody>
        </p:sp>
        <p:sp>
          <p:nvSpPr>
            <p:cNvPr id="31" name="TextBox 30">
              <a:extLst>
                <a:ext uri="{FF2B5EF4-FFF2-40B4-BE49-F238E27FC236}">
                  <a16:creationId xmlns:a16="http://schemas.microsoft.com/office/drawing/2014/main" id="{7828A66F-FA53-7141-9CF5-BAB8675B2992}"/>
                </a:ext>
              </a:extLst>
            </p:cNvPr>
            <p:cNvSpPr txBox="1"/>
            <p:nvPr/>
          </p:nvSpPr>
          <p:spPr>
            <a:xfrm>
              <a:off x="11172439" y="1940899"/>
              <a:ext cx="833305" cy="369332"/>
            </a:xfrm>
            <a:prstGeom prst="rect">
              <a:avLst/>
            </a:prstGeom>
            <a:noFill/>
          </p:spPr>
          <p:txBody>
            <a:bodyPr wrap="none" rtlCol="0">
              <a:spAutoFit/>
            </a:bodyPr>
            <a:lstStyle/>
            <a:p>
              <a:r>
                <a:rPr lang="en-US" dirty="0"/>
                <a:t>Seattle</a:t>
              </a:r>
            </a:p>
          </p:txBody>
        </p:sp>
        <p:sp>
          <p:nvSpPr>
            <p:cNvPr id="32" name="TextBox 31">
              <a:extLst>
                <a:ext uri="{FF2B5EF4-FFF2-40B4-BE49-F238E27FC236}">
                  <a16:creationId xmlns:a16="http://schemas.microsoft.com/office/drawing/2014/main" id="{20F6515C-AED7-3240-A13E-3343218F2402}"/>
                </a:ext>
              </a:extLst>
            </p:cNvPr>
            <p:cNvSpPr txBox="1"/>
            <p:nvPr/>
          </p:nvSpPr>
          <p:spPr>
            <a:xfrm>
              <a:off x="9528450" y="740837"/>
              <a:ext cx="833305" cy="369332"/>
            </a:xfrm>
            <a:prstGeom prst="rect">
              <a:avLst/>
            </a:prstGeom>
            <a:noFill/>
          </p:spPr>
          <p:txBody>
            <a:bodyPr wrap="none" rtlCol="0">
              <a:spAutoFit/>
            </a:bodyPr>
            <a:lstStyle/>
            <a:p>
              <a:r>
                <a:rPr lang="en-US" dirty="0"/>
                <a:t>Seattle</a:t>
              </a:r>
            </a:p>
          </p:txBody>
        </p:sp>
      </p:grpSp>
    </p:spTree>
    <p:extLst>
      <p:ext uri="{BB962C8B-B14F-4D97-AF65-F5344CB8AC3E}">
        <p14:creationId xmlns:p14="http://schemas.microsoft.com/office/powerpoint/2010/main" val="10074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1.45833E-6 1.48148E-6 L -1.278 0.00625 " pathEditMode="relative" rAng="0" ptsTypes="AA">
                                      <p:cBhvr>
                                        <p:cTn id="22" dur="3000" fill="hold"/>
                                        <p:tgtEl>
                                          <p:spTgt spid="1040"/>
                                        </p:tgtEl>
                                        <p:attrNameLst>
                                          <p:attrName>ppt_x</p:attrName>
                                          <p:attrName>ppt_y</p:attrName>
                                        </p:attrNameLst>
                                      </p:cBhvr>
                                      <p:rCtr x="-6390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oogle Shape;752;p34">
            <a:extLst>
              <a:ext uri="{FF2B5EF4-FFF2-40B4-BE49-F238E27FC236}">
                <a16:creationId xmlns:a16="http://schemas.microsoft.com/office/drawing/2014/main" id="{6FBC8F1E-A0AF-9F4A-8B34-1B927B526D80}"/>
              </a:ext>
            </a:extLst>
          </p:cNvPr>
          <p:cNvSpPr/>
          <p:nvPr/>
        </p:nvSpPr>
        <p:spPr>
          <a:xfrm>
            <a:off x="7765433" y="544222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0</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159" name="Google Shape;752;p34">
            <a:extLst>
              <a:ext uri="{FF2B5EF4-FFF2-40B4-BE49-F238E27FC236}">
                <a16:creationId xmlns:a16="http://schemas.microsoft.com/office/drawing/2014/main" id="{63DBE398-49D3-2B41-89C5-27CB607290AA}"/>
              </a:ext>
            </a:extLst>
          </p:cNvPr>
          <p:cNvSpPr/>
          <p:nvPr/>
        </p:nvSpPr>
        <p:spPr>
          <a:xfrm>
            <a:off x="8874231" y="54347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1</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60" name="Google Shape;752;p34">
            <a:extLst>
              <a:ext uri="{FF2B5EF4-FFF2-40B4-BE49-F238E27FC236}">
                <a16:creationId xmlns:a16="http://schemas.microsoft.com/office/drawing/2014/main" id="{E6C4DBAA-5049-9344-8860-A24CEAA2856D}"/>
              </a:ext>
            </a:extLst>
          </p:cNvPr>
          <p:cNvSpPr/>
          <p:nvPr/>
        </p:nvSpPr>
        <p:spPr>
          <a:xfrm>
            <a:off x="9428630" y="54347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3</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61" name="Google Shape;752;p34">
            <a:extLst>
              <a:ext uri="{FF2B5EF4-FFF2-40B4-BE49-F238E27FC236}">
                <a16:creationId xmlns:a16="http://schemas.microsoft.com/office/drawing/2014/main" id="{C8DE7B07-4E38-6941-83E1-D3E732D8E3FC}"/>
              </a:ext>
            </a:extLst>
          </p:cNvPr>
          <p:cNvSpPr/>
          <p:nvPr/>
        </p:nvSpPr>
        <p:spPr>
          <a:xfrm>
            <a:off x="10549235" y="5421996"/>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4</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62" name="Google Shape;752;p34">
            <a:extLst>
              <a:ext uri="{FF2B5EF4-FFF2-40B4-BE49-F238E27FC236}">
                <a16:creationId xmlns:a16="http://schemas.microsoft.com/office/drawing/2014/main" id="{232A3F88-FCB9-2746-AAB7-6433FC08AF52}"/>
              </a:ext>
            </a:extLst>
          </p:cNvPr>
          <p:cNvSpPr/>
          <p:nvPr/>
        </p:nvSpPr>
        <p:spPr>
          <a:xfrm>
            <a:off x="11660639" y="5428374"/>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7</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72" name="Google Shape;752;p34">
            <a:extLst>
              <a:ext uri="{FF2B5EF4-FFF2-40B4-BE49-F238E27FC236}">
                <a16:creationId xmlns:a16="http://schemas.microsoft.com/office/drawing/2014/main" id="{DA04EFA2-62E3-5A4B-8797-61E790BCAD07}"/>
              </a:ext>
            </a:extLst>
          </p:cNvPr>
          <p:cNvSpPr/>
          <p:nvPr/>
        </p:nvSpPr>
        <p:spPr>
          <a:xfrm>
            <a:off x="8319832" y="5442220"/>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2</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73" name="Google Shape;752;p34">
            <a:extLst>
              <a:ext uri="{FF2B5EF4-FFF2-40B4-BE49-F238E27FC236}">
                <a16:creationId xmlns:a16="http://schemas.microsoft.com/office/drawing/2014/main" id="{1CB758A1-04D7-3B44-8F37-9D71D1645A7E}"/>
              </a:ext>
            </a:extLst>
          </p:cNvPr>
          <p:cNvSpPr/>
          <p:nvPr/>
        </p:nvSpPr>
        <p:spPr>
          <a:xfrm>
            <a:off x="9988940" y="54347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5</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74" name="Google Shape;752;p34">
            <a:extLst>
              <a:ext uri="{FF2B5EF4-FFF2-40B4-BE49-F238E27FC236}">
                <a16:creationId xmlns:a16="http://schemas.microsoft.com/office/drawing/2014/main" id="{A3C5AE56-B4DF-1349-BB13-D93406677271}"/>
              </a:ext>
            </a:extLst>
          </p:cNvPr>
          <p:cNvSpPr/>
          <p:nvPr/>
        </p:nvSpPr>
        <p:spPr>
          <a:xfrm>
            <a:off x="11104937" y="5421995"/>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6</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187" name="Google Shape;752;p34">
            <a:extLst>
              <a:ext uri="{FF2B5EF4-FFF2-40B4-BE49-F238E27FC236}">
                <a16:creationId xmlns:a16="http://schemas.microsoft.com/office/drawing/2014/main" id="{A8E88C8A-114C-5346-9BEA-C243D01DEB1A}"/>
              </a:ext>
            </a:extLst>
          </p:cNvPr>
          <p:cNvSpPr/>
          <p:nvPr/>
        </p:nvSpPr>
        <p:spPr>
          <a:xfrm>
            <a:off x="7101545" y="5384920"/>
            <a:ext cx="517610" cy="357953"/>
          </a:xfrm>
          <a:prstGeom prst="rect">
            <a:avLst/>
          </a:prstGeom>
          <a:solidFill>
            <a:schemeClr val="bg1">
              <a:lumMod val="95000"/>
            </a:schemeClr>
          </a:solid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grpSp>
        <p:nvGrpSpPr>
          <p:cNvPr id="246" name="Group 245">
            <a:extLst>
              <a:ext uri="{FF2B5EF4-FFF2-40B4-BE49-F238E27FC236}">
                <a16:creationId xmlns:a16="http://schemas.microsoft.com/office/drawing/2014/main" id="{071EF24E-71C0-2F4D-A196-EB369A09E025}"/>
              </a:ext>
            </a:extLst>
          </p:cNvPr>
          <p:cNvGrpSpPr/>
          <p:nvPr/>
        </p:nvGrpSpPr>
        <p:grpSpPr>
          <a:xfrm>
            <a:off x="7360350" y="5384920"/>
            <a:ext cx="4505249" cy="300658"/>
            <a:chOff x="7360350" y="5384920"/>
            <a:chExt cx="4505249" cy="300658"/>
          </a:xfrm>
        </p:grpSpPr>
        <p:cxnSp>
          <p:nvCxnSpPr>
            <p:cNvPr id="177" name="Straight Arrow Connector 176">
              <a:extLst>
                <a:ext uri="{FF2B5EF4-FFF2-40B4-BE49-F238E27FC236}">
                  <a16:creationId xmlns:a16="http://schemas.microsoft.com/office/drawing/2014/main" id="{767A6180-E9EA-C944-9DFF-CDFF1545A87E}"/>
                </a:ext>
              </a:extLst>
            </p:cNvPr>
            <p:cNvCxnSpPr>
              <a:cxnSpLocks/>
              <a:stCxn id="187" idx="3"/>
              <a:endCxn id="158" idx="1"/>
            </p:cNvCxnSpPr>
            <p:nvPr/>
          </p:nvCxnSpPr>
          <p:spPr>
            <a:xfrm>
              <a:off x="7619155" y="5563897"/>
              <a:ext cx="146278" cy="4"/>
            </a:xfrm>
            <a:prstGeom prst="straightConnector1">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Curved Connector 24">
              <a:extLst>
                <a:ext uri="{FF2B5EF4-FFF2-40B4-BE49-F238E27FC236}">
                  <a16:creationId xmlns:a16="http://schemas.microsoft.com/office/drawing/2014/main" id="{D10BAE67-F2BC-D74C-987F-E19D4FED7D5E}"/>
                </a:ext>
              </a:extLst>
            </p:cNvPr>
            <p:cNvCxnSpPr>
              <a:cxnSpLocks/>
              <a:stCxn id="187" idx="0"/>
              <a:endCxn id="172" idx="0"/>
            </p:cNvCxnSpPr>
            <p:nvPr/>
          </p:nvCxnSpPr>
          <p:spPr>
            <a:xfrm rot="16200000" flipH="1">
              <a:off x="7913921" y="4831349"/>
              <a:ext cx="57300" cy="1164442"/>
            </a:xfrm>
            <a:prstGeom prst="curvedConnector3">
              <a:avLst>
                <a:gd name="adj1" fmla="val -398953"/>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FF1D596A-0F0C-DF47-9F5B-99A6B0D65E27}"/>
                </a:ext>
              </a:extLst>
            </p:cNvPr>
            <p:cNvCxnSpPr>
              <a:cxnSpLocks/>
              <a:stCxn id="173" idx="3"/>
              <a:endCxn id="161" idx="1"/>
            </p:cNvCxnSpPr>
            <p:nvPr/>
          </p:nvCxnSpPr>
          <p:spPr>
            <a:xfrm flipV="1">
              <a:off x="10398859" y="5543674"/>
              <a:ext cx="150376" cy="12757"/>
            </a:xfrm>
            <a:prstGeom prst="straightConnector1">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Curved Connector 24">
              <a:extLst>
                <a:ext uri="{FF2B5EF4-FFF2-40B4-BE49-F238E27FC236}">
                  <a16:creationId xmlns:a16="http://schemas.microsoft.com/office/drawing/2014/main" id="{6551237B-726B-0D46-B799-30F78C2D6233}"/>
                </a:ext>
              </a:extLst>
            </p:cNvPr>
            <p:cNvCxnSpPr>
              <a:cxnSpLocks/>
              <a:stCxn id="158" idx="2"/>
              <a:endCxn id="159" idx="2"/>
            </p:cNvCxnSpPr>
            <p:nvPr/>
          </p:nvCxnSpPr>
          <p:spPr>
            <a:xfrm rot="5400000" flipH="1" flipV="1">
              <a:off x="8521057" y="5127444"/>
              <a:ext cx="7470" cy="1108798"/>
            </a:xfrm>
            <a:prstGeom prst="curvedConnector3">
              <a:avLst>
                <a:gd name="adj1" fmla="val -306024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Curved Connector 24">
              <a:extLst>
                <a:ext uri="{FF2B5EF4-FFF2-40B4-BE49-F238E27FC236}">
                  <a16:creationId xmlns:a16="http://schemas.microsoft.com/office/drawing/2014/main" id="{C29B8463-20AA-1342-AF28-D9ACF3C6685F}"/>
                </a:ext>
              </a:extLst>
            </p:cNvPr>
            <p:cNvCxnSpPr>
              <a:cxnSpLocks/>
              <a:stCxn id="158" idx="2"/>
              <a:endCxn id="160" idx="2"/>
            </p:cNvCxnSpPr>
            <p:nvPr/>
          </p:nvCxnSpPr>
          <p:spPr>
            <a:xfrm rot="5400000" flipH="1" flipV="1">
              <a:off x="8798256" y="4850244"/>
              <a:ext cx="7470" cy="1663197"/>
            </a:xfrm>
            <a:prstGeom prst="curvedConnector3">
              <a:avLst>
                <a:gd name="adj1" fmla="val -446496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2" name="Curved Connector 24">
              <a:extLst>
                <a:ext uri="{FF2B5EF4-FFF2-40B4-BE49-F238E27FC236}">
                  <a16:creationId xmlns:a16="http://schemas.microsoft.com/office/drawing/2014/main" id="{46186B0D-6317-0149-82F0-67E8D2B3E984}"/>
                </a:ext>
              </a:extLst>
            </p:cNvPr>
            <p:cNvCxnSpPr>
              <a:cxnSpLocks/>
              <a:stCxn id="172" idx="0"/>
              <a:endCxn id="160" idx="0"/>
            </p:cNvCxnSpPr>
            <p:nvPr/>
          </p:nvCxnSpPr>
          <p:spPr>
            <a:xfrm rot="5400000" flipH="1" flipV="1">
              <a:off x="9075458" y="4884088"/>
              <a:ext cx="7467" cy="1108798"/>
            </a:xfrm>
            <a:prstGeom prst="curvedConnector3">
              <a:avLst>
                <a:gd name="adj1" fmla="val 3161470"/>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5" name="Curved Connector 24">
              <a:extLst>
                <a:ext uri="{FF2B5EF4-FFF2-40B4-BE49-F238E27FC236}">
                  <a16:creationId xmlns:a16="http://schemas.microsoft.com/office/drawing/2014/main" id="{71B2562B-15DC-2440-B6E6-7F709D8AC967}"/>
                </a:ext>
              </a:extLst>
            </p:cNvPr>
            <p:cNvCxnSpPr>
              <a:cxnSpLocks/>
              <a:stCxn id="172" idx="0"/>
              <a:endCxn id="173" idx="0"/>
            </p:cNvCxnSpPr>
            <p:nvPr/>
          </p:nvCxnSpPr>
          <p:spPr>
            <a:xfrm rot="5400000" flipH="1" flipV="1">
              <a:off x="9355613" y="4603933"/>
              <a:ext cx="7467" cy="1669108"/>
            </a:xfrm>
            <a:prstGeom prst="curvedConnector3">
              <a:avLst>
                <a:gd name="adj1" fmla="val 4867859"/>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Curved Connector 24">
              <a:extLst>
                <a:ext uri="{FF2B5EF4-FFF2-40B4-BE49-F238E27FC236}">
                  <a16:creationId xmlns:a16="http://schemas.microsoft.com/office/drawing/2014/main" id="{87305DD2-991B-6C45-8AF5-344079EA8339}"/>
                </a:ext>
              </a:extLst>
            </p:cNvPr>
            <p:cNvCxnSpPr>
              <a:cxnSpLocks/>
              <a:stCxn id="160" idx="2"/>
              <a:endCxn id="161" idx="2"/>
            </p:cNvCxnSpPr>
            <p:nvPr/>
          </p:nvCxnSpPr>
          <p:spPr>
            <a:xfrm rot="5400000" flipH="1" flipV="1">
              <a:off x="10187513" y="5111427"/>
              <a:ext cx="12757" cy="1120605"/>
            </a:xfrm>
            <a:prstGeom prst="curvedConnector3">
              <a:avLst>
                <a:gd name="adj1" fmla="val -179195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Curved Connector 24">
              <a:extLst>
                <a:ext uri="{FF2B5EF4-FFF2-40B4-BE49-F238E27FC236}">
                  <a16:creationId xmlns:a16="http://schemas.microsoft.com/office/drawing/2014/main" id="{D51662E8-D9B8-1F44-B44E-1360B6EE425F}"/>
                </a:ext>
              </a:extLst>
            </p:cNvPr>
            <p:cNvCxnSpPr>
              <a:cxnSpLocks/>
              <a:stCxn id="159" idx="2"/>
              <a:endCxn id="161" idx="2"/>
            </p:cNvCxnSpPr>
            <p:nvPr/>
          </p:nvCxnSpPr>
          <p:spPr>
            <a:xfrm rot="5400000" flipH="1" flipV="1">
              <a:off x="9910314" y="4834228"/>
              <a:ext cx="12757" cy="1675004"/>
            </a:xfrm>
            <a:prstGeom prst="curvedConnector3">
              <a:avLst>
                <a:gd name="adj1" fmla="val -3025774"/>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7" name="Curved Connector 24">
              <a:extLst>
                <a:ext uri="{FF2B5EF4-FFF2-40B4-BE49-F238E27FC236}">
                  <a16:creationId xmlns:a16="http://schemas.microsoft.com/office/drawing/2014/main" id="{7C64B01B-5851-0B4F-8BFB-0A1F7640E5F0}"/>
                </a:ext>
              </a:extLst>
            </p:cNvPr>
            <p:cNvCxnSpPr>
              <a:cxnSpLocks/>
              <a:stCxn id="173" idx="0"/>
              <a:endCxn id="174" idx="0"/>
            </p:cNvCxnSpPr>
            <p:nvPr/>
          </p:nvCxnSpPr>
          <p:spPr>
            <a:xfrm rot="5400000" flipH="1" flipV="1">
              <a:off x="10745519" y="4870376"/>
              <a:ext cx="12758" cy="1115997"/>
            </a:xfrm>
            <a:prstGeom prst="curvedConnector3">
              <a:avLst>
                <a:gd name="adj1" fmla="val 189181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3" name="Curved Connector 24">
              <a:extLst>
                <a:ext uri="{FF2B5EF4-FFF2-40B4-BE49-F238E27FC236}">
                  <a16:creationId xmlns:a16="http://schemas.microsoft.com/office/drawing/2014/main" id="{678B90AD-406D-DB46-A55E-412416ADD56F}"/>
                </a:ext>
              </a:extLst>
            </p:cNvPr>
            <p:cNvCxnSpPr>
              <a:cxnSpLocks/>
              <a:stCxn id="161" idx="2"/>
              <a:endCxn id="162" idx="2"/>
            </p:cNvCxnSpPr>
            <p:nvPr/>
          </p:nvCxnSpPr>
          <p:spPr>
            <a:xfrm rot="16200000" flipH="1">
              <a:off x="11306708" y="5112838"/>
              <a:ext cx="6378" cy="1111404"/>
            </a:xfrm>
            <a:prstGeom prst="curvedConnector3">
              <a:avLst>
                <a:gd name="adj1" fmla="val 3684196"/>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6617D654-D312-C84C-87C8-E10D7D589179}"/>
              </a:ext>
            </a:extLst>
          </p:cNvPr>
          <p:cNvGrpSpPr/>
          <p:nvPr/>
        </p:nvGrpSpPr>
        <p:grpSpPr>
          <a:xfrm>
            <a:off x="255912" y="4889850"/>
            <a:ext cx="12251018" cy="1419980"/>
            <a:chOff x="-28884" y="4818661"/>
            <a:chExt cx="12251018" cy="1419980"/>
          </a:xfrm>
        </p:grpSpPr>
        <p:sp>
          <p:nvSpPr>
            <p:cNvPr id="269" name="Rectangle 268">
              <a:extLst>
                <a:ext uri="{FF2B5EF4-FFF2-40B4-BE49-F238E27FC236}">
                  <a16:creationId xmlns:a16="http://schemas.microsoft.com/office/drawing/2014/main" id="{B4B19E1A-EF7B-A74A-8C2A-773D2BD2A090}"/>
                </a:ext>
              </a:extLst>
            </p:cNvPr>
            <p:cNvSpPr/>
            <p:nvPr/>
          </p:nvSpPr>
          <p:spPr>
            <a:xfrm>
              <a:off x="-28884" y="4818661"/>
              <a:ext cx="12251018" cy="141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43F5F20D-4D8E-194E-933E-351EC9BF77C7}"/>
                </a:ext>
              </a:extLst>
            </p:cNvPr>
            <p:cNvGrpSpPr/>
            <p:nvPr/>
          </p:nvGrpSpPr>
          <p:grpSpPr>
            <a:xfrm>
              <a:off x="6815763" y="5313776"/>
              <a:ext cx="4969013" cy="357953"/>
              <a:chOff x="7253945" y="5537320"/>
              <a:chExt cx="4969013" cy="357953"/>
            </a:xfrm>
          </p:grpSpPr>
          <p:sp>
            <p:nvSpPr>
              <p:cNvPr id="247" name="Google Shape;752;p34">
                <a:extLst>
                  <a:ext uri="{FF2B5EF4-FFF2-40B4-BE49-F238E27FC236}">
                    <a16:creationId xmlns:a16="http://schemas.microsoft.com/office/drawing/2014/main" id="{2C6B9431-CC4D-974F-8A0A-F3C4E6F6B9E9}"/>
                  </a:ext>
                </a:extLst>
              </p:cNvPr>
              <p:cNvSpPr/>
              <p:nvPr/>
            </p:nvSpPr>
            <p:spPr>
              <a:xfrm>
                <a:off x="7917833" y="559462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0</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248" name="Google Shape;752;p34">
                <a:extLst>
                  <a:ext uri="{FF2B5EF4-FFF2-40B4-BE49-F238E27FC236}">
                    <a16:creationId xmlns:a16="http://schemas.microsoft.com/office/drawing/2014/main" id="{A80E8811-7BC5-4643-BFFE-3A7749E9F902}"/>
                  </a:ext>
                </a:extLst>
              </p:cNvPr>
              <p:cNvSpPr/>
              <p:nvPr/>
            </p:nvSpPr>
            <p:spPr>
              <a:xfrm>
                <a:off x="9026631"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1</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49" name="Google Shape;752;p34">
                <a:extLst>
                  <a:ext uri="{FF2B5EF4-FFF2-40B4-BE49-F238E27FC236}">
                    <a16:creationId xmlns:a16="http://schemas.microsoft.com/office/drawing/2014/main" id="{2D398B3C-2AB0-1140-8F4F-9D5057AD1BFE}"/>
                  </a:ext>
                </a:extLst>
              </p:cNvPr>
              <p:cNvSpPr/>
              <p:nvPr/>
            </p:nvSpPr>
            <p:spPr>
              <a:xfrm>
                <a:off x="9581030"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3</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0" name="Google Shape;752;p34">
                <a:extLst>
                  <a:ext uri="{FF2B5EF4-FFF2-40B4-BE49-F238E27FC236}">
                    <a16:creationId xmlns:a16="http://schemas.microsoft.com/office/drawing/2014/main" id="{6E61541D-47CC-CE45-B0F1-078D158DD50D}"/>
                  </a:ext>
                </a:extLst>
              </p:cNvPr>
              <p:cNvSpPr/>
              <p:nvPr/>
            </p:nvSpPr>
            <p:spPr>
              <a:xfrm>
                <a:off x="10701635" y="5574396"/>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4</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1" name="Google Shape;752;p34">
                <a:extLst>
                  <a:ext uri="{FF2B5EF4-FFF2-40B4-BE49-F238E27FC236}">
                    <a16:creationId xmlns:a16="http://schemas.microsoft.com/office/drawing/2014/main" id="{FB084B63-9951-6548-8AA5-7EE441BD94A2}"/>
                  </a:ext>
                </a:extLst>
              </p:cNvPr>
              <p:cNvSpPr/>
              <p:nvPr/>
            </p:nvSpPr>
            <p:spPr>
              <a:xfrm>
                <a:off x="11813039" y="5580774"/>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7</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2" name="Google Shape;752;p34">
                <a:extLst>
                  <a:ext uri="{FF2B5EF4-FFF2-40B4-BE49-F238E27FC236}">
                    <a16:creationId xmlns:a16="http://schemas.microsoft.com/office/drawing/2014/main" id="{C25DC200-3F2B-5D4A-8081-87EA40042C57}"/>
                  </a:ext>
                </a:extLst>
              </p:cNvPr>
              <p:cNvSpPr/>
              <p:nvPr/>
            </p:nvSpPr>
            <p:spPr>
              <a:xfrm>
                <a:off x="8472232" y="5594620"/>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2</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3" name="Google Shape;752;p34">
                <a:extLst>
                  <a:ext uri="{FF2B5EF4-FFF2-40B4-BE49-F238E27FC236}">
                    <a16:creationId xmlns:a16="http://schemas.microsoft.com/office/drawing/2014/main" id="{272BB433-A777-6E44-BD95-37FEAE9E3376}"/>
                  </a:ext>
                </a:extLst>
              </p:cNvPr>
              <p:cNvSpPr/>
              <p:nvPr/>
            </p:nvSpPr>
            <p:spPr>
              <a:xfrm>
                <a:off x="10141340"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5</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4" name="Google Shape;752;p34">
                <a:extLst>
                  <a:ext uri="{FF2B5EF4-FFF2-40B4-BE49-F238E27FC236}">
                    <a16:creationId xmlns:a16="http://schemas.microsoft.com/office/drawing/2014/main" id="{8F1457BF-0B75-3241-996C-D6B0048BBE71}"/>
                  </a:ext>
                </a:extLst>
              </p:cNvPr>
              <p:cNvSpPr/>
              <p:nvPr/>
            </p:nvSpPr>
            <p:spPr>
              <a:xfrm>
                <a:off x="11257337" y="5574395"/>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6</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55" name="Google Shape;752;p34">
                <a:extLst>
                  <a:ext uri="{FF2B5EF4-FFF2-40B4-BE49-F238E27FC236}">
                    <a16:creationId xmlns:a16="http://schemas.microsoft.com/office/drawing/2014/main" id="{08ECD25F-5308-6D45-AF41-B2CB1EC0CD09}"/>
                  </a:ext>
                </a:extLst>
              </p:cNvPr>
              <p:cNvSpPr/>
              <p:nvPr/>
            </p:nvSpPr>
            <p:spPr>
              <a:xfrm>
                <a:off x="7253945" y="5537320"/>
                <a:ext cx="517610" cy="357953"/>
              </a:xfrm>
              <a:prstGeom prst="rect">
                <a:avLst/>
              </a:prstGeom>
              <a:solidFill>
                <a:schemeClr val="bg1">
                  <a:lumMod val="95000"/>
                </a:schemeClr>
              </a:solid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grpSp>
            <p:nvGrpSpPr>
              <p:cNvPr id="256" name="Group 255">
                <a:extLst>
                  <a:ext uri="{FF2B5EF4-FFF2-40B4-BE49-F238E27FC236}">
                    <a16:creationId xmlns:a16="http://schemas.microsoft.com/office/drawing/2014/main" id="{91ED8176-00D1-DA4E-AC35-692A2CE64A18}"/>
                  </a:ext>
                </a:extLst>
              </p:cNvPr>
              <p:cNvGrpSpPr/>
              <p:nvPr/>
            </p:nvGrpSpPr>
            <p:grpSpPr>
              <a:xfrm>
                <a:off x="7512750" y="5537320"/>
                <a:ext cx="4505249" cy="300658"/>
                <a:chOff x="7360350" y="5384920"/>
                <a:chExt cx="4505249" cy="300658"/>
              </a:xfrm>
            </p:grpSpPr>
            <p:cxnSp>
              <p:nvCxnSpPr>
                <p:cNvPr id="257" name="Straight Arrow Connector 256">
                  <a:extLst>
                    <a:ext uri="{FF2B5EF4-FFF2-40B4-BE49-F238E27FC236}">
                      <a16:creationId xmlns:a16="http://schemas.microsoft.com/office/drawing/2014/main" id="{E9758D80-C1B0-CB47-96D3-0FB1424462BB}"/>
                    </a:ext>
                  </a:extLst>
                </p:cNvPr>
                <p:cNvCxnSpPr>
                  <a:cxnSpLocks/>
                  <a:stCxn id="255" idx="3"/>
                  <a:endCxn id="247" idx="1"/>
                </p:cNvCxnSpPr>
                <p:nvPr/>
              </p:nvCxnSpPr>
              <p:spPr>
                <a:xfrm>
                  <a:off x="7619155" y="5563897"/>
                  <a:ext cx="146278" cy="4"/>
                </a:xfrm>
                <a:prstGeom prst="straightConnector1">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8" name="Curved Connector 24">
                  <a:extLst>
                    <a:ext uri="{FF2B5EF4-FFF2-40B4-BE49-F238E27FC236}">
                      <a16:creationId xmlns:a16="http://schemas.microsoft.com/office/drawing/2014/main" id="{BE3E722E-FC76-0D4E-ADD8-8DD831D6D06E}"/>
                    </a:ext>
                  </a:extLst>
                </p:cNvPr>
                <p:cNvCxnSpPr>
                  <a:cxnSpLocks/>
                  <a:stCxn id="255" idx="0"/>
                  <a:endCxn id="252" idx="0"/>
                </p:cNvCxnSpPr>
                <p:nvPr/>
              </p:nvCxnSpPr>
              <p:spPr>
                <a:xfrm rot="16200000" flipH="1">
                  <a:off x="7913921" y="4831349"/>
                  <a:ext cx="57300" cy="1164442"/>
                </a:xfrm>
                <a:prstGeom prst="curvedConnector3">
                  <a:avLst>
                    <a:gd name="adj1" fmla="val -398953"/>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F8D7F6A-BA16-3B43-A311-D1A3CFFBE7F7}"/>
                    </a:ext>
                  </a:extLst>
                </p:cNvPr>
                <p:cNvCxnSpPr>
                  <a:cxnSpLocks/>
                  <a:stCxn id="253" idx="3"/>
                  <a:endCxn id="250" idx="1"/>
                </p:cNvCxnSpPr>
                <p:nvPr/>
              </p:nvCxnSpPr>
              <p:spPr>
                <a:xfrm flipV="1">
                  <a:off x="10398859" y="5543674"/>
                  <a:ext cx="150376" cy="12757"/>
                </a:xfrm>
                <a:prstGeom prst="straightConnector1">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0" name="Curved Connector 24">
                  <a:extLst>
                    <a:ext uri="{FF2B5EF4-FFF2-40B4-BE49-F238E27FC236}">
                      <a16:creationId xmlns:a16="http://schemas.microsoft.com/office/drawing/2014/main" id="{A65C8F61-FDBF-2E48-88F4-5DC0A594CA7C}"/>
                    </a:ext>
                  </a:extLst>
                </p:cNvPr>
                <p:cNvCxnSpPr>
                  <a:cxnSpLocks/>
                  <a:stCxn id="247" idx="2"/>
                  <a:endCxn id="248" idx="2"/>
                </p:cNvCxnSpPr>
                <p:nvPr/>
              </p:nvCxnSpPr>
              <p:spPr>
                <a:xfrm rot="5400000" flipH="1" flipV="1">
                  <a:off x="8521057" y="5127444"/>
                  <a:ext cx="7470" cy="1108798"/>
                </a:xfrm>
                <a:prstGeom prst="curvedConnector3">
                  <a:avLst>
                    <a:gd name="adj1" fmla="val -306024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1" name="Curved Connector 24">
                  <a:extLst>
                    <a:ext uri="{FF2B5EF4-FFF2-40B4-BE49-F238E27FC236}">
                      <a16:creationId xmlns:a16="http://schemas.microsoft.com/office/drawing/2014/main" id="{990C5604-BE54-9248-A8AC-4258F8620C02}"/>
                    </a:ext>
                  </a:extLst>
                </p:cNvPr>
                <p:cNvCxnSpPr>
                  <a:cxnSpLocks/>
                  <a:stCxn id="247" idx="2"/>
                  <a:endCxn id="249" idx="2"/>
                </p:cNvCxnSpPr>
                <p:nvPr/>
              </p:nvCxnSpPr>
              <p:spPr>
                <a:xfrm rot="5400000" flipH="1" flipV="1">
                  <a:off x="8798256" y="4850244"/>
                  <a:ext cx="7470" cy="1663197"/>
                </a:xfrm>
                <a:prstGeom prst="curvedConnector3">
                  <a:avLst>
                    <a:gd name="adj1" fmla="val -446496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2" name="Curved Connector 24">
                  <a:extLst>
                    <a:ext uri="{FF2B5EF4-FFF2-40B4-BE49-F238E27FC236}">
                      <a16:creationId xmlns:a16="http://schemas.microsoft.com/office/drawing/2014/main" id="{F98F1A92-2A5C-6C4B-BA7C-827CA0DFC274}"/>
                    </a:ext>
                  </a:extLst>
                </p:cNvPr>
                <p:cNvCxnSpPr>
                  <a:cxnSpLocks/>
                  <a:stCxn id="252" idx="0"/>
                  <a:endCxn id="249" idx="0"/>
                </p:cNvCxnSpPr>
                <p:nvPr/>
              </p:nvCxnSpPr>
              <p:spPr>
                <a:xfrm rot="5400000" flipH="1" flipV="1">
                  <a:off x="9075458" y="4884088"/>
                  <a:ext cx="7467" cy="1108798"/>
                </a:xfrm>
                <a:prstGeom prst="curvedConnector3">
                  <a:avLst>
                    <a:gd name="adj1" fmla="val 3161470"/>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3" name="Curved Connector 24">
                  <a:extLst>
                    <a:ext uri="{FF2B5EF4-FFF2-40B4-BE49-F238E27FC236}">
                      <a16:creationId xmlns:a16="http://schemas.microsoft.com/office/drawing/2014/main" id="{FB8F86B8-57D2-CB47-99C6-DB5B27C3C119}"/>
                    </a:ext>
                  </a:extLst>
                </p:cNvPr>
                <p:cNvCxnSpPr>
                  <a:cxnSpLocks/>
                  <a:stCxn id="252" idx="0"/>
                  <a:endCxn id="253" idx="0"/>
                </p:cNvCxnSpPr>
                <p:nvPr/>
              </p:nvCxnSpPr>
              <p:spPr>
                <a:xfrm rot="5400000" flipH="1" flipV="1">
                  <a:off x="9355613" y="4603933"/>
                  <a:ext cx="7467" cy="1669108"/>
                </a:xfrm>
                <a:prstGeom prst="curvedConnector3">
                  <a:avLst>
                    <a:gd name="adj1" fmla="val 4867859"/>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4" name="Curved Connector 24">
                  <a:extLst>
                    <a:ext uri="{FF2B5EF4-FFF2-40B4-BE49-F238E27FC236}">
                      <a16:creationId xmlns:a16="http://schemas.microsoft.com/office/drawing/2014/main" id="{5135B5E2-AD5C-9342-A233-DB4EF7BC5FF7}"/>
                    </a:ext>
                  </a:extLst>
                </p:cNvPr>
                <p:cNvCxnSpPr>
                  <a:cxnSpLocks/>
                  <a:stCxn id="249" idx="2"/>
                  <a:endCxn id="250" idx="2"/>
                </p:cNvCxnSpPr>
                <p:nvPr/>
              </p:nvCxnSpPr>
              <p:spPr>
                <a:xfrm rot="5400000" flipH="1" flipV="1">
                  <a:off x="10187513" y="5111427"/>
                  <a:ext cx="12757" cy="1120605"/>
                </a:xfrm>
                <a:prstGeom prst="curvedConnector3">
                  <a:avLst>
                    <a:gd name="adj1" fmla="val -179195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5" name="Curved Connector 24">
                  <a:extLst>
                    <a:ext uri="{FF2B5EF4-FFF2-40B4-BE49-F238E27FC236}">
                      <a16:creationId xmlns:a16="http://schemas.microsoft.com/office/drawing/2014/main" id="{2A06057E-AF55-274A-B160-765F049E7513}"/>
                    </a:ext>
                  </a:extLst>
                </p:cNvPr>
                <p:cNvCxnSpPr>
                  <a:cxnSpLocks/>
                  <a:stCxn id="248" idx="2"/>
                  <a:endCxn id="250" idx="2"/>
                </p:cNvCxnSpPr>
                <p:nvPr/>
              </p:nvCxnSpPr>
              <p:spPr>
                <a:xfrm rot="5400000" flipH="1" flipV="1">
                  <a:off x="9910314" y="4834228"/>
                  <a:ext cx="12757" cy="1675004"/>
                </a:xfrm>
                <a:prstGeom prst="curvedConnector3">
                  <a:avLst>
                    <a:gd name="adj1" fmla="val -3025774"/>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6" name="Curved Connector 24">
                  <a:extLst>
                    <a:ext uri="{FF2B5EF4-FFF2-40B4-BE49-F238E27FC236}">
                      <a16:creationId xmlns:a16="http://schemas.microsoft.com/office/drawing/2014/main" id="{2B8FE35F-62B0-0642-AF94-BFE1B695E812}"/>
                    </a:ext>
                  </a:extLst>
                </p:cNvPr>
                <p:cNvCxnSpPr>
                  <a:cxnSpLocks/>
                  <a:stCxn id="253" idx="0"/>
                  <a:endCxn id="254" idx="0"/>
                </p:cNvCxnSpPr>
                <p:nvPr/>
              </p:nvCxnSpPr>
              <p:spPr>
                <a:xfrm rot="5400000" flipH="1" flipV="1">
                  <a:off x="10745519" y="4870376"/>
                  <a:ext cx="12758" cy="1115997"/>
                </a:xfrm>
                <a:prstGeom prst="curvedConnector3">
                  <a:avLst>
                    <a:gd name="adj1" fmla="val 189181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7" name="Curved Connector 24">
                  <a:extLst>
                    <a:ext uri="{FF2B5EF4-FFF2-40B4-BE49-F238E27FC236}">
                      <a16:creationId xmlns:a16="http://schemas.microsoft.com/office/drawing/2014/main" id="{6C06075A-094E-5940-8C8E-BEE208A43246}"/>
                    </a:ext>
                  </a:extLst>
                </p:cNvPr>
                <p:cNvCxnSpPr>
                  <a:cxnSpLocks/>
                  <a:stCxn id="250" idx="2"/>
                  <a:endCxn id="251" idx="2"/>
                </p:cNvCxnSpPr>
                <p:nvPr/>
              </p:nvCxnSpPr>
              <p:spPr>
                <a:xfrm rot="16200000" flipH="1">
                  <a:off x="11306708" y="5112838"/>
                  <a:ext cx="6378" cy="1111404"/>
                </a:xfrm>
                <a:prstGeom prst="curvedConnector3">
                  <a:avLst>
                    <a:gd name="adj1" fmla="val 3684196"/>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70" name="Down Arrow 269">
              <a:extLst>
                <a:ext uri="{FF2B5EF4-FFF2-40B4-BE49-F238E27FC236}">
                  <a16:creationId xmlns:a16="http://schemas.microsoft.com/office/drawing/2014/main" id="{5B117720-4D5E-8941-BD63-FB5B5CEEA0A9}"/>
                </a:ext>
              </a:extLst>
            </p:cNvPr>
            <p:cNvSpPr/>
            <p:nvPr/>
          </p:nvSpPr>
          <p:spPr>
            <a:xfrm rot="5400000">
              <a:off x="5540071" y="4904514"/>
              <a:ext cx="680561" cy="119619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a:extLst>
                <a:ext uri="{FF2B5EF4-FFF2-40B4-BE49-F238E27FC236}">
                  <a16:creationId xmlns:a16="http://schemas.microsoft.com/office/drawing/2014/main" id="{A90E70DC-AFB5-8546-9A64-01CF20AB729A}"/>
                </a:ext>
              </a:extLst>
            </p:cNvPr>
            <p:cNvGrpSpPr/>
            <p:nvPr/>
          </p:nvGrpSpPr>
          <p:grpSpPr>
            <a:xfrm>
              <a:off x="690019" y="5354379"/>
              <a:ext cx="4305125" cy="263583"/>
              <a:chOff x="7917833" y="5574395"/>
              <a:chExt cx="4305125" cy="263583"/>
            </a:xfrm>
          </p:grpSpPr>
          <p:sp>
            <p:nvSpPr>
              <p:cNvPr id="272" name="Google Shape;752;p34">
                <a:extLst>
                  <a:ext uri="{FF2B5EF4-FFF2-40B4-BE49-F238E27FC236}">
                    <a16:creationId xmlns:a16="http://schemas.microsoft.com/office/drawing/2014/main" id="{B8EEFA03-C53D-3846-A327-FCD6A43FFECC}"/>
                  </a:ext>
                </a:extLst>
              </p:cNvPr>
              <p:cNvSpPr/>
              <p:nvPr/>
            </p:nvSpPr>
            <p:spPr>
              <a:xfrm>
                <a:off x="7917833" y="559462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0</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273" name="Google Shape;752;p34">
                <a:extLst>
                  <a:ext uri="{FF2B5EF4-FFF2-40B4-BE49-F238E27FC236}">
                    <a16:creationId xmlns:a16="http://schemas.microsoft.com/office/drawing/2014/main" id="{FC993785-5CDE-2D4E-9D2F-6E1812B6EEFB}"/>
                  </a:ext>
                </a:extLst>
              </p:cNvPr>
              <p:cNvSpPr/>
              <p:nvPr/>
            </p:nvSpPr>
            <p:spPr>
              <a:xfrm>
                <a:off x="9026631"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1</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4" name="Google Shape;752;p34">
                <a:extLst>
                  <a:ext uri="{FF2B5EF4-FFF2-40B4-BE49-F238E27FC236}">
                    <a16:creationId xmlns:a16="http://schemas.microsoft.com/office/drawing/2014/main" id="{392980EE-2047-FC47-A2AA-DDE99C477EBF}"/>
                  </a:ext>
                </a:extLst>
              </p:cNvPr>
              <p:cNvSpPr/>
              <p:nvPr/>
            </p:nvSpPr>
            <p:spPr>
              <a:xfrm>
                <a:off x="9581030"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3</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5" name="Google Shape;752;p34">
                <a:extLst>
                  <a:ext uri="{FF2B5EF4-FFF2-40B4-BE49-F238E27FC236}">
                    <a16:creationId xmlns:a16="http://schemas.microsoft.com/office/drawing/2014/main" id="{7845BCF5-4424-E84F-BCD8-887F56210EB8}"/>
                  </a:ext>
                </a:extLst>
              </p:cNvPr>
              <p:cNvSpPr/>
              <p:nvPr/>
            </p:nvSpPr>
            <p:spPr>
              <a:xfrm>
                <a:off x="10701635" y="5574396"/>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4</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6" name="Google Shape;752;p34">
                <a:extLst>
                  <a:ext uri="{FF2B5EF4-FFF2-40B4-BE49-F238E27FC236}">
                    <a16:creationId xmlns:a16="http://schemas.microsoft.com/office/drawing/2014/main" id="{FB791EA8-C639-9745-AA8F-BB6C46569289}"/>
                  </a:ext>
                </a:extLst>
              </p:cNvPr>
              <p:cNvSpPr/>
              <p:nvPr/>
            </p:nvSpPr>
            <p:spPr>
              <a:xfrm>
                <a:off x="11813039" y="5580774"/>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7</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7" name="Google Shape;752;p34">
                <a:extLst>
                  <a:ext uri="{FF2B5EF4-FFF2-40B4-BE49-F238E27FC236}">
                    <a16:creationId xmlns:a16="http://schemas.microsoft.com/office/drawing/2014/main" id="{C53AC7DA-AE6E-F141-B08D-324E04AD14C7}"/>
                  </a:ext>
                </a:extLst>
              </p:cNvPr>
              <p:cNvSpPr/>
              <p:nvPr/>
            </p:nvSpPr>
            <p:spPr>
              <a:xfrm>
                <a:off x="8472232" y="5594620"/>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2</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8" name="Google Shape;752;p34">
                <a:extLst>
                  <a:ext uri="{FF2B5EF4-FFF2-40B4-BE49-F238E27FC236}">
                    <a16:creationId xmlns:a16="http://schemas.microsoft.com/office/drawing/2014/main" id="{6BCD3980-6672-6F47-81C2-0C1D79DD4ACD}"/>
                  </a:ext>
                </a:extLst>
              </p:cNvPr>
              <p:cNvSpPr/>
              <p:nvPr/>
            </p:nvSpPr>
            <p:spPr>
              <a:xfrm>
                <a:off x="10141340" y="5587153"/>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5</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79" name="Google Shape;752;p34">
                <a:extLst>
                  <a:ext uri="{FF2B5EF4-FFF2-40B4-BE49-F238E27FC236}">
                    <a16:creationId xmlns:a16="http://schemas.microsoft.com/office/drawing/2014/main" id="{3E880B73-BE99-C94E-98EF-A343C3A6CA8A}"/>
                  </a:ext>
                </a:extLst>
              </p:cNvPr>
              <p:cNvSpPr/>
              <p:nvPr/>
            </p:nvSpPr>
            <p:spPr>
              <a:xfrm>
                <a:off x="11257337" y="5574395"/>
                <a:ext cx="409919" cy="24335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6</a:t>
                </a:r>
                <a:endParaRPr sz="1600" b="1" dirty="0">
                  <a:solidFill>
                    <a:schemeClr val="accent1"/>
                  </a:solidFill>
                  <a:latin typeface="Calibri" panose="020F0502020204030204" pitchFamily="34" charset="0"/>
                  <a:cs typeface="Calibri" panose="020F0502020204030204" pitchFamily="34" charset="0"/>
                  <a:sym typeface="Roboto"/>
                </a:endParaRPr>
              </a:p>
            </p:txBody>
          </p:sp>
          <p:grpSp>
            <p:nvGrpSpPr>
              <p:cNvPr id="281" name="Group 280">
                <a:extLst>
                  <a:ext uri="{FF2B5EF4-FFF2-40B4-BE49-F238E27FC236}">
                    <a16:creationId xmlns:a16="http://schemas.microsoft.com/office/drawing/2014/main" id="{3ABE0001-F99C-0349-8B77-A1A68A208040}"/>
                  </a:ext>
                </a:extLst>
              </p:cNvPr>
              <p:cNvGrpSpPr/>
              <p:nvPr/>
            </p:nvGrpSpPr>
            <p:grpSpPr>
              <a:xfrm>
                <a:off x="8122792" y="5574396"/>
                <a:ext cx="3895207" cy="263582"/>
                <a:chOff x="7970392" y="5421996"/>
                <a:chExt cx="3895207" cy="263582"/>
              </a:xfrm>
            </p:grpSpPr>
            <p:cxnSp>
              <p:nvCxnSpPr>
                <p:cNvPr id="284" name="Straight Arrow Connector 283">
                  <a:extLst>
                    <a:ext uri="{FF2B5EF4-FFF2-40B4-BE49-F238E27FC236}">
                      <a16:creationId xmlns:a16="http://schemas.microsoft.com/office/drawing/2014/main" id="{D94A0421-50E7-0046-BADC-CE0896DD92A5}"/>
                    </a:ext>
                  </a:extLst>
                </p:cNvPr>
                <p:cNvCxnSpPr>
                  <a:cxnSpLocks/>
                  <a:stCxn id="278" idx="3"/>
                  <a:endCxn id="275" idx="1"/>
                </p:cNvCxnSpPr>
                <p:nvPr/>
              </p:nvCxnSpPr>
              <p:spPr>
                <a:xfrm flipV="1">
                  <a:off x="10398859" y="5543674"/>
                  <a:ext cx="150376" cy="12757"/>
                </a:xfrm>
                <a:prstGeom prst="straightConnector1">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5" name="Curved Connector 24">
                  <a:extLst>
                    <a:ext uri="{FF2B5EF4-FFF2-40B4-BE49-F238E27FC236}">
                      <a16:creationId xmlns:a16="http://schemas.microsoft.com/office/drawing/2014/main" id="{48E415A8-B358-9940-A07C-AB15B76840E1}"/>
                    </a:ext>
                  </a:extLst>
                </p:cNvPr>
                <p:cNvCxnSpPr>
                  <a:cxnSpLocks/>
                  <a:stCxn id="272" idx="2"/>
                  <a:endCxn id="273" idx="2"/>
                </p:cNvCxnSpPr>
                <p:nvPr/>
              </p:nvCxnSpPr>
              <p:spPr>
                <a:xfrm rot="5400000" flipH="1" flipV="1">
                  <a:off x="8521057" y="5127444"/>
                  <a:ext cx="7470" cy="1108798"/>
                </a:xfrm>
                <a:prstGeom prst="curvedConnector3">
                  <a:avLst>
                    <a:gd name="adj1" fmla="val -306024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6" name="Curved Connector 24">
                  <a:extLst>
                    <a:ext uri="{FF2B5EF4-FFF2-40B4-BE49-F238E27FC236}">
                      <a16:creationId xmlns:a16="http://schemas.microsoft.com/office/drawing/2014/main" id="{FC1CCF93-0A61-724A-9174-6DC877263EC3}"/>
                    </a:ext>
                  </a:extLst>
                </p:cNvPr>
                <p:cNvCxnSpPr>
                  <a:cxnSpLocks/>
                  <a:stCxn id="272" idx="2"/>
                  <a:endCxn id="274" idx="2"/>
                </p:cNvCxnSpPr>
                <p:nvPr/>
              </p:nvCxnSpPr>
              <p:spPr>
                <a:xfrm rot="5400000" flipH="1" flipV="1">
                  <a:off x="8798256" y="4850244"/>
                  <a:ext cx="7470" cy="1663197"/>
                </a:xfrm>
                <a:prstGeom prst="curvedConnector3">
                  <a:avLst>
                    <a:gd name="adj1" fmla="val -446496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7" name="Curved Connector 24">
                  <a:extLst>
                    <a:ext uri="{FF2B5EF4-FFF2-40B4-BE49-F238E27FC236}">
                      <a16:creationId xmlns:a16="http://schemas.microsoft.com/office/drawing/2014/main" id="{83748277-2200-CA4E-B92F-CC2FF2D55294}"/>
                    </a:ext>
                  </a:extLst>
                </p:cNvPr>
                <p:cNvCxnSpPr>
                  <a:cxnSpLocks/>
                  <a:stCxn id="277" idx="0"/>
                  <a:endCxn id="274" idx="0"/>
                </p:cNvCxnSpPr>
                <p:nvPr/>
              </p:nvCxnSpPr>
              <p:spPr>
                <a:xfrm rot="5400000" flipH="1" flipV="1">
                  <a:off x="9075458" y="4884088"/>
                  <a:ext cx="7467" cy="1108798"/>
                </a:xfrm>
                <a:prstGeom prst="curvedConnector3">
                  <a:avLst>
                    <a:gd name="adj1" fmla="val 3161470"/>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8" name="Curved Connector 24">
                  <a:extLst>
                    <a:ext uri="{FF2B5EF4-FFF2-40B4-BE49-F238E27FC236}">
                      <a16:creationId xmlns:a16="http://schemas.microsoft.com/office/drawing/2014/main" id="{4397955D-E9F3-A749-9250-D9FF8249F3E5}"/>
                    </a:ext>
                  </a:extLst>
                </p:cNvPr>
                <p:cNvCxnSpPr>
                  <a:cxnSpLocks/>
                  <a:stCxn id="277" idx="0"/>
                  <a:endCxn id="278" idx="0"/>
                </p:cNvCxnSpPr>
                <p:nvPr/>
              </p:nvCxnSpPr>
              <p:spPr>
                <a:xfrm rot="5400000" flipH="1" flipV="1">
                  <a:off x="9355613" y="4603933"/>
                  <a:ext cx="7467" cy="1669108"/>
                </a:xfrm>
                <a:prstGeom prst="curvedConnector3">
                  <a:avLst>
                    <a:gd name="adj1" fmla="val 4867859"/>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9" name="Curved Connector 24">
                  <a:extLst>
                    <a:ext uri="{FF2B5EF4-FFF2-40B4-BE49-F238E27FC236}">
                      <a16:creationId xmlns:a16="http://schemas.microsoft.com/office/drawing/2014/main" id="{2D476763-0DBD-5C4D-B144-5FA33CB4A4E1}"/>
                    </a:ext>
                  </a:extLst>
                </p:cNvPr>
                <p:cNvCxnSpPr>
                  <a:cxnSpLocks/>
                  <a:stCxn id="274" idx="2"/>
                  <a:endCxn id="275" idx="2"/>
                </p:cNvCxnSpPr>
                <p:nvPr/>
              </p:nvCxnSpPr>
              <p:spPr>
                <a:xfrm rot="5400000" flipH="1" flipV="1">
                  <a:off x="10187513" y="5111427"/>
                  <a:ext cx="12757" cy="1120605"/>
                </a:xfrm>
                <a:prstGeom prst="curvedConnector3">
                  <a:avLst>
                    <a:gd name="adj1" fmla="val -179195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0" name="Curved Connector 24">
                  <a:extLst>
                    <a:ext uri="{FF2B5EF4-FFF2-40B4-BE49-F238E27FC236}">
                      <a16:creationId xmlns:a16="http://schemas.microsoft.com/office/drawing/2014/main" id="{712FF6B6-939F-114C-AF50-128D6DB380A3}"/>
                    </a:ext>
                  </a:extLst>
                </p:cNvPr>
                <p:cNvCxnSpPr>
                  <a:cxnSpLocks/>
                  <a:stCxn id="273" idx="2"/>
                  <a:endCxn id="275" idx="2"/>
                </p:cNvCxnSpPr>
                <p:nvPr/>
              </p:nvCxnSpPr>
              <p:spPr>
                <a:xfrm rot="5400000" flipH="1" flipV="1">
                  <a:off x="9910314" y="4834228"/>
                  <a:ext cx="12757" cy="1675004"/>
                </a:xfrm>
                <a:prstGeom prst="curvedConnector3">
                  <a:avLst>
                    <a:gd name="adj1" fmla="val -3025774"/>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1" name="Curved Connector 24">
                  <a:extLst>
                    <a:ext uri="{FF2B5EF4-FFF2-40B4-BE49-F238E27FC236}">
                      <a16:creationId xmlns:a16="http://schemas.microsoft.com/office/drawing/2014/main" id="{97A5CD4D-6E5A-4049-A208-F97B475D0B46}"/>
                    </a:ext>
                  </a:extLst>
                </p:cNvPr>
                <p:cNvCxnSpPr>
                  <a:cxnSpLocks/>
                  <a:stCxn id="278" idx="0"/>
                  <a:endCxn id="279" idx="0"/>
                </p:cNvCxnSpPr>
                <p:nvPr/>
              </p:nvCxnSpPr>
              <p:spPr>
                <a:xfrm rot="5400000" flipH="1" flipV="1">
                  <a:off x="10745519" y="4870376"/>
                  <a:ext cx="12758" cy="1115997"/>
                </a:xfrm>
                <a:prstGeom prst="curvedConnector3">
                  <a:avLst>
                    <a:gd name="adj1" fmla="val 1891817"/>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2" name="Curved Connector 24">
                  <a:extLst>
                    <a:ext uri="{FF2B5EF4-FFF2-40B4-BE49-F238E27FC236}">
                      <a16:creationId xmlns:a16="http://schemas.microsoft.com/office/drawing/2014/main" id="{91B1EAE7-C83D-2844-9E9F-3ECD52A3DBCF}"/>
                    </a:ext>
                  </a:extLst>
                </p:cNvPr>
                <p:cNvCxnSpPr>
                  <a:cxnSpLocks/>
                  <a:stCxn id="275" idx="2"/>
                  <a:endCxn id="276" idx="2"/>
                </p:cNvCxnSpPr>
                <p:nvPr/>
              </p:nvCxnSpPr>
              <p:spPr>
                <a:xfrm rot="16200000" flipH="1">
                  <a:off x="11306708" y="5112838"/>
                  <a:ext cx="6378" cy="1111404"/>
                </a:xfrm>
                <a:prstGeom prst="curvedConnector3">
                  <a:avLst>
                    <a:gd name="adj1" fmla="val 3684196"/>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grpSp>
      <p:grpSp>
        <p:nvGrpSpPr>
          <p:cNvPr id="6" name="Group 5">
            <a:extLst>
              <a:ext uri="{FF2B5EF4-FFF2-40B4-BE49-F238E27FC236}">
                <a16:creationId xmlns:a16="http://schemas.microsoft.com/office/drawing/2014/main" id="{DCFCF85B-2D44-0547-AFBE-0BFD03B9531A}"/>
              </a:ext>
            </a:extLst>
          </p:cNvPr>
          <p:cNvGrpSpPr/>
          <p:nvPr/>
        </p:nvGrpSpPr>
        <p:grpSpPr>
          <a:xfrm>
            <a:off x="8228684" y="1315844"/>
            <a:ext cx="8933654" cy="1872304"/>
            <a:chOff x="8228684" y="1315844"/>
            <a:chExt cx="8933654" cy="1872304"/>
          </a:xfrm>
        </p:grpSpPr>
        <p:grpSp>
          <p:nvGrpSpPr>
            <p:cNvPr id="16" name="Google Shape;743;p34">
              <a:extLst>
                <a:ext uri="{FF2B5EF4-FFF2-40B4-BE49-F238E27FC236}">
                  <a16:creationId xmlns:a16="http://schemas.microsoft.com/office/drawing/2014/main" id="{825F9C15-7BFC-334F-AFE8-88495CDFE06C}"/>
                </a:ext>
              </a:extLst>
            </p:cNvPr>
            <p:cNvGrpSpPr/>
            <p:nvPr/>
          </p:nvGrpSpPr>
          <p:grpSpPr>
            <a:xfrm>
              <a:off x="8228684" y="1315844"/>
              <a:ext cx="3125116" cy="1872304"/>
              <a:chOff x="756020" y="683300"/>
              <a:chExt cx="2419775" cy="1945738"/>
            </a:xfrm>
            <a:solidFill>
              <a:schemeClr val="accent2">
                <a:lumMod val="20000"/>
                <a:lumOff val="80000"/>
              </a:schemeClr>
            </a:solidFill>
          </p:grpSpPr>
          <p:sp>
            <p:nvSpPr>
              <p:cNvPr id="17" name="Google Shape;744;p34">
                <a:extLst>
                  <a:ext uri="{FF2B5EF4-FFF2-40B4-BE49-F238E27FC236}">
                    <a16:creationId xmlns:a16="http://schemas.microsoft.com/office/drawing/2014/main" id="{E2A4E731-78C7-3B4E-B9FB-6AF728E88A88}"/>
                  </a:ext>
                </a:extLst>
              </p:cNvPr>
              <p:cNvSpPr/>
              <p:nvPr/>
            </p:nvSpPr>
            <p:spPr>
              <a:xfrm>
                <a:off x="932470" y="19381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1</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18" name="Google Shape;745;p34">
                <a:extLst>
                  <a:ext uri="{FF2B5EF4-FFF2-40B4-BE49-F238E27FC236}">
                    <a16:creationId xmlns:a16="http://schemas.microsoft.com/office/drawing/2014/main" id="{601D60C4-1483-D846-8290-4490F2670CFE}"/>
                  </a:ext>
                </a:extLst>
              </p:cNvPr>
              <p:cNvSpPr/>
              <p:nvPr/>
            </p:nvSpPr>
            <p:spPr>
              <a:xfrm>
                <a:off x="1806370" y="683300"/>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2</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19" name="Google Shape;746;p34">
                <a:extLst>
                  <a:ext uri="{FF2B5EF4-FFF2-40B4-BE49-F238E27FC236}">
                    <a16:creationId xmlns:a16="http://schemas.microsoft.com/office/drawing/2014/main" id="{0F7C3D55-43F4-844B-AE8E-F1BA078B00F0}"/>
                  </a:ext>
                </a:extLst>
              </p:cNvPr>
              <p:cNvSpPr/>
              <p:nvPr/>
            </p:nvSpPr>
            <p:spPr>
              <a:xfrm>
                <a:off x="1781370" y="12544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3</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0" name="Google Shape;747;p34">
                <a:extLst>
                  <a:ext uri="{FF2B5EF4-FFF2-40B4-BE49-F238E27FC236}">
                    <a16:creationId xmlns:a16="http://schemas.microsoft.com/office/drawing/2014/main" id="{5217E9FC-CDE7-5741-A9B1-D8770185F971}"/>
                  </a:ext>
                </a:extLst>
              </p:cNvPr>
              <p:cNvSpPr/>
              <p:nvPr/>
            </p:nvSpPr>
            <p:spPr>
              <a:xfrm>
                <a:off x="1868645" y="1865563"/>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4</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21" name="Google Shape;748;p34">
                <a:extLst>
                  <a:ext uri="{FF2B5EF4-FFF2-40B4-BE49-F238E27FC236}">
                    <a16:creationId xmlns:a16="http://schemas.microsoft.com/office/drawing/2014/main" id="{AE152A5F-D055-2C45-B4E4-161000E150B9}"/>
                  </a:ext>
                </a:extLst>
              </p:cNvPr>
              <p:cNvSpPr/>
              <p:nvPr/>
            </p:nvSpPr>
            <p:spPr>
              <a:xfrm>
                <a:off x="2446495" y="1184188"/>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5</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22" name="Google Shape;749;p34">
                <a:extLst>
                  <a:ext uri="{FF2B5EF4-FFF2-40B4-BE49-F238E27FC236}">
                    <a16:creationId xmlns:a16="http://schemas.microsoft.com/office/drawing/2014/main" id="{48DAB077-4C3D-E540-8003-81FF0229F5D0}"/>
                  </a:ext>
                </a:extLst>
              </p:cNvPr>
              <p:cNvSpPr/>
              <p:nvPr/>
            </p:nvSpPr>
            <p:spPr>
              <a:xfrm>
                <a:off x="2858395" y="1841263"/>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6</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23" name="Google Shape;750;p34">
                <a:extLst>
                  <a:ext uri="{FF2B5EF4-FFF2-40B4-BE49-F238E27FC236}">
                    <a16:creationId xmlns:a16="http://schemas.microsoft.com/office/drawing/2014/main" id="{D4F759DB-A256-8844-B660-4639D8552556}"/>
                  </a:ext>
                </a:extLst>
              </p:cNvPr>
              <p:cNvSpPr/>
              <p:nvPr/>
            </p:nvSpPr>
            <p:spPr>
              <a:xfrm>
                <a:off x="1944845" y="2376138"/>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7</a:t>
                </a:r>
                <a:endParaRPr sz="1600" b="1">
                  <a:solidFill>
                    <a:schemeClr val="accent1"/>
                  </a:solidFill>
                  <a:latin typeface="Calibri" panose="020F0502020204030204" pitchFamily="34" charset="0"/>
                  <a:cs typeface="Calibri" panose="020F0502020204030204" pitchFamily="34" charset="0"/>
                  <a:sym typeface="Roboto"/>
                </a:endParaRPr>
              </a:p>
            </p:txBody>
          </p:sp>
          <p:cxnSp>
            <p:nvCxnSpPr>
              <p:cNvPr id="24" name="Google Shape;751;p34">
                <a:extLst>
                  <a:ext uri="{FF2B5EF4-FFF2-40B4-BE49-F238E27FC236}">
                    <a16:creationId xmlns:a16="http://schemas.microsoft.com/office/drawing/2014/main" id="{A9C2465C-6DE3-6D40-935B-C1FCAD0B16CD}"/>
                  </a:ext>
                </a:extLst>
              </p:cNvPr>
              <p:cNvCxnSpPr>
                <a:stCxn id="33" idx="2"/>
                <a:endCxn id="17" idx="0"/>
              </p:cNvCxnSpPr>
              <p:nvPr/>
            </p:nvCxnSpPr>
            <p:spPr>
              <a:xfrm>
                <a:off x="914720" y="1507375"/>
                <a:ext cx="176400" cy="4308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Google Shape;753;p34">
                <a:extLst>
                  <a:ext uri="{FF2B5EF4-FFF2-40B4-BE49-F238E27FC236}">
                    <a16:creationId xmlns:a16="http://schemas.microsoft.com/office/drawing/2014/main" id="{17DFF7EF-E758-E042-B2F1-DF9921722A9C}"/>
                  </a:ext>
                </a:extLst>
              </p:cNvPr>
              <p:cNvCxnSpPr>
                <a:stCxn id="33" idx="3"/>
                <a:endCxn id="19" idx="1"/>
              </p:cNvCxnSpPr>
              <p:nvPr/>
            </p:nvCxnSpPr>
            <p:spPr>
              <a:xfrm>
                <a:off x="1073420" y="1380925"/>
                <a:ext cx="708000"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Google Shape;754;p34">
                <a:extLst>
                  <a:ext uri="{FF2B5EF4-FFF2-40B4-BE49-F238E27FC236}">
                    <a16:creationId xmlns:a16="http://schemas.microsoft.com/office/drawing/2014/main" id="{12B0E78B-38D9-584E-9D8C-57567A316DBB}"/>
                  </a:ext>
                </a:extLst>
              </p:cNvPr>
              <p:cNvCxnSpPr>
                <a:stCxn id="18" idx="2"/>
                <a:endCxn id="19" idx="0"/>
              </p:cNvCxnSpPr>
              <p:nvPr/>
            </p:nvCxnSpPr>
            <p:spPr>
              <a:xfrm flipH="1">
                <a:off x="1940170" y="936200"/>
                <a:ext cx="24900" cy="3183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Google Shape;755;p34">
                <a:extLst>
                  <a:ext uri="{FF2B5EF4-FFF2-40B4-BE49-F238E27FC236}">
                    <a16:creationId xmlns:a16="http://schemas.microsoft.com/office/drawing/2014/main" id="{C1288571-D200-314E-BFA2-70237C604613}"/>
                  </a:ext>
                </a:extLst>
              </p:cNvPr>
              <p:cNvCxnSpPr>
                <a:stCxn id="18" idx="3"/>
                <a:endCxn id="21" idx="0"/>
              </p:cNvCxnSpPr>
              <p:nvPr/>
            </p:nvCxnSpPr>
            <p:spPr>
              <a:xfrm>
                <a:off x="2123770" y="809750"/>
                <a:ext cx="481500" cy="3744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Google Shape;756;p34">
                <a:extLst>
                  <a:ext uri="{FF2B5EF4-FFF2-40B4-BE49-F238E27FC236}">
                    <a16:creationId xmlns:a16="http://schemas.microsoft.com/office/drawing/2014/main" id="{05F8C1BA-67B1-C04B-95AA-DE520930A77B}"/>
                  </a:ext>
                </a:extLst>
              </p:cNvPr>
              <p:cNvCxnSpPr>
                <a:stCxn id="21" idx="2"/>
                <a:endCxn id="22" idx="0"/>
              </p:cNvCxnSpPr>
              <p:nvPr/>
            </p:nvCxnSpPr>
            <p:spPr>
              <a:xfrm>
                <a:off x="2605195" y="1437088"/>
                <a:ext cx="411900" cy="4041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Google Shape;757;p34">
                <a:extLst>
                  <a:ext uri="{FF2B5EF4-FFF2-40B4-BE49-F238E27FC236}">
                    <a16:creationId xmlns:a16="http://schemas.microsoft.com/office/drawing/2014/main" id="{81409A00-3285-4342-B8FE-DCCBE39E8950}"/>
                  </a:ext>
                </a:extLst>
              </p:cNvPr>
              <p:cNvCxnSpPr>
                <a:stCxn id="21" idx="2"/>
                <a:endCxn id="20" idx="3"/>
              </p:cNvCxnSpPr>
              <p:nvPr/>
            </p:nvCxnSpPr>
            <p:spPr>
              <a:xfrm flipH="1">
                <a:off x="2186095" y="1437088"/>
                <a:ext cx="419100" cy="555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Google Shape;758;p34">
                <a:extLst>
                  <a:ext uri="{FF2B5EF4-FFF2-40B4-BE49-F238E27FC236}">
                    <a16:creationId xmlns:a16="http://schemas.microsoft.com/office/drawing/2014/main" id="{05C843AF-1184-9648-9CBA-4982853C2237}"/>
                  </a:ext>
                </a:extLst>
              </p:cNvPr>
              <p:cNvCxnSpPr>
                <a:stCxn id="19" idx="2"/>
                <a:endCxn id="20" idx="0"/>
              </p:cNvCxnSpPr>
              <p:nvPr/>
            </p:nvCxnSpPr>
            <p:spPr>
              <a:xfrm>
                <a:off x="1940070" y="1507375"/>
                <a:ext cx="87300" cy="3582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Google Shape;759;p34">
                <a:extLst>
                  <a:ext uri="{FF2B5EF4-FFF2-40B4-BE49-F238E27FC236}">
                    <a16:creationId xmlns:a16="http://schemas.microsoft.com/office/drawing/2014/main" id="{41E9CD99-423A-9140-A0A2-D81C9728ADD7}"/>
                  </a:ext>
                </a:extLst>
              </p:cNvPr>
              <p:cNvCxnSpPr>
                <a:stCxn id="17" idx="3"/>
                <a:endCxn id="20" idx="1"/>
              </p:cNvCxnSpPr>
              <p:nvPr/>
            </p:nvCxnSpPr>
            <p:spPr>
              <a:xfrm rot="10800000" flipH="1">
                <a:off x="1249870" y="1992025"/>
                <a:ext cx="618900" cy="726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Google Shape;760;p34">
                <a:extLst>
                  <a:ext uri="{FF2B5EF4-FFF2-40B4-BE49-F238E27FC236}">
                    <a16:creationId xmlns:a16="http://schemas.microsoft.com/office/drawing/2014/main" id="{6778A6AB-996E-5A41-AD51-6F2602326E97}"/>
                  </a:ext>
                </a:extLst>
              </p:cNvPr>
              <p:cNvCxnSpPr>
                <a:stCxn id="20" idx="2"/>
                <a:endCxn id="23" idx="0"/>
              </p:cNvCxnSpPr>
              <p:nvPr/>
            </p:nvCxnSpPr>
            <p:spPr>
              <a:xfrm>
                <a:off x="2027345" y="2118463"/>
                <a:ext cx="76200" cy="2577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Google Shape;752;p34">
                <a:extLst>
                  <a:ext uri="{FF2B5EF4-FFF2-40B4-BE49-F238E27FC236}">
                    <a16:creationId xmlns:a16="http://schemas.microsoft.com/office/drawing/2014/main" id="{D8366903-208B-714D-BAFA-A141B9DA4AA1}"/>
                  </a:ext>
                </a:extLst>
              </p:cNvPr>
              <p:cNvSpPr/>
              <p:nvPr/>
            </p:nvSpPr>
            <p:spPr>
              <a:xfrm>
                <a:off x="756020" y="12544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0</a:t>
                </a:r>
                <a:endParaRPr sz="1600" b="1">
                  <a:solidFill>
                    <a:schemeClr val="accent1"/>
                  </a:solidFill>
                  <a:latin typeface="Calibri" panose="020F0502020204030204" pitchFamily="34" charset="0"/>
                  <a:cs typeface="Calibri" panose="020F0502020204030204" pitchFamily="34" charset="0"/>
                  <a:sym typeface="Roboto"/>
                </a:endParaRPr>
              </a:p>
            </p:txBody>
          </p:sp>
        </p:grpSp>
        <p:sp>
          <p:nvSpPr>
            <p:cNvPr id="74" name="Down Arrow 73">
              <a:extLst>
                <a:ext uri="{FF2B5EF4-FFF2-40B4-BE49-F238E27FC236}">
                  <a16:creationId xmlns:a16="http://schemas.microsoft.com/office/drawing/2014/main" id="{2915ED5E-6F6A-5E4B-B688-CB08A376B3D9}"/>
                </a:ext>
              </a:extLst>
            </p:cNvPr>
            <p:cNvSpPr/>
            <p:nvPr/>
          </p:nvSpPr>
          <p:spPr>
            <a:xfrm rot="16200000">
              <a:off x="12479949" y="1584983"/>
              <a:ext cx="680561" cy="119619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oogle Shape;743;p34">
              <a:extLst>
                <a:ext uri="{FF2B5EF4-FFF2-40B4-BE49-F238E27FC236}">
                  <a16:creationId xmlns:a16="http://schemas.microsoft.com/office/drawing/2014/main" id="{ABDC87EE-1294-6545-8C31-B5555F21158E}"/>
                </a:ext>
              </a:extLst>
            </p:cNvPr>
            <p:cNvGrpSpPr/>
            <p:nvPr/>
          </p:nvGrpSpPr>
          <p:grpSpPr>
            <a:xfrm>
              <a:off x="14037222" y="1315844"/>
              <a:ext cx="3125116" cy="1872304"/>
              <a:chOff x="756020" y="683300"/>
              <a:chExt cx="2419775" cy="1945738"/>
            </a:xfrm>
            <a:solidFill>
              <a:schemeClr val="accent2">
                <a:lumMod val="20000"/>
                <a:lumOff val="80000"/>
              </a:schemeClr>
            </a:solidFill>
          </p:grpSpPr>
          <p:sp>
            <p:nvSpPr>
              <p:cNvPr id="79" name="Google Shape;744;p34">
                <a:extLst>
                  <a:ext uri="{FF2B5EF4-FFF2-40B4-BE49-F238E27FC236}">
                    <a16:creationId xmlns:a16="http://schemas.microsoft.com/office/drawing/2014/main" id="{063C3331-7B68-044A-8CE2-0569CF9B1684}"/>
                  </a:ext>
                </a:extLst>
              </p:cNvPr>
              <p:cNvSpPr/>
              <p:nvPr/>
            </p:nvSpPr>
            <p:spPr>
              <a:xfrm>
                <a:off x="932470" y="19381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1</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80" name="Google Shape;745;p34">
                <a:extLst>
                  <a:ext uri="{FF2B5EF4-FFF2-40B4-BE49-F238E27FC236}">
                    <a16:creationId xmlns:a16="http://schemas.microsoft.com/office/drawing/2014/main" id="{82F302ED-5817-214E-BBD2-7AC3B1DD4B4B}"/>
                  </a:ext>
                </a:extLst>
              </p:cNvPr>
              <p:cNvSpPr/>
              <p:nvPr/>
            </p:nvSpPr>
            <p:spPr>
              <a:xfrm>
                <a:off x="1806370" y="683300"/>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2</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82" name="Google Shape;746;p34">
                <a:extLst>
                  <a:ext uri="{FF2B5EF4-FFF2-40B4-BE49-F238E27FC236}">
                    <a16:creationId xmlns:a16="http://schemas.microsoft.com/office/drawing/2014/main" id="{D12593E8-A989-6348-B834-07C424FDB8BC}"/>
                  </a:ext>
                </a:extLst>
              </p:cNvPr>
              <p:cNvSpPr/>
              <p:nvPr/>
            </p:nvSpPr>
            <p:spPr>
              <a:xfrm>
                <a:off x="1781370" y="12544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accent1"/>
                    </a:solidFill>
                    <a:latin typeface="Calibri" panose="020F0502020204030204" pitchFamily="34" charset="0"/>
                    <a:cs typeface="Calibri" panose="020F0502020204030204" pitchFamily="34" charset="0"/>
                    <a:sym typeface="Roboto"/>
                  </a:rPr>
                  <a:t>3</a:t>
                </a:r>
                <a:endParaRPr sz="1600" b="1" dirty="0">
                  <a:solidFill>
                    <a:schemeClr val="accent1"/>
                  </a:solidFill>
                  <a:latin typeface="Calibri" panose="020F0502020204030204" pitchFamily="34" charset="0"/>
                  <a:cs typeface="Calibri" panose="020F0502020204030204" pitchFamily="34" charset="0"/>
                  <a:sym typeface="Roboto"/>
                </a:endParaRPr>
              </a:p>
            </p:txBody>
          </p:sp>
          <p:sp>
            <p:nvSpPr>
              <p:cNvPr id="83" name="Google Shape;747;p34">
                <a:extLst>
                  <a:ext uri="{FF2B5EF4-FFF2-40B4-BE49-F238E27FC236}">
                    <a16:creationId xmlns:a16="http://schemas.microsoft.com/office/drawing/2014/main" id="{C1189841-CDC3-7249-A3B3-9FD0817FBAAE}"/>
                  </a:ext>
                </a:extLst>
              </p:cNvPr>
              <p:cNvSpPr/>
              <p:nvPr/>
            </p:nvSpPr>
            <p:spPr>
              <a:xfrm>
                <a:off x="1868645" y="1865563"/>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4</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84" name="Google Shape;748;p34">
                <a:extLst>
                  <a:ext uri="{FF2B5EF4-FFF2-40B4-BE49-F238E27FC236}">
                    <a16:creationId xmlns:a16="http://schemas.microsoft.com/office/drawing/2014/main" id="{C313E052-D204-7649-AC9A-02679C4D309F}"/>
                  </a:ext>
                </a:extLst>
              </p:cNvPr>
              <p:cNvSpPr/>
              <p:nvPr/>
            </p:nvSpPr>
            <p:spPr>
              <a:xfrm>
                <a:off x="2446495" y="1184188"/>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5</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85" name="Google Shape;749;p34">
                <a:extLst>
                  <a:ext uri="{FF2B5EF4-FFF2-40B4-BE49-F238E27FC236}">
                    <a16:creationId xmlns:a16="http://schemas.microsoft.com/office/drawing/2014/main" id="{8F94174B-8805-0A4F-AE54-693992DF468A}"/>
                  </a:ext>
                </a:extLst>
              </p:cNvPr>
              <p:cNvSpPr/>
              <p:nvPr/>
            </p:nvSpPr>
            <p:spPr>
              <a:xfrm>
                <a:off x="2858395" y="1841263"/>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6</a:t>
                </a:r>
                <a:endParaRPr sz="1600" b="1">
                  <a:solidFill>
                    <a:schemeClr val="accent1"/>
                  </a:solidFill>
                  <a:latin typeface="Calibri" panose="020F0502020204030204" pitchFamily="34" charset="0"/>
                  <a:cs typeface="Calibri" panose="020F0502020204030204" pitchFamily="34" charset="0"/>
                  <a:sym typeface="Roboto"/>
                </a:endParaRPr>
              </a:p>
            </p:txBody>
          </p:sp>
          <p:sp>
            <p:nvSpPr>
              <p:cNvPr id="86" name="Google Shape;750;p34">
                <a:extLst>
                  <a:ext uri="{FF2B5EF4-FFF2-40B4-BE49-F238E27FC236}">
                    <a16:creationId xmlns:a16="http://schemas.microsoft.com/office/drawing/2014/main" id="{97213292-9B0E-1C47-9363-94F570E48468}"/>
                  </a:ext>
                </a:extLst>
              </p:cNvPr>
              <p:cNvSpPr/>
              <p:nvPr/>
            </p:nvSpPr>
            <p:spPr>
              <a:xfrm>
                <a:off x="1944845" y="2376138"/>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7</a:t>
                </a:r>
                <a:endParaRPr sz="1600" b="1">
                  <a:solidFill>
                    <a:schemeClr val="accent1"/>
                  </a:solidFill>
                  <a:latin typeface="Calibri" panose="020F0502020204030204" pitchFamily="34" charset="0"/>
                  <a:cs typeface="Calibri" panose="020F0502020204030204" pitchFamily="34" charset="0"/>
                  <a:sym typeface="Roboto"/>
                </a:endParaRPr>
              </a:p>
            </p:txBody>
          </p:sp>
          <p:cxnSp>
            <p:nvCxnSpPr>
              <p:cNvPr id="87" name="Google Shape;751;p34">
                <a:extLst>
                  <a:ext uri="{FF2B5EF4-FFF2-40B4-BE49-F238E27FC236}">
                    <a16:creationId xmlns:a16="http://schemas.microsoft.com/office/drawing/2014/main" id="{B8AF6568-452F-094F-8863-CAA39F9D83DE}"/>
                  </a:ext>
                </a:extLst>
              </p:cNvPr>
              <p:cNvCxnSpPr>
                <a:stCxn id="96" idx="2"/>
                <a:endCxn id="79" idx="0"/>
              </p:cNvCxnSpPr>
              <p:nvPr/>
            </p:nvCxnSpPr>
            <p:spPr>
              <a:xfrm>
                <a:off x="914720" y="1507375"/>
                <a:ext cx="176400" cy="4308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Google Shape;753;p34">
                <a:extLst>
                  <a:ext uri="{FF2B5EF4-FFF2-40B4-BE49-F238E27FC236}">
                    <a16:creationId xmlns:a16="http://schemas.microsoft.com/office/drawing/2014/main" id="{72DBB14D-DCEB-9842-96D7-8E89B6F01C6B}"/>
                  </a:ext>
                </a:extLst>
              </p:cNvPr>
              <p:cNvCxnSpPr>
                <a:stCxn id="96" idx="3"/>
                <a:endCxn id="82" idx="1"/>
              </p:cNvCxnSpPr>
              <p:nvPr/>
            </p:nvCxnSpPr>
            <p:spPr>
              <a:xfrm>
                <a:off x="1073420" y="1380925"/>
                <a:ext cx="708000"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Google Shape;754;p34">
                <a:extLst>
                  <a:ext uri="{FF2B5EF4-FFF2-40B4-BE49-F238E27FC236}">
                    <a16:creationId xmlns:a16="http://schemas.microsoft.com/office/drawing/2014/main" id="{C9A45E60-D3ED-EC42-8A1D-D88A800AFA92}"/>
                  </a:ext>
                </a:extLst>
              </p:cNvPr>
              <p:cNvCxnSpPr>
                <a:stCxn id="80" idx="2"/>
                <a:endCxn id="82" idx="0"/>
              </p:cNvCxnSpPr>
              <p:nvPr/>
            </p:nvCxnSpPr>
            <p:spPr>
              <a:xfrm flipH="1">
                <a:off x="1940170" y="936200"/>
                <a:ext cx="24900" cy="3183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Google Shape;755;p34">
                <a:extLst>
                  <a:ext uri="{FF2B5EF4-FFF2-40B4-BE49-F238E27FC236}">
                    <a16:creationId xmlns:a16="http://schemas.microsoft.com/office/drawing/2014/main" id="{BC68E8D6-B64E-DA4D-BFE3-D45328332326}"/>
                  </a:ext>
                </a:extLst>
              </p:cNvPr>
              <p:cNvCxnSpPr>
                <a:stCxn id="80" idx="3"/>
                <a:endCxn id="84" idx="0"/>
              </p:cNvCxnSpPr>
              <p:nvPr/>
            </p:nvCxnSpPr>
            <p:spPr>
              <a:xfrm>
                <a:off x="2123770" y="809750"/>
                <a:ext cx="481500" cy="3744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Google Shape;756;p34">
                <a:extLst>
                  <a:ext uri="{FF2B5EF4-FFF2-40B4-BE49-F238E27FC236}">
                    <a16:creationId xmlns:a16="http://schemas.microsoft.com/office/drawing/2014/main" id="{FF6F6102-7324-474F-B0CC-4675589EFFC9}"/>
                  </a:ext>
                </a:extLst>
              </p:cNvPr>
              <p:cNvCxnSpPr>
                <a:stCxn id="84" idx="2"/>
                <a:endCxn id="85" idx="0"/>
              </p:cNvCxnSpPr>
              <p:nvPr/>
            </p:nvCxnSpPr>
            <p:spPr>
              <a:xfrm>
                <a:off x="2605195" y="1437088"/>
                <a:ext cx="411900" cy="4041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Google Shape;757;p34">
                <a:extLst>
                  <a:ext uri="{FF2B5EF4-FFF2-40B4-BE49-F238E27FC236}">
                    <a16:creationId xmlns:a16="http://schemas.microsoft.com/office/drawing/2014/main" id="{F3671AD5-FBDD-CF45-8FBA-38F202530BA7}"/>
                  </a:ext>
                </a:extLst>
              </p:cNvPr>
              <p:cNvCxnSpPr>
                <a:stCxn id="84" idx="2"/>
                <a:endCxn id="83" idx="3"/>
              </p:cNvCxnSpPr>
              <p:nvPr/>
            </p:nvCxnSpPr>
            <p:spPr>
              <a:xfrm flipH="1">
                <a:off x="2186095" y="1437088"/>
                <a:ext cx="419100" cy="555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Google Shape;758;p34">
                <a:extLst>
                  <a:ext uri="{FF2B5EF4-FFF2-40B4-BE49-F238E27FC236}">
                    <a16:creationId xmlns:a16="http://schemas.microsoft.com/office/drawing/2014/main" id="{328486A2-18FA-DC40-BEF0-E609C4847B73}"/>
                  </a:ext>
                </a:extLst>
              </p:cNvPr>
              <p:cNvCxnSpPr>
                <a:stCxn id="82" idx="2"/>
                <a:endCxn id="83" idx="0"/>
              </p:cNvCxnSpPr>
              <p:nvPr/>
            </p:nvCxnSpPr>
            <p:spPr>
              <a:xfrm>
                <a:off x="1940070" y="1507375"/>
                <a:ext cx="87300" cy="3582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Google Shape;759;p34">
                <a:extLst>
                  <a:ext uri="{FF2B5EF4-FFF2-40B4-BE49-F238E27FC236}">
                    <a16:creationId xmlns:a16="http://schemas.microsoft.com/office/drawing/2014/main" id="{E638CFFF-B610-F44F-9CF7-1DFAEC6228AB}"/>
                  </a:ext>
                </a:extLst>
              </p:cNvPr>
              <p:cNvCxnSpPr>
                <a:stCxn id="79" idx="3"/>
                <a:endCxn id="83" idx="1"/>
              </p:cNvCxnSpPr>
              <p:nvPr/>
            </p:nvCxnSpPr>
            <p:spPr>
              <a:xfrm rot="10800000" flipH="1">
                <a:off x="1249870" y="1992025"/>
                <a:ext cx="618900" cy="726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Google Shape;760;p34">
                <a:extLst>
                  <a:ext uri="{FF2B5EF4-FFF2-40B4-BE49-F238E27FC236}">
                    <a16:creationId xmlns:a16="http://schemas.microsoft.com/office/drawing/2014/main" id="{E68B8052-FB15-9B4D-BC68-558585A47021}"/>
                  </a:ext>
                </a:extLst>
              </p:cNvPr>
              <p:cNvCxnSpPr>
                <a:stCxn id="83" idx="2"/>
                <a:endCxn id="86" idx="0"/>
              </p:cNvCxnSpPr>
              <p:nvPr/>
            </p:nvCxnSpPr>
            <p:spPr>
              <a:xfrm>
                <a:off x="2027345" y="2118463"/>
                <a:ext cx="76200" cy="2577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Google Shape;752;p34">
                <a:extLst>
                  <a:ext uri="{FF2B5EF4-FFF2-40B4-BE49-F238E27FC236}">
                    <a16:creationId xmlns:a16="http://schemas.microsoft.com/office/drawing/2014/main" id="{EC7EBA14-FB96-8B4D-9BCA-C4E4790D9061}"/>
                  </a:ext>
                </a:extLst>
              </p:cNvPr>
              <p:cNvSpPr/>
              <p:nvPr/>
            </p:nvSpPr>
            <p:spPr>
              <a:xfrm>
                <a:off x="756020" y="1254475"/>
                <a:ext cx="317400" cy="252900"/>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b="1">
                    <a:solidFill>
                      <a:schemeClr val="accent1"/>
                    </a:solidFill>
                    <a:latin typeface="Calibri" panose="020F0502020204030204" pitchFamily="34" charset="0"/>
                    <a:cs typeface="Calibri" panose="020F0502020204030204" pitchFamily="34" charset="0"/>
                    <a:sym typeface="Roboto"/>
                  </a:rPr>
                  <a:t>0</a:t>
                </a:r>
                <a:endParaRPr sz="1600" b="1">
                  <a:solidFill>
                    <a:schemeClr val="accent1"/>
                  </a:solidFill>
                  <a:latin typeface="Calibri" panose="020F0502020204030204" pitchFamily="34" charset="0"/>
                  <a:cs typeface="Calibri" panose="020F0502020204030204" pitchFamily="34" charset="0"/>
                  <a:sym typeface="Roboto"/>
                </a:endParaRPr>
              </a:p>
            </p:txBody>
          </p:sp>
        </p:grpSp>
      </p:grpSp>
      <p:sp>
        <p:nvSpPr>
          <p:cNvPr id="5" name="Rectangle 4">
            <a:extLst>
              <a:ext uri="{FF2B5EF4-FFF2-40B4-BE49-F238E27FC236}">
                <a16:creationId xmlns:a16="http://schemas.microsoft.com/office/drawing/2014/main" id="{037993FC-3573-4946-B4CC-4EF4B215CB45}"/>
              </a:ext>
            </a:extLst>
          </p:cNvPr>
          <p:cNvSpPr/>
          <p:nvPr/>
        </p:nvSpPr>
        <p:spPr>
          <a:xfrm>
            <a:off x="0" y="224790"/>
            <a:ext cx="8129561" cy="6633210"/>
          </a:xfrm>
          <a:prstGeom prst="rect">
            <a:avLst/>
          </a:prstGeom>
          <a:gradFill>
            <a:gsLst>
              <a:gs pos="83000">
                <a:srgbClr val="FFFFFF"/>
              </a:gs>
              <a:gs pos="100000">
                <a:schemeClr val="bg1">
                  <a:alpha val="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39FC9-D81A-0942-A6D0-85DE135BD49C}"/>
              </a:ext>
            </a:extLst>
          </p:cNvPr>
          <p:cNvSpPr>
            <a:spLocks noGrp="1"/>
          </p:cNvSpPr>
          <p:nvPr>
            <p:ph type="title"/>
          </p:nvPr>
        </p:nvSpPr>
        <p:spPr/>
        <p:txBody>
          <a:bodyPr/>
          <a:lstStyle/>
          <a:p>
            <a:r>
              <a:rPr lang="en-US" dirty="0"/>
              <a:t>How To Perform Topo Sort?</a:t>
            </a:r>
          </a:p>
        </p:txBody>
      </p:sp>
      <p:sp>
        <p:nvSpPr>
          <p:cNvPr id="3" name="Content Placeholder 2">
            <a:extLst>
              <a:ext uri="{FF2B5EF4-FFF2-40B4-BE49-F238E27FC236}">
                <a16:creationId xmlns:a16="http://schemas.microsoft.com/office/drawing/2014/main" id="{62FA17CA-C83D-7F40-B145-084DE6FE4987}"/>
              </a:ext>
            </a:extLst>
          </p:cNvPr>
          <p:cNvSpPr>
            <a:spLocks noGrp="1"/>
          </p:cNvSpPr>
          <p:nvPr>
            <p:ph idx="1"/>
          </p:nvPr>
        </p:nvSpPr>
        <p:spPr>
          <a:xfrm>
            <a:off x="838200" y="1371601"/>
            <a:ext cx="6522150" cy="1058432"/>
          </a:xfrm>
        </p:spPr>
        <p:txBody>
          <a:bodyPr/>
          <a:lstStyle/>
          <a:p>
            <a:r>
              <a:rPr lang="en-US" dirty="0"/>
              <a:t>If we add a phantom “start” vertex pointing to other starts, we could use BFS!</a:t>
            </a:r>
          </a:p>
        </p:txBody>
      </p:sp>
      <p:grpSp>
        <p:nvGrpSpPr>
          <p:cNvPr id="11" name="Group 10">
            <a:extLst>
              <a:ext uri="{FF2B5EF4-FFF2-40B4-BE49-F238E27FC236}">
                <a16:creationId xmlns:a16="http://schemas.microsoft.com/office/drawing/2014/main" id="{3304E4E3-EA39-7442-A58C-EA8D5459FC55}"/>
              </a:ext>
            </a:extLst>
          </p:cNvPr>
          <p:cNvGrpSpPr/>
          <p:nvPr/>
        </p:nvGrpSpPr>
        <p:grpSpPr>
          <a:xfrm>
            <a:off x="8202642" y="1004480"/>
            <a:ext cx="1382559" cy="860982"/>
            <a:chOff x="8202642" y="1004480"/>
            <a:chExt cx="1382559" cy="860982"/>
          </a:xfrm>
        </p:grpSpPr>
        <p:sp>
          <p:nvSpPr>
            <p:cNvPr id="68" name="Google Shape;752;p34">
              <a:extLst>
                <a:ext uri="{FF2B5EF4-FFF2-40B4-BE49-F238E27FC236}">
                  <a16:creationId xmlns:a16="http://schemas.microsoft.com/office/drawing/2014/main" id="{0D95BF3F-EB39-9B4E-B5A0-3706E780A770}"/>
                </a:ext>
              </a:extLst>
            </p:cNvPr>
            <p:cNvSpPr/>
            <p:nvPr/>
          </p:nvSpPr>
          <p:spPr>
            <a:xfrm>
              <a:off x="8202642" y="1004480"/>
              <a:ext cx="622121" cy="369332"/>
            </a:xfrm>
            <a:prstGeom prst="rect">
              <a:avLst/>
            </a:prstGeom>
            <a:solidFill>
              <a:schemeClr val="bg1">
                <a:lumMod val="95000"/>
              </a:schemeClr>
            </a:solid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cxnSp>
          <p:nvCxnSpPr>
            <p:cNvPr id="97" name="Google Shape;753;p34">
              <a:extLst>
                <a:ext uri="{FF2B5EF4-FFF2-40B4-BE49-F238E27FC236}">
                  <a16:creationId xmlns:a16="http://schemas.microsoft.com/office/drawing/2014/main" id="{3F124651-02F3-3A45-9F39-B52CE2ACBE49}"/>
                </a:ext>
              </a:extLst>
            </p:cNvPr>
            <p:cNvCxnSpPr>
              <a:cxnSpLocks/>
              <a:stCxn id="68" idx="2"/>
              <a:endCxn id="33" idx="0"/>
            </p:cNvCxnSpPr>
            <p:nvPr/>
          </p:nvCxnSpPr>
          <p:spPr>
            <a:xfrm flipH="1">
              <a:off x="8433644" y="1373812"/>
              <a:ext cx="80059" cy="491650"/>
            </a:xfrm>
            <a:prstGeom prst="straightConnector1">
              <a:avLst/>
            </a:prstGeom>
            <a:ln w="28575">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Google Shape;753;p34">
              <a:extLst>
                <a:ext uri="{FF2B5EF4-FFF2-40B4-BE49-F238E27FC236}">
                  <a16:creationId xmlns:a16="http://schemas.microsoft.com/office/drawing/2014/main" id="{185CED9F-8323-F344-BF99-60D033F198B1}"/>
                </a:ext>
              </a:extLst>
            </p:cNvPr>
            <p:cNvCxnSpPr>
              <a:cxnSpLocks/>
              <a:stCxn id="68" idx="3"/>
              <a:endCxn id="18" idx="1"/>
            </p:cNvCxnSpPr>
            <p:nvPr/>
          </p:nvCxnSpPr>
          <p:spPr>
            <a:xfrm>
              <a:off x="8824763" y="1189146"/>
              <a:ext cx="760438" cy="248376"/>
            </a:xfrm>
            <a:prstGeom prst="straightConnector1">
              <a:avLst/>
            </a:prstGeom>
            <a:ln w="28575">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180977C-9EF3-F943-BEFF-03B5B55F712A}"/>
              </a:ext>
            </a:extLst>
          </p:cNvPr>
          <p:cNvGrpSpPr/>
          <p:nvPr/>
        </p:nvGrpSpPr>
        <p:grpSpPr>
          <a:xfrm>
            <a:off x="9474162" y="3678792"/>
            <a:ext cx="679231" cy="1142863"/>
            <a:chOff x="9474629" y="3467168"/>
            <a:chExt cx="679231" cy="1142863"/>
          </a:xfrm>
        </p:grpSpPr>
        <p:sp>
          <p:nvSpPr>
            <p:cNvPr id="73" name="Down Arrow 72">
              <a:extLst>
                <a:ext uri="{FF2B5EF4-FFF2-40B4-BE49-F238E27FC236}">
                  <a16:creationId xmlns:a16="http://schemas.microsoft.com/office/drawing/2014/main" id="{95FE7125-7798-EC41-9F6F-0D91A2EAAA0D}"/>
                </a:ext>
              </a:extLst>
            </p:cNvPr>
            <p:cNvSpPr/>
            <p:nvPr/>
          </p:nvSpPr>
          <p:spPr>
            <a:xfrm>
              <a:off x="9607948" y="3467168"/>
              <a:ext cx="412595" cy="1142863"/>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E5151BF-1C84-7F41-9900-7ACD5613E83F}"/>
                </a:ext>
              </a:extLst>
            </p:cNvPr>
            <p:cNvSpPr/>
            <p:nvPr/>
          </p:nvSpPr>
          <p:spPr>
            <a:xfrm>
              <a:off x="9474629" y="3687868"/>
              <a:ext cx="679231" cy="554367"/>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rPr>
                <a:t>BFS</a:t>
              </a:r>
            </a:p>
          </p:txBody>
        </p:sp>
      </p:grpSp>
      <p:sp>
        <p:nvSpPr>
          <p:cNvPr id="163" name="Rectangle 162">
            <a:extLst>
              <a:ext uri="{FF2B5EF4-FFF2-40B4-BE49-F238E27FC236}">
                <a16:creationId xmlns:a16="http://schemas.microsoft.com/office/drawing/2014/main" id="{DA19D617-E844-F241-891A-E22F2B4AA718}"/>
              </a:ext>
            </a:extLst>
          </p:cNvPr>
          <p:cNvSpPr/>
          <p:nvPr/>
        </p:nvSpPr>
        <p:spPr>
          <a:xfrm>
            <a:off x="8158445" y="1795352"/>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03DC6A9-EA36-1241-A281-708CDB95FE5D}"/>
              </a:ext>
            </a:extLst>
          </p:cNvPr>
          <p:cNvSpPr/>
          <p:nvPr/>
        </p:nvSpPr>
        <p:spPr>
          <a:xfrm>
            <a:off x="8389702" y="2458221"/>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95BFA51-8E38-AA44-960A-2255A596C395}"/>
              </a:ext>
            </a:extLst>
          </p:cNvPr>
          <p:cNvSpPr/>
          <p:nvPr/>
        </p:nvSpPr>
        <p:spPr>
          <a:xfrm>
            <a:off x="9486995" y="1798647"/>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AA6D8107-BC2E-8D45-BFEE-60E1E451ED86}"/>
              </a:ext>
            </a:extLst>
          </p:cNvPr>
          <p:cNvSpPr/>
          <p:nvPr/>
        </p:nvSpPr>
        <p:spPr>
          <a:xfrm>
            <a:off x="9598826" y="2378882"/>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BEFFFCA-CBD2-C040-8119-CA8719CC3EF1}"/>
              </a:ext>
            </a:extLst>
          </p:cNvPr>
          <p:cNvSpPr/>
          <p:nvPr/>
        </p:nvSpPr>
        <p:spPr>
          <a:xfrm>
            <a:off x="9691072" y="2882437"/>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94E4C008-1285-4849-94CC-13B3999952BE}"/>
              </a:ext>
            </a:extLst>
          </p:cNvPr>
          <p:cNvSpPr/>
          <p:nvPr/>
        </p:nvSpPr>
        <p:spPr>
          <a:xfrm>
            <a:off x="9518400" y="1242439"/>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C48A7302-6F51-D34C-914A-4E39953FF4B0}"/>
              </a:ext>
            </a:extLst>
          </p:cNvPr>
          <p:cNvSpPr/>
          <p:nvPr/>
        </p:nvSpPr>
        <p:spPr>
          <a:xfrm>
            <a:off x="10345114" y="1727701"/>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F7E82B0B-6131-E845-AD16-5305BA54E738}"/>
              </a:ext>
            </a:extLst>
          </p:cNvPr>
          <p:cNvSpPr/>
          <p:nvPr/>
        </p:nvSpPr>
        <p:spPr>
          <a:xfrm>
            <a:off x="10877082" y="2359940"/>
            <a:ext cx="540369" cy="3786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B731DED6-DCD9-CD42-9009-D564C272FE00}"/>
              </a:ext>
            </a:extLst>
          </p:cNvPr>
          <p:cNvSpPr/>
          <p:nvPr/>
        </p:nvSpPr>
        <p:spPr>
          <a:xfrm>
            <a:off x="8128864" y="934642"/>
            <a:ext cx="767683" cy="51521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F82E3CC-CA8C-2245-9FF0-09160E4C3403}"/>
              </a:ext>
            </a:extLst>
          </p:cNvPr>
          <p:cNvSpPr/>
          <p:nvPr/>
        </p:nvSpPr>
        <p:spPr>
          <a:xfrm>
            <a:off x="1439141" y="5212417"/>
            <a:ext cx="5185316" cy="1026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Sweet sweet victory </a:t>
            </a:r>
            <a:r>
              <a:rPr lang="en-US" dirty="0"/>
              <a:t>😎</a:t>
            </a:r>
            <a:endParaRPr lang="en-US" dirty="0">
              <a:hlinkClick r:id="rId3"/>
            </a:endParaRPr>
          </a:p>
        </p:txBody>
      </p:sp>
      <p:grpSp>
        <p:nvGrpSpPr>
          <p:cNvPr id="57" name="Group 56">
            <a:extLst>
              <a:ext uri="{FF2B5EF4-FFF2-40B4-BE49-F238E27FC236}">
                <a16:creationId xmlns:a16="http://schemas.microsoft.com/office/drawing/2014/main" id="{BAE45B12-4CD3-7044-864B-6F48C7406B7E}"/>
              </a:ext>
            </a:extLst>
          </p:cNvPr>
          <p:cNvGrpSpPr/>
          <p:nvPr/>
        </p:nvGrpSpPr>
        <p:grpSpPr>
          <a:xfrm>
            <a:off x="1439141" y="2875321"/>
            <a:ext cx="5185316" cy="2262486"/>
            <a:chOff x="1439141" y="2875321"/>
            <a:chExt cx="5185316" cy="2262486"/>
          </a:xfrm>
        </p:grpSpPr>
        <p:sp>
          <p:nvSpPr>
            <p:cNvPr id="42" name="Rectangle 41">
              <a:extLst>
                <a:ext uri="{FF2B5EF4-FFF2-40B4-BE49-F238E27FC236}">
                  <a16:creationId xmlns:a16="http://schemas.microsoft.com/office/drawing/2014/main" id="{AD18D255-6942-9F45-BDAA-C3F3806306B2}"/>
                </a:ext>
              </a:extLst>
            </p:cNvPr>
            <p:cNvSpPr/>
            <p:nvPr/>
          </p:nvSpPr>
          <p:spPr>
            <a:xfrm>
              <a:off x="1439141" y="2875321"/>
              <a:ext cx="5185316" cy="2262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4" name="TextBox 43">
              <a:extLst>
                <a:ext uri="{FF2B5EF4-FFF2-40B4-BE49-F238E27FC236}">
                  <a16:creationId xmlns:a16="http://schemas.microsoft.com/office/drawing/2014/main" id="{7CC8A0B8-69C7-1B4C-A039-12D92DC7E94B}"/>
                </a:ext>
              </a:extLst>
            </p:cNvPr>
            <p:cNvSpPr txBox="1"/>
            <p:nvPr/>
          </p:nvSpPr>
          <p:spPr>
            <a:xfrm>
              <a:off x="1971623" y="3755335"/>
              <a:ext cx="4451806" cy="1200329"/>
            </a:xfrm>
            <a:prstGeom prst="rect">
              <a:avLst/>
            </a:prstGeom>
            <a:noFill/>
          </p:spPr>
          <p:txBody>
            <a:bodyPr wrap="square" rtlCol="0">
              <a:spAutoFit/>
            </a:bodyPr>
            <a:lstStyle/>
            <a:p>
              <a:r>
                <a:rPr lang="en-US" sz="2400" b="1" dirty="0">
                  <a:solidFill>
                    <a:schemeClr val="bg1"/>
                  </a:solidFill>
                </a:rPr>
                <a:t>Reduce</a:t>
              </a:r>
              <a:r>
                <a:rPr lang="en-US" sz="2400" dirty="0">
                  <a:solidFill>
                    <a:schemeClr val="bg1"/>
                  </a:solidFill>
                </a:rPr>
                <a:t> topo sort to BFS by modifying graph, running BFS, then modifying output back</a:t>
              </a:r>
            </a:p>
          </p:txBody>
        </p:sp>
        <p:sp>
          <p:nvSpPr>
            <p:cNvPr id="45" name="TextBox 44">
              <a:extLst>
                <a:ext uri="{FF2B5EF4-FFF2-40B4-BE49-F238E27FC236}">
                  <a16:creationId xmlns:a16="http://schemas.microsoft.com/office/drawing/2014/main" id="{97D4B680-2210-1445-A5B2-1A356E5E32D3}"/>
                </a:ext>
              </a:extLst>
            </p:cNvPr>
            <p:cNvSpPr txBox="1"/>
            <p:nvPr/>
          </p:nvSpPr>
          <p:spPr>
            <a:xfrm>
              <a:off x="2455847" y="2990410"/>
              <a:ext cx="2448363" cy="400110"/>
            </a:xfrm>
            <a:prstGeom prst="rect">
              <a:avLst/>
            </a:prstGeom>
            <a:noFill/>
          </p:spPr>
          <p:txBody>
            <a:bodyPr wrap="none" rtlCol="0">
              <a:spAutoFit/>
            </a:bodyPr>
            <a:lstStyle/>
            <a:p>
              <a:r>
                <a:rPr lang="en-US" sz="2000" b="1" dirty="0">
                  <a:solidFill>
                    <a:schemeClr val="bg1"/>
                  </a:solidFill>
                </a:rPr>
                <a:t>Performing Topo Sort</a:t>
              </a:r>
            </a:p>
          </p:txBody>
        </p:sp>
      </p:grpSp>
    </p:spTree>
    <p:extLst>
      <p:ext uri="{BB962C8B-B14F-4D97-AF65-F5344CB8AC3E}">
        <p14:creationId xmlns:p14="http://schemas.microsoft.com/office/powerpoint/2010/main" val="18697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7.40741E-7 L -0.47618 -7.40741E-7 " pathEditMode="relative" rAng="0" ptsTypes="AA">
                                      <p:cBhvr>
                                        <p:cTn id="6" dur="2000" fill="hold"/>
                                        <p:tgtEl>
                                          <p:spTgt spid="6"/>
                                        </p:tgtEl>
                                        <p:attrNameLst>
                                          <p:attrName>ppt_x</p:attrName>
                                          <p:attrName>ppt_y</p:attrName>
                                        </p:attrNameLst>
                                      </p:cBhvr>
                                      <p:rCtr x="-23815" y="0"/>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500"/>
                                        <p:tgtEl>
                                          <p:spTgt spid="1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fade">
                                      <p:cBhvr>
                                        <p:cTn id="25" dur="500"/>
                                        <p:tgtEl>
                                          <p:spTgt spid="18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fade">
                                      <p:cBhvr>
                                        <p:cTn id="29" dur="500"/>
                                        <p:tgtEl>
                                          <p:spTgt spid="1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fade">
                                      <p:cBhvr>
                                        <p:cTn id="32" dur="500"/>
                                        <p:tgtEl>
                                          <p:spTgt spid="16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fade">
                                      <p:cBhvr>
                                        <p:cTn id="36" dur="500"/>
                                        <p:tgtEl>
                                          <p:spTgt spid="1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animEffect transition="in" filter="fade">
                                      <p:cBhvr>
                                        <p:cTn id="39" dur="500"/>
                                        <p:tgtEl>
                                          <p:spTgt spid="169"/>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fade">
                                      <p:cBhvr>
                                        <p:cTn id="46" dur="500"/>
                                        <p:tgtEl>
                                          <p:spTgt spid="164"/>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fade">
                                      <p:cBhvr>
                                        <p:cTn id="53" dur="500"/>
                                        <p:tgtEl>
                                          <p:spTgt spid="165"/>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73"/>
                                        </p:tgtEl>
                                        <p:attrNameLst>
                                          <p:attrName>style.visibility</p:attrName>
                                        </p:attrNameLst>
                                      </p:cBhvr>
                                      <p:to>
                                        <p:strVal val="visible"/>
                                      </p:to>
                                    </p:set>
                                    <p:animEffect transition="in" filter="fade">
                                      <p:cBhvr>
                                        <p:cTn id="57" dur="500"/>
                                        <p:tgtEl>
                                          <p:spTgt spid="17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0"/>
                                        </p:tgtEl>
                                        <p:attrNameLst>
                                          <p:attrName>style.visibility</p:attrName>
                                        </p:attrNameLst>
                                      </p:cBhvr>
                                      <p:to>
                                        <p:strVal val="visible"/>
                                      </p:to>
                                    </p:set>
                                    <p:animEffect transition="in" filter="fade">
                                      <p:cBhvr>
                                        <p:cTn id="60" dur="500"/>
                                        <p:tgtEl>
                                          <p:spTgt spid="170"/>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fade">
                                      <p:cBhvr>
                                        <p:cTn id="64" dur="500"/>
                                        <p:tgtEl>
                                          <p:spTgt spid="1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fade">
                                      <p:cBhvr>
                                        <p:cTn id="67" dur="500"/>
                                        <p:tgtEl>
                                          <p:spTgt spid="166"/>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74"/>
                                        </p:tgtEl>
                                        <p:attrNameLst>
                                          <p:attrName>style.visibility</p:attrName>
                                        </p:attrNameLst>
                                      </p:cBhvr>
                                      <p:to>
                                        <p:strVal val="visible"/>
                                      </p:to>
                                    </p:set>
                                    <p:animEffect transition="in" filter="fade">
                                      <p:cBhvr>
                                        <p:cTn id="71" dur="500"/>
                                        <p:tgtEl>
                                          <p:spTgt spid="1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1"/>
                                        </p:tgtEl>
                                        <p:attrNameLst>
                                          <p:attrName>style.visibility</p:attrName>
                                        </p:attrNameLst>
                                      </p:cBhvr>
                                      <p:to>
                                        <p:strVal val="visible"/>
                                      </p:to>
                                    </p:set>
                                    <p:animEffect transition="in" filter="fade">
                                      <p:cBhvr>
                                        <p:cTn id="74" dur="500"/>
                                        <p:tgtEl>
                                          <p:spTgt spid="171"/>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162"/>
                                        </p:tgtEl>
                                        <p:attrNameLst>
                                          <p:attrName>style.visibility</p:attrName>
                                        </p:attrNameLst>
                                      </p:cBhvr>
                                      <p:to>
                                        <p:strVal val="visible"/>
                                      </p:to>
                                    </p:set>
                                    <p:animEffect transition="in" filter="fade">
                                      <p:cBhvr>
                                        <p:cTn id="78" dur="500"/>
                                        <p:tgtEl>
                                          <p:spTgt spid="16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fade">
                                      <p:cBhvr>
                                        <p:cTn id="81" dur="500"/>
                                        <p:tgtEl>
                                          <p:spTgt spid="167"/>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246"/>
                                        </p:tgtEl>
                                        <p:attrNameLst>
                                          <p:attrName>style.visibility</p:attrName>
                                        </p:attrNameLst>
                                      </p:cBhvr>
                                      <p:to>
                                        <p:strVal val="visible"/>
                                      </p:to>
                                    </p:set>
                                    <p:animEffect transition="in" filter="fade">
                                      <p:cBhvr>
                                        <p:cTn id="85" dur="500"/>
                                        <p:tgtEl>
                                          <p:spTgt spid="2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93"/>
                                        </p:tgtEl>
                                        <p:attrNameLst>
                                          <p:attrName>style.visibility</p:attrName>
                                        </p:attrNameLst>
                                      </p:cBhvr>
                                      <p:to>
                                        <p:strVal val="visible"/>
                                      </p:to>
                                    </p:set>
                                    <p:animEffect transition="in" filter="fade">
                                      <p:cBhvr>
                                        <p:cTn id="90" dur="500"/>
                                        <p:tgtEl>
                                          <p:spTgt spid="293"/>
                                        </p:tgtEl>
                                      </p:cBhvr>
                                    </p:animEffect>
                                  </p:childTnLst>
                                </p:cTn>
                              </p:par>
                            </p:childTnLst>
                          </p:cTn>
                        </p:par>
                        <p:par>
                          <p:cTn id="91" fill="hold">
                            <p:stCondLst>
                              <p:cond delay="500"/>
                            </p:stCondLst>
                            <p:childTnLst>
                              <p:par>
                                <p:cTn id="92" presetID="42" presetClass="path" presetSubtype="0" accel="50000" decel="50000" fill="hold" nodeType="afterEffect">
                                  <p:stCondLst>
                                    <p:cond delay="0"/>
                                  </p:stCondLst>
                                  <p:childTnLst>
                                    <p:animMotion origin="layout" path="M 2.70833E-6 4.81481E-6 L 0.50989 -0.00024 " pathEditMode="relative" rAng="0" ptsTypes="AA">
                                      <p:cBhvr>
                                        <p:cTn id="93" dur="2000" fill="hold"/>
                                        <p:tgtEl>
                                          <p:spTgt spid="293"/>
                                        </p:tgtEl>
                                        <p:attrNameLst>
                                          <p:attrName>ppt_x</p:attrName>
                                          <p:attrName>ppt_y</p:attrName>
                                        </p:attrNameLst>
                                      </p:cBhvr>
                                      <p:rCtr x="25495" y="-23"/>
                                    </p:animMotion>
                                  </p:childTnLst>
                                </p:cTn>
                              </p:par>
                              <p:par>
                                <p:cTn id="94" presetID="42" presetClass="path" presetSubtype="0" accel="50000" decel="50000" fill="hold" nodeType="withEffect">
                                  <p:stCondLst>
                                    <p:cond delay="0"/>
                                  </p:stCondLst>
                                  <p:childTnLst>
                                    <p:animMotion origin="layout" path="M -0.47618 -7.40741E-7 L 4.375E-6 -7.40741E-7 " pathEditMode="relative" rAng="0" ptsTypes="AA">
                                      <p:cBhvr>
                                        <p:cTn id="95" dur="2000" fill="hold"/>
                                        <p:tgtEl>
                                          <p:spTgt spid="6"/>
                                        </p:tgtEl>
                                        <p:attrNameLst>
                                          <p:attrName>ppt_x</p:attrName>
                                          <p:attrName>ppt_y</p:attrName>
                                        </p:attrNameLst>
                                      </p:cBhvr>
                                      <p:rCtr x="23789" y="0"/>
                                    </p:animMotion>
                                  </p:childTnLst>
                                </p:cTn>
                              </p:par>
                              <p:par>
                                <p:cTn id="96" presetID="42" presetClass="path" presetSubtype="0" accel="50000" decel="50000" fill="hold" nodeType="withEffect">
                                  <p:stCondLst>
                                    <p:cond delay="0"/>
                                  </p:stCondLst>
                                  <p:childTnLst>
                                    <p:animMotion origin="layout" path="M 2.08333E-6 4.07407E-6 L 0.43164 0.00115 " pathEditMode="relative" rAng="0" ptsTypes="AA">
                                      <p:cBhvr>
                                        <p:cTn id="97" dur="2000" fill="hold"/>
                                        <p:tgtEl>
                                          <p:spTgt spid="12"/>
                                        </p:tgtEl>
                                        <p:attrNameLst>
                                          <p:attrName>ppt_x</p:attrName>
                                          <p:attrName>ppt_y</p:attrName>
                                        </p:attrNameLst>
                                      </p:cBhvr>
                                      <p:rCtr x="21576" y="46"/>
                                    </p:animMotion>
                                  </p:childTnLst>
                                </p:cTn>
                              </p:par>
                              <p:par>
                                <p:cTn id="98" presetID="10" presetClass="exit" presetSubtype="0" fill="hold" grpId="1" nodeType="withEffect">
                                  <p:stCondLst>
                                    <p:cond delay="0"/>
                                  </p:stCondLst>
                                  <p:childTnLst>
                                    <p:animEffect transition="out" filter="fade">
                                      <p:cBhvr>
                                        <p:cTn id="99" dur="500"/>
                                        <p:tgtEl>
                                          <p:spTgt spid="186"/>
                                        </p:tgtEl>
                                      </p:cBhvr>
                                    </p:animEffect>
                                    <p:set>
                                      <p:cBhvr>
                                        <p:cTn id="100" dur="1" fill="hold">
                                          <p:stCondLst>
                                            <p:cond delay="499"/>
                                          </p:stCondLst>
                                        </p:cTn>
                                        <p:tgtEl>
                                          <p:spTgt spid="18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63"/>
                                        </p:tgtEl>
                                      </p:cBhvr>
                                    </p:animEffect>
                                    <p:set>
                                      <p:cBhvr>
                                        <p:cTn id="106" dur="1" fill="hold">
                                          <p:stCondLst>
                                            <p:cond delay="499"/>
                                          </p:stCondLst>
                                        </p:cTn>
                                        <p:tgtEl>
                                          <p:spTgt spid="16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64"/>
                                        </p:tgtEl>
                                      </p:cBhvr>
                                    </p:animEffect>
                                    <p:set>
                                      <p:cBhvr>
                                        <p:cTn id="109" dur="1" fill="hold">
                                          <p:stCondLst>
                                            <p:cond delay="499"/>
                                          </p:stCondLst>
                                        </p:cTn>
                                        <p:tgtEl>
                                          <p:spTgt spid="16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69"/>
                                        </p:tgtEl>
                                      </p:cBhvr>
                                    </p:animEffect>
                                    <p:set>
                                      <p:cBhvr>
                                        <p:cTn id="112" dur="1" fill="hold">
                                          <p:stCondLst>
                                            <p:cond delay="499"/>
                                          </p:stCondLst>
                                        </p:cTn>
                                        <p:tgtEl>
                                          <p:spTgt spid="16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65"/>
                                        </p:tgtEl>
                                      </p:cBhvr>
                                    </p:animEffect>
                                    <p:set>
                                      <p:cBhvr>
                                        <p:cTn id="115" dur="1" fill="hold">
                                          <p:stCondLst>
                                            <p:cond delay="499"/>
                                          </p:stCondLst>
                                        </p:cTn>
                                        <p:tgtEl>
                                          <p:spTgt spid="16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70"/>
                                        </p:tgtEl>
                                      </p:cBhvr>
                                    </p:animEffect>
                                    <p:set>
                                      <p:cBhvr>
                                        <p:cTn id="118" dur="1" fill="hold">
                                          <p:stCondLst>
                                            <p:cond delay="499"/>
                                          </p:stCondLst>
                                        </p:cTn>
                                        <p:tgtEl>
                                          <p:spTgt spid="17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71"/>
                                        </p:tgtEl>
                                      </p:cBhvr>
                                    </p:animEffect>
                                    <p:set>
                                      <p:cBhvr>
                                        <p:cTn id="121" dur="1" fill="hold">
                                          <p:stCondLst>
                                            <p:cond delay="499"/>
                                          </p:stCondLst>
                                        </p:cTn>
                                        <p:tgtEl>
                                          <p:spTgt spid="17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6"/>
                                        </p:tgtEl>
                                      </p:cBhvr>
                                    </p:animEffect>
                                    <p:set>
                                      <p:cBhvr>
                                        <p:cTn id="124" dur="1" fill="hold">
                                          <p:stCondLst>
                                            <p:cond delay="499"/>
                                          </p:stCondLst>
                                        </p:cTn>
                                        <p:tgtEl>
                                          <p:spTgt spid="16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67"/>
                                        </p:tgtEl>
                                      </p:cBhvr>
                                    </p:animEffect>
                                    <p:set>
                                      <p:cBhvr>
                                        <p:cTn id="127" dur="1" fill="hold">
                                          <p:stCondLst>
                                            <p:cond delay="499"/>
                                          </p:stCondLst>
                                        </p:cTn>
                                        <p:tgtEl>
                                          <p:spTgt spid="16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anim calcmode="lin" valueType="num">
                                      <p:cBhvr>
                                        <p:cTn id="133" dur="2000" fill="hold"/>
                                        <p:tgtEl>
                                          <p:spTgt spid="46"/>
                                        </p:tgtEl>
                                        <p:attrNameLst>
                                          <p:attrName>ppt_x</p:attrName>
                                        </p:attrNameLst>
                                      </p:cBhvr>
                                      <p:tavLst>
                                        <p:tav tm="0">
                                          <p:val>
                                            <p:strVal val="#ppt_x"/>
                                          </p:val>
                                        </p:tav>
                                        <p:tav tm="100000">
                                          <p:val>
                                            <p:strVal val="#ppt_x"/>
                                          </p:val>
                                        </p:tav>
                                      </p:tavLst>
                                    </p:anim>
                                    <p:anim calcmode="lin" valueType="num">
                                      <p:cBhvr>
                                        <p:cTn id="134" dur="2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animBg="1"/>
      <p:bldP spid="161" grpId="0" animBg="1"/>
      <p:bldP spid="162" grpId="0" animBg="1"/>
      <p:bldP spid="172" grpId="0" animBg="1"/>
      <p:bldP spid="173" grpId="0" animBg="1"/>
      <p:bldP spid="174" grpId="0" animBg="1"/>
      <p:bldP spid="187" grpId="0"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9" grpId="0" animBg="1"/>
      <p:bldP spid="169" grpId="1" animBg="1"/>
      <p:bldP spid="170" grpId="0" animBg="1"/>
      <p:bldP spid="170" grpId="1" animBg="1"/>
      <p:bldP spid="171" grpId="0" animBg="1"/>
      <p:bldP spid="171" grpId="1" animBg="1"/>
      <p:bldP spid="186" grpId="0" animBg="1"/>
      <p:bldP spid="186" grpId="1"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E3CD-CA14-F949-8E99-3BF6BD60B68F}"/>
              </a:ext>
            </a:extLst>
          </p:cNvPr>
          <p:cNvSpPr>
            <a:spLocks noGrp="1"/>
          </p:cNvSpPr>
          <p:nvPr>
            <p:ph type="title"/>
          </p:nvPr>
        </p:nvSpPr>
        <p:spPr/>
        <p:txBody>
          <a:bodyPr/>
          <a:lstStyle/>
          <a:p>
            <a:r>
              <a:rPr lang="en-US" dirty="0"/>
              <a:t>Checking for Duplicates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4FF0EE-487F-C34F-B78D-4E38A6530B31}"/>
                  </a:ext>
                </a:extLst>
              </p:cNvPr>
              <p:cNvSpPr>
                <a:spLocks noGrp="1"/>
              </p:cNvSpPr>
              <p:nvPr>
                <p:ph idx="1"/>
              </p:nvPr>
            </p:nvSpPr>
            <p:spPr/>
            <p:txBody>
              <a:bodyPr/>
              <a:lstStyle/>
              <a:p>
                <a:r>
                  <a:rPr lang="en-US" dirty="0"/>
                  <a:t>Problem: We want to determine whether an array contains duplicate elements.</a:t>
                </a:r>
              </a:p>
              <a:p>
                <a:endParaRPr lang="en-US" dirty="0"/>
              </a:p>
              <a:p>
                <a:r>
                  <a:rPr lang="en-US" dirty="0"/>
                  <a:t>Initial idea: Compare every element to every other element!</a:t>
                </a:r>
              </a:p>
              <a:p>
                <a:pPr lvl="1"/>
                <a:r>
                  <a:rPr lang="en-US" dirty="0"/>
                  <a:t>Runtime: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0" smtClean="0">
                        <a:latin typeface="Cambria Math" panose="02040503050406030204" pitchFamily="18" charset="0"/>
                        <a:ea typeface="Cambria Math" panose="02040503050406030204" pitchFamily="18" charset="0"/>
                      </a:rPr>
                      <m:t>)</m:t>
                    </m:r>
                  </m:oMath>
                </a14:m>
                <a:endParaRPr lang="en-US" dirty="0"/>
              </a:p>
              <a:p>
                <a:pPr lvl="1"/>
                <a:endParaRPr lang="en-US" dirty="0"/>
              </a:p>
              <a:p>
                <a:endParaRPr lang="en-US" dirty="0"/>
              </a:p>
              <a:p>
                <a:endParaRPr lang="en-US" dirty="0"/>
              </a:p>
              <a:p>
                <a:endParaRPr lang="en-US" dirty="0"/>
              </a:p>
              <a:p>
                <a:r>
                  <a:rPr lang="en-US" dirty="0"/>
                  <a:t>Could we do better?</a:t>
                </a:r>
              </a:p>
            </p:txBody>
          </p:sp>
        </mc:Choice>
        <mc:Fallback xmlns="">
          <p:sp>
            <p:nvSpPr>
              <p:cNvPr id="3" name="Content Placeholder 2">
                <a:extLst>
                  <a:ext uri="{FF2B5EF4-FFF2-40B4-BE49-F238E27FC236}">
                    <a16:creationId xmlns:a16="http://schemas.microsoft.com/office/drawing/2014/main" id="{1F4FF0EE-487F-C34F-B78D-4E38A6530B31}"/>
                  </a:ext>
                </a:extLst>
              </p:cNvPr>
              <p:cNvSpPr>
                <a:spLocks noGrp="1" noRot="1" noChangeAspect="1" noMove="1" noResize="1" noEditPoints="1" noAdjustHandles="1" noChangeArrowheads="1" noChangeShapeType="1" noTextEdit="1"/>
              </p:cNvSpPr>
              <p:nvPr>
                <p:ph idx="1"/>
              </p:nvPr>
            </p:nvSpPr>
            <p:spPr>
              <a:blipFill>
                <a:blip r:embed="rId3"/>
                <a:stretch>
                  <a:fillRect l="-1087" t="-2381" b="-158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A2B64C0-70D4-F648-9CAA-9DFE6D942478}"/>
              </a:ext>
            </a:extLst>
          </p:cNvPr>
          <p:cNvSpPr txBox="1"/>
          <p:nvPr/>
        </p:nvSpPr>
        <p:spPr>
          <a:xfrm>
            <a:off x="7253824" y="3679901"/>
            <a:ext cx="4458272" cy="1600438"/>
          </a:xfrm>
          <a:prstGeom prst="rect">
            <a:avLst/>
          </a:prstGeom>
          <a:noFill/>
          <a:ln>
            <a:solidFill>
              <a:srgbClr val="4C3282"/>
            </a:solidFill>
          </a:ln>
        </p:spPr>
        <p:txBody>
          <a:bodyPr wrap="none" rtlCol="0">
            <a:spAutoFit/>
          </a:bodyPr>
          <a:lstStyle/>
          <a:p>
            <a:r>
              <a:rPr lang="en-US" sz="1400" b="1" dirty="0" err="1">
                <a:latin typeface="Consolas" panose="020B0609020204030204" pitchFamily="49" charset="0"/>
                <a:cs typeface="Consolas" panose="020B0609020204030204" pitchFamily="49" charset="0"/>
              </a:rPr>
              <a:t>containsDuplicates</a:t>
            </a:r>
            <a:r>
              <a:rPr lang="en-US" sz="1400" dirty="0">
                <a:latin typeface="Consolas" panose="020B0609020204030204" pitchFamily="49" charset="0"/>
                <a:cs typeface="Consolas" panose="020B0609020204030204" pitchFamily="49" charset="0"/>
              </a:rPr>
              <a:t>(array) {</a:t>
            </a:r>
          </a:p>
          <a:p>
            <a:r>
              <a:rPr lang="en-US" sz="1400" dirty="0">
                <a:latin typeface="Consolas" panose="020B0609020204030204" pitchFamily="49" charset="0"/>
                <a:cs typeface="Consolas" panose="020B0609020204030204" pitchFamily="49" charset="0"/>
              </a:rPr>
              <a:t>  </a:t>
            </a:r>
            <a:r>
              <a:rPr lang="en-US" sz="1400" dirty="0">
                <a:solidFill>
                  <a:schemeClr val="accent2"/>
                </a:solidFill>
                <a:latin typeface="Consolas" panose="020B0609020204030204" pitchFamily="49" charset="0"/>
                <a:cs typeface="Consolas" panose="020B0609020204030204" pitchFamily="49" charset="0"/>
              </a:rPr>
              <a:t>for</a:t>
            </a:r>
            <a:r>
              <a:rPr lang="en-US" sz="1400" dirty="0">
                <a:latin typeface="Consolas" panose="020B0609020204030204" pitchFamily="49" charset="0"/>
                <a:cs typeface="Consolas" panose="020B0609020204030204" pitchFamily="49" charset="0"/>
              </a:rPr>
              <a:t> (</a:t>
            </a:r>
            <a:r>
              <a:rPr lang="en-US" sz="1400" dirty="0">
                <a:solidFill>
                  <a:schemeClr val="accent3"/>
                </a:solidFill>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 </a:t>
            </a:r>
            <a:r>
              <a:rPr lang="en-US" sz="1400" dirty="0">
                <a:solidFill>
                  <a:schemeClr val="accent5"/>
                </a:solidFill>
                <a:latin typeface="Consolas" panose="020B0609020204030204" pitchFamily="49" charset="0"/>
                <a:cs typeface="Consolas" panose="020B0609020204030204" pitchFamily="49" charset="0"/>
              </a:rPr>
              <a:t>0</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&lt; </a:t>
            </a:r>
            <a:r>
              <a:rPr lang="en-US" sz="1400" dirty="0" err="1">
                <a:latin typeface="Consolas" panose="020B0609020204030204" pitchFamily="49" charset="0"/>
                <a:cs typeface="Consolas" panose="020B0609020204030204" pitchFamily="49" charset="0"/>
              </a:rPr>
              <a:t>array.length</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a:solidFill>
                  <a:schemeClr val="accent2"/>
                </a:solidFill>
                <a:latin typeface="Consolas" panose="020B0609020204030204" pitchFamily="49" charset="0"/>
                <a:cs typeface="Consolas" panose="020B0609020204030204" pitchFamily="49" charset="0"/>
              </a:rPr>
              <a:t>for</a:t>
            </a:r>
            <a:r>
              <a:rPr lang="en-US" sz="1400" dirty="0">
                <a:latin typeface="Consolas" panose="020B0609020204030204" pitchFamily="49" charset="0"/>
                <a:cs typeface="Consolas" panose="020B0609020204030204" pitchFamily="49" charset="0"/>
              </a:rPr>
              <a:t> (</a:t>
            </a:r>
            <a:r>
              <a:rPr lang="en-US" sz="1400" dirty="0">
                <a:solidFill>
                  <a:schemeClr val="accent3"/>
                </a:solidFill>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j =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j &lt; </a:t>
            </a:r>
            <a:r>
              <a:rPr lang="en-US" sz="1400" dirty="0" err="1">
                <a:latin typeface="Consolas" panose="020B0609020204030204" pitchFamily="49" charset="0"/>
                <a:cs typeface="Consolas" panose="020B0609020204030204" pitchFamily="49" charset="0"/>
              </a:rPr>
              <a:t>array.length</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j++</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a:solidFill>
                  <a:schemeClr val="accent2"/>
                </a:solidFill>
                <a:latin typeface="Consolas" panose="020B0609020204030204" pitchFamily="49" charset="0"/>
                <a:cs typeface="Consolas" panose="020B0609020204030204" pitchFamily="49" charset="0"/>
              </a:rPr>
              <a:t>if</a:t>
            </a:r>
            <a:r>
              <a:rPr lang="en-US" sz="1400" dirty="0">
                <a:latin typeface="Consolas" panose="020B0609020204030204" pitchFamily="49" charset="0"/>
                <a:cs typeface="Consolas" panose="020B0609020204030204" pitchFamily="49" charset="0"/>
              </a:rPr>
              <a:t> (array[</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 array[j]):</a:t>
            </a:r>
          </a:p>
          <a:p>
            <a:r>
              <a:rPr lang="en-US" sz="1400" dirty="0">
                <a:solidFill>
                  <a:schemeClr val="accent2"/>
                </a:solidFill>
                <a:latin typeface="Consolas" panose="020B0609020204030204" pitchFamily="49" charset="0"/>
                <a:cs typeface="Consolas" panose="020B0609020204030204" pitchFamily="49" charset="0"/>
              </a:rPr>
              <a:t>        return </a:t>
            </a:r>
            <a:r>
              <a:rPr lang="en-US" sz="1400" dirty="0">
                <a:solidFill>
                  <a:schemeClr val="accent5"/>
                </a:solidFill>
                <a:latin typeface="Consolas" panose="020B0609020204030204" pitchFamily="49" charset="0"/>
                <a:cs typeface="Consolas" panose="020B0609020204030204" pitchFamily="49" charset="0"/>
              </a:rPr>
              <a:t>true</a:t>
            </a:r>
          </a:p>
          <a:p>
            <a:r>
              <a:rPr lang="en-US" sz="1400" dirty="0">
                <a:solidFill>
                  <a:schemeClr val="accent2"/>
                </a:solidFill>
                <a:latin typeface="Consolas" panose="020B0609020204030204" pitchFamily="49" charset="0"/>
                <a:cs typeface="Consolas" panose="020B0609020204030204" pitchFamily="49" charset="0"/>
              </a:rPr>
              <a:t>  return </a:t>
            </a:r>
            <a:r>
              <a:rPr lang="en-US" sz="1400" dirty="0">
                <a:solidFill>
                  <a:schemeClr val="accent5"/>
                </a:solidFill>
                <a:latin typeface="Consolas" panose="020B0609020204030204" pitchFamily="49" charset="0"/>
                <a:cs typeface="Consolas" panose="020B0609020204030204" pitchFamily="49" charset="0"/>
              </a:rPr>
              <a:t>false</a:t>
            </a:r>
          </a:p>
          <a:p>
            <a:r>
              <a:rPr lang="en-US" sz="1400" dirty="0">
                <a:latin typeface="Consolas" panose="020B0609020204030204" pitchFamily="49" charset="0"/>
                <a:cs typeface="Consolas" panose="020B0609020204030204" pitchFamily="49" charset="0"/>
              </a:rPr>
              <a:t>}</a:t>
            </a:r>
          </a:p>
        </p:txBody>
      </p:sp>
      <p:graphicFrame>
        <p:nvGraphicFramePr>
          <p:cNvPr id="5" name="Table 5">
            <a:extLst>
              <a:ext uri="{FF2B5EF4-FFF2-40B4-BE49-F238E27FC236}">
                <a16:creationId xmlns:a16="http://schemas.microsoft.com/office/drawing/2014/main" id="{BB9B9CAB-0D7D-5E41-A752-D1419AA27CBF}"/>
              </a:ext>
            </a:extLst>
          </p:cNvPr>
          <p:cNvGraphicFramePr>
            <a:graphicFrameLocks noGrp="1"/>
          </p:cNvGraphicFramePr>
          <p:nvPr/>
        </p:nvGraphicFramePr>
        <p:xfrm>
          <a:off x="2235725" y="4109280"/>
          <a:ext cx="3860275" cy="741680"/>
        </p:xfrm>
        <a:graphic>
          <a:graphicData uri="http://schemas.openxmlformats.org/drawingml/2006/table">
            <a:tbl>
              <a:tblPr firstRow="1" bandRow="1">
                <a:tableStyleId>{5C22544A-7EE6-4342-B048-85BDC9FD1C3A}</a:tableStyleId>
              </a:tblPr>
              <a:tblGrid>
                <a:gridCol w="772055">
                  <a:extLst>
                    <a:ext uri="{9D8B030D-6E8A-4147-A177-3AD203B41FA5}">
                      <a16:colId xmlns:a16="http://schemas.microsoft.com/office/drawing/2014/main" val="2203942217"/>
                    </a:ext>
                  </a:extLst>
                </a:gridCol>
                <a:gridCol w="772055">
                  <a:extLst>
                    <a:ext uri="{9D8B030D-6E8A-4147-A177-3AD203B41FA5}">
                      <a16:colId xmlns:a16="http://schemas.microsoft.com/office/drawing/2014/main" val="1781365008"/>
                    </a:ext>
                  </a:extLst>
                </a:gridCol>
                <a:gridCol w="772055">
                  <a:extLst>
                    <a:ext uri="{9D8B030D-6E8A-4147-A177-3AD203B41FA5}">
                      <a16:colId xmlns:a16="http://schemas.microsoft.com/office/drawing/2014/main" val="705106472"/>
                    </a:ext>
                  </a:extLst>
                </a:gridCol>
                <a:gridCol w="772055">
                  <a:extLst>
                    <a:ext uri="{9D8B030D-6E8A-4147-A177-3AD203B41FA5}">
                      <a16:colId xmlns:a16="http://schemas.microsoft.com/office/drawing/2014/main" val="489608477"/>
                    </a:ext>
                  </a:extLst>
                </a:gridCol>
                <a:gridCol w="772055">
                  <a:extLst>
                    <a:ext uri="{9D8B030D-6E8A-4147-A177-3AD203B41FA5}">
                      <a16:colId xmlns:a16="http://schemas.microsoft.com/office/drawing/2014/main" val="731977438"/>
                    </a:ext>
                  </a:extLst>
                </a:gridCol>
              </a:tblGrid>
              <a:tr h="370840">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594687"/>
                  </a:ext>
                </a:extLst>
              </a:tr>
              <a:tr h="370840">
                <a:tc>
                  <a:txBody>
                    <a:bodyPr/>
                    <a:lstStyle/>
                    <a:p>
                      <a:r>
                        <a:rPr lang="en-US" b="1" dirty="0">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110917"/>
                  </a:ext>
                </a:extLst>
              </a:tr>
            </a:tbl>
          </a:graphicData>
        </a:graphic>
      </p:graphicFrame>
    </p:spTree>
    <p:extLst>
      <p:ext uri="{BB962C8B-B14F-4D97-AF65-F5344CB8AC3E}">
        <p14:creationId xmlns:p14="http://schemas.microsoft.com/office/powerpoint/2010/main" val="29724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247C-931C-1147-A88F-B97512CC2CE0}"/>
              </a:ext>
            </a:extLst>
          </p:cNvPr>
          <p:cNvSpPr>
            <a:spLocks noGrp="1"/>
          </p:cNvSpPr>
          <p:nvPr>
            <p:ph type="title"/>
          </p:nvPr>
        </p:nvSpPr>
        <p:spPr/>
        <p:txBody>
          <a:bodyPr/>
          <a:lstStyle/>
          <a:p>
            <a:r>
              <a:rPr lang="en-US" dirty="0"/>
              <a:t>Using Arrays for Up-Trees</a:t>
            </a:r>
          </a:p>
        </p:txBody>
      </p:sp>
      <p:sp>
        <p:nvSpPr>
          <p:cNvPr id="3" name="Content Placeholder 2">
            <a:extLst>
              <a:ext uri="{FF2B5EF4-FFF2-40B4-BE49-F238E27FC236}">
                <a16:creationId xmlns:a16="http://schemas.microsoft.com/office/drawing/2014/main" id="{1B7A5257-A523-D849-B2CB-8B97CEE1D43D}"/>
              </a:ext>
            </a:extLst>
          </p:cNvPr>
          <p:cNvSpPr>
            <a:spLocks noGrp="1"/>
          </p:cNvSpPr>
          <p:nvPr>
            <p:ph idx="1"/>
          </p:nvPr>
        </p:nvSpPr>
        <p:spPr>
          <a:xfrm>
            <a:off x="5611660" y="1371600"/>
            <a:ext cx="6050072" cy="3965823"/>
          </a:xfrm>
        </p:spPr>
        <p:txBody>
          <a:bodyPr>
            <a:normAutofit/>
          </a:bodyPr>
          <a:lstStyle/>
          <a:p>
            <a:r>
              <a:rPr lang="en-US" dirty="0"/>
              <a:t>Since every node can have at most one parent, what if we use an array to store the parent relationships?</a:t>
            </a:r>
          </a:p>
          <a:p>
            <a:r>
              <a:rPr lang="en-US" dirty="0"/>
              <a:t>Proposal: each node corresponds to an index, where we store the index of the parent (or –1 for roots). Use the root index as the representative ID!</a:t>
            </a:r>
          </a:p>
          <a:p>
            <a:r>
              <a:rPr lang="en-US" dirty="0"/>
              <a:t>Just like with heaps, tree picture still conceptually correct, but exists in our minds!</a:t>
            </a:r>
          </a:p>
        </p:txBody>
      </p:sp>
      <p:grpSp>
        <p:nvGrpSpPr>
          <p:cNvPr id="4" name="Group 3">
            <a:extLst>
              <a:ext uri="{FF2B5EF4-FFF2-40B4-BE49-F238E27FC236}">
                <a16:creationId xmlns:a16="http://schemas.microsoft.com/office/drawing/2014/main" id="{3C15449F-2099-BE46-8DC0-B4233955B67E}"/>
              </a:ext>
            </a:extLst>
          </p:cNvPr>
          <p:cNvGrpSpPr/>
          <p:nvPr/>
        </p:nvGrpSpPr>
        <p:grpSpPr>
          <a:xfrm>
            <a:off x="2997378" y="1866416"/>
            <a:ext cx="1374117" cy="966589"/>
            <a:chOff x="5612392" y="2095307"/>
            <a:chExt cx="1030587" cy="724942"/>
          </a:xfrm>
        </p:grpSpPr>
        <p:sp>
          <p:nvSpPr>
            <p:cNvPr id="5" name="Google Shape;597;p43">
              <a:extLst>
                <a:ext uri="{FF2B5EF4-FFF2-40B4-BE49-F238E27FC236}">
                  <a16:creationId xmlns:a16="http://schemas.microsoft.com/office/drawing/2014/main" id="{053DEA08-3F8C-8448-A6AC-DDB317C064B8}"/>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6" name="Google Shape;601;p43">
              <a:extLst>
                <a:ext uri="{FF2B5EF4-FFF2-40B4-BE49-F238E27FC236}">
                  <a16:creationId xmlns:a16="http://schemas.microsoft.com/office/drawing/2014/main" id="{708D555E-21A4-F344-B0F1-678DA12A5FFA}"/>
                </a:ext>
              </a:extLst>
            </p:cNvPr>
            <p:cNvCxnSpPr>
              <a:cxnSpLocks/>
              <a:stCxn id="7" idx="0"/>
              <a:endCxn id="5"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7" name="Google Shape;597;p43">
              <a:extLst>
                <a:ext uri="{FF2B5EF4-FFF2-40B4-BE49-F238E27FC236}">
                  <a16:creationId xmlns:a16="http://schemas.microsoft.com/office/drawing/2014/main" id="{49D19297-9207-6D47-A8FE-080D0A48542C}"/>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8" name="Google Shape;597;p43">
            <a:extLst>
              <a:ext uri="{FF2B5EF4-FFF2-40B4-BE49-F238E27FC236}">
                <a16:creationId xmlns:a16="http://schemas.microsoft.com/office/drawing/2014/main" id="{EE9EA961-4F4A-344B-A7DA-256A95BDE000}"/>
              </a:ext>
            </a:extLst>
          </p:cNvPr>
          <p:cNvSpPr/>
          <p:nvPr/>
        </p:nvSpPr>
        <p:spPr>
          <a:xfrm>
            <a:off x="3160864" y="3486031"/>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grpSp>
        <p:nvGrpSpPr>
          <p:cNvPr id="9" name="Group 8">
            <a:extLst>
              <a:ext uri="{FF2B5EF4-FFF2-40B4-BE49-F238E27FC236}">
                <a16:creationId xmlns:a16="http://schemas.microsoft.com/office/drawing/2014/main" id="{DFAB0E01-FC90-7543-A411-1FFB82D43C0C}"/>
              </a:ext>
            </a:extLst>
          </p:cNvPr>
          <p:cNvGrpSpPr/>
          <p:nvPr/>
        </p:nvGrpSpPr>
        <p:grpSpPr>
          <a:xfrm>
            <a:off x="962094" y="2009889"/>
            <a:ext cx="1727191" cy="1616964"/>
            <a:chOff x="3137169" y="1236143"/>
            <a:chExt cx="1295393" cy="1212723"/>
          </a:xfrm>
        </p:grpSpPr>
        <p:sp>
          <p:nvSpPr>
            <p:cNvPr id="10" name="Google Shape;597;p43">
              <a:extLst>
                <a:ext uri="{FF2B5EF4-FFF2-40B4-BE49-F238E27FC236}">
                  <a16:creationId xmlns:a16="http://schemas.microsoft.com/office/drawing/2014/main" id="{B9479BF6-AD58-C843-83E6-F4FB58FF0775}"/>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ea typeface="Calibri"/>
                  <a:cs typeface="Calibri" panose="020F0502020204030204" pitchFamily="34" charset="0"/>
                  <a:sym typeface="Calibri"/>
                </a:rPr>
                <a:t>Joyce (0)</a:t>
              </a:r>
              <a:endParaRPr sz="160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11" name="Google Shape;600;p43">
              <a:extLst>
                <a:ext uri="{FF2B5EF4-FFF2-40B4-BE49-F238E27FC236}">
                  <a16:creationId xmlns:a16="http://schemas.microsoft.com/office/drawing/2014/main" id="{CE1E5F43-6BA5-6840-A9B1-44C698C088D2}"/>
                </a:ext>
              </a:extLst>
            </p:cNvPr>
            <p:cNvCxnSpPr>
              <a:cxnSpLocks/>
              <a:stCxn id="15" idx="0"/>
              <a:endCxn id="10"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2" name="Google Shape;601;p43">
              <a:extLst>
                <a:ext uri="{FF2B5EF4-FFF2-40B4-BE49-F238E27FC236}">
                  <a16:creationId xmlns:a16="http://schemas.microsoft.com/office/drawing/2014/main" id="{A5FFF1C5-037E-7846-A0F7-06B3A66A5B25}"/>
                </a:ext>
              </a:extLst>
            </p:cNvPr>
            <p:cNvCxnSpPr>
              <a:cxnSpLocks/>
              <a:stCxn id="14" idx="0"/>
              <a:endCxn id="10"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14;p43">
              <a:extLst>
                <a:ext uri="{FF2B5EF4-FFF2-40B4-BE49-F238E27FC236}">
                  <a16:creationId xmlns:a16="http://schemas.microsoft.com/office/drawing/2014/main" id="{622F8800-ABFB-5F43-90C0-A427B90C9F02}"/>
                </a:ext>
              </a:extLst>
            </p:cNvPr>
            <p:cNvCxnSpPr>
              <a:cxnSpLocks/>
              <a:stCxn id="16" idx="0"/>
              <a:endCxn id="14"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14" name="Google Shape;597;p43">
              <a:extLst>
                <a:ext uri="{FF2B5EF4-FFF2-40B4-BE49-F238E27FC236}">
                  <a16:creationId xmlns:a16="http://schemas.microsoft.com/office/drawing/2014/main" id="{62EA0881-1CBE-154A-9A47-4DF4E7CAF22E}"/>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5" name="Google Shape;597;p43">
              <a:extLst>
                <a:ext uri="{FF2B5EF4-FFF2-40B4-BE49-F238E27FC236}">
                  <a16:creationId xmlns:a16="http://schemas.microsoft.com/office/drawing/2014/main" id="{26F3992A-42B3-9445-A188-E923CA773A8F}"/>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18B62AD6-F0F6-1144-9B71-CA6E93644C52}"/>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graphicFrame>
        <p:nvGraphicFramePr>
          <p:cNvPr id="17" name="Table 17">
            <a:extLst>
              <a:ext uri="{FF2B5EF4-FFF2-40B4-BE49-F238E27FC236}">
                <a16:creationId xmlns:a16="http://schemas.microsoft.com/office/drawing/2014/main" id="{57BC0E58-8C2A-6D4B-A97D-7EF85CF58BBA}"/>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spTree>
    <p:extLst>
      <p:ext uri="{BB962C8B-B14F-4D97-AF65-F5344CB8AC3E}">
        <p14:creationId xmlns:p14="http://schemas.microsoft.com/office/powerpoint/2010/main" val="11838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65D92-2413-F044-836A-6CF82F7CBD8E}"/>
              </a:ext>
            </a:extLst>
          </p:cNvPr>
          <p:cNvSpPr>
            <a:spLocks noGrp="1"/>
          </p:cNvSpPr>
          <p:nvPr>
            <p:ph type="title"/>
          </p:nvPr>
        </p:nvSpPr>
        <p:spPr/>
        <p:txBody>
          <a:bodyPr>
            <a:normAutofit/>
          </a:bodyPr>
          <a:lstStyle/>
          <a:p>
            <a:r>
              <a:rPr lang="en-US" dirty="0"/>
              <a:t>Goal of a Reduction</a:t>
            </a:r>
          </a:p>
        </p:txBody>
      </p:sp>
      <p:graphicFrame>
        <p:nvGraphicFramePr>
          <p:cNvPr id="5" name="Table 5">
            <a:extLst>
              <a:ext uri="{FF2B5EF4-FFF2-40B4-BE49-F238E27FC236}">
                <a16:creationId xmlns:a16="http://schemas.microsoft.com/office/drawing/2014/main" id="{02376C13-4B8D-3344-8A64-8B3B5C5D9EEE}"/>
              </a:ext>
            </a:extLst>
          </p:cNvPr>
          <p:cNvGraphicFramePr>
            <a:graphicFrameLocks noGrp="1"/>
          </p:cNvGraphicFramePr>
          <p:nvPr/>
        </p:nvGraphicFramePr>
        <p:xfrm>
          <a:off x="3912419" y="4978438"/>
          <a:ext cx="3860275" cy="741680"/>
        </p:xfrm>
        <a:graphic>
          <a:graphicData uri="http://schemas.openxmlformats.org/drawingml/2006/table">
            <a:tbl>
              <a:tblPr firstRow="1" bandRow="1">
                <a:tableStyleId>{5C22544A-7EE6-4342-B048-85BDC9FD1C3A}</a:tableStyleId>
              </a:tblPr>
              <a:tblGrid>
                <a:gridCol w="772055">
                  <a:extLst>
                    <a:ext uri="{9D8B030D-6E8A-4147-A177-3AD203B41FA5}">
                      <a16:colId xmlns:a16="http://schemas.microsoft.com/office/drawing/2014/main" val="2203942217"/>
                    </a:ext>
                  </a:extLst>
                </a:gridCol>
                <a:gridCol w="772055">
                  <a:extLst>
                    <a:ext uri="{9D8B030D-6E8A-4147-A177-3AD203B41FA5}">
                      <a16:colId xmlns:a16="http://schemas.microsoft.com/office/drawing/2014/main" val="1781365008"/>
                    </a:ext>
                  </a:extLst>
                </a:gridCol>
                <a:gridCol w="772055">
                  <a:extLst>
                    <a:ext uri="{9D8B030D-6E8A-4147-A177-3AD203B41FA5}">
                      <a16:colId xmlns:a16="http://schemas.microsoft.com/office/drawing/2014/main" val="705106472"/>
                    </a:ext>
                  </a:extLst>
                </a:gridCol>
                <a:gridCol w="772055">
                  <a:extLst>
                    <a:ext uri="{9D8B030D-6E8A-4147-A177-3AD203B41FA5}">
                      <a16:colId xmlns:a16="http://schemas.microsoft.com/office/drawing/2014/main" val="489608477"/>
                    </a:ext>
                  </a:extLst>
                </a:gridCol>
                <a:gridCol w="772055">
                  <a:extLst>
                    <a:ext uri="{9D8B030D-6E8A-4147-A177-3AD203B41FA5}">
                      <a16:colId xmlns:a16="http://schemas.microsoft.com/office/drawing/2014/main" val="731977438"/>
                    </a:ext>
                  </a:extLst>
                </a:gridCol>
              </a:tblGrid>
              <a:tr h="370840">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40000"/>
                              <a:lumOff val="60000"/>
                            </a:schemeClr>
                          </a:solidFill>
                          <a:latin typeface="Consolas" panose="020B0609020204030204" pitchFamily="49" charset="0"/>
                          <a:cs typeface="Consolas" panose="020B0609020204030204" pitchFamily="49"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594687"/>
                  </a:ext>
                </a:extLst>
              </a:tr>
              <a:tr h="370840">
                <a:tc>
                  <a:txBody>
                    <a:bodyPr/>
                    <a:lstStyle/>
                    <a:p>
                      <a:r>
                        <a:rPr lang="en-US" b="1" dirty="0">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latin typeface="Consolas" panose="020B0609020204030204" pitchFamily="49" charset="0"/>
                          <a:cs typeface="Consolas" panose="020B0609020204030204" pitchFamily="49"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110917"/>
                  </a:ext>
                </a:extLst>
              </a:tr>
            </a:tbl>
          </a:graphicData>
        </a:graphic>
      </p:graphicFrame>
      <p:sp>
        <p:nvSpPr>
          <p:cNvPr id="7" name="TextBox 6">
            <a:extLst>
              <a:ext uri="{FF2B5EF4-FFF2-40B4-BE49-F238E27FC236}">
                <a16:creationId xmlns:a16="http://schemas.microsoft.com/office/drawing/2014/main" id="{70D881F8-6CCB-FB41-AC0C-86FF80D6395D}"/>
              </a:ext>
            </a:extLst>
          </p:cNvPr>
          <p:cNvSpPr txBox="1"/>
          <p:nvPr/>
        </p:nvSpPr>
        <p:spPr>
          <a:xfrm>
            <a:off x="358225" y="1453916"/>
            <a:ext cx="8113690" cy="1569660"/>
          </a:xfrm>
          <a:prstGeom prst="rect">
            <a:avLst/>
          </a:prstGeom>
          <a:noFill/>
        </p:spPr>
        <p:txBody>
          <a:bodyPr wrap="square" rtlCol="0">
            <a:spAutoFit/>
          </a:bodyPr>
          <a:lstStyle/>
          <a:p>
            <a:r>
              <a:rPr lang="en-US" sz="2400" b="1" dirty="0"/>
              <a:t>Goal</a:t>
            </a:r>
            <a:r>
              <a:rPr lang="en-US" sz="2400" dirty="0"/>
              <a:t>: Reduce the problem of “Contains Duplicates?” to another problem we have an algorithm for.</a:t>
            </a:r>
          </a:p>
          <a:p>
            <a:endParaRPr lang="en-US" sz="2400" dirty="0"/>
          </a:p>
          <a:p>
            <a:r>
              <a:rPr lang="en-US" sz="2400" dirty="0"/>
              <a:t>Try to identify each of the following:</a:t>
            </a:r>
          </a:p>
        </p:txBody>
      </p:sp>
      <p:sp>
        <p:nvSpPr>
          <p:cNvPr id="8" name="Down Arrow 7">
            <a:extLst>
              <a:ext uri="{FF2B5EF4-FFF2-40B4-BE49-F238E27FC236}">
                <a16:creationId xmlns:a16="http://schemas.microsoft.com/office/drawing/2014/main" id="{F21C432D-9E94-E440-A8EC-7AC39CE63343}"/>
              </a:ext>
            </a:extLst>
          </p:cNvPr>
          <p:cNvSpPr/>
          <p:nvPr/>
        </p:nvSpPr>
        <p:spPr>
          <a:xfrm>
            <a:off x="453884" y="3597276"/>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DA83B248-9D69-FD40-B144-3AD3F6DF84A2}"/>
              </a:ext>
            </a:extLst>
          </p:cNvPr>
          <p:cNvSpPr/>
          <p:nvPr/>
        </p:nvSpPr>
        <p:spPr>
          <a:xfrm rot="16200000">
            <a:off x="453885" y="3047677"/>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F0D62E46-5282-544F-8594-DB1F8D017B08}"/>
              </a:ext>
            </a:extLst>
          </p:cNvPr>
          <p:cNvSpPr/>
          <p:nvPr/>
        </p:nvSpPr>
        <p:spPr>
          <a:xfrm rot="5400000">
            <a:off x="438506" y="4125385"/>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38F893-8571-8249-A43C-D46531777E3F}"/>
              </a:ext>
            </a:extLst>
          </p:cNvPr>
          <p:cNvSpPr txBox="1"/>
          <p:nvPr/>
        </p:nvSpPr>
        <p:spPr>
          <a:xfrm>
            <a:off x="948588" y="3038775"/>
            <a:ext cx="7430176" cy="1508105"/>
          </a:xfrm>
          <a:prstGeom prst="rect">
            <a:avLst/>
          </a:prstGeom>
          <a:noFill/>
        </p:spPr>
        <p:txBody>
          <a:bodyPr wrap="none" rtlCol="0">
            <a:spAutoFit/>
          </a:bodyPr>
          <a:lstStyle/>
          <a:p>
            <a:pPr marL="342900" indent="-342900">
              <a:spcAft>
                <a:spcPts val="1200"/>
              </a:spcAft>
              <a:buAutoNum type="arabicPeriod"/>
            </a:pPr>
            <a:r>
              <a:rPr lang="en-US" sz="2400" dirty="0"/>
              <a:t>How will you convert the “Contains Duplicates?” input?</a:t>
            </a:r>
          </a:p>
          <a:p>
            <a:pPr marL="342900" indent="-342900">
              <a:spcAft>
                <a:spcPts val="1200"/>
              </a:spcAft>
              <a:buAutoNum type="arabicPeriod"/>
            </a:pPr>
            <a:r>
              <a:rPr lang="en-US" sz="2400" dirty="0"/>
              <a:t>What algorithm will you apply?</a:t>
            </a:r>
          </a:p>
          <a:p>
            <a:pPr marL="342900" indent="-342900">
              <a:spcAft>
                <a:spcPts val="1200"/>
              </a:spcAft>
              <a:buAutoNum type="arabicPeriod"/>
            </a:pPr>
            <a:r>
              <a:rPr lang="en-US" sz="2400" dirty="0"/>
              <a:t>How will you convert the algorithm’s output?</a:t>
            </a:r>
          </a:p>
        </p:txBody>
      </p:sp>
      <p:sp>
        <p:nvSpPr>
          <p:cNvPr id="12" name="Rectangle 11">
            <a:extLst>
              <a:ext uri="{FF2B5EF4-FFF2-40B4-BE49-F238E27FC236}">
                <a16:creationId xmlns:a16="http://schemas.microsoft.com/office/drawing/2014/main" id="{8E4161C1-9420-FC4E-BED6-A5C61EC0636A}"/>
              </a:ext>
            </a:extLst>
          </p:cNvPr>
          <p:cNvSpPr/>
          <p:nvPr/>
        </p:nvSpPr>
        <p:spPr>
          <a:xfrm>
            <a:off x="8892481" y="1872449"/>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7F131591-B7FC-F849-91B8-05B95F3DDC92}"/>
              </a:ext>
            </a:extLst>
          </p:cNvPr>
          <p:cNvSpPr/>
          <p:nvPr/>
        </p:nvSpPr>
        <p:spPr>
          <a:xfrm>
            <a:off x="10794815" y="2468735"/>
            <a:ext cx="412595" cy="204241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3DF7BB-0E13-B047-931E-F10FC7DF69DE}"/>
              </a:ext>
            </a:extLst>
          </p:cNvPr>
          <p:cNvSpPr/>
          <p:nvPr/>
        </p:nvSpPr>
        <p:spPr>
          <a:xfrm>
            <a:off x="10297111" y="2921263"/>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a:extLst>
              <a:ext uri="{FF2B5EF4-FFF2-40B4-BE49-F238E27FC236}">
                <a16:creationId xmlns:a16="http://schemas.microsoft.com/office/drawing/2014/main" id="{160DB710-0F94-AB48-B82F-DCAE224E5BD8}"/>
              </a:ext>
            </a:extLst>
          </p:cNvPr>
          <p:cNvSpPr/>
          <p:nvPr/>
        </p:nvSpPr>
        <p:spPr>
          <a:xfrm>
            <a:off x="9305077" y="1341420"/>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5C693552-D437-1B4A-AE7A-8F0AD982CA48}"/>
              </a:ext>
            </a:extLst>
          </p:cNvPr>
          <p:cNvSpPr/>
          <p:nvPr/>
        </p:nvSpPr>
        <p:spPr>
          <a:xfrm>
            <a:off x="9305077" y="4436811"/>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0CB527A3-8DF3-0449-AABA-9654FE0D4B8A}"/>
              </a:ext>
            </a:extLst>
          </p:cNvPr>
          <p:cNvSpPr/>
          <p:nvPr/>
        </p:nvSpPr>
        <p:spPr>
          <a:xfrm rot="16200000">
            <a:off x="9964498" y="2200990"/>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B85D3B8B-6B8E-0143-B9AA-DBFF1931D4D3}"/>
              </a:ext>
            </a:extLst>
          </p:cNvPr>
          <p:cNvSpPr/>
          <p:nvPr/>
        </p:nvSpPr>
        <p:spPr>
          <a:xfrm rot="5400000">
            <a:off x="9869021" y="4302387"/>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C5A00E4-7E8A-DC42-A594-FF73B721CC62}"/>
              </a:ext>
            </a:extLst>
          </p:cNvPr>
          <p:cNvSpPr/>
          <p:nvPr/>
        </p:nvSpPr>
        <p:spPr>
          <a:xfrm>
            <a:off x="10601527" y="2404964"/>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INPUT</a:t>
            </a:r>
          </a:p>
        </p:txBody>
      </p:sp>
      <p:sp>
        <p:nvSpPr>
          <p:cNvPr id="20" name="Rounded Rectangle 19">
            <a:extLst>
              <a:ext uri="{FF2B5EF4-FFF2-40B4-BE49-F238E27FC236}">
                <a16:creationId xmlns:a16="http://schemas.microsoft.com/office/drawing/2014/main" id="{9727D0F5-6548-8B48-9393-903532B5F8B3}"/>
              </a:ext>
            </a:extLst>
          </p:cNvPr>
          <p:cNvSpPr/>
          <p:nvPr/>
        </p:nvSpPr>
        <p:spPr>
          <a:xfrm>
            <a:off x="9111789" y="1109813"/>
            <a:ext cx="799170"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INPUT</a:t>
            </a:r>
          </a:p>
        </p:txBody>
      </p:sp>
      <p:sp>
        <p:nvSpPr>
          <p:cNvPr id="21" name="Rounded Rectangle 20">
            <a:extLst>
              <a:ext uri="{FF2B5EF4-FFF2-40B4-BE49-F238E27FC236}">
                <a16:creationId xmlns:a16="http://schemas.microsoft.com/office/drawing/2014/main" id="{62D07448-0049-E043-B4B6-216C8BB58E30}"/>
              </a:ext>
            </a:extLst>
          </p:cNvPr>
          <p:cNvSpPr/>
          <p:nvPr/>
        </p:nvSpPr>
        <p:spPr>
          <a:xfrm>
            <a:off x="10530662" y="4511151"/>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OUTPUT</a:t>
            </a:r>
          </a:p>
        </p:txBody>
      </p:sp>
      <p:sp>
        <p:nvSpPr>
          <p:cNvPr id="22" name="Rounded Rectangle 21">
            <a:extLst>
              <a:ext uri="{FF2B5EF4-FFF2-40B4-BE49-F238E27FC236}">
                <a16:creationId xmlns:a16="http://schemas.microsoft.com/office/drawing/2014/main" id="{C84F4394-E3F9-1C4E-BAB5-B3F6A8E69032}"/>
              </a:ext>
            </a:extLst>
          </p:cNvPr>
          <p:cNvSpPr/>
          <p:nvPr/>
        </p:nvSpPr>
        <p:spPr>
          <a:xfrm>
            <a:off x="9037087" y="5687825"/>
            <a:ext cx="948573"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OUTPUT</a:t>
            </a:r>
          </a:p>
        </p:txBody>
      </p:sp>
      <p:sp>
        <p:nvSpPr>
          <p:cNvPr id="23" name="Rounded Rectangle 22">
            <a:extLst>
              <a:ext uri="{FF2B5EF4-FFF2-40B4-BE49-F238E27FC236}">
                <a16:creationId xmlns:a16="http://schemas.microsoft.com/office/drawing/2014/main" id="{3321CEFF-0C9C-7840-8266-E3AE1130A3D7}"/>
              </a:ext>
            </a:extLst>
          </p:cNvPr>
          <p:cNvSpPr/>
          <p:nvPr/>
        </p:nvSpPr>
        <p:spPr>
          <a:xfrm>
            <a:off x="10413173" y="3369941"/>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PROBLEM Q</a:t>
            </a:r>
          </a:p>
        </p:txBody>
      </p:sp>
      <p:sp>
        <p:nvSpPr>
          <p:cNvPr id="24" name="Rounded Rectangle 23">
            <a:extLst>
              <a:ext uri="{FF2B5EF4-FFF2-40B4-BE49-F238E27FC236}">
                <a16:creationId xmlns:a16="http://schemas.microsoft.com/office/drawing/2014/main" id="{F0A28397-E2CE-DC4F-BDFA-730F29DB3CD8}"/>
              </a:ext>
            </a:extLst>
          </p:cNvPr>
          <p:cNvSpPr/>
          <p:nvPr/>
        </p:nvSpPr>
        <p:spPr>
          <a:xfrm>
            <a:off x="8967225" y="3369941"/>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PROBLEM P</a:t>
            </a:r>
          </a:p>
        </p:txBody>
      </p:sp>
    </p:spTree>
    <p:extLst>
      <p:ext uri="{BB962C8B-B14F-4D97-AF65-F5344CB8AC3E}">
        <p14:creationId xmlns:p14="http://schemas.microsoft.com/office/powerpoint/2010/main" val="384728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4161C1-9420-FC4E-BED6-A5C61EC0636A}"/>
              </a:ext>
            </a:extLst>
          </p:cNvPr>
          <p:cNvSpPr/>
          <p:nvPr/>
        </p:nvSpPr>
        <p:spPr>
          <a:xfrm>
            <a:off x="8958468" y="1806461"/>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7F131591-B7FC-F849-91B8-05B95F3DDC92}"/>
              </a:ext>
            </a:extLst>
          </p:cNvPr>
          <p:cNvSpPr/>
          <p:nvPr/>
        </p:nvSpPr>
        <p:spPr>
          <a:xfrm>
            <a:off x="10860802" y="2402747"/>
            <a:ext cx="412595" cy="2042416"/>
          </a:xfrm>
          <a:prstGeom prst="downArrow">
            <a:avLst/>
          </a:prstGeom>
          <a:solidFill>
            <a:srgbClr val="26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3DF7BB-0E13-B047-931E-F10FC7DF69DE}"/>
              </a:ext>
            </a:extLst>
          </p:cNvPr>
          <p:cNvSpPr/>
          <p:nvPr/>
        </p:nvSpPr>
        <p:spPr>
          <a:xfrm>
            <a:off x="10363098" y="2855275"/>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a:extLst>
              <a:ext uri="{FF2B5EF4-FFF2-40B4-BE49-F238E27FC236}">
                <a16:creationId xmlns:a16="http://schemas.microsoft.com/office/drawing/2014/main" id="{160DB710-0F94-AB48-B82F-DCAE224E5BD8}"/>
              </a:ext>
            </a:extLst>
          </p:cNvPr>
          <p:cNvSpPr/>
          <p:nvPr/>
        </p:nvSpPr>
        <p:spPr>
          <a:xfrm>
            <a:off x="9371064" y="1275432"/>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5C693552-D437-1B4A-AE7A-8F0AD982CA48}"/>
              </a:ext>
            </a:extLst>
          </p:cNvPr>
          <p:cNvSpPr/>
          <p:nvPr/>
        </p:nvSpPr>
        <p:spPr>
          <a:xfrm>
            <a:off x="9371064" y="4370823"/>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0CB527A3-8DF3-0449-AABA-9654FE0D4B8A}"/>
              </a:ext>
            </a:extLst>
          </p:cNvPr>
          <p:cNvSpPr/>
          <p:nvPr/>
        </p:nvSpPr>
        <p:spPr>
          <a:xfrm rot="16200000">
            <a:off x="10030485" y="2135002"/>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B85D3B8B-6B8E-0143-B9AA-DBFF1931D4D3}"/>
              </a:ext>
            </a:extLst>
          </p:cNvPr>
          <p:cNvSpPr/>
          <p:nvPr/>
        </p:nvSpPr>
        <p:spPr>
          <a:xfrm rot="5400000">
            <a:off x="9935008" y="4236399"/>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C5A00E4-7E8A-DC42-A594-FF73B721CC62}"/>
              </a:ext>
            </a:extLst>
          </p:cNvPr>
          <p:cNvSpPr/>
          <p:nvPr/>
        </p:nvSpPr>
        <p:spPr>
          <a:xfrm>
            <a:off x="10667514" y="2338976"/>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Array</a:t>
            </a:r>
          </a:p>
        </p:txBody>
      </p:sp>
      <p:sp>
        <p:nvSpPr>
          <p:cNvPr id="20" name="Rounded Rectangle 19">
            <a:extLst>
              <a:ext uri="{FF2B5EF4-FFF2-40B4-BE49-F238E27FC236}">
                <a16:creationId xmlns:a16="http://schemas.microsoft.com/office/drawing/2014/main" id="{9727D0F5-6548-8B48-9393-903532B5F8B3}"/>
              </a:ext>
            </a:extLst>
          </p:cNvPr>
          <p:cNvSpPr/>
          <p:nvPr/>
        </p:nvSpPr>
        <p:spPr>
          <a:xfrm>
            <a:off x="9177776" y="1043825"/>
            <a:ext cx="799170"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Array</a:t>
            </a:r>
          </a:p>
        </p:txBody>
      </p:sp>
      <p:sp>
        <p:nvSpPr>
          <p:cNvPr id="21" name="Rounded Rectangle 20">
            <a:extLst>
              <a:ext uri="{FF2B5EF4-FFF2-40B4-BE49-F238E27FC236}">
                <a16:creationId xmlns:a16="http://schemas.microsoft.com/office/drawing/2014/main" id="{62D07448-0049-E043-B4B6-216C8BB58E30}"/>
              </a:ext>
            </a:extLst>
          </p:cNvPr>
          <p:cNvSpPr/>
          <p:nvPr/>
        </p:nvSpPr>
        <p:spPr>
          <a:xfrm>
            <a:off x="10596649" y="4445163"/>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Sorted Array</a:t>
            </a:r>
          </a:p>
        </p:txBody>
      </p:sp>
      <p:sp>
        <p:nvSpPr>
          <p:cNvPr id="22" name="Rounded Rectangle 21">
            <a:extLst>
              <a:ext uri="{FF2B5EF4-FFF2-40B4-BE49-F238E27FC236}">
                <a16:creationId xmlns:a16="http://schemas.microsoft.com/office/drawing/2014/main" id="{C84F4394-E3F9-1C4E-BAB5-B3F6A8E69032}"/>
              </a:ext>
            </a:extLst>
          </p:cNvPr>
          <p:cNvSpPr/>
          <p:nvPr/>
        </p:nvSpPr>
        <p:spPr>
          <a:xfrm>
            <a:off x="9103074" y="5621837"/>
            <a:ext cx="948573"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Boolean</a:t>
            </a:r>
          </a:p>
        </p:txBody>
      </p:sp>
      <p:sp>
        <p:nvSpPr>
          <p:cNvPr id="23" name="Rounded Rectangle 22">
            <a:extLst>
              <a:ext uri="{FF2B5EF4-FFF2-40B4-BE49-F238E27FC236}">
                <a16:creationId xmlns:a16="http://schemas.microsoft.com/office/drawing/2014/main" id="{3321CEFF-0C9C-7840-8266-E3AE1130A3D7}"/>
              </a:ext>
            </a:extLst>
          </p:cNvPr>
          <p:cNvSpPr/>
          <p:nvPr/>
        </p:nvSpPr>
        <p:spPr>
          <a:xfrm>
            <a:off x="10479160" y="3303953"/>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Sorting</a:t>
            </a:r>
          </a:p>
        </p:txBody>
      </p:sp>
      <p:sp>
        <p:nvSpPr>
          <p:cNvPr id="24" name="Rounded Rectangle 23">
            <a:extLst>
              <a:ext uri="{FF2B5EF4-FFF2-40B4-BE49-F238E27FC236}">
                <a16:creationId xmlns:a16="http://schemas.microsoft.com/office/drawing/2014/main" id="{F0A28397-E2CE-DC4F-BDFA-730F29DB3CD8}"/>
              </a:ext>
            </a:extLst>
          </p:cNvPr>
          <p:cNvSpPr/>
          <p:nvPr/>
        </p:nvSpPr>
        <p:spPr>
          <a:xfrm>
            <a:off x="9033212" y="3303953"/>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Contains Duplicates?</a:t>
            </a:r>
          </a:p>
        </p:txBody>
      </p:sp>
      <p:sp>
        <p:nvSpPr>
          <p:cNvPr id="25" name="TextBox 24">
            <a:extLst>
              <a:ext uri="{FF2B5EF4-FFF2-40B4-BE49-F238E27FC236}">
                <a16:creationId xmlns:a16="http://schemas.microsoft.com/office/drawing/2014/main" id="{EF5940A6-AD72-5141-AEDD-DBBB937D122A}"/>
              </a:ext>
            </a:extLst>
          </p:cNvPr>
          <p:cNvSpPr txBox="1"/>
          <p:nvPr/>
        </p:nvSpPr>
        <p:spPr>
          <a:xfrm>
            <a:off x="424212" y="1387928"/>
            <a:ext cx="8113690" cy="1200329"/>
          </a:xfrm>
          <a:prstGeom prst="rect">
            <a:avLst/>
          </a:prstGeom>
          <a:noFill/>
        </p:spPr>
        <p:txBody>
          <a:bodyPr wrap="square" rtlCol="0">
            <a:spAutoFit/>
          </a:bodyPr>
          <a:lstStyle/>
          <a:p>
            <a:r>
              <a:rPr lang="en-US" sz="2400" b="1" dirty="0"/>
              <a:t>One Solution:</a:t>
            </a:r>
            <a:r>
              <a:rPr lang="en-US" sz="2400" dirty="0"/>
              <a:t> Reduce “Contains Duplicates?” to the problem of </a:t>
            </a:r>
            <a:r>
              <a:rPr lang="en-US" sz="2400" i="1" dirty="0"/>
              <a:t>sorting an array</a:t>
            </a:r>
            <a:endParaRPr lang="en-US" sz="2400" dirty="0"/>
          </a:p>
          <a:p>
            <a:pPr marL="342900" indent="-342900">
              <a:buFont typeface="Arial" panose="020B0604020202020204" pitchFamily="34" charset="0"/>
              <a:buChar char="•"/>
            </a:pPr>
            <a:r>
              <a:rPr lang="en-US" sz="2400" dirty="0"/>
              <a:t>We know several algorithms that solve this problem quickly!</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2F91092-E63C-2845-B861-C5E985F58107}"/>
                  </a:ext>
                </a:extLst>
              </p:cNvPr>
              <p:cNvSpPr txBox="1"/>
              <p:nvPr/>
            </p:nvSpPr>
            <p:spPr>
              <a:xfrm>
                <a:off x="416241" y="4797660"/>
                <a:ext cx="841500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Totally okay to do work in input/output conversion! Even with this pass, runtime is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b="0" i="1" smtClean="0">
                                <a:latin typeface="Cambria Math" panose="02040503050406030204" pitchFamily="18" charset="0"/>
                                <a:ea typeface="Cambria Math" panose="02040503050406030204" pitchFamily="18" charset="0"/>
                              </a:rPr>
                              <m:t>𝑛</m:t>
                            </m:r>
                          </m:e>
                        </m:func>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e>
                    </m:d>
                  </m:oMath>
                </a14:m>
                <a:r>
                  <a:rPr lang="en-US" sz="2400" dirty="0"/>
                  <a:t>, so just </a:t>
                </a:r>
                <a14:m>
                  <m:oMath xmlns:m="http://schemas.openxmlformats.org/officeDocument/2006/math">
                    <m:r>
                      <a:rPr lang="en-US" sz="2400" i="1">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𝑛</m:t>
                            </m:r>
                          </m:e>
                        </m:func>
                      </m:e>
                    </m:d>
                  </m:oMath>
                </a14:m>
                <a:r>
                  <a:rPr lang="en-US" sz="2400" dirty="0"/>
                  <a:t>. Reduction helped us avoid quadratic runtime!</a:t>
                </a:r>
              </a:p>
            </p:txBody>
          </p:sp>
        </mc:Choice>
        <mc:Fallback xmlns="">
          <p:sp>
            <p:nvSpPr>
              <p:cNvPr id="26" name="TextBox 25">
                <a:extLst>
                  <a:ext uri="{FF2B5EF4-FFF2-40B4-BE49-F238E27FC236}">
                    <a16:creationId xmlns:a16="http://schemas.microsoft.com/office/drawing/2014/main" id="{82F91092-E63C-2845-B861-C5E985F58107}"/>
                  </a:ext>
                </a:extLst>
              </p:cNvPr>
              <p:cNvSpPr txBox="1">
                <a:spLocks noRot="1" noChangeAspect="1" noMove="1" noResize="1" noEditPoints="1" noAdjustHandles="1" noChangeArrowheads="1" noChangeShapeType="1" noTextEdit="1"/>
              </p:cNvSpPr>
              <p:nvPr/>
            </p:nvSpPr>
            <p:spPr>
              <a:xfrm>
                <a:off x="416241" y="4797660"/>
                <a:ext cx="8415008" cy="1200329"/>
              </a:xfrm>
              <a:prstGeom prst="rect">
                <a:avLst/>
              </a:prstGeom>
              <a:blipFill>
                <a:blip r:embed="rId3"/>
                <a:stretch>
                  <a:fillRect l="-905" t="-4211" b="-9474"/>
                </a:stretch>
              </a:blipFill>
            </p:spPr>
            <p:txBody>
              <a:bodyPr/>
              <a:lstStyle/>
              <a:p>
                <a:r>
                  <a:rPr lang="en-US">
                    <a:noFill/>
                  </a:rPr>
                  <a:t> </a:t>
                </a:r>
              </a:p>
            </p:txBody>
          </p:sp>
        </mc:Fallback>
      </mc:AlternateContent>
      <p:sp>
        <p:nvSpPr>
          <p:cNvPr id="27" name="Down Arrow 26">
            <a:extLst>
              <a:ext uri="{FF2B5EF4-FFF2-40B4-BE49-F238E27FC236}">
                <a16:creationId xmlns:a16="http://schemas.microsoft.com/office/drawing/2014/main" id="{68BCAEDA-26B0-CA4D-9FA7-33892C080320}"/>
              </a:ext>
            </a:extLst>
          </p:cNvPr>
          <p:cNvSpPr/>
          <p:nvPr/>
        </p:nvSpPr>
        <p:spPr>
          <a:xfrm>
            <a:off x="611566" y="3413776"/>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B1FD1D53-E4BB-F24B-81A2-82F958E88EAD}"/>
              </a:ext>
            </a:extLst>
          </p:cNvPr>
          <p:cNvSpPr/>
          <p:nvPr/>
        </p:nvSpPr>
        <p:spPr>
          <a:xfrm rot="16200000">
            <a:off x="611567" y="2864177"/>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A77CD052-4796-424F-84F4-86B399C5EF0C}"/>
              </a:ext>
            </a:extLst>
          </p:cNvPr>
          <p:cNvSpPr/>
          <p:nvPr/>
        </p:nvSpPr>
        <p:spPr>
          <a:xfrm rot="5400000">
            <a:off x="596188" y="3941885"/>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A586774-3E98-B242-976C-E4B224D3732F}"/>
                  </a:ext>
                </a:extLst>
              </p:cNvPr>
              <p:cNvSpPr txBox="1"/>
              <p:nvPr/>
            </p:nvSpPr>
            <p:spPr>
              <a:xfrm>
                <a:off x="1106271" y="2855275"/>
                <a:ext cx="7264932" cy="1877437"/>
              </a:xfrm>
              <a:prstGeom prst="rect">
                <a:avLst/>
              </a:prstGeom>
              <a:noFill/>
            </p:spPr>
            <p:txBody>
              <a:bodyPr wrap="square" rtlCol="0">
                <a:spAutoFit/>
              </a:bodyPr>
              <a:lstStyle/>
              <a:p>
                <a:pPr marL="342900" indent="-342900">
                  <a:spcAft>
                    <a:spcPts val="1200"/>
                  </a:spcAft>
                  <a:buAutoNum type="arabicPeriod"/>
                </a:pPr>
                <a:r>
                  <a:rPr lang="en-US" sz="2400" dirty="0"/>
                  <a:t>Simply pass array input to “Sorting”</a:t>
                </a:r>
              </a:p>
              <a:p>
                <a:pPr marL="342900" indent="-342900">
                  <a:spcAft>
                    <a:spcPts val="1200"/>
                  </a:spcAft>
                  <a:buAutoNum type="arabicPeriod"/>
                </a:pPr>
                <a:r>
                  <a:rPr lang="en-US" sz="2400" dirty="0"/>
                  <a:t>Use Heap Sort, Merge Sort, or Quick Sort to sort</a:t>
                </a:r>
              </a:p>
              <a:p>
                <a:pPr marL="342900" indent="-342900">
                  <a:spcAft>
                    <a:spcPts val="1200"/>
                  </a:spcAft>
                  <a:buAutoNum type="arabicPeriod"/>
                </a:pPr>
                <a:r>
                  <a:rPr lang="en-US" sz="2400" dirty="0"/>
                  <a:t>Scan through sorted array: check for duplicates now </a:t>
                </a:r>
                <a:r>
                  <a:rPr lang="en-US" sz="2400" i="1" dirty="0"/>
                  <a:t>next to each other</a:t>
                </a:r>
                <a:r>
                  <a:rPr lang="en-US" sz="2400" dirty="0"/>
                  <a:t>, a </a:t>
                </a:r>
                <a14:m>
                  <m:oMath xmlns:m="http://schemas.openxmlformats.org/officeDocument/2006/math">
                    <m:r>
                      <a:rPr lang="en-US" sz="2400" i="1">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e>
                    </m:d>
                  </m:oMath>
                </a14:m>
                <a:r>
                  <a:rPr lang="en-US" sz="2400" dirty="0"/>
                  <a:t> operation!</a:t>
                </a:r>
              </a:p>
            </p:txBody>
          </p:sp>
        </mc:Choice>
        <mc:Fallback xmlns="">
          <p:sp>
            <p:nvSpPr>
              <p:cNvPr id="30" name="TextBox 29">
                <a:extLst>
                  <a:ext uri="{FF2B5EF4-FFF2-40B4-BE49-F238E27FC236}">
                    <a16:creationId xmlns:a16="http://schemas.microsoft.com/office/drawing/2014/main" id="{EA586774-3E98-B242-976C-E4B224D3732F}"/>
                  </a:ext>
                </a:extLst>
              </p:cNvPr>
              <p:cNvSpPr txBox="1">
                <a:spLocks noRot="1" noChangeAspect="1" noMove="1" noResize="1" noEditPoints="1" noAdjustHandles="1" noChangeArrowheads="1" noChangeShapeType="1" noTextEdit="1"/>
              </p:cNvSpPr>
              <p:nvPr/>
            </p:nvSpPr>
            <p:spPr>
              <a:xfrm>
                <a:off x="1106271" y="2855275"/>
                <a:ext cx="7264932" cy="1877437"/>
              </a:xfrm>
              <a:prstGeom prst="rect">
                <a:avLst/>
              </a:prstGeom>
              <a:blipFill>
                <a:blip r:embed="rId4"/>
                <a:stretch>
                  <a:fillRect l="-1222" t="-3356" b="-60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C188436C-55EA-FE46-83F3-AE9DEACD05D1}"/>
              </a:ext>
            </a:extLst>
          </p:cNvPr>
          <p:cNvSpPr>
            <a:spLocks noGrp="1"/>
          </p:cNvSpPr>
          <p:nvPr>
            <p:ph type="title"/>
          </p:nvPr>
        </p:nvSpPr>
        <p:spPr/>
        <p:txBody>
          <a:bodyPr/>
          <a:lstStyle/>
          <a:p>
            <a:r>
              <a:rPr lang="en-US" dirty="0"/>
              <a:t>One Solution: Sorting!</a:t>
            </a:r>
          </a:p>
        </p:txBody>
      </p:sp>
    </p:spTree>
    <p:extLst>
      <p:ext uri="{BB962C8B-B14F-4D97-AF65-F5344CB8AC3E}">
        <p14:creationId xmlns:p14="http://schemas.microsoft.com/office/powerpoint/2010/main" val="369539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816C-18A8-334D-AE53-8B923195EED3}"/>
              </a:ext>
            </a:extLst>
          </p:cNvPr>
          <p:cNvSpPr>
            <a:spLocks noGrp="1"/>
          </p:cNvSpPr>
          <p:nvPr>
            <p:ph type="title"/>
          </p:nvPr>
        </p:nvSpPr>
        <p:spPr/>
        <p:txBody>
          <a:bodyPr/>
          <a:lstStyle/>
          <a:p>
            <a:r>
              <a:rPr lang="en-US" dirty="0"/>
              <a:t>Graph Modeling Review</a:t>
            </a:r>
          </a:p>
        </p:txBody>
      </p:sp>
      <p:sp>
        <p:nvSpPr>
          <p:cNvPr id="3" name="Text Placeholder 2">
            <a:extLst>
              <a:ext uri="{FF2B5EF4-FFF2-40B4-BE49-F238E27FC236}">
                <a16:creationId xmlns:a16="http://schemas.microsoft.com/office/drawing/2014/main" id="{31014404-5F45-7E4C-A8BA-8D6C1D37E6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704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3F60-1050-7A4C-83EC-028A6E596F87}"/>
              </a:ext>
            </a:extLst>
          </p:cNvPr>
          <p:cNvSpPr>
            <a:spLocks noGrp="1"/>
          </p:cNvSpPr>
          <p:nvPr>
            <p:ph type="title"/>
          </p:nvPr>
        </p:nvSpPr>
        <p:spPr/>
        <p:txBody>
          <a:bodyPr/>
          <a:lstStyle/>
          <a:p>
            <a:r>
              <a:rPr lang="en-US" dirty="0"/>
              <a:t>Recap: Graph Modeling</a:t>
            </a:r>
          </a:p>
        </p:txBody>
      </p:sp>
      <p:sp>
        <p:nvSpPr>
          <p:cNvPr id="6" name="Rectangle 5">
            <a:extLst>
              <a:ext uri="{FF2B5EF4-FFF2-40B4-BE49-F238E27FC236}">
                <a16:creationId xmlns:a16="http://schemas.microsoft.com/office/drawing/2014/main" id="{FA14C772-5204-5641-95E3-EA017079698E}"/>
              </a:ext>
            </a:extLst>
          </p:cNvPr>
          <p:cNvSpPr/>
          <p:nvPr/>
        </p:nvSpPr>
        <p:spPr>
          <a:xfrm>
            <a:off x="2930078" y="2234009"/>
            <a:ext cx="2976664" cy="4080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9E75CE-1D37-C743-B2BA-024212EDC049}"/>
              </a:ext>
            </a:extLst>
          </p:cNvPr>
          <p:cNvSpPr/>
          <p:nvPr/>
        </p:nvSpPr>
        <p:spPr>
          <a:xfrm>
            <a:off x="481805" y="3498058"/>
            <a:ext cx="1956976" cy="160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t>SCENARIO</a:t>
            </a:r>
          </a:p>
          <a:p>
            <a:pPr algn="ctr"/>
            <a:r>
              <a:rPr lang="en-US" sz="2000" spc="100" dirty="0"/>
              <a:t>&amp;</a:t>
            </a:r>
          </a:p>
          <a:p>
            <a:pPr algn="ctr"/>
            <a:r>
              <a:rPr lang="en-US" sz="2000" spc="100" dirty="0"/>
              <a:t>QUESTION TO ANSWER</a:t>
            </a:r>
          </a:p>
        </p:txBody>
      </p:sp>
      <p:sp>
        <p:nvSpPr>
          <p:cNvPr id="8" name="Rectangle 7">
            <a:extLst>
              <a:ext uri="{FF2B5EF4-FFF2-40B4-BE49-F238E27FC236}">
                <a16:creationId xmlns:a16="http://schemas.microsoft.com/office/drawing/2014/main" id="{7396266A-614F-7D40-9EA5-EABC8853B415}"/>
              </a:ext>
            </a:extLst>
          </p:cNvPr>
          <p:cNvSpPr/>
          <p:nvPr/>
        </p:nvSpPr>
        <p:spPr>
          <a:xfrm>
            <a:off x="10086706" y="3907662"/>
            <a:ext cx="1956976" cy="78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t>ANSWER!</a:t>
            </a:r>
          </a:p>
        </p:txBody>
      </p:sp>
      <p:sp>
        <p:nvSpPr>
          <p:cNvPr id="9" name="TextBox 8">
            <a:extLst>
              <a:ext uri="{FF2B5EF4-FFF2-40B4-BE49-F238E27FC236}">
                <a16:creationId xmlns:a16="http://schemas.microsoft.com/office/drawing/2014/main" id="{EAC256B5-5FB5-1A40-B721-85C29475DE04}"/>
              </a:ext>
            </a:extLst>
          </p:cNvPr>
          <p:cNvSpPr txBox="1"/>
          <p:nvPr/>
        </p:nvSpPr>
        <p:spPr>
          <a:xfrm>
            <a:off x="3273705" y="2417618"/>
            <a:ext cx="2289409" cy="369332"/>
          </a:xfrm>
          <a:prstGeom prst="rect">
            <a:avLst/>
          </a:prstGeom>
          <a:noFill/>
        </p:spPr>
        <p:txBody>
          <a:bodyPr wrap="none" rtlCol="0">
            <a:spAutoFit/>
          </a:bodyPr>
          <a:lstStyle/>
          <a:p>
            <a:r>
              <a:rPr lang="en-US" spc="100" dirty="0">
                <a:solidFill>
                  <a:schemeClr val="bg1"/>
                </a:solidFill>
              </a:rPr>
              <a:t>MODEL AS A GRAPH</a:t>
            </a:r>
          </a:p>
        </p:txBody>
      </p:sp>
      <p:sp>
        <p:nvSpPr>
          <p:cNvPr id="11" name="Rectangle 10">
            <a:extLst>
              <a:ext uri="{FF2B5EF4-FFF2-40B4-BE49-F238E27FC236}">
                <a16:creationId xmlns:a16="http://schemas.microsoft.com/office/drawing/2014/main" id="{2E5770F1-3BD5-6C43-85BC-0BAA7965541D}"/>
              </a:ext>
            </a:extLst>
          </p:cNvPr>
          <p:cNvSpPr/>
          <p:nvPr/>
        </p:nvSpPr>
        <p:spPr>
          <a:xfrm>
            <a:off x="6398039" y="2234009"/>
            <a:ext cx="3183073" cy="40807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3782E47-701B-C44A-895C-4B8A4F3E3CDF}"/>
              </a:ext>
            </a:extLst>
          </p:cNvPr>
          <p:cNvSpPr txBox="1"/>
          <p:nvPr/>
        </p:nvSpPr>
        <p:spPr>
          <a:xfrm>
            <a:off x="6899529" y="2417618"/>
            <a:ext cx="1985928" cy="369332"/>
          </a:xfrm>
          <a:prstGeom prst="rect">
            <a:avLst/>
          </a:prstGeom>
          <a:noFill/>
        </p:spPr>
        <p:txBody>
          <a:bodyPr wrap="none" rtlCol="0">
            <a:spAutoFit/>
          </a:bodyPr>
          <a:lstStyle/>
          <a:p>
            <a:r>
              <a:rPr lang="en-US" spc="100" dirty="0">
                <a:solidFill>
                  <a:schemeClr val="bg1"/>
                </a:solidFill>
              </a:rPr>
              <a:t>RUN ALGORITHM</a:t>
            </a:r>
          </a:p>
        </p:txBody>
      </p:sp>
      <p:sp>
        <p:nvSpPr>
          <p:cNvPr id="12" name="TextBox 11">
            <a:extLst>
              <a:ext uri="{FF2B5EF4-FFF2-40B4-BE49-F238E27FC236}">
                <a16:creationId xmlns:a16="http://schemas.microsoft.com/office/drawing/2014/main" id="{083124EE-E828-FE45-9254-15D48183070C}"/>
              </a:ext>
            </a:extLst>
          </p:cNvPr>
          <p:cNvSpPr txBox="1"/>
          <p:nvPr/>
        </p:nvSpPr>
        <p:spPr>
          <a:xfrm>
            <a:off x="3098996" y="3290315"/>
            <a:ext cx="2807746" cy="2031325"/>
          </a:xfrm>
          <a:prstGeom prst="rect">
            <a:avLst/>
          </a:prstGeom>
          <a:noFill/>
        </p:spPr>
        <p:txBody>
          <a:bodyPr wrap="square" rtlCol="0">
            <a:spAutoFit/>
          </a:bodyPr>
          <a:lstStyle/>
          <a:p>
            <a:pPr marL="180975" indent="-180975">
              <a:buFont typeface="Arial" panose="020B0604020202020204" pitchFamily="34" charset="0"/>
              <a:buChar char="•"/>
            </a:pPr>
            <a:r>
              <a:rPr lang="en-US" dirty="0">
                <a:solidFill>
                  <a:schemeClr val="bg1"/>
                </a:solidFill>
              </a:rPr>
              <a:t>Choose vertices</a:t>
            </a:r>
          </a:p>
          <a:p>
            <a:pPr marL="180975" indent="-180975">
              <a:buFont typeface="Arial" panose="020B0604020202020204" pitchFamily="34" charset="0"/>
              <a:buChar char="•"/>
            </a:pPr>
            <a:r>
              <a:rPr lang="en-US" dirty="0">
                <a:solidFill>
                  <a:schemeClr val="bg1"/>
                </a:solidFill>
              </a:rPr>
              <a:t>Choose edges</a:t>
            </a:r>
          </a:p>
          <a:p>
            <a:pPr marL="180975" indent="-180975">
              <a:buFont typeface="Arial" panose="020B0604020202020204" pitchFamily="34" charset="0"/>
              <a:buChar char="•"/>
            </a:pPr>
            <a:r>
              <a:rPr lang="en-US" dirty="0">
                <a:solidFill>
                  <a:schemeClr val="bg1"/>
                </a:solidFill>
              </a:rPr>
              <a:t>Directed/Undirected</a:t>
            </a:r>
          </a:p>
          <a:p>
            <a:pPr marL="180975" indent="-180975">
              <a:buFont typeface="Arial" panose="020B0604020202020204" pitchFamily="34" charset="0"/>
              <a:buChar char="•"/>
            </a:pPr>
            <a:r>
              <a:rPr lang="en-US" dirty="0">
                <a:solidFill>
                  <a:schemeClr val="bg1"/>
                </a:solidFill>
              </a:rPr>
              <a:t>Weighted/Unweighted</a:t>
            </a:r>
          </a:p>
          <a:p>
            <a:pPr marL="180975" indent="-180975">
              <a:buFont typeface="Arial" panose="020B0604020202020204" pitchFamily="34" charset="0"/>
              <a:buChar char="•"/>
            </a:pPr>
            <a:r>
              <a:rPr lang="en-US" dirty="0">
                <a:solidFill>
                  <a:schemeClr val="bg1"/>
                </a:solidFill>
              </a:rPr>
              <a:t>Cyclic/Acyclic</a:t>
            </a:r>
          </a:p>
          <a:p>
            <a:endParaRPr lang="en-US" dirty="0">
              <a:solidFill>
                <a:schemeClr val="bg1"/>
              </a:solidFill>
            </a:endParaRPr>
          </a:p>
          <a:p>
            <a:pPr algn="ctr"/>
            <a:r>
              <a:rPr lang="en-US" dirty="0">
                <a:solidFill>
                  <a:schemeClr val="bg1"/>
                </a:solidFill>
              </a:rPr>
              <a:t>…</a:t>
            </a:r>
          </a:p>
        </p:txBody>
      </p:sp>
      <p:sp>
        <p:nvSpPr>
          <p:cNvPr id="13" name="TextBox 12">
            <a:extLst>
              <a:ext uri="{FF2B5EF4-FFF2-40B4-BE49-F238E27FC236}">
                <a16:creationId xmlns:a16="http://schemas.microsoft.com/office/drawing/2014/main" id="{6F7B80CD-4925-3F4E-8BED-15A1DA79D9E2}"/>
              </a:ext>
            </a:extLst>
          </p:cNvPr>
          <p:cNvSpPr txBox="1"/>
          <p:nvPr/>
        </p:nvSpPr>
        <p:spPr>
          <a:xfrm>
            <a:off x="6482497" y="2874817"/>
            <a:ext cx="3183073" cy="2862322"/>
          </a:xfrm>
          <a:prstGeom prst="rect">
            <a:avLst/>
          </a:prstGeom>
          <a:noFill/>
        </p:spPr>
        <p:txBody>
          <a:bodyPr wrap="square" rtlCol="0">
            <a:spAutoFit/>
          </a:bodyPr>
          <a:lstStyle/>
          <a:p>
            <a:pPr marL="180975" indent="-180975">
              <a:buFont typeface="Arial" panose="020B0604020202020204" pitchFamily="34" charset="0"/>
              <a:buChar char="•"/>
            </a:pPr>
            <a:r>
              <a:rPr lang="en-US" dirty="0">
                <a:solidFill>
                  <a:schemeClr val="bg1"/>
                </a:solidFill>
              </a:rPr>
              <a:t>Just visit every node?</a:t>
            </a:r>
          </a:p>
          <a:p>
            <a:pPr marL="638175" lvl="1" indent="-180975">
              <a:buFont typeface="Arial" panose="020B0604020202020204" pitchFamily="34" charset="0"/>
              <a:buChar char="•"/>
            </a:pPr>
            <a:r>
              <a:rPr lang="en-US" dirty="0">
                <a:solidFill>
                  <a:schemeClr val="bg1"/>
                </a:solidFill>
              </a:rPr>
              <a:t>BFS or DFS</a:t>
            </a:r>
          </a:p>
          <a:p>
            <a:pPr marL="180975" indent="-180975">
              <a:buFont typeface="Arial" panose="020B0604020202020204" pitchFamily="34" charset="0"/>
              <a:buChar char="•"/>
            </a:pPr>
            <a:r>
              <a:rPr lang="en-US" dirty="0">
                <a:solidFill>
                  <a:schemeClr val="bg1"/>
                </a:solidFill>
              </a:rPr>
              <a:t>s-t Connectivity?</a:t>
            </a:r>
          </a:p>
          <a:p>
            <a:pPr marL="638175" lvl="1" indent="-180975">
              <a:buFont typeface="Arial" panose="020B0604020202020204" pitchFamily="34" charset="0"/>
              <a:buChar char="•"/>
            </a:pPr>
            <a:r>
              <a:rPr lang="en-US" dirty="0">
                <a:solidFill>
                  <a:schemeClr val="bg1"/>
                </a:solidFill>
              </a:rPr>
              <a:t>BFS or DFS</a:t>
            </a:r>
          </a:p>
          <a:p>
            <a:pPr marL="180975" indent="-180975">
              <a:buFont typeface="Arial" panose="020B0604020202020204" pitchFamily="34" charset="0"/>
              <a:buChar char="•"/>
            </a:pPr>
            <a:r>
              <a:rPr lang="en-US" dirty="0">
                <a:solidFill>
                  <a:schemeClr val="bg1"/>
                </a:solidFill>
              </a:rPr>
              <a:t>Unweighted shortest path?</a:t>
            </a:r>
          </a:p>
          <a:p>
            <a:pPr marL="638175" lvl="1" indent="-180975">
              <a:buFont typeface="Arial" panose="020B0604020202020204" pitchFamily="34" charset="0"/>
              <a:buChar char="•"/>
            </a:pPr>
            <a:r>
              <a:rPr lang="en-US" dirty="0">
                <a:solidFill>
                  <a:schemeClr val="bg1"/>
                </a:solidFill>
              </a:rPr>
              <a:t>BFS</a:t>
            </a:r>
          </a:p>
          <a:p>
            <a:pPr marL="180975" indent="-180975">
              <a:buFont typeface="Arial" panose="020B0604020202020204" pitchFamily="34" charset="0"/>
              <a:buChar char="•"/>
            </a:pPr>
            <a:r>
              <a:rPr lang="en-US" dirty="0">
                <a:solidFill>
                  <a:schemeClr val="bg1"/>
                </a:solidFill>
              </a:rPr>
              <a:t>Weighted shortest path?</a:t>
            </a:r>
          </a:p>
          <a:p>
            <a:pPr marL="638175" lvl="1" indent="-180975">
              <a:buFont typeface="Arial" panose="020B0604020202020204" pitchFamily="34" charset="0"/>
              <a:buChar char="•"/>
            </a:pPr>
            <a:r>
              <a:rPr lang="en-US" dirty="0">
                <a:solidFill>
                  <a:schemeClr val="bg1"/>
                </a:solidFill>
              </a:rPr>
              <a:t>Dijkstra’s</a:t>
            </a:r>
          </a:p>
          <a:p>
            <a:pPr marL="180975" indent="-180975">
              <a:buFont typeface="Arial" panose="020B0604020202020204" pitchFamily="34" charset="0"/>
              <a:buChar char="•"/>
            </a:pPr>
            <a:r>
              <a:rPr lang="en-US" dirty="0">
                <a:solidFill>
                  <a:schemeClr val="bg1"/>
                </a:solidFill>
              </a:rPr>
              <a:t>Minimum Spanning Tree?</a:t>
            </a:r>
          </a:p>
          <a:p>
            <a:pPr marL="638175" lvl="1" indent="-180975">
              <a:buFont typeface="Arial" panose="020B0604020202020204" pitchFamily="34" charset="0"/>
              <a:buChar char="•"/>
            </a:pPr>
            <a:r>
              <a:rPr lang="en-US" dirty="0">
                <a:solidFill>
                  <a:schemeClr val="bg1"/>
                </a:solidFill>
              </a:rPr>
              <a:t>Prim’s or Kruskal’s</a:t>
            </a:r>
          </a:p>
        </p:txBody>
      </p:sp>
      <p:sp>
        <p:nvSpPr>
          <p:cNvPr id="14" name="Right Arrow 13">
            <a:extLst>
              <a:ext uri="{FF2B5EF4-FFF2-40B4-BE49-F238E27FC236}">
                <a16:creationId xmlns:a16="http://schemas.microsoft.com/office/drawing/2014/main" id="{345F0051-A6A7-9546-ADA1-C019AB9CD96D}"/>
              </a:ext>
            </a:extLst>
          </p:cNvPr>
          <p:cNvSpPr/>
          <p:nvPr/>
        </p:nvSpPr>
        <p:spPr>
          <a:xfrm>
            <a:off x="2573871" y="4151871"/>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E9D2ABF8-FAD9-8344-903F-4DBF4A278781}"/>
              </a:ext>
            </a:extLst>
          </p:cNvPr>
          <p:cNvSpPr/>
          <p:nvPr/>
        </p:nvSpPr>
        <p:spPr>
          <a:xfrm>
            <a:off x="6036857" y="4123766"/>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2C64BAAE-DDAE-4646-9315-434ACA45DA3D}"/>
              </a:ext>
            </a:extLst>
          </p:cNvPr>
          <p:cNvSpPr/>
          <p:nvPr/>
        </p:nvSpPr>
        <p:spPr>
          <a:xfrm>
            <a:off x="9679498" y="4123766"/>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Turn Arrow 16">
            <a:extLst>
              <a:ext uri="{FF2B5EF4-FFF2-40B4-BE49-F238E27FC236}">
                <a16:creationId xmlns:a16="http://schemas.microsoft.com/office/drawing/2014/main" id="{FCA2964E-25A0-1540-9661-504A9B569065}"/>
              </a:ext>
            </a:extLst>
          </p:cNvPr>
          <p:cNvSpPr/>
          <p:nvPr/>
        </p:nvSpPr>
        <p:spPr>
          <a:xfrm flipH="1">
            <a:off x="4796883" y="1307067"/>
            <a:ext cx="2598234" cy="834313"/>
          </a:xfrm>
          <a:prstGeom prst="uturnArrow">
            <a:avLst>
              <a:gd name="adj1" fmla="val 19571"/>
              <a:gd name="adj2" fmla="val 19570"/>
              <a:gd name="adj3" fmla="val 20928"/>
              <a:gd name="adj4" fmla="val 43750"/>
              <a:gd name="adj5" fmla="val 91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F2557C8-EF39-954E-BAE9-885BB755DBB0}"/>
              </a:ext>
            </a:extLst>
          </p:cNvPr>
          <p:cNvSpPr txBox="1"/>
          <p:nvPr/>
        </p:nvSpPr>
        <p:spPr>
          <a:xfrm>
            <a:off x="7479045" y="1202990"/>
            <a:ext cx="2812824" cy="923330"/>
          </a:xfrm>
          <a:prstGeom prst="rect">
            <a:avLst/>
          </a:prstGeom>
          <a:noFill/>
        </p:spPr>
        <p:txBody>
          <a:bodyPr wrap="square" rtlCol="0">
            <a:spAutoFit/>
          </a:bodyPr>
          <a:lstStyle/>
          <a:p>
            <a:r>
              <a:rPr lang="en-US" dirty="0"/>
              <a:t>Often need to refine original model as you work through details of algorithm</a:t>
            </a:r>
          </a:p>
        </p:txBody>
      </p:sp>
      <p:sp>
        <p:nvSpPr>
          <p:cNvPr id="19" name="TextBox 18">
            <a:extLst>
              <a:ext uri="{FF2B5EF4-FFF2-40B4-BE49-F238E27FC236}">
                <a16:creationId xmlns:a16="http://schemas.microsoft.com/office/drawing/2014/main" id="{AA60F11F-3E1F-D140-939F-B5A314C05C42}"/>
              </a:ext>
            </a:extLst>
          </p:cNvPr>
          <p:cNvSpPr txBox="1"/>
          <p:nvPr/>
        </p:nvSpPr>
        <p:spPr>
          <a:xfrm>
            <a:off x="492207" y="5263819"/>
            <a:ext cx="2350605" cy="1477328"/>
          </a:xfrm>
          <a:prstGeom prst="rect">
            <a:avLst/>
          </a:prstGeom>
          <a:noFill/>
        </p:spPr>
        <p:txBody>
          <a:bodyPr wrap="square" rtlCol="0">
            <a:spAutoFit/>
          </a:bodyPr>
          <a:lstStyle/>
          <a:p>
            <a:r>
              <a:rPr lang="en-US" dirty="0"/>
              <a:t>Many ways to model any scenario with a graph, but question motivates which data is important</a:t>
            </a:r>
          </a:p>
        </p:txBody>
      </p:sp>
    </p:spTree>
    <p:extLst>
      <p:ext uri="{BB962C8B-B14F-4D97-AF65-F5344CB8AC3E}">
        <p14:creationId xmlns:p14="http://schemas.microsoft.com/office/powerpoint/2010/main" val="25451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10BC-8435-704C-8576-3471FD9915E9}"/>
              </a:ext>
            </a:extLst>
          </p:cNvPr>
          <p:cNvSpPr>
            <a:spLocks noGrp="1"/>
          </p:cNvSpPr>
          <p:nvPr>
            <p:ph type="title"/>
          </p:nvPr>
        </p:nvSpPr>
        <p:spPr/>
        <p:txBody>
          <a:bodyPr/>
          <a:lstStyle/>
          <a:p>
            <a:r>
              <a:rPr lang="en-US" dirty="0"/>
              <a:t>Graph Modeling Activity</a:t>
            </a:r>
          </a:p>
        </p:txBody>
      </p:sp>
      <p:sp>
        <p:nvSpPr>
          <p:cNvPr id="6" name="Rectangle 5">
            <a:extLst>
              <a:ext uri="{FF2B5EF4-FFF2-40B4-BE49-F238E27FC236}">
                <a16:creationId xmlns:a16="http://schemas.microsoft.com/office/drawing/2014/main" id="{93C97213-500D-8F46-A5A6-592EC03B2F24}"/>
              </a:ext>
            </a:extLst>
          </p:cNvPr>
          <p:cNvSpPr/>
          <p:nvPr/>
        </p:nvSpPr>
        <p:spPr>
          <a:xfrm>
            <a:off x="575239" y="1541302"/>
            <a:ext cx="6372509" cy="4052391"/>
          </a:xfrm>
          <a:prstGeom prst="rect">
            <a:avLst/>
          </a:prstGeom>
        </p:spPr>
        <p:txBody>
          <a:bodyPr wrap="square">
            <a:spAutoFit/>
          </a:bodyPr>
          <a:lstStyle/>
          <a:p>
            <a:pPr>
              <a:spcBef>
                <a:spcPts val="1800"/>
              </a:spcBef>
              <a:spcAft>
                <a:spcPts val="400"/>
              </a:spcAft>
            </a:pPr>
            <a:r>
              <a:rPr lang="en-US" sz="2000" b="1" dirty="0">
                <a:solidFill>
                  <a:srgbClr val="000000"/>
                </a:solidFill>
              </a:rPr>
              <a:t>Note Passing - Part I</a:t>
            </a:r>
            <a:endParaRPr lang="en-US" b="1" dirty="0"/>
          </a:p>
          <a:p>
            <a:r>
              <a:rPr lang="en-US" dirty="0">
                <a:solidFill>
                  <a:srgbClr val="000000"/>
                </a:solidFill>
              </a:rPr>
              <a:t>Imagine you are an American High School student. You have a very important note to pass to your crush, but the two of you do not share a class so you need to rely on a chain of friends to pass the note along for you. A note can only be passed from one student to another when they share a class, meaning when two students have the same teacher during the same class period.</a:t>
            </a:r>
            <a:endParaRPr lang="en-US" dirty="0"/>
          </a:p>
          <a:p>
            <a:r>
              <a:rPr lang="en-US" dirty="0">
                <a:solidFill>
                  <a:srgbClr val="000000"/>
                </a:solidFill>
              </a:rPr>
              <a:t> </a:t>
            </a:r>
            <a:endParaRPr lang="en-US" dirty="0"/>
          </a:p>
          <a:p>
            <a:r>
              <a:rPr lang="en-US" dirty="0">
                <a:solidFill>
                  <a:srgbClr val="000000"/>
                </a:solidFill>
              </a:rPr>
              <a:t>Unfortunately, the school administration is not as romantic as you, and passing notes is against the rules. If a teacher sees a note, they will take it and destroy it. Figure out if there is a sequence of handoffs to enable you to get your note to your crush.</a:t>
            </a:r>
            <a:br>
              <a:rPr lang="en-US" dirty="0"/>
            </a:br>
            <a:endParaRPr lang="en-US" dirty="0"/>
          </a:p>
          <a:p>
            <a:r>
              <a:rPr lang="en-US" dirty="0">
                <a:solidFill>
                  <a:srgbClr val="000000"/>
                </a:solidFill>
              </a:rPr>
              <a:t>How could you model this situation as a graph?</a:t>
            </a:r>
          </a:p>
        </p:txBody>
      </p:sp>
      <p:graphicFrame>
        <p:nvGraphicFramePr>
          <p:cNvPr id="10" name="Table 9">
            <a:extLst>
              <a:ext uri="{FF2B5EF4-FFF2-40B4-BE49-F238E27FC236}">
                <a16:creationId xmlns:a16="http://schemas.microsoft.com/office/drawing/2014/main" id="{675FEB41-9355-9040-8105-FFE4DA4A3866}"/>
              </a:ext>
            </a:extLst>
          </p:cNvPr>
          <p:cNvGraphicFramePr>
            <a:graphicFrameLocks noGrp="1"/>
          </p:cNvGraphicFramePr>
          <p:nvPr/>
        </p:nvGraphicFramePr>
        <p:xfrm>
          <a:off x="7158445" y="2529931"/>
          <a:ext cx="4770121" cy="2595880"/>
        </p:xfrm>
        <a:graphic>
          <a:graphicData uri="http://schemas.openxmlformats.org/drawingml/2006/table">
            <a:tbl>
              <a:tblPr/>
              <a:tblGrid>
                <a:gridCol w="920125">
                  <a:extLst>
                    <a:ext uri="{9D8B030D-6E8A-4147-A177-3AD203B41FA5}">
                      <a16:colId xmlns:a16="http://schemas.microsoft.com/office/drawing/2014/main" val="3052575047"/>
                    </a:ext>
                  </a:extLst>
                </a:gridCol>
                <a:gridCol w="976624">
                  <a:extLst>
                    <a:ext uri="{9D8B030D-6E8A-4147-A177-3AD203B41FA5}">
                      <a16:colId xmlns:a16="http://schemas.microsoft.com/office/drawing/2014/main" val="1188302627"/>
                    </a:ext>
                  </a:extLst>
                </a:gridCol>
                <a:gridCol w="944338">
                  <a:extLst>
                    <a:ext uri="{9D8B030D-6E8A-4147-A177-3AD203B41FA5}">
                      <a16:colId xmlns:a16="http://schemas.microsoft.com/office/drawing/2014/main" val="478691651"/>
                    </a:ext>
                  </a:extLst>
                </a:gridCol>
                <a:gridCol w="976624">
                  <a:extLst>
                    <a:ext uri="{9D8B030D-6E8A-4147-A177-3AD203B41FA5}">
                      <a16:colId xmlns:a16="http://schemas.microsoft.com/office/drawing/2014/main" val="2155445603"/>
                    </a:ext>
                  </a:extLst>
                </a:gridCol>
                <a:gridCol w="952410">
                  <a:extLst>
                    <a:ext uri="{9D8B030D-6E8A-4147-A177-3AD203B41FA5}">
                      <a16:colId xmlns:a16="http://schemas.microsoft.com/office/drawing/2014/main" val="3109984666"/>
                    </a:ext>
                  </a:extLst>
                </a:gridCol>
              </a:tblGrid>
              <a:tr h="317500">
                <a:tc>
                  <a:txBody>
                    <a:bodyPr/>
                    <a:lstStyle/>
                    <a:p>
                      <a:pPr rtl="0" fontAlgn="t">
                        <a:spcBef>
                          <a:spcPts val="0"/>
                        </a:spcBef>
                        <a:spcAft>
                          <a:spcPts val="0"/>
                        </a:spcAft>
                      </a:pPr>
                      <a:r>
                        <a:rPr lang="en-US" sz="1600" b="1" i="0" u="none" strike="noStrike" dirty="0">
                          <a:solidFill>
                            <a:srgbClr val="4C3282"/>
                          </a:solidFill>
                          <a:effectLst/>
                          <a:latin typeface="+mn-lt"/>
                        </a:rPr>
                        <a:t> </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1</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2</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3</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4</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95267"/>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You</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366481"/>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Anika</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Lee</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01876"/>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Bao</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Martinez</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86401"/>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Carla</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Jones</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Smith</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236903"/>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Dan</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18369"/>
                  </a:ext>
                </a:extLst>
              </a:tr>
              <a:tr h="0">
                <a:tc>
                  <a:txBody>
                    <a:bodyPr/>
                    <a:lstStyle/>
                    <a:p>
                      <a:pPr algn="r" rtl="0" fontAlgn="t">
                        <a:spcBef>
                          <a:spcPts val="0"/>
                        </a:spcBef>
                        <a:spcAft>
                          <a:spcPts val="0"/>
                        </a:spcAft>
                      </a:pPr>
                      <a:r>
                        <a:rPr lang="en-US" sz="1600" b="1" i="0" u="none" strike="noStrike" dirty="0">
                          <a:solidFill>
                            <a:srgbClr val="4C3282"/>
                          </a:solidFill>
                          <a:effectLst/>
                          <a:latin typeface="+mn-lt"/>
                        </a:rPr>
                        <a:t>Crush</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513165"/>
                  </a:ext>
                </a:extLst>
              </a:tr>
            </a:tbl>
          </a:graphicData>
        </a:graphic>
      </p:graphicFrame>
      <p:sp>
        <p:nvSpPr>
          <p:cNvPr id="11" name="Rectangle 1">
            <a:extLst>
              <a:ext uri="{FF2B5EF4-FFF2-40B4-BE49-F238E27FC236}">
                <a16:creationId xmlns:a16="http://schemas.microsoft.com/office/drawing/2014/main" id="{11C94FF8-BB5F-7244-A6CD-07979FEF7CE8}"/>
              </a:ext>
            </a:extLst>
          </p:cNvPr>
          <p:cNvSpPr>
            <a:spLocks noChangeArrowheads="1"/>
          </p:cNvSpPr>
          <p:nvPr/>
        </p:nvSpPr>
        <p:spPr bwMode="auto">
          <a:xfrm>
            <a:off x="3354388" y="2778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059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CAC-8B03-844F-A13E-A912D579A57B}"/>
              </a:ext>
            </a:extLst>
          </p:cNvPr>
          <p:cNvSpPr>
            <a:spLocks noGrp="1"/>
          </p:cNvSpPr>
          <p:nvPr>
            <p:ph type="title"/>
          </p:nvPr>
        </p:nvSpPr>
        <p:spPr/>
        <p:txBody>
          <a:bodyPr/>
          <a:lstStyle/>
          <a:p>
            <a:r>
              <a:rPr lang="en-US" dirty="0"/>
              <a:t>Possible Design</a:t>
            </a:r>
          </a:p>
        </p:txBody>
      </p:sp>
      <p:sp>
        <p:nvSpPr>
          <p:cNvPr id="3" name="Content Placeholder 2">
            <a:extLst>
              <a:ext uri="{FF2B5EF4-FFF2-40B4-BE49-F238E27FC236}">
                <a16:creationId xmlns:a16="http://schemas.microsoft.com/office/drawing/2014/main" id="{3AFA13FC-AB10-AA41-88AA-EA9F32EE97C0}"/>
              </a:ext>
            </a:extLst>
          </p:cNvPr>
          <p:cNvSpPr>
            <a:spLocks noGrp="1"/>
          </p:cNvSpPr>
          <p:nvPr>
            <p:ph idx="1"/>
          </p:nvPr>
        </p:nvSpPr>
        <p:spPr>
          <a:xfrm>
            <a:off x="510079" y="1478648"/>
            <a:ext cx="5789939" cy="2361239"/>
          </a:xfrm>
        </p:spPr>
        <p:txBody>
          <a:bodyPr>
            <a:normAutofit fontScale="92500" lnSpcReduction="20000"/>
          </a:bodyPr>
          <a:lstStyle/>
          <a:p>
            <a:r>
              <a:rPr lang="en-US" b="1" dirty="0">
                <a:solidFill>
                  <a:srgbClr val="4C3282"/>
                </a:solidFill>
              </a:rPr>
              <a:t>Vertices</a:t>
            </a:r>
          </a:p>
          <a:p>
            <a:pPr lvl="1"/>
            <a:r>
              <a:rPr lang="en-US" dirty="0"/>
              <a:t>Students</a:t>
            </a:r>
          </a:p>
          <a:p>
            <a:pPr lvl="1"/>
            <a:r>
              <a:rPr lang="en-US" dirty="0"/>
              <a:t>Fields: Name, have note</a:t>
            </a:r>
          </a:p>
          <a:p>
            <a:r>
              <a:rPr lang="en-US" b="1" dirty="0">
                <a:solidFill>
                  <a:srgbClr val="4C3282"/>
                </a:solidFill>
              </a:rPr>
              <a:t>Edges </a:t>
            </a:r>
          </a:p>
          <a:p>
            <a:pPr lvl="1"/>
            <a:r>
              <a:rPr lang="en-US" dirty="0"/>
              <a:t>Classes shared by students</a:t>
            </a:r>
          </a:p>
          <a:p>
            <a:pPr lvl="1"/>
            <a:r>
              <a:rPr lang="en-US" dirty="0"/>
              <a:t>Not directed</a:t>
            </a:r>
          </a:p>
          <a:p>
            <a:pPr lvl="1"/>
            <a:r>
              <a:rPr lang="en-US" dirty="0"/>
              <a:t>Could be left without weights</a:t>
            </a:r>
          </a:p>
          <a:p>
            <a:pPr lvl="1"/>
            <a:r>
              <a:rPr lang="en-US" dirty="0"/>
              <a:t>Fields: vertex 1, vertex 2, teacher, period</a:t>
            </a:r>
          </a:p>
          <a:p>
            <a:endParaRPr lang="en-US" dirty="0"/>
          </a:p>
        </p:txBody>
      </p:sp>
      <p:grpSp>
        <p:nvGrpSpPr>
          <p:cNvPr id="66" name="Group 65">
            <a:extLst>
              <a:ext uri="{FF2B5EF4-FFF2-40B4-BE49-F238E27FC236}">
                <a16:creationId xmlns:a16="http://schemas.microsoft.com/office/drawing/2014/main" id="{9563B329-C684-3740-A1EC-24D66538D1D4}"/>
              </a:ext>
            </a:extLst>
          </p:cNvPr>
          <p:cNvGrpSpPr/>
          <p:nvPr/>
        </p:nvGrpSpPr>
        <p:grpSpPr>
          <a:xfrm>
            <a:off x="457852" y="3678587"/>
            <a:ext cx="5981035" cy="3140135"/>
            <a:chOff x="1394748" y="3100107"/>
            <a:chExt cx="5981035" cy="3140135"/>
          </a:xfrm>
        </p:grpSpPr>
        <p:grpSp>
          <p:nvGrpSpPr>
            <p:cNvPr id="7" name="Group 6">
              <a:extLst>
                <a:ext uri="{FF2B5EF4-FFF2-40B4-BE49-F238E27FC236}">
                  <a16:creationId xmlns:a16="http://schemas.microsoft.com/office/drawing/2014/main" id="{BC7967A6-92E5-5C43-BF52-0A83135009B7}"/>
                </a:ext>
              </a:extLst>
            </p:cNvPr>
            <p:cNvGrpSpPr/>
            <p:nvPr/>
          </p:nvGrpSpPr>
          <p:grpSpPr>
            <a:xfrm>
              <a:off x="1394748" y="3641314"/>
              <a:ext cx="690113" cy="690113"/>
              <a:chOff x="9831042" y="3675297"/>
              <a:chExt cx="690113" cy="690113"/>
            </a:xfrm>
          </p:grpSpPr>
          <p:sp>
            <p:nvSpPr>
              <p:cNvPr id="22" name="Oval 21">
                <a:extLst>
                  <a:ext uri="{FF2B5EF4-FFF2-40B4-BE49-F238E27FC236}">
                    <a16:creationId xmlns:a16="http://schemas.microsoft.com/office/drawing/2014/main" id="{4EA10F37-7DAC-6A44-801A-88EB7FE802C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EF067-441D-0647-9EFA-B1A3A229B058}"/>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8B6016-9B9F-1A4B-9B0E-CD09536EEED0}"/>
                </a:ext>
              </a:extLst>
            </p:cNvPr>
            <p:cNvGrpSpPr/>
            <p:nvPr/>
          </p:nvGrpSpPr>
          <p:grpSpPr>
            <a:xfrm>
              <a:off x="3360349" y="3100107"/>
              <a:ext cx="704039" cy="690113"/>
              <a:chOff x="9831042" y="3675297"/>
              <a:chExt cx="704039" cy="690113"/>
            </a:xfrm>
          </p:grpSpPr>
          <p:sp>
            <p:nvSpPr>
              <p:cNvPr id="20" name="Oval 19">
                <a:extLst>
                  <a:ext uri="{FF2B5EF4-FFF2-40B4-BE49-F238E27FC236}">
                    <a16:creationId xmlns:a16="http://schemas.microsoft.com/office/drawing/2014/main" id="{BCA64ED7-F974-8E49-8476-976757E057A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E4C4AD1-DA99-0C47-8F84-317D799275BD}"/>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6DF2D9C5-164C-B449-8E38-28B91B68259C}"/>
                </a:ext>
              </a:extLst>
            </p:cNvPr>
            <p:cNvGrpSpPr/>
            <p:nvPr/>
          </p:nvGrpSpPr>
          <p:grpSpPr>
            <a:xfrm>
              <a:off x="5180961" y="3740439"/>
              <a:ext cx="700186" cy="690113"/>
              <a:chOff x="10360557" y="3317449"/>
              <a:chExt cx="700186" cy="690113"/>
            </a:xfrm>
          </p:grpSpPr>
          <p:sp>
            <p:nvSpPr>
              <p:cNvPr id="18" name="Oval 17">
                <a:extLst>
                  <a:ext uri="{FF2B5EF4-FFF2-40B4-BE49-F238E27FC236}">
                    <a16:creationId xmlns:a16="http://schemas.microsoft.com/office/drawing/2014/main" id="{6F92A095-74F7-FF48-8150-F0C1F75DC3D6}"/>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7153CF-348F-DB41-B4B2-19F0F6B5F38B}"/>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1" name="Group 10">
              <a:extLst>
                <a:ext uri="{FF2B5EF4-FFF2-40B4-BE49-F238E27FC236}">
                  <a16:creationId xmlns:a16="http://schemas.microsoft.com/office/drawing/2014/main" id="{08313FEB-627B-BF4C-B7C3-F2754024DADF}"/>
                </a:ext>
              </a:extLst>
            </p:cNvPr>
            <p:cNvGrpSpPr/>
            <p:nvPr/>
          </p:nvGrpSpPr>
          <p:grpSpPr>
            <a:xfrm>
              <a:off x="2695034" y="4961081"/>
              <a:ext cx="690113" cy="690113"/>
              <a:chOff x="9831042" y="3675297"/>
              <a:chExt cx="690113" cy="690113"/>
            </a:xfrm>
          </p:grpSpPr>
          <p:sp>
            <p:nvSpPr>
              <p:cNvPr id="16" name="Oval 15">
                <a:extLst>
                  <a:ext uri="{FF2B5EF4-FFF2-40B4-BE49-F238E27FC236}">
                    <a16:creationId xmlns:a16="http://schemas.microsoft.com/office/drawing/2014/main" id="{12CCB009-4ED5-4D49-831B-3682D746064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414B40-F3C0-0C4E-BE77-6153B9C99630}"/>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27" name="Oval 26">
              <a:extLst>
                <a:ext uri="{FF2B5EF4-FFF2-40B4-BE49-F238E27FC236}">
                  <a16:creationId xmlns:a16="http://schemas.microsoft.com/office/drawing/2014/main" id="{20B2685E-AAA5-C244-9BEA-790F3BAD5FF4}"/>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DAF332-98B4-8744-9F02-AF9726D7976C}"/>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52" name="Group 51">
              <a:extLst>
                <a:ext uri="{FF2B5EF4-FFF2-40B4-BE49-F238E27FC236}">
                  <a16:creationId xmlns:a16="http://schemas.microsoft.com/office/drawing/2014/main" id="{64E4D4D3-0FB1-3641-B45F-5F965EB13FB3}"/>
                </a:ext>
              </a:extLst>
            </p:cNvPr>
            <p:cNvGrpSpPr/>
            <p:nvPr/>
          </p:nvGrpSpPr>
          <p:grpSpPr>
            <a:xfrm>
              <a:off x="6654111" y="5279194"/>
              <a:ext cx="721672" cy="690113"/>
              <a:chOff x="6873201" y="4776414"/>
              <a:chExt cx="721672" cy="690113"/>
            </a:xfrm>
          </p:grpSpPr>
          <p:sp>
            <p:nvSpPr>
              <p:cNvPr id="29" name="Oval 28">
                <a:extLst>
                  <a:ext uri="{FF2B5EF4-FFF2-40B4-BE49-F238E27FC236}">
                    <a16:creationId xmlns:a16="http://schemas.microsoft.com/office/drawing/2014/main" id="{9C45D88E-C71E-2E4D-A303-BF0E6B542CC8}"/>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9603561-49E5-9B47-A7DF-95A95DBA0F7A}"/>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32" name="Straight Connector 31">
              <a:extLst>
                <a:ext uri="{FF2B5EF4-FFF2-40B4-BE49-F238E27FC236}">
                  <a16:creationId xmlns:a16="http://schemas.microsoft.com/office/drawing/2014/main" id="{C3872F2B-41E8-9F4F-B45D-8B21D1990FD7}"/>
                </a:ext>
              </a:extLst>
            </p:cNvPr>
            <p:cNvCxnSpPr>
              <a:stCxn id="22" idx="7"/>
              <a:endCxn id="21"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F2EF8D-56DB-074B-852A-51D0FA9E12D2}"/>
                </a:ext>
              </a:extLst>
            </p:cNvPr>
            <p:cNvCxnSpPr>
              <a:cxnSpLocks/>
              <a:stCxn id="22" idx="4"/>
              <a:endCxn id="16"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022733-3258-344F-9046-D9B486F2FEE3}"/>
                </a:ext>
              </a:extLst>
            </p:cNvPr>
            <p:cNvCxnSpPr>
              <a:cxnSpLocks/>
              <a:stCxn id="16" idx="7"/>
              <a:endCxn id="20"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F069B1-27C6-4A45-882B-713C57B79705}"/>
                </a:ext>
              </a:extLst>
            </p:cNvPr>
            <p:cNvCxnSpPr>
              <a:cxnSpLocks/>
              <a:stCxn id="16" idx="6"/>
              <a:endCxn id="19"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090C24-B854-E743-BA5B-320788656308}"/>
                </a:ext>
              </a:extLst>
            </p:cNvPr>
            <p:cNvCxnSpPr>
              <a:cxnSpLocks/>
              <a:stCxn id="20" idx="5"/>
              <a:endCxn id="27"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B36A63-8A96-3D40-B3F1-03356550FBC0}"/>
                </a:ext>
              </a:extLst>
            </p:cNvPr>
            <p:cNvCxnSpPr>
              <a:cxnSpLocks/>
              <a:stCxn id="27" idx="7"/>
              <a:endCxn id="18"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0F6E7E-AAD8-1846-B050-21825E25F09D}"/>
                </a:ext>
              </a:extLst>
            </p:cNvPr>
            <p:cNvCxnSpPr>
              <a:cxnSpLocks/>
              <a:stCxn id="27" idx="6"/>
              <a:endCxn id="30"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33C4D3-614B-C245-88B3-E9093EB4DE21}"/>
                </a:ext>
              </a:extLst>
            </p:cNvPr>
            <p:cNvCxnSpPr>
              <a:cxnSpLocks/>
              <a:stCxn id="29" idx="1"/>
              <a:endCxn id="18"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5086CC0-6CBB-604F-A4AA-05E96BC9C5BA}"/>
                </a:ext>
              </a:extLst>
            </p:cNvPr>
            <p:cNvSpPr txBox="1"/>
            <p:nvPr/>
          </p:nvSpPr>
          <p:spPr>
            <a:xfrm rot="20842163">
              <a:off x="2172624" y="3252899"/>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1</a:t>
              </a:r>
            </a:p>
          </p:txBody>
        </p:sp>
        <p:sp>
          <p:nvSpPr>
            <p:cNvPr id="58" name="TextBox 57">
              <a:extLst>
                <a:ext uri="{FF2B5EF4-FFF2-40B4-BE49-F238E27FC236}">
                  <a16:creationId xmlns:a16="http://schemas.microsoft.com/office/drawing/2014/main" id="{52A34A24-6AF0-844A-A9CC-CF16658F94B1}"/>
                </a:ext>
              </a:extLst>
            </p:cNvPr>
            <p:cNvSpPr txBox="1"/>
            <p:nvPr/>
          </p:nvSpPr>
          <p:spPr>
            <a:xfrm rot="2832924">
              <a:off x="5787419" y="4605129"/>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1</a:t>
              </a:r>
            </a:p>
          </p:txBody>
        </p:sp>
        <p:sp>
          <p:nvSpPr>
            <p:cNvPr id="59" name="TextBox 58">
              <a:extLst>
                <a:ext uri="{FF2B5EF4-FFF2-40B4-BE49-F238E27FC236}">
                  <a16:creationId xmlns:a16="http://schemas.microsoft.com/office/drawing/2014/main" id="{A2D60C76-96E3-964F-A87C-7C5018DF360E}"/>
                </a:ext>
              </a:extLst>
            </p:cNvPr>
            <p:cNvSpPr txBox="1"/>
            <p:nvPr/>
          </p:nvSpPr>
          <p:spPr>
            <a:xfrm rot="2099268">
              <a:off x="2050344" y="4485507"/>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2</a:t>
              </a:r>
            </a:p>
          </p:txBody>
        </p:sp>
        <p:sp>
          <p:nvSpPr>
            <p:cNvPr id="60" name="TextBox 59">
              <a:extLst>
                <a:ext uri="{FF2B5EF4-FFF2-40B4-BE49-F238E27FC236}">
                  <a16:creationId xmlns:a16="http://schemas.microsoft.com/office/drawing/2014/main" id="{CA69241E-BFB1-0549-A76D-4DD858353FA8}"/>
                </a:ext>
              </a:extLst>
            </p:cNvPr>
            <p:cNvSpPr txBox="1"/>
            <p:nvPr/>
          </p:nvSpPr>
          <p:spPr>
            <a:xfrm rot="4323910">
              <a:off x="3845386" y="3860668"/>
              <a:ext cx="74090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Lee, 2</a:t>
              </a:r>
            </a:p>
          </p:txBody>
        </p:sp>
        <p:sp>
          <p:nvSpPr>
            <p:cNvPr id="61" name="TextBox 60">
              <a:extLst>
                <a:ext uri="{FF2B5EF4-FFF2-40B4-BE49-F238E27FC236}">
                  <a16:creationId xmlns:a16="http://schemas.microsoft.com/office/drawing/2014/main" id="{C87E7338-E712-C048-8AE7-5FD3ACDBBCD8}"/>
                </a:ext>
              </a:extLst>
            </p:cNvPr>
            <p:cNvSpPr txBox="1"/>
            <p:nvPr/>
          </p:nvSpPr>
          <p:spPr>
            <a:xfrm rot="17328648">
              <a:off x="2734229" y="4158696"/>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3</a:t>
              </a:r>
            </a:p>
          </p:txBody>
        </p:sp>
        <p:sp>
          <p:nvSpPr>
            <p:cNvPr id="62" name="TextBox 61">
              <a:extLst>
                <a:ext uri="{FF2B5EF4-FFF2-40B4-BE49-F238E27FC236}">
                  <a16:creationId xmlns:a16="http://schemas.microsoft.com/office/drawing/2014/main" id="{12FDF51D-1728-994B-9BDE-2B08E42F70A5}"/>
                </a:ext>
              </a:extLst>
            </p:cNvPr>
            <p:cNvSpPr txBox="1"/>
            <p:nvPr/>
          </p:nvSpPr>
          <p:spPr>
            <a:xfrm rot="17279646">
              <a:off x="4680891" y="4800246"/>
              <a:ext cx="102162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Brown, 3</a:t>
              </a:r>
            </a:p>
          </p:txBody>
        </p:sp>
        <p:sp>
          <p:nvSpPr>
            <p:cNvPr id="64" name="TextBox 63">
              <a:extLst>
                <a:ext uri="{FF2B5EF4-FFF2-40B4-BE49-F238E27FC236}">
                  <a16:creationId xmlns:a16="http://schemas.microsoft.com/office/drawing/2014/main" id="{B44C92DD-28C7-6D44-9AED-9252AAF599E7}"/>
                </a:ext>
              </a:extLst>
            </p:cNvPr>
            <p:cNvSpPr txBox="1"/>
            <p:nvPr/>
          </p:nvSpPr>
          <p:spPr>
            <a:xfrm rot="19330986">
              <a:off x="3251679" y="4737354"/>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4</a:t>
              </a:r>
            </a:p>
          </p:txBody>
        </p:sp>
        <p:sp>
          <p:nvSpPr>
            <p:cNvPr id="65" name="TextBox 64">
              <a:extLst>
                <a:ext uri="{FF2B5EF4-FFF2-40B4-BE49-F238E27FC236}">
                  <a16:creationId xmlns:a16="http://schemas.microsoft.com/office/drawing/2014/main" id="{49C924DA-5A8B-CE4C-A435-94C0EB1DBDAE}"/>
                </a:ext>
              </a:extLst>
            </p:cNvPr>
            <p:cNvSpPr txBox="1"/>
            <p:nvPr/>
          </p:nvSpPr>
          <p:spPr>
            <a:xfrm rot="21136541">
              <a:off x="5392002" y="5466526"/>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4</a:t>
              </a:r>
            </a:p>
          </p:txBody>
        </p:sp>
      </p:grpSp>
      <p:graphicFrame>
        <p:nvGraphicFramePr>
          <p:cNvPr id="68" name="Table 67">
            <a:extLst>
              <a:ext uri="{FF2B5EF4-FFF2-40B4-BE49-F238E27FC236}">
                <a16:creationId xmlns:a16="http://schemas.microsoft.com/office/drawing/2014/main" id="{7A6BC647-2818-1F47-8A89-821E405FD02D}"/>
              </a:ext>
            </a:extLst>
          </p:cNvPr>
          <p:cNvGraphicFramePr>
            <a:graphicFrameLocks noGrp="1"/>
          </p:cNvGraphicFramePr>
          <p:nvPr/>
        </p:nvGraphicFramePr>
        <p:xfrm>
          <a:off x="6896734" y="2224115"/>
          <a:ext cx="1566283" cy="4241538"/>
        </p:xfrm>
        <a:graphic>
          <a:graphicData uri="http://schemas.openxmlformats.org/drawingml/2006/table">
            <a:tbl>
              <a:tblPr firstRow="1" bandRow="1">
                <a:tableStyleId>{5C22544A-7EE6-4342-B048-85BDC9FD1C3A}</a:tableStyleId>
              </a:tblPr>
              <a:tblGrid>
                <a:gridCol w="771163">
                  <a:extLst>
                    <a:ext uri="{9D8B030D-6E8A-4147-A177-3AD203B41FA5}">
                      <a16:colId xmlns:a16="http://schemas.microsoft.com/office/drawing/2014/main" val="262660185"/>
                    </a:ext>
                  </a:extLst>
                </a:gridCol>
                <a:gridCol w="520590">
                  <a:extLst>
                    <a:ext uri="{9D8B030D-6E8A-4147-A177-3AD203B41FA5}">
                      <a16:colId xmlns:a16="http://schemas.microsoft.com/office/drawing/2014/main" val="2224427115"/>
                    </a:ext>
                  </a:extLst>
                </a:gridCol>
                <a:gridCol w="27453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latin typeface="Calibri" panose="020F0502020204030204" pitchFamily="34" charset="0"/>
                          <a:cs typeface="Calibri" panose="020F0502020204030204" pitchFamily="34" charset="0"/>
                        </a:rPr>
                        <a:t>You</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D</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235123"/>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Crush</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253376"/>
                  </a:ext>
                </a:extLst>
              </a:tr>
            </a:tbl>
          </a:graphicData>
        </a:graphic>
      </p:graphicFrame>
      <p:cxnSp>
        <p:nvCxnSpPr>
          <p:cNvPr id="81" name="Straight Arrow Connector 80">
            <a:extLst>
              <a:ext uri="{FF2B5EF4-FFF2-40B4-BE49-F238E27FC236}">
                <a16:creationId xmlns:a16="http://schemas.microsoft.com/office/drawing/2014/main" id="{02521348-8C2F-D74A-A491-E2C0E9DFCA80}"/>
              </a:ext>
            </a:extLst>
          </p:cNvPr>
          <p:cNvCxnSpPr>
            <a:cxnSpLocks/>
          </p:cNvCxnSpPr>
          <p:nvPr/>
        </p:nvCxnSpPr>
        <p:spPr>
          <a:xfrm>
            <a:off x="8262146" y="261795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D102120-618E-174B-935A-01298D032E18}"/>
              </a:ext>
            </a:extLst>
          </p:cNvPr>
          <p:cNvCxnSpPr/>
          <p:nvPr/>
        </p:nvCxnSpPr>
        <p:spPr>
          <a:xfrm>
            <a:off x="8218764" y="33025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08D4B29-18B5-F347-96EA-4FCEB1C94299}"/>
              </a:ext>
            </a:extLst>
          </p:cNvPr>
          <p:cNvGrpSpPr/>
          <p:nvPr/>
        </p:nvGrpSpPr>
        <p:grpSpPr>
          <a:xfrm>
            <a:off x="9006612" y="2389434"/>
            <a:ext cx="417004" cy="417004"/>
            <a:chOff x="9831043" y="3675298"/>
            <a:chExt cx="417004" cy="417004"/>
          </a:xfrm>
        </p:grpSpPr>
        <p:sp>
          <p:nvSpPr>
            <p:cNvPr id="100" name="Oval 99">
              <a:extLst>
                <a:ext uri="{FF2B5EF4-FFF2-40B4-BE49-F238E27FC236}">
                  <a16:creationId xmlns:a16="http://schemas.microsoft.com/office/drawing/2014/main" id="{D820ED4A-65A7-604A-8C9E-C5C4493DEEF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410ABC5-D025-DA48-88B5-3C3061A74E7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89" name="Group 88">
            <a:extLst>
              <a:ext uri="{FF2B5EF4-FFF2-40B4-BE49-F238E27FC236}">
                <a16:creationId xmlns:a16="http://schemas.microsoft.com/office/drawing/2014/main" id="{1EF9332B-0509-274A-B909-F0BC6CD1CD79}"/>
              </a:ext>
            </a:extLst>
          </p:cNvPr>
          <p:cNvGrpSpPr/>
          <p:nvPr/>
        </p:nvGrpSpPr>
        <p:grpSpPr>
          <a:xfrm>
            <a:off x="10051513" y="2389803"/>
            <a:ext cx="417004" cy="417004"/>
            <a:chOff x="9831043" y="3675298"/>
            <a:chExt cx="417004" cy="417004"/>
          </a:xfrm>
        </p:grpSpPr>
        <p:sp>
          <p:nvSpPr>
            <p:cNvPr id="98" name="Oval 97">
              <a:extLst>
                <a:ext uri="{FF2B5EF4-FFF2-40B4-BE49-F238E27FC236}">
                  <a16:creationId xmlns:a16="http://schemas.microsoft.com/office/drawing/2014/main" id="{C3EAF7F8-2A31-9D46-8BB3-1D017C434B9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220E0461-BBE7-BA4B-888A-55D4D9CB333A}"/>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90" name="Group 89">
            <a:extLst>
              <a:ext uri="{FF2B5EF4-FFF2-40B4-BE49-F238E27FC236}">
                <a16:creationId xmlns:a16="http://schemas.microsoft.com/office/drawing/2014/main" id="{697B2597-1138-8440-AC2C-B4508B3D873C}"/>
              </a:ext>
            </a:extLst>
          </p:cNvPr>
          <p:cNvGrpSpPr/>
          <p:nvPr/>
        </p:nvGrpSpPr>
        <p:grpSpPr>
          <a:xfrm>
            <a:off x="8945417" y="2242524"/>
            <a:ext cx="724251" cy="668441"/>
            <a:chOff x="1097280" y="6019742"/>
            <a:chExt cx="724251" cy="668441"/>
          </a:xfrm>
        </p:grpSpPr>
        <p:sp>
          <p:nvSpPr>
            <p:cNvPr id="96" name="Rectangle 95">
              <a:extLst>
                <a:ext uri="{FF2B5EF4-FFF2-40B4-BE49-F238E27FC236}">
                  <a16:creationId xmlns:a16="http://schemas.microsoft.com/office/drawing/2014/main" id="{5B53B6AD-DC40-4444-878D-AB6A0C7A66AB}"/>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08C33931-E820-994D-B91C-856FDE127FDA}"/>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a:extLst>
              <a:ext uri="{FF2B5EF4-FFF2-40B4-BE49-F238E27FC236}">
                <a16:creationId xmlns:a16="http://schemas.microsoft.com/office/drawing/2014/main" id="{B28C8F27-56E9-E940-8704-BB12D280EAA6}"/>
              </a:ext>
            </a:extLst>
          </p:cNvPr>
          <p:cNvCxnSpPr>
            <a:cxnSpLocks/>
            <a:endCxn id="94" idx="1"/>
          </p:cNvCxnSpPr>
          <p:nvPr/>
        </p:nvCxnSpPr>
        <p:spPr>
          <a:xfrm>
            <a:off x="9591290" y="2576744"/>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2949B7AF-2578-8446-9B5E-6B3230BEC4C9}"/>
              </a:ext>
            </a:extLst>
          </p:cNvPr>
          <p:cNvGrpSpPr/>
          <p:nvPr/>
        </p:nvGrpSpPr>
        <p:grpSpPr>
          <a:xfrm>
            <a:off x="10002127" y="2242524"/>
            <a:ext cx="724251" cy="668441"/>
            <a:chOff x="1097280" y="6019742"/>
            <a:chExt cx="724251" cy="668441"/>
          </a:xfrm>
        </p:grpSpPr>
        <p:sp>
          <p:nvSpPr>
            <p:cNvPr id="94" name="Rectangle 93">
              <a:extLst>
                <a:ext uri="{FF2B5EF4-FFF2-40B4-BE49-F238E27FC236}">
                  <a16:creationId xmlns:a16="http://schemas.microsoft.com/office/drawing/2014/main" id="{A5F2C0CA-6E70-A349-B273-EFB6576D6E3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6C9511F0-6BA8-A94B-914C-7389B8A8BD7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CDBB6568-1E77-E943-A056-9D0376A19195}"/>
              </a:ext>
            </a:extLst>
          </p:cNvPr>
          <p:cNvCxnSpPr/>
          <p:nvPr/>
        </p:nvCxnSpPr>
        <p:spPr>
          <a:xfrm flipV="1">
            <a:off x="10524641" y="2267976"/>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59B1859D-0F61-0F41-99FC-611DC03D3FFA}"/>
              </a:ext>
            </a:extLst>
          </p:cNvPr>
          <p:cNvGrpSpPr/>
          <p:nvPr/>
        </p:nvGrpSpPr>
        <p:grpSpPr>
          <a:xfrm>
            <a:off x="10069001" y="3103826"/>
            <a:ext cx="417004" cy="417004"/>
            <a:chOff x="9831043" y="3675298"/>
            <a:chExt cx="417004" cy="417004"/>
          </a:xfrm>
        </p:grpSpPr>
        <p:sp>
          <p:nvSpPr>
            <p:cNvPr id="133" name="Oval 132">
              <a:extLst>
                <a:ext uri="{FF2B5EF4-FFF2-40B4-BE49-F238E27FC236}">
                  <a16:creationId xmlns:a16="http://schemas.microsoft.com/office/drawing/2014/main" id="{BE8A9513-0D8F-1144-ACB0-AA332B9008A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D364CB1D-AFD4-C243-8409-F2D35F7F4BC4}"/>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22" name="Group 121">
            <a:extLst>
              <a:ext uri="{FF2B5EF4-FFF2-40B4-BE49-F238E27FC236}">
                <a16:creationId xmlns:a16="http://schemas.microsoft.com/office/drawing/2014/main" id="{8ECA83C9-4BAE-0B4D-AAA1-813890524D50}"/>
              </a:ext>
            </a:extLst>
          </p:cNvPr>
          <p:cNvGrpSpPr/>
          <p:nvPr/>
        </p:nvGrpSpPr>
        <p:grpSpPr>
          <a:xfrm>
            <a:off x="11097472" y="3104195"/>
            <a:ext cx="417004" cy="417004"/>
            <a:chOff x="9831043" y="3675298"/>
            <a:chExt cx="417004" cy="417004"/>
          </a:xfrm>
        </p:grpSpPr>
        <p:sp>
          <p:nvSpPr>
            <p:cNvPr id="131" name="Oval 130">
              <a:extLst>
                <a:ext uri="{FF2B5EF4-FFF2-40B4-BE49-F238E27FC236}">
                  <a16:creationId xmlns:a16="http://schemas.microsoft.com/office/drawing/2014/main" id="{B8473B2B-226A-7544-A736-5E3584B6EDFC}"/>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CDC380C9-736C-8D48-AFAE-4C58760509A8}"/>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23" name="Group 122">
            <a:extLst>
              <a:ext uri="{FF2B5EF4-FFF2-40B4-BE49-F238E27FC236}">
                <a16:creationId xmlns:a16="http://schemas.microsoft.com/office/drawing/2014/main" id="{C3D21B12-18E0-E94C-9469-1C2E5F8F513F}"/>
              </a:ext>
            </a:extLst>
          </p:cNvPr>
          <p:cNvGrpSpPr/>
          <p:nvPr/>
        </p:nvGrpSpPr>
        <p:grpSpPr>
          <a:xfrm>
            <a:off x="10007806" y="2956916"/>
            <a:ext cx="724251" cy="668441"/>
            <a:chOff x="1097280" y="6019742"/>
            <a:chExt cx="724251" cy="668441"/>
          </a:xfrm>
        </p:grpSpPr>
        <p:sp>
          <p:nvSpPr>
            <p:cNvPr id="129" name="Rectangle 128">
              <a:extLst>
                <a:ext uri="{FF2B5EF4-FFF2-40B4-BE49-F238E27FC236}">
                  <a16:creationId xmlns:a16="http://schemas.microsoft.com/office/drawing/2014/main" id="{A2F6D049-8F95-9B44-99BA-E0923D6AB89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F87C18CF-6656-D24D-9E29-A569D94DD14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a:extLst>
              <a:ext uri="{FF2B5EF4-FFF2-40B4-BE49-F238E27FC236}">
                <a16:creationId xmlns:a16="http://schemas.microsoft.com/office/drawing/2014/main" id="{25997E46-7F93-5C4E-971C-8C9DB4060CC4}"/>
              </a:ext>
            </a:extLst>
          </p:cNvPr>
          <p:cNvCxnSpPr>
            <a:cxnSpLocks/>
            <a:stCxn id="129" idx="3"/>
            <a:endCxn id="127" idx="1"/>
          </p:cNvCxnSpPr>
          <p:nvPr/>
        </p:nvCxnSpPr>
        <p:spPr>
          <a:xfrm>
            <a:off x="10732057" y="32911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D5525E1-4198-AC43-BD3C-8F7F1D89EDA2}"/>
              </a:ext>
            </a:extLst>
          </p:cNvPr>
          <p:cNvGrpSpPr/>
          <p:nvPr/>
        </p:nvGrpSpPr>
        <p:grpSpPr>
          <a:xfrm>
            <a:off x="11048086" y="2956916"/>
            <a:ext cx="724251" cy="668441"/>
            <a:chOff x="1097280" y="6019742"/>
            <a:chExt cx="724251" cy="668441"/>
          </a:xfrm>
        </p:grpSpPr>
        <p:sp>
          <p:nvSpPr>
            <p:cNvPr id="127" name="Rectangle 126">
              <a:extLst>
                <a:ext uri="{FF2B5EF4-FFF2-40B4-BE49-F238E27FC236}">
                  <a16:creationId xmlns:a16="http://schemas.microsoft.com/office/drawing/2014/main" id="{55AA9586-A608-3041-901A-BAC0F16F556C}"/>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B9E39E9E-56B0-C54E-BA79-9901DAFCAB4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7388F4E4-2D0E-124B-84E6-3AB25627BFC9}"/>
              </a:ext>
            </a:extLst>
          </p:cNvPr>
          <p:cNvCxnSpPr/>
          <p:nvPr/>
        </p:nvCxnSpPr>
        <p:spPr>
          <a:xfrm flipV="1">
            <a:off x="11570600" y="29823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C94A8F1F-1FAD-BE45-BA6E-A73B5539C566}"/>
              </a:ext>
            </a:extLst>
          </p:cNvPr>
          <p:cNvGrpSpPr/>
          <p:nvPr/>
        </p:nvGrpSpPr>
        <p:grpSpPr>
          <a:xfrm>
            <a:off x="8988115" y="3092705"/>
            <a:ext cx="523285" cy="417004"/>
            <a:chOff x="9805853" y="3675298"/>
            <a:chExt cx="523285" cy="417004"/>
          </a:xfrm>
        </p:grpSpPr>
        <p:sp>
          <p:nvSpPr>
            <p:cNvPr id="140" name="Oval 139">
              <a:extLst>
                <a:ext uri="{FF2B5EF4-FFF2-40B4-BE49-F238E27FC236}">
                  <a16:creationId xmlns:a16="http://schemas.microsoft.com/office/drawing/2014/main" id="{CECBE4F2-1619-154C-A9BB-BE3765F4B2B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E27B3879-ED12-F94C-B03F-7F43735EC86A}"/>
                </a:ext>
              </a:extLst>
            </p:cNvPr>
            <p:cNvSpPr txBox="1"/>
            <p:nvPr/>
          </p:nvSpPr>
          <p:spPr>
            <a:xfrm>
              <a:off x="9805853" y="3698562"/>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42" name="Group 141">
            <a:extLst>
              <a:ext uri="{FF2B5EF4-FFF2-40B4-BE49-F238E27FC236}">
                <a16:creationId xmlns:a16="http://schemas.microsoft.com/office/drawing/2014/main" id="{CD54BFC9-2315-BF42-AC98-C95945457C2F}"/>
              </a:ext>
            </a:extLst>
          </p:cNvPr>
          <p:cNvGrpSpPr/>
          <p:nvPr/>
        </p:nvGrpSpPr>
        <p:grpSpPr>
          <a:xfrm>
            <a:off x="8952110" y="2956916"/>
            <a:ext cx="724251" cy="668441"/>
            <a:chOff x="1097280" y="6019742"/>
            <a:chExt cx="724251" cy="668441"/>
          </a:xfrm>
        </p:grpSpPr>
        <p:sp>
          <p:nvSpPr>
            <p:cNvPr id="143" name="Rectangle 142">
              <a:extLst>
                <a:ext uri="{FF2B5EF4-FFF2-40B4-BE49-F238E27FC236}">
                  <a16:creationId xmlns:a16="http://schemas.microsoft.com/office/drawing/2014/main" id="{9B7AD4D8-905B-7141-8704-AFE9F1DE9F5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23738BCD-B3F6-3B47-8645-9F56B4B4DAB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BB606193-37D8-B744-A2B5-4C52EE44C000}"/>
              </a:ext>
            </a:extLst>
          </p:cNvPr>
          <p:cNvCxnSpPr>
            <a:cxnSpLocks/>
            <a:endCxn id="129" idx="1"/>
          </p:cNvCxnSpPr>
          <p:nvPr/>
        </p:nvCxnSpPr>
        <p:spPr>
          <a:xfrm flipV="1">
            <a:off x="9563562" y="32911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C9061B8-905B-0043-8FA0-8B7F2587CC70}"/>
              </a:ext>
            </a:extLst>
          </p:cNvPr>
          <p:cNvCxnSpPr/>
          <p:nvPr/>
        </p:nvCxnSpPr>
        <p:spPr>
          <a:xfrm>
            <a:off x="8228166" y="404196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A6583CC0-3C77-5B44-A392-41FE2CD3106F}"/>
              </a:ext>
            </a:extLst>
          </p:cNvPr>
          <p:cNvGrpSpPr/>
          <p:nvPr/>
        </p:nvGrpSpPr>
        <p:grpSpPr>
          <a:xfrm>
            <a:off x="10078403" y="3843269"/>
            <a:ext cx="417004" cy="417004"/>
            <a:chOff x="9831043" y="3675298"/>
            <a:chExt cx="417004" cy="417004"/>
          </a:xfrm>
        </p:grpSpPr>
        <p:sp>
          <p:nvSpPr>
            <p:cNvPr id="153" name="Oval 152">
              <a:extLst>
                <a:ext uri="{FF2B5EF4-FFF2-40B4-BE49-F238E27FC236}">
                  <a16:creationId xmlns:a16="http://schemas.microsoft.com/office/drawing/2014/main" id="{1A928B96-A454-9643-9A03-768AE6ADA130}"/>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CBE5991B-6FD8-8045-B667-78214624091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155" name="Group 154">
            <a:extLst>
              <a:ext uri="{FF2B5EF4-FFF2-40B4-BE49-F238E27FC236}">
                <a16:creationId xmlns:a16="http://schemas.microsoft.com/office/drawing/2014/main" id="{5FA29DD0-4088-E342-B126-2DA974787421}"/>
              </a:ext>
            </a:extLst>
          </p:cNvPr>
          <p:cNvGrpSpPr/>
          <p:nvPr/>
        </p:nvGrpSpPr>
        <p:grpSpPr>
          <a:xfrm>
            <a:off x="11106874" y="3843638"/>
            <a:ext cx="417004" cy="417004"/>
            <a:chOff x="9831043" y="3675298"/>
            <a:chExt cx="417004" cy="417004"/>
          </a:xfrm>
        </p:grpSpPr>
        <p:sp>
          <p:nvSpPr>
            <p:cNvPr id="156" name="Oval 155">
              <a:extLst>
                <a:ext uri="{FF2B5EF4-FFF2-40B4-BE49-F238E27FC236}">
                  <a16:creationId xmlns:a16="http://schemas.microsoft.com/office/drawing/2014/main" id="{D7C4A3D7-81D3-DE49-B082-5F72C409E887}"/>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044387DC-17E4-7444-87F6-3CB772415FE7}"/>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58" name="Group 157">
            <a:extLst>
              <a:ext uri="{FF2B5EF4-FFF2-40B4-BE49-F238E27FC236}">
                <a16:creationId xmlns:a16="http://schemas.microsoft.com/office/drawing/2014/main" id="{367FC59D-1F5D-654E-B84B-AFAC85E8CB77}"/>
              </a:ext>
            </a:extLst>
          </p:cNvPr>
          <p:cNvGrpSpPr/>
          <p:nvPr/>
        </p:nvGrpSpPr>
        <p:grpSpPr>
          <a:xfrm>
            <a:off x="10017208" y="3696359"/>
            <a:ext cx="724251" cy="668441"/>
            <a:chOff x="1097280" y="6019742"/>
            <a:chExt cx="724251" cy="668441"/>
          </a:xfrm>
        </p:grpSpPr>
        <p:sp>
          <p:nvSpPr>
            <p:cNvPr id="159" name="Rectangle 158">
              <a:extLst>
                <a:ext uri="{FF2B5EF4-FFF2-40B4-BE49-F238E27FC236}">
                  <a16:creationId xmlns:a16="http://schemas.microsoft.com/office/drawing/2014/main" id="{CB868B0C-E63C-2C42-BF9E-75409F688B1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E101FA20-CDB8-CA46-AC97-79FF406317A2}"/>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a:extLst>
              <a:ext uri="{FF2B5EF4-FFF2-40B4-BE49-F238E27FC236}">
                <a16:creationId xmlns:a16="http://schemas.microsoft.com/office/drawing/2014/main" id="{05768A00-1A2F-5146-95AA-E801C8DD9A2A}"/>
              </a:ext>
            </a:extLst>
          </p:cNvPr>
          <p:cNvCxnSpPr>
            <a:cxnSpLocks/>
            <a:stCxn id="159" idx="3"/>
            <a:endCxn id="163" idx="1"/>
          </p:cNvCxnSpPr>
          <p:nvPr/>
        </p:nvCxnSpPr>
        <p:spPr>
          <a:xfrm>
            <a:off x="10741459" y="403058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B3287606-63D6-9A4B-BBE9-D1ECA364B7AF}"/>
              </a:ext>
            </a:extLst>
          </p:cNvPr>
          <p:cNvGrpSpPr/>
          <p:nvPr/>
        </p:nvGrpSpPr>
        <p:grpSpPr>
          <a:xfrm>
            <a:off x="11057488" y="3696359"/>
            <a:ext cx="724251" cy="668441"/>
            <a:chOff x="1097280" y="6019742"/>
            <a:chExt cx="724251" cy="668441"/>
          </a:xfrm>
        </p:grpSpPr>
        <p:sp>
          <p:nvSpPr>
            <p:cNvPr id="163" name="Rectangle 162">
              <a:extLst>
                <a:ext uri="{FF2B5EF4-FFF2-40B4-BE49-F238E27FC236}">
                  <a16:creationId xmlns:a16="http://schemas.microsoft.com/office/drawing/2014/main" id="{BD68CA94-52CD-9E4E-8739-D9B9C3AF4A21}"/>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0F214AD5-5E21-A243-929F-F36CA26EFBD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a:extLst>
              <a:ext uri="{FF2B5EF4-FFF2-40B4-BE49-F238E27FC236}">
                <a16:creationId xmlns:a16="http://schemas.microsoft.com/office/drawing/2014/main" id="{514B9F7D-A6FA-8D4F-83D4-5CC4D05A30EE}"/>
              </a:ext>
            </a:extLst>
          </p:cNvPr>
          <p:cNvCxnSpPr/>
          <p:nvPr/>
        </p:nvCxnSpPr>
        <p:spPr>
          <a:xfrm flipV="1">
            <a:off x="11580002" y="372181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C47C8F18-A491-F646-973A-D0C09CF8D5A2}"/>
              </a:ext>
            </a:extLst>
          </p:cNvPr>
          <p:cNvGrpSpPr/>
          <p:nvPr/>
        </p:nvGrpSpPr>
        <p:grpSpPr>
          <a:xfrm>
            <a:off x="9000010" y="3832148"/>
            <a:ext cx="523285" cy="417004"/>
            <a:chOff x="9808346" y="3675298"/>
            <a:chExt cx="523285" cy="417004"/>
          </a:xfrm>
        </p:grpSpPr>
        <p:sp>
          <p:nvSpPr>
            <p:cNvPr id="167" name="Oval 166">
              <a:extLst>
                <a:ext uri="{FF2B5EF4-FFF2-40B4-BE49-F238E27FC236}">
                  <a16:creationId xmlns:a16="http://schemas.microsoft.com/office/drawing/2014/main" id="{AF786F9F-A174-5648-85E9-4249D9B70A4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a:extLst>
                <a:ext uri="{FF2B5EF4-FFF2-40B4-BE49-F238E27FC236}">
                  <a16:creationId xmlns:a16="http://schemas.microsoft.com/office/drawing/2014/main" id="{45BC01D1-E939-4B4C-84F5-F452534CE061}"/>
                </a:ext>
              </a:extLst>
            </p:cNvPr>
            <p:cNvSpPr txBox="1"/>
            <p:nvPr/>
          </p:nvSpPr>
          <p:spPr>
            <a:xfrm>
              <a:off x="9808346" y="3700450"/>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69" name="Group 168">
            <a:extLst>
              <a:ext uri="{FF2B5EF4-FFF2-40B4-BE49-F238E27FC236}">
                <a16:creationId xmlns:a16="http://schemas.microsoft.com/office/drawing/2014/main" id="{04467773-B9C2-FF41-99EF-90084FD0649A}"/>
              </a:ext>
            </a:extLst>
          </p:cNvPr>
          <p:cNvGrpSpPr/>
          <p:nvPr/>
        </p:nvGrpSpPr>
        <p:grpSpPr>
          <a:xfrm>
            <a:off x="8961512" y="3696359"/>
            <a:ext cx="724251" cy="668441"/>
            <a:chOff x="1097280" y="6019742"/>
            <a:chExt cx="724251" cy="668441"/>
          </a:xfrm>
        </p:grpSpPr>
        <p:sp>
          <p:nvSpPr>
            <p:cNvPr id="170" name="Rectangle 169">
              <a:extLst>
                <a:ext uri="{FF2B5EF4-FFF2-40B4-BE49-F238E27FC236}">
                  <a16:creationId xmlns:a16="http://schemas.microsoft.com/office/drawing/2014/main" id="{E3C02D6F-AE33-424C-B761-626E0532263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EB5C5688-48A8-AB42-83BE-3CEBA71D17A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2" name="Straight Arrow Connector 171">
            <a:extLst>
              <a:ext uri="{FF2B5EF4-FFF2-40B4-BE49-F238E27FC236}">
                <a16:creationId xmlns:a16="http://schemas.microsoft.com/office/drawing/2014/main" id="{0EFBDB10-0C39-C54D-887C-9A6890E932FA}"/>
              </a:ext>
            </a:extLst>
          </p:cNvPr>
          <p:cNvCxnSpPr>
            <a:cxnSpLocks/>
            <a:endCxn id="159" idx="1"/>
          </p:cNvCxnSpPr>
          <p:nvPr/>
        </p:nvCxnSpPr>
        <p:spPr>
          <a:xfrm flipV="1">
            <a:off x="9572964" y="403058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D0E90931-8223-F64F-B756-1743D514269D}"/>
              </a:ext>
            </a:extLst>
          </p:cNvPr>
          <p:cNvCxnSpPr/>
          <p:nvPr/>
        </p:nvCxnSpPr>
        <p:spPr>
          <a:xfrm>
            <a:off x="8216806" y="47470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A25119B7-7187-EA4E-B41D-D02E5C4D5092}"/>
              </a:ext>
            </a:extLst>
          </p:cNvPr>
          <p:cNvGrpSpPr/>
          <p:nvPr/>
        </p:nvGrpSpPr>
        <p:grpSpPr>
          <a:xfrm>
            <a:off x="10067043" y="4548326"/>
            <a:ext cx="417004" cy="417004"/>
            <a:chOff x="9831043" y="3675298"/>
            <a:chExt cx="417004" cy="417004"/>
          </a:xfrm>
        </p:grpSpPr>
        <p:sp>
          <p:nvSpPr>
            <p:cNvPr id="175" name="Oval 174">
              <a:extLst>
                <a:ext uri="{FF2B5EF4-FFF2-40B4-BE49-F238E27FC236}">
                  <a16:creationId xmlns:a16="http://schemas.microsoft.com/office/drawing/2014/main" id="{320BBC09-B2CE-E042-B2E5-1771232FAA3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1A2AEB30-5F92-EF4F-88A0-3ED61CF8C7FE}"/>
                </a:ext>
              </a:extLst>
            </p:cNvPr>
            <p:cNvSpPr txBox="1"/>
            <p:nvPr/>
          </p:nvSpPr>
          <p:spPr>
            <a:xfrm>
              <a:off x="9912663"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77" name="Group 176">
            <a:extLst>
              <a:ext uri="{FF2B5EF4-FFF2-40B4-BE49-F238E27FC236}">
                <a16:creationId xmlns:a16="http://schemas.microsoft.com/office/drawing/2014/main" id="{ECCBBD6C-E375-C94A-A84D-D63F052F75E4}"/>
              </a:ext>
            </a:extLst>
          </p:cNvPr>
          <p:cNvGrpSpPr/>
          <p:nvPr/>
        </p:nvGrpSpPr>
        <p:grpSpPr>
          <a:xfrm>
            <a:off x="11007838" y="4548695"/>
            <a:ext cx="603050" cy="417004"/>
            <a:chOff x="9743367" y="3675298"/>
            <a:chExt cx="603050" cy="417004"/>
          </a:xfrm>
        </p:grpSpPr>
        <p:sp>
          <p:nvSpPr>
            <p:cNvPr id="178" name="Oval 177">
              <a:extLst>
                <a:ext uri="{FF2B5EF4-FFF2-40B4-BE49-F238E27FC236}">
                  <a16:creationId xmlns:a16="http://schemas.microsoft.com/office/drawing/2014/main" id="{7FF6CA72-4A14-584E-AF88-A5295F9495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9BF2FDC1-CB5B-BD48-8864-4465B7959609}"/>
                </a:ext>
              </a:extLst>
            </p:cNvPr>
            <p:cNvSpPr txBox="1"/>
            <p:nvPr/>
          </p:nvSpPr>
          <p:spPr>
            <a:xfrm>
              <a:off x="9743367" y="3711827"/>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180" name="Group 179">
            <a:extLst>
              <a:ext uri="{FF2B5EF4-FFF2-40B4-BE49-F238E27FC236}">
                <a16:creationId xmlns:a16="http://schemas.microsoft.com/office/drawing/2014/main" id="{131E46CE-ACF9-B447-9AC9-E80FE3609710}"/>
              </a:ext>
            </a:extLst>
          </p:cNvPr>
          <p:cNvGrpSpPr/>
          <p:nvPr/>
        </p:nvGrpSpPr>
        <p:grpSpPr>
          <a:xfrm>
            <a:off x="10005848" y="4401416"/>
            <a:ext cx="724251" cy="668441"/>
            <a:chOff x="1097280" y="6019742"/>
            <a:chExt cx="724251" cy="668441"/>
          </a:xfrm>
        </p:grpSpPr>
        <p:sp>
          <p:nvSpPr>
            <p:cNvPr id="181" name="Rectangle 180">
              <a:extLst>
                <a:ext uri="{FF2B5EF4-FFF2-40B4-BE49-F238E27FC236}">
                  <a16:creationId xmlns:a16="http://schemas.microsoft.com/office/drawing/2014/main" id="{EA9557A3-ACD4-F044-8F52-A11404A11F6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D5E81BD6-3486-E344-8E5C-3FADA48B27BC}"/>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Straight Arrow Connector 182">
            <a:extLst>
              <a:ext uri="{FF2B5EF4-FFF2-40B4-BE49-F238E27FC236}">
                <a16:creationId xmlns:a16="http://schemas.microsoft.com/office/drawing/2014/main" id="{4ADA229C-AF2F-6843-BDEC-95FF5BDFCAC4}"/>
              </a:ext>
            </a:extLst>
          </p:cNvPr>
          <p:cNvCxnSpPr>
            <a:cxnSpLocks/>
            <a:stCxn id="181" idx="3"/>
            <a:endCxn id="185" idx="1"/>
          </p:cNvCxnSpPr>
          <p:nvPr/>
        </p:nvCxnSpPr>
        <p:spPr>
          <a:xfrm>
            <a:off x="10730099" y="47356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F6536583-E97A-A943-A037-70ECB5F8BCD8}"/>
              </a:ext>
            </a:extLst>
          </p:cNvPr>
          <p:cNvGrpSpPr/>
          <p:nvPr/>
        </p:nvGrpSpPr>
        <p:grpSpPr>
          <a:xfrm>
            <a:off x="11046128" y="4401416"/>
            <a:ext cx="724251" cy="668441"/>
            <a:chOff x="1097280" y="6019742"/>
            <a:chExt cx="724251" cy="668441"/>
          </a:xfrm>
        </p:grpSpPr>
        <p:sp>
          <p:nvSpPr>
            <p:cNvPr id="185" name="Rectangle 184">
              <a:extLst>
                <a:ext uri="{FF2B5EF4-FFF2-40B4-BE49-F238E27FC236}">
                  <a16:creationId xmlns:a16="http://schemas.microsoft.com/office/drawing/2014/main" id="{AA4F0C20-93CA-944E-BAEB-D31819FF98CE}"/>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a:extLst>
                <a:ext uri="{FF2B5EF4-FFF2-40B4-BE49-F238E27FC236}">
                  <a16:creationId xmlns:a16="http://schemas.microsoft.com/office/drawing/2014/main" id="{5DFD2D16-507E-C446-A2E7-7D578A6722F7}"/>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10B63312-6FE8-9047-880D-A697607ECCFF}"/>
              </a:ext>
            </a:extLst>
          </p:cNvPr>
          <p:cNvCxnSpPr/>
          <p:nvPr/>
        </p:nvCxnSpPr>
        <p:spPr>
          <a:xfrm flipV="1">
            <a:off x="11568642" y="44268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9196AF53-A59B-984C-9E9F-23D57CB5A786}"/>
              </a:ext>
            </a:extLst>
          </p:cNvPr>
          <p:cNvGrpSpPr/>
          <p:nvPr/>
        </p:nvGrpSpPr>
        <p:grpSpPr>
          <a:xfrm>
            <a:off x="9011347" y="4537205"/>
            <a:ext cx="417004" cy="417004"/>
            <a:chOff x="9831043" y="3675298"/>
            <a:chExt cx="417004" cy="417004"/>
          </a:xfrm>
        </p:grpSpPr>
        <p:sp>
          <p:nvSpPr>
            <p:cNvPr id="189" name="Oval 188">
              <a:extLst>
                <a:ext uri="{FF2B5EF4-FFF2-40B4-BE49-F238E27FC236}">
                  <a16:creationId xmlns:a16="http://schemas.microsoft.com/office/drawing/2014/main" id="{57128D50-1CC8-A04D-853A-55E908185C8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15D21204-04E6-A644-88A8-EDE591BD53A3}"/>
                </a:ext>
              </a:extLst>
            </p:cNvPr>
            <p:cNvSpPr txBox="1"/>
            <p:nvPr/>
          </p:nvSpPr>
          <p:spPr>
            <a:xfrm>
              <a:off x="9873474" y="3699134"/>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91" name="Group 190">
            <a:extLst>
              <a:ext uri="{FF2B5EF4-FFF2-40B4-BE49-F238E27FC236}">
                <a16:creationId xmlns:a16="http://schemas.microsoft.com/office/drawing/2014/main" id="{5C7825EC-C813-3145-A24A-9A16BCCFB47D}"/>
              </a:ext>
            </a:extLst>
          </p:cNvPr>
          <p:cNvGrpSpPr/>
          <p:nvPr/>
        </p:nvGrpSpPr>
        <p:grpSpPr>
          <a:xfrm>
            <a:off x="8950152" y="4401416"/>
            <a:ext cx="724251" cy="668441"/>
            <a:chOff x="1097280" y="6019742"/>
            <a:chExt cx="724251" cy="668441"/>
          </a:xfrm>
        </p:grpSpPr>
        <p:sp>
          <p:nvSpPr>
            <p:cNvPr id="192" name="Rectangle 191">
              <a:extLst>
                <a:ext uri="{FF2B5EF4-FFF2-40B4-BE49-F238E27FC236}">
                  <a16:creationId xmlns:a16="http://schemas.microsoft.com/office/drawing/2014/main" id="{FA9A2B15-7F71-4549-A242-C6FD0C57B546}"/>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91228CD3-ED6F-7142-B6DB-B369ED5C93C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a:extLst>
              <a:ext uri="{FF2B5EF4-FFF2-40B4-BE49-F238E27FC236}">
                <a16:creationId xmlns:a16="http://schemas.microsoft.com/office/drawing/2014/main" id="{74774FE7-D49B-A846-9A9C-A0EE2DCB0E21}"/>
              </a:ext>
            </a:extLst>
          </p:cNvPr>
          <p:cNvCxnSpPr>
            <a:cxnSpLocks/>
            <a:endCxn id="181" idx="1"/>
          </p:cNvCxnSpPr>
          <p:nvPr/>
        </p:nvCxnSpPr>
        <p:spPr>
          <a:xfrm flipV="1">
            <a:off x="9561604" y="47356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5D8EECAE-3F7E-3C4B-B144-FF0891412821}"/>
              </a:ext>
            </a:extLst>
          </p:cNvPr>
          <p:cNvCxnSpPr/>
          <p:nvPr/>
        </p:nvCxnSpPr>
        <p:spPr>
          <a:xfrm>
            <a:off x="8239812" y="548160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42648F24-63A8-6B4F-93BB-A34FA0E9908A}"/>
              </a:ext>
            </a:extLst>
          </p:cNvPr>
          <p:cNvGrpSpPr/>
          <p:nvPr/>
        </p:nvGrpSpPr>
        <p:grpSpPr>
          <a:xfrm>
            <a:off x="10090049" y="5282909"/>
            <a:ext cx="417004" cy="417004"/>
            <a:chOff x="9831043" y="3675298"/>
            <a:chExt cx="417004" cy="417004"/>
          </a:xfrm>
        </p:grpSpPr>
        <p:sp>
          <p:nvSpPr>
            <p:cNvPr id="197" name="Oval 196">
              <a:extLst>
                <a:ext uri="{FF2B5EF4-FFF2-40B4-BE49-F238E27FC236}">
                  <a16:creationId xmlns:a16="http://schemas.microsoft.com/office/drawing/2014/main" id="{9CF5545A-1824-F34C-8C8F-9636406819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BB772DC-FDB5-074C-BFDE-6142F9780975}"/>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99" name="Group 198">
            <a:extLst>
              <a:ext uri="{FF2B5EF4-FFF2-40B4-BE49-F238E27FC236}">
                <a16:creationId xmlns:a16="http://schemas.microsoft.com/office/drawing/2014/main" id="{1F323C9E-B8CD-8641-8A94-109B26F15433}"/>
              </a:ext>
            </a:extLst>
          </p:cNvPr>
          <p:cNvGrpSpPr/>
          <p:nvPr/>
        </p:nvGrpSpPr>
        <p:grpSpPr>
          <a:xfrm>
            <a:off x="11046128" y="5283278"/>
            <a:ext cx="603050" cy="417004"/>
            <a:chOff x="9758651" y="3675298"/>
            <a:chExt cx="603050" cy="417004"/>
          </a:xfrm>
        </p:grpSpPr>
        <p:sp>
          <p:nvSpPr>
            <p:cNvPr id="200" name="Oval 199">
              <a:extLst>
                <a:ext uri="{FF2B5EF4-FFF2-40B4-BE49-F238E27FC236}">
                  <a16:creationId xmlns:a16="http://schemas.microsoft.com/office/drawing/2014/main" id="{56211327-F807-1743-8CB6-8847C5D5FBD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E7AD94AD-AC37-E34A-828C-43A4992F1D0C}"/>
                </a:ext>
              </a:extLst>
            </p:cNvPr>
            <p:cNvSpPr txBox="1"/>
            <p:nvPr/>
          </p:nvSpPr>
          <p:spPr>
            <a:xfrm>
              <a:off x="9758651" y="3713731"/>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202" name="Group 201">
            <a:extLst>
              <a:ext uri="{FF2B5EF4-FFF2-40B4-BE49-F238E27FC236}">
                <a16:creationId xmlns:a16="http://schemas.microsoft.com/office/drawing/2014/main" id="{A4BAC164-13D1-CC49-B7F6-6B0FA8EC9908}"/>
              </a:ext>
            </a:extLst>
          </p:cNvPr>
          <p:cNvGrpSpPr/>
          <p:nvPr/>
        </p:nvGrpSpPr>
        <p:grpSpPr>
          <a:xfrm>
            <a:off x="10028854" y="5135999"/>
            <a:ext cx="724251" cy="668441"/>
            <a:chOff x="1097280" y="6019742"/>
            <a:chExt cx="724251" cy="668441"/>
          </a:xfrm>
        </p:grpSpPr>
        <p:sp>
          <p:nvSpPr>
            <p:cNvPr id="203" name="Rectangle 202">
              <a:extLst>
                <a:ext uri="{FF2B5EF4-FFF2-40B4-BE49-F238E27FC236}">
                  <a16:creationId xmlns:a16="http://schemas.microsoft.com/office/drawing/2014/main" id="{50CF4A90-1887-3542-9CA4-AAF61EF16D6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F7F17295-BC73-5644-9EB1-2FF74A0CD203}"/>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Straight Arrow Connector 204">
            <a:extLst>
              <a:ext uri="{FF2B5EF4-FFF2-40B4-BE49-F238E27FC236}">
                <a16:creationId xmlns:a16="http://schemas.microsoft.com/office/drawing/2014/main" id="{7EAD1C03-6A4A-074C-AD4F-16535B8E4008}"/>
              </a:ext>
            </a:extLst>
          </p:cNvPr>
          <p:cNvCxnSpPr>
            <a:cxnSpLocks/>
            <a:stCxn id="203" idx="3"/>
            <a:endCxn id="207" idx="1"/>
          </p:cNvCxnSpPr>
          <p:nvPr/>
        </p:nvCxnSpPr>
        <p:spPr>
          <a:xfrm>
            <a:off x="10753105" y="547022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5CCCA7EA-DB9E-C649-BC1F-F950A33E7D47}"/>
              </a:ext>
            </a:extLst>
          </p:cNvPr>
          <p:cNvGrpSpPr/>
          <p:nvPr/>
        </p:nvGrpSpPr>
        <p:grpSpPr>
          <a:xfrm>
            <a:off x="11069134" y="5135999"/>
            <a:ext cx="724251" cy="668441"/>
            <a:chOff x="1097280" y="6019742"/>
            <a:chExt cx="724251" cy="668441"/>
          </a:xfrm>
        </p:grpSpPr>
        <p:sp>
          <p:nvSpPr>
            <p:cNvPr id="207" name="Rectangle 206">
              <a:extLst>
                <a:ext uri="{FF2B5EF4-FFF2-40B4-BE49-F238E27FC236}">
                  <a16:creationId xmlns:a16="http://schemas.microsoft.com/office/drawing/2014/main" id="{036B86A4-1330-0F45-AE40-EC524A36F9FD}"/>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B3538EA8-DD97-9648-8343-3629ED066FD9}"/>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E05A4B99-B686-9D4E-9E27-ADE2F7B75673}"/>
              </a:ext>
            </a:extLst>
          </p:cNvPr>
          <p:cNvCxnSpPr/>
          <p:nvPr/>
        </p:nvCxnSpPr>
        <p:spPr>
          <a:xfrm flipV="1">
            <a:off x="11591648" y="516145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A4E44B6E-0F3B-E14F-9369-8D2EB12A8092}"/>
              </a:ext>
            </a:extLst>
          </p:cNvPr>
          <p:cNvGrpSpPr/>
          <p:nvPr/>
        </p:nvGrpSpPr>
        <p:grpSpPr>
          <a:xfrm>
            <a:off x="9034353" y="5271788"/>
            <a:ext cx="417004" cy="417004"/>
            <a:chOff x="9831043" y="3675298"/>
            <a:chExt cx="417004" cy="417004"/>
          </a:xfrm>
        </p:grpSpPr>
        <p:sp>
          <p:nvSpPr>
            <p:cNvPr id="211" name="Oval 210">
              <a:extLst>
                <a:ext uri="{FF2B5EF4-FFF2-40B4-BE49-F238E27FC236}">
                  <a16:creationId xmlns:a16="http://schemas.microsoft.com/office/drawing/2014/main" id="{DF898F27-0848-F14F-A2A4-BEE2A064BF8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a:extLst>
                <a:ext uri="{FF2B5EF4-FFF2-40B4-BE49-F238E27FC236}">
                  <a16:creationId xmlns:a16="http://schemas.microsoft.com/office/drawing/2014/main" id="{3331D144-216B-0D44-BEED-7350F34BE570}"/>
                </a:ext>
              </a:extLst>
            </p:cNvPr>
            <p:cNvSpPr txBox="1"/>
            <p:nvPr/>
          </p:nvSpPr>
          <p:spPr>
            <a:xfrm>
              <a:off x="9873474" y="3699134"/>
              <a:ext cx="3241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213" name="Group 212">
            <a:extLst>
              <a:ext uri="{FF2B5EF4-FFF2-40B4-BE49-F238E27FC236}">
                <a16:creationId xmlns:a16="http://schemas.microsoft.com/office/drawing/2014/main" id="{4FC1C87E-0F8E-704E-AFA6-520DC7AE22D0}"/>
              </a:ext>
            </a:extLst>
          </p:cNvPr>
          <p:cNvGrpSpPr/>
          <p:nvPr/>
        </p:nvGrpSpPr>
        <p:grpSpPr>
          <a:xfrm>
            <a:off x="8973158" y="5135999"/>
            <a:ext cx="724251" cy="668441"/>
            <a:chOff x="1097280" y="6019742"/>
            <a:chExt cx="724251" cy="668441"/>
          </a:xfrm>
        </p:grpSpPr>
        <p:sp>
          <p:nvSpPr>
            <p:cNvPr id="214" name="Rectangle 213">
              <a:extLst>
                <a:ext uri="{FF2B5EF4-FFF2-40B4-BE49-F238E27FC236}">
                  <a16:creationId xmlns:a16="http://schemas.microsoft.com/office/drawing/2014/main" id="{21B86490-5DD1-3841-B56E-7F358AC1035A}"/>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896FD126-20ED-8A4E-9A69-1C2101A9593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6" name="Straight Arrow Connector 215">
            <a:extLst>
              <a:ext uri="{FF2B5EF4-FFF2-40B4-BE49-F238E27FC236}">
                <a16:creationId xmlns:a16="http://schemas.microsoft.com/office/drawing/2014/main" id="{EFCEDB84-159E-3748-A552-D58515A79088}"/>
              </a:ext>
            </a:extLst>
          </p:cNvPr>
          <p:cNvCxnSpPr>
            <a:cxnSpLocks/>
            <a:endCxn id="203" idx="1"/>
          </p:cNvCxnSpPr>
          <p:nvPr/>
        </p:nvCxnSpPr>
        <p:spPr>
          <a:xfrm flipV="1">
            <a:off x="9584610" y="547022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787730F-098C-3946-9775-4F1B97B44440}"/>
              </a:ext>
            </a:extLst>
          </p:cNvPr>
          <p:cNvCxnSpPr>
            <a:cxnSpLocks/>
          </p:cNvCxnSpPr>
          <p:nvPr/>
        </p:nvCxnSpPr>
        <p:spPr>
          <a:xfrm>
            <a:off x="8298108" y="621969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1E8D3FE0-C1CE-934F-859E-95863625514C}"/>
              </a:ext>
            </a:extLst>
          </p:cNvPr>
          <p:cNvGrpSpPr/>
          <p:nvPr/>
        </p:nvGrpSpPr>
        <p:grpSpPr>
          <a:xfrm>
            <a:off x="9042574" y="5991176"/>
            <a:ext cx="417004" cy="417004"/>
            <a:chOff x="9831043" y="3675298"/>
            <a:chExt cx="417004" cy="417004"/>
          </a:xfrm>
        </p:grpSpPr>
        <p:sp>
          <p:nvSpPr>
            <p:cNvPr id="219" name="Oval 218">
              <a:extLst>
                <a:ext uri="{FF2B5EF4-FFF2-40B4-BE49-F238E27FC236}">
                  <a16:creationId xmlns:a16="http://schemas.microsoft.com/office/drawing/2014/main" id="{61F78E04-C344-E645-BBCA-7793D4F0A32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B702B9D-5AC8-DC48-B275-8DE6BC257E91}"/>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221" name="Group 220">
            <a:extLst>
              <a:ext uri="{FF2B5EF4-FFF2-40B4-BE49-F238E27FC236}">
                <a16:creationId xmlns:a16="http://schemas.microsoft.com/office/drawing/2014/main" id="{2AE2B2E7-13A7-EA47-AB09-38F07670DCDF}"/>
              </a:ext>
            </a:extLst>
          </p:cNvPr>
          <p:cNvGrpSpPr/>
          <p:nvPr/>
        </p:nvGrpSpPr>
        <p:grpSpPr>
          <a:xfrm>
            <a:off x="10087475" y="5991545"/>
            <a:ext cx="417004" cy="417004"/>
            <a:chOff x="9831043" y="3675298"/>
            <a:chExt cx="417004" cy="417004"/>
          </a:xfrm>
        </p:grpSpPr>
        <p:sp>
          <p:nvSpPr>
            <p:cNvPr id="222" name="Oval 221">
              <a:extLst>
                <a:ext uri="{FF2B5EF4-FFF2-40B4-BE49-F238E27FC236}">
                  <a16:creationId xmlns:a16="http://schemas.microsoft.com/office/drawing/2014/main" id="{DF7B572D-B976-9349-B786-6B322D1949C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A2FFF565-49DB-A64D-9318-DB054DD59F09}"/>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224" name="Group 223">
            <a:extLst>
              <a:ext uri="{FF2B5EF4-FFF2-40B4-BE49-F238E27FC236}">
                <a16:creationId xmlns:a16="http://schemas.microsoft.com/office/drawing/2014/main" id="{EEE91FD5-0810-964C-8781-184DEC6FB6A3}"/>
              </a:ext>
            </a:extLst>
          </p:cNvPr>
          <p:cNvGrpSpPr/>
          <p:nvPr/>
        </p:nvGrpSpPr>
        <p:grpSpPr>
          <a:xfrm>
            <a:off x="8981379" y="5844266"/>
            <a:ext cx="724251" cy="668441"/>
            <a:chOff x="1097280" y="6019742"/>
            <a:chExt cx="724251" cy="668441"/>
          </a:xfrm>
        </p:grpSpPr>
        <p:sp>
          <p:nvSpPr>
            <p:cNvPr id="225" name="Rectangle 224">
              <a:extLst>
                <a:ext uri="{FF2B5EF4-FFF2-40B4-BE49-F238E27FC236}">
                  <a16:creationId xmlns:a16="http://schemas.microsoft.com/office/drawing/2014/main" id="{41CE9AD7-4365-7F4A-8FA6-3421F3A361F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E4345924-CCF4-644C-B808-EDEA854C37D5}"/>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7" name="Straight Arrow Connector 226">
            <a:extLst>
              <a:ext uri="{FF2B5EF4-FFF2-40B4-BE49-F238E27FC236}">
                <a16:creationId xmlns:a16="http://schemas.microsoft.com/office/drawing/2014/main" id="{3DA61EF0-9EBC-254F-A014-FF53D385B128}"/>
              </a:ext>
            </a:extLst>
          </p:cNvPr>
          <p:cNvCxnSpPr>
            <a:cxnSpLocks/>
            <a:endCxn id="229" idx="1"/>
          </p:cNvCxnSpPr>
          <p:nvPr/>
        </p:nvCxnSpPr>
        <p:spPr>
          <a:xfrm>
            <a:off x="9627252" y="6178486"/>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4114CA93-CB6A-C241-A1F1-0E7E82068A37}"/>
              </a:ext>
            </a:extLst>
          </p:cNvPr>
          <p:cNvGrpSpPr/>
          <p:nvPr/>
        </p:nvGrpSpPr>
        <p:grpSpPr>
          <a:xfrm>
            <a:off x="10038089" y="5844266"/>
            <a:ext cx="724251" cy="668441"/>
            <a:chOff x="1097280" y="6019742"/>
            <a:chExt cx="724251" cy="668441"/>
          </a:xfrm>
        </p:grpSpPr>
        <p:sp>
          <p:nvSpPr>
            <p:cNvPr id="229" name="Rectangle 228">
              <a:extLst>
                <a:ext uri="{FF2B5EF4-FFF2-40B4-BE49-F238E27FC236}">
                  <a16:creationId xmlns:a16="http://schemas.microsoft.com/office/drawing/2014/main" id="{49502728-71F3-7449-88D5-F8B3CF0B3AD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A47D5958-2A5C-1C4A-BCE1-EF2BE9C2197F}"/>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a:extLst>
              <a:ext uri="{FF2B5EF4-FFF2-40B4-BE49-F238E27FC236}">
                <a16:creationId xmlns:a16="http://schemas.microsoft.com/office/drawing/2014/main" id="{5304203E-5C2B-C343-BA4B-9499B0A261F1}"/>
              </a:ext>
            </a:extLst>
          </p:cNvPr>
          <p:cNvCxnSpPr/>
          <p:nvPr/>
        </p:nvCxnSpPr>
        <p:spPr>
          <a:xfrm flipV="1">
            <a:off x="10560603" y="586971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32" name="Content Placeholder 2">
            <a:extLst>
              <a:ext uri="{FF2B5EF4-FFF2-40B4-BE49-F238E27FC236}">
                <a16:creationId xmlns:a16="http://schemas.microsoft.com/office/drawing/2014/main" id="{0432CF00-6D4E-164C-963F-67CAD916FE6C}"/>
              </a:ext>
            </a:extLst>
          </p:cNvPr>
          <p:cNvSpPr txBox="1">
            <a:spLocks/>
          </p:cNvSpPr>
          <p:nvPr/>
        </p:nvSpPr>
        <p:spPr>
          <a:xfrm>
            <a:off x="7417671" y="1712798"/>
            <a:ext cx="4162331" cy="112207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Adjacency List</a:t>
            </a:r>
          </a:p>
        </p:txBody>
      </p:sp>
      <p:sp>
        <p:nvSpPr>
          <p:cNvPr id="233" name="Content Placeholder 2">
            <a:extLst>
              <a:ext uri="{FF2B5EF4-FFF2-40B4-BE49-F238E27FC236}">
                <a16:creationId xmlns:a16="http://schemas.microsoft.com/office/drawing/2014/main" id="{4B71979C-D5CF-8344-9187-2DC61CE94A3D}"/>
              </a:ext>
            </a:extLst>
          </p:cNvPr>
          <p:cNvSpPr txBox="1">
            <a:spLocks/>
          </p:cNvSpPr>
          <p:nvPr/>
        </p:nvSpPr>
        <p:spPr>
          <a:xfrm>
            <a:off x="4901649" y="625193"/>
            <a:ext cx="7519569" cy="108381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rgbClr val="4C3282"/>
                </a:solidFill>
              </a:rPr>
              <a:t>Algorithm</a:t>
            </a:r>
          </a:p>
          <a:p>
            <a:r>
              <a:rPr lang="en-US" dirty="0"/>
              <a:t>BFS or DFS to see if you and your Crush are connected</a:t>
            </a:r>
          </a:p>
        </p:txBody>
      </p:sp>
    </p:spTree>
    <p:extLst>
      <p:ext uri="{BB962C8B-B14F-4D97-AF65-F5344CB8AC3E}">
        <p14:creationId xmlns:p14="http://schemas.microsoft.com/office/powerpoint/2010/main" val="203177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0836-9D89-6A4F-B10F-9EFD562EEF9D}"/>
              </a:ext>
            </a:extLst>
          </p:cNvPr>
          <p:cNvSpPr>
            <a:spLocks noGrp="1"/>
          </p:cNvSpPr>
          <p:nvPr>
            <p:ph type="title"/>
          </p:nvPr>
        </p:nvSpPr>
        <p:spPr/>
        <p:txBody>
          <a:bodyPr/>
          <a:lstStyle/>
          <a:p>
            <a:r>
              <a:rPr lang="en-US" dirty="0"/>
              <a:t>More Design</a:t>
            </a:r>
          </a:p>
        </p:txBody>
      </p:sp>
      <p:sp>
        <p:nvSpPr>
          <p:cNvPr id="6" name="Rectangle 5">
            <a:extLst>
              <a:ext uri="{FF2B5EF4-FFF2-40B4-BE49-F238E27FC236}">
                <a16:creationId xmlns:a16="http://schemas.microsoft.com/office/drawing/2014/main" id="{327427B5-C252-0845-BA4C-7774E47BA41F}"/>
              </a:ext>
            </a:extLst>
          </p:cNvPr>
          <p:cNvSpPr/>
          <p:nvPr/>
        </p:nvSpPr>
        <p:spPr>
          <a:xfrm>
            <a:off x="575239" y="1541303"/>
            <a:ext cx="10789447" cy="4606389"/>
          </a:xfrm>
          <a:prstGeom prst="rect">
            <a:avLst/>
          </a:prstGeom>
        </p:spPr>
        <p:txBody>
          <a:bodyPr wrap="square">
            <a:spAutoFit/>
          </a:bodyPr>
          <a:lstStyle/>
          <a:p>
            <a:pPr>
              <a:spcBef>
                <a:spcPts val="1800"/>
              </a:spcBef>
              <a:spcAft>
                <a:spcPts val="400"/>
              </a:spcAft>
            </a:pPr>
            <a:r>
              <a:rPr lang="en-US" sz="2000" b="1" dirty="0">
                <a:solidFill>
                  <a:srgbClr val="000000"/>
                </a:solidFill>
              </a:rPr>
              <a:t>Note Passing - Part II</a:t>
            </a:r>
            <a:endParaRPr lang="en-US" b="1" dirty="0"/>
          </a:p>
          <a:p>
            <a:r>
              <a:rPr lang="en-US" dirty="0">
                <a:solidFill>
                  <a:srgbClr val="000000"/>
                </a:solidFill>
              </a:rPr>
              <a:t>Now that you know there exists a way to get your note to your crush, we can work on picking the best hand off path possible.</a:t>
            </a:r>
          </a:p>
          <a:p>
            <a:endParaRPr lang="en-US" dirty="0">
              <a:solidFill>
                <a:srgbClr val="000000"/>
              </a:solidFill>
            </a:endParaRPr>
          </a:p>
          <a:p>
            <a:r>
              <a:rPr lang="en-US" b="1" dirty="0">
                <a:solidFill>
                  <a:srgbClr val="000000"/>
                </a:solidFill>
              </a:rPr>
              <a:t>Thought Experiments:</a:t>
            </a:r>
            <a:endParaRPr lang="en-US" dirty="0">
              <a:solidFill>
                <a:srgbClr val="000000"/>
              </a:solidFill>
            </a:endParaRPr>
          </a:p>
          <a:p>
            <a:pPr marL="342900" indent="-342900">
              <a:buAutoNum type="arabicPeriod"/>
            </a:pPr>
            <a:r>
              <a:rPr lang="en-US" dirty="0">
                <a:solidFill>
                  <a:srgbClr val="000000"/>
                </a:solidFill>
              </a:rPr>
              <a:t>What if you want to optimize for time to get your crush the note as early in the day as possible?</a:t>
            </a:r>
          </a:p>
          <a:p>
            <a:pPr marL="742950" lvl="1" indent="-285750">
              <a:buFontTx/>
              <a:buChar char="-"/>
            </a:pPr>
            <a:r>
              <a:rPr lang="en-US" dirty="0">
                <a:solidFill>
                  <a:srgbClr val="000000"/>
                </a:solidFill>
              </a:rPr>
              <a:t>How can we use our knowledge of which period students share to calculate for time knowing that period 1 is earliest in the day and period 4 is later in the day?</a:t>
            </a:r>
          </a:p>
          <a:p>
            <a:pPr marL="742950" lvl="1" indent="-285750">
              <a:buFontTx/>
              <a:buChar char="-"/>
            </a:pPr>
            <a:r>
              <a:rPr lang="en-US" dirty="0">
                <a:solidFill>
                  <a:srgbClr val="000000"/>
                </a:solidFill>
              </a:rPr>
              <a:t>How can we account for the possibility that it might take more than a single school day to deliver the note?</a:t>
            </a:r>
          </a:p>
          <a:p>
            <a:endParaRPr lang="en-US" dirty="0">
              <a:solidFill>
                <a:srgbClr val="000000"/>
              </a:solidFill>
            </a:endParaRPr>
          </a:p>
          <a:p>
            <a:r>
              <a:rPr lang="en-US" dirty="0">
                <a:solidFill>
                  <a:srgbClr val="000000"/>
                </a:solidFill>
              </a:rPr>
              <a:t>2. What if you want to optimize for rick avoidance to make sure your note only gets passed in classes least likely for it to get intercepted?</a:t>
            </a:r>
          </a:p>
          <a:p>
            <a:pPr lvl="1"/>
            <a:r>
              <a:rPr lang="en-US" dirty="0">
                <a:solidFill>
                  <a:srgbClr val="000000"/>
                </a:solidFill>
              </a:rPr>
              <a:t>- Some teachers are better at intercepting notes than others. The more notes a teacher has intercepted, the more likely it is they will take yours and it will never get to your crush. If we knew how many notes each teacher has intercepted how might we incorporate that into our graph to find the least risky route?</a:t>
            </a:r>
          </a:p>
        </p:txBody>
      </p:sp>
    </p:spTree>
    <p:extLst>
      <p:ext uri="{BB962C8B-B14F-4D97-AF65-F5344CB8AC3E}">
        <p14:creationId xmlns:p14="http://schemas.microsoft.com/office/powerpoint/2010/main" val="3756497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Time</a:t>
            </a:r>
          </a:p>
        </p:txBody>
      </p:sp>
      <p:grpSp>
        <p:nvGrpSpPr>
          <p:cNvPr id="6" name="Group 5">
            <a:extLst>
              <a:ext uri="{FF2B5EF4-FFF2-40B4-BE49-F238E27FC236}">
                <a16:creationId xmlns:a16="http://schemas.microsoft.com/office/drawing/2014/main" id="{69A17BCC-7A11-7848-B1AC-C0D56D6E9BC9}"/>
              </a:ext>
            </a:extLst>
          </p:cNvPr>
          <p:cNvGrpSpPr/>
          <p:nvPr/>
        </p:nvGrpSpPr>
        <p:grpSpPr>
          <a:xfrm>
            <a:off x="208696" y="2393392"/>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400589" y="1955923"/>
            <a:ext cx="5216172" cy="646331"/>
          </a:xfrm>
          <a:prstGeom prst="rect">
            <a:avLst/>
          </a:prstGeom>
          <a:noFill/>
        </p:spPr>
        <p:txBody>
          <a:bodyPr wrap="none" rtlCol="0">
            <a:spAutoFit/>
          </a:bodyPr>
          <a:lstStyle/>
          <a:p>
            <a:pPr marL="342900" indent="-342900">
              <a:buAutoNum type="arabicPeriod"/>
            </a:pPr>
            <a:r>
              <a:rPr lang="en-US" dirty="0">
                <a:latin typeface="Calibri" panose="020F0502020204030204" pitchFamily="34" charset="0"/>
                <a:cs typeface="Calibri" panose="020F0502020204030204" pitchFamily="34" charset="0"/>
              </a:rPr>
              <a:t>Add the period number to each edge as its weight</a:t>
            </a:r>
          </a:p>
          <a:p>
            <a:pPr marL="342900" indent="-342900">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nvGraphicFramePr>
        <p:xfrm>
          <a:off x="6548003" y="2774155"/>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2</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6</a:t>
                      </a:r>
                    </a:p>
                  </a:txBody>
                  <a:tcPr/>
                </a:tc>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7</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sp>
        <p:nvSpPr>
          <p:cNvPr id="42" name="TextBox 41">
            <a:extLst>
              <a:ext uri="{FF2B5EF4-FFF2-40B4-BE49-F238E27FC236}">
                <a16:creationId xmlns:a16="http://schemas.microsoft.com/office/drawing/2014/main" id="{9A9505E2-B80F-A742-9F57-32F78119E83A}"/>
              </a:ext>
            </a:extLst>
          </p:cNvPr>
          <p:cNvSpPr txBox="1"/>
          <p:nvPr/>
        </p:nvSpPr>
        <p:spPr>
          <a:xfrm>
            <a:off x="6558076" y="5439508"/>
            <a:ext cx="5330429" cy="95410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path found wraps around to a new school day because the path moves from a later period to an earlier one</a:t>
            </a:r>
          </a:p>
          <a:p>
            <a:r>
              <a:rPr lang="en-US" sz="1400" dirty="0">
                <a:latin typeface="Calibri" panose="020F0502020204030204" pitchFamily="34" charset="0"/>
                <a:cs typeface="Calibri" panose="020F0502020204030204" pitchFamily="34" charset="0"/>
              </a:rPr>
              <a:t>- We can change our algorithm to check for wrap arounds and try other routes</a:t>
            </a:r>
          </a:p>
        </p:txBody>
      </p:sp>
      <p:sp>
        <p:nvSpPr>
          <p:cNvPr id="43" name="TextBox 42">
            <a:extLst>
              <a:ext uri="{FF2B5EF4-FFF2-40B4-BE49-F238E27FC236}">
                <a16:creationId xmlns:a16="http://schemas.microsoft.com/office/drawing/2014/main" id="{C1AD8215-3316-3A47-88A1-2074DE14A431}"/>
              </a:ext>
            </a:extLst>
          </p:cNvPr>
          <p:cNvSpPr txBox="1"/>
          <p:nvPr/>
        </p:nvSpPr>
        <p:spPr>
          <a:xfrm>
            <a:off x="553752" y="1381112"/>
            <a:ext cx="901326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which periods the note is passed in, because smaller period values are earlier in the day the smaller the sum the earlier the note gets there except in the case of a “wrap around”</a:t>
            </a:r>
          </a:p>
        </p:txBody>
      </p:sp>
    </p:spTree>
    <p:extLst>
      <p:ext uri="{BB962C8B-B14F-4D97-AF65-F5344CB8AC3E}">
        <p14:creationId xmlns:p14="http://schemas.microsoft.com/office/powerpoint/2010/main" val="191371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Risk</a:t>
            </a:r>
          </a:p>
        </p:txBody>
      </p:sp>
      <p:grpSp>
        <p:nvGrpSpPr>
          <p:cNvPr id="6" name="Group 5">
            <a:extLst>
              <a:ext uri="{FF2B5EF4-FFF2-40B4-BE49-F238E27FC236}">
                <a16:creationId xmlns:a16="http://schemas.microsoft.com/office/drawing/2014/main" id="{69A17BCC-7A11-7848-B1AC-C0D56D6E9BC9}"/>
              </a:ext>
            </a:extLst>
          </p:cNvPr>
          <p:cNvGrpSpPr/>
          <p:nvPr/>
        </p:nvGrpSpPr>
        <p:grpSpPr>
          <a:xfrm>
            <a:off x="448190" y="2341105"/>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568877" y="1293305"/>
            <a:ext cx="2875923" cy="2031325"/>
          </a:xfrm>
          <a:prstGeom prst="rect">
            <a:avLst/>
          </a:prstGeom>
          <a:noFill/>
        </p:spPr>
        <p:txBody>
          <a:bodyPr wrap="square" rtlCol="0">
            <a:spAutoFit/>
          </a:bodyPr>
          <a:lstStyle/>
          <a:p>
            <a:pPr marL="342900" indent="-342900">
              <a:buFont typeface="+mj-lt"/>
              <a:buAutoNum type="arabicPeriod"/>
            </a:pPr>
            <a:r>
              <a:rPr lang="en-US" dirty="0">
                <a:latin typeface="Calibri" panose="020F0502020204030204" pitchFamily="34" charset="0"/>
                <a:cs typeface="Calibri" panose="020F0502020204030204" pitchFamily="34" charset="0"/>
              </a:rPr>
              <a:t>Add the number of letters intercepted by the teacher to each edge as its weight</a:t>
            </a:r>
          </a:p>
          <a:p>
            <a:pPr marL="342900" indent="-342900">
              <a:buFont typeface="+mj-lt"/>
              <a:buAutoNum type="arabicPeriod"/>
            </a:pPr>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nvGraphicFramePr>
        <p:xfrm>
          <a:off x="6741145" y="3669686"/>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4</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10</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8</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graphicFrame>
        <p:nvGraphicFramePr>
          <p:cNvPr id="43" name="Table 42">
            <a:extLst>
              <a:ext uri="{FF2B5EF4-FFF2-40B4-BE49-F238E27FC236}">
                <a16:creationId xmlns:a16="http://schemas.microsoft.com/office/drawing/2014/main" id="{1216A65C-6875-544F-B670-443B8AB2EAFF}"/>
              </a:ext>
            </a:extLst>
          </p:cNvPr>
          <p:cNvGraphicFramePr>
            <a:graphicFrameLocks noGrp="1"/>
          </p:cNvGraphicFramePr>
          <p:nvPr/>
        </p:nvGraphicFramePr>
        <p:xfrm>
          <a:off x="9584452" y="1229500"/>
          <a:ext cx="2460171" cy="2255520"/>
        </p:xfrm>
        <a:graphic>
          <a:graphicData uri="http://schemas.openxmlformats.org/drawingml/2006/table">
            <a:tbl>
              <a:tblPr/>
              <a:tblGrid>
                <a:gridCol w="996110">
                  <a:extLst>
                    <a:ext uri="{9D8B030D-6E8A-4147-A177-3AD203B41FA5}">
                      <a16:colId xmlns:a16="http://schemas.microsoft.com/office/drawing/2014/main" val="717648266"/>
                    </a:ext>
                  </a:extLst>
                </a:gridCol>
                <a:gridCol w="1464061">
                  <a:extLst>
                    <a:ext uri="{9D8B030D-6E8A-4147-A177-3AD203B41FA5}">
                      <a16:colId xmlns:a16="http://schemas.microsoft.com/office/drawing/2014/main" val="2853361186"/>
                    </a:ext>
                  </a:extLst>
                </a:gridCol>
              </a:tblGrid>
              <a:tr h="395093">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Teacher</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Notes</a:t>
                      </a:r>
                      <a:r>
                        <a:rPr lang="en-US" sz="1400" b="0" i="0" u="none" strike="noStrike" dirty="0">
                          <a:solidFill>
                            <a:schemeClr val="tx1"/>
                          </a:solidFill>
                          <a:effectLst/>
                          <a:latin typeface="Calibri" panose="020F0502020204030204" pitchFamily="34" charset="0"/>
                          <a:cs typeface="Calibri" panose="020F0502020204030204" pitchFamily="34" charset="0"/>
                        </a:rPr>
                        <a:t> </a:t>
                      </a:r>
                      <a:r>
                        <a:rPr lang="en-US" sz="1400" b="1" i="0" u="none" strike="noStrike" dirty="0">
                          <a:solidFill>
                            <a:srgbClr val="000000"/>
                          </a:solidFill>
                          <a:effectLst/>
                          <a:latin typeface="Calibri" panose="020F0502020204030204" pitchFamily="34" charset="0"/>
                          <a:cs typeface="Calibri" panose="020F0502020204030204" pitchFamily="34" charset="0"/>
                        </a:rPr>
                        <a:t>Intercepted</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99838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Smith</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1513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Martinez</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3</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9063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Lee</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555290"/>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Brown</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6200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Patel</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2</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3114"/>
                  </a:ext>
                </a:extLst>
              </a:tr>
            </a:tbl>
          </a:graphicData>
        </a:graphic>
      </p:graphicFrame>
      <p:sp>
        <p:nvSpPr>
          <p:cNvPr id="86" name="TextBox 85">
            <a:extLst>
              <a:ext uri="{FF2B5EF4-FFF2-40B4-BE49-F238E27FC236}">
                <a16:creationId xmlns:a16="http://schemas.microsoft.com/office/drawing/2014/main" id="{A803DCF0-3D60-D840-A31E-7F6F9C2AB40B}"/>
              </a:ext>
            </a:extLst>
          </p:cNvPr>
          <p:cNvSpPr txBox="1"/>
          <p:nvPr/>
        </p:nvSpPr>
        <p:spPr>
          <a:xfrm>
            <a:off x="553753" y="1381112"/>
            <a:ext cx="5732748"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notes intercepted across the teachers in your passing route. The smaller the sum of notes the “safer” the path. </a:t>
            </a:r>
          </a:p>
        </p:txBody>
      </p:sp>
    </p:spTree>
    <p:extLst>
      <p:ext uri="{BB962C8B-B14F-4D97-AF65-F5344CB8AC3E}">
        <p14:creationId xmlns:p14="http://schemas.microsoft.com/office/powerpoint/2010/main" val="186993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E822-7D9E-6347-8A09-095C5B42F7A3}"/>
              </a:ext>
            </a:extLst>
          </p:cNvPr>
          <p:cNvSpPr>
            <a:spLocks noGrp="1"/>
          </p:cNvSpPr>
          <p:nvPr>
            <p:ph type="title"/>
          </p:nvPr>
        </p:nvSpPr>
        <p:spPr/>
        <p:txBody>
          <a:bodyPr/>
          <a:lstStyle/>
          <a:p>
            <a:r>
              <a:rPr lang="en-US" dirty="0"/>
              <a:t>Seam Carving</a:t>
            </a:r>
          </a:p>
        </p:txBody>
      </p:sp>
      <p:sp>
        <p:nvSpPr>
          <p:cNvPr id="3" name="Text Placeholder 2">
            <a:extLst>
              <a:ext uri="{FF2B5EF4-FFF2-40B4-BE49-F238E27FC236}">
                <a16:creationId xmlns:a16="http://schemas.microsoft.com/office/drawing/2014/main" id="{56C2B9E7-9079-3D40-9D2E-642DF4026B9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808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U-Turn Arrow 32">
            <a:extLst>
              <a:ext uri="{FF2B5EF4-FFF2-40B4-BE49-F238E27FC236}">
                <a16:creationId xmlns:a16="http://schemas.microsoft.com/office/drawing/2014/main" id="{16BFEB91-9C8C-C348-B644-1BD6A79A90B9}"/>
              </a:ext>
            </a:extLst>
          </p:cNvPr>
          <p:cNvSpPr/>
          <p:nvPr/>
        </p:nvSpPr>
        <p:spPr>
          <a:xfrm rot="10800000">
            <a:off x="1481893" y="5720453"/>
            <a:ext cx="7375402" cy="1003603"/>
          </a:xfrm>
          <a:prstGeom prst="uturnArrow">
            <a:avLst>
              <a:gd name="adj1" fmla="val 13767"/>
              <a:gd name="adj2" fmla="val 19384"/>
              <a:gd name="adj3" fmla="val 25000"/>
              <a:gd name="adj4" fmla="val 43750"/>
              <a:gd name="adj5" fmla="val 7624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Turn Arrow 33">
            <a:extLst>
              <a:ext uri="{FF2B5EF4-FFF2-40B4-BE49-F238E27FC236}">
                <a16:creationId xmlns:a16="http://schemas.microsoft.com/office/drawing/2014/main" id="{3664853E-A2F0-6E44-B90E-F0BF6481EB77}"/>
              </a:ext>
            </a:extLst>
          </p:cNvPr>
          <p:cNvSpPr/>
          <p:nvPr/>
        </p:nvSpPr>
        <p:spPr>
          <a:xfrm rot="10800000" flipH="1">
            <a:off x="5169594" y="5720452"/>
            <a:ext cx="2964962" cy="646894"/>
          </a:xfrm>
          <a:prstGeom prst="utur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129E99-99CF-E34E-9F9D-1743F2FCB15F}"/>
              </a:ext>
            </a:extLst>
          </p:cNvPr>
          <p:cNvSpPr>
            <a:spLocks noGrp="1"/>
          </p:cNvSpPr>
          <p:nvPr>
            <p:ph type="title"/>
          </p:nvPr>
        </p:nvSpPr>
        <p:spPr/>
        <p:txBody>
          <a:bodyPr/>
          <a:lstStyle/>
          <a:p>
            <a:r>
              <a:rPr lang="en-US" dirty="0"/>
              <a:t>Using Arrays: Find</a:t>
            </a:r>
          </a:p>
        </p:txBody>
      </p:sp>
      <p:sp>
        <p:nvSpPr>
          <p:cNvPr id="3" name="Content Placeholder 2">
            <a:extLst>
              <a:ext uri="{FF2B5EF4-FFF2-40B4-BE49-F238E27FC236}">
                <a16:creationId xmlns:a16="http://schemas.microsoft.com/office/drawing/2014/main" id="{6F0F9DBE-3321-8F4A-956E-C89F560119B7}"/>
              </a:ext>
            </a:extLst>
          </p:cNvPr>
          <p:cNvSpPr>
            <a:spLocks noGrp="1"/>
          </p:cNvSpPr>
          <p:nvPr>
            <p:ph idx="1"/>
          </p:nvPr>
        </p:nvSpPr>
        <p:spPr>
          <a:xfrm>
            <a:off x="423727" y="1184318"/>
            <a:ext cx="5323561" cy="1359315"/>
          </a:xfrm>
        </p:spPr>
        <p:txBody>
          <a:bodyPr>
            <a:noAutofit/>
          </a:bodyPr>
          <a:lstStyle/>
          <a:p>
            <a:r>
              <a:rPr lang="en-US" sz="2400" dirty="0"/>
              <a:t>Initial </a:t>
            </a:r>
            <a:r>
              <a:rPr lang="en-US" sz="2400" dirty="0">
                <a:solidFill>
                  <a:schemeClr val="accent4"/>
                </a:solidFill>
              </a:rPr>
              <a:t>jump to element</a:t>
            </a:r>
            <a:r>
              <a:rPr lang="en-US" sz="2400" dirty="0"/>
              <a:t> still done with extra Map</a:t>
            </a:r>
          </a:p>
          <a:p>
            <a:r>
              <a:rPr lang="en-US" sz="2400" dirty="0"/>
              <a:t>But </a:t>
            </a:r>
            <a:r>
              <a:rPr lang="en-US" sz="2400" dirty="0">
                <a:solidFill>
                  <a:schemeClr val="accent2"/>
                </a:solidFill>
              </a:rPr>
              <a:t>traversing up the tree</a:t>
            </a:r>
            <a:r>
              <a:rPr lang="en-US" sz="2400" dirty="0"/>
              <a:t> can be done purely within the array!</a:t>
            </a:r>
          </a:p>
        </p:txBody>
      </p:sp>
      <p:graphicFrame>
        <p:nvGraphicFramePr>
          <p:cNvPr id="4" name="Table 17">
            <a:extLst>
              <a:ext uri="{FF2B5EF4-FFF2-40B4-BE49-F238E27FC236}">
                <a16:creationId xmlns:a16="http://schemas.microsoft.com/office/drawing/2014/main" id="{0979EF31-2399-994B-B984-1FF7AB6B3B52}"/>
              </a:ext>
            </a:extLst>
          </p:cNvPr>
          <p:cNvGraphicFramePr>
            <a:graphicFrameLocks noGrp="1"/>
          </p:cNvGraphicFramePr>
          <p:nvPr/>
        </p:nvGraphicFramePr>
        <p:xfrm>
          <a:off x="738493" y="4999330"/>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algn="ctr"/>
                      <a:r>
                        <a:rPr lang="en-US" sz="1600" dirty="0">
                          <a:solidFill>
                            <a:schemeClr val="accent2"/>
                          </a:solidFill>
                          <a:latin typeface="Consolas" panose="020B0609020204030204" pitchFamily="49" charset="0"/>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latin typeface="Consolas" panose="020B0609020204030204" pitchFamily="49" charset="0"/>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latin typeface="Consolas" panose="020B0609020204030204" pitchFamily="49" charset="0"/>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algn="ctr"/>
                      <a:r>
                        <a:rPr lang="en-US" dirty="0">
                          <a:solidFill>
                            <a:schemeClr val="accent2"/>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accent2"/>
                          </a:solidFill>
                          <a:latin typeface="Consolas" panose="020B0609020204030204" pitchFamily="49" charset="0"/>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accent2"/>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grpSp>
        <p:nvGrpSpPr>
          <p:cNvPr id="5" name="Group 4">
            <a:extLst>
              <a:ext uri="{FF2B5EF4-FFF2-40B4-BE49-F238E27FC236}">
                <a16:creationId xmlns:a16="http://schemas.microsoft.com/office/drawing/2014/main" id="{FE2A1DED-4FE6-984F-B736-68B912F6F51C}"/>
              </a:ext>
            </a:extLst>
          </p:cNvPr>
          <p:cNvGrpSpPr/>
          <p:nvPr/>
        </p:nvGrpSpPr>
        <p:grpSpPr>
          <a:xfrm>
            <a:off x="10244633" y="3037862"/>
            <a:ext cx="1374117" cy="966589"/>
            <a:chOff x="5612392" y="2095307"/>
            <a:chExt cx="1030587" cy="724942"/>
          </a:xfrm>
        </p:grpSpPr>
        <p:sp>
          <p:nvSpPr>
            <p:cNvPr id="6" name="Google Shape;597;p43">
              <a:extLst>
                <a:ext uri="{FF2B5EF4-FFF2-40B4-BE49-F238E27FC236}">
                  <a16:creationId xmlns:a16="http://schemas.microsoft.com/office/drawing/2014/main" id="{C84A676F-D23F-C04C-ACE4-32C819BAB61B}"/>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7" name="Google Shape;601;p43">
              <a:extLst>
                <a:ext uri="{FF2B5EF4-FFF2-40B4-BE49-F238E27FC236}">
                  <a16:creationId xmlns:a16="http://schemas.microsoft.com/office/drawing/2014/main" id="{E66A5AC7-47E7-B242-9887-50F9B799940B}"/>
                </a:ext>
              </a:extLst>
            </p:cNvPr>
            <p:cNvCxnSpPr>
              <a:cxnSpLocks/>
              <a:stCxn id="8" idx="0"/>
              <a:endCxn id="6"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8" name="Google Shape;597;p43">
              <a:extLst>
                <a:ext uri="{FF2B5EF4-FFF2-40B4-BE49-F238E27FC236}">
                  <a16:creationId xmlns:a16="http://schemas.microsoft.com/office/drawing/2014/main" id="{054075B4-3902-3540-81FB-F27C4D4C5649}"/>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9" name="Google Shape;597;p43">
            <a:extLst>
              <a:ext uri="{FF2B5EF4-FFF2-40B4-BE49-F238E27FC236}">
                <a16:creationId xmlns:a16="http://schemas.microsoft.com/office/drawing/2014/main" id="{EE3C6E0F-B73D-704D-94E2-03A2E2AD0F5D}"/>
              </a:ext>
            </a:extLst>
          </p:cNvPr>
          <p:cNvSpPr/>
          <p:nvPr/>
        </p:nvSpPr>
        <p:spPr>
          <a:xfrm>
            <a:off x="10408119" y="4657477"/>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grpSp>
        <p:nvGrpSpPr>
          <p:cNvPr id="10" name="Group 9">
            <a:extLst>
              <a:ext uri="{FF2B5EF4-FFF2-40B4-BE49-F238E27FC236}">
                <a16:creationId xmlns:a16="http://schemas.microsoft.com/office/drawing/2014/main" id="{DB2F92D1-687C-004A-AD55-DE7AC5A11E48}"/>
              </a:ext>
            </a:extLst>
          </p:cNvPr>
          <p:cNvGrpSpPr/>
          <p:nvPr/>
        </p:nvGrpSpPr>
        <p:grpSpPr>
          <a:xfrm>
            <a:off x="8209349" y="3181335"/>
            <a:ext cx="1727191" cy="1616964"/>
            <a:chOff x="3137169" y="1236143"/>
            <a:chExt cx="1295393" cy="1212723"/>
          </a:xfrm>
        </p:grpSpPr>
        <p:sp>
          <p:nvSpPr>
            <p:cNvPr id="11" name="Google Shape;597;p43">
              <a:extLst>
                <a:ext uri="{FF2B5EF4-FFF2-40B4-BE49-F238E27FC236}">
                  <a16:creationId xmlns:a16="http://schemas.microsoft.com/office/drawing/2014/main" id="{B00BB5A4-C53A-6046-ACB3-F90CFF6A536E}"/>
                </a:ext>
              </a:extLst>
            </p:cNvPr>
            <p:cNvSpPr/>
            <p:nvPr/>
          </p:nvSpPr>
          <p:spPr>
            <a:xfrm>
              <a:off x="3502923" y="1236143"/>
              <a:ext cx="810444"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ea typeface="Calibri"/>
                  <a:cs typeface="Calibri" panose="020F0502020204030204" pitchFamily="34" charset="0"/>
                  <a:sym typeface="Calibri"/>
                </a:rPr>
                <a:t>Joyce (0)</a:t>
              </a:r>
              <a:endParaRPr sz="16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12" name="Google Shape;600;p43">
              <a:extLst>
                <a:ext uri="{FF2B5EF4-FFF2-40B4-BE49-F238E27FC236}">
                  <a16:creationId xmlns:a16="http://schemas.microsoft.com/office/drawing/2014/main" id="{62B8844B-F3FD-A84B-82AD-E5FC6F307D87}"/>
                </a:ext>
              </a:extLst>
            </p:cNvPr>
            <p:cNvCxnSpPr>
              <a:cxnSpLocks/>
              <a:stCxn id="16" idx="0"/>
              <a:endCxn id="11"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01;p43">
              <a:extLst>
                <a:ext uri="{FF2B5EF4-FFF2-40B4-BE49-F238E27FC236}">
                  <a16:creationId xmlns:a16="http://schemas.microsoft.com/office/drawing/2014/main" id="{1F320AE9-2937-474F-A95F-F74DC5FB50BD}"/>
                </a:ext>
              </a:extLst>
            </p:cNvPr>
            <p:cNvCxnSpPr>
              <a:cxnSpLocks/>
              <a:stCxn id="15" idx="0"/>
              <a:endCxn id="11"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2"/>
              </a:solidFill>
              <a:prstDash val="solid"/>
              <a:round/>
              <a:headEnd type="none" w="med" len="med"/>
              <a:tailEnd type="triangle" w="med" len="med"/>
            </a:ln>
          </p:spPr>
        </p:cxnSp>
        <p:cxnSp>
          <p:nvCxnSpPr>
            <p:cNvPr id="14" name="Google Shape;614;p43">
              <a:extLst>
                <a:ext uri="{FF2B5EF4-FFF2-40B4-BE49-F238E27FC236}">
                  <a16:creationId xmlns:a16="http://schemas.microsoft.com/office/drawing/2014/main" id="{77CAC897-3028-6349-AA72-137827BBD2FD}"/>
                </a:ext>
              </a:extLst>
            </p:cNvPr>
            <p:cNvCxnSpPr>
              <a:cxnSpLocks/>
              <a:stCxn id="17" idx="0"/>
              <a:endCxn id="15"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2"/>
              </a:solidFill>
              <a:prstDash val="solid"/>
              <a:round/>
              <a:headEnd type="none" w="med" len="med"/>
              <a:tailEnd type="triangle" w="med" len="med"/>
            </a:ln>
          </p:spPr>
        </p:cxnSp>
        <p:sp>
          <p:nvSpPr>
            <p:cNvPr id="15" name="Google Shape;597;p43">
              <a:extLst>
                <a:ext uri="{FF2B5EF4-FFF2-40B4-BE49-F238E27FC236}">
                  <a16:creationId xmlns:a16="http://schemas.microsoft.com/office/drawing/2014/main" id="{24709ECF-5805-E948-A0D2-3A80BD87A36E}"/>
                </a:ext>
              </a:extLst>
            </p:cNvPr>
            <p:cNvSpPr/>
            <p:nvPr/>
          </p:nvSpPr>
          <p:spPr>
            <a:xfrm>
              <a:off x="3969647" y="1694460"/>
              <a:ext cx="462915"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cs typeface="Calibri" panose="020F0502020204030204" pitchFamily="34" charset="0"/>
                  <a:sym typeface="Calibri"/>
                </a:rPr>
                <a:t>Ken</a:t>
              </a:r>
              <a:endParaRPr sz="1600" dirty="0">
                <a:solidFill>
                  <a:schemeClr val="accent2"/>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E3B3199D-D475-2A4D-B51A-98343DF9929A}"/>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7" name="Google Shape;597;p43">
              <a:extLst>
                <a:ext uri="{FF2B5EF4-FFF2-40B4-BE49-F238E27FC236}">
                  <a16:creationId xmlns:a16="http://schemas.microsoft.com/office/drawing/2014/main" id="{1C96DA7E-58B3-B34E-AC4A-C26C65EA9642}"/>
                </a:ext>
              </a:extLst>
            </p:cNvPr>
            <p:cNvSpPr/>
            <p:nvPr/>
          </p:nvSpPr>
          <p:spPr>
            <a:xfrm>
              <a:off x="3608588" y="2182241"/>
              <a:ext cx="704779"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cs typeface="Calibri" panose="020F0502020204030204" pitchFamily="34" charset="0"/>
                  <a:sym typeface="Calibri"/>
                </a:rPr>
                <a:t>Alex</a:t>
              </a:r>
              <a:endParaRPr sz="1600" dirty="0">
                <a:solidFill>
                  <a:schemeClr val="accent2"/>
                </a:solidFill>
                <a:latin typeface="Calibri" panose="020F0502020204030204" pitchFamily="34" charset="0"/>
                <a:cs typeface="Calibri" panose="020F0502020204030204" pitchFamily="34" charset="0"/>
                <a:sym typeface="Calibri"/>
              </a:endParaRPr>
            </a:p>
          </p:txBody>
        </p:sp>
      </p:grpSp>
      <p:grpSp>
        <p:nvGrpSpPr>
          <p:cNvPr id="18" name="Group 17">
            <a:extLst>
              <a:ext uri="{FF2B5EF4-FFF2-40B4-BE49-F238E27FC236}">
                <a16:creationId xmlns:a16="http://schemas.microsoft.com/office/drawing/2014/main" id="{3CDF6F5F-4BDB-D148-8650-A39A03DB8D1D}"/>
              </a:ext>
            </a:extLst>
          </p:cNvPr>
          <p:cNvGrpSpPr/>
          <p:nvPr/>
        </p:nvGrpSpPr>
        <p:grpSpPr>
          <a:xfrm>
            <a:off x="123906" y="3338269"/>
            <a:ext cx="3495983" cy="1988876"/>
            <a:chOff x="6875879" y="4914799"/>
            <a:chExt cx="3495983" cy="1988876"/>
          </a:xfrm>
        </p:grpSpPr>
        <p:grpSp>
          <p:nvGrpSpPr>
            <p:cNvPr id="19" name="Group 18">
              <a:extLst>
                <a:ext uri="{FF2B5EF4-FFF2-40B4-BE49-F238E27FC236}">
                  <a16:creationId xmlns:a16="http://schemas.microsoft.com/office/drawing/2014/main" id="{06301A87-2057-9A41-B3BC-2E33CE27DA3A}"/>
                </a:ext>
              </a:extLst>
            </p:cNvPr>
            <p:cNvGrpSpPr/>
            <p:nvPr/>
          </p:nvGrpSpPr>
          <p:grpSpPr>
            <a:xfrm>
              <a:off x="6875879" y="4914799"/>
              <a:ext cx="3495983" cy="1988876"/>
              <a:chOff x="374523" y="1892153"/>
              <a:chExt cx="3495983" cy="1988876"/>
            </a:xfrm>
          </p:grpSpPr>
          <p:sp>
            <p:nvSpPr>
              <p:cNvPr id="21" name="Rounded Rectangle 20">
                <a:extLst>
                  <a:ext uri="{FF2B5EF4-FFF2-40B4-BE49-F238E27FC236}">
                    <a16:creationId xmlns:a16="http://schemas.microsoft.com/office/drawing/2014/main" id="{3C2089AE-F02C-0345-ADFD-6965D003321C}"/>
                  </a:ext>
                </a:extLst>
              </p:cNvPr>
              <p:cNvSpPr/>
              <p:nvPr/>
            </p:nvSpPr>
            <p:spPr>
              <a:xfrm>
                <a:off x="374523" y="1892153"/>
                <a:ext cx="1157612" cy="1839569"/>
              </a:xfrm>
              <a:prstGeom prst="roundRect">
                <a:avLst>
                  <a:gd name="adj" fmla="val 1440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2373FB-C6E6-7445-996C-BB45FCD5BB5D}"/>
                  </a:ext>
                </a:extLst>
              </p:cNvPr>
              <p:cNvSpPr/>
              <p:nvPr/>
            </p:nvSpPr>
            <p:spPr>
              <a:xfrm>
                <a:off x="449441" y="2095520"/>
                <a:ext cx="993601"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Alex</a:t>
                </a:r>
              </a:p>
            </p:txBody>
          </p:sp>
          <p:sp>
            <p:nvSpPr>
              <p:cNvPr id="23" name="Rectangle 22">
                <a:extLst>
                  <a:ext uri="{FF2B5EF4-FFF2-40B4-BE49-F238E27FC236}">
                    <a16:creationId xmlns:a16="http://schemas.microsoft.com/office/drawing/2014/main" id="{A55DA2D5-C4CF-954A-B7C0-CDDEB1D54C55}"/>
                  </a:ext>
                </a:extLst>
              </p:cNvPr>
              <p:cNvSpPr/>
              <p:nvPr/>
            </p:nvSpPr>
            <p:spPr>
              <a:xfrm>
                <a:off x="462606" y="2568414"/>
                <a:ext cx="980436"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Aileen</a:t>
                </a:r>
              </a:p>
            </p:txBody>
          </p:sp>
          <p:cxnSp>
            <p:nvCxnSpPr>
              <p:cNvPr id="24" name="Straight Arrow Connector 23">
                <a:extLst>
                  <a:ext uri="{FF2B5EF4-FFF2-40B4-BE49-F238E27FC236}">
                    <a16:creationId xmlns:a16="http://schemas.microsoft.com/office/drawing/2014/main" id="{613016A2-014A-F249-9CE4-359ADF862BA2}"/>
                  </a:ext>
                </a:extLst>
              </p:cNvPr>
              <p:cNvCxnSpPr>
                <a:cxnSpLocks/>
                <a:stCxn id="23" idx="3"/>
              </p:cNvCxnSpPr>
              <p:nvPr/>
            </p:nvCxnSpPr>
            <p:spPr>
              <a:xfrm>
                <a:off x="1443042" y="2753080"/>
                <a:ext cx="2427464" cy="1127949"/>
              </a:xfrm>
              <a:prstGeom prst="straightConnector1">
                <a:avLst/>
              </a:prstGeom>
              <a:ln w="2857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A7F415-4A70-7C4E-AD5A-3EB93FC78E38}"/>
                  </a:ext>
                </a:extLst>
              </p:cNvPr>
              <p:cNvSpPr/>
              <p:nvPr/>
            </p:nvSpPr>
            <p:spPr>
              <a:xfrm>
                <a:off x="462606" y="3064173"/>
                <a:ext cx="980436"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Sam</a:t>
                </a:r>
              </a:p>
            </p:txBody>
          </p:sp>
          <p:cxnSp>
            <p:nvCxnSpPr>
              <p:cNvPr id="27" name="Straight Arrow Connector 26">
                <a:extLst>
                  <a:ext uri="{FF2B5EF4-FFF2-40B4-BE49-F238E27FC236}">
                    <a16:creationId xmlns:a16="http://schemas.microsoft.com/office/drawing/2014/main" id="{D4EA312C-517B-5846-A37D-E42ABC02C5A5}"/>
                  </a:ext>
                </a:extLst>
              </p:cNvPr>
              <p:cNvCxnSpPr>
                <a:cxnSpLocks/>
                <a:stCxn id="26" idx="3"/>
              </p:cNvCxnSpPr>
              <p:nvPr/>
            </p:nvCxnSpPr>
            <p:spPr>
              <a:xfrm>
                <a:off x="1443042" y="3248839"/>
                <a:ext cx="1157612" cy="632190"/>
              </a:xfrm>
              <a:prstGeom prst="straightConnector1">
                <a:avLst/>
              </a:prstGeom>
              <a:ln w="2857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0C00686-0A62-604D-8E84-432E45626C28}"/>
                </a:ext>
              </a:extLst>
            </p:cNvPr>
            <p:cNvSpPr txBox="1"/>
            <p:nvPr/>
          </p:nvSpPr>
          <p:spPr>
            <a:xfrm>
              <a:off x="7275915" y="6383634"/>
              <a:ext cx="343364" cy="369332"/>
            </a:xfrm>
            <a:prstGeom prst="rect">
              <a:avLst/>
            </a:prstGeom>
            <a:noFill/>
          </p:spPr>
          <p:txBody>
            <a:bodyPr wrap="none" rtlCol="0">
              <a:spAutoFit/>
            </a:bodyPr>
            <a:lstStyle/>
            <a:p>
              <a:r>
                <a:rPr lang="en-US" dirty="0"/>
                <a:t>…</a:t>
              </a:r>
            </a:p>
          </p:txBody>
        </p:sp>
      </p:grpSp>
      <p:sp>
        <p:nvSpPr>
          <p:cNvPr id="31" name="Content Placeholder 2">
            <a:extLst>
              <a:ext uri="{FF2B5EF4-FFF2-40B4-BE49-F238E27FC236}">
                <a16:creationId xmlns:a16="http://schemas.microsoft.com/office/drawing/2014/main" id="{BF34A304-1BBF-6349-8D91-400B3DF122B0}"/>
              </a:ext>
            </a:extLst>
          </p:cNvPr>
          <p:cNvSpPr txBox="1">
            <a:spLocks/>
          </p:cNvSpPr>
          <p:nvPr/>
        </p:nvSpPr>
        <p:spPr bwMode="auto">
          <a:xfrm>
            <a:off x="6135452" y="482706"/>
            <a:ext cx="5668249" cy="2109765"/>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index = jump to A node’s index</a:t>
            </a:r>
          </a:p>
          <a:p>
            <a:pPr marL="0" indent="0">
              <a:buNone/>
            </a:pPr>
            <a:r>
              <a:rPr lang="en-US" sz="1867" dirty="0">
                <a:latin typeface="Consolas" panose="020B0609020204030204" pitchFamily="49" charset="0"/>
                <a:cs typeface="Consolas" panose="020B0609020204030204" pitchFamily="49" charset="0"/>
              </a:rPr>
              <a:t>  while array[index] &gt; 0:</a:t>
            </a:r>
          </a:p>
          <a:p>
            <a:pPr marL="0" indent="0">
              <a:buNone/>
            </a:pPr>
            <a:r>
              <a:rPr lang="en-US" sz="1867" dirty="0">
                <a:latin typeface="Consolas" panose="020B0609020204030204" pitchFamily="49" charset="0"/>
                <a:cs typeface="Consolas" panose="020B0609020204030204" pitchFamily="49" charset="0"/>
              </a:rPr>
              <a:t>    index = array[index]</a:t>
            </a:r>
          </a:p>
          <a:p>
            <a:pPr marL="0" indent="0">
              <a:buNone/>
            </a:pPr>
            <a:r>
              <a:rPr lang="en-US" sz="1867" dirty="0">
                <a:latin typeface="Consolas" panose="020B0609020204030204" pitchFamily="49" charset="0"/>
                <a:cs typeface="Consolas" panose="020B0609020204030204" pitchFamily="49" charset="0"/>
              </a:rPr>
              <a:t>  path compression</a:t>
            </a:r>
          </a:p>
          <a:p>
            <a:pPr marL="0" indent="0">
              <a:buNone/>
            </a:pPr>
            <a:r>
              <a:rPr lang="en-US" sz="1867" dirty="0">
                <a:latin typeface="Consolas" panose="020B0609020204030204" pitchFamily="49" charset="0"/>
                <a:cs typeface="Consolas" panose="020B0609020204030204" pitchFamily="49" charset="0"/>
              </a:rPr>
              <a:t>  return index</a:t>
            </a:r>
          </a:p>
        </p:txBody>
      </p:sp>
      <p:sp>
        <p:nvSpPr>
          <p:cNvPr id="35" name="Right Arrow 34">
            <a:extLst>
              <a:ext uri="{FF2B5EF4-FFF2-40B4-BE49-F238E27FC236}">
                <a16:creationId xmlns:a16="http://schemas.microsoft.com/office/drawing/2014/main" id="{0A65B9F3-C39A-574C-9B4E-2C5031A9FD9C}"/>
              </a:ext>
            </a:extLst>
          </p:cNvPr>
          <p:cNvSpPr/>
          <p:nvPr/>
        </p:nvSpPr>
        <p:spPr>
          <a:xfrm rot="1546131">
            <a:off x="1017247" y="4327742"/>
            <a:ext cx="3734719" cy="372336"/>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0C2EFB-3BE6-0A4A-AD36-59285BFA76F0}"/>
              </a:ext>
            </a:extLst>
          </p:cNvPr>
          <p:cNvSpPr/>
          <p:nvPr/>
        </p:nvSpPr>
        <p:spPr>
          <a:xfrm>
            <a:off x="2598011" y="3998920"/>
            <a:ext cx="464580" cy="4645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1</a:t>
            </a:r>
          </a:p>
        </p:txBody>
      </p:sp>
      <p:sp>
        <p:nvSpPr>
          <p:cNvPr id="37" name="Oval 36">
            <a:extLst>
              <a:ext uri="{FF2B5EF4-FFF2-40B4-BE49-F238E27FC236}">
                <a16:creationId xmlns:a16="http://schemas.microsoft.com/office/drawing/2014/main" id="{D12E8FC7-9628-B640-B078-7F8D7CFC9BF2}"/>
              </a:ext>
            </a:extLst>
          </p:cNvPr>
          <p:cNvSpPr/>
          <p:nvPr/>
        </p:nvSpPr>
        <p:spPr>
          <a:xfrm>
            <a:off x="8986374" y="5993313"/>
            <a:ext cx="464580" cy="4645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2</a:t>
            </a:r>
          </a:p>
        </p:txBody>
      </p:sp>
      <p:sp>
        <p:nvSpPr>
          <p:cNvPr id="38" name="TextBox 37">
            <a:extLst>
              <a:ext uri="{FF2B5EF4-FFF2-40B4-BE49-F238E27FC236}">
                <a16:creationId xmlns:a16="http://schemas.microsoft.com/office/drawing/2014/main" id="{20F58D5F-8533-894D-B4A0-B98B7EEB9985}"/>
              </a:ext>
            </a:extLst>
          </p:cNvPr>
          <p:cNvSpPr txBox="1"/>
          <p:nvPr/>
        </p:nvSpPr>
        <p:spPr>
          <a:xfrm>
            <a:off x="5471991" y="4046544"/>
            <a:ext cx="1451038"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find(Alex)</a:t>
            </a:r>
          </a:p>
        </p:txBody>
      </p:sp>
      <p:sp>
        <p:nvSpPr>
          <p:cNvPr id="39" name="Oval 38">
            <a:extLst>
              <a:ext uri="{FF2B5EF4-FFF2-40B4-BE49-F238E27FC236}">
                <a16:creationId xmlns:a16="http://schemas.microsoft.com/office/drawing/2014/main" id="{413BB3A8-04D7-954B-995B-2DF7F971E1E4}"/>
              </a:ext>
            </a:extLst>
          </p:cNvPr>
          <p:cNvSpPr/>
          <p:nvPr/>
        </p:nvSpPr>
        <p:spPr>
          <a:xfrm>
            <a:off x="5863710" y="817535"/>
            <a:ext cx="464580" cy="4645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1</a:t>
            </a:r>
          </a:p>
        </p:txBody>
      </p:sp>
      <p:sp>
        <p:nvSpPr>
          <p:cNvPr id="40" name="Oval 39">
            <a:extLst>
              <a:ext uri="{FF2B5EF4-FFF2-40B4-BE49-F238E27FC236}">
                <a16:creationId xmlns:a16="http://schemas.microsoft.com/office/drawing/2014/main" id="{E749E91C-24EC-7C4A-8348-44965C644547}"/>
              </a:ext>
            </a:extLst>
          </p:cNvPr>
          <p:cNvSpPr/>
          <p:nvPr/>
        </p:nvSpPr>
        <p:spPr>
          <a:xfrm>
            <a:off x="5852153" y="1335025"/>
            <a:ext cx="464580" cy="4645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2</a:t>
            </a:r>
          </a:p>
        </p:txBody>
      </p:sp>
      <p:sp>
        <p:nvSpPr>
          <p:cNvPr id="41" name="Rectangle 40">
            <a:extLst>
              <a:ext uri="{FF2B5EF4-FFF2-40B4-BE49-F238E27FC236}">
                <a16:creationId xmlns:a16="http://schemas.microsoft.com/office/drawing/2014/main" id="{F82E64DA-33E3-834F-82C9-278379B6FD82}"/>
              </a:ext>
            </a:extLst>
          </p:cNvPr>
          <p:cNvSpPr/>
          <p:nvPr/>
        </p:nvSpPr>
        <p:spPr>
          <a:xfrm>
            <a:off x="7188225" y="4049211"/>
            <a:ext cx="564578"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 0</a:t>
            </a:r>
            <a:endParaRPr lang="en-US" dirty="0"/>
          </a:p>
        </p:txBody>
      </p:sp>
      <p:sp>
        <p:nvSpPr>
          <p:cNvPr id="44" name="TextBox 43">
            <a:extLst>
              <a:ext uri="{FF2B5EF4-FFF2-40B4-BE49-F238E27FC236}">
                <a16:creationId xmlns:a16="http://schemas.microsoft.com/office/drawing/2014/main" id="{8E3D38C4-9601-AE47-8416-A16B71C41E76}"/>
              </a:ext>
            </a:extLst>
          </p:cNvPr>
          <p:cNvSpPr txBox="1"/>
          <p:nvPr/>
        </p:nvSpPr>
        <p:spPr>
          <a:xfrm>
            <a:off x="1339998" y="2740912"/>
            <a:ext cx="6778523" cy="830997"/>
          </a:xfrm>
          <a:prstGeom prst="rect">
            <a:avLst/>
          </a:prstGeom>
          <a:noFill/>
        </p:spPr>
        <p:txBody>
          <a:bodyPr wrap="square" rtlCol="0">
            <a:spAutoFit/>
          </a:bodyPr>
          <a:lstStyle/>
          <a:p>
            <a:pPr marL="173038" indent="-173038">
              <a:buFont typeface="Arial" panose="020B0604020202020204" pitchFamily="34" charset="0"/>
              <a:buChar char="•"/>
            </a:pPr>
            <a:r>
              <a:rPr lang="en-US" sz="2400" dirty="0"/>
              <a:t>Can still do </a:t>
            </a:r>
            <a:r>
              <a:rPr lang="en-US" sz="2400" dirty="0">
                <a:solidFill>
                  <a:schemeClr val="accent3"/>
                </a:solidFill>
              </a:rPr>
              <a:t>path compression</a:t>
            </a:r>
            <a:r>
              <a:rPr lang="en-US" sz="2400" dirty="0"/>
              <a:t> by setting all indices along the way to the root index!</a:t>
            </a:r>
          </a:p>
        </p:txBody>
      </p:sp>
      <p:grpSp>
        <p:nvGrpSpPr>
          <p:cNvPr id="47" name="Group 46">
            <a:extLst>
              <a:ext uri="{FF2B5EF4-FFF2-40B4-BE49-F238E27FC236}">
                <a16:creationId xmlns:a16="http://schemas.microsoft.com/office/drawing/2014/main" id="{6A2D94BC-3CD0-0045-9E6E-F554271658A4}"/>
              </a:ext>
            </a:extLst>
          </p:cNvPr>
          <p:cNvGrpSpPr/>
          <p:nvPr/>
        </p:nvGrpSpPr>
        <p:grpSpPr>
          <a:xfrm>
            <a:off x="4575160" y="5370924"/>
            <a:ext cx="455560" cy="369332"/>
            <a:chOff x="4545527" y="4380864"/>
            <a:chExt cx="455560" cy="369332"/>
          </a:xfrm>
        </p:grpSpPr>
        <p:sp>
          <p:nvSpPr>
            <p:cNvPr id="46" name="Rectangle 45">
              <a:extLst>
                <a:ext uri="{FF2B5EF4-FFF2-40B4-BE49-F238E27FC236}">
                  <a16:creationId xmlns:a16="http://schemas.microsoft.com/office/drawing/2014/main" id="{460094F1-9729-AC4B-A6CE-685635FA533A}"/>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37EFDFD-600F-6743-B714-BF4D5F93B208}"/>
                </a:ext>
              </a:extLst>
            </p:cNvPr>
            <p:cNvSpPr txBox="1"/>
            <p:nvPr/>
          </p:nvSpPr>
          <p:spPr>
            <a:xfrm>
              <a:off x="4623173" y="4380864"/>
              <a:ext cx="311304" cy="369332"/>
            </a:xfrm>
            <a:prstGeom prst="rect">
              <a:avLst/>
            </a:prstGeom>
            <a:noFill/>
          </p:spPr>
          <p:txBody>
            <a:bodyPr wrap="none" rtlCol="0">
              <a:spAutoFit/>
            </a:bodyPr>
            <a:lstStyle/>
            <a:p>
              <a:r>
                <a:rPr lang="en-US" dirty="0">
                  <a:solidFill>
                    <a:schemeClr val="accent3"/>
                  </a:solidFill>
                  <a:latin typeface="Consolas" panose="020B0609020204030204" pitchFamily="49" charset="0"/>
                  <a:cs typeface="Consolas" panose="020B0609020204030204" pitchFamily="49" charset="0"/>
                </a:rPr>
                <a:t>0</a:t>
              </a:r>
            </a:p>
          </p:txBody>
        </p:sp>
      </p:grpSp>
      <p:sp>
        <p:nvSpPr>
          <p:cNvPr id="51" name="Oval 50">
            <a:extLst>
              <a:ext uri="{FF2B5EF4-FFF2-40B4-BE49-F238E27FC236}">
                <a16:creationId xmlns:a16="http://schemas.microsoft.com/office/drawing/2014/main" id="{F764C44D-7AE0-A64A-A421-A3B231025463}"/>
              </a:ext>
            </a:extLst>
          </p:cNvPr>
          <p:cNvSpPr/>
          <p:nvPr/>
        </p:nvSpPr>
        <p:spPr>
          <a:xfrm>
            <a:off x="5852153" y="1859042"/>
            <a:ext cx="464580" cy="46458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3</a:t>
            </a:r>
          </a:p>
        </p:txBody>
      </p:sp>
      <p:sp>
        <p:nvSpPr>
          <p:cNvPr id="52" name="Oval 51">
            <a:extLst>
              <a:ext uri="{FF2B5EF4-FFF2-40B4-BE49-F238E27FC236}">
                <a16:creationId xmlns:a16="http://schemas.microsoft.com/office/drawing/2014/main" id="{CC38D7C8-822D-964E-A77A-51591505E112}"/>
              </a:ext>
            </a:extLst>
          </p:cNvPr>
          <p:cNvSpPr/>
          <p:nvPr/>
        </p:nvSpPr>
        <p:spPr>
          <a:xfrm>
            <a:off x="4991139" y="5060999"/>
            <a:ext cx="464580" cy="46458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3</a:t>
            </a:r>
          </a:p>
        </p:txBody>
      </p:sp>
    </p:spTree>
    <p:extLst>
      <p:ext uri="{BB962C8B-B14F-4D97-AF65-F5344CB8AC3E}">
        <p14:creationId xmlns:p14="http://schemas.microsoft.com/office/powerpoint/2010/main" val="324016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9" grpId="0" animBg="1"/>
      <p:bldP spid="40" grpId="0" animBg="1"/>
      <p:bldP spid="41" grpId="0"/>
      <p:bldP spid="44" grpId="0"/>
      <p:bldP spid="51"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7"/>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 dirty="0"/>
              <a:t>Content-Aware Image Resizing</a:t>
            </a:r>
            <a:endParaRPr dirty="0"/>
          </a:p>
        </p:txBody>
      </p:sp>
      <p:sp>
        <p:nvSpPr>
          <p:cNvPr id="814" name="Google Shape;814;p3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spcAft>
                <a:spcPts val="800"/>
              </a:spcAft>
              <a:buNone/>
            </a:pPr>
            <a:r>
              <a:rPr lang="en" b="1" dirty="0">
                <a:solidFill>
                  <a:schemeClr val="accent3"/>
                </a:solidFill>
              </a:rPr>
              <a:t>Seam carving</a:t>
            </a:r>
            <a:r>
              <a:rPr lang="en" dirty="0"/>
              <a:t>: </a:t>
            </a:r>
            <a:r>
              <a:rPr lang="en-US" dirty="0"/>
              <a:t>A distortion-free technique for r</a:t>
            </a:r>
            <a:r>
              <a:rPr lang="en" dirty="0"/>
              <a:t>esiz</a:t>
            </a:r>
            <a:r>
              <a:rPr lang="en-US" dirty="0" err="1"/>
              <a:t>ing</a:t>
            </a:r>
            <a:r>
              <a:rPr lang="en" dirty="0"/>
              <a:t> an image </a:t>
            </a:r>
            <a:r>
              <a:rPr lang="en-US" dirty="0"/>
              <a:t>by removing “unimportant seams”</a:t>
            </a:r>
            <a:endParaRPr dirty="0"/>
          </a:p>
        </p:txBody>
      </p:sp>
      <p:sp>
        <p:nvSpPr>
          <p:cNvPr id="816" name="Google Shape;816;p37"/>
          <p:cNvSpPr txBox="1"/>
          <p:nvPr/>
        </p:nvSpPr>
        <p:spPr>
          <a:xfrm>
            <a:off x="2927797" y="6652582"/>
            <a:ext cx="9144000" cy="183000"/>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Seam carving for content-aware image resizing (Avidan, Shamir/ACM); Broadway Tower (Newton2, Yummifruitbat/Wikimedia)</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pic>
        <p:nvPicPr>
          <p:cNvPr id="817" name="Google Shape;817;p37"/>
          <p:cNvPicPr preferRelativeResize="0"/>
          <p:nvPr/>
        </p:nvPicPr>
        <p:blipFill>
          <a:blip r:embed="rId3">
            <a:alphaModFix/>
          </a:blip>
          <a:stretch>
            <a:fillRect/>
          </a:stretch>
        </p:blipFill>
        <p:spPr>
          <a:xfrm>
            <a:off x="1115701" y="2573725"/>
            <a:ext cx="3371851" cy="2286000"/>
          </a:xfrm>
          <a:prstGeom prst="rect">
            <a:avLst/>
          </a:prstGeom>
          <a:noFill/>
          <a:ln>
            <a:noFill/>
          </a:ln>
        </p:spPr>
      </p:pic>
      <p:pic>
        <p:nvPicPr>
          <p:cNvPr id="818" name="Google Shape;818;p37"/>
          <p:cNvPicPr preferRelativeResize="0"/>
          <p:nvPr/>
        </p:nvPicPr>
        <p:blipFill>
          <a:blip r:embed="rId4">
            <a:alphaModFix/>
          </a:blip>
          <a:stretch>
            <a:fillRect/>
          </a:stretch>
        </p:blipFill>
        <p:spPr>
          <a:xfrm>
            <a:off x="5518777" y="2573725"/>
            <a:ext cx="2263140" cy="2286000"/>
          </a:xfrm>
          <a:prstGeom prst="rect">
            <a:avLst/>
          </a:prstGeom>
          <a:noFill/>
          <a:ln>
            <a:noFill/>
          </a:ln>
        </p:spPr>
      </p:pic>
      <p:pic>
        <p:nvPicPr>
          <p:cNvPr id="819" name="Google Shape;819;p37"/>
          <p:cNvPicPr preferRelativeResize="0"/>
          <p:nvPr/>
        </p:nvPicPr>
        <p:blipFill>
          <a:blip r:embed="rId5">
            <a:alphaModFix/>
          </a:blip>
          <a:stretch>
            <a:fillRect/>
          </a:stretch>
        </p:blipFill>
        <p:spPr>
          <a:xfrm>
            <a:off x="8639658" y="2573725"/>
            <a:ext cx="2263140" cy="2286000"/>
          </a:xfrm>
          <a:prstGeom prst="rect">
            <a:avLst/>
          </a:prstGeom>
          <a:noFill/>
          <a:ln>
            <a:noFill/>
          </a:ln>
        </p:spPr>
      </p:pic>
      <p:sp>
        <p:nvSpPr>
          <p:cNvPr id="820" name="Google Shape;820;p37"/>
          <p:cNvSpPr txBox="1"/>
          <p:nvPr/>
        </p:nvSpPr>
        <p:spPr>
          <a:xfrm>
            <a:off x="1109280" y="4859726"/>
            <a:ext cx="3372000" cy="365700"/>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Original Photo</a:t>
            </a:r>
            <a:endParaRPr sz="2400" dirty="0">
              <a:solidFill>
                <a:schemeClr val="dk2"/>
              </a:solidFill>
              <a:latin typeface="Calibri" panose="020F0502020204030204" pitchFamily="34" charset="0"/>
              <a:ea typeface="Roboto"/>
              <a:cs typeface="Calibri" panose="020F0502020204030204" pitchFamily="34" charset="0"/>
              <a:sym typeface="Roboto"/>
            </a:endParaRPr>
          </a:p>
        </p:txBody>
      </p:sp>
      <p:sp>
        <p:nvSpPr>
          <p:cNvPr id="821" name="Google Shape;821;p37"/>
          <p:cNvSpPr txBox="1"/>
          <p:nvPr/>
        </p:nvSpPr>
        <p:spPr>
          <a:xfrm>
            <a:off x="5345293" y="4881968"/>
            <a:ext cx="2610108" cy="686913"/>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Horizontally-Scaled</a:t>
            </a:r>
            <a:br>
              <a:rPr lang="en" sz="2400" dirty="0">
                <a:solidFill>
                  <a:schemeClr val="dk2"/>
                </a:solidFill>
                <a:latin typeface="Calibri" panose="020F0502020204030204" pitchFamily="34" charset="0"/>
                <a:ea typeface="Roboto"/>
                <a:cs typeface="Calibri" panose="020F0502020204030204" pitchFamily="34" charset="0"/>
                <a:sym typeface="Roboto"/>
              </a:rPr>
            </a:br>
            <a:r>
              <a:rPr lang="en" sz="1333" dirty="0">
                <a:solidFill>
                  <a:schemeClr val="dk2"/>
                </a:solidFill>
                <a:latin typeface="Calibri" panose="020F0502020204030204" pitchFamily="34" charset="0"/>
                <a:ea typeface="Roboto"/>
                <a:cs typeface="Calibri" panose="020F0502020204030204" pitchFamily="34" charset="0"/>
                <a:sym typeface="Roboto"/>
              </a:rPr>
              <a:t>(</a:t>
            </a:r>
            <a:r>
              <a:rPr lang="en-US" sz="1333" dirty="0">
                <a:solidFill>
                  <a:schemeClr val="dk2"/>
                </a:solidFill>
                <a:latin typeface="Calibri" panose="020F0502020204030204" pitchFamily="34" charset="0"/>
                <a:ea typeface="Roboto"/>
                <a:cs typeface="Calibri" panose="020F0502020204030204" pitchFamily="34" charset="0"/>
                <a:sym typeface="Roboto"/>
              </a:rPr>
              <a:t>castle and person</a:t>
            </a:r>
            <a:br>
              <a:rPr lang="en-US" sz="1333" dirty="0">
                <a:solidFill>
                  <a:schemeClr val="dk2"/>
                </a:solidFill>
                <a:latin typeface="Calibri" panose="020F0502020204030204" pitchFamily="34" charset="0"/>
                <a:ea typeface="Roboto"/>
                <a:cs typeface="Calibri" panose="020F0502020204030204" pitchFamily="34" charset="0"/>
                <a:sym typeface="Roboto"/>
              </a:rPr>
            </a:br>
            <a:r>
              <a:rPr lang="en-US" sz="1333" dirty="0">
                <a:solidFill>
                  <a:schemeClr val="dk2"/>
                </a:solidFill>
                <a:latin typeface="Calibri" panose="020F0502020204030204" pitchFamily="34" charset="0"/>
                <a:ea typeface="Roboto"/>
                <a:cs typeface="Calibri" panose="020F0502020204030204" pitchFamily="34" charset="0"/>
                <a:sym typeface="Roboto"/>
              </a:rPr>
              <a:t>are distorted)</a:t>
            </a:r>
            <a:endParaRPr sz="1600" dirty="0">
              <a:solidFill>
                <a:schemeClr val="dk2"/>
              </a:solidFill>
              <a:latin typeface="Calibri" panose="020F0502020204030204" pitchFamily="34" charset="0"/>
              <a:ea typeface="Roboto"/>
              <a:cs typeface="Calibri" panose="020F0502020204030204" pitchFamily="34" charset="0"/>
              <a:sym typeface="Roboto"/>
            </a:endParaRPr>
          </a:p>
        </p:txBody>
      </p:sp>
      <p:sp>
        <p:nvSpPr>
          <p:cNvPr id="822" name="Google Shape;822;p37"/>
          <p:cNvSpPr txBox="1"/>
          <p:nvPr/>
        </p:nvSpPr>
        <p:spPr>
          <a:xfrm>
            <a:off x="8392614" y="4789109"/>
            <a:ext cx="2757225" cy="872632"/>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Seam-Carved</a:t>
            </a:r>
            <a:br>
              <a:rPr lang="en" sz="2400" dirty="0">
                <a:solidFill>
                  <a:schemeClr val="dk2"/>
                </a:solidFill>
                <a:latin typeface="Calibri" panose="020F0502020204030204" pitchFamily="34" charset="0"/>
                <a:ea typeface="Roboto"/>
                <a:cs typeface="Calibri" panose="020F0502020204030204" pitchFamily="34" charset="0"/>
                <a:sym typeface="Roboto"/>
              </a:rPr>
            </a:br>
            <a:r>
              <a:rPr lang="en" sz="1333" dirty="0">
                <a:solidFill>
                  <a:schemeClr val="dk2"/>
                </a:solidFill>
                <a:latin typeface="Calibri" panose="020F0502020204030204" pitchFamily="34" charset="0"/>
                <a:ea typeface="Roboto"/>
                <a:cs typeface="Calibri" panose="020F0502020204030204" pitchFamily="34" charset="0"/>
                <a:sym typeface="Roboto"/>
              </a:rPr>
              <a:t>(</a:t>
            </a:r>
            <a:r>
              <a:rPr lang="en-US" sz="1333" dirty="0">
                <a:solidFill>
                  <a:schemeClr val="dk2"/>
                </a:solidFill>
                <a:latin typeface="Calibri" panose="020F0502020204030204" pitchFamily="34" charset="0"/>
                <a:ea typeface="Roboto"/>
                <a:cs typeface="Calibri" panose="020F0502020204030204" pitchFamily="34" charset="0"/>
                <a:sym typeface="Roboto"/>
              </a:rPr>
              <a:t>castle and person are undistorted; “unimportant” sky removed instead)</a:t>
            </a:r>
            <a:endParaRPr sz="2400" dirty="0">
              <a:solidFill>
                <a:schemeClr val="dk2"/>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96723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38"/>
          <p:cNvSpPr txBox="1">
            <a:spLocks noGrp="1"/>
          </p:cNvSpPr>
          <p:nvPr>
            <p:ph type="sldNum" sz="quarter" idx="10"/>
          </p:nvPr>
        </p:nvSpPr>
        <p:spPr>
          <a:xfrm>
            <a:off x="6400800" y="4869657"/>
            <a:ext cx="457200" cy="273844"/>
          </a:xfrm>
          <a:prstGeom prst="rect">
            <a:avLst/>
          </a:prstGeom>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75" b="1" i="0" u="none" strike="noStrike" cap="none">
                <a:solidFill>
                  <a:srgbClr val="4B2A85"/>
                </a:solidFill>
                <a:latin typeface="Calibri" pitchFamily="34" charset="0"/>
                <a:ea typeface="Arial"/>
                <a:cs typeface="Calibri"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A352B390-DEB2-4C03-8333-A0E41D1ED728}" type="slidenum">
              <a:rPr lang="en-US" smtClean="0"/>
              <a:pPr algn="r"/>
              <a:t>41</a:t>
            </a:fld>
            <a:endParaRPr/>
          </a:p>
        </p:txBody>
      </p:sp>
      <p:pic>
        <p:nvPicPr>
          <p:cNvPr id="828" name="Google Shape;828;p38" descr="Shai Avidan, Ariel Shamir. Original and larger version used to live here  http://www.faculty.idc.ac.il/arik/IMRet-All.mov but has been deleted since.&#10;&#10;Update 2008.10.23 - This feature is now part of CS4. I haven't seen it in action myself yet, but the future is now :)" title="Image resize">
            <a:hlinkClick r:id="rId3"/>
          </p:cNvPr>
          <p:cNvPicPr preferRelativeResize="0"/>
          <p:nvPr/>
        </p:nvPicPr>
        <p:blipFill>
          <a:blip r:embed="rId4">
            <a:alphaModFix/>
          </a:blip>
          <a:stretch>
            <a:fillRect/>
          </a:stretch>
        </p:blipFill>
        <p:spPr>
          <a:xfrm>
            <a:off x="2667000" y="858389"/>
            <a:ext cx="6858000" cy="5141217"/>
          </a:xfrm>
          <a:prstGeom prst="rect">
            <a:avLst/>
          </a:prstGeom>
          <a:noFill/>
          <a:ln>
            <a:noFill/>
          </a:ln>
        </p:spPr>
      </p:pic>
      <p:sp>
        <p:nvSpPr>
          <p:cNvPr id="2" name="TextBox 1">
            <a:extLst>
              <a:ext uri="{FF2B5EF4-FFF2-40B4-BE49-F238E27FC236}">
                <a16:creationId xmlns:a16="http://schemas.microsoft.com/office/drawing/2014/main" id="{C9489030-1F9F-477F-A71C-48C14D393F4B}"/>
              </a:ext>
            </a:extLst>
          </p:cNvPr>
          <p:cNvSpPr txBox="1"/>
          <p:nvPr/>
        </p:nvSpPr>
        <p:spPr>
          <a:xfrm>
            <a:off x="2475297" y="6146450"/>
            <a:ext cx="7241405" cy="461665"/>
          </a:xfrm>
          <a:prstGeom prst="rect">
            <a:avLst/>
          </a:prstGeom>
          <a:noFill/>
        </p:spPr>
        <p:txBody>
          <a:bodyPr wrap="none" rtlCol="0">
            <a:spAutoFit/>
          </a:bodyPr>
          <a:lstStyle/>
          <a:p>
            <a:pPr algn="ctr"/>
            <a:r>
              <a:rPr lang="en-US" sz="2400" dirty="0">
                <a:latin typeface="Calibri" pitchFamily="34" charset="0"/>
              </a:rPr>
              <a:t>Demo: </a:t>
            </a:r>
            <a:r>
              <a:rPr lang="en-US" sz="2400" dirty="0">
                <a:hlinkClick r:id="rId5"/>
              </a:rPr>
              <a:t>https://www.youtube.com/watch?v=vIFCV2spKtg</a:t>
            </a:r>
            <a:endParaRPr lang="en-US" sz="2400" dirty="0"/>
          </a:p>
        </p:txBody>
      </p:sp>
    </p:spTree>
    <p:extLst>
      <p:ext uri="{BB962C8B-B14F-4D97-AF65-F5344CB8AC3E}">
        <p14:creationId xmlns:p14="http://schemas.microsoft.com/office/powerpoint/2010/main" val="34337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t>Seam Carving </a:t>
            </a:r>
            <a:r>
              <a:rPr lang="en" dirty="0"/>
              <a:t>Reduc</a:t>
            </a:r>
            <a:r>
              <a:rPr lang="en-US" dirty="0"/>
              <a:t>es</a:t>
            </a:r>
            <a:r>
              <a:rPr lang="en" dirty="0"/>
              <a:t> to </a:t>
            </a:r>
            <a:r>
              <a:rPr lang="en-US" dirty="0"/>
              <a:t>Dijkstra’s!</a:t>
            </a:r>
            <a:endParaRPr dirty="0"/>
          </a:p>
        </p:txBody>
      </p:sp>
      <p:sp>
        <p:nvSpPr>
          <p:cNvPr id="834" name="Google Shape;834;p39"/>
          <p:cNvSpPr txBox="1">
            <a:spLocks noGrp="1"/>
          </p:cNvSpPr>
          <p:nvPr>
            <p:ph idx="1"/>
          </p:nvPr>
        </p:nvSpPr>
        <p:spPr>
          <a:xfrm>
            <a:off x="978794" y="1109828"/>
            <a:ext cx="5489271" cy="5599977"/>
          </a:xfrm>
          <a:prstGeom prst="rect">
            <a:avLst/>
          </a:prstGeom>
        </p:spPr>
        <p:txBody>
          <a:bodyPr spcFirstLastPara="1" vert="horz" wrap="square" lIns="91425" tIns="91425" rIns="91425" bIns="91425" numCol="1" rtlCol="0" anchor="t" anchorCtr="0" compatLnSpc="1">
            <a:prstTxWarp prst="textNoShape">
              <a:avLst/>
            </a:prstTxWarp>
            <a:noAutofit/>
          </a:bodyPr>
          <a:lstStyle/>
          <a:p>
            <a:pPr marL="457189" indent="-457189">
              <a:buFont typeface="+mj-lt"/>
              <a:buAutoNum type="arabicPeriod"/>
            </a:pPr>
            <a:r>
              <a:rPr lang="en-US" sz="1867" i="1" dirty="0"/>
              <a:t>Transform the input so that it can be solved by the standard algorithm</a:t>
            </a:r>
          </a:p>
          <a:p>
            <a:pPr marL="686927" lvl="1" indent="-457189"/>
            <a:r>
              <a:rPr lang="en-US" sz="1600" dirty="0"/>
              <a:t>Formulate the image as a graph</a:t>
            </a:r>
          </a:p>
          <a:p>
            <a:pPr marL="885803" lvl="2" indent="-457189"/>
            <a:r>
              <a:rPr lang="en-US" sz="1600" b="1" dirty="0">
                <a:solidFill>
                  <a:schemeClr val="accent2">
                    <a:lumMod val="60000"/>
                    <a:lumOff val="40000"/>
                  </a:schemeClr>
                </a:solidFill>
              </a:rPr>
              <a:t>Vertices</a:t>
            </a:r>
            <a:r>
              <a:rPr lang="en-US" sz="1600" dirty="0"/>
              <a:t>: pixel in the image</a:t>
            </a:r>
          </a:p>
          <a:p>
            <a:pPr marL="885803" lvl="2" indent="-457189"/>
            <a:r>
              <a:rPr lang="en-US" sz="1600" b="1" dirty="0">
                <a:solidFill>
                  <a:schemeClr val="accent2">
                    <a:lumMod val="60000"/>
                    <a:lumOff val="40000"/>
                  </a:schemeClr>
                </a:solidFill>
              </a:rPr>
              <a:t>Edges</a:t>
            </a:r>
            <a:r>
              <a:rPr lang="en-US" sz="1600" dirty="0"/>
              <a:t>: connects a pixel to its 3 downward neighbors</a:t>
            </a:r>
          </a:p>
          <a:p>
            <a:pPr marL="885803" lvl="2" indent="-457189"/>
            <a:r>
              <a:rPr lang="en-US" sz="1600" b="1" dirty="0">
                <a:solidFill>
                  <a:schemeClr val="accent2">
                    <a:lumMod val="60000"/>
                    <a:lumOff val="40000"/>
                  </a:schemeClr>
                </a:solidFill>
              </a:rPr>
              <a:t>Edge Weights</a:t>
            </a:r>
            <a:r>
              <a:rPr lang="en-US" sz="1600" dirty="0"/>
              <a:t>: the “energy” (</a:t>
            </a:r>
            <a:r>
              <a:rPr lang="en-US" sz="1600" b="1" dirty="0">
                <a:solidFill>
                  <a:schemeClr val="accent6"/>
                </a:solidFill>
              </a:rPr>
              <a:t>visual difference</a:t>
            </a:r>
            <a:r>
              <a:rPr lang="en-US" sz="1600" dirty="0"/>
              <a:t>) between adjacent pixels</a:t>
            </a:r>
            <a:br>
              <a:rPr lang="en-US" sz="1600" dirty="0"/>
            </a:br>
            <a:endParaRPr lang="en-US" sz="1600" dirty="0"/>
          </a:p>
          <a:p>
            <a:pPr marL="457189" indent="-457189">
              <a:buFont typeface="+mj-lt"/>
              <a:buAutoNum type="arabicPeriod"/>
            </a:pPr>
            <a:r>
              <a:rPr lang="en-US" sz="1867" i="1" dirty="0"/>
              <a:t>Run the standard algorithm as-is on the transformed input</a:t>
            </a:r>
          </a:p>
          <a:p>
            <a:pPr marL="686927" lvl="1" indent="-457189"/>
            <a:r>
              <a:rPr lang="en-US" sz="1600" dirty="0"/>
              <a:t>Run Dijkstra’s to find the shortest path (sum of weights) from top row to bottom row</a:t>
            </a:r>
            <a:br>
              <a:rPr lang="en-US" sz="1600" dirty="0"/>
            </a:br>
            <a:endParaRPr lang="en-US" sz="1600" dirty="0"/>
          </a:p>
          <a:p>
            <a:pPr marL="457189" indent="-457189">
              <a:buFont typeface="+mj-lt"/>
              <a:buAutoNum type="arabicPeriod"/>
            </a:pPr>
            <a:r>
              <a:rPr lang="en-US" sz="1867" i="1" dirty="0"/>
              <a:t>Transform the output of the algorithm to solve the original problem</a:t>
            </a:r>
            <a:endParaRPr lang="en-US" sz="1867" dirty="0"/>
          </a:p>
          <a:p>
            <a:pPr marL="686927" lvl="1" indent="-457189"/>
            <a:r>
              <a:rPr lang="en-US" sz="1867" dirty="0"/>
              <a:t>Interpret the path as a removable “seam” of unimportant pixels</a:t>
            </a:r>
            <a:endParaRPr sz="1867" dirty="0"/>
          </a:p>
        </p:txBody>
      </p:sp>
      <p:pic>
        <p:nvPicPr>
          <p:cNvPr id="836" name="Google Shape;836;p39"/>
          <p:cNvPicPr preferRelativeResize="0"/>
          <p:nvPr/>
        </p:nvPicPr>
        <p:blipFill>
          <a:blip r:embed="rId3">
            <a:alphaModFix/>
          </a:blip>
          <a:stretch>
            <a:fillRect/>
          </a:stretch>
        </p:blipFill>
        <p:spPr>
          <a:xfrm>
            <a:off x="8493428" y="4081153"/>
            <a:ext cx="2501006" cy="2209224"/>
          </a:xfrm>
          <a:prstGeom prst="rect">
            <a:avLst/>
          </a:prstGeom>
          <a:noFill/>
          <a:ln>
            <a:noFill/>
          </a:ln>
          <a:effectLst>
            <a:outerShdw blurRad="50800" dist="38100" dir="8100000" algn="tr" rotWithShape="0">
              <a:prstClr val="black">
                <a:alpha val="40000"/>
              </a:prstClr>
            </a:outerShdw>
          </a:effectLst>
        </p:spPr>
      </p:pic>
      <p:sp>
        <p:nvSpPr>
          <p:cNvPr id="837" name="Google Shape;837;p39"/>
          <p:cNvSpPr txBox="1"/>
          <p:nvPr/>
        </p:nvSpPr>
        <p:spPr>
          <a:xfrm>
            <a:off x="3262647" y="6602225"/>
            <a:ext cx="8839200" cy="255775"/>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Shortest Paths (Robert Sedgewick, Kevin Wayne/Princeton)</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sp>
        <p:nvSpPr>
          <p:cNvPr id="7" name="Down Arrow 6">
            <a:extLst>
              <a:ext uri="{FF2B5EF4-FFF2-40B4-BE49-F238E27FC236}">
                <a16:creationId xmlns:a16="http://schemas.microsoft.com/office/drawing/2014/main" id="{6BDE5AD2-95E5-A642-93BB-B6D600464B4E}"/>
              </a:ext>
            </a:extLst>
          </p:cNvPr>
          <p:cNvSpPr/>
          <p:nvPr/>
        </p:nvSpPr>
        <p:spPr>
          <a:xfrm>
            <a:off x="537301" y="3453353"/>
            <a:ext cx="412595" cy="39110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0A9E1775-C1E6-0A4E-BCD3-D4890A5945DB}"/>
              </a:ext>
            </a:extLst>
          </p:cNvPr>
          <p:cNvSpPr/>
          <p:nvPr/>
        </p:nvSpPr>
        <p:spPr>
          <a:xfrm rot="16200000">
            <a:off x="521112" y="1266662"/>
            <a:ext cx="412595" cy="412593"/>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DF65E475-C78D-1044-8059-22DA66CD39EB}"/>
              </a:ext>
            </a:extLst>
          </p:cNvPr>
          <p:cNvSpPr/>
          <p:nvPr/>
        </p:nvSpPr>
        <p:spPr>
          <a:xfrm rot="5400000">
            <a:off x="534062" y="4807613"/>
            <a:ext cx="412595" cy="412596"/>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e Bet These 10 Cute Shiba Inu Dogs Will Have You Dying of Cuteness  Overload! - Otaku Therapy">
            <a:extLst>
              <a:ext uri="{FF2B5EF4-FFF2-40B4-BE49-F238E27FC236}">
                <a16:creationId xmlns:a16="http://schemas.microsoft.com/office/drawing/2014/main" id="{F5AB55D1-D1C9-F44F-995A-1F4A6272A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88" y="1396357"/>
            <a:ext cx="3485696" cy="232559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Freeform 2">
            <a:extLst>
              <a:ext uri="{FF2B5EF4-FFF2-40B4-BE49-F238E27FC236}">
                <a16:creationId xmlns:a16="http://schemas.microsoft.com/office/drawing/2014/main" id="{35785276-EFFC-C64D-8664-F33E23A5326E}"/>
              </a:ext>
            </a:extLst>
          </p:cNvPr>
          <p:cNvSpPr/>
          <p:nvPr/>
        </p:nvSpPr>
        <p:spPr>
          <a:xfrm>
            <a:off x="10590174" y="1396358"/>
            <a:ext cx="457271" cy="2325592"/>
          </a:xfrm>
          <a:custGeom>
            <a:avLst/>
            <a:gdLst>
              <a:gd name="connsiteX0" fmla="*/ 457271 w 457271"/>
              <a:gd name="connsiteY0" fmla="*/ 0 h 2649893"/>
              <a:gd name="connsiteX1" fmla="*/ 71 w 457271"/>
              <a:gd name="connsiteY1" fmla="*/ 737118 h 2649893"/>
              <a:gd name="connsiteX2" fmla="*/ 419949 w 457271"/>
              <a:gd name="connsiteY2" fmla="*/ 1978089 h 2649893"/>
              <a:gd name="connsiteX3" fmla="*/ 149361 w 457271"/>
              <a:gd name="connsiteY3" fmla="*/ 2649893 h 2649893"/>
              <a:gd name="connsiteX4" fmla="*/ 149361 w 457271"/>
              <a:gd name="connsiteY4" fmla="*/ 2649893 h 264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71" h="2649893">
                <a:moveTo>
                  <a:pt x="457271" y="0"/>
                </a:moveTo>
                <a:cubicBezTo>
                  <a:pt x="231781" y="203718"/>
                  <a:pt x="6291" y="407437"/>
                  <a:pt x="71" y="737118"/>
                </a:cubicBezTo>
                <a:cubicBezTo>
                  <a:pt x="-6149" y="1066799"/>
                  <a:pt x="395067" y="1659293"/>
                  <a:pt x="419949" y="1978089"/>
                </a:cubicBezTo>
                <a:cubicBezTo>
                  <a:pt x="444831" y="2296885"/>
                  <a:pt x="149361" y="2649893"/>
                  <a:pt x="149361" y="2649893"/>
                </a:cubicBezTo>
                <a:lnTo>
                  <a:pt x="149361" y="2649893"/>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0142335-8EF1-8849-B339-8A0A7E1DA88D}"/>
              </a:ext>
            </a:extLst>
          </p:cNvPr>
          <p:cNvGrpSpPr/>
          <p:nvPr/>
        </p:nvGrpSpPr>
        <p:grpSpPr>
          <a:xfrm>
            <a:off x="9016285" y="1581998"/>
            <a:ext cx="2440267" cy="1857247"/>
            <a:chOff x="9016285" y="1581998"/>
            <a:chExt cx="2440267" cy="1857247"/>
          </a:xfrm>
        </p:grpSpPr>
        <p:sp>
          <p:nvSpPr>
            <p:cNvPr id="4" name="TextBox 3">
              <a:extLst>
                <a:ext uri="{FF2B5EF4-FFF2-40B4-BE49-F238E27FC236}">
                  <a16:creationId xmlns:a16="http://schemas.microsoft.com/office/drawing/2014/main" id="{36B3690F-B169-9046-9F15-31544F0800A9}"/>
                </a:ext>
              </a:extLst>
            </p:cNvPr>
            <p:cNvSpPr txBox="1"/>
            <p:nvPr/>
          </p:nvSpPr>
          <p:spPr>
            <a:xfrm>
              <a:off x="10700888" y="1605044"/>
              <a:ext cx="439544" cy="276999"/>
            </a:xfrm>
            <a:prstGeom prst="rect">
              <a:avLst/>
            </a:prstGeom>
            <a:noFill/>
          </p:spPr>
          <p:txBody>
            <a:bodyPr wrap="none" rtlCol="0">
              <a:spAutoFit/>
            </a:bodyPr>
            <a:lstStyle/>
            <a:p>
              <a:r>
                <a:rPr lang="en-US" sz="1200" b="1" dirty="0">
                  <a:solidFill>
                    <a:schemeClr val="accent6">
                      <a:lumMod val="40000"/>
                      <a:lumOff val="60000"/>
                    </a:schemeClr>
                  </a:solidFill>
                  <a:latin typeface="Consolas" panose="020B0609020204030204" pitchFamily="49" charset="0"/>
                  <a:cs typeface="Consolas" panose="020B0609020204030204" pitchFamily="49" charset="0"/>
                </a:rPr>
                <a:t>1.5</a:t>
              </a:r>
            </a:p>
          </p:txBody>
        </p:sp>
        <p:sp>
          <p:nvSpPr>
            <p:cNvPr id="13" name="TextBox 12">
              <a:extLst>
                <a:ext uri="{FF2B5EF4-FFF2-40B4-BE49-F238E27FC236}">
                  <a16:creationId xmlns:a16="http://schemas.microsoft.com/office/drawing/2014/main" id="{6E66E407-174A-5E4C-9B5A-411E98543C76}"/>
                </a:ext>
              </a:extLst>
            </p:cNvPr>
            <p:cNvSpPr txBox="1"/>
            <p:nvPr/>
          </p:nvSpPr>
          <p:spPr>
            <a:xfrm>
              <a:off x="10710219" y="2252440"/>
              <a:ext cx="439544" cy="276999"/>
            </a:xfrm>
            <a:prstGeom prst="rect">
              <a:avLst/>
            </a:prstGeom>
            <a:noFill/>
          </p:spPr>
          <p:txBody>
            <a:bodyPr wrap="none" rtlCol="0">
              <a:spAutoFit/>
            </a:bodyPr>
            <a:lstStyle/>
            <a:p>
              <a:r>
                <a:rPr lang="en-US" sz="1200" b="1" dirty="0">
                  <a:solidFill>
                    <a:schemeClr val="accent6">
                      <a:lumMod val="40000"/>
                      <a:lumOff val="60000"/>
                    </a:schemeClr>
                  </a:solidFill>
                  <a:latin typeface="Consolas" panose="020B0609020204030204" pitchFamily="49" charset="0"/>
                  <a:cs typeface="Consolas" panose="020B0609020204030204" pitchFamily="49" charset="0"/>
                </a:rPr>
                <a:t>1.0</a:t>
              </a:r>
            </a:p>
          </p:txBody>
        </p:sp>
        <p:sp>
          <p:nvSpPr>
            <p:cNvPr id="14" name="TextBox 13">
              <a:extLst>
                <a:ext uri="{FF2B5EF4-FFF2-40B4-BE49-F238E27FC236}">
                  <a16:creationId xmlns:a16="http://schemas.microsoft.com/office/drawing/2014/main" id="{349CD54F-EE1A-2F41-BD6D-C4BF4EEBD883}"/>
                </a:ext>
              </a:extLst>
            </p:cNvPr>
            <p:cNvSpPr txBox="1"/>
            <p:nvPr/>
          </p:nvSpPr>
          <p:spPr>
            <a:xfrm>
              <a:off x="11017008" y="2886404"/>
              <a:ext cx="439544" cy="276999"/>
            </a:xfrm>
            <a:prstGeom prst="rect">
              <a:avLst/>
            </a:prstGeom>
            <a:noFill/>
          </p:spPr>
          <p:txBody>
            <a:bodyPr wrap="none" rtlCol="0">
              <a:spAutoFit/>
            </a:bodyPr>
            <a:lstStyle/>
            <a:p>
              <a:r>
                <a:rPr lang="en-US" sz="1200" b="1" dirty="0">
                  <a:solidFill>
                    <a:schemeClr val="accent6">
                      <a:lumMod val="40000"/>
                      <a:lumOff val="60000"/>
                    </a:schemeClr>
                  </a:solidFill>
                  <a:latin typeface="Consolas" panose="020B0609020204030204" pitchFamily="49" charset="0"/>
                  <a:cs typeface="Consolas" panose="020B0609020204030204" pitchFamily="49" charset="0"/>
                </a:rPr>
                <a:t>1.6</a:t>
              </a:r>
            </a:p>
          </p:txBody>
        </p:sp>
        <p:cxnSp>
          <p:nvCxnSpPr>
            <p:cNvPr id="6" name="Straight Arrow Connector 5">
              <a:extLst>
                <a:ext uri="{FF2B5EF4-FFF2-40B4-BE49-F238E27FC236}">
                  <a16:creationId xmlns:a16="http://schemas.microsoft.com/office/drawing/2014/main" id="{CD8CC8F9-F714-5546-A5D0-AE654B0512C5}"/>
                </a:ext>
              </a:extLst>
            </p:cNvPr>
            <p:cNvCxnSpPr/>
            <p:nvPr/>
          </p:nvCxnSpPr>
          <p:spPr>
            <a:xfrm flipH="1">
              <a:off x="10619025" y="1581998"/>
              <a:ext cx="182388" cy="27289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1D4742-20AC-3644-8343-151C495189A7}"/>
                </a:ext>
              </a:extLst>
            </p:cNvPr>
            <p:cNvCxnSpPr>
              <a:cxnSpLocks/>
            </p:cNvCxnSpPr>
            <p:nvPr/>
          </p:nvCxnSpPr>
          <p:spPr>
            <a:xfrm>
              <a:off x="10665619" y="2303632"/>
              <a:ext cx="70537" cy="263744"/>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224295-60E7-1147-B89D-C05FB68E90F5}"/>
                </a:ext>
              </a:extLst>
            </p:cNvPr>
            <p:cNvCxnSpPr>
              <a:cxnSpLocks/>
            </p:cNvCxnSpPr>
            <p:nvPr/>
          </p:nvCxnSpPr>
          <p:spPr>
            <a:xfrm>
              <a:off x="10949047" y="2914779"/>
              <a:ext cx="70537" cy="263744"/>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319F67-D7EF-584A-B181-B9A5ABF7BDD4}"/>
                </a:ext>
              </a:extLst>
            </p:cNvPr>
            <p:cNvCxnSpPr>
              <a:cxnSpLocks/>
            </p:cNvCxnSpPr>
            <p:nvPr/>
          </p:nvCxnSpPr>
          <p:spPr>
            <a:xfrm>
              <a:off x="9016285" y="1890306"/>
              <a:ext cx="96033" cy="253368"/>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E2CCA-5974-984F-86A8-B0AC62754982}"/>
                </a:ext>
              </a:extLst>
            </p:cNvPr>
            <p:cNvSpPr txBox="1"/>
            <p:nvPr/>
          </p:nvSpPr>
          <p:spPr>
            <a:xfrm>
              <a:off x="9100195" y="1864381"/>
              <a:ext cx="524503" cy="276999"/>
            </a:xfrm>
            <a:prstGeom prst="rect">
              <a:avLst/>
            </a:prstGeom>
            <a:noFill/>
          </p:spPr>
          <p:txBody>
            <a:bodyPr wrap="none" rtlCol="0">
              <a:spAutoFit/>
            </a:bodyPr>
            <a:lstStyle/>
            <a:p>
              <a:r>
                <a:rPr lang="en-US" sz="1200" b="1" dirty="0">
                  <a:solidFill>
                    <a:schemeClr val="accent6">
                      <a:lumMod val="40000"/>
                      <a:lumOff val="60000"/>
                    </a:schemeClr>
                  </a:solidFill>
                  <a:latin typeface="Consolas" panose="020B0609020204030204" pitchFamily="49" charset="0"/>
                  <a:cs typeface="Consolas" panose="020B0609020204030204" pitchFamily="49" charset="0"/>
                </a:rPr>
                <a:t>58.2</a:t>
              </a:r>
            </a:p>
          </p:txBody>
        </p:sp>
        <p:cxnSp>
          <p:nvCxnSpPr>
            <p:cNvPr id="23" name="Straight Arrow Connector 22">
              <a:extLst>
                <a:ext uri="{FF2B5EF4-FFF2-40B4-BE49-F238E27FC236}">
                  <a16:creationId xmlns:a16="http://schemas.microsoft.com/office/drawing/2014/main" id="{20F357EF-9B83-9948-8D05-91BD80BBD667}"/>
                </a:ext>
              </a:extLst>
            </p:cNvPr>
            <p:cNvCxnSpPr>
              <a:cxnSpLocks/>
            </p:cNvCxnSpPr>
            <p:nvPr/>
          </p:nvCxnSpPr>
          <p:spPr>
            <a:xfrm flipH="1">
              <a:off x="9016286" y="3135397"/>
              <a:ext cx="83909" cy="303848"/>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522F95-6E12-9F4A-9C29-69395008E482}"/>
                </a:ext>
              </a:extLst>
            </p:cNvPr>
            <p:cNvSpPr txBox="1"/>
            <p:nvPr/>
          </p:nvSpPr>
          <p:spPr>
            <a:xfrm>
              <a:off x="9077375" y="3133103"/>
              <a:ext cx="609462" cy="276999"/>
            </a:xfrm>
            <a:prstGeom prst="rect">
              <a:avLst/>
            </a:prstGeom>
            <a:noFill/>
          </p:spPr>
          <p:txBody>
            <a:bodyPr wrap="none" rtlCol="0">
              <a:spAutoFit/>
            </a:bodyPr>
            <a:lstStyle/>
            <a:p>
              <a:r>
                <a:rPr lang="en-US" sz="1200" b="1" dirty="0">
                  <a:solidFill>
                    <a:schemeClr val="accent6">
                      <a:lumMod val="40000"/>
                      <a:lumOff val="60000"/>
                    </a:schemeClr>
                  </a:solidFill>
                  <a:latin typeface="Consolas" panose="020B0609020204030204" pitchFamily="49" charset="0"/>
                  <a:cs typeface="Consolas" panose="020B0609020204030204" pitchFamily="49" charset="0"/>
                </a:rPr>
                <a:t>120.9</a:t>
              </a:r>
            </a:p>
          </p:txBody>
        </p:sp>
      </p:grpSp>
      <p:sp>
        <p:nvSpPr>
          <p:cNvPr id="16" name="TextBox 15">
            <a:extLst>
              <a:ext uri="{FF2B5EF4-FFF2-40B4-BE49-F238E27FC236}">
                <a16:creationId xmlns:a16="http://schemas.microsoft.com/office/drawing/2014/main" id="{645F84D3-A1BB-7048-BFCC-21E0A5A5B39A}"/>
              </a:ext>
            </a:extLst>
          </p:cNvPr>
          <p:cNvSpPr txBox="1"/>
          <p:nvPr/>
        </p:nvSpPr>
        <p:spPr>
          <a:xfrm>
            <a:off x="8410686" y="1133254"/>
            <a:ext cx="2552302" cy="261610"/>
          </a:xfrm>
          <a:prstGeom prst="rect">
            <a:avLst/>
          </a:prstGeom>
          <a:noFill/>
        </p:spPr>
        <p:txBody>
          <a:bodyPr wrap="none" rtlCol="0">
            <a:spAutoFit/>
          </a:bodyPr>
          <a:lstStyle/>
          <a:p>
            <a:r>
              <a:rPr lang="en-US" sz="1100" b="1" dirty="0">
                <a:solidFill>
                  <a:schemeClr val="accent6"/>
                </a:solidFill>
              </a:rPr>
              <a:t>greater pixel difference = higher weight!</a:t>
            </a:r>
          </a:p>
        </p:txBody>
      </p:sp>
    </p:spTree>
    <p:extLst>
      <p:ext uri="{BB962C8B-B14F-4D97-AF65-F5344CB8AC3E}">
        <p14:creationId xmlns:p14="http://schemas.microsoft.com/office/powerpoint/2010/main" val="40021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4">
                                            <p:txEl>
                                              <p:pRg st="0" end="0"/>
                                            </p:txEl>
                                          </p:spTgt>
                                        </p:tgtEl>
                                        <p:attrNameLst>
                                          <p:attrName>style.visibility</p:attrName>
                                        </p:attrNameLst>
                                      </p:cBhvr>
                                      <p:to>
                                        <p:strVal val="visible"/>
                                      </p:to>
                                    </p:set>
                                    <p:animEffect transition="in" filter="fade">
                                      <p:cBhvr>
                                        <p:cTn id="7" dur="500"/>
                                        <p:tgtEl>
                                          <p:spTgt spid="8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4">
                                            <p:txEl>
                                              <p:pRg st="1" end="1"/>
                                            </p:txEl>
                                          </p:spTgt>
                                        </p:tgtEl>
                                        <p:attrNameLst>
                                          <p:attrName>style.visibility</p:attrName>
                                        </p:attrNameLst>
                                      </p:cBhvr>
                                      <p:to>
                                        <p:strVal val="visible"/>
                                      </p:to>
                                    </p:set>
                                    <p:animEffect transition="in" filter="fade">
                                      <p:cBhvr>
                                        <p:cTn id="10" dur="500"/>
                                        <p:tgtEl>
                                          <p:spTgt spid="8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34">
                                            <p:txEl>
                                              <p:pRg st="2" end="2"/>
                                            </p:txEl>
                                          </p:spTgt>
                                        </p:tgtEl>
                                        <p:attrNameLst>
                                          <p:attrName>style.visibility</p:attrName>
                                        </p:attrNameLst>
                                      </p:cBhvr>
                                      <p:to>
                                        <p:strVal val="visible"/>
                                      </p:to>
                                    </p:set>
                                    <p:animEffect transition="in" filter="fade">
                                      <p:cBhvr>
                                        <p:cTn id="13" dur="500"/>
                                        <p:tgtEl>
                                          <p:spTgt spid="8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4">
                                            <p:txEl>
                                              <p:pRg st="3" end="3"/>
                                            </p:txEl>
                                          </p:spTgt>
                                        </p:tgtEl>
                                        <p:attrNameLst>
                                          <p:attrName>style.visibility</p:attrName>
                                        </p:attrNameLst>
                                      </p:cBhvr>
                                      <p:to>
                                        <p:strVal val="visible"/>
                                      </p:to>
                                    </p:set>
                                    <p:animEffect transition="in" filter="fade">
                                      <p:cBhvr>
                                        <p:cTn id="16" dur="500"/>
                                        <p:tgtEl>
                                          <p:spTgt spid="8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34">
                                            <p:txEl>
                                              <p:pRg st="4" end="4"/>
                                            </p:txEl>
                                          </p:spTgt>
                                        </p:tgtEl>
                                        <p:attrNameLst>
                                          <p:attrName>style.visibility</p:attrName>
                                        </p:attrNameLst>
                                      </p:cBhvr>
                                      <p:to>
                                        <p:strVal val="visible"/>
                                      </p:to>
                                    </p:set>
                                    <p:animEffect transition="in" filter="fade">
                                      <p:cBhvr>
                                        <p:cTn id="19" dur="500"/>
                                        <p:tgtEl>
                                          <p:spTgt spid="834">
                                            <p:txEl>
                                              <p:pRg st="4" end="4"/>
                                            </p:tx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500"/>
                            </p:stCondLst>
                            <p:childTnLst>
                              <p:par>
                                <p:cTn id="43" presetID="22" presetClass="entr" presetSubtype="1" fill="hold" nodeType="afterEffect">
                                  <p:stCondLst>
                                    <p:cond delay="1000"/>
                                  </p:stCondLst>
                                  <p:childTnLst>
                                    <p:set>
                                      <p:cBhvr>
                                        <p:cTn id="44" dur="1" fill="hold">
                                          <p:stCondLst>
                                            <p:cond delay="0"/>
                                          </p:stCondLst>
                                        </p:cTn>
                                        <p:tgtEl>
                                          <p:spTgt spid="836"/>
                                        </p:tgtEl>
                                        <p:attrNameLst>
                                          <p:attrName>style.visibility</p:attrName>
                                        </p:attrNameLst>
                                      </p:cBhvr>
                                      <p:to>
                                        <p:strVal val="visible"/>
                                      </p:to>
                                    </p:set>
                                    <p:animEffect transition="in" filter="wipe(up)">
                                      <p:cBhvr>
                                        <p:cTn id="45" dur="500"/>
                                        <p:tgtEl>
                                          <p:spTgt spid="83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34">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34">
                                            <p:txEl>
                                              <p:pRg st="6" end="6"/>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34">
                                            <p:txEl>
                                              <p:pRg st="7" end="7"/>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34">
                                            <p:txEl>
                                              <p:pRg st="8" end="8"/>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t>An Incomplete Reduction</a:t>
            </a:r>
            <a:endParaRPr dirty="0"/>
          </a:p>
        </p:txBody>
      </p:sp>
      <p:sp>
        <p:nvSpPr>
          <p:cNvPr id="834" name="Google Shape;834;p39"/>
          <p:cNvSpPr txBox="1">
            <a:spLocks noGrp="1"/>
          </p:cNvSpPr>
          <p:nvPr>
            <p:ph idx="1"/>
          </p:nvPr>
        </p:nvSpPr>
        <p:spPr>
          <a:xfrm>
            <a:off x="781487" y="1281928"/>
            <a:ext cx="5142626" cy="5140393"/>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800"/>
              </a:spcBef>
            </a:pPr>
            <a:r>
              <a:rPr lang="en-US" dirty="0"/>
              <a:t>Complication:</a:t>
            </a:r>
          </a:p>
          <a:p>
            <a:pPr lvl="1">
              <a:spcBef>
                <a:spcPts val="800"/>
              </a:spcBef>
            </a:pPr>
            <a:r>
              <a:rPr lang="en-US" dirty="0"/>
              <a:t>Dijkstra’s starts with a single vertex S and ends with a single vertex T</a:t>
            </a:r>
          </a:p>
          <a:p>
            <a:pPr lvl="1">
              <a:spcBef>
                <a:spcPts val="800"/>
              </a:spcBef>
            </a:pPr>
            <a:r>
              <a:rPr lang="en-US" dirty="0"/>
              <a:t>This problem specifies </a:t>
            </a:r>
            <a:r>
              <a:rPr lang="en-US" i="1" dirty="0"/>
              <a:t>sets of vertices</a:t>
            </a:r>
            <a:r>
              <a:rPr lang="en-US" dirty="0"/>
              <a:t> for the start and end</a:t>
            </a:r>
            <a:br>
              <a:rPr lang="en-US" dirty="0"/>
            </a:br>
            <a:endParaRPr lang="en-US" dirty="0"/>
          </a:p>
          <a:p>
            <a:pPr>
              <a:spcBef>
                <a:spcPts val="800"/>
              </a:spcBef>
            </a:pPr>
            <a:r>
              <a:rPr lang="en-US" b="1" dirty="0"/>
              <a:t>Question to think about</a:t>
            </a:r>
            <a:r>
              <a:rPr lang="en-US" dirty="0"/>
              <a:t>: how would you transform this graph into something Dijkstra’s knows how to operate on?</a:t>
            </a:r>
          </a:p>
        </p:txBody>
      </p:sp>
      <p:sp>
        <p:nvSpPr>
          <p:cNvPr id="837" name="Google Shape;837;p39"/>
          <p:cNvSpPr txBox="1"/>
          <p:nvPr/>
        </p:nvSpPr>
        <p:spPr>
          <a:xfrm>
            <a:off x="3352800" y="6618215"/>
            <a:ext cx="8839200" cy="255775"/>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Shortest Paths (Robert Sedgewick, Kevin Wayne/Princeton)</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grpSp>
        <p:nvGrpSpPr>
          <p:cNvPr id="8" name="Group 7">
            <a:extLst>
              <a:ext uri="{FF2B5EF4-FFF2-40B4-BE49-F238E27FC236}">
                <a16:creationId xmlns:a16="http://schemas.microsoft.com/office/drawing/2014/main" id="{EECC3B4D-D295-4038-A64F-BEC43F6646AB}"/>
              </a:ext>
            </a:extLst>
          </p:cNvPr>
          <p:cNvGrpSpPr/>
          <p:nvPr/>
        </p:nvGrpSpPr>
        <p:grpSpPr>
          <a:xfrm>
            <a:off x="6468065" y="1813559"/>
            <a:ext cx="4095912" cy="3230883"/>
            <a:chOff x="3282460" y="1391081"/>
            <a:chExt cx="3071934" cy="2423162"/>
          </a:xfrm>
        </p:grpSpPr>
        <p:pic>
          <p:nvPicPr>
            <p:cNvPr id="9" name="Google Shape;845;p40">
              <a:extLst>
                <a:ext uri="{FF2B5EF4-FFF2-40B4-BE49-F238E27FC236}">
                  <a16:creationId xmlns:a16="http://schemas.microsoft.com/office/drawing/2014/main" id="{D4FE7AB5-4E78-4212-AB73-21031CC685A8}"/>
                </a:ext>
              </a:extLst>
            </p:cNvPr>
            <p:cNvPicPr preferRelativeResize="0"/>
            <p:nvPr/>
          </p:nvPicPr>
          <p:blipFill>
            <a:blip r:embed="rId3">
              <a:alphaModFix amt="50000"/>
            </a:blip>
            <a:stretch>
              <a:fillRect/>
            </a:stretch>
          </p:blipFill>
          <p:spPr>
            <a:xfrm>
              <a:off x="3611137" y="1391082"/>
              <a:ext cx="2743199" cy="2423161"/>
            </a:xfrm>
            <a:prstGeom prst="rect">
              <a:avLst/>
            </a:prstGeom>
            <a:noFill/>
            <a:ln>
              <a:noFill/>
            </a:ln>
          </p:spPr>
        </p:pic>
        <p:sp>
          <p:nvSpPr>
            <p:cNvPr id="10" name="Google Shape;848;p40">
              <a:extLst>
                <a:ext uri="{FF2B5EF4-FFF2-40B4-BE49-F238E27FC236}">
                  <a16:creationId xmlns:a16="http://schemas.microsoft.com/office/drawing/2014/main" id="{65B8022A-7E72-4B35-BE52-9E2EACB2FE65}"/>
                </a:ext>
              </a:extLst>
            </p:cNvPr>
            <p:cNvSpPr/>
            <p:nvPr/>
          </p:nvSpPr>
          <p:spPr>
            <a:xfrm>
              <a:off x="3611194" y="1391081"/>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1" name="Google Shape;849;p40">
              <a:extLst>
                <a:ext uri="{FF2B5EF4-FFF2-40B4-BE49-F238E27FC236}">
                  <a16:creationId xmlns:a16="http://schemas.microsoft.com/office/drawing/2014/main" id="{5DB9223C-31B7-48C4-87B4-2DEF312300A0}"/>
                </a:ext>
              </a:extLst>
            </p:cNvPr>
            <p:cNvSpPr/>
            <p:nvPr/>
          </p:nvSpPr>
          <p:spPr>
            <a:xfrm>
              <a:off x="3611138" y="3563588"/>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2" name="Google Shape;850;p40">
              <a:extLst>
                <a:ext uri="{FF2B5EF4-FFF2-40B4-BE49-F238E27FC236}">
                  <a16:creationId xmlns:a16="http://schemas.microsoft.com/office/drawing/2014/main" id="{01A848E0-E2A6-4421-B7D8-3233AE178CE2}"/>
                </a:ext>
              </a:extLst>
            </p:cNvPr>
            <p:cNvSpPr/>
            <p:nvPr/>
          </p:nvSpPr>
          <p:spPr>
            <a:xfrm>
              <a:off x="3282469" y="1444372"/>
              <a:ext cx="274275" cy="274275"/>
            </a:xfrm>
            <a:prstGeom prst="wedgeRoundRectCallout">
              <a:avLst>
                <a:gd name="adj1" fmla="val 58559"/>
                <a:gd name="adj2" fmla="val -23305"/>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S</a:t>
              </a:r>
              <a:endParaRPr sz="1600" b="1" dirty="0">
                <a:latin typeface="Roboto"/>
                <a:ea typeface="Roboto"/>
                <a:cs typeface="Roboto"/>
                <a:sym typeface="Roboto"/>
              </a:endParaRPr>
            </a:p>
          </p:txBody>
        </p:sp>
        <p:sp>
          <p:nvSpPr>
            <p:cNvPr id="13" name="Google Shape;851;p40">
              <a:extLst>
                <a:ext uri="{FF2B5EF4-FFF2-40B4-BE49-F238E27FC236}">
                  <a16:creationId xmlns:a16="http://schemas.microsoft.com/office/drawing/2014/main" id="{9B85F42F-B912-4EB3-8A7F-79C5D7847E1F}"/>
                </a:ext>
              </a:extLst>
            </p:cNvPr>
            <p:cNvSpPr/>
            <p:nvPr/>
          </p:nvSpPr>
          <p:spPr>
            <a:xfrm>
              <a:off x="3282460" y="3494719"/>
              <a:ext cx="274275" cy="274275"/>
            </a:xfrm>
            <a:prstGeom prst="wedgeRoundRectCallout">
              <a:avLst>
                <a:gd name="adj1" fmla="val 59427"/>
                <a:gd name="adj2" fmla="val 21090"/>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T</a:t>
              </a:r>
              <a:endParaRPr sz="1600" b="1" dirty="0">
                <a:latin typeface="Roboto"/>
                <a:ea typeface="Roboto"/>
                <a:cs typeface="Roboto"/>
                <a:sym typeface="Roboto"/>
              </a:endParaRPr>
            </a:p>
          </p:txBody>
        </p:sp>
      </p:grpSp>
    </p:spTree>
    <p:extLst>
      <p:ext uri="{BB962C8B-B14F-4D97-AF65-F5344CB8AC3E}">
        <p14:creationId xmlns:p14="http://schemas.microsoft.com/office/powerpoint/2010/main" val="3749986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E13-EDFC-4545-BFEA-1D89BD0C651E}"/>
              </a:ext>
            </a:extLst>
          </p:cNvPr>
          <p:cNvSpPr>
            <a:spLocks noGrp="1"/>
          </p:cNvSpPr>
          <p:nvPr>
            <p:ph type="title"/>
          </p:nvPr>
        </p:nvSpPr>
        <p:spPr>
          <a:xfrm>
            <a:off x="838200" y="456565"/>
            <a:ext cx="7335416" cy="762635"/>
          </a:xfrm>
        </p:spPr>
        <p:txBody>
          <a:bodyPr>
            <a:normAutofit/>
          </a:bodyPr>
          <a:lstStyle/>
          <a:p>
            <a:r>
              <a:rPr lang="en-US" dirty="0"/>
              <a:t>In Conclusion</a:t>
            </a:r>
          </a:p>
        </p:txBody>
      </p:sp>
      <p:sp>
        <p:nvSpPr>
          <p:cNvPr id="3" name="Content Placeholder 2">
            <a:extLst>
              <a:ext uri="{FF2B5EF4-FFF2-40B4-BE49-F238E27FC236}">
                <a16:creationId xmlns:a16="http://schemas.microsoft.com/office/drawing/2014/main" id="{DC7398D0-4790-6A41-8F41-5A8628ADDD47}"/>
              </a:ext>
            </a:extLst>
          </p:cNvPr>
          <p:cNvSpPr>
            <a:spLocks noGrp="1"/>
          </p:cNvSpPr>
          <p:nvPr>
            <p:ph idx="1"/>
          </p:nvPr>
        </p:nvSpPr>
        <p:spPr>
          <a:xfrm>
            <a:off x="838200" y="1371600"/>
            <a:ext cx="7568682" cy="5189220"/>
          </a:xfrm>
        </p:spPr>
        <p:txBody>
          <a:bodyPr>
            <a:normAutofit/>
          </a:bodyPr>
          <a:lstStyle/>
          <a:p>
            <a:r>
              <a:rPr lang="en-US" dirty="0"/>
              <a:t>Topo Sort is a widely applicable “sorting” algorithm</a:t>
            </a:r>
          </a:p>
          <a:p>
            <a:r>
              <a:rPr lang="en-US" dirty="0"/>
              <a:t>Reductions are an essential tool in your CS toolbox -- you’re probably already doing them without putting a name to it</a:t>
            </a:r>
          </a:p>
          <a:p>
            <a:endParaRPr lang="en-US" dirty="0"/>
          </a:p>
          <a:p>
            <a:r>
              <a:rPr lang="en-US" dirty="0"/>
              <a:t>Many more reductions than we can cover!</a:t>
            </a:r>
          </a:p>
          <a:p>
            <a:pPr lvl="1"/>
            <a:r>
              <a:rPr lang="en-US" dirty="0"/>
              <a:t>Shortest Path in DAG with Negative Edges </a:t>
            </a:r>
            <a:r>
              <a:rPr lang="en-US" i="1" dirty="0"/>
              <a:t>reduces to </a:t>
            </a:r>
            <a:r>
              <a:rPr lang="en-US" dirty="0"/>
              <a:t>Topological Sort! (</a:t>
            </a:r>
            <a:r>
              <a:rPr lang="en-US" dirty="0">
                <a:hlinkClick r:id="rId2"/>
              </a:rPr>
              <a:t>Link</a:t>
            </a:r>
            <a:r>
              <a:rPr lang="en-US" dirty="0"/>
              <a:t>)</a:t>
            </a:r>
          </a:p>
          <a:p>
            <a:pPr lvl="1"/>
            <a:r>
              <a:rPr lang="en-US" dirty="0"/>
              <a:t>2-Color Graph Coloring </a:t>
            </a:r>
            <a:r>
              <a:rPr lang="en-US" i="1" dirty="0"/>
              <a:t>reduces to </a:t>
            </a:r>
            <a:r>
              <a:rPr lang="en-US" dirty="0"/>
              <a:t>2-SAT (</a:t>
            </a:r>
            <a:r>
              <a:rPr lang="en-US" dirty="0">
                <a:hlinkClick r:id="rId3"/>
              </a:rPr>
              <a:t>Link</a:t>
            </a:r>
            <a:r>
              <a:rPr lang="en-US" dirty="0"/>
              <a:t>)</a:t>
            </a:r>
          </a:p>
          <a:p>
            <a:pPr lvl="1"/>
            <a:r>
              <a:rPr lang="en-US" dirty="0"/>
              <a:t>…</a:t>
            </a:r>
          </a:p>
          <a:p>
            <a:pPr lvl="1"/>
            <a:r>
              <a:rPr lang="en-US" dirty="0"/>
              <a:t>Staying on top of the end of the quarter in this course </a:t>
            </a:r>
            <a:r>
              <a:rPr lang="en-US" i="1" dirty="0"/>
              <a:t>reduces to </a:t>
            </a:r>
            <a:r>
              <a:rPr lang="en-US" dirty="0"/>
              <a:t>starting early on P4 and EX4/5</a:t>
            </a:r>
          </a:p>
        </p:txBody>
      </p:sp>
      <p:sp>
        <p:nvSpPr>
          <p:cNvPr id="4" name="Rectangle 3">
            <a:extLst>
              <a:ext uri="{FF2B5EF4-FFF2-40B4-BE49-F238E27FC236}">
                <a16:creationId xmlns:a16="http://schemas.microsoft.com/office/drawing/2014/main" id="{A5F8108C-07D3-654F-923D-22AE7CAFDCC3}"/>
              </a:ext>
            </a:extLst>
          </p:cNvPr>
          <p:cNvSpPr/>
          <p:nvPr/>
        </p:nvSpPr>
        <p:spPr>
          <a:xfrm>
            <a:off x="8798886" y="1981836"/>
            <a:ext cx="2902195" cy="3449654"/>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02B18A92-EF2C-454F-8611-ECE13D9D8254}"/>
              </a:ext>
            </a:extLst>
          </p:cNvPr>
          <p:cNvSpPr/>
          <p:nvPr/>
        </p:nvSpPr>
        <p:spPr>
          <a:xfrm>
            <a:off x="10701220" y="2578122"/>
            <a:ext cx="412595" cy="204241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EF1C8F-C75D-6444-80F5-2A67562BE7B3}"/>
              </a:ext>
            </a:extLst>
          </p:cNvPr>
          <p:cNvSpPr/>
          <p:nvPr/>
        </p:nvSpPr>
        <p:spPr>
          <a:xfrm>
            <a:off x="10203516" y="3030650"/>
            <a:ext cx="1358462" cy="1108733"/>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7FD583CE-47CB-C641-8D12-7BA4C59B1392}"/>
              </a:ext>
            </a:extLst>
          </p:cNvPr>
          <p:cNvSpPr/>
          <p:nvPr/>
        </p:nvSpPr>
        <p:spPr>
          <a:xfrm>
            <a:off x="9211482" y="1450807"/>
            <a:ext cx="412595" cy="13966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ED6E2270-8296-F349-B691-F9DFA17ADF5A}"/>
              </a:ext>
            </a:extLst>
          </p:cNvPr>
          <p:cNvSpPr/>
          <p:nvPr/>
        </p:nvSpPr>
        <p:spPr>
          <a:xfrm>
            <a:off x="9211482" y="4546198"/>
            <a:ext cx="412595" cy="12535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8BD300AB-A517-F443-AD8D-4E9BF02F1757}"/>
              </a:ext>
            </a:extLst>
          </p:cNvPr>
          <p:cNvSpPr/>
          <p:nvPr/>
        </p:nvSpPr>
        <p:spPr>
          <a:xfrm rot="16200000">
            <a:off x="9870903" y="2310377"/>
            <a:ext cx="412595" cy="661640"/>
          </a:xfrm>
          <a:prstGeom prst="downArrow">
            <a:avLst/>
          </a:prstGeom>
          <a:gradFill>
            <a:gsLst>
              <a:gs pos="0">
                <a:schemeClr val="accent4"/>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E7D8E793-1753-F84B-A76F-D67405125835}"/>
              </a:ext>
            </a:extLst>
          </p:cNvPr>
          <p:cNvSpPr/>
          <p:nvPr/>
        </p:nvSpPr>
        <p:spPr>
          <a:xfrm rot="5400000">
            <a:off x="9775426" y="4411774"/>
            <a:ext cx="412595" cy="661642"/>
          </a:xfrm>
          <a:prstGeom prst="downArrow">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891CEAC9-CB97-6144-A8FD-9440B62643FE}"/>
              </a:ext>
            </a:extLst>
          </p:cNvPr>
          <p:cNvSpPr/>
          <p:nvPr/>
        </p:nvSpPr>
        <p:spPr>
          <a:xfrm>
            <a:off x="10507932" y="2514351"/>
            <a:ext cx="799170"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INPUT</a:t>
            </a:r>
          </a:p>
        </p:txBody>
      </p:sp>
      <p:sp>
        <p:nvSpPr>
          <p:cNvPr id="12" name="Rounded Rectangle 11">
            <a:extLst>
              <a:ext uri="{FF2B5EF4-FFF2-40B4-BE49-F238E27FC236}">
                <a16:creationId xmlns:a16="http://schemas.microsoft.com/office/drawing/2014/main" id="{2A9DB7C9-9D92-EC43-97AF-1A2B8CAC59FB}"/>
              </a:ext>
            </a:extLst>
          </p:cNvPr>
          <p:cNvSpPr/>
          <p:nvPr/>
        </p:nvSpPr>
        <p:spPr>
          <a:xfrm>
            <a:off x="9018194" y="1219200"/>
            <a:ext cx="799170"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INPUT</a:t>
            </a:r>
          </a:p>
        </p:txBody>
      </p:sp>
      <p:sp>
        <p:nvSpPr>
          <p:cNvPr id="13" name="Rounded Rectangle 12">
            <a:extLst>
              <a:ext uri="{FF2B5EF4-FFF2-40B4-BE49-F238E27FC236}">
                <a16:creationId xmlns:a16="http://schemas.microsoft.com/office/drawing/2014/main" id="{27A056D9-7C34-AE42-9ACC-11C72E4CA56A}"/>
              </a:ext>
            </a:extLst>
          </p:cNvPr>
          <p:cNvSpPr/>
          <p:nvPr/>
        </p:nvSpPr>
        <p:spPr>
          <a:xfrm>
            <a:off x="10437067" y="4620538"/>
            <a:ext cx="948573" cy="253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 OUTPUT</a:t>
            </a:r>
          </a:p>
        </p:txBody>
      </p:sp>
      <p:sp>
        <p:nvSpPr>
          <p:cNvPr id="14" name="Rounded Rectangle 13">
            <a:extLst>
              <a:ext uri="{FF2B5EF4-FFF2-40B4-BE49-F238E27FC236}">
                <a16:creationId xmlns:a16="http://schemas.microsoft.com/office/drawing/2014/main" id="{688E69E6-55CF-8048-84F9-36E2BF9025C0}"/>
              </a:ext>
            </a:extLst>
          </p:cNvPr>
          <p:cNvSpPr/>
          <p:nvPr/>
        </p:nvSpPr>
        <p:spPr>
          <a:xfrm>
            <a:off x="8943492" y="5797212"/>
            <a:ext cx="948573" cy="25369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 OUTPUT</a:t>
            </a:r>
          </a:p>
        </p:txBody>
      </p:sp>
      <p:sp>
        <p:nvSpPr>
          <p:cNvPr id="15" name="Rounded Rectangle 14">
            <a:extLst>
              <a:ext uri="{FF2B5EF4-FFF2-40B4-BE49-F238E27FC236}">
                <a16:creationId xmlns:a16="http://schemas.microsoft.com/office/drawing/2014/main" id="{FDA6238B-DEBB-8F43-9675-61CED708ADC1}"/>
              </a:ext>
            </a:extLst>
          </p:cNvPr>
          <p:cNvSpPr/>
          <p:nvPr/>
        </p:nvSpPr>
        <p:spPr>
          <a:xfrm>
            <a:off x="10319578" y="3479328"/>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solidFill>
              </a:rPr>
              <a:t>PROBLEM Q</a:t>
            </a:r>
          </a:p>
        </p:txBody>
      </p:sp>
      <p:sp>
        <p:nvSpPr>
          <p:cNvPr id="16" name="Rounded Rectangle 15">
            <a:extLst>
              <a:ext uri="{FF2B5EF4-FFF2-40B4-BE49-F238E27FC236}">
                <a16:creationId xmlns:a16="http://schemas.microsoft.com/office/drawing/2014/main" id="{A28609C1-710A-6C42-8F14-17DFEE2F51BD}"/>
              </a:ext>
            </a:extLst>
          </p:cNvPr>
          <p:cNvSpPr/>
          <p:nvPr/>
        </p:nvSpPr>
        <p:spPr>
          <a:xfrm>
            <a:off x="8873630" y="3479328"/>
            <a:ext cx="1185747" cy="2400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PROBLEM P</a:t>
            </a:r>
          </a:p>
        </p:txBody>
      </p:sp>
    </p:spTree>
    <p:extLst>
      <p:ext uri="{BB962C8B-B14F-4D97-AF65-F5344CB8AC3E}">
        <p14:creationId xmlns:p14="http://schemas.microsoft.com/office/powerpoint/2010/main" val="2098387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01EA-1DF5-B047-AD69-2F1FA2D2E8C2}"/>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EFA8FB62-510E-524C-9CD9-8C7F3A56B2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323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9856-C8DC-D940-809D-8D593CBA8EFC}"/>
              </a:ext>
            </a:extLst>
          </p:cNvPr>
          <p:cNvSpPr>
            <a:spLocks noGrp="1"/>
          </p:cNvSpPr>
          <p:nvPr>
            <p:ph type="title"/>
          </p:nvPr>
        </p:nvSpPr>
        <p:spPr/>
        <p:txBody>
          <a:bodyPr/>
          <a:lstStyle/>
          <a:p>
            <a:r>
              <a:rPr lang="en-US" dirty="0"/>
              <a:t>Using Arrays: Union</a:t>
            </a:r>
          </a:p>
        </p:txBody>
      </p:sp>
      <p:sp>
        <p:nvSpPr>
          <p:cNvPr id="3" name="Content Placeholder 2">
            <a:extLst>
              <a:ext uri="{FF2B5EF4-FFF2-40B4-BE49-F238E27FC236}">
                <a16:creationId xmlns:a16="http://schemas.microsoft.com/office/drawing/2014/main" id="{D6B8781F-978F-FB44-8177-4B5C519A74F2}"/>
              </a:ext>
            </a:extLst>
          </p:cNvPr>
          <p:cNvSpPr>
            <a:spLocks noGrp="1"/>
          </p:cNvSpPr>
          <p:nvPr>
            <p:ph idx="1"/>
          </p:nvPr>
        </p:nvSpPr>
        <p:spPr>
          <a:xfrm>
            <a:off x="508347" y="1371600"/>
            <a:ext cx="5587653" cy="2661111"/>
          </a:xfrm>
        </p:spPr>
        <p:txBody>
          <a:bodyPr>
            <a:normAutofit/>
          </a:bodyPr>
          <a:lstStyle/>
          <a:p>
            <a:r>
              <a:rPr lang="en-US" dirty="0"/>
              <a:t>For </a:t>
            </a:r>
            <a:r>
              <a:rPr lang="en-US" dirty="0" err="1"/>
              <a:t>WeightedQuickUnion</a:t>
            </a:r>
            <a:r>
              <a:rPr lang="en-US" dirty="0"/>
              <a:t>, we need to store the number of nodes in each tree (the weight)</a:t>
            </a:r>
          </a:p>
          <a:p>
            <a:r>
              <a:rPr lang="en-US" dirty="0"/>
              <a:t>Instead of just storing -1 to indicate a root, we can store -1 * weight!</a:t>
            </a:r>
          </a:p>
        </p:txBody>
      </p:sp>
      <p:graphicFrame>
        <p:nvGraphicFramePr>
          <p:cNvPr id="4" name="Table 17">
            <a:extLst>
              <a:ext uri="{FF2B5EF4-FFF2-40B4-BE49-F238E27FC236}">
                <a16:creationId xmlns:a16="http://schemas.microsoft.com/office/drawing/2014/main" id="{B9A3E4BC-3C61-6546-805A-DE0B4EB44A65}"/>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grpSp>
        <p:nvGrpSpPr>
          <p:cNvPr id="5" name="Group 4">
            <a:extLst>
              <a:ext uri="{FF2B5EF4-FFF2-40B4-BE49-F238E27FC236}">
                <a16:creationId xmlns:a16="http://schemas.microsoft.com/office/drawing/2014/main" id="{FC597AE8-AE52-6F43-B04E-4B2D241281AB}"/>
              </a:ext>
            </a:extLst>
          </p:cNvPr>
          <p:cNvGrpSpPr/>
          <p:nvPr/>
        </p:nvGrpSpPr>
        <p:grpSpPr>
          <a:xfrm>
            <a:off x="10187740" y="3362309"/>
            <a:ext cx="1374117" cy="966589"/>
            <a:chOff x="5612392" y="2095307"/>
            <a:chExt cx="1030587" cy="724942"/>
          </a:xfrm>
        </p:grpSpPr>
        <p:sp>
          <p:nvSpPr>
            <p:cNvPr id="6" name="Google Shape;597;p43">
              <a:extLst>
                <a:ext uri="{FF2B5EF4-FFF2-40B4-BE49-F238E27FC236}">
                  <a16:creationId xmlns:a16="http://schemas.microsoft.com/office/drawing/2014/main" id="{3D515810-3C0F-6749-9391-9FDE4F53C1A3}"/>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7" name="Google Shape;601;p43">
              <a:extLst>
                <a:ext uri="{FF2B5EF4-FFF2-40B4-BE49-F238E27FC236}">
                  <a16:creationId xmlns:a16="http://schemas.microsoft.com/office/drawing/2014/main" id="{6EEE2CA6-A312-334A-8FF3-B33D01EE1EE2}"/>
                </a:ext>
              </a:extLst>
            </p:cNvPr>
            <p:cNvCxnSpPr>
              <a:cxnSpLocks/>
              <a:stCxn id="8" idx="0"/>
              <a:endCxn id="6"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8" name="Google Shape;597;p43">
              <a:extLst>
                <a:ext uri="{FF2B5EF4-FFF2-40B4-BE49-F238E27FC236}">
                  <a16:creationId xmlns:a16="http://schemas.microsoft.com/office/drawing/2014/main" id="{723A4644-5B29-F241-9F89-A3F44A0A8BF0}"/>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grpSp>
        <p:nvGrpSpPr>
          <p:cNvPr id="10" name="Group 9">
            <a:extLst>
              <a:ext uri="{FF2B5EF4-FFF2-40B4-BE49-F238E27FC236}">
                <a16:creationId xmlns:a16="http://schemas.microsoft.com/office/drawing/2014/main" id="{6CE7F09F-BA65-C049-8B58-1BBAAEC51CCB}"/>
              </a:ext>
            </a:extLst>
          </p:cNvPr>
          <p:cNvGrpSpPr/>
          <p:nvPr/>
        </p:nvGrpSpPr>
        <p:grpSpPr>
          <a:xfrm>
            <a:off x="8109801" y="3618842"/>
            <a:ext cx="1727191" cy="1616964"/>
            <a:chOff x="3137169" y="1236143"/>
            <a:chExt cx="1295393" cy="1212723"/>
          </a:xfrm>
        </p:grpSpPr>
        <p:sp>
          <p:nvSpPr>
            <p:cNvPr id="11" name="Google Shape;597;p43">
              <a:extLst>
                <a:ext uri="{FF2B5EF4-FFF2-40B4-BE49-F238E27FC236}">
                  <a16:creationId xmlns:a16="http://schemas.microsoft.com/office/drawing/2014/main" id="{77E72CAE-38E1-0146-9483-D193F78FAF63}"/>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Joyce (0)</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12" name="Google Shape;600;p43">
              <a:extLst>
                <a:ext uri="{FF2B5EF4-FFF2-40B4-BE49-F238E27FC236}">
                  <a16:creationId xmlns:a16="http://schemas.microsoft.com/office/drawing/2014/main" id="{4404F597-93C3-DD4B-8EBB-A9B1D6E42200}"/>
                </a:ext>
              </a:extLst>
            </p:cNvPr>
            <p:cNvCxnSpPr>
              <a:cxnSpLocks/>
              <a:stCxn id="16" idx="0"/>
              <a:endCxn id="11"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01;p43">
              <a:extLst>
                <a:ext uri="{FF2B5EF4-FFF2-40B4-BE49-F238E27FC236}">
                  <a16:creationId xmlns:a16="http://schemas.microsoft.com/office/drawing/2014/main" id="{16ED6E2F-A0E4-2143-920F-3006F881BCDC}"/>
                </a:ext>
              </a:extLst>
            </p:cNvPr>
            <p:cNvCxnSpPr>
              <a:cxnSpLocks/>
              <a:stCxn id="15" idx="0"/>
              <a:endCxn id="11"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4" name="Google Shape;614;p43">
              <a:extLst>
                <a:ext uri="{FF2B5EF4-FFF2-40B4-BE49-F238E27FC236}">
                  <a16:creationId xmlns:a16="http://schemas.microsoft.com/office/drawing/2014/main" id="{6BCBCF24-15B0-0C4B-8085-C7C4EED524E3}"/>
                </a:ext>
              </a:extLst>
            </p:cNvPr>
            <p:cNvCxnSpPr>
              <a:cxnSpLocks/>
              <a:stCxn id="17" idx="0"/>
              <a:endCxn id="15"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15" name="Google Shape;597;p43">
              <a:extLst>
                <a:ext uri="{FF2B5EF4-FFF2-40B4-BE49-F238E27FC236}">
                  <a16:creationId xmlns:a16="http://schemas.microsoft.com/office/drawing/2014/main" id="{D24906B5-794C-BC4A-A939-5F075D1980B4}"/>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5B5AEBD6-1E20-6448-88EA-D534952EA3C3}"/>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7" name="Google Shape;597;p43">
              <a:extLst>
                <a:ext uri="{FF2B5EF4-FFF2-40B4-BE49-F238E27FC236}">
                  <a16:creationId xmlns:a16="http://schemas.microsoft.com/office/drawing/2014/main" id="{B5C08382-D47A-6F48-86C8-446095A5C741}"/>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28" name="Content Placeholder 2">
            <a:extLst>
              <a:ext uri="{FF2B5EF4-FFF2-40B4-BE49-F238E27FC236}">
                <a16:creationId xmlns:a16="http://schemas.microsoft.com/office/drawing/2014/main" id="{92DE192E-69A8-7C46-9454-57971F4E18AE}"/>
              </a:ext>
            </a:extLst>
          </p:cNvPr>
          <p:cNvSpPr txBox="1">
            <a:spLocks/>
          </p:cNvSpPr>
          <p:nvPr/>
        </p:nvSpPr>
        <p:spPr bwMode="auto">
          <a:xfrm>
            <a:off x="6289928" y="519555"/>
            <a:ext cx="5498926" cy="2223604"/>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union</a:t>
            </a:r>
            <a:r>
              <a:rPr lang="en-US" sz="1867" dirty="0">
                <a:latin typeface="Consolas" panose="020B0609020204030204" pitchFamily="49" charset="0"/>
                <a:cs typeface="Consolas" panose="020B0609020204030204" pitchFamily="49" charset="0"/>
              </a:rPr>
              <a:t>(A, B):</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(B)</a:t>
            </a:r>
          </a:p>
          <a:p>
            <a:pPr marL="0" indent="0">
              <a:buNone/>
            </a:pPr>
            <a:r>
              <a:rPr lang="en-US" sz="1867" dirty="0">
                <a:latin typeface="Consolas" panose="020B0609020204030204" pitchFamily="49" charset="0"/>
                <a:cs typeface="Consolas" panose="020B0609020204030204" pitchFamily="49" charset="0"/>
              </a:rPr>
              <a:t>  use -1 * array[</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and -1 * </a:t>
            </a:r>
          </a:p>
          <a:p>
            <a:pPr marL="0" indent="0">
              <a:buNone/>
            </a:pPr>
            <a:r>
              <a:rPr lang="en-US" sz="1867" dirty="0">
                <a:latin typeface="Consolas" panose="020B0609020204030204" pitchFamily="49" charset="0"/>
                <a:cs typeface="Consolas" panose="020B0609020204030204" pitchFamily="49" charset="0"/>
              </a:rPr>
              <a:t>	array[</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to determine weights</a:t>
            </a:r>
          </a:p>
          <a:p>
            <a:pPr marL="0" indent="0">
              <a:buNone/>
            </a:pPr>
            <a:r>
              <a:rPr lang="en-US" sz="1867" dirty="0">
                <a:latin typeface="Consolas" panose="020B0609020204030204" pitchFamily="49" charset="0"/>
                <a:cs typeface="Consolas" panose="020B0609020204030204" pitchFamily="49" charset="0"/>
              </a:rPr>
              <a:t>  put lighter root under heavier root</a:t>
            </a:r>
          </a:p>
        </p:txBody>
      </p:sp>
      <p:sp>
        <p:nvSpPr>
          <p:cNvPr id="29" name="TextBox 28">
            <a:extLst>
              <a:ext uri="{FF2B5EF4-FFF2-40B4-BE49-F238E27FC236}">
                <a16:creationId xmlns:a16="http://schemas.microsoft.com/office/drawing/2014/main" id="{786098EA-EC03-CD4A-8A97-0E5F065F80EB}"/>
              </a:ext>
            </a:extLst>
          </p:cNvPr>
          <p:cNvSpPr txBox="1"/>
          <p:nvPr/>
        </p:nvSpPr>
        <p:spPr>
          <a:xfrm>
            <a:off x="8597473" y="3258534"/>
            <a:ext cx="991618" cy="369332"/>
          </a:xfrm>
          <a:prstGeom prst="rect">
            <a:avLst/>
          </a:prstGeom>
          <a:noFill/>
        </p:spPr>
        <p:txBody>
          <a:bodyPr wrap="none" rtlCol="0">
            <a:spAutoFit/>
          </a:bodyPr>
          <a:lstStyle/>
          <a:p>
            <a:r>
              <a:rPr lang="en-US" dirty="0"/>
              <a:t>weight 4</a:t>
            </a:r>
          </a:p>
        </p:txBody>
      </p:sp>
      <p:sp>
        <p:nvSpPr>
          <p:cNvPr id="30" name="TextBox 29">
            <a:extLst>
              <a:ext uri="{FF2B5EF4-FFF2-40B4-BE49-F238E27FC236}">
                <a16:creationId xmlns:a16="http://schemas.microsoft.com/office/drawing/2014/main" id="{20F64680-48B5-DC41-A9C6-59A47F4A8C86}"/>
              </a:ext>
            </a:extLst>
          </p:cNvPr>
          <p:cNvSpPr txBox="1"/>
          <p:nvPr/>
        </p:nvSpPr>
        <p:spPr>
          <a:xfrm>
            <a:off x="10192585" y="2998639"/>
            <a:ext cx="991618" cy="369332"/>
          </a:xfrm>
          <a:prstGeom prst="rect">
            <a:avLst/>
          </a:prstGeom>
          <a:noFill/>
        </p:spPr>
        <p:txBody>
          <a:bodyPr wrap="none" rtlCol="0">
            <a:spAutoFit/>
          </a:bodyPr>
          <a:lstStyle/>
          <a:p>
            <a:r>
              <a:rPr lang="en-US" dirty="0"/>
              <a:t>weight 2</a:t>
            </a:r>
          </a:p>
        </p:txBody>
      </p:sp>
      <p:sp>
        <p:nvSpPr>
          <p:cNvPr id="34" name="TextBox 33">
            <a:extLst>
              <a:ext uri="{FF2B5EF4-FFF2-40B4-BE49-F238E27FC236}">
                <a16:creationId xmlns:a16="http://schemas.microsoft.com/office/drawing/2014/main" id="{0CEF5DA7-F14C-B346-BC94-C277746FB457}"/>
              </a:ext>
            </a:extLst>
          </p:cNvPr>
          <p:cNvSpPr txBox="1"/>
          <p:nvPr/>
        </p:nvSpPr>
        <p:spPr>
          <a:xfrm>
            <a:off x="3434587" y="4556779"/>
            <a:ext cx="259077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union(Ken, Santino)</a:t>
            </a:r>
          </a:p>
        </p:txBody>
      </p:sp>
      <p:sp>
        <p:nvSpPr>
          <p:cNvPr id="38" name="Google Shape;597;p43">
            <a:extLst>
              <a:ext uri="{FF2B5EF4-FFF2-40B4-BE49-F238E27FC236}">
                <a16:creationId xmlns:a16="http://schemas.microsoft.com/office/drawing/2014/main" id="{992700FB-FBEA-824C-A7CD-BBF8B19CAE2D}"/>
              </a:ext>
            </a:extLst>
          </p:cNvPr>
          <p:cNvSpPr/>
          <p:nvPr/>
        </p:nvSpPr>
        <p:spPr>
          <a:xfrm>
            <a:off x="10602117" y="568280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39" name="TextBox 38">
            <a:extLst>
              <a:ext uri="{FF2B5EF4-FFF2-40B4-BE49-F238E27FC236}">
                <a16:creationId xmlns:a16="http://schemas.microsoft.com/office/drawing/2014/main" id="{40E4B326-203A-7045-84C8-B9A16B695D1D}"/>
              </a:ext>
            </a:extLst>
          </p:cNvPr>
          <p:cNvSpPr txBox="1"/>
          <p:nvPr/>
        </p:nvSpPr>
        <p:spPr>
          <a:xfrm>
            <a:off x="10806219" y="5313474"/>
            <a:ext cx="991618" cy="369332"/>
          </a:xfrm>
          <a:prstGeom prst="rect">
            <a:avLst/>
          </a:prstGeom>
          <a:noFill/>
        </p:spPr>
        <p:txBody>
          <a:bodyPr wrap="none" rtlCol="0">
            <a:spAutoFit/>
          </a:bodyPr>
          <a:lstStyle/>
          <a:p>
            <a:r>
              <a:rPr lang="en-US" dirty="0"/>
              <a:t>weight 1</a:t>
            </a:r>
          </a:p>
        </p:txBody>
      </p:sp>
    </p:spTree>
    <p:extLst>
      <p:ext uri="{BB962C8B-B14F-4D97-AF65-F5344CB8AC3E}">
        <p14:creationId xmlns:p14="http://schemas.microsoft.com/office/powerpoint/2010/main" val="42965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9856-C8DC-D940-809D-8D593CBA8EFC}"/>
              </a:ext>
            </a:extLst>
          </p:cNvPr>
          <p:cNvSpPr>
            <a:spLocks noGrp="1"/>
          </p:cNvSpPr>
          <p:nvPr>
            <p:ph type="title"/>
          </p:nvPr>
        </p:nvSpPr>
        <p:spPr/>
        <p:txBody>
          <a:bodyPr/>
          <a:lstStyle/>
          <a:p>
            <a:r>
              <a:rPr lang="en-US" dirty="0"/>
              <a:t>Using Arrays: Union</a:t>
            </a:r>
          </a:p>
        </p:txBody>
      </p:sp>
      <p:sp>
        <p:nvSpPr>
          <p:cNvPr id="3" name="Content Placeholder 2">
            <a:extLst>
              <a:ext uri="{FF2B5EF4-FFF2-40B4-BE49-F238E27FC236}">
                <a16:creationId xmlns:a16="http://schemas.microsoft.com/office/drawing/2014/main" id="{D6B8781F-978F-FB44-8177-4B5C519A74F2}"/>
              </a:ext>
            </a:extLst>
          </p:cNvPr>
          <p:cNvSpPr>
            <a:spLocks noGrp="1"/>
          </p:cNvSpPr>
          <p:nvPr>
            <p:ph idx="1"/>
          </p:nvPr>
        </p:nvSpPr>
        <p:spPr>
          <a:xfrm>
            <a:off x="508347" y="1371600"/>
            <a:ext cx="5587653" cy="2661111"/>
          </a:xfrm>
        </p:spPr>
        <p:txBody>
          <a:bodyPr>
            <a:normAutofit/>
          </a:bodyPr>
          <a:lstStyle/>
          <a:p>
            <a:r>
              <a:rPr lang="en-US" dirty="0"/>
              <a:t>For </a:t>
            </a:r>
            <a:r>
              <a:rPr lang="en-US" dirty="0" err="1"/>
              <a:t>WeightedQuickUnion</a:t>
            </a:r>
            <a:r>
              <a:rPr lang="en-US" dirty="0"/>
              <a:t>, we need to store the number of nodes in each tree (the weight)</a:t>
            </a:r>
          </a:p>
          <a:p>
            <a:r>
              <a:rPr lang="en-US" dirty="0"/>
              <a:t>Instead of just storing -1 to indicate a root, we can store -1 * weight!</a:t>
            </a:r>
          </a:p>
        </p:txBody>
      </p:sp>
      <p:graphicFrame>
        <p:nvGraphicFramePr>
          <p:cNvPr id="4" name="Table 17">
            <a:extLst>
              <a:ext uri="{FF2B5EF4-FFF2-40B4-BE49-F238E27FC236}">
                <a16:creationId xmlns:a16="http://schemas.microsoft.com/office/drawing/2014/main" id="{B9A3E4BC-3C61-6546-805A-DE0B4EB44A65}"/>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sp>
        <p:nvSpPr>
          <p:cNvPr id="28" name="Content Placeholder 2">
            <a:extLst>
              <a:ext uri="{FF2B5EF4-FFF2-40B4-BE49-F238E27FC236}">
                <a16:creationId xmlns:a16="http://schemas.microsoft.com/office/drawing/2014/main" id="{92DE192E-69A8-7C46-9454-57971F4E18AE}"/>
              </a:ext>
            </a:extLst>
          </p:cNvPr>
          <p:cNvSpPr txBox="1">
            <a:spLocks/>
          </p:cNvSpPr>
          <p:nvPr/>
        </p:nvSpPr>
        <p:spPr bwMode="auto">
          <a:xfrm>
            <a:off x="6289928" y="519555"/>
            <a:ext cx="5498926" cy="2223604"/>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union</a:t>
            </a:r>
            <a:r>
              <a:rPr lang="en-US" sz="1867" dirty="0">
                <a:latin typeface="Consolas" panose="020B0609020204030204" pitchFamily="49" charset="0"/>
                <a:cs typeface="Consolas" panose="020B0609020204030204" pitchFamily="49" charset="0"/>
              </a:rPr>
              <a:t>(A, B):</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(B)</a:t>
            </a:r>
          </a:p>
          <a:p>
            <a:pPr marL="0" indent="0">
              <a:buNone/>
            </a:pPr>
            <a:r>
              <a:rPr lang="en-US" sz="1867" dirty="0">
                <a:latin typeface="Consolas" panose="020B0609020204030204" pitchFamily="49" charset="0"/>
                <a:cs typeface="Consolas" panose="020B0609020204030204" pitchFamily="49" charset="0"/>
              </a:rPr>
              <a:t>  use -1 * array[</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and -1 * </a:t>
            </a:r>
          </a:p>
          <a:p>
            <a:pPr marL="0" indent="0">
              <a:buNone/>
            </a:pPr>
            <a:r>
              <a:rPr lang="en-US" sz="1867" dirty="0">
                <a:latin typeface="Consolas" panose="020B0609020204030204" pitchFamily="49" charset="0"/>
                <a:cs typeface="Consolas" panose="020B0609020204030204" pitchFamily="49" charset="0"/>
              </a:rPr>
              <a:t>	array[</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to determine weights</a:t>
            </a:r>
          </a:p>
          <a:p>
            <a:pPr marL="0" indent="0">
              <a:buNone/>
            </a:pPr>
            <a:r>
              <a:rPr lang="en-US" sz="1867" dirty="0">
                <a:latin typeface="Consolas" panose="020B0609020204030204" pitchFamily="49" charset="0"/>
                <a:cs typeface="Consolas" panose="020B0609020204030204" pitchFamily="49" charset="0"/>
              </a:rPr>
              <a:t>  put lighter root under heavier root</a:t>
            </a:r>
          </a:p>
        </p:txBody>
      </p:sp>
      <p:cxnSp>
        <p:nvCxnSpPr>
          <p:cNvPr id="23" name="Straight Arrow Connector 22">
            <a:extLst>
              <a:ext uri="{FF2B5EF4-FFF2-40B4-BE49-F238E27FC236}">
                <a16:creationId xmlns:a16="http://schemas.microsoft.com/office/drawing/2014/main" id="{33C928BC-4547-6847-B388-E5D4440B71BE}"/>
              </a:ext>
            </a:extLst>
          </p:cNvPr>
          <p:cNvCxnSpPr>
            <a:cxnSpLocks/>
            <a:stCxn id="39" idx="0"/>
            <a:endCxn id="43" idx="2"/>
          </p:cNvCxnSpPr>
          <p:nvPr/>
        </p:nvCxnSpPr>
        <p:spPr>
          <a:xfrm flipH="1" flipV="1">
            <a:off x="9137769" y="3974342"/>
            <a:ext cx="1475502" cy="26050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09AE67B-2CE3-C642-9DA9-C8BB9645B608}"/>
              </a:ext>
            </a:extLst>
          </p:cNvPr>
          <p:cNvGrpSpPr/>
          <p:nvPr/>
        </p:nvGrpSpPr>
        <p:grpSpPr>
          <a:xfrm>
            <a:off x="1007721" y="5709018"/>
            <a:ext cx="515586" cy="369332"/>
            <a:chOff x="4545527" y="4380864"/>
            <a:chExt cx="515586" cy="369332"/>
          </a:xfrm>
        </p:grpSpPr>
        <p:sp>
          <p:nvSpPr>
            <p:cNvPr id="32" name="Rectangle 31">
              <a:extLst>
                <a:ext uri="{FF2B5EF4-FFF2-40B4-BE49-F238E27FC236}">
                  <a16:creationId xmlns:a16="http://schemas.microsoft.com/office/drawing/2014/main" id="{70E962C6-211C-8744-9CB2-C6B86E5591A2}"/>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33" name="TextBox 32">
              <a:extLst>
                <a:ext uri="{FF2B5EF4-FFF2-40B4-BE49-F238E27FC236}">
                  <a16:creationId xmlns:a16="http://schemas.microsoft.com/office/drawing/2014/main" id="{3FA4C456-E14A-BC46-9278-F034854AEEAC}"/>
                </a:ext>
              </a:extLst>
            </p:cNvPr>
            <p:cNvSpPr txBox="1"/>
            <p:nvPr/>
          </p:nvSpPr>
          <p:spPr>
            <a:xfrm>
              <a:off x="4623173" y="4380864"/>
              <a:ext cx="437940" cy="369332"/>
            </a:xfrm>
            <a:prstGeom prst="rect">
              <a:avLst/>
            </a:prstGeom>
            <a:noFill/>
          </p:spPr>
          <p:txBody>
            <a:bodyPr wrap="none" rtlCol="0">
              <a:spAutoFit/>
            </a:bodyPr>
            <a:lstStyle/>
            <a:p>
              <a:r>
                <a:rPr lang="en-US" b="1" dirty="0">
                  <a:solidFill>
                    <a:schemeClr val="accent5"/>
                  </a:solidFill>
                  <a:latin typeface="Consolas" panose="020B0609020204030204" pitchFamily="49" charset="0"/>
                  <a:cs typeface="Consolas" panose="020B0609020204030204" pitchFamily="49" charset="0"/>
                </a:rPr>
                <a:t>-6</a:t>
              </a:r>
            </a:p>
          </p:txBody>
        </p:sp>
      </p:grpSp>
      <p:grpSp>
        <p:nvGrpSpPr>
          <p:cNvPr id="35" name="Group 34">
            <a:extLst>
              <a:ext uri="{FF2B5EF4-FFF2-40B4-BE49-F238E27FC236}">
                <a16:creationId xmlns:a16="http://schemas.microsoft.com/office/drawing/2014/main" id="{93C0DDA6-2AA8-274C-BE94-52C010E3BAC0}"/>
              </a:ext>
            </a:extLst>
          </p:cNvPr>
          <p:cNvGrpSpPr/>
          <p:nvPr/>
        </p:nvGrpSpPr>
        <p:grpSpPr>
          <a:xfrm>
            <a:off x="3394586" y="5732312"/>
            <a:ext cx="455560" cy="369332"/>
            <a:chOff x="4545527" y="4380864"/>
            <a:chExt cx="455560" cy="369332"/>
          </a:xfrm>
        </p:grpSpPr>
        <p:sp>
          <p:nvSpPr>
            <p:cNvPr id="36" name="Rectangle 35">
              <a:extLst>
                <a:ext uri="{FF2B5EF4-FFF2-40B4-BE49-F238E27FC236}">
                  <a16:creationId xmlns:a16="http://schemas.microsoft.com/office/drawing/2014/main" id="{B59C5F29-F291-4A4A-A610-B9F7E99D3ED6}"/>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37" name="TextBox 36">
              <a:extLst>
                <a:ext uri="{FF2B5EF4-FFF2-40B4-BE49-F238E27FC236}">
                  <a16:creationId xmlns:a16="http://schemas.microsoft.com/office/drawing/2014/main" id="{6C59AE49-F1C6-F94F-BE08-2CA86E0B1170}"/>
                </a:ext>
              </a:extLst>
            </p:cNvPr>
            <p:cNvSpPr txBox="1"/>
            <p:nvPr/>
          </p:nvSpPr>
          <p:spPr>
            <a:xfrm>
              <a:off x="4623173" y="4380864"/>
              <a:ext cx="311304" cy="369332"/>
            </a:xfrm>
            <a:prstGeom prst="rect">
              <a:avLst/>
            </a:prstGeom>
            <a:noFill/>
          </p:spPr>
          <p:txBody>
            <a:bodyPr wrap="none" rtlCol="0">
              <a:spAutoFit/>
            </a:bodyPr>
            <a:lstStyle/>
            <a:p>
              <a:r>
                <a:rPr lang="en-US" b="1" dirty="0">
                  <a:solidFill>
                    <a:schemeClr val="accent5"/>
                  </a:solidFill>
                  <a:latin typeface="Consolas" panose="020B0609020204030204" pitchFamily="49" charset="0"/>
                  <a:cs typeface="Consolas" panose="020B0609020204030204" pitchFamily="49" charset="0"/>
                </a:rPr>
                <a:t>0</a:t>
              </a:r>
            </a:p>
          </p:txBody>
        </p:sp>
      </p:grpSp>
      <p:grpSp>
        <p:nvGrpSpPr>
          <p:cNvPr id="38" name="Group 37">
            <a:extLst>
              <a:ext uri="{FF2B5EF4-FFF2-40B4-BE49-F238E27FC236}">
                <a16:creationId xmlns:a16="http://schemas.microsoft.com/office/drawing/2014/main" id="{B74C0A20-079A-0745-BB6E-C1F0AF4CC5FF}"/>
              </a:ext>
            </a:extLst>
          </p:cNvPr>
          <p:cNvGrpSpPr/>
          <p:nvPr/>
        </p:nvGrpSpPr>
        <p:grpSpPr>
          <a:xfrm>
            <a:off x="10072975" y="4234845"/>
            <a:ext cx="1374117" cy="966589"/>
            <a:chOff x="5612392" y="2095307"/>
            <a:chExt cx="1030587" cy="724942"/>
          </a:xfrm>
        </p:grpSpPr>
        <p:sp>
          <p:nvSpPr>
            <p:cNvPr id="39" name="Google Shape;597;p43">
              <a:extLst>
                <a:ext uri="{FF2B5EF4-FFF2-40B4-BE49-F238E27FC236}">
                  <a16:creationId xmlns:a16="http://schemas.microsoft.com/office/drawing/2014/main" id="{EE573E3B-5862-1F4E-847A-C1E4A4935A8F}"/>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40" name="Google Shape;601;p43">
              <a:extLst>
                <a:ext uri="{FF2B5EF4-FFF2-40B4-BE49-F238E27FC236}">
                  <a16:creationId xmlns:a16="http://schemas.microsoft.com/office/drawing/2014/main" id="{6B20CCD2-7C82-3142-9783-ACE741A2AA73}"/>
                </a:ext>
              </a:extLst>
            </p:cNvPr>
            <p:cNvCxnSpPr>
              <a:cxnSpLocks/>
              <a:stCxn id="41" idx="0"/>
              <a:endCxn id="39"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1" name="Google Shape;597;p43">
              <a:extLst>
                <a:ext uri="{FF2B5EF4-FFF2-40B4-BE49-F238E27FC236}">
                  <a16:creationId xmlns:a16="http://schemas.microsoft.com/office/drawing/2014/main" id="{BEC61D47-13C1-2242-891F-25306FD7C136}"/>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grpSp>
        <p:nvGrpSpPr>
          <p:cNvPr id="42" name="Group 41">
            <a:extLst>
              <a:ext uri="{FF2B5EF4-FFF2-40B4-BE49-F238E27FC236}">
                <a16:creationId xmlns:a16="http://schemas.microsoft.com/office/drawing/2014/main" id="{6565B03F-0524-BC41-9AF9-F4BE2236C33C}"/>
              </a:ext>
            </a:extLst>
          </p:cNvPr>
          <p:cNvGrpSpPr/>
          <p:nvPr/>
        </p:nvGrpSpPr>
        <p:grpSpPr>
          <a:xfrm>
            <a:off x="8109801" y="3618842"/>
            <a:ext cx="1727191" cy="1616964"/>
            <a:chOff x="3137169" y="1236143"/>
            <a:chExt cx="1295393" cy="1212723"/>
          </a:xfrm>
        </p:grpSpPr>
        <p:sp>
          <p:nvSpPr>
            <p:cNvPr id="43" name="Google Shape;597;p43">
              <a:extLst>
                <a:ext uri="{FF2B5EF4-FFF2-40B4-BE49-F238E27FC236}">
                  <a16:creationId xmlns:a16="http://schemas.microsoft.com/office/drawing/2014/main" id="{88DDE0D0-7F6F-AE49-AB5A-2F9983D0EA64}"/>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Joyce (0)</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44" name="Google Shape;600;p43">
              <a:extLst>
                <a:ext uri="{FF2B5EF4-FFF2-40B4-BE49-F238E27FC236}">
                  <a16:creationId xmlns:a16="http://schemas.microsoft.com/office/drawing/2014/main" id="{135F75A1-500A-4C44-9B0C-0B617B256240}"/>
                </a:ext>
              </a:extLst>
            </p:cNvPr>
            <p:cNvCxnSpPr>
              <a:cxnSpLocks/>
              <a:stCxn id="48" idx="0"/>
              <a:endCxn id="43"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5" name="Google Shape;601;p43">
              <a:extLst>
                <a:ext uri="{FF2B5EF4-FFF2-40B4-BE49-F238E27FC236}">
                  <a16:creationId xmlns:a16="http://schemas.microsoft.com/office/drawing/2014/main" id="{139FB34A-5F56-7A4F-9A21-9DDC822A7826}"/>
                </a:ext>
              </a:extLst>
            </p:cNvPr>
            <p:cNvCxnSpPr>
              <a:cxnSpLocks/>
              <a:stCxn id="47" idx="0"/>
              <a:endCxn id="43"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6" name="Google Shape;614;p43">
              <a:extLst>
                <a:ext uri="{FF2B5EF4-FFF2-40B4-BE49-F238E27FC236}">
                  <a16:creationId xmlns:a16="http://schemas.microsoft.com/office/drawing/2014/main" id="{DB12BA2C-4EEE-FB41-B0D7-9C55A7AC7138}"/>
                </a:ext>
              </a:extLst>
            </p:cNvPr>
            <p:cNvCxnSpPr>
              <a:cxnSpLocks/>
              <a:stCxn id="49" idx="0"/>
              <a:endCxn id="47"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7" name="Google Shape;597;p43">
              <a:extLst>
                <a:ext uri="{FF2B5EF4-FFF2-40B4-BE49-F238E27FC236}">
                  <a16:creationId xmlns:a16="http://schemas.microsoft.com/office/drawing/2014/main" id="{C94CE6ED-288C-E04C-BBC4-1FB9BA036332}"/>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48" name="Google Shape;597;p43">
              <a:extLst>
                <a:ext uri="{FF2B5EF4-FFF2-40B4-BE49-F238E27FC236}">
                  <a16:creationId xmlns:a16="http://schemas.microsoft.com/office/drawing/2014/main" id="{311857C0-ECC3-744F-8322-F0D6069D347A}"/>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49" name="Google Shape;597;p43">
              <a:extLst>
                <a:ext uri="{FF2B5EF4-FFF2-40B4-BE49-F238E27FC236}">
                  <a16:creationId xmlns:a16="http://schemas.microsoft.com/office/drawing/2014/main" id="{A9E9A2C9-CB43-F24F-BF63-2A3CDEBC644C}"/>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50" name="TextBox 49">
            <a:extLst>
              <a:ext uri="{FF2B5EF4-FFF2-40B4-BE49-F238E27FC236}">
                <a16:creationId xmlns:a16="http://schemas.microsoft.com/office/drawing/2014/main" id="{6056126B-BAF4-B44E-A3C0-23ACFAD38A7B}"/>
              </a:ext>
            </a:extLst>
          </p:cNvPr>
          <p:cNvSpPr txBox="1"/>
          <p:nvPr/>
        </p:nvSpPr>
        <p:spPr>
          <a:xfrm>
            <a:off x="8597473" y="3258534"/>
            <a:ext cx="991618" cy="369332"/>
          </a:xfrm>
          <a:prstGeom prst="rect">
            <a:avLst/>
          </a:prstGeom>
          <a:noFill/>
        </p:spPr>
        <p:txBody>
          <a:bodyPr wrap="none" rtlCol="0">
            <a:spAutoFit/>
          </a:bodyPr>
          <a:lstStyle/>
          <a:p>
            <a:r>
              <a:rPr lang="en-US" dirty="0"/>
              <a:t>weight 6</a:t>
            </a:r>
          </a:p>
        </p:txBody>
      </p:sp>
      <p:sp>
        <p:nvSpPr>
          <p:cNvPr id="52" name="Google Shape;597;p43">
            <a:extLst>
              <a:ext uri="{FF2B5EF4-FFF2-40B4-BE49-F238E27FC236}">
                <a16:creationId xmlns:a16="http://schemas.microsoft.com/office/drawing/2014/main" id="{C479F4D5-ABD8-054E-9057-D3546478417D}"/>
              </a:ext>
            </a:extLst>
          </p:cNvPr>
          <p:cNvSpPr/>
          <p:nvPr/>
        </p:nvSpPr>
        <p:spPr>
          <a:xfrm>
            <a:off x="10602117" y="568280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3" name="TextBox 52">
            <a:extLst>
              <a:ext uri="{FF2B5EF4-FFF2-40B4-BE49-F238E27FC236}">
                <a16:creationId xmlns:a16="http://schemas.microsoft.com/office/drawing/2014/main" id="{E84D6A29-B9CD-3D49-BCCD-9AA81CE1764D}"/>
              </a:ext>
            </a:extLst>
          </p:cNvPr>
          <p:cNvSpPr txBox="1"/>
          <p:nvPr/>
        </p:nvSpPr>
        <p:spPr>
          <a:xfrm>
            <a:off x="10806219" y="5313474"/>
            <a:ext cx="991618" cy="369332"/>
          </a:xfrm>
          <a:prstGeom prst="rect">
            <a:avLst/>
          </a:prstGeom>
          <a:noFill/>
        </p:spPr>
        <p:txBody>
          <a:bodyPr wrap="none" rtlCol="0">
            <a:spAutoFit/>
          </a:bodyPr>
          <a:lstStyle/>
          <a:p>
            <a:r>
              <a:rPr lang="en-US" dirty="0"/>
              <a:t>weight 1</a:t>
            </a:r>
          </a:p>
        </p:txBody>
      </p:sp>
      <p:sp>
        <p:nvSpPr>
          <p:cNvPr id="26" name="Google Shape;597;p43">
            <a:extLst>
              <a:ext uri="{FF2B5EF4-FFF2-40B4-BE49-F238E27FC236}">
                <a16:creationId xmlns:a16="http://schemas.microsoft.com/office/drawing/2014/main" id="{271AE4D0-4293-0B43-9E7C-009D2DB9B716}"/>
              </a:ext>
            </a:extLst>
          </p:cNvPr>
          <p:cNvSpPr/>
          <p:nvPr/>
        </p:nvSpPr>
        <p:spPr>
          <a:xfrm>
            <a:off x="10143714" y="4274922"/>
            <a:ext cx="939111" cy="305471"/>
          </a:xfrm>
          <a:prstGeom prst="rect">
            <a:avLst/>
          </a:prstGeom>
          <a:solidFill>
            <a:schemeClr val="accent1">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4" name="TextBox 53">
            <a:extLst>
              <a:ext uri="{FF2B5EF4-FFF2-40B4-BE49-F238E27FC236}">
                <a16:creationId xmlns:a16="http://schemas.microsoft.com/office/drawing/2014/main" id="{B4730088-9546-534C-9601-543A17FBED12}"/>
              </a:ext>
            </a:extLst>
          </p:cNvPr>
          <p:cNvSpPr txBox="1"/>
          <p:nvPr/>
        </p:nvSpPr>
        <p:spPr>
          <a:xfrm>
            <a:off x="3434587" y="4556779"/>
            <a:ext cx="259077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union(Ken, Santino)</a:t>
            </a:r>
          </a:p>
        </p:txBody>
      </p:sp>
    </p:spTree>
    <p:extLst>
      <p:ext uri="{BB962C8B-B14F-4D97-AF65-F5344CB8AC3E}">
        <p14:creationId xmlns:p14="http://schemas.microsoft.com/office/powerpoint/2010/main" val="410400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8987-1EF3-44CE-880B-C1A3FB2D48A5}"/>
              </a:ext>
            </a:extLst>
          </p:cNvPr>
          <p:cNvSpPr>
            <a:spLocks noGrp="1"/>
          </p:cNvSpPr>
          <p:nvPr>
            <p:ph type="title"/>
          </p:nvPr>
        </p:nvSpPr>
        <p:spPr/>
        <p:txBody>
          <a:bodyPr/>
          <a:lstStyle/>
          <a:p>
            <a:r>
              <a:rPr lang="en-US" dirty="0"/>
              <a:t>Practice</a:t>
            </a:r>
          </a:p>
        </p:txBody>
      </p:sp>
      <p:sp>
        <p:nvSpPr>
          <p:cNvPr id="4" name="Footer Placeholder 3">
            <a:extLst>
              <a:ext uri="{FF2B5EF4-FFF2-40B4-BE49-F238E27FC236}">
                <a16:creationId xmlns:a16="http://schemas.microsoft.com/office/drawing/2014/main" id="{B5F6D9A8-5A08-4143-933A-CD36A4F6452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C3C969C-D545-4D86-81F0-D3BA5FDEC72A}"/>
              </a:ext>
            </a:extLst>
          </p:cNvPr>
          <p:cNvSpPr>
            <a:spLocks noGrp="1"/>
          </p:cNvSpPr>
          <p:nvPr>
            <p:ph type="sldNum" sz="quarter" idx="12"/>
          </p:nvPr>
        </p:nvSpPr>
        <p:spPr/>
        <p:txBody>
          <a:bodyPr/>
          <a:lstStyle/>
          <a:p>
            <a:fld id="{659665DE-58FC-41F4-AC58-2C90A5E00527}" type="slidenum">
              <a:rPr lang="en-US" smtClean="0"/>
              <a:t>7</a:t>
            </a:fld>
            <a:endParaRPr lang="en-US"/>
          </a:p>
        </p:txBody>
      </p:sp>
      <p:grpSp>
        <p:nvGrpSpPr>
          <p:cNvPr id="6" name="Group 5">
            <a:extLst>
              <a:ext uri="{FF2B5EF4-FFF2-40B4-BE49-F238E27FC236}">
                <a16:creationId xmlns:a16="http://schemas.microsoft.com/office/drawing/2014/main" id="{7D9C662B-04ED-47E4-B5B4-90772131BF8A}"/>
              </a:ext>
            </a:extLst>
          </p:cNvPr>
          <p:cNvGrpSpPr/>
          <p:nvPr/>
        </p:nvGrpSpPr>
        <p:grpSpPr>
          <a:xfrm>
            <a:off x="1555762" y="2016030"/>
            <a:ext cx="255198" cy="261610"/>
            <a:chOff x="4033946" y="330026"/>
            <a:chExt cx="369435" cy="378718"/>
          </a:xfrm>
        </p:grpSpPr>
        <p:sp>
          <p:nvSpPr>
            <p:cNvPr id="7" name="Oval 6">
              <a:extLst>
                <a:ext uri="{FF2B5EF4-FFF2-40B4-BE49-F238E27FC236}">
                  <a16:creationId xmlns:a16="http://schemas.microsoft.com/office/drawing/2014/main" id="{5E674273-2C67-4CC5-A9E3-B73994EE1A5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903EAC-2926-4EC5-8A4B-625B6E7C83ED}"/>
                </a:ext>
              </a:extLst>
            </p:cNvPr>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9" name="Rounded Rectangle 8">
            <a:extLst>
              <a:ext uri="{FF2B5EF4-FFF2-40B4-BE49-F238E27FC236}">
                <a16:creationId xmlns:a16="http://schemas.microsoft.com/office/drawing/2014/main" id="{888CE041-A03C-4BEC-8350-65467FE0885B}"/>
              </a:ext>
            </a:extLst>
          </p:cNvPr>
          <p:cNvSpPr/>
          <p:nvPr/>
        </p:nvSpPr>
        <p:spPr>
          <a:xfrm>
            <a:off x="698139" y="1893640"/>
            <a:ext cx="246128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D000036-7C3B-4554-970B-11FBB4791185}"/>
              </a:ext>
            </a:extLst>
          </p:cNvPr>
          <p:cNvGrpSpPr/>
          <p:nvPr/>
        </p:nvGrpSpPr>
        <p:grpSpPr>
          <a:xfrm>
            <a:off x="2067860" y="2539630"/>
            <a:ext cx="326307" cy="261611"/>
            <a:chOff x="4020857" y="315514"/>
            <a:chExt cx="472375" cy="378719"/>
          </a:xfrm>
        </p:grpSpPr>
        <p:sp>
          <p:nvSpPr>
            <p:cNvPr id="11" name="Oval 10">
              <a:extLst>
                <a:ext uri="{FF2B5EF4-FFF2-40B4-BE49-F238E27FC236}">
                  <a16:creationId xmlns:a16="http://schemas.microsoft.com/office/drawing/2014/main" id="{29339BE4-7533-4C43-BC78-9AD66DF2658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236018-C6AB-4F52-9F96-0AE1C0D6FCAE}"/>
                </a:ext>
              </a:extLst>
            </p:cNvPr>
            <p:cNvSpPr txBox="1"/>
            <p:nvPr/>
          </p:nvSpPr>
          <p:spPr>
            <a:xfrm>
              <a:off x="4020857" y="315514"/>
              <a:ext cx="472375" cy="378718"/>
            </a:xfrm>
            <a:prstGeom prst="rect">
              <a:avLst/>
            </a:prstGeom>
            <a:noFill/>
          </p:spPr>
          <p:txBody>
            <a:bodyPr wrap="square" rtlCol="0">
              <a:spAutoFit/>
            </a:bodyPr>
            <a:lstStyle/>
            <a:p>
              <a:r>
                <a:rPr lang="en-US" sz="1100" dirty="0"/>
                <a:t>0</a:t>
              </a:r>
            </a:p>
          </p:txBody>
        </p:sp>
      </p:grpSp>
      <p:cxnSp>
        <p:nvCxnSpPr>
          <p:cNvPr id="16" name="Straight Arrow Connector 15">
            <a:extLst>
              <a:ext uri="{FF2B5EF4-FFF2-40B4-BE49-F238E27FC236}">
                <a16:creationId xmlns:a16="http://schemas.microsoft.com/office/drawing/2014/main" id="{86A2A5CA-AC66-478C-A140-DC3CB703463B}"/>
              </a:ext>
            </a:extLst>
          </p:cNvPr>
          <p:cNvCxnSpPr>
            <a:cxnSpLocks/>
            <a:stCxn id="35" idx="0"/>
          </p:cNvCxnSpPr>
          <p:nvPr/>
        </p:nvCxnSpPr>
        <p:spPr>
          <a:xfrm flipV="1">
            <a:off x="2026464" y="2801240"/>
            <a:ext cx="184110"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40D6FA-F884-4DDC-9C7B-BCA18EF7E9E2}"/>
              </a:ext>
            </a:extLst>
          </p:cNvPr>
          <p:cNvCxnSpPr>
            <a:cxnSpLocks/>
            <a:stCxn id="12" idx="0"/>
            <a:endCxn id="8" idx="2"/>
          </p:cNvCxnSpPr>
          <p:nvPr/>
        </p:nvCxnSpPr>
        <p:spPr>
          <a:xfrm flipH="1" flipV="1">
            <a:off x="1683361" y="2277640"/>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318970B-A06F-41AC-908C-C1FCB7282DE8}"/>
              </a:ext>
            </a:extLst>
          </p:cNvPr>
          <p:cNvSpPr txBox="1"/>
          <p:nvPr/>
        </p:nvSpPr>
        <p:spPr>
          <a:xfrm>
            <a:off x="4090834" y="1475775"/>
            <a:ext cx="1249509" cy="369332"/>
          </a:xfrm>
          <a:prstGeom prst="rect">
            <a:avLst/>
          </a:prstGeom>
          <a:noFill/>
        </p:spPr>
        <p:txBody>
          <a:bodyPr wrap="square" rtlCol="0">
            <a:spAutoFit/>
          </a:bodyPr>
          <a:lstStyle/>
          <a:p>
            <a:r>
              <a:rPr lang="en-US" dirty="0"/>
              <a:t>weight = 1</a:t>
            </a:r>
          </a:p>
        </p:txBody>
      </p:sp>
      <p:cxnSp>
        <p:nvCxnSpPr>
          <p:cNvPr id="22" name="Straight Arrow Connector 21">
            <a:extLst>
              <a:ext uri="{FF2B5EF4-FFF2-40B4-BE49-F238E27FC236}">
                <a16:creationId xmlns:a16="http://schemas.microsoft.com/office/drawing/2014/main" id="{4FE136A6-DB54-4CDC-81EE-D1641E937AE4}"/>
              </a:ext>
            </a:extLst>
          </p:cNvPr>
          <p:cNvCxnSpPr>
            <a:cxnSpLocks/>
            <a:stCxn id="25" idx="0"/>
            <a:endCxn id="8" idx="2"/>
          </p:cNvCxnSpPr>
          <p:nvPr/>
        </p:nvCxnSpPr>
        <p:spPr>
          <a:xfrm flipV="1">
            <a:off x="1059502" y="2277640"/>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9C4BDF1-B28F-4A89-8BD8-E5007E9FBA1B}"/>
              </a:ext>
            </a:extLst>
          </p:cNvPr>
          <p:cNvGrpSpPr/>
          <p:nvPr/>
        </p:nvGrpSpPr>
        <p:grpSpPr>
          <a:xfrm>
            <a:off x="931903" y="2549655"/>
            <a:ext cx="255198" cy="261610"/>
            <a:chOff x="4033946" y="330026"/>
            <a:chExt cx="369435" cy="378718"/>
          </a:xfrm>
        </p:grpSpPr>
        <p:sp>
          <p:nvSpPr>
            <p:cNvPr id="24" name="Oval 23">
              <a:extLst>
                <a:ext uri="{FF2B5EF4-FFF2-40B4-BE49-F238E27FC236}">
                  <a16:creationId xmlns:a16="http://schemas.microsoft.com/office/drawing/2014/main" id="{5D04D999-B015-44E4-A61D-05599CB2E05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FB7E2B9-3744-4287-ACC1-CC728F9A1970}"/>
                </a:ext>
              </a:extLst>
            </p:cNvPr>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27" name="Group 26">
            <a:extLst>
              <a:ext uri="{FF2B5EF4-FFF2-40B4-BE49-F238E27FC236}">
                <a16:creationId xmlns:a16="http://schemas.microsoft.com/office/drawing/2014/main" id="{256567E6-AE02-403F-A3C0-91118DF29E85}"/>
              </a:ext>
            </a:extLst>
          </p:cNvPr>
          <p:cNvGrpSpPr/>
          <p:nvPr/>
        </p:nvGrpSpPr>
        <p:grpSpPr>
          <a:xfrm>
            <a:off x="2283361" y="3090476"/>
            <a:ext cx="348519" cy="261610"/>
            <a:chOff x="4033945" y="330026"/>
            <a:chExt cx="504530" cy="378718"/>
          </a:xfrm>
        </p:grpSpPr>
        <p:sp>
          <p:nvSpPr>
            <p:cNvPr id="28" name="Oval 27">
              <a:extLst>
                <a:ext uri="{FF2B5EF4-FFF2-40B4-BE49-F238E27FC236}">
                  <a16:creationId xmlns:a16="http://schemas.microsoft.com/office/drawing/2014/main" id="{39019CD1-AC10-442C-B928-E780DD32831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BA85121-CA33-4643-B74E-D00AECCDAC66}"/>
                </a:ext>
              </a:extLst>
            </p:cNvPr>
            <p:cNvSpPr txBox="1"/>
            <p:nvPr/>
          </p:nvSpPr>
          <p:spPr>
            <a:xfrm>
              <a:off x="4033945" y="330026"/>
              <a:ext cx="504530" cy="378718"/>
            </a:xfrm>
            <a:prstGeom prst="rect">
              <a:avLst/>
            </a:prstGeom>
            <a:noFill/>
          </p:spPr>
          <p:txBody>
            <a:bodyPr wrap="square" rtlCol="0">
              <a:spAutoFit/>
            </a:bodyPr>
            <a:lstStyle/>
            <a:p>
              <a:r>
                <a:rPr lang="en-US" sz="1100" dirty="0"/>
                <a:t>11</a:t>
              </a:r>
            </a:p>
          </p:txBody>
        </p:sp>
      </p:grpSp>
      <p:grpSp>
        <p:nvGrpSpPr>
          <p:cNvPr id="33" name="Group 32">
            <a:extLst>
              <a:ext uri="{FF2B5EF4-FFF2-40B4-BE49-F238E27FC236}">
                <a16:creationId xmlns:a16="http://schemas.microsoft.com/office/drawing/2014/main" id="{C80C546A-E4A7-402E-8F8C-3989BC20408D}"/>
              </a:ext>
            </a:extLst>
          </p:cNvPr>
          <p:cNvGrpSpPr/>
          <p:nvPr/>
        </p:nvGrpSpPr>
        <p:grpSpPr>
          <a:xfrm>
            <a:off x="1852204" y="3090476"/>
            <a:ext cx="348519" cy="261610"/>
            <a:chOff x="4033945" y="330026"/>
            <a:chExt cx="504530" cy="378718"/>
          </a:xfrm>
        </p:grpSpPr>
        <p:sp>
          <p:nvSpPr>
            <p:cNvPr id="34" name="Oval 33">
              <a:extLst>
                <a:ext uri="{FF2B5EF4-FFF2-40B4-BE49-F238E27FC236}">
                  <a16:creationId xmlns:a16="http://schemas.microsoft.com/office/drawing/2014/main" id="{35F1BD04-8FD2-4884-B2CE-6206B7E458A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A304E68-C66D-4890-93AD-E4DCD6EFAB3E}"/>
                </a:ext>
              </a:extLst>
            </p:cNvPr>
            <p:cNvSpPr txBox="1"/>
            <p:nvPr/>
          </p:nvSpPr>
          <p:spPr>
            <a:xfrm>
              <a:off x="4033945" y="330026"/>
              <a:ext cx="504530" cy="378718"/>
            </a:xfrm>
            <a:prstGeom prst="rect">
              <a:avLst/>
            </a:prstGeom>
            <a:noFill/>
          </p:spPr>
          <p:txBody>
            <a:bodyPr wrap="square" rtlCol="0">
              <a:spAutoFit/>
            </a:bodyPr>
            <a:lstStyle/>
            <a:p>
              <a:r>
                <a:rPr lang="en-US" sz="1100" dirty="0"/>
                <a:t>1</a:t>
              </a:r>
            </a:p>
          </p:txBody>
        </p:sp>
      </p:grpSp>
      <p:cxnSp>
        <p:nvCxnSpPr>
          <p:cNvPr id="38" name="Straight Arrow Connector 37">
            <a:extLst>
              <a:ext uri="{FF2B5EF4-FFF2-40B4-BE49-F238E27FC236}">
                <a16:creationId xmlns:a16="http://schemas.microsoft.com/office/drawing/2014/main" id="{B8E1989B-BA69-40B5-ABAE-DB7113087A2A}"/>
              </a:ext>
            </a:extLst>
          </p:cNvPr>
          <p:cNvCxnSpPr>
            <a:cxnSpLocks/>
            <a:stCxn id="29" idx="0"/>
          </p:cNvCxnSpPr>
          <p:nvPr/>
        </p:nvCxnSpPr>
        <p:spPr>
          <a:xfrm flipH="1" flipV="1">
            <a:off x="2210575" y="2801240"/>
            <a:ext cx="247046"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CA40146-9D41-43BB-83DB-B2ED1D16B58F}"/>
              </a:ext>
            </a:extLst>
          </p:cNvPr>
          <p:cNvGrpSpPr/>
          <p:nvPr/>
        </p:nvGrpSpPr>
        <p:grpSpPr>
          <a:xfrm>
            <a:off x="4312093" y="1886183"/>
            <a:ext cx="572504" cy="645587"/>
            <a:chOff x="4783136" y="4639107"/>
            <a:chExt cx="572504" cy="645587"/>
          </a:xfrm>
        </p:grpSpPr>
        <p:grpSp>
          <p:nvGrpSpPr>
            <p:cNvPr id="40" name="Group 39">
              <a:extLst>
                <a:ext uri="{FF2B5EF4-FFF2-40B4-BE49-F238E27FC236}">
                  <a16:creationId xmlns:a16="http://schemas.microsoft.com/office/drawing/2014/main" id="{1A4423DE-8F1A-467B-8B3B-D399DFB848D6}"/>
                </a:ext>
              </a:extLst>
            </p:cNvPr>
            <p:cNvGrpSpPr/>
            <p:nvPr/>
          </p:nvGrpSpPr>
          <p:grpSpPr>
            <a:xfrm>
              <a:off x="4965418" y="4831095"/>
              <a:ext cx="255198" cy="261610"/>
              <a:chOff x="4033946" y="330026"/>
              <a:chExt cx="369435" cy="378718"/>
            </a:xfrm>
          </p:grpSpPr>
          <p:sp>
            <p:nvSpPr>
              <p:cNvPr id="42" name="Oval 41">
                <a:extLst>
                  <a:ext uri="{FF2B5EF4-FFF2-40B4-BE49-F238E27FC236}">
                    <a16:creationId xmlns:a16="http://schemas.microsoft.com/office/drawing/2014/main" id="{003954C8-9A35-4DC8-B296-3A4B93C372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FC7689F-B6E3-4E88-A8A6-C4D84CD50182}"/>
                  </a:ext>
                </a:extLst>
              </p:cNvPr>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41" name="Rounded Rectangle 8">
              <a:extLst>
                <a:ext uri="{FF2B5EF4-FFF2-40B4-BE49-F238E27FC236}">
                  <a16:creationId xmlns:a16="http://schemas.microsoft.com/office/drawing/2014/main" id="{0F7B135C-74F6-4181-9A56-E0E268B8E484}"/>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4E65537-803D-4E55-B025-CFF37BE18034}"/>
              </a:ext>
            </a:extLst>
          </p:cNvPr>
          <p:cNvGrpSpPr/>
          <p:nvPr/>
        </p:nvGrpSpPr>
        <p:grpSpPr>
          <a:xfrm>
            <a:off x="2773624" y="3090476"/>
            <a:ext cx="255198" cy="261610"/>
            <a:chOff x="4033946" y="330026"/>
            <a:chExt cx="369435" cy="378718"/>
          </a:xfrm>
        </p:grpSpPr>
        <p:sp>
          <p:nvSpPr>
            <p:cNvPr id="46" name="Oval 45">
              <a:extLst>
                <a:ext uri="{FF2B5EF4-FFF2-40B4-BE49-F238E27FC236}">
                  <a16:creationId xmlns:a16="http://schemas.microsoft.com/office/drawing/2014/main" id="{B39EB34C-A1B7-4F5E-999C-0C94349BD10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FF98EDA-9D89-4443-8579-C65E6D3048E9}"/>
                </a:ext>
              </a:extLst>
            </p:cNvPr>
            <p:cNvSpPr txBox="1"/>
            <p:nvPr/>
          </p:nvSpPr>
          <p:spPr>
            <a:xfrm>
              <a:off x="4033946" y="330026"/>
              <a:ext cx="369435" cy="378718"/>
            </a:xfrm>
            <a:prstGeom prst="rect">
              <a:avLst/>
            </a:prstGeom>
            <a:noFill/>
          </p:spPr>
          <p:txBody>
            <a:bodyPr wrap="square" rtlCol="0">
              <a:spAutoFit/>
            </a:bodyPr>
            <a:lstStyle/>
            <a:p>
              <a:r>
                <a:rPr lang="en-US" sz="1100" dirty="0"/>
                <a:t>2</a:t>
              </a:r>
            </a:p>
          </p:txBody>
        </p:sp>
      </p:grpSp>
      <p:cxnSp>
        <p:nvCxnSpPr>
          <p:cNvPr id="51" name="Straight Arrow Connector 50">
            <a:extLst>
              <a:ext uri="{FF2B5EF4-FFF2-40B4-BE49-F238E27FC236}">
                <a16:creationId xmlns:a16="http://schemas.microsoft.com/office/drawing/2014/main" id="{0C28F3FA-4075-47B7-9E49-B3823E529666}"/>
              </a:ext>
            </a:extLst>
          </p:cNvPr>
          <p:cNvCxnSpPr>
            <a:cxnSpLocks/>
            <a:stCxn id="47" idx="0"/>
            <a:endCxn id="12" idx="2"/>
          </p:cNvCxnSpPr>
          <p:nvPr/>
        </p:nvCxnSpPr>
        <p:spPr>
          <a:xfrm flipH="1" flipV="1">
            <a:off x="2231014" y="2801240"/>
            <a:ext cx="670209"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602BDE4-6506-4132-BF19-B3AADC88A7A5}"/>
              </a:ext>
            </a:extLst>
          </p:cNvPr>
          <p:cNvGrpSpPr/>
          <p:nvPr/>
        </p:nvGrpSpPr>
        <p:grpSpPr>
          <a:xfrm>
            <a:off x="9187097" y="1962321"/>
            <a:ext cx="388065" cy="261610"/>
            <a:chOff x="4033945" y="330026"/>
            <a:chExt cx="561779" cy="378718"/>
          </a:xfrm>
        </p:grpSpPr>
        <p:sp>
          <p:nvSpPr>
            <p:cNvPr id="53" name="Oval 52">
              <a:extLst>
                <a:ext uri="{FF2B5EF4-FFF2-40B4-BE49-F238E27FC236}">
                  <a16:creationId xmlns:a16="http://schemas.microsoft.com/office/drawing/2014/main" id="{33CBDD5D-BA56-45DE-B62A-11BDF247FDB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2F2DEEF4-174E-429D-A833-8EC3005F45A7}"/>
                </a:ext>
              </a:extLst>
            </p:cNvPr>
            <p:cNvSpPr txBox="1"/>
            <p:nvPr/>
          </p:nvSpPr>
          <p:spPr>
            <a:xfrm>
              <a:off x="4033945" y="330026"/>
              <a:ext cx="561779" cy="378718"/>
            </a:xfrm>
            <a:prstGeom prst="rect">
              <a:avLst/>
            </a:prstGeom>
            <a:noFill/>
          </p:spPr>
          <p:txBody>
            <a:bodyPr wrap="square" rtlCol="0">
              <a:spAutoFit/>
            </a:bodyPr>
            <a:lstStyle/>
            <a:p>
              <a:r>
                <a:rPr lang="en-US" sz="1100" dirty="0"/>
                <a:t>13</a:t>
              </a:r>
            </a:p>
          </p:txBody>
        </p:sp>
      </p:grpSp>
      <p:sp>
        <p:nvSpPr>
          <p:cNvPr id="55" name="Rounded Rectangle 8">
            <a:extLst>
              <a:ext uri="{FF2B5EF4-FFF2-40B4-BE49-F238E27FC236}">
                <a16:creationId xmlns:a16="http://schemas.microsoft.com/office/drawing/2014/main" id="{162956CD-8045-4B4A-8B83-F85E3C1AAEA5}"/>
              </a:ext>
            </a:extLst>
          </p:cNvPr>
          <p:cNvSpPr/>
          <p:nvPr/>
        </p:nvSpPr>
        <p:spPr>
          <a:xfrm>
            <a:off x="8075774" y="1839931"/>
            <a:ext cx="3080979"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1F2BFE2B-8D5A-4C25-BE4C-368167736368}"/>
              </a:ext>
            </a:extLst>
          </p:cNvPr>
          <p:cNvGrpSpPr/>
          <p:nvPr/>
        </p:nvGrpSpPr>
        <p:grpSpPr>
          <a:xfrm>
            <a:off x="9699197" y="2485921"/>
            <a:ext cx="326307" cy="261611"/>
            <a:chOff x="4020857" y="315514"/>
            <a:chExt cx="472375" cy="378719"/>
          </a:xfrm>
        </p:grpSpPr>
        <p:sp>
          <p:nvSpPr>
            <p:cNvPr id="57" name="Oval 56">
              <a:extLst>
                <a:ext uri="{FF2B5EF4-FFF2-40B4-BE49-F238E27FC236}">
                  <a16:creationId xmlns:a16="http://schemas.microsoft.com/office/drawing/2014/main" id="{D5F163D4-C67A-492F-9482-5B4437C0812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CA8F613-69C1-40F2-B34D-4DB0C0E68CDD}"/>
                </a:ext>
              </a:extLst>
            </p:cNvPr>
            <p:cNvSpPr txBox="1"/>
            <p:nvPr/>
          </p:nvSpPr>
          <p:spPr>
            <a:xfrm>
              <a:off x="4020857" y="315514"/>
              <a:ext cx="472375" cy="378718"/>
            </a:xfrm>
            <a:prstGeom prst="rect">
              <a:avLst/>
            </a:prstGeom>
            <a:noFill/>
          </p:spPr>
          <p:txBody>
            <a:bodyPr wrap="square" rtlCol="0">
              <a:spAutoFit/>
            </a:bodyPr>
            <a:lstStyle/>
            <a:p>
              <a:r>
                <a:rPr lang="en-US" sz="1100" dirty="0"/>
                <a:t>12</a:t>
              </a:r>
            </a:p>
          </p:txBody>
        </p:sp>
      </p:grpSp>
      <p:cxnSp>
        <p:nvCxnSpPr>
          <p:cNvPr id="62" name="Straight Arrow Connector 61">
            <a:extLst>
              <a:ext uri="{FF2B5EF4-FFF2-40B4-BE49-F238E27FC236}">
                <a16:creationId xmlns:a16="http://schemas.microsoft.com/office/drawing/2014/main" id="{B9E13702-9F85-476D-8E50-DF67F4FAE8EB}"/>
              </a:ext>
            </a:extLst>
          </p:cNvPr>
          <p:cNvCxnSpPr>
            <a:cxnSpLocks/>
            <a:stCxn id="7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262D0D9-40F3-431F-9556-DA4C68E16AEC}"/>
              </a:ext>
            </a:extLst>
          </p:cNvPr>
          <p:cNvCxnSpPr>
            <a:cxnSpLocks/>
            <a:stCxn id="58" idx="0"/>
            <a:endCxn id="54"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9C65F5A-87F0-4245-9D73-EB1AC6D5343F}"/>
              </a:ext>
            </a:extLst>
          </p:cNvPr>
          <p:cNvSpPr txBox="1"/>
          <p:nvPr/>
        </p:nvSpPr>
        <p:spPr>
          <a:xfrm>
            <a:off x="8833934" y="1429075"/>
            <a:ext cx="1249509" cy="369332"/>
          </a:xfrm>
          <a:prstGeom prst="rect">
            <a:avLst/>
          </a:prstGeom>
          <a:noFill/>
        </p:spPr>
        <p:txBody>
          <a:bodyPr wrap="none" rtlCol="0">
            <a:spAutoFit/>
          </a:bodyPr>
          <a:lstStyle/>
          <a:p>
            <a:r>
              <a:rPr lang="en-US" dirty="0"/>
              <a:t>weight = 8</a:t>
            </a:r>
          </a:p>
        </p:txBody>
      </p:sp>
      <p:grpSp>
        <p:nvGrpSpPr>
          <p:cNvPr id="65" name="Group 64">
            <a:extLst>
              <a:ext uri="{FF2B5EF4-FFF2-40B4-BE49-F238E27FC236}">
                <a16:creationId xmlns:a16="http://schemas.microsoft.com/office/drawing/2014/main" id="{6373125A-95C8-41A1-BAFB-E60A9F548BA2}"/>
              </a:ext>
            </a:extLst>
          </p:cNvPr>
          <p:cNvGrpSpPr/>
          <p:nvPr/>
        </p:nvGrpSpPr>
        <p:grpSpPr>
          <a:xfrm>
            <a:off x="9131740" y="2527050"/>
            <a:ext cx="442986" cy="284215"/>
            <a:chOff x="3990770" y="340822"/>
            <a:chExt cx="641284" cy="411442"/>
          </a:xfrm>
        </p:grpSpPr>
        <p:sp>
          <p:nvSpPr>
            <p:cNvPr id="66" name="Oval 65">
              <a:extLst>
                <a:ext uri="{FF2B5EF4-FFF2-40B4-BE49-F238E27FC236}">
                  <a16:creationId xmlns:a16="http://schemas.microsoft.com/office/drawing/2014/main" id="{03CC05B5-E3E8-480B-8611-3E2077BCC68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E82551A5-8205-4855-B37C-FD91EB322ADE}"/>
                </a:ext>
              </a:extLst>
            </p:cNvPr>
            <p:cNvSpPr txBox="1"/>
            <p:nvPr/>
          </p:nvSpPr>
          <p:spPr>
            <a:xfrm>
              <a:off x="3990770" y="373546"/>
              <a:ext cx="641284" cy="378718"/>
            </a:xfrm>
            <a:prstGeom prst="rect">
              <a:avLst/>
            </a:prstGeom>
            <a:noFill/>
          </p:spPr>
          <p:txBody>
            <a:bodyPr wrap="square" rtlCol="0">
              <a:spAutoFit/>
            </a:bodyPr>
            <a:lstStyle/>
            <a:p>
              <a:r>
                <a:rPr lang="en-US" sz="1100" dirty="0"/>
                <a:t>10</a:t>
              </a:r>
            </a:p>
          </p:txBody>
        </p:sp>
      </p:grpSp>
      <p:cxnSp>
        <p:nvCxnSpPr>
          <p:cNvPr id="68" name="Straight Arrow Connector 67">
            <a:extLst>
              <a:ext uri="{FF2B5EF4-FFF2-40B4-BE49-F238E27FC236}">
                <a16:creationId xmlns:a16="http://schemas.microsoft.com/office/drawing/2014/main" id="{DC2886DD-C808-4CF1-A09A-8AAEC53D087A}"/>
              </a:ext>
            </a:extLst>
          </p:cNvPr>
          <p:cNvCxnSpPr>
            <a:cxnSpLocks/>
            <a:stCxn id="71" idx="0"/>
            <a:endCxn id="54"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471E9FA-0ED6-41DD-86BA-272DF59284EB}"/>
              </a:ext>
            </a:extLst>
          </p:cNvPr>
          <p:cNvGrpSpPr/>
          <p:nvPr/>
        </p:nvGrpSpPr>
        <p:grpSpPr>
          <a:xfrm>
            <a:off x="8563239" y="2495946"/>
            <a:ext cx="326306" cy="261610"/>
            <a:chOff x="4033946" y="330026"/>
            <a:chExt cx="472374" cy="378718"/>
          </a:xfrm>
        </p:grpSpPr>
        <p:sp>
          <p:nvSpPr>
            <p:cNvPr id="70" name="Oval 69">
              <a:extLst>
                <a:ext uri="{FF2B5EF4-FFF2-40B4-BE49-F238E27FC236}">
                  <a16:creationId xmlns:a16="http://schemas.microsoft.com/office/drawing/2014/main" id="{74D59523-7E4E-4442-88A9-E04F10DEC4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EACB755-4723-4C54-9653-CF301D8C44B2}"/>
                </a:ext>
              </a:extLst>
            </p:cNvPr>
            <p:cNvSpPr txBox="1"/>
            <p:nvPr/>
          </p:nvSpPr>
          <p:spPr>
            <a:xfrm>
              <a:off x="4033946" y="330026"/>
              <a:ext cx="472374" cy="378718"/>
            </a:xfrm>
            <a:prstGeom prst="rect">
              <a:avLst/>
            </a:prstGeom>
            <a:noFill/>
          </p:spPr>
          <p:txBody>
            <a:bodyPr wrap="square" rtlCol="0">
              <a:spAutoFit/>
            </a:bodyPr>
            <a:lstStyle/>
            <a:p>
              <a:r>
                <a:rPr lang="en-US" sz="1100" dirty="0"/>
                <a:t>9</a:t>
              </a:r>
            </a:p>
          </p:txBody>
        </p:sp>
      </p:grpSp>
      <p:grpSp>
        <p:nvGrpSpPr>
          <p:cNvPr id="73" name="Group 72">
            <a:extLst>
              <a:ext uri="{FF2B5EF4-FFF2-40B4-BE49-F238E27FC236}">
                <a16:creationId xmlns:a16="http://schemas.microsoft.com/office/drawing/2014/main" id="{65C0D3A4-B03F-4CB8-95C0-6FFC4FD525D1}"/>
              </a:ext>
            </a:extLst>
          </p:cNvPr>
          <p:cNvGrpSpPr/>
          <p:nvPr/>
        </p:nvGrpSpPr>
        <p:grpSpPr>
          <a:xfrm>
            <a:off x="9914698" y="3022781"/>
            <a:ext cx="348519" cy="261610"/>
            <a:chOff x="4033945" y="330026"/>
            <a:chExt cx="504530" cy="378718"/>
          </a:xfrm>
        </p:grpSpPr>
        <p:sp>
          <p:nvSpPr>
            <p:cNvPr id="74" name="Oval 73">
              <a:extLst>
                <a:ext uri="{FF2B5EF4-FFF2-40B4-BE49-F238E27FC236}">
                  <a16:creationId xmlns:a16="http://schemas.microsoft.com/office/drawing/2014/main" id="{A5C7B4C8-2A7E-4C38-BA7E-4C30CE9B1C9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35E8FE7F-FE38-4EA2-B4EF-D9BF1DF46B8F}"/>
                </a:ext>
              </a:extLst>
            </p:cNvPr>
            <p:cNvSpPr txBox="1"/>
            <p:nvPr/>
          </p:nvSpPr>
          <p:spPr>
            <a:xfrm>
              <a:off x="4033945" y="330026"/>
              <a:ext cx="504530" cy="378718"/>
            </a:xfrm>
            <a:prstGeom prst="rect">
              <a:avLst/>
            </a:prstGeom>
            <a:noFill/>
          </p:spPr>
          <p:txBody>
            <a:bodyPr wrap="square" rtlCol="0">
              <a:spAutoFit/>
            </a:bodyPr>
            <a:lstStyle/>
            <a:p>
              <a:r>
                <a:rPr lang="en-US" sz="1100" dirty="0"/>
                <a:t>14</a:t>
              </a:r>
            </a:p>
          </p:txBody>
        </p:sp>
      </p:grpSp>
      <p:grpSp>
        <p:nvGrpSpPr>
          <p:cNvPr id="76" name="Group 75">
            <a:extLst>
              <a:ext uri="{FF2B5EF4-FFF2-40B4-BE49-F238E27FC236}">
                <a16:creationId xmlns:a16="http://schemas.microsoft.com/office/drawing/2014/main" id="{C5E9DC00-909D-4CD9-9D82-8F441674C94A}"/>
              </a:ext>
            </a:extLst>
          </p:cNvPr>
          <p:cNvGrpSpPr/>
          <p:nvPr/>
        </p:nvGrpSpPr>
        <p:grpSpPr>
          <a:xfrm>
            <a:off x="9483541" y="3022781"/>
            <a:ext cx="348519" cy="261610"/>
            <a:chOff x="4033945" y="330026"/>
            <a:chExt cx="504530" cy="378718"/>
          </a:xfrm>
        </p:grpSpPr>
        <p:sp>
          <p:nvSpPr>
            <p:cNvPr id="77" name="Oval 76">
              <a:extLst>
                <a:ext uri="{FF2B5EF4-FFF2-40B4-BE49-F238E27FC236}">
                  <a16:creationId xmlns:a16="http://schemas.microsoft.com/office/drawing/2014/main" id="{0F9270BB-662A-48CA-9576-A43929F878D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DCE9FCA-ADE9-432E-AE33-6BF5E2D92338}"/>
                </a:ext>
              </a:extLst>
            </p:cNvPr>
            <p:cNvSpPr txBox="1"/>
            <p:nvPr/>
          </p:nvSpPr>
          <p:spPr>
            <a:xfrm>
              <a:off x="4033945" y="330026"/>
              <a:ext cx="504530" cy="378718"/>
            </a:xfrm>
            <a:prstGeom prst="rect">
              <a:avLst/>
            </a:prstGeom>
            <a:noFill/>
          </p:spPr>
          <p:txBody>
            <a:bodyPr wrap="square" rtlCol="0">
              <a:spAutoFit/>
            </a:bodyPr>
            <a:lstStyle/>
            <a:p>
              <a:r>
                <a:rPr lang="en-US" sz="1100" dirty="0"/>
                <a:t>15</a:t>
              </a:r>
            </a:p>
          </p:txBody>
        </p:sp>
      </p:grpSp>
      <p:cxnSp>
        <p:nvCxnSpPr>
          <p:cNvPr id="79" name="Straight Arrow Connector 78">
            <a:extLst>
              <a:ext uri="{FF2B5EF4-FFF2-40B4-BE49-F238E27FC236}">
                <a16:creationId xmlns:a16="http://schemas.microsoft.com/office/drawing/2014/main" id="{8B450F11-4488-41BC-BE3A-9BE05D270A34}"/>
              </a:ext>
            </a:extLst>
          </p:cNvPr>
          <p:cNvCxnSpPr>
            <a:cxnSpLocks/>
            <a:endCxn id="54" idx="2"/>
          </p:cNvCxnSpPr>
          <p:nvPr/>
        </p:nvCxnSpPr>
        <p:spPr>
          <a:xfrm flipV="1">
            <a:off x="9293542" y="2223931"/>
            <a:ext cx="87588" cy="27947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149F2E0-F7DE-404C-914F-B677D7529FE6}"/>
              </a:ext>
            </a:extLst>
          </p:cNvPr>
          <p:cNvCxnSpPr>
            <a:cxnSpLocks/>
            <a:stCxn id="75"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99F0BDC-16E1-4899-9706-3A47817AC4EB}"/>
              </a:ext>
            </a:extLst>
          </p:cNvPr>
          <p:cNvGrpSpPr/>
          <p:nvPr/>
        </p:nvGrpSpPr>
        <p:grpSpPr>
          <a:xfrm>
            <a:off x="10402807" y="3045850"/>
            <a:ext cx="365312" cy="261610"/>
            <a:chOff x="4033946" y="330026"/>
            <a:chExt cx="528841" cy="378718"/>
          </a:xfrm>
        </p:grpSpPr>
        <p:sp>
          <p:nvSpPr>
            <p:cNvPr id="82" name="Oval 81">
              <a:extLst>
                <a:ext uri="{FF2B5EF4-FFF2-40B4-BE49-F238E27FC236}">
                  <a16:creationId xmlns:a16="http://schemas.microsoft.com/office/drawing/2014/main" id="{B8CB37D0-D60F-4196-AA23-F8B33606E84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C68338A-0B0C-49FD-8A0B-574A3A9EBD92}"/>
                </a:ext>
              </a:extLst>
            </p:cNvPr>
            <p:cNvSpPr txBox="1"/>
            <p:nvPr/>
          </p:nvSpPr>
          <p:spPr>
            <a:xfrm>
              <a:off x="4033946" y="330026"/>
              <a:ext cx="528841" cy="378718"/>
            </a:xfrm>
            <a:prstGeom prst="rect">
              <a:avLst/>
            </a:prstGeom>
            <a:noFill/>
          </p:spPr>
          <p:txBody>
            <a:bodyPr wrap="square" rtlCol="0">
              <a:spAutoFit/>
            </a:bodyPr>
            <a:lstStyle/>
            <a:p>
              <a:r>
                <a:rPr lang="en-US" sz="1100" dirty="0"/>
                <a:t>8</a:t>
              </a:r>
            </a:p>
          </p:txBody>
        </p:sp>
      </p:grpSp>
      <p:cxnSp>
        <p:nvCxnSpPr>
          <p:cNvPr id="84" name="Straight Arrow Connector 83">
            <a:extLst>
              <a:ext uri="{FF2B5EF4-FFF2-40B4-BE49-F238E27FC236}">
                <a16:creationId xmlns:a16="http://schemas.microsoft.com/office/drawing/2014/main" id="{47584532-3D70-4E30-8169-BE585BE48C4A}"/>
              </a:ext>
            </a:extLst>
          </p:cNvPr>
          <p:cNvCxnSpPr>
            <a:cxnSpLocks/>
            <a:stCxn id="83" idx="0"/>
            <a:endCxn id="58" idx="2"/>
          </p:cNvCxnSpPr>
          <p:nvPr/>
        </p:nvCxnSpPr>
        <p:spPr>
          <a:xfrm flipH="1" flipV="1">
            <a:off x="9862351" y="2747531"/>
            <a:ext cx="723112" cy="2983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9495481-8344-46C6-91D9-9CCFB4792B72}"/>
              </a:ext>
            </a:extLst>
          </p:cNvPr>
          <p:cNvSpPr txBox="1"/>
          <p:nvPr/>
        </p:nvSpPr>
        <p:spPr>
          <a:xfrm>
            <a:off x="1442599" y="1433372"/>
            <a:ext cx="1249509" cy="369332"/>
          </a:xfrm>
          <a:prstGeom prst="rect">
            <a:avLst/>
          </a:prstGeom>
          <a:noFill/>
        </p:spPr>
        <p:txBody>
          <a:bodyPr wrap="none" rtlCol="0">
            <a:spAutoFit/>
          </a:bodyPr>
          <a:lstStyle/>
          <a:p>
            <a:r>
              <a:rPr lang="en-US" dirty="0"/>
              <a:t>weight = 6</a:t>
            </a:r>
          </a:p>
        </p:txBody>
      </p:sp>
      <p:graphicFrame>
        <p:nvGraphicFramePr>
          <p:cNvPr id="86" name="Table 85">
            <a:extLst>
              <a:ext uri="{FF2B5EF4-FFF2-40B4-BE49-F238E27FC236}">
                <a16:creationId xmlns:a16="http://schemas.microsoft.com/office/drawing/2014/main" id="{0FC06A5B-DEC9-4FC8-B6B0-ABEC97DA4F15}"/>
              </a:ext>
            </a:extLst>
          </p:cNvPr>
          <p:cNvGraphicFramePr>
            <a:graphicFrameLocks noGrp="1"/>
          </p:cNvGraphicFramePr>
          <p:nvPr/>
        </p:nvGraphicFramePr>
        <p:xfrm>
          <a:off x="1058869" y="5134387"/>
          <a:ext cx="10455442" cy="73660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11672">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87" name="TextBox 86">
            <a:extLst>
              <a:ext uri="{FF2B5EF4-FFF2-40B4-BE49-F238E27FC236}">
                <a16:creationId xmlns:a16="http://schemas.microsoft.com/office/drawing/2014/main" id="{330F3658-2EC4-4B73-B476-E9C8664E6EE6}"/>
              </a:ext>
            </a:extLst>
          </p:cNvPr>
          <p:cNvSpPr txBox="1"/>
          <p:nvPr/>
        </p:nvSpPr>
        <p:spPr>
          <a:xfrm>
            <a:off x="5557087" y="1414197"/>
            <a:ext cx="1294572" cy="369332"/>
          </a:xfrm>
          <a:prstGeom prst="rect">
            <a:avLst/>
          </a:prstGeom>
          <a:noFill/>
        </p:spPr>
        <p:txBody>
          <a:bodyPr wrap="square" rtlCol="0">
            <a:spAutoFit/>
          </a:bodyPr>
          <a:lstStyle/>
          <a:p>
            <a:r>
              <a:rPr lang="en-US" dirty="0"/>
              <a:t>weight = 2</a:t>
            </a:r>
          </a:p>
        </p:txBody>
      </p:sp>
      <p:grpSp>
        <p:nvGrpSpPr>
          <p:cNvPr id="89" name="Group 88">
            <a:extLst>
              <a:ext uri="{FF2B5EF4-FFF2-40B4-BE49-F238E27FC236}">
                <a16:creationId xmlns:a16="http://schemas.microsoft.com/office/drawing/2014/main" id="{D081CE45-1F72-42FB-A966-202DF6326C7F}"/>
              </a:ext>
            </a:extLst>
          </p:cNvPr>
          <p:cNvGrpSpPr/>
          <p:nvPr/>
        </p:nvGrpSpPr>
        <p:grpSpPr>
          <a:xfrm>
            <a:off x="5960628" y="2016593"/>
            <a:ext cx="255198" cy="261610"/>
            <a:chOff x="4033946" y="330026"/>
            <a:chExt cx="369435" cy="378718"/>
          </a:xfrm>
        </p:grpSpPr>
        <p:sp>
          <p:nvSpPr>
            <p:cNvPr id="91" name="Oval 90">
              <a:extLst>
                <a:ext uri="{FF2B5EF4-FFF2-40B4-BE49-F238E27FC236}">
                  <a16:creationId xmlns:a16="http://schemas.microsoft.com/office/drawing/2014/main" id="{99AC826E-151D-4843-AA3E-CE59B7413E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8737B251-A5A3-46C2-B428-68DE55562FE2}"/>
                </a:ext>
              </a:extLst>
            </p:cNvPr>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0" name="Rounded Rectangle 8">
            <a:extLst>
              <a:ext uri="{FF2B5EF4-FFF2-40B4-BE49-F238E27FC236}">
                <a16:creationId xmlns:a16="http://schemas.microsoft.com/office/drawing/2014/main" id="{846685DD-43A3-4B09-B84F-4E5A1F373538}"/>
              </a:ext>
            </a:extLst>
          </p:cNvPr>
          <p:cNvSpPr/>
          <p:nvPr/>
        </p:nvSpPr>
        <p:spPr>
          <a:xfrm>
            <a:off x="5778346" y="1824605"/>
            <a:ext cx="572504" cy="1181745"/>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E608E1E5-EFEF-429E-908A-C5BA8A062E57}"/>
              </a:ext>
            </a:extLst>
          </p:cNvPr>
          <p:cNvGrpSpPr/>
          <p:nvPr/>
        </p:nvGrpSpPr>
        <p:grpSpPr>
          <a:xfrm>
            <a:off x="5959473" y="2549655"/>
            <a:ext cx="255198" cy="261610"/>
            <a:chOff x="4033946" y="330026"/>
            <a:chExt cx="369435" cy="378718"/>
          </a:xfrm>
        </p:grpSpPr>
        <p:sp>
          <p:nvSpPr>
            <p:cNvPr id="94" name="Oval 93">
              <a:extLst>
                <a:ext uri="{FF2B5EF4-FFF2-40B4-BE49-F238E27FC236}">
                  <a16:creationId xmlns:a16="http://schemas.microsoft.com/office/drawing/2014/main" id="{B746806B-F079-4B0C-8315-EE6D142B4CD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BDAE691-1759-4236-A3C4-A4616A0F0894}"/>
                </a:ext>
              </a:extLst>
            </p:cNvPr>
            <p:cNvSpPr txBox="1"/>
            <p:nvPr/>
          </p:nvSpPr>
          <p:spPr>
            <a:xfrm>
              <a:off x="4033946" y="330026"/>
              <a:ext cx="369435" cy="378718"/>
            </a:xfrm>
            <a:prstGeom prst="rect">
              <a:avLst/>
            </a:prstGeom>
            <a:noFill/>
          </p:spPr>
          <p:txBody>
            <a:bodyPr wrap="square" rtlCol="0">
              <a:spAutoFit/>
            </a:bodyPr>
            <a:lstStyle/>
            <a:p>
              <a:r>
                <a:rPr lang="en-US" sz="1100" dirty="0"/>
                <a:t>7</a:t>
              </a:r>
            </a:p>
          </p:txBody>
        </p:sp>
      </p:grpSp>
      <p:cxnSp>
        <p:nvCxnSpPr>
          <p:cNvPr id="96" name="Straight Arrow Connector 95">
            <a:extLst>
              <a:ext uri="{FF2B5EF4-FFF2-40B4-BE49-F238E27FC236}">
                <a16:creationId xmlns:a16="http://schemas.microsoft.com/office/drawing/2014/main" id="{D7228C76-6754-4A86-AE88-32CF54EF273F}"/>
              </a:ext>
            </a:extLst>
          </p:cNvPr>
          <p:cNvCxnSpPr>
            <a:cxnSpLocks/>
            <a:stCxn id="95" idx="0"/>
            <a:endCxn id="92" idx="2"/>
          </p:cNvCxnSpPr>
          <p:nvPr/>
        </p:nvCxnSpPr>
        <p:spPr>
          <a:xfrm flipV="1">
            <a:off x="6087072" y="2278203"/>
            <a:ext cx="1155" cy="27145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9CA79542-91EF-4C98-83C6-BFCC4D6B7337}"/>
              </a:ext>
            </a:extLst>
          </p:cNvPr>
          <p:cNvGrpSpPr/>
          <p:nvPr/>
        </p:nvGrpSpPr>
        <p:grpSpPr>
          <a:xfrm>
            <a:off x="10791441" y="3068414"/>
            <a:ext cx="365312" cy="261610"/>
            <a:chOff x="4033946" y="330026"/>
            <a:chExt cx="528841" cy="378718"/>
          </a:xfrm>
        </p:grpSpPr>
        <p:sp>
          <p:nvSpPr>
            <p:cNvPr id="105" name="Oval 104">
              <a:extLst>
                <a:ext uri="{FF2B5EF4-FFF2-40B4-BE49-F238E27FC236}">
                  <a16:creationId xmlns:a16="http://schemas.microsoft.com/office/drawing/2014/main" id="{3A38EFDD-F06A-4C13-B102-FBC2D6645BC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09B8BE88-103D-4861-9A3D-B33E6582DB34}"/>
                </a:ext>
              </a:extLst>
            </p:cNvPr>
            <p:cNvSpPr txBox="1"/>
            <p:nvPr/>
          </p:nvSpPr>
          <p:spPr>
            <a:xfrm>
              <a:off x="4033946" y="330026"/>
              <a:ext cx="528841" cy="378718"/>
            </a:xfrm>
            <a:prstGeom prst="rect">
              <a:avLst/>
            </a:prstGeom>
            <a:noFill/>
          </p:spPr>
          <p:txBody>
            <a:bodyPr wrap="square" rtlCol="0">
              <a:spAutoFit/>
            </a:bodyPr>
            <a:lstStyle/>
            <a:p>
              <a:r>
                <a:rPr lang="en-US" sz="1100" dirty="0"/>
                <a:t>16</a:t>
              </a:r>
            </a:p>
          </p:txBody>
        </p:sp>
      </p:grpSp>
      <p:cxnSp>
        <p:nvCxnSpPr>
          <p:cNvPr id="107" name="Straight Arrow Connector 106">
            <a:extLst>
              <a:ext uri="{FF2B5EF4-FFF2-40B4-BE49-F238E27FC236}">
                <a16:creationId xmlns:a16="http://schemas.microsoft.com/office/drawing/2014/main" id="{66AD2F1D-6B8A-4C5B-A800-D7B271F0DD16}"/>
              </a:ext>
            </a:extLst>
          </p:cNvPr>
          <p:cNvCxnSpPr>
            <a:cxnSpLocks/>
            <a:stCxn id="106" idx="0"/>
            <a:endCxn id="58" idx="2"/>
          </p:cNvCxnSpPr>
          <p:nvPr/>
        </p:nvCxnSpPr>
        <p:spPr>
          <a:xfrm flipH="1" flipV="1">
            <a:off x="9862351" y="2747531"/>
            <a:ext cx="1111746" cy="3208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9" name="Table 108">
            <a:extLst>
              <a:ext uri="{FF2B5EF4-FFF2-40B4-BE49-F238E27FC236}">
                <a16:creationId xmlns:a16="http://schemas.microsoft.com/office/drawing/2014/main" id="{054CA159-80E9-4648-825F-69A35690D1BA}"/>
              </a:ext>
            </a:extLst>
          </p:cNvPr>
          <p:cNvGraphicFramePr>
            <a:graphicFrameLocks noGrp="1"/>
          </p:cNvGraphicFramePr>
          <p:nvPr>
            <p:extLst>
              <p:ext uri="{D42A27DB-BD31-4B8C-83A1-F6EECF244321}">
                <p14:modId xmlns:p14="http://schemas.microsoft.com/office/powerpoint/2010/main" val="1936914310"/>
              </p:ext>
            </p:extLst>
          </p:nvPr>
        </p:nvGraphicFramePr>
        <p:xfrm>
          <a:off x="1058869" y="5158373"/>
          <a:ext cx="10455442"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3" name="TextBox 2">
            <a:extLst>
              <a:ext uri="{FF2B5EF4-FFF2-40B4-BE49-F238E27FC236}">
                <a16:creationId xmlns:a16="http://schemas.microsoft.com/office/drawing/2014/main" id="{BC924A84-1337-9F4D-8A0A-E4C92EBAA7ED}"/>
              </a:ext>
            </a:extLst>
          </p:cNvPr>
          <p:cNvSpPr txBox="1"/>
          <p:nvPr/>
        </p:nvSpPr>
        <p:spPr>
          <a:xfrm>
            <a:off x="268099" y="6131251"/>
            <a:ext cx="1327608" cy="369332"/>
          </a:xfrm>
          <a:prstGeom prst="rect">
            <a:avLst/>
          </a:prstGeom>
          <a:noFill/>
        </p:spPr>
        <p:txBody>
          <a:bodyPr wrap="none" rtlCol="0">
            <a:spAutoFit/>
          </a:bodyPr>
          <a:lstStyle/>
          <a:p>
            <a:r>
              <a:rPr lang="en-US" dirty="0"/>
              <a:t>union(2, 16)</a:t>
            </a:r>
          </a:p>
        </p:txBody>
      </p:sp>
    </p:spTree>
    <p:extLst>
      <p:ext uri="{BB962C8B-B14F-4D97-AF65-F5344CB8AC3E}">
        <p14:creationId xmlns:p14="http://schemas.microsoft.com/office/powerpoint/2010/main" val="25779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8987-1EF3-44CE-880B-C1A3FB2D48A5}"/>
              </a:ext>
            </a:extLst>
          </p:cNvPr>
          <p:cNvSpPr>
            <a:spLocks noGrp="1"/>
          </p:cNvSpPr>
          <p:nvPr>
            <p:ph type="title"/>
          </p:nvPr>
        </p:nvSpPr>
        <p:spPr/>
        <p:txBody>
          <a:bodyPr/>
          <a:lstStyle/>
          <a:p>
            <a:r>
              <a:rPr lang="en-US" dirty="0"/>
              <a:t>Practice</a:t>
            </a:r>
          </a:p>
        </p:txBody>
      </p:sp>
      <p:sp>
        <p:nvSpPr>
          <p:cNvPr id="4" name="Footer Placeholder 3">
            <a:extLst>
              <a:ext uri="{FF2B5EF4-FFF2-40B4-BE49-F238E27FC236}">
                <a16:creationId xmlns:a16="http://schemas.microsoft.com/office/drawing/2014/main" id="{B5F6D9A8-5A08-4143-933A-CD36A4F6452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C3C969C-D545-4D86-81F0-D3BA5FDEC72A}"/>
              </a:ext>
            </a:extLst>
          </p:cNvPr>
          <p:cNvSpPr>
            <a:spLocks noGrp="1"/>
          </p:cNvSpPr>
          <p:nvPr>
            <p:ph type="sldNum" sz="quarter" idx="12"/>
          </p:nvPr>
        </p:nvSpPr>
        <p:spPr/>
        <p:txBody>
          <a:bodyPr/>
          <a:lstStyle/>
          <a:p>
            <a:fld id="{659665DE-58FC-41F4-AC58-2C90A5E00527}" type="slidenum">
              <a:rPr lang="en-US" smtClean="0"/>
              <a:t>8</a:t>
            </a:fld>
            <a:endParaRPr lang="en-US"/>
          </a:p>
        </p:txBody>
      </p:sp>
      <p:grpSp>
        <p:nvGrpSpPr>
          <p:cNvPr id="6" name="Group 5">
            <a:extLst>
              <a:ext uri="{FF2B5EF4-FFF2-40B4-BE49-F238E27FC236}">
                <a16:creationId xmlns:a16="http://schemas.microsoft.com/office/drawing/2014/main" id="{7D9C662B-04ED-47E4-B5B4-90772131BF8A}"/>
              </a:ext>
            </a:extLst>
          </p:cNvPr>
          <p:cNvGrpSpPr/>
          <p:nvPr/>
        </p:nvGrpSpPr>
        <p:grpSpPr>
          <a:xfrm>
            <a:off x="1555762" y="2016030"/>
            <a:ext cx="255198" cy="261610"/>
            <a:chOff x="4033946" y="330026"/>
            <a:chExt cx="369435" cy="378718"/>
          </a:xfrm>
        </p:grpSpPr>
        <p:sp>
          <p:nvSpPr>
            <p:cNvPr id="7" name="Oval 6">
              <a:extLst>
                <a:ext uri="{FF2B5EF4-FFF2-40B4-BE49-F238E27FC236}">
                  <a16:creationId xmlns:a16="http://schemas.microsoft.com/office/drawing/2014/main" id="{5E674273-2C67-4CC5-A9E3-B73994EE1A5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903EAC-2926-4EC5-8A4B-625B6E7C83ED}"/>
                </a:ext>
              </a:extLst>
            </p:cNvPr>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9" name="Rounded Rectangle 8">
            <a:extLst>
              <a:ext uri="{FF2B5EF4-FFF2-40B4-BE49-F238E27FC236}">
                <a16:creationId xmlns:a16="http://schemas.microsoft.com/office/drawing/2014/main" id="{888CE041-A03C-4BEC-8350-65467FE0885B}"/>
              </a:ext>
            </a:extLst>
          </p:cNvPr>
          <p:cNvSpPr/>
          <p:nvPr/>
        </p:nvSpPr>
        <p:spPr>
          <a:xfrm>
            <a:off x="698139" y="1893640"/>
            <a:ext cx="246128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D000036-7C3B-4554-970B-11FBB4791185}"/>
              </a:ext>
            </a:extLst>
          </p:cNvPr>
          <p:cNvGrpSpPr/>
          <p:nvPr/>
        </p:nvGrpSpPr>
        <p:grpSpPr>
          <a:xfrm>
            <a:off x="2067860" y="2539630"/>
            <a:ext cx="326307" cy="261611"/>
            <a:chOff x="4020857" y="315514"/>
            <a:chExt cx="472375" cy="378719"/>
          </a:xfrm>
        </p:grpSpPr>
        <p:sp>
          <p:nvSpPr>
            <p:cNvPr id="11" name="Oval 10">
              <a:extLst>
                <a:ext uri="{FF2B5EF4-FFF2-40B4-BE49-F238E27FC236}">
                  <a16:creationId xmlns:a16="http://schemas.microsoft.com/office/drawing/2014/main" id="{29339BE4-7533-4C43-BC78-9AD66DF2658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236018-C6AB-4F52-9F96-0AE1C0D6FCAE}"/>
                </a:ext>
              </a:extLst>
            </p:cNvPr>
            <p:cNvSpPr txBox="1"/>
            <p:nvPr/>
          </p:nvSpPr>
          <p:spPr>
            <a:xfrm>
              <a:off x="4020857" y="315514"/>
              <a:ext cx="472375" cy="378718"/>
            </a:xfrm>
            <a:prstGeom prst="rect">
              <a:avLst/>
            </a:prstGeom>
            <a:noFill/>
          </p:spPr>
          <p:txBody>
            <a:bodyPr wrap="square" rtlCol="0">
              <a:spAutoFit/>
            </a:bodyPr>
            <a:lstStyle/>
            <a:p>
              <a:r>
                <a:rPr lang="en-US" sz="1100" dirty="0"/>
                <a:t>0</a:t>
              </a:r>
            </a:p>
          </p:txBody>
        </p:sp>
      </p:grpSp>
      <p:cxnSp>
        <p:nvCxnSpPr>
          <p:cNvPr id="16" name="Straight Arrow Connector 15">
            <a:extLst>
              <a:ext uri="{FF2B5EF4-FFF2-40B4-BE49-F238E27FC236}">
                <a16:creationId xmlns:a16="http://schemas.microsoft.com/office/drawing/2014/main" id="{86A2A5CA-AC66-478C-A140-DC3CB703463B}"/>
              </a:ext>
            </a:extLst>
          </p:cNvPr>
          <p:cNvCxnSpPr>
            <a:cxnSpLocks/>
            <a:stCxn id="35" idx="0"/>
          </p:cNvCxnSpPr>
          <p:nvPr/>
        </p:nvCxnSpPr>
        <p:spPr>
          <a:xfrm flipV="1">
            <a:off x="2026464" y="2801240"/>
            <a:ext cx="184110"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40D6FA-F884-4DDC-9C7B-BCA18EF7E9E2}"/>
              </a:ext>
            </a:extLst>
          </p:cNvPr>
          <p:cNvCxnSpPr>
            <a:cxnSpLocks/>
            <a:stCxn id="12" idx="0"/>
            <a:endCxn id="8" idx="2"/>
          </p:cNvCxnSpPr>
          <p:nvPr/>
        </p:nvCxnSpPr>
        <p:spPr>
          <a:xfrm flipH="1" flipV="1">
            <a:off x="1683361" y="2277640"/>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318970B-A06F-41AC-908C-C1FCB7282DE8}"/>
              </a:ext>
            </a:extLst>
          </p:cNvPr>
          <p:cNvSpPr txBox="1"/>
          <p:nvPr/>
        </p:nvSpPr>
        <p:spPr>
          <a:xfrm>
            <a:off x="4090834" y="1475775"/>
            <a:ext cx="1249509" cy="369332"/>
          </a:xfrm>
          <a:prstGeom prst="rect">
            <a:avLst/>
          </a:prstGeom>
          <a:noFill/>
        </p:spPr>
        <p:txBody>
          <a:bodyPr wrap="square" rtlCol="0">
            <a:spAutoFit/>
          </a:bodyPr>
          <a:lstStyle/>
          <a:p>
            <a:r>
              <a:rPr lang="en-US" dirty="0"/>
              <a:t>weight = 1</a:t>
            </a:r>
          </a:p>
        </p:txBody>
      </p:sp>
      <p:cxnSp>
        <p:nvCxnSpPr>
          <p:cNvPr id="22" name="Straight Arrow Connector 21">
            <a:extLst>
              <a:ext uri="{FF2B5EF4-FFF2-40B4-BE49-F238E27FC236}">
                <a16:creationId xmlns:a16="http://schemas.microsoft.com/office/drawing/2014/main" id="{4FE136A6-DB54-4CDC-81EE-D1641E937AE4}"/>
              </a:ext>
            </a:extLst>
          </p:cNvPr>
          <p:cNvCxnSpPr>
            <a:cxnSpLocks/>
            <a:stCxn id="25" idx="0"/>
            <a:endCxn id="8" idx="2"/>
          </p:cNvCxnSpPr>
          <p:nvPr/>
        </p:nvCxnSpPr>
        <p:spPr>
          <a:xfrm flipV="1">
            <a:off x="1059502" y="2277640"/>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9C4BDF1-B28F-4A89-8BD8-E5007E9FBA1B}"/>
              </a:ext>
            </a:extLst>
          </p:cNvPr>
          <p:cNvGrpSpPr/>
          <p:nvPr/>
        </p:nvGrpSpPr>
        <p:grpSpPr>
          <a:xfrm>
            <a:off x="931903" y="2549655"/>
            <a:ext cx="255198" cy="261610"/>
            <a:chOff x="4033946" y="330026"/>
            <a:chExt cx="369435" cy="378718"/>
          </a:xfrm>
        </p:grpSpPr>
        <p:sp>
          <p:nvSpPr>
            <p:cNvPr id="24" name="Oval 23">
              <a:extLst>
                <a:ext uri="{FF2B5EF4-FFF2-40B4-BE49-F238E27FC236}">
                  <a16:creationId xmlns:a16="http://schemas.microsoft.com/office/drawing/2014/main" id="{5D04D999-B015-44E4-A61D-05599CB2E05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FB7E2B9-3744-4287-ACC1-CC728F9A1970}"/>
                </a:ext>
              </a:extLst>
            </p:cNvPr>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27" name="Group 26">
            <a:extLst>
              <a:ext uri="{FF2B5EF4-FFF2-40B4-BE49-F238E27FC236}">
                <a16:creationId xmlns:a16="http://schemas.microsoft.com/office/drawing/2014/main" id="{256567E6-AE02-403F-A3C0-91118DF29E85}"/>
              </a:ext>
            </a:extLst>
          </p:cNvPr>
          <p:cNvGrpSpPr/>
          <p:nvPr/>
        </p:nvGrpSpPr>
        <p:grpSpPr>
          <a:xfrm>
            <a:off x="2283361" y="3090476"/>
            <a:ext cx="348519" cy="261610"/>
            <a:chOff x="4033945" y="330026"/>
            <a:chExt cx="504530" cy="378718"/>
          </a:xfrm>
        </p:grpSpPr>
        <p:sp>
          <p:nvSpPr>
            <p:cNvPr id="28" name="Oval 27">
              <a:extLst>
                <a:ext uri="{FF2B5EF4-FFF2-40B4-BE49-F238E27FC236}">
                  <a16:creationId xmlns:a16="http://schemas.microsoft.com/office/drawing/2014/main" id="{39019CD1-AC10-442C-B928-E780DD32831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BA85121-CA33-4643-B74E-D00AECCDAC66}"/>
                </a:ext>
              </a:extLst>
            </p:cNvPr>
            <p:cNvSpPr txBox="1"/>
            <p:nvPr/>
          </p:nvSpPr>
          <p:spPr>
            <a:xfrm>
              <a:off x="4033945" y="330026"/>
              <a:ext cx="504530" cy="378718"/>
            </a:xfrm>
            <a:prstGeom prst="rect">
              <a:avLst/>
            </a:prstGeom>
            <a:noFill/>
          </p:spPr>
          <p:txBody>
            <a:bodyPr wrap="square" rtlCol="0">
              <a:spAutoFit/>
            </a:bodyPr>
            <a:lstStyle/>
            <a:p>
              <a:r>
                <a:rPr lang="en-US" sz="1100" dirty="0"/>
                <a:t>11</a:t>
              </a:r>
            </a:p>
          </p:txBody>
        </p:sp>
      </p:grpSp>
      <p:grpSp>
        <p:nvGrpSpPr>
          <p:cNvPr id="33" name="Group 32">
            <a:extLst>
              <a:ext uri="{FF2B5EF4-FFF2-40B4-BE49-F238E27FC236}">
                <a16:creationId xmlns:a16="http://schemas.microsoft.com/office/drawing/2014/main" id="{C80C546A-E4A7-402E-8F8C-3989BC20408D}"/>
              </a:ext>
            </a:extLst>
          </p:cNvPr>
          <p:cNvGrpSpPr/>
          <p:nvPr/>
        </p:nvGrpSpPr>
        <p:grpSpPr>
          <a:xfrm>
            <a:off x="1852204" y="3090476"/>
            <a:ext cx="348519" cy="261610"/>
            <a:chOff x="4033945" y="330026"/>
            <a:chExt cx="504530" cy="378718"/>
          </a:xfrm>
        </p:grpSpPr>
        <p:sp>
          <p:nvSpPr>
            <p:cNvPr id="34" name="Oval 33">
              <a:extLst>
                <a:ext uri="{FF2B5EF4-FFF2-40B4-BE49-F238E27FC236}">
                  <a16:creationId xmlns:a16="http://schemas.microsoft.com/office/drawing/2014/main" id="{35F1BD04-8FD2-4884-B2CE-6206B7E458A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A304E68-C66D-4890-93AD-E4DCD6EFAB3E}"/>
                </a:ext>
              </a:extLst>
            </p:cNvPr>
            <p:cNvSpPr txBox="1"/>
            <p:nvPr/>
          </p:nvSpPr>
          <p:spPr>
            <a:xfrm>
              <a:off x="4033945" y="330026"/>
              <a:ext cx="504530" cy="378718"/>
            </a:xfrm>
            <a:prstGeom prst="rect">
              <a:avLst/>
            </a:prstGeom>
            <a:noFill/>
          </p:spPr>
          <p:txBody>
            <a:bodyPr wrap="square" rtlCol="0">
              <a:spAutoFit/>
            </a:bodyPr>
            <a:lstStyle/>
            <a:p>
              <a:r>
                <a:rPr lang="en-US" sz="1100" dirty="0"/>
                <a:t>1</a:t>
              </a:r>
            </a:p>
          </p:txBody>
        </p:sp>
      </p:grpSp>
      <p:cxnSp>
        <p:nvCxnSpPr>
          <p:cNvPr id="38" name="Straight Arrow Connector 37">
            <a:extLst>
              <a:ext uri="{FF2B5EF4-FFF2-40B4-BE49-F238E27FC236}">
                <a16:creationId xmlns:a16="http://schemas.microsoft.com/office/drawing/2014/main" id="{B8E1989B-BA69-40B5-ABAE-DB7113087A2A}"/>
              </a:ext>
            </a:extLst>
          </p:cNvPr>
          <p:cNvCxnSpPr>
            <a:cxnSpLocks/>
            <a:stCxn id="29" idx="0"/>
          </p:cNvCxnSpPr>
          <p:nvPr/>
        </p:nvCxnSpPr>
        <p:spPr>
          <a:xfrm flipH="1" flipV="1">
            <a:off x="2210575" y="2801240"/>
            <a:ext cx="247046"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CA40146-9D41-43BB-83DB-B2ED1D16B58F}"/>
              </a:ext>
            </a:extLst>
          </p:cNvPr>
          <p:cNvGrpSpPr/>
          <p:nvPr/>
        </p:nvGrpSpPr>
        <p:grpSpPr>
          <a:xfrm>
            <a:off x="4312093" y="1886183"/>
            <a:ext cx="572504" cy="645587"/>
            <a:chOff x="4783136" y="4639107"/>
            <a:chExt cx="572504" cy="645587"/>
          </a:xfrm>
        </p:grpSpPr>
        <p:grpSp>
          <p:nvGrpSpPr>
            <p:cNvPr id="40" name="Group 39">
              <a:extLst>
                <a:ext uri="{FF2B5EF4-FFF2-40B4-BE49-F238E27FC236}">
                  <a16:creationId xmlns:a16="http://schemas.microsoft.com/office/drawing/2014/main" id="{1A4423DE-8F1A-467B-8B3B-D399DFB848D6}"/>
                </a:ext>
              </a:extLst>
            </p:cNvPr>
            <p:cNvGrpSpPr/>
            <p:nvPr/>
          </p:nvGrpSpPr>
          <p:grpSpPr>
            <a:xfrm>
              <a:off x="4965418" y="4831095"/>
              <a:ext cx="255198" cy="261610"/>
              <a:chOff x="4033946" y="330026"/>
              <a:chExt cx="369435" cy="378718"/>
            </a:xfrm>
          </p:grpSpPr>
          <p:sp>
            <p:nvSpPr>
              <p:cNvPr id="42" name="Oval 41">
                <a:extLst>
                  <a:ext uri="{FF2B5EF4-FFF2-40B4-BE49-F238E27FC236}">
                    <a16:creationId xmlns:a16="http://schemas.microsoft.com/office/drawing/2014/main" id="{003954C8-9A35-4DC8-B296-3A4B93C372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FC7689F-B6E3-4E88-A8A6-C4D84CD50182}"/>
                  </a:ext>
                </a:extLst>
              </p:cNvPr>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41" name="Rounded Rectangle 8">
              <a:extLst>
                <a:ext uri="{FF2B5EF4-FFF2-40B4-BE49-F238E27FC236}">
                  <a16:creationId xmlns:a16="http://schemas.microsoft.com/office/drawing/2014/main" id="{0F7B135C-74F6-4181-9A56-E0E268B8E484}"/>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4E65537-803D-4E55-B025-CFF37BE18034}"/>
              </a:ext>
            </a:extLst>
          </p:cNvPr>
          <p:cNvGrpSpPr/>
          <p:nvPr/>
        </p:nvGrpSpPr>
        <p:grpSpPr>
          <a:xfrm>
            <a:off x="2773624" y="3090476"/>
            <a:ext cx="255198" cy="261610"/>
            <a:chOff x="4033946" y="330026"/>
            <a:chExt cx="369435" cy="378718"/>
          </a:xfrm>
        </p:grpSpPr>
        <p:sp>
          <p:nvSpPr>
            <p:cNvPr id="46" name="Oval 45">
              <a:extLst>
                <a:ext uri="{FF2B5EF4-FFF2-40B4-BE49-F238E27FC236}">
                  <a16:creationId xmlns:a16="http://schemas.microsoft.com/office/drawing/2014/main" id="{B39EB34C-A1B7-4F5E-999C-0C94349BD10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FF98EDA-9D89-4443-8579-C65E6D3048E9}"/>
                </a:ext>
              </a:extLst>
            </p:cNvPr>
            <p:cNvSpPr txBox="1"/>
            <p:nvPr/>
          </p:nvSpPr>
          <p:spPr>
            <a:xfrm>
              <a:off x="4033946" y="330026"/>
              <a:ext cx="369435" cy="378718"/>
            </a:xfrm>
            <a:prstGeom prst="rect">
              <a:avLst/>
            </a:prstGeom>
            <a:noFill/>
          </p:spPr>
          <p:txBody>
            <a:bodyPr wrap="square" rtlCol="0">
              <a:spAutoFit/>
            </a:bodyPr>
            <a:lstStyle/>
            <a:p>
              <a:r>
                <a:rPr lang="en-US" sz="1100" dirty="0"/>
                <a:t>2</a:t>
              </a:r>
            </a:p>
          </p:txBody>
        </p:sp>
      </p:grpSp>
      <p:cxnSp>
        <p:nvCxnSpPr>
          <p:cNvPr id="51" name="Straight Arrow Connector 50">
            <a:extLst>
              <a:ext uri="{FF2B5EF4-FFF2-40B4-BE49-F238E27FC236}">
                <a16:creationId xmlns:a16="http://schemas.microsoft.com/office/drawing/2014/main" id="{0C28F3FA-4075-47B7-9E49-B3823E529666}"/>
              </a:ext>
            </a:extLst>
          </p:cNvPr>
          <p:cNvCxnSpPr>
            <a:cxnSpLocks/>
            <a:stCxn id="47" idx="0"/>
            <a:endCxn id="12" idx="2"/>
          </p:cNvCxnSpPr>
          <p:nvPr/>
        </p:nvCxnSpPr>
        <p:spPr>
          <a:xfrm flipH="1" flipV="1">
            <a:off x="2231014" y="2801240"/>
            <a:ext cx="670209" cy="2892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602BDE4-6506-4132-BF19-B3AADC88A7A5}"/>
              </a:ext>
            </a:extLst>
          </p:cNvPr>
          <p:cNvGrpSpPr/>
          <p:nvPr/>
        </p:nvGrpSpPr>
        <p:grpSpPr>
          <a:xfrm>
            <a:off x="9187097" y="1962321"/>
            <a:ext cx="388065" cy="261610"/>
            <a:chOff x="4033945" y="330026"/>
            <a:chExt cx="561779" cy="378718"/>
          </a:xfrm>
        </p:grpSpPr>
        <p:sp>
          <p:nvSpPr>
            <p:cNvPr id="53" name="Oval 52">
              <a:extLst>
                <a:ext uri="{FF2B5EF4-FFF2-40B4-BE49-F238E27FC236}">
                  <a16:creationId xmlns:a16="http://schemas.microsoft.com/office/drawing/2014/main" id="{33CBDD5D-BA56-45DE-B62A-11BDF247FDB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2F2DEEF4-174E-429D-A833-8EC3005F45A7}"/>
                </a:ext>
              </a:extLst>
            </p:cNvPr>
            <p:cNvSpPr txBox="1"/>
            <p:nvPr/>
          </p:nvSpPr>
          <p:spPr>
            <a:xfrm>
              <a:off x="4033945" y="330026"/>
              <a:ext cx="561779" cy="378718"/>
            </a:xfrm>
            <a:prstGeom prst="rect">
              <a:avLst/>
            </a:prstGeom>
            <a:noFill/>
          </p:spPr>
          <p:txBody>
            <a:bodyPr wrap="square" rtlCol="0">
              <a:spAutoFit/>
            </a:bodyPr>
            <a:lstStyle/>
            <a:p>
              <a:r>
                <a:rPr lang="en-US" sz="1100" dirty="0"/>
                <a:t>13</a:t>
              </a:r>
            </a:p>
          </p:txBody>
        </p:sp>
      </p:grpSp>
      <p:sp>
        <p:nvSpPr>
          <p:cNvPr id="55" name="Rounded Rectangle 8">
            <a:extLst>
              <a:ext uri="{FF2B5EF4-FFF2-40B4-BE49-F238E27FC236}">
                <a16:creationId xmlns:a16="http://schemas.microsoft.com/office/drawing/2014/main" id="{162956CD-8045-4B4A-8B83-F85E3C1AAEA5}"/>
              </a:ext>
            </a:extLst>
          </p:cNvPr>
          <p:cNvSpPr/>
          <p:nvPr/>
        </p:nvSpPr>
        <p:spPr>
          <a:xfrm>
            <a:off x="8075774" y="1839931"/>
            <a:ext cx="3080979"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1F2BFE2B-8D5A-4C25-BE4C-368167736368}"/>
              </a:ext>
            </a:extLst>
          </p:cNvPr>
          <p:cNvGrpSpPr/>
          <p:nvPr/>
        </p:nvGrpSpPr>
        <p:grpSpPr>
          <a:xfrm>
            <a:off x="9699197" y="2485921"/>
            <a:ext cx="326307" cy="261611"/>
            <a:chOff x="4020857" y="315514"/>
            <a:chExt cx="472375" cy="378719"/>
          </a:xfrm>
        </p:grpSpPr>
        <p:sp>
          <p:nvSpPr>
            <p:cNvPr id="57" name="Oval 56">
              <a:extLst>
                <a:ext uri="{FF2B5EF4-FFF2-40B4-BE49-F238E27FC236}">
                  <a16:creationId xmlns:a16="http://schemas.microsoft.com/office/drawing/2014/main" id="{D5F163D4-C67A-492F-9482-5B4437C0812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CA8F613-69C1-40F2-B34D-4DB0C0E68CDD}"/>
                </a:ext>
              </a:extLst>
            </p:cNvPr>
            <p:cNvSpPr txBox="1"/>
            <p:nvPr/>
          </p:nvSpPr>
          <p:spPr>
            <a:xfrm>
              <a:off x="4020857" y="315514"/>
              <a:ext cx="472375" cy="378718"/>
            </a:xfrm>
            <a:prstGeom prst="rect">
              <a:avLst/>
            </a:prstGeom>
            <a:noFill/>
          </p:spPr>
          <p:txBody>
            <a:bodyPr wrap="square" rtlCol="0">
              <a:spAutoFit/>
            </a:bodyPr>
            <a:lstStyle/>
            <a:p>
              <a:r>
                <a:rPr lang="en-US" sz="1100" dirty="0"/>
                <a:t>12</a:t>
              </a:r>
            </a:p>
          </p:txBody>
        </p:sp>
      </p:grpSp>
      <p:cxnSp>
        <p:nvCxnSpPr>
          <p:cNvPr id="62" name="Straight Arrow Connector 61">
            <a:extLst>
              <a:ext uri="{FF2B5EF4-FFF2-40B4-BE49-F238E27FC236}">
                <a16:creationId xmlns:a16="http://schemas.microsoft.com/office/drawing/2014/main" id="{B9E13702-9F85-476D-8E50-DF67F4FAE8EB}"/>
              </a:ext>
            </a:extLst>
          </p:cNvPr>
          <p:cNvCxnSpPr>
            <a:cxnSpLocks/>
            <a:stCxn id="7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262D0D9-40F3-431F-9556-DA4C68E16AEC}"/>
              </a:ext>
            </a:extLst>
          </p:cNvPr>
          <p:cNvCxnSpPr>
            <a:cxnSpLocks/>
            <a:stCxn id="58" idx="0"/>
            <a:endCxn id="54"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9C65F5A-87F0-4245-9D73-EB1AC6D5343F}"/>
              </a:ext>
            </a:extLst>
          </p:cNvPr>
          <p:cNvSpPr txBox="1"/>
          <p:nvPr/>
        </p:nvSpPr>
        <p:spPr>
          <a:xfrm>
            <a:off x="8833934" y="1429075"/>
            <a:ext cx="1249509" cy="369332"/>
          </a:xfrm>
          <a:prstGeom prst="rect">
            <a:avLst/>
          </a:prstGeom>
          <a:noFill/>
        </p:spPr>
        <p:txBody>
          <a:bodyPr wrap="none" rtlCol="0">
            <a:spAutoFit/>
          </a:bodyPr>
          <a:lstStyle/>
          <a:p>
            <a:r>
              <a:rPr lang="en-US" dirty="0"/>
              <a:t>weight = 8</a:t>
            </a:r>
          </a:p>
        </p:txBody>
      </p:sp>
      <p:grpSp>
        <p:nvGrpSpPr>
          <p:cNvPr id="65" name="Group 64">
            <a:extLst>
              <a:ext uri="{FF2B5EF4-FFF2-40B4-BE49-F238E27FC236}">
                <a16:creationId xmlns:a16="http://schemas.microsoft.com/office/drawing/2014/main" id="{6373125A-95C8-41A1-BAFB-E60A9F548BA2}"/>
              </a:ext>
            </a:extLst>
          </p:cNvPr>
          <p:cNvGrpSpPr/>
          <p:nvPr/>
        </p:nvGrpSpPr>
        <p:grpSpPr>
          <a:xfrm>
            <a:off x="9131740" y="2527050"/>
            <a:ext cx="442986" cy="284215"/>
            <a:chOff x="3990770" y="340822"/>
            <a:chExt cx="641284" cy="411442"/>
          </a:xfrm>
        </p:grpSpPr>
        <p:sp>
          <p:nvSpPr>
            <p:cNvPr id="66" name="Oval 65">
              <a:extLst>
                <a:ext uri="{FF2B5EF4-FFF2-40B4-BE49-F238E27FC236}">
                  <a16:creationId xmlns:a16="http://schemas.microsoft.com/office/drawing/2014/main" id="{03CC05B5-E3E8-480B-8611-3E2077BCC68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E82551A5-8205-4855-B37C-FD91EB322ADE}"/>
                </a:ext>
              </a:extLst>
            </p:cNvPr>
            <p:cNvSpPr txBox="1"/>
            <p:nvPr/>
          </p:nvSpPr>
          <p:spPr>
            <a:xfrm>
              <a:off x="3990770" y="373546"/>
              <a:ext cx="641284" cy="378718"/>
            </a:xfrm>
            <a:prstGeom prst="rect">
              <a:avLst/>
            </a:prstGeom>
            <a:noFill/>
          </p:spPr>
          <p:txBody>
            <a:bodyPr wrap="square" rtlCol="0">
              <a:spAutoFit/>
            </a:bodyPr>
            <a:lstStyle/>
            <a:p>
              <a:r>
                <a:rPr lang="en-US" sz="1100" dirty="0"/>
                <a:t>10</a:t>
              </a:r>
            </a:p>
          </p:txBody>
        </p:sp>
      </p:grpSp>
      <p:cxnSp>
        <p:nvCxnSpPr>
          <p:cNvPr id="68" name="Straight Arrow Connector 67">
            <a:extLst>
              <a:ext uri="{FF2B5EF4-FFF2-40B4-BE49-F238E27FC236}">
                <a16:creationId xmlns:a16="http://schemas.microsoft.com/office/drawing/2014/main" id="{DC2886DD-C808-4CF1-A09A-8AAEC53D087A}"/>
              </a:ext>
            </a:extLst>
          </p:cNvPr>
          <p:cNvCxnSpPr>
            <a:cxnSpLocks/>
            <a:stCxn id="71" idx="0"/>
            <a:endCxn id="54"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471E9FA-0ED6-41DD-86BA-272DF59284EB}"/>
              </a:ext>
            </a:extLst>
          </p:cNvPr>
          <p:cNvGrpSpPr/>
          <p:nvPr/>
        </p:nvGrpSpPr>
        <p:grpSpPr>
          <a:xfrm>
            <a:off x="8563239" y="2495946"/>
            <a:ext cx="326306" cy="261610"/>
            <a:chOff x="4033946" y="330026"/>
            <a:chExt cx="472374" cy="378718"/>
          </a:xfrm>
        </p:grpSpPr>
        <p:sp>
          <p:nvSpPr>
            <p:cNvPr id="70" name="Oval 69">
              <a:extLst>
                <a:ext uri="{FF2B5EF4-FFF2-40B4-BE49-F238E27FC236}">
                  <a16:creationId xmlns:a16="http://schemas.microsoft.com/office/drawing/2014/main" id="{74D59523-7E4E-4442-88A9-E04F10DEC4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EACB755-4723-4C54-9653-CF301D8C44B2}"/>
                </a:ext>
              </a:extLst>
            </p:cNvPr>
            <p:cNvSpPr txBox="1"/>
            <p:nvPr/>
          </p:nvSpPr>
          <p:spPr>
            <a:xfrm>
              <a:off x="4033946" y="330026"/>
              <a:ext cx="472374" cy="378718"/>
            </a:xfrm>
            <a:prstGeom prst="rect">
              <a:avLst/>
            </a:prstGeom>
            <a:noFill/>
          </p:spPr>
          <p:txBody>
            <a:bodyPr wrap="square" rtlCol="0">
              <a:spAutoFit/>
            </a:bodyPr>
            <a:lstStyle/>
            <a:p>
              <a:r>
                <a:rPr lang="en-US" sz="1100" dirty="0"/>
                <a:t>9</a:t>
              </a:r>
            </a:p>
          </p:txBody>
        </p:sp>
      </p:grpSp>
      <p:grpSp>
        <p:nvGrpSpPr>
          <p:cNvPr id="73" name="Group 72">
            <a:extLst>
              <a:ext uri="{FF2B5EF4-FFF2-40B4-BE49-F238E27FC236}">
                <a16:creationId xmlns:a16="http://schemas.microsoft.com/office/drawing/2014/main" id="{65C0D3A4-B03F-4CB8-95C0-6FFC4FD525D1}"/>
              </a:ext>
            </a:extLst>
          </p:cNvPr>
          <p:cNvGrpSpPr/>
          <p:nvPr/>
        </p:nvGrpSpPr>
        <p:grpSpPr>
          <a:xfrm>
            <a:off x="9914698" y="3022781"/>
            <a:ext cx="348519" cy="261610"/>
            <a:chOff x="4033945" y="330026"/>
            <a:chExt cx="504530" cy="378718"/>
          </a:xfrm>
        </p:grpSpPr>
        <p:sp>
          <p:nvSpPr>
            <p:cNvPr id="74" name="Oval 73">
              <a:extLst>
                <a:ext uri="{FF2B5EF4-FFF2-40B4-BE49-F238E27FC236}">
                  <a16:creationId xmlns:a16="http://schemas.microsoft.com/office/drawing/2014/main" id="{A5C7B4C8-2A7E-4C38-BA7E-4C30CE9B1C9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35E8FE7F-FE38-4EA2-B4EF-D9BF1DF46B8F}"/>
                </a:ext>
              </a:extLst>
            </p:cNvPr>
            <p:cNvSpPr txBox="1"/>
            <p:nvPr/>
          </p:nvSpPr>
          <p:spPr>
            <a:xfrm>
              <a:off x="4033945" y="330026"/>
              <a:ext cx="504530" cy="378718"/>
            </a:xfrm>
            <a:prstGeom prst="rect">
              <a:avLst/>
            </a:prstGeom>
            <a:noFill/>
          </p:spPr>
          <p:txBody>
            <a:bodyPr wrap="square" rtlCol="0">
              <a:spAutoFit/>
            </a:bodyPr>
            <a:lstStyle/>
            <a:p>
              <a:r>
                <a:rPr lang="en-US" sz="1100" dirty="0"/>
                <a:t>14</a:t>
              </a:r>
            </a:p>
          </p:txBody>
        </p:sp>
      </p:grpSp>
      <p:grpSp>
        <p:nvGrpSpPr>
          <p:cNvPr id="76" name="Group 75">
            <a:extLst>
              <a:ext uri="{FF2B5EF4-FFF2-40B4-BE49-F238E27FC236}">
                <a16:creationId xmlns:a16="http://schemas.microsoft.com/office/drawing/2014/main" id="{C5E9DC00-909D-4CD9-9D82-8F441674C94A}"/>
              </a:ext>
            </a:extLst>
          </p:cNvPr>
          <p:cNvGrpSpPr/>
          <p:nvPr/>
        </p:nvGrpSpPr>
        <p:grpSpPr>
          <a:xfrm>
            <a:off x="9483541" y="3022781"/>
            <a:ext cx="348519" cy="261610"/>
            <a:chOff x="4033945" y="330026"/>
            <a:chExt cx="504530" cy="378718"/>
          </a:xfrm>
        </p:grpSpPr>
        <p:sp>
          <p:nvSpPr>
            <p:cNvPr id="77" name="Oval 76">
              <a:extLst>
                <a:ext uri="{FF2B5EF4-FFF2-40B4-BE49-F238E27FC236}">
                  <a16:creationId xmlns:a16="http://schemas.microsoft.com/office/drawing/2014/main" id="{0F9270BB-662A-48CA-9576-A43929F878D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DCE9FCA-ADE9-432E-AE33-6BF5E2D92338}"/>
                </a:ext>
              </a:extLst>
            </p:cNvPr>
            <p:cNvSpPr txBox="1"/>
            <p:nvPr/>
          </p:nvSpPr>
          <p:spPr>
            <a:xfrm>
              <a:off x="4033945" y="330026"/>
              <a:ext cx="504530" cy="378718"/>
            </a:xfrm>
            <a:prstGeom prst="rect">
              <a:avLst/>
            </a:prstGeom>
            <a:noFill/>
          </p:spPr>
          <p:txBody>
            <a:bodyPr wrap="square" rtlCol="0">
              <a:spAutoFit/>
            </a:bodyPr>
            <a:lstStyle/>
            <a:p>
              <a:r>
                <a:rPr lang="en-US" sz="1100" dirty="0"/>
                <a:t>15</a:t>
              </a:r>
            </a:p>
          </p:txBody>
        </p:sp>
      </p:grpSp>
      <p:cxnSp>
        <p:nvCxnSpPr>
          <p:cNvPr id="79" name="Straight Arrow Connector 78">
            <a:extLst>
              <a:ext uri="{FF2B5EF4-FFF2-40B4-BE49-F238E27FC236}">
                <a16:creationId xmlns:a16="http://schemas.microsoft.com/office/drawing/2014/main" id="{8B450F11-4488-41BC-BE3A-9BE05D270A34}"/>
              </a:ext>
            </a:extLst>
          </p:cNvPr>
          <p:cNvCxnSpPr>
            <a:cxnSpLocks/>
            <a:endCxn id="54" idx="2"/>
          </p:cNvCxnSpPr>
          <p:nvPr/>
        </p:nvCxnSpPr>
        <p:spPr>
          <a:xfrm flipV="1">
            <a:off x="9293542" y="2223931"/>
            <a:ext cx="87588" cy="27947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149F2E0-F7DE-404C-914F-B677D7529FE6}"/>
              </a:ext>
            </a:extLst>
          </p:cNvPr>
          <p:cNvCxnSpPr>
            <a:cxnSpLocks/>
            <a:stCxn id="75"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99F0BDC-16E1-4899-9706-3A47817AC4EB}"/>
              </a:ext>
            </a:extLst>
          </p:cNvPr>
          <p:cNvGrpSpPr/>
          <p:nvPr/>
        </p:nvGrpSpPr>
        <p:grpSpPr>
          <a:xfrm>
            <a:off x="10402807" y="3045850"/>
            <a:ext cx="365312" cy="261610"/>
            <a:chOff x="4033946" y="330026"/>
            <a:chExt cx="528841" cy="378718"/>
          </a:xfrm>
        </p:grpSpPr>
        <p:sp>
          <p:nvSpPr>
            <p:cNvPr id="82" name="Oval 81">
              <a:extLst>
                <a:ext uri="{FF2B5EF4-FFF2-40B4-BE49-F238E27FC236}">
                  <a16:creationId xmlns:a16="http://schemas.microsoft.com/office/drawing/2014/main" id="{B8CB37D0-D60F-4196-AA23-F8B33606E84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C68338A-0B0C-49FD-8A0B-574A3A9EBD92}"/>
                </a:ext>
              </a:extLst>
            </p:cNvPr>
            <p:cNvSpPr txBox="1"/>
            <p:nvPr/>
          </p:nvSpPr>
          <p:spPr>
            <a:xfrm>
              <a:off x="4033946" y="330026"/>
              <a:ext cx="528841" cy="378718"/>
            </a:xfrm>
            <a:prstGeom prst="rect">
              <a:avLst/>
            </a:prstGeom>
            <a:noFill/>
          </p:spPr>
          <p:txBody>
            <a:bodyPr wrap="square" rtlCol="0">
              <a:spAutoFit/>
            </a:bodyPr>
            <a:lstStyle/>
            <a:p>
              <a:r>
                <a:rPr lang="en-US" sz="1100" dirty="0"/>
                <a:t>8</a:t>
              </a:r>
            </a:p>
          </p:txBody>
        </p:sp>
      </p:grpSp>
      <p:cxnSp>
        <p:nvCxnSpPr>
          <p:cNvPr id="84" name="Straight Arrow Connector 83">
            <a:extLst>
              <a:ext uri="{FF2B5EF4-FFF2-40B4-BE49-F238E27FC236}">
                <a16:creationId xmlns:a16="http://schemas.microsoft.com/office/drawing/2014/main" id="{47584532-3D70-4E30-8169-BE585BE48C4A}"/>
              </a:ext>
            </a:extLst>
          </p:cNvPr>
          <p:cNvCxnSpPr>
            <a:cxnSpLocks/>
            <a:stCxn id="83" idx="0"/>
            <a:endCxn id="58" idx="2"/>
          </p:cNvCxnSpPr>
          <p:nvPr/>
        </p:nvCxnSpPr>
        <p:spPr>
          <a:xfrm flipH="1" flipV="1">
            <a:off x="9862351" y="2747531"/>
            <a:ext cx="723112" cy="2983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9495481-8344-46C6-91D9-9CCFB4792B72}"/>
              </a:ext>
            </a:extLst>
          </p:cNvPr>
          <p:cNvSpPr txBox="1"/>
          <p:nvPr/>
        </p:nvSpPr>
        <p:spPr>
          <a:xfrm>
            <a:off x="1442599" y="1433372"/>
            <a:ext cx="1249509" cy="369332"/>
          </a:xfrm>
          <a:prstGeom prst="rect">
            <a:avLst/>
          </a:prstGeom>
          <a:noFill/>
        </p:spPr>
        <p:txBody>
          <a:bodyPr wrap="none" rtlCol="0">
            <a:spAutoFit/>
          </a:bodyPr>
          <a:lstStyle/>
          <a:p>
            <a:r>
              <a:rPr lang="en-US" dirty="0"/>
              <a:t>weight = 6</a:t>
            </a:r>
          </a:p>
        </p:txBody>
      </p:sp>
      <p:graphicFrame>
        <p:nvGraphicFramePr>
          <p:cNvPr id="86" name="Table 85">
            <a:extLst>
              <a:ext uri="{FF2B5EF4-FFF2-40B4-BE49-F238E27FC236}">
                <a16:creationId xmlns:a16="http://schemas.microsoft.com/office/drawing/2014/main" id="{0FC06A5B-DEC9-4FC8-B6B0-ABEC97DA4F15}"/>
              </a:ext>
            </a:extLst>
          </p:cNvPr>
          <p:cNvGraphicFramePr>
            <a:graphicFrameLocks noGrp="1"/>
          </p:cNvGraphicFramePr>
          <p:nvPr/>
        </p:nvGraphicFramePr>
        <p:xfrm>
          <a:off x="1058869" y="5134387"/>
          <a:ext cx="10455442" cy="73660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11672">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87" name="TextBox 86">
            <a:extLst>
              <a:ext uri="{FF2B5EF4-FFF2-40B4-BE49-F238E27FC236}">
                <a16:creationId xmlns:a16="http://schemas.microsoft.com/office/drawing/2014/main" id="{330F3658-2EC4-4B73-B476-E9C8664E6EE6}"/>
              </a:ext>
            </a:extLst>
          </p:cNvPr>
          <p:cNvSpPr txBox="1"/>
          <p:nvPr/>
        </p:nvSpPr>
        <p:spPr>
          <a:xfrm>
            <a:off x="5557087" y="1414197"/>
            <a:ext cx="1294572" cy="369332"/>
          </a:xfrm>
          <a:prstGeom prst="rect">
            <a:avLst/>
          </a:prstGeom>
          <a:noFill/>
        </p:spPr>
        <p:txBody>
          <a:bodyPr wrap="square" rtlCol="0">
            <a:spAutoFit/>
          </a:bodyPr>
          <a:lstStyle/>
          <a:p>
            <a:r>
              <a:rPr lang="en-US" dirty="0"/>
              <a:t>weight = 2</a:t>
            </a:r>
          </a:p>
        </p:txBody>
      </p:sp>
      <p:grpSp>
        <p:nvGrpSpPr>
          <p:cNvPr id="89" name="Group 88">
            <a:extLst>
              <a:ext uri="{FF2B5EF4-FFF2-40B4-BE49-F238E27FC236}">
                <a16:creationId xmlns:a16="http://schemas.microsoft.com/office/drawing/2014/main" id="{D081CE45-1F72-42FB-A966-202DF6326C7F}"/>
              </a:ext>
            </a:extLst>
          </p:cNvPr>
          <p:cNvGrpSpPr/>
          <p:nvPr/>
        </p:nvGrpSpPr>
        <p:grpSpPr>
          <a:xfrm>
            <a:off x="5960628" y="2016593"/>
            <a:ext cx="255198" cy="261610"/>
            <a:chOff x="4033946" y="330026"/>
            <a:chExt cx="369435" cy="378718"/>
          </a:xfrm>
        </p:grpSpPr>
        <p:sp>
          <p:nvSpPr>
            <p:cNvPr id="91" name="Oval 90">
              <a:extLst>
                <a:ext uri="{FF2B5EF4-FFF2-40B4-BE49-F238E27FC236}">
                  <a16:creationId xmlns:a16="http://schemas.microsoft.com/office/drawing/2014/main" id="{99AC826E-151D-4843-AA3E-CE59B7413E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8737B251-A5A3-46C2-B428-68DE55562FE2}"/>
                </a:ext>
              </a:extLst>
            </p:cNvPr>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0" name="Rounded Rectangle 8">
            <a:extLst>
              <a:ext uri="{FF2B5EF4-FFF2-40B4-BE49-F238E27FC236}">
                <a16:creationId xmlns:a16="http://schemas.microsoft.com/office/drawing/2014/main" id="{846685DD-43A3-4B09-B84F-4E5A1F373538}"/>
              </a:ext>
            </a:extLst>
          </p:cNvPr>
          <p:cNvSpPr/>
          <p:nvPr/>
        </p:nvSpPr>
        <p:spPr>
          <a:xfrm>
            <a:off x="5778346" y="1824605"/>
            <a:ext cx="572504" cy="1181745"/>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E608E1E5-EFEF-429E-908A-C5BA8A062E57}"/>
              </a:ext>
            </a:extLst>
          </p:cNvPr>
          <p:cNvGrpSpPr/>
          <p:nvPr/>
        </p:nvGrpSpPr>
        <p:grpSpPr>
          <a:xfrm>
            <a:off x="5959473" y="2549655"/>
            <a:ext cx="255198" cy="261610"/>
            <a:chOff x="4033946" y="330026"/>
            <a:chExt cx="369435" cy="378718"/>
          </a:xfrm>
        </p:grpSpPr>
        <p:sp>
          <p:nvSpPr>
            <p:cNvPr id="94" name="Oval 93">
              <a:extLst>
                <a:ext uri="{FF2B5EF4-FFF2-40B4-BE49-F238E27FC236}">
                  <a16:creationId xmlns:a16="http://schemas.microsoft.com/office/drawing/2014/main" id="{B746806B-F079-4B0C-8315-EE6D142B4CD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BDAE691-1759-4236-A3C4-A4616A0F0894}"/>
                </a:ext>
              </a:extLst>
            </p:cNvPr>
            <p:cNvSpPr txBox="1"/>
            <p:nvPr/>
          </p:nvSpPr>
          <p:spPr>
            <a:xfrm>
              <a:off x="4033946" y="330026"/>
              <a:ext cx="369435" cy="378718"/>
            </a:xfrm>
            <a:prstGeom prst="rect">
              <a:avLst/>
            </a:prstGeom>
            <a:noFill/>
          </p:spPr>
          <p:txBody>
            <a:bodyPr wrap="square" rtlCol="0">
              <a:spAutoFit/>
            </a:bodyPr>
            <a:lstStyle/>
            <a:p>
              <a:r>
                <a:rPr lang="en-US" sz="1100" dirty="0"/>
                <a:t>7</a:t>
              </a:r>
            </a:p>
          </p:txBody>
        </p:sp>
      </p:grpSp>
      <p:cxnSp>
        <p:nvCxnSpPr>
          <p:cNvPr id="96" name="Straight Arrow Connector 95">
            <a:extLst>
              <a:ext uri="{FF2B5EF4-FFF2-40B4-BE49-F238E27FC236}">
                <a16:creationId xmlns:a16="http://schemas.microsoft.com/office/drawing/2014/main" id="{D7228C76-6754-4A86-AE88-32CF54EF273F}"/>
              </a:ext>
            </a:extLst>
          </p:cNvPr>
          <p:cNvCxnSpPr>
            <a:cxnSpLocks/>
            <a:stCxn id="95" idx="0"/>
            <a:endCxn id="92" idx="2"/>
          </p:cNvCxnSpPr>
          <p:nvPr/>
        </p:nvCxnSpPr>
        <p:spPr>
          <a:xfrm flipV="1">
            <a:off x="6087072" y="2278203"/>
            <a:ext cx="1155" cy="27145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9CA79542-91EF-4C98-83C6-BFCC4D6B7337}"/>
              </a:ext>
            </a:extLst>
          </p:cNvPr>
          <p:cNvGrpSpPr/>
          <p:nvPr/>
        </p:nvGrpSpPr>
        <p:grpSpPr>
          <a:xfrm>
            <a:off x="10791441" y="3068414"/>
            <a:ext cx="365312" cy="261610"/>
            <a:chOff x="4033946" y="330026"/>
            <a:chExt cx="528841" cy="378718"/>
          </a:xfrm>
        </p:grpSpPr>
        <p:sp>
          <p:nvSpPr>
            <p:cNvPr id="105" name="Oval 104">
              <a:extLst>
                <a:ext uri="{FF2B5EF4-FFF2-40B4-BE49-F238E27FC236}">
                  <a16:creationId xmlns:a16="http://schemas.microsoft.com/office/drawing/2014/main" id="{3A38EFDD-F06A-4C13-B102-FBC2D6645BC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09B8BE88-103D-4861-9A3D-B33E6582DB34}"/>
                </a:ext>
              </a:extLst>
            </p:cNvPr>
            <p:cNvSpPr txBox="1"/>
            <p:nvPr/>
          </p:nvSpPr>
          <p:spPr>
            <a:xfrm>
              <a:off x="4033946" y="330026"/>
              <a:ext cx="528841" cy="378718"/>
            </a:xfrm>
            <a:prstGeom prst="rect">
              <a:avLst/>
            </a:prstGeom>
            <a:noFill/>
          </p:spPr>
          <p:txBody>
            <a:bodyPr wrap="square" rtlCol="0">
              <a:spAutoFit/>
            </a:bodyPr>
            <a:lstStyle/>
            <a:p>
              <a:r>
                <a:rPr lang="en-US" sz="1100" dirty="0"/>
                <a:t>16</a:t>
              </a:r>
            </a:p>
          </p:txBody>
        </p:sp>
      </p:grpSp>
      <p:cxnSp>
        <p:nvCxnSpPr>
          <p:cNvPr id="107" name="Straight Arrow Connector 106">
            <a:extLst>
              <a:ext uri="{FF2B5EF4-FFF2-40B4-BE49-F238E27FC236}">
                <a16:creationId xmlns:a16="http://schemas.microsoft.com/office/drawing/2014/main" id="{66AD2F1D-6B8A-4C5B-A800-D7B271F0DD16}"/>
              </a:ext>
            </a:extLst>
          </p:cNvPr>
          <p:cNvCxnSpPr>
            <a:cxnSpLocks/>
            <a:stCxn id="106" idx="0"/>
            <a:endCxn id="58" idx="2"/>
          </p:cNvCxnSpPr>
          <p:nvPr/>
        </p:nvCxnSpPr>
        <p:spPr>
          <a:xfrm flipH="1" flipV="1">
            <a:off x="9862351" y="2747531"/>
            <a:ext cx="1111746" cy="3208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9" name="Table 108">
            <a:extLst>
              <a:ext uri="{FF2B5EF4-FFF2-40B4-BE49-F238E27FC236}">
                <a16:creationId xmlns:a16="http://schemas.microsoft.com/office/drawing/2014/main" id="{054CA159-80E9-4648-825F-69A35690D1BA}"/>
              </a:ext>
            </a:extLst>
          </p:cNvPr>
          <p:cNvGraphicFramePr>
            <a:graphicFrameLocks noGrp="1"/>
          </p:cNvGraphicFramePr>
          <p:nvPr>
            <p:extLst>
              <p:ext uri="{D42A27DB-BD31-4B8C-83A1-F6EECF244321}">
                <p14:modId xmlns:p14="http://schemas.microsoft.com/office/powerpoint/2010/main" val="1898278976"/>
              </p:ext>
            </p:extLst>
          </p:nvPr>
        </p:nvGraphicFramePr>
        <p:xfrm>
          <a:off x="1058869" y="5158373"/>
          <a:ext cx="10455442"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3" name="TextBox 2">
            <a:extLst>
              <a:ext uri="{FF2B5EF4-FFF2-40B4-BE49-F238E27FC236}">
                <a16:creationId xmlns:a16="http://schemas.microsoft.com/office/drawing/2014/main" id="{BC924A84-1337-9F4D-8A0A-E4C92EBAA7ED}"/>
              </a:ext>
            </a:extLst>
          </p:cNvPr>
          <p:cNvSpPr txBox="1"/>
          <p:nvPr/>
        </p:nvSpPr>
        <p:spPr>
          <a:xfrm>
            <a:off x="3485315" y="252660"/>
            <a:ext cx="3710055" cy="1200329"/>
          </a:xfrm>
          <a:prstGeom prst="rect">
            <a:avLst/>
          </a:prstGeom>
          <a:noFill/>
        </p:spPr>
        <p:txBody>
          <a:bodyPr wrap="none" rtlCol="0">
            <a:spAutoFit/>
          </a:bodyPr>
          <a:lstStyle/>
          <a:p>
            <a:r>
              <a:rPr lang="en-US" dirty="0"/>
              <a:t>union(2, 16)</a:t>
            </a:r>
          </a:p>
          <a:p>
            <a:r>
              <a:rPr lang="en-US" dirty="0"/>
              <a:t>   </a:t>
            </a:r>
            <a:r>
              <a:rPr lang="en-US" dirty="0" err="1"/>
              <a:t>findSet</a:t>
            </a:r>
            <a:r>
              <a:rPr lang="en-US" dirty="0"/>
              <a:t>(2) with path compression</a:t>
            </a:r>
          </a:p>
          <a:p>
            <a:r>
              <a:rPr lang="en-US" dirty="0"/>
              <a:t>   </a:t>
            </a:r>
            <a:r>
              <a:rPr lang="en-US" dirty="0" err="1"/>
              <a:t>findSet</a:t>
            </a:r>
            <a:r>
              <a:rPr lang="en-US" dirty="0"/>
              <a:t>(16) with path compression</a:t>
            </a:r>
          </a:p>
          <a:p>
            <a:r>
              <a:rPr lang="en-US" dirty="0"/>
              <a:t>   union(3,13) by weight</a:t>
            </a:r>
          </a:p>
        </p:txBody>
      </p:sp>
      <p:cxnSp>
        <p:nvCxnSpPr>
          <p:cNvPr id="14" name="Curved Connector 13">
            <a:extLst>
              <a:ext uri="{FF2B5EF4-FFF2-40B4-BE49-F238E27FC236}">
                <a16:creationId xmlns:a16="http://schemas.microsoft.com/office/drawing/2014/main" id="{F708B247-F2F3-1B40-8169-5C4594FD7DFE}"/>
              </a:ext>
            </a:extLst>
          </p:cNvPr>
          <p:cNvCxnSpPr>
            <a:cxnSpLocks/>
            <a:stCxn id="8" idx="0"/>
            <a:endCxn id="54" idx="2"/>
          </p:cNvCxnSpPr>
          <p:nvPr/>
        </p:nvCxnSpPr>
        <p:spPr>
          <a:xfrm rot="16200000" flipH="1">
            <a:off x="5428294" y="-1728904"/>
            <a:ext cx="207901" cy="7697769"/>
          </a:xfrm>
          <a:prstGeom prst="curvedConnector5">
            <a:avLst>
              <a:gd name="adj1" fmla="val -109956"/>
              <a:gd name="adj2" fmla="val 49568"/>
              <a:gd name="adj3" fmla="val 209956"/>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7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D44F-FE12-6B42-AF1F-154B703DB159}"/>
              </a:ext>
            </a:extLst>
          </p:cNvPr>
          <p:cNvSpPr>
            <a:spLocks noGrp="1"/>
          </p:cNvSpPr>
          <p:nvPr>
            <p:ph type="title"/>
          </p:nvPr>
        </p:nvSpPr>
        <p:spPr/>
        <p:txBody>
          <a:bodyPr/>
          <a:lstStyle/>
          <a:p>
            <a:r>
              <a:rPr lang="en-US" dirty="0"/>
              <a:t>Using Arrays for WQU+PC</a:t>
            </a:r>
          </a:p>
        </p:txBody>
      </p:sp>
      <p:sp>
        <p:nvSpPr>
          <p:cNvPr id="3" name="Content Placeholder 2">
            <a:extLst>
              <a:ext uri="{FF2B5EF4-FFF2-40B4-BE49-F238E27FC236}">
                <a16:creationId xmlns:a16="http://schemas.microsoft.com/office/drawing/2014/main" id="{2E5064BC-ADF6-2747-8DFD-414A00E963D1}"/>
              </a:ext>
            </a:extLst>
          </p:cNvPr>
          <p:cNvSpPr>
            <a:spLocks noGrp="1"/>
          </p:cNvSpPr>
          <p:nvPr>
            <p:ph idx="1"/>
          </p:nvPr>
        </p:nvSpPr>
        <p:spPr/>
        <p:txBody>
          <a:bodyPr/>
          <a:lstStyle/>
          <a:p>
            <a:r>
              <a:rPr lang="en-US" dirty="0"/>
              <a:t>Same asymptotic runtime as using tree nodes, but check out all these other benefits:</a:t>
            </a:r>
          </a:p>
          <a:p>
            <a:pPr lvl="1"/>
            <a:r>
              <a:rPr lang="en-US" dirty="0"/>
              <a:t>More compact in memory</a:t>
            </a:r>
          </a:p>
          <a:p>
            <a:pPr lvl="1"/>
            <a:r>
              <a:rPr lang="en-US" dirty="0"/>
              <a:t>Better spatial locality, leading to better constant factors from cache usage</a:t>
            </a:r>
          </a:p>
          <a:p>
            <a:pPr lvl="1"/>
            <a:r>
              <a:rPr lang="en-US" dirty="0"/>
              <a:t>Simplify the implementation!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DE160A5-56B9-4042-AEA2-E31A00F45204}"/>
                  </a:ext>
                </a:extLst>
              </p:cNvPr>
              <p:cNvGraphicFramePr>
                <a:graphicFrameLocks noGrp="1"/>
              </p:cNvGraphicFramePr>
              <p:nvPr/>
            </p:nvGraphicFramePr>
            <p:xfrm>
              <a:off x="175098" y="4259663"/>
              <a:ext cx="11809376" cy="1917300"/>
            </p:xfrm>
            <a:graphic>
              <a:graphicData uri="http://schemas.openxmlformats.org/drawingml/2006/table">
                <a:tbl>
                  <a:tblPr firstRow="1" bandRow="1">
                    <a:tableStyleId>{5C22544A-7EE6-4342-B048-85BDC9FD1C3A}</a:tableStyleId>
                  </a:tblPr>
                  <a:tblGrid>
                    <a:gridCol w="1848255">
                      <a:extLst>
                        <a:ext uri="{9D8B030D-6E8A-4147-A177-3AD203B41FA5}">
                          <a16:colId xmlns:a16="http://schemas.microsoft.com/office/drawing/2014/main" val="3828787023"/>
                        </a:ext>
                      </a:extLst>
                    </a:gridCol>
                    <a:gridCol w="1063726">
                      <a:extLst>
                        <a:ext uri="{9D8B030D-6E8A-4147-A177-3AD203B41FA5}">
                          <a16:colId xmlns:a16="http://schemas.microsoft.com/office/drawing/2014/main" val="482958947"/>
                        </a:ext>
                      </a:extLst>
                    </a:gridCol>
                    <a:gridCol w="1373798">
                      <a:extLst>
                        <a:ext uri="{9D8B030D-6E8A-4147-A177-3AD203B41FA5}">
                          <a16:colId xmlns:a16="http://schemas.microsoft.com/office/drawing/2014/main" val="3838617935"/>
                        </a:ext>
                      </a:extLst>
                    </a:gridCol>
                    <a:gridCol w="1385540">
                      <a:extLst>
                        <a:ext uri="{9D8B030D-6E8A-4147-A177-3AD203B41FA5}">
                          <a16:colId xmlns:a16="http://schemas.microsoft.com/office/drawing/2014/main" val="1443450752"/>
                        </a:ext>
                      </a:extLst>
                    </a:gridCol>
                    <a:gridCol w="2046019">
                      <a:extLst>
                        <a:ext uri="{9D8B030D-6E8A-4147-A177-3AD203B41FA5}">
                          <a16:colId xmlns:a16="http://schemas.microsoft.com/office/drawing/2014/main" val="4159570631"/>
                        </a:ext>
                      </a:extLst>
                    </a:gridCol>
                    <a:gridCol w="2204875">
                      <a:extLst>
                        <a:ext uri="{9D8B030D-6E8A-4147-A177-3AD203B41FA5}">
                          <a16:colId xmlns:a16="http://schemas.microsoft.com/office/drawing/2014/main" val="1509092"/>
                        </a:ext>
                      </a:extLst>
                    </a:gridCol>
                    <a:gridCol w="1887163">
                      <a:extLst>
                        <a:ext uri="{9D8B030D-6E8A-4147-A177-3AD203B41FA5}">
                          <a16:colId xmlns:a16="http://schemas.microsoft.com/office/drawing/2014/main" val="1606541263"/>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tc>
                      <a:txBody>
                        <a:bodyPr/>
                        <a:lstStyle/>
                        <a:p>
                          <a:pPr algn="ctr"/>
                          <a:r>
                            <a:rPr lang="en-US" sz="1400" dirty="0" err="1"/>
                            <a:t>ArrayWQU+PC</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381907067"/>
                      </a:ext>
                    </a:extLst>
                  </a:tr>
                </a:tbl>
              </a:graphicData>
            </a:graphic>
          </p:graphicFrame>
        </mc:Choice>
        <mc:Fallback xmlns="">
          <p:graphicFrame>
            <p:nvGraphicFramePr>
              <p:cNvPr id="4" name="Table 3">
                <a:extLst>
                  <a:ext uri="{FF2B5EF4-FFF2-40B4-BE49-F238E27FC236}">
                    <a16:creationId xmlns:a16="http://schemas.microsoft.com/office/drawing/2014/main" id="{8DE160A5-56B9-4042-AEA2-E31A00F45204}"/>
                  </a:ext>
                </a:extLst>
              </p:cNvPr>
              <p:cNvGraphicFramePr>
                <a:graphicFrameLocks noGrp="1"/>
              </p:cNvGraphicFramePr>
              <p:nvPr>
                <p:extLst>
                  <p:ext uri="{D42A27DB-BD31-4B8C-83A1-F6EECF244321}">
                    <p14:modId xmlns:p14="http://schemas.microsoft.com/office/powerpoint/2010/main" val="2997836953"/>
                  </p:ext>
                </p:extLst>
              </p:nvPr>
            </p:nvGraphicFramePr>
            <p:xfrm>
              <a:off x="175098" y="4259663"/>
              <a:ext cx="11809376" cy="1917300"/>
            </p:xfrm>
            <a:graphic>
              <a:graphicData uri="http://schemas.openxmlformats.org/drawingml/2006/table">
                <a:tbl>
                  <a:tblPr firstRow="1" bandRow="1">
                    <a:tableStyleId>{5C22544A-7EE6-4342-B048-85BDC9FD1C3A}</a:tableStyleId>
                  </a:tblPr>
                  <a:tblGrid>
                    <a:gridCol w="1848255">
                      <a:extLst>
                        <a:ext uri="{9D8B030D-6E8A-4147-A177-3AD203B41FA5}">
                          <a16:colId xmlns:a16="http://schemas.microsoft.com/office/drawing/2014/main" val="3828787023"/>
                        </a:ext>
                      </a:extLst>
                    </a:gridCol>
                    <a:gridCol w="1063726">
                      <a:extLst>
                        <a:ext uri="{9D8B030D-6E8A-4147-A177-3AD203B41FA5}">
                          <a16:colId xmlns:a16="http://schemas.microsoft.com/office/drawing/2014/main" val="482958947"/>
                        </a:ext>
                      </a:extLst>
                    </a:gridCol>
                    <a:gridCol w="1373798">
                      <a:extLst>
                        <a:ext uri="{9D8B030D-6E8A-4147-A177-3AD203B41FA5}">
                          <a16:colId xmlns:a16="http://schemas.microsoft.com/office/drawing/2014/main" val="3838617935"/>
                        </a:ext>
                      </a:extLst>
                    </a:gridCol>
                    <a:gridCol w="1385540">
                      <a:extLst>
                        <a:ext uri="{9D8B030D-6E8A-4147-A177-3AD203B41FA5}">
                          <a16:colId xmlns:a16="http://schemas.microsoft.com/office/drawing/2014/main" val="1443450752"/>
                        </a:ext>
                      </a:extLst>
                    </a:gridCol>
                    <a:gridCol w="2046019">
                      <a:extLst>
                        <a:ext uri="{9D8B030D-6E8A-4147-A177-3AD203B41FA5}">
                          <a16:colId xmlns:a16="http://schemas.microsoft.com/office/drawing/2014/main" val="4159570631"/>
                        </a:ext>
                      </a:extLst>
                    </a:gridCol>
                    <a:gridCol w="2204875">
                      <a:extLst>
                        <a:ext uri="{9D8B030D-6E8A-4147-A177-3AD203B41FA5}">
                          <a16:colId xmlns:a16="http://schemas.microsoft.com/office/drawing/2014/main" val="1509092"/>
                        </a:ext>
                      </a:extLst>
                    </a:gridCol>
                    <a:gridCol w="1887163">
                      <a:extLst>
                        <a:ext uri="{9D8B030D-6E8A-4147-A177-3AD203B41FA5}">
                          <a16:colId xmlns:a16="http://schemas.microsoft.com/office/drawing/2014/main" val="1606541263"/>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tc>
                      <a:txBody>
                        <a:bodyPr/>
                        <a:lstStyle/>
                        <a:p>
                          <a:pPr algn="ctr"/>
                          <a:r>
                            <a:rPr lang="en-US" sz="1400" dirty="0" err="1"/>
                            <a:t>ArrayWQU+PC</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75000" t="-107143" r="-836905" b="-342857"/>
                          </a:stretch>
                        </a:blipFill>
                      </a:tcPr>
                    </a:tc>
                    <a:tc>
                      <a:txBody>
                        <a:bodyPr/>
                        <a:lstStyle/>
                        <a:p>
                          <a:endParaRPr lang="en-US"/>
                        </a:p>
                      </a:txBody>
                      <a:tcPr>
                        <a:blipFill>
                          <a:blip r:embed="rId3"/>
                          <a:stretch>
                            <a:fillRect l="-213889" t="-107143" r="-550926" b="-342857"/>
                          </a:stretch>
                        </a:blipFill>
                      </a:tcPr>
                    </a:tc>
                    <a:tc>
                      <a:txBody>
                        <a:bodyPr/>
                        <a:lstStyle/>
                        <a:p>
                          <a:endParaRPr lang="en-US"/>
                        </a:p>
                      </a:txBody>
                      <a:tcPr>
                        <a:blipFill>
                          <a:blip r:embed="rId3"/>
                          <a:stretch>
                            <a:fillRect l="-311009" t="-107143" r="-445872" b="-342857"/>
                          </a:stretch>
                        </a:blipFill>
                      </a:tcPr>
                    </a:tc>
                    <a:tc>
                      <a:txBody>
                        <a:bodyPr/>
                        <a:lstStyle/>
                        <a:p>
                          <a:endParaRPr lang="en-US"/>
                        </a:p>
                      </a:txBody>
                      <a:tcPr>
                        <a:blipFill>
                          <a:blip r:embed="rId3"/>
                          <a:stretch>
                            <a:fillRect l="-278261" t="-107143" r="-201863" b="-342857"/>
                          </a:stretch>
                        </a:blipFill>
                      </a:tcPr>
                    </a:tc>
                    <a:tc>
                      <a:txBody>
                        <a:bodyPr/>
                        <a:lstStyle/>
                        <a:p>
                          <a:endParaRPr lang="en-US"/>
                        </a:p>
                      </a:txBody>
                      <a:tcPr>
                        <a:blipFill>
                          <a:blip r:embed="rId3"/>
                          <a:stretch>
                            <a:fillRect l="-350000" t="-107143" r="-86782" b="-342857"/>
                          </a:stretch>
                        </a:blipFill>
                      </a:tcPr>
                    </a:tc>
                    <a:tc>
                      <a:txBody>
                        <a:bodyPr/>
                        <a:lstStyle/>
                        <a:p>
                          <a:endParaRPr lang="en-US"/>
                        </a:p>
                      </a:txBody>
                      <a:tcPr>
                        <a:blipFill>
                          <a:blip r:embed="rId3"/>
                          <a:stretch>
                            <a:fillRect l="-525503" t="-107143" r="-1342" b="-342857"/>
                          </a:stretch>
                        </a:blipFill>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75000" t="-200000" r="-836905" b="-231034"/>
                          </a:stretch>
                        </a:blipFill>
                      </a:tcPr>
                    </a:tc>
                    <a:tc>
                      <a:txBody>
                        <a:bodyPr/>
                        <a:lstStyle/>
                        <a:p>
                          <a:endParaRPr lang="en-US"/>
                        </a:p>
                      </a:txBody>
                      <a:tcPr>
                        <a:blipFill>
                          <a:blip r:embed="rId3"/>
                          <a:stretch>
                            <a:fillRect l="-213889" t="-200000" r="-550926" b="-231034"/>
                          </a:stretch>
                        </a:blipFill>
                      </a:tcPr>
                    </a:tc>
                    <a:tc>
                      <a:txBody>
                        <a:bodyPr/>
                        <a:lstStyle/>
                        <a:p>
                          <a:endParaRPr lang="en-US"/>
                        </a:p>
                      </a:txBody>
                      <a:tcPr>
                        <a:blipFill>
                          <a:blip r:embed="rId3"/>
                          <a:stretch>
                            <a:fillRect l="-311009" t="-200000" r="-445872" b="-231034"/>
                          </a:stretch>
                        </a:blipFill>
                      </a:tcPr>
                    </a:tc>
                    <a:tc>
                      <a:txBody>
                        <a:bodyPr/>
                        <a:lstStyle/>
                        <a:p>
                          <a:endParaRPr lang="en-US"/>
                        </a:p>
                      </a:txBody>
                      <a:tcPr>
                        <a:blipFill>
                          <a:blip r:embed="rId3"/>
                          <a:stretch>
                            <a:fillRect l="-278261" t="-200000" r="-201863" b="-231034"/>
                          </a:stretch>
                        </a:blipFill>
                      </a:tcPr>
                    </a:tc>
                    <a:tc>
                      <a:txBody>
                        <a:bodyPr/>
                        <a:lstStyle/>
                        <a:p>
                          <a:endParaRPr lang="en-US"/>
                        </a:p>
                      </a:txBody>
                      <a:tcPr>
                        <a:blipFill>
                          <a:blip r:embed="rId3"/>
                          <a:stretch>
                            <a:fillRect l="-350000" t="-200000" r="-86782" b="-231034"/>
                          </a:stretch>
                        </a:blipFill>
                      </a:tcPr>
                    </a:tc>
                    <a:tc>
                      <a:txBody>
                        <a:bodyPr/>
                        <a:lstStyle/>
                        <a:p>
                          <a:endParaRPr lang="en-US"/>
                        </a:p>
                      </a:txBody>
                      <a:tcPr>
                        <a:blipFill>
                          <a:blip r:embed="rId3"/>
                          <a:stretch>
                            <a:fillRect l="-525503" t="-200000" r="-1342" b="-231034"/>
                          </a:stretch>
                        </a:blipFill>
                      </a:tcPr>
                    </a:tc>
                    <a:extLst>
                      <a:ext uri="{0D108BD9-81ED-4DB2-BD59-A6C34878D82A}">
                        <a16:rowId xmlns:a16="http://schemas.microsoft.com/office/drawing/2014/main" val="251894081"/>
                      </a:ext>
                    </a:extLst>
                  </a:tr>
                  <a:tr h="47244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endParaRPr lang="en-US"/>
                        </a:p>
                      </a:txBody>
                      <a:tcPr anchor="ctr">
                        <a:blipFill>
                          <a:blip r:embed="rId3"/>
                          <a:stretch>
                            <a:fillRect l="-175000" t="-235135" r="-836905" b="-81081"/>
                          </a:stretch>
                        </a:blipFill>
                      </a:tcPr>
                    </a:tc>
                    <a:tc>
                      <a:txBody>
                        <a:bodyPr/>
                        <a:lstStyle/>
                        <a:p>
                          <a:endParaRPr lang="en-US"/>
                        </a:p>
                      </a:txBody>
                      <a:tcPr anchor="ctr">
                        <a:blipFill>
                          <a:blip r:embed="rId3"/>
                          <a:stretch>
                            <a:fillRect l="-213889" t="-235135" r="-550926" b="-81081"/>
                          </a:stretch>
                        </a:blipFill>
                      </a:tcPr>
                    </a:tc>
                    <a:tc>
                      <a:txBody>
                        <a:bodyPr/>
                        <a:lstStyle/>
                        <a:p>
                          <a:endParaRPr lang="en-US"/>
                        </a:p>
                      </a:txBody>
                      <a:tcPr anchor="ctr">
                        <a:blipFill>
                          <a:blip r:embed="rId3"/>
                          <a:stretch>
                            <a:fillRect l="-311009" t="-235135" r="-445872" b="-81081"/>
                          </a:stretch>
                        </a:blipFill>
                      </a:tcPr>
                    </a:tc>
                    <a:tc>
                      <a:txBody>
                        <a:bodyPr/>
                        <a:lstStyle/>
                        <a:p>
                          <a:endParaRPr lang="en-US"/>
                        </a:p>
                      </a:txBody>
                      <a:tcPr anchor="ctr">
                        <a:blipFill>
                          <a:blip r:embed="rId3"/>
                          <a:stretch>
                            <a:fillRect l="-278261" t="-235135" r="-201863" b="-81081"/>
                          </a:stretch>
                        </a:blipFill>
                      </a:tcPr>
                    </a:tc>
                    <a:tc>
                      <a:txBody>
                        <a:bodyPr/>
                        <a:lstStyle/>
                        <a:p>
                          <a:endParaRPr lang="en-US"/>
                        </a:p>
                      </a:txBody>
                      <a:tcPr anchor="ctr">
                        <a:blipFill>
                          <a:blip r:embed="rId3"/>
                          <a:stretch>
                            <a:fillRect l="-350000" t="-235135" r="-86782" b="-81081"/>
                          </a:stretch>
                        </a:blipFill>
                      </a:tcPr>
                    </a:tc>
                    <a:tc>
                      <a:txBody>
                        <a:bodyPr/>
                        <a:lstStyle/>
                        <a:p>
                          <a:endParaRPr lang="en-US"/>
                        </a:p>
                      </a:txBody>
                      <a:tcPr anchor="ctr">
                        <a:blipFill>
                          <a:blip r:embed="rId3"/>
                          <a:stretch>
                            <a:fillRect l="-525503" t="-235135" r="-1342" b="-81081"/>
                          </a:stretch>
                        </a:blipFill>
                      </a:tcP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75000" t="-427586" r="-836905" b="-3448"/>
                          </a:stretch>
                        </a:blipFill>
                      </a:tcPr>
                    </a:tc>
                    <a:tc>
                      <a:txBody>
                        <a:bodyPr/>
                        <a:lstStyle/>
                        <a:p>
                          <a:endParaRPr lang="en-US"/>
                        </a:p>
                      </a:txBody>
                      <a:tcPr>
                        <a:blipFill>
                          <a:blip r:embed="rId3"/>
                          <a:stretch>
                            <a:fillRect l="-213889" t="-427586" r="-550926" b="-3448"/>
                          </a:stretch>
                        </a:blipFill>
                      </a:tcPr>
                    </a:tc>
                    <a:tc>
                      <a:txBody>
                        <a:bodyPr/>
                        <a:lstStyle/>
                        <a:p>
                          <a:endParaRPr lang="en-US"/>
                        </a:p>
                      </a:txBody>
                      <a:tcPr>
                        <a:blipFill>
                          <a:blip r:embed="rId3"/>
                          <a:stretch>
                            <a:fillRect l="-311009" t="-427586" r="-445872" b="-3448"/>
                          </a:stretch>
                        </a:blipFill>
                      </a:tcPr>
                    </a:tc>
                    <a:tc>
                      <a:txBody>
                        <a:bodyPr/>
                        <a:lstStyle/>
                        <a:p>
                          <a:endParaRPr lang="en-US"/>
                        </a:p>
                      </a:txBody>
                      <a:tcPr>
                        <a:blipFill>
                          <a:blip r:embed="rId3"/>
                          <a:stretch>
                            <a:fillRect l="-278261" t="-427586" r="-201863" b="-3448"/>
                          </a:stretch>
                        </a:blipFill>
                      </a:tcPr>
                    </a:tc>
                    <a:tc>
                      <a:txBody>
                        <a:bodyPr/>
                        <a:lstStyle/>
                        <a:p>
                          <a:endParaRPr lang="en-US"/>
                        </a:p>
                      </a:txBody>
                      <a:tcPr>
                        <a:blipFill>
                          <a:blip r:embed="rId3"/>
                          <a:stretch>
                            <a:fillRect l="-350000" t="-427586" r="-86782" b="-3448"/>
                          </a:stretch>
                        </a:blipFill>
                      </a:tcPr>
                    </a:tc>
                    <a:tc>
                      <a:txBody>
                        <a:bodyPr/>
                        <a:lstStyle/>
                        <a:p>
                          <a:endParaRPr lang="en-US"/>
                        </a:p>
                      </a:txBody>
                      <a:tcPr>
                        <a:blipFill>
                          <a:blip r:embed="rId3"/>
                          <a:stretch>
                            <a:fillRect l="-525503" t="-427586" r="-1342" b="-3448"/>
                          </a:stretch>
                        </a:blipFill>
                      </a:tcPr>
                    </a:tc>
                    <a:extLst>
                      <a:ext uri="{0D108BD9-81ED-4DB2-BD59-A6C34878D82A}">
                        <a16:rowId xmlns:a16="http://schemas.microsoft.com/office/drawing/2014/main" val="2381907067"/>
                      </a:ext>
                    </a:extLst>
                  </a:tr>
                </a:tbl>
              </a:graphicData>
            </a:graphic>
          </p:graphicFrame>
        </mc:Fallback>
      </mc:AlternateContent>
    </p:spTree>
    <p:extLst>
      <p:ext uri="{BB962C8B-B14F-4D97-AF65-F5344CB8AC3E}">
        <p14:creationId xmlns:p14="http://schemas.microsoft.com/office/powerpoint/2010/main" val="1272151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lecture16_Kasey</Template>
  <TotalTime>6879</TotalTime>
  <Words>4870</Words>
  <Application>Microsoft Macintosh PowerPoint</Application>
  <PresentationFormat>Widescreen</PresentationFormat>
  <Paragraphs>1232</Paragraphs>
  <Slides>45</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Calibri</vt:lpstr>
      <vt:lpstr>Cambria Math</vt:lpstr>
      <vt:lpstr>Consolas</vt:lpstr>
      <vt:lpstr>Roboto</vt:lpstr>
      <vt:lpstr>Segoe UI</vt:lpstr>
      <vt:lpstr>Segoe UI Light</vt:lpstr>
      <vt:lpstr>Segoe UI Semibold</vt:lpstr>
      <vt:lpstr>Segoe UI Semilight</vt:lpstr>
      <vt:lpstr>System Font Regular</vt:lpstr>
      <vt:lpstr>Tw Cen MT</vt:lpstr>
      <vt:lpstr>Wingdings</vt:lpstr>
      <vt:lpstr>Wingdings 3</vt:lpstr>
      <vt:lpstr>Integral</vt:lpstr>
      <vt:lpstr>Lecture 21: Toposort and Reductions</vt:lpstr>
      <vt:lpstr>Warm Up</vt:lpstr>
      <vt:lpstr>Using Arrays for Up-Trees</vt:lpstr>
      <vt:lpstr>Using Arrays: Find</vt:lpstr>
      <vt:lpstr>Using Arrays: Union</vt:lpstr>
      <vt:lpstr>Using Arrays: Union</vt:lpstr>
      <vt:lpstr>Practice</vt:lpstr>
      <vt:lpstr>Practice</vt:lpstr>
      <vt:lpstr>Using Arrays for WQU+PC</vt:lpstr>
      <vt:lpstr>Implementing Dijkstra’s</vt:lpstr>
      <vt:lpstr>Review  Dijkstra’s Algorithm: Key Properties</vt:lpstr>
      <vt:lpstr>Review  Why Does Dijkstra’s Work?</vt:lpstr>
      <vt:lpstr>Review  Why Does Dijkstra’s Work?</vt:lpstr>
      <vt:lpstr>Implementing Dijkstra’s</vt:lpstr>
      <vt:lpstr>Implementing Dijkstra’s: Pseudocode</vt:lpstr>
      <vt:lpstr>Dijkstra’s Runtime</vt:lpstr>
      <vt:lpstr>Dijkstra’s Runtime</vt:lpstr>
      <vt:lpstr>Topological Sort</vt:lpstr>
      <vt:lpstr>Topological Sort</vt:lpstr>
      <vt:lpstr>Can We Always Topo Sort a Graph?</vt:lpstr>
      <vt:lpstr>Problem 1: Ordering Dependencies</vt:lpstr>
      <vt:lpstr>Problem 1: Ordering Dependencies </vt:lpstr>
      <vt:lpstr>Ordering a DAG</vt:lpstr>
      <vt:lpstr>Topological Ordering</vt:lpstr>
      <vt:lpstr>Reductions</vt:lpstr>
      <vt:lpstr>Reductions</vt:lpstr>
      <vt:lpstr>Reductions</vt:lpstr>
      <vt:lpstr>How To Perform Topo Sort?</vt:lpstr>
      <vt:lpstr>Checking for Duplicates</vt:lpstr>
      <vt:lpstr>Goal of a Reduction</vt:lpstr>
      <vt:lpstr>One Solution: Sorting!</vt:lpstr>
      <vt:lpstr>Graph Modeling Review</vt:lpstr>
      <vt:lpstr>Recap: Graph Modeling</vt:lpstr>
      <vt:lpstr>Graph Modeling Activity</vt:lpstr>
      <vt:lpstr>Possible Design</vt:lpstr>
      <vt:lpstr>More Design</vt:lpstr>
      <vt:lpstr>Optimize for Time</vt:lpstr>
      <vt:lpstr>Optimize for Risk</vt:lpstr>
      <vt:lpstr>Seam Carving</vt:lpstr>
      <vt:lpstr>Content-Aware Image Resizing</vt:lpstr>
      <vt:lpstr>PowerPoint Presentation</vt:lpstr>
      <vt:lpstr>Seam Carving Reduces to Dijkstra’s!</vt:lpstr>
      <vt:lpstr>An Incomplete Reduction</vt:lpstr>
      <vt:lpstr>In Conclusion</vt:lpstr>
      <vt:lpstr>Appendix</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Intro to Heaps</dc:title>
  <dc:creator>rtweber2</dc:creator>
  <cp:lastModifiedBy>Kasey Champion</cp:lastModifiedBy>
  <cp:revision>127</cp:revision>
  <cp:lastPrinted>2020-05-01T16:38:07Z</cp:lastPrinted>
  <dcterms:created xsi:type="dcterms:W3CDTF">2019-07-22T15:15:44Z</dcterms:created>
  <dcterms:modified xsi:type="dcterms:W3CDTF">2021-05-14T16:18:08Z</dcterms:modified>
</cp:coreProperties>
</file>