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311" r:id="rId4"/>
    <p:sldId id="313" r:id="rId5"/>
    <p:sldId id="588" r:id="rId6"/>
    <p:sldId id="504" r:id="rId7"/>
    <p:sldId id="505" r:id="rId8"/>
    <p:sldId id="314" r:id="rId9"/>
    <p:sldId id="499" r:id="rId10"/>
    <p:sldId id="563" r:id="rId11"/>
    <p:sldId id="281" r:id="rId12"/>
    <p:sldId id="562" r:id="rId13"/>
    <p:sldId id="265" r:id="rId14"/>
    <p:sldId id="567" r:id="rId15"/>
    <p:sldId id="269" r:id="rId16"/>
    <p:sldId id="503" r:id="rId17"/>
    <p:sldId id="508" r:id="rId18"/>
    <p:sldId id="507" r:id="rId19"/>
    <p:sldId id="593" r:id="rId20"/>
    <p:sldId id="511" r:id="rId21"/>
    <p:sldId id="510" r:id="rId22"/>
    <p:sldId id="494" r:id="rId23"/>
    <p:sldId id="495" r:id="rId24"/>
    <p:sldId id="569" r:id="rId25"/>
    <p:sldId id="570" r:id="rId26"/>
    <p:sldId id="496" r:id="rId27"/>
    <p:sldId id="497" r:id="rId28"/>
    <p:sldId id="571" r:id="rId29"/>
    <p:sldId id="573" r:id="rId30"/>
    <p:sldId id="572" r:id="rId31"/>
    <p:sldId id="574" r:id="rId32"/>
    <p:sldId id="577" r:id="rId33"/>
    <p:sldId id="575" r:id="rId34"/>
    <p:sldId id="578" r:id="rId35"/>
    <p:sldId id="579" r:id="rId36"/>
    <p:sldId id="583" r:id="rId37"/>
    <p:sldId id="581" r:id="rId38"/>
    <p:sldId id="582" r:id="rId39"/>
    <p:sldId id="580" r:id="rId40"/>
    <p:sldId id="283" r:id="rId41"/>
    <p:sldId id="587" r:id="rId42"/>
    <p:sldId id="343" r:id="rId43"/>
    <p:sldId id="288" r:id="rId44"/>
    <p:sldId id="290" r:id="rId45"/>
    <p:sldId id="5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3"/>
    <a:srgbClr val="B6A479"/>
    <a:srgbClr val="4B3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autoAdjust="0"/>
    <p:restoredTop sz="94679"/>
  </p:normalViewPr>
  <p:slideViewPr>
    <p:cSldViewPr snapToGrid="0">
      <p:cViewPr varScale="1">
        <p:scale>
          <a:sx n="104" d="100"/>
          <a:sy n="104" d="100"/>
        </p:scale>
        <p:origin x="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2F842-A601-4B20-8028-EF026D91FED0}" type="datetimeFigureOut">
              <a:rPr lang="en-US" smtClean="0"/>
              <a:t>5/3/21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88008-58E8-44F9-85A5-7478B4AD77C4}" type="slidenum">
              <a:rPr lang="en-US" smtClean="0"/>
              <a:t>‹#›</a:t>
            </a:fld>
            <a:endParaRPr lang="en-US"/>
          </a:p>
        </p:txBody>
      </p:sp>
    </p:spTree>
    <p:extLst>
      <p:ext uri="{BB962C8B-B14F-4D97-AF65-F5344CB8AC3E}">
        <p14:creationId xmlns:p14="http://schemas.microsoft.com/office/powerpoint/2010/main" val="128853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1535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9:48</a:t>
            </a:r>
          </a:p>
        </p:txBody>
      </p:sp>
      <p:sp>
        <p:nvSpPr>
          <p:cNvPr id="4" name="Slide Number Placeholder 3"/>
          <p:cNvSpPr>
            <a:spLocks noGrp="1"/>
          </p:cNvSpPr>
          <p:nvPr>
            <p:ph type="sldNum" sz="quarter" idx="10"/>
          </p:nvPr>
        </p:nvSpPr>
        <p:spPr/>
        <p:txBody>
          <a:bodyPr/>
          <a:lstStyle/>
          <a:p>
            <a:fld id="{93B336D0-BB87-4158-9DDA-BA914A234D18}" type="slidenum">
              <a:rPr lang="en-US" smtClean="0"/>
              <a:t>44</a:t>
            </a:fld>
            <a:endParaRPr lang="en-US"/>
          </a:p>
        </p:txBody>
      </p:sp>
    </p:spTree>
    <p:extLst>
      <p:ext uri="{BB962C8B-B14F-4D97-AF65-F5344CB8AC3E}">
        <p14:creationId xmlns:p14="http://schemas.microsoft.com/office/powerpoint/2010/main" val="102224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5</a:t>
            </a:fld>
            <a:endParaRPr lang="en-US"/>
          </a:p>
        </p:txBody>
      </p:sp>
    </p:spTree>
    <p:extLst>
      <p:ext uri="{BB962C8B-B14F-4D97-AF65-F5344CB8AC3E}">
        <p14:creationId xmlns:p14="http://schemas.microsoft.com/office/powerpoint/2010/main" val="50913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6e0da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6e0da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4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52b1323b6_0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52b1323b6_0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43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12</a:t>
            </a:fld>
            <a:endParaRPr lang="en-US"/>
          </a:p>
        </p:txBody>
      </p:sp>
    </p:spTree>
    <p:extLst>
      <p:ext uri="{BB962C8B-B14F-4D97-AF65-F5344CB8AC3E}">
        <p14:creationId xmlns:p14="http://schemas.microsoft.com/office/powerpoint/2010/main" val="14226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14</a:t>
            </a:fld>
            <a:endParaRPr lang="en-US"/>
          </a:p>
        </p:txBody>
      </p:sp>
    </p:spTree>
    <p:extLst>
      <p:ext uri="{BB962C8B-B14F-4D97-AF65-F5344CB8AC3E}">
        <p14:creationId xmlns:p14="http://schemas.microsoft.com/office/powerpoint/2010/main" val="300199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95192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18</a:t>
            </a:fld>
            <a:endParaRPr lang="en-US"/>
          </a:p>
        </p:txBody>
      </p:sp>
    </p:spTree>
    <p:extLst>
      <p:ext uri="{BB962C8B-B14F-4D97-AF65-F5344CB8AC3E}">
        <p14:creationId xmlns:p14="http://schemas.microsoft.com/office/powerpoint/2010/main" val="400384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19</a:t>
            </a:fld>
            <a:endParaRPr lang="en-US"/>
          </a:p>
        </p:txBody>
      </p:sp>
    </p:spTree>
    <p:extLst>
      <p:ext uri="{BB962C8B-B14F-4D97-AF65-F5344CB8AC3E}">
        <p14:creationId xmlns:p14="http://schemas.microsoft.com/office/powerpoint/2010/main" val="160674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8C701D2-D7FA-4D5B-8741-48982F1F0DD7}" type="datetimeFigureOut">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8C701D2-D7FA-4D5B-8741-48982F1F0DD7}" type="datetimeFigureOut">
              <a:rPr lang="en-US" smtClean="0"/>
              <a:t>5/3/21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F64CFD7-A9FC-4EB3-A160-96F6543BE2E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23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8C701D2-D7FA-4D5B-8741-48982F1F0DD7}" type="datetimeFigureOut">
              <a:rPr lang="en-US" smtClean="0"/>
              <a:t>5/3/21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F64CFD7-A9FC-4EB3-A160-96F6543BE2E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26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701D2-D7FA-4D5B-8741-48982F1F0DD7}" type="datetimeFigureOut">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116977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C701D2-D7FA-4D5B-8741-48982F1F0DD7}" type="datetimeFigureOut">
              <a:rPr lang="en-US" smtClean="0"/>
              <a:t>5/3/21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7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C701D2-D7FA-4D5B-8741-48982F1F0DD7}" type="datetimeFigureOut">
              <a:rPr lang="en-US" smtClean="0"/>
              <a:t>5/3/21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4CFD7-A9FC-4EB3-A160-96F6543BE2E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013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8C701D2-D7FA-4D5B-8741-48982F1F0DD7}" type="datetimeFigureOut">
              <a:rPr lang="en-US" smtClean="0"/>
              <a:t>5/3/21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4CFD7-A9FC-4EB3-A160-96F6543BE2E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C701D2-D7FA-4D5B-8741-48982F1F0DD7}" type="datetimeFigureOut">
              <a:rPr lang="en-US" smtClean="0"/>
              <a:t>5/3/21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23597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701D2-D7FA-4D5B-8741-48982F1F0DD7}" type="datetimeFigureOut">
              <a:rPr lang="en-US" smtClean="0"/>
              <a:t>5/3/21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865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C701D2-D7FA-4D5B-8741-48982F1F0DD7}" type="datetimeFigureOut">
              <a:rPr lang="en-US" smtClean="0"/>
              <a:t>5/3/21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67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8C701D2-D7FA-4D5B-8741-48982F1F0DD7}" type="datetimeFigureOut">
              <a:rPr lang="en-US" smtClean="0"/>
              <a:t>5/3/21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F64CFD7-A9FC-4EB3-A160-96F6543BE2E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4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8C701D2-D7FA-4D5B-8741-48982F1F0DD7}" type="datetimeFigureOut">
              <a:rPr lang="en-US" smtClean="0"/>
              <a:t>5/3/21</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F64CFD7-A9FC-4EB3-A160-96F6543BE2E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36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sualgo.net/en/dfsbf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eeksforgeeks.org/applications-of-depth-first-search/" TargetMode="External"/><Relationship Id="rId2" Type="http://schemas.openxmlformats.org/officeDocument/2006/relationships/hyperlink" Target="https://www.geeksforgeeks.org/applications-of-breadth-first-traversa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llthingsgraphed.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16: Intro to Graphs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s-ES" dirty="0"/>
              <a:t>CSE 373 21 </a:t>
            </a:r>
            <a:r>
              <a:rPr lang="es-ES" dirty="0" err="1"/>
              <a:t>Sp</a:t>
            </a:r>
            <a:r>
              <a:rPr lang="es-ES" dirty="0"/>
              <a:t> – </a:t>
            </a:r>
            <a:r>
              <a:rPr lang="es-ES" dirty="0" err="1"/>
              <a:t>Champion</a:t>
            </a:r>
            <a:endParaRPr lang="en-US" dirty="0"/>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2404"/>
            <a:ext cx="457200" cy="296037"/>
          </a:xfrm>
          <a:prstGeom prst="rect">
            <a:avLst/>
          </a:prstGeom>
        </p:spPr>
      </p:pic>
    </p:spTree>
    <p:extLst>
      <p:ext uri="{BB962C8B-B14F-4D97-AF65-F5344CB8AC3E}">
        <p14:creationId xmlns:p14="http://schemas.microsoft.com/office/powerpoint/2010/main" val="302732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 dirty="0"/>
              <a:t>More More Graph Terminology</a:t>
            </a:r>
            <a:endParaRPr dirty="0"/>
          </a:p>
        </p:txBody>
      </p:sp>
      <p:sp>
        <p:nvSpPr>
          <p:cNvPr id="3" name="Content Placeholder 2">
            <a:extLst>
              <a:ext uri="{FF2B5EF4-FFF2-40B4-BE49-F238E27FC236}">
                <a16:creationId xmlns:a16="http://schemas.microsoft.com/office/drawing/2014/main" id="{73CBD3C5-0453-4143-B17E-A51066081277}"/>
              </a:ext>
            </a:extLst>
          </p:cNvPr>
          <p:cNvSpPr>
            <a:spLocks noGrp="1"/>
          </p:cNvSpPr>
          <p:nvPr>
            <p:ph idx="1"/>
          </p:nvPr>
        </p:nvSpPr>
        <p:spPr>
          <a:xfrm>
            <a:off x="838200" y="1197679"/>
            <a:ext cx="7184010" cy="5224643"/>
          </a:xfrm>
        </p:spPr>
        <p:txBody>
          <a:bodyPr>
            <a:normAutofit/>
          </a:bodyPr>
          <a:lstStyle/>
          <a:p>
            <a:r>
              <a:rPr lang="en-US" dirty="0"/>
              <a:t>Two vertices are </a:t>
            </a:r>
            <a:r>
              <a:rPr lang="en-US" b="1" dirty="0">
                <a:solidFill>
                  <a:srgbClr val="4C3283"/>
                </a:solidFill>
              </a:rPr>
              <a:t>connected</a:t>
            </a:r>
            <a:r>
              <a:rPr lang="en-US" dirty="0"/>
              <a:t> if there is a path between them</a:t>
            </a:r>
          </a:p>
          <a:p>
            <a:pPr lvl="1"/>
            <a:r>
              <a:rPr lang="en-US" dirty="0"/>
              <a:t>If all the vertices are connected, we say the graph is </a:t>
            </a:r>
            <a:r>
              <a:rPr lang="en-US" b="1" dirty="0">
                <a:solidFill>
                  <a:srgbClr val="4C3283"/>
                </a:solidFill>
              </a:rPr>
              <a:t>connected</a:t>
            </a:r>
          </a:p>
          <a:p>
            <a:pPr lvl="1"/>
            <a:r>
              <a:rPr lang="en-US" dirty="0"/>
              <a:t>The number of edges leaving a vertex is its </a:t>
            </a:r>
            <a:r>
              <a:rPr lang="en-US" b="1" dirty="0">
                <a:solidFill>
                  <a:srgbClr val="4C3283"/>
                </a:solidFill>
              </a:rPr>
              <a:t>degree</a:t>
            </a:r>
            <a:br>
              <a:rPr lang="en-US" b="1" dirty="0">
                <a:solidFill>
                  <a:schemeClr val="accent2">
                    <a:lumMod val="60000"/>
                    <a:lumOff val="40000"/>
                  </a:schemeClr>
                </a:solidFill>
              </a:rPr>
            </a:br>
            <a:endParaRPr lang="en-US" b="1" dirty="0">
              <a:solidFill>
                <a:schemeClr val="accent2">
                  <a:lumMod val="60000"/>
                  <a:lumOff val="40000"/>
                </a:schemeClr>
              </a:solidFill>
            </a:endParaRPr>
          </a:p>
          <a:p>
            <a:r>
              <a:rPr lang="en-US" dirty="0"/>
              <a:t>A </a:t>
            </a:r>
            <a:r>
              <a:rPr lang="en-US" b="1" dirty="0">
                <a:solidFill>
                  <a:srgbClr val="4C3283"/>
                </a:solidFill>
              </a:rPr>
              <a:t>path</a:t>
            </a:r>
            <a:r>
              <a:rPr lang="en-US" dirty="0"/>
              <a:t> is a sequence of vertices connected by edges</a:t>
            </a:r>
          </a:p>
          <a:p>
            <a:pPr lvl="1"/>
            <a:r>
              <a:rPr lang="en-US" dirty="0"/>
              <a:t>A </a:t>
            </a:r>
            <a:r>
              <a:rPr lang="en-US" b="1" dirty="0">
                <a:solidFill>
                  <a:srgbClr val="4C3283"/>
                </a:solidFill>
              </a:rPr>
              <a:t>simple path </a:t>
            </a:r>
            <a:r>
              <a:rPr lang="en-US" dirty="0"/>
              <a:t>is a path without repeated vertices</a:t>
            </a:r>
          </a:p>
          <a:p>
            <a:pPr lvl="1"/>
            <a:r>
              <a:rPr lang="en-US" dirty="0"/>
              <a:t>A </a:t>
            </a:r>
            <a:r>
              <a:rPr lang="en-US" b="1" dirty="0">
                <a:solidFill>
                  <a:srgbClr val="4C3283"/>
                </a:solidFill>
              </a:rPr>
              <a:t>cycle</a:t>
            </a:r>
            <a:r>
              <a:rPr lang="en-US" dirty="0"/>
              <a:t> is a path whose first and last vertices are the same</a:t>
            </a:r>
          </a:p>
          <a:p>
            <a:pPr lvl="2"/>
            <a:r>
              <a:rPr lang="en-US" dirty="0"/>
              <a:t>A graph with a cycle is </a:t>
            </a:r>
            <a:r>
              <a:rPr lang="en-US" b="1" dirty="0">
                <a:solidFill>
                  <a:srgbClr val="4C3283"/>
                </a:solidFill>
              </a:rPr>
              <a:t>cyclic</a:t>
            </a:r>
            <a:endParaRPr lang="en-US" dirty="0">
              <a:solidFill>
                <a:srgbClr val="4C3283"/>
              </a:solidFill>
            </a:endParaRPr>
          </a:p>
          <a:p>
            <a:endParaRPr lang="en-US" dirty="0"/>
          </a:p>
        </p:txBody>
      </p:sp>
      <p:sp>
        <p:nvSpPr>
          <p:cNvPr id="6" name="Google Shape;611;p33">
            <a:extLst>
              <a:ext uri="{FF2B5EF4-FFF2-40B4-BE49-F238E27FC236}">
                <a16:creationId xmlns:a16="http://schemas.microsoft.com/office/drawing/2014/main" id="{A29D8B46-C83B-C048-924F-204B56FA94FB}"/>
              </a:ext>
            </a:extLst>
          </p:cNvPr>
          <p:cNvSpPr/>
          <p:nvPr/>
        </p:nvSpPr>
        <p:spPr>
          <a:xfrm>
            <a:off x="9792884" y="2776973"/>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a</a:t>
            </a:r>
            <a:endParaRPr sz="1600" b="1" dirty="0">
              <a:latin typeface="Consolas" panose="020B0609020204030204" pitchFamily="49" charset="0"/>
              <a:cs typeface="Consolas" panose="020B0609020204030204" pitchFamily="49" charset="0"/>
            </a:endParaRPr>
          </a:p>
        </p:txBody>
      </p:sp>
      <p:sp>
        <p:nvSpPr>
          <p:cNvPr id="7" name="Google Shape;612;p33">
            <a:extLst>
              <a:ext uri="{FF2B5EF4-FFF2-40B4-BE49-F238E27FC236}">
                <a16:creationId xmlns:a16="http://schemas.microsoft.com/office/drawing/2014/main" id="{E0E6C51F-9D2C-C343-AB19-273A8AB5178B}"/>
              </a:ext>
            </a:extLst>
          </p:cNvPr>
          <p:cNvSpPr/>
          <p:nvPr/>
        </p:nvSpPr>
        <p:spPr>
          <a:xfrm>
            <a:off x="10359238" y="2258684"/>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b</a:t>
            </a:r>
            <a:endParaRPr sz="1600" b="1">
              <a:latin typeface="Consolas" panose="020B0609020204030204" pitchFamily="49" charset="0"/>
              <a:cs typeface="Consolas" panose="020B0609020204030204" pitchFamily="49" charset="0"/>
            </a:endParaRPr>
          </a:p>
        </p:txBody>
      </p:sp>
      <p:sp>
        <p:nvSpPr>
          <p:cNvPr id="9" name="Google Shape;614;p33">
            <a:extLst>
              <a:ext uri="{FF2B5EF4-FFF2-40B4-BE49-F238E27FC236}">
                <a16:creationId xmlns:a16="http://schemas.microsoft.com/office/drawing/2014/main" id="{7918D4BA-968A-324B-A186-E5079A5DCB3C}"/>
              </a:ext>
            </a:extLst>
          </p:cNvPr>
          <p:cNvSpPr/>
          <p:nvPr/>
        </p:nvSpPr>
        <p:spPr>
          <a:xfrm>
            <a:off x="11004605" y="2580473"/>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c</a:t>
            </a:r>
            <a:endParaRPr sz="1600" b="1">
              <a:latin typeface="Consolas" panose="020B0609020204030204" pitchFamily="49" charset="0"/>
              <a:cs typeface="Consolas" panose="020B0609020204030204" pitchFamily="49" charset="0"/>
            </a:endParaRPr>
          </a:p>
        </p:txBody>
      </p:sp>
      <p:cxnSp>
        <p:nvCxnSpPr>
          <p:cNvPr id="10" name="Google Shape;615;p33">
            <a:extLst>
              <a:ext uri="{FF2B5EF4-FFF2-40B4-BE49-F238E27FC236}">
                <a16:creationId xmlns:a16="http://schemas.microsoft.com/office/drawing/2014/main" id="{96A3EF60-D872-9F45-9C19-991EF8922180}"/>
              </a:ext>
            </a:extLst>
          </p:cNvPr>
          <p:cNvCxnSpPr>
            <a:stCxn id="6" idx="7"/>
            <a:endCxn id="7" idx="3"/>
          </p:cNvCxnSpPr>
          <p:nvPr/>
        </p:nvCxnSpPr>
        <p:spPr>
          <a:xfrm flipV="1">
            <a:off x="10128330" y="2594130"/>
            <a:ext cx="288462" cy="24039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oogle Shape;616;p33">
            <a:extLst>
              <a:ext uri="{FF2B5EF4-FFF2-40B4-BE49-F238E27FC236}">
                <a16:creationId xmlns:a16="http://schemas.microsoft.com/office/drawing/2014/main" id="{3E9E7188-0CC3-C246-8727-F64F5F722368}"/>
              </a:ext>
            </a:extLst>
          </p:cNvPr>
          <p:cNvCxnSpPr>
            <a:cxnSpLocks/>
            <a:stCxn id="7" idx="6"/>
            <a:endCxn id="9" idx="1"/>
          </p:cNvCxnSpPr>
          <p:nvPr/>
        </p:nvCxnSpPr>
        <p:spPr>
          <a:xfrm>
            <a:off x="10752238" y="2455184"/>
            <a:ext cx="309921" cy="18284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614;p33">
            <a:extLst>
              <a:ext uri="{FF2B5EF4-FFF2-40B4-BE49-F238E27FC236}">
                <a16:creationId xmlns:a16="http://schemas.microsoft.com/office/drawing/2014/main" id="{387C7B98-2839-F84D-8F28-66CB316EBA21}"/>
              </a:ext>
            </a:extLst>
          </p:cNvPr>
          <p:cNvSpPr/>
          <p:nvPr/>
        </p:nvSpPr>
        <p:spPr>
          <a:xfrm>
            <a:off x="8510092" y="1086876"/>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f</a:t>
            </a:r>
            <a:endParaRPr sz="1600" b="1" dirty="0">
              <a:latin typeface="Consolas" panose="020B0609020204030204" pitchFamily="49" charset="0"/>
              <a:cs typeface="Consolas" panose="020B0609020204030204" pitchFamily="49" charset="0"/>
            </a:endParaRPr>
          </a:p>
        </p:txBody>
      </p:sp>
      <p:sp>
        <p:nvSpPr>
          <p:cNvPr id="14" name="Google Shape;614;p33">
            <a:extLst>
              <a:ext uri="{FF2B5EF4-FFF2-40B4-BE49-F238E27FC236}">
                <a16:creationId xmlns:a16="http://schemas.microsoft.com/office/drawing/2014/main" id="{A4C4A9FA-4111-0D43-B98F-F44D393E7AF3}"/>
              </a:ext>
            </a:extLst>
          </p:cNvPr>
          <p:cNvSpPr/>
          <p:nvPr/>
        </p:nvSpPr>
        <p:spPr>
          <a:xfrm>
            <a:off x="9179880" y="1424926"/>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e</a:t>
            </a:r>
            <a:endParaRPr sz="1600" b="1" dirty="0">
              <a:latin typeface="Consolas" panose="020B0609020204030204" pitchFamily="49" charset="0"/>
              <a:cs typeface="Consolas" panose="020B0609020204030204" pitchFamily="49" charset="0"/>
            </a:endParaRPr>
          </a:p>
        </p:txBody>
      </p:sp>
      <p:cxnSp>
        <p:nvCxnSpPr>
          <p:cNvPr id="15" name="Google Shape;616;p33">
            <a:extLst>
              <a:ext uri="{FF2B5EF4-FFF2-40B4-BE49-F238E27FC236}">
                <a16:creationId xmlns:a16="http://schemas.microsoft.com/office/drawing/2014/main" id="{308BBDBC-E4DF-EB4D-AF8B-C2599013BE03}"/>
              </a:ext>
            </a:extLst>
          </p:cNvPr>
          <p:cNvCxnSpPr>
            <a:cxnSpLocks/>
            <a:stCxn id="13" idx="6"/>
            <a:endCxn id="14" idx="2"/>
          </p:cNvCxnSpPr>
          <p:nvPr/>
        </p:nvCxnSpPr>
        <p:spPr>
          <a:xfrm>
            <a:off x="8903092" y="1283376"/>
            <a:ext cx="276788" cy="338050"/>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Google Shape;613;p33">
            <a:extLst>
              <a:ext uri="{FF2B5EF4-FFF2-40B4-BE49-F238E27FC236}">
                <a16:creationId xmlns:a16="http://schemas.microsoft.com/office/drawing/2014/main" id="{F9B2A855-C8DD-C84E-A78E-4C59700555C8}"/>
              </a:ext>
            </a:extLst>
          </p:cNvPr>
          <p:cNvSpPr/>
          <p:nvPr/>
        </p:nvSpPr>
        <p:spPr>
          <a:xfrm>
            <a:off x="9894186" y="1086876"/>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g</a:t>
            </a:r>
            <a:endParaRPr sz="1600" b="1" dirty="0">
              <a:latin typeface="Consolas" panose="020B0609020204030204" pitchFamily="49" charset="0"/>
              <a:cs typeface="Consolas" panose="020B0609020204030204" pitchFamily="49" charset="0"/>
            </a:endParaRPr>
          </a:p>
        </p:txBody>
      </p:sp>
      <p:cxnSp>
        <p:nvCxnSpPr>
          <p:cNvPr id="18" name="Google Shape;616;p33">
            <a:extLst>
              <a:ext uri="{FF2B5EF4-FFF2-40B4-BE49-F238E27FC236}">
                <a16:creationId xmlns:a16="http://schemas.microsoft.com/office/drawing/2014/main" id="{2FF735C5-ED7F-1F49-8184-5613DA6E762A}"/>
              </a:ext>
            </a:extLst>
          </p:cNvPr>
          <p:cNvCxnSpPr>
            <a:cxnSpLocks/>
            <a:stCxn id="14" idx="6"/>
            <a:endCxn id="17" idx="3"/>
          </p:cNvCxnSpPr>
          <p:nvPr/>
        </p:nvCxnSpPr>
        <p:spPr>
          <a:xfrm flipV="1">
            <a:off x="9572880" y="1422322"/>
            <a:ext cx="378860" cy="199104"/>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Google Shape;614;p33">
            <a:extLst>
              <a:ext uri="{FF2B5EF4-FFF2-40B4-BE49-F238E27FC236}">
                <a16:creationId xmlns:a16="http://schemas.microsoft.com/office/drawing/2014/main" id="{0384EE76-3080-2440-8B50-D2AFADDC2B14}"/>
              </a:ext>
            </a:extLst>
          </p:cNvPr>
          <p:cNvSpPr/>
          <p:nvPr/>
        </p:nvSpPr>
        <p:spPr>
          <a:xfrm>
            <a:off x="11301416" y="1865684"/>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d</a:t>
            </a:r>
            <a:endParaRPr sz="1600" b="1" dirty="0">
              <a:latin typeface="Consolas" panose="020B0609020204030204" pitchFamily="49" charset="0"/>
              <a:cs typeface="Consolas" panose="020B0609020204030204" pitchFamily="49" charset="0"/>
            </a:endParaRPr>
          </a:p>
        </p:txBody>
      </p:sp>
      <p:sp>
        <p:nvSpPr>
          <p:cNvPr id="32" name="Google Shape;614;p33">
            <a:extLst>
              <a:ext uri="{FF2B5EF4-FFF2-40B4-BE49-F238E27FC236}">
                <a16:creationId xmlns:a16="http://schemas.microsoft.com/office/drawing/2014/main" id="{9AC73D01-6174-494D-BC05-6F8F2AA93CBB}"/>
              </a:ext>
            </a:extLst>
          </p:cNvPr>
          <p:cNvSpPr/>
          <p:nvPr/>
        </p:nvSpPr>
        <p:spPr>
          <a:xfrm>
            <a:off x="9202139" y="843390"/>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j</a:t>
            </a:r>
            <a:endParaRPr sz="1600" b="1" dirty="0">
              <a:latin typeface="Consolas" panose="020B0609020204030204" pitchFamily="49" charset="0"/>
              <a:cs typeface="Consolas" panose="020B0609020204030204" pitchFamily="49" charset="0"/>
            </a:endParaRPr>
          </a:p>
        </p:txBody>
      </p:sp>
      <p:sp>
        <p:nvSpPr>
          <p:cNvPr id="45" name="Google Shape;614;p33">
            <a:extLst>
              <a:ext uri="{FF2B5EF4-FFF2-40B4-BE49-F238E27FC236}">
                <a16:creationId xmlns:a16="http://schemas.microsoft.com/office/drawing/2014/main" id="{A1C9A052-BD22-FD4E-8C61-F036577031EC}"/>
              </a:ext>
            </a:extLst>
          </p:cNvPr>
          <p:cNvSpPr/>
          <p:nvPr/>
        </p:nvSpPr>
        <p:spPr>
          <a:xfrm>
            <a:off x="10239346" y="5406766"/>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p</a:t>
            </a:r>
            <a:endParaRPr sz="1600" b="1" dirty="0">
              <a:latin typeface="Consolas" panose="020B0609020204030204" pitchFamily="49" charset="0"/>
              <a:cs typeface="Consolas" panose="020B0609020204030204" pitchFamily="49" charset="0"/>
            </a:endParaRPr>
          </a:p>
        </p:txBody>
      </p:sp>
      <p:sp>
        <p:nvSpPr>
          <p:cNvPr id="46" name="Google Shape;614;p33">
            <a:extLst>
              <a:ext uri="{FF2B5EF4-FFF2-40B4-BE49-F238E27FC236}">
                <a16:creationId xmlns:a16="http://schemas.microsoft.com/office/drawing/2014/main" id="{45F1B55B-5495-E24E-B4B5-1A78B0C93CB5}"/>
              </a:ext>
            </a:extLst>
          </p:cNvPr>
          <p:cNvSpPr/>
          <p:nvPr/>
        </p:nvSpPr>
        <p:spPr>
          <a:xfrm>
            <a:off x="10636438" y="6014515"/>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m</a:t>
            </a:r>
            <a:endParaRPr sz="1600" b="1" dirty="0">
              <a:latin typeface="Consolas" panose="020B0609020204030204" pitchFamily="49" charset="0"/>
              <a:cs typeface="Consolas" panose="020B0609020204030204" pitchFamily="49" charset="0"/>
            </a:endParaRPr>
          </a:p>
        </p:txBody>
      </p:sp>
      <p:cxnSp>
        <p:nvCxnSpPr>
          <p:cNvPr id="47" name="Google Shape;616;p33">
            <a:extLst>
              <a:ext uri="{FF2B5EF4-FFF2-40B4-BE49-F238E27FC236}">
                <a16:creationId xmlns:a16="http://schemas.microsoft.com/office/drawing/2014/main" id="{29F1B2F1-1276-4649-8076-5AAAD20B9EEA}"/>
              </a:ext>
            </a:extLst>
          </p:cNvPr>
          <p:cNvCxnSpPr>
            <a:cxnSpLocks/>
            <a:stCxn id="45" idx="5"/>
            <a:endCxn id="46" idx="1"/>
          </p:cNvCxnSpPr>
          <p:nvPr/>
        </p:nvCxnSpPr>
        <p:spPr>
          <a:xfrm>
            <a:off x="10574792" y="5742212"/>
            <a:ext cx="119200" cy="329857"/>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Google Shape;613;p33">
            <a:extLst>
              <a:ext uri="{FF2B5EF4-FFF2-40B4-BE49-F238E27FC236}">
                <a16:creationId xmlns:a16="http://schemas.microsoft.com/office/drawing/2014/main" id="{1C2B3989-3636-1243-BBC8-E45C2A7519CD}"/>
              </a:ext>
            </a:extLst>
          </p:cNvPr>
          <p:cNvSpPr/>
          <p:nvPr/>
        </p:nvSpPr>
        <p:spPr>
          <a:xfrm>
            <a:off x="11350744" y="5676465"/>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n</a:t>
            </a:r>
            <a:endParaRPr sz="1600" b="1" dirty="0">
              <a:latin typeface="Consolas" panose="020B0609020204030204" pitchFamily="49" charset="0"/>
              <a:cs typeface="Consolas" panose="020B0609020204030204" pitchFamily="49" charset="0"/>
            </a:endParaRPr>
          </a:p>
        </p:txBody>
      </p:sp>
      <p:cxnSp>
        <p:nvCxnSpPr>
          <p:cNvPr id="49" name="Google Shape;616;p33">
            <a:extLst>
              <a:ext uri="{FF2B5EF4-FFF2-40B4-BE49-F238E27FC236}">
                <a16:creationId xmlns:a16="http://schemas.microsoft.com/office/drawing/2014/main" id="{1F5818DA-515B-9B41-8819-CC4846CDF061}"/>
              </a:ext>
            </a:extLst>
          </p:cNvPr>
          <p:cNvCxnSpPr>
            <a:cxnSpLocks/>
            <a:stCxn id="46" idx="6"/>
            <a:endCxn id="48" idx="3"/>
          </p:cNvCxnSpPr>
          <p:nvPr/>
        </p:nvCxnSpPr>
        <p:spPr>
          <a:xfrm flipV="1">
            <a:off x="11029438" y="6011911"/>
            <a:ext cx="378860" cy="199104"/>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Google Shape;614;p33">
            <a:extLst>
              <a:ext uri="{FF2B5EF4-FFF2-40B4-BE49-F238E27FC236}">
                <a16:creationId xmlns:a16="http://schemas.microsoft.com/office/drawing/2014/main" id="{C7E5032E-C2CF-C24F-BEE0-C6ECC7D8E9BD}"/>
              </a:ext>
            </a:extLst>
          </p:cNvPr>
          <p:cNvSpPr/>
          <p:nvPr/>
        </p:nvSpPr>
        <p:spPr>
          <a:xfrm>
            <a:off x="10883553" y="5173319"/>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i</a:t>
            </a:r>
            <a:endParaRPr sz="1600" b="1" dirty="0">
              <a:latin typeface="Consolas" panose="020B0609020204030204" pitchFamily="49" charset="0"/>
              <a:cs typeface="Consolas" panose="020B0609020204030204" pitchFamily="49" charset="0"/>
            </a:endParaRPr>
          </a:p>
        </p:txBody>
      </p:sp>
      <p:sp>
        <p:nvSpPr>
          <p:cNvPr id="55" name="Google Shape;614;p33">
            <a:extLst>
              <a:ext uri="{FF2B5EF4-FFF2-40B4-BE49-F238E27FC236}">
                <a16:creationId xmlns:a16="http://schemas.microsoft.com/office/drawing/2014/main" id="{D2E5AF56-7B7F-224F-B638-D08D16F9B746}"/>
              </a:ext>
            </a:extLst>
          </p:cNvPr>
          <p:cNvSpPr/>
          <p:nvPr/>
        </p:nvSpPr>
        <p:spPr>
          <a:xfrm>
            <a:off x="9831848" y="6026313"/>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o</a:t>
            </a:r>
            <a:endParaRPr sz="1600" b="1" dirty="0">
              <a:latin typeface="Consolas" panose="020B0609020204030204" pitchFamily="49" charset="0"/>
              <a:cs typeface="Consolas" panose="020B0609020204030204" pitchFamily="49" charset="0"/>
            </a:endParaRPr>
          </a:p>
        </p:txBody>
      </p:sp>
      <p:cxnSp>
        <p:nvCxnSpPr>
          <p:cNvPr id="56" name="Google Shape;616;p33">
            <a:extLst>
              <a:ext uri="{FF2B5EF4-FFF2-40B4-BE49-F238E27FC236}">
                <a16:creationId xmlns:a16="http://schemas.microsoft.com/office/drawing/2014/main" id="{B5FFAE6C-334A-2B47-911A-C8101263F4A6}"/>
              </a:ext>
            </a:extLst>
          </p:cNvPr>
          <p:cNvCxnSpPr>
            <a:cxnSpLocks/>
            <a:stCxn id="45" idx="3"/>
            <a:endCxn id="55" idx="7"/>
          </p:cNvCxnSpPr>
          <p:nvPr/>
        </p:nvCxnSpPr>
        <p:spPr>
          <a:xfrm flipH="1">
            <a:off x="10167294" y="5742212"/>
            <a:ext cx="129606" cy="341655"/>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Google Shape;616;p33">
            <a:extLst>
              <a:ext uri="{FF2B5EF4-FFF2-40B4-BE49-F238E27FC236}">
                <a16:creationId xmlns:a16="http://schemas.microsoft.com/office/drawing/2014/main" id="{95E3DE63-5B1C-B344-A70C-40ED1456F564}"/>
              </a:ext>
            </a:extLst>
          </p:cNvPr>
          <p:cNvCxnSpPr>
            <a:cxnSpLocks/>
            <a:stCxn id="54" idx="2"/>
            <a:endCxn id="45" idx="7"/>
          </p:cNvCxnSpPr>
          <p:nvPr/>
        </p:nvCxnSpPr>
        <p:spPr>
          <a:xfrm flipH="1">
            <a:off x="10574792" y="5369819"/>
            <a:ext cx="308761" cy="94501"/>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oogle Shape;616;p33">
            <a:extLst>
              <a:ext uri="{FF2B5EF4-FFF2-40B4-BE49-F238E27FC236}">
                <a16:creationId xmlns:a16="http://schemas.microsoft.com/office/drawing/2014/main" id="{27E2DBB9-A1D7-3D48-9706-D3420AF4DB2F}"/>
              </a:ext>
            </a:extLst>
          </p:cNvPr>
          <p:cNvCxnSpPr>
            <a:cxnSpLocks/>
            <a:stCxn id="54" idx="4"/>
            <a:endCxn id="46" idx="7"/>
          </p:cNvCxnSpPr>
          <p:nvPr/>
        </p:nvCxnSpPr>
        <p:spPr>
          <a:xfrm flipH="1">
            <a:off x="10971884" y="5566319"/>
            <a:ext cx="108169" cy="50575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Google Shape;614;p33">
            <a:extLst>
              <a:ext uri="{FF2B5EF4-FFF2-40B4-BE49-F238E27FC236}">
                <a16:creationId xmlns:a16="http://schemas.microsoft.com/office/drawing/2014/main" id="{274B0575-E3F9-0043-9841-A19ECDA4F1B3}"/>
              </a:ext>
            </a:extLst>
          </p:cNvPr>
          <p:cNvSpPr/>
          <p:nvPr/>
        </p:nvSpPr>
        <p:spPr>
          <a:xfrm>
            <a:off x="8809139" y="4245755"/>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p</a:t>
            </a:r>
            <a:endParaRPr sz="1600" b="1" dirty="0">
              <a:latin typeface="Consolas" panose="020B0609020204030204" pitchFamily="49" charset="0"/>
              <a:cs typeface="Consolas" panose="020B0609020204030204" pitchFamily="49" charset="0"/>
            </a:endParaRPr>
          </a:p>
        </p:txBody>
      </p:sp>
      <p:sp>
        <p:nvSpPr>
          <p:cNvPr id="66" name="Google Shape;614;p33">
            <a:extLst>
              <a:ext uri="{FF2B5EF4-FFF2-40B4-BE49-F238E27FC236}">
                <a16:creationId xmlns:a16="http://schemas.microsoft.com/office/drawing/2014/main" id="{A3BDD180-AA2A-2841-8A64-E3DCC91E58CB}"/>
              </a:ext>
            </a:extLst>
          </p:cNvPr>
          <p:cNvSpPr/>
          <p:nvPr/>
        </p:nvSpPr>
        <p:spPr>
          <a:xfrm>
            <a:off x="9206231" y="4853504"/>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m</a:t>
            </a:r>
            <a:endParaRPr sz="1600" b="1" dirty="0">
              <a:latin typeface="Consolas" panose="020B0609020204030204" pitchFamily="49" charset="0"/>
              <a:cs typeface="Consolas" panose="020B0609020204030204" pitchFamily="49" charset="0"/>
            </a:endParaRPr>
          </a:p>
        </p:txBody>
      </p:sp>
      <p:cxnSp>
        <p:nvCxnSpPr>
          <p:cNvPr id="67" name="Google Shape;616;p33">
            <a:extLst>
              <a:ext uri="{FF2B5EF4-FFF2-40B4-BE49-F238E27FC236}">
                <a16:creationId xmlns:a16="http://schemas.microsoft.com/office/drawing/2014/main" id="{51C9C246-913C-2F49-86CD-02F926A7256D}"/>
              </a:ext>
            </a:extLst>
          </p:cNvPr>
          <p:cNvCxnSpPr>
            <a:cxnSpLocks/>
            <a:stCxn id="65" idx="5"/>
            <a:endCxn id="66" idx="1"/>
          </p:cNvCxnSpPr>
          <p:nvPr/>
        </p:nvCxnSpPr>
        <p:spPr>
          <a:xfrm>
            <a:off x="9144585" y="4581201"/>
            <a:ext cx="119200" cy="329857"/>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Google Shape;613;p33">
            <a:extLst>
              <a:ext uri="{FF2B5EF4-FFF2-40B4-BE49-F238E27FC236}">
                <a16:creationId xmlns:a16="http://schemas.microsoft.com/office/drawing/2014/main" id="{60E722DA-DE5D-2344-AA71-C14405FF376E}"/>
              </a:ext>
            </a:extLst>
          </p:cNvPr>
          <p:cNvSpPr/>
          <p:nvPr/>
        </p:nvSpPr>
        <p:spPr>
          <a:xfrm>
            <a:off x="9920537" y="4515454"/>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n</a:t>
            </a:r>
            <a:endParaRPr sz="1600" b="1" dirty="0">
              <a:latin typeface="Consolas" panose="020B0609020204030204" pitchFamily="49" charset="0"/>
              <a:cs typeface="Consolas" panose="020B0609020204030204" pitchFamily="49" charset="0"/>
            </a:endParaRPr>
          </a:p>
        </p:txBody>
      </p:sp>
      <p:cxnSp>
        <p:nvCxnSpPr>
          <p:cNvPr id="69" name="Google Shape;616;p33">
            <a:extLst>
              <a:ext uri="{FF2B5EF4-FFF2-40B4-BE49-F238E27FC236}">
                <a16:creationId xmlns:a16="http://schemas.microsoft.com/office/drawing/2014/main" id="{DC1DE34A-C687-DF46-B260-90D4B1AB29D0}"/>
              </a:ext>
            </a:extLst>
          </p:cNvPr>
          <p:cNvCxnSpPr>
            <a:cxnSpLocks/>
            <a:stCxn id="66" idx="6"/>
            <a:endCxn id="68" idx="3"/>
          </p:cNvCxnSpPr>
          <p:nvPr/>
        </p:nvCxnSpPr>
        <p:spPr>
          <a:xfrm flipV="1">
            <a:off x="9599231" y="4850900"/>
            <a:ext cx="378860" cy="199104"/>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Google Shape;614;p33">
            <a:extLst>
              <a:ext uri="{FF2B5EF4-FFF2-40B4-BE49-F238E27FC236}">
                <a16:creationId xmlns:a16="http://schemas.microsoft.com/office/drawing/2014/main" id="{637A57A0-EB75-7E4E-8234-129A8A67D0A4}"/>
              </a:ext>
            </a:extLst>
          </p:cNvPr>
          <p:cNvSpPr/>
          <p:nvPr/>
        </p:nvSpPr>
        <p:spPr>
          <a:xfrm>
            <a:off x="9453346" y="4012308"/>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i</a:t>
            </a:r>
            <a:endParaRPr sz="1600" b="1" dirty="0">
              <a:latin typeface="Consolas" panose="020B0609020204030204" pitchFamily="49" charset="0"/>
              <a:cs typeface="Consolas" panose="020B0609020204030204" pitchFamily="49" charset="0"/>
            </a:endParaRPr>
          </a:p>
        </p:txBody>
      </p:sp>
      <p:sp>
        <p:nvSpPr>
          <p:cNvPr id="71" name="Google Shape;614;p33">
            <a:extLst>
              <a:ext uri="{FF2B5EF4-FFF2-40B4-BE49-F238E27FC236}">
                <a16:creationId xmlns:a16="http://schemas.microsoft.com/office/drawing/2014/main" id="{A862CE7F-7975-3A40-BD44-30C37418D552}"/>
              </a:ext>
            </a:extLst>
          </p:cNvPr>
          <p:cNvSpPr/>
          <p:nvPr/>
        </p:nvSpPr>
        <p:spPr>
          <a:xfrm>
            <a:off x="8401641" y="4865302"/>
            <a:ext cx="393000" cy="39300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dirty="0">
                <a:latin typeface="Consolas" panose="020B0609020204030204" pitchFamily="49" charset="0"/>
                <a:cs typeface="Consolas" panose="020B0609020204030204" pitchFamily="49" charset="0"/>
              </a:rPr>
              <a:t>o</a:t>
            </a:r>
            <a:endParaRPr sz="1600" b="1" dirty="0">
              <a:latin typeface="Consolas" panose="020B0609020204030204" pitchFamily="49" charset="0"/>
              <a:cs typeface="Consolas" panose="020B0609020204030204" pitchFamily="49" charset="0"/>
            </a:endParaRPr>
          </a:p>
        </p:txBody>
      </p:sp>
      <p:cxnSp>
        <p:nvCxnSpPr>
          <p:cNvPr id="72" name="Google Shape;616;p33">
            <a:extLst>
              <a:ext uri="{FF2B5EF4-FFF2-40B4-BE49-F238E27FC236}">
                <a16:creationId xmlns:a16="http://schemas.microsoft.com/office/drawing/2014/main" id="{616C643C-F8BA-AA45-B6D7-5EA07BF766A7}"/>
              </a:ext>
            </a:extLst>
          </p:cNvPr>
          <p:cNvCxnSpPr>
            <a:cxnSpLocks/>
            <a:stCxn id="65" idx="3"/>
            <a:endCxn id="71" idx="7"/>
          </p:cNvCxnSpPr>
          <p:nvPr/>
        </p:nvCxnSpPr>
        <p:spPr>
          <a:xfrm flipH="1">
            <a:off x="8737087" y="4581201"/>
            <a:ext cx="129606" cy="34165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Google Shape;616;p33">
            <a:extLst>
              <a:ext uri="{FF2B5EF4-FFF2-40B4-BE49-F238E27FC236}">
                <a16:creationId xmlns:a16="http://schemas.microsoft.com/office/drawing/2014/main" id="{31EAC7CC-2936-5442-8FB2-2A275BA796C2}"/>
              </a:ext>
            </a:extLst>
          </p:cNvPr>
          <p:cNvCxnSpPr>
            <a:cxnSpLocks/>
            <a:stCxn id="70" idx="2"/>
            <a:endCxn id="65" idx="7"/>
          </p:cNvCxnSpPr>
          <p:nvPr/>
        </p:nvCxnSpPr>
        <p:spPr>
          <a:xfrm flipH="1">
            <a:off x="9144585" y="4208808"/>
            <a:ext cx="308761" cy="94501"/>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Google Shape;616;p33">
            <a:extLst>
              <a:ext uri="{FF2B5EF4-FFF2-40B4-BE49-F238E27FC236}">
                <a16:creationId xmlns:a16="http://schemas.microsoft.com/office/drawing/2014/main" id="{A954E588-78B6-CA4F-A938-1277D6523915}"/>
              </a:ext>
            </a:extLst>
          </p:cNvPr>
          <p:cNvCxnSpPr>
            <a:cxnSpLocks/>
            <a:stCxn id="70" idx="4"/>
            <a:endCxn id="66" idx="7"/>
          </p:cNvCxnSpPr>
          <p:nvPr/>
        </p:nvCxnSpPr>
        <p:spPr>
          <a:xfrm flipH="1">
            <a:off x="9541677" y="4405308"/>
            <a:ext cx="108169" cy="505750"/>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8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3"/>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Directed vs Undirected; Acyclic vs Cyclic</a:t>
            </a:r>
            <a:endParaRPr dirty="0"/>
          </a:p>
        </p:txBody>
      </p:sp>
      <p:sp>
        <p:nvSpPr>
          <p:cNvPr id="611" name="Google Shape;611;p33"/>
          <p:cNvSpPr/>
          <p:nvPr/>
        </p:nvSpPr>
        <p:spPr>
          <a:xfrm>
            <a:off x="3688848" y="2741402"/>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a</a:t>
            </a:r>
            <a:endParaRPr sz="1600" b="1">
              <a:latin typeface="Consolas" panose="020B0609020204030204" pitchFamily="49" charset="0"/>
              <a:cs typeface="Consolas" panose="020B0609020204030204" pitchFamily="49" charset="0"/>
            </a:endParaRPr>
          </a:p>
        </p:txBody>
      </p:sp>
      <p:sp>
        <p:nvSpPr>
          <p:cNvPr id="612" name="Google Shape;612;p33"/>
          <p:cNvSpPr/>
          <p:nvPr/>
        </p:nvSpPr>
        <p:spPr>
          <a:xfrm>
            <a:off x="4238424" y="2182522"/>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b</a:t>
            </a:r>
            <a:endParaRPr sz="1600" b="1">
              <a:latin typeface="Consolas" panose="020B0609020204030204" pitchFamily="49" charset="0"/>
              <a:cs typeface="Consolas" panose="020B0609020204030204" pitchFamily="49" charset="0"/>
            </a:endParaRPr>
          </a:p>
        </p:txBody>
      </p:sp>
      <p:sp>
        <p:nvSpPr>
          <p:cNvPr id="613" name="Google Shape;613;p33"/>
          <p:cNvSpPr/>
          <p:nvPr/>
        </p:nvSpPr>
        <p:spPr>
          <a:xfrm>
            <a:off x="4788000" y="2741402"/>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d</a:t>
            </a:r>
            <a:endParaRPr sz="1600" b="1">
              <a:latin typeface="Consolas" panose="020B0609020204030204" pitchFamily="49" charset="0"/>
              <a:cs typeface="Consolas" panose="020B0609020204030204" pitchFamily="49" charset="0"/>
            </a:endParaRPr>
          </a:p>
        </p:txBody>
      </p:sp>
      <p:sp>
        <p:nvSpPr>
          <p:cNvPr id="614" name="Google Shape;614;p33"/>
          <p:cNvSpPr/>
          <p:nvPr/>
        </p:nvSpPr>
        <p:spPr>
          <a:xfrm>
            <a:off x="4238424" y="3248830"/>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c</a:t>
            </a:r>
            <a:endParaRPr sz="1600" b="1">
              <a:latin typeface="Consolas" panose="020B0609020204030204" pitchFamily="49" charset="0"/>
              <a:cs typeface="Consolas" panose="020B0609020204030204" pitchFamily="49" charset="0"/>
            </a:endParaRPr>
          </a:p>
        </p:txBody>
      </p:sp>
      <p:cxnSp>
        <p:nvCxnSpPr>
          <p:cNvPr id="615" name="Google Shape;615;p33"/>
          <p:cNvCxnSpPr>
            <a:stCxn id="611" idx="7"/>
            <a:endCxn id="612" idx="3"/>
          </p:cNvCxnSpPr>
          <p:nvPr/>
        </p:nvCxnSpPr>
        <p:spPr>
          <a:xfrm rot="10800000" flipH="1">
            <a:off x="4024294" y="2517856"/>
            <a:ext cx="271800" cy="28110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16" name="Google Shape;616;p33"/>
          <p:cNvCxnSpPr>
            <a:stCxn id="611" idx="5"/>
            <a:endCxn id="614" idx="1"/>
          </p:cNvCxnSpPr>
          <p:nvPr/>
        </p:nvCxnSpPr>
        <p:spPr>
          <a:xfrm>
            <a:off x="4024294" y="3076850"/>
            <a:ext cx="271800" cy="22950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17" name="Google Shape;617;p33"/>
          <p:cNvCxnSpPr>
            <a:stCxn id="612" idx="5"/>
            <a:endCxn id="613" idx="1"/>
          </p:cNvCxnSpPr>
          <p:nvPr/>
        </p:nvCxnSpPr>
        <p:spPr>
          <a:xfrm>
            <a:off x="4573870" y="2517968"/>
            <a:ext cx="271800" cy="28110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18" name="Google Shape;618;p33"/>
          <p:cNvCxnSpPr>
            <a:stCxn id="614" idx="7"/>
            <a:endCxn id="613" idx="3"/>
          </p:cNvCxnSpPr>
          <p:nvPr/>
        </p:nvCxnSpPr>
        <p:spPr>
          <a:xfrm rot="10800000" flipH="1">
            <a:off x="4573870" y="3076884"/>
            <a:ext cx="271800" cy="22950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9" name="Google Shape;619;p33"/>
          <p:cNvSpPr/>
          <p:nvPr/>
        </p:nvSpPr>
        <p:spPr>
          <a:xfrm>
            <a:off x="6900841" y="2753808"/>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a</a:t>
            </a:r>
            <a:endParaRPr sz="1600" b="1">
              <a:latin typeface="Consolas" panose="020B0609020204030204" pitchFamily="49" charset="0"/>
              <a:cs typeface="Consolas" panose="020B0609020204030204" pitchFamily="49" charset="0"/>
            </a:endParaRPr>
          </a:p>
        </p:txBody>
      </p:sp>
      <p:sp>
        <p:nvSpPr>
          <p:cNvPr id="620" name="Google Shape;620;p33"/>
          <p:cNvSpPr/>
          <p:nvPr/>
        </p:nvSpPr>
        <p:spPr>
          <a:xfrm>
            <a:off x="7450417" y="2194928"/>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b</a:t>
            </a:r>
            <a:endParaRPr sz="1600" b="1">
              <a:latin typeface="Consolas" panose="020B0609020204030204" pitchFamily="49" charset="0"/>
              <a:cs typeface="Consolas" panose="020B0609020204030204" pitchFamily="49" charset="0"/>
            </a:endParaRPr>
          </a:p>
        </p:txBody>
      </p:sp>
      <p:sp>
        <p:nvSpPr>
          <p:cNvPr id="621" name="Google Shape;621;p33"/>
          <p:cNvSpPr/>
          <p:nvPr/>
        </p:nvSpPr>
        <p:spPr>
          <a:xfrm>
            <a:off x="7999992" y="2753808"/>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d</a:t>
            </a:r>
            <a:endParaRPr sz="1600" b="1">
              <a:latin typeface="Consolas" panose="020B0609020204030204" pitchFamily="49" charset="0"/>
              <a:cs typeface="Consolas" panose="020B0609020204030204" pitchFamily="49" charset="0"/>
            </a:endParaRPr>
          </a:p>
        </p:txBody>
      </p:sp>
      <p:sp>
        <p:nvSpPr>
          <p:cNvPr id="622" name="Google Shape;622;p33"/>
          <p:cNvSpPr/>
          <p:nvPr/>
        </p:nvSpPr>
        <p:spPr>
          <a:xfrm>
            <a:off x="7450417" y="3261236"/>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c</a:t>
            </a:r>
            <a:endParaRPr sz="1600" b="1">
              <a:latin typeface="Consolas" panose="020B0609020204030204" pitchFamily="49" charset="0"/>
              <a:cs typeface="Consolas" panose="020B0609020204030204" pitchFamily="49" charset="0"/>
            </a:endParaRPr>
          </a:p>
        </p:txBody>
      </p:sp>
      <p:cxnSp>
        <p:nvCxnSpPr>
          <p:cNvPr id="623" name="Google Shape;623;p33"/>
          <p:cNvCxnSpPr>
            <a:stCxn id="619" idx="7"/>
            <a:endCxn id="620" idx="3"/>
          </p:cNvCxnSpPr>
          <p:nvPr/>
        </p:nvCxnSpPr>
        <p:spPr>
          <a:xfrm rot="10800000" flipH="1">
            <a:off x="7236288" y="2530262"/>
            <a:ext cx="271800" cy="2811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4" name="Google Shape;624;p33"/>
          <p:cNvCxnSpPr>
            <a:stCxn id="620" idx="5"/>
            <a:endCxn id="621" idx="1"/>
          </p:cNvCxnSpPr>
          <p:nvPr/>
        </p:nvCxnSpPr>
        <p:spPr>
          <a:xfrm>
            <a:off x="7785862" y="2530374"/>
            <a:ext cx="271800" cy="2811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5" name="Google Shape;625;p33"/>
          <p:cNvCxnSpPr>
            <a:stCxn id="622" idx="7"/>
            <a:endCxn id="621" idx="3"/>
          </p:cNvCxnSpPr>
          <p:nvPr/>
        </p:nvCxnSpPr>
        <p:spPr>
          <a:xfrm rot="10800000" flipH="1">
            <a:off x="7785862" y="3089290"/>
            <a:ext cx="271800" cy="2295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6" name="Google Shape;626;p33"/>
          <p:cNvSpPr/>
          <p:nvPr/>
        </p:nvSpPr>
        <p:spPr>
          <a:xfrm>
            <a:off x="8451013" y="2194921"/>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e</a:t>
            </a:r>
            <a:endParaRPr sz="1600" b="1">
              <a:latin typeface="Consolas" panose="020B0609020204030204" pitchFamily="49" charset="0"/>
              <a:cs typeface="Consolas" panose="020B0609020204030204" pitchFamily="49" charset="0"/>
            </a:endParaRPr>
          </a:p>
        </p:txBody>
      </p:sp>
      <p:cxnSp>
        <p:nvCxnSpPr>
          <p:cNvPr id="627" name="Google Shape;627;p33"/>
          <p:cNvCxnSpPr>
            <a:stCxn id="620" idx="6"/>
            <a:endCxn id="626" idx="2"/>
          </p:cNvCxnSpPr>
          <p:nvPr/>
        </p:nvCxnSpPr>
        <p:spPr>
          <a:xfrm>
            <a:off x="7843418" y="2391428"/>
            <a:ext cx="607500"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8" name="Google Shape;628;p33"/>
          <p:cNvSpPr/>
          <p:nvPr/>
        </p:nvSpPr>
        <p:spPr>
          <a:xfrm>
            <a:off x="3688848" y="4779546"/>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a</a:t>
            </a:r>
            <a:endParaRPr sz="1600" b="1">
              <a:latin typeface="Consolas" panose="020B0609020204030204" pitchFamily="49" charset="0"/>
              <a:cs typeface="Consolas" panose="020B0609020204030204" pitchFamily="49" charset="0"/>
            </a:endParaRPr>
          </a:p>
        </p:txBody>
      </p:sp>
      <p:sp>
        <p:nvSpPr>
          <p:cNvPr id="629" name="Google Shape;629;p33"/>
          <p:cNvSpPr/>
          <p:nvPr/>
        </p:nvSpPr>
        <p:spPr>
          <a:xfrm>
            <a:off x="4238424" y="4220666"/>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b</a:t>
            </a:r>
            <a:endParaRPr sz="1600" b="1">
              <a:latin typeface="Consolas" panose="020B0609020204030204" pitchFamily="49" charset="0"/>
              <a:cs typeface="Consolas" panose="020B0609020204030204" pitchFamily="49" charset="0"/>
            </a:endParaRPr>
          </a:p>
        </p:txBody>
      </p:sp>
      <p:sp>
        <p:nvSpPr>
          <p:cNvPr id="630" name="Google Shape;630;p33"/>
          <p:cNvSpPr/>
          <p:nvPr/>
        </p:nvSpPr>
        <p:spPr>
          <a:xfrm>
            <a:off x="4788000" y="4779546"/>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d</a:t>
            </a:r>
            <a:endParaRPr sz="1600" b="1">
              <a:latin typeface="Consolas" panose="020B0609020204030204" pitchFamily="49" charset="0"/>
              <a:cs typeface="Consolas" panose="020B0609020204030204" pitchFamily="49" charset="0"/>
            </a:endParaRPr>
          </a:p>
        </p:txBody>
      </p:sp>
      <p:sp>
        <p:nvSpPr>
          <p:cNvPr id="631" name="Google Shape;631;p33"/>
          <p:cNvSpPr/>
          <p:nvPr/>
        </p:nvSpPr>
        <p:spPr>
          <a:xfrm>
            <a:off x="4238424" y="5286976"/>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c</a:t>
            </a:r>
            <a:endParaRPr sz="1600" b="1">
              <a:latin typeface="Consolas" panose="020B0609020204030204" pitchFamily="49" charset="0"/>
              <a:cs typeface="Consolas" panose="020B0609020204030204" pitchFamily="49" charset="0"/>
            </a:endParaRPr>
          </a:p>
        </p:txBody>
      </p:sp>
      <p:cxnSp>
        <p:nvCxnSpPr>
          <p:cNvPr id="632" name="Google Shape;632;p33"/>
          <p:cNvCxnSpPr>
            <a:stCxn id="628" idx="7"/>
            <a:endCxn id="629" idx="3"/>
          </p:cNvCxnSpPr>
          <p:nvPr/>
        </p:nvCxnSpPr>
        <p:spPr>
          <a:xfrm rot="10800000" flipH="1">
            <a:off x="4024294" y="4556000"/>
            <a:ext cx="271800" cy="28110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33" name="Google Shape;633;p33"/>
          <p:cNvCxnSpPr>
            <a:stCxn id="628" idx="5"/>
            <a:endCxn id="631" idx="1"/>
          </p:cNvCxnSpPr>
          <p:nvPr/>
        </p:nvCxnSpPr>
        <p:spPr>
          <a:xfrm>
            <a:off x="4024294" y="5114994"/>
            <a:ext cx="271800" cy="229500"/>
          </a:xfrm>
          <a:prstGeom prst="straightConnector1">
            <a:avLst/>
          </a:prstGeom>
          <a:ln w="28575">
            <a:solidFill>
              <a:srgbClr val="B6A47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4" name="Google Shape;634;p33"/>
          <p:cNvCxnSpPr>
            <a:stCxn id="629" idx="5"/>
            <a:endCxn id="630" idx="1"/>
          </p:cNvCxnSpPr>
          <p:nvPr/>
        </p:nvCxnSpPr>
        <p:spPr>
          <a:xfrm>
            <a:off x="4573870" y="4556112"/>
            <a:ext cx="271800" cy="28110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35" name="Google Shape;635;p33"/>
          <p:cNvCxnSpPr>
            <a:stCxn id="631" idx="7"/>
            <a:endCxn id="630" idx="3"/>
          </p:cNvCxnSpPr>
          <p:nvPr/>
        </p:nvCxnSpPr>
        <p:spPr>
          <a:xfrm rot="10800000" flipH="1">
            <a:off x="4573870" y="5115028"/>
            <a:ext cx="271800" cy="229500"/>
          </a:xfrm>
          <a:prstGeom prst="straightConnector1">
            <a:avLst/>
          </a:prstGeom>
          <a:ln w="28575">
            <a:solidFill>
              <a:srgbClr val="B6A47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6" name="Google Shape;636;p33"/>
          <p:cNvSpPr/>
          <p:nvPr/>
        </p:nvSpPr>
        <p:spPr>
          <a:xfrm>
            <a:off x="7175602" y="4791952"/>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a</a:t>
            </a:r>
            <a:endParaRPr sz="1600" b="1">
              <a:latin typeface="Consolas" panose="020B0609020204030204" pitchFamily="49" charset="0"/>
              <a:cs typeface="Consolas" panose="020B0609020204030204" pitchFamily="49" charset="0"/>
            </a:endParaRPr>
          </a:p>
        </p:txBody>
      </p:sp>
      <p:sp>
        <p:nvSpPr>
          <p:cNvPr id="637" name="Google Shape;637;p33"/>
          <p:cNvSpPr/>
          <p:nvPr/>
        </p:nvSpPr>
        <p:spPr>
          <a:xfrm>
            <a:off x="7725178" y="4233072"/>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b</a:t>
            </a:r>
            <a:endParaRPr sz="1600" b="1">
              <a:latin typeface="Consolas" panose="020B0609020204030204" pitchFamily="49" charset="0"/>
              <a:cs typeface="Consolas" panose="020B0609020204030204" pitchFamily="49" charset="0"/>
            </a:endParaRPr>
          </a:p>
        </p:txBody>
      </p:sp>
      <p:sp>
        <p:nvSpPr>
          <p:cNvPr id="638" name="Google Shape;638;p33"/>
          <p:cNvSpPr/>
          <p:nvPr/>
        </p:nvSpPr>
        <p:spPr>
          <a:xfrm>
            <a:off x="8274753" y="4791952"/>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d</a:t>
            </a:r>
            <a:endParaRPr sz="1600" b="1">
              <a:latin typeface="Consolas" panose="020B0609020204030204" pitchFamily="49" charset="0"/>
              <a:cs typeface="Consolas" panose="020B0609020204030204" pitchFamily="49" charset="0"/>
            </a:endParaRPr>
          </a:p>
        </p:txBody>
      </p:sp>
      <p:sp>
        <p:nvSpPr>
          <p:cNvPr id="639" name="Google Shape;639;p33"/>
          <p:cNvSpPr/>
          <p:nvPr/>
        </p:nvSpPr>
        <p:spPr>
          <a:xfrm>
            <a:off x="7725178" y="5299381"/>
            <a:ext cx="393000" cy="393000"/>
          </a:xfrm>
          <a:prstGeom prst="ellipse">
            <a:avLst/>
          </a:prstGeom>
          <a:solidFill>
            <a:srgbClr val="4B3284">
              <a:alpha val="29804"/>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c</a:t>
            </a:r>
            <a:endParaRPr sz="1600" b="1">
              <a:latin typeface="Consolas" panose="020B0609020204030204" pitchFamily="49" charset="0"/>
              <a:cs typeface="Consolas" panose="020B0609020204030204" pitchFamily="49" charset="0"/>
            </a:endParaRPr>
          </a:p>
        </p:txBody>
      </p:sp>
      <p:cxnSp>
        <p:nvCxnSpPr>
          <p:cNvPr id="640" name="Google Shape;640;p33"/>
          <p:cNvCxnSpPr>
            <a:stCxn id="636" idx="7"/>
            <a:endCxn id="637" idx="3"/>
          </p:cNvCxnSpPr>
          <p:nvPr/>
        </p:nvCxnSpPr>
        <p:spPr>
          <a:xfrm rot="10800000" flipH="1">
            <a:off x="7511049" y="4568406"/>
            <a:ext cx="271800" cy="2811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1" name="Google Shape;641;p33"/>
          <p:cNvCxnSpPr>
            <a:stCxn id="636" idx="5"/>
            <a:endCxn id="639" idx="1"/>
          </p:cNvCxnSpPr>
          <p:nvPr/>
        </p:nvCxnSpPr>
        <p:spPr>
          <a:xfrm>
            <a:off x="7511049" y="5127399"/>
            <a:ext cx="271800" cy="2295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2" name="Google Shape;642;p33"/>
          <p:cNvCxnSpPr>
            <a:stCxn id="637" idx="5"/>
            <a:endCxn id="638" idx="1"/>
          </p:cNvCxnSpPr>
          <p:nvPr/>
        </p:nvCxnSpPr>
        <p:spPr>
          <a:xfrm>
            <a:off x="8060625" y="4568518"/>
            <a:ext cx="271800" cy="2811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3" name="Google Shape;643;p33"/>
          <p:cNvCxnSpPr>
            <a:stCxn id="639" idx="7"/>
            <a:endCxn id="638" idx="3"/>
          </p:cNvCxnSpPr>
          <p:nvPr/>
        </p:nvCxnSpPr>
        <p:spPr>
          <a:xfrm rot="10800000" flipH="1">
            <a:off x="8060625" y="5127434"/>
            <a:ext cx="271800" cy="22950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4" name="Google Shape;644;p33"/>
          <p:cNvSpPr txBox="1"/>
          <p:nvPr/>
        </p:nvSpPr>
        <p:spPr>
          <a:xfrm>
            <a:off x="1974748" y="2637442"/>
            <a:ext cx="1212600" cy="668100"/>
          </a:xfrm>
          <a:prstGeom prst="rect">
            <a:avLst/>
          </a:prstGeom>
          <a:noFill/>
          <a:ln>
            <a:noFill/>
          </a:ln>
        </p:spPr>
        <p:txBody>
          <a:bodyPr spcFirstLastPara="1" wrap="square" lIns="91425" tIns="91425" rIns="91425" bIns="91425" anchor="t" anchorCtr="0">
            <a:noAutofit/>
          </a:bodyPr>
          <a:lstStyle/>
          <a:p>
            <a:r>
              <a:rPr lang="en" sz="2400" b="1" dirty="0">
                <a:solidFill>
                  <a:srgbClr val="4C3283"/>
                </a:solidFill>
                <a:latin typeface="Calibri"/>
                <a:ea typeface="Calibri"/>
                <a:cs typeface="Calibri"/>
                <a:sym typeface="Calibri"/>
              </a:rPr>
              <a:t>Acyclic:</a:t>
            </a:r>
            <a:endParaRPr sz="2400" b="1" dirty="0">
              <a:solidFill>
                <a:srgbClr val="4C3283"/>
              </a:solidFill>
              <a:latin typeface="Calibri"/>
              <a:ea typeface="Calibri"/>
              <a:cs typeface="Calibri"/>
              <a:sym typeface="Calibri"/>
            </a:endParaRPr>
          </a:p>
        </p:txBody>
      </p:sp>
      <p:sp>
        <p:nvSpPr>
          <p:cNvPr id="645" name="Google Shape;645;p33"/>
          <p:cNvSpPr txBox="1"/>
          <p:nvPr/>
        </p:nvSpPr>
        <p:spPr>
          <a:xfrm>
            <a:off x="2051348" y="4641992"/>
            <a:ext cx="1212600" cy="668100"/>
          </a:xfrm>
          <a:prstGeom prst="rect">
            <a:avLst/>
          </a:prstGeom>
          <a:noFill/>
          <a:ln>
            <a:noFill/>
          </a:ln>
        </p:spPr>
        <p:txBody>
          <a:bodyPr spcFirstLastPara="1" wrap="square" lIns="91425" tIns="91425" rIns="91425" bIns="91425" anchor="t" anchorCtr="0">
            <a:noAutofit/>
          </a:bodyPr>
          <a:lstStyle/>
          <a:p>
            <a:r>
              <a:rPr lang="en" sz="2400" b="1" dirty="0">
                <a:solidFill>
                  <a:srgbClr val="4C3283"/>
                </a:solidFill>
                <a:latin typeface="Calibri"/>
                <a:ea typeface="Calibri"/>
                <a:cs typeface="Calibri"/>
                <a:sym typeface="Calibri"/>
              </a:rPr>
              <a:t>Cyclic:</a:t>
            </a:r>
            <a:endParaRPr sz="2400" b="1" dirty="0">
              <a:solidFill>
                <a:srgbClr val="4C3283"/>
              </a:solidFill>
              <a:latin typeface="Calibri"/>
              <a:ea typeface="Calibri"/>
              <a:cs typeface="Calibri"/>
              <a:sym typeface="Calibri"/>
            </a:endParaRPr>
          </a:p>
        </p:txBody>
      </p:sp>
      <p:sp>
        <p:nvSpPr>
          <p:cNvPr id="646" name="Google Shape;646;p33"/>
          <p:cNvSpPr txBox="1"/>
          <p:nvPr/>
        </p:nvSpPr>
        <p:spPr>
          <a:xfrm>
            <a:off x="3828624" y="1495542"/>
            <a:ext cx="1403700" cy="668100"/>
          </a:xfrm>
          <a:prstGeom prst="rect">
            <a:avLst/>
          </a:prstGeom>
          <a:noFill/>
          <a:ln>
            <a:noFill/>
          </a:ln>
        </p:spPr>
        <p:txBody>
          <a:bodyPr spcFirstLastPara="1" wrap="square" lIns="91425" tIns="91425" rIns="91425" bIns="91425" anchor="t" anchorCtr="0">
            <a:noAutofit/>
          </a:bodyPr>
          <a:lstStyle/>
          <a:p>
            <a:r>
              <a:rPr lang="en" sz="2400" b="1" dirty="0">
                <a:solidFill>
                  <a:srgbClr val="4C3283"/>
                </a:solidFill>
                <a:latin typeface="Calibri"/>
                <a:ea typeface="Calibri"/>
                <a:cs typeface="Calibri"/>
                <a:sym typeface="Calibri"/>
              </a:rPr>
              <a:t>Directed:</a:t>
            </a:r>
            <a:endParaRPr sz="2400" b="1" dirty="0">
              <a:solidFill>
                <a:srgbClr val="4C3283"/>
              </a:solidFill>
              <a:latin typeface="Calibri"/>
              <a:ea typeface="Calibri"/>
              <a:cs typeface="Calibri"/>
              <a:sym typeface="Calibri"/>
            </a:endParaRPr>
          </a:p>
        </p:txBody>
      </p:sp>
      <p:sp>
        <p:nvSpPr>
          <p:cNvPr id="647" name="Google Shape;647;p33"/>
          <p:cNvSpPr txBox="1"/>
          <p:nvPr/>
        </p:nvSpPr>
        <p:spPr>
          <a:xfrm>
            <a:off x="7103000" y="1444546"/>
            <a:ext cx="2088336" cy="668100"/>
          </a:xfrm>
          <a:prstGeom prst="rect">
            <a:avLst/>
          </a:prstGeom>
          <a:noFill/>
          <a:ln>
            <a:noFill/>
          </a:ln>
        </p:spPr>
        <p:txBody>
          <a:bodyPr spcFirstLastPara="1" wrap="square" lIns="91425" tIns="91425" rIns="91425" bIns="91425" anchor="t" anchorCtr="0">
            <a:noAutofit/>
          </a:bodyPr>
          <a:lstStyle/>
          <a:p>
            <a:r>
              <a:rPr lang="en" sz="2400" b="1" dirty="0">
                <a:solidFill>
                  <a:srgbClr val="4C3283"/>
                </a:solidFill>
                <a:latin typeface="Calibri"/>
                <a:ea typeface="Calibri"/>
                <a:cs typeface="Calibri"/>
                <a:sym typeface="Calibri"/>
              </a:rPr>
              <a:t>Undirected:</a:t>
            </a:r>
            <a:endParaRPr sz="2400" b="1" dirty="0">
              <a:solidFill>
                <a:srgbClr val="4C3283"/>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FAF3936A-CC53-6A48-AD07-A2E0C1B91959}"/>
              </a:ext>
            </a:extLst>
          </p:cNvPr>
          <p:cNvCxnSpPr>
            <a:cxnSpLocks/>
          </p:cNvCxnSpPr>
          <p:nvPr/>
        </p:nvCxnSpPr>
        <p:spPr>
          <a:xfrm>
            <a:off x="6096000" y="1495542"/>
            <a:ext cx="0" cy="4433918"/>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36CB6CF-2054-D74B-9896-5F30981492CC}"/>
              </a:ext>
            </a:extLst>
          </p:cNvPr>
          <p:cNvCxnSpPr>
            <a:cxnSpLocks/>
          </p:cNvCxnSpPr>
          <p:nvPr/>
        </p:nvCxnSpPr>
        <p:spPr>
          <a:xfrm flipH="1">
            <a:off x="2051348" y="3955179"/>
            <a:ext cx="7139988"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28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Google Shape;648;p33">
            <a:extLst>
              <a:ext uri="{FF2B5EF4-FFF2-40B4-BE49-F238E27FC236}">
                <a16:creationId xmlns:a16="http://schemas.microsoft.com/office/drawing/2014/main" id="{46D9E66D-46E3-4C19-A0EB-1028ACD94D46}"/>
              </a:ext>
            </a:extLst>
          </p:cNvPr>
          <p:cNvSpPr txBox="1"/>
          <p:nvPr/>
        </p:nvSpPr>
        <p:spPr>
          <a:xfrm>
            <a:off x="7426228" y="1116264"/>
            <a:ext cx="2778445" cy="864561"/>
          </a:xfrm>
          <a:prstGeom prst="rect">
            <a:avLst/>
          </a:prstGeom>
          <a:noFill/>
          <a:ln>
            <a:noFill/>
          </a:ln>
        </p:spPr>
        <p:txBody>
          <a:bodyPr spcFirstLastPara="1" wrap="square" lIns="91425" tIns="91425" rIns="91425" bIns="91425" anchor="t" anchorCtr="0">
            <a:noAutofit/>
          </a:bodyPr>
          <a:lstStyle/>
          <a:p>
            <a:pPr algn="ctr"/>
            <a:r>
              <a:rPr lang="en-US" sz="2400" b="1" dirty="0">
                <a:solidFill>
                  <a:srgbClr val="4C3283"/>
                </a:solidFill>
                <a:latin typeface="Calibri"/>
                <a:cs typeface="Calibri"/>
                <a:sym typeface="Calibri"/>
              </a:rPr>
              <a:t>Vertex </a:t>
            </a:r>
            <a:r>
              <a:rPr lang="en-US" sz="2400" dirty="0">
                <a:solidFill>
                  <a:srgbClr val="4C3283"/>
                </a:solidFill>
                <a:latin typeface="Calibri"/>
                <a:cs typeface="Calibri"/>
                <a:sym typeface="Calibri"/>
              </a:rPr>
              <a:t>&amp;</a:t>
            </a:r>
            <a:r>
              <a:rPr lang="en-US" sz="2400" b="1" dirty="0">
                <a:solidFill>
                  <a:srgbClr val="4C3283"/>
                </a:solidFill>
                <a:latin typeface="Calibri"/>
                <a:cs typeface="Calibri"/>
                <a:sym typeface="Calibri"/>
              </a:rPr>
              <a:t> </a:t>
            </a:r>
            <a:r>
              <a:rPr lang="en" sz="2400" b="1" dirty="0">
                <a:solidFill>
                  <a:srgbClr val="4C3283"/>
                </a:solidFill>
                <a:latin typeface="Calibri"/>
                <a:cs typeface="Calibri"/>
                <a:sym typeface="Calibri"/>
              </a:rPr>
              <a:t>Edge Labels</a:t>
            </a:r>
            <a:endParaRPr sz="2400" b="1" dirty="0">
              <a:solidFill>
                <a:srgbClr val="4C3283"/>
              </a:solidFill>
              <a:latin typeface="Calibri"/>
              <a:cs typeface="Calibri"/>
              <a:sym typeface="Calibri"/>
            </a:endParaRPr>
          </a:p>
        </p:txBody>
      </p:sp>
      <p:sp>
        <p:nvSpPr>
          <p:cNvPr id="2" name="Title 1">
            <a:extLst>
              <a:ext uri="{FF2B5EF4-FFF2-40B4-BE49-F238E27FC236}">
                <a16:creationId xmlns:a16="http://schemas.microsoft.com/office/drawing/2014/main" id="{F2D91F30-E121-42D6-B781-BCFB9D37D8B8}"/>
              </a:ext>
            </a:extLst>
          </p:cNvPr>
          <p:cNvSpPr>
            <a:spLocks noGrp="1"/>
          </p:cNvSpPr>
          <p:nvPr>
            <p:ph type="title"/>
          </p:nvPr>
        </p:nvSpPr>
        <p:spPr/>
        <p:txBody>
          <a:bodyPr/>
          <a:lstStyle/>
          <a:p>
            <a:r>
              <a:rPr lang="en-US" dirty="0"/>
              <a:t>Labeled and Weighted Graphs</a:t>
            </a:r>
          </a:p>
        </p:txBody>
      </p:sp>
      <p:sp>
        <p:nvSpPr>
          <p:cNvPr id="4" name="Google Shape;648;p33">
            <a:extLst>
              <a:ext uri="{FF2B5EF4-FFF2-40B4-BE49-F238E27FC236}">
                <a16:creationId xmlns:a16="http://schemas.microsoft.com/office/drawing/2014/main" id="{13E4A9A7-7695-48D4-B89C-5094BA1E7D5C}"/>
              </a:ext>
            </a:extLst>
          </p:cNvPr>
          <p:cNvSpPr txBox="1"/>
          <p:nvPr/>
        </p:nvSpPr>
        <p:spPr>
          <a:xfrm>
            <a:off x="4647783" y="1460097"/>
            <a:ext cx="2778445" cy="512648"/>
          </a:xfrm>
          <a:prstGeom prst="rect">
            <a:avLst/>
          </a:prstGeom>
        </p:spPr>
        <p:txBody>
          <a:bodyPr spcFirstLastPara="1" wrap="square" lIns="91425" tIns="91425" rIns="91425" bIns="91425" anchor="t" anchorCtr="0">
            <a:noAutofit/>
          </a:bodyPr>
          <a:lstStyle/>
          <a:p>
            <a:pPr algn="ctr"/>
            <a:r>
              <a:rPr lang="en" sz="2400" b="1" dirty="0">
                <a:solidFill>
                  <a:srgbClr val="4C3283"/>
                </a:solidFill>
                <a:latin typeface="Calibri"/>
                <a:cs typeface="Calibri"/>
                <a:sym typeface="Calibri"/>
              </a:rPr>
              <a:t>Edge Labels</a:t>
            </a:r>
            <a:endParaRPr sz="2400" b="1" dirty="0">
              <a:solidFill>
                <a:srgbClr val="4C3283"/>
              </a:solidFill>
              <a:latin typeface="Calibri"/>
              <a:cs typeface="Calibri"/>
              <a:sym typeface="Calibri"/>
            </a:endParaRPr>
          </a:p>
        </p:txBody>
      </p:sp>
      <p:grpSp>
        <p:nvGrpSpPr>
          <p:cNvPr id="46" name="Group 45">
            <a:extLst>
              <a:ext uri="{FF2B5EF4-FFF2-40B4-BE49-F238E27FC236}">
                <a16:creationId xmlns:a16="http://schemas.microsoft.com/office/drawing/2014/main" id="{81A21FFC-EFD1-48AB-82D0-421D4CDE5DEF}"/>
              </a:ext>
            </a:extLst>
          </p:cNvPr>
          <p:cNvGrpSpPr/>
          <p:nvPr/>
        </p:nvGrpSpPr>
        <p:grpSpPr>
          <a:xfrm>
            <a:off x="5065419" y="1972746"/>
            <a:ext cx="1943173" cy="1594983"/>
            <a:chOff x="5113161" y="2142249"/>
            <a:chExt cx="1457380" cy="1196237"/>
          </a:xfrm>
        </p:grpSpPr>
        <p:sp>
          <p:nvSpPr>
            <p:cNvPr id="5" name="Google Shape;649;p33">
              <a:extLst>
                <a:ext uri="{FF2B5EF4-FFF2-40B4-BE49-F238E27FC236}">
                  <a16:creationId xmlns:a16="http://schemas.microsoft.com/office/drawing/2014/main" id="{AB4D8955-9CC8-42B5-B40D-4B338FD4D115}"/>
                </a:ext>
              </a:extLst>
            </p:cNvPr>
            <p:cNvSpPr/>
            <p:nvPr/>
          </p:nvSpPr>
          <p:spPr>
            <a:xfrm>
              <a:off x="5525342" y="224400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sp>
          <p:nvSpPr>
            <p:cNvPr id="6" name="Google Shape;650;p33">
              <a:extLst>
                <a:ext uri="{FF2B5EF4-FFF2-40B4-BE49-F238E27FC236}">
                  <a16:creationId xmlns:a16="http://schemas.microsoft.com/office/drawing/2014/main" id="{00D6B448-9B91-442C-9AE5-BE28F4360E98}"/>
                </a:ext>
              </a:extLst>
            </p:cNvPr>
            <p:cNvSpPr/>
            <p:nvPr/>
          </p:nvSpPr>
          <p:spPr>
            <a:xfrm>
              <a:off x="5937524" y="266316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sp>
          <p:nvSpPr>
            <p:cNvPr id="7" name="Google Shape;651;p33">
              <a:extLst>
                <a:ext uri="{FF2B5EF4-FFF2-40B4-BE49-F238E27FC236}">
                  <a16:creationId xmlns:a16="http://schemas.microsoft.com/office/drawing/2014/main" id="{B05CDE29-F88D-4C14-8255-5ABD9EC03CBD}"/>
                </a:ext>
              </a:extLst>
            </p:cNvPr>
            <p:cNvSpPr/>
            <p:nvPr/>
          </p:nvSpPr>
          <p:spPr>
            <a:xfrm>
              <a:off x="5525342" y="3043736"/>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cxnSp>
          <p:nvCxnSpPr>
            <p:cNvPr id="8" name="Google Shape;652;p33">
              <a:extLst>
                <a:ext uri="{FF2B5EF4-FFF2-40B4-BE49-F238E27FC236}">
                  <a16:creationId xmlns:a16="http://schemas.microsoft.com/office/drawing/2014/main" id="{FA351BA5-1F39-494C-809B-5CF583786579}"/>
                </a:ext>
              </a:extLst>
            </p:cNvPr>
            <p:cNvCxnSpPr>
              <a:stCxn id="5" idx="5"/>
              <a:endCxn id="6" idx="1"/>
            </p:cNvCxnSpPr>
            <p:nvPr/>
          </p:nvCxnSpPr>
          <p:spPr>
            <a:xfrm>
              <a:off x="5776928" y="2495589"/>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oogle Shape;653;p33">
              <a:extLst>
                <a:ext uri="{FF2B5EF4-FFF2-40B4-BE49-F238E27FC236}">
                  <a16:creationId xmlns:a16="http://schemas.microsoft.com/office/drawing/2014/main" id="{AFF0CAD3-5C5A-4A2B-838B-DF9B88FBB179}"/>
                </a:ext>
              </a:extLst>
            </p:cNvPr>
            <p:cNvCxnSpPr>
              <a:stCxn id="7" idx="7"/>
              <a:endCxn id="6" idx="3"/>
            </p:cNvCxnSpPr>
            <p:nvPr/>
          </p:nvCxnSpPr>
          <p:spPr>
            <a:xfrm rot="10800000" flipH="1">
              <a:off x="5776928" y="2914776"/>
              <a:ext cx="203850" cy="1721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Google Shape;654;p33">
              <a:extLst>
                <a:ext uri="{FF2B5EF4-FFF2-40B4-BE49-F238E27FC236}">
                  <a16:creationId xmlns:a16="http://schemas.microsoft.com/office/drawing/2014/main" id="{6A902441-2F47-4058-A5B8-EEECA48B3ED5}"/>
                </a:ext>
              </a:extLst>
            </p:cNvPr>
            <p:cNvSpPr/>
            <p:nvPr/>
          </p:nvSpPr>
          <p:spPr>
            <a:xfrm>
              <a:off x="6275791" y="2244000"/>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cxnSp>
          <p:nvCxnSpPr>
            <p:cNvPr id="11" name="Google Shape;655;p33">
              <a:extLst>
                <a:ext uri="{FF2B5EF4-FFF2-40B4-BE49-F238E27FC236}">
                  <a16:creationId xmlns:a16="http://schemas.microsoft.com/office/drawing/2014/main" id="{2D664472-E5A0-4884-9BBE-0E80901CCC37}"/>
                </a:ext>
              </a:extLst>
            </p:cNvPr>
            <p:cNvCxnSpPr>
              <a:stCxn id="5" idx="6"/>
              <a:endCxn id="10" idx="2"/>
            </p:cNvCxnSpPr>
            <p:nvPr/>
          </p:nvCxnSpPr>
          <p:spPr>
            <a:xfrm>
              <a:off x="5820092" y="2391380"/>
              <a:ext cx="455625" cy="0"/>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Google Shape;656;p33">
              <a:extLst>
                <a:ext uri="{FF2B5EF4-FFF2-40B4-BE49-F238E27FC236}">
                  <a16:creationId xmlns:a16="http://schemas.microsoft.com/office/drawing/2014/main" id="{827190A5-B82A-4501-BFF4-0C4927B582BC}"/>
                </a:ext>
              </a:extLst>
            </p:cNvPr>
            <p:cNvSpPr/>
            <p:nvPr/>
          </p:nvSpPr>
          <p:spPr>
            <a:xfrm>
              <a:off x="5113161" y="266316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sp>
          <p:nvSpPr>
            <p:cNvPr id="13" name="Google Shape;657;p33">
              <a:extLst>
                <a:ext uri="{FF2B5EF4-FFF2-40B4-BE49-F238E27FC236}">
                  <a16:creationId xmlns:a16="http://schemas.microsoft.com/office/drawing/2014/main" id="{8F3A123E-FB39-4B52-AE50-FD82BAF6A54C}"/>
                </a:ext>
              </a:extLst>
            </p:cNvPr>
            <p:cNvSpPr txBox="1"/>
            <p:nvPr/>
          </p:nvSpPr>
          <p:spPr>
            <a:xfrm>
              <a:off x="5257163" y="2404800"/>
              <a:ext cx="203850" cy="172125"/>
            </a:xfrm>
            <a:prstGeom prst="rect">
              <a:avLst/>
            </a:prstGeom>
            <a:noFill/>
            <a:ln>
              <a:noFill/>
            </a:ln>
          </p:spPr>
          <p:txBody>
            <a:bodyPr spcFirstLastPara="1" wrap="square" lIns="91425" tIns="91425" rIns="91425" bIns="91425" anchor="t" anchorCtr="0">
              <a:noAutofit/>
            </a:bodyPr>
            <a:lstStyle/>
            <a:p>
              <a:r>
                <a:rPr lang="en-US" sz="1600" dirty="0">
                  <a:latin typeface="Calibri" panose="020F0502020204030204" pitchFamily="34" charset="0"/>
                  <a:cs typeface="Calibri" panose="020F0502020204030204" pitchFamily="34" charset="0"/>
                </a:rPr>
                <a:t>a</a:t>
              </a:r>
              <a:endParaRPr sz="1600" dirty="0">
                <a:latin typeface="Calibri" panose="020F0502020204030204" pitchFamily="34" charset="0"/>
                <a:cs typeface="Calibri" panose="020F0502020204030204" pitchFamily="34" charset="0"/>
              </a:endParaRPr>
            </a:p>
          </p:txBody>
        </p:sp>
        <p:cxnSp>
          <p:nvCxnSpPr>
            <p:cNvPr id="14" name="Google Shape;658;p33">
              <a:extLst>
                <a:ext uri="{FF2B5EF4-FFF2-40B4-BE49-F238E27FC236}">
                  <a16:creationId xmlns:a16="http://schemas.microsoft.com/office/drawing/2014/main" id="{72F231BD-C2BD-4425-B590-B5F025DF5FDC}"/>
                </a:ext>
              </a:extLst>
            </p:cNvPr>
            <p:cNvCxnSpPr>
              <a:stCxn id="12" idx="7"/>
              <a:endCxn id="5" idx="3"/>
            </p:cNvCxnSpPr>
            <p:nvPr/>
          </p:nvCxnSpPr>
          <p:spPr>
            <a:xfrm rot="10800000" flipH="1">
              <a:off x="5364746" y="2495505"/>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Google Shape;659;p33">
              <a:extLst>
                <a:ext uri="{FF2B5EF4-FFF2-40B4-BE49-F238E27FC236}">
                  <a16:creationId xmlns:a16="http://schemas.microsoft.com/office/drawing/2014/main" id="{1EE00117-FD94-41B9-8FFA-A6ED6988F4C1}"/>
                </a:ext>
              </a:extLst>
            </p:cNvPr>
            <p:cNvSpPr txBox="1"/>
            <p:nvPr/>
          </p:nvSpPr>
          <p:spPr>
            <a:xfrm>
              <a:off x="5718167" y="2767430"/>
              <a:ext cx="203850" cy="172125"/>
            </a:xfrm>
            <a:prstGeom prst="rect">
              <a:avLst/>
            </a:prstGeom>
            <a:noFill/>
            <a:ln>
              <a:noFill/>
            </a:ln>
          </p:spPr>
          <p:txBody>
            <a:bodyPr spcFirstLastPara="1" wrap="square" lIns="91425" tIns="91425" rIns="91425" bIns="91425" anchor="t" anchorCtr="0">
              <a:noAutofit/>
            </a:bodyPr>
            <a:lstStyle/>
            <a:p>
              <a:r>
                <a:rPr lang="en-US" sz="1600" dirty="0">
                  <a:latin typeface="Calibri" panose="020F0502020204030204" pitchFamily="34" charset="0"/>
                  <a:cs typeface="Calibri" panose="020F0502020204030204" pitchFamily="34" charset="0"/>
                </a:rPr>
                <a:t>b</a:t>
              </a:r>
              <a:endParaRPr sz="1600" dirty="0">
                <a:latin typeface="Calibri" panose="020F0502020204030204" pitchFamily="34" charset="0"/>
                <a:cs typeface="Calibri" panose="020F0502020204030204" pitchFamily="34" charset="0"/>
              </a:endParaRPr>
            </a:p>
          </p:txBody>
        </p:sp>
        <p:sp>
          <p:nvSpPr>
            <p:cNvPr id="16" name="Google Shape;660;p33">
              <a:extLst>
                <a:ext uri="{FF2B5EF4-FFF2-40B4-BE49-F238E27FC236}">
                  <a16:creationId xmlns:a16="http://schemas.microsoft.com/office/drawing/2014/main" id="{A3CBF785-9727-40B4-8C7A-FE170F38AD27}"/>
                </a:ext>
              </a:extLst>
            </p:cNvPr>
            <p:cNvSpPr txBox="1"/>
            <p:nvPr/>
          </p:nvSpPr>
          <p:spPr>
            <a:xfrm>
              <a:off x="5931669" y="2142249"/>
              <a:ext cx="203850" cy="172125"/>
            </a:xfrm>
            <a:prstGeom prst="rect">
              <a:avLst/>
            </a:prstGeom>
            <a:noFill/>
            <a:ln>
              <a:noFill/>
            </a:ln>
          </p:spPr>
          <p:txBody>
            <a:bodyPr spcFirstLastPara="1" wrap="square" lIns="91425" tIns="91425" rIns="91425" bIns="91425" anchor="t" anchorCtr="0">
              <a:noAutofit/>
            </a:bodyPr>
            <a:lstStyle/>
            <a:p>
              <a:r>
                <a:rPr lang="en" sz="1600" dirty="0">
                  <a:latin typeface="Calibri" panose="020F0502020204030204" pitchFamily="34" charset="0"/>
                  <a:cs typeface="Calibri" panose="020F0502020204030204" pitchFamily="34" charset="0"/>
                </a:rPr>
                <a:t>c</a:t>
              </a:r>
              <a:endParaRPr sz="1600" dirty="0">
                <a:latin typeface="Calibri" panose="020F0502020204030204" pitchFamily="34" charset="0"/>
                <a:cs typeface="Calibri" panose="020F0502020204030204" pitchFamily="34" charset="0"/>
              </a:endParaRPr>
            </a:p>
          </p:txBody>
        </p:sp>
        <p:sp>
          <p:nvSpPr>
            <p:cNvPr id="17" name="Google Shape;661;p33">
              <a:extLst>
                <a:ext uri="{FF2B5EF4-FFF2-40B4-BE49-F238E27FC236}">
                  <a16:creationId xmlns:a16="http://schemas.microsoft.com/office/drawing/2014/main" id="{06806BAE-324E-4360-A41B-9388C4FDE803}"/>
                </a:ext>
              </a:extLst>
            </p:cNvPr>
            <p:cNvSpPr txBox="1"/>
            <p:nvPr/>
          </p:nvSpPr>
          <p:spPr>
            <a:xfrm>
              <a:off x="5829744" y="2393834"/>
              <a:ext cx="203850" cy="172125"/>
            </a:xfrm>
            <a:prstGeom prst="rect">
              <a:avLst/>
            </a:prstGeom>
            <a:noFill/>
            <a:ln>
              <a:noFill/>
            </a:ln>
          </p:spPr>
          <p:txBody>
            <a:bodyPr spcFirstLastPara="1" wrap="square" lIns="91425" tIns="91425" rIns="91425" bIns="91425" anchor="t" anchorCtr="0">
              <a:noAutofit/>
            </a:bodyPr>
            <a:lstStyle/>
            <a:p>
              <a:r>
                <a:rPr lang="en-US" sz="1600" dirty="0">
                  <a:latin typeface="Calibri" panose="020F0502020204030204" pitchFamily="34" charset="0"/>
                  <a:cs typeface="Calibri" panose="020F0502020204030204" pitchFamily="34" charset="0"/>
                </a:rPr>
                <a:t>d</a:t>
              </a:r>
              <a:endParaRPr sz="1600" dirty="0">
                <a:latin typeface="Calibri" panose="020F0502020204030204" pitchFamily="34" charset="0"/>
                <a:cs typeface="Calibri" panose="020F0502020204030204" pitchFamily="34" charset="0"/>
              </a:endParaRPr>
            </a:p>
          </p:txBody>
        </p:sp>
      </p:grpSp>
      <p:sp>
        <p:nvSpPr>
          <p:cNvPr id="31" name="Google Shape;648;p33">
            <a:extLst>
              <a:ext uri="{FF2B5EF4-FFF2-40B4-BE49-F238E27FC236}">
                <a16:creationId xmlns:a16="http://schemas.microsoft.com/office/drawing/2014/main" id="{4F854E6C-4392-4933-8360-B118B7651694}"/>
              </a:ext>
            </a:extLst>
          </p:cNvPr>
          <p:cNvSpPr txBox="1"/>
          <p:nvPr/>
        </p:nvSpPr>
        <p:spPr>
          <a:xfrm>
            <a:off x="1912550" y="1465654"/>
            <a:ext cx="1924300" cy="507092"/>
          </a:xfrm>
          <a:prstGeom prst="rect">
            <a:avLst/>
          </a:prstGeom>
          <a:noFill/>
          <a:ln>
            <a:noFill/>
          </a:ln>
        </p:spPr>
        <p:txBody>
          <a:bodyPr spcFirstLastPara="1" wrap="square" lIns="91425" tIns="91425" rIns="91425" bIns="91425" anchor="t" anchorCtr="0">
            <a:noAutofit/>
          </a:bodyPr>
          <a:lstStyle/>
          <a:p>
            <a:pPr algn="ctr"/>
            <a:r>
              <a:rPr lang="en-US" sz="2400" b="1" dirty="0">
                <a:solidFill>
                  <a:srgbClr val="4C3283"/>
                </a:solidFill>
                <a:latin typeface="Calibri"/>
                <a:ea typeface="Calibri"/>
                <a:cs typeface="Calibri"/>
                <a:sym typeface="Calibri"/>
              </a:rPr>
              <a:t>Vertex</a:t>
            </a:r>
            <a:r>
              <a:rPr lang="en" sz="2400" b="1" dirty="0">
                <a:solidFill>
                  <a:srgbClr val="4C3283"/>
                </a:solidFill>
                <a:latin typeface="Calibri"/>
                <a:ea typeface="Calibri"/>
                <a:cs typeface="Calibri"/>
                <a:sym typeface="Calibri"/>
              </a:rPr>
              <a:t> Labels</a:t>
            </a:r>
            <a:endParaRPr sz="2400" b="1" dirty="0">
              <a:solidFill>
                <a:srgbClr val="4C3283"/>
              </a:solidFill>
              <a:latin typeface="Calibri"/>
              <a:ea typeface="Calibri"/>
              <a:cs typeface="Calibri"/>
              <a:sym typeface="Calibri"/>
            </a:endParaRPr>
          </a:p>
        </p:txBody>
      </p:sp>
      <p:grpSp>
        <p:nvGrpSpPr>
          <p:cNvPr id="45" name="Group 44">
            <a:extLst>
              <a:ext uri="{FF2B5EF4-FFF2-40B4-BE49-F238E27FC236}">
                <a16:creationId xmlns:a16="http://schemas.microsoft.com/office/drawing/2014/main" id="{F158608D-0AEF-4C0D-B615-ADD399037D60}"/>
              </a:ext>
            </a:extLst>
          </p:cNvPr>
          <p:cNvGrpSpPr/>
          <p:nvPr/>
        </p:nvGrpSpPr>
        <p:grpSpPr>
          <a:xfrm>
            <a:off x="1932126" y="2106931"/>
            <a:ext cx="1943173" cy="1459315"/>
            <a:chOff x="1664362" y="1992415"/>
            <a:chExt cx="1457380" cy="1094486"/>
          </a:xfrm>
        </p:grpSpPr>
        <p:sp>
          <p:nvSpPr>
            <p:cNvPr id="32" name="Google Shape;649;p33">
              <a:extLst>
                <a:ext uri="{FF2B5EF4-FFF2-40B4-BE49-F238E27FC236}">
                  <a16:creationId xmlns:a16="http://schemas.microsoft.com/office/drawing/2014/main" id="{214F311E-9AF9-4D34-993A-351239572CCF}"/>
                </a:ext>
              </a:extLst>
            </p:cNvPr>
            <p:cNvSpPr/>
            <p:nvPr/>
          </p:nvSpPr>
          <p:spPr>
            <a:xfrm>
              <a:off x="2076543" y="1992420"/>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b</a:t>
              </a:r>
              <a:endParaRPr sz="1600" b="1">
                <a:latin typeface="Consolas" panose="020B0609020204030204" pitchFamily="49" charset="0"/>
                <a:cs typeface="Consolas" panose="020B0609020204030204" pitchFamily="49" charset="0"/>
              </a:endParaRPr>
            </a:p>
          </p:txBody>
        </p:sp>
        <p:sp>
          <p:nvSpPr>
            <p:cNvPr id="33" name="Google Shape;650;p33">
              <a:extLst>
                <a:ext uri="{FF2B5EF4-FFF2-40B4-BE49-F238E27FC236}">
                  <a16:creationId xmlns:a16="http://schemas.microsoft.com/office/drawing/2014/main" id="{92DCA582-EB48-43E8-BAC7-8315495B8FF1}"/>
                </a:ext>
              </a:extLst>
            </p:cNvPr>
            <p:cNvSpPr/>
            <p:nvPr/>
          </p:nvSpPr>
          <p:spPr>
            <a:xfrm>
              <a:off x="2488725" y="2411580"/>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d</a:t>
              </a:r>
              <a:endParaRPr sz="1600" b="1">
                <a:latin typeface="Consolas" panose="020B0609020204030204" pitchFamily="49" charset="0"/>
                <a:cs typeface="Consolas" panose="020B0609020204030204" pitchFamily="49" charset="0"/>
              </a:endParaRPr>
            </a:p>
          </p:txBody>
        </p:sp>
        <p:sp>
          <p:nvSpPr>
            <p:cNvPr id="34" name="Google Shape;651;p33">
              <a:extLst>
                <a:ext uri="{FF2B5EF4-FFF2-40B4-BE49-F238E27FC236}">
                  <a16:creationId xmlns:a16="http://schemas.microsoft.com/office/drawing/2014/main" id="{7996C635-7647-4A30-A79A-E2534820CE22}"/>
                </a:ext>
              </a:extLst>
            </p:cNvPr>
            <p:cNvSpPr/>
            <p:nvPr/>
          </p:nvSpPr>
          <p:spPr>
            <a:xfrm>
              <a:off x="2076543" y="2792151"/>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c</a:t>
              </a:r>
              <a:endParaRPr sz="1600" b="1">
                <a:latin typeface="Consolas" panose="020B0609020204030204" pitchFamily="49" charset="0"/>
                <a:cs typeface="Consolas" panose="020B0609020204030204" pitchFamily="49" charset="0"/>
              </a:endParaRPr>
            </a:p>
          </p:txBody>
        </p:sp>
        <p:cxnSp>
          <p:nvCxnSpPr>
            <p:cNvPr id="35" name="Google Shape;652;p33">
              <a:extLst>
                <a:ext uri="{FF2B5EF4-FFF2-40B4-BE49-F238E27FC236}">
                  <a16:creationId xmlns:a16="http://schemas.microsoft.com/office/drawing/2014/main" id="{40F4849E-CF27-4DC3-8ED7-F291E81C5A72}"/>
                </a:ext>
              </a:extLst>
            </p:cNvPr>
            <p:cNvCxnSpPr>
              <a:stCxn id="32" idx="5"/>
              <a:endCxn id="33" idx="1"/>
            </p:cNvCxnSpPr>
            <p:nvPr/>
          </p:nvCxnSpPr>
          <p:spPr>
            <a:xfrm>
              <a:off x="2328129" y="2244004"/>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oogle Shape;653;p33">
              <a:extLst>
                <a:ext uri="{FF2B5EF4-FFF2-40B4-BE49-F238E27FC236}">
                  <a16:creationId xmlns:a16="http://schemas.microsoft.com/office/drawing/2014/main" id="{50DE8E3A-50A8-4006-AB2B-FA14923453E2}"/>
                </a:ext>
              </a:extLst>
            </p:cNvPr>
            <p:cNvCxnSpPr>
              <a:stCxn id="34" idx="7"/>
              <a:endCxn id="33" idx="3"/>
            </p:cNvCxnSpPr>
            <p:nvPr/>
          </p:nvCxnSpPr>
          <p:spPr>
            <a:xfrm rot="10800000" flipH="1">
              <a:off x="2328129" y="2663191"/>
              <a:ext cx="203850" cy="1721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Google Shape;654;p33">
              <a:extLst>
                <a:ext uri="{FF2B5EF4-FFF2-40B4-BE49-F238E27FC236}">
                  <a16:creationId xmlns:a16="http://schemas.microsoft.com/office/drawing/2014/main" id="{3FCA844B-0BB2-4140-A99F-D3B2E787272F}"/>
                </a:ext>
              </a:extLst>
            </p:cNvPr>
            <p:cNvSpPr/>
            <p:nvPr/>
          </p:nvSpPr>
          <p:spPr>
            <a:xfrm>
              <a:off x="2826992" y="199241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e</a:t>
              </a:r>
              <a:endParaRPr sz="1600" b="1">
                <a:latin typeface="Consolas" panose="020B0609020204030204" pitchFamily="49" charset="0"/>
                <a:cs typeface="Consolas" panose="020B0609020204030204" pitchFamily="49" charset="0"/>
              </a:endParaRPr>
            </a:p>
          </p:txBody>
        </p:sp>
        <p:cxnSp>
          <p:nvCxnSpPr>
            <p:cNvPr id="38" name="Google Shape;655;p33">
              <a:extLst>
                <a:ext uri="{FF2B5EF4-FFF2-40B4-BE49-F238E27FC236}">
                  <a16:creationId xmlns:a16="http://schemas.microsoft.com/office/drawing/2014/main" id="{C5B0452B-E3AC-4BEC-A494-CC5907B18856}"/>
                </a:ext>
              </a:extLst>
            </p:cNvPr>
            <p:cNvCxnSpPr>
              <a:stCxn id="32" idx="6"/>
              <a:endCxn id="37" idx="2"/>
            </p:cNvCxnSpPr>
            <p:nvPr/>
          </p:nvCxnSpPr>
          <p:spPr>
            <a:xfrm>
              <a:off x="2371293" y="2139795"/>
              <a:ext cx="455625" cy="0"/>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Google Shape;656;p33">
              <a:extLst>
                <a:ext uri="{FF2B5EF4-FFF2-40B4-BE49-F238E27FC236}">
                  <a16:creationId xmlns:a16="http://schemas.microsoft.com/office/drawing/2014/main" id="{C2C399DE-B111-47FC-B6D5-5B2FE5D54D87}"/>
                </a:ext>
              </a:extLst>
            </p:cNvPr>
            <p:cNvSpPr/>
            <p:nvPr/>
          </p:nvSpPr>
          <p:spPr>
            <a:xfrm>
              <a:off x="1664362" y="2411580"/>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 sz="1600" b="1">
                  <a:latin typeface="Consolas" panose="020B0609020204030204" pitchFamily="49" charset="0"/>
                  <a:cs typeface="Consolas" panose="020B0609020204030204" pitchFamily="49" charset="0"/>
                </a:rPr>
                <a:t>a</a:t>
              </a:r>
              <a:endParaRPr sz="1600" b="1">
                <a:latin typeface="Consolas" panose="020B0609020204030204" pitchFamily="49" charset="0"/>
                <a:cs typeface="Consolas" panose="020B0609020204030204" pitchFamily="49" charset="0"/>
              </a:endParaRPr>
            </a:p>
          </p:txBody>
        </p:sp>
        <p:cxnSp>
          <p:nvCxnSpPr>
            <p:cNvPr id="41" name="Google Shape;658;p33">
              <a:extLst>
                <a:ext uri="{FF2B5EF4-FFF2-40B4-BE49-F238E27FC236}">
                  <a16:creationId xmlns:a16="http://schemas.microsoft.com/office/drawing/2014/main" id="{C7F1398B-D5C2-4EAA-92CA-1BBF0465542B}"/>
                </a:ext>
              </a:extLst>
            </p:cNvPr>
            <p:cNvCxnSpPr>
              <a:stCxn id="39" idx="7"/>
              <a:endCxn id="32" idx="3"/>
            </p:cNvCxnSpPr>
            <p:nvPr/>
          </p:nvCxnSpPr>
          <p:spPr>
            <a:xfrm rot="10800000" flipH="1">
              <a:off x="1915947" y="2243920"/>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0" name="Google Shape;648;p33">
            <a:extLst>
              <a:ext uri="{FF2B5EF4-FFF2-40B4-BE49-F238E27FC236}">
                <a16:creationId xmlns:a16="http://schemas.microsoft.com/office/drawing/2014/main" id="{0C2A9819-1944-4228-889A-FC2E4F175F28}"/>
              </a:ext>
            </a:extLst>
          </p:cNvPr>
          <p:cNvSpPr txBox="1"/>
          <p:nvPr/>
        </p:nvSpPr>
        <p:spPr>
          <a:xfrm>
            <a:off x="4482871" y="3976347"/>
            <a:ext cx="2778445" cy="864561"/>
          </a:xfrm>
          <a:prstGeom prst="rect">
            <a:avLst/>
          </a:prstGeom>
          <a:noFill/>
          <a:ln>
            <a:noFill/>
          </a:ln>
        </p:spPr>
        <p:txBody>
          <a:bodyPr spcFirstLastPara="1" wrap="square" lIns="91425" tIns="91425" rIns="91425" bIns="91425" anchor="t" anchorCtr="0">
            <a:noAutofit/>
          </a:bodyPr>
          <a:lstStyle/>
          <a:p>
            <a:pPr algn="ctr"/>
            <a:r>
              <a:rPr lang="en" sz="2400" dirty="0">
                <a:solidFill>
                  <a:srgbClr val="4C3283"/>
                </a:solidFill>
                <a:latin typeface="Calibri"/>
                <a:cs typeface="Calibri"/>
                <a:sym typeface="Calibri"/>
              </a:rPr>
              <a:t>Numeric Edge Labels</a:t>
            </a:r>
            <a:br>
              <a:rPr lang="en" sz="2400" dirty="0">
                <a:solidFill>
                  <a:srgbClr val="4C3283"/>
                </a:solidFill>
                <a:latin typeface="Calibri"/>
                <a:ea typeface="Calibri"/>
                <a:cs typeface="Calibri"/>
                <a:sym typeface="Calibri"/>
              </a:rPr>
            </a:br>
            <a:r>
              <a:rPr lang="en" sz="2400" dirty="0">
                <a:solidFill>
                  <a:srgbClr val="4C3283"/>
                </a:solidFill>
                <a:latin typeface="Calibri"/>
                <a:ea typeface="Calibri"/>
                <a:cs typeface="Calibri"/>
                <a:sym typeface="Calibri"/>
              </a:rPr>
              <a:t>(</a:t>
            </a:r>
            <a:r>
              <a:rPr lang="en-US" sz="2400" b="1" dirty="0">
                <a:solidFill>
                  <a:srgbClr val="4C3283"/>
                </a:solidFill>
                <a:latin typeface="Calibri"/>
                <a:cs typeface="Calibri"/>
                <a:sym typeface="Calibri"/>
              </a:rPr>
              <a:t>Edge Weights</a:t>
            </a:r>
            <a:r>
              <a:rPr lang="en-US" sz="2400" dirty="0">
                <a:solidFill>
                  <a:srgbClr val="4C3283"/>
                </a:solidFill>
                <a:latin typeface="Calibri"/>
                <a:ea typeface="Calibri"/>
                <a:cs typeface="Calibri"/>
                <a:sym typeface="Calibri"/>
              </a:rPr>
              <a:t>)</a:t>
            </a:r>
            <a:endParaRPr sz="2400" dirty="0">
              <a:solidFill>
                <a:srgbClr val="4C3283"/>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6F0FB051-026F-43B1-8509-BC15EC34CD4A}"/>
              </a:ext>
            </a:extLst>
          </p:cNvPr>
          <p:cNvGrpSpPr/>
          <p:nvPr/>
        </p:nvGrpSpPr>
        <p:grpSpPr>
          <a:xfrm>
            <a:off x="5065419" y="4789833"/>
            <a:ext cx="1943173" cy="1594983"/>
            <a:chOff x="5113161" y="2142249"/>
            <a:chExt cx="1457380" cy="1196237"/>
          </a:xfrm>
        </p:grpSpPr>
        <p:sp>
          <p:nvSpPr>
            <p:cNvPr id="42" name="Google Shape;649;p33">
              <a:extLst>
                <a:ext uri="{FF2B5EF4-FFF2-40B4-BE49-F238E27FC236}">
                  <a16:creationId xmlns:a16="http://schemas.microsoft.com/office/drawing/2014/main" id="{246378E8-946C-4BB4-B56B-B244DB6F8829}"/>
                </a:ext>
              </a:extLst>
            </p:cNvPr>
            <p:cNvSpPr/>
            <p:nvPr/>
          </p:nvSpPr>
          <p:spPr>
            <a:xfrm>
              <a:off x="5525342" y="224400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sp>
          <p:nvSpPr>
            <p:cNvPr id="43" name="Google Shape;650;p33">
              <a:extLst>
                <a:ext uri="{FF2B5EF4-FFF2-40B4-BE49-F238E27FC236}">
                  <a16:creationId xmlns:a16="http://schemas.microsoft.com/office/drawing/2014/main" id="{5D295AD4-79F6-41BD-8D02-233B9D1687ED}"/>
                </a:ext>
              </a:extLst>
            </p:cNvPr>
            <p:cNvSpPr/>
            <p:nvPr/>
          </p:nvSpPr>
          <p:spPr>
            <a:xfrm>
              <a:off x="5937524" y="266316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sp>
          <p:nvSpPr>
            <p:cNvPr id="44" name="Google Shape;651;p33">
              <a:extLst>
                <a:ext uri="{FF2B5EF4-FFF2-40B4-BE49-F238E27FC236}">
                  <a16:creationId xmlns:a16="http://schemas.microsoft.com/office/drawing/2014/main" id="{32A61A42-991B-48AB-9B0F-E4DDD60F7AE6}"/>
                </a:ext>
              </a:extLst>
            </p:cNvPr>
            <p:cNvSpPr/>
            <p:nvPr/>
          </p:nvSpPr>
          <p:spPr>
            <a:xfrm>
              <a:off x="5525342" y="3043736"/>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cxnSp>
          <p:nvCxnSpPr>
            <p:cNvPr id="47" name="Google Shape;652;p33">
              <a:extLst>
                <a:ext uri="{FF2B5EF4-FFF2-40B4-BE49-F238E27FC236}">
                  <a16:creationId xmlns:a16="http://schemas.microsoft.com/office/drawing/2014/main" id="{488C3273-ED8E-4B83-97D2-A4DE99EC6CF5}"/>
                </a:ext>
              </a:extLst>
            </p:cNvPr>
            <p:cNvCxnSpPr>
              <a:stCxn id="42" idx="5"/>
              <a:endCxn id="43" idx="1"/>
            </p:cNvCxnSpPr>
            <p:nvPr/>
          </p:nvCxnSpPr>
          <p:spPr>
            <a:xfrm>
              <a:off x="5776928" y="2495589"/>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Google Shape;653;p33">
              <a:extLst>
                <a:ext uri="{FF2B5EF4-FFF2-40B4-BE49-F238E27FC236}">
                  <a16:creationId xmlns:a16="http://schemas.microsoft.com/office/drawing/2014/main" id="{5C78C745-88FD-4992-A838-CBE5D6011067}"/>
                </a:ext>
              </a:extLst>
            </p:cNvPr>
            <p:cNvCxnSpPr>
              <a:stCxn id="44" idx="7"/>
              <a:endCxn id="43" idx="3"/>
            </p:cNvCxnSpPr>
            <p:nvPr/>
          </p:nvCxnSpPr>
          <p:spPr>
            <a:xfrm rot="10800000" flipH="1">
              <a:off x="5776928" y="2914776"/>
              <a:ext cx="203850" cy="1721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Google Shape;654;p33">
              <a:extLst>
                <a:ext uri="{FF2B5EF4-FFF2-40B4-BE49-F238E27FC236}">
                  <a16:creationId xmlns:a16="http://schemas.microsoft.com/office/drawing/2014/main" id="{D8BD5E98-C073-4383-BB71-3AE7DF958D61}"/>
                </a:ext>
              </a:extLst>
            </p:cNvPr>
            <p:cNvSpPr/>
            <p:nvPr/>
          </p:nvSpPr>
          <p:spPr>
            <a:xfrm>
              <a:off x="6275791" y="2244000"/>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cxnSp>
          <p:nvCxnSpPr>
            <p:cNvPr id="50" name="Google Shape;655;p33">
              <a:extLst>
                <a:ext uri="{FF2B5EF4-FFF2-40B4-BE49-F238E27FC236}">
                  <a16:creationId xmlns:a16="http://schemas.microsoft.com/office/drawing/2014/main" id="{8EF60707-0063-4ECB-9F7C-709F281F23AC}"/>
                </a:ext>
              </a:extLst>
            </p:cNvPr>
            <p:cNvCxnSpPr>
              <a:stCxn id="42" idx="6"/>
              <a:endCxn id="49" idx="2"/>
            </p:cNvCxnSpPr>
            <p:nvPr/>
          </p:nvCxnSpPr>
          <p:spPr>
            <a:xfrm>
              <a:off x="5820092" y="2391380"/>
              <a:ext cx="455625" cy="0"/>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Google Shape;656;p33">
              <a:extLst>
                <a:ext uri="{FF2B5EF4-FFF2-40B4-BE49-F238E27FC236}">
                  <a16:creationId xmlns:a16="http://schemas.microsoft.com/office/drawing/2014/main" id="{62943F75-D140-4B4E-A0E3-A72A9F4D584D}"/>
                </a:ext>
              </a:extLst>
            </p:cNvPr>
            <p:cNvSpPr/>
            <p:nvPr/>
          </p:nvSpPr>
          <p:spPr>
            <a:xfrm>
              <a:off x="5113161" y="266316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600" b="1" dirty="0">
                <a:latin typeface="Consolas" panose="020B0609020204030204" pitchFamily="49" charset="0"/>
                <a:cs typeface="Consolas" panose="020B0609020204030204" pitchFamily="49" charset="0"/>
              </a:endParaRPr>
            </a:p>
          </p:txBody>
        </p:sp>
        <p:sp>
          <p:nvSpPr>
            <p:cNvPr id="52" name="Google Shape;657;p33">
              <a:extLst>
                <a:ext uri="{FF2B5EF4-FFF2-40B4-BE49-F238E27FC236}">
                  <a16:creationId xmlns:a16="http://schemas.microsoft.com/office/drawing/2014/main" id="{03BBE187-D6DC-42DE-8885-724214328ABD}"/>
                </a:ext>
              </a:extLst>
            </p:cNvPr>
            <p:cNvSpPr txBox="1"/>
            <p:nvPr/>
          </p:nvSpPr>
          <p:spPr>
            <a:xfrm>
              <a:off x="5257163" y="2404800"/>
              <a:ext cx="203850" cy="172125"/>
            </a:xfrm>
            <a:prstGeom prst="rect">
              <a:avLst/>
            </a:prstGeom>
            <a:noFill/>
            <a:ln>
              <a:noFill/>
            </a:ln>
          </p:spPr>
          <p:txBody>
            <a:bodyPr spcFirstLastPara="1" wrap="square" lIns="91425" tIns="91425" rIns="91425" bIns="91425" anchor="t" anchorCtr="0">
              <a:noAutofit/>
            </a:bodyPr>
            <a:lstStyle/>
            <a:p>
              <a:r>
                <a:rPr lang="en" sz="1600" dirty="0">
                  <a:latin typeface="Calibri" panose="020F0502020204030204" pitchFamily="34" charset="0"/>
                  <a:cs typeface="Calibri" panose="020F0502020204030204" pitchFamily="34" charset="0"/>
                </a:rPr>
                <a:t>1</a:t>
              </a:r>
              <a:endParaRPr sz="1600" dirty="0">
                <a:latin typeface="Calibri" panose="020F0502020204030204" pitchFamily="34" charset="0"/>
                <a:cs typeface="Calibri" panose="020F0502020204030204" pitchFamily="34" charset="0"/>
              </a:endParaRPr>
            </a:p>
          </p:txBody>
        </p:sp>
        <p:cxnSp>
          <p:nvCxnSpPr>
            <p:cNvPr id="53" name="Google Shape;658;p33">
              <a:extLst>
                <a:ext uri="{FF2B5EF4-FFF2-40B4-BE49-F238E27FC236}">
                  <a16:creationId xmlns:a16="http://schemas.microsoft.com/office/drawing/2014/main" id="{0F8CFB03-8639-418B-8671-609996DD1224}"/>
                </a:ext>
              </a:extLst>
            </p:cNvPr>
            <p:cNvCxnSpPr>
              <a:stCxn id="51" idx="7"/>
              <a:endCxn id="42" idx="3"/>
            </p:cNvCxnSpPr>
            <p:nvPr/>
          </p:nvCxnSpPr>
          <p:spPr>
            <a:xfrm rot="10800000" flipH="1">
              <a:off x="5364746" y="2495505"/>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Google Shape;659;p33">
              <a:extLst>
                <a:ext uri="{FF2B5EF4-FFF2-40B4-BE49-F238E27FC236}">
                  <a16:creationId xmlns:a16="http://schemas.microsoft.com/office/drawing/2014/main" id="{FAF9E03B-B871-4F7F-B087-36954E25D0A8}"/>
                </a:ext>
              </a:extLst>
            </p:cNvPr>
            <p:cNvSpPr txBox="1"/>
            <p:nvPr/>
          </p:nvSpPr>
          <p:spPr>
            <a:xfrm>
              <a:off x="5718167" y="2767430"/>
              <a:ext cx="203850" cy="172125"/>
            </a:xfrm>
            <a:prstGeom prst="rect">
              <a:avLst/>
            </a:prstGeom>
            <a:noFill/>
            <a:ln>
              <a:noFill/>
            </a:ln>
          </p:spPr>
          <p:txBody>
            <a:bodyPr spcFirstLastPara="1" wrap="square" lIns="91425" tIns="91425" rIns="91425" bIns="91425" anchor="t" anchorCtr="0">
              <a:noAutofit/>
            </a:bodyPr>
            <a:lstStyle/>
            <a:p>
              <a:r>
                <a:rPr lang="en" sz="1600" dirty="0">
                  <a:latin typeface="Calibri" panose="020F0502020204030204" pitchFamily="34" charset="0"/>
                  <a:cs typeface="Calibri" panose="020F0502020204030204" pitchFamily="34" charset="0"/>
                </a:rPr>
                <a:t>2</a:t>
              </a:r>
              <a:endParaRPr sz="1600" dirty="0">
                <a:latin typeface="Calibri" panose="020F0502020204030204" pitchFamily="34" charset="0"/>
                <a:cs typeface="Calibri" panose="020F0502020204030204" pitchFamily="34" charset="0"/>
              </a:endParaRPr>
            </a:p>
          </p:txBody>
        </p:sp>
        <p:sp>
          <p:nvSpPr>
            <p:cNvPr id="55" name="Google Shape;660;p33">
              <a:extLst>
                <a:ext uri="{FF2B5EF4-FFF2-40B4-BE49-F238E27FC236}">
                  <a16:creationId xmlns:a16="http://schemas.microsoft.com/office/drawing/2014/main" id="{9EB7F0C0-7905-40A6-812E-60C6804FFE35}"/>
                </a:ext>
              </a:extLst>
            </p:cNvPr>
            <p:cNvSpPr txBox="1"/>
            <p:nvPr/>
          </p:nvSpPr>
          <p:spPr>
            <a:xfrm>
              <a:off x="5931669" y="2142249"/>
              <a:ext cx="203850" cy="172125"/>
            </a:xfrm>
            <a:prstGeom prst="rect">
              <a:avLst/>
            </a:prstGeom>
            <a:noFill/>
            <a:ln>
              <a:noFill/>
            </a:ln>
          </p:spPr>
          <p:txBody>
            <a:bodyPr spcFirstLastPara="1" wrap="square" lIns="91425" tIns="91425" rIns="91425" bIns="91425" anchor="t" anchorCtr="0">
              <a:noAutofit/>
            </a:bodyPr>
            <a:lstStyle/>
            <a:p>
              <a:r>
                <a:rPr lang="en" sz="1600" dirty="0">
                  <a:latin typeface="Calibri" panose="020F0502020204030204" pitchFamily="34" charset="0"/>
                  <a:cs typeface="Calibri" panose="020F0502020204030204" pitchFamily="34" charset="0"/>
                </a:rPr>
                <a:t>3</a:t>
              </a:r>
              <a:endParaRPr sz="1600" dirty="0">
                <a:latin typeface="Calibri" panose="020F0502020204030204" pitchFamily="34" charset="0"/>
                <a:cs typeface="Calibri" panose="020F0502020204030204" pitchFamily="34" charset="0"/>
              </a:endParaRPr>
            </a:p>
          </p:txBody>
        </p:sp>
        <p:sp>
          <p:nvSpPr>
            <p:cNvPr id="56" name="Google Shape;661;p33">
              <a:extLst>
                <a:ext uri="{FF2B5EF4-FFF2-40B4-BE49-F238E27FC236}">
                  <a16:creationId xmlns:a16="http://schemas.microsoft.com/office/drawing/2014/main" id="{52E32A82-4ED9-4012-AE1D-BE439E1DD92C}"/>
                </a:ext>
              </a:extLst>
            </p:cNvPr>
            <p:cNvSpPr txBox="1"/>
            <p:nvPr/>
          </p:nvSpPr>
          <p:spPr>
            <a:xfrm>
              <a:off x="5829744" y="2393834"/>
              <a:ext cx="203850" cy="172125"/>
            </a:xfrm>
            <a:prstGeom prst="rect">
              <a:avLst/>
            </a:prstGeom>
            <a:noFill/>
            <a:ln>
              <a:noFill/>
            </a:ln>
          </p:spPr>
          <p:txBody>
            <a:bodyPr spcFirstLastPara="1" wrap="square" lIns="91425" tIns="91425" rIns="91425" bIns="91425" anchor="t" anchorCtr="0">
              <a:noAutofit/>
            </a:bodyPr>
            <a:lstStyle/>
            <a:p>
              <a:r>
                <a:rPr lang="en" sz="1600">
                  <a:latin typeface="Calibri" panose="020F0502020204030204" pitchFamily="34" charset="0"/>
                  <a:cs typeface="Calibri" panose="020F0502020204030204" pitchFamily="34" charset="0"/>
                </a:rPr>
                <a:t>1</a:t>
              </a:r>
              <a:endParaRPr sz="1600">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D191B5B5-FCCB-4B9D-ADCF-C813DF6790F3}"/>
              </a:ext>
            </a:extLst>
          </p:cNvPr>
          <p:cNvGrpSpPr/>
          <p:nvPr/>
        </p:nvGrpSpPr>
        <p:grpSpPr>
          <a:xfrm>
            <a:off x="7990286" y="1972746"/>
            <a:ext cx="1943173" cy="1594983"/>
            <a:chOff x="5113161" y="2142249"/>
            <a:chExt cx="1457380" cy="1196237"/>
          </a:xfrm>
        </p:grpSpPr>
        <p:cxnSp>
          <p:nvCxnSpPr>
            <p:cNvPr id="61" name="Google Shape;652;p33">
              <a:extLst>
                <a:ext uri="{FF2B5EF4-FFF2-40B4-BE49-F238E27FC236}">
                  <a16:creationId xmlns:a16="http://schemas.microsoft.com/office/drawing/2014/main" id="{D970A72A-612A-4115-A0A2-D70608E76D57}"/>
                </a:ext>
              </a:extLst>
            </p:cNvPr>
            <p:cNvCxnSpPr>
              <a:stCxn id="58" idx="5"/>
              <a:endCxn id="59" idx="1"/>
            </p:cNvCxnSpPr>
            <p:nvPr/>
          </p:nvCxnSpPr>
          <p:spPr>
            <a:xfrm>
              <a:off x="5776927" y="2495590"/>
              <a:ext cx="197907" cy="220279"/>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oogle Shape;653;p33">
              <a:extLst>
                <a:ext uri="{FF2B5EF4-FFF2-40B4-BE49-F238E27FC236}">
                  <a16:creationId xmlns:a16="http://schemas.microsoft.com/office/drawing/2014/main" id="{4F5F3B05-7360-4D08-8DB3-779D331E016E}"/>
                </a:ext>
              </a:extLst>
            </p:cNvPr>
            <p:cNvCxnSpPr>
              <a:stCxn id="60" idx="7"/>
              <a:endCxn id="59" idx="3"/>
            </p:cNvCxnSpPr>
            <p:nvPr/>
          </p:nvCxnSpPr>
          <p:spPr>
            <a:xfrm flipV="1">
              <a:off x="5776927" y="2924289"/>
              <a:ext cx="197907" cy="16261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oogle Shape;655;p33">
              <a:extLst>
                <a:ext uri="{FF2B5EF4-FFF2-40B4-BE49-F238E27FC236}">
                  <a16:creationId xmlns:a16="http://schemas.microsoft.com/office/drawing/2014/main" id="{CE186924-18DA-4580-BBFC-45A3F0635CE9}"/>
                </a:ext>
              </a:extLst>
            </p:cNvPr>
            <p:cNvCxnSpPr>
              <a:stCxn id="58" idx="6"/>
              <a:endCxn id="63" idx="2"/>
            </p:cNvCxnSpPr>
            <p:nvPr/>
          </p:nvCxnSpPr>
          <p:spPr>
            <a:xfrm>
              <a:off x="5820092" y="2391380"/>
              <a:ext cx="455625" cy="0"/>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Google Shape;658;p33">
              <a:extLst>
                <a:ext uri="{FF2B5EF4-FFF2-40B4-BE49-F238E27FC236}">
                  <a16:creationId xmlns:a16="http://schemas.microsoft.com/office/drawing/2014/main" id="{8EE03594-EF0A-4F5F-B5CE-54835BD2ED0F}"/>
                </a:ext>
              </a:extLst>
            </p:cNvPr>
            <p:cNvCxnSpPr>
              <a:stCxn id="65" idx="7"/>
              <a:endCxn id="58" idx="3"/>
            </p:cNvCxnSpPr>
            <p:nvPr/>
          </p:nvCxnSpPr>
          <p:spPr>
            <a:xfrm rot="10800000" flipH="1">
              <a:off x="5364746" y="2495505"/>
              <a:ext cx="203850" cy="21082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Google Shape;649;p33">
              <a:extLst>
                <a:ext uri="{FF2B5EF4-FFF2-40B4-BE49-F238E27FC236}">
                  <a16:creationId xmlns:a16="http://schemas.microsoft.com/office/drawing/2014/main" id="{7C7D6F88-DB26-4C91-A0A3-84CE5CCA0265}"/>
                </a:ext>
              </a:extLst>
            </p:cNvPr>
            <p:cNvSpPr/>
            <p:nvPr/>
          </p:nvSpPr>
          <p:spPr>
            <a:xfrm>
              <a:off x="5525342" y="224400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US" sz="1600" b="1" dirty="0">
                  <a:latin typeface="Consolas" panose="020B0609020204030204" pitchFamily="49" charset="0"/>
                  <a:cs typeface="Consolas" panose="020B0609020204030204" pitchFamily="49" charset="0"/>
                </a:rPr>
                <a:t>2</a:t>
              </a:r>
              <a:endParaRPr sz="1600" b="1" dirty="0">
                <a:latin typeface="Consolas" panose="020B0609020204030204" pitchFamily="49" charset="0"/>
                <a:cs typeface="Consolas" panose="020B0609020204030204" pitchFamily="49" charset="0"/>
              </a:endParaRPr>
            </a:p>
          </p:txBody>
        </p:sp>
        <p:sp>
          <p:nvSpPr>
            <p:cNvPr id="59" name="Google Shape;650;p33">
              <a:extLst>
                <a:ext uri="{FF2B5EF4-FFF2-40B4-BE49-F238E27FC236}">
                  <a16:creationId xmlns:a16="http://schemas.microsoft.com/office/drawing/2014/main" id="{C9F8A24C-77B5-420F-A86B-6CC7B97A3174}"/>
                </a:ext>
              </a:extLst>
            </p:cNvPr>
            <p:cNvSpPr/>
            <p:nvPr/>
          </p:nvSpPr>
          <p:spPr>
            <a:xfrm>
              <a:off x="5931669" y="2672704"/>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US" sz="1600" b="1" dirty="0">
                  <a:latin typeface="Consolas" panose="020B0609020204030204" pitchFamily="49" charset="0"/>
                  <a:cs typeface="Consolas" panose="020B0609020204030204" pitchFamily="49" charset="0"/>
                </a:rPr>
                <a:t>3</a:t>
              </a:r>
              <a:endParaRPr sz="1600" b="1" dirty="0">
                <a:latin typeface="Consolas" panose="020B0609020204030204" pitchFamily="49" charset="0"/>
                <a:cs typeface="Consolas" panose="020B0609020204030204" pitchFamily="49" charset="0"/>
              </a:endParaRPr>
            </a:p>
          </p:txBody>
        </p:sp>
        <p:sp>
          <p:nvSpPr>
            <p:cNvPr id="60" name="Google Shape;651;p33">
              <a:extLst>
                <a:ext uri="{FF2B5EF4-FFF2-40B4-BE49-F238E27FC236}">
                  <a16:creationId xmlns:a16="http://schemas.microsoft.com/office/drawing/2014/main" id="{56FEFEBA-7D3C-4BD3-9F41-887B8788EA71}"/>
                </a:ext>
              </a:extLst>
            </p:cNvPr>
            <p:cNvSpPr/>
            <p:nvPr/>
          </p:nvSpPr>
          <p:spPr>
            <a:xfrm>
              <a:off x="5525342" y="3043736"/>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US" sz="1600" b="1" dirty="0">
                  <a:latin typeface="Consolas" panose="020B0609020204030204" pitchFamily="49" charset="0"/>
                  <a:cs typeface="Consolas" panose="020B0609020204030204" pitchFamily="49" charset="0"/>
                </a:rPr>
                <a:t>4</a:t>
              </a:r>
              <a:endParaRPr sz="1600" b="1" dirty="0">
                <a:latin typeface="Consolas" panose="020B0609020204030204" pitchFamily="49" charset="0"/>
                <a:cs typeface="Consolas" panose="020B0609020204030204" pitchFamily="49" charset="0"/>
              </a:endParaRPr>
            </a:p>
          </p:txBody>
        </p:sp>
        <p:sp>
          <p:nvSpPr>
            <p:cNvPr id="63" name="Google Shape;654;p33">
              <a:extLst>
                <a:ext uri="{FF2B5EF4-FFF2-40B4-BE49-F238E27FC236}">
                  <a16:creationId xmlns:a16="http://schemas.microsoft.com/office/drawing/2014/main" id="{6D9EF963-8689-4809-9130-BC45964FB21C}"/>
                </a:ext>
              </a:extLst>
            </p:cNvPr>
            <p:cNvSpPr/>
            <p:nvPr/>
          </p:nvSpPr>
          <p:spPr>
            <a:xfrm>
              <a:off x="6275791" y="2244000"/>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US" sz="1600" b="1" dirty="0">
                  <a:latin typeface="Consolas" panose="020B0609020204030204" pitchFamily="49" charset="0"/>
                  <a:cs typeface="Consolas" panose="020B0609020204030204" pitchFamily="49" charset="0"/>
                </a:rPr>
                <a:t>5</a:t>
              </a:r>
              <a:endParaRPr sz="1600" b="1" dirty="0">
                <a:latin typeface="Consolas" panose="020B0609020204030204" pitchFamily="49" charset="0"/>
                <a:cs typeface="Consolas" panose="020B0609020204030204" pitchFamily="49" charset="0"/>
              </a:endParaRPr>
            </a:p>
          </p:txBody>
        </p:sp>
        <p:sp>
          <p:nvSpPr>
            <p:cNvPr id="65" name="Google Shape;656;p33">
              <a:extLst>
                <a:ext uri="{FF2B5EF4-FFF2-40B4-BE49-F238E27FC236}">
                  <a16:creationId xmlns:a16="http://schemas.microsoft.com/office/drawing/2014/main" id="{171D637B-43AC-4E91-BB22-38BC69A8C344}"/>
                </a:ext>
              </a:extLst>
            </p:cNvPr>
            <p:cNvSpPr/>
            <p:nvPr/>
          </p:nvSpPr>
          <p:spPr>
            <a:xfrm>
              <a:off x="5113161" y="2663165"/>
              <a:ext cx="294750" cy="294750"/>
            </a:xfrm>
            <a:prstGeom prst="ellipse">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n-US" sz="1600" b="1" dirty="0">
                  <a:latin typeface="Consolas" panose="020B0609020204030204" pitchFamily="49" charset="0"/>
                  <a:cs typeface="Consolas" panose="020B0609020204030204" pitchFamily="49" charset="0"/>
                </a:rPr>
                <a:t>1</a:t>
              </a:r>
              <a:endParaRPr sz="1600" b="1" dirty="0">
                <a:latin typeface="Consolas" panose="020B0609020204030204" pitchFamily="49" charset="0"/>
                <a:cs typeface="Consolas" panose="020B0609020204030204" pitchFamily="49" charset="0"/>
              </a:endParaRPr>
            </a:p>
          </p:txBody>
        </p:sp>
        <p:sp>
          <p:nvSpPr>
            <p:cNvPr id="66" name="Google Shape;657;p33">
              <a:extLst>
                <a:ext uri="{FF2B5EF4-FFF2-40B4-BE49-F238E27FC236}">
                  <a16:creationId xmlns:a16="http://schemas.microsoft.com/office/drawing/2014/main" id="{1FE7B0E6-7AA2-4046-B887-A47A0BA42C36}"/>
                </a:ext>
              </a:extLst>
            </p:cNvPr>
            <p:cNvSpPr txBox="1"/>
            <p:nvPr/>
          </p:nvSpPr>
          <p:spPr>
            <a:xfrm>
              <a:off x="5257163" y="2404800"/>
              <a:ext cx="203850" cy="172125"/>
            </a:xfrm>
            <a:prstGeom prst="rect">
              <a:avLst/>
            </a:prstGeom>
            <a:noFill/>
            <a:ln>
              <a:noFill/>
            </a:ln>
          </p:spPr>
          <p:txBody>
            <a:bodyPr spcFirstLastPara="1" wrap="square" lIns="91425" tIns="91425" rIns="91425" bIns="91425" anchor="t" anchorCtr="0">
              <a:noAutofit/>
            </a:bodyPr>
            <a:lstStyle/>
            <a:p>
              <a:r>
                <a:rPr lang="en-US" sz="1600" dirty="0">
                  <a:latin typeface="Calibri" panose="020F0502020204030204" pitchFamily="34" charset="0"/>
                  <a:cs typeface="Calibri" panose="020F0502020204030204" pitchFamily="34" charset="0"/>
                </a:rPr>
                <a:t>a</a:t>
              </a:r>
              <a:endParaRPr sz="1600" dirty="0">
                <a:latin typeface="Calibri" panose="020F0502020204030204" pitchFamily="34" charset="0"/>
                <a:cs typeface="Calibri" panose="020F0502020204030204" pitchFamily="34" charset="0"/>
              </a:endParaRPr>
            </a:p>
          </p:txBody>
        </p:sp>
        <p:sp>
          <p:nvSpPr>
            <p:cNvPr id="68" name="Google Shape;659;p33">
              <a:extLst>
                <a:ext uri="{FF2B5EF4-FFF2-40B4-BE49-F238E27FC236}">
                  <a16:creationId xmlns:a16="http://schemas.microsoft.com/office/drawing/2014/main" id="{CE2957F7-60ED-474B-83E5-5B1D9E05D238}"/>
                </a:ext>
              </a:extLst>
            </p:cNvPr>
            <p:cNvSpPr txBox="1"/>
            <p:nvPr/>
          </p:nvSpPr>
          <p:spPr>
            <a:xfrm>
              <a:off x="5718167" y="2767430"/>
              <a:ext cx="203850" cy="172125"/>
            </a:xfrm>
            <a:prstGeom prst="rect">
              <a:avLst/>
            </a:prstGeom>
            <a:noFill/>
            <a:ln>
              <a:noFill/>
            </a:ln>
          </p:spPr>
          <p:txBody>
            <a:bodyPr spcFirstLastPara="1" wrap="square" lIns="91425" tIns="91425" rIns="91425" bIns="91425" anchor="t" anchorCtr="0">
              <a:noAutofit/>
            </a:bodyPr>
            <a:lstStyle/>
            <a:p>
              <a:r>
                <a:rPr lang="en-US" sz="1600" dirty="0">
                  <a:latin typeface="Calibri" panose="020F0502020204030204" pitchFamily="34" charset="0"/>
                  <a:cs typeface="Calibri" panose="020F0502020204030204" pitchFamily="34" charset="0"/>
                </a:rPr>
                <a:t>b</a:t>
              </a:r>
              <a:endParaRPr sz="1600" dirty="0">
                <a:latin typeface="Calibri" panose="020F0502020204030204" pitchFamily="34" charset="0"/>
                <a:cs typeface="Calibri" panose="020F0502020204030204" pitchFamily="34" charset="0"/>
              </a:endParaRPr>
            </a:p>
          </p:txBody>
        </p:sp>
        <p:sp>
          <p:nvSpPr>
            <p:cNvPr id="69" name="Google Shape;660;p33">
              <a:extLst>
                <a:ext uri="{FF2B5EF4-FFF2-40B4-BE49-F238E27FC236}">
                  <a16:creationId xmlns:a16="http://schemas.microsoft.com/office/drawing/2014/main" id="{0B93B46B-43A3-478F-BA35-8DAF32B3697F}"/>
                </a:ext>
              </a:extLst>
            </p:cNvPr>
            <p:cNvSpPr txBox="1"/>
            <p:nvPr/>
          </p:nvSpPr>
          <p:spPr>
            <a:xfrm>
              <a:off x="5931669" y="2142249"/>
              <a:ext cx="203850" cy="172125"/>
            </a:xfrm>
            <a:prstGeom prst="rect">
              <a:avLst/>
            </a:prstGeom>
            <a:noFill/>
            <a:ln>
              <a:noFill/>
            </a:ln>
          </p:spPr>
          <p:txBody>
            <a:bodyPr spcFirstLastPara="1" wrap="square" lIns="91425" tIns="91425" rIns="91425" bIns="91425" anchor="t" anchorCtr="0">
              <a:noAutofit/>
            </a:bodyPr>
            <a:lstStyle/>
            <a:p>
              <a:r>
                <a:rPr lang="en" sz="1600" dirty="0">
                  <a:latin typeface="Calibri" panose="020F0502020204030204" pitchFamily="34" charset="0"/>
                  <a:cs typeface="Calibri" panose="020F0502020204030204" pitchFamily="34" charset="0"/>
                </a:rPr>
                <a:t>c</a:t>
              </a:r>
              <a:endParaRPr sz="1600" dirty="0">
                <a:latin typeface="Calibri" panose="020F0502020204030204" pitchFamily="34" charset="0"/>
                <a:cs typeface="Calibri" panose="020F0502020204030204" pitchFamily="34" charset="0"/>
              </a:endParaRPr>
            </a:p>
          </p:txBody>
        </p:sp>
        <p:sp>
          <p:nvSpPr>
            <p:cNvPr id="70" name="Google Shape;661;p33">
              <a:extLst>
                <a:ext uri="{FF2B5EF4-FFF2-40B4-BE49-F238E27FC236}">
                  <a16:creationId xmlns:a16="http://schemas.microsoft.com/office/drawing/2014/main" id="{BFA6445C-05AA-489D-A363-B3767C3C8EA9}"/>
                </a:ext>
              </a:extLst>
            </p:cNvPr>
            <p:cNvSpPr txBox="1"/>
            <p:nvPr/>
          </p:nvSpPr>
          <p:spPr>
            <a:xfrm>
              <a:off x="5829744" y="2393834"/>
              <a:ext cx="203850" cy="172125"/>
            </a:xfrm>
            <a:prstGeom prst="rect">
              <a:avLst/>
            </a:prstGeom>
            <a:noFill/>
            <a:ln>
              <a:noFill/>
            </a:ln>
          </p:spPr>
          <p:txBody>
            <a:bodyPr spcFirstLastPara="1" wrap="square" lIns="91425" tIns="91425" rIns="91425" bIns="91425" anchor="t" anchorCtr="0">
              <a:noAutofit/>
            </a:bodyPr>
            <a:lstStyle/>
            <a:p>
              <a:r>
                <a:rPr lang="en-US" sz="1600" dirty="0">
                  <a:latin typeface="Calibri" panose="020F0502020204030204" pitchFamily="34" charset="0"/>
                  <a:cs typeface="Calibri" panose="020F0502020204030204" pitchFamily="34" charset="0"/>
                </a:rPr>
                <a:t>d</a:t>
              </a:r>
              <a:endParaRPr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fontScale="62500" lnSpcReduction="20000"/>
          </a:bodyPr>
          <a:lstStyle/>
          <a:p>
            <a:r>
              <a:rPr lang="en-US" sz="2800" dirty="0"/>
              <a:t>For each of the following think about what you should choose for vertices and edges.</a:t>
            </a:r>
          </a:p>
          <a:p>
            <a:pPr>
              <a:lnSpc>
                <a:spcPct val="100000"/>
              </a:lnSpc>
            </a:pPr>
            <a:r>
              <a:rPr lang="en-US" sz="2800" u="sng" dirty="0">
                <a:solidFill>
                  <a:srgbClr val="4C3282"/>
                </a:solidFill>
              </a:rPr>
              <a:t>The internet </a:t>
            </a:r>
          </a:p>
          <a:p>
            <a:pPr lvl="1"/>
            <a:r>
              <a:rPr lang="en-US" sz="2400" b="1" dirty="0"/>
              <a:t>Vertices</a:t>
            </a:r>
            <a:r>
              <a:rPr lang="en-US" sz="2400" dirty="0"/>
              <a:t>: webpages. </a:t>
            </a:r>
            <a:r>
              <a:rPr lang="en-US" sz="2400" b="1" dirty="0"/>
              <a:t>Edges</a:t>
            </a:r>
            <a:r>
              <a:rPr lang="en-US" sz="2400" dirty="0"/>
              <a:t> from a to b if a has a hyperlink to b. </a:t>
            </a:r>
          </a:p>
          <a:p>
            <a:pPr lvl="1"/>
            <a:r>
              <a:rPr lang="en-US" sz="2400" dirty="0"/>
              <a:t>Directed, since hyperlinks go in one direction</a:t>
            </a:r>
          </a:p>
          <a:p>
            <a:pPr>
              <a:lnSpc>
                <a:spcPct val="110000"/>
              </a:lnSpc>
            </a:pPr>
            <a:r>
              <a:rPr lang="en-US" sz="2800" u="sng" dirty="0">
                <a:solidFill>
                  <a:srgbClr val="4C3282"/>
                </a:solidFill>
              </a:rPr>
              <a:t>Family tree</a:t>
            </a:r>
          </a:p>
          <a:p>
            <a:pPr lvl="1"/>
            <a:r>
              <a:rPr lang="en-US" sz="2400" b="1" dirty="0"/>
              <a:t>Vertices</a:t>
            </a:r>
            <a:r>
              <a:rPr lang="en-US" sz="2400" dirty="0"/>
              <a:t>: people. </a:t>
            </a:r>
            <a:r>
              <a:rPr lang="en-US" sz="2400" b="1" dirty="0"/>
              <a:t>Edges</a:t>
            </a:r>
            <a:r>
              <a:rPr lang="en-US" sz="2400" dirty="0"/>
              <a:t>: relationships</a:t>
            </a:r>
          </a:p>
          <a:p>
            <a:pPr lvl="1"/>
            <a:r>
              <a:rPr lang="en-US" sz="2400" dirty="0"/>
              <a:t>Undirected, bidirectional relationships</a:t>
            </a:r>
          </a:p>
          <a:p>
            <a:pPr>
              <a:lnSpc>
                <a:spcPct val="120000"/>
              </a:lnSpc>
            </a:pPr>
            <a:r>
              <a:rPr lang="en-US" sz="2800" u="sng" dirty="0">
                <a:solidFill>
                  <a:srgbClr val="4C3282"/>
                </a:solidFill>
              </a:rPr>
              <a:t>Input data for the “6 Degrees of Kevin Bacon” game</a:t>
            </a:r>
          </a:p>
          <a:p>
            <a:pPr lvl="1"/>
            <a:r>
              <a:rPr lang="en-US" sz="2400" b="1" dirty="0"/>
              <a:t>Vertices</a:t>
            </a:r>
            <a:r>
              <a:rPr lang="en-US" sz="2400" dirty="0"/>
              <a:t>: actors. </a:t>
            </a:r>
            <a:r>
              <a:rPr lang="en-US" sz="2400" b="1" dirty="0"/>
              <a:t>Edges</a:t>
            </a:r>
            <a:r>
              <a:rPr lang="en-US" sz="2400" dirty="0"/>
              <a:t>: movies</a:t>
            </a:r>
          </a:p>
          <a:p>
            <a:pPr lvl="1"/>
            <a:r>
              <a:rPr lang="en-US" sz="2400" dirty="0"/>
              <a:t>Undirected, a both actor would need to be in the movie for the edge to be added</a:t>
            </a:r>
          </a:p>
          <a:p>
            <a:pPr>
              <a:lnSpc>
                <a:spcPct val="120000"/>
              </a:lnSpc>
            </a:pPr>
            <a:r>
              <a:rPr lang="en-US" sz="2800" u="sng" dirty="0">
                <a:solidFill>
                  <a:srgbClr val="4C3282"/>
                </a:solidFill>
              </a:rPr>
              <a:t>Course Prerequisites</a:t>
            </a:r>
          </a:p>
          <a:p>
            <a:pPr lvl="1"/>
            <a:r>
              <a:rPr lang="en-US" sz="2400" b="1" dirty="0"/>
              <a:t>Vertices</a:t>
            </a:r>
            <a:r>
              <a:rPr lang="en-US" sz="2400" dirty="0"/>
              <a:t>: courses. </a:t>
            </a:r>
            <a:r>
              <a:rPr lang="en-US" sz="2400" b="1" dirty="0"/>
              <a:t>Edge</a:t>
            </a:r>
            <a:r>
              <a:rPr lang="en-US" sz="2400" dirty="0"/>
              <a:t>: from a to b if a is a </a:t>
            </a:r>
            <a:r>
              <a:rPr lang="en-US" sz="2400" dirty="0" err="1"/>
              <a:t>prereq</a:t>
            </a:r>
            <a:r>
              <a:rPr lang="en-US" sz="2400" dirty="0"/>
              <a:t> for b.</a:t>
            </a:r>
          </a:p>
          <a:p>
            <a:pPr lvl="1"/>
            <a:r>
              <a:rPr lang="en-US" sz="2400" dirty="0"/>
              <a:t>Directed, since one course comes before the other</a:t>
            </a:r>
          </a:p>
          <a:p>
            <a:pPr>
              <a:lnSpc>
                <a:spcPct val="110000"/>
              </a:lnSpc>
            </a:pPr>
            <a:r>
              <a:rPr lang="en-US" sz="2800" u="sng" dirty="0">
                <a:solidFill>
                  <a:srgbClr val="4C3282"/>
                </a:solidFill>
              </a:rPr>
              <a:t>Ways to walk between UW buildings</a:t>
            </a:r>
          </a:p>
          <a:p>
            <a:pPr lvl="1"/>
            <a:r>
              <a:rPr lang="en-US" sz="2400" b="1" dirty="0"/>
              <a:t>Vertices</a:t>
            </a:r>
            <a:r>
              <a:rPr lang="en-US" sz="2400" dirty="0"/>
              <a:t>: buildings. </a:t>
            </a:r>
            <a:r>
              <a:rPr lang="en-US" sz="2400" b="1" dirty="0"/>
              <a:t>Edges</a:t>
            </a:r>
            <a:r>
              <a:rPr lang="en-US" sz="2400" dirty="0"/>
              <a:t>: A street name or walkway that connects 2 buildings</a:t>
            </a:r>
          </a:p>
          <a:p>
            <a:pPr lvl="1"/>
            <a:r>
              <a:rPr lang="en-US" dirty="0"/>
              <a:t>Undirected, since each route can be walked both ways</a:t>
            </a:r>
            <a:endParaRPr lang="en-US" sz="2400" dirty="0"/>
          </a:p>
        </p:txBody>
      </p:sp>
      <p:sp>
        <p:nvSpPr>
          <p:cNvPr id="4" name="Footer Placeholder 3">
            <a:extLst>
              <a:ext uri="{FF2B5EF4-FFF2-40B4-BE49-F238E27FC236}">
                <a16:creationId xmlns:a16="http://schemas.microsoft.com/office/drawing/2014/main" id="{88EC3A75-E765-8A49-A4B0-E7C81AB21EF6}"/>
              </a:ext>
            </a:extLst>
          </p:cNvPr>
          <p:cNvSpPr>
            <a:spLocks noGrp="1"/>
          </p:cNvSpPr>
          <p:nvPr>
            <p:ph type="ftr" sz="quarter" idx="11"/>
          </p:nvPr>
        </p:nvSpPr>
        <p:spPr>
          <a:xfrm>
            <a:off x="4842742" y="6544402"/>
            <a:ext cx="5901459" cy="274320"/>
          </a:xfrm>
        </p:spPr>
        <p:txBody>
          <a:bodyPr/>
          <a:lstStyle/>
          <a:p>
            <a:r>
              <a:rPr lang="en-US" dirty="0"/>
              <a:t>CSE 373 </a:t>
            </a:r>
            <a:r>
              <a:rPr lang="en-US" dirty="0" err="1"/>
              <a:t>Su</a:t>
            </a:r>
            <a:r>
              <a:rPr lang="en-US" dirty="0"/>
              <a:t> 19 – Robbie Webber</a:t>
            </a:r>
          </a:p>
        </p:txBody>
      </p:sp>
    </p:spTree>
    <p:extLst>
      <p:ext uri="{BB962C8B-B14F-4D97-AF65-F5344CB8AC3E}">
        <p14:creationId xmlns:p14="http://schemas.microsoft.com/office/powerpoint/2010/main" val="133952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BDC366-118D-EA41-915F-1747EAE612CC}"/>
              </a:ext>
            </a:extLst>
          </p:cNvPr>
          <p:cNvSpPr>
            <a:spLocks noGrp="1"/>
          </p:cNvSpPr>
          <p:nvPr>
            <p:ph type="title"/>
          </p:nvPr>
        </p:nvSpPr>
        <p:spPr/>
        <p:txBody>
          <a:bodyPr/>
          <a:lstStyle/>
          <a:p>
            <a:r>
              <a:rPr lang="en-US" dirty="0"/>
              <a:t>Multi-Variable Analysis</a:t>
            </a:r>
          </a:p>
        </p:txBody>
      </p:sp>
      <p:sp>
        <p:nvSpPr>
          <p:cNvPr id="5" name="Content Placeholder 3">
            <a:extLst>
              <a:ext uri="{FF2B5EF4-FFF2-40B4-BE49-F238E27FC236}">
                <a16:creationId xmlns:a16="http://schemas.microsoft.com/office/drawing/2014/main" id="{749C0566-4AA1-A74A-ABD7-5BDE02CC68F2}"/>
              </a:ext>
            </a:extLst>
          </p:cNvPr>
          <p:cNvSpPr txBox="1">
            <a:spLocks/>
          </p:cNvSpPr>
          <p:nvPr/>
        </p:nvSpPr>
        <p:spPr>
          <a:xfrm>
            <a:off x="838199" y="1304408"/>
            <a:ext cx="10951029" cy="30934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 far, we thought of everything as being in terms of some single argument “n” (sometimes its own parameter, other times a size)</a:t>
            </a:r>
          </a:p>
          <a:p>
            <a:pPr lvl="1"/>
            <a:r>
              <a:rPr lang="en-US" dirty="0"/>
              <a:t>But there’s no reason we can’t do reasoning in terms of multiple inputs!</a:t>
            </a:r>
          </a:p>
          <a:p>
            <a:r>
              <a:rPr lang="en-US" dirty="0"/>
              <a:t>Why multi-variable?</a:t>
            </a:r>
          </a:p>
          <a:p>
            <a:pPr lvl="1"/>
            <a:r>
              <a:rPr lang="en-US" dirty="0"/>
              <a:t>Remember, algorithmic analysis is just a tool to help us understand code. Sometimes, it helps our understanding more to build a Oh/Omega/Theta bound for multiple factors, rather than handling those factors in case analysis.</a:t>
            </a:r>
          </a:p>
          <a:p>
            <a:pPr lvl="1"/>
            <a:endParaRPr lang="en-US" dirty="0"/>
          </a:p>
        </p:txBody>
      </p:sp>
      <p:sp>
        <p:nvSpPr>
          <p:cNvPr id="7" name="Content Placeholder 3">
            <a:extLst>
              <a:ext uri="{FF2B5EF4-FFF2-40B4-BE49-F238E27FC236}">
                <a16:creationId xmlns:a16="http://schemas.microsoft.com/office/drawing/2014/main" id="{4E6BA734-6AEA-FB4F-A760-079169A5D3D6}"/>
              </a:ext>
            </a:extLst>
          </p:cNvPr>
          <p:cNvSpPr txBox="1">
            <a:spLocks/>
          </p:cNvSpPr>
          <p:nvPr/>
        </p:nvSpPr>
        <p:spPr>
          <a:xfrm>
            <a:off x="838200" y="4628561"/>
            <a:ext cx="10515600" cy="185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With graphs, we usually do our reasoning in terms of:</a:t>
            </a:r>
          </a:p>
          <a:p>
            <a:pPr lvl="1"/>
            <a:r>
              <a:rPr lang="en-US"/>
              <a:t>n (or |V|): total number of vertices (sometimes just call it V)</a:t>
            </a:r>
          </a:p>
          <a:p>
            <a:pPr lvl="1"/>
            <a:r>
              <a:rPr lang="en-US"/>
              <a:t>m (or |E|): total number of edges (sometimes just call it E)</a:t>
            </a:r>
          </a:p>
          <a:p>
            <a:pPr lvl="1"/>
            <a:r>
              <a:rPr lang="en-US"/>
              <a:t>deg(u): degree of node u (how many outgoing edges it has)</a:t>
            </a:r>
            <a:endParaRPr lang="en-US" dirty="0"/>
          </a:p>
        </p:txBody>
      </p:sp>
    </p:spTree>
    <p:extLst>
      <p:ext uri="{BB962C8B-B14F-4D97-AF65-F5344CB8AC3E}">
        <p14:creationId xmlns:p14="http://schemas.microsoft.com/office/powerpoint/2010/main" val="148890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latin typeface="Calibri" panose="020F0502020204030204" pitchFamily="34" charset="0"/>
                        <a:cs typeface="Calibri" panose="020F0502020204030204" pitchFamily="34" charset="0"/>
                      </a:endParaRPr>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Calibri" panose="020F0502020204030204" pitchFamily="34" charset="0"/>
                          <a:cs typeface="Calibri" panose="020F0502020204030204" pitchFamily="34" charset="0"/>
                        </a:rPr>
                        <a:t>0</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1</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2</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3</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4</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5</a:t>
                      </a:r>
                    </a:p>
                  </a:txBody>
                  <a:tcPr marL="105287" marR="105287" marT="52644" marB="52644">
                    <a:lnT w="12700" cap="flat" cmpd="sng" algn="ctr">
                      <a:noFill/>
                      <a:prstDash val="solid"/>
                      <a:round/>
                      <a:headEnd type="none" w="med" len="med"/>
                      <a:tailEnd type="none" w="med" len="med"/>
                    </a:lnT>
                  </a:tcPr>
                </a:tc>
                <a:tc>
                  <a:txBody>
                    <a:bodyPr/>
                    <a:lstStyle/>
                    <a:p>
                      <a:r>
                        <a:rPr lang="en-US" sz="2400" dirty="0">
                          <a:latin typeface="Calibri" panose="020F0502020204030204" pitchFamily="34" charset="0"/>
                          <a:cs typeface="Calibri" panose="020F0502020204030204" pitchFamily="34" charset="0"/>
                        </a:rPr>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latin typeface="Calibri" panose="020F0502020204030204" pitchFamily="34" charset="0"/>
                          <a:cs typeface="Calibri" panose="020F0502020204030204" pitchFamily="34" charset="0"/>
                        </a:rPr>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latin typeface="Calibri" panose="020F0502020204030204" pitchFamily="34" charset="0"/>
                          <a:cs typeface="Calibri" panose="020F0502020204030204" pitchFamily="34" charset="0"/>
                        </a:rPr>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latin typeface="Calibri" panose="020F0502020204030204" pitchFamily="34" charset="0"/>
                          <a:cs typeface="Calibri" panose="020F0502020204030204" pitchFamily="34" charset="0"/>
                        </a:rPr>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latin typeface="Calibri" panose="020F0502020204030204" pitchFamily="34" charset="0"/>
                          <a:cs typeface="Calibri" panose="020F0502020204030204" pitchFamily="34" charset="0"/>
                        </a:rPr>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latin typeface="Calibri" panose="020F0502020204030204" pitchFamily="34" charset="0"/>
                          <a:cs typeface="Calibri" panose="020F0502020204030204" pitchFamily="34" charset="0"/>
                        </a:rPr>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b="1"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latin typeface="Calibri" panose="020F0502020204030204" pitchFamily="34" charset="0"/>
                          <a:cs typeface="Calibri" panose="020F0502020204030204" pitchFamily="34" charset="0"/>
                        </a:rPr>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solidFill>
                            <a:srgbClr val="FF0000"/>
                          </a:solidFill>
                          <a:latin typeface="Calibri" panose="020F0502020204030204" pitchFamily="34" charset="0"/>
                          <a:cs typeface="Calibri" panose="020F0502020204030204" pitchFamily="34" charset="0"/>
                        </a:rPr>
                        <a:t>1</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latin typeface="Calibri" panose="020F0502020204030204" pitchFamily="34" charset="0"/>
                          <a:cs typeface="Calibri" panose="020F0502020204030204" pitchFamily="34" charset="0"/>
                        </a:rPr>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tc>
                  <a:txBody>
                    <a:bodyPr/>
                    <a:lstStyle/>
                    <a:p>
                      <a:pPr algn="ctr"/>
                      <a:r>
                        <a:rPr lang="en-US" sz="2400" dirty="0">
                          <a:latin typeface="Calibri" panose="020F0502020204030204" pitchFamily="34" charset="0"/>
                          <a:cs typeface="Calibri" panose="020F0502020204030204" pitchFamily="34" charset="0"/>
                        </a:rPr>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7"/>
            <a:ext cx="4197425" cy="1866768"/>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927534" y="3748446"/>
                <a:ext cx="415153" cy="51703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74345" y="3747411"/>
                  <a:ext cx="415153" cy="517036"/>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63998" y="3773100"/>
                  <a:ext cx="415154" cy="51703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81098" y="3722015"/>
                <a:ext cx="415153" cy="517034"/>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99484" y="3758562"/>
                <a:ext cx="312907" cy="51703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74327" y="3736461"/>
                  <a:ext cx="415153" cy="517034"/>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82570" y="3733816"/>
                  <a:ext cx="415153" cy="51703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In an adjacency matrix a[u][v] is 1 if there is an edge (</a:t>
            </a:r>
            <a:r>
              <a:rPr lang="en-US" sz="2800" dirty="0" err="1">
                <a:latin typeface="Calibri" panose="020F0502020204030204" pitchFamily="34" charset="0"/>
                <a:cs typeface="Calibri" panose="020F0502020204030204" pitchFamily="34" charset="0"/>
              </a:rPr>
              <a:t>u,v</a:t>
            </a:r>
            <a:r>
              <a:rPr lang="en-US" sz="2800" dirty="0">
                <a:latin typeface="Calibri" panose="020F0502020204030204" pitchFamily="34" charset="0"/>
                <a:cs typeface="Calibri" panose="020F0502020204030204" pitchFamily="34" charset="0"/>
              </a:rPr>
              <a:t>), and 0 otherwise.</a:t>
            </a:r>
          </a:p>
          <a:p>
            <a:r>
              <a:rPr lang="en-US" sz="2800" dirty="0">
                <a:latin typeface="Calibri" panose="020F0502020204030204" pitchFamily="34" charset="0"/>
                <a:cs typeface="Calibri" panose="020F0502020204030204" pitchFamily="34" charset="0"/>
              </a:rPr>
              <a:t>Worst-case Time Complexity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(|V| = n, |E| = m):</a:t>
            </a:r>
          </a:p>
          <a:p>
            <a:pPr lvl="1"/>
            <a:r>
              <a:rPr lang="en-US" sz="2800" dirty="0">
                <a:latin typeface="Calibri" panose="020F0502020204030204" pitchFamily="34" charset="0"/>
                <a:cs typeface="Calibri" panose="020F0502020204030204" pitchFamily="34" charset="0"/>
              </a:rPr>
              <a:t>Add Edge: </a:t>
            </a:r>
          </a:p>
          <a:p>
            <a:pPr lvl="1"/>
            <a:r>
              <a:rPr lang="en-US" sz="2800" dirty="0">
                <a:latin typeface="Calibri" panose="020F0502020204030204" pitchFamily="34" charset="0"/>
                <a:cs typeface="Calibri" panose="020F0502020204030204" pitchFamily="34" charset="0"/>
              </a:rPr>
              <a:t>Remove Edge: </a:t>
            </a:r>
          </a:p>
          <a:p>
            <a:pPr lvl="1"/>
            <a:r>
              <a:rPr lang="en-US" sz="2800" dirty="0">
                <a:latin typeface="Calibri" panose="020F0502020204030204" pitchFamily="34" charset="0"/>
                <a:cs typeface="Calibri" panose="020F0502020204030204" pitchFamily="34" charset="0"/>
              </a:rPr>
              <a:t>Check edge exists from (</a:t>
            </a:r>
            <a:r>
              <a:rPr lang="en-US" sz="2800" dirty="0" err="1">
                <a:latin typeface="Calibri" panose="020F0502020204030204" pitchFamily="34" charset="0"/>
                <a:cs typeface="Calibri" panose="020F0502020204030204" pitchFamily="34" charset="0"/>
              </a:rPr>
              <a:t>u,v</a:t>
            </a:r>
            <a:r>
              <a:rPr lang="en-US" sz="2800" dirty="0">
                <a:latin typeface="Calibri" panose="020F0502020204030204" pitchFamily="34" charset="0"/>
                <a:cs typeface="Calibri" panose="020F0502020204030204" pitchFamily="34" charset="0"/>
              </a:rPr>
              <a:t>): </a:t>
            </a:r>
          </a:p>
          <a:p>
            <a:pPr lvl="1"/>
            <a:r>
              <a:rPr lang="en-US" sz="2800" dirty="0">
                <a:latin typeface="Calibri" panose="020F0502020204030204" pitchFamily="34" charset="0"/>
                <a:cs typeface="Calibri" panose="020F0502020204030204" pitchFamily="34" charset="0"/>
              </a:rPr>
              <a:t>Get </a:t>
            </a:r>
            <a:r>
              <a:rPr lang="en-US" sz="2800" dirty="0" err="1">
                <a:latin typeface="Calibri" panose="020F0502020204030204" pitchFamily="34" charset="0"/>
                <a:cs typeface="Calibri" panose="020F0502020204030204" pitchFamily="34" charset="0"/>
              </a:rPr>
              <a:t>outneighbors</a:t>
            </a:r>
            <a:r>
              <a:rPr lang="en-US" sz="2800" dirty="0">
                <a:latin typeface="Calibri" panose="020F0502020204030204" pitchFamily="34" charset="0"/>
                <a:cs typeface="Calibri" panose="020F0502020204030204" pitchFamily="34" charset="0"/>
              </a:rPr>
              <a:t> of u: </a:t>
            </a:r>
          </a:p>
          <a:p>
            <a:pPr lvl="1"/>
            <a:r>
              <a:rPr lang="en-US" sz="2800" dirty="0">
                <a:latin typeface="Calibri" panose="020F0502020204030204" pitchFamily="34" charset="0"/>
                <a:cs typeface="Calibri" panose="020F0502020204030204" pitchFamily="34" charset="0"/>
              </a:rPr>
              <a:t>Get </a:t>
            </a:r>
            <a:r>
              <a:rPr lang="en-US" sz="2800" dirty="0" err="1">
                <a:latin typeface="Calibri" panose="020F0502020204030204" pitchFamily="34" charset="0"/>
                <a:cs typeface="Calibri" panose="020F0502020204030204" pitchFamily="34" charset="0"/>
              </a:rPr>
              <a:t>inneighbors</a:t>
            </a:r>
            <a:r>
              <a:rPr lang="en-US" sz="2800" dirty="0">
                <a:latin typeface="Calibri" panose="020F0502020204030204" pitchFamily="34" charset="0"/>
                <a:cs typeface="Calibri" panose="020F0502020204030204" pitchFamily="34" charset="0"/>
              </a:rPr>
              <a:t> of u:</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51355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513556" cy="523220"/>
              </a:xfrm>
              <a:prstGeom prst="rect">
                <a:avLst/>
              </a:prstGeom>
              <a:blipFill>
                <a:blip r:embed="rId3"/>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51355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513556" cy="523220"/>
              </a:xfrm>
              <a:prstGeom prst="rect">
                <a:avLst/>
              </a:prstGeom>
              <a:blipFill>
                <a:blip r:embed="rId4"/>
                <a:stretch>
                  <a:fillRect b="-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02815"/>
                <a:ext cx="151355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02815"/>
                <a:ext cx="1513556" cy="523220"/>
              </a:xfrm>
              <a:prstGeom prst="rect">
                <a:avLst/>
              </a:prstGeom>
              <a:blipFill>
                <a:blip r:embed="rId3"/>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017535" y="4530132"/>
                <a:ext cx="1531188"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017535" y="4530132"/>
                <a:ext cx="1531188" cy="523220"/>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531188"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r>
                        <a:rPr lang="en-US" sz="2800" b="1" i="1" dirty="0" smtClean="0">
                          <a:solidFill>
                            <a:srgbClr val="4C3282"/>
                          </a:solidFill>
                          <a:latin typeface="Cambria Math" panose="02040503050406030204" pitchFamily="18" charset="0"/>
                        </a:rPr>
                        <m:t>𝒏</m:t>
                      </m:r>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531188" cy="523220"/>
              </a:xfrm>
              <a:prstGeom prst="rect">
                <a:avLst/>
              </a:prstGeom>
              <a:blipFill>
                <a:blip r:embed="rId6"/>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24149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dirty="0" smtClean="0">
                          <a:solidFill>
                            <a:srgbClr val="4C3282"/>
                          </a:solidFill>
                          <a:latin typeface="Cambria Math" panose="02040503050406030204" pitchFamily="18" charset="0"/>
                        </a:rPr>
                        <m:t>𝚯</m:t>
                      </m:r>
                      <m:r>
                        <a:rPr lang="en-US" sz="2800" b="1" i="1" dirty="0" smtClean="0">
                          <a:solidFill>
                            <a:srgbClr val="4C3282"/>
                          </a:solidFill>
                          <a:latin typeface="Cambria Math" panose="02040503050406030204" pitchFamily="18" charset="0"/>
                        </a:rPr>
                        <m:t>(</m:t>
                      </m:r>
                      <m:sSup>
                        <m:sSupPr>
                          <m:ctrlPr>
                            <a:rPr lang="en-US" sz="2800" b="1" i="1" dirty="0" smtClean="0">
                              <a:solidFill>
                                <a:srgbClr val="4C3282"/>
                              </a:solidFill>
                              <a:latin typeface="Cambria Math" panose="02040503050406030204" pitchFamily="18" charset="0"/>
                            </a:rPr>
                          </m:ctrlPr>
                        </m:sSupPr>
                        <m:e>
                          <m:r>
                            <a:rPr lang="en-US" sz="2800" b="1" i="1" dirty="0" smtClean="0">
                              <a:solidFill>
                                <a:srgbClr val="4C3282"/>
                              </a:solidFill>
                              <a:latin typeface="Cambria Math" panose="02040503050406030204" pitchFamily="18" charset="0"/>
                            </a:rPr>
                            <m:t>𝒏</m:t>
                          </m:r>
                        </m:e>
                        <m:sup>
                          <m:r>
                            <a:rPr lang="en-US" sz="2800" b="1" i="1" dirty="0" smtClean="0">
                              <a:solidFill>
                                <a:srgbClr val="4C3282"/>
                              </a:solidFill>
                              <a:latin typeface="Cambria Math" panose="02040503050406030204" pitchFamily="18" charset="0"/>
                            </a:rPr>
                            <m:t>𝟐</m:t>
                          </m:r>
                        </m:sup>
                      </m:sSup>
                      <m:r>
                        <a:rPr lang="en-US" sz="2800" b="1" i="1" dirty="0" smtClean="0">
                          <a:solidFill>
                            <a:srgbClr val="4C3282"/>
                          </a:solidFill>
                          <a:latin typeface="Cambria Math" panose="02040503050406030204" pitchFamily="18" charset="0"/>
                        </a:rPr>
                        <m:t>)</m:t>
                      </m:r>
                    </m:oMath>
                  </m:oMathPara>
                </a14:m>
                <a:endParaRPr lang="en-US" sz="2800" b="1" dirty="0">
                  <a:solidFill>
                    <a:srgbClr val="4C3282"/>
                  </a:solidFill>
                </a:endParaRPr>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241494" cy="532966"/>
              </a:xfrm>
              <a:prstGeom prst="rect">
                <a:avLst/>
              </a:prstGeom>
              <a:blipFill>
                <a:blip r:embed="rId7"/>
                <a:stretch>
                  <a:fillRect r="-1010" b="-16279"/>
                </a:stretch>
              </a:blipFill>
            </p:spPr>
            <p:txBody>
              <a:bodyPr/>
              <a:lstStyle/>
              <a:p>
                <a:r>
                  <a:rPr lang="en-US">
                    <a:noFill/>
                  </a:rPr>
                  <a:t> </a:t>
                </a:r>
              </a:p>
            </p:txBody>
          </p:sp>
        </mc:Fallback>
      </mc:AlternateContent>
      <p:sp>
        <p:nvSpPr>
          <p:cNvPr id="44" name="Footer Placeholder 3">
            <a:extLst>
              <a:ext uri="{FF2B5EF4-FFF2-40B4-BE49-F238E27FC236}">
                <a16:creationId xmlns:a16="http://schemas.microsoft.com/office/drawing/2014/main" id="{8E902B78-D5F8-6746-A686-C558A19C7D7A}"/>
              </a:ext>
            </a:extLst>
          </p:cNvPr>
          <p:cNvSpPr>
            <a:spLocks noGrp="1"/>
          </p:cNvSpPr>
          <p:nvPr>
            <p:ph type="ftr" sz="quarter" idx="11"/>
          </p:nvPr>
        </p:nvSpPr>
        <p:spPr>
          <a:xfrm>
            <a:off x="4842742" y="6544402"/>
            <a:ext cx="5901459" cy="274320"/>
          </a:xfrm>
        </p:spPr>
        <p:txBody>
          <a:bodyPr/>
          <a:lstStyle/>
          <a:p>
            <a:r>
              <a:rPr lang="en-US" dirty="0"/>
              <a:t>CSE 373 </a:t>
            </a:r>
            <a:r>
              <a:rPr lang="en-US" dirty="0" err="1"/>
              <a:t>Su</a:t>
            </a:r>
            <a:r>
              <a:rPr lang="en-US" dirty="0"/>
              <a:t> 19 – Robbie Webber</a:t>
            </a:r>
          </a:p>
        </p:txBody>
      </p:sp>
    </p:spTree>
    <p:extLst>
      <p:ext uri="{BB962C8B-B14F-4D97-AF65-F5344CB8AC3E}">
        <p14:creationId xmlns:p14="http://schemas.microsoft.com/office/powerpoint/2010/main" val="31644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Create a Dictionary of size V from type V to Collection of E</a:t>
                </a:r>
              </a:p>
              <a:p>
                <a:r>
                  <a:rPr lang="en-US" dirty="0"/>
                  <a:t>If (</a:t>
                </a:r>
                <a:r>
                  <a:rPr lang="en-US" dirty="0" err="1"/>
                  <a:t>x,y</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 then add y to the set associated with the key x</a:t>
                </a:r>
              </a:p>
              <a:p>
                <a:endParaRPr lang="en-US" dirty="0"/>
              </a:p>
              <a:p>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27" t="-156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Adjacency List</a:t>
            </a:r>
          </a:p>
        </p:txBody>
      </p:sp>
      <p:sp>
        <p:nvSpPr>
          <p:cNvPr id="4" name="Footer Placeholder 3"/>
          <p:cNvSpPr>
            <a:spLocks noGrp="1"/>
          </p:cNvSpPr>
          <p:nvPr>
            <p:ph type="ftr" sz="quarter" idx="11"/>
          </p:nvPr>
        </p:nvSpPr>
        <p:spPr/>
        <p:txBody>
          <a:bodyPr/>
          <a:lstStyle/>
          <a:p>
            <a:r>
              <a:rPr lang="en-US" dirty="0"/>
              <a:t>CSE 373 SP 20 -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dirty="0"/>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dirty="0"/>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dirty="0"/>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dirty="0"/>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4261D9-AD2D-9941-8532-5DED7832895A}"/>
                  </a:ext>
                </a:extLst>
              </p:cNvPr>
              <p:cNvSpPr txBox="1"/>
              <p:nvPr/>
            </p:nvSpPr>
            <p:spPr>
              <a:xfrm>
                <a:off x="608298" y="2422968"/>
                <a:ext cx="8021616" cy="318388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An array where the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m:rPr>
                            <m:sty m:val="p"/>
                          </m:rPr>
                          <a:rPr lang="en-US" sz="2000" b="0" i="0" smtClean="0">
                            <a:latin typeface="Cambria Math" panose="02040503050406030204" pitchFamily="18" charset="0"/>
                          </a:rPr>
                          <m:t>th</m:t>
                        </m:r>
                      </m:sup>
                    </m:sSup>
                  </m:oMath>
                </a14:m>
                <a:r>
                  <a:rPr lang="en-US" sz="2000" dirty="0">
                    <a:latin typeface="Calibri" panose="020F0502020204030204" pitchFamily="34" charset="0"/>
                    <a:cs typeface="Calibri" panose="020F0502020204030204" pitchFamily="34" charset="0"/>
                  </a:rPr>
                  <a:t> element contains a list of neighbors of </a:t>
                </a:r>
                <a14:m>
                  <m:oMath xmlns:m="http://schemas.openxmlformats.org/officeDocument/2006/math">
                    <m:r>
                      <a:rPr lang="en-US" sz="2000" i="1" dirty="0" smtClean="0">
                        <a:latin typeface="Cambria Math" panose="02040503050406030204" pitchFamily="18" charset="0"/>
                      </a:rPr>
                      <m:t>𝑢</m:t>
                    </m:r>
                  </m:oMath>
                </a14:m>
                <a:r>
                  <a:rPr lang="en-US" sz="2000" dirty="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Directed graphs: list of out-neighbors (a[u] has v for all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in E)</a:t>
                </a:r>
              </a:p>
              <a:p>
                <a:r>
                  <a:rPr lang="en-US" sz="2000" dirty="0">
                    <a:latin typeface="Calibri" panose="020F0502020204030204" pitchFamily="34" charset="0"/>
                    <a:cs typeface="Calibri" panose="020F0502020204030204" pitchFamily="34" charset="0"/>
                  </a:rPr>
                  <a:t>Time Complexity (|V| = n, |E| = m):</a:t>
                </a:r>
              </a:p>
              <a:p>
                <a:pPr lvl="1"/>
                <a:r>
                  <a:rPr lang="en-US" sz="2000" dirty="0">
                    <a:latin typeface="Calibri" panose="020F0502020204030204" pitchFamily="34" charset="0"/>
                    <a:cs typeface="Calibri" panose="020F0502020204030204" pitchFamily="34" charset="0"/>
                  </a:rPr>
                  <a:t>Add Edge: </a:t>
                </a:r>
              </a:p>
              <a:p>
                <a:pPr lvl="1"/>
                <a:r>
                  <a:rPr lang="en-US" sz="2000" dirty="0">
                    <a:latin typeface="Calibri" panose="020F0502020204030204" pitchFamily="34" charset="0"/>
                    <a:cs typeface="Calibri" panose="020F0502020204030204" pitchFamily="34" charset="0"/>
                  </a:rPr>
                  <a:t>Remove Edge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Check edge exists from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Get neighbors of u (out):</a:t>
                </a:r>
              </a:p>
              <a:p>
                <a:pPr lvl="1"/>
                <a:r>
                  <a:rPr lang="en-US" sz="2000" dirty="0">
                    <a:latin typeface="Calibri" panose="020F0502020204030204" pitchFamily="34" charset="0"/>
                    <a:cs typeface="Calibri" panose="020F0502020204030204" pitchFamily="34" charset="0"/>
                  </a:rPr>
                  <a:t>Get neighbors of u (in):</a:t>
                </a:r>
              </a:p>
              <a:p>
                <a:pPr lvl="1"/>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Space Complexity:</a:t>
                </a:r>
              </a:p>
            </p:txBody>
          </p:sp>
        </mc:Choice>
        <mc:Fallback xmlns="">
          <p:sp>
            <p:nvSpPr>
              <p:cNvPr id="75" name="TextBox 74">
                <a:extLst>
                  <a:ext uri="{FF2B5EF4-FFF2-40B4-BE49-F238E27FC236}">
                    <a16:creationId xmlns:a16="http://schemas.microsoft.com/office/drawing/2014/main" id="{304261D9-AD2D-9941-8532-5DED7832895A}"/>
                  </a:ext>
                </a:extLst>
              </p:cNvPr>
              <p:cNvSpPr txBox="1">
                <a:spLocks noRot="1" noChangeAspect="1" noMove="1" noResize="1" noEditPoints="1" noAdjustHandles="1" noChangeArrowheads="1" noChangeShapeType="1" noTextEdit="1"/>
              </p:cNvSpPr>
              <p:nvPr/>
            </p:nvSpPr>
            <p:spPr>
              <a:xfrm>
                <a:off x="608298" y="2422968"/>
                <a:ext cx="8021616" cy="3183885"/>
              </a:xfrm>
              <a:prstGeom prst="rect">
                <a:avLst/>
              </a:prstGeom>
              <a:blipFill>
                <a:blip r:embed="rId3"/>
                <a:stretch>
                  <a:fillRect l="-949" t="-398" b="-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363253D-1994-D347-BF0C-45D26310147D}"/>
                  </a:ext>
                </a:extLst>
              </p:cNvPr>
              <p:cNvSpPr/>
              <p:nvPr/>
            </p:nvSpPr>
            <p:spPr>
              <a:xfrm>
                <a:off x="1679482" y="3371091"/>
                <a:ext cx="126509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76" name="Rectangle 75">
                <a:extLst>
                  <a:ext uri="{FF2B5EF4-FFF2-40B4-BE49-F238E27FC236}">
                    <a16:creationId xmlns:a16="http://schemas.microsoft.com/office/drawing/2014/main" id="{B363253D-1994-D347-BF0C-45D26310147D}"/>
                  </a:ext>
                </a:extLst>
              </p:cNvPr>
              <p:cNvSpPr>
                <a:spLocks noRot="1" noChangeAspect="1" noMove="1" noResize="1" noEditPoints="1" noAdjustHandles="1" noChangeArrowheads="1" noChangeShapeType="1" noTextEdit="1"/>
              </p:cNvSpPr>
              <p:nvPr/>
            </p:nvSpPr>
            <p:spPr>
              <a:xfrm>
                <a:off x="1679482" y="3371091"/>
                <a:ext cx="1265090" cy="400110"/>
              </a:xfrm>
              <a:prstGeom prst="rect">
                <a:avLst/>
              </a:prstGeom>
              <a:blipFill>
                <a:blip r:embed="rId4"/>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BF99AEA-EC34-AF44-97DB-14604248F86E}"/>
                  </a:ext>
                </a:extLst>
              </p:cNvPr>
              <p:cNvSpPr/>
              <p:nvPr/>
            </p:nvSpPr>
            <p:spPr>
              <a:xfrm>
                <a:off x="2646955" y="3651512"/>
                <a:ext cx="2034531"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0" dirty="0" smtClean="0">
                          <a:solidFill>
                            <a:srgbClr val="4C3282"/>
                          </a:solidFill>
                          <a:latin typeface="Cambria Math" panose="02040503050406030204" pitchFamily="18" charset="0"/>
                        </a:rPr>
                        <m:t>𝐝𝐞𝐠</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𝒖</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77" name="Rectangle 76">
                <a:extLst>
                  <a:ext uri="{FF2B5EF4-FFF2-40B4-BE49-F238E27FC236}">
                    <a16:creationId xmlns:a16="http://schemas.microsoft.com/office/drawing/2014/main" id="{BBF99AEA-EC34-AF44-97DB-14604248F86E}"/>
                  </a:ext>
                </a:extLst>
              </p:cNvPr>
              <p:cNvSpPr>
                <a:spLocks noRot="1" noChangeAspect="1" noMove="1" noResize="1" noEditPoints="1" noAdjustHandles="1" noChangeArrowheads="1" noChangeShapeType="1" noTextEdit="1"/>
              </p:cNvSpPr>
              <p:nvPr/>
            </p:nvSpPr>
            <p:spPr>
              <a:xfrm>
                <a:off x="2646955" y="3651512"/>
                <a:ext cx="2034531" cy="400110"/>
              </a:xfrm>
              <a:prstGeom prst="rect">
                <a:avLst/>
              </a:prstGeom>
              <a:blipFill>
                <a:blip r:embed="rId5"/>
                <a:stretch>
                  <a:fillRect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7160732-8F86-174B-8533-5674256C607C}"/>
                  </a:ext>
                </a:extLst>
              </p:cNvPr>
              <p:cNvSpPr/>
              <p:nvPr/>
            </p:nvSpPr>
            <p:spPr>
              <a:xfrm>
                <a:off x="3167352" y="4282035"/>
                <a:ext cx="1923604" cy="400110"/>
              </a:xfrm>
              <a:prstGeom prst="rect">
                <a:avLst/>
              </a:prstGeom>
            </p:spPr>
            <p:txBody>
              <a:bodyPr wrap="none">
                <a:spAutoFit/>
              </a:bodyPr>
              <a:lstStyle/>
              <a:p>
                <a:pPr lvl="1"/>
                <a:r>
                  <a:rPr lang="en-US" sz="2000" b="1" dirty="0">
                    <a:solidFill>
                      <a:srgbClr val="4C3282"/>
                    </a:solidFill>
                  </a:rPr>
                  <a:t> </a:t>
                </a:r>
                <a14:m>
                  <m:oMath xmlns:m="http://schemas.openxmlformats.org/officeDocument/2006/math">
                    <m:r>
                      <a:rPr lang="en-US" sz="2000" b="1" i="0" smtClean="0">
                        <a:solidFill>
                          <a:srgbClr val="4C3282"/>
                        </a:solidFill>
                        <a:latin typeface="Cambria Math" panose="02040503050406030204" pitchFamily="18" charset="0"/>
                      </a:rPr>
                      <m:t>𝚯</m:t>
                    </m:r>
                    <m:r>
                      <a:rPr lang="en-US" sz="2000" b="1" i="1" smtClean="0">
                        <a:solidFill>
                          <a:srgbClr val="4C3282"/>
                        </a:solidFill>
                        <a:latin typeface="Cambria Math" panose="02040503050406030204" pitchFamily="18" charset="0"/>
                      </a:rPr>
                      <m:t>(</m:t>
                    </m:r>
                    <m:func>
                      <m:funcPr>
                        <m:ctrlPr>
                          <a:rPr lang="en-US" sz="2000" b="1" i="1" smtClean="0">
                            <a:solidFill>
                              <a:srgbClr val="4C3282"/>
                            </a:solidFill>
                            <a:latin typeface="Cambria Math" panose="02040503050406030204" pitchFamily="18" charset="0"/>
                          </a:rPr>
                        </m:ctrlPr>
                      </m:funcPr>
                      <m:fName>
                        <m:r>
                          <a:rPr lang="en-US" sz="2000" b="1" i="0" smtClean="0">
                            <a:solidFill>
                              <a:srgbClr val="4C3282"/>
                            </a:solidFill>
                            <a:latin typeface="Cambria Math" panose="02040503050406030204" pitchFamily="18" charset="0"/>
                          </a:rPr>
                          <m:t>𝐝𝐞𝐠</m:t>
                        </m:r>
                      </m:fName>
                      <m:e>
                        <m:d>
                          <m:dPr>
                            <m:ctrlPr>
                              <a:rPr lang="en-US" sz="2000" b="1" i="1" smtClean="0">
                                <a:solidFill>
                                  <a:srgbClr val="4C3282"/>
                                </a:solidFill>
                                <a:latin typeface="Cambria Math" panose="02040503050406030204" pitchFamily="18" charset="0"/>
                              </a:rPr>
                            </m:ctrlPr>
                          </m:dPr>
                          <m:e>
                            <m:r>
                              <a:rPr lang="en-US" sz="2000" b="1" i="1" smtClean="0">
                                <a:solidFill>
                                  <a:srgbClr val="4C3282"/>
                                </a:solidFill>
                                <a:latin typeface="Cambria Math" panose="02040503050406030204" pitchFamily="18" charset="0"/>
                              </a:rPr>
                              <m:t>𝒖</m:t>
                            </m:r>
                          </m:e>
                        </m:d>
                      </m:e>
                    </m:func>
                    <m:r>
                      <a:rPr lang="en-US" sz="2000" b="1" i="1" smtClean="0">
                        <a:solidFill>
                          <a:srgbClr val="4C3282"/>
                        </a:solidFill>
                        <a:latin typeface="Cambria Math" panose="02040503050406030204" pitchFamily="18" charset="0"/>
                      </a:rPr>
                      <m:t>)</m:t>
                    </m:r>
                  </m:oMath>
                </a14:m>
                <a:endParaRPr lang="en-US" sz="2000" b="1" dirty="0">
                  <a:solidFill>
                    <a:srgbClr val="4C3282"/>
                  </a:solidFill>
                </a:endParaRPr>
              </a:p>
            </p:txBody>
          </p:sp>
        </mc:Choice>
        <mc:Fallback xmlns="">
          <p:sp>
            <p:nvSpPr>
              <p:cNvPr id="78" name="Rectangle 77">
                <a:extLst>
                  <a:ext uri="{FF2B5EF4-FFF2-40B4-BE49-F238E27FC236}">
                    <a16:creationId xmlns:a16="http://schemas.microsoft.com/office/drawing/2014/main" id="{D7160732-8F86-174B-8533-5674256C607C}"/>
                  </a:ext>
                </a:extLst>
              </p:cNvPr>
              <p:cNvSpPr>
                <a:spLocks noRot="1" noChangeAspect="1" noMove="1" noResize="1" noEditPoints="1" noAdjustHandles="1" noChangeArrowheads="1" noChangeShapeType="1" noTextEdit="1"/>
              </p:cNvSpPr>
              <p:nvPr/>
            </p:nvSpPr>
            <p:spPr>
              <a:xfrm>
                <a:off x="3167352" y="4282035"/>
                <a:ext cx="1923604" cy="400110"/>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E1CF639-87FD-1B4D-87AD-CD74A8E8A2FC}"/>
                  </a:ext>
                </a:extLst>
              </p:cNvPr>
              <p:cNvSpPr/>
              <p:nvPr/>
            </p:nvSpPr>
            <p:spPr>
              <a:xfrm>
                <a:off x="3068579" y="4599611"/>
                <a:ext cx="1933734"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 </m:t>
                      </m:r>
                      <m:r>
                        <a:rPr lang="en-US" sz="2000" b="1" i="1" dirty="0" smtClean="0">
                          <a:solidFill>
                            <a:srgbClr val="4C3282"/>
                          </a:solidFill>
                          <a:latin typeface="Cambria Math" panose="02040503050406030204" pitchFamily="18" charset="0"/>
                        </a:rPr>
                        <m:t>𝒎</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79" name="Rectangle 78">
                <a:extLst>
                  <a:ext uri="{FF2B5EF4-FFF2-40B4-BE49-F238E27FC236}">
                    <a16:creationId xmlns:a16="http://schemas.microsoft.com/office/drawing/2014/main" id="{AE1CF639-87FD-1B4D-87AD-CD74A8E8A2FC}"/>
                  </a:ext>
                </a:extLst>
              </p:cNvPr>
              <p:cNvSpPr>
                <a:spLocks noRot="1" noChangeAspect="1" noMove="1" noResize="1" noEditPoints="1" noAdjustHandles="1" noChangeArrowheads="1" noChangeShapeType="1" noTextEdit="1"/>
              </p:cNvSpPr>
              <p:nvPr/>
            </p:nvSpPr>
            <p:spPr>
              <a:xfrm>
                <a:off x="3068579" y="4599611"/>
                <a:ext cx="1933734" cy="400110"/>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E17655FF-C187-6442-A62B-AFABD6C440F3}"/>
                  </a:ext>
                </a:extLst>
              </p:cNvPr>
              <p:cNvSpPr/>
              <p:nvPr/>
            </p:nvSpPr>
            <p:spPr>
              <a:xfrm>
                <a:off x="3618662" y="3970144"/>
                <a:ext cx="2034531"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0" dirty="0" smtClean="0">
                          <a:solidFill>
                            <a:srgbClr val="4C3282"/>
                          </a:solidFill>
                          <a:latin typeface="Cambria Math" panose="02040503050406030204" pitchFamily="18" charset="0"/>
                        </a:rPr>
                        <m:t>𝐝𝐞𝐠</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𝒖</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1" name="Rectangle 80">
                <a:extLst>
                  <a:ext uri="{FF2B5EF4-FFF2-40B4-BE49-F238E27FC236}">
                    <a16:creationId xmlns:a16="http://schemas.microsoft.com/office/drawing/2014/main" id="{E17655FF-C187-6442-A62B-AFABD6C440F3}"/>
                  </a:ext>
                </a:extLst>
              </p:cNvPr>
              <p:cNvSpPr>
                <a:spLocks noRot="1" noChangeAspect="1" noMove="1" noResize="1" noEditPoints="1" noAdjustHandles="1" noChangeArrowheads="1" noChangeShapeType="1" noTextEdit="1"/>
              </p:cNvSpPr>
              <p:nvPr/>
            </p:nvSpPr>
            <p:spPr>
              <a:xfrm>
                <a:off x="3618662" y="3970144"/>
                <a:ext cx="2034531" cy="400110"/>
              </a:xfrm>
              <a:prstGeom prst="rect">
                <a:avLst/>
              </a:prstGeom>
              <a:blipFill>
                <a:blip r:embed="rId8"/>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750DB73-481F-494C-AB85-39E3C304FB7E}"/>
                  </a:ext>
                </a:extLst>
              </p:cNvPr>
              <p:cNvSpPr/>
              <p:nvPr/>
            </p:nvSpPr>
            <p:spPr>
              <a:xfrm>
                <a:off x="2516190" y="5177448"/>
                <a:ext cx="14720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 </m:t>
                      </m:r>
                      <m:r>
                        <a:rPr lang="en-US" sz="2000" b="1" i="1" dirty="0" smtClean="0">
                          <a:solidFill>
                            <a:srgbClr val="4C3282"/>
                          </a:solidFill>
                          <a:latin typeface="Cambria Math" panose="02040503050406030204" pitchFamily="18" charset="0"/>
                        </a:rPr>
                        <m:t>𝒎</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82" name="Rectangle 81">
                <a:extLst>
                  <a:ext uri="{FF2B5EF4-FFF2-40B4-BE49-F238E27FC236}">
                    <a16:creationId xmlns:a16="http://schemas.microsoft.com/office/drawing/2014/main" id="{7750DB73-481F-494C-AB85-39E3C304FB7E}"/>
                  </a:ext>
                </a:extLst>
              </p:cNvPr>
              <p:cNvSpPr>
                <a:spLocks noRot="1" noChangeAspect="1" noMove="1" noResize="1" noEditPoints="1" noAdjustHandles="1" noChangeArrowheads="1" noChangeShapeType="1" noTextEdit="1"/>
              </p:cNvSpPr>
              <p:nvPr/>
            </p:nvSpPr>
            <p:spPr>
              <a:xfrm>
                <a:off x="2516190" y="5177448"/>
                <a:ext cx="1472070" cy="400110"/>
              </a:xfrm>
              <a:prstGeom prst="rect">
                <a:avLst/>
              </a:prstGeom>
              <a:blipFill>
                <a:blip r:embed="rId9"/>
                <a:stretch>
                  <a:fillRect b="-161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F515B7E-4EFB-E340-B598-2F611AD11F91}"/>
              </a:ext>
            </a:extLst>
          </p:cNvPr>
          <p:cNvSpPr txBox="1"/>
          <p:nvPr/>
        </p:nvSpPr>
        <p:spPr>
          <a:xfrm>
            <a:off x="8866904" y="3029757"/>
            <a:ext cx="1272271" cy="369332"/>
          </a:xfrm>
          <a:prstGeom prst="rect">
            <a:avLst/>
          </a:prstGeom>
          <a:noFill/>
        </p:spPr>
        <p:txBody>
          <a:bodyPr wrap="none" rtlCol="0">
            <a:spAutoFit/>
          </a:bodyPr>
          <a:lstStyle/>
          <a:p>
            <a:r>
              <a:rPr lang="en-US" u="sng" dirty="0">
                <a:solidFill>
                  <a:srgbClr val="4C3282"/>
                </a:solidFill>
                <a:latin typeface="Calibri" panose="020F0502020204030204" pitchFamily="34" charset="0"/>
                <a:cs typeface="Calibri" panose="020F0502020204030204" pitchFamily="34" charset="0"/>
              </a:rPr>
              <a:t>Linked Lists</a:t>
            </a:r>
          </a:p>
        </p:txBody>
      </p:sp>
      <p:graphicFrame>
        <p:nvGraphicFramePr>
          <p:cNvPr id="83" name="Table 82">
            <a:extLst>
              <a:ext uri="{FF2B5EF4-FFF2-40B4-BE49-F238E27FC236}">
                <a16:creationId xmlns:a16="http://schemas.microsoft.com/office/drawing/2014/main" id="{A443C6D9-5A07-A044-A51E-27F8CAA0D869}"/>
              </a:ext>
            </a:extLst>
          </p:cNvPr>
          <p:cNvGraphicFramePr>
            <a:graphicFrameLocks noGrp="1"/>
          </p:cNvGraphicFramePr>
          <p:nvPr/>
        </p:nvGraphicFramePr>
        <p:xfrm>
          <a:off x="7235375" y="3458390"/>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84" name="Group 83">
            <a:extLst>
              <a:ext uri="{FF2B5EF4-FFF2-40B4-BE49-F238E27FC236}">
                <a16:creationId xmlns:a16="http://schemas.microsoft.com/office/drawing/2014/main" id="{8419DE7C-2163-F145-9594-6E4516BB0F74}"/>
              </a:ext>
            </a:extLst>
          </p:cNvPr>
          <p:cNvGrpSpPr/>
          <p:nvPr/>
        </p:nvGrpSpPr>
        <p:grpSpPr>
          <a:xfrm>
            <a:off x="6887457" y="3616417"/>
            <a:ext cx="417004" cy="417004"/>
            <a:chOff x="9831043" y="3675298"/>
            <a:chExt cx="417004" cy="417004"/>
          </a:xfrm>
        </p:grpSpPr>
        <p:sp>
          <p:nvSpPr>
            <p:cNvPr id="85" name="Oval 84">
              <a:extLst>
                <a:ext uri="{FF2B5EF4-FFF2-40B4-BE49-F238E27FC236}">
                  <a16:creationId xmlns:a16="http://schemas.microsoft.com/office/drawing/2014/main" id="{37CD1797-444F-4646-AD62-61A65785D3C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D645A3E7-B07F-8D4D-897A-6F8E0F5C8285}"/>
                </a:ext>
              </a:extLst>
            </p:cNvPr>
            <p:cNvSpPr txBox="1"/>
            <p:nvPr/>
          </p:nvSpPr>
          <p:spPr>
            <a:xfrm>
              <a:off x="9873474" y="3699134"/>
              <a:ext cx="332142" cy="369332"/>
            </a:xfrm>
            <a:prstGeom prst="rect">
              <a:avLst/>
            </a:prstGeom>
            <a:noFill/>
          </p:spPr>
          <p:txBody>
            <a:bodyPr wrap="none" rtlCol="0">
              <a:spAutoFit/>
            </a:bodyPr>
            <a:lstStyle/>
            <a:p>
              <a:r>
                <a:rPr lang="en-US" dirty="0"/>
                <a:t>A</a:t>
              </a:r>
            </a:p>
          </p:txBody>
        </p:sp>
      </p:grpSp>
      <p:grpSp>
        <p:nvGrpSpPr>
          <p:cNvPr id="87" name="Group 86">
            <a:extLst>
              <a:ext uri="{FF2B5EF4-FFF2-40B4-BE49-F238E27FC236}">
                <a16:creationId xmlns:a16="http://schemas.microsoft.com/office/drawing/2014/main" id="{D251BC59-143A-934A-9B0D-75D1A6D0A62C}"/>
              </a:ext>
            </a:extLst>
          </p:cNvPr>
          <p:cNvGrpSpPr/>
          <p:nvPr/>
        </p:nvGrpSpPr>
        <p:grpSpPr>
          <a:xfrm>
            <a:off x="6887457" y="4335681"/>
            <a:ext cx="417004" cy="417004"/>
            <a:chOff x="9831043" y="3675298"/>
            <a:chExt cx="417004" cy="417004"/>
          </a:xfrm>
        </p:grpSpPr>
        <p:sp>
          <p:nvSpPr>
            <p:cNvPr id="88" name="Oval 87">
              <a:extLst>
                <a:ext uri="{FF2B5EF4-FFF2-40B4-BE49-F238E27FC236}">
                  <a16:creationId xmlns:a16="http://schemas.microsoft.com/office/drawing/2014/main" id="{ED66E587-614E-7446-B0B9-CBE31B02C35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405B7BF4-5A9D-9E4B-B89A-C03BB8B8CF99}"/>
                </a:ext>
              </a:extLst>
            </p:cNvPr>
            <p:cNvSpPr txBox="1"/>
            <p:nvPr/>
          </p:nvSpPr>
          <p:spPr>
            <a:xfrm>
              <a:off x="9873474" y="3699134"/>
              <a:ext cx="312906" cy="369332"/>
            </a:xfrm>
            <a:prstGeom prst="rect">
              <a:avLst/>
            </a:prstGeom>
            <a:noFill/>
          </p:spPr>
          <p:txBody>
            <a:bodyPr wrap="none" rtlCol="0">
              <a:spAutoFit/>
            </a:bodyPr>
            <a:lstStyle/>
            <a:p>
              <a:r>
                <a:rPr lang="en-US" dirty="0"/>
                <a:t>B</a:t>
              </a:r>
            </a:p>
          </p:txBody>
        </p:sp>
      </p:grpSp>
      <p:grpSp>
        <p:nvGrpSpPr>
          <p:cNvPr id="90" name="Group 89">
            <a:extLst>
              <a:ext uri="{FF2B5EF4-FFF2-40B4-BE49-F238E27FC236}">
                <a16:creationId xmlns:a16="http://schemas.microsoft.com/office/drawing/2014/main" id="{CACEF92D-6AB9-404F-A4F6-2136E7B529B6}"/>
              </a:ext>
            </a:extLst>
          </p:cNvPr>
          <p:cNvGrpSpPr/>
          <p:nvPr/>
        </p:nvGrpSpPr>
        <p:grpSpPr>
          <a:xfrm>
            <a:off x="6887457" y="5014625"/>
            <a:ext cx="417004" cy="417004"/>
            <a:chOff x="9831043" y="3675298"/>
            <a:chExt cx="417004" cy="417004"/>
          </a:xfrm>
        </p:grpSpPr>
        <p:sp>
          <p:nvSpPr>
            <p:cNvPr id="91" name="Oval 90">
              <a:extLst>
                <a:ext uri="{FF2B5EF4-FFF2-40B4-BE49-F238E27FC236}">
                  <a16:creationId xmlns:a16="http://schemas.microsoft.com/office/drawing/2014/main" id="{745E60E0-F175-114F-85BE-AC40A83A0599}"/>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9FCBA59F-853F-3D49-A921-742C352C8E7C}"/>
                </a:ext>
              </a:extLst>
            </p:cNvPr>
            <p:cNvSpPr txBox="1"/>
            <p:nvPr/>
          </p:nvSpPr>
          <p:spPr>
            <a:xfrm>
              <a:off x="9873474" y="3699134"/>
              <a:ext cx="332142" cy="369332"/>
            </a:xfrm>
            <a:prstGeom prst="rect">
              <a:avLst/>
            </a:prstGeom>
            <a:noFill/>
          </p:spPr>
          <p:txBody>
            <a:bodyPr wrap="none" rtlCol="0">
              <a:spAutoFit/>
            </a:bodyPr>
            <a:lstStyle/>
            <a:p>
              <a:r>
                <a:rPr lang="en-US" dirty="0"/>
                <a:t>C</a:t>
              </a:r>
            </a:p>
          </p:txBody>
        </p:sp>
      </p:grpSp>
      <p:grpSp>
        <p:nvGrpSpPr>
          <p:cNvPr id="93" name="Group 92">
            <a:extLst>
              <a:ext uri="{FF2B5EF4-FFF2-40B4-BE49-F238E27FC236}">
                <a16:creationId xmlns:a16="http://schemas.microsoft.com/office/drawing/2014/main" id="{5FF562BC-6189-B146-9EEB-AACED8A44265}"/>
              </a:ext>
            </a:extLst>
          </p:cNvPr>
          <p:cNvGrpSpPr/>
          <p:nvPr/>
        </p:nvGrpSpPr>
        <p:grpSpPr>
          <a:xfrm>
            <a:off x="6887457" y="5733889"/>
            <a:ext cx="417004" cy="417004"/>
            <a:chOff x="9831043" y="3675298"/>
            <a:chExt cx="417004" cy="417004"/>
          </a:xfrm>
        </p:grpSpPr>
        <p:sp>
          <p:nvSpPr>
            <p:cNvPr id="94" name="Oval 93">
              <a:extLst>
                <a:ext uri="{FF2B5EF4-FFF2-40B4-BE49-F238E27FC236}">
                  <a16:creationId xmlns:a16="http://schemas.microsoft.com/office/drawing/2014/main" id="{9F7636C6-BF51-EF40-91E7-83552B3AA5AB}"/>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F7027F1A-8344-4D4E-832B-390ED35BB1C1}"/>
                </a:ext>
              </a:extLst>
            </p:cNvPr>
            <p:cNvSpPr txBox="1"/>
            <p:nvPr/>
          </p:nvSpPr>
          <p:spPr>
            <a:xfrm>
              <a:off x="9873474" y="3699134"/>
              <a:ext cx="343364" cy="369332"/>
            </a:xfrm>
            <a:prstGeom prst="rect">
              <a:avLst/>
            </a:prstGeom>
            <a:noFill/>
          </p:spPr>
          <p:txBody>
            <a:bodyPr wrap="none" rtlCol="0">
              <a:spAutoFit/>
            </a:bodyPr>
            <a:lstStyle/>
            <a:p>
              <a:r>
                <a:rPr lang="en-US" dirty="0"/>
                <a:t>D</a:t>
              </a:r>
            </a:p>
          </p:txBody>
        </p:sp>
      </p:grpSp>
      <p:cxnSp>
        <p:nvCxnSpPr>
          <p:cNvPr id="96" name="Straight Arrow Connector 95">
            <a:extLst>
              <a:ext uri="{FF2B5EF4-FFF2-40B4-BE49-F238E27FC236}">
                <a16:creationId xmlns:a16="http://schemas.microsoft.com/office/drawing/2014/main" id="{283A8D50-AE2D-CA4A-A04E-A4861BECF5A5}"/>
              </a:ext>
            </a:extLst>
          </p:cNvPr>
          <p:cNvCxnSpPr>
            <a:cxnSpLocks/>
          </p:cNvCxnSpPr>
          <p:nvPr/>
        </p:nvCxnSpPr>
        <p:spPr>
          <a:xfrm>
            <a:off x="8271800" y="381688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5D3ECAA-3369-9049-89DB-CC6B17BE3D19}"/>
              </a:ext>
            </a:extLst>
          </p:cNvPr>
          <p:cNvCxnSpPr/>
          <p:nvPr/>
        </p:nvCxnSpPr>
        <p:spPr>
          <a:xfrm>
            <a:off x="8271799" y="5237027"/>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40131EC-FE6B-5E4F-9960-FFCDBAE09B08}"/>
              </a:ext>
            </a:extLst>
          </p:cNvPr>
          <p:cNvCxnSpPr/>
          <p:nvPr/>
        </p:nvCxnSpPr>
        <p:spPr>
          <a:xfrm>
            <a:off x="8271798" y="5926845"/>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9E6539A7-7EDA-7B4F-A84A-4CCD33455764}"/>
              </a:ext>
            </a:extLst>
          </p:cNvPr>
          <p:cNvGrpSpPr/>
          <p:nvPr/>
        </p:nvGrpSpPr>
        <p:grpSpPr>
          <a:xfrm>
            <a:off x="9122164" y="5777779"/>
            <a:ext cx="417004" cy="417004"/>
            <a:chOff x="9831043" y="3675298"/>
            <a:chExt cx="417004" cy="417004"/>
          </a:xfrm>
        </p:grpSpPr>
        <p:sp>
          <p:nvSpPr>
            <p:cNvPr id="100" name="Oval 99">
              <a:extLst>
                <a:ext uri="{FF2B5EF4-FFF2-40B4-BE49-F238E27FC236}">
                  <a16:creationId xmlns:a16="http://schemas.microsoft.com/office/drawing/2014/main" id="{3C4EFBFE-1E7B-D049-B644-8984EE75010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A92A1AA-09EF-2B49-B236-891F198A5336}"/>
                </a:ext>
              </a:extLst>
            </p:cNvPr>
            <p:cNvSpPr txBox="1"/>
            <p:nvPr/>
          </p:nvSpPr>
          <p:spPr>
            <a:xfrm>
              <a:off x="9873474" y="3699134"/>
              <a:ext cx="3241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102" name="Group 101">
            <a:extLst>
              <a:ext uri="{FF2B5EF4-FFF2-40B4-BE49-F238E27FC236}">
                <a16:creationId xmlns:a16="http://schemas.microsoft.com/office/drawing/2014/main" id="{BAF76098-9C0F-0A48-90C3-9B8A95C11DF0}"/>
              </a:ext>
            </a:extLst>
          </p:cNvPr>
          <p:cNvGrpSpPr/>
          <p:nvPr/>
        </p:nvGrpSpPr>
        <p:grpSpPr>
          <a:xfrm>
            <a:off x="9052693" y="3477095"/>
            <a:ext cx="2089822" cy="668441"/>
            <a:chOff x="1097280" y="6023567"/>
            <a:chExt cx="2089822" cy="668441"/>
          </a:xfrm>
        </p:grpSpPr>
        <p:grpSp>
          <p:nvGrpSpPr>
            <p:cNvPr id="103" name="Group 102">
              <a:extLst>
                <a:ext uri="{FF2B5EF4-FFF2-40B4-BE49-F238E27FC236}">
                  <a16:creationId xmlns:a16="http://schemas.microsoft.com/office/drawing/2014/main" id="{9F8D3EA8-40D0-6440-AFE2-56FFE0B47FBD}"/>
                </a:ext>
              </a:extLst>
            </p:cNvPr>
            <p:cNvGrpSpPr/>
            <p:nvPr/>
          </p:nvGrpSpPr>
          <p:grpSpPr>
            <a:xfrm>
              <a:off x="1158475" y="6170477"/>
              <a:ext cx="417004" cy="417004"/>
              <a:chOff x="9831043" y="3675298"/>
              <a:chExt cx="417004" cy="417004"/>
            </a:xfrm>
          </p:grpSpPr>
          <p:sp>
            <p:nvSpPr>
              <p:cNvPr id="115" name="Oval 114">
                <a:extLst>
                  <a:ext uri="{FF2B5EF4-FFF2-40B4-BE49-F238E27FC236}">
                    <a16:creationId xmlns:a16="http://schemas.microsoft.com/office/drawing/2014/main" id="{1A52E4E1-F0FB-B344-A973-2E2CFAF4663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E63AC124-ADDB-7B44-81EC-380E626D753B}"/>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04" name="Group 103">
              <a:extLst>
                <a:ext uri="{FF2B5EF4-FFF2-40B4-BE49-F238E27FC236}">
                  <a16:creationId xmlns:a16="http://schemas.microsoft.com/office/drawing/2014/main" id="{D32E65B5-6935-5D4D-AF62-FE36ADC19A78}"/>
                </a:ext>
              </a:extLst>
            </p:cNvPr>
            <p:cNvGrpSpPr/>
            <p:nvPr/>
          </p:nvGrpSpPr>
          <p:grpSpPr>
            <a:xfrm>
              <a:off x="2512237" y="6170846"/>
              <a:ext cx="417004" cy="417004"/>
              <a:chOff x="9831043" y="3675298"/>
              <a:chExt cx="417004" cy="417004"/>
            </a:xfrm>
          </p:grpSpPr>
          <p:sp>
            <p:nvSpPr>
              <p:cNvPr id="113" name="Oval 112">
                <a:extLst>
                  <a:ext uri="{FF2B5EF4-FFF2-40B4-BE49-F238E27FC236}">
                    <a16:creationId xmlns:a16="http://schemas.microsoft.com/office/drawing/2014/main" id="{D5D09C9A-6370-1A48-9A28-203A2C475CA7}"/>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437483DF-5DE0-6C49-BA4B-8F5B7D16F123}"/>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05" name="Group 104">
              <a:extLst>
                <a:ext uri="{FF2B5EF4-FFF2-40B4-BE49-F238E27FC236}">
                  <a16:creationId xmlns:a16="http://schemas.microsoft.com/office/drawing/2014/main" id="{EF72F71A-7E32-C041-9DAE-1DBC7E449F1E}"/>
                </a:ext>
              </a:extLst>
            </p:cNvPr>
            <p:cNvGrpSpPr/>
            <p:nvPr/>
          </p:nvGrpSpPr>
          <p:grpSpPr>
            <a:xfrm>
              <a:off x="1097280" y="6023567"/>
              <a:ext cx="724251" cy="668441"/>
              <a:chOff x="1097280" y="6019742"/>
              <a:chExt cx="724251" cy="668441"/>
            </a:xfrm>
          </p:grpSpPr>
          <p:sp>
            <p:nvSpPr>
              <p:cNvPr id="111" name="Rectangle 110">
                <a:extLst>
                  <a:ext uri="{FF2B5EF4-FFF2-40B4-BE49-F238E27FC236}">
                    <a16:creationId xmlns:a16="http://schemas.microsoft.com/office/drawing/2014/main" id="{49938666-EAD7-9448-A97C-BE77FF55EFB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1742A6D5-E40E-084E-91C9-D1A7F8A5BC5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Arrow Connector 105">
              <a:extLst>
                <a:ext uri="{FF2B5EF4-FFF2-40B4-BE49-F238E27FC236}">
                  <a16:creationId xmlns:a16="http://schemas.microsoft.com/office/drawing/2014/main" id="{5F0639C2-235E-4745-8E31-4C5C109FA621}"/>
                </a:ext>
              </a:extLst>
            </p:cNvPr>
            <p:cNvCxnSpPr/>
            <p:nvPr/>
          </p:nvCxnSpPr>
          <p:spPr>
            <a:xfrm>
              <a:off x="1743153" y="6357787"/>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D38FBCF3-FACB-994B-B220-75F047DDE769}"/>
                </a:ext>
              </a:extLst>
            </p:cNvPr>
            <p:cNvGrpSpPr/>
            <p:nvPr/>
          </p:nvGrpSpPr>
          <p:grpSpPr>
            <a:xfrm>
              <a:off x="2462851" y="6023567"/>
              <a:ext cx="724251" cy="668441"/>
              <a:chOff x="1097280" y="6019742"/>
              <a:chExt cx="724251" cy="668441"/>
            </a:xfrm>
          </p:grpSpPr>
          <p:sp>
            <p:nvSpPr>
              <p:cNvPr id="109" name="Rectangle 108">
                <a:extLst>
                  <a:ext uri="{FF2B5EF4-FFF2-40B4-BE49-F238E27FC236}">
                    <a16:creationId xmlns:a16="http://schemas.microsoft.com/office/drawing/2014/main" id="{D9F19192-C94A-5641-920B-81A13B5AD081}"/>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79273430-CB59-C640-A706-4AF9AB1A4E2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a:extLst>
                <a:ext uri="{FF2B5EF4-FFF2-40B4-BE49-F238E27FC236}">
                  <a16:creationId xmlns:a16="http://schemas.microsoft.com/office/drawing/2014/main" id="{4BFAF49A-2547-9342-B5AA-8EA719455870}"/>
                </a:ext>
              </a:extLst>
            </p:cNvPr>
            <p:cNvCxnSpPr/>
            <p:nvPr/>
          </p:nvCxnSpPr>
          <p:spPr>
            <a:xfrm flipV="1">
              <a:off x="2985365" y="6049019"/>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D04361B-9D57-524E-A899-073F16CEF076}"/>
              </a:ext>
            </a:extLst>
          </p:cNvPr>
          <p:cNvGrpSpPr/>
          <p:nvPr/>
        </p:nvGrpSpPr>
        <p:grpSpPr>
          <a:xfrm>
            <a:off x="9060969" y="4869616"/>
            <a:ext cx="2089822" cy="668441"/>
            <a:chOff x="1097280" y="6023567"/>
            <a:chExt cx="2089822" cy="668441"/>
          </a:xfrm>
        </p:grpSpPr>
        <p:grpSp>
          <p:nvGrpSpPr>
            <p:cNvPr id="118" name="Group 117">
              <a:extLst>
                <a:ext uri="{FF2B5EF4-FFF2-40B4-BE49-F238E27FC236}">
                  <a16:creationId xmlns:a16="http://schemas.microsoft.com/office/drawing/2014/main" id="{98E7E91D-06D8-234F-83BB-B859771C6DBB}"/>
                </a:ext>
              </a:extLst>
            </p:cNvPr>
            <p:cNvGrpSpPr/>
            <p:nvPr/>
          </p:nvGrpSpPr>
          <p:grpSpPr>
            <a:xfrm>
              <a:off x="1158475" y="6170477"/>
              <a:ext cx="417004" cy="417004"/>
              <a:chOff x="9831043" y="3675298"/>
              <a:chExt cx="417004" cy="417004"/>
            </a:xfrm>
          </p:grpSpPr>
          <p:sp>
            <p:nvSpPr>
              <p:cNvPr id="128" name="Oval 127">
                <a:extLst>
                  <a:ext uri="{FF2B5EF4-FFF2-40B4-BE49-F238E27FC236}">
                    <a16:creationId xmlns:a16="http://schemas.microsoft.com/office/drawing/2014/main" id="{F63B9331-D58F-3F43-BF51-5996FC0339F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159FECC2-CEA1-BA42-AF0E-069A3B807AB0}"/>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sp>
          <p:nvSpPr>
            <p:cNvPr id="119" name="Oval 118">
              <a:extLst>
                <a:ext uri="{FF2B5EF4-FFF2-40B4-BE49-F238E27FC236}">
                  <a16:creationId xmlns:a16="http://schemas.microsoft.com/office/drawing/2014/main" id="{66EA77A6-3D9D-8C49-9960-C774F4879AC3}"/>
                </a:ext>
              </a:extLst>
            </p:cNvPr>
            <p:cNvSpPr/>
            <p:nvPr/>
          </p:nvSpPr>
          <p:spPr>
            <a:xfrm>
              <a:off x="2512237" y="6170846"/>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570986B-BD04-6A4F-BEB5-9A9D968BE134}"/>
                </a:ext>
              </a:extLst>
            </p:cNvPr>
            <p:cNvGrpSpPr/>
            <p:nvPr/>
          </p:nvGrpSpPr>
          <p:grpSpPr>
            <a:xfrm>
              <a:off x="1097280" y="6023567"/>
              <a:ext cx="724251" cy="668441"/>
              <a:chOff x="1097280" y="6019742"/>
              <a:chExt cx="724251" cy="668441"/>
            </a:xfrm>
          </p:grpSpPr>
          <p:sp>
            <p:nvSpPr>
              <p:cNvPr id="126" name="Rectangle 125">
                <a:extLst>
                  <a:ext uri="{FF2B5EF4-FFF2-40B4-BE49-F238E27FC236}">
                    <a16:creationId xmlns:a16="http://schemas.microsoft.com/office/drawing/2014/main" id="{915022BD-E3DA-7549-BB6E-7C761BE3A2CE}"/>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7D3AAEDC-25CF-9D42-84F3-D5DEC4920B72}"/>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1" name="Straight Arrow Connector 120">
              <a:extLst>
                <a:ext uri="{FF2B5EF4-FFF2-40B4-BE49-F238E27FC236}">
                  <a16:creationId xmlns:a16="http://schemas.microsoft.com/office/drawing/2014/main" id="{2CF32445-0D21-CD43-BD1F-9837A7D845BE}"/>
                </a:ext>
              </a:extLst>
            </p:cNvPr>
            <p:cNvCxnSpPr/>
            <p:nvPr/>
          </p:nvCxnSpPr>
          <p:spPr>
            <a:xfrm>
              <a:off x="1743153" y="6357787"/>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D79244AC-45B0-E04D-8E00-C01D53963082}"/>
                </a:ext>
              </a:extLst>
            </p:cNvPr>
            <p:cNvGrpSpPr/>
            <p:nvPr/>
          </p:nvGrpSpPr>
          <p:grpSpPr>
            <a:xfrm>
              <a:off x="2462851" y="6023567"/>
              <a:ext cx="724251" cy="668441"/>
              <a:chOff x="1097280" y="6019742"/>
              <a:chExt cx="724251" cy="668441"/>
            </a:xfrm>
          </p:grpSpPr>
          <p:sp>
            <p:nvSpPr>
              <p:cNvPr id="124" name="Rectangle 123">
                <a:extLst>
                  <a:ext uri="{FF2B5EF4-FFF2-40B4-BE49-F238E27FC236}">
                    <a16:creationId xmlns:a16="http://schemas.microsoft.com/office/drawing/2014/main" id="{98C11429-97AC-C341-B79A-708292C890E8}"/>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1B8C0D79-B364-0D43-A6E8-9D5F13346FF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B50613D5-4DE9-914D-902F-086F7C68FEE3}"/>
                </a:ext>
              </a:extLst>
            </p:cNvPr>
            <p:cNvCxnSpPr/>
            <p:nvPr/>
          </p:nvCxnSpPr>
          <p:spPr>
            <a:xfrm flipV="1">
              <a:off x="2985365" y="6049019"/>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6D73229D-9FE2-BE40-95BD-F553B840ADEE}"/>
              </a:ext>
            </a:extLst>
          </p:cNvPr>
          <p:cNvSpPr txBox="1"/>
          <p:nvPr/>
        </p:nvSpPr>
        <p:spPr>
          <a:xfrm>
            <a:off x="10537216" y="505618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nvGrpSpPr>
          <p:cNvPr id="131" name="Group 130">
            <a:extLst>
              <a:ext uri="{FF2B5EF4-FFF2-40B4-BE49-F238E27FC236}">
                <a16:creationId xmlns:a16="http://schemas.microsoft.com/office/drawing/2014/main" id="{65E0497D-C4A3-084A-8921-F9291554D841}"/>
              </a:ext>
            </a:extLst>
          </p:cNvPr>
          <p:cNvGrpSpPr/>
          <p:nvPr/>
        </p:nvGrpSpPr>
        <p:grpSpPr>
          <a:xfrm>
            <a:off x="9060969" y="5641990"/>
            <a:ext cx="724251" cy="668441"/>
            <a:chOff x="1097280" y="6019742"/>
            <a:chExt cx="724251" cy="668441"/>
          </a:xfrm>
        </p:grpSpPr>
        <p:sp>
          <p:nvSpPr>
            <p:cNvPr id="132" name="Rectangle 131">
              <a:extLst>
                <a:ext uri="{FF2B5EF4-FFF2-40B4-BE49-F238E27FC236}">
                  <a16:creationId xmlns:a16="http://schemas.microsoft.com/office/drawing/2014/main" id="{1F5CB8A3-41AE-AD40-8CE6-7D3DB19AD79A}"/>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DC278940-6AC0-6844-8178-9F72215B134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a:extLst>
              <a:ext uri="{FF2B5EF4-FFF2-40B4-BE49-F238E27FC236}">
                <a16:creationId xmlns:a16="http://schemas.microsoft.com/office/drawing/2014/main" id="{5BB602D3-B5F0-5446-900B-101F3667027F}"/>
              </a:ext>
            </a:extLst>
          </p:cNvPr>
          <p:cNvCxnSpPr/>
          <p:nvPr/>
        </p:nvCxnSpPr>
        <p:spPr>
          <a:xfrm flipV="1">
            <a:off x="8219622" y="4213955"/>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par>
                                <p:cTn id="41" presetID="10"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par>
                                <p:cTn id="44" presetID="10" presetClass="entr" presetSubtype="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par>
                                <p:cTn id="47" presetID="10"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par>
                                <p:cTn id="50" presetID="10"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1"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 name="Table 170">
            <a:extLst>
              <a:ext uri="{FF2B5EF4-FFF2-40B4-BE49-F238E27FC236}">
                <a16:creationId xmlns:a16="http://schemas.microsoft.com/office/drawing/2014/main" id="{B7F6B5BB-4439-144C-B02B-73EC2FABECF5}"/>
              </a:ext>
            </a:extLst>
          </p:cNvPr>
          <p:cNvGraphicFramePr>
            <a:graphicFrameLocks noGrp="1"/>
          </p:cNvGraphicFramePr>
          <p:nvPr/>
        </p:nvGraphicFramePr>
        <p:xfrm>
          <a:off x="8862155" y="5377758"/>
          <a:ext cx="2810740" cy="816705"/>
        </p:xfrm>
        <a:graphic>
          <a:graphicData uri="http://schemas.openxmlformats.org/drawingml/2006/table">
            <a:tbl>
              <a:tblPr firstRow="1" bandRow="1">
                <a:tableStyleId>{5C22544A-7EE6-4342-B048-85BDC9FD1C3A}</a:tableStyleId>
              </a:tblPr>
              <a:tblGrid>
                <a:gridCol w="562148">
                  <a:extLst>
                    <a:ext uri="{9D8B030D-6E8A-4147-A177-3AD203B41FA5}">
                      <a16:colId xmlns:a16="http://schemas.microsoft.com/office/drawing/2014/main" val="3524666904"/>
                    </a:ext>
                  </a:extLst>
                </a:gridCol>
                <a:gridCol w="562148">
                  <a:extLst>
                    <a:ext uri="{9D8B030D-6E8A-4147-A177-3AD203B41FA5}">
                      <a16:colId xmlns:a16="http://schemas.microsoft.com/office/drawing/2014/main" val="3410311733"/>
                    </a:ext>
                  </a:extLst>
                </a:gridCol>
                <a:gridCol w="562148">
                  <a:extLst>
                    <a:ext uri="{9D8B030D-6E8A-4147-A177-3AD203B41FA5}">
                      <a16:colId xmlns:a16="http://schemas.microsoft.com/office/drawing/2014/main" val="4281958475"/>
                    </a:ext>
                  </a:extLst>
                </a:gridCol>
                <a:gridCol w="562148">
                  <a:extLst>
                    <a:ext uri="{9D8B030D-6E8A-4147-A177-3AD203B41FA5}">
                      <a16:colId xmlns:a16="http://schemas.microsoft.com/office/drawing/2014/main" val="3452059334"/>
                    </a:ext>
                  </a:extLst>
                </a:gridCol>
                <a:gridCol w="562148">
                  <a:extLst>
                    <a:ext uri="{9D8B030D-6E8A-4147-A177-3AD203B41FA5}">
                      <a16:colId xmlns:a16="http://schemas.microsoft.com/office/drawing/2014/main" val="1978243601"/>
                    </a:ext>
                  </a:extLst>
                </a:gridCol>
              </a:tblGrid>
              <a:tr h="367625">
                <a:tc>
                  <a:txBody>
                    <a:bodyPr/>
                    <a:lstStyle/>
                    <a:p>
                      <a:pPr algn="ctr"/>
                      <a:r>
                        <a:rPr lang="en-US" dirty="0">
                          <a:solidFill>
                            <a:srgbClr val="B6A479"/>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86024"/>
                  </a:ext>
                </a:extLst>
              </a:tr>
              <a:tr h="44908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0030"/>
                  </a:ext>
                </a:extLst>
              </a:tr>
            </a:tbl>
          </a:graphicData>
        </a:graphic>
      </p:graphicFrame>
      <p:graphicFrame>
        <p:nvGraphicFramePr>
          <p:cNvPr id="167" name="Table 166">
            <a:extLst>
              <a:ext uri="{FF2B5EF4-FFF2-40B4-BE49-F238E27FC236}">
                <a16:creationId xmlns:a16="http://schemas.microsoft.com/office/drawing/2014/main" id="{84F23106-AAC3-E54C-B06D-0ACEE0CA6122}"/>
              </a:ext>
            </a:extLst>
          </p:cNvPr>
          <p:cNvGraphicFramePr>
            <a:graphicFrameLocks noGrp="1"/>
          </p:cNvGraphicFramePr>
          <p:nvPr/>
        </p:nvGraphicFramePr>
        <p:xfrm>
          <a:off x="8869697" y="4621731"/>
          <a:ext cx="2810740" cy="816705"/>
        </p:xfrm>
        <a:graphic>
          <a:graphicData uri="http://schemas.openxmlformats.org/drawingml/2006/table">
            <a:tbl>
              <a:tblPr firstRow="1" bandRow="1">
                <a:tableStyleId>{5C22544A-7EE6-4342-B048-85BDC9FD1C3A}</a:tableStyleId>
              </a:tblPr>
              <a:tblGrid>
                <a:gridCol w="562148">
                  <a:extLst>
                    <a:ext uri="{9D8B030D-6E8A-4147-A177-3AD203B41FA5}">
                      <a16:colId xmlns:a16="http://schemas.microsoft.com/office/drawing/2014/main" val="3524666904"/>
                    </a:ext>
                  </a:extLst>
                </a:gridCol>
                <a:gridCol w="562148">
                  <a:extLst>
                    <a:ext uri="{9D8B030D-6E8A-4147-A177-3AD203B41FA5}">
                      <a16:colId xmlns:a16="http://schemas.microsoft.com/office/drawing/2014/main" val="3410311733"/>
                    </a:ext>
                  </a:extLst>
                </a:gridCol>
                <a:gridCol w="562148">
                  <a:extLst>
                    <a:ext uri="{9D8B030D-6E8A-4147-A177-3AD203B41FA5}">
                      <a16:colId xmlns:a16="http://schemas.microsoft.com/office/drawing/2014/main" val="4281958475"/>
                    </a:ext>
                  </a:extLst>
                </a:gridCol>
                <a:gridCol w="562148">
                  <a:extLst>
                    <a:ext uri="{9D8B030D-6E8A-4147-A177-3AD203B41FA5}">
                      <a16:colId xmlns:a16="http://schemas.microsoft.com/office/drawing/2014/main" val="3452059334"/>
                    </a:ext>
                  </a:extLst>
                </a:gridCol>
                <a:gridCol w="562148">
                  <a:extLst>
                    <a:ext uri="{9D8B030D-6E8A-4147-A177-3AD203B41FA5}">
                      <a16:colId xmlns:a16="http://schemas.microsoft.com/office/drawing/2014/main" val="1978243601"/>
                    </a:ext>
                  </a:extLst>
                </a:gridCol>
              </a:tblGrid>
              <a:tr h="367625">
                <a:tc>
                  <a:txBody>
                    <a:bodyPr/>
                    <a:lstStyle/>
                    <a:p>
                      <a:pPr algn="ctr"/>
                      <a:r>
                        <a:rPr lang="en-US" dirty="0">
                          <a:solidFill>
                            <a:srgbClr val="B6A479"/>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86024"/>
                  </a:ext>
                </a:extLst>
              </a:tr>
              <a:tr h="44908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0030"/>
                  </a:ext>
                </a:extLst>
              </a:tr>
            </a:tbl>
          </a:graphicData>
        </a:graphic>
      </p:graphicFrame>
      <p:graphicFrame>
        <p:nvGraphicFramePr>
          <p:cNvPr id="16" name="Table 15">
            <a:extLst>
              <a:ext uri="{FF2B5EF4-FFF2-40B4-BE49-F238E27FC236}">
                <a16:creationId xmlns:a16="http://schemas.microsoft.com/office/drawing/2014/main" id="{5BE40723-F269-694D-B55E-CC75721A212B}"/>
              </a:ext>
            </a:extLst>
          </p:cNvPr>
          <p:cNvGraphicFramePr>
            <a:graphicFrameLocks noGrp="1"/>
          </p:cNvGraphicFramePr>
          <p:nvPr/>
        </p:nvGraphicFramePr>
        <p:xfrm>
          <a:off x="8889247" y="3211789"/>
          <a:ext cx="2810740" cy="822329"/>
        </p:xfrm>
        <a:graphic>
          <a:graphicData uri="http://schemas.openxmlformats.org/drawingml/2006/table">
            <a:tbl>
              <a:tblPr firstRow="1" bandRow="1">
                <a:tableStyleId>{5C22544A-7EE6-4342-B048-85BDC9FD1C3A}</a:tableStyleId>
              </a:tblPr>
              <a:tblGrid>
                <a:gridCol w="562148">
                  <a:extLst>
                    <a:ext uri="{9D8B030D-6E8A-4147-A177-3AD203B41FA5}">
                      <a16:colId xmlns:a16="http://schemas.microsoft.com/office/drawing/2014/main" val="3524666904"/>
                    </a:ext>
                  </a:extLst>
                </a:gridCol>
                <a:gridCol w="562148">
                  <a:extLst>
                    <a:ext uri="{9D8B030D-6E8A-4147-A177-3AD203B41FA5}">
                      <a16:colId xmlns:a16="http://schemas.microsoft.com/office/drawing/2014/main" val="3410311733"/>
                    </a:ext>
                  </a:extLst>
                </a:gridCol>
                <a:gridCol w="562148">
                  <a:extLst>
                    <a:ext uri="{9D8B030D-6E8A-4147-A177-3AD203B41FA5}">
                      <a16:colId xmlns:a16="http://schemas.microsoft.com/office/drawing/2014/main" val="4281958475"/>
                    </a:ext>
                  </a:extLst>
                </a:gridCol>
                <a:gridCol w="562148">
                  <a:extLst>
                    <a:ext uri="{9D8B030D-6E8A-4147-A177-3AD203B41FA5}">
                      <a16:colId xmlns:a16="http://schemas.microsoft.com/office/drawing/2014/main" val="3452059334"/>
                    </a:ext>
                  </a:extLst>
                </a:gridCol>
                <a:gridCol w="562148">
                  <a:extLst>
                    <a:ext uri="{9D8B030D-6E8A-4147-A177-3AD203B41FA5}">
                      <a16:colId xmlns:a16="http://schemas.microsoft.com/office/drawing/2014/main" val="1978243601"/>
                    </a:ext>
                  </a:extLst>
                </a:gridCol>
              </a:tblGrid>
              <a:tr h="367625">
                <a:tc>
                  <a:txBody>
                    <a:bodyPr/>
                    <a:lstStyle/>
                    <a:p>
                      <a:pPr algn="ctr"/>
                      <a:r>
                        <a:rPr lang="en-US" dirty="0">
                          <a:solidFill>
                            <a:srgbClr val="B6A479"/>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86024"/>
                  </a:ext>
                </a:extLst>
              </a:tr>
              <a:tr h="454704">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0030"/>
                  </a:ext>
                </a:extLst>
              </a:tr>
            </a:tbl>
          </a:graphicData>
        </a:graphic>
      </p:graphicFrame>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Create a Dictionary of size V from type V to Collection of E</a:t>
                </a:r>
              </a:p>
              <a:p>
                <a:r>
                  <a:rPr lang="en-US" dirty="0"/>
                  <a:t>If (</a:t>
                </a:r>
                <a:r>
                  <a:rPr lang="en-US" dirty="0" err="1"/>
                  <a:t>x,y</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 then add y to the set associated with the key x</a:t>
                </a:r>
              </a:p>
              <a:p>
                <a:endParaRPr lang="en-US" dirty="0"/>
              </a:p>
              <a:p>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27" t="-156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Adjacency List</a:t>
            </a:r>
          </a:p>
        </p:txBody>
      </p:sp>
      <p:sp>
        <p:nvSpPr>
          <p:cNvPr id="4" name="Footer Placeholder 3"/>
          <p:cNvSpPr>
            <a:spLocks noGrp="1"/>
          </p:cNvSpPr>
          <p:nvPr>
            <p:ph type="ftr" sz="quarter" idx="11"/>
          </p:nvPr>
        </p:nvSpPr>
        <p:spPr/>
        <p:txBody>
          <a:bodyPr/>
          <a:lstStyle/>
          <a:p>
            <a:r>
              <a:rPr lang="en-US" dirty="0"/>
              <a:t>CSE 373 SP 20 -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dirty="0"/>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dirty="0"/>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dirty="0"/>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dirty="0"/>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4261D9-AD2D-9941-8532-5DED7832895A}"/>
                  </a:ext>
                </a:extLst>
              </p:cNvPr>
              <p:cNvSpPr txBox="1"/>
              <p:nvPr/>
            </p:nvSpPr>
            <p:spPr>
              <a:xfrm>
                <a:off x="608298" y="2422968"/>
                <a:ext cx="7031306" cy="318388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An array where the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m:rPr>
                            <m:sty m:val="p"/>
                          </m:rPr>
                          <a:rPr lang="en-US" sz="2000" b="0" i="0" smtClean="0">
                            <a:latin typeface="Cambria Math" panose="02040503050406030204" pitchFamily="18" charset="0"/>
                          </a:rPr>
                          <m:t>th</m:t>
                        </m:r>
                      </m:sup>
                    </m:sSup>
                  </m:oMath>
                </a14:m>
                <a:r>
                  <a:rPr lang="en-US" sz="2000" dirty="0">
                    <a:latin typeface="Calibri" panose="020F0502020204030204" pitchFamily="34" charset="0"/>
                    <a:cs typeface="Calibri" panose="020F0502020204030204" pitchFamily="34" charset="0"/>
                  </a:rPr>
                  <a:t> element contains a list of neighbors of </a:t>
                </a:r>
                <a14:m>
                  <m:oMath xmlns:m="http://schemas.openxmlformats.org/officeDocument/2006/math">
                    <m:r>
                      <a:rPr lang="en-US" sz="2000" i="1" dirty="0" smtClean="0">
                        <a:latin typeface="Cambria Math" panose="02040503050406030204" pitchFamily="18" charset="0"/>
                      </a:rPr>
                      <m:t>𝑢</m:t>
                    </m:r>
                  </m:oMath>
                </a14:m>
                <a:r>
                  <a:rPr lang="en-US" sz="2000" dirty="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Directed graphs: list of out-neighbors (a[u] has v for all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in E)</a:t>
                </a:r>
              </a:p>
              <a:p>
                <a:r>
                  <a:rPr lang="en-US" sz="2000" dirty="0">
                    <a:latin typeface="Calibri" panose="020F0502020204030204" pitchFamily="34" charset="0"/>
                    <a:cs typeface="Calibri" panose="020F0502020204030204" pitchFamily="34" charset="0"/>
                  </a:rPr>
                  <a:t>Time Complexity (|V| = n, |E| = m):</a:t>
                </a:r>
              </a:p>
              <a:p>
                <a:pPr lvl="1"/>
                <a:r>
                  <a:rPr lang="en-US" sz="2000" dirty="0">
                    <a:latin typeface="Calibri" panose="020F0502020204030204" pitchFamily="34" charset="0"/>
                    <a:cs typeface="Calibri" panose="020F0502020204030204" pitchFamily="34" charset="0"/>
                  </a:rPr>
                  <a:t>Add Edge: </a:t>
                </a:r>
              </a:p>
              <a:p>
                <a:pPr lvl="1"/>
                <a:r>
                  <a:rPr lang="en-US" sz="2000" dirty="0">
                    <a:latin typeface="Calibri" panose="020F0502020204030204" pitchFamily="34" charset="0"/>
                    <a:cs typeface="Calibri" panose="020F0502020204030204" pitchFamily="34" charset="0"/>
                  </a:rPr>
                  <a:t>Remove Edge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Check edge exists from (</a:t>
                </a:r>
                <a:r>
                  <a:rPr lang="en-US" sz="2000" dirty="0" err="1">
                    <a:latin typeface="Calibri" panose="020F0502020204030204" pitchFamily="34" charset="0"/>
                    <a:cs typeface="Calibri" panose="020F0502020204030204" pitchFamily="34" charset="0"/>
                  </a:rPr>
                  <a:t>u,v</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Get neighbors of u (out):</a:t>
                </a:r>
              </a:p>
              <a:p>
                <a:pPr lvl="1"/>
                <a:r>
                  <a:rPr lang="en-US" sz="2000" dirty="0">
                    <a:latin typeface="Calibri" panose="020F0502020204030204" pitchFamily="34" charset="0"/>
                    <a:cs typeface="Calibri" panose="020F0502020204030204" pitchFamily="34" charset="0"/>
                  </a:rPr>
                  <a:t>Get neighbors of u (in):</a:t>
                </a:r>
              </a:p>
              <a:p>
                <a:pPr lvl="1"/>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Space Complexity:</a:t>
                </a:r>
              </a:p>
            </p:txBody>
          </p:sp>
        </mc:Choice>
        <mc:Fallback xmlns="">
          <p:sp>
            <p:nvSpPr>
              <p:cNvPr id="75" name="TextBox 74">
                <a:extLst>
                  <a:ext uri="{FF2B5EF4-FFF2-40B4-BE49-F238E27FC236}">
                    <a16:creationId xmlns:a16="http://schemas.microsoft.com/office/drawing/2014/main" id="{304261D9-AD2D-9941-8532-5DED7832895A}"/>
                  </a:ext>
                </a:extLst>
              </p:cNvPr>
              <p:cNvSpPr txBox="1">
                <a:spLocks noRot="1" noChangeAspect="1" noMove="1" noResize="1" noEditPoints="1" noAdjustHandles="1" noChangeArrowheads="1" noChangeShapeType="1" noTextEdit="1"/>
              </p:cNvSpPr>
              <p:nvPr/>
            </p:nvSpPr>
            <p:spPr>
              <a:xfrm>
                <a:off x="608298" y="2422968"/>
                <a:ext cx="7031306" cy="3183885"/>
              </a:xfrm>
              <a:prstGeom prst="rect">
                <a:avLst/>
              </a:prstGeom>
              <a:blipFill>
                <a:blip r:embed="rId3"/>
                <a:stretch>
                  <a:fillRect l="-1083" t="-398" b="-239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F515B7E-4EFB-E340-B598-2F611AD11F91}"/>
              </a:ext>
            </a:extLst>
          </p:cNvPr>
          <p:cNvSpPr txBox="1"/>
          <p:nvPr/>
        </p:nvSpPr>
        <p:spPr>
          <a:xfrm>
            <a:off x="8769816" y="2946932"/>
            <a:ext cx="1288751" cy="369332"/>
          </a:xfrm>
          <a:prstGeom prst="rect">
            <a:avLst/>
          </a:prstGeom>
          <a:noFill/>
        </p:spPr>
        <p:txBody>
          <a:bodyPr wrap="none" rtlCol="0">
            <a:spAutoFit/>
          </a:bodyPr>
          <a:lstStyle/>
          <a:p>
            <a:r>
              <a:rPr lang="en-US" u="sng" dirty="0">
                <a:solidFill>
                  <a:srgbClr val="4C3282"/>
                </a:solidFill>
                <a:latin typeface="Calibri" panose="020F0502020204030204" pitchFamily="34" charset="0"/>
                <a:cs typeface="Calibri" panose="020F0502020204030204" pitchFamily="34" charset="0"/>
              </a:rPr>
              <a:t>Hash Tables</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13AC2D68-6414-3041-B77C-4BF4524AE579}"/>
                  </a:ext>
                </a:extLst>
              </p:cNvPr>
              <p:cNvSpPr/>
              <p:nvPr/>
            </p:nvSpPr>
            <p:spPr>
              <a:xfrm>
                <a:off x="1821531" y="3351232"/>
                <a:ext cx="126509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83" name="Rectangle 82">
                <a:extLst>
                  <a:ext uri="{FF2B5EF4-FFF2-40B4-BE49-F238E27FC236}">
                    <a16:creationId xmlns:a16="http://schemas.microsoft.com/office/drawing/2014/main" id="{13AC2D68-6414-3041-B77C-4BF4524AE579}"/>
                  </a:ext>
                </a:extLst>
              </p:cNvPr>
              <p:cNvSpPr>
                <a:spLocks noRot="1" noChangeAspect="1" noMove="1" noResize="1" noEditPoints="1" noAdjustHandles="1" noChangeArrowheads="1" noChangeShapeType="1" noTextEdit="1"/>
              </p:cNvSpPr>
              <p:nvPr/>
            </p:nvSpPr>
            <p:spPr>
              <a:xfrm>
                <a:off x="1821531" y="3351232"/>
                <a:ext cx="1265090" cy="400110"/>
              </a:xfrm>
              <a:prstGeom prst="rect">
                <a:avLst/>
              </a:prstGeom>
              <a:blipFill>
                <a:blip r:embed="rId4"/>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DE70DDA3-ADEF-BB4B-BE4A-0004F813B294}"/>
                  </a:ext>
                </a:extLst>
              </p:cNvPr>
              <p:cNvSpPr/>
              <p:nvPr/>
            </p:nvSpPr>
            <p:spPr>
              <a:xfrm>
                <a:off x="2694762" y="3673804"/>
                <a:ext cx="137730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4" name="Rectangle 83">
                <a:extLst>
                  <a:ext uri="{FF2B5EF4-FFF2-40B4-BE49-F238E27FC236}">
                    <a16:creationId xmlns:a16="http://schemas.microsoft.com/office/drawing/2014/main" id="{DE70DDA3-ADEF-BB4B-BE4A-0004F813B294}"/>
                  </a:ext>
                </a:extLst>
              </p:cNvPr>
              <p:cNvSpPr>
                <a:spLocks noRot="1" noChangeAspect="1" noMove="1" noResize="1" noEditPoints="1" noAdjustHandles="1" noChangeArrowheads="1" noChangeShapeType="1" noTextEdit="1"/>
              </p:cNvSpPr>
              <p:nvPr/>
            </p:nvSpPr>
            <p:spPr>
              <a:xfrm>
                <a:off x="2694762" y="3673804"/>
                <a:ext cx="1377300" cy="400110"/>
              </a:xfrm>
              <a:prstGeom prst="rect">
                <a:avLst/>
              </a:prstGeom>
              <a:blipFill>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E1F6FA93-DA8D-574D-AD64-C723D5A13C28}"/>
                  </a:ext>
                </a:extLst>
              </p:cNvPr>
              <p:cNvSpPr/>
              <p:nvPr/>
            </p:nvSpPr>
            <p:spPr>
              <a:xfrm>
                <a:off x="3670797" y="3969559"/>
                <a:ext cx="137730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 </m:t>
                      </m:r>
                      <m:r>
                        <a:rPr lang="en-US" sz="2000" b="1" i="1" dirty="0" smtClean="0">
                          <a:solidFill>
                            <a:srgbClr val="4C3282"/>
                          </a:solidFill>
                          <a:latin typeface="Cambria Math" panose="02040503050406030204" pitchFamily="18" charset="0"/>
                        </a:rPr>
                        <m:t>𝟏</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5" name="Rectangle 84">
                <a:extLst>
                  <a:ext uri="{FF2B5EF4-FFF2-40B4-BE49-F238E27FC236}">
                    <a16:creationId xmlns:a16="http://schemas.microsoft.com/office/drawing/2014/main" id="{E1F6FA93-DA8D-574D-AD64-C723D5A13C28}"/>
                  </a:ext>
                </a:extLst>
              </p:cNvPr>
              <p:cNvSpPr>
                <a:spLocks noRot="1" noChangeAspect="1" noMove="1" noResize="1" noEditPoints="1" noAdjustHandles="1" noChangeArrowheads="1" noChangeShapeType="1" noTextEdit="1"/>
              </p:cNvSpPr>
              <p:nvPr/>
            </p:nvSpPr>
            <p:spPr>
              <a:xfrm>
                <a:off x="3670797" y="3969559"/>
                <a:ext cx="1377300" cy="400110"/>
              </a:xfrm>
              <a:prstGeom prst="rect">
                <a:avLst/>
              </a:prstGeom>
              <a:blipFill>
                <a:blip r:embed="rId6"/>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0B9C53C8-E780-4446-ACF4-6B5FF6CA5CB9}"/>
                  </a:ext>
                </a:extLst>
              </p:cNvPr>
              <p:cNvSpPr/>
              <p:nvPr/>
            </p:nvSpPr>
            <p:spPr>
              <a:xfrm>
                <a:off x="3176989" y="4277726"/>
                <a:ext cx="1922321" cy="400110"/>
              </a:xfrm>
              <a:prstGeom prst="rect">
                <a:avLst/>
              </a:prstGeom>
            </p:spPr>
            <p:txBody>
              <a:bodyPr wrap="none">
                <a:spAutoFit/>
              </a:bodyPr>
              <a:lstStyle/>
              <a:p>
                <a:pPr lvl="1"/>
                <a:r>
                  <a:rPr lang="en-US" sz="2000" b="1" dirty="0">
                    <a:solidFill>
                      <a:srgbClr val="4C3282"/>
                    </a:solidFill>
                  </a:rPr>
                  <a:t> </a:t>
                </a:r>
                <a14:m>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0" dirty="0" smtClean="0">
                        <a:solidFill>
                          <a:srgbClr val="4C3282"/>
                        </a:solidFill>
                        <a:latin typeface="Cambria Math" panose="02040503050406030204" pitchFamily="18" charset="0"/>
                      </a:rPr>
                      <m:t>𝐝𝐞𝐠</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𝒖</m:t>
                    </m:r>
                    <m:r>
                      <a:rPr lang="en-US" sz="2000" b="1" i="1" dirty="0" smtClean="0">
                        <a:solidFill>
                          <a:srgbClr val="4C3282"/>
                        </a:solidFill>
                        <a:latin typeface="Cambria Math" panose="02040503050406030204" pitchFamily="18" charset="0"/>
                      </a:rPr>
                      <m:t>))</m:t>
                    </m:r>
                  </m:oMath>
                </a14:m>
                <a:endParaRPr lang="en-US" sz="2000" b="1" dirty="0">
                  <a:solidFill>
                    <a:srgbClr val="4C3282"/>
                  </a:solidFill>
                </a:endParaRPr>
              </a:p>
            </p:txBody>
          </p:sp>
        </mc:Choice>
        <mc:Fallback xmlns="">
          <p:sp>
            <p:nvSpPr>
              <p:cNvPr id="86" name="Rectangle 85">
                <a:extLst>
                  <a:ext uri="{FF2B5EF4-FFF2-40B4-BE49-F238E27FC236}">
                    <a16:creationId xmlns:a16="http://schemas.microsoft.com/office/drawing/2014/main" id="{0B9C53C8-E780-4446-ACF4-6B5FF6CA5CB9}"/>
                  </a:ext>
                </a:extLst>
              </p:cNvPr>
              <p:cNvSpPr>
                <a:spLocks noRot="1" noChangeAspect="1" noMove="1" noResize="1" noEditPoints="1" noAdjustHandles="1" noChangeArrowheads="1" noChangeShapeType="1" noTextEdit="1"/>
              </p:cNvSpPr>
              <p:nvPr/>
            </p:nvSpPr>
            <p:spPr>
              <a:xfrm>
                <a:off x="3176989" y="4277726"/>
                <a:ext cx="1922321" cy="400110"/>
              </a:xfrm>
              <a:prstGeom prst="rect">
                <a:avLst/>
              </a:prstGeom>
              <a:blipFill>
                <a:blip r:embed="rId7"/>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D6D2BE15-9D28-5341-ABF0-6E66AF89AD12}"/>
                  </a:ext>
                </a:extLst>
              </p:cNvPr>
              <p:cNvSpPr/>
              <p:nvPr/>
            </p:nvSpPr>
            <p:spPr>
              <a:xfrm>
                <a:off x="3099611" y="4602513"/>
                <a:ext cx="1334020" cy="40011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m:t>
                      </m:r>
                    </m:oMath>
                  </m:oMathPara>
                </a14:m>
                <a:endParaRPr lang="en-US" sz="2000" b="1" dirty="0">
                  <a:solidFill>
                    <a:srgbClr val="4C3282"/>
                  </a:solidFill>
                </a:endParaRPr>
              </a:p>
            </p:txBody>
          </p:sp>
        </mc:Choice>
        <mc:Fallback xmlns="">
          <p:sp>
            <p:nvSpPr>
              <p:cNvPr id="87" name="Rectangle 86">
                <a:extLst>
                  <a:ext uri="{FF2B5EF4-FFF2-40B4-BE49-F238E27FC236}">
                    <a16:creationId xmlns:a16="http://schemas.microsoft.com/office/drawing/2014/main" id="{D6D2BE15-9D28-5341-ABF0-6E66AF89AD12}"/>
                  </a:ext>
                </a:extLst>
              </p:cNvPr>
              <p:cNvSpPr>
                <a:spLocks noRot="1" noChangeAspect="1" noMove="1" noResize="1" noEditPoints="1" noAdjustHandles="1" noChangeArrowheads="1" noChangeShapeType="1" noTextEdit="1"/>
              </p:cNvSpPr>
              <p:nvPr/>
            </p:nvSpPr>
            <p:spPr>
              <a:xfrm>
                <a:off x="3099611" y="4602513"/>
                <a:ext cx="1334020" cy="400110"/>
              </a:xfrm>
              <a:prstGeom prst="rect">
                <a:avLst/>
              </a:prstGeom>
              <a:blipFill>
                <a:blip r:embed="rId8"/>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74D98F0-008D-2C4C-AEAA-97799C81483C}"/>
                  </a:ext>
                </a:extLst>
              </p:cNvPr>
              <p:cNvSpPr/>
              <p:nvPr/>
            </p:nvSpPr>
            <p:spPr>
              <a:xfrm>
                <a:off x="2573298" y="5194088"/>
                <a:ext cx="14720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0" dirty="0" smtClean="0">
                          <a:solidFill>
                            <a:srgbClr val="4C3282"/>
                          </a:solidFill>
                          <a:latin typeface="Cambria Math" panose="02040503050406030204" pitchFamily="18" charset="0"/>
                        </a:rPr>
                        <m:t>𝚯</m:t>
                      </m:r>
                      <m:r>
                        <a:rPr lang="en-US" sz="2000" b="1" i="1" dirty="0" smtClean="0">
                          <a:solidFill>
                            <a:srgbClr val="4C3282"/>
                          </a:solidFill>
                          <a:latin typeface="Cambria Math" panose="02040503050406030204" pitchFamily="18" charset="0"/>
                        </a:rPr>
                        <m:t>(</m:t>
                      </m:r>
                      <m:r>
                        <a:rPr lang="en-US" sz="2000" b="1" i="1" dirty="0" smtClean="0">
                          <a:solidFill>
                            <a:srgbClr val="4C3282"/>
                          </a:solidFill>
                          <a:latin typeface="Cambria Math" panose="02040503050406030204" pitchFamily="18" charset="0"/>
                        </a:rPr>
                        <m:t>𝒏</m:t>
                      </m:r>
                      <m:r>
                        <a:rPr lang="en-US" sz="2000" b="1" i="1" dirty="0" smtClean="0">
                          <a:solidFill>
                            <a:srgbClr val="4C3282"/>
                          </a:solidFill>
                          <a:latin typeface="Cambria Math" panose="02040503050406030204" pitchFamily="18" charset="0"/>
                        </a:rPr>
                        <m:t> + </m:t>
                      </m:r>
                      <m:r>
                        <a:rPr lang="en-US" sz="2000" b="1" i="1" dirty="0" smtClean="0">
                          <a:solidFill>
                            <a:srgbClr val="4C3282"/>
                          </a:solidFill>
                          <a:latin typeface="Cambria Math" panose="02040503050406030204" pitchFamily="18" charset="0"/>
                        </a:rPr>
                        <m:t>𝒎</m:t>
                      </m:r>
                      <m:r>
                        <a:rPr lang="en-US" sz="2000" b="1" i="1" dirty="0" smtClean="0">
                          <a:solidFill>
                            <a:srgbClr val="4C3282"/>
                          </a:solidFill>
                          <a:latin typeface="Cambria Math" panose="02040503050406030204" pitchFamily="18" charset="0"/>
                        </a:rPr>
                        <m:t>)</m:t>
                      </m:r>
                    </m:oMath>
                  </m:oMathPara>
                </a14:m>
                <a:endParaRPr lang="en-US" sz="2000" b="1" dirty="0">
                  <a:solidFill>
                    <a:srgbClr val="4C3282"/>
                  </a:solidFill>
                </a:endParaRPr>
              </a:p>
            </p:txBody>
          </p:sp>
        </mc:Choice>
        <mc:Fallback xmlns="">
          <p:sp>
            <p:nvSpPr>
              <p:cNvPr id="88" name="Rectangle 87">
                <a:extLst>
                  <a:ext uri="{FF2B5EF4-FFF2-40B4-BE49-F238E27FC236}">
                    <a16:creationId xmlns:a16="http://schemas.microsoft.com/office/drawing/2014/main" id="{974D98F0-008D-2C4C-AEAA-97799C81483C}"/>
                  </a:ext>
                </a:extLst>
              </p:cNvPr>
              <p:cNvSpPr>
                <a:spLocks noRot="1" noChangeAspect="1" noMove="1" noResize="1" noEditPoints="1" noAdjustHandles="1" noChangeArrowheads="1" noChangeShapeType="1" noTextEdit="1"/>
              </p:cNvSpPr>
              <p:nvPr/>
            </p:nvSpPr>
            <p:spPr>
              <a:xfrm>
                <a:off x="2573298" y="5194088"/>
                <a:ext cx="1472070" cy="400110"/>
              </a:xfrm>
              <a:prstGeom prst="rect">
                <a:avLst/>
              </a:prstGeom>
              <a:blipFill>
                <a:blip r:embed="rId9"/>
                <a:stretch>
                  <a:fillRect b="-18750"/>
                </a:stretch>
              </a:blipFill>
            </p:spPr>
            <p:txBody>
              <a:bodyPr/>
              <a:lstStyle/>
              <a:p>
                <a:r>
                  <a:rPr lang="en-US">
                    <a:noFill/>
                  </a:rPr>
                  <a:t> </a:t>
                </a:r>
              </a:p>
            </p:txBody>
          </p:sp>
        </mc:Fallback>
      </mc:AlternateContent>
      <p:graphicFrame>
        <p:nvGraphicFramePr>
          <p:cNvPr id="129" name="Table 128">
            <a:extLst>
              <a:ext uri="{FF2B5EF4-FFF2-40B4-BE49-F238E27FC236}">
                <a16:creationId xmlns:a16="http://schemas.microsoft.com/office/drawing/2014/main" id="{8B35DB13-1A61-CC41-B830-CFAE8ECBB0E9}"/>
              </a:ext>
            </a:extLst>
          </p:cNvPr>
          <p:cNvGraphicFramePr>
            <a:graphicFrameLocks noGrp="1"/>
          </p:cNvGraphicFramePr>
          <p:nvPr/>
        </p:nvGraphicFramePr>
        <p:xfrm>
          <a:off x="7063658" y="3438279"/>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130" name="Group 129">
            <a:extLst>
              <a:ext uri="{FF2B5EF4-FFF2-40B4-BE49-F238E27FC236}">
                <a16:creationId xmlns:a16="http://schemas.microsoft.com/office/drawing/2014/main" id="{09BF4DFD-97C7-494F-BF64-FA5616EC3838}"/>
              </a:ext>
            </a:extLst>
          </p:cNvPr>
          <p:cNvGrpSpPr/>
          <p:nvPr/>
        </p:nvGrpSpPr>
        <p:grpSpPr>
          <a:xfrm>
            <a:off x="6715740" y="3596306"/>
            <a:ext cx="417004" cy="417004"/>
            <a:chOff x="9831043" y="3675298"/>
            <a:chExt cx="417004" cy="417004"/>
          </a:xfrm>
        </p:grpSpPr>
        <p:sp>
          <p:nvSpPr>
            <p:cNvPr id="131" name="Oval 130">
              <a:extLst>
                <a:ext uri="{FF2B5EF4-FFF2-40B4-BE49-F238E27FC236}">
                  <a16:creationId xmlns:a16="http://schemas.microsoft.com/office/drawing/2014/main" id="{0497818B-F1EF-7C41-8C4C-76E6591D665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AC28A257-4677-D545-8216-801AB9A479C4}"/>
                </a:ext>
              </a:extLst>
            </p:cNvPr>
            <p:cNvSpPr txBox="1"/>
            <p:nvPr/>
          </p:nvSpPr>
          <p:spPr>
            <a:xfrm>
              <a:off x="9873474" y="3699134"/>
              <a:ext cx="332142" cy="369332"/>
            </a:xfrm>
            <a:prstGeom prst="rect">
              <a:avLst/>
            </a:prstGeom>
            <a:noFill/>
          </p:spPr>
          <p:txBody>
            <a:bodyPr wrap="none" rtlCol="0">
              <a:spAutoFit/>
            </a:bodyPr>
            <a:lstStyle/>
            <a:p>
              <a:r>
                <a:rPr lang="en-US" dirty="0"/>
                <a:t>A</a:t>
              </a:r>
            </a:p>
          </p:txBody>
        </p:sp>
      </p:grpSp>
      <p:grpSp>
        <p:nvGrpSpPr>
          <p:cNvPr id="133" name="Group 132">
            <a:extLst>
              <a:ext uri="{FF2B5EF4-FFF2-40B4-BE49-F238E27FC236}">
                <a16:creationId xmlns:a16="http://schemas.microsoft.com/office/drawing/2014/main" id="{9C24BDD9-3C89-CA4F-A49A-D1B016F80E98}"/>
              </a:ext>
            </a:extLst>
          </p:cNvPr>
          <p:cNvGrpSpPr/>
          <p:nvPr/>
        </p:nvGrpSpPr>
        <p:grpSpPr>
          <a:xfrm>
            <a:off x="6715740" y="4315570"/>
            <a:ext cx="417004" cy="417004"/>
            <a:chOff x="9831043" y="3675298"/>
            <a:chExt cx="417004" cy="417004"/>
          </a:xfrm>
        </p:grpSpPr>
        <p:sp>
          <p:nvSpPr>
            <p:cNvPr id="134" name="Oval 133">
              <a:extLst>
                <a:ext uri="{FF2B5EF4-FFF2-40B4-BE49-F238E27FC236}">
                  <a16:creationId xmlns:a16="http://schemas.microsoft.com/office/drawing/2014/main" id="{793BC38B-E647-7747-8F10-517BF87E1E00}"/>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BEF6020-8EEF-3B44-8669-8F4826656033}"/>
                </a:ext>
              </a:extLst>
            </p:cNvPr>
            <p:cNvSpPr txBox="1"/>
            <p:nvPr/>
          </p:nvSpPr>
          <p:spPr>
            <a:xfrm>
              <a:off x="9873474" y="3699134"/>
              <a:ext cx="312906" cy="369332"/>
            </a:xfrm>
            <a:prstGeom prst="rect">
              <a:avLst/>
            </a:prstGeom>
            <a:noFill/>
          </p:spPr>
          <p:txBody>
            <a:bodyPr wrap="none" rtlCol="0">
              <a:spAutoFit/>
            </a:bodyPr>
            <a:lstStyle/>
            <a:p>
              <a:r>
                <a:rPr lang="en-US" dirty="0"/>
                <a:t>B</a:t>
              </a:r>
            </a:p>
          </p:txBody>
        </p:sp>
      </p:grpSp>
      <p:grpSp>
        <p:nvGrpSpPr>
          <p:cNvPr id="136" name="Group 135">
            <a:extLst>
              <a:ext uri="{FF2B5EF4-FFF2-40B4-BE49-F238E27FC236}">
                <a16:creationId xmlns:a16="http://schemas.microsoft.com/office/drawing/2014/main" id="{5DB18615-96CA-6040-965D-194338372765}"/>
              </a:ext>
            </a:extLst>
          </p:cNvPr>
          <p:cNvGrpSpPr/>
          <p:nvPr/>
        </p:nvGrpSpPr>
        <p:grpSpPr>
          <a:xfrm>
            <a:off x="6715740" y="4994514"/>
            <a:ext cx="417004" cy="417004"/>
            <a:chOff x="9831043" y="3675298"/>
            <a:chExt cx="417004" cy="417004"/>
          </a:xfrm>
        </p:grpSpPr>
        <p:sp>
          <p:nvSpPr>
            <p:cNvPr id="137" name="Oval 136">
              <a:extLst>
                <a:ext uri="{FF2B5EF4-FFF2-40B4-BE49-F238E27FC236}">
                  <a16:creationId xmlns:a16="http://schemas.microsoft.com/office/drawing/2014/main" id="{E665EA7E-540C-E741-93BB-1684E567A4A1}"/>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8FFBF3A6-B187-F24D-9834-7A3D7A3C7D06}"/>
                </a:ext>
              </a:extLst>
            </p:cNvPr>
            <p:cNvSpPr txBox="1"/>
            <p:nvPr/>
          </p:nvSpPr>
          <p:spPr>
            <a:xfrm>
              <a:off x="9873474" y="3699134"/>
              <a:ext cx="332142" cy="369332"/>
            </a:xfrm>
            <a:prstGeom prst="rect">
              <a:avLst/>
            </a:prstGeom>
            <a:noFill/>
          </p:spPr>
          <p:txBody>
            <a:bodyPr wrap="none" rtlCol="0">
              <a:spAutoFit/>
            </a:bodyPr>
            <a:lstStyle/>
            <a:p>
              <a:r>
                <a:rPr lang="en-US" dirty="0"/>
                <a:t>C</a:t>
              </a:r>
            </a:p>
          </p:txBody>
        </p:sp>
      </p:grpSp>
      <p:grpSp>
        <p:nvGrpSpPr>
          <p:cNvPr id="139" name="Group 138">
            <a:extLst>
              <a:ext uri="{FF2B5EF4-FFF2-40B4-BE49-F238E27FC236}">
                <a16:creationId xmlns:a16="http://schemas.microsoft.com/office/drawing/2014/main" id="{79237A91-E384-EC43-8483-BF46E5879E61}"/>
              </a:ext>
            </a:extLst>
          </p:cNvPr>
          <p:cNvGrpSpPr/>
          <p:nvPr/>
        </p:nvGrpSpPr>
        <p:grpSpPr>
          <a:xfrm>
            <a:off x="6715740" y="5713778"/>
            <a:ext cx="417004" cy="417004"/>
            <a:chOff x="9831043" y="3675298"/>
            <a:chExt cx="417004" cy="417004"/>
          </a:xfrm>
        </p:grpSpPr>
        <p:sp>
          <p:nvSpPr>
            <p:cNvPr id="140" name="Oval 139">
              <a:extLst>
                <a:ext uri="{FF2B5EF4-FFF2-40B4-BE49-F238E27FC236}">
                  <a16:creationId xmlns:a16="http://schemas.microsoft.com/office/drawing/2014/main" id="{06538EFF-E19A-F048-93E8-6FFCBF7D40B4}"/>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781D7D6-A02B-BF49-8C05-FC201D6FC428}"/>
                </a:ext>
              </a:extLst>
            </p:cNvPr>
            <p:cNvSpPr txBox="1"/>
            <p:nvPr/>
          </p:nvSpPr>
          <p:spPr>
            <a:xfrm>
              <a:off x="9873474" y="3699134"/>
              <a:ext cx="343364" cy="369332"/>
            </a:xfrm>
            <a:prstGeom prst="rect">
              <a:avLst/>
            </a:prstGeom>
            <a:noFill/>
          </p:spPr>
          <p:txBody>
            <a:bodyPr wrap="none" rtlCol="0">
              <a:spAutoFit/>
            </a:bodyPr>
            <a:lstStyle/>
            <a:p>
              <a:r>
                <a:rPr lang="en-US" dirty="0"/>
                <a:t>D</a:t>
              </a:r>
            </a:p>
          </p:txBody>
        </p:sp>
      </p:grpSp>
      <p:cxnSp>
        <p:nvCxnSpPr>
          <p:cNvPr id="146" name="Straight Arrow Connector 145">
            <a:extLst>
              <a:ext uri="{FF2B5EF4-FFF2-40B4-BE49-F238E27FC236}">
                <a16:creationId xmlns:a16="http://schemas.microsoft.com/office/drawing/2014/main" id="{24C9CCB2-EAFB-A640-9C4F-9FBD7FBB3717}"/>
              </a:ext>
            </a:extLst>
          </p:cNvPr>
          <p:cNvCxnSpPr>
            <a:cxnSpLocks/>
          </p:cNvCxnSpPr>
          <p:nvPr/>
        </p:nvCxnSpPr>
        <p:spPr>
          <a:xfrm>
            <a:off x="8100083" y="3796769"/>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3EDF4D7-3551-C542-BAAC-9C2C716F927E}"/>
              </a:ext>
            </a:extLst>
          </p:cNvPr>
          <p:cNvCxnSpPr/>
          <p:nvPr/>
        </p:nvCxnSpPr>
        <p:spPr>
          <a:xfrm>
            <a:off x="8100082" y="521691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986B97FC-E13E-8543-B5ED-7A7DBE7734C9}"/>
              </a:ext>
            </a:extLst>
          </p:cNvPr>
          <p:cNvCxnSpPr/>
          <p:nvPr/>
        </p:nvCxnSpPr>
        <p:spPr>
          <a:xfrm>
            <a:off x="8100081" y="5906734"/>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42ACBB9C-F96C-0747-ABBC-ECBBE37DA94C}"/>
              </a:ext>
            </a:extLst>
          </p:cNvPr>
          <p:cNvGrpSpPr/>
          <p:nvPr/>
        </p:nvGrpSpPr>
        <p:grpSpPr>
          <a:xfrm>
            <a:off x="10074780" y="3593656"/>
            <a:ext cx="417004" cy="417004"/>
            <a:chOff x="9831043" y="3675298"/>
            <a:chExt cx="417004" cy="417004"/>
          </a:xfrm>
        </p:grpSpPr>
        <p:sp>
          <p:nvSpPr>
            <p:cNvPr id="154" name="Oval 153">
              <a:extLst>
                <a:ext uri="{FF2B5EF4-FFF2-40B4-BE49-F238E27FC236}">
                  <a16:creationId xmlns:a16="http://schemas.microsoft.com/office/drawing/2014/main" id="{182947A2-EA7F-874A-AC95-E6C0B8F2EB1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4D16FF00-4A71-9044-8B28-20C7EEF81718}"/>
                </a:ext>
              </a:extLst>
            </p:cNvPr>
            <p:cNvSpPr txBox="1"/>
            <p:nvPr/>
          </p:nvSpPr>
          <p:spPr>
            <a:xfrm>
              <a:off x="9873474" y="3699134"/>
              <a:ext cx="327334" cy="369332"/>
            </a:xfrm>
            <a:prstGeom prst="rect">
              <a:avLst/>
            </a:prstGeom>
            <a:noFill/>
          </p:spPr>
          <p:txBody>
            <a:bodyPr wrap="none" rtlCol="0">
              <a:spAutoFit/>
            </a:bodyPr>
            <a:lstStyle/>
            <a:p>
              <a:r>
                <a:rPr lang="en-US" dirty="0"/>
                <a:t>C</a:t>
              </a:r>
            </a:p>
          </p:txBody>
        </p:sp>
      </p:grpSp>
      <p:grpSp>
        <p:nvGrpSpPr>
          <p:cNvPr id="159" name="Group 158">
            <a:extLst>
              <a:ext uri="{FF2B5EF4-FFF2-40B4-BE49-F238E27FC236}">
                <a16:creationId xmlns:a16="http://schemas.microsoft.com/office/drawing/2014/main" id="{AB543340-6DEE-634B-B940-BBC21E9F2606}"/>
              </a:ext>
            </a:extLst>
          </p:cNvPr>
          <p:cNvGrpSpPr/>
          <p:nvPr/>
        </p:nvGrpSpPr>
        <p:grpSpPr>
          <a:xfrm>
            <a:off x="10600563" y="5007678"/>
            <a:ext cx="417004" cy="417004"/>
            <a:chOff x="9831043" y="3675298"/>
            <a:chExt cx="417004" cy="417004"/>
          </a:xfrm>
        </p:grpSpPr>
        <p:sp>
          <p:nvSpPr>
            <p:cNvPr id="160" name="Oval 159">
              <a:extLst>
                <a:ext uri="{FF2B5EF4-FFF2-40B4-BE49-F238E27FC236}">
                  <a16:creationId xmlns:a16="http://schemas.microsoft.com/office/drawing/2014/main" id="{1C4B72C1-BCCC-D044-9888-F4761A814E8E}"/>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3D4508CB-E4F3-3F49-B296-A15AB4004E45}"/>
                </a:ext>
              </a:extLst>
            </p:cNvPr>
            <p:cNvSpPr txBox="1"/>
            <p:nvPr/>
          </p:nvSpPr>
          <p:spPr>
            <a:xfrm>
              <a:off x="9873474" y="3699134"/>
              <a:ext cx="343364" cy="369332"/>
            </a:xfrm>
            <a:prstGeom prst="rect">
              <a:avLst/>
            </a:prstGeom>
            <a:noFill/>
          </p:spPr>
          <p:txBody>
            <a:bodyPr wrap="none" rtlCol="0">
              <a:spAutoFit/>
            </a:bodyPr>
            <a:lstStyle/>
            <a:p>
              <a:r>
                <a:rPr lang="en-US" dirty="0"/>
                <a:t>D</a:t>
              </a:r>
            </a:p>
          </p:txBody>
        </p:sp>
      </p:grpSp>
      <p:grpSp>
        <p:nvGrpSpPr>
          <p:cNvPr id="162" name="Group 161">
            <a:extLst>
              <a:ext uri="{FF2B5EF4-FFF2-40B4-BE49-F238E27FC236}">
                <a16:creationId xmlns:a16="http://schemas.microsoft.com/office/drawing/2014/main" id="{577D9C10-F029-3442-943C-D0CB30765192}"/>
              </a:ext>
            </a:extLst>
          </p:cNvPr>
          <p:cNvGrpSpPr/>
          <p:nvPr/>
        </p:nvGrpSpPr>
        <p:grpSpPr>
          <a:xfrm>
            <a:off x="8938890" y="5740252"/>
            <a:ext cx="417004" cy="417004"/>
            <a:chOff x="9831043" y="3675298"/>
            <a:chExt cx="417004" cy="417004"/>
          </a:xfrm>
        </p:grpSpPr>
        <p:sp>
          <p:nvSpPr>
            <p:cNvPr id="163" name="Oval 162">
              <a:extLst>
                <a:ext uri="{FF2B5EF4-FFF2-40B4-BE49-F238E27FC236}">
                  <a16:creationId xmlns:a16="http://schemas.microsoft.com/office/drawing/2014/main" id="{A23CB2A6-1F72-D746-84FA-7DE65F6036C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CDAE82C5-0AD2-E744-A65A-0E22283AAC03}"/>
                </a:ext>
              </a:extLst>
            </p:cNvPr>
            <p:cNvSpPr txBox="1"/>
            <p:nvPr/>
          </p:nvSpPr>
          <p:spPr>
            <a:xfrm>
              <a:off x="9873474" y="3699134"/>
              <a:ext cx="332142" cy="369332"/>
            </a:xfrm>
            <a:prstGeom prst="rect">
              <a:avLst/>
            </a:prstGeom>
            <a:noFill/>
          </p:spPr>
          <p:txBody>
            <a:bodyPr wrap="none" rtlCol="0">
              <a:spAutoFit/>
            </a:bodyPr>
            <a:lstStyle/>
            <a:p>
              <a:r>
                <a:rPr lang="en-US" dirty="0"/>
                <a:t>A</a:t>
              </a:r>
            </a:p>
          </p:txBody>
        </p:sp>
      </p:grpSp>
      <p:cxnSp>
        <p:nvCxnSpPr>
          <p:cNvPr id="166" name="Straight Connector 165">
            <a:extLst>
              <a:ext uri="{FF2B5EF4-FFF2-40B4-BE49-F238E27FC236}">
                <a16:creationId xmlns:a16="http://schemas.microsoft.com/office/drawing/2014/main" id="{D311D4E6-400E-EE4B-95B5-0FB5543AFC76}"/>
              </a:ext>
            </a:extLst>
          </p:cNvPr>
          <p:cNvCxnSpPr/>
          <p:nvPr/>
        </p:nvCxnSpPr>
        <p:spPr>
          <a:xfrm flipV="1">
            <a:off x="8062866" y="4187829"/>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D347232E-91A1-0D4E-9373-6AEC6EAF85EA}"/>
              </a:ext>
            </a:extLst>
          </p:cNvPr>
          <p:cNvGrpSpPr/>
          <p:nvPr/>
        </p:nvGrpSpPr>
        <p:grpSpPr>
          <a:xfrm>
            <a:off x="9511838" y="3593656"/>
            <a:ext cx="417004" cy="419294"/>
            <a:chOff x="9831043" y="3675298"/>
            <a:chExt cx="417004" cy="419294"/>
          </a:xfrm>
        </p:grpSpPr>
        <p:sp>
          <p:nvSpPr>
            <p:cNvPr id="151" name="Oval 150">
              <a:extLst>
                <a:ext uri="{FF2B5EF4-FFF2-40B4-BE49-F238E27FC236}">
                  <a16:creationId xmlns:a16="http://schemas.microsoft.com/office/drawing/2014/main" id="{C33B09B7-C77C-E442-B47F-3C3F92CFC6C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F7357884-00A3-F245-9199-53B07DC4EBA1}"/>
                </a:ext>
              </a:extLst>
            </p:cNvPr>
            <p:cNvSpPr txBox="1"/>
            <p:nvPr/>
          </p:nvSpPr>
          <p:spPr>
            <a:xfrm>
              <a:off x="9879808" y="3725260"/>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68" name="Group 167">
            <a:extLst>
              <a:ext uri="{FF2B5EF4-FFF2-40B4-BE49-F238E27FC236}">
                <a16:creationId xmlns:a16="http://schemas.microsoft.com/office/drawing/2014/main" id="{420635B6-2939-FB45-BCFA-9084B5E4528C}"/>
              </a:ext>
            </a:extLst>
          </p:cNvPr>
          <p:cNvGrpSpPr/>
          <p:nvPr/>
        </p:nvGrpSpPr>
        <p:grpSpPr>
          <a:xfrm>
            <a:off x="9492549" y="5001978"/>
            <a:ext cx="417004" cy="419294"/>
            <a:chOff x="9831043" y="3675298"/>
            <a:chExt cx="417004" cy="419294"/>
          </a:xfrm>
        </p:grpSpPr>
        <p:sp>
          <p:nvSpPr>
            <p:cNvPr id="169" name="Oval 168">
              <a:extLst>
                <a:ext uri="{FF2B5EF4-FFF2-40B4-BE49-F238E27FC236}">
                  <a16:creationId xmlns:a16="http://schemas.microsoft.com/office/drawing/2014/main" id="{6DDC539F-A945-6C4B-AEF7-5DD348ABC25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6E053D18-67FD-1840-8590-EC583C5F5C86}"/>
                </a:ext>
              </a:extLst>
            </p:cNvPr>
            <p:cNvSpPr txBox="1"/>
            <p:nvPr/>
          </p:nvSpPr>
          <p:spPr>
            <a:xfrm>
              <a:off x="9879808" y="3725260"/>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cxnSp>
        <p:nvCxnSpPr>
          <p:cNvPr id="175" name="Straight Connector 174">
            <a:extLst>
              <a:ext uri="{FF2B5EF4-FFF2-40B4-BE49-F238E27FC236}">
                <a16:creationId xmlns:a16="http://schemas.microsoft.com/office/drawing/2014/main" id="{ED66081D-F31B-8C4C-BABC-8B704BDCBB29}"/>
              </a:ext>
            </a:extLst>
          </p:cNvPr>
          <p:cNvCxnSpPr>
            <a:cxnSpLocks/>
          </p:cNvCxnSpPr>
          <p:nvPr/>
        </p:nvCxnSpPr>
        <p:spPr>
          <a:xfrm flipV="1">
            <a:off x="8909059" y="3570338"/>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30CA951-87F0-7F4E-ADF1-162F0A3B0EDC}"/>
              </a:ext>
            </a:extLst>
          </p:cNvPr>
          <p:cNvCxnSpPr>
            <a:cxnSpLocks/>
          </p:cNvCxnSpPr>
          <p:nvPr/>
        </p:nvCxnSpPr>
        <p:spPr>
          <a:xfrm flipV="1">
            <a:off x="10594074" y="3586479"/>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6930051-6FD9-D04E-A82F-ED2E8B30EDA3}"/>
              </a:ext>
            </a:extLst>
          </p:cNvPr>
          <p:cNvCxnSpPr>
            <a:cxnSpLocks/>
          </p:cNvCxnSpPr>
          <p:nvPr/>
        </p:nvCxnSpPr>
        <p:spPr>
          <a:xfrm flipV="1">
            <a:off x="11171792" y="3586479"/>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6CC26D1-FDDB-8E41-8805-6B3095EC01AC}"/>
              </a:ext>
            </a:extLst>
          </p:cNvPr>
          <p:cNvCxnSpPr>
            <a:cxnSpLocks/>
          </p:cNvCxnSpPr>
          <p:nvPr/>
        </p:nvCxnSpPr>
        <p:spPr>
          <a:xfrm flipV="1">
            <a:off x="8899599" y="4986814"/>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D200CB8-8E4D-5143-B344-1E9896348DA2}"/>
              </a:ext>
            </a:extLst>
          </p:cNvPr>
          <p:cNvCxnSpPr>
            <a:cxnSpLocks/>
          </p:cNvCxnSpPr>
          <p:nvPr/>
        </p:nvCxnSpPr>
        <p:spPr>
          <a:xfrm flipV="1">
            <a:off x="10029904" y="4986814"/>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60120B-508D-EA4A-A66C-20F5758E2443}"/>
              </a:ext>
            </a:extLst>
          </p:cNvPr>
          <p:cNvCxnSpPr>
            <a:cxnSpLocks/>
          </p:cNvCxnSpPr>
          <p:nvPr/>
        </p:nvCxnSpPr>
        <p:spPr>
          <a:xfrm flipV="1">
            <a:off x="11160209" y="4986814"/>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A716D4D-00BF-2748-B363-74ADC31884F1}"/>
              </a:ext>
            </a:extLst>
          </p:cNvPr>
          <p:cNvCxnSpPr>
            <a:cxnSpLocks/>
          </p:cNvCxnSpPr>
          <p:nvPr/>
        </p:nvCxnSpPr>
        <p:spPr>
          <a:xfrm flipV="1">
            <a:off x="9432629" y="5754743"/>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65A8C21-86AC-A548-8F06-65F9BA0BD11A}"/>
              </a:ext>
            </a:extLst>
          </p:cNvPr>
          <p:cNvCxnSpPr>
            <a:cxnSpLocks/>
          </p:cNvCxnSpPr>
          <p:nvPr/>
        </p:nvCxnSpPr>
        <p:spPr>
          <a:xfrm flipV="1">
            <a:off x="10015400" y="5754322"/>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D77E38-3915-3148-A559-F2BEFF2757F7}"/>
              </a:ext>
            </a:extLst>
          </p:cNvPr>
          <p:cNvCxnSpPr>
            <a:cxnSpLocks/>
          </p:cNvCxnSpPr>
          <p:nvPr/>
        </p:nvCxnSpPr>
        <p:spPr>
          <a:xfrm flipV="1">
            <a:off x="10571765" y="5767113"/>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CC21B4F-D210-0C43-8E2E-9AA93902E0D4}"/>
              </a:ext>
            </a:extLst>
          </p:cNvPr>
          <p:cNvCxnSpPr>
            <a:cxnSpLocks/>
          </p:cNvCxnSpPr>
          <p:nvPr/>
        </p:nvCxnSpPr>
        <p:spPr>
          <a:xfrm flipV="1">
            <a:off x="11123228" y="5766623"/>
            <a:ext cx="505132" cy="4581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1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500"/>
                                        <p:tgtEl>
                                          <p:spTgt spid="129"/>
                                        </p:tgtEl>
                                      </p:cBhvr>
                                    </p:animEffect>
                                  </p:childTnLst>
                                </p:cTn>
                              </p:par>
                              <p:par>
                                <p:cTn id="32" presetID="10"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nodeType="with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childTnLst>
                                </p:cTn>
                              </p:par>
                              <p:par>
                                <p:cTn id="38" presetID="10" presetClass="entr" presetSubtype="0"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nodeType="with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500"/>
                                        <p:tgtEl>
                                          <p:spTgt spid="146"/>
                                        </p:tgtEl>
                                      </p:cBhvr>
                                    </p:animEffect>
                                  </p:childTnLst>
                                </p:cTn>
                              </p:par>
                              <p:par>
                                <p:cTn id="47" presetID="10" presetClass="entr" presetSubtype="0" fill="hold" nodeType="with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fade">
                                      <p:cBhvr>
                                        <p:cTn id="49" dur="500"/>
                                        <p:tgtEl>
                                          <p:spTgt spid="148"/>
                                        </p:tgtEl>
                                      </p:cBhvr>
                                    </p:animEffect>
                                  </p:childTnLst>
                                </p:cTn>
                              </p:par>
                              <p:par>
                                <p:cTn id="50" presetID="10" presetClass="entr" presetSubtype="0"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fade">
                                      <p:cBhvr>
                                        <p:cTn id="52" dur="500"/>
                                        <p:tgtEl>
                                          <p:spTgt spid="149"/>
                                        </p:tgtEl>
                                      </p:cBhvr>
                                    </p:animEffect>
                                  </p:childTnLst>
                                </p:cTn>
                              </p:par>
                              <p:par>
                                <p:cTn id="53" presetID="10" presetClass="entr" presetSubtype="0" fill="hold" nodeType="with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fade">
                                      <p:cBhvr>
                                        <p:cTn id="55" dur="500"/>
                                        <p:tgtEl>
                                          <p:spTgt spid="150"/>
                                        </p:tgtEl>
                                      </p:cBhvr>
                                    </p:animEffect>
                                  </p:childTnLst>
                                </p:cTn>
                              </p:par>
                              <p:par>
                                <p:cTn id="56" presetID="10" presetClass="entr" presetSubtype="0" fill="hold"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fade">
                                      <p:cBhvr>
                                        <p:cTn id="58" dur="500"/>
                                        <p:tgtEl>
                                          <p:spTgt spid="153"/>
                                        </p:tgtEl>
                                      </p:cBhvr>
                                    </p:animEffect>
                                  </p:childTnLst>
                                </p:cTn>
                              </p:par>
                              <p:par>
                                <p:cTn id="59" presetID="10"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childTnLst>
                                </p:cTn>
                              </p:par>
                              <p:par>
                                <p:cTn id="62" presetID="10" presetClass="entr" presetSubtype="0" fill="hold" nodeType="withEffect">
                                  <p:stCondLst>
                                    <p:cond delay="0"/>
                                  </p:stCondLst>
                                  <p:childTnLst>
                                    <p:set>
                                      <p:cBhvr>
                                        <p:cTn id="63" dur="1" fill="hold">
                                          <p:stCondLst>
                                            <p:cond delay="0"/>
                                          </p:stCondLst>
                                        </p:cTn>
                                        <p:tgtEl>
                                          <p:spTgt spid="162"/>
                                        </p:tgtEl>
                                        <p:attrNameLst>
                                          <p:attrName>style.visibility</p:attrName>
                                        </p:attrNameLst>
                                      </p:cBhvr>
                                      <p:to>
                                        <p:strVal val="visible"/>
                                      </p:to>
                                    </p:set>
                                    <p:animEffect transition="in" filter="fade">
                                      <p:cBhvr>
                                        <p:cTn id="64" dur="500"/>
                                        <p:tgtEl>
                                          <p:spTgt spid="162"/>
                                        </p:tgtEl>
                                      </p:cBhvr>
                                    </p:animEffect>
                                  </p:childTnLst>
                                </p:cTn>
                              </p:par>
                              <p:par>
                                <p:cTn id="65" presetID="10" presetClass="entr" presetSubtype="0" fill="hold" nodeType="with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fade">
                                      <p:cBhvr>
                                        <p:cTn id="6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What’s the tradeoff between using linked lists and hash tables for the list of neighbors?</a:t>
                </a:r>
              </a:p>
              <a:p>
                <a:pPr lvl="1"/>
                <a:r>
                  <a:rPr lang="en-US" dirty="0"/>
                  <a:t>A hash table still </a:t>
                </a:r>
                <a:r>
                  <a:rPr lang="en-US" i="1" dirty="0"/>
                  <a:t>might</a:t>
                </a:r>
                <a:r>
                  <a:rPr lang="en-US" dirty="0"/>
                  <a:t> hit a worst-case</a:t>
                </a:r>
              </a:p>
              <a:p>
                <a:pPr lvl="1"/>
                <a:r>
                  <a:rPr lang="en-US" dirty="0"/>
                  <a:t>And the linked list might not</a:t>
                </a:r>
              </a:p>
              <a:p>
                <a:pPr lvl="2"/>
                <a:r>
                  <a:rPr lang="en-US" sz="1800" dirty="0"/>
                  <a:t>Graph algorithms often just need to iterate over all the neighbors, so you might get a better guarantee with the linked list.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3"/>
                <a:stretch>
                  <a:fillRect l="-907" t="-1695"/>
                </a:stretch>
              </a:blipFill>
            </p:spPr>
            <p:txBody>
              <a:bodyPr/>
              <a:lstStyle/>
              <a:p>
                <a:r>
                  <a:rPr lang="en-US">
                    <a:noFill/>
                  </a:rPr>
                  <a:t> </a:t>
                </a:r>
              </a:p>
            </p:txBody>
          </p:sp>
        </mc:Fallback>
      </mc:AlternateContent>
    </p:spTree>
    <p:extLst>
      <p:ext uri="{BB962C8B-B14F-4D97-AF65-F5344CB8AC3E}">
        <p14:creationId xmlns:p14="http://schemas.microsoft.com/office/powerpoint/2010/main" val="41448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700D-4D81-104B-8A0A-FC2949264C26}"/>
              </a:ext>
            </a:extLst>
          </p:cNvPr>
          <p:cNvSpPr>
            <a:spLocks noGrp="1"/>
          </p:cNvSpPr>
          <p:nvPr>
            <p:ph type="title"/>
          </p:nvPr>
        </p:nvSpPr>
        <p:spPr/>
        <p:txBody>
          <a:bodyPr/>
          <a:lstStyle/>
          <a:p>
            <a:r>
              <a:rPr lang="en-US" dirty="0"/>
              <a:t>373: Graph Implementations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B7E2EC-C826-3140-A669-1E0C8D5F0343}"/>
                  </a:ext>
                </a:extLst>
              </p:cNvPr>
              <p:cNvSpPr>
                <a:spLocks noGrp="1"/>
              </p:cNvSpPr>
              <p:nvPr>
                <p:ph idx="1"/>
              </p:nvPr>
            </p:nvSpPr>
            <p:spPr/>
            <p:txBody>
              <a:bodyPr/>
              <a:lstStyle/>
              <a:p>
                <a:r>
                  <a:rPr lang="en-US" dirty="0"/>
                  <a:t>For this class, unless we say otherwise, we’ll assume the hash tables operations </a:t>
                </a:r>
                <a:r>
                  <a:rPr lang="en-US" b="1" dirty="0"/>
                  <a:t>on graphs </a:t>
                </a:r>
                <a:r>
                  <a:rPr lang="en-US" dirty="0"/>
                  <a:t>are all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m:t>
                    </m:r>
                  </m:oMath>
                </a14:m>
                <a:endParaRPr lang="en-US" dirty="0"/>
              </a:p>
              <a:p>
                <a:pPr lvl="1"/>
                <a:r>
                  <a:rPr lang="en-US" dirty="0"/>
                  <a:t>Because you can probably control the keys.	</a:t>
                </a:r>
              </a:p>
              <a:p>
                <a:r>
                  <a:rPr lang="en-US" dirty="0"/>
                  <a:t>Unless we say otherwise, assume we’re using the hash table approach.</a:t>
                </a:r>
              </a:p>
            </p:txBody>
          </p:sp>
        </mc:Choice>
        <mc:Fallback xmlns="">
          <p:sp>
            <p:nvSpPr>
              <p:cNvPr id="3" name="Content Placeholder 2">
                <a:extLst>
                  <a:ext uri="{FF2B5EF4-FFF2-40B4-BE49-F238E27FC236}">
                    <a16:creationId xmlns:a16="http://schemas.microsoft.com/office/drawing/2014/main" id="{40B7E2EC-C826-3140-A669-1E0C8D5F0343}"/>
                  </a:ext>
                </a:extLst>
              </p:cNvPr>
              <p:cNvSpPr>
                <a:spLocks noGrp="1" noRot="1" noChangeAspect="1" noMove="1" noResize="1" noEditPoints="1" noAdjustHandles="1" noChangeArrowheads="1" noChangeShapeType="1" noTextEdit="1"/>
              </p:cNvSpPr>
              <p:nvPr>
                <p:ph idx="1"/>
              </p:nvPr>
            </p:nvSpPr>
            <p:spPr>
              <a:blipFill>
                <a:blip r:embed="rId3"/>
                <a:stretch>
                  <a:fillRect l="-965" t="-2381"/>
                </a:stretch>
              </a:blipFill>
            </p:spPr>
            <p:txBody>
              <a:bodyPr/>
              <a:lstStyle/>
              <a:p>
                <a:r>
                  <a:rPr lang="en-US">
                    <a:noFill/>
                  </a:rPr>
                  <a:t> </a:t>
                </a:r>
              </a:p>
            </p:txBody>
          </p:sp>
        </mc:Fallback>
      </mc:AlternateContent>
    </p:spTree>
    <p:extLst>
      <p:ext uri="{BB962C8B-B14F-4D97-AF65-F5344CB8AC3E}">
        <p14:creationId xmlns:p14="http://schemas.microsoft.com/office/powerpoint/2010/main" val="7578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477C-8648-5747-B653-E33E77CEB024}"/>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C366C2B8-7A6B-1A47-AECF-B4DB526092B5}"/>
              </a:ext>
            </a:extLst>
          </p:cNvPr>
          <p:cNvSpPr>
            <a:spLocks noGrp="1"/>
          </p:cNvSpPr>
          <p:nvPr>
            <p:ph idx="1"/>
          </p:nvPr>
        </p:nvSpPr>
        <p:spPr/>
        <p:txBody>
          <a:bodyPr>
            <a:normAutofit/>
          </a:bodyPr>
          <a:lstStyle/>
          <a:p>
            <a:pPr lvl="1"/>
            <a:r>
              <a:rPr lang="en-US" dirty="0"/>
              <a:t>Midterm is out – due this Friday by 11:59pm NO LATE ASSIGNMENTS</a:t>
            </a:r>
          </a:p>
          <a:p>
            <a:pPr lvl="1"/>
            <a:r>
              <a:rPr lang="en-US" dirty="0"/>
              <a:t>Clarifications:</a:t>
            </a:r>
          </a:p>
          <a:p>
            <a:pPr lvl="2"/>
            <a:r>
              <a:rPr lang="en-US" dirty="0"/>
              <a:t>choose from the given lists of ADTs and data structures</a:t>
            </a:r>
          </a:p>
          <a:p>
            <a:pPr lvl="2"/>
            <a:r>
              <a:rPr lang="en-US" dirty="0"/>
              <a:t>Internal array of hash = location of buckets</a:t>
            </a:r>
          </a:p>
          <a:p>
            <a:pPr lvl="2"/>
            <a:r>
              <a:rPr lang="en-US" dirty="0"/>
              <a:t>8.2 is a generic hash table implementation</a:t>
            </a:r>
          </a:p>
          <a:p>
            <a:pPr lvl="2"/>
            <a:r>
              <a:rPr lang="en-US" dirty="0"/>
              <a:t>apologies on bad parameters on code modeling, assume all calls get passed max as well</a:t>
            </a:r>
          </a:p>
          <a:p>
            <a:pPr lvl="2"/>
            <a:endParaRPr lang="en-US" dirty="0"/>
          </a:p>
          <a:p>
            <a:pPr marL="310896" lvl="2" indent="0">
              <a:buNone/>
            </a:pPr>
            <a:r>
              <a:rPr lang="en-US" sz="1800" dirty="0"/>
              <a:t>Midterm survey due TONIGHT</a:t>
            </a:r>
          </a:p>
          <a:p>
            <a:pPr lvl="2"/>
            <a:r>
              <a:rPr lang="en-US" dirty="0"/>
              <a:t>if 90% of class on both - +1 </a:t>
            </a:r>
            <a:r>
              <a:rPr lang="en-US" dirty="0" err="1"/>
              <a:t>ec</a:t>
            </a:r>
            <a:r>
              <a:rPr lang="en-US" dirty="0"/>
              <a:t> point for all</a:t>
            </a:r>
          </a:p>
          <a:p>
            <a:pPr lvl="2"/>
            <a:r>
              <a:rPr lang="en-US" dirty="0"/>
              <a:t>only at 60% response rate </a:t>
            </a:r>
            <a:r>
              <a:rPr lang="en-US" dirty="0">
                <a:sym typeface="Wingdings" pitchFamily="2" charset="2"/>
              </a:rPr>
              <a:t></a:t>
            </a:r>
            <a:endParaRPr lang="en-US" dirty="0"/>
          </a:p>
          <a:p>
            <a:pPr lvl="2"/>
            <a:endParaRPr lang="en-US" dirty="0"/>
          </a:p>
          <a:p>
            <a:pPr lvl="2"/>
            <a:endParaRPr lang="en-US" dirty="0"/>
          </a:p>
        </p:txBody>
      </p:sp>
    </p:spTree>
    <p:extLst>
      <p:ext uri="{BB962C8B-B14F-4D97-AF65-F5344CB8AC3E}">
        <p14:creationId xmlns:p14="http://schemas.microsoft.com/office/powerpoint/2010/main" val="161550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D30E-FB6D-9448-A826-7379E4FA83A5}"/>
              </a:ext>
            </a:extLst>
          </p:cNvPr>
          <p:cNvSpPr>
            <a:spLocks noGrp="1"/>
          </p:cNvSpPr>
          <p:nvPr>
            <p:ph type="title"/>
          </p:nvPr>
        </p:nvSpPr>
        <p:spPr>
          <a:xfrm>
            <a:off x="2631989" y="3446573"/>
            <a:ext cx="6833287" cy="1014667"/>
          </a:xfrm>
        </p:spPr>
        <p:txBody>
          <a:bodyPr>
            <a:normAutofit fontScale="90000"/>
          </a:bodyPr>
          <a:lstStyle/>
          <a:p>
            <a:r>
              <a:rPr lang="en-US" dirty="0"/>
              <a:t>Questions / clarifications on anything?</a:t>
            </a:r>
          </a:p>
        </p:txBody>
      </p:sp>
      <p:sp>
        <p:nvSpPr>
          <p:cNvPr id="3" name="Text Placeholder 2">
            <a:extLst>
              <a:ext uri="{FF2B5EF4-FFF2-40B4-BE49-F238E27FC236}">
                <a16:creationId xmlns:a16="http://schemas.microsoft.com/office/drawing/2014/main" id="{50C4E1D1-6269-8640-A8AD-92B426CABF9F}"/>
              </a:ext>
            </a:extLst>
          </p:cNvPr>
          <p:cNvSpPr>
            <a:spLocks noGrp="1"/>
          </p:cNvSpPr>
          <p:nvPr>
            <p:ph type="body" idx="1"/>
          </p:nvPr>
        </p:nvSpPr>
        <p:spPr/>
        <p:txBody>
          <a:bodyPr>
            <a:normAutofit lnSpcReduction="10000"/>
          </a:bodyPr>
          <a:lstStyle/>
          <a:p>
            <a:r>
              <a:rPr lang="en-US" dirty="0"/>
              <a:t>relevant ideas for today</a:t>
            </a:r>
          </a:p>
          <a:p>
            <a:pPr marL="285750" indent="-285750">
              <a:buFontTx/>
              <a:buChar char="-"/>
            </a:pPr>
            <a:r>
              <a:rPr lang="en-US" dirty="0"/>
              <a:t>vertices, edges, definitions</a:t>
            </a:r>
          </a:p>
          <a:p>
            <a:pPr marL="285750" indent="-285750">
              <a:buFontTx/>
              <a:buChar char="-"/>
            </a:pPr>
            <a:r>
              <a:rPr lang="en-US" dirty="0"/>
              <a:t>graphs model relationships between real data (you can choose your vertices and edges to</a:t>
            </a:r>
          </a:p>
          <a:p>
            <a:pPr marL="285750" indent="-285750">
              <a:buFontTx/>
              <a:buChar char="-"/>
            </a:pPr>
            <a:r>
              <a:rPr lang="en-US" dirty="0"/>
              <a:t>different graph implementations exist</a:t>
            </a:r>
          </a:p>
          <a:p>
            <a:endParaRPr lang="en-US" dirty="0"/>
          </a:p>
        </p:txBody>
      </p:sp>
    </p:spTree>
    <p:extLst>
      <p:ext uri="{BB962C8B-B14F-4D97-AF65-F5344CB8AC3E}">
        <p14:creationId xmlns:p14="http://schemas.microsoft.com/office/powerpoint/2010/main" val="207172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3D5D-BF18-6D42-B327-175ABDAA5500}"/>
              </a:ext>
            </a:extLst>
          </p:cNvPr>
          <p:cNvSpPr>
            <a:spLocks noGrp="1"/>
          </p:cNvSpPr>
          <p:nvPr>
            <p:ph type="title"/>
          </p:nvPr>
        </p:nvSpPr>
        <p:spPr/>
        <p:txBody>
          <a:bodyPr/>
          <a:lstStyle/>
          <a:p>
            <a:r>
              <a:rPr lang="en-US" dirty="0"/>
              <a:t>Roadmap for today</a:t>
            </a:r>
          </a:p>
        </p:txBody>
      </p:sp>
      <p:sp>
        <p:nvSpPr>
          <p:cNvPr id="3" name="Content Placeholder 2">
            <a:extLst>
              <a:ext uri="{FF2B5EF4-FFF2-40B4-BE49-F238E27FC236}">
                <a16:creationId xmlns:a16="http://schemas.microsoft.com/office/drawing/2014/main" id="{DC65CEC7-6B41-E448-9F34-A52692869AC7}"/>
              </a:ext>
            </a:extLst>
          </p:cNvPr>
          <p:cNvSpPr>
            <a:spLocks noGrp="1"/>
          </p:cNvSpPr>
          <p:nvPr>
            <p:ph idx="1"/>
          </p:nvPr>
        </p:nvSpPr>
        <p:spPr/>
        <p:txBody>
          <a:bodyPr/>
          <a:lstStyle/>
          <a:p>
            <a:pPr>
              <a:buFont typeface="Wingdings" pitchFamily="2" charset="2"/>
              <a:buChar char="§"/>
            </a:pPr>
            <a:r>
              <a:rPr lang="en-US" dirty="0"/>
              <a:t> review Wednesday intro to graphs key points</a:t>
            </a:r>
          </a:p>
          <a:p>
            <a:pPr>
              <a:buFont typeface="Wingdings" pitchFamily="2" charset="2"/>
              <a:buChar char="§"/>
            </a:pPr>
            <a:r>
              <a:rPr lang="en-US" b="1" u="sng" dirty="0"/>
              <a:t>graph problems </a:t>
            </a:r>
          </a:p>
          <a:p>
            <a:pPr>
              <a:buFont typeface="Wingdings" pitchFamily="2" charset="2"/>
              <a:buChar char="§"/>
            </a:pPr>
            <a:r>
              <a:rPr lang="en-US" b="1" u="sng" dirty="0"/>
              <a:t>s-t path problem</a:t>
            </a:r>
          </a:p>
          <a:p>
            <a:pPr>
              <a:buFont typeface="Wingdings" pitchFamily="2" charset="2"/>
              <a:buChar char="§"/>
            </a:pPr>
            <a:r>
              <a:rPr lang="en-US" b="1" u="sng" dirty="0"/>
              <a:t> detour: BFS/DFS </a:t>
            </a:r>
          </a:p>
          <a:p>
            <a:pPr lvl="1">
              <a:buFont typeface="Wingdings" pitchFamily="2" charset="2"/>
              <a:buChar char="§"/>
            </a:pPr>
            <a:r>
              <a:rPr lang="en-US" b="1" u="sng" dirty="0"/>
              <a:t>visually</a:t>
            </a:r>
          </a:p>
          <a:p>
            <a:pPr lvl="1">
              <a:buFont typeface="Wingdings" pitchFamily="2" charset="2"/>
              <a:buChar char="§"/>
            </a:pPr>
            <a:r>
              <a:rPr lang="en-US" b="1" u="sng" dirty="0"/>
              <a:t>pseudocode</a:t>
            </a:r>
          </a:p>
          <a:p>
            <a:pPr lvl="1">
              <a:buFont typeface="Wingdings" pitchFamily="2" charset="2"/>
              <a:buChar char="§"/>
            </a:pPr>
            <a:r>
              <a:rPr lang="en-US" b="1" u="sng" dirty="0"/>
              <a:t>modifications to solve problems (circling back to s-t path)</a:t>
            </a:r>
          </a:p>
          <a:p>
            <a:pPr>
              <a:buFont typeface="Wingdings" pitchFamily="2" charset="2"/>
              <a:buChar char="§"/>
            </a:pPr>
            <a:r>
              <a:rPr lang="en-US" dirty="0"/>
              <a:t>shortest path problem (for unweighted graphs)</a:t>
            </a:r>
          </a:p>
        </p:txBody>
      </p:sp>
    </p:spTree>
    <p:extLst>
      <p:ext uri="{BB962C8B-B14F-4D97-AF65-F5344CB8AC3E}">
        <p14:creationId xmlns:p14="http://schemas.microsoft.com/office/powerpoint/2010/main" val="63679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EA46-9118-F946-B963-C8159176E39B}"/>
              </a:ext>
            </a:extLst>
          </p:cNvPr>
          <p:cNvSpPr>
            <a:spLocks noGrp="1"/>
          </p:cNvSpPr>
          <p:nvPr>
            <p:ph type="title"/>
          </p:nvPr>
        </p:nvSpPr>
        <p:spPr/>
        <p:txBody>
          <a:bodyPr/>
          <a:lstStyle/>
          <a:p>
            <a:r>
              <a:rPr lang="en-US" dirty="0"/>
              <a:t>Graph problems</a:t>
            </a:r>
          </a:p>
        </p:txBody>
      </p:sp>
      <p:sp>
        <p:nvSpPr>
          <p:cNvPr id="3" name="Content Placeholder 2">
            <a:extLst>
              <a:ext uri="{FF2B5EF4-FFF2-40B4-BE49-F238E27FC236}">
                <a16:creationId xmlns:a16="http://schemas.microsoft.com/office/drawing/2014/main" id="{AAE5B2D0-A402-414A-A961-6C80F1D98E0A}"/>
              </a:ext>
            </a:extLst>
          </p:cNvPr>
          <p:cNvSpPr>
            <a:spLocks noGrp="1"/>
          </p:cNvSpPr>
          <p:nvPr>
            <p:ph idx="1"/>
          </p:nvPr>
        </p:nvSpPr>
        <p:spPr/>
        <p:txBody>
          <a:bodyPr/>
          <a:lstStyle/>
          <a:p>
            <a:r>
              <a:rPr lang="en-US" dirty="0"/>
              <a:t>There are lots of interesting questions we can ask about a graph: </a:t>
            </a:r>
          </a:p>
          <a:p>
            <a:r>
              <a:rPr lang="en-US" dirty="0"/>
              <a:t>▪ What is the shortest route from S to T? </a:t>
            </a:r>
          </a:p>
          <a:p>
            <a:pPr marL="0" indent="0">
              <a:buNone/>
            </a:pPr>
            <a:r>
              <a:rPr lang="en-US" dirty="0"/>
              <a:t> ▪ What is the longest without cycles? </a:t>
            </a:r>
          </a:p>
          <a:p>
            <a:r>
              <a:rPr lang="en-US" dirty="0"/>
              <a:t>▪ Are there cycles? </a:t>
            </a:r>
          </a:p>
          <a:p>
            <a:r>
              <a:rPr lang="en-US" dirty="0"/>
              <a:t>▪ Is there a tour (cycle) you can take that only uses each node (station) exactly once?</a:t>
            </a:r>
          </a:p>
          <a:p>
            <a:r>
              <a:rPr lang="en-US" dirty="0"/>
              <a:t>▪ Is there a tour (cycle) that uses each edge exactly once?</a:t>
            </a:r>
          </a:p>
          <a:p>
            <a:endParaRPr lang="en-US" dirty="0"/>
          </a:p>
          <a:p>
            <a:endParaRPr lang="en-US" dirty="0"/>
          </a:p>
        </p:txBody>
      </p:sp>
      <p:sp>
        <p:nvSpPr>
          <p:cNvPr id="5" name="TextBox 4">
            <a:extLst>
              <a:ext uri="{FF2B5EF4-FFF2-40B4-BE49-F238E27FC236}">
                <a16:creationId xmlns:a16="http://schemas.microsoft.com/office/drawing/2014/main" id="{47D527A1-702A-054B-A9EB-6674073E856F}"/>
              </a:ext>
            </a:extLst>
          </p:cNvPr>
          <p:cNvSpPr txBox="1"/>
          <p:nvPr/>
        </p:nvSpPr>
        <p:spPr>
          <a:xfrm>
            <a:off x="9813471" y="6476928"/>
            <a:ext cx="2162387" cy="646331"/>
          </a:xfrm>
          <a:prstGeom prst="rect">
            <a:avLst/>
          </a:prstGeom>
          <a:noFill/>
        </p:spPr>
        <p:txBody>
          <a:bodyPr wrap="none" rtlCol="0">
            <a:spAutoFit/>
          </a:bodyPr>
          <a:lstStyle/>
          <a:p>
            <a:r>
              <a:rPr lang="en-US" dirty="0"/>
              <a:t>HANNAH TANG 20WI</a:t>
            </a:r>
          </a:p>
          <a:p>
            <a:endParaRPr lang="en-US" dirty="0"/>
          </a:p>
        </p:txBody>
      </p:sp>
    </p:spTree>
    <p:extLst>
      <p:ext uri="{BB962C8B-B14F-4D97-AF65-F5344CB8AC3E}">
        <p14:creationId xmlns:p14="http://schemas.microsoft.com/office/powerpoint/2010/main" val="328136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897B-E102-7A4C-AF5C-B0B1398A71C4}"/>
              </a:ext>
            </a:extLst>
          </p:cNvPr>
          <p:cNvSpPr>
            <a:spLocks noGrp="1"/>
          </p:cNvSpPr>
          <p:nvPr>
            <p:ph type="title"/>
          </p:nvPr>
        </p:nvSpPr>
        <p:spPr/>
        <p:txBody>
          <a:bodyPr/>
          <a:lstStyle/>
          <a:p>
            <a:r>
              <a:rPr lang="en-US" dirty="0"/>
              <a:t>Graph problems</a:t>
            </a:r>
          </a:p>
        </p:txBody>
      </p:sp>
      <p:sp>
        <p:nvSpPr>
          <p:cNvPr id="3" name="Content Placeholder 2">
            <a:extLst>
              <a:ext uri="{FF2B5EF4-FFF2-40B4-BE49-F238E27FC236}">
                <a16:creationId xmlns:a16="http://schemas.microsoft.com/office/drawing/2014/main" id="{6EB55641-9B1C-9F4D-9235-306D90254F8B}"/>
              </a:ext>
            </a:extLst>
          </p:cNvPr>
          <p:cNvSpPr>
            <a:spLocks noGrp="1"/>
          </p:cNvSpPr>
          <p:nvPr>
            <p:ph idx="1"/>
          </p:nvPr>
        </p:nvSpPr>
        <p:spPr/>
        <p:txBody>
          <a:bodyPr>
            <a:normAutofit lnSpcReduction="10000"/>
          </a:bodyPr>
          <a:lstStyle/>
          <a:p>
            <a:r>
              <a:rPr lang="en-US" dirty="0"/>
              <a:t>Some well known graph problems and their common names:</a:t>
            </a:r>
          </a:p>
          <a:p>
            <a:r>
              <a:rPr lang="en-US" dirty="0"/>
              <a:t> ▪ s-t Path. Is there a path between vertices s and t?</a:t>
            </a:r>
          </a:p>
          <a:p>
            <a:r>
              <a:rPr lang="en-US" dirty="0"/>
              <a:t>▪ Connectivity. Is the graph connected? </a:t>
            </a:r>
          </a:p>
          <a:p>
            <a:r>
              <a:rPr lang="en-US" dirty="0"/>
              <a:t>▪ </a:t>
            </a:r>
            <a:r>
              <a:rPr lang="en-US" dirty="0" err="1"/>
              <a:t>Biconnectivity</a:t>
            </a:r>
            <a:r>
              <a:rPr lang="en-US" dirty="0"/>
              <a:t>. Is there a vertex whose removal disconnects the graph? </a:t>
            </a:r>
          </a:p>
          <a:p>
            <a:r>
              <a:rPr lang="en-US" dirty="0"/>
              <a:t>▪ Shortest s-t Path. What is the shortest path between vertices s and t? </a:t>
            </a:r>
          </a:p>
          <a:p>
            <a:r>
              <a:rPr lang="en-US" dirty="0"/>
              <a:t>▪ Cycle Detection. Does the graph contain any cycles?</a:t>
            </a:r>
          </a:p>
          <a:p>
            <a:r>
              <a:rPr lang="en-US" dirty="0"/>
              <a:t>▪ Euler Tour. Is there a cycle that uses every edge exactly once? </a:t>
            </a:r>
          </a:p>
          <a:p>
            <a:r>
              <a:rPr lang="en-US" dirty="0"/>
              <a:t>▪ Hamilton Tour. Is there a cycle that uses every vertex exactly once?</a:t>
            </a:r>
          </a:p>
          <a:p>
            <a:r>
              <a:rPr lang="en-US" dirty="0"/>
              <a:t>▪ Planarity. Can you draw the graph on paper with no crossing edges? </a:t>
            </a:r>
          </a:p>
          <a:p>
            <a:r>
              <a:rPr lang="en-US" dirty="0"/>
              <a:t>▪ Isomorphism. Are two graphs the same graph (in disguise)?</a:t>
            </a:r>
          </a:p>
          <a:p>
            <a:r>
              <a:rPr lang="en-US" dirty="0"/>
              <a:t>Graph problems are among the most mathematically rich areas of CS theory!</a:t>
            </a:r>
          </a:p>
        </p:txBody>
      </p:sp>
      <p:sp>
        <p:nvSpPr>
          <p:cNvPr id="4" name="TextBox 3">
            <a:extLst>
              <a:ext uri="{FF2B5EF4-FFF2-40B4-BE49-F238E27FC236}">
                <a16:creationId xmlns:a16="http://schemas.microsoft.com/office/drawing/2014/main" id="{EC6B7396-1B14-E448-AD80-3E72DB958D57}"/>
              </a:ext>
            </a:extLst>
          </p:cNvPr>
          <p:cNvSpPr txBox="1"/>
          <p:nvPr/>
        </p:nvSpPr>
        <p:spPr>
          <a:xfrm>
            <a:off x="9813471" y="6476928"/>
            <a:ext cx="2162387" cy="646331"/>
          </a:xfrm>
          <a:prstGeom prst="rect">
            <a:avLst/>
          </a:prstGeom>
          <a:noFill/>
        </p:spPr>
        <p:txBody>
          <a:bodyPr wrap="none" rtlCol="0">
            <a:spAutoFit/>
          </a:bodyPr>
          <a:lstStyle/>
          <a:p>
            <a:r>
              <a:rPr lang="en-US" dirty="0"/>
              <a:t>HANNAH TANG 20WI</a:t>
            </a:r>
          </a:p>
          <a:p>
            <a:endParaRPr lang="en-US" dirty="0"/>
          </a:p>
        </p:txBody>
      </p:sp>
    </p:spTree>
    <p:extLst>
      <p:ext uri="{BB962C8B-B14F-4D97-AF65-F5344CB8AC3E}">
        <p14:creationId xmlns:p14="http://schemas.microsoft.com/office/powerpoint/2010/main" val="225476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FDE1-FCC0-4A57-AD63-6C3E8C99D84E}"/>
              </a:ext>
            </a:extLst>
          </p:cNvPr>
          <p:cNvSpPr>
            <a:spLocks noGrp="1"/>
          </p:cNvSpPr>
          <p:nvPr>
            <p:ph type="title"/>
          </p:nvPr>
        </p:nvSpPr>
        <p:spPr/>
        <p:txBody>
          <a:bodyPr/>
          <a:lstStyle/>
          <a:p>
            <a:r>
              <a:rPr lang="en-US" dirty="0"/>
              <a:t>s-t path Problem</a:t>
            </a:r>
          </a:p>
        </p:txBody>
      </p:sp>
      <p:sp>
        <p:nvSpPr>
          <p:cNvPr id="3" name="Content Placeholder 2">
            <a:extLst>
              <a:ext uri="{FF2B5EF4-FFF2-40B4-BE49-F238E27FC236}">
                <a16:creationId xmlns:a16="http://schemas.microsoft.com/office/drawing/2014/main" id="{10562299-01AD-4637-B579-B81E8A6AC65F}"/>
              </a:ext>
            </a:extLst>
          </p:cNvPr>
          <p:cNvSpPr>
            <a:spLocks noGrp="1"/>
          </p:cNvSpPr>
          <p:nvPr>
            <p:ph idx="1"/>
          </p:nvPr>
        </p:nvSpPr>
        <p:spPr>
          <a:xfrm>
            <a:off x="230469" y="1370846"/>
            <a:ext cx="7582280" cy="4972051"/>
          </a:xfrm>
        </p:spPr>
        <p:txBody>
          <a:bodyPr>
            <a:normAutofit/>
          </a:bodyPr>
          <a:lstStyle/>
          <a:p>
            <a:pPr>
              <a:spcBef>
                <a:spcPts val="0"/>
              </a:spcBef>
              <a:spcAft>
                <a:spcPts val="0"/>
              </a:spcAft>
              <a:buClr>
                <a:schemeClr val="dk1"/>
              </a:buClr>
              <a:buSzPts val="1100"/>
            </a:pPr>
            <a:r>
              <a:rPr lang="en-US" sz="2400" dirty="0"/>
              <a:t>s-t path problem</a:t>
            </a:r>
          </a:p>
          <a:p>
            <a:pPr lvl="1">
              <a:spcBef>
                <a:spcPts val="1067"/>
              </a:spcBef>
              <a:spcAft>
                <a:spcPts val="0"/>
              </a:spcAft>
              <a:buClr>
                <a:schemeClr val="dk1"/>
              </a:buClr>
              <a:buSzPts val="1100"/>
            </a:pPr>
            <a:r>
              <a:rPr lang="en-US" sz="2400" dirty="0"/>
              <a:t>Given source vertex </a:t>
            </a:r>
            <a:r>
              <a:rPr lang="en-US" sz="2400" b="1" dirty="0"/>
              <a:t>s</a:t>
            </a:r>
            <a:r>
              <a:rPr lang="en-US" sz="2400" dirty="0"/>
              <a:t> and a target vertex </a:t>
            </a:r>
            <a:r>
              <a:rPr lang="en-US" sz="2400" b="1" dirty="0"/>
              <a:t>t</a:t>
            </a:r>
            <a:r>
              <a:rPr lang="en-US" sz="2400" dirty="0"/>
              <a:t>, does there exist a path between </a:t>
            </a:r>
            <a:r>
              <a:rPr lang="en-US" sz="2400" b="1" dirty="0"/>
              <a:t>s</a:t>
            </a:r>
            <a:r>
              <a:rPr lang="en-US" sz="2400" dirty="0"/>
              <a:t> and </a:t>
            </a:r>
            <a:r>
              <a:rPr lang="en-US" sz="2400" b="1" dirty="0"/>
              <a:t>t</a:t>
            </a:r>
            <a:r>
              <a:rPr lang="en-US" sz="2400" dirty="0"/>
              <a:t>?</a:t>
            </a:r>
          </a:p>
          <a:p>
            <a:pPr>
              <a:spcBef>
                <a:spcPts val="1067"/>
              </a:spcBef>
              <a:spcAft>
                <a:spcPts val="0"/>
              </a:spcAft>
              <a:buClr>
                <a:schemeClr val="dk1"/>
              </a:buClr>
              <a:buSzPts val="1100"/>
            </a:pPr>
            <a:endParaRPr lang="en-US" sz="2400" dirty="0"/>
          </a:p>
          <a:p>
            <a:pPr>
              <a:spcBef>
                <a:spcPts val="1067"/>
              </a:spcBef>
              <a:spcAft>
                <a:spcPts val="0"/>
              </a:spcAft>
              <a:buClr>
                <a:schemeClr val="dk1"/>
              </a:buClr>
              <a:buSzPts val="1100"/>
            </a:pPr>
            <a:r>
              <a:rPr lang="en-US" sz="2400" dirty="0"/>
              <a:t>Why does this problem matter?  Some possible context:</a:t>
            </a:r>
            <a:endParaRPr lang="en-US" dirty="0"/>
          </a:p>
          <a:p>
            <a:pPr lvl="2">
              <a:buFont typeface="Wingdings" pitchFamily="2" charset="2"/>
              <a:buChar char="q"/>
            </a:pPr>
            <a:r>
              <a:rPr lang="en-US" dirty="0"/>
              <a:t> </a:t>
            </a:r>
            <a:r>
              <a:rPr lang="en-US" sz="1800" dirty="0"/>
              <a:t>real life maps and trip planning – can we get from one location (vertex) to another location (vertex) given the current available roads (edges)</a:t>
            </a:r>
          </a:p>
          <a:p>
            <a:pPr lvl="2">
              <a:buFont typeface="Wingdings" pitchFamily="2" charset="2"/>
              <a:buChar char="q"/>
            </a:pPr>
            <a:r>
              <a:rPr lang="en-US" sz="1800" dirty="0"/>
              <a:t> family trees and checking ancestry – are two people (vertices) related by some common ancestor (edges for direct parent/child relationships) </a:t>
            </a:r>
          </a:p>
          <a:p>
            <a:pPr lvl="2">
              <a:buFont typeface="Wingdings" pitchFamily="2" charset="2"/>
              <a:buChar char="q"/>
            </a:pPr>
            <a:r>
              <a:rPr lang="en-US" sz="1800" dirty="0"/>
              <a:t> game states (Artificial Intelligence) can you win the game from the current vertex (think: current board position)? Are there moves (edges) you can take to get to the vertex that represents an already won game?</a:t>
            </a:r>
          </a:p>
          <a:p>
            <a:pPr>
              <a:spcBef>
                <a:spcPts val="1067"/>
              </a:spcBef>
              <a:spcAft>
                <a:spcPts val="0"/>
              </a:spcAft>
              <a:buClr>
                <a:schemeClr val="dk1"/>
              </a:buClr>
              <a:buSzPts val="1100"/>
              <a:buFont typeface="Wingdings" pitchFamily="2" charset="2"/>
              <a:buChar char="v"/>
            </a:pPr>
            <a:endParaRPr lang="en-US" sz="2400" dirty="0"/>
          </a:p>
          <a:p>
            <a:endParaRPr lang="en-US" sz="2400" dirty="0"/>
          </a:p>
        </p:txBody>
      </p:sp>
      <p:sp>
        <p:nvSpPr>
          <p:cNvPr id="4" name="Slide Number Placeholder 3">
            <a:extLst>
              <a:ext uri="{FF2B5EF4-FFF2-40B4-BE49-F238E27FC236}">
                <a16:creationId xmlns:a16="http://schemas.microsoft.com/office/drawing/2014/main" id="{85AA0B41-DA3D-40EE-A739-03E8DEDE6B1D}"/>
              </a:ext>
            </a:extLst>
          </p:cNvPr>
          <p:cNvSpPr>
            <a:spLocks noGrp="1"/>
          </p:cNvSpPr>
          <p:nvPr>
            <p:ph type="sldNum" sz="quarter" idx="10"/>
          </p:nvPr>
        </p:nvSpPr>
        <p:spPr/>
        <p:txBody>
          <a:bodyPr/>
          <a:lstStyle/>
          <a:p>
            <a:fld id="{A352B390-DEB2-4C03-8333-A0E41D1ED728}" type="slidenum">
              <a:rPr lang="en-US" smtClean="0"/>
              <a:t>24</a:t>
            </a:fld>
            <a:endParaRPr lang="en-US"/>
          </a:p>
        </p:txBody>
      </p:sp>
      <p:grpSp>
        <p:nvGrpSpPr>
          <p:cNvPr id="39" name="Group 38">
            <a:extLst>
              <a:ext uri="{FF2B5EF4-FFF2-40B4-BE49-F238E27FC236}">
                <a16:creationId xmlns:a16="http://schemas.microsoft.com/office/drawing/2014/main" id="{49F59B60-BF5F-4E72-976E-D286D4511CD4}"/>
              </a:ext>
            </a:extLst>
          </p:cNvPr>
          <p:cNvGrpSpPr/>
          <p:nvPr/>
        </p:nvGrpSpPr>
        <p:grpSpPr>
          <a:xfrm>
            <a:off x="7342945" y="1616528"/>
            <a:ext cx="5262712" cy="3771902"/>
            <a:chOff x="3561846" y="2711584"/>
            <a:chExt cx="3204447" cy="1634808"/>
          </a:xfrm>
        </p:grpSpPr>
        <p:sp>
          <p:nvSpPr>
            <p:cNvPr id="5" name="Google Shape;751;p43">
              <a:extLst>
                <a:ext uri="{FF2B5EF4-FFF2-40B4-BE49-F238E27FC236}">
                  <a16:creationId xmlns:a16="http://schemas.microsoft.com/office/drawing/2014/main" id="{CAE2FA41-71E8-4FE3-B908-D87F94F44DC4}"/>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C638EB77-2CB7-42B6-84CC-20C03925618E}"/>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7" name="Google Shape;753;p43">
              <a:extLst>
                <a:ext uri="{FF2B5EF4-FFF2-40B4-BE49-F238E27FC236}">
                  <a16:creationId xmlns:a16="http://schemas.microsoft.com/office/drawing/2014/main" id="{1691F80B-193C-4EB3-BF51-D9D4C79A91E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7E903B1B-CF13-4BE2-A149-5775233FFA80}"/>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5D532230-C19B-40EE-8771-5E652A120B93}"/>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B66586B7-3B54-482B-BB9C-82FA1ACC9338}"/>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FC3D8EDB-4E9E-4083-B613-67172E7C31E8}"/>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20269D9C-85A6-4A59-9A35-2BF629B51CB8}"/>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B5F5A6C6-D6C1-42B0-9A74-71A00324D130}"/>
                </a:ext>
              </a:extLst>
            </p:cNvPr>
            <p:cNvCxnSpPr>
              <a:stCxn id="5" idx="2"/>
              <a:endCxn id="6"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4471C323-11A1-4007-A26A-639D78DE87D3}"/>
                </a:ext>
              </a:extLst>
            </p:cNvPr>
            <p:cNvCxnSpPr>
              <a:stCxn id="5" idx="3"/>
              <a:endCxn id="8"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1;p43">
              <a:extLst>
                <a:ext uri="{FF2B5EF4-FFF2-40B4-BE49-F238E27FC236}">
                  <a16:creationId xmlns:a16="http://schemas.microsoft.com/office/drawing/2014/main" id="{F922E3CD-C0B3-4FCB-A242-1E206F641BD7}"/>
                </a:ext>
              </a:extLst>
            </p:cNvPr>
            <p:cNvCxnSpPr>
              <a:stCxn id="7" idx="2"/>
              <a:endCxn id="8"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6F83F87F-F21F-463F-B7C8-050594581998}"/>
                </a:ext>
              </a:extLst>
            </p:cNvPr>
            <p:cNvCxnSpPr>
              <a:stCxn id="10" idx="2"/>
              <a:endCxn id="11"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BEEA6A30-CE93-4189-9E27-1D7062522731}"/>
                </a:ext>
              </a:extLst>
            </p:cNvPr>
            <p:cNvCxnSpPr>
              <a:stCxn id="10" idx="2"/>
              <a:endCxn id="9"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FCD7FC0A-4458-4748-970A-C1F261BCEE10}"/>
                </a:ext>
              </a:extLst>
            </p:cNvPr>
            <p:cNvCxnSpPr>
              <a:stCxn id="8" idx="2"/>
              <a:endCxn id="9"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81C9A317-7B50-4C0D-AB15-EC347CB4CE4B}"/>
                </a:ext>
              </a:extLst>
            </p:cNvPr>
            <p:cNvCxnSpPr>
              <a:stCxn id="6" idx="3"/>
              <a:endCxn id="9"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82677742-D1C4-4144-8E1E-D743357221E0}"/>
                </a:ext>
              </a:extLst>
            </p:cNvPr>
            <p:cNvCxnSpPr>
              <a:stCxn id="9" idx="2"/>
              <a:endCxn id="12"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6D2A548B-BD88-402D-B793-1F491D84755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0</a:t>
              </a:r>
              <a:endParaRPr sz="2133" b="1">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5712D8C6-4CF0-4674-9057-5D97B5CFA838}"/>
                </a:ext>
              </a:extLst>
            </p:cNvPr>
            <p:cNvCxnSpPr>
              <a:stCxn id="21" idx="3"/>
              <a:endCxn id="5"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0A92731B-D361-4CBA-864F-61F9E0DDD74E}"/>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D8B6D5BE-327E-40E8-AA39-98FC8ED1DBE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8475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FDE1-FCC0-4A57-AD63-6C3E8C99D84E}"/>
              </a:ext>
            </a:extLst>
          </p:cNvPr>
          <p:cNvSpPr>
            <a:spLocks noGrp="1"/>
          </p:cNvSpPr>
          <p:nvPr>
            <p:ph type="title"/>
          </p:nvPr>
        </p:nvSpPr>
        <p:spPr/>
        <p:txBody>
          <a:bodyPr/>
          <a:lstStyle/>
          <a:p>
            <a:r>
              <a:rPr lang="en-US" dirty="0"/>
              <a:t>s-t path Problem</a:t>
            </a:r>
          </a:p>
        </p:txBody>
      </p:sp>
      <p:sp>
        <p:nvSpPr>
          <p:cNvPr id="3" name="Content Placeholder 2">
            <a:extLst>
              <a:ext uri="{FF2B5EF4-FFF2-40B4-BE49-F238E27FC236}">
                <a16:creationId xmlns:a16="http://schemas.microsoft.com/office/drawing/2014/main" id="{10562299-01AD-4637-B579-B81E8A6AC65F}"/>
              </a:ext>
            </a:extLst>
          </p:cNvPr>
          <p:cNvSpPr>
            <a:spLocks noGrp="1"/>
          </p:cNvSpPr>
          <p:nvPr>
            <p:ph idx="1"/>
          </p:nvPr>
        </p:nvSpPr>
        <p:spPr>
          <a:xfrm>
            <a:off x="529111" y="1062967"/>
            <a:ext cx="7582280" cy="1320570"/>
          </a:xfrm>
        </p:spPr>
        <p:txBody>
          <a:bodyPr>
            <a:normAutofit/>
          </a:bodyPr>
          <a:lstStyle/>
          <a:p>
            <a:pPr>
              <a:spcBef>
                <a:spcPts val="0"/>
              </a:spcBef>
              <a:spcAft>
                <a:spcPts val="0"/>
              </a:spcAft>
              <a:buClr>
                <a:schemeClr val="dk1"/>
              </a:buClr>
              <a:buSzPts val="1100"/>
            </a:pPr>
            <a:r>
              <a:rPr lang="en-US" sz="2400" dirty="0"/>
              <a:t>s-t path problem</a:t>
            </a:r>
          </a:p>
          <a:p>
            <a:pPr lvl="1">
              <a:spcBef>
                <a:spcPts val="1067"/>
              </a:spcBef>
              <a:spcAft>
                <a:spcPts val="0"/>
              </a:spcAft>
              <a:buClr>
                <a:schemeClr val="dk1"/>
              </a:buClr>
              <a:buSzPts val="1100"/>
            </a:pPr>
            <a:r>
              <a:rPr lang="en-US" sz="2400" dirty="0"/>
              <a:t>Given source vertex </a:t>
            </a:r>
            <a:r>
              <a:rPr lang="en-US" sz="2400" b="1" dirty="0"/>
              <a:t>s</a:t>
            </a:r>
            <a:r>
              <a:rPr lang="en-US" sz="2400" dirty="0"/>
              <a:t> and a target vertex </a:t>
            </a:r>
            <a:r>
              <a:rPr lang="en-US" sz="2400" b="1" dirty="0"/>
              <a:t>t</a:t>
            </a:r>
            <a:r>
              <a:rPr lang="en-US" sz="2400" dirty="0"/>
              <a:t>, does there exist a path between </a:t>
            </a:r>
            <a:r>
              <a:rPr lang="en-US" sz="2400" b="1" dirty="0"/>
              <a:t>s</a:t>
            </a:r>
            <a:r>
              <a:rPr lang="en-US" sz="2400" dirty="0"/>
              <a:t> and </a:t>
            </a:r>
            <a:r>
              <a:rPr lang="en-US" sz="2400" b="1" dirty="0"/>
              <a:t>t</a:t>
            </a:r>
            <a:r>
              <a:rPr lang="en-US" sz="2400" dirty="0"/>
              <a:t>?</a:t>
            </a:r>
          </a:p>
          <a:p>
            <a:pPr>
              <a:spcBef>
                <a:spcPts val="1067"/>
              </a:spcBef>
              <a:spcAft>
                <a:spcPts val="0"/>
              </a:spcAft>
              <a:buClr>
                <a:schemeClr val="dk1"/>
              </a:buClr>
              <a:buSzPts val="1100"/>
            </a:pPr>
            <a:endParaRPr lang="en-US" sz="2400" dirty="0"/>
          </a:p>
          <a:p>
            <a:endParaRPr lang="en-US" sz="2400" dirty="0"/>
          </a:p>
        </p:txBody>
      </p:sp>
      <p:sp>
        <p:nvSpPr>
          <p:cNvPr id="4" name="Slide Number Placeholder 3">
            <a:extLst>
              <a:ext uri="{FF2B5EF4-FFF2-40B4-BE49-F238E27FC236}">
                <a16:creationId xmlns:a16="http://schemas.microsoft.com/office/drawing/2014/main" id="{85AA0B41-DA3D-40EE-A739-03E8DEDE6B1D}"/>
              </a:ext>
            </a:extLst>
          </p:cNvPr>
          <p:cNvSpPr>
            <a:spLocks noGrp="1"/>
          </p:cNvSpPr>
          <p:nvPr>
            <p:ph type="sldNum" sz="quarter" idx="10"/>
          </p:nvPr>
        </p:nvSpPr>
        <p:spPr/>
        <p:txBody>
          <a:bodyPr/>
          <a:lstStyle/>
          <a:p>
            <a:fld id="{A352B390-DEB2-4C03-8333-A0E41D1ED728}" type="slidenum">
              <a:rPr lang="en-US" smtClean="0"/>
              <a:t>25</a:t>
            </a:fld>
            <a:endParaRPr lang="en-US"/>
          </a:p>
        </p:txBody>
      </p:sp>
      <p:grpSp>
        <p:nvGrpSpPr>
          <p:cNvPr id="39" name="Group 38">
            <a:extLst>
              <a:ext uri="{FF2B5EF4-FFF2-40B4-BE49-F238E27FC236}">
                <a16:creationId xmlns:a16="http://schemas.microsoft.com/office/drawing/2014/main" id="{49F59B60-BF5F-4E72-976E-D286D4511CD4}"/>
              </a:ext>
            </a:extLst>
          </p:cNvPr>
          <p:cNvGrpSpPr/>
          <p:nvPr/>
        </p:nvGrpSpPr>
        <p:grpSpPr>
          <a:xfrm>
            <a:off x="575239" y="2679403"/>
            <a:ext cx="5262712" cy="3771902"/>
            <a:chOff x="3561846" y="2711584"/>
            <a:chExt cx="3204447" cy="1634808"/>
          </a:xfrm>
        </p:grpSpPr>
        <p:sp>
          <p:nvSpPr>
            <p:cNvPr id="5" name="Google Shape;751;p43">
              <a:extLst>
                <a:ext uri="{FF2B5EF4-FFF2-40B4-BE49-F238E27FC236}">
                  <a16:creationId xmlns:a16="http://schemas.microsoft.com/office/drawing/2014/main" id="{CAE2FA41-71E8-4FE3-B908-D87F94F44DC4}"/>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C638EB77-2CB7-42B6-84CC-20C03925618E}"/>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7" name="Google Shape;753;p43">
              <a:extLst>
                <a:ext uri="{FF2B5EF4-FFF2-40B4-BE49-F238E27FC236}">
                  <a16:creationId xmlns:a16="http://schemas.microsoft.com/office/drawing/2014/main" id="{1691F80B-193C-4EB3-BF51-D9D4C79A91E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7E903B1B-CF13-4BE2-A149-5775233FFA80}"/>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5D532230-C19B-40EE-8771-5E652A120B93}"/>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B66586B7-3B54-482B-BB9C-82FA1ACC9338}"/>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FC3D8EDB-4E9E-4083-B613-67172E7C31E8}"/>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20269D9C-85A6-4A59-9A35-2BF629B51CB8}"/>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B5F5A6C6-D6C1-42B0-9A74-71A00324D130}"/>
                </a:ext>
              </a:extLst>
            </p:cNvPr>
            <p:cNvCxnSpPr>
              <a:stCxn id="5" idx="2"/>
              <a:endCxn id="6"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4471C323-11A1-4007-A26A-639D78DE87D3}"/>
                </a:ext>
              </a:extLst>
            </p:cNvPr>
            <p:cNvCxnSpPr>
              <a:stCxn id="5" idx="3"/>
              <a:endCxn id="8"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1;p43">
              <a:extLst>
                <a:ext uri="{FF2B5EF4-FFF2-40B4-BE49-F238E27FC236}">
                  <a16:creationId xmlns:a16="http://schemas.microsoft.com/office/drawing/2014/main" id="{F922E3CD-C0B3-4FCB-A242-1E206F641BD7}"/>
                </a:ext>
              </a:extLst>
            </p:cNvPr>
            <p:cNvCxnSpPr>
              <a:stCxn id="7" idx="2"/>
              <a:endCxn id="8"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6F83F87F-F21F-463F-B7C8-050594581998}"/>
                </a:ext>
              </a:extLst>
            </p:cNvPr>
            <p:cNvCxnSpPr>
              <a:stCxn id="10" idx="2"/>
              <a:endCxn id="11"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BEEA6A30-CE93-4189-9E27-1D7062522731}"/>
                </a:ext>
              </a:extLst>
            </p:cNvPr>
            <p:cNvCxnSpPr>
              <a:stCxn id="10" idx="2"/>
              <a:endCxn id="9"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FCD7FC0A-4458-4748-970A-C1F261BCEE10}"/>
                </a:ext>
              </a:extLst>
            </p:cNvPr>
            <p:cNvCxnSpPr>
              <a:stCxn id="8" idx="2"/>
              <a:endCxn id="9"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81C9A317-7B50-4C0D-AB15-EC347CB4CE4B}"/>
                </a:ext>
              </a:extLst>
            </p:cNvPr>
            <p:cNvCxnSpPr>
              <a:stCxn id="6" idx="3"/>
              <a:endCxn id="9"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82677742-D1C4-4144-8E1E-D743357221E0}"/>
                </a:ext>
              </a:extLst>
            </p:cNvPr>
            <p:cNvCxnSpPr>
              <a:stCxn id="9" idx="2"/>
              <a:endCxn id="12"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6D2A548B-BD88-402D-B793-1F491D84755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5712D8C6-4CF0-4674-9057-5D97B5CFA838}"/>
                </a:ext>
              </a:extLst>
            </p:cNvPr>
            <p:cNvCxnSpPr>
              <a:stCxn id="21" idx="3"/>
              <a:endCxn id="5"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0A92731B-D361-4CBA-864F-61F9E0DDD74E}"/>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D8B6D5BE-327E-40E8-AA39-98FC8ED1DBE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25" name="TextBox 24">
            <a:extLst>
              <a:ext uri="{FF2B5EF4-FFF2-40B4-BE49-F238E27FC236}">
                <a16:creationId xmlns:a16="http://schemas.microsoft.com/office/drawing/2014/main" id="{CFFB3752-70E6-864B-B693-BA24B80383CD}"/>
              </a:ext>
            </a:extLst>
          </p:cNvPr>
          <p:cNvSpPr txBox="1"/>
          <p:nvPr/>
        </p:nvSpPr>
        <p:spPr>
          <a:xfrm>
            <a:off x="5243522" y="2076711"/>
            <a:ext cx="6702225" cy="3883114"/>
          </a:xfrm>
          <a:prstGeom prst="rect">
            <a:avLst/>
          </a:prstGeom>
          <a:noFill/>
        </p:spPr>
        <p:txBody>
          <a:bodyPr wrap="square" rtlCol="0">
            <a:spAutoFit/>
          </a:bodyPr>
          <a:lstStyle/>
          <a:p>
            <a:pPr>
              <a:spcBef>
                <a:spcPts val="1067"/>
              </a:spcBef>
              <a:spcAft>
                <a:spcPts val="0"/>
              </a:spcAft>
              <a:buClr>
                <a:schemeClr val="dk1"/>
              </a:buClr>
              <a:buSzPts val="1100"/>
              <a:buFont typeface="Wingdings" pitchFamily="2" charset="2"/>
              <a:buChar char="v"/>
            </a:pPr>
            <a:r>
              <a:rPr lang="en-US" sz="2400" dirty="0"/>
              <a:t> What’s the answer for this graph on the left, and how did we get that answer as humans?</a:t>
            </a:r>
          </a:p>
          <a:p>
            <a:pPr lvl="1">
              <a:spcBef>
                <a:spcPts val="1067"/>
              </a:spcBef>
              <a:spcAft>
                <a:spcPts val="0"/>
              </a:spcAft>
              <a:buClr>
                <a:schemeClr val="dk1"/>
              </a:buClr>
              <a:buSzPts val="1100"/>
              <a:buFont typeface="Wingdings" pitchFamily="2" charset="2"/>
              <a:buChar char="v"/>
            </a:pPr>
            <a:r>
              <a:rPr lang="en-US" sz="2000" dirty="0"/>
              <a:t> We can see there’s edges that are visually in between s and t, and we can try out an example path and make sure that by traversing that path you can get from s to t.</a:t>
            </a:r>
          </a:p>
          <a:p>
            <a:pPr lvl="1">
              <a:spcBef>
                <a:spcPts val="1067"/>
              </a:spcBef>
              <a:spcAft>
                <a:spcPts val="0"/>
              </a:spcAft>
              <a:buClr>
                <a:schemeClr val="dk1"/>
              </a:buClr>
              <a:buSzPts val="1100"/>
              <a:buFont typeface="Wingdings" pitchFamily="2" charset="2"/>
              <a:buChar char="v"/>
            </a:pPr>
            <a:r>
              <a:rPr lang="en-US" sz="2000" dirty="0"/>
              <a:t> We know that doesn’t scale that well though, so now let’s try to define a more algorithmic (comprehensive) way to find these paths. The main idea is: starting from the specified s, try traversing through every single possible path possible that’s not redundant to see if it could lead to t.</a:t>
            </a:r>
            <a:endParaRPr lang="en-US" dirty="0"/>
          </a:p>
        </p:txBody>
      </p:sp>
      <p:pic>
        <p:nvPicPr>
          <p:cNvPr id="27" name="Picture 26">
            <a:extLst>
              <a:ext uri="{FF2B5EF4-FFF2-40B4-BE49-F238E27FC236}">
                <a16:creationId xmlns:a16="http://schemas.microsoft.com/office/drawing/2014/main" id="{5D0C1E22-2E32-FA4A-829A-BCC6322AF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220" y="-334745"/>
            <a:ext cx="3367095" cy="2373802"/>
          </a:xfrm>
          <a:prstGeom prst="rect">
            <a:avLst/>
          </a:prstGeom>
        </p:spPr>
      </p:pic>
      <p:sp>
        <p:nvSpPr>
          <p:cNvPr id="28" name="TextBox 27">
            <a:extLst>
              <a:ext uri="{FF2B5EF4-FFF2-40B4-BE49-F238E27FC236}">
                <a16:creationId xmlns:a16="http://schemas.microsoft.com/office/drawing/2014/main" id="{D11085EE-371B-A14F-BD32-563CB5A8F36C}"/>
              </a:ext>
            </a:extLst>
          </p:cNvPr>
          <p:cNvSpPr txBox="1"/>
          <p:nvPr/>
        </p:nvSpPr>
        <p:spPr>
          <a:xfrm>
            <a:off x="6678386" y="5701192"/>
            <a:ext cx="4744302" cy="1200329"/>
          </a:xfrm>
          <a:prstGeom prst="rect">
            <a:avLst/>
          </a:prstGeom>
          <a:noFill/>
        </p:spPr>
        <p:txBody>
          <a:bodyPr wrap="square" rtlCol="0">
            <a:spAutoFit/>
          </a:bodyPr>
          <a:lstStyle/>
          <a:p>
            <a:r>
              <a:rPr lang="en-US" dirty="0"/>
              <a:t>traversals are really important to solving this problem / problems in general, so slight detour to talk about them, we’ll come back to this though</a:t>
            </a:r>
          </a:p>
        </p:txBody>
      </p:sp>
    </p:spTree>
    <p:extLst>
      <p:ext uri="{BB962C8B-B14F-4D97-AF65-F5344CB8AC3E}">
        <p14:creationId xmlns:p14="http://schemas.microsoft.com/office/powerpoint/2010/main" val="16013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2835-E242-5E40-ACD0-4A513AEDA61A}"/>
              </a:ext>
            </a:extLst>
          </p:cNvPr>
          <p:cNvSpPr>
            <a:spLocks noGrp="1"/>
          </p:cNvSpPr>
          <p:nvPr>
            <p:ph type="title"/>
          </p:nvPr>
        </p:nvSpPr>
        <p:spPr/>
        <p:txBody>
          <a:bodyPr>
            <a:normAutofit fontScale="90000"/>
          </a:bodyPr>
          <a:lstStyle/>
          <a:p>
            <a:r>
              <a:rPr lang="en-US" dirty="0"/>
              <a:t>Graph traversals: DFS (should feel similar to 143 in the tree context)</a:t>
            </a:r>
          </a:p>
        </p:txBody>
      </p:sp>
      <p:sp>
        <p:nvSpPr>
          <p:cNvPr id="3" name="Content Placeholder 2">
            <a:extLst>
              <a:ext uri="{FF2B5EF4-FFF2-40B4-BE49-F238E27FC236}">
                <a16:creationId xmlns:a16="http://schemas.microsoft.com/office/drawing/2014/main" id="{544D3CA4-9CE8-B545-931D-23C6A2661344}"/>
              </a:ext>
            </a:extLst>
          </p:cNvPr>
          <p:cNvSpPr>
            <a:spLocks noGrp="1"/>
          </p:cNvSpPr>
          <p:nvPr>
            <p:ph idx="1"/>
          </p:nvPr>
        </p:nvSpPr>
        <p:spPr>
          <a:xfrm>
            <a:off x="575240" y="1463857"/>
            <a:ext cx="11187258" cy="1671228"/>
          </a:xfrm>
        </p:spPr>
        <p:txBody>
          <a:bodyPr>
            <a:normAutofit lnSpcReduction="10000"/>
          </a:bodyPr>
          <a:lstStyle/>
          <a:p>
            <a:r>
              <a:rPr lang="en-US" b="1" u="sng" dirty="0"/>
              <a:t>Depth</a:t>
            </a:r>
            <a:r>
              <a:rPr lang="en-US" dirty="0"/>
              <a:t> First Search - a traversal on graphs (or on trees since those are also graphs) where you traverse “deep nodes” before all the shallow ones</a:t>
            </a:r>
          </a:p>
          <a:p>
            <a:r>
              <a:rPr lang="en-US" dirty="0"/>
              <a:t>High-level DFS: you go as far as you can down one path till you hit a dead end (no neighbors are still undiscovered or you have no neighbors).  Once you hit a dead end, you backtrack / undo until you find some options/edges that you haven’t actually tried yet. </a:t>
            </a:r>
          </a:p>
        </p:txBody>
      </p:sp>
      <p:pic>
        <p:nvPicPr>
          <p:cNvPr id="4" name="Picture 3">
            <a:extLst>
              <a:ext uri="{FF2B5EF4-FFF2-40B4-BE49-F238E27FC236}">
                <a16:creationId xmlns:a16="http://schemas.microsoft.com/office/drawing/2014/main" id="{B0E2741F-FE4A-E94D-9452-626BB0EECBCF}"/>
              </a:ext>
            </a:extLst>
          </p:cNvPr>
          <p:cNvPicPr>
            <a:picLocks noChangeAspect="1"/>
          </p:cNvPicPr>
          <p:nvPr/>
        </p:nvPicPr>
        <p:blipFill rotWithShape="1">
          <a:blip r:embed="rId2"/>
          <a:srcRect t="31667" r="24517" b="15953"/>
          <a:stretch/>
        </p:blipFill>
        <p:spPr>
          <a:xfrm>
            <a:off x="575239" y="3135085"/>
            <a:ext cx="9156114" cy="3722915"/>
          </a:xfrm>
          <a:prstGeom prst="rect">
            <a:avLst/>
          </a:prstGeom>
        </p:spPr>
      </p:pic>
      <p:sp>
        <p:nvSpPr>
          <p:cNvPr id="5" name="TextBox 4">
            <a:extLst>
              <a:ext uri="{FF2B5EF4-FFF2-40B4-BE49-F238E27FC236}">
                <a16:creationId xmlns:a16="http://schemas.microsoft.com/office/drawing/2014/main" id="{2B1DEFF1-D992-7F4C-B066-D2066B2D61AA}"/>
              </a:ext>
            </a:extLst>
          </p:cNvPr>
          <p:cNvSpPr txBox="1"/>
          <p:nvPr/>
        </p:nvSpPr>
        <p:spPr>
          <a:xfrm>
            <a:off x="9277352" y="3244334"/>
            <a:ext cx="2914647" cy="3139321"/>
          </a:xfrm>
          <a:prstGeom prst="rect">
            <a:avLst/>
          </a:prstGeom>
          <a:noFill/>
        </p:spPr>
        <p:txBody>
          <a:bodyPr wrap="square" rtlCol="0">
            <a:spAutoFit/>
          </a:bodyPr>
          <a:lstStyle/>
          <a:p>
            <a:r>
              <a:rPr lang="en-US" dirty="0"/>
              <a:t>Kind of like wandering a maze – if you get stuck at a dead end (since you physically have to go and try it out to know it’s a dead end), trace your steps backwards towards your last decision and when you get back there, choose a different option than you did before.</a:t>
            </a:r>
          </a:p>
        </p:txBody>
      </p:sp>
      <p:sp>
        <p:nvSpPr>
          <p:cNvPr id="6" name="TextBox 5">
            <a:extLst>
              <a:ext uri="{FF2B5EF4-FFF2-40B4-BE49-F238E27FC236}">
                <a16:creationId xmlns:a16="http://schemas.microsoft.com/office/drawing/2014/main" id="{FE150698-928B-4B40-802C-373E88D92908}"/>
              </a:ext>
            </a:extLst>
          </p:cNvPr>
          <p:cNvSpPr txBox="1"/>
          <p:nvPr/>
        </p:nvSpPr>
        <p:spPr>
          <a:xfrm>
            <a:off x="4155337" y="6383655"/>
            <a:ext cx="5794535" cy="369332"/>
          </a:xfrm>
          <a:prstGeom prst="rect">
            <a:avLst/>
          </a:prstGeom>
          <a:noFill/>
        </p:spPr>
        <p:txBody>
          <a:bodyPr wrap="none" rtlCol="0">
            <a:spAutoFit/>
          </a:bodyPr>
          <a:lstStyle/>
          <a:p>
            <a:r>
              <a:rPr lang="en-US" dirty="0"/>
              <a:t>one valid DFS traversal: 10, 5, 3, 2, 4, 8, 7,6, 9, 15, 12, 14, 18</a:t>
            </a:r>
          </a:p>
        </p:txBody>
      </p:sp>
    </p:spTree>
    <p:extLst>
      <p:ext uri="{BB962C8B-B14F-4D97-AF65-F5344CB8AC3E}">
        <p14:creationId xmlns:p14="http://schemas.microsoft.com/office/powerpoint/2010/main" val="258440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D075-EE15-9C44-BDAF-A43C7F3D1AD6}"/>
              </a:ext>
            </a:extLst>
          </p:cNvPr>
          <p:cNvSpPr>
            <a:spLocks noGrp="1"/>
          </p:cNvSpPr>
          <p:nvPr>
            <p:ph type="title"/>
          </p:nvPr>
        </p:nvSpPr>
        <p:spPr/>
        <p:txBody>
          <a:bodyPr/>
          <a:lstStyle/>
          <a:p>
            <a:r>
              <a:rPr lang="en-US" dirty="0"/>
              <a:t>Graph traversals: BFS</a:t>
            </a:r>
          </a:p>
        </p:txBody>
      </p:sp>
      <p:sp>
        <p:nvSpPr>
          <p:cNvPr id="3" name="Content Placeholder 2">
            <a:extLst>
              <a:ext uri="{FF2B5EF4-FFF2-40B4-BE49-F238E27FC236}">
                <a16:creationId xmlns:a16="http://schemas.microsoft.com/office/drawing/2014/main" id="{D1E226C7-2FAA-2D49-B29C-E8BDC8A469D1}"/>
              </a:ext>
            </a:extLst>
          </p:cNvPr>
          <p:cNvSpPr>
            <a:spLocks noGrp="1"/>
          </p:cNvSpPr>
          <p:nvPr>
            <p:ph idx="1"/>
          </p:nvPr>
        </p:nvSpPr>
        <p:spPr>
          <a:xfrm>
            <a:off x="575239" y="1071972"/>
            <a:ext cx="11187258" cy="2242728"/>
          </a:xfrm>
        </p:spPr>
        <p:txBody>
          <a:bodyPr>
            <a:normAutofit fontScale="92500" lnSpcReduction="20000"/>
          </a:bodyPr>
          <a:lstStyle/>
          <a:p>
            <a:r>
              <a:rPr lang="en-US" b="1" u="sng" dirty="0"/>
              <a:t>Breadth</a:t>
            </a:r>
            <a:r>
              <a:rPr lang="en-US" dirty="0"/>
              <a:t> First Search - a traversal on graphs (or on trees since those are also graphs) where you traverse level by level. So in this one we’ll get to all the shallow nodes before any “deep nodes”.  </a:t>
            </a:r>
          </a:p>
          <a:p>
            <a:r>
              <a:rPr lang="en-US" dirty="0"/>
              <a:t>Intuitive ways to think about BFS:</a:t>
            </a:r>
          </a:p>
          <a:p>
            <a:r>
              <a:rPr lang="en-US" dirty="0"/>
              <a:t>- opposite way of traversing compared to DFS</a:t>
            </a:r>
          </a:p>
          <a:p>
            <a:r>
              <a:rPr lang="en-US" dirty="0"/>
              <a:t>- a sound wave spreading from a starting point, going outwards in all directions possible.</a:t>
            </a:r>
          </a:p>
          <a:p>
            <a:r>
              <a:rPr lang="en-US" dirty="0"/>
              <a:t>- mold on a piece of food spreading outwards so that it eventually covers the whole surface</a:t>
            </a:r>
          </a:p>
          <a:p>
            <a:endParaRPr lang="en-US" dirty="0"/>
          </a:p>
        </p:txBody>
      </p:sp>
      <p:pic>
        <p:nvPicPr>
          <p:cNvPr id="4" name="Picture 3">
            <a:extLst>
              <a:ext uri="{FF2B5EF4-FFF2-40B4-BE49-F238E27FC236}">
                <a16:creationId xmlns:a16="http://schemas.microsoft.com/office/drawing/2014/main" id="{DA5793CC-580B-E54A-9169-8C50FBB3DB86}"/>
              </a:ext>
            </a:extLst>
          </p:cNvPr>
          <p:cNvPicPr>
            <a:picLocks noChangeAspect="1"/>
          </p:cNvPicPr>
          <p:nvPr/>
        </p:nvPicPr>
        <p:blipFill rotWithShape="1">
          <a:blip r:embed="rId2"/>
          <a:srcRect t="31667" r="24517" b="15953"/>
          <a:stretch/>
        </p:blipFill>
        <p:spPr>
          <a:xfrm>
            <a:off x="575239" y="3135085"/>
            <a:ext cx="9156114" cy="3722915"/>
          </a:xfrm>
          <a:prstGeom prst="rect">
            <a:avLst/>
          </a:prstGeom>
        </p:spPr>
      </p:pic>
      <p:sp>
        <p:nvSpPr>
          <p:cNvPr id="6" name="TextBox 5">
            <a:extLst>
              <a:ext uri="{FF2B5EF4-FFF2-40B4-BE49-F238E27FC236}">
                <a16:creationId xmlns:a16="http://schemas.microsoft.com/office/drawing/2014/main" id="{87F3E159-E80D-B342-B6A0-95BA6A7F5D1D}"/>
              </a:ext>
            </a:extLst>
          </p:cNvPr>
          <p:cNvSpPr txBox="1"/>
          <p:nvPr/>
        </p:nvSpPr>
        <p:spPr>
          <a:xfrm>
            <a:off x="4155337" y="6383655"/>
            <a:ext cx="5829801" cy="369332"/>
          </a:xfrm>
          <a:prstGeom prst="rect">
            <a:avLst/>
          </a:prstGeom>
          <a:noFill/>
        </p:spPr>
        <p:txBody>
          <a:bodyPr wrap="none" rtlCol="0">
            <a:spAutoFit/>
          </a:bodyPr>
          <a:lstStyle/>
          <a:p>
            <a:r>
              <a:rPr lang="en-US" dirty="0"/>
              <a:t>one valid BFS traversal: 10, 5, 15, 3, 8, 12, 18, 2, 4, 7, 9, 14, 6</a:t>
            </a:r>
          </a:p>
        </p:txBody>
      </p:sp>
    </p:spTree>
    <p:extLst>
      <p:ext uri="{BB962C8B-B14F-4D97-AF65-F5344CB8AC3E}">
        <p14:creationId xmlns:p14="http://schemas.microsoft.com/office/powerpoint/2010/main" val="854476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1A34-7B07-3644-B459-17D7E8D29EC5}"/>
              </a:ext>
            </a:extLst>
          </p:cNvPr>
          <p:cNvSpPr>
            <a:spLocks noGrp="1"/>
          </p:cNvSpPr>
          <p:nvPr>
            <p:ph type="title"/>
          </p:nvPr>
        </p:nvSpPr>
        <p:spPr/>
        <p:txBody>
          <a:bodyPr>
            <a:normAutofit fontScale="90000"/>
          </a:bodyPr>
          <a:lstStyle/>
          <a:p>
            <a:r>
              <a:rPr lang="en-US" dirty="0"/>
              <a:t>Graph traversals: BFS and DFS on more graphs</a:t>
            </a:r>
          </a:p>
        </p:txBody>
      </p:sp>
      <p:pic>
        <p:nvPicPr>
          <p:cNvPr id="7" name="Picture 6">
            <a:extLst>
              <a:ext uri="{FF2B5EF4-FFF2-40B4-BE49-F238E27FC236}">
                <a16:creationId xmlns:a16="http://schemas.microsoft.com/office/drawing/2014/main" id="{589957AD-E6BE-974F-96FF-15BDB248C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 y="2755271"/>
            <a:ext cx="6858000" cy="3975100"/>
          </a:xfrm>
          <a:prstGeom prst="rect">
            <a:avLst/>
          </a:prstGeom>
        </p:spPr>
      </p:pic>
      <p:sp>
        <p:nvSpPr>
          <p:cNvPr id="8" name="Content Placeholder 7">
            <a:extLst>
              <a:ext uri="{FF2B5EF4-FFF2-40B4-BE49-F238E27FC236}">
                <a16:creationId xmlns:a16="http://schemas.microsoft.com/office/drawing/2014/main" id="{347FB331-2290-CC48-958E-55FA780B37D1}"/>
              </a:ext>
            </a:extLst>
          </p:cNvPr>
          <p:cNvSpPr>
            <a:spLocks noGrp="1"/>
          </p:cNvSpPr>
          <p:nvPr>
            <p:ph idx="1"/>
          </p:nvPr>
        </p:nvSpPr>
        <p:spPr>
          <a:xfrm>
            <a:off x="7347856" y="1779815"/>
            <a:ext cx="4186041" cy="4814910"/>
          </a:xfrm>
        </p:spPr>
        <p:txBody>
          <a:bodyPr>
            <a:normAutofit fontScale="92500"/>
          </a:bodyPr>
          <a:lstStyle/>
          <a:p>
            <a:r>
              <a:rPr lang="en-US" dirty="0"/>
              <a:t>Take 2 minutes and try to come up with two possible traversal orderings </a:t>
            </a:r>
            <a:r>
              <a:rPr lang="en-US" b="1" u="sng" dirty="0"/>
              <a:t>starting with the 0 node</a:t>
            </a:r>
            <a:r>
              <a:rPr lang="en-US" dirty="0"/>
              <a:t>:</a:t>
            </a:r>
          </a:p>
          <a:p>
            <a:pPr>
              <a:buFontTx/>
              <a:buChar char="-"/>
            </a:pPr>
            <a:r>
              <a:rPr lang="en-US" dirty="0"/>
              <a:t>a BFS ordering (ordering within each layer doesn’t matter / any ordering is valid)</a:t>
            </a:r>
          </a:p>
          <a:p>
            <a:pPr>
              <a:buFontTx/>
              <a:buChar char="-"/>
            </a:pPr>
            <a:r>
              <a:rPr lang="en-US" dirty="0"/>
              <a:t>a DFS ordering (ordering which path you choose next at any point doesn’t matter / any is valid as long as you haven’t explored it before)</a:t>
            </a:r>
          </a:p>
          <a:p>
            <a:r>
              <a:rPr lang="en-US" dirty="0"/>
              <a:t>@ordering choices will be more stable when we have code in front of us, but not the focus / point of the traversals so don’t worry about it</a:t>
            </a:r>
          </a:p>
        </p:txBody>
      </p:sp>
      <p:sp>
        <p:nvSpPr>
          <p:cNvPr id="9" name="TextBox 8">
            <a:extLst>
              <a:ext uri="{FF2B5EF4-FFF2-40B4-BE49-F238E27FC236}">
                <a16:creationId xmlns:a16="http://schemas.microsoft.com/office/drawing/2014/main" id="{646802EF-7830-0245-AC3C-B2C127AAD378}"/>
              </a:ext>
            </a:extLst>
          </p:cNvPr>
          <p:cNvSpPr txBox="1"/>
          <p:nvPr/>
        </p:nvSpPr>
        <p:spPr>
          <a:xfrm>
            <a:off x="348343" y="1277943"/>
            <a:ext cx="6607628" cy="1477328"/>
          </a:xfrm>
          <a:prstGeom prst="rect">
            <a:avLst/>
          </a:prstGeom>
          <a:noFill/>
        </p:spPr>
        <p:txBody>
          <a:bodyPr wrap="square" rtlCol="0">
            <a:spAutoFit/>
          </a:bodyPr>
          <a:lstStyle/>
          <a:p>
            <a:r>
              <a:rPr lang="en-US" dirty="0"/>
              <a:t>In DFS, you go as far as you can down one path till you hit a dead end (no neighbors are still undiscovered or you have no neighbors).  Once you hit a dead end, you backtrack / undo until you find some options/edges that you haven’t actually tried yet. </a:t>
            </a:r>
          </a:p>
          <a:p>
            <a:endParaRPr lang="en-US" dirty="0"/>
          </a:p>
        </p:txBody>
      </p:sp>
      <p:sp>
        <p:nvSpPr>
          <p:cNvPr id="10" name="TextBox 9">
            <a:extLst>
              <a:ext uri="{FF2B5EF4-FFF2-40B4-BE49-F238E27FC236}">
                <a16:creationId xmlns:a16="http://schemas.microsoft.com/office/drawing/2014/main" id="{3E6CAE4F-FBA2-0845-B3EC-64111370B896}"/>
              </a:ext>
            </a:extLst>
          </p:cNvPr>
          <p:cNvSpPr txBox="1"/>
          <p:nvPr/>
        </p:nvSpPr>
        <p:spPr>
          <a:xfrm>
            <a:off x="7347855" y="1277943"/>
            <a:ext cx="4268905" cy="369332"/>
          </a:xfrm>
          <a:prstGeom prst="rect">
            <a:avLst/>
          </a:prstGeom>
          <a:noFill/>
        </p:spPr>
        <p:txBody>
          <a:bodyPr wrap="square" rtlCol="0">
            <a:spAutoFit/>
          </a:bodyPr>
          <a:lstStyle/>
          <a:p>
            <a:r>
              <a:rPr lang="en-US" dirty="0"/>
              <a:t>In BFS, you traverse level by level</a:t>
            </a:r>
          </a:p>
        </p:txBody>
      </p:sp>
    </p:spTree>
    <p:extLst>
      <p:ext uri="{BB962C8B-B14F-4D97-AF65-F5344CB8AC3E}">
        <p14:creationId xmlns:p14="http://schemas.microsoft.com/office/powerpoint/2010/main" val="259952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1A34-7B07-3644-B459-17D7E8D29EC5}"/>
              </a:ext>
            </a:extLst>
          </p:cNvPr>
          <p:cNvSpPr>
            <a:spLocks noGrp="1"/>
          </p:cNvSpPr>
          <p:nvPr>
            <p:ph type="title"/>
          </p:nvPr>
        </p:nvSpPr>
        <p:spPr/>
        <p:txBody>
          <a:bodyPr>
            <a:normAutofit fontScale="90000"/>
          </a:bodyPr>
          <a:lstStyle/>
          <a:p>
            <a:r>
              <a:rPr lang="en-US" dirty="0"/>
              <a:t>Graph traversals: BFS and DFS on more graphs</a:t>
            </a:r>
          </a:p>
        </p:txBody>
      </p:sp>
      <p:pic>
        <p:nvPicPr>
          <p:cNvPr id="7" name="Picture 6">
            <a:extLst>
              <a:ext uri="{FF2B5EF4-FFF2-40B4-BE49-F238E27FC236}">
                <a16:creationId xmlns:a16="http://schemas.microsoft.com/office/drawing/2014/main" id="{589957AD-E6BE-974F-96FF-15BDB248C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 y="2755271"/>
            <a:ext cx="6858000" cy="3975100"/>
          </a:xfrm>
          <a:prstGeom prst="rect">
            <a:avLst/>
          </a:prstGeom>
        </p:spPr>
      </p:pic>
      <p:sp>
        <p:nvSpPr>
          <p:cNvPr id="8" name="Content Placeholder 7">
            <a:extLst>
              <a:ext uri="{FF2B5EF4-FFF2-40B4-BE49-F238E27FC236}">
                <a16:creationId xmlns:a16="http://schemas.microsoft.com/office/drawing/2014/main" id="{347FB331-2290-CC48-958E-55FA780B37D1}"/>
              </a:ext>
            </a:extLst>
          </p:cNvPr>
          <p:cNvSpPr>
            <a:spLocks noGrp="1"/>
          </p:cNvSpPr>
          <p:nvPr>
            <p:ph idx="1"/>
          </p:nvPr>
        </p:nvSpPr>
        <p:spPr>
          <a:xfrm>
            <a:off x="7347856" y="1877787"/>
            <a:ext cx="4186041" cy="4716938"/>
          </a:xfrm>
        </p:spPr>
        <p:txBody>
          <a:bodyPr>
            <a:normAutofit fontScale="92500"/>
          </a:bodyPr>
          <a:lstStyle/>
          <a:p>
            <a:r>
              <a:rPr lang="en-US" dirty="0"/>
              <a:t>Take a minute and try to come up with two possible traversal orderings </a:t>
            </a:r>
            <a:r>
              <a:rPr lang="en-US" b="1" u="sng" dirty="0"/>
              <a:t>starting with the 0 node</a:t>
            </a:r>
            <a:r>
              <a:rPr lang="en-US" dirty="0"/>
              <a:t>:</a:t>
            </a:r>
          </a:p>
          <a:p>
            <a:pPr>
              <a:buFontTx/>
              <a:buChar char="-"/>
            </a:pPr>
            <a:r>
              <a:rPr lang="en-US" dirty="0"/>
              <a:t>a BFS ordering (ordering within each layer doesn’t really matter / any ordering is valid)</a:t>
            </a:r>
          </a:p>
          <a:p>
            <a:pPr lvl="1">
              <a:buFontTx/>
              <a:buChar char="-"/>
            </a:pPr>
            <a:r>
              <a:rPr lang="en-US" dirty="0"/>
              <a:t>0, [1, 2, 3, 4, 5, 6, 7], [8, 9, 10, 12, 13, 14, 15, 16, 17], [11, 18], [19]</a:t>
            </a:r>
          </a:p>
          <a:p>
            <a:pPr>
              <a:buFontTx/>
              <a:buChar char="-"/>
            </a:pPr>
            <a:r>
              <a:rPr lang="en-US" dirty="0"/>
              <a:t>a DFS ordering (ordering which path you choose next at any point doesn’t matter / any is valid as long as you haven’t explored it before)</a:t>
            </a:r>
          </a:p>
          <a:p>
            <a:pPr lvl="1">
              <a:buFontTx/>
              <a:buChar char="-"/>
            </a:pPr>
            <a:r>
              <a:rPr lang="en-US" dirty="0"/>
              <a:t>0, 2, 9,    3, 10, 11, 19,       4, 12, 18,    </a:t>
            </a:r>
            <a:br>
              <a:rPr lang="en-US" dirty="0"/>
            </a:br>
            <a:r>
              <a:rPr lang="en-US" dirty="0"/>
              <a:t>5, 13,   14,    6, 15,   7, 16,     1,17,    8 </a:t>
            </a:r>
          </a:p>
          <a:p>
            <a:endParaRPr lang="en-US" dirty="0"/>
          </a:p>
        </p:txBody>
      </p:sp>
      <p:sp>
        <p:nvSpPr>
          <p:cNvPr id="9" name="TextBox 8">
            <a:extLst>
              <a:ext uri="{FF2B5EF4-FFF2-40B4-BE49-F238E27FC236}">
                <a16:creationId xmlns:a16="http://schemas.microsoft.com/office/drawing/2014/main" id="{646802EF-7830-0245-AC3C-B2C127AAD378}"/>
              </a:ext>
            </a:extLst>
          </p:cNvPr>
          <p:cNvSpPr txBox="1"/>
          <p:nvPr/>
        </p:nvSpPr>
        <p:spPr>
          <a:xfrm>
            <a:off x="348343" y="1277943"/>
            <a:ext cx="6607628" cy="1477328"/>
          </a:xfrm>
          <a:prstGeom prst="rect">
            <a:avLst/>
          </a:prstGeom>
          <a:noFill/>
        </p:spPr>
        <p:txBody>
          <a:bodyPr wrap="square" rtlCol="0">
            <a:spAutoFit/>
          </a:bodyPr>
          <a:lstStyle/>
          <a:p>
            <a:r>
              <a:rPr lang="en-US" dirty="0"/>
              <a:t>In DFS, you go as far as you can down one path till you hit a dead end (no neighbors are still undiscovered or you have no neighbors).  Once you hit a dead end, you backtrack / undo until you find some options/edges that you haven’t actually tried yet. </a:t>
            </a:r>
          </a:p>
          <a:p>
            <a:endParaRPr lang="en-US" dirty="0"/>
          </a:p>
        </p:txBody>
      </p:sp>
      <p:sp>
        <p:nvSpPr>
          <p:cNvPr id="10" name="TextBox 9">
            <a:extLst>
              <a:ext uri="{FF2B5EF4-FFF2-40B4-BE49-F238E27FC236}">
                <a16:creationId xmlns:a16="http://schemas.microsoft.com/office/drawing/2014/main" id="{3E6CAE4F-FBA2-0845-B3EC-64111370B896}"/>
              </a:ext>
            </a:extLst>
          </p:cNvPr>
          <p:cNvSpPr txBox="1"/>
          <p:nvPr/>
        </p:nvSpPr>
        <p:spPr>
          <a:xfrm>
            <a:off x="7347855" y="1277943"/>
            <a:ext cx="3984173" cy="369332"/>
          </a:xfrm>
          <a:prstGeom prst="rect">
            <a:avLst/>
          </a:prstGeom>
          <a:noFill/>
        </p:spPr>
        <p:txBody>
          <a:bodyPr wrap="square" rtlCol="0">
            <a:spAutoFit/>
          </a:bodyPr>
          <a:lstStyle/>
          <a:p>
            <a:r>
              <a:rPr lang="en-US" dirty="0"/>
              <a:t>In BFS, you traverse level by level</a:t>
            </a:r>
          </a:p>
        </p:txBody>
      </p:sp>
    </p:spTree>
    <p:extLst>
      <p:ext uri="{BB962C8B-B14F-4D97-AF65-F5344CB8AC3E}">
        <p14:creationId xmlns:p14="http://schemas.microsoft.com/office/powerpoint/2010/main" val="186709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B8B9-6A6A-47BA-A0E3-A349FB2D2E4D}"/>
              </a:ext>
            </a:extLst>
          </p:cNvPr>
          <p:cNvSpPr>
            <a:spLocks noGrp="1"/>
          </p:cNvSpPr>
          <p:nvPr>
            <p:ph type="title"/>
          </p:nvPr>
        </p:nvSpPr>
        <p:spPr/>
        <p:txBody>
          <a:bodyPr/>
          <a:lstStyle/>
          <a:p>
            <a:r>
              <a:rPr lang="en-US" dirty="0"/>
              <a:t>Introduction to Graphs</a:t>
            </a:r>
          </a:p>
        </p:txBody>
      </p:sp>
      <p:sp>
        <p:nvSpPr>
          <p:cNvPr id="3" name="Footer Placeholder 2">
            <a:extLst>
              <a:ext uri="{FF2B5EF4-FFF2-40B4-BE49-F238E27FC236}">
                <a16:creationId xmlns:a16="http://schemas.microsoft.com/office/drawing/2014/main" id="{529A6F2C-BDF8-44DA-AC49-7CE78FE80E59}"/>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69BA67F7-8AAF-4F0A-BED0-6ACC69C5CC22}"/>
              </a:ext>
            </a:extLst>
          </p:cNvPr>
          <p:cNvSpPr>
            <a:spLocks noGrp="1"/>
          </p:cNvSpPr>
          <p:nvPr>
            <p:ph type="sldNum" sz="quarter" idx="12"/>
          </p:nvPr>
        </p:nvSpPr>
        <p:spPr/>
        <p:txBody>
          <a:bodyPr/>
          <a:lstStyle/>
          <a:p>
            <a:fld id="{659665DE-58FC-41F4-AC58-2C90A5E00527}" type="slidenum">
              <a:rPr lang="en-US" smtClean="0"/>
              <a:pPr/>
              <a:t>3</a:t>
            </a:fld>
            <a:endParaRPr lang="en-US"/>
          </a:p>
        </p:txBody>
      </p:sp>
      <p:sp>
        <p:nvSpPr>
          <p:cNvPr id="5" name="Text Placeholder 4">
            <a:extLst>
              <a:ext uri="{FF2B5EF4-FFF2-40B4-BE49-F238E27FC236}">
                <a16:creationId xmlns:a16="http://schemas.microsoft.com/office/drawing/2014/main" id="{0DCB38C2-4C15-411B-B8F8-3BC1134B71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617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1A34-7B07-3644-B459-17D7E8D29EC5}"/>
              </a:ext>
            </a:extLst>
          </p:cNvPr>
          <p:cNvSpPr>
            <a:spLocks noGrp="1"/>
          </p:cNvSpPr>
          <p:nvPr>
            <p:ph type="title"/>
          </p:nvPr>
        </p:nvSpPr>
        <p:spPr/>
        <p:txBody>
          <a:bodyPr>
            <a:normAutofit fontScale="90000"/>
          </a:bodyPr>
          <a:lstStyle/>
          <a:p>
            <a:r>
              <a:rPr lang="en-US" dirty="0"/>
              <a:t>Graph traversals: BFS and DFS on more graphs</a:t>
            </a:r>
          </a:p>
        </p:txBody>
      </p:sp>
      <p:sp>
        <p:nvSpPr>
          <p:cNvPr id="8" name="Content Placeholder 7">
            <a:extLst>
              <a:ext uri="{FF2B5EF4-FFF2-40B4-BE49-F238E27FC236}">
                <a16:creationId xmlns:a16="http://schemas.microsoft.com/office/drawing/2014/main" id="{347FB331-2290-CC48-958E-55FA780B37D1}"/>
              </a:ext>
            </a:extLst>
          </p:cNvPr>
          <p:cNvSpPr>
            <a:spLocks noGrp="1"/>
          </p:cNvSpPr>
          <p:nvPr>
            <p:ph idx="1"/>
          </p:nvPr>
        </p:nvSpPr>
        <p:spPr>
          <a:xfrm>
            <a:off x="6629400" y="1463857"/>
            <a:ext cx="5133098" cy="4845504"/>
          </a:xfrm>
        </p:spPr>
        <p:txBody>
          <a:bodyPr/>
          <a:lstStyle/>
          <a:p>
            <a:pPr marL="0" indent="0">
              <a:buNone/>
            </a:pPr>
            <a:r>
              <a:rPr lang="en-US" dirty="0">
                <a:hlinkClick r:id="rId2"/>
              </a:rPr>
              <a:t>https://visualgo.net/en/dfsbfs</a:t>
            </a:r>
            <a:endParaRPr lang="en-US" dirty="0"/>
          </a:p>
          <a:p>
            <a:pPr marL="0" indent="0">
              <a:buNone/>
            </a:pPr>
            <a:endParaRPr lang="en-US" dirty="0"/>
          </a:p>
          <a:p>
            <a:pPr>
              <a:buFontTx/>
              <a:buChar char="-"/>
            </a:pPr>
            <a:r>
              <a:rPr lang="en-US" dirty="0"/>
              <a:t>click on draw graph to create your own graphs and run BFS/DFS on them!</a:t>
            </a:r>
          </a:p>
          <a:p>
            <a:pPr>
              <a:buFontTx/>
              <a:buChar char="-"/>
            </a:pPr>
            <a:r>
              <a:rPr lang="en-US" dirty="0"/>
              <a:t>check out </a:t>
            </a:r>
            <a:r>
              <a:rPr lang="en-US" dirty="0" err="1"/>
              <a:t>visualgo.net</a:t>
            </a:r>
            <a:r>
              <a:rPr lang="en-US" dirty="0"/>
              <a:t> for more really cool interactive visualizations</a:t>
            </a:r>
          </a:p>
          <a:p>
            <a:pPr>
              <a:buFontTx/>
              <a:buChar char="-"/>
            </a:pPr>
            <a:r>
              <a:rPr lang="en-US" dirty="0"/>
              <a:t>or do your own googling – there are a lot of cool visualizations out there </a:t>
            </a:r>
            <a:r>
              <a:rPr lang="en-US" dirty="0">
                <a:sym typeface="Wingdings" pitchFamily="2" charset="2"/>
              </a:rPr>
              <a:t>!</a:t>
            </a:r>
            <a:endParaRPr lang="en-US" dirty="0"/>
          </a:p>
        </p:txBody>
      </p:sp>
      <p:pic>
        <p:nvPicPr>
          <p:cNvPr id="5" name="Content Placeholder 4">
            <a:extLst>
              <a:ext uri="{FF2B5EF4-FFF2-40B4-BE49-F238E27FC236}">
                <a16:creationId xmlns:a16="http://schemas.microsoft.com/office/drawing/2014/main" id="{577D108E-CDEA-6043-AF52-F61697FDA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519464"/>
            <a:ext cx="5346700" cy="4635500"/>
          </a:xfrm>
          <a:prstGeom prst="rect">
            <a:avLst/>
          </a:prstGeom>
        </p:spPr>
      </p:pic>
    </p:spTree>
    <p:extLst>
      <p:ext uri="{BB962C8B-B14F-4D97-AF65-F5344CB8AC3E}">
        <p14:creationId xmlns:p14="http://schemas.microsoft.com/office/powerpoint/2010/main" val="1596252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C95-1064-2347-BF34-0B0B8EB319B2}"/>
              </a:ext>
            </a:extLst>
          </p:cNvPr>
          <p:cNvSpPr>
            <a:spLocks noGrp="1"/>
          </p:cNvSpPr>
          <p:nvPr>
            <p:ph type="title"/>
          </p:nvPr>
        </p:nvSpPr>
        <p:spPr>
          <a:xfrm>
            <a:off x="575239" y="41305"/>
            <a:ext cx="11187259" cy="1014667"/>
          </a:xfrm>
        </p:spPr>
        <p:txBody>
          <a:bodyPr>
            <a:normAutofit/>
          </a:bodyPr>
          <a:lstStyle/>
          <a:p>
            <a:r>
              <a:rPr lang="en-US" dirty="0"/>
              <a:t>BFS pseudocode</a:t>
            </a:r>
          </a:p>
        </p:txBody>
      </p:sp>
      <p:sp>
        <p:nvSpPr>
          <p:cNvPr id="3" name="Content Placeholder 2">
            <a:extLst>
              <a:ext uri="{FF2B5EF4-FFF2-40B4-BE49-F238E27FC236}">
                <a16:creationId xmlns:a16="http://schemas.microsoft.com/office/drawing/2014/main" id="{E342355E-7223-B74E-9531-AFD256537BD3}"/>
              </a:ext>
            </a:extLst>
          </p:cNvPr>
          <p:cNvSpPr>
            <a:spLocks noGrp="1"/>
          </p:cNvSpPr>
          <p:nvPr>
            <p:ph idx="1"/>
          </p:nvPr>
        </p:nvSpPr>
        <p:spPr>
          <a:xfrm>
            <a:off x="0" y="712381"/>
            <a:ext cx="11762498" cy="5394961"/>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bfs</a:t>
            </a:r>
            <a:r>
              <a:rPr lang="en-US" sz="1600" dirty="0">
                <a:latin typeface="Courier New" panose="02070309020205020404" pitchFamily="49" charset="0"/>
                <a:cs typeface="Courier New" panose="02070309020205020404" pitchFamily="49" charset="0"/>
              </a:rPr>
              <a:t>(Graph graph, Vertex start)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remaining vertices to visit in the BFS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Queue&lt;Vertex&gt; perimeter = new Queue&lt;&gt;();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set of discovered vertices so we don't revisit them multiple times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Set&lt;Vertex&gt; discovered = new Set&lt;&gt;();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kicking off our starting point by adding it to the perimeter</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(start);</a:t>
            </a:r>
            <a:endParaRPr lang="en-US" sz="8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endParaRPr lang="en-US" sz="16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grpSp>
        <p:nvGrpSpPr>
          <p:cNvPr id="5" name="Group 4">
            <a:extLst>
              <a:ext uri="{FF2B5EF4-FFF2-40B4-BE49-F238E27FC236}">
                <a16:creationId xmlns:a16="http://schemas.microsoft.com/office/drawing/2014/main" id="{90DD9EE5-C616-F946-B548-C6AB58D361E2}"/>
              </a:ext>
            </a:extLst>
          </p:cNvPr>
          <p:cNvGrpSpPr/>
          <p:nvPr/>
        </p:nvGrpSpPr>
        <p:grpSpPr>
          <a:xfrm>
            <a:off x="7171982" y="2826360"/>
            <a:ext cx="5262712" cy="3771902"/>
            <a:chOff x="3561846" y="2711584"/>
            <a:chExt cx="3204447" cy="1634808"/>
          </a:xfrm>
        </p:grpSpPr>
        <p:sp>
          <p:nvSpPr>
            <p:cNvPr id="6" name="Google Shape;751;p43">
              <a:extLst>
                <a:ext uri="{FF2B5EF4-FFF2-40B4-BE49-F238E27FC236}">
                  <a16:creationId xmlns:a16="http://schemas.microsoft.com/office/drawing/2014/main" id="{82D190FC-7473-C94A-A0EC-DBCC38481F5E}"/>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050F1A48-9ECA-B341-915E-BED562C18990}"/>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8" name="Google Shape;753;p43">
              <a:extLst>
                <a:ext uri="{FF2B5EF4-FFF2-40B4-BE49-F238E27FC236}">
                  <a16:creationId xmlns:a16="http://schemas.microsoft.com/office/drawing/2014/main" id="{3E8F6CC7-1998-B345-ABF1-E3FFA12C07B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9" name="Google Shape;754;p43">
              <a:extLst>
                <a:ext uri="{FF2B5EF4-FFF2-40B4-BE49-F238E27FC236}">
                  <a16:creationId xmlns:a16="http://schemas.microsoft.com/office/drawing/2014/main" id="{CD48DD9B-A65F-4A47-9BE2-6EA32324C8A7}"/>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10" name="Google Shape;755;p43">
              <a:extLst>
                <a:ext uri="{FF2B5EF4-FFF2-40B4-BE49-F238E27FC236}">
                  <a16:creationId xmlns:a16="http://schemas.microsoft.com/office/drawing/2014/main" id="{28B4C849-AD43-F646-86BD-742A7F549E2E}"/>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1" name="Google Shape;756;p43">
              <a:extLst>
                <a:ext uri="{FF2B5EF4-FFF2-40B4-BE49-F238E27FC236}">
                  <a16:creationId xmlns:a16="http://schemas.microsoft.com/office/drawing/2014/main" id="{185170AB-5E8E-614A-A8B6-18920BB96CA9}"/>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2" name="Google Shape;757;p43">
              <a:extLst>
                <a:ext uri="{FF2B5EF4-FFF2-40B4-BE49-F238E27FC236}">
                  <a16:creationId xmlns:a16="http://schemas.microsoft.com/office/drawing/2014/main" id="{6A262EE0-FF94-4341-B661-B591CF390920}"/>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3" name="Google Shape;758;p43">
              <a:extLst>
                <a:ext uri="{FF2B5EF4-FFF2-40B4-BE49-F238E27FC236}">
                  <a16:creationId xmlns:a16="http://schemas.microsoft.com/office/drawing/2014/main" id="{E19F4C11-6341-794E-941E-96F33AC37A3C}"/>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4" name="Google Shape;759;p43">
              <a:extLst>
                <a:ext uri="{FF2B5EF4-FFF2-40B4-BE49-F238E27FC236}">
                  <a16:creationId xmlns:a16="http://schemas.microsoft.com/office/drawing/2014/main" id="{B7BBB394-ECE5-9F4B-B63C-C41008E8D16F}"/>
                </a:ext>
              </a:extLst>
            </p:cNvPr>
            <p:cNvCxnSpPr>
              <a:stCxn id="6" idx="2"/>
              <a:endCxn id="7"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0;p43">
              <a:extLst>
                <a:ext uri="{FF2B5EF4-FFF2-40B4-BE49-F238E27FC236}">
                  <a16:creationId xmlns:a16="http://schemas.microsoft.com/office/drawing/2014/main" id="{93EE2E86-A834-2D47-AE13-7F48C82CDD19}"/>
                </a:ext>
              </a:extLst>
            </p:cNvPr>
            <p:cNvCxnSpPr>
              <a:stCxn id="6" idx="3"/>
              <a:endCxn id="9"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1;p43">
              <a:extLst>
                <a:ext uri="{FF2B5EF4-FFF2-40B4-BE49-F238E27FC236}">
                  <a16:creationId xmlns:a16="http://schemas.microsoft.com/office/drawing/2014/main" id="{A5D42D37-057F-D641-9A56-0FE9808A7CCB}"/>
                </a:ext>
              </a:extLst>
            </p:cNvPr>
            <p:cNvCxnSpPr>
              <a:stCxn id="8" idx="2"/>
              <a:endCxn id="9"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2;p43">
              <a:extLst>
                <a:ext uri="{FF2B5EF4-FFF2-40B4-BE49-F238E27FC236}">
                  <a16:creationId xmlns:a16="http://schemas.microsoft.com/office/drawing/2014/main" id="{E5D3590B-D14A-6D4F-8A9D-5149932B8B01}"/>
                </a:ext>
              </a:extLst>
            </p:cNvPr>
            <p:cNvCxnSpPr>
              <a:stCxn id="11" idx="2"/>
              <a:endCxn id="12"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3;p43">
              <a:extLst>
                <a:ext uri="{FF2B5EF4-FFF2-40B4-BE49-F238E27FC236}">
                  <a16:creationId xmlns:a16="http://schemas.microsoft.com/office/drawing/2014/main" id="{AEB7C31F-50E4-C144-B246-CA8B311D144B}"/>
                </a:ext>
              </a:extLst>
            </p:cNvPr>
            <p:cNvCxnSpPr>
              <a:stCxn id="11" idx="2"/>
              <a:endCxn id="10"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4;p43">
              <a:extLst>
                <a:ext uri="{FF2B5EF4-FFF2-40B4-BE49-F238E27FC236}">
                  <a16:creationId xmlns:a16="http://schemas.microsoft.com/office/drawing/2014/main" id="{52E9ADBD-FB03-624D-AD54-684D396776E1}"/>
                </a:ext>
              </a:extLst>
            </p:cNvPr>
            <p:cNvCxnSpPr>
              <a:stCxn id="9" idx="2"/>
              <a:endCxn id="10"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5;p43">
              <a:extLst>
                <a:ext uri="{FF2B5EF4-FFF2-40B4-BE49-F238E27FC236}">
                  <a16:creationId xmlns:a16="http://schemas.microsoft.com/office/drawing/2014/main" id="{1A2786BD-DBF7-DB49-831E-13D7AAFAA4CF}"/>
                </a:ext>
              </a:extLst>
            </p:cNvPr>
            <p:cNvCxnSpPr>
              <a:stCxn id="7" idx="3"/>
              <a:endCxn id="10"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766;p43">
              <a:extLst>
                <a:ext uri="{FF2B5EF4-FFF2-40B4-BE49-F238E27FC236}">
                  <a16:creationId xmlns:a16="http://schemas.microsoft.com/office/drawing/2014/main" id="{3616C01F-D0A2-1A4E-AAF8-35004605FB91}"/>
                </a:ext>
              </a:extLst>
            </p:cNvPr>
            <p:cNvCxnSpPr>
              <a:stCxn id="10" idx="2"/>
              <a:endCxn id="13"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2" name="Google Shape;767;p43">
              <a:extLst>
                <a:ext uri="{FF2B5EF4-FFF2-40B4-BE49-F238E27FC236}">
                  <a16:creationId xmlns:a16="http://schemas.microsoft.com/office/drawing/2014/main" id="{45994AD1-D941-C746-A975-4646283C9BC3}"/>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3" name="Google Shape;768;p43">
              <a:extLst>
                <a:ext uri="{FF2B5EF4-FFF2-40B4-BE49-F238E27FC236}">
                  <a16:creationId xmlns:a16="http://schemas.microsoft.com/office/drawing/2014/main" id="{B07660B4-5DB9-4344-8626-145F2707CD38}"/>
                </a:ext>
              </a:extLst>
            </p:cNvPr>
            <p:cNvCxnSpPr>
              <a:stCxn id="22" idx="3"/>
              <a:endCxn id="6"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4" name="Google Shape;769;p43">
              <a:extLst>
                <a:ext uri="{FF2B5EF4-FFF2-40B4-BE49-F238E27FC236}">
                  <a16:creationId xmlns:a16="http://schemas.microsoft.com/office/drawing/2014/main" id="{966A1399-CAFC-2C45-8507-5A42F5BC0AC7}"/>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5" name="Google Shape;770;p43">
              <a:extLst>
                <a:ext uri="{FF2B5EF4-FFF2-40B4-BE49-F238E27FC236}">
                  <a16:creationId xmlns:a16="http://schemas.microsoft.com/office/drawing/2014/main" id="{4E7CBCE8-B7DA-F347-AC68-05659339D71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25158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C95-1064-2347-BF34-0B0B8EB319B2}"/>
              </a:ext>
            </a:extLst>
          </p:cNvPr>
          <p:cNvSpPr>
            <a:spLocks noGrp="1"/>
          </p:cNvSpPr>
          <p:nvPr>
            <p:ph type="title"/>
          </p:nvPr>
        </p:nvSpPr>
        <p:spPr>
          <a:xfrm>
            <a:off x="575239" y="41305"/>
            <a:ext cx="11187259" cy="1014667"/>
          </a:xfrm>
        </p:spPr>
        <p:txBody>
          <a:bodyPr>
            <a:normAutofit/>
          </a:bodyPr>
          <a:lstStyle/>
          <a:p>
            <a:r>
              <a:rPr lang="en-US" dirty="0"/>
              <a:t>BFS pseudocode</a:t>
            </a:r>
          </a:p>
        </p:txBody>
      </p:sp>
      <p:sp>
        <p:nvSpPr>
          <p:cNvPr id="3" name="Content Placeholder 2">
            <a:extLst>
              <a:ext uri="{FF2B5EF4-FFF2-40B4-BE49-F238E27FC236}">
                <a16:creationId xmlns:a16="http://schemas.microsoft.com/office/drawing/2014/main" id="{E342355E-7223-B74E-9531-AFD256537BD3}"/>
              </a:ext>
            </a:extLst>
          </p:cNvPr>
          <p:cNvSpPr>
            <a:spLocks noGrp="1"/>
          </p:cNvSpPr>
          <p:nvPr>
            <p:ph idx="1"/>
          </p:nvPr>
        </p:nvSpPr>
        <p:spPr>
          <a:xfrm>
            <a:off x="0" y="712381"/>
            <a:ext cx="7641786" cy="3188867"/>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 . this is the main loop/code for BFS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grpSp>
        <p:nvGrpSpPr>
          <p:cNvPr id="5" name="Group 4">
            <a:extLst>
              <a:ext uri="{FF2B5EF4-FFF2-40B4-BE49-F238E27FC236}">
                <a16:creationId xmlns:a16="http://schemas.microsoft.com/office/drawing/2014/main" id="{90DD9EE5-C616-F946-B548-C6AB58D361E2}"/>
              </a:ext>
            </a:extLst>
          </p:cNvPr>
          <p:cNvGrpSpPr/>
          <p:nvPr/>
        </p:nvGrpSpPr>
        <p:grpSpPr>
          <a:xfrm>
            <a:off x="6499786" y="840279"/>
            <a:ext cx="5262712" cy="3771902"/>
            <a:chOff x="3561846" y="2711584"/>
            <a:chExt cx="3204447" cy="1634808"/>
          </a:xfrm>
        </p:grpSpPr>
        <p:sp>
          <p:nvSpPr>
            <p:cNvPr id="6" name="Google Shape;751;p43">
              <a:extLst>
                <a:ext uri="{FF2B5EF4-FFF2-40B4-BE49-F238E27FC236}">
                  <a16:creationId xmlns:a16="http://schemas.microsoft.com/office/drawing/2014/main" id="{82D190FC-7473-C94A-A0EC-DBCC38481F5E}"/>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050F1A48-9ECA-B341-915E-BED562C18990}"/>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8" name="Google Shape;753;p43">
              <a:extLst>
                <a:ext uri="{FF2B5EF4-FFF2-40B4-BE49-F238E27FC236}">
                  <a16:creationId xmlns:a16="http://schemas.microsoft.com/office/drawing/2014/main" id="{3E8F6CC7-1998-B345-ABF1-E3FFA12C07B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9" name="Google Shape;754;p43">
              <a:extLst>
                <a:ext uri="{FF2B5EF4-FFF2-40B4-BE49-F238E27FC236}">
                  <a16:creationId xmlns:a16="http://schemas.microsoft.com/office/drawing/2014/main" id="{CD48DD9B-A65F-4A47-9BE2-6EA32324C8A7}"/>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10" name="Google Shape;755;p43">
              <a:extLst>
                <a:ext uri="{FF2B5EF4-FFF2-40B4-BE49-F238E27FC236}">
                  <a16:creationId xmlns:a16="http://schemas.microsoft.com/office/drawing/2014/main" id="{28B4C849-AD43-F646-86BD-742A7F549E2E}"/>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1" name="Google Shape;756;p43">
              <a:extLst>
                <a:ext uri="{FF2B5EF4-FFF2-40B4-BE49-F238E27FC236}">
                  <a16:creationId xmlns:a16="http://schemas.microsoft.com/office/drawing/2014/main" id="{185170AB-5E8E-614A-A8B6-18920BB96CA9}"/>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2" name="Google Shape;757;p43">
              <a:extLst>
                <a:ext uri="{FF2B5EF4-FFF2-40B4-BE49-F238E27FC236}">
                  <a16:creationId xmlns:a16="http://schemas.microsoft.com/office/drawing/2014/main" id="{6A262EE0-FF94-4341-B661-B591CF390920}"/>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3" name="Google Shape;758;p43">
              <a:extLst>
                <a:ext uri="{FF2B5EF4-FFF2-40B4-BE49-F238E27FC236}">
                  <a16:creationId xmlns:a16="http://schemas.microsoft.com/office/drawing/2014/main" id="{E19F4C11-6341-794E-941E-96F33AC37A3C}"/>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4" name="Google Shape;759;p43">
              <a:extLst>
                <a:ext uri="{FF2B5EF4-FFF2-40B4-BE49-F238E27FC236}">
                  <a16:creationId xmlns:a16="http://schemas.microsoft.com/office/drawing/2014/main" id="{B7BBB394-ECE5-9F4B-B63C-C41008E8D16F}"/>
                </a:ext>
              </a:extLst>
            </p:cNvPr>
            <p:cNvCxnSpPr>
              <a:stCxn id="6" idx="2"/>
              <a:endCxn id="7"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0;p43">
              <a:extLst>
                <a:ext uri="{FF2B5EF4-FFF2-40B4-BE49-F238E27FC236}">
                  <a16:creationId xmlns:a16="http://schemas.microsoft.com/office/drawing/2014/main" id="{93EE2E86-A834-2D47-AE13-7F48C82CDD19}"/>
                </a:ext>
              </a:extLst>
            </p:cNvPr>
            <p:cNvCxnSpPr>
              <a:stCxn id="6" idx="3"/>
              <a:endCxn id="9"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1;p43">
              <a:extLst>
                <a:ext uri="{FF2B5EF4-FFF2-40B4-BE49-F238E27FC236}">
                  <a16:creationId xmlns:a16="http://schemas.microsoft.com/office/drawing/2014/main" id="{A5D42D37-057F-D641-9A56-0FE9808A7CCB}"/>
                </a:ext>
              </a:extLst>
            </p:cNvPr>
            <p:cNvCxnSpPr>
              <a:stCxn id="8" idx="2"/>
              <a:endCxn id="9"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2;p43">
              <a:extLst>
                <a:ext uri="{FF2B5EF4-FFF2-40B4-BE49-F238E27FC236}">
                  <a16:creationId xmlns:a16="http://schemas.microsoft.com/office/drawing/2014/main" id="{E5D3590B-D14A-6D4F-8A9D-5149932B8B01}"/>
                </a:ext>
              </a:extLst>
            </p:cNvPr>
            <p:cNvCxnSpPr>
              <a:stCxn id="11" idx="2"/>
              <a:endCxn id="12"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3;p43">
              <a:extLst>
                <a:ext uri="{FF2B5EF4-FFF2-40B4-BE49-F238E27FC236}">
                  <a16:creationId xmlns:a16="http://schemas.microsoft.com/office/drawing/2014/main" id="{AEB7C31F-50E4-C144-B246-CA8B311D144B}"/>
                </a:ext>
              </a:extLst>
            </p:cNvPr>
            <p:cNvCxnSpPr>
              <a:stCxn id="11" idx="2"/>
              <a:endCxn id="10"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4;p43">
              <a:extLst>
                <a:ext uri="{FF2B5EF4-FFF2-40B4-BE49-F238E27FC236}">
                  <a16:creationId xmlns:a16="http://schemas.microsoft.com/office/drawing/2014/main" id="{52E9ADBD-FB03-624D-AD54-684D396776E1}"/>
                </a:ext>
              </a:extLst>
            </p:cNvPr>
            <p:cNvCxnSpPr>
              <a:stCxn id="9" idx="2"/>
              <a:endCxn id="10"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5;p43">
              <a:extLst>
                <a:ext uri="{FF2B5EF4-FFF2-40B4-BE49-F238E27FC236}">
                  <a16:creationId xmlns:a16="http://schemas.microsoft.com/office/drawing/2014/main" id="{1A2786BD-DBF7-DB49-831E-13D7AAFAA4CF}"/>
                </a:ext>
              </a:extLst>
            </p:cNvPr>
            <p:cNvCxnSpPr>
              <a:stCxn id="7" idx="3"/>
              <a:endCxn id="10"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766;p43">
              <a:extLst>
                <a:ext uri="{FF2B5EF4-FFF2-40B4-BE49-F238E27FC236}">
                  <a16:creationId xmlns:a16="http://schemas.microsoft.com/office/drawing/2014/main" id="{3616C01F-D0A2-1A4E-AAF8-35004605FB91}"/>
                </a:ext>
              </a:extLst>
            </p:cNvPr>
            <p:cNvCxnSpPr>
              <a:stCxn id="10" idx="2"/>
              <a:endCxn id="13"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2" name="Google Shape;767;p43">
              <a:extLst>
                <a:ext uri="{FF2B5EF4-FFF2-40B4-BE49-F238E27FC236}">
                  <a16:creationId xmlns:a16="http://schemas.microsoft.com/office/drawing/2014/main" id="{45994AD1-D941-C746-A975-4646283C9BC3}"/>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3" name="Google Shape;768;p43">
              <a:extLst>
                <a:ext uri="{FF2B5EF4-FFF2-40B4-BE49-F238E27FC236}">
                  <a16:creationId xmlns:a16="http://schemas.microsoft.com/office/drawing/2014/main" id="{B07660B4-5DB9-4344-8626-145F2707CD38}"/>
                </a:ext>
              </a:extLst>
            </p:cNvPr>
            <p:cNvCxnSpPr>
              <a:stCxn id="22" idx="3"/>
              <a:endCxn id="6"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4" name="Google Shape;769;p43">
              <a:extLst>
                <a:ext uri="{FF2B5EF4-FFF2-40B4-BE49-F238E27FC236}">
                  <a16:creationId xmlns:a16="http://schemas.microsoft.com/office/drawing/2014/main" id="{966A1399-CAFC-2C45-8507-5A42F5BC0AC7}"/>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5" name="Google Shape;770;p43">
              <a:extLst>
                <a:ext uri="{FF2B5EF4-FFF2-40B4-BE49-F238E27FC236}">
                  <a16:creationId xmlns:a16="http://schemas.microsoft.com/office/drawing/2014/main" id="{4E7CBCE8-B7DA-F347-AC68-05659339D71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FF6E8B89-9C33-7B40-A831-EE258A2A5D2E}"/>
              </a:ext>
            </a:extLst>
          </p:cNvPr>
          <p:cNvSpPr txBox="1"/>
          <p:nvPr/>
        </p:nvSpPr>
        <p:spPr>
          <a:xfrm>
            <a:off x="928936" y="4784271"/>
            <a:ext cx="1827423" cy="369332"/>
          </a:xfrm>
          <a:prstGeom prst="rect">
            <a:avLst/>
          </a:prstGeom>
          <a:noFill/>
        </p:spPr>
        <p:txBody>
          <a:bodyPr wrap="none" rtlCol="0">
            <a:spAutoFit/>
          </a:bodyPr>
          <a:lstStyle/>
          <a:p>
            <a:r>
              <a:rPr lang="en-US" dirty="0"/>
              <a:t>Perimeter queue:</a:t>
            </a:r>
          </a:p>
        </p:txBody>
      </p:sp>
      <p:sp>
        <p:nvSpPr>
          <p:cNvPr id="27" name="TextBox 26">
            <a:extLst>
              <a:ext uri="{FF2B5EF4-FFF2-40B4-BE49-F238E27FC236}">
                <a16:creationId xmlns:a16="http://schemas.microsoft.com/office/drawing/2014/main" id="{F575FDC0-5429-824F-9FB0-CCE4AD94AE06}"/>
              </a:ext>
            </a:extLst>
          </p:cNvPr>
          <p:cNvSpPr txBox="1"/>
          <p:nvPr/>
        </p:nvSpPr>
        <p:spPr>
          <a:xfrm>
            <a:off x="930728" y="5747508"/>
            <a:ext cx="1614737" cy="369332"/>
          </a:xfrm>
          <a:prstGeom prst="rect">
            <a:avLst/>
          </a:prstGeom>
          <a:noFill/>
        </p:spPr>
        <p:txBody>
          <a:bodyPr wrap="none" rtlCol="0">
            <a:spAutoFit/>
          </a:bodyPr>
          <a:lstStyle/>
          <a:p>
            <a:r>
              <a:rPr lang="en-US" dirty="0"/>
              <a:t>Discovered set:</a:t>
            </a:r>
          </a:p>
        </p:txBody>
      </p:sp>
      <p:sp>
        <p:nvSpPr>
          <p:cNvPr id="28" name="TextBox 27">
            <a:extLst>
              <a:ext uri="{FF2B5EF4-FFF2-40B4-BE49-F238E27FC236}">
                <a16:creationId xmlns:a16="http://schemas.microsoft.com/office/drawing/2014/main" id="{10620FE6-5B11-3941-9926-4895BF7E0A1A}"/>
              </a:ext>
            </a:extLst>
          </p:cNvPr>
          <p:cNvSpPr txBox="1"/>
          <p:nvPr/>
        </p:nvSpPr>
        <p:spPr>
          <a:xfrm>
            <a:off x="6237607" y="4688403"/>
            <a:ext cx="3880549" cy="369332"/>
          </a:xfrm>
          <a:prstGeom prst="rect">
            <a:avLst/>
          </a:prstGeom>
          <a:noFill/>
        </p:spPr>
        <p:txBody>
          <a:bodyPr wrap="none" rtlCol="0">
            <a:spAutoFit/>
          </a:bodyPr>
          <a:lstStyle/>
          <a:p>
            <a:r>
              <a:rPr lang="en-US" dirty="0"/>
              <a:t>Expected levels starting the BFS from 0:</a:t>
            </a:r>
          </a:p>
        </p:txBody>
      </p:sp>
      <p:sp>
        <p:nvSpPr>
          <p:cNvPr id="29" name="TextBox 28">
            <a:extLst>
              <a:ext uri="{FF2B5EF4-FFF2-40B4-BE49-F238E27FC236}">
                <a16:creationId xmlns:a16="http://schemas.microsoft.com/office/drawing/2014/main" id="{8F240FEF-C147-2E48-AC55-75DDF43F9C2C}"/>
              </a:ext>
            </a:extLst>
          </p:cNvPr>
          <p:cNvSpPr txBox="1"/>
          <p:nvPr/>
        </p:nvSpPr>
        <p:spPr>
          <a:xfrm>
            <a:off x="6927264" y="5103674"/>
            <a:ext cx="813043" cy="1754326"/>
          </a:xfrm>
          <a:prstGeom prst="rect">
            <a:avLst/>
          </a:prstGeom>
          <a:noFill/>
        </p:spPr>
        <p:txBody>
          <a:bodyPr wrap="none" rtlCol="0">
            <a:spAutoFit/>
          </a:bodyPr>
          <a:lstStyle/>
          <a:p>
            <a:pPr marL="285750" indent="-285750">
              <a:buFont typeface="Arial" panose="020B0604020202020204" pitchFamily="34" charset="0"/>
              <a:buChar char="•"/>
            </a:pPr>
            <a:r>
              <a:rPr lang="en-US" dirty="0"/>
              <a:t>0</a:t>
            </a:r>
          </a:p>
          <a:p>
            <a:pPr marL="285750" indent="-285750">
              <a:buFont typeface="Arial" panose="020B0604020202020204" pitchFamily="34" charset="0"/>
              <a:buChar char="•"/>
            </a:pPr>
            <a:r>
              <a:rPr lang="en-US" dirty="0"/>
              <a:t>1 </a:t>
            </a:r>
          </a:p>
          <a:p>
            <a:pPr marL="285750" indent="-285750">
              <a:buFont typeface="Arial" panose="020B0604020202020204" pitchFamily="34" charset="0"/>
              <a:buChar char="•"/>
            </a:pPr>
            <a:r>
              <a:rPr lang="en-US" dirty="0"/>
              <a:t>2 4 </a:t>
            </a:r>
          </a:p>
          <a:p>
            <a:pPr marL="285750" indent="-285750">
              <a:buFont typeface="Arial" panose="020B0604020202020204" pitchFamily="34" charset="0"/>
              <a:buChar char="•"/>
            </a:pPr>
            <a:r>
              <a:rPr lang="en-US" dirty="0"/>
              <a:t>3 5 </a:t>
            </a:r>
          </a:p>
          <a:p>
            <a:pPr marL="285750" indent="-285750">
              <a:buFont typeface="Arial" panose="020B0604020202020204" pitchFamily="34" charset="0"/>
              <a:buChar char="•"/>
            </a:pPr>
            <a:r>
              <a:rPr lang="en-US" dirty="0"/>
              <a:t>6 8</a:t>
            </a:r>
          </a:p>
          <a:p>
            <a:pPr marL="285750" indent="-285750">
              <a:buFont typeface="Arial" panose="020B0604020202020204" pitchFamily="34" charset="0"/>
              <a:buChar char="•"/>
            </a:pPr>
            <a:r>
              <a:rPr lang="en-US" dirty="0"/>
              <a:t>7</a:t>
            </a:r>
          </a:p>
        </p:txBody>
      </p:sp>
    </p:spTree>
    <p:extLst>
      <p:ext uri="{BB962C8B-B14F-4D97-AF65-F5344CB8AC3E}">
        <p14:creationId xmlns:p14="http://schemas.microsoft.com/office/powerpoint/2010/main" val="296110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CC95-1064-2347-BF34-0B0B8EB319B2}"/>
              </a:ext>
            </a:extLst>
          </p:cNvPr>
          <p:cNvSpPr>
            <a:spLocks noGrp="1"/>
          </p:cNvSpPr>
          <p:nvPr>
            <p:ph type="title"/>
          </p:nvPr>
        </p:nvSpPr>
        <p:spPr>
          <a:xfrm>
            <a:off x="575239" y="41305"/>
            <a:ext cx="11187259" cy="1014667"/>
          </a:xfrm>
        </p:spPr>
        <p:txBody>
          <a:bodyPr>
            <a:normAutofit/>
          </a:bodyPr>
          <a:lstStyle/>
          <a:p>
            <a:r>
              <a:rPr lang="en-US" dirty="0"/>
              <a:t>DFS pseudocode</a:t>
            </a:r>
          </a:p>
        </p:txBody>
      </p:sp>
      <p:sp>
        <p:nvSpPr>
          <p:cNvPr id="3" name="Content Placeholder 2">
            <a:extLst>
              <a:ext uri="{FF2B5EF4-FFF2-40B4-BE49-F238E27FC236}">
                <a16:creationId xmlns:a16="http://schemas.microsoft.com/office/drawing/2014/main" id="{E342355E-7223-B74E-9531-AFD256537BD3}"/>
              </a:ext>
            </a:extLst>
          </p:cNvPr>
          <p:cNvSpPr>
            <a:spLocks noGrp="1"/>
          </p:cNvSpPr>
          <p:nvPr>
            <p:ph idx="1"/>
          </p:nvPr>
        </p:nvSpPr>
        <p:spPr>
          <a:xfrm>
            <a:off x="0" y="712381"/>
            <a:ext cx="11762498" cy="5394961"/>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dfs</a:t>
            </a:r>
            <a:r>
              <a:rPr lang="en-US" sz="1600" dirty="0">
                <a:latin typeface="Courier New" panose="02070309020205020404" pitchFamily="49" charset="0"/>
                <a:cs typeface="Courier New" panose="02070309020205020404" pitchFamily="49" charset="0"/>
              </a:rPr>
              <a:t>(Graph graph, Vertex start)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remaining vertices to visit in the DFS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Stack&lt;Vertex&gt; perimeter = new Stack&lt;&gt;(); //the only change you need to make to do DFS!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stores the set of discovered vertices so we don't revisit them multiple times</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Set&lt;Vertex&gt; discovered = new Set&lt;&gt;();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kicking off our starting point by adding it to the perimeter</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(start);</a:t>
            </a:r>
            <a:endParaRPr lang="en-US" sz="8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endParaRPr lang="en-US" sz="1600"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grpSp>
        <p:nvGrpSpPr>
          <p:cNvPr id="5" name="Group 4">
            <a:extLst>
              <a:ext uri="{FF2B5EF4-FFF2-40B4-BE49-F238E27FC236}">
                <a16:creationId xmlns:a16="http://schemas.microsoft.com/office/drawing/2014/main" id="{90DD9EE5-C616-F946-B548-C6AB58D361E2}"/>
              </a:ext>
            </a:extLst>
          </p:cNvPr>
          <p:cNvGrpSpPr/>
          <p:nvPr/>
        </p:nvGrpSpPr>
        <p:grpSpPr>
          <a:xfrm>
            <a:off x="7171982" y="2826360"/>
            <a:ext cx="5262712" cy="3771902"/>
            <a:chOff x="3561846" y="2711584"/>
            <a:chExt cx="3204447" cy="1634808"/>
          </a:xfrm>
        </p:grpSpPr>
        <p:sp>
          <p:nvSpPr>
            <p:cNvPr id="6" name="Google Shape;751;p43">
              <a:extLst>
                <a:ext uri="{FF2B5EF4-FFF2-40B4-BE49-F238E27FC236}">
                  <a16:creationId xmlns:a16="http://schemas.microsoft.com/office/drawing/2014/main" id="{82D190FC-7473-C94A-A0EC-DBCC38481F5E}"/>
                </a:ext>
              </a:extLst>
            </p:cNvPr>
            <p:cNvSpPr/>
            <p:nvPr/>
          </p:nvSpPr>
          <p:spPr>
            <a:xfrm>
              <a:off x="4419916" y="30298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050F1A48-9ECA-B341-915E-BED562C18990}"/>
                </a:ext>
              </a:extLst>
            </p:cNvPr>
            <p:cNvSpPr/>
            <p:nvPr/>
          </p:nvSpPr>
          <p:spPr>
            <a:xfrm>
              <a:off x="4533375"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2</a:t>
              </a:r>
              <a:endParaRPr sz="2133">
                <a:latin typeface="Calibri" panose="020F0502020204030204" pitchFamily="34" charset="0"/>
                <a:cs typeface="Calibri" panose="020F0502020204030204" pitchFamily="34" charset="0"/>
              </a:endParaRPr>
            </a:p>
          </p:txBody>
        </p:sp>
        <p:sp>
          <p:nvSpPr>
            <p:cNvPr id="8" name="Google Shape;753;p43">
              <a:extLst>
                <a:ext uri="{FF2B5EF4-FFF2-40B4-BE49-F238E27FC236}">
                  <a16:creationId xmlns:a16="http://schemas.microsoft.com/office/drawing/2014/main" id="{3E8F6CC7-1998-B345-ABF1-E3FFA12C07B0}"/>
                </a:ext>
              </a:extLst>
            </p:cNvPr>
            <p:cNvSpPr/>
            <p:nvPr/>
          </p:nvSpPr>
          <p:spPr>
            <a:xfrm>
              <a:off x="5073800" y="27115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3</a:t>
              </a:r>
              <a:endParaRPr sz="2133">
                <a:latin typeface="Calibri" panose="020F0502020204030204" pitchFamily="34" charset="0"/>
                <a:cs typeface="Calibri" panose="020F0502020204030204" pitchFamily="34" charset="0"/>
              </a:endParaRPr>
            </a:p>
          </p:txBody>
        </p:sp>
        <p:sp>
          <p:nvSpPr>
            <p:cNvPr id="9" name="Google Shape;754;p43">
              <a:extLst>
                <a:ext uri="{FF2B5EF4-FFF2-40B4-BE49-F238E27FC236}">
                  <a16:creationId xmlns:a16="http://schemas.microsoft.com/office/drawing/2014/main" id="{CD48DD9B-A65F-4A47-9BE2-6EA32324C8A7}"/>
                </a:ext>
              </a:extLst>
            </p:cNvPr>
            <p:cNvSpPr/>
            <p:nvPr/>
          </p:nvSpPr>
          <p:spPr>
            <a:xfrm>
              <a:off x="5048800"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10" name="Google Shape;755;p43">
              <a:extLst>
                <a:ext uri="{FF2B5EF4-FFF2-40B4-BE49-F238E27FC236}">
                  <a16:creationId xmlns:a16="http://schemas.microsoft.com/office/drawing/2014/main" id="{28B4C849-AD43-F646-86BD-742A7F549E2E}"/>
                </a:ext>
              </a:extLst>
            </p:cNvPr>
            <p:cNvSpPr/>
            <p:nvPr/>
          </p:nvSpPr>
          <p:spPr>
            <a:xfrm>
              <a:off x="5389511" y="376134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1" name="Google Shape;756;p43">
              <a:extLst>
                <a:ext uri="{FF2B5EF4-FFF2-40B4-BE49-F238E27FC236}">
                  <a16:creationId xmlns:a16="http://schemas.microsoft.com/office/drawing/2014/main" id="{185170AB-5E8E-614A-A8B6-18920BB96CA9}"/>
                </a:ext>
              </a:extLst>
            </p:cNvPr>
            <p:cNvSpPr/>
            <p:nvPr/>
          </p:nvSpPr>
          <p:spPr>
            <a:xfrm>
              <a:off x="5606359" y="299718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2" name="Google Shape;757;p43">
              <a:extLst>
                <a:ext uri="{FF2B5EF4-FFF2-40B4-BE49-F238E27FC236}">
                  <a16:creationId xmlns:a16="http://schemas.microsoft.com/office/drawing/2014/main" id="{6A262EE0-FF94-4341-B661-B591CF390920}"/>
                </a:ext>
              </a:extLst>
            </p:cNvPr>
            <p:cNvSpPr/>
            <p:nvPr/>
          </p:nvSpPr>
          <p:spPr>
            <a:xfrm>
              <a:off x="6056687" y="3444000"/>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a:latin typeface="Calibri" panose="020F0502020204030204" pitchFamily="34" charset="0"/>
                  <a:cs typeface="Calibri" panose="020F0502020204030204" pitchFamily="34" charset="0"/>
                </a:rPr>
                <a:t>7</a:t>
              </a:r>
              <a:endParaRPr sz="2133" b="1">
                <a:latin typeface="Calibri" panose="020F0502020204030204" pitchFamily="34" charset="0"/>
                <a:cs typeface="Calibri" panose="020F0502020204030204" pitchFamily="34" charset="0"/>
              </a:endParaRPr>
            </a:p>
          </p:txBody>
        </p:sp>
        <p:sp>
          <p:nvSpPr>
            <p:cNvPr id="13" name="Google Shape;758;p43">
              <a:extLst>
                <a:ext uri="{FF2B5EF4-FFF2-40B4-BE49-F238E27FC236}">
                  <a16:creationId xmlns:a16="http://schemas.microsoft.com/office/drawing/2014/main" id="{E19F4C11-6341-794E-941E-96F33AC37A3C}"/>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4" name="Google Shape;759;p43">
              <a:extLst>
                <a:ext uri="{FF2B5EF4-FFF2-40B4-BE49-F238E27FC236}">
                  <a16:creationId xmlns:a16="http://schemas.microsoft.com/office/drawing/2014/main" id="{B7BBB394-ECE5-9F4B-B63C-C41008E8D16F}"/>
                </a:ext>
              </a:extLst>
            </p:cNvPr>
            <p:cNvCxnSpPr>
              <a:stCxn id="6" idx="2"/>
              <a:endCxn id="7" idx="0"/>
            </p:cNvCxnSpPr>
            <p:nvPr/>
          </p:nvCxnSpPr>
          <p:spPr>
            <a:xfrm>
              <a:off x="4578616" y="3282759"/>
              <a:ext cx="113459" cy="366079"/>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0;p43">
              <a:extLst>
                <a:ext uri="{FF2B5EF4-FFF2-40B4-BE49-F238E27FC236}">
                  <a16:creationId xmlns:a16="http://schemas.microsoft.com/office/drawing/2014/main" id="{93EE2E86-A834-2D47-AE13-7F48C82CDD19}"/>
                </a:ext>
              </a:extLst>
            </p:cNvPr>
            <p:cNvCxnSpPr>
              <a:stCxn id="6" idx="3"/>
              <a:endCxn id="9" idx="1"/>
            </p:cNvCxnSpPr>
            <p:nvPr/>
          </p:nvCxnSpPr>
          <p:spPr>
            <a:xfrm>
              <a:off x="4737316" y="3156309"/>
              <a:ext cx="311484" cy="2529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1;p43">
              <a:extLst>
                <a:ext uri="{FF2B5EF4-FFF2-40B4-BE49-F238E27FC236}">
                  <a16:creationId xmlns:a16="http://schemas.microsoft.com/office/drawing/2014/main" id="{A5D42D37-057F-D641-9A56-0FE9808A7CCB}"/>
                </a:ext>
              </a:extLst>
            </p:cNvPr>
            <p:cNvCxnSpPr>
              <a:stCxn id="8" idx="2"/>
              <a:endCxn id="9" idx="0"/>
            </p:cNvCxnSpPr>
            <p:nvPr/>
          </p:nvCxnSpPr>
          <p:spPr>
            <a:xfrm flipH="1">
              <a:off x="5207600" y="2964484"/>
              <a:ext cx="24900" cy="31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2;p43">
              <a:extLst>
                <a:ext uri="{FF2B5EF4-FFF2-40B4-BE49-F238E27FC236}">
                  <a16:creationId xmlns:a16="http://schemas.microsoft.com/office/drawing/2014/main" id="{E5D3590B-D14A-6D4F-8A9D-5149932B8B01}"/>
                </a:ext>
              </a:extLst>
            </p:cNvPr>
            <p:cNvCxnSpPr>
              <a:stCxn id="11" idx="2"/>
              <a:endCxn id="12" idx="0"/>
            </p:cNvCxnSpPr>
            <p:nvPr/>
          </p:nvCxnSpPr>
          <p:spPr>
            <a:xfrm>
              <a:off x="5765059" y="3250084"/>
              <a:ext cx="450328" cy="193916"/>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3;p43">
              <a:extLst>
                <a:ext uri="{FF2B5EF4-FFF2-40B4-BE49-F238E27FC236}">
                  <a16:creationId xmlns:a16="http://schemas.microsoft.com/office/drawing/2014/main" id="{AEB7C31F-50E4-C144-B246-CA8B311D144B}"/>
                </a:ext>
              </a:extLst>
            </p:cNvPr>
            <p:cNvCxnSpPr>
              <a:stCxn id="11" idx="2"/>
              <a:endCxn id="10" idx="3"/>
            </p:cNvCxnSpPr>
            <p:nvPr/>
          </p:nvCxnSpPr>
          <p:spPr>
            <a:xfrm flipH="1">
              <a:off x="5706911" y="3250084"/>
              <a:ext cx="58148" cy="637714"/>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4;p43">
              <a:extLst>
                <a:ext uri="{FF2B5EF4-FFF2-40B4-BE49-F238E27FC236}">
                  <a16:creationId xmlns:a16="http://schemas.microsoft.com/office/drawing/2014/main" id="{52E9ADBD-FB03-624D-AD54-684D396776E1}"/>
                </a:ext>
              </a:extLst>
            </p:cNvPr>
            <p:cNvCxnSpPr>
              <a:stCxn id="9" idx="2"/>
              <a:endCxn id="10" idx="0"/>
            </p:cNvCxnSpPr>
            <p:nvPr/>
          </p:nvCxnSpPr>
          <p:spPr>
            <a:xfrm>
              <a:off x="5207500" y="3535659"/>
              <a:ext cx="340711" cy="225689"/>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5;p43">
              <a:extLst>
                <a:ext uri="{FF2B5EF4-FFF2-40B4-BE49-F238E27FC236}">
                  <a16:creationId xmlns:a16="http://schemas.microsoft.com/office/drawing/2014/main" id="{1A2786BD-DBF7-DB49-831E-13D7AAFAA4CF}"/>
                </a:ext>
              </a:extLst>
            </p:cNvPr>
            <p:cNvCxnSpPr>
              <a:stCxn id="7" idx="3"/>
              <a:endCxn id="10" idx="1"/>
            </p:cNvCxnSpPr>
            <p:nvPr/>
          </p:nvCxnSpPr>
          <p:spPr>
            <a:xfrm>
              <a:off x="4850775" y="3775288"/>
              <a:ext cx="538736" cy="11251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766;p43">
              <a:extLst>
                <a:ext uri="{FF2B5EF4-FFF2-40B4-BE49-F238E27FC236}">
                  <a16:creationId xmlns:a16="http://schemas.microsoft.com/office/drawing/2014/main" id="{3616C01F-D0A2-1A4E-AAF8-35004605FB91}"/>
                </a:ext>
              </a:extLst>
            </p:cNvPr>
            <p:cNvCxnSpPr>
              <a:stCxn id="10" idx="2"/>
              <a:endCxn id="13" idx="0"/>
            </p:cNvCxnSpPr>
            <p:nvPr/>
          </p:nvCxnSpPr>
          <p:spPr>
            <a:xfrm flipH="1">
              <a:off x="5207219" y="4014248"/>
              <a:ext cx="340992" cy="79244"/>
            </a:xfrm>
            <a:prstGeom prst="straightConnector1">
              <a:avLst/>
            </a:prstGeom>
            <a:noFill/>
            <a:ln w="19050" cap="flat" cmpd="sng">
              <a:solidFill>
                <a:schemeClr val="dk2"/>
              </a:solidFill>
              <a:prstDash val="solid"/>
              <a:round/>
              <a:headEnd type="none" w="med" len="med"/>
              <a:tailEnd type="none" w="med" len="med"/>
            </a:ln>
          </p:spPr>
        </p:cxnSp>
        <p:sp>
          <p:nvSpPr>
            <p:cNvPr id="22" name="Google Shape;767;p43">
              <a:extLst>
                <a:ext uri="{FF2B5EF4-FFF2-40B4-BE49-F238E27FC236}">
                  <a16:creationId xmlns:a16="http://schemas.microsoft.com/office/drawing/2014/main" id="{45994AD1-D941-C746-A975-4646283C9BC3}"/>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3" name="Google Shape;768;p43">
              <a:extLst>
                <a:ext uri="{FF2B5EF4-FFF2-40B4-BE49-F238E27FC236}">
                  <a16:creationId xmlns:a16="http://schemas.microsoft.com/office/drawing/2014/main" id="{B07660B4-5DB9-4344-8626-145F2707CD38}"/>
                </a:ext>
              </a:extLst>
            </p:cNvPr>
            <p:cNvCxnSpPr>
              <a:stCxn id="22" idx="3"/>
              <a:endCxn id="6" idx="1"/>
            </p:cNvCxnSpPr>
            <p:nvPr/>
          </p:nvCxnSpPr>
          <p:spPr>
            <a:xfrm flipV="1">
              <a:off x="4139536" y="3156309"/>
              <a:ext cx="280380" cy="252900"/>
            </a:xfrm>
            <a:prstGeom prst="straightConnector1">
              <a:avLst/>
            </a:prstGeom>
            <a:noFill/>
            <a:ln w="19050" cap="flat" cmpd="sng">
              <a:solidFill>
                <a:schemeClr val="dk2"/>
              </a:solidFill>
              <a:prstDash val="solid"/>
              <a:round/>
              <a:headEnd type="none" w="med" len="med"/>
              <a:tailEnd type="none" w="med" len="med"/>
            </a:ln>
          </p:spPr>
        </p:cxnSp>
        <p:sp>
          <p:nvSpPr>
            <p:cNvPr id="24" name="Google Shape;769;p43">
              <a:extLst>
                <a:ext uri="{FF2B5EF4-FFF2-40B4-BE49-F238E27FC236}">
                  <a16:creationId xmlns:a16="http://schemas.microsoft.com/office/drawing/2014/main" id="{966A1399-CAFC-2C45-8507-5A42F5BC0AC7}"/>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5" name="Google Shape;770;p43">
              <a:extLst>
                <a:ext uri="{FF2B5EF4-FFF2-40B4-BE49-F238E27FC236}">
                  <a16:creationId xmlns:a16="http://schemas.microsoft.com/office/drawing/2014/main" id="{4E7CBCE8-B7DA-F347-AC68-05659339D71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26884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69FA-2C73-F54C-BC60-F3C832E1043B}"/>
              </a:ext>
            </a:extLst>
          </p:cNvPr>
          <p:cNvSpPr>
            <a:spLocks noGrp="1"/>
          </p:cNvSpPr>
          <p:nvPr>
            <p:ph type="title"/>
          </p:nvPr>
        </p:nvSpPr>
        <p:spPr/>
        <p:txBody>
          <a:bodyPr/>
          <a:lstStyle/>
          <a:p>
            <a:r>
              <a:rPr lang="en-US" dirty="0"/>
              <a:t>Modifying BFS and DFS</a:t>
            </a:r>
          </a:p>
        </p:txBody>
      </p:sp>
      <p:sp>
        <p:nvSpPr>
          <p:cNvPr id="3" name="Content Placeholder 2">
            <a:extLst>
              <a:ext uri="{FF2B5EF4-FFF2-40B4-BE49-F238E27FC236}">
                <a16:creationId xmlns:a16="http://schemas.microsoft.com/office/drawing/2014/main" id="{74480573-2C38-9A42-A905-B9C48EE935B0}"/>
              </a:ext>
            </a:extLst>
          </p:cNvPr>
          <p:cNvSpPr>
            <a:spLocks noGrp="1"/>
          </p:cNvSpPr>
          <p:nvPr>
            <p:ph idx="1"/>
          </p:nvPr>
        </p:nvSpPr>
        <p:spPr/>
        <p:txBody>
          <a:bodyPr>
            <a:normAutofit fontScale="92500" lnSpcReduction="10000"/>
          </a:bodyPr>
          <a:lstStyle/>
          <a:p>
            <a:pPr marL="0" indent="0">
              <a:buNone/>
            </a:pPr>
            <a:r>
              <a:rPr lang="en-US" dirty="0"/>
              <a:t>BFS and DFS are like the for loops over arrays for graphs.  They’re super fundamental to so many ideas, but when they’re by themselves they don’t do anything. Consider the following code:</a:t>
            </a:r>
          </a:p>
          <a:p>
            <a:pPr marL="0" indent="0">
              <a:buNone/>
            </a:pPr>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x = </a:t>
            </a:r>
            <a:r>
              <a:rPr lang="en-US" sz="1400" dirty="0" err="1">
                <a:latin typeface="Courier New" panose="02070309020205020404" pitchFamily="49" charset="0"/>
                <a:cs typeface="Courier New" panose="02070309020205020404" pitchFamily="49" charset="0"/>
              </a:rPr>
              <a:t>arr</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endParaRPr lang="en-US" dirty="0">
              <a:latin typeface="+mn-lt"/>
              <a:ea typeface="Segoe UI Emoji" panose="020B0502040204020203" pitchFamily="34" charset="0"/>
              <a:cs typeface="Courier New" panose="02070309020205020404" pitchFamily="49" charset="0"/>
            </a:endParaRPr>
          </a:p>
          <a:p>
            <a:pPr marL="0" indent="0">
              <a:buNone/>
            </a:pPr>
            <a:endParaRPr lang="en-US" dirty="0">
              <a:latin typeface="+mn-lt"/>
              <a:ea typeface="Segoe UI Emoji" panose="020B0502040204020203" pitchFamily="34" charset="0"/>
              <a:cs typeface="Courier New" panose="02070309020205020404" pitchFamily="49" charset="0"/>
            </a:endParaRPr>
          </a:p>
          <a:p>
            <a:pPr marL="0" indent="0">
              <a:buNone/>
            </a:pPr>
            <a:r>
              <a:rPr lang="en-US" dirty="0">
                <a:latin typeface="+mn-lt"/>
                <a:ea typeface="Segoe UI Emoji" panose="020B0502040204020203" pitchFamily="34" charset="0"/>
                <a:cs typeface="Courier New" panose="02070309020205020404" pitchFamily="49" charset="0"/>
              </a:rPr>
              <a:t>We</a:t>
            </a:r>
            <a:r>
              <a:rPr lang="en-US" dirty="0">
                <a:latin typeface="Segoe UI Emoji" panose="020B0502040204020203" pitchFamily="34" charset="0"/>
                <a:ea typeface="Segoe UI Emoji" panose="020B0502040204020203" pitchFamily="34" charset="0"/>
                <a:cs typeface="Courier New" panose="02070309020205020404" pitchFamily="49" charset="0"/>
              </a:rPr>
              <a:t> </a:t>
            </a:r>
            <a:r>
              <a:rPr lang="en-US" dirty="0">
                <a:latin typeface="+mn-lt"/>
                <a:ea typeface="Segoe UI Emoji" panose="020B0502040204020203" pitchFamily="34" charset="0"/>
                <a:cs typeface="Courier New" panose="02070309020205020404" pitchFamily="49" charset="0"/>
              </a:rPr>
              <a:t>actually need to do something with the data for it to be useful!</a:t>
            </a:r>
          </a:p>
          <a:p>
            <a:pPr marL="0" indent="0">
              <a:buNone/>
            </a:pPr>
            <a:r>
              <a:rPr lang="en-US" dirty="0">
                <a:latin typeface="+mn-lt"/>
                <a:ea typeface="Segoe UI Emoji" panose="020B0502040204020203" pitchFamily="34" charset="0"/>
                <a:cs typeface="Courier New" panose="02070309020205020404" pitchFamily="49" charset="0"/>
              </a:rPr>
              <a:t>A lot of times to solve basic graph problems (which show up in technical interviews at this level), and often the answer is that you just need to describe / implement BFS/DFS with a small modification for your specific problem.  </a:t>
            </a:r>
          </a:p>
          <a:p>
            <a:pPr marL="0" indent="0">
              <a:buNone/>
            </a:pPr>
            <a:r>
              <a:rPr lang="en-US" dirty="0">
                <a:latin typeface="+mn-lt"/>
                <a:ea typeface="Segoe UI Emoji" panose="020B0502040204020203" pitchFamily="34" charset="0"/>
                <a:cs typeface="Courier New" panose="02070309020205020404" pitchFamily="49" charset="0"/>
              </a:rPr>
              <a:t>Now back to the s-t path problem…</a:t>
            </a:r>
          </a:p>
          <a:p>
            <a:pPr marL="0" indent="0">
              <a:buNone/>
            </a:pPr>
            <a:endParaRPr lang="en-US" dirty="0">
              <a:latin typeface="+mn-lt"/>
              <a:ea typeface="Segoe UI Emoji" panose="020B0502040204020203" pitchFamily="34" charset="0"/>
              <a:cs typeface="Courier New" panose="02070309020205020404" pitchFamily="49" charset="0"/>
            </a:endParaRPr>
          </a:p>
        </p:txBody>
      </p:sp>
      <p:sp>
        <p:nvSpPr>
          <p:cNvPr id="4" name="Content Placeholder 2">
            <a:extLst>
              <a:ext uri="{FF2B5EF4-FFF2-40B4-BE49-F238E27FC236}">
                <a16:creationId xmlns:a16="http://schemas.microsoft.com/office/drawing/2014/main" id="{EAFA459A-332C-6548-8D66-524580C90635}"/>
              </a:ext>
            </a:extLst>
          </p:cNvPr>
          <p:cNvSpPr txBox="1">
            <a:spLocks/>
          </p:cNvSpPr>
          <p:nvPr/>
        </p:nvSpPr>
        <p:spPr>
          <a:xfrm>
            <a:off x="5079405" y="2149296"/>
            <a:ext cx="6537355" cy="217777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while (!</a:t>
            </a:r>
            <a:r>
              <a:rPr lang="en-US" sz="1200" dirty="0" err="1">
                <a:latin typeface="Courier New" panose="02070309020205020404" pitchFamily="49" charset="0"/>
                <a:cs typeface="Courier New" panose="02070309020205020404" pitchFamily="49" charset="0"/>
              </a:rPr>
              <a:t>perimeter.isEmpty</a:t>
            </a:r>
            <a:r>
              <a:rPr lang="en-US" sz="12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Vertex from = </a:t>
            </a:r>
            <a:r>
              <a:rPr lang="en-US" sz="1200" dirty="0" err="1">
                <a:latin typeface="Courier New" panose="02070309020205020404" pitchFamily="49" charset="0"/>
                <a:cs typeface="Courier New" panose="02070309020205020404" pitchFamily="49" charset="0"/>
              </a:rPr>
              <a:t>perimeter.remove</a:t>
            </a:r>
            <a:r>
              <a:rPr lang="en-US" sz="12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for (E edge : </a:t>
            </a:r>
            <a:r>
              <a:rPr lang="en-US" sz="1200" dirty="0" err="1">
                <a:latin typeface="Courier New" panose="02070309020205020404" pitchFamily="49" charset="0"/>
                <a:cs typeface="Courier New" panose="02070309020205020404" pitchFamily="49" charset="0"/>
              </a:rPr>
              <a:t>graph.outgoingEdgesFrom</a:t>
            </a:r>
            <a:r>
              <a:rPr lang="en-US" sz="12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Vertex to = </a:t>
            </a:r>
            <a:r>
              <a:rPr lang="en-US" sz="1200" dirty="0" err="1">
                <a:latin typeface="Courier New" panose="02070309020205020404" pitchFamily="49" charset="0"/>
                <a:cs typeface="Courier New" panose="02070309020205020404" pitchFamily="49" charset="0"/>
              </a:rPr>
              <a:t>edge.to</a:t>
            </a:r>
            <a:r>
              <a:rPr lang="en-US" sz="12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discovered.contains</a:t>
            </a:r>
            <a:r>
              <a:rPr lang="en-US" sz="12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perimeter.add</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discovered.add</a:t>
            </a:r>
            <a:r>
              <a:rPr lang="en-US" sz="12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200"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133117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2857-9FE7-6C4B-80B6-8B1A29210F8C}"/>
              </a:ext>
            </a:extLst>
          </p:cNvPr>
          <p:cNvSpPr>
            <a:spLocks noGrp="1"/>
          </p:cNvSpPr>
          <p:nvPr>
            <p:ph type="title"/>
          </p:nvPr>
        </p:nvSpPr>
        <p:spPr/>
        <p:txBody>
          <a:bodyPr/>
          <a:lstStyle/>
          <a:p>
            <a:r>
              <a:rPr lang="en-US" dirty="0"/>
              <a:t>Modifying BFS for the s-t path problem</a:t>
            </a:r>
          </a:p>
        </p:txBody>
      </p:sp>
      <p:sp>
        <p:nvSpPr>
          <p:cNvPr id="4" name="Content Placeholder 2">
            <a:extLst>
              <a:ext uri="{FF2B5EF4-FFF2-40B4-BE49-F238E27FC236}">
                <a16:creationId xmlns:a16="http://schemas.microsoft.com/office/drawing/2014/main" id="{CCC66AD2-11C1-2D43-9926-E7D744C63A48}"/>
              </a:ext>
            </a:extLst>
          </p:cNvPr>
          <p:cNvSpPr>
            <a:spLocks noGrp="1"/>
          </p:cNvSpPr>
          <p:nvPr>
            <p:ph idx="1"/>
          </p:nvPr>
        </p:nvSpPr>
        <p:spPr>
          <a:xfrm>
            <a:off x="-1028700" y="1411738"/>
            <a:ext cx="7315200" cy="3188867"/>
          </a:xfrm>
        </p:spPr>
        <p:txBody>
          <a:bodyPr>
            <a:noAutofit/>
          </a:body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 . this is the main loop/code for BFS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 </a:t>
            </a:r>
          </a:p>
        </p:txBody>
      </p:sp>
      <p:sp>
        <p:nvSpPr>
          <p:cNvPr id="5" name="Content Placeholder 2">
            <a:extLst>
              <a:ext uri="{FF2B5EF4-FFF2-40B4-BE49-F238E27FC236}">
                <a16:creationId xmlns:a16="http://schemas.microsoft.com/office/drawing/2014/main" id="{3230B29E-03D5-4746-B357-90D14D7A2F64}"/>
              </a:ext>
            </a:extLst>
          </p:cNvPr>
          <p:cNvSpPr txBox="1">
            <a:spLocks/>
          </p:cNvSpPr>
          <p:nvPr/>
        </p:nvSpPr>
        <p:spPr>
          <a:xfrm>
            <a:off x="6286500" y="1411737"/>
            <a:ext cx="6487900" cy="318886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with modifications to return true if</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there is a path where s can reach 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while (!</a:t>
            </a:r>
            <a:r>
              <a:rPr lang="en-US" sz="1600" dirty="0" err="1">
                <a:latin typeface="Courier New" panose="02070309020205020404" pitchFamily="49" charset="0"/>
                <a:cs typeface="Courier New" panose="02070309020205020404" pitchFamily="49" charset="0"/>
              </a:rPr>
              <a:t>perimeter.isEmpty</a:t>
            </a: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from = </a:t>
            </a:r>
            <a:r>
              <a:rPr lang="en-US" sz="1600" dirty="0" err="1">
                <a:latin typeface="Courier New" panose="02070309020205020404" pitchFamily="49" charset="0"/>
                <a:cs typeface="Courier New" panose="02070309020205020404" pitchFamily="49" charset="0"/>
              </a:rPr>
              <a:t>perimeter.remove</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 (from == t) { </a:t>
            </a:r>
          </a:p>
          <a:p>
            <a:pPr>
              <a:lnSpc>
                <a:spcPct val="120000"/>
              </a:lnSpc>
              <a:spcBef>
                <a:spcPts val="0"/>
              </a:spcBef>
              <a:spcAft>
                <a:spcPts val="0"/>
              </a:spcAft>
            </a:pPr>
            <a:r>
              <a:rPr lang="en-US" sz="1600" b="1" dirty="0">
                <a:latin typeface="Courier New" panose="02070309020205020404" pitchFamily="49" charset="0"/>
                <a:cs typeface="Courier New" panose="02070309020205020404" pitchFamily="49" charset="0"/>
              </a:rPr>
              <a:t>        return true;</a:t>
            </a:r>
          </a:p>
          <a:p>
            <a:pPr>
              <a:lnSpc>
                <a:spcPct val="120000"/>
              </a:lnSpc>
              <a:spcBef>
                <a:spcPts val="0"/>
              </a:spcBef>
              <a:spcAft>
                <a:spcPts val="0"/>
              </a:spcAft>
            </a:pPr>
            <a:r>
              <a:rPr lang="en-US" sz="1600" b="1"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for (E edge : </a:t>
            </a:r>
            <a:r>
              <a:rPr lang="en-US" sz="1600" dirty="0" err="1">
                <a:latin typeface="Courier New" panose="02070309020205020404" pitchFamily="49" charset="0"/>
                <a:cs typeface="Courier New" panose="02070309020205020404" pitchFamily="49" charset="0"/>
              </a:rPr>
              <a:t>graph.outgoingEdgesFrom</a:t>
            </a:r>
            <a:r>
              <a:rPr lang="en-US" sz="16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Vertex to = </a:t>
            </a:r>
            <a:r>
              <a:rPr lang="en-US" sz="1600" dirty="0" err="1">
                <a:latin typeface="Courier New" panose="02070309020205020404" pitchFamily="49" charset="0"/>
                <a:cs typeface="Courier New" panose="02070309020205020404" pitchFamily="49" charset="0"/>
              </a:rPr>
              <a:t>edge.to</a:t>
            </a: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discovered.contains</a:t>
            </a:r>
            <a:r>
              <a:rPr lang="en-US" sz="16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perimeter.add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discovered.add</a:t>
            </a:r>
            <a:r>
              <a:rPr lang="en-US" sz="16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6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600" b="1" dirty="0">
                <a:latin typeface="Courier New" panose="02070309020205020404" pitchFamily="49" charset="0"/>
                <a:cs typeface="Courier New" panose="02070309020205020404" pitchFamily="49" charset="0"/>
              </a:rPr>
              <a:t>return false; </a:t>
            </a:r>
          </a:p>
        </p:txBody>
      </p:sp>
    </p:spTree>
    <p:extLst>
      <p:ext uri="{BB962C8B-B14F-4D97-AF65-F5344CB8AC3E}">
        <p14:creationId xmlns:p14="http://schemas.microsoft.com/office/powerpoint/2010/main" val="176453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BBC1-89F5-8245-8330-84DCD17711D1}"/>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0CF8A63F-C46C-1F49-83CC-C49FFAB4B2D9}"/>
              </a:ext>
            </a:extLst>
          </p:cNvPr>
          <p:cNvSpPr>
            <a:spLocks noGrp="1"/>
          </p:cNvSpPr>
          <p:nvPr>
            <p:ph idx="1"/>
          </p:nvPr>
        </p:nvSpPr>
        <p:spPr/>
        <p:txBody>
          <a:bodyPr/>
          <a:lstStyle/>
          <a:p>
            <a:r>
              <a:rPr lang="en-US" dirty="0"/>
              <a:t>Small note: for this s-t problem, we didn’t really need the power of BFS in particular, just some way of looping through the graph starting at a particular point and seeing everything it was connected to.  So we could have just as easily used DFS.</a:t>
            </a:r>
          </a:p>
          <a:p>
            <a:endParaRPr lang="en-US" dirty="0"/>
          </a:p>
          <a:p>
            <a:r>
              <a:rPr lang="en-US" dirty="0"/>
              <a:t>There are plenty of unique applications of both, however, and we’ll cover some of them in this course – for a more comprehensive list, feel free to google or check out resources like:</a:t>
            </a:r>
          </a:p>
          <a:p>
            <a:r>
              <a:rPr lang="en-US" dirty="0"/>
              <a:t>- </a:t>
            </a:r>
            <a:r>
              <a:rPr lang="en-US" dirty="0">
                <a:hlinkClick r:id="rId2"/>
              </a:rPr>
              <a:t>https://www.geeksforgeeks.org/applications-of-breadth-first-traversal/</a:t>
            </a:r>
            <a:endParaRPr lang="en-US" dirty="0"/>
          </a:p>
          <a:p>
            <a:r>
              <a:rPr lang="en-US" dirty="0"/>
              <a:t>- </a:t>
            </a:r>
            <a:r>
              <a:rPr lang="en-US" dirty="0">
                <a:hlinkClick r:id="rId3"/>
              </a:rPr>
              <a:t>https://www.geeksforgeeks.org/applications-of-depth-first-search/</a:t>
            </a:r>
            <a:endParaRPr lang="en-US" dirty="0"/>
          </a:p>
        </p:txBody>
      </p:sp>
    </p:spTree>
    <p:extLst>
      <p:ext uri="{BB962C8B-B14F-4D97-AF65-F5344CB8AC3E}">
        <p14:creationId xmlns:p14="http://schemas.microsoft.com/office/powerpoint/2010/main" val="2164818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D30E-FB6D-9448-A826-7379E4FA83A5}"/>
              </a:ext>
            </a:extLst>
          </p:cNvPr>
          <p:cNvSpPr>
            <a:spLocks noGrp="1"/>
          </p:cNvSpPr>
          <p:nvPr>
            <p:ph type="title"/>
          </p:nvPr>
        </p:nvSpPr>
        <p:spPr/>
        <p:txBody>
          <a:bodyPr>
            <a:normAutofit fontScale="90000"/>
          </a:bodyPr>
          <a:lstStyle/>
          <a:p>
            <a:r>
              <a:rPr lang="en-US" dirty="0"/>
              <a:t>Questions / clarifications on anything?</a:t>
            </a:r>
          </a:p>
        </p:txBody>
      </p:sp>
      <p:sp>
        <p:nvSpPr>
          <p:cNvPr id="3" name="Text Placeholder 2">
            <a:extLst>
              <a:ext uri="{FF2B5EF4-FFF2-40B4-BE49-F238E27FC236}">
                <a16:creationId xmlns:a16="http://schemas.microsoft.com/office/drawing/2014/main" id="{50C4E1D1-6269-8640-A8AD-92B426CABF9F}"/>
              </a:ext>
            </a:extLst>
          </p:cNvPr>
          <p:cNvSpPr>
            <a:spLocks noGrp="1"/>
          </p:cNvSpPr>
          <p:nvPr>
            <p:ph type="body" idx="1"/>
          </p:nvPr>
        </p:nvSpPr>
        <p:spPr/>
        <p:txBody>
          <a:bodyPr>
            <a:normAutofit lnSpcReduction="10000"/>
          </a:bodyPr>
          <a:lstStyle/>
          <a:p>
            <a:r>
              <a:rPr lang="en-US" dirty="0"/>
              <a:t>we covered:</a:t>
            </a:r>
          </a:p>
          <a:p>
            <a:pPr marL="285750" indent="-285750">
              <a:buFontTx/>
              <a:buChar char="-"/>
            </a:pPr>
            <a:r>
              <a:rPr lang="en-US" dirty="0"/>
              <a:t>s-t path problem</a:t>
            </a:r>
          </a:p>
          <a:p>
            <a:pPr marL="285750" indent="-285750">
              <a:buFontTx/>
              <a:buChar char="-"/>
            </a:pPr>
            <a:r>
              <a:rPr lang="en-US" dirty="0"/>
              <a:t>BFS/DFS visually + high-level</a:t>
            </a:r>
          </a:p>
          <a:p>
            <a:pPr marL="285750" indent="-285750">
              <a:buFontTx/>
              <a:buChar char="-"/>
            </a:pPr>
            <a:r>
              <a:rPr lang="en-US" dirty="0"/>
              <a:t>BFS/DFS pseudocode</a:t>
            </a:r>
          </a:p>
          <a:p>
            <a:pPr marL="285750" indent="-285750">
              <a:buFontTx/>
              <a:buChar char="-"/>
            </a:pPr>
            <a:r>
              <a:rPr lang="en-US" dirty="0"/>
              <a:t>modifying BFS/DFS to solve s-t path problem</a:t>
            </a:r>
          </a:p>
        </p:txBody>
      </p:sp>
    </p:spTree>
    <p:extLst>
      <p:ext uri="{BB962C8B-B14F-4D97-AF65-F5344CB8AC3E}">
        <p14:creationId xmlns:p14="http://schemas.microsoft.com/office/powerpoint/2010/main" val="51628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3D5D-BF18-6D42-B327-175ABDAA5500}"/>
              </a:ext>
            </a:extLst>
          </p:cNvPr>
          <p:cNvSpPr>
            <a:spLocks noGrp="1"/>
          </p:cNvSpPr>
          <p:nvPr>
            <p:ph type="title"/>
          </p:nvPr>
        </p:nvSpPr>
        <p:spPr/>
        <p:txBody>
          <a:bodyPr/>
          <a:lstStyle/>
          <a:p>
            <a:r>
              <a:rPr lang="en-US" dirty="0"/>
              <a:t>Roadmap for today</a:t>
            </a:r>
          </a:p>
        </p:txBody>
      </p:sp>
      <p:sp>
        <p:nvSpPr>
          <p:cNvPr id="3" name="Content Placeholder 2">
            <a:extLst>
              <a:ext uri="{FF2B5EF4-FFF2-40B4-BE49-F238E27FC236}">
                <a16:creationId xmlns:a16="http://schemas.microsoft.com/office/drawing/2014/main" id="{DC65CEC7-6B41-E448-9F34-A52692869AC7}"/>
              </a:ext>
            </a:extLst>
          </p:cNvPr>
          <p:cNvSpPr>
            <a:spLocks noGrp="1"/>
          </p:cNvSpPr>
          <p:nvPr>
            <p:ph idx="1"/>
          </p:nvPr>
        </p:nvSpPr>
        <p:spPr/>
        <p:txBody>
          <a:bodyPr/>
          <a:lstStyle/>
          <a:p>
            <a:pPr>
              <a:buFont typeface="Wingdings" pitchFamily="2" charset="2"/>
              <a:buChar char="§"/>
            </a:pPr>
            <a:r>
              <a:rPr lang="en-US" dirty="0"/>
              <a:t> review Wednesday intro to graphs key points</a:t>
            </a:r>
          </a:p>
          <a:p>
            <a:pPr>
              <a:buFont typeface="Wingdings" pitchFamily="2" charset="2"/>
              <a:buChar char="§"/>
            </a:pPr>
            <a:r>
              <a:rPr lang="en-US" dirty="0"/>
              <a:t>graph problems </a:t>
            </a:r>
          </a:p>
          <a:p>
            <a:pPr>
              <a:buFont typeface="Wingdings" pitchFamily="2" charset="2"/>
              <a:buChar char="§"/>
            </a:pPr>
            <a:r>
              <a:rPr lang="en-US" dirty="0"/>
              <a:t>s-t path problem</a:t>
            </a:r>
          </a:p>
          <a:p>
            <a:pPr>
              <a:buFont typeface="Wingdings" pitchFamily="2" charset="2"/>
              <a:buChar char="§"/>
            </a:pPr>
            <a:r>
              <a:rPr lang="en-US" dirty="0"/>
              <a:t> detour: BFS/DFS </a:t>
            </a:r>
          </a:p>
          <a:p>
            <a:pPr lvl="1">
              <a:buFont typeface="Wingdings" pitchFamily="2" charset="2"/>
              <a:buChar char="§"/>
            </a:pPr>
            <a:r>
              <a:rPr lang="en-US" dirty="0"/>
              <a:t>visually</a:t>
            </a:r>
          </a:p>
          <a:p>
            <a:pPr lvl="1">
              <a:buFont typeface="Wingdings" pitchFamily="2" charset="2"/>
              <a:buChar char="§"/>
            </a:pPr>
            <a:r>
              <a:rPr lang="en-US" dirty="0"/>
              <a:t>pseudocode</a:t>
            </a:r>
          </a:p>
          <a:p>
            <a:pPr lvl="1">
              <a:buFont typeface="Wingdings" pitchFamily="2" charset="2"/>
              <a:buChar char="§"/>
            </a:pPr>
            <a:r>
              <a:rPr lang="en-US" dirty="0"/>
              <a:t>modifications to solve problems (circling back to s-t path)</a:t>
            </a:r>
          </a:p>
          <a:p>
            <a:pPr>
              <a:buFont typeface="Wingdings" pitchFamily="2" charset="2"/>
              <a:buChar char="§"/>
            </a:pPr>
            <a:r>
              <a:rPr lang="en-US" b="1" u="sng" dirty="0"/>
              <a:t>shortest path problem (for unweighted graphs)</a:t>
            </a:r>
          </a:p>
        </p:txBody>
      </p:sp>
    </p:spTree>
    <p:extLst>
      <p:ext uri="{BB962C8B-B14F-4D97-AF65-F5344CB8AC3E}">
        <p14:creationId xmlns:p14="http://schemas.microsoft.com/office/powerpoint/2010/main" val="2278830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B199-15A9-444F-B937-3903B374707E}"/>
              </a:ext>
            </a:extLst>
          </p:cNvPr>
          <p:cNvSpPr>
            <a:spLocks noGrp="1"/>
          </p:cNvSpPr>
          <p:nvPr>
            <p:ph type="title"/>
          </p:nvPr>
        </p:nvSpPr>
        <p:spPr/>
        <p:txBody>
          <a:bodyPr>
            <a:normAutofit fontScale="90000"/>
          </a:bodyPr>
          <a:lstStyle/>
          <a:p>
            <a:r>
              <a:rPr lang="en-US" dirty="0"/>
              <a:t>Shortest Path problem (unweighted graph)</a:t>
            </a:r>
          </a:p>
        </p:txBody>
      </p:sp>
      <p:sp>
        <p:nvSpPr>
          <p:cNvPr id="3" name="Content Placeholder 2">
            <a:extLst>
              <a:ext uri="{FF2B5EF4-FFF2-40B4-BE49-F238E27FC236}">
                <a16:creationId xmlns:a16="http://schemas.microsoft.com/office/drawing/2014/main" id="{9FF3D397-A068-9045-B17A-1CF00286CA16}"/>
              </a:ext>
            </a:extLst>
          </p:cNvPr>
          <p:cNvSpPr>
            <a:spLocks noGrp="1"/>
          </p:cNvSpPr>
          <p:nvPr>
            <p:ph idx="1"/>
          </p:nvPr>
        </p:nvSpPr>
        <p:spPr>
          <a:xfrm>
            <a:off x="575240" y="1463857"/>
            <a:ext cx="6866951" cy="4845504"/>
          </a:xfrm>
        </p:spPr>
        <p:txBody>
          <a:bodyPr/>
          <a:lstStyle/>
          <a:p>
            <a:pPr>
              <a:buFont typeface="Wingdings" pitchFamily="2" charset="2"/>
              <a:buChar char="§"/>
            </a:pPr>
            <a:r>
              <a:rPr lang="en-US" dirty="0"/>
              <a:t> For the graph on the right, find </a:t>
            </a:r>
            <a:r>
              <a:rPr lang="en-US" b="1" u="sng" dirty="0"/>
              <a:t>the shortest path (the path that has the fewest number of edges) </a:t>
            </a:r>
            <a:r>
              <a:rPr lang="en-US" dirty="0"/>
              <a:t>between the 0 node and the 5 node.  Describe the path by describing each edge (i.e. (0, 1) edge).</a:t>
            </a:r>
          </a:p>
          <a:p>
            <a:pPr>
              <a:buFont typeface="Wingdings" pitchFamily="2" charset="2"/>
              <a:buChar char="§"/>
            </a:pPr>
            <a:r>
              <a:rPr lang="en-US" dirty="0"/>
              <a:t> What’s the answer? How did we get that as humans? How do we want to do it comprehensively defined in an algorithm?</a:t>
            </a:r>
          </a:p>
        </p:txBody>
      </p:sp>
      <p:grpSp>
        <p:nvGrpSpPr>
          <p:cNvPr id="4" name="Group 3">
            <a:extLst>
              <a:ext uri="{FF2B5EF4-FFF2-40B4-BE49-F238E27FC236}">
                <a16:creationId xmlns:a16="http://schemas.microsoft.com/office/drawing/2014/main" id="{61C629CB-56EF-8940-8987-7F5411076358}"/>
              </a:ext>
            </a:extLst>
          </p:cNvPr>
          <p:cNvGrpSpPr/>
          <p:nvPr/>
        </p:nvGrpSpPr>
        <p:grpSpPr>
          <a:xfrm>
            <a:off x="7531210" y="1463857"/>
            <a:ext cx="5262712" cy="4050382"/>
            <a:chOff x="3561846" y="2590886"/>
            <a:chExt cx="3204447" cy="1755506"/>
          </a:xfrm>
        </p:grpSpPr>
        <p:sp>
          <p:nvSpPr>
            <p:cNvPr id="5" name="Google Shape;751;p43">
              <a:extLst>
                <a:ext uri="{FF2B5EF4-FFF2-40B4-BE49-F238E27FC236}">
                  <a16:creationId xmlns:a16="http://schemas.microsoft.com/office/drawing/2014/main" id="{D2AEC804-0759-9240-85B1-1AB55A347A51}"/>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6278B1EC-6A93-1649-B566-69429C2F0363}"/>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3A55A4C0-0D54-434F-99D9-10E6FB5E55A5}"/>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B1B5C885-97C6-F64D-8EA6-9A360B99F2E1}"/>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7FDC8095-F759-8B49-875D-C0F9C36BE5EE}"/>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3F1B3610-A631-6A47-9D6E-A87191757073}"/>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5B25EF39-C82F-C24A-932D-A53586818D33}"/>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1EF1EA07-F0A6-8C47-AA0A-8EA01BC6A5A2}"/>
                </a:ext>
              </a:extLst>
            </p:cNvPr>
            <p:cNvCxnSpPr>
              <a:stCxn id="5" idx="2"/>
              <a:endCxn id="6"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CED500AC-CE7B-024D-8167-9CE670CCCFAB}"/>
                </a:ext>
              </a:extLst>
            </p:cNvPr>
            <p:cNvCxnSpPr>
              <a:stCxn id="5" idx="3"/>
              <a:endCxn id="8"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1A9A34A5-5D47-1645-827B-DBD07FE9CF53}"/>
                </a:ext>
              </a:extLst>
            </p:cNvPr>
            <p:cNvCxnSpPr>
              <a:stCxn id="10" idx="2"/>
              <a:endCxn id="11"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FF414E88-5DAE-314E-BC84-94FCCEE05ACB}"/>
                </a:ext>
              </a:extLst>
            </p:cNvPr>
            <p:cNvCxnSpPr>
              <a:stCxn id="10" idx="2"/>
              <a:endCxn id="9"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C25D36B2-CE46-4E48-A804-C9380A317AF0}"/>
                </a:ext>
              </a:extLst>
            </p:cNvPr>
            <p:cNvCxnSpPr>
              <a:stCxn id="8" idx="2"/>
              <a:endCxn id="9"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77C12D5C-B45D-B640-AC55-16BF9F864986}"/>
                </a:ext>
              </a:extLst>
            </p:cNvPr>
            <p:cNvCxnSpPr>
              <a:stCxn id="6" idx="3"/>
              <a:endCxn id="9"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D7272DC7-AD06-4E44-A265-44B124470EBC}"/>
                </a:ext>
              </a:extLst>
            </p:cNvPr>
            <p:cNvCxnSpPr>
              <a:stCxn id="9" idx="2"/>
              <a:endCxn id="12"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2EA48888-F846-0942-8E37-D0BF8A8CA4CD}"/>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A905E647-869C-E640-AE4B-84A424BC2675}"/>
                </a:ext>
              </a:extLst>
            </p:cNvPr>
            <p:cNvCxnSpPr>
              <a:stCxn id="21" idx="3"/>
              <a:endCxn id="5"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6FD54492-925C-2742-857B-D2BAD4D94D98}"/>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2F36C391-D643-8748-9AAC-E102FE4FAE0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cxnSp>
        <p:nvCxnSpPr>
          <p:cNvPr id="49" name="Google Shape;766;p43">
            <a:extLst>
              <a:ext uri="{FF2B5EF4-FFF2-40B4-BE49-F238E27FC236}">
                <a16:creationId xmlns:a16="http://schemas.microsoft.com/office/drawing/2014/main" id="{78F177E0-4D88-3543-966E-BB6FEB8389F8}"/>
              </a:ext>
            </a:extLst>
          </p:cNvPr>
          <p:cNvCxnSpPr>
            <a:cxnSpLocks/>
          </p:cNvCxnSpPr>
          <p:nvPr/>
        </p:nvCxnSpPr>
        <p:spPr>
          <a:xfrm>
            <a:off x="8052481" y="3673505"/>
            <a:ext cx="1887948" cy="1566494"/>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09477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3770-65EE-4B38-8535-969E2122F752}"/>
              </a:ext>
            </a:extLst>
          </p:cNvPr>
          <p:cNvSpPr>
            <a:spLocks noGrp="1"/>
          </p:cNvSpPr>
          <p:nvPr>
            <p:ph type="title"/>
          </p:nvPr>
        </p:nvSpPr>
        <p:spPr/>
        <p:txBody>
          <a:bodyPr/>
          <a:lstStyle/>
          <a:p>
            <a:r>
              <a:rPr lang="en-US" dirty="0"/>
              <a:t>Inter-data Relationships</a:t>
            </a:r>
          </a:p>
        </p:txBody>
      </p:sp>
      <p:sp>
        <p:nvSpPr>
          <p:cNvPr id="3" name="Content Placeholder 2">
            <a:extLst>
              <a:ext uri="{FF2B5EF4-FFF2-40B4-BE49-F238E27FC236}">
                <a16:creationId xmlns:a16="http://schemas.microsoft.com/office/drawing/2014/main" id="{5C637630-55FE-403C-8854-D8149EA76A97}"/>
              </a:ext>
            </a:extLst>
          </p:cNvPr>
          <p:cNvSpPr>
            <a:spLocks noGrp="1"/>
          </p:cNvSpPr>
          <p:nvPr>
            <p:ph idx="1"/>
          </p:nvPr>
        </p:nvSpPr>
        <p:spPr>
          <a:xfrm>
            <a:off x="575240" y="1463857"/>
            <a:ext cx="3346903" cy="4845504"/>
          </a:xfrm>
        </p:spPr>
        <p:txBody>
          <a:bodyPr/>
          <a:lstStyle/>
          <a:p>
            <a:r>
              <a:rPr lang="en-US" b="1" dirty="0">
                <a:solidFill>
                  <a:srgbClr val="4C3282"/>
                </a:solidFill>
              </a:rPr>
              <a:t>Arrays</a:t>
            </a:r>
          </a:p>
          <a:p>
            <a:r>
              <a:rPr lang="en-US" dirty="0"/>
              <a:t>Categorically associated</a:t>
            </a:r>
          </a:p>
          <a:p>
            <a:r>
              <a:rPr lang="en-US" dirty="0"/>
              <a:t>Sometimes ordered</a:t>
            </a:r>
          </a:p>
          <a:p>
            <a:r>
              <a:rPr lang="en-US" dirty="0"/>
              <a:t>Typically independent</a:t>
            </a:r>
          </a:p>
          <a:p>
            <a:r>
              <a:rPr lang="en-US" dirty="0"/>
              <a:t>Elements only store pure data, no connection info</a:t>
            </a:r>
          </a:p>
        </p:txBody>
      </p:sp>
      <p:sp>
        <p:nvSpPr>
          <p:cNvPr id="4" name="Footer Placeholder 3">
            <a:extLst>
              <a:ext uri="{FF2B5EF4-FFF2-40B4-BE49-F238E27FC236}">
                <a16:creationId xmlns:a16="http://schemas.microsoft.com/office/drawing/2014/main" id="{72C76B0D-643B-40FC-A869-3B2CD5D7A83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B29FA44-96D0-42ED-8C55-08B1E357E9CF}"/>
              </a:ext>
            </a:extLst>
          </p:cNvPr>
          <p:cNvSpPr>
            <a:spLocks noGrp="1"/>
          </p:cNvSpPr>
          <p:nvPr>
            <p:ph type="sldNum" sz="quarter" idx="12"/>
          </p:nvPr>
        </p:nvSpPr>
        <p:spPr/>
        <p:txBody>
          <a:bodyPr/>
          <a:lstStyle/>
          <a:p>
            <a:fld id="{659665DE-58FC-41F4-AC58-2C90A5E00527}" type="slidenum">
              <a:rPr lang="en-US" smtClean="0"/>
              <a:t>4</a:t>
            </a:fld>
            <a:endParaRPr lang="en-US"/>
          </a:p>
        </p:txBody>
      </p:sp>
      <p:grpSp>
        <p:nvGrpSpPr>
          <p:cNvPr id="38" name="Group 37">
            <a:extLst>
              <a:ext uri="{FF2B5EF4-FFF2-40B4-BE49-F238E27FC236}">
                <a16:creationId xmlns:a16="http://schemas.microsoft.com/office/drawing/2014/main" id="{56C8ED85-E1E3-471C-8DD7-870290CB78D3}"/>
              </a:ext>
            </a:extLst>
          </p:cNvPr>
          <p:cNvGrpSpPr/>
          <p:nvPr/>
        </p:nvGrpSpPr>
        <p:grpSpPr>
          <a:xfrm>
            <a:off x="5525527" y="4429668"/>
            <a:ext cx="1596583" cy="1931764"/>
            <a:chOff x="3579479" y="-1728907"/>
            <a:chExt cx="1596583" cy="1931764"/>
          </a:xfrm>
        </p:grpSpPr>
        <p:sp>
          <p:nvSpPr>
            <p:cNvPr id="6" name="Rectangle 5">
              <a:extLst>
                <a:ext uri="{FF2B5EF4-FFF2-40B4-BE49-F238E27FC236}">
                  <a16:creationId xmlns:a16="http://schemas.microsoft.com/office/drawing/2014/main" id="{1FA8B574-4411-4BB7-84DC-E13C3BFB450F}"/>
                </a:ext>
              </a:extLst>
            </p:cNvPr>
            <p:cNvSpPr/>
            <p:nvPr/>
          </p:nvSpPr>
          <p:spPr>
            <a:xfrm>
              <a:off x="4041802" y="-1728907"/>
              <a:ext cx="737667" cy="73766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0DE0091-5A48-421E-B7B7-0CCEFE6513F5}"/>
                </a:ext>
              </a:extLst>
            </p:cNvPr>
            <p:cNvCxnSpPr/>
            <p:nvPr/>
          </p:nvCxnSpPr>
          <p:spPr>
            <a:xfrm>
              <a:off x="4041802" y="-1244813"/>
              <a:ext cx="73766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FE4504-BDB3-4024-B579-F70D6C600FB3}"/>
                </a:ext>
              </a:extLst>
            </p:cNvPr>
            <p:cNvCxnSpPr>
              <a:cxnSpLocks/>
              <a:endCxn id="6" idx="2"/>
            </p:cNvCxnSpPr>
            <p:nvPr/>
          </p:nvCxnSpPr>
          <p:spPr>
            <a:xfrm>
              <a:off x="4410636" y="-1244813"/>
              <a:ext cx="0" cy="253573"/>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BBF6AAA-EFF9-4B87-AC64-B6F8354CE793}"/>
                </a:ext>
              </a:extLst>
            </p:cNvPr>
            <p:cNvSpPr txBox="1"/>
            <p:nvPr/>
          </p:nvSpPr>
          <p:spPr>
            <a:xfrm>
              <a:off x="4244564" y="-1663842"/>
              <a:ext cx="332142" cy="369332"/>
            </a:xfrm>
            <a:prstGeom prst="rect">
              <a:avLst/>
            </a:prstGeom>
            <a:noFill/>
          </p:spPr>
          <p:txBody>
            <a:bodyPr wrap="none" rtlCol="0">
              <a:spAutoFit/>
            </a:bodyPr>
            <a:lstStyle/>
            <a:p>
              <a:r>
                <a:rPr lang="en-US" dirty="0"/>
                <a:t>A</a:t>
              </a:r>
            </a:p>
          </p:txBody>
        </p:sp>
        <p:cxnSp>
          <p:nvCxnSpPr>
            <p:cNvPr id="14" name="Straight Arrow Connector 13">
              <a:extLst>
                <a:ext uri="{FF2B5EF4-FFF2-40B4-BE49-F238E27FC236}">
                  <a16:creationId xmlns:a16="http://schemas.microsoft.com/office/drawing/2014/main" id="{44A3D437-82A2-4263-9EB4-CC1A6F2F19BA}"/>
                </a:ext>
              </a:extLst>
            </p:cNvPr>
            <p:cNvCxnSpPr/>
            <p:nvPr/>
          </p:nvCxnSpPr>
          <p:spPr>
            <a:xfrm flipH="1">
              <a:off x="4014043" y="-1108596"/>
              <a:ext cx="230521" cy="53404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57812A-4C09-4C26-B6CF-824CF918D5C9}"/>
                </a:ext>
              </a:extLst>
            </p:cNvPr>
            <p:cNvCxnSpPr>
              <a:cxnSpLocks/>
            </p:cNvCxnSpPr>
            <p:nvPr/>
          </p:nvCxnSpPr>
          <p:spPr>
            <a:xfrm>
              <a:off x="4576706" y="-1108597"/>
              <a:ext cx="230521" cy="53404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6BAFDD0-FB4F-48AC-8B42-42B1788B248D}"/>
                </a:ext>
              </a:extLst>
            </p:cNvPr>
            <p:cNvSpPr/>
            <p:nvPr/>
          </p:nvSpPr>
          <p:spPr>
            <a:xfrm>
              <a:off x="3579479" y="-534810"/>
              <a:ext cx="737667" cy="73766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04B0A92-A80D-4FC2-9718-9FC5B1C505EB}"/>
                </a:ext>
              </a:extLst>
            </p:cNvPr>
            <p:cNvCxnSpPr/>
            <p:nvPr/>
          </p:nvCxnSpPr>
          <p:spPr>
            <a:xfrm>
              <a:off x="3579479" y="-50716"/>
              <a:ext cx="73766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FC85F6-C48C-4F63-9837-29D08E6BE578}"/>
                </a:ext>
              </a:extLst>
            </p:cNvPr>
            <p:cNvCxnSpPr>
              <a:cxnSpLocks/>
              <a:endCxn id="18" idx="2"/>
            </p:cNvCxnSpPr>
            <p:nvPr/>
          </p:nvCxnSpPr>
          <p:spPr>
            <a:xfrm>
              <a:off x="3948313" y="-50716"/>
              <a:ext cx="0" cy="253573"/>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3AEFCFE-E7D1-40E0-8982-FDC0DE8EE3C4}"/>
                </a:ext>
              </a:extLst>
            </p:cNvPr>
            <p:cNvSpPr txBox="1"/>
            <p:nvPr/>
          </p:nvSpPr>
          <p:spPr>
            <a:xfrm>
              <a:off x="3782241" y="-469745"/>
              <a:ext cx="312906" cy="369332"/>
            </a:xfrm>
            <a:prstGeom prst="rect">
              <a:avLst/>
            </a:prstGeom>
            <a:noFill/>
          </p:spPr>
          <p:txBody>
            <a:bodyPr wrap="none" rtlCol="0">
              <a:spAutoFit/>
            </a:bodyPr>
            <a:lstStyle/>
            <a:p>
              <a:r>
                <a:rPr lang="en-US" dirty="0"/>
                <a:t>B</a:t>
              </a:r>
            </a:p>
          </p:txBody>
        </p:sp>
        <p:sp>
          <p:nvSpPr>
            <p:cNvPr id="24" name="Rectangle 23">
              <a:extLst>
                <a:ext uri="{FF2B5EF4-FFF2-40B4-BE49-F238E27FC236}">
                  <a16:creationId xmlns:a16="http://schemas.microsoft.com/office/drawing/2014/main" id="{201B273D-9F47-46EF-AFA6-17DB07BB319A}"/>
                </a:ext>
              </a:extLst>
            </p:cNvPr>
            <p:cNvSpPr/>
            <p:nvPr/>
          </p:nvSpPr>
          <p:spPr>
            <a:xfrm>
              <a:off x="4438395" y="-534810"/>
              <a:ext cx="737667" cy="73766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72871E7-0074-4022-8A51-7E52E341A775}"/>
                </a:ext>
              </a:extLst>
            </p:cNvPr>
            <p:cNvCxnSpPr/>
            <p:nvPr/>
          </p:nvCxnSpPr>
          <p:spPr>
            <a:xfrm>
              <a:off x="4438395" y="-50716"/>
              <a:ext cx="73766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7895F6-7929-4F78-B200-ACD5316EA3B6}"/>
                </a:ext>
              </a:extLst>
            </p:cNvPr>
            <p:cNvCxnSpPr>
              <a:cxnSpLocks/>
              <a:endCxn id="24" idx="2"/>
            </p:cNvCxnSpPr>
            <p:nvPr/>
          </p:nvCxnSpPr>
          <p:spPr>
            <a:xfrm>
              <a:off x="4807229" y="-50716"/>
              <a:ext cx="0" cy="253573"/>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5C45556-F4C5-4F06-B8B5-FC54FDCA9262}"/>
                </a:ext>
              </a:extLst>
            </p:cNvPr>
            <p:cNvSpPr txBox="1"/>
            <p:nvPr/>
          </p:nvSpPr>
          <p:spPr>
            <a:xfrm>
              <a:off x="4641157" y="-469745"/>
              <a:ext cx="332142" cy="369332"/>
            </a:xfrm>
            <a:prstGeom prst="rect">
              <a:avLst/>
            </a:prstGeom>
            <a:noFill/>
          </p:spPr>
          <p:txBody>
            <a:bodyPr wrap="none" rtlCol="0">
              <a:spAutoFit/>
            </a:bodyPr>
            <a:lstStyle/>
            <a:p>
              <a:r>
                <a:rPr lang="en-US" dirty="0"/>
                <a:t>C</a:t>
              </a:r>
            </a:p>
          </p:txBody>
        </p:sp>
        <p:cxnSp>
          <p:nvCxnSpPr>
            <p:cNvPr id="31" name="Straight Connector 30">
              <a:extLst>
                <a:ext uri="{FF2B5EF4-FFF2-40B4-BE49-F238E27FC236}">
                  <a16:creationId xmlns:a16="http://schemas.microsoft.com/office/drawing/2014/main" id="{E55C45D8-D2BD-45EF-9B25-8A991547E05C}"/>
                </a:ext>
              </a:extLst>
            </p:cNvPr>
            <p:cNvCxnSpPr>
              <a:cxnSpLocks/>
            </p:cNvCxnSpPr>
            <p:nvPr/>
          </p:nvCxnSpPr>
          <p:spPr>
            <a:xfrm flipV="1">
              <a:off x="3603335" y="-15928"/>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2288A3-179C-431C-9C4D-13641660D83E}"/>
                </a:ext>
              </a:extLst>
            </p:cNvPr>
            <p:cNvCxnSpPr>
              <a:cxnSpLocks/>
            </p:cNvCxnSpPr>
            <p:nvPr/>
          </p:nvCxnSpPr>
          <p:spPr>
            <a:xfrm flipV="1">
              <a:off x="3968742" y="-20993"/>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AE531D-2254-4EDD-B93F-32B9DEFF2DCF}"/>
                </a:ext>
              </a:extLst>
            </p:cNvPr>
            <p:cNvCxnSpPr>
              <a:cxnSpLocks/>
            </p:cNvCxnSpPr>
            <p:nvPr/>
          </p:nvCxnSpPr>
          <p:spPr>
            <a:xfrm flipV="1">
              <a:off x="4462251" y="-32538"/>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9A41473-DB06-4C2B-81CE-C3B39C77AE0B}"/>
                </a:ext>
              </a:extLst>
            </p:cNvPr>
            <p:cNvCxnSpPr>
              <a:cxnSpLocks/>
            </p:cNvCxnSpPr>
            <p:nvPr/>
          </p:nvCxnSpPr>
          <p:spPr>
            <a:xfrm flipV="1">
              <a:off x="4831085" y="-20993"/>
              <a:ext cx="321122" cy="2028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40" name="Content Placeholder 2">
            <a:extLst>
              <a:ext uri="{FF2B5EF4-FFF2-40B4-BE49-F238E27FC236}">
                <a16:creationId xmlns:a16="http://schemas.microsoft.com/office/drawing/2014/main" id="{1FE88D2D-C34B-48E1-BD61-2F4EF9CF0EB3}"/>
              </a:ext>
            </a:extLst>
          </p:cNvPr>
          <p:cNvSpPr txBox="1">
            <a:spLocks/>
          </p:cNvSpPr>
          <p:nvPr/>
        </p:nvSpPr>
        <p:spPr>
          <a:xfrm>
            <a:off x="4650368" y="1463857"/>
            <a:ext cx="3346903"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Trees</a:t>
            </a:r>
          </a:p>
          <a:p>
            <a:r>
              <a:rPr lang="en-US" dirty="0"/>
              <a:t>Directional Relationships</a:t>
            </a:r>
          </a:p>
          <a:p>
            <a:r>
              <a:rPr lang="en-US" dirty="0"/>
              <a:t>Ordered for easy access</a:t>
            </a:r>
          </a:p>
          <a:p>
            <a:r>
              <a:rPr lang="en-US" dirty="0"/>
              <a:t>Limited connections</a:t>
            </a:r>
          </a:p>
          <a:p>
            <a:r>
              <a:rPr lang="en-US" dirty="0"/>
              <a:t>Elements store data and connection info</a:t>
            </a:r>
          </a:p>
        </p:txBody>
      </p:sp>
      <p:graphicFrame>
        <p:nvGraphicFramePr>
          <p:cNvPr id="41" name="Table 40">
            <a:extLst>
              <a:ext uri="{FF2B5EF4-FFF2-40B4-BE49-F238E27FC236}">
                <a16:creationId xmlns:a16="http://schemas.microsoft.com/office/drawing/2014/main" id="{79F0442A-CA9B-4D32-8C21-C0503515C8BF}"/>
              </a:ext>
            </a:extLst>
          </p:cNvPr>
          <p:cNvGraphicFramePr>
            <a:graphicFrameLocks noGrp="1"/>
          </p:cNvGraphicFramePr>
          <p:nvPr/>
        </p:nvGraphicFramePr>
        <p:xfrm>
          <a:off x="597499" y="4320068"/>
          <a:ext cx="3324645" cy="1218090"/>
        </p:xfrm>
        <a:graphic>
          <a:graphicData uri="http://schemas.openxmlformats.org/drawingml/2006/table">
            <a:tbl>
              <a:tblPr firstRow="1" bandRow="1">
                <a:tableStyleId>{5C22544A-7EE6-4342-B048-85BDC9FD1C3A}</a:tableStyleId>
              </a:tblPr>
              <a:tblGrid>
                <a:gridCol w="1108215">
                  <a:extLst>
                    <a:ext uri="{9D8B030D-6E8A-4147-A177-3AD203B41FA5}">
                      <a16:colId xmlns:a16="http://schemas.microsoft.com/office/drawing/2014/main" val="1913008282"/>
                    </a:ext>
                  </a:extLst>
                </a:gridCol>
                <a:gridCol w="1108215">
                  <a:extLst>
                    <a:ext uri="{9D8B030D-6E8A-4147-A177-3AD203B41FA5}">
                      <a16:colId xmlns:a16="http://schemas.microsoft.com/office/drawing/2014/main" val="3818439480"/>
                    </a:ext>
                  </a:extLst>
                </a:gridCol>
                <a:gridCol w="1108215">
                  <a:extLst>
                    <a:ext uri="{9D8B030D-6E8A-4147-A177-3AD203B41FA5}">
                      <a16:colId xmlns:a16="http://schemas.microsoft.com/office/drawing/2014/main" val="4060650453"/>
                    </a:ext>
                  </a:extLst>
                </a:gridCol>
              </a:tblGrid>
              <a:tr h="609045">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284337"/>
                  </a:ext>
                </a:extLst>
              </a:tr>
              <a:tr h="609045">
                <a:tc>
                  <a:txBody>
                    <a:bodyPr/>
                    <a:lstStyle/>
                    <a:p>
                      <a:pPr algn="ctr"/>
                      <a:r>
                        <a:rPr lang="en-US" dirty="0">
                          <a:solidFill>
                            <a:srgbClr val="4C3282"/>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489137"/>
                  </a:ext>
                </a:extLst>
              </a:tr>
            </a:tbl>
          </a:graphicData>
        </a:graphic>
      </p:graphicFrame>
      <p:sp>
        <p:nvSpPr>
          <p:cNvPr id="39" name="Content Placeholder 2">
            <a:extLst>
              <a:ext uri="{FF2B5EF4-FFF2-40B4-BE49-F238E27FC236}">
                <a16:creationId xmlns:a16="http://schemas.microsoft.com/office/drawing/2014/main" id="{1965D484-009D-4605-9F06-B00B7B4AC9F6}"/>
              </a:ext>
            </a:extLst>
          </p:cNvPr>
          <p:cNvSpPr txBox="1">
            <a:spLocks/>
          </p:cNvSpPr>
          <p:nvPr/>
        </p:nvSpPr>
        <p:spPr>
          <a:xfrm>
            <a:off x="8725497" y="1463857"/>
            <a:ext cx="3346903"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Graphs</a:t>
            </a:r>
          </a:p>
          <a:p>
            <a:r>
              <a:rPr lang="en-US" dirty="0"/>
              <a:t>Multiple relationship connections</a:t>
            </a:r>
          </a:p>
          <a:p>
            <a:r>
              <a:rPr lang="en-US" dirty="0"/>
              <a:t>Relationships dictate structure</a:t>
            </a:r>
          </a:p>
          <a:p>
            <a:r>
              <a:rPr lang="en-US" dirty="0"/>
              <a:t>Connection freedom!</a:t>
            </a:r>
          </a:p>
          <a:p>
            <a:r>
              <a:rPr lang="en-US" dirty="0"/>
              <a:t>Both elements and connections can store data</a:t>
            </a:r>
          </a:p>
        </p:txBody>
      </p:sp>
      <p:sp>
        <p:nvSpPr>
          <p:cNvPr id="44" name="Oval 43">
            <a:extLst>
              <a:ext uri="{FF2B5EF4-FFF2-40B4-BE49-F238E27FC236}">
                <a16:creationId xmlns:a16="http://schemas.microsoft.com/office/drawing/2014/main" id="{08E8AC2F-BDAA-41F8-820A-7C14D6E282BF}"/>
              </a:ext>
            </a:extLst>
          </p:cNvPr>
          <p:cNvSpPr/>
          <p:nvPr/>
        </p:nvSpPr>
        <p:spPr>
          <a:xfrm>
            <a:off x="8896946" y="5746912"/>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8D39DC5-B300-4F41-9D12-EFF1E51E1937}"/>
              </a:ext>
            </a:extLst>
          </p:cNvPr>
          <p:cNvSpPr/>
          <p:nvPr/>
        </p:nvSpPr>
        <p:spPr>
          <a:xfrm>
            <a:off x="10991557" y="5437820"/>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787C64-8728-4C15-8287-395624790509}"/>
              </a:ext>
            </a:extLst>
          </p:cNvPr>
          <p:cNvSpPr/>
          <p:nvPr/>
        </p:nvSpPr>
        <p:spPr>
          <a:xfrm>
            <a:off x="9867056" y="4718920"/>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EE6C4F13-9AB8-4FED-B372-C285DEFE21CF}"/>
              </a:ext>
            </a:extLst>
          </p:cNvPr>
          <p:cNvCxnSpPr>
            <a:cxnSpLocks/>
            <a:stCxn id="44" idx="0"/>
            <a:endCxn id="46" idx="2"/>
          </p:cNvCxnSpPr>
          <p:nvPr/>
        </p:nvCxnSpPr>
        <p:spPr>
          <a:xfrm flipV="1">
            <a:off x="9242003" y="5063977"/>
            <a:ext cx="625053" cy="68293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0859CB5-03F2-4D38-BD93-D609D02C1663}"/>
              </a:ext>
            </a:extLst>
          </p:cNvPr>
          <p:cNvCxnSpPr>
            <a:cxnSpLocks/>
            <a:stCxn id="46" idx="5"/>
            <a:endCxn id="45" idx="1"/>
          </p:cNvCxnSpPr>
          <p:nvPr/>
        </p:nvCxnSpPr>
        <p:spPr>
          <a:xfrm>
            <a:off x="10456104" y="5307968"/>
            <a:ext cx="636518" cy="23091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9A05A20-E0EC-43B5-B60E-5C41FF5DD6BE}"/>
              </a:ext>
            </a:extLst>
          </p:cNvPr>
          <p:cNvCxnSpPr>
            <a:cxnSpLocks/>
            <a:stCxn id="46" idx="3"/>
            <a:endCxn id="44" idx="7"/>
          </p:cNvCxnSpPr>
          <p:nvPr/>
        </p:nvCxnSpPr>
        <p:spPr>
          <a:xfrm flipH="1">
            <a:off x="9485994" y="5307968"/>
            <a:ext cx="482127" cy="54000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C8C8FD3-34C7-4A7F-A622-9E66E09B9AC7}"/>
              </a:ext>
            </a:extLst>
          </p:cNvPr>
          <p:cNvSpPr txBox="1"/>
          <p:nvPr/>
        </p:nvSpPr>
        <p:spPr>
          <a:xfrm>
            <a:off x="9075931" y="5907302"/>
            <a:ext cx="332142" cy="369332"/>
          </a:xfrm>
          <a:prstGeom prst="rect">
            <a:avLst/>
          </a:prstGeom>
          <a:noFill/>
        </p:spPr>
        <p:txBody>
          <a:bodyPr wrap="none" rtlCol="0">
            <a:spAutoFit/>
          </a:bodyPr>
          <a:lstStyle/>
          <a:p>
            <a:r>
              <a:rPr lang="en-US" dirty="0"/>
              <a:t>A</a:t>
            </a:r>
          </a:p>
        </p:txBody>
      </p:sp>
      <p:sp>
        <p:nvSpPr>
          <p:cNvPr id="55" name="TextBox 54">
            <a:extLst>
              <a:ext uri="{FF2B5EF4-FFF2-40B4-BE49-F238E27FC236}">
                <a16:creationId xmlns:a16="http://schemas.microsoft.com/office/drawing/2014/main" id="{D31DD9A7-64D8-47EB-AF0B-C83542846A9B}"/>
              </a:ext>
            </a:extLst>
          </p:cNvPr>
          <p:cNvSpPr txBox="1"/>
          <p:nvPr/>
        </p:nvSpPr>
        <p:spPr>
          <a:xfrm>
            <a:off x="10055659" y="4879310"/>
            <a:ext cx="312906" cy="369332"/>
          </a:xfrm>
          <a:prstGeom prst="rect">
            <a:avLst/>
          </a:prstGeom>
          <a:noFill/>
        </p:spPr>
        <p:txBody>
          <a:bodyPr wrap="none" rtlCol="0">
            <a:spAutoFit/>
          </a:bodyPr>
          <a:lstStyle/>
          <a:p>
            <a:r>
              <a:rPr lang="en-US" dirty="0"/>
              <a:t>B</a:t>
            </a:r>
          </a:p>
        </p:txBody>
      </p:sp>
      <p:sp>
        <p:nvSpPr>
          <p:cNvPr id="56" name="TextBox 55">
            <a:extLst>
              <a:ext uri="{FF2B5EF4-FFF2-40B4-BE49-F238E27FC236}">
                <a16:creationId xmlns:a16="http://schemas.microsoft.com/office/drawing/2014/main" id="{918DC159-BE0B-4075-AE2D-F5F877228776}"/>
              </a:ext>
            </a:extLst>
          </p:cNvPr>
          <p:cNvSpPr txBox="1"/>
          <p:nvPr/>
        </p:nvSpPr>
        <p:spPr>
          <a:xfrm>
            <a:off x="11170542" y="5598210"/>
            <a:ext cx="332142" cy="369332"/>
          </a:xfrm>
          <a:prstGeom prst="rect">
            <a:avLst/>
          </a:prstGeom>
          <a:noFill/>
        </p:spPr>
        <p:txBody>
          <a:bodyPr wrap="none" rtlCol="0">
            <a:spAutoFit/>
          </a:bodyPr>
          <a:lstStyle/>
          <a:p>
            <a:r>
              <a:rPr lang="en-US" dirty="0"/>
              <a:t>C</a:t>
            </a:r>
          </a:p>
        </p:txBody>
      </p:sp>
      <p:sp>
        <p:nvSpPr>
          <p:cNvPr id="76" name="Star: 5 Points 75">
            <a:extLst>
              <a:ext uri="{FF2B5EF4-FFF2-40B4-BE49-F238E27FC236}">
                <a16:creationId xmlns:a16="http://schemas.microsoft.com/office/drawing/2014/main" id="{14229C5B-2FFC-465F-9030-B5D611FF27E6}"/>
              </a:ext>
            </a:extLst>
          </p:cNvPr>
          <p:cNvSpPr/>
          <p:nvPr/>
        </p:nvSpPr>
        <p:spPr>
          <a:xfrm rot="1310078">
            <a:off x="8257545" y="868244"/>
            <a:ext cx="935898" cy="935898"/>
          </a:xfrm>
          <a:prstGeom prst="star5">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6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1000" fill="hold"/>
                                        <p:tgtEl>
                                          <p:spTgt spid="76"/>
                                        </p:tgtEl>
                                        <p:attrNameLst>
                                          <p:attrName>ppt_w</p:attrName>
                                        </p:attrNameLst>
                                      </p:cBhvr>
                                      <p:tavLst>
                                        <p:tav tm="0">
                                          <p:val>
                                            <p:fltVal val="0"/>
                                          </p:val>
                                        </p:tav>
                                        <p:tav tm="100000">
                                          <p:val>
                                            <p:strVal val="#ppt_w"/>
                                          </p:val>
                                        </p:tav>
                                      </p:tavLst>
                                    </p:anim>
                                    <p:anim calcmode="lin" valueType="num">
                                      <p:cBhvr>
                                        <p:cTn id="68" dur="1000" fill="hold"/>
                                        <p:tgtEl>
                                          <p:spTgt spid="76"/>
                                        </p:tgtEl>
                                        <p:attrNameLst>
                                          <p:attrName>ppt_h</p:attrName>
                                        </p:attrNameLst>
                                      </p:cBhvr>
                                      <p:tavLst>
                                        <p:tav tm="0">
                                          <p:val>
                                            <p:fltVal val="0"/>
                                          </p:val>
                                        </p:tav>
                                        <p:tav tm="100000">
                                          <p:val>
                                            <p:strVal val="#ppt_h"/>
                                          </p:val>
                                        </p:tav>
                                      </p:tavLst>
                                    </p:anim>
                                    <p:anim calcmode="lin" valueType="num">
                                      <p:cBhvr>
                                        <p:cTn id="69" dur="1000" fill="hold"/>
                                        <p:tgtEl>
                                          <p:spTgt spid="76"/>
                                        </p:tgtEl>
                                        <p:attrNameLst>
                                          <p:attrName>style.rotation</p:attrName>
                                        </p:attrNameLst>
                                      </p:cBhvr>
                                      <p:tavLst>
                                        <p:tav tm="0">
                                          <p:val>
                                            <p:fltVal val="90"/>
                                          </p:val>
                                        </p:tav>
                                        <p:tav tm="100000">
                                          <p:val>
                                            <p:fltVal val="0"/>
                                          </p:val>
                                        </p:tav>
                                      </p:tavLst>
                                    </p:anim>
                                    <p:animEffect transition="in" filter="fade">
                                      <p:cBhvr>
                                        <p:cTn id="7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0" grpId="0"/>
      <p:bldP spid="39" grpId="0"/>
      <p:bldP spid="44" grpId="0" animBg="1"/>
      <p:bldP spid="45" grpId="0" animBg="1"/>
      <p:bldP spid="46" grpId="0" animBg="1"/>
      <p:bldP spid="54" grpId="0"/>
      <p:bldP spid="55" grpId="0"/>
      <p:bldP spid="56" grpId="0"/>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20" y="116248"/>
            <a:ext cx="11187259" cy="1014667"/>
          </a:xfrm>
        </p:spPr>
        <p:txBody>
          <a:bodyPr>
            <a:normAutofit fontScale="90000"/>
          </a:bodyPr>
          <a:lstStyle/>
          <a:p>
            <a:r>
              <a:rPr lang="en-US" dirty="0"/>
              <a:t>Shortest Path problem (unweighted graph)</a:t>
            </a:r>
          </a:p>
        </p:txBody>
      </p:sp>
      <p:sp>
        <p:nvSpPr>
          <p:cNvPr id="3" name="Content Placeholder 2"/>
          <p:cNvSpPr>
            <a:spLocks noGrp="1"/>
          </p:cNvSpPr>
          <p:nvPr>
            <p:ph idx="1"/>
          </p:nvPr>
        </p:nvSpPr>
        <p:spPr>
          <a:xfrm>
            <a:off x="494412" y="1277943"/>
            <a:ext cx="11187258" cy="4845504"/>
          </a:xfrm>
        </p:spPr>
        <p:txBody>
          <a:bodyPr>
            <a:normAutofit fontScale="85000" lnSpcReduction="20000"/>
          </a:bodyPr>
          <a:lstStyle/>
          <a:p>
            <a:r>
              <a:rPr lang="en-US" dirty="0"/>
              <a:t>how do we find a shortest paths?</a:t>
            </a:r>
          </a:p>
          <a:p>
            <a:endParaRPr lang="en-US" b="1" dirty="0"/>
          </a:p>
          <a:p>
            <a:endParaRPr lang="en-US" dirty="0"/>
          </a:p>
          <a:p>
            <a:endParaRPr lang="en-US" dirty="0"/>
          </a:p>
          <a:p>
            <a:endParaRPr lang="en-US" dirty="0"/>
          </a:p>
          <a:p>
            <a:endParaRPr lang="en-US" dirty="0"/>
          </a:p>
          <a:p>
            <a:r>
              <a:rPr lang="en-US" dirty="0"/>
              <a:t>What’s the shortest path from 0 to 0? </a:t>
            </a:r>
          </a:p>
          <a:p>
            <a:pPr lvl="1"/>
            <a:r>
              <a:rPr lang="en-US" dirty="0"/>
              <a:t>Well….we’re already there.</a:t>
            </a:r>
          </a:p>
          <a:p>
            <a:r>
              <a:rPr lang="en-US" dirty="0"/>
              <a:t>What’s the shortest path from 0 to 1 or 8?</a:t>
            </a:r>
          </a:p>
          <a:p>
            <a:pPr lvl="1"/>
            <a:r>
              <a:rPr lang="en-US" dirty="0"/>
              <a:t>Just go on the edge from 0</a:t>
            </a:r>
          </a:p>
          <a:p>
            <a:r>
              <a:rPr lang="en-US" dirty="0"/>
              <a:t>From 0 to 4 or 2 or 5?</a:t>
            </a:r>
          </a:p>
          <a:p>
            <a:pPr lvl="1"/>
            <a:r>
              <a:rPr lang="en-US" dirty="0"/>
              <a:t>Can’t get there directly from 0, if we want a length 2 path, have to go through 1 or 8.</a:t>
            </a:r>
          </a:p>
          <a:p>
            <a:r>
              <a:rPr lang="en-US" dirty="0"/>
              <a:t>From 0 to 6?</a:t>
            </a:r>
          </a:p>
          <a:p>
            <a:pPr lvl="1"/>
            <a:r>
              <a:rPr lang="en-US" dirty="0"/>
              <a:t>Can’t get there directly from 0, if we want a length 3 path, have to go through 5.</a:t>
            </a:r>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40</a:t>
            </a:fld>
            <a:endParaRPr lang="en-US"/>
          </a:p>
        </p:txBody>
      </p: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grpSp>
        <p:nvGrpSpPr>
          <p:cNvPr id="50" name="Group 49">
            <a:extLst>
              <a:ext uri="{FF2B5EF4-FFF2-40B4-BE49-F238E27FC236}">
                <a16:creationId xmlns:a16="http://schemas.microsoft.com/office/drawing/2014/main" id="{EB167EBB-1FC8-2C41-8C24-2D1A079C4373}"/>
              </a:ext>
            </a:extLst>
          </p:cNvPr>
          <p:cNvGrpSpPr/>
          <p:nvPr/>
        </p:nvGrpSpPr>
        <p:grpSpPr>
          <a:xfrm>
            <a:off x="4983952" y="1529675"/>
            <a:ext cx="5262712" cy="4050382"/>
            <a:chOff x="3561846" y="2590886"/>
            <a:chExt cx="3204447" cy="1755506"/>
          </a:xfrm>
        </p:grpSpPr>
        <p:sp>
          <p:nvSpPr>
            <p:cNvPr id="51" name="Google Shape;751;p43">
              <a:extLst>
                <a:ext uri="{FF2B5EF4-FFF2-40B4-BE49-F238E27FC236}">
                  <a16:creationId xmlns:a16="http://schemas.microsoft.com/office/drawing/2014/main" id="{C45DACF0-CDAE-4E48-B7A3-38BC3F93E389}"/>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52" name="Google Shape;752;p43">
              <a:extLst>
                <a:ext uri="{FF2B5EF4-FFF2-40B4-BE49-F238E27FC236}">
                  <a16:creationId xmlns:a16="http://schemas.microsoft.com/office/drawing/2014/main" id="{91363746-3C14-7B44-BBE1-08066763CFC5}"/>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53" name="Google Shape;754;p43">
              <a:extLst>
                <a:ext uri="{FF2B5EF4-FFF2-40B4-BE49-F238E27FC236}">
                  <a16:creationId xmlns:a16="http://schemas.microsoft.com/office/drawing/2014/main" id="{8A7C7AA0-BCCF-EF4D-84E5-0BF6C83D9FD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54" name="Google Shape;755;p43">
              <a:extLst>
                <a:ext uri="{FF2B5EF4-FFF2-40B4-BE49-F238E27FC236}">
                  <a16:creationId xmlns:a16="http://schemas.microsoft.com/office/drawing/2014/main" id="{BF5546B7-4C6F-B342-A1F5-ECFD445976F4}"/>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55" name="Google Shape;756;p43">
              <a:extLst>
                <a:ext uri="{FF2B5EF4-FFF2-40B4-BE49-F238E27FC236}">
                  <a16:creationId xmlns:a16="http://schemas.microsoft.com/office/drawing/2014/main" id="{71A34711-EF47-C14F-86CB-6637CD50A6C6}"/>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56" name="Google Shape;757;p43">
              <a:extLst>
                <a:ext uri="{FF2B5EF4-FFF2-40B4-BE49-F238E27FC236}">
                  <a16:creationId xmlns:a16="http://schemas.microsoft.com/office/drawing/2014/main" id="{C494C577-70C1-374E-8527-8DA0974C800C}"/>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57" name="Google Shape;758;p43">
              <a:extLst>
                <a:ext uri="{FF2B5EF4-FFF2-40B4-BE49-F238E27FC236}">
                  <a16:creationId xmlns:a16="http://schemas.microsoft.com/office/drawing/2014/main" id="{3D4539EF-3D62-CC4F-93C8-ECA363D103CD}"/>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58" name="Google Shape;759;p43">
              <a:extLst>
                <a:ext uri="{FF2B5EF4-FFF2-40B4-BE49-F238E27FC236}">
                  <a16:creationId xmlns:a16="http://schemas.microsoft.com/office/drawing/2014/main" id="{0738D948-ED65-7049-8A4A-782C71254346}"/>
                </a:ext>
              </a:extLst>
            </p:cNvPr>
            <p:cNvCxnSpPr>
              <a:stCxn id="51" idx="2"/>
              <a:endCxn id="52"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59" name="Google Shape;760;p43">
              <a:extLst>
                <a:ext uri="{FF2B5EF4-FFF2-40B4-BE49-F238E27FC236}">
                  <a16:creationId xmlns:a16="http://schemas.microsoft.com/office/drawing/2014/main" id="{1744452D-5A2D-B345-8C07-CCCC9C780BF1}"/>
                </a:ext>
              </a:extLst>
            </p:cNvPr>
            <p:cNvCxnSpPr>
              <a:stCxn id="51" idx="3"/>
              <a:endCxn id="53"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60" name="Google Shape;762;p43">
              <a:extLst>
                <a:ext uri="{FF2B5EF4-FFF2-40B4-BE49-F238E27FC236}">
                  <a16:creationId xmlns:a16="http://schemas.microsoft.com/office/drawing/2014/main" id="{F7B313E2-1E25-574D-AE67-FC9E762C5654}"/>
                </a:ext>
              </a:extLst>
            </p:cNvPr>
            <p:cNvCxnSpPr>
              <a:stCxn id="55" idx="2"/>
              <a:endCxn id="56"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61" name="Google Shape;763;p43">
              <a:extLst>
                <a:ext uri="{FF2B5EF4-FFF2-40B4-BE49-F238E27FC236}">
                  <a16:creationId xmlns:a16="http://schemas.microsoft.com/office/drawing/2014/main" id="{FEFAFC2C-175B-1449-B9DA-AEF61A7EBCAA}"/>
                </a:ext>
              </a:extLst>
            </p:cNvPr>
            <p:cNvCxnSpPr>
              <a:stCxn id="55" idx="2"/>
              <a:endCxn id="54"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62" name="Google Shape;764;p43">
              <a:extLst>
                <a:ext uri="{FF2B5EF4-FFF2-40B4-BE49-F238E27FC236}">
                  <a16:creationId xmlns:a16="http://schemas.microsoft.com/office/drawing/2014/main" id="{652FD16F-DF30-4440-9F6F-90A1560F4E1E}"/>
                </a:ext>
              </a:extLst>
            </p:cNvPr>
            <p:cNvCxnSpPr>
              <a:stCxn id="53" idx="2"/>
              <a:endCxn id="54"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765;p43">
              <a:extLst>
                <a:ext uri="{FF2B5EF4-FFF2-40B4-BE49-F238E27FC236}">
                  <a16:creationId xmlns:a16="http://schemas.microsoft.com/office/drawing/2014/main" id="{0C6F4530-A292-364F-9350-5BA8365A2DAE}"/>
                </a:ext>
              </a:extLst>
            </p:cNvPr>
            <p:cNvCxnSpPr>
              <a:stCxn id="52" idx="3"/>
              <a:endCxn id="54"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766;p43">
              <a:extLst>
                <a:ext uri="{FF2B5EF4-FFF2-40B4-BE49-F238E27FC236}">
                  <a16:creationId xmlns:a16="http://schemas.microsoft.com/office/drawing/2014/main" id="{BCC0E11A-3417-EA42-BF1C-8E9997B996F4}"/>
                </a:ext>
              </a:extLst>
            </p:cNvPr>
            <p:cNvCxnSpPr>
              <a:stCxn id="54" idx="2"/>
              <a:endCxn id="57"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65" name="Google Shape;767;p43">
              <a:extLst>
                <a:ext uri="{FF2B5EF4-FFF2-40B4-BE49-F238E27FC236}">
                  <a16:creationId xmlns:a16="http://schemas.microsoft.com/office/drawing/2014/main" id="{DE14A849-749A-8142-89C6-ECAE3E69B172}"/>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66" name="Google Shape;768;p43">
              <a:extLst>
                <a:ext uri="{FF2B5EF4-FFF2-40B4-BE49-F238E27FC236}">
                  <a16:creationId xmlns:a16="http://schemas.microsoft.com/office/drawing/2014/main" id="{CC113CDA-6641-1744-BC43-133DA0A7748C}"/>
                </a:ext>
              </a:extLst>
            </p:cNvPr>
            <p:cNvCxnSpPr>
              <a:stCxn id="65" idx="3"/>
              <a:endCxn id="51"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67" name="Google Shape;769;p43">
              <a:extLst>
                <a:ext uri="{FF2B5EF4-FFF2-40B4-BE49-F238E27FC236}">
                  <a16:creationId xmlns:a16="http://schemas.microsoft.com/office/drawing/2014/main" id="{41481B78-6AC0-C144-ABDC-06AB2F3E10EA}"/>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68" name="Google Shape;770;p43">
              <a:extLst>
                <a:ext uri="{FF2B5EF4-FFF2-40B4-BE49-F238E27FC236}">
                  <a16:creationId xmlns:a16="http://schemas.microsoft.com/office/drawing/2014/main" id="{7F8FEFE8-AD32-3A4E-B481-28897751836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cxnSp>
        <p:nvCxnSpPr>
          <p:cNvPr id="69" name="Google Shape;766;p43">
            <a:extLst>
              <a:ext uri="{FF2B5EF4-FFF2-40B4-BE49-F238E27FC236}">
                <a16:creationId xmlns:a16="http://schemas.microsoft.com/office/drawing/2014/main" id="{C3C6129C-DDC3-C549-B425-1C39CF9D66EB}"/>
              </a:ext>
            </a:extLst>
          </p:cNvPr>
          <p:cNvCxnSpPr>
            <a:cxnSpLocks/>
          </p:cNvCxnSpPr>
          <p:nvPr/>
        </p:nvCxnSpPr>
        <p:spPr>
          <a:xfrm>
            <a:off x="5555020" y="3690525"/>
            <a:ext cx="1887948" cy="1566494"/>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32102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Shortest Path problem (unweighted graph) key idea</a:t>
            </a:r>
          </a:p>
        </p:txBody>
      </p:sp>
      <p:sp>
        <p:nvSpPr>
          <p:cNvPr id="3" name="Content Placeholder 2"/>
          <p:cNvSpPr>
            <a:spLocks noGrp="1"/>
          </p:cNvSpPr>
          <p:nvPr>
            <p:ph idx="1"/>
          </p:nvPr>
        </p:nvSpPr>
        <p:spPr>
          <a:xfrm>
            <a:off x="575240" y="1294038"/>
            <a:ext cx="11187258" cy="2184218"/>
          </a:xfrm>
        </p:spPr>
        <p:txBody>
          <a:bodyPr>
            <a:normAutofit fontScale="92500" lnSpcReduction="10000"/>
          </a:bodyPr>
          <a:lstStyle/>
          <a:p>
            <a:r>
              <a:rPr lang="en-US" dirty="0"/>
              <a:t>To find the set of vertices at distance k, just find the set of vertices at distance k-1, and see if any of them have an outgoing edge to an undiscovered vertex. Basically, if we traverse level by level and we’re checking all the nodes that show up at each level comprehensively (and only recording the earliest time they show up), when we find our target at level k, we can keep using the edge that led to it from the previous level to justify the shortest path.</a:t>
            </a:r>
          </a:p>
          <a:p>
            <a:r>
              <a:rPr lang="en-US" dirty="0"/>
              <a:t>Do we already know an algorithm that can help us traverse the graph level by level?</a:t>
            </a:r>
          </a:p>
          <a:p>
            <a:r>
              <a:rPr lang="en-US" dirty="0"/>
              <a:t>Yes! BFS! Let’s modify it to fit our needs.</a:t>
            </a:r>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41</a:t>
            </a:fld>
            <a:endParaRPr lang="en-US"/>
          </a:p>
        </p:txBody>
      </p:sp>
      <p:sp>
        <p:nvSpPr>
          <p:cNvPr id="7" name="Footer Placeholder 3">
            <a:extLst>
              <a:ext uri="{FF2B5EF4-FFF2-40B4-BE49-F238E27FC236}">
                <a16:creationId xmlns:a16="http://schemas.microsoft.com/office/drawing/2014/main" id="{8C19EF78-3500-A14F-8F68-285569BB7033}"/>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 name="TextBox 3">
            <a:extLst>
              <a:ext uri="{FF2B5EF4-FFF2-40B4-BE49-F238E27FC236}">
                <a16:creationId xmlns:a16="http://schemas.microsoft.com/office/drawing/2014/main" id="{684C2A26-A076-E946-B76C-B292C3E7DD48}"/>
              </a:ext>
            </a:extLst>
          </p:cNvPr>
          <p:cNvSpPr txBox="1"/>
          <p:nvPr/>
        </p:nvSpPr>
        <p:spPr>
          <a:xfrm>
            <a:off x="4811556" y="2909486"/>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start.distance</a:t>
            </a:r>
            <a:r>
              <a:rPr lang="en-US" sz="1400" b="1" dirty="0">
                <a:latin typeface="Courier New" panose="02070309020205020404" pitchFamily="49" charset="0"/>
                <a:cs typeface="Courier New" panose="02070309020205020404" pitchFamily="49" charset="0"/>
              </a:rPr>
              <a:t>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to.distance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
        <p:nvSpPr>
          <p:cNvPr id="8" name="TextBox 7">
            <a:extLst>
              <a:ext uri="{FF2B5EF4-FFF2-40B4-BE49-F238E27FC236}">
                <a16:creationId xmlns:a16="http://schemas.microsoft.com/office/drawing/2014/main" id="{E8584589-C150-D84A-A217-1DA3562E8458}"/>
              </a:ext>
            </a:extLst>
          </p:cNvPr>
          <p:cNvSpPr txBox="1"/>
          <p:nvPr/>
        </p:nvSpPr>
        <p:spPr>
          <a:xfrm>
            <a:off x="271613" y="3478256"/>
            <a:ext cx="4986187" cy="2031325"/>
          </a:xfrm>
          <a:prstGeom prst="rect">
            <a:avLst/>
          </a:prstGeom>
          <a:noFill/>
        </p:spPr>
        <p:txBody>
          <a:bodyPr wrap="square" rtlCol="0">
            <a:spAutoFit/>
          </a:bodyPr>
          <a:lstStyle/>
          <a:p>
            <a:r>
              <a:rPr lang="en-US" dirty="0"/>
              <a:t>Changes from traversal BFS:</a:t>
            </a:r>
          </a:p>
          <a:p>
            <a:pPr marL="285750" indent="-285750">
              <a:buFontTx/>
              <a:buChar char="-"/>
            </a:pPr>
            <a:r>
              <a:rPr lang="en-US" dirty="0"/>
              <a:t>Every node now will have an associated distance (for convenience)</a:t>
            </a:r>
          </a:p>
          <a:p>
            <a:pPr marL="285750" indent="-285750">
              <a:buFontTx/>
              <a:buChar char="-"/>
            </a:pPr>
            <a:r>
              <a:rPr lang="en-US" dirty="0"/>
              <a:t>Every node V now will have an associated predecessor edge that is the edge that connects V on the shortest path from S to V. The edges that each of the nodes store are the final result.</a:t>
            </a:r>
          </a:p>
        </p:txBody>
      </p:sp>
    </p:spTree>
    <p:extLst>
      <p:ext uri="{BB962C8B-B14F-4D97-AF65-F5344CB8AC3E}">
        <p14:creationId xmlns:p14="http://schemas.microsoft.com/office/powerpoint/2010/main" val="24482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a:xfrm>
            <a:off x="575240" y="1463857"/>
            <a:ext cx="11187258" cy="555114"/>
          </a:xfrm>
        </p:spPr>
        <p:txBody>
          <a:bodyPr>
            <a:normAutofit/>
          </a:bodyPr>
          <a:lstStyle/>
          <a:p>
            <a:r>
              <a:rPr lang="en-US" sz="2800" dirty="0"/>
              <a:t>Use BFS to find shortest paths in this graph.</a:t>
            </a:r>
          </a:p>
          <a:p>
            <a:endParaRPr lang="en-US" sz="2800" b="1" dirty="0"/>
          </a:p>
          <a:p>
            <a:endParaRPr lang="en-US" sz="2800" dirty="0"/>
          </a:p>
          <a:p>
            <a:endParaRPr lang="en-US" sz="2800" dirty="0"/>
          </a:p>
          <a:p>
            <a:endParaRPr lang="en-US" sz="2800" dirty="0"/>
          </a:p>
          <a:p>
            <a:endParaRPr lang="en-US" sz="2800" dirty="0"/>
          </a:p>
        </p:txBody>
      </p:sp>
      <p:sp>
        <p:nvSpPr>
          <p:cNvPr id="37" name="Footer Placeholder 3">
            <a:extLst>
              <a:ext uri="{FF2B5EF4-FFF2-40B4-BE49-F238E27FC236}">
                <a16:creationId xmlns:a16="http://schemas.microsoft.com/office/drawing/2014/main" id="{E6CC4938-6E2E-8B4E-A5A6-D25FC5C828AC}"/>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8" name="TextBox 37">
            <a:extLst>
              <a:ext uri="{FF2B5EF4-FFF2-40B4-BE49-F238E27FC236}">
                <a16:creationId xmlns:a16="http://schemas.microsoft.com/office/drawing/2014/main" id="{A9A32B8C-A5AD-FA40-986F-3E43707AF28E}"/>
              </a:ext>
            </a:extLst>
          </p:cNvPr>
          <p:cNvSpPr txBox="1"/>
          <p:nvPr/>
        </p:nvSpPr>
        <p:spPr>
          <a:xfrm>
            <a:off x="-429797" y="2351053"/>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start.distance</a:t>
            </a:r>
            <a:r>
              <a:rPr lang="en-US" sz="1400" b="1" dirty="0">
                <a:latin typeface="Courier New" panose="02070309020205020404" pitchFamily="49" charset="0"/>
                <a:cs typeface="Courier New" panose="02070309020205020404" pitchFamily="49" charset="0"/>
              </a:rPr>
              <a:t>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to.distance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cxnSp>
        <p:nvCxnSpPr>
          <p:cNvPr id="40" name="Google Shape;766;p43">
            <a:extLst>
              <a:ext uri="{FF2B5EF4-FFF2-40B4-BE49-F238E27FC236}">
                <a16:creationId xmlns:a16="http://schemas.microsoft.com/office/drawing/2014/main" id="{4CE6BEFF-1EDB-B748-9B88-D0D541DCFBE9}"/>
              </a:ext>
            </a:extLst>
          </p:cNvPr>
          <p:cNvCxnSpPr>
            <a:cxnSpLocks/>
          </p:cNvCxnSpPr>
          <p:nvPr/>
        </p:nvCxnSpPr>
        <p:spPr>
          <a:xfrm>
            <a:off x="8183104" y="3707252"/>
            <a:ext cx="1887948" cy="1566494"/>
          </a:xfrm>
          <a:prstGeom prst="straightConnector1">
            <a:avLst/>
          </a:prstGeom>
          <a:noFill/>
          <a:ln w="19050" cap="flat" cmpd="sng">
            <a:solidFill>
              <a:schemeClr val="dk2"/>
            </a:solidFill>
            <a:prstDash val="solid"/>
            <a:round/>
            <a:headEnd type="none" w="med" len="med"/>
            <a:tailEnd type="none" w="med" len="med"/>
          </a:ln>
        </p:spPr>
      </p:cxnSp>
      <p:grpSp>
        <p:nvGrpSpPr>
          <p:cNvPr id="41" name="Group 40">
            <a:extLst>
              <a:ext uri="{FF2B5EF4-FFF2-40B4-BE49-F238E27FC236}">
                <a16:creationId xmlns:a16="http://schemas.microsoft.com/office/drawing/2014/main" id="{57B0174E-D61C-C14D-914C-6F3C9BC7F8EB}"/>
              </a:ext>
            </a:extLst>
          </p:cNvPr>
          <p:cNvGrpSpPr/>
          <p:nvPr/>
        </p:nvGrpSpPr>
        <p:grpSpPr>
          <a:xfrm>
            <a:off x="7531210" y="1463857"/>
            <a:ext cx="5262712" cy="4050382"/>
            <a:chOff x="3561846" y="2590886"/>
            <a:chExt cx="3204447" cy="1755506"/>
          </a:xfrm>
        </p:grpSpPr>
        <p:sp>
          <p:nvSpPr>
            <p:cNvPr id="42" name="Google Shape;751;p43">
              <a:extLst>
                <a:ext uri="{FF2B5EF4-FFF2-40B4-BE49-F238E27FC236}">
                  <a16:creationId xmlns:a16="http://schemas.microsoft.com/office/drawing/2014/main" id="{641771C0-83F0-0540-9E33-10E7A1DD9376}"/>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43" name="Google Shape;752;p43">
              <a:extLst>
                <a:ext uri="{FF2B5EF4-FFF2-40B4-BE49-F238E27FC236}">
                  <a16:creationId xmlns:a16="http://schemas.microsoft.com/office/drawing/2014/main" id="{73CFC0EB-B058-3444-A73D-5E781723FD6A}"/>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44" name="Google Shape;754;p43">
              <a:extLst>
                <a:ext uri="{FF2B5EF4-FFF2-40B4-BE49-F238E27FC236}">
                  <a16:creationId xmlns:a16="http://schemas.microsoft.com/office/drawing/2014/main" id="{77C1DB2A-0A7D-DD41-94A5-7DABEB92C374}"/>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45" name="Google Shape;755;p43">
              <a:extLst>
                <a:ext uri="{FF2B5EF4-FFF2-40B4-BE49-F238E27FC236}">
                  <a16:creationId xmlns:a16="http://schemas.microsoft.com/office/drawing/2014/main" id="{31D59BCA-F5AC-8E4F-99CC-22B303596FD5}"/>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46" name="Google Shape;756;p43">
              <a:extLst>
                <a:ext uri="{FF2B5EF4-FFF2-40B4-BE49-F238E27FC236}">
                  <a16:creationId xmlns:a16="http://schemas.microsoft.com/office/drawing/2014/main" id="{F4348D3F-5C72-5C4D-92DA-BF13BEB5EE5F}"/>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47" name="Google Shape;757;p43">
              <a:extLst>
                <a:ext uri="{FF2B5EF4-FFF2-40B4-BE49-F238E27FC236}">
                  <a16:creationId xmlns:a16="http://schemas.microsoft.com/office/drawing/2014/main" id="{9588D5C9-C90A-6246-A2C4-968F6A117355}"/>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48" name="Google Shape;758;p43">
              <a:extLst>
                <a:ext uri="{FF2B5EF4-FFF2-40B4-BE49-F238E27FC236}">
                  <a16:creationId xmlns:a16="http://schemas.microsoft.com/office/drawing/2014/main" id="{B03EDE93-2C85-C44D-8A4A-1F600BB4D15A}"/>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49" name="Google Shape;759;p43">
              <a:extLst>
                <a:ext uri="{FF2B5EF4-FFF2-40B4-BE49-F238E27FC236}">
                  <a16:creationId xmlns:a16="http://schemas.microsoft.com/office/drawing/2014/main" id="{0AF71559-2678-DE44-8F2A-512D01B6BA27}"/>
                </a:ext>
              </a:extLst>
            </p:cNvPr>
            <p:cNvCxnSpPr>
              <a:stCxn id="42" idx="2"/>
              <a:endCxn id="43"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50" name="Google Shape;760;p43">
              <a:extLst>
                <a:ext uri="{FF2B5EF4-FFF2-40B4-BE49-F238E27FC236}">
                  <a16:creationId xmlns:a16="http://schemas.microsoft.com/office/drawing/2014/main" id="{DFD5DD5C-8FC1-E943-9556-004F7E9052B8}"/>
                </a:ext>
              </a:extLst>
            </p:cNvPr>
            <p:cNvCxnSpPr>
              <a:stCxn id="42" idx="3"/>
              <a:endCxn id="44"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51" name="Google Shape;762;p43">
              <a:extLst>
                <a:ext uri="{FF2B5EF4-FFF2-40B4-BE49-F238E27FC236}">
                  <a16:creationId xmlns:a16="http://schemas.microsoft.com/office/drawing/2014/main" id="{F06F6380-6E24-B74D-899F-66991774C2B4}"/>
                </a:ext>
              </a:extLst>
            </p:cNvPr>
            <p:cNvCxnSpPr>
              <a:stCxn id="46" idx="2"/>
              <a:endCxn id="47"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52" name="Google Shape;763;p43">
              <a:extLst>
                <a:ext uri="{FF2B5EF4-FFF2-40B4-BE49-F238E27FC236}">
                  <a16:creationId xmlns:a16="http://schemas.microsoft.com/office/drawing/2014/main" id="{F04FCAAA-F5A5-724C-89C5-87BF11084C49}"/>
                </a:ext>
              </a:extLst>
            </p:cNvPr>
            <p:cNvCxnSpPr>
              <a:stCxn id="46" idx="2"/>
              <a:endCxn id="45"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53" name="Google Shape;764;p43">
              <a:extLst>
                <a:ext uri="{FF2B5EF4-FFF2-40B4-BE49-F238E27FC236}">
                  <a16:creationId xmlns:a16="http://schemas.microsoft.com/office/drawing/2014/main" id="{F12E1D13-D546-E941-A5ED-82768C4292C1}"/>
                </a:ext>
              </a:extLst>
            </p:cNvPr>
            <p:cNvCxnSpPr>
              <a:stCxn id="44" idx="2"/>
              <a:endCxn id="45"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54" name="Google Shape;765;p43">
              <a:extLst>
                <a:ext uri="{FF2B5EF4-FFF2-40B4-BE49-F238E27FC236}">
                  <a16:creationId xmlns:a16="http://schemas.microsoft.com/office/drawing/2014/main" id="{F941CC79-364D-2F4F-91BB-EEAD2D91ABA0}"/>
                </a:ext>
              </a:extLst>
            </p:cNvPr>
            <p:cNvCxnSpPr>
              <a:stCxn id="43" idx="3"/>
              <a:endCxn id="45"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55" name="Google Shape;766;p43">
              <a:extLst>
                <a:ext uri="{FF2B5EF4-FFF2-40B4-BE49-F238E27FC236}">
                  <a16:creationId xmlns:a16="http://schemas.microsoft.com/office/drawing/2014/main" id="{3C90F8B4-8D16-DC40-ACED-023FBD758B5C}"/>
                </a:ext>
              </a:extLst>
            </p:cNvPr>
            <p:cNvCxnSpPr>
              <a:stCxn id="45" idx="2"/>
              <a:endCxn id="48"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56" name="Google Shape;767;p43">
              <a:extLst>
                <a:ext uri="{FF2B5EF4-FFF2-40B4-BE49-F238E27FC236}">
                  <a16:creationId xmlns:a16="http://schemas.microsoft.com/office/drawing/2014/main" id="{25599BDE-35E0-F74A-B910-8B6010A3C936}"/>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57" name="Google Shape;768;p43">
              <a:extLst>
                <a:ext uri="{FF2B5EF4-FFF2-40B4-BE49-F238E27FC236}">
                  <a16:creationId xmlns:a16="http://schemas.microsoft.com/office/drawing/2014/main" id="{35F5F4DB-8794-7244-A250-36A7C6232D2B}"/>
                </a:ext>
              </a:extLst>
            </p:cNvPr>
            <p:cNvCxnSpPr>
              <a:stCxn id="56" idx="3"/>
              <a:endCxn id="42"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58" name="Google Shape;769;p43">
              <a:extLst>
                <a:ext uri="{FF2B5EF4-FFF2-40B4-BE49-F238E27FC236}">
                  <a16:creationId xmlns:a16="http://schemas.microsoft.com/office/drawing/2014/main" id="{195D4DB2-3078-864C-A37A-9257BC77F0A6}"/>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59" name="Google Shape;770;p43">
              <a:extLst>
                <a:ext uri="{FF2B5EF4-FFF2-40B4-BE49-F238E27FC236}">
                  <a16:creationId xmlns:a16="http://schemas.microsoft.com/office/drawing/2014/main" id="{6CC99E8B-1AEE-FC48-9339-1E94A7A04B06}"/>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84631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5" name="Slide Number Placeholder 4"/>
          <p:cNvSpPr>
            <a:spLocks noGrp="1"/>
          </p:cNvSpPr>
          <p:nvPr>
            <p:ph type="sldNum" sz="quarter" idx="12"/>
          </p:nvPr>
        </p:nvSpPr>
        <p:spPr/>
        <p:txBody>
          <a:bodyPr/>
          <a:lstStyle/>
          <a:p>
            <a:fld id="{659665DE-58FC-41F4-AC58-2C90A5E00527}" type="slidenum">
              <a:rPr lang="en-US" smtClean="0"/>
              <a:t>43</a:t>
            </a:fld>
            <a:endParaRPr lang="en-US"/>
          </a:p>
        </p:txBody>
      </p:sp>
      <p:sp>
        <p:nvSpPr>
          <p:cNvPr id="38" name="Footer Placeholder 3">
            <a:extLst>
              <a:ext uri="{FF2B5EF4-FFF2-40B4-BE49-F238E27FC236}">
                <a16:creationId xmlns:a16="http://schemas.microsoft.com/office/drawing/2014/main" id="{F0BAC9ED-ED57-1D49-A105-23A258C8E3A5}"/>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0" name="Content Placeholder 2">
            <a:extLst>
              <a:ext uri="{FF2B5EF4-FFF2-40B4-BE49-F238E27FC236}">
                <a16:creationId xmlns:a16="http://schemas.microsoft.com/office/drawing/2014/main" id="{F1A533C4-FB35-4B92-8341-9C55A6F26B00}"/>
              </a:ext>
            </a:extLst>
          </p:cNvPr>
          <p:cNvSpPr>
            <a:spLocks noGrp="1"/>
          </p:cNvSpPr>
          <p:nvPr>
            <p:ph idx="1"/>
          </p:nvPr>
        </p:nvSpPr>
        <p:spPr>
          <a:xfrm>
            <a:off x="575240" y="1463857"/>
            <a:ext cx="11187258" cy="555114"/>
          </a:xfrm>
        </p:spPr>
        <p:txBody>
          <a:bodyPr>
            <a:normAutofit/>
          </a:bodyPr>
          <a:lstStyle/>
          <a:p>
            <a:r>
              <a:rPr lang="en-US" sz="2800" dirty="0"/>
              <a:t>Use BFS to find shortest paths in this graph.</a:t>
            </a:r>
          </a:p>
          <a:p>
            <a:endParaRPr lang="en-US" sz="2800" b="1" dirty="0"/>
          </a:p>
          <a:p>
            <a:endParaRPr lang="en-US" sz="2800" dirty="0"/>
          </a:p>
          <a:p>
            <a:endParaRPr lang="en-US" sz="2800" dirty="0"/>
          </a:p>
          <a:p>
            <a:endParaRPr lang="en-US" sz="2800" dirty="0"/>
          </a:p>
          <a:p>
            <a:endParaRPr lang="en-US" sz="2800" dirty="0"/>
          </a:p>
        </p:txBody>
      </p:sp>
      <p:cxnSp>
        <p:nvCxnSpPr>
          <p:cNvPr id="37" name="Google Shape;766;p43">
            <a:extLst>
              <a:ext uri="{FF2B5EF4-FFF2-40B4-BE49-F238E27FC236}">
                <a16:creationId xmlns:a16="http://schemas.microsoft.com/office/drawing/2014/main" id="{A3AA5E66-F39C-A940-ABBE-A63F520450A5}"/>
              </a:ext>
            </a:extLst>
          </p:cNvPr>
          <p:cNvCxnSpPr>
            <a:cxnSpLocks/>
          </p:cNvCxnSpPr>
          <p:nvPr/>
        </p:nvCxnSpPr>
        <p:spPr>
          <a:xfrm>
            <a:off x="8183104" y="3707252"/>
            <a:ext cx="1887948" cy="1566494"/>
          </a:xfrm>
          <a:prstGeom prst="straightConnector1">
            <a:avLst/>
          </a:prstGeom>
          <a:noFill/>
          <a:ln w="63500" cap="flat" cmpd="sng">
            <a:solidFill>
              <a:srgbClr val="FF0000"/>
            </a:solidFill>
            <a:prstDash val="solid"/>
            <a:round/>
            <a:headEnd type="none" w="med" len="med"/>
            <a:tailEnd type="none" w="med" len="med"/>
          </a:ln>
        </p:spPr>
      </p:cxnSp>
      <p:grpSp>
        <p:nvGrpSpPr>
          <p:cNvPr id="41" name="Group 40">
            <a:extLst>
              <a:ext uri="{FF2B5EF4-FFF2-40B4-BE49-F238E27FC236}">
                <a16:creationId xmlns:a16="http://schemas.microsoft.com/office/drawing/2014/main" id="{13391C8C-AB94-8944-9D8A-9A3482F77632}"/>
              </a:ext>
            </a:extLst>
          </p:cNvPr>
          <p:cNvGrpSpPr/>
          <p:nvPr/>
        </p:nvGrpSpPr>
        <p:grpSpPr>
          <a:xfrm>
            <a:off x="7531210" y="1463857"/>
            <a:ext cx="5262712" cy="4050382"/>
            <a:chOff x="3561846" y="2590886"/>
            <a:chExt cx="3204447" cy="1755506"/>
          </a:xfrm>
        </p:grpSpPr>
        <p:sp>
          <p:nvSpPr>
            <p:cNvPr id="42" name="Google Shape;751;p43">
              <a:extLst>
                <a:ext uri="{FF2B5EF4-FFF2-40B4-BE49-F238E27FC236}">
                  <a16:creationId xmlns:a16="http://schemas.microsoft.com/office/drawing/2014/main" id="{401760D8-DF51-4649-8A72-877C29B3CC5B}"/>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43" name="Google Shape;752;p43">
              <a:extLst>
                <a:ext uri="{FF2B5EF4-FFF2-40B4-BE49-F238E27FC236}">
                  <a16:creationId xmlns:a16="http://schemas.microsoft.com/office/drawing/2014/main" id="{4224B46A-9D7E-CA4F-B4A5-4F4C9622CF68}"/>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44" name="Google Shape;754;p43">
              <a:extLst>
                <a:ext uri="{FF2B5EF4-FFF2-40B4-BE49-F238E27FC236}">
                  <a16:creationId xmlns:a16="http://schemas.microsoft.com/office/drawing/2014/main" id="{60CCE374-8041-4644-8700-4332D5B6FB2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45" name="Google Shape;755;p43">
              <a:extLst>
                <a:ext uri="{FF2B5EF4-FFF2-40B4-BE49-F238E27FC236}">
                  <a16:creationId xmlns:a16="http://schemas.microsoft.com/office/drawing/2014/main" id="{3084C29C-889F-C140-B69A-BBDB6EB6A529}"/>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46" name="Google Shape;756;p43">
              <a:extLst>
                <a:ext uri="{FF2B5EF4-FFF2-40B4-BE49-F238E27FC236}">
                  <a16:creationId xmlns:a16="http://schemas.microsoft.com/office/drawing/2014/main" id="{5974C64A-72BE-0546-A4CB-0FF6920AB5A0}"/>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47" name="Google Shape;757;p43">
              <a:extLst>
                <a:ext uri="{FF2B5EF4-FFF2-40B4-BE49-F238E27FC236}">
                  <a16:creationId xmlns:a16="http://schemas.microsoft.com/office/drawing/2014/main" id="{DA910E91-905F-174A-B1CB-3FE64AFB71DC}"/>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48" name="Google Shape;758;p43">
              <a:extLst>
                <a:ext uri="{FF2B5EF4-FFF2-40B4-BE49-F238E27FC236}">
                  <a16:creationId xmlns:a16="http://schemas.microsoft.com/office/drawing/2014/main" id="{642F02C8-11EA-4F47-9F44-145598EC208E}"/>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49" name="Google Shape;759;p43">
              <a:extLst>
                <a:ext uri="{FF2B5EF4-FFF2-40B4-BE49-F238E27FC236}">
                  <a16:creationId xmlns:a16="http://schemas.microsoft.com/office/drawing/2014/main" id="{1BC59456-293C-8240-B8D5-99E59C028378}"/>
                </a:ext>
              </a:extLst>
            </p:cNvPr>
            <p:cNvCxnSpPr>
              <a:stCxn id="42" idx="2"/>
              <a:endCxn id="43" idx="0"/>
            </p:cNvCxnSpPr>
            <p:nvPr/>
          </p:nvCxnSpPr>
          <p:spPr>
            <a:xfrm>
              <a:off x="4375281" y="3015464"/>
              <a:ext cx="237448" cy="406672"/>
            </a:xfrm>
            <a:prstGeom prst="straightConnector1">
              <a:avLst/>
            </a:prstGeom>
            <a:noFill/>
            <a:ln w="63500" cap="flat" cmpd="sng">
              <a:solidFill>
                <a:srgbClr val="FF0000"/>
              </a:solidFill>
              <a:prstDash val="solid"/>
              <a:round/>
              <a:headEnd type="none" w="med" len="med"/>
              <a:tailEnd type="none" w="med" len="med"/>
            </a:ln>
          </p:spPr>
        </p:cxnSp>
        <p:cxnSp>
          <p:nvCxnSpPr>
            <p:cNvPr id="50" name="Google Shape;760;p43">
              <a:extLst>
                <a:ext uri="{FF2B5EF4-FFF2-40B4-BE49-F238E27FC236}">
                  <a16:creationId xmlns:a16="http://schemas.microsoft.com/office/drawing/2014/main" id="{86FE66DC-088F-474E-8F77-DFA5FF8F2771}"/>
                </a:ext>
              </a:extLst>
            </p:cNvPr>
            <p:cNvCxnSpPr>
              <a:stCxn id="42" idx="3"/>
              <a:endCxn id="44" idx="1"/>
            </p:cNvCxnSpPr>
            <p:nvPr/>
          </p:nvCxnSpPr>
          <p:spPr>
            <a:xfrm flipV="1">
              <a:off x="4533981" y="2717336"/>
              <a:ext cx="218789" cy="171678"/>
            </a:xfrm>
            <a:prstGeom prst="straightConnector1">
              <a:avLst/>
            </a:prstGeom>
            <a:noFill/>
            <a:ln w="63500" cap="flat" cmpd="sng">
              <a:solidFill>
                <a:srgbClr val="FF0000"/>
              </a:solidFill>
              <a:prstDash val="solid"/>
              <a:round/>
              <a:headEnd type="none" w="med" len="med"/>
              <a:tailEnd type="none" w="med" len="med"/>
            </a:ln>
          </p:spPr>
        </p:cxnSp>
        <p:cxnSp>
          <p:nvCxnSpPr>
            <p:cNvPr id="51" name="Google Shape;762;p43">
              <a:extLst>
                <a:ext uri="{FF2B5EF4-FFF2-40B4-BE49-F238E27FC236}">
                  <a16:creationId xmlns:a16="http://schemas.microsoft.com/office/drawing/2014/main" id="{067FE246-8F74-F64B-96FA-31263E43E04D}"/>
                </a:ext>
              </a:extLst>
            </p:cNvPr>
            <p:cNvCxnSpPr>
              <a:stCxn id="46" idx="2"/>
              <a:endCxn id="47" idx="0"/>
            </p:cNvCxnSpPr>
            <p:nvPr/>
          </p:nvCxnSpPr>
          <p:spPr>
            <a:xfrm flipH="1">
              <a:off x="5830892" y="3464864"/>
              <a:ext cx="22281" cy="183974"/>
            </a:xfrm>
            <a:prstGeom prst="straightConnector1">
              <a:avLst/>
            </a:prstGeom>
            <a:noFill/>
            <a:ln w="63500" cap="flat" cmpd="sng">
              <a:solidFill>
                <a:srgbClr val="FF0000"/>
              </a:solidFill>
              <a:prstDash val="solid"/>
              <a:round/>
              <a:headEnd type="none" w="med" len="med"/>
              <a:tailEnd type="none" w="med" len="med"/>
            </a:ln>
          </p:spPr>
        </p:cxnSp>
        <p:cxnSp>
          <p:nvCxnSpPr>
            <p:cNvPr id="52" name="Google Shape;763;p43">
              <a:extLst>
                <a:ext uri="{FF2B5EF4-FFF2-40B4-BE49-F238E27FC236}">
                  <a16:creationId xmlns:a16="http://schemas.microsoft.com/office/drawing/2014/main" id="{EC92DFA1-4E8B-A641-822D-6A1FCDFDE444}"/>
                </a:ext>
              </a:extLst>
            </p:cNvPr>
            <p:cNvCxnSpPr>
              <a:stCxn id="46" idx="2"/>
              <a:endCxn id="45" idx="3"/>
            </p:cNvCxnSpPr>
            <p:nvPr/>
          </p:nvCxnSpPr>
          <p:spPr>
            <a:xfrm flipH="1" flipV="1">
              <a:off x="5267047" y="3322636"/>
              <a:ext cx="586125" cy="142228"/>
            </a:xfrm>
            <a:prstGeom prst="straightConnector1">
              <a:avLst/>
            </a:prstGeom>
            <a:noFill/>
            <a:ln w="63500" cap="flat" cmpd="sng">
              <a:solidFill>
                <a:srgbClr val="FF0000"/>
              </a:solidFill>
              <a:prstDash val="solid"/>
              <a:round/>
              <a:headEnd type="none" w="med" len="med"/>
              <a:tailEnd type="none" w="med" len="med"/>
            </a:ln>
          </p:spPr>
        </p:cxnSp>
        <p:cxnSp>
          <p:nvCxnSpPr>
            <p:cNvPr id="53" name="Google Shape;764;p43">
              <a:extLst>
                <a:ext uri="{FF2B5EF4-FFF2-40B4-BE49-F238E27FC236}">
                  <a16:creationId xmlns:a16="http://schemas.microsoft.com/office/drawing/2014/main" id="{F38271C2-1F8A-1D43-944A-F09237516007}"/>
                </a:ext>
              </a:extLst>
            </p:cNvPr>
            <p:cNvCxnSpPr>
              <a:stCxn id="44" idx="2"/>
              <a:endCxn id="45"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54" name="Google Shape;765;p43">
              <a:extLst>
                <a:ext uri="{FF2B5EF4-FFF2-40B4-BE49-F238E27FC236}">
                  <a16:creationId xmlns:a16="http://schemas.microsoft.com/office/drawing/2014/main" id="{371554FB-AE78-E942-AF39-743E1E2DF4FF}"/>
                </a:ext>
              </a:extLst>
            </p:cNvPr>
            <p:cNvCxnSpPr>
              <a:stCxn id="43" idx="3"/>
              <a:endCxn id="45"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55" name="Google Shape;766;p43">
              <a:extLst>
                <a:ext uri="{FF2B5EF4-FFF2-40B4-BE49-F238E27FC236}">
                  <a16:creationId xmlns:a16="http://schemas.microsoft.com/office/drawing/2014/main" id="{AD431AB6-8E0F-C943-92C6-A4F00938E018}"/>
                </a:ext>
              </a:extLst>
            </p:cNvPr>
            <p:cNvCxnSpPr>
              <a:stCxn id="45" idx="2"/>
              <a:endCxn id="48" idx="0"/>
            </p:cNvCxnSpPr>
            <p:nvPr/>
          </p:nvCxnSpPr>
          <p:spPr>
            <a:xfrm>
              <a:off x="5108348" y="3449086"/>
              <a:ext cx="98872" cy="644406"/>
            </a:xfrm>
            <a:prstGeom prst="straightConnector1">
              <a:avLst/>
            </a:prstGeom>
            <a:noFill/>
            <a:ln w="63500" cap="flat" cmpd="sng">
              <a:solidFill>
                <a:srgbClr val="FF0000"/>
              </a:solidFill>
              <a:prstDash val="solid"/>
              <a:round/>
              <a:headEnd type="none" w="med" len="med"/>
              <a:tailEnd type="none" w="med" len="med"/>
            </a:ln>
          </p:spPr>
        </p:cxnSp>
        <p:sp>
          <p:nvSpPr>
            <p:cNvPr id="56" name="Google Shape;767;p43">
              <a:extLst>
                <a:ext uri="{FF2B5EF4-FFF2-40B4-BE49-F238E27FC236}">
                  <a16:creationId xmlns:a16="http://schemas.microsoft.com/office/drawing/2014/main" id="{6D8FE241-036E-0A4C-B196-8A63E7DCF9A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57" name="Google Shape;768;p43">
              <a:extLst>
                <a:ext uri="{FF2B5EF4-FFF2-40B4-BE49-F238E27FC236}">
                  <a16:creationId xmlns:a16="http://schemas.microsoft.com/office/drawing/2014/main" id="{E45ADBF7-25C4-A244-A66A-DFB43DE13FB2}"/>
                </a:ext>
              </a:extLst>
            </p:cNvPr>
            <p:cNvCxnSpPr>
              <a:stCxn id="56" idx="3"/>
              <a:endCxn id="42" idx="1"/>
            </p:cNvCxnSpPr>
            <p:nvPr/>
          </p:nvCxnSpPr>
          <p:spPr>
            <a:xfrm flipV="1">
              <a:off x="4139536" y="2889014"/>
              <a:ext cx="77045" cy="520195"/>
            </a:xfrm>
            <a:prstGeom prst="straightConnector1">
              <a:avLst/>
            </a:prstGeom>
            <a:noFill/>
            <a:ln w="63500" cap="flat" cmpd="sng">
              <a:solidFill>
                <a:srgbClr val="FF0000"/>
              </a:solidFill>
              <a:prstDash val="solid"/>
              <a:round/>
              <a:headEnd type="none" w="med" len="med"/>
              <a:tailEnd type="none" w="med" len="med"/>
            </a:ln>
          </p:spPr>
        </p:cxnSp>
        <p:sp>
          <p:nvSpPr>
            <p:cNvPr id="58" name="Google Shape;769;p43">
              <a:extLst>
                <a:ext uri="{FF2B5EF4-FFF2-40B4-BE49-F238E27FC236}">
                  <a16:creationId xmlns:a16="http://schemas.microsoft.com/office/drawing/2014/main" id="{D8A28F61-E039-B647-8E97-77A352AFEBBF}"/>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59" name="Google Shape;770;p43">
              <a:extLst>
                <a:ext uri="{FF2B5EF4-FFF2-40B4-BE49-F238E27FC236}">
                  <a16:creationId xmlns:a16="http://schemas.microsoft.com/office/drawing/2014/main" id="{C73FE854-03D8-3340-A490-2EA095EC9BFE}"/>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DE2DAC11-B185-8342-8F72-0585E0E73063}"/>
              </a:ext>
            </a:extLst>
          </p:cNvPr>
          <p:cNvSpPr txBox="1"/>
          <p:nvPr/>
        </p:nvSpPr>
        <p:spPr>
          <a:xfrm>
            <a:off x="-429797" y="2351053"/>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start.distance</a:t>
            </a:r>
            <a:r>
              <a:rPr lang="en-US" sz="1400" b="1" dirty="0">
                <a:latin typeface="Courier New" panose="02070309020205020404" pitchFamily="49" charset="0"/>
                <a:cs typeface="Courier New" panose="02070309020205020404" pitchFamily="49" charset="0"/>
              </a:rPr>
              <a:t>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to.distance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
        <p:nvSpPr>
          <p:cNvPr id="3" name="TextBox 2">
            <a:extLst>
              <a:ext uri="{FF2B5EF4-FFF2-40B4-BE49-F238E27FC236}">
                <a16:creationId xmlns:a16="http://schemas.microsoft.com/office/drawing/2014/main" id="{9F37B44A-3DC6-854E-83B4-D51C5D511B6E}"/>
              </a:ext>
            </a:extLst>
          </p:cNvPr>
          <p:cNvSpPr txBox="1"/>
          <p:nvPr/>
        </p:nvSpPr>
        <p:spPr>
          <a:xfrm>
            <a:off x="4942088" y="4792877"/>
            <a:ext cx="6576245" cy="2031325"/>
          </a:xfrm>
          <a:prstGeom prst="rect">
            <a:avLst/>
          </a:prstGeom>
          <a:noFill/>
        </p:spPr>
        <p:txBody>
          <a:bodyPr wrap="square" rtlCol="0">
            <a:spAutoFit/>
          </a:bodyPr>
          <a:lstStyle/>
          <a:p>
            <a:r>
              <a:rPr lang="en-US" dirty="0"/>
              <a:t>If trying to recall the best path from 0 to 5:</a:t>
            </a:r>
          </a:p>
          <a:p>
            <a:r>
              <a:rPr lang="en-US" dirty="0"/>
              <a:t>5’s predecessor edge is (8, 5)</a:t>
            </a:r>
          </a:p>
          <a:p>
            <a:r>
              <a:rPr lang="en-US" dirty="0"/>
              <a:t>8’s predecessor edge is (0, 8)</a:t>
            </a:r>
          </a:p>
          <a:p>
            <a:r>
              <a:rPr lang="en-US" dirty="0"/>
              <a:t>0 was the start vertex</a:t>
            </a:r>
          </a:p>
          <a:p>
            <a:endParaRPr lang="en-US" dirty="0"/>
          </a:p>
          <a:p>
            <a:r>
              <a:rPr lang="en-US" dirty="0"/>
              <a:t>Note: this BFS modification produces these edges, but there’s extra work to figure out a specific path from a start / target</a:t>
            </a:r>
          </a:p>
        </p:txBody>
      </p:sp>
    </p:spTree>
    <p:extLst>
      <p:ext uri="{BB962C8B-B14F-4D97-AF65-F5344CB8AC3E}">
        <p14:creationId xmlns:p14="http://schemas.microsoft.com/office/powerpoint/2010/main" val="4147682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target vertex?</a:t>
            </a:r>
          </a:p>
        </p:txBody>
      </p:sp>
      <p:sp>
        <p:nvSpPr>
          <p:cNvPr id="5" name="Slide Number Placeholder 4"/>
          <p:cNvSpPr>
            <a:spLocks noGrp="1"/>
          </p:cNvSpPr>
          <p:nvPr>
            <p:ph type="sldNum" sz="quarter" idx="12"/>
          </p:nvPr>
        </p:nvSpPr>
        <p:spPr/>
        <p:txBody>
          <a:bodyPr/>
          <a:lstStyle/>
          <a:p>
            <a:fld id="{659665DE-58FC-41F4-AC58-2C90A5E00527}" type="slidenum">
              <a:rPr lang="en-US" smtClean="0"/>
              <a:t>44</a:t>
            </a:fld>
            <a:endParaRPr lang="en-US"/>
          </a:p>
        </p:txBody>
      </p:sp>
      <p:sp>
        <p:nvSpPr>
          <p:cNvPr id="6" name="Rectangle 5"/>
          <p:cNvSpPr/>
          <p:nvPr/>
        </p:nvSpPr>
        <p:spPr>
          <a:xfrm>
            <a:off x="479989" y="1704975"/>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a:p>
            <a:r>
              <a:rPr lang="en-US" sz="2200" b="1" dirty="0">
                <a:solidFill>
                  <a:schemeClr val="bg1"/>
                </a:solidFill>
              </a:rPr>
              <a:t>Given: </a:t>
            </a:r>
            <a:r>
              <a:rPr lang="en-US" sz="2200" dirty="0">
                <a:solidFill>
                  <a:schemeClr val="bg1"/>
                </a:solidFill>
              </a:rPr>
              <a:t>a directed graph G and vertices </a:t>
            </a:r>
            <a:r>
              <a:rPr lang="en-US" sz="2200" dirty="0" err="1">
                <a:solidFill>
                  <a:schemeClr val="bg1"/>
                </a:solidFill>
              </a:rPr>
              <a:t>s,t</a:t>
            </a:r>
            <a:r>
              <a:rPr lang="en-US" sz="2200" dirty="0">
                <a:solidFill>
                  <a:schemeClr val="bg1"/>
                </a:solidFill>
              </a:rPr>
              <a:t> </a:t>
            </a:r>
          </a:p>
          <a:p>
            <a:r>
              <a:rPr lang="en-US" sz="2200" b="1" dirty="0">
                <a:solidFill>
                  <a:schemeClr val="bg1"/>
                </a:solidFill>
              </a:rPr>
              <a:t>Find:</a:t>
            </a:r>
            <a:r>
              <a:rPr lang="en-US" sz="2200" dirty="0">
                <a:solidFill>
                  <a:schemeClr val="bg1"/>
                </a:solidFill>
              </a:rPr>
              <a:t> the shortest path from s to t. </a:t>
            </a:r>
          </a:p>
        </p:txBody>
      </p:sp>
      <p:sp>
        <p:nvSpPr>
          <p:cNvPr id="7" name="Rectangle 6"/>
          <p:cNvSpPr/>
          <p:nvPr/>
        </p:nvSpPr>
        <p:spPr>
          <a:xfrm>
            <a:off x="479989" y="1704975"/>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Shortest Path Problem</a:t>
            </a:r>
            <a:endParaRPr lang="en-US" sz="2200" dirty="0"/>
          </a:p>
        </p:txBody>
      </p:sp>
      <p:sp>
        <p:nvSpPr>
          <p:cNvPr id="8" name="TextBox 7"/>
          <p:cNvSpPr txBox="1"/>
          <p:nvPr/>
        </p:nvSpPr>
        <p:spPr>
          <a:xfrm>
            <a:off x="479989" y="3343275"/>
            <a:ext cx="11026211" cy="2954655"/>
          </a:xfrm>
          <a:prstGeom prst="rect">
            <a:avLst/>
          </a:prstGeom>
          <a:noFill/>
        </p:spPr>
        <p:txBody>
          <a:bodyPr wrap="square" rtlCol="0">
            <a:spAutoFit/>
          </a:bodyPr>
          <a:lstStyle/>
          <a:p>
            <a:r>
              <a:rPr lang="en-US" sz="2400" dirty="0"/>
              <a:t>BFS didn’t mention a target vertex…</a:t>
            </a:r>
          </a:p>
          <a:p>
            <a:r>
              <a:rPr lang="en-US" sz="2400" dirty="0"/>
              <a:t>It actually finds the distance from s to </a:t>
            </a:r>
            <a:r>
              <a:rPr lang="en-US" sz="2400" b="1" dirty="0"/>
              <a:t>every</a:t>
            </a:r>
            <a:r>
              <a:rPr lang="en-US" sz="2400" dirty="0"/>
              <a:t> other vertex. The resulting edges are called </a:t>
            </a:r>
            <a:r>
              <a:rPr lang="en-US" sz="2400" b="1" u="sng" dirty="0"/>
              <a:t>the shortest path tree</a:t>
            </a:r>
            <a:r>
              <a:rPr lang="en-US" sz="2400" dirty="0"/>
              <a:t>.</a:t>
            </a:r>
          </a:p>
          <a:p>
            <a:endParaRPr lang="en-US" dirty="0"/>
          </a:p>
          <a:p>
            <a:endParaRPr lang="en-US" sz="2400" dirty="0"/>
          </a:p>
          <a:p>
            <a:r>
              <a:rPr lang="en-US" sz="2400" dirty="0"/>
              <a:t>All our shortest path algorithms have this property. </a:t>
            </a:r>
          </a:p>
          <a:p>
            <a:r>
              <a:rPr lang="en-US" sz="2400" dirty="0"/>
              <a:t>If you only care about one target, you can sometimes stop early (in </a:t>
            </a:r>
            <a:r>
              <a:rPr lang="en-US" sz="2400" dirty="0" err="1">
                <a:latin typeface="Courier New" panose="02070309020205020404" pitchFamily="49" charset="0"/>
                <a:cs typeface="Courier New" panose="02070309020205020404" pitchFamily="49" charset="0"/>
              </a:rPr>
              <a:t>bfsShortestPaths</a:t>
            </a:r>
            <a:r>
              <a:rPr lang="en-US" sz="2400" dirty="0"/>
              <a:t>, when the target pops off the queue)</a:t>
            </a:r>
          </a:p>
        </p:txBody>
      </p:sp>
      <p:sp>
        <p:nvSpPr>
          <p:cNvPr id="9" name="Footer Placeholder 3">
            <a:extLst>
              <a:ext uri="{FF2B5EF4-FFF2-40B4-BE49-F238E27FC236}">
                <a16:creationId xmlns:a16="http://schemas.microsoft.com/office/drawing/2014/main" id="{8638D4BC-8597-DB4C-A259-214D36960C6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565831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3770-CE63-5346-9906-AB387FE34129}"/>
              </a:ext>
            </a:extLst>
          </p:cNvPr>
          <p:cNvSpPr>
            <a:spLocks noGrp="1"/>
          </p:cNvSpPr>
          <p:nvPr>
            <p:ph idx="1"/>
          </p:nvPr>
        </p:nvSpPr>
        <p:spPr>
          <a:xfrm>
            <a:off x="505593" y="85232"/>
            <a:ext cx="8966342" cy="4845504"/>
          </a:xfrm>
        </p:spPr>
        <p:txBody>
          <a:bodyPr>
            <a:noAutofit/>
          </a:bodyPr>
          <a:lstStyle/>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Map&lt;V, E&gt; </a:t>
            </a:r>
            <a:r>
              <a:rPr lang="en-US" sz="1400" dirty="0" err="1">
                <a:latin typeface="Courier New" panose="02070309020205020404" pitchFamily="49" charset="0"/>
                <a:cs typeface="Courier New" panose="02070309020205020404" pitchFamily="49" charset="0"/>
              </a:rPr>
              <a:t>bfsFindShortestPathsEdges</a:t>
            </a:r>
            <a:r>
              <a:rPr lang="en-US" sz="1400" dirty="0">
                <a:latin typeface="Courier New" panose="02070309020205020404" pitchFamily="49" charset="0"/>
                <a:cs typeface="Courier New" panose="02070309020205020404" pitchFamily="49" charset="0"/>
              </a:rPr>
              <a:t>(G graph, V start) {</a:t>
            </a:r>
          </a:p>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     // stores the edge `E` that connects `V` in the shortest path from s to V</a:t>
            </a:r>
          </a:p>
          <a:p>
            <a:pPr>
              <a:spcBef>
                <a:spcPts val="0"/>
              </a:spcBef>
              <a:spcAft>
                <a:spcPts val="0"/>
              </a:spcAft>
            </a:pPr>
            <a:r>
              <a:rPr lang="en-US" sz="1400" b="1" dirty="0">
                <a:latin typeface="Courier New" panose="02070309020205020404" pitchFamily="49" charset="0"/>
                <a:cs typeface="Courier New" panose="02070309020205020404" pitchFamily="49" charset="0"/>
              </a:rPr>
              <a:t>    Map&lt;V, E&gt; </a:t>
            </a:r>
            <a:r>
              <a:rPr lang="en-US" sz="1400" b="1" dirty="0" err="1">
                <a:latin typeface="Courier New" panose="02070309020205020404" pitchFamily="49" charset="0"/>
                <a:cs typeface="Courier New" panose="02070309020205020404" pitchFamily="49" charset="0"/>
              </a:rPr>
              <a:t>edgeToV</a:t>
            </a:r>
            <a:r>
              <a:rPr lang="en-US" sz="1400" b="1"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 stores the shortest path length from `start` to `V`</a:t>
            </a:r>
          </a:p>
          <a:p>
            <a:pPr>
              <a:spcBef>
                <a:spcPts val="0"/>
              </a:spcBef>
              <a:spcAft>
                <a:spcPts val="0"/>
              </a:spcAft>
            </a:pPr>
            <a:r>
              <a:rPr lang="en-US" sz="1400" b="1" dirty="0">
                <a:latin typeface="Courier New" panose="02070309020205020404" pitchFamily="49" charset="0"/>
                <a:cs typeface="Courier New" panose="02070309020205020404" pitchFamily="49" charset="0"/>
              </a:rPr>
              <a:t>    Map&lt;V, Double&gt; </a:t>
            </a:r>
            <a:r>
              <a:rPr lang="en-US" sz="1400" b="1" dirty="0" err="1">
                <a:latin typeface="Courier New" panose="02070309020205020404" pitchFamily="49" charset="0"/>
                <a:cs typeface="Courier New" panose="02070309020205020404" pitchFamily="49" charset="0"/>
              </a:rPr>
              <a:t>distToV</a:t>
            </a:r>
            <a:r>
              <a:rPr lang="en-US" sz="1400" b="1"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Queue&lt;V&gt; perimeter = new Queue&lt;&gt;();  </a:t>
            </a:r>
          </a:p>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     Set&lt;V&gt; discovered = new Set&lt;&gt;();  </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 setting up the shortest distance from start to start is just 0 with      </a:t>
            </a:r>
          </a:p>
          <a:p>
            <a:pPr>
              <a:spcBef>
                <a:spcPts val="0"/>
              </a:spcBef>
              <a:spcAft>
                <a:spcPts val="0"/>
              </a:spcAft>
            </a:pPr>
            <a:r>
              <a:rPr lang="en-US" sz="1400" dirty="0">
                <a:latin typeface="Courier New" panose="02070309020205020404" pitchFamily="49" charset="0"/>
                <a:cs typeface="Courier New" panose="02070309020205020404" pitchFamily="49" charset="0"/>
              </a:rPr>
              <a:t>    // no edge leading to it</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edgeTo.put</a:t>
            </a:r>
            <a:r>
              <a:rPr lang="en-US" sz="1400" b="1" dirty="0">
                <a:latin typeface="Courier New" panose="02070309020205020404" pitchFamily="49" charset="0"/>
                <a:cs typeface="Courier New" panose="02070309020205020404" pitchFamily="49" charset="0"/>
              </a:rPr>
              <a:t>(start, null);</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distTo.put</a:t>
            </a:r>
            <a:r>
              <a:rPr lang="en-US" sz="1400" b="1" dirty="0">
                <a:latin typeface="Courier New" panose="02070309020205020404" pitchFamily="49" charset="0"/>
                <a:cs typeface="Courier New" panose="02070309020205020404" pitchFamily="49" charset="0"/>
              </a:rPr>
              <a:t>(start, 0.0);</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V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for (E 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spcBef>
                <a:spcPts val="0"/>
              </a:spcBef>
              <a:spcAft>
                <a:spcPts val="0"/>
              </a:spcAft>
            </a:pPr>
            <a:r>
              <a:rPr lang="en-US" sz="1400" dirty="0">
                <a:latin typeface="Courier New" panose="02070309020205020404" pitchFamily="49" charset="0"/>
                <a:cs typeface="Courier New" panose="02070309020205020404" pitchFamily="49" charset="0"/>
              </a:rPr>
              <a:t>            V to = </a:t>
            </a:r>
            <a:r>
              <a:rPr lang="en-US" sz="1400" dirty="0" err="1">
                <a:latin typeface="Courier New" panose="02070309020205020404" pitchFamily="49" charset="0"/>
                <a:cs typeface="Courier New" panose="02070309020205020404" pitchFamily="49" charset="0"/>
              </a:rPr>
              <a:t>e.to</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edgeTo.put</a:t>
            </a:r>
            <a:r>
              <a:rPr lang="en-US" sz="1400" b="1" dirty="0">
                <a:latin typeface="Courier New" panose="02070309020205020404" pitchFamily="49" charset="0"/>
                <a:cs typeface="Courier New" panose="02070309020205020404" pitchFamily="49" charset="0"/>
              </a:rPr>
              <a:t>(to, e);</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distTo.put</a:t>
            </a:r>
            <a:r>
              <a:rPr lang="en-US" sz="1400" b="1" dirty="0">
                <a:latin typeface="Courier New" panose="02070309020205020404" pitchFamily="49" charset="0"/>
                <a:cs typeface="Courier New" panose="02070309020205020404" pitchFamily="49" charset="0"/>
              </a:rPr>
              <a:t>(to, </a:t>
            </a:r>
            <a:r>
              <a:rPr lang="en-US" sz="1400" b="1" dirty="0" err="1">
                <a:latin typeface="Courier New" panose="02070309020205020404" pitchFamily="49" charset="0"/>
                <a:cs typeface="Courier New" panose="02070309020205020404" pitchFamily="49" charset="0"/>
              </a:rPr>
              <a:t>distTo</a:t>
            </a:r>
            <a:r>
              <a:rPr lang="en-US" sz="1400" b="1" dirty="0">
                <a:latin typeface="Courier New" panose="02070309020205020404" pitchFamily="49" charset="0"/>
                <a:cs typeface="Courier New" panose="02070309020205020404" pitchFamily="49" charset="0"/>
              </a:rPr>
              <a:t>(from) + 1);</a:t>
            </a: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  </a:t>
            </a:r>
          </a:p>
          <a:p>
            <a:pPr>
              <a:spcBef>
                <a:spcPts val="0"/>
              </a:spcBef>
              <a:spcAft>
                <a:spcPts val="0"/>
              </a:spcAft>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edgeToV</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a:t>
            </a:r>
          </a:p>
        </p:txBody>
      </p:sp>
      <p:grpSp>
        <p:nvGrpSpPr>
          <p:cNvPr id="4" name="Group 3">
            <a:extLst>
              <a:ext uri="{FF2B5EF4-FFF2-40B4-BE49-F238E27FC236}">
                <a16:creationId xmlns:a16="http://schemas.microsoft.com/office/drawing/2014/main" id="{42B66212-0C94-664C-8DE1-A094A121DCD4}"/>
              </a:ext>
            </a:extLst>
          </p:cNvPr>
          <p:cNvGrpSpPr/>
          <p:nvPr/>
        </p:nvGrpSpPr>
        <p:grpSpPr>
          <a:xfrm>
            <a:off x="7531210" y="1463857"/>
            <a:ext cx="5262712" cy="4050382"/>
            <a:chOff x="3561846" y="2590886"/>
            <a:chExt cx="3204447" cy="1755506"/>
          </a:xfrm>
        </p:grpSpPr>
        <p:sp>
          <p:nvSpPr>
            <p:cNvPr id="5" name="Google Shape;751;p43">
              <a:extLst>
                <a:ext uri="{FF2B5EF4-FFF2-40B4-BE49-F238E27FC236}">
                  <a16:creationId xmlns:a16="http://schemas.microsoft.com/office/drawing/2014/main" id="{D8476D3F-B5D3-F841-9BF1-D2B11E1662F5}"/>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1</a:t>
              </a:r>
              <a:endParaRPr sz="2133">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0828F59B-D322-DF44-B7D8-583C4D67609D}"/>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2</a:t>
              </a:r>
              <a:endParaRPr sz="2133" dirty="0">
                <a:latin typeface="Calibri" panose="020F0502020204030204" pitchFamily="34" charset="0"/>
                <a:cs typeface="Calibri" panose="020F0502020204030204" pitchFamily="34" charset="0"/>
              </a:endParaRPr>
            </a:p>
          </p:txBody>
        </p:sp>
        <p:sp>
          <p:nvSpPr>
            <p:cNvPr id="7" name="Google Shape;754;p43">
              <a:extLst>
                <a:ext uri="{FF2B5EF4-FFF2-40B4-BE49-F238E27FC236}">
                  <a16:creationId xmlns:a16="http://schemas.microsoft.com/office/drawing/2014/main" id="{22F78F66-D9B4-1147-A4D5-4089A07BF52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4</a:t>
              </a:r>
              <a:endParaRPr sz="2133">
                <a:latin typeface="Calibri" panose="020F0502020204030204" pitchFamily="34" charset="0"/>
                <a:cs typeface="Calibri" panose="020F0502020204030204" pitchFamily="34" charset="0"/>
              </a:endParaRPr>
            </a:p>
          </p:txBody>
        </p:sp>
        <p:sp>
          <p:nvSpPr>
            <p:cNvPr id="8" name="Google Shape;755;p43">
              <a:extLst>
                <a:ext uri="{FF2B5EF4-FFF2-40B4-BE49-F238E27FC236}">
                  <a16:creationId xmlns:a16="http://schemas.microsoft.com/office/drawing/2014/main" id="{A1FD942D-8DDC-3640-9459-A02E4C32DFB9}"/>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5</a:t>
              </a:r>
              <a:endParaRPr sz="2133">
                <a:latin typeface="Calibri" panose="020F0502020204030204" pitchFamily="34" charset="0"/>
                <a:cs typeface="Calibri" panose="020F0502020204030204" pitchFamily="34" charset="0"/>
              </a:endParaRPr>
            </a:p>
          </p:txBody>
        </p:sp>
        <p:sp>
          <p:nvSpPr>
            <p:cNvPr id="9" name="Google Shape;756;p43">
              <a:extLst>
                <a:ext uri="{FF2B5EF4-FFF2-40B4-BE49-F238E27FC236}">
                  <a16:creationId xmlns:a16="http://schemas.microsoft.com/office/drawing/2014/main" id="{C46792C2-CE11-4D40-BFBF-F678AD277054}"/>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a:latin typeface="Calibri" panose="020F0502020204030204" pitchFamily="34" charset="0"/>
                  <a:cs typeface="Calibri" panose="020F0502020204030204" pitchFamily="34" charset="0"/>
                </a:rPr>
                <a:t>6</a:t>
              </a:r>
              <a:endParaRPr sz="2133">
                <a:latin typeface="Calibri" panose="020F0502020204030204" pitchFamily="34" charset="0"/>
                <a:cs typeface="Calibri" panose="020F0502020204030204" pitchFamily="34" charset="0"/>
              </a:endParaRPr>
            </a:p>
          </p:txBody>
        </p:sp>
        <p:sp>
          <p:nvSpPr>
            <p:cNvPr id="10" name="Google Shape;757;p43">
              <a:extLst>
                <a:ext uri="{FF2B5EF4-FFF2-40B4-BE49-F238E27FC236}">
                  <a16:creationId xmlns:a16="http://schemas.microsoft.com/office/drawing/2014/main" id="{EDF1A40D-6566-114D-A069-9C519E1504E0}"/>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7</a:t>
              </a:r>
              <a:endParaRPr sz="2133" b="1" dirty="0">
                <a:latin typeface="Calibri" panose="020F0502020204030204" pitchFamily="34" charset="0"/>
                <a:cs typeface="Calibri" panose="020F0502020204030204" pitchFamily="34" charset="0"/>
              </a:endParaRPr>
            </a:p>
          </p:txBody>
        </p:sp>
        <p:sp>
          <p:nvSpPr>
            <p:cNvPr id="11" name="Google Shape;758;p43">
              <a:extLst>
                <a:ext uri="{FF2B5EF4-FFF2-40B4-BE49-F238E27FC236}">
                  <a16:creationId xmlns:a16="http://schemas.microsoft.com/office/drawing/2014/main" id="{88F8701C-1986-EF40-8AED-2D64E1CE2BA4}"/>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8</a:t>
              </a:r>
              <a:endParaRPr sz="2133" dirty="0">
                <a:latin typeface="Calibri" panose="020F0502020204030204" pitchFamily="34" charset="0"/>
                <a:cs typeface="Calibri" panose="020F0502020204030204" pitchFamily="34" charset="0"/>
              </a:endParaRPr>
            </a:p>
          </p:txBody>
        </p:sp>
        <p:cxnSp>
          <p:nvCxnSpPr>
            <p:cNvPr id="12" name="Google Shape;759;p43">
              <a:extLst>
                <a:ext uri="{FF2B5EF4-FFF2-40B4-BE49-F238E27FC236}">
                  <a16:creationId xmlns:a16="http://schemas.microsoft.com/office/drawing/2014/main" id="{2A205DA7-0B3A-0149-9687-D562072D1E14}"/>
                </a:ext>
              </a:extLst>
            </p:cNvPr>
            <p:cNvCxnSpPr>
              <a:stCxn id="5" idx="2"/>
              <a:endCxn id="6"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13" name="Google Shape;760;p43">
              <a:extLst>
                <a:ext uri="{FF2B5EF4-FFF2-40B4-BE49-F238E27FC236}">
                  <a16:creationId xmlns:a16="http://schemas.microsoft.com/office/drawing/2014/main" id="{8D0D8DD1-6D67-5348-A730-2CDFC31FC2FC}"/>
                </a:ext>
              </a:extLst>
            </p:cNvPr>
            <p:cNvCxnSpPr>
              <a:stCxn id="5" idx="3"/>
              <a:endCxn id="7"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2;p43">
              <a:extLst>
                <a:ext uri="{FF2B5EF4-FFF2-40B4-BE49-F238E27FC236}">
                  <a16:creationId xmlns:a16="http://schemas.microsoft.com/office/drawing/2014/main" id="{66CD901B-BEBE-B241-AB0D-7ACBC634D76D}"/>
                </a:ext>
              </a:extLst>
            </p:cNvPr>
            <p:cNvCxnSpPr>
              <a:stCxn id="9" idx="2"/>
              <a:endCxn id="10"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763;p43">
              <a:extLst>
                <a:ext uri="{FF2B5EF4-FFF2-40B4-BE49-F238E27FC236}">
                  <a16:creationId xmlns:a16="http://schemas.microsoft.com/office/drawing/2014/main" id="{29237703-02F8-7F42-AC5A-E1A2956E3178}"/>
                </a:ext>
              </a:extLst>
            </p:cNvPr>
            <p:cNvCxnSpPr>
              <a:stCxn id="9" idx="2"/>
              <a:endCxn id="8"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4;p43">
              <a:extLst>
                <a:ext uri="{FF2B5EF4-FFF2-40B4-BE49-F238E27FC236}">
                  <a16:creationId xmlns:a16="http://schemas.microsoft.com/office/drawing/2014/main" id="{128FDCEE-8373-E344-AD32-5E81DC9CDAFB}"/>
                </a:ext>
              </a:extLst>
            </p:cNvPr>
            <p:cNvCxnSpPr>
              <a:stCxn id="7" idx="2"/>
              <a:endCxn id="8"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5;p43">
              <a:extLst>
                <a:ext uri="{FF2B5EF4-FFF2-40B4-BE49-F238E27FC236}">
                  <a16:creationId xmlns:a16="http://schemas.microsoft.com/office/drawing/2014/main" id="{38A17322-BBD7-8643-81AE-75F2F2AC40D9}"/>
                </a:ext>
              </a:extLst>
            </p:cNvPr>
            <p:cNvCxnSpPr>
              <a:stCxn id="6" idx="3"/>
              <a:endCxn id="8"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6;p43">
              <a:extLst>
                <a:ext uri="{FF2B5EF4-FFF2-40B4-BE49-F238E27FC236}">
                  <a16:creationId xmlns:a16="http://schemas.microsoft.com/office/drawing/2014/main" id="{8525B5E6-9FD8-9740-BA70-F0A9FBE22AC6}"/>
                </a:ext>
              </a:extLst>
            </p:cNvPr>
            <p:cNvCxnSpPr>
              <a:stCxn id="8" idx="2"/>
              <a:endCxn id="11"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19" name="Google Shape;767;p43">
              <a:extLst>
                <a:ext uri="{FF2B5EF4-FFF2-40B4-BE49-F238E27FC236}">
                  <a16:creationId xmlns:a16="http://schemas.microsoft.com/office/drawing/2014/main" id="{17E944A2-1C0B-1E46-B55A-63E80C90E0FC}"/>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0</a:t>
              </a:r>
              <a:endParaRPr sz="2133" b="1" dirty="0">
                <a:latin typeface="Calibri" panose="020F0502020204030204" pitchFamily="34" charset="0"/>
                <a:cs typeface="Calibri" panose="020F0502020204030204" pitchFamily="34" charset="0"/>
              </a:endParaRPr>
            </a:p>
          </p:txBody>
        </p:sp>
        <p:cxnSp>
          <p:nvCxnSpPr>
            <p:cNvPr id="20" name="Google Shape;768;p43">
              <a:extLst>
                <a:ext uri="{FF2B5EF4-FFF2-40B4-BE49-F238E27FC236}">
                  <a16:creationId xmlns:a16="http://schemas.microsoft.com/office/drawing/2014/main" id="{9503B6A4-EEA8-6A4C-A939-6D6AA65DA315}"/>
                </a:ext>
              </a:extLst>
            </p:cNvPr>
            <p:cNvCxnSpPr>
              <a:stCxn id="19" idx="3"/>
              <a:endCxn id="5"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21" name="Google Shape;769;p43">
              <a:extLst>
                <a:ext uri="{FF2B5EF4-FFF2-40B4-BE49-F238E27FC236}">
                  <a16:creationId xmlns:a16="http://schemas.microsoft.com/office/drawing/2014/main" id="{F80218FC-2895-564D-9D16-FB4F80F80A50}"/>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2" name="Google Shape;770;p43">
              <a:extLst>
                <a:ext uri="{FF2B5EF4-FFF2-40B4-BE49-F238E27FC236}">
                  <a16:creationId xmlns:a16="http://schemas.microsoft.com/office/drawing/2014/main" id="{1DEE5C6D-1527-4E40-BB07-049EE5A25E2D}"/>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25" name="TextBox 24">
            <a:extLst>
              <a:ext uri="{FF2B5EF4-FFF2-40B4-BE49-F238E27FC236}">
                <a16:creationId xmlns:a16="http://schemas.microsoft.com/office/drawing/2014/main" id="{8ACE452A-82F3-F24C-8B2C-BC51CB70C069}"/>
              </a:ext>
            </a:extLst>
          </p:cNvPr>
          <p:cNvSpPr txBox="1"/>
          <p:nvPr/>
        </p:nvSpPr>
        <p:spPr>
          <a:xfrm>
            <a:off x="8702024" y="34304"/>
            <a:ext cx="3785733" cy="1200329"/>
          </a:xfrm>
          <a:prstGeom prst="rect">
            <a:avLst/>
          </a:prstGeom>
          <a:noFill/>
        </p:spPr>
        <p:txBody>
          <a:bodyPr wrap="square" rtlCol="0">
            <a:spAutoFit/>
          </a:bodyPr>
          <a:lstStyle/>
          <a:p>
            <a:r>
              <a:rPr lang="en-US" dirty="0"/>
              <a:t>This is an alternative way to implement </a:t>
            </a:r>
            <a:r>
              <a:rPr lang="en-US" dirty="0" err="1"/>
              <a:t>bfsShortestPaths</a:t>
            </a:r>
            <a:r>
              <a:rPr lang="en-US" dirty="0"/>
              <a:t> that has an easier time accessing the actual paths / distances by using Maps</a:t>
            </a:r>
          </a:p>
        </p:txBody>
      </p:sp>
    </p:spTree>
    <p:extLst>
      <p:ext uri="{BB962C8B-B14F-4D97-AF65-F5344CB8AC3E}">
        <p14:creationId xmlns:p14="http://schemas.microsoft.com/office/powerpoint/2010/main" val="364284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74EBE49-5B01-1A43-B007-E1A942A1B6C3}"/>
              </a:ext>
            </a:extLst>
          </p:cNvPr>
          <p:cNvSpPr/>
          <p:nvPr/>
        </p:nvSpPr>
        <p:spPr>
          <a:xfrm>
            <a:off x="4224584" y="-2436820"/>
            <a:ext cx="10724950" cy="107249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4447A3-0C9B-3C41-B30D-C10C26E82005}"/>
              </a:ext>
            </a:extLst>
          </p:cNvPr>
          <p:cNvSpPr/>
          <p:nvPr/>
        </p:nvSpPr>
        <p:spPr>
          <a:xfrm>
            <a:off x="522710" y="1271860"/>
            <a:ext cx="3592205" cy="359220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33770-65EE-4B38-8535-969E2122F752}"/>
              </a:ext>
            </a:extLst>
          </p:cNvPr>
          <p:cNvSpPr>
            <a:spLocks noGrp="1"/>
          </p:cNvSpPr>
          <p:nvPr>
            <p:ph type="title"/>
          </p:nvPr>
        </p:nvSpPr>
        <p:spPr/>
        <p:txBody>
          <a:bodyPr/>
          <a:lstStyle/>
          <a:p>
            <a:r>
              <a:rPr lang="en-US" dirty="0"/>
              <a:t>Inter-data Relationships</a:t>
            </a:r>
          </a:p>
        </p:txBody>
      </p:sp>
      <p:sp>
        <p:nvSpPr>
          <p:cNvPr id="3" name="Content Placeholder 2">
            <a:extLst>
              <a:ext uri="{FF2B5EF4-FFF2-40B4-BE49-F238E27FC236}">
                <a16:creationId xmlns:a16="http://schemas.microsoft.com/office/drawing/2014/main" id="{5C637630-55FE-403C-8854-D8149EA76A97}"/>
              </a:ext>
            </a:extLst>
          </p:cNvPr>
          <p:cNvSpPr>
            <a:spLocks noGrp="1"/>
          </p:cNvSpPr>
          <p:nvPr>
            <p:ph idx="1"/>
          </p:nvPr>
        </p:nvSpPr>
        <p:spPr>
          <a:xfrm>
            <a:off x="763491" y="2259309"/>
            <a:ext cx="3110640" cy="2034337"/>
          </a:xfrm>
        </p:spPr>
        <p:txBody>
          <a:bodyPr>
            <a:normAutofit/>
          </a:bodyPr>
          <a:lstStyle/>
          <a:p>
            <a:r>
              <a:rPr lang="en-US" sz="2000" dirty="0"/>
              <a:t>Elements only store pure data, no connection info</a:t>
            </a:r>
          </a:p>
          <a:p>
            <a:r>
              <a:rPr lang="en-US" sz="2000" dirty="0"/>
              <a:t>Only relationship between data is order</a:t>
            </a:r>
          </a:p>
        </p:txBody>
      </p:sp>
      <p:graphicFrame>
        <p:nvGraphicFramePr>
          <p:cNvPr id="41" name="Table 40">
            <a:extLst>
              <a:ext uri="{FF2B5EF4-FFF2-40B4-BE49-F238E27FC236}">
                <a16:creationId xmlns:a16="http://schemas.microsoft.com/office/drawing/2014/main" id="{79F0442A-CA9B-4D32-8C21-C0503515C8BF}"/>
              </a:ext>
            </a:extLst>
          </p:cNvPr>
          <p:cNvGraphicFramePr>
            <a:graphicFrameLocks noGrp="1"/>
          </p:cNvGraphicFramePr>
          <p:nvPr/>
        </p:nvGraphicFramePr>
        <p:xfrm>
          <a:off x="653968" y="5324303"/>
          <a:ext cx="3324645" cy="989908"/>
        </p:xfrm>
        <a:graphic>
          <a:graphicData uri="http://schemas.openxmlformats.org/drawingml/2006/table">
            <a:tbl>
              <a:tblPr firstRow="1" bandRow="1">
                <a:tableStyleId>{5C22544A-7EE6-4342-B048-85BDC9FD1C3A}</a:tableStyleId>
              </a:tblPr>
              <a:tblGrid>
                <a:gridCol w="1108215">
                  <a:extLst>
                    <a:ext uri="{9D8B030D-6E8A-4147-A177-3AD203B41FA5}">
                      <a16:colId xmlns:a16="http://schemas.microsoft.com/office/drawing/2014/main" val="1913008282"/>
                    </a:ext>
                  </a:extLst>
                </a:gridCol>
                <a:gridCol w="1108215">
                  <a:extLst>
                    <a:ext uri="{9D8B030D-6E8A-4147-A177-3AD203B41FA5}">
                      <a16:colId xmlns:a16="http://schemas.microsoft.com/office/drawing/2014/main" val="3818439480"/>
                    </a:ext>
                  </a:extLst>
                </a:gridCol>
                <a:gridCol w="1108215">
                  <a:extLst>
                    <a:ext uri="{9D8B030D-6E8A-4147-A177-3AD203B41FA5}">
                      <a16:colId xmlns:a16="http://schemas.microsoft.com/office/drawing/2014/main" val="4060650453"/>
                    </a:ext>
                  </a:extLst>
                </a:gridCol>
              </a:tblGrid>
              <a:tr h="494954">
                <a:tc>
                  <a:txBody>
                    <a:bodyPr/>
                    <a:lstStyle/>
                    <a:p>
                      <a:pPr algn="ctr"/>
                      <a:r>
                        <a:rPr lang="en-US" b="0" dirty="0">
                          <a:solidFill>
                            <a:schemeClr val="bg1">
                              <a:lumMod val="50000"/>
                            </a:schemeClr>
                          </a:solidFill>
                          <a:latin typeface="Consolas" panose="020B0609020204030204" pitchFamily="49" charset="0"/>
                          <a:cs typeface="Consolas" panose="020B0609020204030204" pitchFamily="49" charset="0"/>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bg1">
                              <a:lumMod val="50000"/>
                            </a:schemeClr>
                          </a:solidFill>
                          <a:latin typeface="Consolas" panose="020B0609020204030204" pitchFamily="49" charset="0"/>
                          <a:cs typeface="Consolas" panose="020B0609020204030204" pitchFamily="49" charset="0"/>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bg1">
                              <a:lumMod val="50000"/>
                            </a:schemeClr>
                          </a:solidFill>
                          <a:latin typeface="Consolas" panose="020B0609020204030204" pitchFamily="49" charset="0"/>
                          <a:cs typeface="Consolas" panose="020B0609020204030204" pitchFamily="49" charset="0"/>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284337"/>
                  </a:ext>
                </a:extLst>
              </a:tr>
              <a:tr h="494954">
                <a:tc>
                  <a:txBody>
                    <a:bodyPr/>
                    <a:lstStyle/>
                    <a:p>
                      <a:pPr algn="ctr"/>
                      <a:r>
                        <a:rPr lang="en-US" b="1" dirty="0">
                          <a:solidFill>
                            <a:srgbClr val="4C3282"/>
                          </a:solidFill>
                          <a:latin typeface="Consolas" panose="020B0609020204030204" pitchFamily="49" charset="0"/>
                          <a:cs typeface="Consolas" panose="020B0609020204030204" pitchFamily="49"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latin typeface="Consolas" panose="020B0609020204030204" pitchFamily="49" charset="0"/>
                          <a:cs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latin typeface="Consolas" panose="020B0609020204030204" pitchFamily="49" charset="0"/>
                          <a:cs typeface="Consolas" panose="020B0609020204030204" pitchFamily="49"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489137"/>
                  </a:ext>
                </a:extLst>
              </a:tr>
            </a:tbl>
          </a:graphicData>
        </a:graphic>
      </p:graphicFrame>
      <p:sp>
        <p:nvSpPr>
          <p:cNvPr id="42" name="Oval 41">
            <a:extLst>
              <a:ext uri="{FF2B5EF4-FFF2-40B4-BE49-F238E27FC236}">
                <a16:creationId xmlns:a16="http://schemas.microsoft.com/office/drawing/2014/main" id="{550EF77A-3D4C-9C48-8B73-D10F648B0C96}"/>
              </a:ext>
            </a:extLst>
          </p:cNvPr>
          <p:cNvSpPr/>
          <p:nvPr/>
        </p:nvSpPr>
        <p:spPr>
          <a:xfrm>
            <a:off x="4405066" y="1253449"/>
            <a:ext cx="3592205" cy="359220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EFF453-078E-0740-AE5F-ECB96CCD7D0A}"/>
              </a:ext>
            </a:extLst>
          </p:cNvPr>
          <p:cNvSpPr txBox="1"/>
          <p:nvPr/>
        </p:nvSpPr>
        <p:spPr>
          <a:xfrm>
            <a:off x="1887764" y="1579365"/>
            <a:ext cx="862095" cy="400110"/>
          </a:xfrm>
          <a:prstGeom prst="rect">
            <a:avLst/>
          </a:prstGeom>
          <a:noFill/>
        </p:spPr>
        <p:txBody>
          <a:bodyPr wrap="none" rtlCol="0">
            <a:spAutoFit/>
          </a:bodyPr>
          <a:lstStyle/>
          <a:p>
            <a:r>
              <a:rPr lang="en-US" sz="2000" b="1" dirty="0">
                <a:solidFill>
                  <a:schemeClr val="accent1"/>
                </a:solidFill>
              </a:rPr>
              <a:t>Arrays</a:t>
            </a:r>
          </a:p>
        </p:txBody>
      </p:sp>
      <p:sp>
        <p:nvSpPr>
          <p:cNvPr id="43" name="Content Placeholder 2">
            <a:extLst>
              <a:ext uri="{FF2B5EF4-FFF2-40B4-BE49-F238E27FC236}">
                <a16:creationId xmlns:a16="http://schemas.microsoft.com/office/drawing/2014/main" id="{78D0099D-496E-E94A-A071-7F1D8B942A5A}"/>
              </a:ext>
            </a:extLst>
          </p:cNvPr>
          <p:cNvSpPr txBox="1">
            <a:spLocks/>
          </p:cNvSpPr>
          <p:nvPr/>
        </p:nvSpPr>
        <p:spPr>
          <a:xfrm>
            <a:off x="4645848" y="2264411"/>
            <a:ext cx="3110640" cy="20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Elements store data and connection info</a:t>
            </a:r>
          </a:p>
          <a:p>
            <a:r>
              <a:rPr lang="en-US" sz="2000" dirty="0"/>
              <a:t>Directional relationships between nodes; limited connections</a:t>
            </a:r>
          </a:p>
        </p:txBody>
      </p:sp>
      <p:sp>
        <p:nvSpPr>
          <p:cNvPr id="47" name="TextBox 46">
            <a:extLst>
              <a:ext uri="{FF2B5EF4-FFF2-40B4-BE49-F238E27FC236}">
                <a16:creationId xmlns:a16="http://schemas.microsoft.com/office/drawing/2014/main" id="{91504C56-2DCF-0947-879E-8863FB842D65}"/>
              </a:ext>
            </a:extLst>
          </p:cNvPr>
          <p:cNvSpPr txBox="1"/>
          <p:nvPr/>
        </p:nvSpPr>
        <p:spPr>
          <a:xfrm>
            <a:off x="5826706" y="1579365"/>
            <a:ext cx="748923" cy="400110"/>
          </a:xfrm>
          <a:prstGeom prst="rect">
            <a:avLst/>
          </a:prstGeom>
          <a:noFill/>
        </p:spPr>
        <p:txBody>
          <a:bodyPr wrap="none" rtlCol="0">
            <a:spAutoFit/>
          </a:bodyPr>
          <a:lstStyle/>
          <a:p>
            <a:r>
              <a:rPr lang="en-US" sz="2000" b="1" dirty="0">
                <a:solidFill>
                  <a:schemeClr val="accent1"/>
                </a:solidFill>
              </a:rPr>
              <a:t>Trees</a:t>
            </a:r>
          </a:p>
        </p:txBody>
      </p:sp>
      <p:sp>
        <p:nvSpPr>
          <p:cNvPr id="49" name="TextBox 48">
            <a:extLst>
              <a:ext uri="{FF2B5EF4-FFF2-40B4-BE49-F238E27FC236}">
                <a16:creationId xmlns:a16="http://schemas.microsoft.com/office/drawing/2014/main" id="{E8155D9A-8CB2-034C-9817-21B113B73731}"/>
              </a:ext>
            </a:extLst>
          </p:cNvPr>
          <p:cNvSpPr txBox="1"/>
          <p:nvPr/>
        </p:nvSpPr>
        <p:spPr>
          <a:xfrm>
            <a:off x="9742688" y="1578948"/>
            <a:ext cx="938847" cy="400110"/>
          </a:xfrm>
          <a:prstGeom prst="rect">
            <a:avLst/>
          </a:prstGeom>
          <a:noFill/>
        </p:spPr>
        <p:txBody>
          <a:bodyPr wrap="none" rtlCol="0">
            <a:spAutoFit/>
          </a:bodyPr>
          <a:lstStyle/>
          <a:p>
            <a:r>
              <a:rPr lang="en-US" sz="2000" b="1" dirty="0">
                <a:solidFill>
                  <a:schemeClr val="accent1"/>
                </a:solidFill>
              </a:rPr>
              <a:t>Graphs</a:t>
            </a:r>
          </a:p>
        </p:txBody>
      </p:sp>
      <p:sp>
        <p:nvSpPr>
          <p:cNvPr id="51" name="Content Placeholder 2">
            <a:extLst>
              <a:ext uri="{FF2B5EF4-FFF2-40B4-BE49-F238E27FC236}">
                <a16:creationId xmlns:a16="http://schemas.microsoft.com/office/drawing/2014/main" id="{39563554-E4C9-A140-9C99-F2BF8510B9F9}"/>
              </a:ext>
            </a:extLst>
          </p:cNvPr>
          <p:cNvSpPr txBox="1">
            <a:spLocks/>
          </p:cNvSpPr>
          <p:nvPr/>
        </p:nvSpPr>
        <p:spPr>
          <a:xfrm>
            <a:off x="8725494" y="2259308"/>
            <a:ext cx="3110640" cy="20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Elements AND connections can store data</a:t>
            </a:r>
          </a:p>
          <a:p>
            <a:r>
              <a:rPr lang="en-US" sz="2000" dirty="0"/>
              <a:t>Relationships dictate structure; huge freedom with connections</a:t>
            </a:r>
          </a:p>
        </p:txBody>
      </p:sp>
      <p:grpSp>
        <p:nvGrpSpPr>
          <p:cNvPr id="23" name="Group 22">
            <a:extLst>
              <a:ext uri="{FF2B5EF4-FFF2-40B4-BE49-F238E27FC236}">
                <a16:creationId xmlns:a16="http://schemas.microsoft.com/office/drawing/2014/main" id="{B7E591F7-AC73-0A48-A1F8-B9B5A08874CA}"/>
              </a:ext>
            </a:extLst>
          </p:cNvPr>
          <p:cNvGrpSpPr/>
          <p:nvPr/>
        </p:nvGrpSpPr>
        <p:grpSpPr>
          <a:xfrm>
            <a:off x="5223037" y="5105153"/>
            <a:ext cx="1744278" cy="1363140"/>
            <a:chOff x="5223037" y="5105153"/>
            <a:chExt cx="1744278" cy="1363140"/>
          </a:xfrm>
        </p:grpSpPr>
        <p:grpSp>
          <p:nvGrpSpPr>
            <p:cNvPr id="52" name="Group 51">
              <a:extLst>
                <a:ext uri="{FF2B5EF4-FFF2-40B4-BE49-F238E27FC236}">
                  <a16:creationId xmlns:a16="http://schemas.microsoft.com/office/drawing/2014/main" id="{2379B349-C59C-D143-92FC-3CD28323A0E8}"/>
                </a:ext>
              </a:extLst>
            </p:cNvPr>
            <p:cNvGrpSpPr/>
            <p:nvPr/>
          </p:nvGrpSpPr>
          <p:grpSpPr>
            <a:xfrm>
              <a:off x="5867400" y="5105153"/>
              <a:ext cx="457200" cy="457200"/>
              <a:chOff x="1408670" y="3991232"/>
              <a:chExt cx="457200" cy="457200"/>
            </a:xfrm>
          </p:grpSpPr>
          <p:sp>
            <p:nvSpPr>
              <p:cNvPr id="57" name="Oval 56">
                <a:extLst>
                  <a:ext uri="{FF2B5EF4-FFF2-40B4-BE49-F238E27FC236}">
                    <a16:creationId xmlns:a16="http://schemas.microsoft.com/office/drawing/2014/main" id="{D5553CED-3D17-3D41-B267-103ABB9D9761}"/>
                  </a:ext>
                </a:extLst>
              </p:cNvPr>
              <p:cNvSpPr/>
              <p:nvPr/>
            </p:nvSpPr>
            <p:spPr>
              <a:xfrm>
                <a:off x="1408670" y="3991232"/>
                <a:ext cx="457200" cy="457200"/>
              </a:xfrm>
              <a:prstGeom prst="ellipse">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nsolas" panose="020B0609020204030204" pitchFamily="49" charset="0"/>
                  <a:cs typeface="Consolas" panose="020B0609020204030204" pitchFamily="49" charset="0"/>
                </a:endParaRPr>
              </a:p>
            </p:txBody>
          </p:sp>
          <p:sp>
            <p:nvSpPr>
              <p:cNvPr id="58" name="TextBox 57">
                <a:extLst>
                  <a:ext uri="{FF2B5EF4-FFF2-40B4-BE49-F238E27FC236}">
                    <a16:creationId xmlns:a16="http://schemas.microsoft.com/office/drawing/2014/main" id="{61A26717-B273-E741-812C-80A2D48C12EE}"/>
                  </a:ext>
                </a:extLst>
              </p:cNvPr>
              <p:cNvSpPr txBox="1"/>
              <p:nvPr/>
            </p:nvSpPr>
            <p:spPr>
              <a:xfrm>
                <a:off x="1481618" y="4035166"/>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B</a:t>
                </a:r>
              </a:p>
            </p:txBody>
          </p:sp>
        </p:grpSp>
        <p:cxnSp>
          <p:nvCxnSpPr>
            <p:cNvPr id="59" name="Straight Arrow Connector 58">
              <a:extLst>
                <a:ext uri="{FF2B5EF4-FFF2-40B4-BE49-F238E27FC236}">
                  <a16:creationId xmlns:a16="http://schemas.microsoft.com/office/drawing/2014/main" id="{91F6E7B7-B841-AA4B-9E0C-4AD23C18C744}"/>
                </a:ext>
              </a:extLst>
            </p:cNvPr>
            <p:cNvCxnSpPr>
              <a:cxnSpLocks/>
              <a:stCxn id="57" idx="3"/>
              <a:endCxn id="61" idx="0"/>
            </p:cNvCxnSpPr>
            <p:nvPr/>
          </p:nvCxnSpPr>
          <p:spPr>
            <a:xfrm flipH="1">
              <a:off x="5451637" y="5495398"/>
              <a:ext cx="482718" cy="51569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2892728-1C43-2A45-9C97-9489A6A130BA}"/>
                </a:ext>
              </a:extLst>
            </p:cNvPr>
            <p:cNvGrpSpPr/>
            <p:nvPr/>
          </p:nvGrpSpPr>
          <p:grpSpPr>
            <a:xfrm>
              <a:off x="5223037" y="6011093"/>
              <a:ext cx="457200" cy="457200"/>
              <a:chOff x="1408670" y="3991232"/>
              <a:chExt cx="457200" cy="457200"/>
            </a:xfrm>
          </p:grpSpPr>
          <p:sp>
            <p:nvSpPr>
              <p:cNvPr id="61" name="Oval 60">
                <a:extLst>
                  <a:ext uri="{FF2B5EF4-FFF2-40B4-BE49-F238E27FC236}">
                    <a16:creationId xmlns:a16="http://schemas.microsoft.com/office/drawing/2014/main" id="{3328A934-EBFF-D547-81D6-87417849CD72}"/>
                  </a:ext>
                </a:extLst>
              </p:cNvPr>
              <p:cNvSpPr/>
              <p:nvPr/>
            </p:nvSpPr>
            <p:spPr>
              <a:xfrm>
                <a:off x="1408670" y="3991232"/>
                <a:ext cx="457200" cy="457200"/>
              </a:xfrm>
              <a:prstGeom prst="ellipse">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42766E5F-D16C-3E4F-A2AB-A64F13862272}"/>
                  </a:ext>
                </a:extLst>
              </p:cNvPr>
              <p:cNvSpPr txBox="1"/>
              <p:nvPr/>
            </p:nvSpPr>
            <p:spPr>
              <a:xfrm>
                <a:off x="1487611" y="4031830"/>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A</a:t>
                </a:r>
              </a:p>
            </p:txBody>
          </p:sp>
        </p:grpSp>
        <p:grpSp>
          <p:nvGrpSpPr>
            <p:cNvPr id="63" name="Group 62">
              <a:extLst>
                <a:ext uri="{FF2B5EF4-FFF2-40B4-BE49-F238E27FC236}">
                  <a16:creationId xmlns:a16="http://schemas.microsoft.com/office/drawing/2014/main" id="{9C29F574-4788-0A40-89C3-3F9E23CA78E6}"/>
                </a:ext>
              </a:extLst>
            </p:cNvPr>
            <p:cNvGrpSpPr/>
            <p:nvPr/>
          </p:nvGrpSpPr>
          <p:grpSpPr>
            <a:xfrm>
              <a:off x="6510115" y="6007757"/>
              <a:ext cx="457200" cy="457200"/>
              <a:chOff x="1408670" y="3991232"/>
              <a:chExt cx="457200" cy="457200"/>
            </a:xfrm>
          </p:grpSpPr>
          <p:sp>
            <p:nvSpPr>
              <p:cNvPr id="64" name="Oval 63">
                <a:extLst>
                  <a:ext uri="{FF2B5EF4-FFF2-40B4-BE49-F238E27FC236}">
                    <a16:creationId xmlns:a16="http://schemas.microsoft.com/office/drawing/2014/main" id="{5775959C-65E6-0C41-A366-1460DB1BAB89}"/>
                  </a:ext>
                </a:extLst>
              </p:cNvPr>
              <p:cNvSpPr/>
              <p:nvPr/>
            </p:nvSpPr>
            <p:spPr>
              <a:xfrm>
                <a:off x="1408670" y="3991232"/>
                <a:ext cx="457200" cy="457200"/>
              </a:xfrm>
              <a:prstGeom prst="ellipse">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29FBA3C3-230E-9A4C-AEA3-9186DB539237}"/>
                  </a:ext>
                </a:extLst>
              </p:cNvPr>
              <p:cNvSpPr txBox="1"/>
              <p:nvPr/>
            </p:nvSpPr>
            <p:spPr>
              <a:xfrm>
                <a:off x="1481618" y="4035166"/>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C</a:t>
                </a:r>
              </a:p>
            </p:txBody>
          </p:sp>
        </p:grpSp>
        <p:cxnSp>
          <p:nvCxnSpPr>
            <p:cNvPr id="66" name="Straight Arrow Connector 65">
              <a:extLst>
                <a:ext uri="{FF2B5EF4-FFF2-40B4-BE49-F238E27FC236}">
                  <a16:creationId xmlns:a16="http://schemas.microsoft.com/office/drawing/2014/main" id="{90CB99EB-7041-ED42-A4B7-167C4488E700}"/>
                </a:ext>
              </a:extLst>
            </p:cNvPr>
            <p:cNvCxnSpPr>
              <a:cxnSpLocks/>
              <a:stCxn id="57" idx="5"/>
              <a:endCxn id="64" idx="0"/>
            </p:cNvCxnSpPr>
            <p:nvPr/>
          </p:nvCxnSpPr>
          <p:spPr>
            <a:xfrm>
              <a:off x="6257645" y="5495398"/>
              <a:ext cx="481070" cy="51235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104C224-9A09-5944-B1A2-5902930F7FFA}"/>
              </a:ext>
            </a:extLst>
          </p:cNvPr>
          <p:cNvGrpSpPr/>
          <p:nvPr/>
        </p:nvGrpSpPr>
        <p:grpSpPr>
          <a:xfrm>
            <a:off x="9110479" y="4840799"/>
            <a:ext cx="1724660" cy="1667180"/>
            <a:chOff x="9110479" y="4840799"/>
            <a:chExt cx="1724660" cy="1667180"/>
          </a:xfrm>
        </p:grpSpPr>
        <p:grpSp>
          <p:nvGrpSpPr>
            <p:cNvPr id="67" name="Group 66">
              <a:extLst>
                <a:ext uri="{FF2B5EF4-FFF2-40B4-BE49-F238E27FC236}">
                  <a16:creationId xmlns:a16="http://schemas.microsoft.com/office/drawing/2014/main" id="{6B81D8A9-44E9-D344-932E-B5353E60CFAB}"/>
                </a:ext>
              </a:extLst>
            </p:cNvPr>
            <p:cNvGrpSpPr/>
            <p:nvPr/>
          </p:nvGrpSpPr>
          <p:grpSpPr>
            <a:xfrm>
              <a:off x="9110479" y="5333753"/>
              <a:ext cx="457200" cy="457200"/>
              <a:chOff x="1408670" y="3991232"/>
              <a:chExt cx="457200" cy="457200"/>
            </a:xfrm>
          </p:grpSpPr>
          <p:sp>
            <p:nvSpPr>
              <p:cNvPr id="68" name="Oval 67">
                <a:extLst>
                  <a:ext uri="{FF2B5EF4-FFF2-40B4-BE49-F238E27FC236}">
                    <a16:creationId xmlns:a16="http://schemas.microsoft.com/office/drawing/2014/main" id="{FFE90F18-1A6B-E846-ACD1-5EAF37B72557}"/>
                  </a:ext>
                </a:extLst>
              </p:cNvPr>
              <p:cNvSpPr/>
              <p:nvPr/>
            </p:nvSpPr>
            <p:spPr>
              <a:xfrm>
                <a:off x="1408670" y="3991232"/>
                <a:ext cx="457200" cy="457200"/>
              </a:xfrm>
              <a:prstGeom prst="ellipse">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nsolas" panose="020B0609020204030204" pitchFamily="49" charset="0"/>
                  <a:cs typeface="Consolas" panose="020B0609020204030204" pitchFamily="49" charset="0"/>
                </a:endParaRPr>
              </a:p>
            </p:txBody>
          </p:sp>
          <p:sp>
            <p:nvSpPr>
              <p:cNvPr id="69" name="TextBox 68">
                <a:extLst>
                  <a:ext uri="{FF2B5EF4-FFF2-40B4-BE49-F238E27FC236}">
                    <a16:creationId xmlns:a16="http://schemas.microsoft.com/office/drawing/2014/main" id="{4A48B6FC-A1B5-1E4D-B134-1DC37C74075D}"/>
                  </a:ext>
                </a:extLst>
              </p:cNvPr>
              <p:cNvSpPr txBox="1"/>
              <p:nvPr/>
            </p:nvSpPr>
            <p:spPr>
              <a:xfrm>
                <a:off x="1481618" y="4035166"/>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B</a:t>
                </a:r>
              </a:p>
            </p:txBody>
          </p:sp>
        </p:grpSp>
        <p:cxnSp>
          <p:nvCxnSpPr>
            <p:cNvPr id="70" name="Straight Arrow Connector 69">
              <a:extLst>
                <a:ext uri="{FF2B5EF4-FFF2-40B4-BE49-F238E27FC236}">
                  <a16:creationId xmlns:a16="http://schemas.microsoft.com/office/drawing/2014/main" id="{39923313-2218-7749-B6D8-02AE5C69D8C0}"/>
                </a:ext>
              </a:extLst>
            </p:cNvPr>
            <p:cNvCxnSpPr>
              <a:cxnSpLocks/>
              <a:stCxn id="68" idx="5"/>
              <a:endCxn id="72" idx="0"/>
            </p:cNvCxnSpPr>
            <p:nvPr/>
          </p:nvCxnSpPr>
          <p:spPr>
            <a:xfrm>
              <a:off x="9500724" y="5723998"/>
              <a:ext cx="506429" cy="32678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F37E760-76C3-5549-A241-3C00B12AA83D}"/>
                </a:ext>
              </a:extLst>
            </p:cNvPr>
            <p:cNvGrpSpPr/>
            <p:nvPr/>
          </p:nvGrpSpPr>
          <p:grpSpPr>
            <a:xfrm>
              <a:off x="9778553" y="6050779"/>
              <a:ext cx="457200" cy="457200"/>
              <a:chOff x="1408670" y="3991232"/>
              <a:chExt cx="457200" cy="457200"/>
            </a:xfrm>
          </p:grpSpPr>
          <p:sp>
            <p:nvSpPr>
              <p:cNvPr id="72" name="Oval 71">
                <a:extLst>
                  <a:ext uri="{FF2B5EF4-FFF2-40B4-BE49-F238E27FC236}">
                    <a16:creationId xmlns:a16="http://schemas.microsoft.com/office/drawing/2014/main" id="{8BF44548-C259-ED4F-9098-5D7FE75DFF55}"/>
                  </a:ext>
                </a:extLst>
              </p:cNvPr>
              <p:cNvSpPr/>
              <p:nvPr/>
            </p:nvSpPr>
            <p:spPr>
              <a:xfrm>
                <a:off x="1408670" y="3991232"/>
                <a:ext cx="457200" cy="457200"/>
              </a:xfrm>
              <a:prstGeom prst="ellipse">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6FA6EE2F-F071-EB47-B0E4-F54C012569F8}"/>
                  </a:ext>
                </a:extLst>
              </p:cNvPr>
              <p:cNvSpPr txBox="1"/>
              <p:nvPr/>
            </p:nvSpPr>
            <p:spPr>
              <a:xfrm>
                <a:off x="1487611" y="4031830"/>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A</a:t>
                </a:r>
              </a:p>
            </p:txBody>
          </p:sp>
        </p:grpSp>
        <p:grpSp>
          <p:nvGrpSpPr>
            <p:cNvPr id="74" name="Group 73">
              <a:extLst>
                <a:ext uri="{FF2B5EF4-FFF2-40B4-BE49-F238E27FC236}">
                  <a16:creationId xmlns:a16="http://schemas.microsoft.com/office/drawing/2014/main" id="{0047C857-90FD-AD41-AEAB-613DCAE7632A}"/>
                </a:ext>
              </a:extLst>
            </p:cNvPr>
            <p:cNvGrpSpPr/>
            <p:nvPr/>
          </p:nvGrpSpPr>
          <p:grpSpPr>
            <a:xfrm>
              <a:off x="10377939" y="4840799"/>
              <a:ext cx="457200" cy="457200"/>
              <a:chOff x="1408670" y="3991232"/>
              <a:chExt cx="457200" cy="457200"/>
            </a:xfrm>
          </p:grpSpPr>
          <p:sp>
            <p:nvSpPr>
              <p:cNvPr id="75" name="Oval 74">
                <a:extLst>
                  <a:ext uri="{FF2B5EF4-FFF2-40B4-BE49-F238E27FC236}">
                    <a16:creationId xmlns:a16="http://schemas.microsoft.com/office/drawing/2014/main" id="{52A78D8D-F89B-754A-9936-C2B653D60E6B}"/>
                  </a:ext>
                </a:extLst>
              </p:cNvPr>
              <p:cNvSpPr/>
              <p:nvPr/>
            </p:nvSpPr>
            <p:spPr>
              <a:xfrm>
                <a:off x="1408670" y="3991232"/>
                <a:ext cx="457200" cy="457200"/>
              </a:xfrm>
              <a:prstGeom prst="ellipse">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E7FD6AB3-133C-A849-BD52-A57168FBCAEC}"/>
                  </a:ext>
                </a:extLst>
              </p:cNvPr>
              <p:cNvSpPr txBox="1"/>
              <p:nvPr/>
            </p:nvSpPr>
            <p:spPr>
              <a:xfrm>
                <a:off x="1481618" y="4035166"/>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C</a:t>
                </a:r>
              </a:p>
            </p:txBody>
          </p:sp>
        </p:grpSp>
        <p:cxnSp>
          <p:nvCxnSpPr>
            <p:cNvPr id="78" name="Straight Arrow Connector 77">
              <a:extLst>
                <a:ext uri="{FF2B5EF4-FFF2-40B4-BE49-F238E27FC236}">
                  <a16:creationId xmlns:a16="http://schemas.microsoft.com/office/drawing/2014/main" id="{BFBCBDCA-27D8-0D4C-882C-2088D94F11C7}"/>
                </a:ext>
              </a:extLst>
            </p:cNvPr>
            <p:cNvCxnSpPr>
              <a:cxnSpLocks/>
              <a:stCxn id="68" idx="7"/>
              <a:endCxn id="75" idx="2"/>
            </p:cNvCxnSpPr>
            <p:nvPr/>
          </p:nvCxnSpPr>
          <p:spPr>
            <a:xfrm flipV="1">
              <a:off x="9500724" y="5069399"/>
              <a:ext cx="877215" cy="33130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4704069-D92A-624C-9823-00FFF1C02599}"/>
                </a:ext>
              </a:extLst>
            </p:cNvPr>
            <p:cNvCxnSpPr>
              <a:cxnSpLocks/>
              <a:stCxn id="72" idx="7"/>
              <a:endCxn id="75" idx="4"/>
            </p:cNvCxnSpPr>
            <p:nvPr/>
          </p:nvCxnSpPr>
          <p:spPr>
            <a:xfrm flipV="1">
              <a:off x="10168798" y="5297999"/>
              <a:ext cx="437741" cy="81973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15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3" grpId="0" uiExpand="1" build="p"/>
      <p:bldP spid="42" grpId="0" animBg="1"/>
      <p:bldP spid="5" grpId="0"/>
      <p:bldP spid="43" grpId="0"/>
      <p:bldP spid="47" grpId="0"/>
      <p:bldP spid="49"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lstStyle/>
          <a:p>
            <a:r>
              <a:rPr lang="en-US" dirty="0"/>
              <a:t>Everything is graphs.</a:t>
            </a:r>
          </a:p>
          <a:p>
            <a:r>
              <a:rPr lang="en-US" dirty="0"/>
              <a:t>Most things we’ve studied this quarter can be represented by graphs.</a:t>
            </a:r>
          </a:p>
          <a:p>
            <a:pPr lvl="1"/>
            <a:r>
              <a:rPr lang="en-US" dirty="0"/>
              <a:t>BSTs are graphs</a:t>
            </a:r>
          </a:p>
          <a:p>
            <a:pPr lvl="1"/>
            <a:r>
              <a:rPr lang="en-US" dirty="0"/>
              <a:t>Linked lists? Graphs.</a:t>
            </a:r>
          </a:p>
          <a:p>
            <a:pPr lvl="1"/>
            <a:r>
              <a:rPr lang="en-US" dirty="0"/>
              <a:t>Heaps? Also can be represented as graphs.</a:t>
            </a:r>
          </a:p>
          <a:p>
            <a:pPr lvl="1"/>
            <a:r>
              <a:rPr lang="en-US" dirty="0"/>
              <a:t>Those trees we drew in the tree method? Graphs. </a:t>
            </a:r>
          </a:p>
          <a:p>
            <a:r>
              <a:rPr lang="en-US" dirty="0"/>
              <a:t>But it’s not just data structures that we’ve discussed…</a:t>
            </a:r>
          </a:p>
          <a:p>
            <a:pPr lvl="1"/>
            <a:r>
              <a:rPr lang="en-US" dirty="0"/>
              <a:t>Google Maps database? Graph.</a:t>
            </a:r>
          </a:p>
          <a:p>
            <a:pPr lvl="1"/>
            <a:r>
              <a:rPr lang="en-US" dirty="0"/>
              <a:t>Facebook? They have a “graph search” team. Because it’s a graph</a:t>
            </a:r>
          </a:p>
          <a:p>
            <a:pPr lvl="1"/>
            <a:r>
              <a:rPr lang="en-US" dirty="0" err="1"/>
              <a:t>Gitlab’s</a:t>
            </a:r>
            <a:r>
              <a:rPr lang="en-US" dirty="0"/>
              <a:t> history of a repository? Graph.</a:t>
            </a:r>
          </a:p>
          <a:p>
            <a:pPr lvl="1"/>
            <a:r>
              <a:rPr lang="en-US" dirty="0"/>
              <a:t>Those pictures of prerequisites in your program? Graphs.</a:t>
            </a:r>
          </a:p>
          <a:p>
            <a:pPr lvl="1"/>
            <a:r>
              <a:rPr lang="en-US" dirty="0"/>
              <a:t>Family tree? That’s a graph</a:t>
            </a:r>
          </a:p>
          <a:p>
            <a:pPr lvl="1"/>
            <a:endParaRPr lang="en-US" dirty="0"/>
          </a:p>
          <a:p>
            <a:endParaRPr lang="en-US" dirty="0"/>
          </a:p>
          <a:p>
            <a:endParaRPr lang="en-US" dirty="0"/>
          </a:p>
        </p:txBody>
      </p:sp>
    </p:spTree>
    <p:extLst>
      <p:ext uri="{BB962C8B-B14F-4D97-AF65-F5344CB8AC3E}">
        <p14:creationId xmlns:p14="http://schemas.microsoft.com/office/powerpoint/2010/main" val="28561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ECCE-5A86-4DA5-99F5-24A8A555ED71}"/>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8A42121-5BB7-4F90-8F7C-A9E6B21B255F}"/>
              </a:ext>
            </a:extLst>
          </p:cNvPr>
          <p:cNvSpPr>
            <a:spLocks noGrp="1"/>
          </p:cNvSpPr>
          <p:nvPr>
            <p:ph idx="1"/>
          </p:nvPr>
        </p:nvSpPr>
        <p:spPr/>
        <p:txBody>
          <a:bodyPr>
            <a:normAutofit fontScale="70000" lnSpcReduction="20000"/>
          </a:bodyPr>
          <a:lstStyle/>
          <a:p>
            <a:r>
              <a:rPr lang="en-US" dirty="0"/>
              <a:t>Physical Maps</a:t>
            </a:r>
          </a:p>
          <a:p>
            <a:pPr lvl="1"/>
            <a:r>
              <a:rPr lang="en-US" dirty="0"/>
              <a:t>Airline maps</a:t>
            </a:r>
          </a:p>
          <a:p>
            <a:pPr lvl="2"/>
            <a:r>
              <a:rPr lang="en-US" dirty="0"/>
              <a:t>Vertices are airports, edges are flight paths</a:t>
            </a:r>
          </a:p>
          <a:p>
            <a:pPr lvl="1"/>
            <a:r>
              <a:rPr lang="en-US" dirty="0"/>
              <a:t>Traffic</a:t>
            </a:r>
          </a:p>
          <a:p>
            <a:pPr lvl="2"/>
            <a:r>
              <a:rPr lang="en-US" dirty="0"/>
              <a:t>Vertices are addresses, edges are streets</a:t>
            </a:r>
          </a:p>
          <a:p>
            <a:r>
              <a:rPr lang="en-US" dirty="0"/>
              <a:t>Relationships</a:t>
            </a:r>
          </a:p>
          <a:p>
            <a:pPr lvl="1"/>
            <a:r>
              <a:rPr lang="en-US" dirty="0"/>
              <a:t>Social media graphs</a:t>
            </a:r>
          </a:p>
          <a:p>
            <a:pPr lvl="2"/>
            <a:r>
              <a:rPr lang="en-US" dirty="0"/>
              <a:t>Vertices are accounts, edges are follower relationships</a:t>
            </a:r>
          </a:p>
          <a:p>
            <a:pPr lvl="1"/>
            <a:r>
              <a:rPr lang="en-US" dirty="0"/>
              <a:t>Code bases</a:t>
            </a:r>
          </a:p>
          <a:p>
            <a:pPr lvl="2"/>
            <a:r>
              <a:rPr lang="en-US" dirty="0"/>
              <a:t>Vertices are classes, edges are usage</a:t>
            </a:r>
          </a:p>
          <a:p>
            <a:r>
              <a:rPr lang="en-US" dirty="0"/>
              <a:t>Influence</a:t>
            </a:r>
          </a:p>
          <a:p>
            <a:pPr lvl="1"/>
            <a:r>
              <a:rPr lang="en-US" dirty="0"/>
              <a:t>Biology</a:t>
            </a:r>
          </a:p>
          <a:p>
            <a:pPr lvl="2"/>
            <a:r>
              <a:rPr lang="en-US" dirty="0"/>
              <a:t>Vertices are cancer cell destinations, edges are migration paths </a:t>
            </a:r>
          </a:p>
          <a:p>
            <a:r>
              <a:rPr lang="en-US" dirty="0"/>
              <a:t>Related topics</a:t>
            </a:r>
          </a:p>
          <a:p>
            <a:pPr lvl="1"/>
            <a:r>
              <a:rPr lang="en-US" dirty="0"/>
              <a:t>Web Page Ranking</a:t>
            </a:r>
          </a:p>
          <a:p>
            <a:pPr lvl="2"/>
            <a:r>
              <a:rPr lang="en-US" dirty="0"/>
              <a:t>Vertices are web pages, edges are hyperlinks</a:t>
            </a:r>
          </a:p>
          <a:p>
            <a:pPr lvl="1"/>
            <a:r>
              <a:rPr lang="en-US" dirty="0"/>
              <a:t>Wikipedia</a:t>
            </a:r>
          </a:p>
          <a:p>
            <a:pPr lvl="2"/>
            <a:r>
              <a:rPr lang="en-US" dirty="0"/>
              <a:t>Vertices are articles, edges are links</a:t>
            </a:r>
          </a:p>
          <a:p>
            <a:pPr marL="128016" lvl="1" indent="0">
              <a:buNone/>
            </a:pPr>
            <a:endParaRPr lang="en-US" dirty="0"/>
          </a:p>
          <a:p>
            <a:pPr marL="128016" lvl="1" indent="0">
              <a:buNone/>
            </a:pPr>
            <a:r>
              <a:rPr lang="en-US" dirty="0"/>
              <a:t>SO MANY MORREEEE</a:t>
            </a:r>
          </a:p>
          <a:p>
            <a:pPr marL="128016" lvl="1" indent="0">
              <a:buNone/>
            </a:pPr>
            <a:r>
              <a:rPr lang="en-US" dirty="0">
                <a:hlinkClick r:id="rId2"/>
              </a:rPr>
              <a:t>www.allthingsgraphed.com</a:t>
            </a:r>
            <a:r>
              <a:rPr lang="en-US" dirty="0"/>
              <a:t> </a:t>
            </a:r>
          </a:p>
        </p:txBody>
      </p:sp>
      <p:sp>
        <p:nvSpPr>
          <p:cNvPr id="4" name="Footer Placeholder 3">
            <a:extLst>
              <a:ext uri="{FF2B5EF4-FFF2-40B4-BE49-F238E27FC236}">
                <a16:creationId xmlns:a16="http://schemas.microsoft.com/office/drawing/2014/main" id="{CAA997A1-2992-4205-802B-61454F17A71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949AD84-FAF8-46BB-8E09-5BC78A750DDB}"/>
              </a:ext>
            </a:extLst>
          </p:cNvPr>
          <p:cNvSpPr>
            <a:spLocks noGrp="1"/>
          </p:cNvSpPr>
          <p:nvPr>
            <p:ph type="sldNum" sz="quarter" idx="12"/>
          </p:nvPr>
        </p:nvSpPr>
        <p:spPr/>
        <p:txBody>
          <a:bodyPr/>
          <a:lstStyle/>
          <a:p>
            <a:fld id="{659665DE-58FC-41F4-AC58-2C90A5E00527}" type="slidenum">
              <a:rPr lang="en-US" smtClean="0"/>
              <a:t>7</a:t>
            </a:fld>
            <a:endParaRPr lang="en-US"/>
          </a:p>
        </p:txBody>
      </p:sp>
      <p:pic>
        <p:nvPicPr>
          <p:cNvPr id="7" name="Picture 6">
            <a:extLst>
              <a:ext uri="{FF2B5EF4-FFF2-40B4-BE49-F238E27FC236}">
                <a16:creationId xmlns:a16="http://schemas.microsoft.com/office/drawing/2014/main" id="{6B271747-AB2F-4D58-A9B6-E8B1BB214E1E}"/>
              </a:ext>
            </a:extLst>
          </p:cNvPr>
          <p:cNvPicPr>
            <a:picLocks noChangeAspect="1"/>
          </p:cNvPicPr>
          <p:nvPr/>
        </p:nvPicPr>
        <p:blipFill rotWithShape="1">
          <a:blip r:embed="rId3">
            <a:extLst>
              <a:ext uri="{28A0092B-C50C-407E-A947-70E740481C1C}">
                <a14:useLocalDpi xmlns:a14="http://schemas.microsoft.com/office/drawing/2010/main" val="0"/>
              </a:ext>
            </a:extLst>
          </a:blip>
          <a:srcRect l="21559" r="24155"/>
          <a:stretch/>
        </p:blipFill>
        <p:spPr>
          <a:xfrm>
            <a:off x="5923471" y="1367804"/>
            <a:ext cx="5170098" cy="4444444"/>
          </a:xfrm>
          <a:prstGeom prst="rect">
            <a:avLst/>
          </a:prstGeom>
        </p:spPr>
      </p:pic>
      <p:pic>
        <p:nvPicPr>
          <p:cNvPr id="9" name="Picture 8">
            <a:extLst>
              <a:ext uri="{FF2B5EF4-FFF2-40B4-BE49-F238E27FC236}">
                <a16:creationId xmlns:a16="http://schemas.microsoft.com/office/drawing/2014/main" id="{B1283A49-0A39-4FDB-898E-F53DD4958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516" y="906217"/>
            <a:ext cx="5045565" cy="5045565"/>
          </a:xfrm>
          <a:prstGeom prst="rect">
            <a:avLst/>
          </a:prstGeom>
        </p:spPr>
      </p:pic>
      <p:pic>
        <p:nvPicPr>
          <p:cNvPr id="17" name="Picture 16">
            <a:extLst>
              <a:ext uri="{FF2B5EF4-FFF2-40B4-BE49-F238E27FC236}">
                <a16:creationId xmlns:a16="http://schemas.microsoft.com/office/drawing/2014/main" id="{3AA8DF54-CA21-4E90-AF11-3C9D32FCB6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7253" y="560586"/>
            <a:ext cx="6282533" cy="5289851"/>
          </a:xfrm>
          <a:prstGeom prst="rect">
            <a:avLst/>
          </a:prstGeom>
        </p:spPr>
      </p:pic>
      <p:pic>
        <p:nvPicPr>
          <p:cNvPr id="11" name="Picture 10">
            <a:extLst>
              <a:ext uri="{FF2B5EF4-FFF2-40B4-BE49-F238E27FC236}">
                <a16:creationId xmlns:a16="http://schemas.microsoft.com/office/drawing/2014/main" id="{1FAE58FE-D5D1-4BED-8450-CD79F436D7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456" y="1575253"/>
            <a:ext cx="7265137" cy="3627706"/>
          </a:xfrm>
          <a:prstGeom prst="rect">
            <a:avLst/>
          </a:prstGeom>
        </p:spPr>
      </p:pic>
    </p:spTree>
    <p:extLst>
      <p:ext uri="{BB962C8B-B14F-4D97-AF65-F5344CB8AC3E}">
        <p14:creationId xmlns:p14="http://schemas.microsoft.com/office/powerpoint/2010/main" val="4416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Effect transition="in" filter="fade">
                                      <p:cBhvr>
                                        <p:cTn id="64" dur="500"/>
                                        <p:tgtEl>
                                          <p:spTgt spid="3">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16" end="16"/>
                                            </p:txEl>
                                          </p:spTgt>
                                        </p:tgtEl>
                                        <p:attrNameLst>
                                          <p:attrName>style.visibility</p:attrName>
                                        </p:attrNameLst>
                                      </p:cBhvr>
                                      <p:to>
                                        <p:strVal val="visible"/>
                                      </p:to>
                                    </p:set>
                                    <p:animEffect transition="in" filter="fade">
                                      <p:cBhvr>
                                        <p:cTn id="70" dur="500"/>
                                        <p:tgtEl>
                                          <p:spTgt spid="3">
                                            <p:txEl>
                                              <p:pRg st="16" end="16"/>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Effect transition="in" filter="fade">
                                      <p:cBhvr>
                                        <p:cTn id="73" dur="500"/>
                                        <p:tgtEl>
                                          <p:spTgt spid="3">
                                            <p:txEl>
                                              <p:pRg st="17" end="1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19" end="19"/>
                                            </p:txEl>
                                          </p:spTgt>
                                        </p:tgtEl>
                                        <p:attrNameLst>
                                          <p:attrName>style.visibility</p:attrName>
                                        </p:attrNameLst>
                                      </p:cBhvr>
                                      <p:to>
                                        <p:strVal val="visible"/>
                                      </p:to>
                                    </p:set>
                                    <p:animEffect transition="in" filter="fade">
                                      <p:cBhvr>
                                        <p:cTn id="81" dur="500"/>
                                        <p:tgtEl>
                                          <p:spTgt spid="3">
                                            <p:txEl>
                                              <p:pRg st="19" end="19"/>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
                                            <p:txEl>
                                              <p:pRg st="20" end="20"/>
                                            </p:txEl>
                                          </p:spTgt>
                                        </p:tgtEl>
                                        <p:attrNameLst>
                                          <p:attrName>style.visibility</p:attrName>
                                        </p:attrNameLst>
                                      </p:cBhvr>
                                      <p:to>
                                        <p:strVal val="visible"/>
                                      </p:to>
                                    </p:set>
                                    <p:animEffect transition="in" filter="fade">
                                      <p:cBhvr>
                                        <p:cTn id="84"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2742-D543-4FA4-A391-A29CDF48E989}"/>
              </a:ext>
            </a:extLst>
          </p:cNvPr>
          <p:cNvSpPr>
            <a:spLocks noGrp="1"/>
          </p:cNvSpPr>
          <p:nvPr>
            <p:ph type="title"/>
          </p:nvPr>
        </p:nvSpPr>
        <p:spPr/>
        <p:txBody>
          <a:bodyPr/>
          <a:lstStyle/>
          <a:p>
            <a:r>
              <a:rPr lang="en-US" dirty="0"/>
              <a:t>Graph: Formal Definition</a:t>
            </a:r>
          </a:p>
        </p:txBody>
      </p:sp>
      <p:sp>
        <p:nvSpPr>
          <p:cNvPr id="3" name="Content Placeholder 2">
            <a:extLst>
              <a:ext uri="{FF2B5EF4-FFF2-40B4-BE49-F238E27FC236}">
                <a16:creationId xmlns:a16="http://schemas.microsoft.com/office/drawing/2014/main" id="{A32BA272-BD3A-46B7-913D-637CF05E32CB}"/>
              </a:ext>
            </a:extLst>
          </p:cNvPr>
          <p:cNvSpPr>
            <a:spLocks noGrp="1"/>
          </p:cNvSpPr>
          <p:nvPr>
            <p:ph idx="1"/>
          </p:nvPr>
        </p:nvSpPr>
        <p:spPr/>
        <p:txBody>
          <a:bodyPr/>
          <a:lstStyle/>
          <a:p>
            <a:r>
              <a:rPr lang="en-US" sz="2800" dirty="0"/>
              <a:t>A </a:t>
            </a:r>
            <a:r>
              <a:rPr lang="en-US" sz="2800" b="1" dirty="0">
                <a:solidFill>
                  <a:srgbClr val="4C3282"/>
                </a:solidFill>
              </a:rPr>
              <a:t>graph</a:t>
            </a:r>
            <a:r>
              <a:rPr lang="en-US" sz="2800" dirty="0"/>
              <a:t> is defined by a pair of sets G = (V, E) where…</a:t>
            </a:r>
          </a:p>
          <a:p>
            <a:pPr lvl="1"/>
            <a:r>
              <a:rPr lang="en-US" sz="2400" dirty="0"/>
              <a:t>V is a set of </a:t>
            </a:r>
            <a:r>
              <a:rPr lang="en-US" sz="2400" b="1" dirty="0">
                <a:solidFill>
                  <a:srgbClr val="4C3282"/>
                </a:solidFill>
              </a:rPr>
              <a:t>vertices</a:t>
            </a:r>
          </a:p>
          <a:p>
            <a:pPr lvl="2"/>
            <a:r>
              <a:rPr lang="en-US" sz="1800" dirty="0"/>
              <a:t>A vertex or “node” is a data entity</a:t>
            </a:r>
          </a:p>
          <a:p>
            <a:pPr lvl="2"/>
            <a:endParaRPr lang="en-US" dirty="0"/>
          </a:p>
          <a:p>
            <a:pPr lvl="2"/>
            <a:endParaRPr lang="en-US" dirty="0"/>
          </a:p>
          <a:p>
            <a:pPr lvl="2"/>
            <a:endParaRPr lang="en-US" dirty="0"/>
          </a:p>
          <a:p>
            <a:pPr lvl="1"/>
            <a:r>
              <a:rPr lang="en-US" sz="2400" dirty="0"/>
              <a:t>E is a set of </a:t>
            </a:r>
            <a:r>
              <a:rPr lang="en-US" sz="2400" b="1" dirty="0">
                <a:solidFill>
                  <a:srgbClr val="4C3282"/>
                </a:solidFill>
              </a:rPr>
              <a:t>edges</a:t>
            </a:r>
            <a:r>
              <a:rPr lang="en-US" sz="2400" dirty="0"/>
              <a:t> </a:t>
            </a:r>
          </a:p>
          <a:p>
            <a:pPr lvl="2"/>
            <a:r>
              <a:rPr lang="en-US" sz="1800" dirty="0"/>
              <a:t>An edge is a connection between two vertices</a:t>
            </a:r>
          </a:p>
        </p:txBody>
      </p:sp>
      <p:sp>
        <p:nvSpPr>
          <p:cNvPr id="4" name="Footer Placeholder 3">
            <a:extLst>
              <a:ext uri="{FF2B5EF4-FFF2-40B4-BE49-F238E27FC236}">
                <a16:creationId xmlns:a16="http://schemas.microsoft.com/office/drawing/2014/main" id="{0D95679A-6C29-4D0A-9E95-4B86B72540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AD37A6B-C735-45D3-8C66-49C31E3B711F}"/>
              </a:ext>
            </a:extLst>
          </p:cNvPr>
          <p:cNvSpPr>
            <a:spLocks noGrp="1"/>
          </p:cNvSpPr>
          <p:nvPr>
            <p:ph type="sldNum" sz="quarter" idx="12"/>
          </p:nvPr>
        </p:nvSpPr>
        <p:spPr/>
        <p:txBody>
          <a:bodyPr/>
          <a:lstStyle/>
          <a:p>
            <a:fld id="{659665DE-58FC-41F4-AC58-2C90A5E00527}" type="slidenum">
              <a:rPr lang="en-US" smtClean="0"/>
              <a:t>8</a:t>
            </a:fld>
            <a:endParaRPr lang="en-US"/>
          </a:p>
        </p:txBody>
      </p:sp>
      <p:grpSp>
        <p:nvGrpSpPr>
          <p:cNvPr id="60" name="Group 59">
            <a:extLst>
              <a:ext uri="{FF2B5EF4-FFF2-40B4-BE49-F238E27FC236}">
                <a16:creationId xmlns:a16="http://schemas.microsoft.com/office/drawing/2014/main" id="{E7AF72A7-3FB5-4EF3-A17B-0D1DD96BBC7F}"/>
              </a:ext>
            </a:extLst>
          </p:cNvPr>
          <p:cNvGrpSpPr/>
          <p:nvPr/>
        </p:nvGrpSpPr>
        <p:grpSpPr>
          <a:xfrm>
            <a:off x="8340267" y="1252191"/>
            <a:ext cx="3734950" cy="4896139"/>
            <a:chOff x="8368643" y="587830"/>
            <a:chExt cx="3734950" cy="4896139"/>
          </a:xfrm>
        </p:grpSpPr>
        <p:grpSp>
          <p:nvGrpSpPr>
            <p:cNvPr id="8" name="Group 7">
              <a:extLst>
                <a:ext uri="{FF2B5EF4-FFF2-40B4-BE49-F238E27FC236}">
                  <a16:creationId xmlns:a16="http://schemas.microsoft.com/office/drawing/2014/main" id="{1097B629-A3FA-473E-91F6-4C9BD356ABBA}"/>
                </a:ext>
              </a:extLst>
            </p:cNvPr>
            <p:cNvGrpSpPr/>
            <p:nvPr/>
          </p:nvGrpSpPr>
          <p:grpSpPr>
            <a:xfrm>
              <a:off x="10567163" y="2985184"/>
              <a:ext cx="690113" cy="690113"/>
              <a:chOff x="8951148" y="4676944"/>
              <a:chExt cx="690113" cy="690113"/>
            </a:xfrm>
          </p:grpSpPr>
          <p:sp>
            <p:nvSpPr>
              <p:cNvPr id="6" name="Oval 5">
                <a:extLst>
                  <a:ext uri="{FF2B5EF4-FFF2-40B4-BE49-F238E27FC236}">
                    <a16:creationId xmlns:a16="http://schemas.microsoft.com/office/drawing/2014/main" id="{DAC7127E-3397-4DA3-8D3F-2D4C2EC52B18}"/>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5A7E41-389E-4540-B427-5AACFB8C02DD}"/>
                  </a:ext>
                </a:extLst>
              </p:cNvPr>
              <p:cNvSpPr txBox="1"/>
              <p:nvPr/>
            </p:nvSpPr>
            <p:spPr>
              <a:xfrm>
                <a:off x="9130133" y="4837334"/>
                <a:ext cx="332142" cy="369332"/>
              </a:xfrm>
              <a:prstGeom prst="rect">
                <a:avLst/>
              </a:prstGeom>
              <a:noFill/>
            </p:spPr>
            <p:txBody>
              <a:bodyPr wrap="none" rtlCol="0">
                <a:spAutoFit/>
              </a:bodyPr>
              <a:lstStyle/>
              <a:p>
                <a:r>
                  <a:rPr lang="en-US" dirty="0"/>
                  <a:t>A</a:t>
                </a:r>
              </a:p>
            </p:txBody>
          </p:sp>
        </p:grpSp>
        <p:grpSp>
          <p:nvGrpSpPr>
            <p:cNvPr id="10" name="Group 9">
              <a:extLst>
                <a:ext uri="{FF2B5EF4-FFF2-40B4-BE49-F238E27FC236}">
                  <a16:creationId xmlns:a16="http://schemas.microsoft.com/office/drawing/2014/main" id="{0F48C9F5-8822-47DA-BDA5-AB61319F9A22}"/>
                </a:ext>
              </a:extLst>
            </p:cNvPr>
            <p:cNvGrpSpPr/>
            <p:nvPr/>
          </p:nvGrpSpPr>
          <p:grpSpPr>
            <a:xfrm>
              <a:off x="10303324" y="4457870"/>
              <a:ext cx="690113" cy="690113"/>
              <a:chOff x="8951148" y="4676944"/>
              <a:chExt cx="690113" cy="690113"/>
            </a:xfrm>
          </p:grpSpPr>
          <p:sp>
            <p:nvSpPr>
              <p:cNvPr id="11" name="Oval 10">
                <a:extLst>
                  <a:ext uri="{FF2B5EF4-FFF2-40B4-BE49-F238E27FC236}">
                    <a16:creationId xmlns:a16="http://schemas.microsoft.com/office/drawing/2014/main" id="{E66D2443-0AC2-4E6A-9E73-228D436D5CFC}"/>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4C643E-8148-405F-AD9A-996202452F65}"/>
                  </a:ext>
                </a:extLst>
              </p:cNvPr>
              <p:cNvSpPr txBox="1"/>
              <p:nvPr/>
            </p:nvSpPr>
            <p:spPr>
              <a:xfrm>
                <a:off x="9130133" y="4837334"/>
                <a:ext cx="312906" cy="369332"/>
              </a:xfrm>
              <a:prstGeom prst="rect">
                <a:avLst/>
              </a:prstGeom>
              <a:noFill/>
            </p:spPr>
            <p:txBody>
              <a:bodyPr wrap="none" rtlCol="0">
                <a:spAutoFit/>
              </a:bodyPr>
              <a:lstStyle/>
              <a:p>
                <a:r>
                  <a:rPr lang="en-US" dirty="0"/>
                  <a:t>B</a:t>
                </a:r>
              </a:p>
            </p:txBody>
          </p:sp>
        </p:grpSp>
        <p:grpSp>
          <p:nvGrpSpPr>
            <p:cNvPr id="13" name="Group 12">
              <a:extLst>
                <a:ext uri="{FF2B5EF4-FFF2-40B4-BE49-F238E27FC236}">
                  <a16:creationId xmlns:a16="http://schemas.microsoft.com/office/drawing/2014/main" id="{CDC0A3E6-5F68-4352-BB69-E3D8580734A6}"/>
                </a:ext>
              </a:extLst>
            </p:cNvPr>
            <p:cNvGrpSpPr/>
            <p:nvPr/>
          </p:nvGrpSpPr>
          <p:grpSpPr>
            <a:xfrm>
              <a:off x="11413480" y="3683042"/>
              <a:ext cx="690113" cy="690113"/>
              <a:chOff x="8951148" y="4676944"/>
              <a:chExt cx="690113" cy="690113"/>
            </a:xfrm>
          </p:grpSpPr>
          <p:sp>
            <p:nvSpPr>
              <p:cNvPr id="14" name="Oval 13">
                <a:extLst>
                  <a:ext uri="{FF2B5EF4-FFF2-40B4-BE49-F238E27FC236}">
                    <a16:creationId xmlns:a16="http://schemas.microsoft.com/office/drawing/2014/main" id="{24E826B0-7124-41C7-BE88-709B1FC04263}"/>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15F0A4-7890-4EB3-94B2-8B6CA81CDC70}"/>
                  </a:ext>
                </a:extLst>
              </p:cNvPr>
              <p:cNvSpPr txBox="1"/>
              <p:nvPr/>
            </p:nvSpPr>
            <p:spPr>
              <a:xfrm>
                <a:off x="9130133" y="4837334"/>
                <a:ext cx="332142" cy="369332"/>
              </a:xfrm>
              <a:prstGeom prst="rect">
                <a:avLst/>
              </a:prstGeom>
              <a:noFill/>
            </p:spPr>
            <p:txBody>
              <a:bodyPr wrap="none" rtlCol="0">
                <a:spAutoFit/>
              </a:bodyPr>
              <a:lstStyle/>
              <a:p>
                <a:r>
                  <a:rPr lang="en-US" dirty="0"/>
                  <a:t>C</a:t>
                </a:r>
              </a:p>
            </p:txBody>
          </p:sp>
        </p:grpSp>
        <p:grpSp>
          <p:nvGrpSpPr>
            <p:cNvPr id="16" name="Group 15">
              <a:extLst>
                <a:ext uri="{FF2B5EF4-FFF2-40B4-BE49-F238E27FC236}">
                  <a16:creationId xmlns:a16="http://schemas.microsoft.com/office/drawing/2014/main" id="{7656F84F-5F68-48CF-9600-295D9CD59225}"/>
                </a:ext>
              </a:extLst>
            </p:cNvPr>
            <p:cNvGrpSpPr/>
            <p:nvPr/>
          </p:nvGrpSpPr>
          <p:grpSpPr>
            <a:xfrm>
              <a:off x="9020865" y="3621971"/>
              <a:ext cx="690113" cy="690113"/>
              <a:chOff x="8951148" y="4676944"/>
              <a:chExt cx="690113" cy="690113"/>
            </a:xfrm>
          </p:grpSpPr>
          <p:sp>
            <p:nvSpPr>
              <p:cNvPr id="17" name="Oval 16">
                <a:extLst>
                  <a:ext uri="{FF2B5EF4-FFF2-40B4-BE49-F238E27FC236}">
                    <a16:creationId xmlns:a16="http://schemas.microsoft.com/office/drawing/2014/main" id="{67E564E8-58F0-414D-9A3C-742831794351}"/>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4724AE-208A-4FFA-8CC3-CB4E85B33864}"/>
                  </a:ext>
                </a:extLst>
              </p:cNvPr>
              <p:cNvSpPr txBox="1"/>
              <p:nvPr/>
            </p:nvSpPr>
            <p:spPr>
              <a:xfrm>
                <a:off x="9130133" y="4837334"/>
                <a:ext cx="343364" cy="369332"/>
              </a:xfrm>
              <a:prstGeom prst="rect">
                <a:avLst/>
              </a:prstGeom>
              <a:noFill/>
            </p:spPr>
            <p:txBody>
              <a:bodyPr wrap="none" rtlCol="0">
                <a:spAutoFit/>
              </a:bodyPr>
              <a:lstStyle/>
              <a:p>
                <a:r>
                  <a:rPr lang="en-US" dirty="0"/>
                  <a:t>D</a:t>
                </a:r>
              </a:p>
            </p:txBody>
          </p:sp>
        </p:grpSp>
        <p:grpSp>
          <p:nvGrpSpPr>
            <p:cNvPr id="19" name="Group 18">
              <a:extLst>
                <a:ext uri="{FF2B5EF4-FFF2-40B4-BE49-F238E27FC236}">
                  <a16:creationId xmlns:a16="http://schemas.microsoft.com/office/drawing/2014/main" id="{2F0AC053-9EF8-458F-B6DF-831FE6300CF2}"/>
                </a:ext>
              </a:extLst>
            </p:cNvPr>
            <p:cNvGrpSpPr/>
            <p:nvPr/>
          </p:nvGrpSpPr>
          <p:grpSpPr>
            <a:xfrm>
              <a:off x="8447744" y="4793856"/>
              <a:ext cx="690113" cy="690113"/>
              <a:chOff x="8951148" y="4676944"/>
              <a:chExt cx="690113" cy="690113"/>
            </a:xfrm>
          </p:grpSpPr>
          <p:sp>
            <p:nvSpPr>
              <p:cNvPr id="20" name="Oval 19">
                <a:extLst>
                  <a:ext uri="{FF2B5EF4-FFF2-40B4-BE49-F238E27FC236}">
                    <a16:creationId xmlns:a16="http://schemas.microsoft.com/office/drawing/2014/main" id="{C81EA57D-AD6C-4527-9076-733B6C8972CF}"/>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5A9AFC-47E4-415A-B321-440490F15FD9}"/>
                  </a:ext>
                </a:extLst>
              </p:cNvPr>
              <p:cNvSpPr txBox="1"/>
              <p:nvPr/>
            </p:nvSpPr>
            <p:spPr>
              <a:xfrm>
                <a:off x="9130133" y="4837334"/>
                <a:ext cx="300082" cy="369332"/>
              </a:xfrm>
              <a:prstGeom prst="rect">
                <a:avLst/>
              </a:prstGeom>
              <a:noFill/>
            </p:spPr>
            <p:txBody>
              <a:bodyPr wrap="none" rtlCol="0">
                <a:spAutoFit/>
              </a:bodyPr>
              <a:lstStyle/>
              <a:p>
                <a:r>
                  <a:rPr lang="en-US" dirty="0"/>
                  <a:t>E</a:t>
                </a:r>
              </a:p>
            </p:txBody>
          </p:sp>
        </p:grpSp>
        <p:grpSp>
          <p:nvGrpSpPr>
            <p:cNvPr id="22" name="Group 21">
              <a:extLst>
                <a:ext uri="{FF2B5EF4-FFF2-40B4-BE49-F238E27FC236}">
                  <a16:creationId xmlns:a16="http://schemas.microsoft.com/office/drawing/2014/main" id="{F39A30D7-AA5B-4CBB-A0A8-BCD8E9BBA2EF}"/>
                </a:ext>
              </a:extLst>
            </p:cNvPr>
            <p:cNvGrpSpPr/>
            <p:nvPr/>
          </p:nvGrpSpPr>
          <p:grpSpPr>
            <a:xfrm>
              <a:off x="8368643" y="2064144"/>
              <a:ext cx="690113" cy="690113"/>
              <a:chOff x="8951148" y="4676944"/>
              <a:chExt cx="690113" cy="690113"/>
            </a:xfrm>
          </p:grpSpPr>
          <p:sp>
            <p:nvSpPr>
              <p:cNvPr id="23" name="Oval 22">
                <a:extLst>
                  <a:ext uri="{FF2B5EF4-FFF2-40B4-BE49-F238E27FC236}">
                    <a16:creationId xmlns:a16="http://schemas.microsoft.com/office/drawing/2014/main" id="{3D9A2410-C48C-41EA-8DE8-CC080AAE751D}"/>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59E7F1-E3E6-44C1-8B79-D7A6DF5E8F13}"/>
                  </a:ext>
                </a:extLst>
              </p:cNvPr>
              <p:cNvSpPr txBox="1"/>
              <p:nvPr/>
            </p:nvSpPr>
            <p:spPr>
              <a:xfrm>
                <a:off x="9130133" y="4837334"/>
                <a:ext cx="295274" cy="369332"/>
              </a:xfrm>
              <a:prstGeom prst="rect">
                <a:avLst/>
              </a:prstGeom>
              <a:noFill/>
            </p:spPr>
            <p:txBody>
              <a:bodyPr wrap="none" rtlCol="0">
                <a:spAutoFit/>
              </a:bodyPr>
              <a:lstStyle/>
              <a:p>
                <a:r>
                  <a:rPr lang="en-US" dirty="0"/>
                  <a:t>F</a:t>
                </a:r>
              </a:p>
            </p:txBody>
          </p:sp>
        </p:grpSp>
        <p:grpSp>
          <p:nvGrpSpPr>
            <p:cNvPr id="25" name="Group 24">
              <a:extLst>
                <a:ext uri="{FF2B5EF4-FFF2-40B4-BE49-F238E27FC236}">
                  <a16:creationId xmlns:a16="http://schemas.microsoft.com/office/drawing/2014/main" id="{D4C7FFB3-966C-4A1C-A49B-6774A5FE0E77}"/>
                </a:ext>
              </a:extLst>
            </p:cNvPr>
            <p:cNvGrpSpPr/>
            <p:nvPr/>
          </p:nvGrpSpPr>
          <p:grpSpPr>
            <a:xfrm>
              <a:off x="9137857" y="587830"/>
              <a:ext cx="690113" cy="690113"/>
              <a:chOff x="8951148" y="4676944"/>
              <a:chExt cx="690113" cy="690113"/>
            </a:xfrm>
          </p:grpSpPr>
          <p:sp>
            <p:nvSpPr>
              <p:cNvPr id="26" name="Oval 25">
                <a:extLst>
                  <a:ext uri="{FF2B5EF4-FFF2-40B4-BE49-F238E27FC236}">
                    <a16:creationId xmlns:a16="http://schemas.microsoft.com/office/drawing/2014/main" id="{DDE095FA-BAF8-419E-B0E5-BF974AFA4770}"/>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CDB45F-D2F2-45E3-A16B-9E236C44A393}"/>
                  </a:ext>
                </a:extLst>
              </p:cNvPr>
              <p:cNvSpPr txBox="1"/>
              <p:nvPr/>
            </p:nvSpPr>
            <p:spPr>
              <a:xfrm>
                <a:off x="9130133" y="4837334"/>
                <a:ext cx="340158" cy="369332"/>
              </a:xfrm>
              <a:prstGeom prst="rect">
                <a:avLst/>
              </a:prstGeom>
              <a:noFill/>
            </p:spPr>
            <p:txBody>
              <a:bodyPr wrap="none" rtlCol="0">
                <a:spAutoFit/>
              </a:bodyPr>
              <a:lstStyle/>
              <a:p>
                <a:r>
                  <a:rPr lang="en-US" dirty="0"/>
                  <a:t>G</a:t>
                </a:r>
              </a:p>
            </p:txBody>
          </p:sp>
        </p:grpSp>
        <p:grpSp>
          <p:nvGrpSpPr>
            <p:cNvPr id="28" name="Group 27">
              <a:extLst>
                <a:ext uri="{FF2B5EF4-FFF2-40B4-BE49-F238E27FC236}">
                  <a16:creationId xmlns:a16="http://schemas.microsoft.com/office/drawing/2014/main" id="{B93E8D24-2ED2-49F4-98CE-361309678287}"/>
                </a:ext>
              </a:extLst>
            </p:cNvPr>
            <p:cNvGrpSpPr/>
            <p:nvPr/>
          </p:nvGrpSpPr>
          <p:grpSpPr>
            <a:xfrm>
              <a:off x="10413861" y="1277943"/>
              <a:ext cx="690113" cy="690113"/>
              <a:chOff x="8951148" y="4676944"/>
              <a:chExt cx="690113" cy="690113"/>
            </a:xfrm>
          </p:grpSpPr>
          <p:sp>
            <p:nvSpPr>
              <p:cNvPr id="29" name="Oval 28">
                <a:extLst>
                  <a:ext uri="{FF2B5EF4-FFF2-40B4-BE49-F238E27FC236}">
                    <a16:creationId xmlns:a16="http://schemas.microsoft.com/office/drawing/2014/main" id="{D609F731-5D6D-4964-9F65-2711F91AA3EB}"/>
                  </a:ext>
                </a:extLst>
              </p:cNvPr>
              <p:cNvSpPr/>
              <p:nvPr/>
            </p:nvSpPr>
            <p:spPr>
              <a:xfrm>
                <a:off x="8951148" y="4676944"/>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F46FAE-2096-44BB-86AC-5DC1243721FB}"/>
                  </a:ext>
                </a:extLst>
              </p:cNvPr>
              <p:cNvSpPr txBox="1"/>
              <p:nvPr/>
            </p:nvSpPr>
            <p:spPr>
              <a:xfrm>
                <a:off x="9130133" y="4837334"/>
                <a:ext cx="344966" cy="369332"/>
              </a:xfrm>
              <a:prstGeom prst="rect">
                <a:avLst/>
              </a:prstGeom>
              <a:noFill/>
            </p:spPr>
            <p:txBody>
              <a:bodyPr wrap="none" rtlCol="0">
                <a:spAutoFit/>
              </a:bodyPr>
              <a:lstStyle/>
              <a:p>
                <a:r>
                  <a:rPr lang="en-US" dirty="0"/>
                  <a:t>H</a:t>
                </a:r>
              </a:p>
            </p:txBody>
          </p:sp>
        </p:grpSp>
        <p:cxnSp>
          <p:nvCxnSpPr>
            <p:cNvPr id="32" name="Straight Connector 31">
              <a:extLst>
                <a:ext uri="{FF2B5EF4-FFF2-40B4-BE49-F238E27FC236}">
                  <a16:creationId xmlns:a16="http://schemas.microsoft.com/office/drawing/2014/main" id="{718F2521-7B0B-4B2D-B447-D0CBA532F627}"/>
                </a:ext>
              </a:extLst>
            </p:cNvPr>
            <p:cNvCxnSpPr>
              <a:stCxn id="26" idx="6"/>
              <a:endCxn id="29" idx="1"/>
            </p:cNvCxnSpPr>
            <p:nvPr/>
          </p:nvCxnSpPr>
          <p:spPr>
            <a:xfrm>
              <a:off x="9827970" y="932887"/>
              <a:ext cx="686956" cy="44612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45BB5-020A-414B-9C9C-8124DF637020}"/>
                </a:ext>
              </a:extLst>
            </p:cNvPr>
            <p:cNvCxnSpPr>
              <a:cxnSpLocks/>
              <a:stCxn id="26" idx="3"/>
              <a:endCxn id="23" idx="0"/>
            </p:cNvCxnSpPr>
            <p:nvPr/>
          </p:nvCxnSpPr>
          <p:spPr>
            <a:xfrm flipH="1">
              <a:off x="8713700" y="1176878"/>
              <a:ext cx="525222" cy="88726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F39E5-6DAA-4126-A6FD-72705F5002E7}"/>
                </a:ext>
              </a:extLst>
            </p:cNvPr>
            <p:cNvCxnSpPr>
              <a:cxnSpLocks/>
              <a:stCxn id="23" idx="4"/>
              <a:endCxn id="17" idx="1"/>
            </p:cNvCxnSpPr>
            <p:nvPr/>
          </p:nvCxnSpPr>
          <p:spPr>
            <a:xfrm>
              <a:off x="8713700" y="2754257"/>
              <a:ext cx="408230" cy="96877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295508-6DD7-4C49-BF77-EF5AA9DA276F}"/>
                </a:ext>
              </a:extLst>
            </p:cNvPr>
            <p:cNvCxnSpPr>
              <a:cxnSpLocks/>
              <a:stCxn id="17" idx="4"/>
              <a:endCxn id="20" idx="7"/>
            </p:cNvCxnSpPr>
            <p:nvPr/>
          </p:nvCxnSpPr>
          <p:spPr>
            <a:xfrm flipH="1">
              <a:off x="9036792" y="4312084"/>
              <a:ext cx="329130" cy="58283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3C6B35-8CA7-454F-BA69-F8F6C7B54AC3}"/>
                </a:ext>
              </a:extLst>
            </p:cNvPr>
            <p:cNvCxnSpPr>
              <a:cxnSpLocks/>
              <a:stCxn id="29" idx="4"/>
              <a:endCxn id="6" idx="0"/>
            </p:cNvCxnSpPr>
            <p:nvPr/>
          </p:nvCxnSpPr>
          <p:spPr>
            <a:xfrm>
              <a:off x="10758918" y="1968056"/>
              <a:ext cx="153302" cy="10171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98D081-57F4-47B7-8F9A-0E180A709024}"/>
                </a:ext>
              </a:extLst>
            </p:cNvPr>
            <p:cNvCxnSpPr>
              <a:cxnSpLocks/>
              <a:stCxn id="6" idx="2"/>
              <a:endCxn id="17" idx="7"/>
            </p:cNvCxnSpPr>
            <p:nvPr/>
          </p:nvCxnSpPr>
          <p:spPr>
            <a:xfrm flipH="1">
              <a:off x="9609913" y="3330241"/>
              <a:ext cx="957250" cy="39279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E5B2287-7594-44EF-9B5A-AD3E5B2AF761}"/>
                </a:ext>
              </a:extLst>
            </p:cNvPr>
            <p:cNvCxnSpPr>
              <a:cxnSpLocks/>
              <a:stCxn id="6" idx="4"/>
              <a:endCxn id="11" idx="0"/>
            </p:cNvCxnSpPr>
            <p:nvPr/>
          </p:nvCxnSpPr>
          <p:spPr>
            <a:xfrm flipH="1">
              <a:off x="10648381" y="3675297"/>
              <a:ext cx="263839" cy="782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8A840C-6FC2-4BEE-B74A-7E0B99B1895E}"/>
                </a:ext>
              </a:extLst>
            </p:cNvPr>
            <p:cNvCxnSpPr>
              <a:cxnSpLocks/>
              <a:stCxn id="17" idx="5"/>
              <a:endCxn id="11" idx="1"/>
            </p:cNvCxnSpPr>
            <p:nvPr/>
          </p:nvCxnSpPr>
          <p:spPr>
            <a:xfrm>
              <a:off x="9609913" y="4211019"/>
              <a:ext cx="794476" cy="34791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448F4-4552-472F-9214-5F9350F2BC99}"/>
                </a:ext>
              </a:extLst>
            </p:cNvPr>
            <p:cNvCxnSpPr>
              <a:cxnSpLocks/>
              <a:stCxn id="14" idx="3"/>
              <a:endCxn id="11" idx="7"/>
            </p:cNvCxnSpPr>
            <p:nvPr/>
          </p:nvCxnSpPr>
          <p:spPr>
            <a:xfrm flipH="1">
              <a:off x="10892372" y="4272090"/>
              <a:ext cx="622173" cy="28684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D8A751-3C8C-4307-8677-25DE2E75C17E}"/>
                </a:ext>
              </a:extLst>
            </p:cNvPr>
            <p:cNvCxnSpPr>
              <a:cxnSpLocks/>
              <a:stCxn id="6" idx="5"/>
              <a:endCxn id="14" idx="1"/>
            </p:cNvCxnSpPr>
            <p:nvPr/>
          </p:nvCxnSpPr>
          <p:spPr>
            <a:xfrm>
              <a:off x="11156211" y="3574232"/>
              <a:ext cx="358334" cy="209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4FD8BBE-C4DF-4463-B808-532344D6DB02}"/>
              </a:ext>
            </a:extLst>
          </p:cNvPr>
          <p:cNvSpPr txBox="1"/>
          <p:nvPr/>
        </p:nvSpPr>
        <p:spPr>
          <a:xfrm>
            <a:off x="887959" y="2705068"/>
            <a:ext cx="3508012" cy="461665"/>
          </a:xfrm>
          <a:prstGeom prst="rect">
            <a:avLst/>
          </a:prstGeom>
          <a:noFill/>
        </p:spPr>
        <p:txBody>
          <a:bodyPr wrap="none" rtlCol="0">
            <a:spAutoFit/>
          </a:bodyPr>
          <a:lstStyle/>
          <a:p>
            <a:r>
              <a:rPr lang="en-US" sz="2400" dirty="0">
                <a:solidFill>
                  <a:srgbClr val="4C3282"/>
                </a:solidFill>
              </a:rPr>
              <a:t>V = { A, B, C, D, E, F, G, H }</a:t>
            </a:r>
          </a:p>
        </p:txBody>
      </p:sp>
      <p:sp>
        <p:nvSpPr>
          <p:cNvPr id="62" name="TextBox 61">
            <a:extLst>
              <a:ext uri="{FF2B5EF4-FFF2-40B4-BE49-F238E27FC236}">
                <a16:creationId xmlns:a16="http://schemas.microsoft.com/office/drawing/2014/main" id="{27E4CD08-55FA-4BB7-9890-D76DB93A31E1}"/>
              </a:ext>
            </a:extLst>
          </p:cNvPr>
          <p:cNvSpPr txBox="1"/>
          <p:nvPr/>
        </p:nvSpPr>
        <p:spPr>
          <a:xfrm>
            <a:off x="911221" y="4264345"/>
            <a:ext cx="4222631" cy="1200329"/>
          </a:xfrm>
          <a:prstGeom prst="rect">
            <a:avLst/>
          </a:prstGeom>
          <a:noFill/>
        </p:spPr>
        <p:txBody>
          <a:bodyPr wrap="none" rtlCol="0">
            <a:spAutoFit/>
          </a:bodyPr>
          <a:lstStyle/>
          <a:p>
            <a:r>
              <a:rPr lang="en-US" sz="2400" dirty="0">
                <a:solidFill>
                  <a:srgbClr val="B6A479"/>
                </a:solidFill>
              </a:rPr>
              <a:t>E = { (A, B), (A, C), (A, D), (A, H), </a:t>
            </a:r>
          </a:p>
          <a:p>
            <a:r>
              <a:rPr lang="en-US" sz="2400" dirty="0">
                <a:solidFill>
                  <a:srgbClr val="B6A479"/>
                </a:solidFill>
              </a:rPr>
              <a:t>        (C, B), (B, D), (D, E), (D, F),</a:t>
            </a:r>
          </a:p>
          <a:p>
            <a:r>
              <a:rPr lang="en-US" sz="2400" dirty="0">
                <a:solidFill>
                  <a:srgbClr val="B6A479"/>
                </a:solidFill>
              </a:rPr>
              <a:t>        (F, G), (G, H)}</a:t>
            </a:r>
          </a:p>
        </p:txBody>
      </p:sp>
    </p:spTree>
    <p:extLst>
      <p:ext uri="{BB962C8B-B14F-4D97-AF65-F5344CB8AC3E}">
        <p14:creationId xmlns:p14="http://schemas.microsoft.com/office/powerpoint/2010/main" val="4000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BFAC-86BC-41A8-8F71-E7A20E720A49}"/>
              </a:ext>
            </a:extLst>
          </p:cNvPr>
          <p:cNvSpPr>
            <a:spLocks noGrp="1"/>
          </p:cNvSpPr>
          <p:nvPr>
            <p:ph type="title"/>
          </p:nvPr>
        </p:nvSpPr>
        <p:spPr/>
        <p:txBody>
          <a:bodyPr/>
          <a:lstStyle/>
          <a:p>
            <a:r>
              <a:rPr lang="en-US" dirty="0"/>
              <a:t>Graph Vocabulary</a:t>
            </a:r>
          </a:p>
        </p:txBody>
      </p:sp>
      <p:sp>
        <p:nvSpPr>
          <p:cNvPr id="3" name="Content Placeholder 2">
            <a:extLst>
              <a:ext uri="{FF2B5EF4-FFF2-40B4-BE49-F238E27FC236}">
                <a16:creationId xmlns:a16="http://schemas.microsoft.com/office/drawing/2014/main" id="{3BDCAF9D-3271-488B-8C5D-671EB3216FD5}"/>
              </a:ext>
            </a:extLst>
          </p:cNvPr>
          <p:cNvSpPr>
            <a:spLocks noGrp="1"/>
          </p:cNvSpPr>
          <p:nvPr>
            <p:ph idx="1"/>
          </p:nvPr>
        </p:nvSpPr>
        <p:spPr>
          <a:xfrm>
            <a:off x="575240" y="1463856"/>
            <a:ext cx="11187258" cy="5331491"/>
          </a:xfrm>
        </p:spPr>
        <p:txBody>
          <a:bodyPr>
            <a:normAutofit/>
          </a:bodyPr>
          <a:lstStyle/>
          <a:p>
            <a:r>
              <a:rPr lang="en-US" u="sng" dirty="0"/>
              <a:t>Graph Direction</a:t>
            </a:r>
          </a:p>
          <a:p>
            <a:pPr lvl="1"/>
            <a:r>
              <a:rPr lang="en-US" b="1" dirty="0">
                <a:solidFill>
                  <a:srgbClr val="4C3282"/>
                </a:solidFill>
              </a:rPr>
              <a:t>Undirected graph</a:t>
            </a:r>
            <a:r>
              <a:rPr lang="en-US" dirty="0"/>
              <a:t> – edges have no direction and are two-way</a:t>
            </a:r>
          </a:p>
          <a:p>
            <a:pPr lvl="1"/>
            <a:endParaRPr lang="en-US" dirty="0"/>
          </a:p>
          <a:p>
            <a:pPr lvl="1"/>
            <a:endParaRPr lang="en-US" dirty="0"/>
          </a:p>
          <a:p>
            <a:pPr lvl="1"/>
            <a:r>
              <a:rPr lang="en-US" b="1" dirty="0">
                <a:solidFill>
                  <a:srgbClr val="4C3282"/>
                </a:solidFill>
              </a:rPr>
              <a:t>Directed graphs </a:t>
            </a:r>
            <a:r>
              <a:rPr lang="en-US" dirty="0"/>
              <a:t>– edges have direction and are thus one-way</a:t>
            </a:r>
          </a:p>
          <a:p>
            <a:pPr lvl="1"/>
            <a:endParaRPr lang="en-US" dirty="0"/>
          </a:p>
          <a:p>
            <a:pPr lvl="1"/>
            <a:endParaRPr lang="en-US" dirty="0"/>
          </a:p>
          <a:p>
            <a:endParaRPr lang="en-US" u="sng" dirty="0"/>
          </a:p>
          <a:p>
            <a:r>
              <a:rPr lang="en-US" u="sng" dirty="0"/>
              <a:t>Degree of a Vertex</a:t>
            </a:r>
          </a:p>
          <a:p>
            <a:pPr lvl="1"/>
            <a:r>
              <a:rPr lang="en-US" b="1" dirty="0">
                <a:solidFill>
                  <a:srgbClr val="4C3282"/>
                </a:solidFill>
              </a:rPr>
              <a:t>Degree</a:t>
            </a:r>
            <a:r>
              <a:rPr lang="en-US" dirty="0"/>
              <a:t> – the number of edges connected to that vertex</a:t>
            </a:r>
          </a:p>
          <a:p>
            <a:pPr marL="128016" lvl="1" indent="0">
              <a:buNone/>
            </a:pPr>
            <a:r>
              <a:rPr lang="en-US" dirty="0">
                <a:solidFill>
                  <a:srgbClr val="4C3282"/>
                </a:solidFill>
              </a:rPr>
              <a:t>  Karen : </a:t>
            </a:r>
            <a:r>
              <a:rPr lang="en-US" dirty="0">
                <a:solidFill>
                  <a:srgbClr val="B6A479"/>
                </a:solidFill>
              </a:rPr>
              <a:t>1</a:t>
            </a:r>
            <a:r>
              <a:rPr lang="en-US" dirty="0">
                <a:solidFill>
                  <a:srgbClr val="4C3282"/>
                </a:solidFill>
              </a:rPr>
              <a:t>, Jim : </a:t>
            </a:r>
            <a:r>
              <a:rPr lang="en-US" dirty="0">
                <a:solidFill>
                  <a:srgbClr val="B6A479"/>
                </a:solidFill>
              </a:rPr>
              <a:t>1</a:t>
            </a:r>
            <a:r>
              <a:rPr lang="en-US" dirty="0">
                <a:solidFill>
                  <a:srgbClr val="4C3282"/>
                </a:solidFill>
              </a:rPr>
              <a:t>, Pam : </a:t>
            </a:r>
            <a:r>
              <a:rPr lang="en-US" dirty="0">
                <a:solidFill>
                  <a:srgbClr val="B6A479"/>
                </a:solidFill>
              </a:rPr>
              <a:t>1</a:t>
            </a:r>
          </a:p>
          <a:p>
            <a:pPr lvl="1"/>
            <a:r>
              <a:rPr lang="en-US" b="1" dirty="0">
                <a:solidFill>
                  <a:srgbClr val="4C3282"/>
                </a:solidFill>
              </a:rPr>
              <a:t>In-degree</a:t>
            </a:r>
            <a:r>
              <a:rPr lang="en-US" dirty="0"/>
              <a:t> – the number of directed edges that point to a vertex</a:t>
            </a:r>
          </a:p>
          <a:p>
            <a:pPr marL="128016" lvl="1" indent="0">
              <a:buNone/>
            </a:pPr>
            <a:r>
              <a:rPr lang="en-US" dirty="0">
                <a:solidFill>
                  <a:srgbClr val="4C3282"/>
                </a:solidFill>
              </a:rPr>
              <a:t>  Gunther : </a:t>
            </a:r>
            <a:r>
              <a:rPr lang="en-US" dirty="0">
                <a:solidFill>
                  <a:srgbClr val="B6A479"/>
                </a:solidFill>
              </a:rPr>
              <a:t>0</a:t>
            </a:r>
            <a:r>
              <a:rPr lang="en-US" dirty="0">
                <a:solidFill>
                  <a:srgbClr val="4C3282"/>
                </a:solidFill>
              </a:rPr>
              <a:t>, Rachel : </a:t>
            </a:r>
            <a:r>
              <a:rPr lang="en-US" dirty="0">
                <a:solidFill>
                  <a:srgbClr val="B6A479"/>
                </a:solidFill>
              </a:rPr>
              <a:t>2</a:t>
            </a:r>
            <a:r>
              <a:rPr lang="en-US" dirty="0">
                <a:solidFill>
                  <a:srgbClr val="4C3282"/>
                </a:solidFill>
              </a:rPr>
              <a:t>, Ross : </a:t>
            </a:r>
            <a:r>
              <a:rPr lang="en-US" dirty="0">
                <a:solidFill>
                  <a:srgbClr val="B6A479"/>
                </a:solidFill>
              </a:rPr>
              <a:t>1</a:t>
            </a:r>
          </a:p>
          <a:p>
            <a:pPr lvl="1"/>
            <a:r>
              <a:rPr lang="en-US" b="1" dirty="0">
                <a:solidFill>
                  <a:srgbClr val="4C3282"/>
                </a:solidFill>
              </a:rPr>
              <a:t>Out-degree</a:t>
            </a:r>
            <a:r>
              <a:rPr lang="en-US" dirty="0"/>
              <a:t> – the number of directed edges that start at a vertex</a:t>
            </a:r>
          </a:p>
          <a:p>
            <a:pPr marL="128016" lvl="1" indent="0">
              <a:buNone/>
            </a:pPr>
            <a:r>
              <a:rPr lang="en-US" dirty="0">
                <a:solidFill>
                  <a:srgbClr val="4C3282"/>
                </a:solidFill>
              </a:rPr>
              <a:t>  Gunther : </a:t>
            </a:r>
            <a:r>
              <a:rPr lang="en-US" dirty="0">
                <a:solidFill>
                  <a:srgbClr val="B6A479"/>
                </a:solidFill>
              </a:rPr>
              <a:t>1</a:t>
            </a:r>
            <a:r>
              <a:rPr lang="en-US" dirty="0">
                <a:solidFill>
                  <a:srgbClr val="4C3282"/>
                </a:solidFill>
              </a:rPr>
              <a:t>, Rachel : </a:t>
            </a:r>
            <a:r>
              <a:rPr lang="en-US" dirty="0">
                <a:solidFill>
                  <a:srgbClr val="B6A479"/>
                </a:solidFill>
              </a:rPr>
              <a:t>1</a:t>
            </a:r>
            <a:r>
              <a:rPr lang="en-US" dirty="0">
                <a:solidFill>
                  <a:srgbClr val="4C3282"/>
                </a:solidFill>
              </a:rPr>
              <a:t>, Ross : </a:t>
            </a:r>
            <a:r>
              <a:rPr lang="en-US" dirty="0">
                <a:solidFill>
                  <a:srgbClr val="B6A479"/>
                </a:solidFill>
              </a:rPr>
              <a:t>1</a:t>
            </a:r>
          </a:p>
          <a:p>
            <a:pPr marL="128016" lvl="1" indent="0">
              <a:buNone/>
            </a:pPr>
            <a:endParaRPr lang="en-US" dirty="0">
              <a:solidFill>
                <a:srgbClr val="B6A479"/>
              </a:solidFill>
            </a:endParaRPr>
          </a:p>
          <a:p>
            <a:pPr lvl="1"/>
            <a:endParaRPr lang="en-US" dirty="0"/>
          </a:p>
        </p:txBody>
      </p:sp>
      <p:sp>
        <p:nvSpPr>
          <p:cNvPr id="4" name="Footer Placeholder 3">
            <a:extLst>
              <a:ext uri="{FF2B5EF4-FFF2-40B4-BE49-F238E27FC236}">
                <a16:creationId xmlns:a16="http://schemas.microsoft.com/office/drawing/2014/main" id="{4DEED28E-7EC0-4DAE-9CFC-B5B973FE456F}"/>
              </a:ext>
            </a:extLst>
          </p:cNvPr>
          <p:cNvSpPr>
            <a:spLocks noGrp="1"/>
          </p:cNvSpPr>
          <p:nvPr>
            <p:ph type="ftr" sz="quarter" idx="11"/>
          </p:nvPr>
        </p:nvSpPr>
        <p:spPr/>
        <p:txBody>
          <a:bodyPr/>
          <a:lstStyle/>
          <a:p>
            <a:r>
              <a:rPr lang="en-US" dirty="0"/>
              <a:t>CSE 373 SP 20 - Kasey Champion</a:t>
            </a:r>
          </a:p>
        </p:txBody>
      </p:sp>
      <p:sp>
        <p:nvSpPr>
          <p:cNvPr id="5" name="Slide Number Placeholder 4">
            <a:extLst>
              <a:ext uri="{FF2B5EF4-FFF2-40B4-BE49-F238E27FC236}">
                <a16:creationId xmlns:a16="http://schemas.microsoft.com/office/drawing/2014/main" id="{8325D700-0007-480D-9A45-94FE73E1B362}"/>
              </a:ext>
            </a:extLst>
          </p:cNvPr>
          <p:cNvSpPr>
            <a:spLocks noGrp="1"/>
          </p:cNvSpPr>
          <p:nvPr>
            <p:ph type="sldNum" sz="quarter" idx="12"/>
          </p:nvPr>
        </p:nvSpPr>
        <p:spPr/>
        <p:txBody>
          <a:bodyPr/>
          <a:lstStyle/>
          <a:p>
            <a:fld id="{659665DE-58FC-41F4-AC58-2C90A5E00527}" type="slidenum">
              <a:rPr lang="en-US" smtClean="0"/>
              <a:t>9</a:t>
            </a:fld>
            <a:endParaRPr lang="en-US"/>
          </a:p>
        </p:txBody>
      </p:sp>
      <p:grpSp>
        <p:nvGrpSpPr>
          <p:cNvPr id="41" name="Group 40">
            <a:extLst>
              <a:ext uri="{FF2B5EF4-FFF2-40B4-BE49-F238E27FC236}">
                <a16:creationId xmlns:a16="http://schemas.microsoft.com/office/drawing/2014/main" id="{2011C543-4D7E-44F9-9C0A-F52D22D5CE5B}"/>
              </a:ext>
            </a:extLst>
          </p:cNvPr>
          <p:cNvGrpSpPr/>
          <p:nvPr/>
        </p:nvGrpSpPr>
        <p:grpSpPr>
          <a:xfrm>
            <a:off x="9048338" y="1493488"/>
            <a:ext cx="2048742" cy="1935512"/>
            <a:chOff x="8411770" y="1252190"/>
            <a:chExt cx="2048742" cy="1935512"/>
          </a:xfrm>
        </p:grpSpPr>
        <p:grpSp>
          <p:nvGrpSpPr>
            <p:cNvPr id="9" name="Group 8">
              <a:extLst>
                <a:ext uri="{FF2B5EF4-FFF2-40B4-BE49-F238E27FC236}">
                  <a16:creationId xmlns:a16="http://schemas.microsoft.com/office/drawing/2014/main" id="{2742947C-98B6-449A-8F28-0689C87B9924}"/>
                </a:ext>
              </a:extLst>
            </p:cNvPr>
            <p:cNvGrpSpPr/>
            <p:nvPr/>
          </p:nvGrpSpPr>
          <p:grpSpPr>
            <a:xfrm>
              <a:off x="8411770" y="1252191"/>
              <a:ext cx="717906" cy="690113"/>
              <a:chOff x="9803249" y="3675297"/>
              <a:chExt cx="717906" cy="690113"/>
            </a:xfrm>
          </p:grpSpPr>
          <p:sp>
            <p:nvSpPr>
              <p:cNvPr id="7" name="Oval 6">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9803249" y="3851075"/>
                <a:ext cx="66588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Karen</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9770399" y="1252190"/>
              <a:ext cx="690113" cy="690113"/>
              <a:chOff x="9831042" y="3675297"/>
              <a:chExt cx="690113" cy="690113"/>
            </a:xfrm>
          </p:grpSpPr>
          <p:sp>
            <p:nvSpPr>
              <p:cNvPr id="11" name="Oval 10">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198564-00BB-47FE-B66B-1C98CC6A95B9}"/>
                  </a:ext>
                </a:extLst>
              </p:cNvPr>
              <p:cNvSpPr txBox="1"/>
              <p:nvPr/>
            </p:nvSpPr>
            <p:spPr>
              <a:xfrm>
                <a:off x="9873259" y="3831227"/>
                <a:ext cx="46038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Jim</a:t>
                </a:r>
              </a:p>
            </p:txBody>
          </p:sp>
        </p:grpSp>
        <p:grpSp>
          <p:nvGrpSpPr>
            <p:cNvPr id="13" name="Group 12">
              <a:extLst>
                <a:ext uri="{FF2B5EF4-FFF2-40B4-BE49-F238E27FC236}">
                  <a16:creationId xmlns:a16="http://schemas.microsoft.com/office/drawing/2014/main" id="{44DA5D64-75EE-4214-BF57-4C789B921523}"/>
                </a:ext>
              </a:extLst>
            </p:cNvPr>
            <p:cNvGrpSpPr/>
            <p:nvPr/>
          </p:nvGrpSpPr>
          <p:grpSpPr>
            <a:xfrm>
              <a:off x="9263819" y="2497589"/>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9914648" y="3829067"/>
                <a:ext cx="5933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Pam</a:t>
                </a:r>
              </a:p>
            </p:txBody>
          </p:sp>
        </p:grpSp>
        <p:cxnSp>
          <p:nvCxnSpPr>
            <p:cNvPr id="17" name="Straight Connector 16">
              <a:extLst>
                <a:ext uri="{FF2B5EF4-FFF2-40B4-BE49-F238E27FC236}">
                  <a16:creationId xmlns:a16="http://schemas.microsoft.com/office/drawing/2014/main" id="{F2CFC92E-0181-4B2F-AB5B-062C9B148AB7}"/>
                </a:ext>
              </a:extLst>
            </p:cNvPr>
            <p:cNvCxnSpPr>
              <a:stCxn id="7" idx="6"/>
              <a:endCxn id="11" idx="2"/>
            </p:cNvCxnSpPr>
            <p:nvPr/>
          </p:nvCxnSpPr>
          <p:spPr>
            <a:xfrm flipV="1">
              <a:off x="9129676" y="1597247"/>
              <a:ext cx="640723" cy="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B5C56-8FBF-418E-83FA-8A16D14203C9}"/>
                </a:ext>
              </a:extLst>
            </p:cNvPr>
            <p:cNvCxnSpPr>
              <a:cxnSpLocks/>
              <a:stCxn id="14" idx="7"/>
              <a:endCxn id="11" idx="4"/>
            </p:cNvCxnSpPr>
            <p:nvPr/>
          </p:nvCxnSpPr>
          <p:spPr>
            <a:xfrm flipV="1">
              <a:off x="9852867" y="1942303"/>
              <a:ext cx="262589" cy="6563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730FD9-BA03-4E15-AF91-AB6E666296CF}"/>
              </a:ext>
            </a:extLst>
          </p:cNvPr>
          <p:cNvSpPr txBox="1"/>
          <p:nvPr/>
        </p:nvSpPr>
        <p:spPr>
          <a:xfrm>
            <a:off x="839582" y="2128257"/>
            <a:ext cx="2269596"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V = { Karen, Jim, Pam }</a:t>
            </a:r>
          </a:p>
        </p:txBody>
      </p:sp>
      <p:sp>
        <p:nvSpPr>
          <p:cNvPr id="38" name="TextBox 37">
            <a:extLst>
              <a:ext uri="{FF2B5EF4-FFF2-40B4-BE49-F238E27FC236}">
                <a16:creationId xmlns:a16="http://schemas.microsoft.com/office/drawing/2014/main" id="{2CA4D5B7-AB71-433D-AD95-AC07C8D55B72}"/>
              </a:ext>
            </a:extLst>
          </p:cNvPr>
          <p:cNvSpPr txBox="1"/>
          <p:nvPr/>
        </p:nvSpPr>
        <p:spPr>
          <a:xfrm>
            <a:off x="839582" y="2473312"/>
            <a:ext cx="6336415" cy="369332"/>
          </a:xfrm>
          <a:prstGeom prst="rect">
            <a:avLst/>
          </a:prstGeom>
          <a:noFill/>
        </p:spPr>
        <p:txBody>
          <a:bodyPr wrap="none" rtlCol="0">
            <a:spAutoFit/>
          </a:bodyPr>
          <a:lstStyle/>
          <a:p>
            <a:r>
              <a:rPr lang="en-US" dirty="0">
                <a:solidFill>
                  <a:srgbClr val="B6A479"/>
                </a:solidFill>
                <a:latin typeface="Calibri" panose="020F0502020204030204" pitchFamily="34" charset="0"/>
                <a:cs typeface="Calibri" panose="020F0502020204030204" pitchFamily="34" charset="0"/>
              </a:rPr>
              <a:t>E = { (Jim, Pam), (Jim, Karen) } </a:t>
            </a:r>
            <a:r>
              <a:rPr lang="en-US" i="1" dirty="0">
                <a:solidFill>
                  <a:srgbClr val="B6A479"/>
                </a:solidFill>
                <a:latin typeface="Calibri" panose="020F0502020204030204" pitchFamily="34" charset="0"/>
                <a:cs typeface="Calibri" panose="020F0502020204030204" pitchFamily="34" charset="0"/>
              </a:rPr>
              <a:t>inferred (Karen, Jim) and (Pam, Jim)</a:t>
            </a:r>
            <a:endParaRPr lang="en-US" dirty="0">
              <a:solidFill>
                <a:srgbClr val="B6A479"/>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9C7B2D9B-D139-4862-B5AC-436770B75008}"/>
              </a:ext>
            </a:extLst>
          </p:cNvPr>
          <p:cNvSpPr txBox="1"/>
          <p:nvPr/>
        </p:nvSpPr>
        <p:spPr>
          <a:xfrm>
            <a:off x="839582" y="3135089"/>
            <a:ext cx="2815771"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V = { Gunther, Rachel, Ross }</a:t>
            </a:r>
          </a:p>
        </p:txBody>
      </p:sp>
      <p:sp>
        <p:nvSpPr>
          <p:cNvPr id="42" name="TextBox 41">
            <a:extLst>
              <a:ext uri="{FF2B5EF4-FFF2-40B4-BE49-F238E27FC236}">
                <a16:creationId xmlns:a16="http://schemas.microsoft.com/office/drawing/2014/main" id="{F5BD0514-D53B-40C1-911F-9AD005B14C75}"/>
              </a:ext>
            </a:extLst>
          </p:cNvPr>
          <p:cNvSpPr txBox="1"/>
          <p:nvPr/>
        </p:nvSpPr>
        <p:spPr>
          <a:xfrm>
            <a:off x="819768" y="3482767"/>
            <a:ext cx="5220340" cy="369332"/>
          </a:xfrm>
          <a:prstGeom prst="rect">
            <a:avLst/>
          </a:prstGeom>
          <a:noFill/>
        </p:spPr>
        <p:txBody>
          <a:bodyPr wrap="none" rtlCol="0">
            <a:spAutoFit/>
          </a:bodyPr>
          <a:lstStyle/>
          <a:p>
            <a:r>
              <a:rPr lang="en-US" dirty="0">
                <a:solidFill>
                  <a:srgbClr val="B6A479"/>
                </a:solidFill>
                <a:latin typeface="Calibri" panose="020F0502020204030204" pitchFamily="34" charset="0"/>
                <a:cs typeface="Calibri" panose="020F0502020204030204" pitchFamily="34" charset="0"/>
              </a:rPr>
              <a:t>E = { (Gunther, Rachel), (Rachel, Ross), (Ross, Rachel) }</a:t>
            </a:r>
          </a:p>
        </p:txBody>
      </p:sp>
      <p:grpSp>
        <p:nvGrpSpPr>
          <p:cNvPr id="46" name="Group 45">
            <a:extLst>
              <a:ext uri="{FF2B5EF4-FFF2-40B4-BE49-F238E27FC236}">
                <a16:creationId xmlns:a16="http://schemas.microsoft.com/office/drawing/2014/main" id="{889D1172-4C61-4724-80B8-52DF0E92BF9A}"/>
              </a:ext>
            </a:extLst>
          </p:cNvPr>
          <p:cNvGrpSpPr/>
          <p:nvPr/>
        </p:nvGrpSpPr>
        <p:grpSpPr>
          <a:xfrm>
            <a:off x="6901545" y="3213223"/>
            <a:ext cx="2271902" cy="1992110"/>
            <a:chOff x="6156399" y="2917535"/>
            <a:chExt cx="2271902" cy="1992110"/>
          </a:xfrm>
        </p:grpSpPr>
        <p:grpSp>
          <p:nvGrpSpPr>
            <p:cNvPr id="21" name="Group 20">
              <a:extLst>
                <a:ext uri="{FF2B5EF4-FFF2-40B4-BE49-F238E27FC236}">
                  <a16:creationId xmlns:a16="http://schemas.microsoft.com/office/drawing/2014/main" id="{C0B3F60F-088C-43CB-8C95-D7DA7E7C4941}"/>
                </a:ext>
              </a:extLst>
            </p:cNvPr>
            <p:cNvGrpSpPr/>
            <p:nvPr/>
          </p:nvGrpSpPr>
          <p:grpSpPr>
            <a:xfrm>
              <a:off x="6156399" y="3185800"/>
              <a:ext cx="878446" cy="690113"/>
              <a:chOff x="9731917" y="3675297"/>
              <a:chExt cx="878446" cy="690113"/>
            </a:xfrm>
          </p:grpSpPr>
          <p:sp>
            <p:nvSpPr>
              <p:cNvPr id="22" name="Oval 21">
                <a:extLst>
                  <a:ext uri="{FF2B5EF4-FFF2-40B4-BE49-F238E27FC236}">
                    <a16:creationId xmlns:a16="http://schemas.microsoft.com/office/drawing/2014/main" id="{8E4BC656-EB9D-4CE5-9B09-910F4040BCC3}"/>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A0F8329-8859-4BEE-93BC-6C0246012E20}"/>
                  </a:ext>
                </a:extLst>
              </p:cNvPr>
              <p:cNvSpPr txBox="1"/>
              <p:nvPr/>
            </p:nvSpPr>
            <p:spPr>
              <a:xfrm>
                <a:off x="9731917" y="3851055"/>
                <a:ext cx="8784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Gunther</a:t>
                </a:r>
              </a:p>
            </p:txBody>
          </p:sp>
        </p:grpSp>
        <p:grpSp>
          <p:nvGrpSpPr>
            <p:cNvPr id="24" name="Group 23">
              <a:extLst>
                <a:ext uri="{FF2B5EF4-FFF2-40B4-BE49-F238E27FC236}">
                  <a16:creationId xmlns:a16="http://schemas.microsoft.com/office/drawing/2014/main" id="{B9C00664-3292-4DB7-B67A-025967708CB8}"/>
                </a:ext>
              </a:extLst>
            </p:cNvPr>
            <p:cNvGrpSpPr/>
            <p:nvPr/>
          </p:nvGrpSpPr>
          <p:grpSpPr>
            <a:xfrm>
              <a:off x="7697985" y="2917535"/>
              <a:ext cx="730316" cy="690113"/>
              <a:chOff x="9790839" y="3675297"/>
              <a:chExt cx="730316" cy="690113"/>
            </a:xfrm>
          </p:grpSpPr>
          <p:sp>
            <p:nvSpPr>
              <p:cNvPr id="25" name="Oval 24">
                <a:extLst>
                  <a:ext uri="{FF2B5EF4-FFF2-40B4-BE49-F238E27FC236}">
                    <a16:creationId xmlns:a16="http://schemas.microsoft.com/office/drawing/2014/main" id="{FA1FCDE8-2044-47CF-93D0-966EAB8530B5}"/>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123A35-6AB0-42B2-AAEA-412BA97F7D44}"/>
                  </a:ext>
                </a:extLst>
              </p:cNvPr>
              <p:cNvSpPr txBox="1"/>
              <p:nvPr/>
            </p:nvSpPr>
            <p:spPr>
              <a:xfrm>
                <a:off x="9790839" y="3867581"/>
                <a:ext cx="67037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Rachel</a:t>
                </a:r>
              </a:p>
            </p:txBody>
          </p:sp>
        </p:grpSp>
        <p:grpSp>
          <p:nvGrpSpPr>
            <p:cNvPr id="27" name="Group 26">
              <a:extLst>
                <a:ext uri="{FF2B5EF4-FFF2-40B4-BE49-F238E27FC236}">
                  <a16:creationId xmlns:a16="http://schemas.microsoft.com/office/drawing/2014/main" id="{B346547B-D72D-43D9-A9DA-0268B9EF256F}"/>
                </a:ext>
              </a:extLst>
            </p:cNvPr>
            <p:cNvGrpSpPr/>
            <p:nvPr/>
          </p:nvGrpSpPr>
          <p:grpSpPr>
            <a:xfrm>
              <a:off x="7323376" y="4219532"/>
              <a:ext cx="690113" cy="690113"/>
              <a:chOff x="9831042" y="3675297"/>
              <a:chExt cx="690113" cy="690113"/>
            </a:xfrm>
          </p:grpSpPr>
          <p:sp>
            <p:nvSpPr>
              <p:cNvPr id="28" name="Oval 27">
                <a:extLst>
                  <a:ext uri="{FF2B5EF4-FFF2-40B4-BE49-F238E27FC236}">
                    <a16:creationId xmlns:a16="http://schemas.microsoft.com/office/drawing/2014/main" id="{9D0441BB-7634-4F5D-959B-302F23A1C6C7}"/>
                  </a:ext>
                </a:extLst>
              </p:cNvPr>
              <p:cNvSpPr/>
              <p:nvPr/>
            </p:nvSpPr>
            <p:spPr>
              <a:xfrm>
                <a:off x="9831042" y="3675297"/>
                <a:ext cx="690113" cy="690113"/>
              </a:xfrm>
              <a:prstGeom prst="ellipse">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A6E9183-606E-4513-AC89-A210D39F2216}"/>
                  </a:ext>
                </a:extLst>
              </p:cNvPr>
              <p:cNvSpPr txBox="1"/>
              <p:nvPr/>
            </p:nvSpPr>
            <p:spPr>
              <a:xfrm>
                <a:off x="9876759" y="3835687"/>
                <a:ext cx="60632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Ross</a:t>
                </a:r>
              </a:p>
            </p:txBody>
          </p:sp>
        </p:grpSp>
        <p:cxnSp>
          <p:nvCxnSpPr>
            <p:cNvPr id="33" name="Straight Arrow Connector 32">
              <a:extLst>
                <a:ext uri="{FF2B5EF4-FFF2-40B4-BE49-F238E27FC236}">
                  <a16:creationId xmlns:a16="http://schemas.microsoft.com/office/drawing/2014/main" id="{1993718A-2C29-4F9C-97D7-C2A7907F90B1}"/>
                </a:ext>
              </a:extLst>
            </p:cNvPr>
            <p:cNvCxnSpPr>
              <a:cxnSpLocks/>
              <a:stCxn id="22" idx="6"/>
              <a:endCxn id="25" idx="2"/>
            </p:cNvCxnSpPr>
            <p:nvPr/>
          </p:nvCxnSpPr>
          <p:spPr>
            <a:xfrm flipV="1">
              <a:off x="6945637" y="3262592"/>
              <a:ext cx="792551" cy="2682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B56897-DC9F-4F9D-81A7-6723A2ACEF61}"/>
                </a:ext>
              </a:extLst>
            </p:cNvPr>
            <p:cNvCxnSpPr>
              <a:stCxn id="25" idx="4"/>
              <a:endCxn id="28" idx="7"/>
            </p:cNvCxnSpPr>
            <p:nvPr/>
          </p:nvCxnSpPr>
          <p:spPr>
            <a:xfrm flipH="1">
              <a:off x="7912424" y="3607648"/>
              <a:ext cx="170821"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ED2D8A-5D2E-4BEF-8B08-F042F82CC404}"/>
                </a:ext>
              </a:extLst>
            </p:cNvPr>
            <p:cNvCxnSpPr>
              <a:cxnSpLocks/>
              <a:stCxn id="28" idx="0"/>
              <a:endCxn id="25" idx="3"/>
            </p:cNvCxnSpPr>
            <p:nvPr/>
          </p:nvCxnSpPr>
          <p:spPr>
            <a:xfrm flipV="1">
              <a:off x="7668433" y="3506583"/>
              <a:ext cx="170820"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A5C049A2-75E1-4158-9ABC-D2BE99B6FD22}"/>
              </a:ext>
            </a:extLst>
          </p:cNvPr>
          <p:cNvSpPr txBox="1"/>
          <p:nvPr/>
        </p:nvSpPr>
        <p:spPr>
          <a:xfrm>
            <a:off x="9102623" y="1052120"/>
            <a:ext cx="199445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Undirected Graph:</a:t>
            </a:r>
          </a:p>
        </p:txBody>
      </p:sp>
      <p:sp>
        <p:nvSpPr>
          <p:cNvPr id="48" name="TextBox 47">
            <a:extLst>
              <a:ext uri="{FF2B5EF4-FFF2-40B4-BE49-F238E27FC236}">
                <a16:creationId xmlns:a16="http://schemas.microsoft.com/office/drawing/2014/main" id="{47DA2BA0-BA48-43BC-9654-37B454718478}"/>
              </a:ext>
            </a:extLst>
          </p:cNvPr>
          <p:cNvSpPr txBox="1"/>
          <p:nvPr/>
        </p:nvSpPr>
        <p:spPr>
          <a:xfrm>
            <a:off x="7413945" y="2843891"/>
            <a:ext cx="173957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Directed Graph:</a:t>
            </a:r>
          </a:p>
        </p:txBody>
      </p:sp>
    </p:spTree>
    <p:extLst>
      <p:ext uri="{BB962C8B-B14F-4D97-AF65-F5344CB8AC3E}">
        <p14:creationId xmlns:p14="http://schemas.microsoft.com/office/powerpoint/2010/main" val="32738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500"/>
                                        <p:tgtEl>
                                          <p:spTgt spid="3">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500"/>
                                        <p:tgtEl>
                                          <p:spTgt spid="3">
                                            <p:txEl>
                                              <p:pRg st="13" end="1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Effect transition="in" filter="fade">
                                      <p:cBhvr>
                                        <p:cTn id="7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2" grpId="0"/>
      <p:bldP spid="47" grpId="0"/>
      <p:bldP spid="4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lecture16_Kasey</Template>
  <TotalTime>6709</TotalTime>
  <Words>5636</Words>
  <Application>Microsoft Macintosh PowerPoint</Application>
  <PresentationFormat>Widescreen</PresentationFormat>
  <Paragraphs>929</Paragraphs>
  <Slides>45</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Arial</vt:lpstr>
      <vt:lpstr>Calibri</vt:lpstr>
      <vt:lpstr>Cambria Math</vt:lpstr>
      <vt:lpstr>Consolas</vt:lpstr>
      <vt:lpstr>Courier New</vt:lpstr>
      <vt:lpstr>Segoe UI</vt:lpstr>
      <vt:lpstr>Segoe UI Emoji</vt:lpstr>
      <vt:lpstr>Segoe UI Light</vt:lpstr>
      <vt:lpstr>Segoe UI Semibold</vt:lpstr>
      <vt:lpstr>Segoe UI Semilight</vt:lpstr>
      <vt:lpstr>System Font Regular</vt:lpstr>
      <vt:lpstr>Tw Cen MT</vt:lpstr>
      <vt:lpstr>Wingdings</vt:lpstr>
      <vt:lpstr>Wingdings 3</vt:lpstr>
      <vt:lpstr>Integral</vt:lpstr>
      <vt:lpstr>Lecture 16: Intro to Graphs</vt:lpstr>
      <vt:lpstr>Administrivia</vt:lpstr>
      <vt:lpstr>Introduction to Graphs</vt:lpstr>
      <vt:lpstr>Inter-data Relationships</vt:lpstr>
      <vt:lpstr>Inter-data Relationships</vt:lpstr>
      <vt:lpstr>Graphs</vt:lpstr>
      <vt:lpstr>Applications</vt:lpstr>
      <vt:lpstr>Graph: Formal Definition</vt:lpstr>
      <vt:lpstr>Graph Vocabulary</vt:lpstr>
      <vt:lpstr>More More Graph Terminology</vt:lpstr>
      <vt:lpstr>Directed vs Undirected; Acyclic vs Cyclic</vt:lpstr>
      <vt:lpstr>Labeled and Weighted Graphs</vt:lpstr>
      <vt:lpstr>Some examples</vt:lpstr>
      <vt:lpstr>Multi-Variable Analysis</vt:lpstr>
      <vt:lpstr>Adjacency Matrix</vt:lpstr>
      <vt:lpstr>Adjacency List</vt:lpstr>
      <vt:lpstr>Adjacency List</vt:lpstr>
      <vt:lpstr>Tradeoffs</vt:lpstr>
      <vt:lpstr>373: Graph Implementations</vt:lpstr>
      <vt:lpstr>Questions / clarifications on anything?</vt:lpstr>
      <vt:lpstr>Roadmap for today</vt:lpstr>
      <vt:lpstr>Graph problems</vt:lpstr>
      <vt:lpstr>Graph problems</vt:lpstr>
      <vt:lpstr>s-t path Problem</vt:lpstr>
      <vt:lpstr>s-t path Problem</vt:lpstr>
      <vt:lpstr>Graph traversals: DFS (should feel similar to 143 in the tree context)</vt:lpstr>
      <vt:lpstr>Graph traversals: BFS</vt:lpstr>
      <vt:lpstr>Graph traversals: BFS and DFS on more graphs</vt:lpstr>
      <vt:lpstr>Graph traversals: BFS and DFS on more graphs</vt:lpstr>
      <vt:lpstr>Graph traversals: BFS and DFS on more graphs</vt:lpstr>
      <vt:lpstr>BFS pseudocode</vt:lpstr>
      <vt:lpstr>BFS pseudocode</vt:lpstr>
      <vt:lpstr>DFS pseudocode</vt:lpstr>
      <vt:lpstr>Modifying BFS and DFS</vt:lpstr>
      <vt:lpstr>Modifying BFS for the s-t path problem</vt:lpstr>
      <vt:lpstr>PowerPoint Presentation</vt:lpstr>
      <vt:lpstr>Questions / clarifications on anything?</vt:lpstr>
      <vt:lpstr>Roadmap for today</vt:lpstr>
      <vt:lpstr>Shortest Path problem (unweighted graph)</vt:lpstr>
      <vt:lpstr>Shortest Path problem (unweighted graph)</vt:lpstr>
      <vt:lpstr>Shortest Path problem (unweighted graph) key idea</vt:lpstr>
      <vt:lpstr>Unweighted Graphs</vt:lpstr>
      <vt:lpstr>Unweighted Graphs</vt:lpstr>
      <vt:lpstr>What about the target vertex?</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Intro to Heaps</dc:title>
  <dc:creator>rtweber2</dc:creator>
  <cp:lastModifiedBy>Kasey Champion</cp:lastModifiedBy>
  <cp:revision>107</cp:revision>
  <cp:lastPrinted>2020-05-01T16:38:07Z</cp:lastPrinted>
  <dcterms:created xsi:type="dcterms:W3CDTF">2019-07-22T15:15:44Z</dcterms:created>
  <dcterms:modified xsi:type="dcterms:W3CDTF">2021-05-03T16:28:59Z</dcterms:modified>
</cp:coreProperties>
</file>