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85" r:id="rId3"/>
    <p:sldId id="296" r:id="rId4"/>
    <p:sldId id="297" r:id="rId5"/>
    <p:sldId id="258" r:id="rId6"/>
    <p:sldId id="259" r:id="rId7"/>
    <p:sldId id="260" r:id="rId8"/>
    <p:sldId id="386" r:id="rId9"/>
    <p:sldId id="387" r:id="rId10"/>
    <p:sldId id="294" r:id="rId11"/>
    <p:sldId id="288" r:id="rId12"/>
    <p:sldId id="281" r:id="rId13"/>
    <p:sldId id="289" r:id="rId14"/>
    <p:sldId id="290" r:id="rId15"/>
    <p:sldId id="264" r:id="rId16"/>
    <p:sldId id="292" r:id="rId17"/>
    <p:sldId id="293" r:id="rId18"/>
    <p:sldId id="265" r:id="rId19"/>
    <p:sldId id="291" r:id="rId20"/>
    <p:sldId id="266" r:id="rId21"/>
    <p:sldId id="295" r:id="rId22"/>
    <p:sldId id="267" r:id="rId23"/>
    <p:sldId id="268" r:id="rId24"/>
    <p:sldId id="269" r:id="rId25"/>
    <p:sldId id="543" r:id="rId26"/>
    <p:sldId id="270" r:id="rId27"/>
    <p:sldId id="271" r:id="rId28"/>
    <p:sldId id="544" r:id="rId29"/>
    <p:sldId id="273" r:id="rId30"/>
    <p:sldId id="274" r:id="rId31"/>
    <p:sldId id="298" r:id="rId32"/>
    <p:sldId id="302" r:id="rId33"/>
    <p:sldId id="539" r:id="rId34"/>
    <p:sldId id="540" r:id="rId35"/>
    <p:sldId id="541" r:id="rId36"/>
    <p:sldId id="284" r:id="rId37"/>
    <p:sldId id="277" r:id="rId38"/>
    <p:sldId id="278" r:id="rId39"/>
    <p:sldId id="542" r:id="rId40"/>
    <p:sldId id="545" r:id="rId41"/>
    <p:sldId id="275" r:id="rId42"/>
    <p:sldId id="279" r:id="rId43"/>
    <p:sldId id="28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182"/>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4660"/>
  </p:normalViewPr>
  <p:slideViewPr>
    <p:cSldViewPr snapToGrid="0">
      <p:cViewPr varScale="1">
        <p:scale>
          <a:sx n="124" d="100"/>
          <a:sy n="124" d="100"/>
        </p:scale>
        <p:origin x="2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B4780-9DBE-48BC-8A90-52285E155DFB}" type="datetimeFigureOut">
              <a:rPr lang="en-US" smtClean="0"/>
              <a:t>4/16/21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1DECB-7E8F-4353-92E4-78512EAF5CA4}" type="slidenum">
              <a:rPr lang="en-US" smtClean="0"/>
              <a:t>‹#›</a:t>
            </a:fld>
            <a:endParaRPr lang="en-US"/>
          </a:p>
        </p:txBody>
      </p:sp>
    </p:spTree>
    <p:extLst>
      <p:ext uri="{BB962C8B-B14F-4D97-AF65-F5344CB8AC3E}">
        <p14:creationId xmlns:p14="http://schemas.microsoft.com/office/powerpoint/2010/main" val="82637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53390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394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224734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50046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278601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369991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69438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294983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67863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37292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351300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24831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30</a:t>
            </a:fld>
            <a:endParaRPr lang="en-US"/>
          </a:p>
        </p:txBody>
      </p:sp>
    </p:spTree>
    <p:extLst>
      <p:ext uri="{BB962C8B-B14F-4D97-AF65-F5344CB8AC3E}">
        <p14:creationId xmlns:p14="http://schemas.microsoft.com/office/powerpoint/2010/main" val="15996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3135446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36</a:t>
            </a:fld>
            <a:endParaRPr lang="en-US"/>
          </a:p>
        </p:txBody>
      </p:sp>
    </p:spTree>
    <p:extLst>
      <p:ext uri="{BB962C8B-B14F-4D97-AF65-F5344CB8AC3E}">
        <p14:creationId xmlns:p14="http://schemas.microsoft.com/office/powerpoint/2010/main" val="4149424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37</a:t>
            </a:fld>
            <a:endParaRPr lang="en-US"/>
          </a:p>
        </p:txBody>
      </p:sp>
    </p:spTree>
    <p:extLst>
      <p:ext uri="{BB962C8B-B14F-4D97-AF65-F5344CB8AC3E}">
        <p14:creationId xmlns:p14="http://schemas.microsoft.com/office/powerpoint/2010/main" val="365557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38</a:t>
            </a:fld>
            <a:endParaRPr lang="en-US"/>
          </a:p>
        </p:txBody>
      </p:sp>
    </p:spTree>
    <p:extLst>
      <p:ext uri="{BB962C8B-B14F-4D97-AF65-F5344CB8AC3E}">
        <p14:creationId xmlns:p14="http://schemas.microsoft.com/office/powerpoint/2010/main" val="4049833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41</a:t>
            </a:fld>
            <a:endParaRPr lang="en-US"/>
          </a:p>
        </p:txBody>
      </p:sp>
    </p:spTree>
    <p:extLst>
      <p:ext uri="{BB962C8B-B14F-4D97-AF65-F5344CB8AC3E}">
        <p14:creationId xmlns:p14="http://schemas.microsoft.com/office/powerpoint/2010/main" val="28520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42</a:t>
            </a:fld>
            <a:endParaRPr lang="en-US"/>
          </a:p>
        </p:txBody>
      </p:sp>
    </p:spTree>
    <p:extLst>
      <p:ext uri="{BB962C8B-B14F-4D97-AF65-F5344CB8AC3E}">
        <p14:creationId xmlns:p14="http://schemas.microsoft.com/office/powerpoint/2010/main" val="1753677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43</a:t>
            </a:fld>
            <a:endParaRPr lang="en-US"/>
          </a:p>
        </p:txBody>
      </p:sp>
    </p:spTree>
    <p:extLst>
      <p:ext uri="{BB962C8B-B14F-4D97-AF65-F5344CB8AC3E}">
        <p14:creationId xmlns:p14="http://schemas.microsoft.com/office/powerpoint/2010/main" val="163880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337434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3835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86703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over the map we just made</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193256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409922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90739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329898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E1B349E-D725-4173-B68F-56B9152F6E29}"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5EE6-4250-466E-9C03-3D38F781051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E1B349E-D725-4173-B68F-56B9152F6E29}" type="datetimeFigureOut">
              <a:rPr lang="en-US" smtClean="0"/>
              <a:t>4/16/21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6645EE6-4250-466E-9C03-3D38F781051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348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E1B349E-D725-4173-B68F-56B9152F6E29}" type="datetimeFigureOut">
              <a:rPr lang="en-US" smtClean="0"/>
              <a:t>4/16/21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6645EE6-4250-466E-9C03-3D38F7810515}"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0515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B349E-D725-4173-B68F-56B9152F6E29}"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5EE6-4250-466E-9C03-3D38F7810515}" type="slidenum">
              <a:rPr lang="en-US" smtClean="0"/>
              <a:t>‹#›</a:t>
            </a:fld>
            <a:endParaRPr lang="en-US"/>
          </a:p>
        </p:txBody>
      </p:sp>
    </p:spTree>
    <p:extLst>
      <p:ext uri="{BB962C8B-B14F-4D97-AF65-F5344CB8AC3E}">
        <p14:creationId xmlns:p14="http://schemas.microsoft.com/office/powerpoint/2010/main" val="292197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1B349E-D725-4173-B68F-56B9152F6E29}"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5EE6-4250-466E-9C03-3D38F781051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6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B349E-D725-4173-B68F-56B9152F6E29}"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45EE6-4250-466E-9C03-3D38F781051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03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E1B349E-D725-4173-B68F-56B9152F6E29}" type="datetimeFigureOut">
              <a:rPr lang="en-US" smtClean="0"/>
              <a:t>4/16/21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45EE6-4250-466E-9C03-3D38F781051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412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B349E-D725-4173-B68F-56B9152F6E29}" type="datetimeFigureOut">
              <a:rPr lang="en-US" smtClean="0"/>
              <a:t>4/16/21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45EE6-4250-466E-9C03-3D38F7810515}" type="slidenum">
              <a:rPr lang="en-US" smtClean="0"/>
              <a:t>‹#›</a:t>
            </a:fld>
            <a:endParaRPr lang="en-US"/>
          </a:p>
        </p:txBody>
      </p:sp>
    </p:spTree>
    <p:extLst>
      <p:ext uri="{BB962C8B-B14F-4D97-AF65-F5344CB8AC3E}">
        <p14:creationId xmlns:p14="http://schemas.microsoft.com/office/powerpoint/2010/main" val="427429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349E-D725-4173-B68F-56B9152F6E29}" type="datetimeFigureOut">
              <a:rPr lang="en-US" smtClean="0"/>
              <a:t>4/16/21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45EE6-4250-466E-9C03-3D38F7810515}" type="slidenum">
              <a:rPr lang="en-US" smtClean="0"/>
              <a:t>‹#›</a:t>
            </a:fld>
            <a:endParaRPr lang="en-US"/>
          </a:p>
        </p:txBody>
      </p:sp>
    </p:spTree>
    <p:extLst>
      <p:ext uri="{BB962C8B-B14F-4D97-AF65-F5344CB8AC3E}">
        <p14:creationId xmlns:p14="http://schemas.microsoft.com/office/powerpoint/2010/main" val="38492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1B349E-D725-4173-B68F-56B9152F6E29}"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45EE6-4250-466E-9C03-3D38F781051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4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E1B349E-D725-4173-B68F-56B9152F6E29}" type="datetimeFigureOut">
              <a:rPr lang="en-US" smtClean="0"/>
              <a:t>4/16/21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6645EE6-4250-466E-9C03-3D38F781051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03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E1B349E-D725-4173-B68F-56B9152F6E29}" type="datetimeFigureOut">
              <a:rPr lang="en-US" smtClean="0"/>
              <a:t>4/16/21</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6645EE6-4250-466E-9C03-3D38F781051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96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Data_(computing)" TargetMode="External"/><Relationship Id="rId2" Type="http://schemas.openxmlformats.org/officeDocument/2006/relationships/hyperlink" Target="https://en.wikipedia.org/wiki/Function_(mathemat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hanacademy.org/computing/computer-science/cryptography/modarithmetic/a/what-is-modular-arithmeti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en.wikipedia.org/wiki/Data_(computing)" TargetMode="External"/><Relationship Id="rId4" Type="http://schemas.openxmlformats.org/officeDocument/2006/relationships/hyperlink" Target="https://en.wikipedia.org/wiki/Function_(mathematic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5.png"/><Relationship Id="rId12"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hyperlink" Target="https://courses.cs.washington.edu/courses/cse373/19sp/resources/math/summation/" TargetMode="Externa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normAutofit/>
          </a:bodyPr>
          <a:lstStyle/>
          <a:p>
            <a:r>
              <a:rPr lang="en-US" dirty="0">
                <a:solidFill>
                  <a:srgbClr val="4C3282"/>
                </a:solidFill>
              </a:rPr>
              <a:t>Lecture 9: Hash Maps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36833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2F52-0339-5841-A6A9-5A17C61A4CB8}"/>
              </a:ext>
            </a:extLst>
          </p:cNvPr>
          <p:cNvSpPr>
            <a:spLocks noGrp="1"/>
          </p:cNvSpPr>
          <p:nvPr>
            <p:ph type="title"/>
          </p:nvPr>
        </p:nvSpPr>
        <p:spPr/>
        <p:txBody>
          <a:bodyPr/>
          <a:lstStyle/>
          <a:p>
            <a:r>
              <a:rPr lang="en-US" dirty="0"/>
              <a:t>Roadmap for lecture content today</a:t>
            </a:r>
          </a:p>
        </p:txBody>
      </p:sp>
      <p:sp>
        <p:nvSpPr>
          <p:cNvPr id="3" name="Content Placeholder 2">
            <a:extLst>
              <a:ext uri="{FF2B5EF4-FFF2-40B4-BE49-F238E27FC236}">
                <a16:creationId xmlns:a16="http://schemas.microsoft.com/office/drawing/2014/main" id="{AF52834A-E83D-2045-A28A-235251FB5DF3}"/>
              </a:ext>
            </a:extLst>
          </p:cNvPr>
          <p:cNvSpPr>
            <a:spLocks noGrp="1"/>
          </p:cNvSpPr>
          <p:nvPr>
            <p:ph idx="1"/>
          </p:nvPr>
        </p:nvSpPr>
        <p:spPr/>
        <p:txBody>
          <a:bodyPr/>
          <a:lstStyle/>
          <a:p>
            <a:pPr>
              <a:buFont typeface="Wingdings" pitchFamily="2" charset="2"/>
              <a:buChar char="§"/>
            </a:pPr>
            <a:r>
              <a:rPr lang="en-US" dirty="0"/>
              <a:t> Maps/Dictionary review</a:t>
            </a:r>
          </a:p>
          <a:p>
            <a:pPr>
              <a:buFont typeface="Wingdings" pitchFamily="2" charset="2"/>
              <a:buChar char="§"/>
            </a:pPr>
            <a:r>
              <a:rPr lang="en-US" dirty="0"/>
              <a:t> </a:t>
            </a:r>
            <a:r>
              <a:rPr lang="en-US" dirty="0" err="1"/>
              <a:t>DirectAccessMap</a:t>
            </a:r>
            <a:r>
              <a:rPr lang="en-US" dirty="0"/>
              <a:t> </a:t>
            </a:r>
          </a:p>
          <a:p>
            <a:pPr lvl="1">
              <a:buFont typeface="Wingdings" pitchFamily="2" charset="2"/>
              <a:buChar char="§"/>
            </a:pPr>
            <a:r>
              <a:rPr lang="en-US" dirty="0"/>
              <a:t>a map implemented with an array with only integer keys</a:t>
            </a:r>
          </a:p>
          <a:p>
            <a:pPr>
              <a:buFont typeface="Wingdings" pitchFamily="2" charset="2"/>
              <a:buChar char="§"/>
            </a:pPr>
            <a:r>
              <a:rPr lang="en-US" dirty="0"/>
              <a:t> </a:t>
            </a:r>
            <a:r>
              <a:rPr lang="en-US" dirty="0" err="1"/>
              <a:t>SimpleHashMap</a:t>
            </a:r>
            <a:r>
              <a:rPr lang="en-US" dirty="0"/>
              <a:t> </a:t>
            </a:r>
          </a:p>
          <a:p>
            <a:pPr lvl="1">
              <a:buFont typeface="Wingdings" pitchFamily="2" charset="2"/>
              <a:buChar char="§"/>
            </a:pPr>
            <a:r>
              <a:rPr lang="en-US" dirty="0"/>
              <a:t>a more flexible version of </a:t>
            </a:r>
            <a:r>
              <a:rPr lang="en-US" dirty="0" err="1"/>
              <a:t>DirectAccessMap</a:t>
            </a:r>
            <a:r>
              <a:rPr lang="en-US" dirty="0"/>
              <a:t> that uses a hash function on the key of interest to figure out where it is in the array </a:t>
            </a:r>
          </a:p>
          <a:p>
            <a:pPr>
              <a:buFont typeface="Wingdings" pitchFamily="2" charset="2"/>
              <a:buChar char="§"/>
            </a:pPr>
            <a:r>
              <a:rPr lang="en-US" dirty="0"/>
              <a:t> </a:t>
            </a:r>
            <a:r>
              <a:rPr lang="en-US" dirty="0" err="1"/>
              <a:t>SeparateChainingHashMap</a:t>
            </a:r>
            <a:r>
              <a:rPr lang="en-US" dirty="0"/>
              <a:t> </a:t>
            </a:r>
          </a:p>
          <a:p>
            <a:pPr lvl="1">
              <a:buFont typeface="Wingdings" pitchFamily="2" charset="2"/>
              <a:buChar char="§"/>
            </a:pPr>
            <a:r>
              <a:rPr lang="en-US" dirty="0"/>
              <a:t>fixes some limitations of the above Maps while still being very fast (in-practice).  </a:t>
            </a:r>
          </a:p>
          <a:p>
            <a:pPr lvl="1">
              <a:buFont typeface="Wingdings" pitchFamily="2" charset="2"/>
              <a:buChar char="§"/>
            </a:pPr>
            <a:r>
              <a:rPr lang="en-US" dirty="0"/>
              <a:t>It’s what you’ll implement in project 2 / what Java’s official HashMap does  -- it’s the back-bone data structure that powers so many Java programs and that you will definitely use if you keep programming. Get hyped!</a:t>
            </a:r>
          </a:p>
          <a:p>
            <a:pPr>
              <a:buFont typeface="Wingdings" pitchFamily="2" charset="2"/>
              <a:buChar char="§"/>
            </a:pPr>
            <a:endParaRPr lang="en-US" dirty="0"/>
          </a:p>
        </p:txBody>
      </p:sp>
      <p:sp>
        <p:nvSpPr>
          <p:cNvPr id="4" name="Footer Placeholder 4">
            <a:extLst>
              <a:ext uri="{FF2B5EF4-FFF2-40B4-BE49-F238E27FC236}">
                <a16:creationId xmlns:a16="http://schemas.microsoft.com/office/drawing/2014/main" id="{614D789F-D845-CD49-91CC-ABC363AD8557}"/>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98355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Dictionaries (aka Maps)</a:t>
            </a:r>
          </a:p>
        </p:txBody>
      </p:sp>
      <p:sp>
        <p:nvSpPr>
          <p:cNvPr id="3" name="Content Placeholder 2"/>
          <p:cNvSpPr>
            <a:spLocks noGrp="1"/>
          </p:cNvSpPr>
          <p:nvPr>
            <p:ph idx="1"/>
          </p:nvPr>
        </p:nvSpPr>
        <p:spPr/>
        <p:txBody>
          <a:bodyPr>
            <a:normAutofit/>
          </a:bodyPr>
          <a:lstStyle/>
          <a:p>
            <a:r>
              <a:rPr lang="en-US" sz="2400" dirty="0"/>
              <a:t>Every Programmer’s Best Friend</a:t>
            </a:r>
          </a:p>
          <a:p>
            <a:r>
              <a:rPr lang="en-US" sz="2400" dirty="0"/>
              <a:t>You’ll probably use one in almost every programming project.</a:t>
            </a:r>
          </a:p>
          <a:p>
            <a:pPr lvl="1"/>
            <a:r>
              <a:rPr lang="en-US" sz="2400" dirty="0"/>
              <a:t>Because it’s hard to make a big project without needing one sooner or later.</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TextBox 4">
            <a:extLst>
              <a:ext uri="{FF2B5EF4-FFF2-40B4-BE49-F238E27FC236}">
                <a16:creationId xmlns:a16="http://schemas.microsoft.com/office/drawing/2014/main" id="{ACA2EF23-D51C-304C-BBCA-6BA94F7D9624}"/>
              </a:ext>
            </a:extLst>
          </p:cNvPr>
          <p:cNvSpPr txBox="1"/>
          <p:nvPr/>
        </p:nvSpPr>
        <p:spPr>
          <a:xfrm>
            <a:off x="575239" y="3428999"/>
            <a:ext cx="10168962" cy="1754326"/>
          </a:xfrm>
          <a:prstGeom prst="rect">
            <a:avLst/>
          </a:prstGeom>
          <a:noFill/>
        </p:spPr>
        <p:txBody>
          <a:bodyPr wrap="square" rtlCol="0">
            <a:spAutoFit/>
          </a:bodyPr>
          <a:lstStyle/>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two types of Map implementations supposedly covered in CSE 143 </a:t>
            </a:r>
          </a:p>
          <a:p>
            <a:r>
              <a:rPr lang="en-US" dirty="0">
                <a:latin typeface="Courier New" panose="02070309020205020404" pitchFamily="49" charset="0"/>
                <a:cs typeface="Courier New" panose="02070309020205020404" pitchFamily="49" charset="0"/>
              </a:rPr>
              <a:t>Map&lt;String, Integer&gt; map1 = new HashMap&lt;&gt;();</a:t>
            </a:r>
          </a:p>
          <a:p>
            <a:r>
              <a:rPr lang="en-US" dirty="0">
                <a:latin typeface="Courier New" panose="02070309020205020404" pitchFamily="49" charset="0"/>
                <a:cs typeface="Courier New" panose="02070309020205020404" pitchFamily="49" charset="0"/>
              </a:rPr>
              <a:t>Map&lt;String, String&gt; map2 =  new </a:t>
            </a:r>
            <a:r>
              <a:rPr lang="en-US" dirty="0" err="1">
                <a:latin typeface="Courier New" panose="02070309020205020404" pitchFamily="49" charset="0"/>
                <a:cs typeface="Courier New" panose="02070309020205020404" pitchFamily="49" charset="0"/>
              </a:rPr>
              <a:t>TreeMap</a:t>
            </a:r>
            <a:r>
              <a:rPr lang="en-US" dirty="0">
                <a:latin typeface="Courier New" panose="02070309020205020404" pitchFamily="49" charset="0"/>
                <a:cs typeface="Courier New" panose="02070309020205020404" pitchFamily="49" charset="0"/>
              </a:rPr>
              <a:t>&lt;&gt;();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0993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62A7FB0-EE36-45B5-8477-04AC72DB0954}"/>
              </a:ext>
            </a:extLst>
          </p:cNvPr>
          <p:cNvSpPr/>
          <p:nvPr/>
        </p:nvSpPr>
        <p:spPr>
          <a:xfrm>
            <a:off x="7455381" y="319208"/>
            <a:ext cx="4350328" cy="1917469"/>
          </a:xfrm>
          <a:prstGeom prst="ellipse">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B73DA-8BAD-4A3A-9678-53E818DD4DDC}"/>
              </a:ext>
            </a:extLst>
          </p:cNvPr>
          <p:cNvSpPr>
            <a:spLocks noGrp="1"/>
          </p:cNvSpPr>
          <p:nvPr>
            <p:ph type="title"/>
          </p:nvPr>
        </p:nvSpPr>
        <p:spPr/>
        <p:txBody>
          <a:bodyPr/>
          <a:lstStyle/>
          <a:p>
            <a:r>
              <a:rPr lang="en-US" i="1" dirty="0">
                <a:solidFill>
                  <a:srgbClr val="B6A479"/>
                </a:solidFill>
              </a:rPr>
              <a:t>Review: </a:t>
            </a:r>
            <a:r>
              <a:rPr lang="en-US" dirty="0"/>
              <a:t>Maps </a:t>
            </a:r>
          </a:p>
        </p:txBody>
      </p:sp>
      <p:sp>
        <p:nvSpPr>
          <p:cNvPr id="3" name="Content Placeholder 2">
            <a:extLst>
              <a:ext uri="{FF2B5EF4-FFF2-40B4-BE49-F238E27FC236}">
                <a16:creationId xmlns:a16="http://schemas.microsoft.com/office/drawing/2014/main" id="{906AF241-ECB0-4536-AAFB-B6597FF2126E}"/>
              </a:ext>
            </a:extLst>
          </p:cNvPr>
          <p:cNvSpPr>
            <a:spLocks noGrp="1"/>
          </p:cNvSpPr>
          <p:nvPr>
            <p:ph idx="1"/>
          </p:nvPr>
        </p:nvSpPr>
        <p:spPr>
          <a:xfrm>
            <a:off x="575240" y="1463857"/>
            <a:ext cx="6386669" cy="1197275"/>
          </a:xfrm>
        </p:spPr>
        <p:txBody>
          <a:bodyPr/>
          <a:lstStyle/>
          <a:p>
            <a:r>
              <a:rPr lang="en-US" altLang="en-US" b="1" dirty="0">
                <a:solidFill>
                  <a:srgbClr val="4C3282"/>
                </a:solidFill>
              </a:rPr>
              <a:t>map</a:t>
            </a:r>
            <a:r>
              <a:rPr lang="en-US" altLang="en-US" dirty="0"/>
              <a:t>: Holds a set of distinct </a:t>
            </a:r>
            <a:r>
              <a:rPr lang="en-US" altLang="en-US" i="1" dirty="0"/>
              <a:t>keys</a:t>
            </a:r>
            <a:r>
              <a:rPr lang="en-US" altLang="en-US" dirty="0"/>
              <a:t> and a collection of </a:t>
            </a:r>
            <a:r>
              <a:rPr lang="en-US" altLang="en-US" i="1" dirty="0"/>
              <a:t>values</a:t>
            </a:r>
            <a:r>
              <a:rPr lang="en-US" altLang="en-US" dirty="0"/>
              <a:t>, where each key is associated with one value.</a:t>
            </a:r>
          </a:p>
          <a:p>
            <a:pPr lvl="1"/>
            <a:r>
              <a:rPr lang="en-US" altLang="en-US" dirty="0"/>
              <a:t>a.k.a. "dictionary"</a:t>
            </a:r>
          </a:p>
        </p:txBody>
      </p:sp>
      <p:sp>
        <p:nvSpPr>
          <p:cNvPr id="4" name="Footer Placeholder 3">
            <a:extLst>
              <a:ext uri="{FF2B5EF4-FFF2-40B4-BE49-F238E27FC236}">
                <a16:creationId xmlns:a16="http://schemas.microsoft.com/office/drawing/2014/main" id="{AF28EA46-3034-4F50-817B-475237CF7B68}"/>
              </a:ext>
            </a:extLst>
          </p:cNvPr>
          <p:cNvSpPr>
            <a:spLocks noGrp="1"/>
          </p:cNvSpPr>
          <p:nvPr>
            <p:ph type="ftr" sz="quarter" idx="11"/>
          </p:nvPr>
        </p:nvSpPr>
        <p:spPr/>
        <p:txBody>
          <a:bodyPr/>
          <a:lstStyle/>
          <a:p>
            <a:r>
              <a:rPr lang="es-ES"/>
              <a:t>CSE 373 19 Su - Robbie Weber</a:t>
            </a:r>
            <a:endParaRPr lang="en-US" dirty="0"/>
          </a:p>
        </p:txBody>
      </p:sp>
      <p:pic>
        <p:nvPicPr>
          <p:cNvPr id="7" name="Picture 1">
            <a:extLst>
              <a:ext uri="{FF2B5EF4-FFF2-40B4-BE49-F238E27FC236}">
                <a16:creationId xmlns:a16="http://schemas.microsoft.com/office/drawing/2014/main" id="{12DE51E1-1CD1-4E0B-8A62-814150528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9162" y="3490176"/>
            <a:ext cx="4014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a:extLst>
              <a:ext uri="{FF2B5EF4-FFF2-40B4-BE49-F238E27FC236}">
                <a16:creationId xmlns:a16="http://schemas.microsoft.com/office/drawing/2014/main" id="{185C69CA-8C91-4A22-82F7-C775303F4267}"/>
              </a:ext>
            </a:extLst>
          </p:cNvPr>
          <p:cNvGraphicFramePr>
            <a:graphicFrameLocks noGrp="1"/>
          </p:cNvGraphicFramePr>
          <p:nvPr/>
        </p:nvGraphicFramePr>
        <p:xfrm>
          <a:off x="7790790" y="1161979"/>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“you"</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22</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F2D221D3-2F6E-4506-89D5-0ABE68D0D95F}"/>
              </a:ext>
            </a:extLst>
          </p:cNvPr>
          <p:cNvGraphicFramePr>
            <a:graphicFrameLocks noGrp="1"/>
          </p:cNvGraphicFramePr>
          <p:nvPr/>
        </p:nvGraphicFramePr>
        <p:xfrm>
          <a:off x="10179068" y="903053"/>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“in"</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37</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9BDAF3C3-B420-407C-9C5F-C61955991EDD}"/>
              </a:ext>
            </a:extLst>
          </p:cNvPr>
          <p:cNvGraphicFramePr>
            <a:graphicFrameLocks noGrp="1"/>
          </p:cNvGraphicFramePr>
          <p:nvPr/>
        </p:nvGraphicFramePr>
        <p:xfrm>
          <a:off x="9167932" y="1559345"/>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“the"</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56</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D417CDE0-E265-4FCC-A931-28CB2331CE79}"/>
              </a:ext>
            </a:extLst>
          </p:cNvPr>
          <p:cNvGraphicFramePr>
            <a:graphicFrameLocks noGrp="1"/>
          </p:cNvGraphicFramePr>
          <p:nvPr/>
        </p:nvGraphicFramePr>
        <p:xfrm>
          <a:off x="8857398" y="546846"/>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“at"</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43</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sp>
        <p:nvSpPr>
          <p:cNvPr id="24" name="Text Box 6">
            <a:extLst>
              <a:ext uri="{FF2B5EF4-FFF2-40B4-BE49-F238E27FC236}">
                <a16:creationId xmlns:a16="http://schemas.microsoft.com/office/drawing/2014/main" id="{79B42129-871F-4CFC-82B2-CB21E7F2C7EE}"/>
              </a:ext>
            </a:extLst>
          </p:cNvPr>
          <p:cNvSpPr txBox="1">
            <a:spLocks noChangeArrowheads="1"/>
          </p:cNvSpPr>
          <p:nvPr/>
        </p:nvSpPr>
        <p:spPr bwMode="auto">
          <a:xfrm>
            <a:off x="7659134" y="2852857"/>
            <a:ext cx="2377341"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err="1">
                <a:latin typeface="Courier New" charset="0"/>
                <a:ea typeface="+mn-ea"/>
              </a:rPr>
              <a:t>map.get</a:t>
            </a:r>
            <a:r>
              <a:rPr lang="en-US" dirty="0">
                <a:latin typeface="Courier New" charset="0"/>
                <a:ea typeface="+mn-ea"/>
              </a:rPr>
              <a:t>("the")</a:t>
            </a:r>
          </a:p>
        </p:txBody>
      </p:sp>
      <p:sp>
        <p:nvSpPr>
          <p:cNvPr id="25" name="Text Box 8">
            <a:extLst>
              <a:ext uri="{FF2B5EF4-FFF2-40B4-BE49-F238E27FC236}">
                <a16:creationId xmlns:a16="http://schemas.microsoft.com/office/drawing/2014/main" id="{E35EE7A6-EF33-495D-9C9F-B0EAC15764FB}"/>
              </a:ext>
            </a:extLst>
          </p:cNvPr>
          <p:cNvSpPr txBox="1">
            <a:spLocks noChangeArrowheads="1"/>
          </p:cNvSpPr>
          <p:nvPr/>
        </p:nvSpPr>
        <p:spPr bwMode="auto">
          <a:xfrm>
            <a:off x="10405194" y="2843598"/>
            <a:ext cx="517589"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Courier New" charset="0"/>
                <a:ea typeface="+mn-ea"/>
              </a:rPr>
              <a:t>56</a:t>
            </a:r>
          </a:p>
        </p:txBody>
      </p:sp>
      <p:cxnSp>
        <p:nvCxnSpPr>
          <p:cNvPr id="27" name="Straight Arrow Connector 26">
            <a:extLst>
              <a:ext uri="{FF2B5EF4-FFF2-40B4-BE49-F238E27FC236}">
                <a16:creationId xmlns:a16="http://schemas.microsoft.com/office/drawing/2014/main" id="{BA479D91-5B74-4629-A5EA-6155A1E93DDB}"/>
              </a:ext>
            </a:extLst>
          </p:cNvPr>
          <p:cNvCxnSpPr>
            <a:cxnSpLocks/>
          </p:cNvCxnSpPr>
          <p:nvPr/>
        </p:nvCxnSpPr>
        <p:spPr>
          <a:xfrm flipV="1">
            <a:off x="8652085" y="2187306"/>
            <a:ext cx="0" cy="67388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81412F-F5D2-4E41-9D96-BFD00F654BE3}"/>
              </a:ext>
            </a:extLst>
          </p:cNvPr>
          <p:cNvCxnSpPr>
            <a:cxnSpLocks/>
          </p:cNvCxnSpPr>
          <p:nvPr/>
        </p:nvCxnSpPr>
        <p:spPr>
          <a:xfrm flipH="1">
            <a:off x="10644581" y="2187306"/>
            <a:ext cx="1" cy="63321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78B59D1-737E-B545-A50D-E8DD8E79DBE9}"/>
              </a:ext>
            </a:extLst>
          </p:cNvPr>
          <p:cNvGrpSpPr/>
          <p:nvPr/>
        </p:nvGrpSpPr>
        <p:grpSpPr>
          <a:xfrm>
            <a:off x="575239" y="3207322"/>
            <a:ext cx="2320363" cy="3313705"/>
            <a:chOff x="908857" y="1530095"/>
            <a:chExt cx="2320363" cy="3313705"/>
          </a:xfrm>
        </p:grpSpPr>
        <p:sp>
          <p:nvSpPr>
            <p:cNvPr id="17" name="Rectangle 16">
              <a:extLst>
                <a:ext uri="{FF2B5EF4-FFF2-40B4-BE49-F238E27FC236}">
                  <a16:creationId xmlns:a16="http://schemas.microsoft.com/office/drawing/2014/main" id="{AFE8B959-8452-1445-B0E1-D5061A7987B4}"/>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1F10EB-8377-AD43-9C0D-A61C251BC5DB}"/>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26" name="TextBox 25">
              <a:extLst>
                <a:ext uri="{FF2B5EF4-FFF2-40B4-BE49-F238E27FC236}">
                  <a16:creationId xmlns:a16="http://schemas.microsoft.com/office/drawing/2014/main" id="{86D7C423-E843-8D4D-8596-755AC2D4C22A}"/>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28" name="TextBox 27">
              <a:extLst>
                <a:ext uri="{FF2B5EF4-FFF2-40B4-BE49-F238E27FC236}">
                  <a16:creationId xmlns:a16="http://schemas.microsoft.com/office/drawing/2014/main" id="{90045A4C-A371-D248-BFCC-E16D703166FD}"/>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249EE9DF-5520-6C44-A18A-EB56BF52450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BCB11B9E-BB02-CC4F-9CC6-D3F10AA13080}"/>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32" name="Content Placeholder 2">
            <a:extLst>
              <a:ext uri="{FF2B5EF4-FFF2-40B4-BE49-F238E27FC236}">
                <a16:creationId xmlns:a16="http://schemas.microsoft.com/office/drawing/2014/main" id="{B007207A-9CE2-DE44-86D2-C46E6CAA537A}"/>
              </a:ext>
            </a:extLst>
          </p:cNvPr>
          <p:cNvSpPr txBox="1">
            <a:spLocks/>
          </p:cNvSpPr>
          <p:nvPr/>
        </p:nvSpPr>
        <p:spPr>
          <a:xfrm>
            <a:off x="3218080" y="3129929"/>
            <a:ext cx="4441054" cy="346048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b="1" dirty="0">
                <a:solidFill>
                  <a:srgbClr val="B6A479"/>
                </a:solidFill>
              </a:rPr>
              <a:t>supported operations</a:t>
            </a:r>
            <a:r>
              <a:rPr lang="en-US" altLang="en-US" dirty="0"/>
              <a:t>:</a:t>
            </a:r>
          </a:p>
          <a:p>
            <a:pPr lvl="1"/>
            <a:r>
              <a:rPr lang="en-US" altLang="en-US" b="1" dirty="0"/>
              <a:t>put</a:t>
            </a:r>
            <a:r>
              <a:rPr lang="en-US" altLang="en-US" dirty="0"/>
              <a:t>(</a:t>
            </a:r>
            <a:r>
              <a:rPr lang="en-US" altLang="en-US" i="1" dirty="0"/>
              <a:t>key</a:t>
            </a:r>
            <a:r>
              <a:rPr lang="en-US" altLang="en-US" dirty="0"/>
              <a:t>, </a:t>
            </a:r>
            <a:r>
              <a:rPr lang="en-US" altLang="en-US" i="1" dirty="0"/>
              <a:t>value</a:t>
            </a:r>
            <a:r>
              <a:rPr lang="en-US" altLang="en-US" dirty="0"/>
              <a:t>): Adds a given item into collection with associated key, </a:t>
            </a:r>
          </a:p>
          <a:p>
            <a:pPr lvl="2"/>
            <a:r>
              <a:rPr lang="en-US" altLang="en-US" sz="1800" b="1" dirty="0"/>
              <a:t>if the map previously had a mapping for the given key, old value is replaced.  </a:t>
            </a:r>
            <a:br>
              <a:rPr lang="en-US" altLang="en-US" b="1" dirty="0"/>
            </a:br>
            <a:endParaRPr lang="en-US" altLang="en-US" sz="400" b="1" dirty="0"/>
          </a:p>
          <a:p>
            <a:pPr lvl="1"/>
            <a:r>
              <a:rPr lang="en-US" altLang="en-US" b="1" dirty="0"/>
              <a:t>get</a:t>
            </a:r>
            <a:r>
              <a:rPr lang="en-US" altLang="en-US" dirty="0"/>
              <a:t>(</a:t>
            </a:r>
            <a:r>
              <a:rPr lang="en-US" altLang="en-US" i="1" dirty="0"/>
              <a:t>key</a:t>
            </a:r>
            <a:r>
              <a:rPr lang="en-US" altLang="en-US" dirty="0"/>
              <a:t>): Retrieves the value mapped to the key</a:t>
            </a:r>
          </a:p>
          <a:p>
            <a:pPr lvl="1"/>
            <a:r>
              <a:rPr lang="en-US" altLang="en-US" b="1" dirty="0" err="1"/>
              <a:t>containsKey</a:t>
            </a:r>
            <a:r>
              <a:rPr lang="en-US" altLang="en-US" dirty="0"/>
              <a:t>(key): returns true if key is already associated with value in map, false otherwise</a:t>
            </a:r>
            <a:endParaRPr lang="en-US" altLang="en-US" sz="800" dirty="0"/>
          </a:p>
          <a:p>
            <a:pPr lvl="1"/>
            <a:r>
              <a:rPr lang="en-US" altLang="en-US" b="1" dirty="0"/>
              <a:t>remove</a:t>
            </a:r>
            <a:r>
              <a:rPr lang="en-US" altLang="en-US" dirty="0"/>
              <a:t>(</a:t>
            </a:r>
            <a:r>
              <a:rPr lang="en-US" altLang="en-US" i="1" dirty="0"/>
              <a:t>key</a:t>
            </a:r>
            <a:r>
              <a:rPr lang="en-US" altLang="en-US" dirty="0"/>
              <a:t>): Removes the given key and its mapped value</a:t>
            </a:r>
          </a:p>
        </p:txBody>
      </p:sp>
    </p:spTree>
    <p:extLst>
      <p:ext uri="{BB962C8B-B14F-4D97-AF65-F5344CB8AC3E}">
        <p14:creationId xmlns:p14="http://schemas.microsoft.com/office/powerpoint/2010/main" val="358437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Map with an Array</a:t>
            </a:r>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2931561" y="1419454"/>
            <a:ext cx="4215179" cy="4050690"/>
            <a:chOff x="908858" y="1530095"/>
            <a:chExt cx="3005791" cy="4050690"/>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005791" cy="331917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6" y="2887740"/>
              <a:ext cx="2900433" cy="2693045"/>
            </a:xfrm>
            <a:prstGeom prst="rect">
              <a:avLst/>
            </a:prstGeom>
            <a:noFill/>
          </p:spPr>
          <p:txBody>
            <a:bodyPr wrap="square" rtlCol="0">
              <a:spAutoFit/>
            </a:bodyPr>
            <a:lstStyle/>
            <a:p>
              <a:r>
                <a:rPr lang="en-US" sz="1300" u="sng" dirty="0">
                  <a:latin typeface="Courier New" panose="02070309020205020404" pitchFamily="49" charset="0"/>
                  <a:cs typeface="Courier New" panose="02070309020205020404" pitchFamily="49" charset="0"/>
                </a:rPr>
                <a:t>put</a:t>
              </a:r>
              <a:r>
                <a:rPr lang="en-US" sz="1300" dirty="0">
                  <a:latin typeface="Courier New" panose="02070309020205020404" pitchFamily="49" charset="0"/>
                  <a:cs typeface="Courier New" panose="02070309020205020404" pitchFamily="49" charset="0"/>
                </a:rPr>
                <a:t> find key, overwrite value if there. Otherwise create new pair, add to next available spot, grow array if necessary</a:t>
              </a:r>
            </a:p>
            <a:p>
              <a:r>
                <a:rPr lang="en-US" sz="1300" u="sng" dirty="0">
                  <a:latin typeface="Courier New" panose="02070309020205020404" pitchFamily="49" charset="0"/>
                  <a:cs typeface="Courier New" panose="02070309020205020404" pitchFamily="49" charset="0"/>
                </a:rPr>
                <a:t>get</a:t>
              </a:r>
              <a:r>
                <a:rPr lang="en-US" sz="1300" dirty="0">
                  <a:latin typeface="Courier New" panose="02070309020205020404" pitchFamily="49" charset="0"/>
                  <a:cs typeface="Courier New" panose="02070309020205020404" pitchFamily="49" charset="0"/>
                </a:rPr>
                <a:t> scan all pairs looking for given key, return associated item if found</a:t>
              </a:r>
            </a:p>
            <a:p>
              <a:r>
                <a:rPr lang="en-US" sz="1300" u="sng" dirty="0" err="1">
                  <a:latin typeface="Courier New" panose="02070309020205020404" pitchFamily="49" charset="0"/>
                  <a:cs typeface="Courier New" panose="02070309020205020404" pitchFamily="49" charset="0"/>
                </a:rPr>
                <a:t>containsKey</a:t>
              </a:r>
              <a:r>
                <a:rPr lang="en-US" sz="1300" dirty="0">
                  <a:latin typeface="Courier New" panose="02070309020205020404" pitchFamily="49" charset="0"/>
                  <a:cs typeface="Courier New" panose="02070309020205020404" pitchFamily="49" charset="0"/>
                </a:rPr>
                <a:t> scan all pairs, return if key is found</a:t>
              </a:r>
              <a:endParaRPr lang="en-US" sz="1300" u="sng" dirty="0">
                <a:latin typeface="Courier New" panose="02070309020205020404" pitchFamily="49" charset="0"/>
                <a:cs typeface="Courier New" panose="02070309020205020404" pitchFamily="49" charset="0"/>
              </a:endParaRPr>
            </a:p>
            <a:p>
              <a:r>
                <a:rPr lang="en-US" sz="1300" u="sng" dirty="0">
                  <a:latin typeface="Courier New" panose="02070309020205020404" pitchFamily="49" charset="0"/>
                  <a:cs typeface="Courier New" panose="02070309020205020404" pitchFamily="49" charset="0"/>
                </a:rPr>
                <a:t>remove</a:t>
              </a:r>
              <a:r>
                <a:rPr lang="en-US" sz="1300" dirty="0">
                  <a:latin typeface="Courier New" panose="02070309020205020404" pitchFamily="49" charset="0"/>
                  <a:cs typeface="Courier New" panose="02070309020205020404" pitchFamily="49" charset="0"/>
                </a:rPr>
                <a:t> scan all pairs, replace pair to be removed with last pair in collection</a:t>
              </a:r>
            </a:p>
            <a:p>
              <a:r>
                <a:rPr lang="en-US" sz="1300" u="sng" dirty="0">
                  <a:latin typeface="Courier New" panose="02070309020205020404" pitchFamily="49" charset="0"/>
                  <a:cs typeface="Courier New" panose="02070309020205020404" pitchFamily="49" charset="0"/>
                </a:rPr>
                <a:t>size</a:t>
              </a:r>
              <a:r>
                <a:rPr lang="en-US" sz="1300" dirty="0">
                  <a:latin typeface="Courier New" panose="02070309020205020404" pitchFamily="49" charset="0"/>
                  <a:cs typeface="Courier New" panose="02070309020205020404" pitchFamily="49" charset="0"/>
                </a:rPr>
                <a:t> return count of items in dictionary</a:t>
              </a:r>
              <a:endParaRPr lang="en-US" sz="13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Pair&lt;K, V&gt;[] data</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7199081" y="1033728"/>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7337933" y="1214397"/>
            <a:ext cx="4765660"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key is the last one looked at / not in the dictionary) </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9298629" y="3505745"/>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9298629" y="1892051"/>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9298629" y="2288408"/>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9298629" y="2728829"/>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9298629" y="3136413"/>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graphicFrame>
        <p:nvGraphicFramePr>
          <p:cNvPr id="27" name="Content Placeholder 5">
            <a:extLst>
              <a:ext uri="{FF2B5EF4-FFF2-40B4-BE49-F238E27FC236}">
                <a16:creationId xmlns:a16="http://schemas.microsoft.com/office/drawing/2014/main" id="{EF22EFAD-3E7B-CE43-B213-606F8A5B4AA4}"/>
              </a:ext>
            </a:extLst>
          </p:cNvPr>
          <p:cNvGraphicFramePr>
            <a:graphicFrameLocks noGrp="1"/>
          </p:cNvGraphicFramePr>
          <p:nvPr>
            <p:ph idx="1"/>
          </p:nvPr>
        </p:nvGraphicFramePr>
        <p:xfrm>
          <a:off x="2598471" y="5516291"/>
          <a:ext cx="3868628" cy="1062382"/>
        </p:xfrm>
        <a:graphic>
          <a:graphicData uri="http://schemas.openxmlformats.org/drawingml/2006/table">
            <a:tbl>
              <a:tblPr firstRow="1" bandRow="1">
                <a:tableStyleId>{5C22544A-7EE6-4342-B048-85BDC9FD1C3A}</a:tableStyleId>
              </a:tblPr>
              <a:tblGrid>
                <a:gridCol w="967157">
                  <a:extLst>
                    <a:ext uri="{9D8B030D-6E8A-4147-A177-3AD203B41FA5}">
                      <a16:colId xmlns:a16="http://schemas.microsoft.com/office/drawing/2014/main" val="3634816842"/>
                    </a:ext>
                  </a:extLst>
                </a:gridCol>
                <a:gridCol w="967157">
                  <a:extLst>
                    <a:ext uri="{9D8B030D-6E8A-4147-A177-3AD203B41FA5}">
                      <a16:colId xmlns:a16="http://schemas.microsoft.com/office/drawing/2014/main" val="2376362431"/>
                    </a:ext>
                  </a:extLst>
                </a:gridCol>
                <a:gridCol w="967157">
                  <a:extLst>
                    <a:ext uri="{9D8B030D-6E8A-4147-A177-3AD203B41FA5}">
                      <a16:colId xmlns:a16="http://schemas.microsoft.com/office/drawing/2014/main" val="2204204455"/>
                    </a:ext>
                  </a:extLst>
                </a:gridCol>
                <a:gridCol w="967157">
                  <a:extLst>
                    <a:ext uri="{9D8B030D-6E8A-4147-A177-3AD203B41FA5}">
                      <a16:colId xmlns:a16="http://schemas.microsoft.com/office/drawing/2014/main" val="584026190"/>
                    </a:ext>
                  </a:extLst>
                </a:gridCol>
              </a:tblGrid>
              <a:tr h="531191">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531191">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28" name="TextBox 27">
            <a:extLst>
              <a:ext uri="{FF2B5EF4-FFF2-40B4-BE49-F238E27FC236}">
                <a16:creationId xmlns:a16="http://schemas.microsoft.com/office/drawing/2014/main" id="{7E8E9485-CFD3-D44C-85AA-D03E1A58C580}"/>
              </a:ext>
            </a:extLst>
          </p:cNvPr>
          <p:cNvSpPr txBox="1"/>
          <p:nvPr/>
        </p:nvSpPr>
        <p:spPr>
          <a:xfrm>
            <a:off x="96143" y="5372456"/>
            <a:ext cx="2854113" cy="1323439"/>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containsKey</a:t>
            </a:r>
            <a:r>
              <a:rPr lang="en-US" sz="2000" dirty="0">
                <a:latin typeface="Courier New" panose="02070309020205020404" pitchFamily="49" charset="0"/>
                <a:cs typeface="Courier New" panose="02070309020205020404" pitchFamily="49" charset="0"/>
              </a:rPr>
              <a:t>(‘c’)</a:t>
            </a:r>
          </a:p>
          <a:p>
            <a:r>
              <a:rPr lang="en-US" sz="2000" dirty="0">
                <a:latin typeface="Courier New" panose="02070309020205020404" pitchFamily="49" charset="0"/>
                <a:cs typeface="Courier New" panose="02070309020205020404" pitchFamily="49" charset="0"/>
              </a:rPr>
              <a:t>get(‘d’)</a:t>
            </a:r>
          </a:p>
          <a:p>
            <a:r>
              <a:rPr lang="en-US" sz="2000" dirty="0">
                <a:latin typeface="Courier New" panose="02070309020205020404" pitchFamily="49" charset="0"/>
                <a:cs typeface="Courier New" panose="02070309020205020404" pitchFamily="49" charset="0"/>
              </a:rPr>
              <a:t>put(‘b’, 97)</a:t>
            </a:r>
          </a:p>
          <a:p>
            <a:r>
              <a:rPr lang="en-US" sz="2000" dirty="0">
                <a:latin typeface="Courier New" panose="02070309020205020404" pitchFamily="49" charset="0"/>
                <a:cs typeface="Courier New" panose="02070309020205020404" pitchFamily="49" charset="0"/>
              </a:rPr>
              <a:t>put(‘e’, 20)</a:t>
            </a:r>
          </a:p>
        </p:txBody>
      </p:sp>
      <p:sp>
        <p:nvSpPr>
          <p:cNvPr id="29" name="TextBox 28">
            <a:extLst>
              <a:ext uri="{FF2B5EF4-FFF2-40B4-BE49-F238E27FC236}">
                <a16:creationId xmlns:a16="http://schemas.microsoft.com/office/drawing/2014/main" id="{2F9FA22B-BB2E-8549-A587-266013B0D1FB}"/>
              </a:ext>
            </a:extLst>
          </p:cNvPr>
          <p:cNvSpPr txBox="1"/>
          <p:nvPr/>
        </p:nvSpPr>
        <p:spPr>
          <a:xfrm>
            <a:off x="2583347" y="6126489"/>
            <a:ext cx="811441" cy="369332"/>
          </a:xfrm>
          <a:prstGeom prst="rect">
            <a:avLst/>
          </a:prstGeom>
          <a:noFill/>
        </p:spPr>
        <p:txBody>
          <a:bodyPr wrap="none" rtlCol="0">
            <a:spAutoFit/>
          </a:bodyPr>
          <a:lstStyle/>
          <a:p>
            <a:r>
              <a:rPr lang="en-US" b="1" dirty="0">
                <a:solidFill>
                  <a:srgbClr val="4C3282"/>
                </a:solidFill>
              </a:rPr>
              <a:t>(‘a’, 1)</a:t>
            </a:r>
          </a:p>
        </p:txBody>
      </p:sp>
      <p:sp>
        <p:nvSpPr>
          <p:cNvPr id="43" name="TextBox 42">
            <a:extLst>
              <a:ext uri="{FF2B5EF4-FFF2-40B4-BE49-F238E27FC236}">
                <a16:creationId xmlns:a16="http://schemas.microsoft.com/office/drawing/2014/main" id="{5E73055A-ED5C-5145-B895-0661A5023510}"/>
              </a:ext>
            </a:extLst>
          </p:cNvPr>
          <p:cNvSpPr txBox="1"/>
          <p:nvPr/>
        </p:nvSpPr>
        <p:spPr>
          <a:xfrm>
            <a:off x="3652896" y="6126489"/>
            <a:ext cx="811441" cy="369332"/>
          </a:xfrm>
          <a:prstGeom prst="rect">
            <a:avLst/>
          </a:prstGeom>
          <a:noFill/>
        </p:spPr>
        <p:txBody>
          <a:bodyPr wrap="none" rtlCol="0">
            <a:spAutoFit/>
          </a:bodyPr>
          <a:lstStyle/>
          <a:p>
            <a:r>
              <a:rPr lang="en-US" b="1" dirty="0">
                <a:solidFill>
                  <a:srgbClr val="4C3282"/>
                </a:solidFill>
              </a:rPr>
              <a:t>(‘b’, 2)</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331341" y="14783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Map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52" name="TextBox 51">
            <a:extLst>
              <a:ext uri="{FF2B5EF4-FFF2-40B4-BE49-F238E27FC236}">
                <a16:creationId xmlns:a16="http://schemas.microsoft.com/office/drawing/2014/main" id="{28197E85-4CC6-574A-B932-1BBE03349184}"/>
              </a:ext>
            </a:extLst>
          </p:cNvPr>
          <p:cNvSpPr txBox="1"/>
          <p:nvPr/>
        </p:nvSpPr>
        <p:spPr>
          <a:xfrm>
            <a:off x="4620027" y="6126489"/>
            <a:ext cx="811441" cy="369332"/>
          </a:xfrm>
          <a:prstGeom prst="rect">
            <a:avLst/>
          </a:prstGeom>
          <a:noFill/>
        </p:spPr>
        <p:txBody>
          <a:bodyPr wrap="none" rtlCol="0">
            <a:spAutoFit/>
          </a:bodyPr>
          <a:lstStyle/>
          <a:p>
            <a:r>
              <a:rPr lang="en-US" b="1" dirty="0">
                <a:solidFill>
                  <a:srgbClr val="4C3282"/>
                </a:solidFill>
              </a:rPr>
              <a:t>(‘c’, 3)</a:t>
            </a:r>
          </a:p>
        </p:txBody>
      </p:sp>
      <p:sp>
        <p:nvSpPr>
          <p:cNvPr id="53" name="TextBox 52">
            <a:extLst>
              <a:ext uri="{FF2B5EF4-FFF2-40B4-BE49-F238E27FC236}">
                <a16:creationId xmlns:a16="http://schemas.microsoft.com/office/drawing/2014/main" id="{EBEEA012-2C4B-F14B-BD13-3F504E713F2F}"/>
              </a:ext>
            </a:extLst>
          </p:cNvPr>
          <p:cNvSpPr txBox="1"/>
          <p:nvPr/>
        </p:nvSpPr>
        <p:spPr>
          <a:xfrm>
            <a:off x="4050144" y="6136176"/>
            <a:ext cx="500458" cy="369332"/>
          </a:xfrm>
          <a:prstGeom prst="rect">
            <a:avLst/>
          </a:prstGeom>
          <a:solidFill>
            <a:schemeClr val="bg1"/>
          </a:solidFill>
        </p:spPr>
        <p:txBody>
          <a:bodyPr wrap="none" rtlCol="0">
            <a:spAutoFit/>
          </a:bodyPr>
          <a:lstStyle/>
          <a:p>
            <a:r>
              <a:rPr lang="en-US" b="1" dirty="0">
                <a:solidFill>
                  <a:srgbClr val="4C3282"/>
                </a:solidFill>
              </a:rPr>
              <a:t>97)</a:t>
            </a:r>
          </a:p>
        </p:txBody>
      </p:sp>
      <p:sp>
        <p:nvSpPr>
          <p:cNvPr id="54" name="TextBox 53">
            <a:extLst>
              <a:ext uri="{FF2B5EF4-FFF2-40B4-BE49-F238E27FC236}">
                <a16:creationId xmlns:a16="http://schemas.microsoft.com/office/drawing/2014/main" id="{511AFCD3-CB3B-B846-89FF-AF2590DE3D34}"/>
              </a:ext>
            </a:extLst>
          </p:cNvPr>
          <p:cNvSpPr txBox="1"/>
          <p:nvPr/>
        </p:nvSpPr>
        <p:spPr>
          <a:xfrm>
            <a:off x="5542370" y="6126489"/>
            <a:ext cx="811441" cy="369332"/>
          </a:xfrm>
          <a:prstGeom prst="rect">
            <a:avLst/>
          </a:prstGeom>
          <a:solidFill>
            <a:schemeClr val="bg1"/>
          </a:solidFill>
        </p:spPr>
        <p:txBody>
          <a:bodyPr wrap="none" rtlCol="0">
            <a:spAutoFit/>
          </a:bodyPr>
          <a:lstStyle/>
          <a:p>
            <a:r>
              <a:rPr lang="en-US" b="1" dirty="0">
                <a:solidFill>
                  <a:srgbClr val="4C3282"/>
                </a:solidFill>
              </a:rPr>
              <a:t>(‘d’, 4)</a:t>
            </a:r>
          </a:p>
        </p:txBody>
      </p:sp>
      <p:sp>
        <p:nvSpPr>
          <p:cNvPr id="33" name="Footer Placeholder 3">
            <a:extLst>
              <a:ext uri="{FF2B5EF4-FFF2-40B4-BE49-F238E27FC236}">
                <a16:creationId xmlns:a16="http://schemas.microsoft.com/office/drawing/2014/main" id="{7176D6FE-5243-904C-B002-BD4BFA8DD166}"/>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5" name="Rectangle 34">
            <a:extLst>
              <a:ext uri="{FF2B5EF4-FFF2-40B4-BE49-F238E27FC236}">
                <a16:creationId xmlns:a16="http://schemas.microsoft.com/office/drawing/2014/main" id="{130AA161-9E40-854D-BE46-0D256726AA31}"/>
              </a:ext>
            </a:extLst>
          </p:cNvPr>
          <p:cNvSpPr/>
          <p:nvPr/>
        </p:nvSpPr>
        <p:spPr>
          <a:xfrm>
            <a:off x="7226790" y="3779697"/>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0A52A83-078E-454D-A946-26C7D9FCC42A}"/>
              </a:ext>
            </a:extLst>
          </p:cNvPr>
          <p:cNvSpPr txBox="1"/>
          <p:nvPr/>
        </p:nvSpPr>
        <p:spPr>
          <a:xfrm>
            <a:off x="7365641" y="3960366"/>
            <a:ext cx="4956273"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the key is the first one looked at)</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37" name="TextBox 36">
            <a:extLst>
              <a:ext uri="{FF2B5EF4-FFF2-40B4-BE49-F238E27FC236}">
                <a16:creationId xmlns:a16="http://schemas.microsoft.com/office/drawing/2014/main" id="{FECBDCE2-5630-2145-812A-5DCFEE8700A3}"/>
              </a:ext>
            </a:extLst>
          </p:cNvPr>
          <p:cNvSpPr txBox="1"/>
          <p:nvPr/>
        </p:nvSpPr>
        <p:spPr>
          <a:xfrm>
            <a:off x="9298629" y="6251072"/>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09B23651-8E95-AA44-88CF-669D51914BB8}"/>
              </a:ext>
            </a:extLst>
          </p:cNvPr>
          <p:cNvSpPr txBox="1"/>
          <p:nvPr/>
        </p:nvSpPr>
        <p:spPr>
          <a:xfrm>
            <a:off x="9298629" y="463737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AD774A97-7CEC-AE42-9214-985D90EE1DAB}"/>
              </a:ext>
            </a:extLst>
          </p:cNvPr>
          <p:cNvSpPr txBox="1"/>
          <p:nvPr/>
        </p:nvSpPr>
        <p:spPr>
          <a:xfrm>
            <a:off x="9298629" y="5033735"/>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A757C3FB-89EE-764B-9E5F-59DEAD848E0C}"/>
              </a:ext>
            </a:extLst>
          </p:cNvPr>
          <p:cNvSpPr txBox="1"/>
          <p:nvPr/>
        </p:nvSpPr>
        <p:spPr>
          <a:xfrm>
            <a:off x="9298629" y="547415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1" name="TextBox 40">
            <a:extLst>
              <a:ext uri="{FF2B5EF4-FFF2-40B4-BE49-F238E27FC236}">
                <a16:creationId xmlns:a16="http://schemas.microsoft.com/office/drawing/2014/main" id="{F11C23BF-8160-B545-8A9F-C46049B1B78C}"/>
              </a:ext>
            </a:extLst>
          </p:cNvPr>
          <p:cNvSpPr txBox="1"/>
          <p:nvPr/>
        </p:nvSpPr>
        <p:spPr>
          <a:xfrm>
            <a:off x="9298629" y="5881740"/>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graphicFrame>
        <p:nvGraphicFramePr>
          <p:cNvPr id="6" name="Table 5">
            <a:extLst>
              <a:ext uri="{FF2B5EF4-FFF2-40B4-BE49-F238E27FC236}">
                <a16:creationId xmlns:a16="http://schemas.microsoft.com/office/drawing/2014/main" id="{4177CFC1-E15A-1E48-80AA-66903DD798E8}"/>
              </a:ext>
            </a:extLst>
          </p:cNvPr>
          <p:cNvGraphicFramePr>
            <a:graphicFrameLocks noGrp="1"/>
          </p:cNvGraphicFramePr>
          <p:nvPr/>
        </p:nvGraphicFramePr>
        <p:xfrm>
          <a:off x="6464713" y="6052133"/>
          <a:ext cx="811440" cy="524131"/>
        </p:xfrm>
        <a:graphic>
          <a:graphicData uri="http://schemas.openxmlformats.org/drawingml/2006/table">
            <a:tbl>
              <a:tblPr/>
              <a:tblGrid>
                <a:gridCol w="811440">
                  <a:extLst>
                    <a:ext uri="{9D8B030D-6E8A-4147-A177-3AD203B41FA5}">
                      <a16:colId xmlns:a16="http://schemas.microsoft.com/office/drawing/2014/main" val="3648774892"/>
                    </a:ext>
                  </a:extLst>
                </a:gridCol>
              </a:tblGrid>
              <a:tr h="52413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49364196"/>
                  </a:ext>
                </a:extLst>
              </a:tr>
            </a:tbl>
          </a:graphicData>
        </a:graphic>
      </p:graphicFrame>
      <p:sp>
        <p:nvSpPr>
          <p:cNvPr id="7" name="TextBox 6">
            <a:extLst>
              <a:ext uri="{FF2B5EF4-FFF2-40B4-BE49-F238E27FC236}">
                <a16:creationId xmlns:a16="http://schemas.microsoft.com/office/drawing/2014/main" id="{1DC1988D-DEF6-B14A-8CF6-9F694E148EA4}"/>
              </a:ext>
            </a:extLst>
          </p:cNvPr>
          <p:cNvSpPr txBox="1"/>
          <p:nvPr/>
        </p:nvSpPr>
        <p:spPr>
          <a:xfrm>
            <a:off x="6714781" y="5592715"/>
            <a:ext cx="311304" cy="369332"/>
          </a:xfrm>
          <a:prstGeom prst="rect">
            <a:avLst/>
          </a:prstGeom>
          <a:noFill/>
        </p:spPr>
        <p:txBody>
          <a:bodyPr wrap="none" rtlCol="0">
            <a:spAutoFit/>
          </a:bodyPr>
          <a:lstStyle/>
          <a:p>
            <a:pPr algn="ctr" defTabSz="914400"/>
            <a:r>
              <a:rPr lang="en-US" b="1" dirty="0">
                <a:solidFill>
                  <a:srgbClr val="B6A479"/>
                </a:solidFill>
              </a:rPr>
              <a:t>4</a:t>
            </a:r>
          </a:p>
        </p:txBody>
      </p:sp>
      <p:sp>
        <p:nvSpPr>
          <p:cNvPr id="51" name="TextBox 50">
            <a:extLst>
              <a:ext uri="{FF2B5EF4-FFF2-40B4-BE49-F238E27FC236}">
                <a16:creationId xmlns:a16="http://schemas.microsoft.com/office/drawing/2014/main" id="{AF4BE365-3E53-CB40-B53C-16D9E1110403}"/>
              </a:ext>
            </a:extLst>
          </p:cNvPr>
          <p:cNvSpPr txBox="1"/>
          <p:nvPr/>
        </p:nvSpPr>
        <p:spPr>
          <a:xfrm>
            <a:off x="6401754" y="6106652"/>
            <a:ext cx="922047" cy="369332"/>
          </a:xfrm>
          <a:prstGeom prst="rect">
            <a:avLst/>
          </a:prstGeom>
          <a:solidFill>
            <a:schemeClr val="bg1"/>
          </a:solidFill>
        </p:spPr>
        <p:txBody>
          <a:bodyPr wrap="none" rtlCol="0">
            <a:spAutoFit/>
          </a:bodyPr>
          <a:lstStyle/>
          <a:p>
            <a:r>
              <a:rPr lang="en-US" b="1" dirty="0">
                <a:solidFill>
                  <a:srgbClr val="4C3282"/>
                </a:solidFill>
              </a:rPr>
              <a:t>(‘e’, 20)</a:t>
            </a:r>
          </a:p>
        </p:txBody>
      </p:sp>
    </p:spTree>
    <p:extLst>
      <p:ext uri="{BB962C8B-B14F-4D97-AF65-F5344CB8AC3E}">
        <p14:creationId xmlns:p14="http://schemas.microsoft.com/office/powerpoint/2010/main" val="261485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a:xfrm>
            <a:off x="575239" y="263276"/>
            <a:ext cx="11187259" cy="1014667"/>
          </a:xfrm>
        </p:spPr>
        <p:txBody>
          <a:bodyPr/>
          <a:lstStyle/>
          <a:p>
            <a:r>
              <a:rPr lang="en-US" dirty="0"/>
              <a:t>Implementing a Map with Nodes</a:t>
            </a:r>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218949" y="1444362"/>
            <a:ext cx="3869239" cy="3481303"/>
            <a:chOff x="908858" y="1530095"/>
            <a:chExt cx="3869239" cy="3481303"/>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869239" cy="294984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86923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5" y="2887740"/>
              <a:ext cx="376387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with pair, add to front of list, else replace with new value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skip pair to be removed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front</a:t>
              </a:r>
            </a:p>
            <a:p>
              <a:r>
                <a:rPr lang="en-US" sz="1200" dirty="0">
                  <a:latin typeface="Courier New" panose="02070309020205020404" pitchFamily="49" charset="0"/>
                  <a:cs typeface="Courier New" panose="02070309020205020404" pitchFamily="49" charset="0"/>
                </a:rPr>
                <a:t>size</a:t>
              </a:r>
            </a:p>
          </p:txBody>
        </p:sp>
      </p:grpSp>
      <p:sp>
        <p:nvSpPr>
          <p:cNvPr id="28" name="TextBox 27">
            <a:extLst>
              <a:ext uri="{FF2B5EF4-FFF2-40B4-BE49-F238E27FC236}">
                <a16:creationId xmlns:a16="http://schemas.microsoft.com/office/drawing/2014/main" id="{7E8E9485-CFD3-D44C-85AA-D03E1A58C580}"/>
              </a:ext>
            </a:extLst>
          </p:cNvPr>
          <p:cNvSpPr txBox="1"/>
          <p:nvPr/>
        </p:nvSpPr>
        <p:spPr>
          <a:xfrm>
            <a:off x="191943" y="4889811"/>
            <a:ext cx="2777262" cy="1323439"/>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containsKey</a:t>
            </a:r>
            <a:r>
              <a:rPr lang="en-US" sz="2000" dirty="0">
                <a:latin typeface="Courier New" panose="02070309020205020404" pitchFamily="49" charset="0"/>
                <a:cs typeface="Courier New" panose="02070309020205020404" pitchFamily="49" charset="0"/>
              </a:rPr>
              <a:t>(‘c’)</a:t>
            </a:r>
          </a:p>
          <a:p>
            <a:r>
              <a:rPr lang="en-US" sz="2000" dirty="0">
                <a:latin typeface="Courier New" panose="02070309020205020404" pitchFamily="49" charset="0"/>
                <a:cs typeface="Courier New" panose="02070309020205020404" pitchFamily="49" charset="0"/>
              </a:rPr>
              <a:t>get(‘d’)</a:t>
            </a:r>
          </a:p>
          <a:p>
            <a:r>
              <a:rPr lang="en-US" sz="2000" dirty="0">
                <a:latin typeface="Courier New" panose="02070309020205020404" pitchFamily="49" charset="0"/>
                <a:cs typeface="Courier New" panose="02070309020205020404" pitchFamily="49" charset="0"/>
              </a:rPr>
              <a:t>put(‘b’, 20)</a:t>
            </a:r>
          </a:p>
          <a:p>
            <a:endParaRPr lang="en-US" sz="2000" dirty="0">
              <a:latin typeface="Courier New" panose="02070309020205020404" pitchFamily="49" charset="0"/>
              <a:cs typeface="Courier New" panose="02070309020205020404" pitchFamily="49" charset="0"/>
            </a:endParaRP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Map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10" name="TextBox 9">
            <a:extLst>
              <a:ext uri="{FF2B5EF4-FFF2-40B4-BE49-F238E27FC236}">
                <a16:creationId xmlns:a16="http://schemas.microsoft.com/office/drawing/2014/main" id="{338AE5B0-4C30-ED48-9F1B-6C8C8A3F330C}"/>
              </a:ext>
            </a:extLst>
          </p:cNvPr>
          <p:cNvSpPr txBox="1"/>
          <p:nvPr/>
        </p:nvSpPr>
        <p:spPr>
          <a:xfrm>
            <a:off x="3021785" y="5178504"/>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sp>
        <p:nvSpPr>
          <p:cNvPr id="68" name="Rectangle 67">
            <a:extLst>
              <a:ext uri="{FF2B5EF4-FFF2-40B4-BE49-F238E27FC236}">
                <a16:creationId xmlns:a16="http://schemas.microsoft.com/office/drawing/2014/main" id="{FD1953D5-18F4-F843-9E59-71180E4C4122}"/>
              </a:ext>
            </a:extLst>
          </p:cNvPr>
          <p:cNvSpPr/>
          <p:nvPr/>
        </p:nvSpPr>
        <p:spPr>
          <a:xfrm>
            <a:off x="5500191"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D6EDF7C4-8B6C-F348-94CB-BF029796821C}"/>
              </a:ext>
            </a:extLst>
          </p:cNvPr>
          <p:cNvCxnSpPr>
            <a:cxnSpLocks/>
          </p:cNvCxnSpPr>
          <p:nvPr/>
        </p:nvCxnSpPr>
        <p:spPr>
          <a:xfrm>
            <a:off x="5920449"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9FD6258-DF3D-6D40-B647-FF2C5EB6C270}"/>
              </a:ext>
            </a:extLst>
          </p:cNvPr>
          <p:cNvSpPr txBox="1"/>
          <p:nvPr/>
        </p:nvSpPr>
        <p:spPr>
          <a:xfrm>
            <a:off x="5448289"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‘c’</a:t>
            </a:r>
          </a:p>
        </p:txBody>
      </p:sp>
      <p:cxnSp>
        <p:nvCxnSpPr>
          <p:cNvPr id="71" name="Straight Arrow Connector 70">
            <a:extLst>
              <a:ext uri="{FF2B5EF4-FFF2-40B4-BE49-F238E27FC236}">
                <a16:creationId xmlns:a16="http://schemas.microsoft.com/office/drawing/2014/main" id="{7E8EFCEF-969E-8B4D-A871-F8BDCE158B77}"/>
              </a:ext>
            </a:extLst>
          </p:cNvPr>
          <p:cNvCxnSpPr/>
          <p:nvPr/>
        </p:nvCxnSpPr>
        <p:spPr>
          <a:xfrm>
            <a:off x="6354896"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EC02B28-DA24-7C44-A1BC-F28EE5BE5AB9}"/>
              </a:ext>
            </a:extLst>
          </p:cNvPr>
          <p:cNvCxnSpPr>
            <a:cxnSpLocks/>
          </p:cNvCxnSpPr>
          <p:nvPr/>
        </p:nvCxnSpPr>
        <p:spPr>
          <a:xfrm>
            <a:off x="6260444"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EA619A4-639F-094F-948A-564C396A29FF}"/>
              </a:ext>
            </a:extLst>
          </p:cNvPr>
          <p:cNvSpPr txBox="1"/>
          <p:nvPr/>
        </p:nvSpPr>
        <p:spPr>
          <a:xfrm>
            <a:off x="5953190"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a:t>
            </a:r>
          </a:p>
        </p:txBody>
      </p:sp>
      <p:sp>
        <p:nvSpPr>
          <p:cNvPr id="75" name="Rectangle 74">
            <a:extLst>
              <a:ext uri="{FF2B5EF4-FFF2-40B4-BE49-F238E27FC236}">
                <a16:creationId xmlns:a16="http://schemas.microsoft.com/office/drawing/2014/main" id="{E4977230-B703-E04C-B781-DE7CF5E4AF2C}"/>
              </a:ext>
            </a:extLst>
          </p:cNvPr>
          <p:cNvSpPr/>
          <p:nvPr/>
        </p:nvSpPr>
        <p:spPr>
          <a:xfrm>
            <a:off x="4274870"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09AC17C-F610-9348-96EE-87F2ED70A110}"/>
              </a:ext>
            </a:extLst>
          </p:cNvPr>
          <p:cNvCxnSpPr>
            <a:cxnSpLocks/>
          </p:cNvCxnSpPr>
          <p:nvPr/>
        </p:nvCxnSpPr>
        <p:spPr>
          <a:xfrm>
            <a:off x="4695128"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E995337-2962-FC45-A092-7387ACA6FCE1}"/>
              </a:ext>
            </a:extLst>
          </p:cNvPr>
          <p:cNvSpPr txBox="1"/>
          <p:nvPr/>
        </p:nvSpPr>
        <p:spPr>
          <a:xfrm>
            <a:off x="4222968"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‘b’</a:t>
            </a:r>
          </a:p>
        </p:txBody>
      </p:sp>
      <p:cxnSp>
        <p:nvCxnSpPr>
          <p:cNvPr id="78" name="Straight Arrow Connector 77">
            <a:extLst>
              <a:ext uri="{FF2B5EF4-FFF2-40B4-BE49-F238E27FC236}">
                <a16:creationId xmlns:a16="http://schemas.microsoft.com/office/drawing/2014/main" id="{C30599A6-FF25-E842-83A2-0BF8BBCAE7B5}"/>
              </a:ext>
            </a:extLst>
          </p:cNvPr>
          <p:cNvCxnSpPr>
            <a:cxnSpLocks/>
          </p:cNvCxnSpPr>
          <p:nvPr/>
        </p:nvCxnSpPr>
        <p:spPr>
          <a:xfrm>
            <a:off x="5129575"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3B8463-E49E-AB4E-B078-57CAE87DFE68}"/>
              </a:ext>
            </a:extLst>
          </p:cNvPr>
          <p:cNvCxnSpPr>
            <a:cxnSpLocks/>
          </p:cNvCxnSpPr>
          <p:nvPr/>
        </p:nvCxnSpPr>
        <p:spPr>
          <a:xfrm>
            <a:off x="5035123"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3EFF6C0-64CD-3D4A-A32E-66B2858CA789}"/>
              </a:ext>
            </a:extLst>
          </p:cNvPr>
          <p:cNvSpPr txBox="1"/>
          <p:nvPr/>
        </p:nvSpPr>
        <p:spPr>
          <a:xfrm>
            <a:off x="4727869"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7</a:t>
            </a:r>
          </a:p>
        </p:txBody>
      </p:sp>
      <p:sp>
        <p:nvSpPr>
          <p:cNvPr id="60" name="Rectangle 59">
            <a:extLst>
              <a:ext uri="{FF2B5EF4-FFF2-40B4-BE49-F238E27FC236}">
                <a16:creationId xmlns:a16="http://schemas.microsoft.com/office/drawing/2014/main" id="{C8B91615-A08B-324F-A693-56216A7B0B0E}"/>
              </a:ext>
            </a:extLst>
          </p:cNvPr>
          <p:cNvSpPr/>
          <p:nvPr/>
        </p:nvSpPr>
        <p:spPr>
          <a:xfrm>
            <a:off x="6707796"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0268C7F-A5ED-2A4C-9170-0A6D431BFE57}"/>
              </a:ext>
            </a:extLst>
          </p:cNvPr>
          <p:cNvCxnSpPr>
            <a:cxnSpLocks/>
          </p:cNvCxnSpPr>
          <p:nvPr/>
        </p:nvCxnSpPr>
        <p:spPr>
          <a:xfrm>
            <a:off x="7128054"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ED8507A-0AAA-9940-A7CA-488CAAF79516}"/>
              </a:ext>
            </a:extLst>
          </p:cNvPr>
          <p:cNvSpPr txBox="1"/>
          <p:nvPr/>
        </p:nvSpPr>
        <p:spPr>
          <a:xfrm>
            <a:off x="6692292" y="6163665"/>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‘d’</a:t>
            </a:r>
          </a:p>
        </p:txBody>
      </p:sp>
      <p:cxnSp>
        <p:nvCxnSpPr>
          <p:cNvPr id="64" name="Straight Connector 63">
            <a:extLst>
              <a:ext uri="{FF2B5EF4-FFF2-40B4-BE49-F238E27FC236}">
                <a16:creationId xmlns:a16="http://schemas.microsoft.com/office/drawing/2014/main" id="{A28CA2B7-7FD0-6B45-BB2E-E5011AD2939D}"/>
              </a:ext>
            </a:extLst>
          </p:cNvPr>
          <p:cNvCxnSpPr>
            <a:cxnSpLocks/>
          </p:cNvCxnSpPr>
          <p:nvPr/>
        </p:nvCxnSpPr>
        <p:spPr>
          <a:xfrm>
            <a:off x="7468049"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65EE51-5D2F-9545-9DC7-D629DA26E720}"/>
              </a:ext>
            </a:extLst>
          </p:cNvPr>
          <p:cNvSpPr txBox="1"/>
          <p:nvPr/>
        </p:nvSpPr>
        <p:spPr>
          <a:xfrm>
            <a:off x="7160795"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06" name="Straight Connector 105">
            <a:extLst>
              <a:ext uri="{FF2B5EF4-FFF2-40B4-BE49-F238E27FC236}">
                <a16:creationId xmlns:a16="http://schemas.microsoft.com/office/drawing/2014/main" id="{3886EF00-B3A8-F94B-AE13-EB6E1B16927E}"/>
              </a:ext>
            </a:extLst>
          </p:cNvPr>
          <p:cNvCxnSpPr>
            <a:cxnSpLocks/>
          </p:cNvCxnSpPr>
          <p:nvPr/>
        </p:nvCxnSpPr>
        <p:spPr>
          <a:xfrm flipH="1">
            <a:off x="7489934" y="6086777"/>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500C2DC-099E-3646-B217-2AC92704161E}"/>
              </a:ext>
            </a:extLst>
          </p:cNvPr>
          <p:cNvSpPr/>
          <p:nvPr/>
        </p:nvSpPr>
        <p:spPr>
          <a:xfrm>
            <a:off x="2928995" y="6092503"/>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A109C48-EBD9-D144-BD74-5CE1096AAB56}"/>
              </a:ext>
            </a:extLst>
          </p:cNvPr>
          <p:cNvCxnSpPr>
            <a:cxnSpLocks/>
          </p:cNvCxnSpPr>
          <p:nvPr/>
        </p:nvCxnSpPr>
        <p:spPr>
          <a:xfrm>
            <a:off x="3527249" y="609250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D8690-7083-A442-82C7-20F1782E6AD9}"/>
              </a:ext>
            </a:extLst>
          </p:cNvPr>
          <p:cNvSpPr txBox="1"/>
          <p:nvPr/>
        </p:nvSpPr>
        <p:spPr>
          <a:xfrm>
            <a:off x="3055089" y="6155740"/>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‘a’</a:t>
            </a:r>
          </a:p>
        </p:txBody>
      </p:sp>
      <p:cxnSp>
        <p:nvCxnSpPr>
          <p:cNvPr id="86" name="Straight Connector 85">
            <a:extLst>
              <a:ext uri="{FF2B5EF4-FFF2-40B4-BE49-F238E27FC236}">
                <a16:creationId xmlns:a16="http://schemas.microsoft.com/office/drawing/2014/main" id="{51A6A807-A288-8445-B95F-951FECA9EF14}"/>
              </a:ext>
            </a:extLst>
          </p:cNvPr>
          <p:cNvCxnSpPr>
            <a:cxnSpLocks/>
          </p:cNvCxnSpPr>
          <p:nvPr/>
        </p:nvCxnSpPr>
        <p:spPr>
          <a:xfrm>
            <a:off x="3867244" y="609250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A412AD0-6CCC-4548-A177-C9F9D39B6B0D}"/>
              </a:ext>
            </a:extLst>
          </p:cNvPr>
          <p:cNvSpPr txBox="1"/>
          <p:nvPr/>
        </p:nvSpPr>
        <p:spPr>
          <a:xfrm>
            <a:off x="3559990" y="615574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74" name="Straight Arrow Connector 73">
            <a:extLst>
              <a:ext uri="{FF2B5EF4-FFF2-40B4-BE49-F238E27FC236}">
                <a16:creationId xmlns:a16="http://schemas.microsoft.com/office/drawing/2014/main" id="{7670A213-663A-414B-863D-804E627853C6}"/>
              </a:ext>
            </a:extLst>
          </p:cNvPr>
          <p:cNvCxnSpPr>
            <a:cxnSpLocks/>
          </p:cNvCxnSpPr>
          <p:nvPr/>
        </p:nvCxnSpPr>
        <p:spPr>
          <a:xfrm>
            <a:off x="3893657" y="629543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19875ED-D88B-6740-BC63-ACDF6CAC3BB3}"/>
              </a:ext>
            </a:extLst>
          </p:cNvPr>
          <p:cNvCxnSpPr>
            <a:cxnSpLocks/>
          </p:cNvCxnSpPr>
          <p:nvPr/>
        </p:nvCxnSpPr>
        <p:spPr>
          <a:xfrm>
            <a:off x="3484890" y="5549516"/>
            <a:ext cx="40655" cy="4613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CA8291D-0953-A84F-A504-601B14EDA144}"/>
              </a:ext>
            </a:extLst>
          </p:cNvPr>
          <p:cNvSpPr txBox="1"/>
          <p:nvPr/>
        </p:nvSpPr>
        <p:spPr>
          <a:xfrm>
            <a:off x="4688587" y="6146040"/>
            <a:ext cx="397889"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20</a:t>
            </a:r>
          </a:p>
        </p:txBody>
      </p:sp>
      <p:sp>
        <p:nvSpPr>
          <p:cNvPr id="57" name="Footer Placeholder 3">
            <a:extLst>
              <a:ext uri="{FF2B5EF4-FFF2-40B4-BE49-F238E27FC236}">
                <a16:creationId xmlns:a16="http://schemas.microsoft.com/office/drawing/2014/main" id="{93E6170C-7B53-E84D-A71D-D099C627A771}"/>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93" name="Rectangle 92">
            <a:extLst>
              <a:ext uri="{FF2B5EF4-FFF2-40B4-BE49-F238E27FC236}">
                <a16:creationId xmlns:a16="http://schemas.microsoft.com/office/drawing/2014/main" id="{7573B986-9A8F-E246-AE65-1EF17B21310E}"/>
              </a:ext>
            </a:extLst>
          </p:cNvPr>
          <p:cNvSpPr/>
          <p:nvPr/>
        </p:nvSpPr>
        <p:spPr>
          <a:xfrm>
            <a:off x="7468049" y="1018089"/>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699F864F-6804-224E-A2D6-FEF8C0B8D375}"/>
              </a:ext>
            </a:extLst>
          </p:cNvPr>
          <p:cNvSpPr txBox="1"/>
          <p:nvPr/>
        </p:nvSpPr>
        <p:spPr>
          <a:xfrm>
            <a:off x="7606901" y="1198758"/>
            <a:ext cx="4765660"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key is the last one looked at / not in the dictionary) </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95" name="TextBox 94">
            <a:extLst>
              <a:ext uri="{FF2B5EF4-FFF2-40B4-BE49-F238E27FC236}">
                <a16:creationId xmlns:a16="http://schemas.microsoft.com/office/drawing/2014/main" id="{84DA6CE6-27AE-C347-ADD6-7263033F11D7}"/>
              </a:ext>
            </a:extLst>
          </p:cNvPr>
          <p:cNvSpPr txBox="1"/>
          <p:nvPr/>
        </p:nvSpPr>
        <p:spPr>
          <a:xfrm>
            <a:off x="9567597" y="349010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96" name="TextBox 95">
            <a:extLst>
              <a:ext uri="{FF2B5EF4-FFF2-40B4-BE49-F238E27FC236}">
                <a16:creationId xmlns:a16="http://schemas.microsoft.com/office/drawing/2014/main" id="{6FB5CC9F-CA85-2245-B078-95F300F4D950}"/>
              </a:ext>
            </a:extLst>
          </p:cNvPr>
          <p:cNvSpPr txBox="1"/>
          <p:nvPr/>
        </p:nvSpPr>
        <p:spPr>
          <a:xfrm>
            <a:off x="9567597" y="1876412"/>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98" name="TextBox 97">
            <a:extLst>
              <a:ext uri="{FF2B5EF4-FFF2-40B4-BE49-F238E27FC236}">
                <a16:creationId xmlns:a16="http://schemas.microsoft.com/office/drawing/2014/main" id="{1D7E82E0-C04C-6B49-A0D7-26BCF72AA886}"/>
              </a:ext>
            </a:extLst>
          </p:cNvPr>
          <p:cNvSpPr txBox="1"/>
          <p:nvPr/>
        </p:nvSpPr>
        <p:spPr>
          <a:xfrm>
            <a:off x="9567597" y="2272769"/>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0" name="TextBox 99">
            <a:extLst>
              <a:ext uri="{FF2B5EF4-FFF2-40B4-BE49-F238E27FC236}">
                <a16:creationId xmlns:a16="http://schemas.microsoft.com/office/drawing/2014/main" id="{F14D7DE2-C6C0-F341-9252-2CCEC29BCD1C}"/>
              </a:ext>
            </a:extLst>
          </p:cNvPr>
          <p:cNvSpPr txBox="1"/>
          <p:nvPr/>
        </p:nvSpPr>
        <p:spPr>
          <a:xfrm>
            <a:off x="9567597" y="2713190"/>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1" name="TextBox 100">
            <a:extLst>
              <a:ext uri="{FF2B5EF4-FFF2-40B4-BE49-F238E27FC236}">
                <a16:creationId xmlns:a16="http://schemas.microsoft.com/office/drawing/2014/main" id="{34603C7A-B62A-1547-9255-37172489F86F}"/>
              </a:ext>
            </a:extLst>
          </p:cNvPr>
          <p:cNvSpPr txBox="1"/>
          <p:nvPr/>
        </p:nvSpPr>
        <p:spPr>
          <a:xfrm>
            <a:off x="9567597" y="3120774"/>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2" name="TextBox 101">
            <a:extLst>
              <a:ext uri="{FF2B5EF4-FFF2-40B4-BE49-F238E27FC236}">
                <a16:creationId xmlns:a16="http://schemas.microsoft.com/office/drawing/2014/main" id="{C4C7E073-70BF-B044-A472-8C285D5F2DF9}"/>
              </a:ext>
            </a:extLst>
          </p:cNvPr>
          <p:cNvSpPr txBox="1"/>
          <p:nvPr/>
        </p:nvSpPr>
        <p:spPr>
          <a:xfrm>
            <a:off x="7603873" y="3981364"/>
            <a:ext cx="4956273"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the key is the first one looked at)</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103" name="TextBox 102">
            <a:extLst>
              <a:ext uri="{FF2B5EF4-FFF2-40B4-BE49-F238E27FC236}">
                <a16:creationId xmlns:a16="http://schemas.microsoft.com/office/drawing/2014/main" id="{1BB96B5D-E89D-B84B-A1F0-C461A03972E0}"/>
              </a:ext>
            </a:extLst>
          </p:cNvPr>
          <p:cNvSpPr txBox="1"/>
          <p:nvPr/>
        </p:nvSpPr>
        <p:spPr>
          <a:xfrm>
            <a:off x="9487396" y="610152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4" name="TextBox 103">
            <a:extLst>
              <a:ext uri="{FF2B5EF4-FFF2-40B4-BE49-F238E27FC236}">
                <a16:creationId xmlns:a16="http://schemas.microsoft.com/office/drawing/2014/main" id="{0FA33DDC-E26D-7548-A8CF-1E648434EDE7}"/>
              </a:ext>
            </a:extLst>
          </p:cNvPr>
          <p:cNvSpPr txBox="1"/>
          <p:nvPr/>
        </p:nvSpPr>
        <p:spPr>
          <a:xfrm>
            <a:off x="9487396" y="4487834"/>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7" name="TextBox 106">
            <a:extLst>
              <a:ext uri="{FF2B5EF4-FFF2-40B4-BE49-F238E27FC236}">
                <a16:creationId xmlns:a16="http://schemas.microsoft.com/office/drawing/2014/main" id="{6ED75C21-E4D3-AB49-8D6A-38A60E547436}"/>
              </a:ext>
            </a:extLst>
          </p:cNvPr>
          <p:cNvSpPr txBox="1"/>
          <p:nvPr/>
        </p:nvSpPr>
        <p:spPr>
          <a:xfrm>
            <a:off x="9487396" y="4884191"/>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8" name="TextBox 107">
            <a:extLst>
              <a:ext uri="{FF2B5EF4-FFF2-40B4-BE49-F238E27FC236}">
                <a16:creationId xmlns:a16="http://schemas.microsoft.com/office/drawing/2014/main" id="{1595233C-E3BC-0940-A921-0BA2745FD39B}"/>
              </a:ext>
            </a:extLst>
          </p:cNvPr>
          <p:cNvSpPr txBox="1"/>
          <p:nvPr/>
        </p:nvSpPr>
        <p:spPr>
          <a:xfrm>
            <a:off x="9487396" y="5324612"/>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9" name="TextBox 108">
            <a:extLst>
              <a:ext uri="{FF2B5EF4-FFF2-40B4-BE49-F238E27FC236}">
                <a16:creationId xmlns:a16="http://schemas.microsoft.com/office/drawing/2014/main" id="{7E66933C-38DA-3E4D-A1ED-4B868131272E}"/>
              </a:ext>
            </a:extLst>
          </p:cNvPr>
          <p:cNvSpPr txBox="1"/>
          <p:nvPr/>
        </p:nvSpPr>
        <p:spPr>
          <a:xfrm>
            <a:off x="9487396" y="573219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Tree>
    <p:extLst>
      <p:ext uri="{BB962C8B-B14F-4D97-AF65-F5344CB8AC3E}">
        <p14:creationId xmlns:p14="http://schemas.microsoft.com/office/powerpoint/2010/main" val="190926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9A9B-5FAE-4DD5-B91E-F7A889E3D6F0}"/>
              </a:ext>
            </a:extLst>
          </p:cNvPr>
          <p:cNvSpPr>
            <a:spLocks noGrp="1"/>
          </p:cNvSpPr>
          <p:nvPr>
            <p:ph type="title"/>
          </p:nvPr>
        </p:nvSpPr>
        <p:spPr>
          <a:xfrm>
            <a:off x="575239" y="263276"/>
            <a:ext cx="11187259" cy="1014667"/>
          </a:xfrm>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0B750BC3-DD5D-4826-BE4C-8E00B803E4A7}"/>
              </a:ext>
            </a:extLst>
          </p:cNvPr>
          <p:cNvSpPr>
            <a:spLocks noGrp="1"/>
          </p:cNvSpPr>
          <p:nvPr>
            <p:ph idx="1"/>
          </p:nvPr>
        </p:nvSpPr>
        <p:spPr>
          <a:xfrm>
            <a:off x="575240" y="1086403"/>
            <a:ext cx="8016187" cy="2560320"/>
          </a:xfrm>
        </p:spPr>
        <p:txBody>
          <a:bodyPr>
            <a:normAutofit lnSpcReduction="10000"/>
          </a:bodyPr>
          <a:lstStyle/>
          <a:p>
            <a:r>
              <a:rPr lang="en-US" sz="1800" dirty="0"/>
              <a:t>Let’s simplify the problem we’re working with + combine it with some facts about arrays.</a:t>
            </a:r>
          </a:p>
          <a:p>
            <a:pPr>
              <a:buFont typeface="Wingdings" pitchFamily="2" charset="2"/>
              <a:buChar char="§"/>
            </a:pPr>
            <a:r>
              <a:rPr lang="en-US" sz="1800" dirty="0"/>
              <a:t> problem simplification: only worry about supporting integer keys</a:t>
            </a:r>
          </a:p>
          <a:p>
            <a:pPr>
              <a:buFont typeface="Wingdings" pitchFamily="2" charset="2"/>
              <a:buChar char="§"/>
            </a:pPr>
            <a:r>
              <a:rPr lang="en-US" sz="1800" dirty="0"/>
              <a:t> array facts: accessing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a:t>
            </a:r>
            <a:r>
              <a:rPr lang="en-US" sz="1800" dirty="0"/>
              <a:t>) or updating an element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a:t>) at a given index takes Theta(1) runtime.  </a:t>
            </a:r>
          </a:p>
          <a:p>
            <a:pPr>
              <a:buFont typeface="Wingdings" pitchFamily="2" charset="2"/>
              <a:buChar char="§"/>
            </a:pPr>
            <a:r>
              <a:rPr lang="en-US" sz="1800" dirty="0"/>
              <a:t> If we store the Key-Value pairs at the data[key] then we don’t have to do any looping to find it. For example consider `</a:t>
            </a:r>
            <a:r>
              <a:rPr lang="en-US" sz="1800" dirty="0" err="1"/>
              <a:t>containsKey</a:t>
            </a:r>
            <a:r>
              <a:rPr lang="en-US" sz="1800" dirty="0"/>
              <a:t>` or `get` -- we can just jump directly to data[key] to figure out the return answer.</a:t>
            </a:r>
          </a:p>
        </p:txBody>
      </p:sp>
      <p:sp>
        <p:nvSpPr>
          <p:cNvPr id="4" name="Footer Placeholder 3">
            <a:extLst>
              <a:ext uri="{FF2B5EF4-FFF2-40B4-BE49-F238E27FC236}">
                <a16:creationId xmlns:a16="http://schemas.microsoft.com/office/drawing/2014/main" id="{E7A05801-D269-49A5-88F8-A23B86671CD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8D1EE44-C7AD-4B01-96E2-456A18097F50}"/>
              </a:ext>
            </a:extLst>
          </p:cNvPr>
          <p:cNvSpPr>
            <a:spLocks noGrp="1"/>
          </p:cNvSpPr>
          <p:nvPr>
            <p:ph type="sldNum" sz="quarter" idx="12"/>
          </p:nvPr>
        </p:nvSpPr>
        <p:spPr/>
        <p:txBody>
          <a:bodyPr/>
          <a:lstStyle/>
          <a:p>
            <a:fld id="{659665DE-58FC-41F4-AC58-2C90A5E00527}" type="slidenum">
              <a:rPr lang="en-US" smtClean="0"/>
              <a:t>15</a:t>
            </a:fld>
            <a:endParaRPr lang="en-US"/>
          </a:p>
        </p:txBody>
      </p:sp>
      <p:grpSp>
        <p:nvGrpSpPr>
          <p:cNvPr id="8" name="Group 7">
            <a:extLst>
              <a:ext uri="{FF2B5EF4-FFF2-40B4-BE49-F238E27FC236}">
                <a16:creationId xmlns:a16="http://schemas.microsoft.com/office/drawing/2014/main" id="{6B5E25B8-254D-5B42-8605-C543BB11F4BD}"/>
              </a:ext>
            </a:extLst>
          </p:cNvPr>
          <p:cNvGrpSpPr/>
          <p:nvPr/>
        </p:nvGrpSpPr>
        <p:grpSpPr>
          <a:xfrm>
            <a:off x="8917638" y="68746"/>
            <a:ext cx="3185955" cy="3711902"/>
            <a:chOff x="908858" y="1530095"/>
            <a:chExt cx="2645079" cy="3711902"/>
          </a:xfrm>
        </p:grpSpPr>
        <p:sp>
          <p:nvSpPr>
            <p:cNvPr id="9" name="Rectangle 8">
              <a:extLst>
                <a:ext uri="{FF2B5EF4-FFF2-40B4-BE49-F238E27FC236}">
                  <a16:creationId xmlns:a16="http://schemas.microsoft.com/office/drawing/2014/main" id="{CE0D52B7-2A3A-D64E-93F2-26EC08679C12}"/>
                </a:ext>
              </a:extLst>
            </p:cNvPr>
            <p:cNvSpPr/>
            <p:nvPr/>
          </p:nvSpPr>
          <p:spPr>
            <a:xfrm>
              <a:off x="908858" y="2061557"/>
              <a:ext cx="2645079" cy="3180440"/>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9F8938-698A-A149-A0EA-0E2256CF2B94}"/>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11" name="TextBox 10">
              <a:extLst>
                <a:ext uri="{FF2B5EF4-FFF2-40B4-BE49-F238E27FC236}">
                  <a16:creationId xmlns:a16="http://schemas.microsoft.com/office/drawing/2014/main" id="{145FD19F-43DF-B245-81EE-B72FFE9EB98E}"/>
                </a:ext>
              </a:extLst>
            </p:cNvPr>
            <p:cNvSpPr txBox="1"/>
            <p:nvPr/>
          </p:nvSpPr>
          <p:spPr>
            <a:xfrm>
              <a:off x="1014216" y="2887740"/>
              <a:ext cx="2527365"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F85ABD7-9294-1E44-8533-17353DCF3FFA}"/>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3" name="TextBox 12">
              <a:extLst>
                <a:ext uri="{FF2B5EF4-FFF2-40B4-BE49-F238E27FC236}">
                  <a16:creationId xmlns:a16="http://schemas.microsoft.com/office/drawing/2014/main" id="{2DB8E194-6D14-244D-9A22-32B9BBCF71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4" name="TextBox 13">
              <a:extLst>
                <a:ext uri="{FF2B5EF4-FFF2-40B4-BE49-F238E27FC236}">
                  <a16:creationId xmlns:a16="http://schemas.microsoft.com/office/drawing/2014/main" id="{9DE0FAA6-1F54-554C-A0DD-4F0493134AA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225397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9A9B-5FAE-4DD5-B91E-F7A889E3D6F0}"/>
              </a:ext>
            </a:extLst>
          </p:cNvPr>
          <p:cNvSpPr>
            <a:spLocks noGrp="1"/>
          </p:cNvSpPr>
          <p:nvPr>
            <p:ph type="title"/>
          </p:nvPr>
        </p:nvSpPr>
        <p:spPr>
          <a:xfrm>
            <a:off x="575239" y="263276"/>
            <a:ext cx="11187259" cy="1014667"/>
          </a:xfrm>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0B750BC3-DD5D-4826-BE4C-8E00B803E4A7}"/>
              </a:ext>
            </a:extLst>
          </p:cNvPr>
          <p:cNvSpPr>
            <a:spLocks noGrp="1"/>
          </p:cNvSpPr>
          <p:nvPr>
            <p:ph idx="1"/>
          </p:nvPr>
        </p:nvSpPr>
        <p:spPr>
          <a:xfrm>
            <a:off x="575240" y="1086403"/>
            <a:ext cx="8016187" cy="2560320"/>
          </a:xfrm>
        </p:spPr>
        <p:txBody>
          <a:bodyPr>
            <a:normAutofit lnSpcReduction="10000"/>
          </a:bodyPr>
          <a:lstStyle/>
          <a:p>
            <a:r>
              <a:rPr lang="en-US" sz="1800" dirty="0"/>
              <a:t>Let’s simplify the problem we’re working with + combine it with some facts about arrays.</a:t>
            </a:r>
          </a:p>
          <a:p>
            <a:pPr>
              <a:buFont typeface="Wingdings" pitchFamily="2" charset="2"/>
              <a:buChar char="§"/>
            </a:pPr>
            <a:r>
              <a:rPr lang="en-US" sz="1800" dirty="0"/>
              <a:t> problem simplification: only worry about supporting integer keys</a:t>
            </a:r>
          </a:p>
          <a:p>
            <a:pPr>
              <a:buFont typeface="Wingdings" pitchFamily="2" charset="2"/>
              <a:buChar char="§"/>
            </a:pPr>
            <a:r>
              <a:rPr lang="en-US" sz="1800" dirty="0"/>
              <a:t> array facts: accessing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a:t>
            </a:r>
            <a:r>
              <a:rPr lang="en-US" sz="1800" dirty="0"/>
              <a:t>) or updating an element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a:t>) at a given index takes Theta(1) runtime.  </a:t>
            </a:r>
          </a:p>
          <a:p>
            <a:pPr>
              <a:buFont typeface="Wingdings" pitchFamily="2" charset="2"/>
              <a:buChar char="§"/>
            </a:pPr>
            <a:r>
              <a:rPr lang="en-US" sz="1800" dirty="0"/>
              <a:t> If we store the Key-Value pairs at the data[key] then we don’t have to do any looping to find it. For example consider `</a:t>
            </a:r>
            <a:r>
              <a:rPr lang="en-US" sz="1800" dirty="0" err="1"/>
              <a:t>containsKey</a:t>
            </a:r>
            <a:r>
              <a:rPr lang="en-US" sz="1800" dirty="0"/>
              <a:t>` or `get` -- we can just jump directly to data[key] to figure out the return answer.</a:t>
            </a:r>
          </a:p>
        </p:txBody>
      </p:sp>
      <p:sp>
        <p:nvSpPr>
          <p:cNvPr id="4" name="Footer Placeholder 3">
            <a:extLst>
              <a:ext uri="{FF2B5EF4-FFF2-40B4-BE49-F238E27FC236}">
                <a16:creationId xmlns:a16="http://schemas.microsoft.com/office/drawing/2014/main" id="{E7A05801-D269-49A5-88F8-A23B86671CD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8D1EE44-C7AD-4B01-96E2-456A18097F50}"/>
              </a:ext>
            </a:extLst>
          </p:cNvPr>
          <p:cNvSpPr>
            <a:spLocks noGrp="1"/>
          </p:cNvSpPr>
          <p:nvPr>
            <p:ph type="sldNum" sz="quarter" idx="12"/>
          </p:nvPr>
        </p:nvSpPr>
        <p:spPr/>
        <p:txBody>
          <a:bodyPr/>
          <a:lstStyle/>
          <a:p>
            <a:fld id="{659665DE-58FC-41F4-AC58-2C90A5E00527}" type="slidenum">
              <a:rPr lang="en-US" smtClean="0"/>
              <a:t>16</a:t>
            </a:fld>
            <a:endParaRPr lang="en-US"/>
          </a:p>
        </p:txBody>
      </p:sp>
      <p:grpSp>
        <p:nvGrpSpPr>
          <p:cNvPr id="8" name="Group 7">
            <a:extLst>
              <a:ext uri="{FF2B5EF4-FFF2-40B4-BE49-F238E27FC236}">
                <a16:creationId xmlns:a16="http://schemas.microsoft.com/office/drawing/2014/main" id="{6B5E25B8-254D-5B42-8605-C543BB11F4BD}"/>
              </a:ext>
            </a:extLst>
          </p:cNvPr>
          <p:cNvGrpSpPr/>
          <p:nvPr/>
        </p:nvGrpSpPr>
        <p:grpSpPr>
          <a:xfrm>
            <a:off x="8917638" y="68746"/>
            <a:ext cx="3185955" cy="3711902"/>
            <a:chOff x="908858" y="1530095"/>
            <a:chExt cx="2645079" cy="3711902"/>
          </a:xfrm>
        </p:grpSpPr>
        <p:sp>
          <p:nvSpPr>
            <p:cNvPr id="9" name="Rectangle 8">
              <a:extLst>
                <a:ext uri="{FF2B5EF4-FFF2-40B4-BE49-F238E27FC236}">
                  <a16:creationId xmlns:a16="http://schemas.microsoft.com/office/drawing/2014/main" id="{CE0D52B7-2A3A-D64E-93F2-26EC08679C12}"/>
                </a:ext>
              </a:extLst>
            </p:cNvPr>
            <p:cNvSpPr/>
            <p:nvPr/>
          </p:nvSpPr>
          <p:spPr>
            <a:xfrm>
              <a:off x="908858" y="2061557"/>
              <a:ext cx="2645079" cy="3180440"/>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9F8938-698A-A149-A0EA-0E2256CF2B94}"/>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11" name="TextBox 10">
              <a:extLst>
                <a:ext uri="{FF2B5EF4-FFF2-40B4-BE49-F238E27FC236}">
                  <a16:creationId xmlns:a16="http://schemas.microsoft.com/office/drawing/2014/main" id="{145FD19F-43DF-B245-81EE-B72FFE9EB98E}"/>
                </a:ext>
              </a:extLst>
            </p:cNvPr>
            <p:cNvSpPr txBox="1"/>
            <p:nvPr/>
          </p:nvSpPr>
          <p:spPr>
            <a:xfrm>
              <a:off x="1014216" y="2887740"/>
              <a:ext cx="2527365"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F85ABD7-9294-1E44-8533-17353DCF3FFA}"/>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3" name="TextBox 12">
              <a:extLst>
                <a:ext uri="{FF2B5EF4-FFF2-40B4-BE49-F238E27FC236}">
                  <a16:creationId xmlns:a16="http://schemas.microsoft.com/office/drawing/2014/main" id="{2DB8E194-6D14-244D-9A22-32B9BBCF71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4" name="TextBox 13">
              <a:extLst>
                <a:ext uri="{FF2B5EF4-FFF2-40B4-BE49-F238E27FC236}">
                  <a16:creationId xmlns:a16="http://schemas.microsoft.com/office/drawing/2014/main" id="{9DE0FAA6-1F54-554C-A0DD-4F0493134AA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aphicFrame>
        <p:nvGraphicFramePr>
          <p:cNvPr id="15" name="Content Placeholder 5">
            <a:extLst>
              <a:ext uri="{FF2B5EF4-FFF2-40B4-BE49-F238E27FC236}">
                <a16:creationId xmlns:a16="http://schemas.microsoft.com/office/drawing/2014/main" id="{8677404A-0B28-B342-A0E5-42BD78A3EDC4}"/>
              </a:ext>
            </a:extLst>
          </p:cNvPr>
          <p:cNvGraphicFramePr>
            <a:graphicFrameLocks/>
          </p:cNvGraphicFramePr>
          <p:nvPr>
            <p:extLst>
              <p:ext uri="{D42A27DB-BD31-4B8C-83A1-F6EECF244321}">
                <p14:modId xmlns:p14="http://schemas.microsoft.com/office/powerpoint/2010/main" val="2298544594"/>
              </p:ext>
            </p:extLst>
          </p:nvPr>
        </p:nvGraphicFramePr>
        <p:xfrm>
          <a:off x="186372" y="3646723"/>
          <a:ext cx="11495297" cy="1640172"/>
        </p:xfrm>
        <a:graphic>
          <a:graphicData uri="http://schemas.openxmlformats.org/drawingml/2006/table">
            <a:tbl>
              <a:tblPr firstRow="1" bandRow="1">
                <a:tableStyleId>{5C22544A-7EE6-4342-B048-85BDC9FD1C3A}</a:tableStyleId>
              </a:tblPr>
              <a:tblGrid>
                <a:gridCol w="1045027">
                  <a:extLst>
                    <a:ext uri="{9D8B030D-6E8A-4147-A177-3AD203B41FA5}">
                      <a16:colId xmlns:a16="http://schemas.microsoft.com/office/drawing/2014/main" val="1211657181"/>
                    </a:ext>
                  </a:extLst>
                </a:gridCol>
                <a:gridCol w="824826">
                  <a:extLst>
                    <a:ext uri="{9D8B030D-6E8A-4147-A177-3AD203B41FA5}">
                      <a16:colId xmlns:a16="http://schemas.microsoft.com/office/drawing/2014/main" val="4230675971"/>
                    </a:ext>
                  </a:extLst>
                </a:gridCol>
                <a:gridCol w="1265228">
                  <a:extLst>
                    <a:ext uri="{9D8B030D-6E8A-4147-A177-3AD203B41FA5}">
                      <a16:colId xmlns:a16="http://schemas.microsoft.com/office/drawing/2014/main" val="1458140727"/>
                    </a:ext>
                  </a:extLst>
                </a:gridCol>
                <a:gridCol w="1045027">
                  <a:extLst>
                    <a:ext uri="{9D8B030D-6E8A-4147-A177-3AD203B41FA5}">
                      <a16:colId xmlns:a16="http://schemas.microsoft.com/office/drawing/2014/main" val="3599932406"/>
                    </a:ext>
                  </a:extLst>
                </a:gridCol>
                <a:gridCol w="1045027">
                  <a:extLst>
                    <a:ext uri="{9D8B030D-6E8A-4147-A177-3AD203B41FA5}">
                      <a16:colId xmlns:a16="http://schemas.microsoft.com/office/drawing/2014/main" val="3940880356"/>
                    </a:ext>
                  </a:extLst>
                </a:gridCol>
                <a:gridCol w="1045027">
                  <a:extLst>
                    <a:ext uri="{9D8B030D-6E8A-4147-A177-3AD203B41FA5}">
                      <a16:colId xmlns:a16="http://schemas.microsoft.com/office/drawing/2014/main" val="1288671970"/>
                    </a:ext>
                  </a:extLst>
                </a:gridCol>
                <a:gridCol w="1045027">
                  <a:extLst>
                    <a:ext uri="{9D8B030D-6E8A-4147-A177-3AD203B41FA5}">
                      <a16:colId xmlns:a16="http://schemas.microsoft.com/office/drawing/2014/main" val="4260191458"/>
                    </a:ext>
                  </a:extLst>
                </a:gridCol>
                <a:gridCol w="1045027">
                  <a:extLst>
                    <a:ext uri="{9D8B030D-6E8A-4147-A177-3AD203B41FA5}">
                      <a16:colId xmlns:a16="http://schemas.microsoft.com/office/drawing/2014/main" val="2227390682"/>
                    </a:ext>
                  </a:extLst>
                </a:gridCol>
                <a:gridCol w="1045027">
                  <a:extLst>
                    <a:ext uri="{9D8B030D-6E8A-4147-A177-3AD203B41FA5}">
                      <a16:colId xmlns:a16="http://schemas.microsoft.com/office/drawing/2014/main" val="3130129428"/>
                    </a:ext>
                  </a:extLst>
                </a:gridCol>
                <a:gridCol w="1045027">
                  <a:extLst>
                    <a:ext uri="{9D8B030D-6E8A-4147-A177-3AD203B41FA5}">
                      <a16:colId xmlns:a16="http://schemas.microsoft.com/office/drawing/2014/main" val="3865511510"/>
                    </a:ext>
                  </a:extLst>
                </a:gridCol>
                <a:gridCol w="1045027">
                  <a:extLst>
                    <a:ext uri="{9D8B030D-6E8A-4147-A177-3AD203B41FA5}">
                      <a16:colId xmlns:a16="http://schemas.microsoft.com/office/drawing/2014/main" val="1890471166"/>
                    </a:ext>
                  </a:extLst>
                </a:gridCol>
              </a:tblGrid>
              <a:tr h="859780">
                <a:tc>
                  <a:txBody>
                    <a:bodyPr/>
                    <a:lstStyle/>
                    <a:p>
                      <a:pPr algn="ctr"/>
                      <a:r>
                        <a:rPr lang="en-US" sz="1400" dirty="0">
                          <a:solidFill>
                            <a:srgbClr val="B6A479"/>
                          </a:solidFill>
                          <a:latin typeface="Calibri" panose="020F0502020204030204" pitchFamily="34" charset="0"/>
                          <a:cs typeface="Calibri" panose="020F0502020204030204" pitchFamily="34" charset="0"/>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780392">
                <a:tc>
                  <a:txBody>
                    <a:bodyPr/>
                    <a:lstStyle/>
                    <a:p>
                      <a:pPr algn="ctr"/>
                      <a:r>
                        <a:rPr lang="en-US" sz="1400" dirty="0">
                          <a:solidFill>
                            <a:srgbClr val="4C3282"/>
                          </a:solidFill>
                          <a:latin typeface="Calibri" panose="020F0502020204030204" pitchFamily="34" charset="0"/>
                          <a:cs typeface="Calibri" panose="020F0502020204030204" pitchFamily="34" charset="0"/>
                        </a:rPr>
                        <a:t>data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17" name="TextBox 16">
            <a:extLst>
              <a:ext uri="{FF2B5EF4-FFF2-40B4-BE49-F238E27FC236}">
                <a16:creationId xmlns:a16="http://schemas.microsoft.com/office/drawing/2014/main" id="{56EB6408-7064-364D-98EB-29751407CFDA}"/>
              </a:ext>
            </a:extLst>
          </p:cNvPr>
          <p:cNvSpPr txBox="1"/>
          <p:nvPr/>
        </p:nvSpPr>
        <p:spPr>
          <a:xfrm>
            <a:off x="714895" y="5719156"/>
            <a:ext cx="1776512"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put(3, “</a:t>
            </a:r>
            <a:r>
              <a:rPr lang="en-US" dirty="0" err="1">
                <a:latin typeface="Calibri" panose="020F0502020204030204" pitchFamily="34" charset="0"/>
                <a:cs typeface="Calibri" panose="020F0502020204030204" pitchFamily="34" charset="0"/>
              </a:rPr>
              <a:t>Sherdil</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get(3);</a:t>
            </a:r>
          </a:p>
        </p:txBody>
      </p:sp>
    </p:spTree>
    <p:extLst>
      <p:ext uri="{BB962C8B-B14F-4D97-AF65-F5344CB8AC3E}">
        <p14:creationId xmlns:p14="http://schemas.microsoft.com/office/powerpoint/2010/main" val="242111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9A9B-5FAE-4DD5-B91E-F7A889E3D6F0}"/>
              </a:ext>
            </a:extLst>
          </p:cNvPr>
          <p:cNvSpPr>
            <a:spLocks noGrp="1"/>
          </p:cNvSpPr>
          <p:nvPr>
            <p:ph type="title"/>
          </p:nvPr>
        </p:nvSpPr>
        <p:spPr>
          <a:xfrm>
            <a:off x="575239" y="263276"/>
            <a:ext cx="11187259" cy="1014667"/>
          </a:xfrm>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0B750BC3-DD5D-4826-BE4C-8E00B803E4A7}"/>
              </a:ext>
            </a:extLst>
          </p:cNvPr>
          <p:cNvSpPr>
            <a:spLocks noGrp="1"/>
          </p:cNvSpPr>
          <p:nvPr>
            <p:ph idx="1"/>
          </p:nvPr>
        </p:nvSpPr>
        <p:spPr>
          <a:xfrm>
            <a:off x="575240" y="1086403"/>
            <a:ext cx="8016187" cy="2560320"/>
          </a:xfrm>
        </p:spPr>
        <p:txBody>
          <a:bodyPr>
            <a:normAutofit lnSpcReduction="10000"/>
          </a:bodyPr>
          <a:lstStyle/>
          <a:p>
            <a:r>
              <a:rPr lang="en-US" sz="1800" dirty="0"/>
              <a:t>Let’s simplify the problem we’re working with + combine it with some facts about arrays.</a:t>
            </a:r>
          </a:p>
          <a:p>
            <a:pPr>
              <a:buFont typeface="Wingdings" pitchFamily="2" charset="2"/>
              <a:buChar char="§"/>
            </a:pPr>
            <a:r>
              <a:rPr lang="en-US" sz="1800" dirty="0"/>
              <a:t> problem simplification: only worry about supporting integer keys</a:t>
            </a:r>
          </a:p>
          <a:p>
            <a:pPr>
              <a:buFont typeface="Wingdings" pitchFamily="2" charset="2"/>
              <a:buChar char="§"/>
            </a:pPr>
            <a:r>
              <a:rPr lang="en-US" sz="1800" dirty="0"/>
              <a:t> array facts: accessing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a:t>
            </a:r>
            <a:r>
              <a:rPr lang="en-US" sz="1800" dirty="0"/>
              <a:t>) or updating an element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a:t>) at a given index takes Theta(1) runtime.  </a:t>
            </a:r>
          </a:p>
          <a:p>
            <a:pPr>
              <a:buFont typeface="Wingdings" pitchFamily="2" charset="2"/>
              <a:buChar char="§"/>
            </a:pPr>
            <a:r>
              <a:rPr lang="en-US" sz="1800" dirty="0"/>
              <a:t> If we store the Key-Value pairs at the data[key] then we don’t have to do any looping to find it. For example consider `</a:t>
            </a:r>
            <a:r>
              <a:rPr lang="en-US" sz="1800" dirty="0" err="1"/>
              <a:t>containsKey</a:t>
            </a:r>
            <a:r>
              <a:rPr lang="en-US" sz="1800" dirty="0"/>
              <a:t>` or `get` -- we can just jump directly to data[key] to figure out the return answer.</a:t>
            </a:r>
          </a:p>
        </p:txBody>
      </p:sp>
      <p:sp>
        <p:nvSpPr>
          <p:cNvPr id="4" name="Footer Placeholder 3">
            <a:extLst>
              <a:ext uri="{FF2B5EF4-FFF2-40B4-BE49-F238E27FC236}">
                <a16:creationId xmlns:a16="http://schemas.microsoft.com/office/drawing/2014/main" id="{E7A05801-D269-49A5-88F8-A23B86671CD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8D1EE44-C7AD-4B01-96E2-456A18097F50}"/>
              </a:ext>
            </a:extLst>
          </p:cNvPr>
          <p:cNvSpPr>
            <a:spLocks noGrp="1"/>
          </p:cNvSpPr>
          <p:nvPr>
            <p:ph type="sldNum" sz="quarter" idx="12"/>
          </p:nvPr>
        </p:nvSpPr>
        <p:spPr/>
        <p:txBody>
          <a:bodyPr/>
          <a:lstStyle/>
          <a:p>
            <a:fld id="{659665DE-58FC-41F4-AC58-2C90A5E00527}" type="slidenum">
              <a:rPr lang="en-US" smtClean="0"/>
              <a:t>17</a:t>
            </a:fld>
            <a:endParaRPr lang="en-US"/>
          </a:p>
        </p:txBody>
      </p:sp>
      <p:grpSp>
        <p:nvGrpSpPr>
          <p:cNvPr id="8" name="Group 7">
            <a:extLst>
              <a:ext uri="{FF2B5EF4-FFF2-40B4-BE49-F238E27FC236}">
                <a16:creationId xmlns:a16="http://schemas.microsoft.com/office/drawing/2014/main" id="{6B5E25B8-254D-5B42-8605-C543BB11F4BD}"/>
              </a:ext>
            </a:extLst>
          </p:cNvPr>
          <p:cNvGrpSpPr/>
          <p:nvPr/>
        </p:nvGrpSpPr>
        <p:grpSpPr>
          <a:xfrm>
            <a:off x="8917638" y="68746"/>
            <a:ext cx="3185955" cy="3711902"/>
            <a:chOff x="908858" y="1530095"/>
            <a:chExt cx="2645079" cy="3711902"/>
          </a:xfrm>
        </p:grpSpPr>
        <p:sp>
          <p:nvSpPr>
            <p:cNvPr id="9" name="Rectangle 8">
              <a:extLst>
                <a:ext uri="{FF2B5EF4-FFF2-40B4-BE49-F238E27FC236}">
                  <a16:creationId xmlns:a16="http://schemas.microsoft.com/office/drawing/2014/main" id="{CE0D52B7-2A3A-D64E-93F2-26EC08679C12}"/>
                </a:ext>
              </a:extLst>
            </p:cNvPr>
            <p:cNvSpPr/>
            <p:nvPr/>
          </p:nvSpPr>
          <p:spPr>
            <a:xfrm>
              <a:off x="908858" y="2061557"/>
              <a:ext cx="2645079" cy="3180440"/>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9F8938-698A-A149-A0EA-0E2256CF2B94}"/>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11" name="TextBox 10">
              <a:extLst>
                <a:ext uri="{FF2B5EF4-FFF2-40B4-BE49-F238E27FC236}">
                  <a16:creationId xmlns:a16="http://schemas.microsoft.com/office/drawing/2014/main" id="{145FD19F-43DF-B245-81EE-B72FFE9EB98E}"/>
                </a:ext>
              </a:extLst>
            </p:cNvPr>
            <p:cNvSpPr txBox="1"/>
            <p:nvPr/>
          </p:nvSpPr>
          <p:spPr>
            <a:xfrm>
              <a:off x="1014216" y="2887740"/>
              <a:ext cx="2527365"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F85ABD7-9294-1E44-8533-17353DCF3FFA}"/>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3" name="TextBox 12">
              <a:extLst>
                <a:ext uri="{FF2B5EF4-FFF2-40B4-BE49-F238E27FC236}">
                  <a16:creationId xmlns:a16="http://schemas.microsoft.com/office/drawing/2014/main" id="{2DB8E194-6D14-244D-9A22-32B9BBCF71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4" name="TextBox 13">
              <a:extLst>
                <a:ext uri="{FF2B5EF4-FFF2-40B4-BE49-F238E27FC236}">
                  <a16:creationId xmlns:a16="http://schemas.microsoft.com/office/drawing/2014/main" id="{9DE0FAA6-1F54-554C-A0DD-4F0493134AA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aphicFrame>
        <p:nvGraphicFramePr>
          <p:cNvPr id="15" name="Content Placeholder 5">
            <a:extLst>
              <a:ext uri="{FF2B5EF4-FFF2-40B4-BE49-F238E27FC236}">
                <a16:creationId xmlns:a16="http://schemas.microsoft.com/office/drawing/2014/main" id="{8677404A-0B28-B342-A0E5-42BD78A3EDC4}"/>
              </a:ext>
            </a:extLst>
          </p:cNvPr>
          <p:cNvGraphicFramePr>
            <a:graphicFrameLocks/>
          </p:cNvGraphicFramePr>
          <p:nvPr>
            <p:extLst>
              <p:ext uri="{D42A27DB-BD31-4B8C-83A1-F6EECF244321}">
                <p14:modId xmlns:p14="http://schemas.microsoft.com/office/powerpoint/2010/main" val="441473793"/>
              </p:ext>
            </p:extLst>
          </p:nvPr>
        </p:nvGraphicFramePr>
        <p:xfrm>
          <a:off x="0" y="3646723"/>
          <a:ext cx="12088714" cy="1784886"/>
        </p:xfrm>
        <a:graphic>
          <a:graphicData uri="http://schemas.openxmlformats.org/drawingml/2006/table">
            <a:tbl>
              <a:tblPr firstRow="1" bandRow="1">
                <a:tableStyleId>{5C22544A-7EE6-4342-B048-85BDC9FD1C3A}</a:tableStyleId>
              </a:tblPr>
              <a:tblGrid>
                <a:gridCol w="1098974">
                  <a:extLst>
                    <a:ext uri="{9D8B030D-6E8A-4147-A177-3AD203B41FA5}">
                      <a16:colId xmlns:a16="http://schemas.microsoft.com/office/drawing/2014/main" val="1211657181"/>
                    </a:ext>
                  </a:extLst>
                </a:gridCol>
                <a:gridCol w="867406">
                  <a:extLst>
                    <a:ext uri="{9D8B030D-6E8A-4147-A177-3AD203B41FA5}">
                      <a16:colId xmlns:a16="http://schemas.microsoft.com/office/drawing/2014/main" val="4230675971"/>
                    </a:ext>
                  </a:extLst>
                </a:gridCol>
                <a:gridCol w="1330542">
                  <a:extLst>
                    <a:ext uri="{9D8B030D-6E8A-4147-A177-3AD203B41FA5}">
                      <a16:colId xmlns:a16="http://schemas.microsoft.com/office/drawing/2014/main" val="1458140727"/>
                    </a:ext>
                  </a:extLst>
                </a:gridCol>
                <a:gridCol w="1098974">
                  <a:extLst>
                    <a:ext uri="{9D8B030D-6E8A-4147-A177-3AD203B41FA5}">
                      <a16:colId xmlns:a16="http://schemas.microsoft.com/office/drawing/2014/main" val="3599932406"/>
                    </a:ext>
                  </a:extLst>
                </a:gridCol>
                <a:gridCol w="1223508">
                  <a:extLst>
                    <a:ext uri="{9D8B030D-6E8A-4147-A177-3AD203B41FA5}">
                      <a16:colId xmlns:a16="http://schemas.microsoft.com/office/drawing/2014/main" val="3940880356"/>
                    </a:ext>
                  </a:extLst>
                </a:gridCol>
                <a:gridCol w="974440">
                  <a:extLst>
                    <a:ext uri="{9D8B030D-6E8A-4147-A177-3AD203B41FA5}">
                      <a16:colId xmlns:a16="http://schemas.microsoft.com/office/drawing/2014/main" val="1288671970"/>
                    </a:ext>
                  </a:extLst>
                </a:gridCol>
                <a:gridCol w="1098974">
                  <a:extLst>
                    <a:ext uri="{9D8B030D-6E8A-4147-A177-3AD203B41FA5}">
                      <a16:colId xmlns:a16="http://schemas.microsoft.com/office/drawing/2014/main" val="4260191458"/>
                    </a:ext>
                  </a:extLst>
                </a:gridCol>
                <a:gridCol w="1098974">
                  <a:extLst>
                    <a:ext uri="{9D8B030D-6E8A-4147-A177-3AD203B41FA5}">
                      <a16:colId xmlns:a16="http://schemas.microsoft.com/office/drawing/2014/main" val="2227390682"/>
                    </a:ext>
                  </a:extLst>
                </a:gridCol>
                <a:gridCol w="1098974">
                  <a:extLst>
                    <a:ext uri="{9D8B030D-6E8A-4147-A177-3AD203B41FA5}">
                      <a16:colId xmlns:a16="http://schemas.microsoft.com/office/drawing/2014/main" val="3130129428"/>
                    </a:ext>
                  </a:extLst>
                </a:gridCol>
                <a:gridCol w="1098974">
                  <a:extLst>
                    <a:ext uri="{9D8B030D-6E8A-4147-A177-3AD203B41FA5}">
                      <a16:colId xmlns:a16="http://schemas.microsoft.com/office/drawing/2014/main" val="3865511510"/>
                    </a:ext>
                  </a:extLst>
                </a:gridCol>
                <a:gridCol w="1098974">
                  <a:extLst>
                    <a:ext uri="{9D8B030D-6E8A-4147-A177-3AD203B41FA5}">
                      <a16:colId xmlns:a16="http://schemas.microsoft.com/office/drawing/2014/main" val="1890471166"/>
                    </a:ext>
                  </a:extLst>
                </a:gridCol>
              </a:tblGrid>
              <a:tr h="935639">
                <a:tc>
                  <a:txBody>
                    <a:bodyPr/>
                    <a:lstStyle/>
                    <a:p>
                      <a:pPr algn="ctr"/>
                      <a:r>
                        <a:rPr lang="en-US" sz="1400" dirty="0">
                          <a:solidFill>
                            <a:srgbClr val="B6A479"/>
                          </a:solidFill>
                          <a:latin typeface="Calibri" panose="020F0502020204030204" pitchFamily="34" charset="0"/>
                          <a:cs typeface="Calibri" panose="020F0502020204030204" pitchFamily="34" charset="0"/>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849247">
                <a:tc>
                  <a:txBody>
                    <a:bodyPr/>
                    <a:lstStyle/>
                    <a:p>
                      <a:pPr algn="ctr"/>
                      <a:r>
                        <a:rPr lang="en-US" sz="1400" dirty="0">
                          <a:solidFill>
                            <a:srgbClr val="4C3282"/>
                          </a:solidFill>
                          <a:latin typeface="Calibri" panose="020F0502020204030204" pitchFamily="34" charset="0"/>
                          <a:cs typeface="Calibri" panose="020F0502020204030204" pitchFamily="34" charset="0"/>
                        </a:rPr>
                        <a:t>data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C3282"/>
                          </a:solidFill>
                          <a:latin typeface="Calibri" panose="020F0502020204030204" pitchFamily="34" charset="0"/>
                          <a:cs typeface="Calibri" panose="020F0502020204030204" pitchFamily="34" charset="0"/>
                        </a:rPr>
                        <a:t>(3, </a:t>
                      </a:r>
                      <a:r>
                        <a:rPr lang="en-US" dirty="0" err="1">
                          <a:solidFill>
                            <a:srgbClr val="4C3282"/>
                          </a:solidFill>
                          <a:latin typeface="Calibri" panose="020F0502020204030204" pitchFamily="34" charset="0"/>
                          <a:cs typeface="Calibri" panose="020F0502020204030204" pitchFamily="34" charset="0"/>
                        </a:rPr>
                        <a:t>Sherdil</a:t>
                      </a:r>
                      <a:r>
                        <a:rPr lang="en-US" dirty="0">
                          <a:solidFill>
                            <a:srgbClr val="4C3282"/>
                          </a:solidFill>
                          <a:latin typeface="Calibri" panose="020F0502020204030204" pitchFamily="34" charset="0"/>
                          <a:cs typeface="Calibri" panose="020F0502020204030204" pitchFamily="34" charset="0"/>
                        </a:rPr>
                        <a:t>)</a:t>
                      </a:r>
                    </a:p>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17" name="TextBox 16">
            <a:extLst>
              <a:ext uri="{FF2B5EF4-FFF2-40B4-BE49-F238E27FC236}">
                <a16:creationId xmlns:a16="http://schemas.microsoft.com/office/drawing/2014/main" id="{56EB6408-7064-364D-98EB-29751407CFDA}"/>
              </a:ext>
            </a:extLst>
          </p:cNvPr>
          <p:cNvSpPr txBox="1"/>
          <p:nvPr/>
        </p:nvSpPr>
        <p:spPr>
          <a:xfrm>
            <a:off x="714895" y="5719156"/>
            <a:ext cx="1776512"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put(3, “</a:t>
            </a:r>
            <a:r>
              <a:rPr lang="en-US" dirty="0" err="1">
                <a:latin typeface="Calibri" panose="020F0502020204030204" pitchFamily="34" charset="0"/>
                <a:cs typeface="Calibri" panose="020F0502020204030204" pitchFamily="34" charset="0"/>
              </a:rPr>
              <a:t>Sherdil</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get(3);</a:t>
            </a:r>
          </a:p>
        </p:txBody>
      </p:sp>
    </p:spTree>
    <p:extLst>
      <p:ext uri="{BB962C8B-B14F-4D97-AF65-F5344CB8AC3E}">
        <p14:creationId xmlns:p14="http://schemas.microsoft.com/office/powerpoint/2010/main" val="145311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8CB8-B570-4923-9F03-380189DDF6B1}"/>
              </a:ext>
            </a:extLst>
          </p:cNvPr>
          <p:cNvSpPr>
            <a:spLocks noGrp="1"/>
          </p:cNvSpPr>
          <p:nvPr>
            <p:ph type="title"/>
          </p:nvPr>
        </p:nvSpPr>
        <p:spPr/>
        <p:txBody>
          <a:bodyPr>
            <a:noAutofit/>
          </a:bodyPr>
          <a:lstStyle/>
          <a:p>
            <a:r>
              <a:rPr lang="en-US" sz="4000" dirty="0">
                <a:solidFill>
                  <a:srgbClr val="4C3282"/>
                </a:solidFill>
              </a:rPr>
              <a:t>Can we do better? -- Direct Access Map </a:t>
            </a:r>
            <a:r>
              <a:rPr lang="en-US" sz="4000" dirty="0" err="1">
                <a:solidFill>
                  <a:srgbClr val="4C3282"/>
                </a:solidFill>
              </a:rPr>
              <a:t>impl</a:t>
            </a:r>
            <a:r>
              <a:rPr lang="en-US" sz="4000" dirty="0">
                <a:solidFill>
                  <a:srgbClr val="4C3282"/>
                </a:solidFill>
              </a:rPr>
              <a:t>.</a:t>
            </a:r>
          </a:p>
        </p:txBody>
      </p:sp>
      <p:sp>
        <p:nvSpPr>
          <p:cNvPr id="3" name="Content Placeholder 2">
            <a:extLst>
              <a:ext uri="{FF2B5EF4-FFF2-40B4-BE49-F238E27FC236}">
                <a16:creationId xmlns:a16="http://schemas.microsoft.com/office/drawing/2014/main" id="{5473A649-8A15-4B9F-86CF-F773092C8C78}"/>
              </a:ext>
            </a:extLst>
          </p:cNvPr>
          <p:cNvSpPr>
            <a:spLocks noGrp="1"/>
          </p:cNvSpPr>
          <p:nvPr>
            <p:ph idx="1"/>
          </p:nvPr>
        </p:nvSpPr>
        <p:spPr/>
        <p:txBody>
          <a:bodyPr>
            <a:normAutofit lnSpcReduction="10000"/>
          </a:bodyPr>
          <a:lstStyle/>
          <a:p>
            <a:pPr>
              <a:spcBef>
                <a:spcPts val="0"/>
              </a:spcBef>
            </a:pPr>
            <a:r>
              <a:rPr lang="en-US" dirty="0">
                <a:latin typeface="Courier New" panose="02070309020205020404" pitchFamily="49" charset="0"/>
                <a:cs typeface="Courier New" panose="02070309020205020404" pitchFamily="49" charset="0"/>
              </a:rPr>
              <a:t>public void put(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V value) {</a:t>
            </a:r>
          </a:p>
          <a:p>
            <a:pPr>
              <a:spcBef>
                <a:spcPts val="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 = value;</a:t>
            </a:r>
          </a:p>
          <a:p>
            <a:pPr>
              <a:spcBef>
                <a:spcPts val="0"/>
              </a:spcBef>
            </a:pPr>
            <a:r>
              <a:rPr lang="en-US" dirty="0">
                <a:latin typeface="Courier New" panose="02070309020205020404" pitchFamily="49" charset="0"/>
                <a:cs typeface="Courier New" panose="02070309020205020404" pitchFamily="49" charset="0"/>
              </a:rPr>
              <a:t>}</a:t>
            </a:r>
          </a:p>
          <a:p>
            <a:pPr>
              <a:spcBef>
                <a:spcPts val="0"/>
              </a:spcBef>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containsKey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a:spcBef>
                <a:spcPts val="0"/>
              </a:spcBef>
            </a:pPr>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 != null;</a:t>
            </a:r>
          </a:p>
          <a:p>
            <a:pPr>
              <a:spcBef>
                <a:spcPts val="0"/>
              </a:spcBef>
            </a:pP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V get(int key) {</a:t>
            </a:r>
          </a:p>
          <a:p>
            <a:pPr marL="128016" lvl="1" indent="0">
              <a:spcBef>
                <a:spcPts val="0"/>
              </a:spcBef>
              <a:buNone/>
            </a:pPr>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a:t>
            </a:r>
          </a:p>
          <a:p>
            <a:pPr>
              <a:spcBef>
                <a:spcPts val="0"/>
              </a:spcBef>
            </a:pP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void remove(int key) {</a:t>
            </a:r>
          </a:p>
          <a:p>
            <a:pPr>
              <a:spcBef>
                <a:spcPts val="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 = null;</a:t>
            </a:r>
          </a:p>
          <a:p>
            <a:pPr>
              <a:spcBef>
                <a:spcPts val="0"/>
              </a:spcBef>
            </a:pPr>
            <a:r>
              <a:rPr lang="en-US" dirty="0">
                <a:latin typeface="Courier New" panose="02070309020205020404" pitchFamily="49" charset="0"/>
                <a:cs typeface="Courier New" panose="02070309020205020404" pitchFamily="49" charset="0"/>
              </a:rPr>
              <a:t>}</a:t>
            </a:r>
          </a:p>
          <a:p>
            <a:pPr>
              <a:spcBef>
                <a:spcPts val="0"/>
              </a:spcBef>
            </a:pPr>
            <a:endParaRPr lang="en-US" dirty="0">
              <a:latin typeface="Courier New" panose="02070309020205020404" pitchFamily="49" charset="0"/>
              <a:cs typeface="Courier New" panose="02070309020205020404" pitchFamily="49" charset="0"/>
            </a:endParaRPr>
          </a:p>
          <a:p>
            <a:pPr>
              <a:spcBef>
                <a:spcPts val="0"/>
              </a:spcBef>
            </a:pPr>
            <a:endParaRPr lang="en-US"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81731A1D-80B9-4AED-8949-D06C86040400}"/>
              </a:ext>
            </a:extLst>
          </p:cNvPr>
          <p:cNvSpPr>
            <a:spLocks noGrp="1"/>
          </p:cNvSpPr>
          <p:nvPr>
            <p:ph type="sldNum" sz="quarter" idx="12"/>
          </p:nvPr>
        </p:nvSpPr>
        <p:spPr/>
        <p:txBody>
          <a:bodyPr/>
          <a:lstStyle/>
          <a:p>
            <a:fld id="{659665DE-58FC-41F4-AC58-2C90A5E00527}" type="slidenum">
              <a:rPr lang="en-US" smtClean="0"/>
              <a:t>18</a:t>
            </a:fld>
            <a:endParaRPr lang="en-US"/>
          </a:p>
        </p:txBody>
      </p:sp>
      <p:grpSp>
        <p:nvGrpSpPr>
          <p:cNvPr id="6" name="Group 5">
            <a:extLst>
              <a:ext uri="{FF2B5EF4-FFF2-40B4-BE49-F238E27FC236}">
                <a16:creationId xmlns:a16="http://schemas.microsoft.com/office/drawing/2014/main" id="{7311818B-68E4-5040-8CED-3EACA09FA113}"/>
              </a:ext>
            </a:extLst>
          </p:cNvPr>
          <p:cNvGrpSpPr/>
          <p:nvPr/>
        </p:nvGrpSpPr>
        <p:grpSpPr>
          <a:xfrm>
            <a:off x="8436762" y="1005637"/>
            <a:ext cx="3496283" cy="2927305"/>
            <a:chOff x="908858" y="1530095"/>
            <a:chExt cx="3496283" cy="2927305"/>
          </a:xfrm>
        </p:grpSpPr>
        <p:sp>
          <p:nvSpPr>
            <p:cNvPr id="7" name="Rectangle 6">
              <a:extLst>
                <a:ext uri="{FF2B5EF4-FFF2-40B4-BE49-F238E27FC236}">
                  <a16:creationId xmlns:a16="http://schemas.microsoft.com/office/drawing/2014/main" id="{F343FC02-F3F6-294F-B86C-105C7182A007}"/>
                </a:ext>
              </a:extLst>
            </p:cNvPr>
            <p:cNvSpPr/>
            <p:nvPr/>
          </p:nvSpPr>
          <p:spPr>
            <a:xfrm>
              <a:off x="908858" y="2061557"/>
              <a:ext cx="3496282" cy="2395843"/>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064E5F-9398-9F42-8D1F-695137F76083}"/>
                </a:ext>
              </a:extLst>
            </p:cNvPr>
            <p:cNvSpPr/>
            <p:nvPr/>
          </p:nvSpPr>
          <p:spPr>
            <a:xfrm>
              <a:off x="908859" y="1530095"/>
              <a:ext cx="3496282"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9" name="TextBox 8">
              <a:extLst>
                <a:ext uri="{FF2B5EF4-FFF2-40B4-BE49-F238E27FC236}">
                  <a16:creationId xmlns:a16="http://schemas.microsoft.com/office/drawing/2014/main" id="{BC6D34A5-A9E2-044F-AA0E-5571D12BCDCF}"/>
                </a:ext>
              </a:extLst>
            </p:cNvPr>
            <p:cNvSpPr txBox="1"/>
            <p:nvPr/>
          </p:nvSpPr>
          <p:spPr>
            <a:xfrm>
              <a:off x="1014216" y="2887740"/>
              <a:ext cx="3390924" cy="156966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A617CFDD-6DD1-AC47-9BC3-0AB971C05F59}"/>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0F46E214-FEC1-724F-A216-F0AFA5FAF81D}"/>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4E700E29-E2C7-4D4A-BA6B-457E09042EBA}"/>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F3288616-B458-D449-B644-AAC3B1A6CBA2}"/>
                  </a:ext>
                </a:extLst>
              </p:cNvPr>
              <p:cNvGraphicFramePr>
                <a:graphicFrameLocks noGrp="1"/>
              </p:cNvGraphicFramePr>
              <p:nvPr>
                <p:extLst>
                  <p:ext uri="{D42A27DB-BD31-4B8C-83A1-F6EECF244321}">
                    <p14:modId xmlns:p14="http://schemas.microsoft.com/office/powerpoint/2010/main" val="3127043673"/>
                  </p:ext>
                </p:extLst>
              </p:nvPr>
            </p:nvGraphicFramePr>
            <p:xfrm>
              <a:off x="5476127" y="4088547"/>
              <a:ext cx="6286371" cy="2664303"/>
            </p:xfrm>
            <a:graphic>
              <a:graphicData uri="http://schemas.openxmlformats.org/drawingml/2006/table">
                <a:tbl>
                  <a:tblPr firstRow="1" bandRow="1">
                    <a:tableStyleId>{5C22544A-7EE6-4342-B048-85BDC9FD1C3A}</a:tableStyleId>
                  </a:tblPr>
                  <a:tblGrid>
                    <a:gridCol w="2095457">
                      <a:extLst>
                        <a:ext uri="{9D8B030D-6E8A-4147-A177-3AD203B41FA5}">
                          <a16:colId xmlns:a16="http://schemas.microsoft.com/office/drawing/2014/main" val="1834949419"/>
                        </a:ext>
                      </a:extLst>
                    </a:gridCol>
                    <a:gridCol w="1562143">
                      <a:extLst>
                        <a:ext uri="{9D8B030D-6E8A-4147-A177-3AD203B41FA5}">
                          <a16:colId xmlns:a16="http://schemas.microsoft.com/office/drawing/2014/main" val="567650449"/>
                        </a:ext>
                      </a:extLst>
                    </a:gridCol>
                    <a:gridCol w="2628771">
                      <a:extLst>
                        <a:ext uri="{9D8B030D-6E8A-4147-A177-3AD203B41FA5}">
                          <a16:colId xmlns:a16="http://schemas.microsoft.com/office/drawing/2014/main" val="541583742"/>
                        </a:ext>
                      </a:extLst>
                    </a:gridCol>
                  </a:tblGrid>
                  <a:tr h="469743">
                    <a:tc gridSpan="2">
                      <a:txBody>
                        <a:bodyPr/>
                        <a:lstStyle/>
                        <a:p>
                          <a:pPr algn="ctr"/>
                          <a:r>
                            <a:rPr lang="en-US" sz="18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8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42124">
                    <a:tc rowSpan="2">
                      <a:txBody>
                        <a:bodyPr/>
                        <a:lstStyle/>
                        <a:p>
                          <a:pPr algn="ctr"/>
                          <a:r>
                            <a:rPr lang="en-US" sz="1800" dirty="0">
                              <a:latin typeface="Calibri" panose="020F0502020204030204" pitchFamily="34" charset="0"/>
                              <a:cs typeface="Calibri" panose="020F0502020204030204" pitchFamily="34" charset="0"/>
                            </a:rPr>
                            <a:t>put(</a:t>
                          </a:r>
                          <a:r>
                            <a:rPr lang="en-US" sz="1800" dirty="0" err="1">
                              <a:latin typeface="Calibri" panose="020F0502020204030204" pitchFamily="34" charset="0"/>
                              <a:cs typeface="Calibri" panose="020F0502020204030204" pitchFamily="34" charset="0"/>
                            </a:rPr>
                            <a:t>key,value</a:t>
                          </a:r>
                          <a:r>
                            <a:rPr lang="en-US" sz="18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42124">
                    <a:tc vMerge="1">
                      <a:txBody>
                        <a:bodyPr/>
                        <a:lstStyle/>
                        <a:p>
                          <a:endParaRPr lang="en-US" dirty="0"/>
                        </a:p>
                      </a:txBody>
                      <a:tcPr/>
                    </a:tc>
                    <a:tc>
                      <a:txBody>
                        <a:bodyPr/>
                        <a:lstStyle/>
                        <a:p>
                          <a:pPr algn="ctr"/>
                          <a:r>
                            <a:rPr lang="en-US" sz="18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42124">
                    <a:tc rowSpan="2">
                      <a:txBody>
                        <a:bodyPr/>
                        <a:lstStyle/>
                        <a:p>
                          <a:pPr algn="ctr"/>
                          <a:r>
                            <a:rPr lang="en-US" sz="18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42124">
                    <a:tc vMerge="1">
                      <a:txBody>
                        <a:bodyPr/>
                        <a:lstStyle/>
                        <a:p>
                          <a:pPr algn="ctr"/>
                          <a:endParaRPr lang="en-US" dirty="0"/>
                        </a:p>
                      </a:txBody>
                      <a:tcPr anchor="ctr"/>
                    </a:tc>
                    <a:tc>
                      <a:txBody>
                        <a:bodyPr/>
                        <a:lstStyle/>
                        <a:p>
                          <a:pPr algn="ctr"/>
                          <a:r>
                            <a:rPr lang="en-US" sz="18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42124">
                    <a:tc rowSpan="2">
                      <a:txBody>
                        <a:bodyPr/>
                        <a:lstStyle/>
                        <a:p>
                          <a:pPr algn="ctr"/>
                          <a:r>
                            <a:rPr lang="en-US" sz="1800" dirty="0" err="1">
                              <a:latin typeface="Calibri" panose="020F0502020204030204" pitchFamily="34" charset="0"/>
                              <a:cs typeface="Calibri" panose="020F0502020204030204" pitchFamily="34" charset="0"/>
                            </a:rPr>
                            <a:t>containsKey</a:t>
                          </a:r>
                          <a:r>
                            <a:rPr lang="en-US" sz="1800" dirty="0">
                              <a:latin typeface="Calibri" panose="020F0502020204030204" pitchFamily="34" charset="0"/>
                              <a:cs typeface="Calibri" panose="020F0502020204030204" pitchFamily="34" charset="0"/>
                            </a:rPr>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42124">
                    <a:tc vMerge="1">
                      <a:txBody>
                        <a:bodyPr/>
                        <a:lstStyle/>
                        <a:p>
                          <a:pPr algn="ctr"/>
                          <a:endParaRPr lang="en-US" dirty="0"/>
                        </a:p>
                      </a:txBody>
                      <a:tcPr anchor="ctr"/>
                    </a:tc>
                    <a:tc>
                      <a:txBody>
                        <a:bodyPr/>
                        <a:lstStyle/>
                        <a:p>
                          <a:pPr algn="ctr"/>
                          <a:r>
                            <a:rPr lang="en-US" sz="18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p:graphicFrame>
            <p:nvGraphicFramePr>
              <p:cNvPr id="13" name="Table 12">
                <a:extLst>
                  <a:ext uri="{FF2B5EF4-FFF2-40B4-BE49-F238E27FC236}">
                    <a16:creationId xmlns:a16="http://schemas.microsoft.com/office/drawing/2014/main" id="{F3288616-B458-D449-B644-AAC3B1A6CBA2}"/>
                  </a:ext>
                </a:extLst>
              </p:cNvPr>
              <p:cNvGraphicFramePr>
                <a:graphicFrameLocks noGrp="1"/>
              </p:cNvGraphicFramePr>
              <p:nvPr>
                <p:extLst>
                  <p:ext uri="{D42A27DB-BD31-4B8C-83A1-F6EECF244321}">
                    <p14:modId xmlns:p14="http://schemas.microsoft.com/office/powerpoint/2010/main" val="3127043673"/>
                  </p:ext>
                </p:extLst>
              </p:nvPr>
            </p:nvGraphicFramePr>
            <p:xfrm>
              <a:off x="5476127" y="4088547"/>
              <a:ext cx="6286371" cy="2664303"/>
            </p:xfrm>
            <a:graphic>
              <a:graphicData uri="http://schemas.openxmlformats.org/drawingml/2006/table">
                <a:tbl>
                  <a:tblPr firstRow="1" bandRow="1">
                    <a:tableStyleId>{5C22544A-7EE6-4342-B048-85BDC9FD1C3A}</a:tableStyleId>
                  </a:tblPr>
                  <a:tblGrid>
                    <a:gridCol w="2095457">
                      <a:extLst>
                        <a:ext uri="{9D8B030D-6E8A-4147-A177-3AD203B41FA5}">
                          <a16:colId xmlns:a16="http://schemas.microsoft.com/office/drawing/2014/main" val="1834949419"/>
                        </a:ext>
                      </a:extLst>
                    </a:gridCol>
                    <a:gridCol w="1562143">
                      <a:extLst>
                        <a:ext uri="{9D8B030D-6E8A-4147-A177-3AD203B41FA5}">
                          <a16:colId xmlns:a16="http://schemas.microsoft.com/office/drawing/2014/main" val="567650449"/>
                        </a:ext>
                      </a:extLst>
                    </a:gridCol>
                    <a:gridCol w="2628771">
                      <a:extLst>
                        <a:ext uri="{9D8B030D-6E8A-4147-A177-3AD203B41FA5}">
                          <a16:colId xmlns:a16="http://schemas.microsoft.com/office/drawing/2014/main" val="541583742"/>
                        </a:ext>
                      </a:extLst>
                    </a:gridCol>
                  </a:tblGrid>
                  <a:tr h="469743">
                    <a:tc gridSpan="2">
                      <a:txBody>
                        <a:bodyPr/>
                        <a:lstStyle/>
                        <a:p>
                          <a:pPr algn="ctr"/>
                          <a:r>
                            <a:rPr lang="en-US" sz="18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8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65760">
                    <a:tc rowSpan="2">
                      <a:txBody>
                        <a:bodyPr/>
                        <a:lstStyle/>
                        <a:p>
                          <a:pPr algn="ctr"/>
                          <a:r>
                            <a:rPr lang="en-US" sz="1800" dirty="0">
                              <a:latin typeface="Calibri" panose="020F0502020204030204" pitchFamily="34" charset="0"/>
                              <a:cs typeface="Calibri" panose="020F0502020204030204" pitchFamily="34" charset="0"/>
                            </a:rPr>
                            <a:t>put(</a:t>
                          </a:r>
                          <a:r>
                            <a:rPr lang="en-US" sz="1800" dirty="0" err="1">
                              <a:latin typeface="Calibri" panose="020F0502020204030204" pitchFamily="34" charset="0"/>
                              <a:cs typeface="Calibri" panose="020F0502020204030204" pitchFamily="34" charset="0"/>
                            </a:rPr>
                            <a:t>key,value</a:t>
                          </a:r>
                          <a:r>
                            <a:rPr lang="en-US" sz="18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0097" t="-134483" r="-483" b="-527586"/>
                          </a:stretch>
                        </a:blipFill>
                      </a:tcPr>
                    </a:tc>
                    <a:extLst>
                      <a:ext uri="{0D108BD9-81ED-4DB2-BD59-A6C34878D82A}">
                        <a16:rowId xmlns:a16="http://schemas.microsoft.com/office/drawing/2014/main" val="3636268534"/>
                      </a:ext>
                    </a:extLst>
                  </a:tr>
                  <a:tr h="365760">
                    <a:tc vMerge="1">
                      <a:txBody>
                        <a:bodyPr/>
                        <a:lstStyle/>
                        <a:p>
                          <a:endParaRPr lang="en-US" dirty="0"/>
                        </a:p>
                      </a:txBody>
                      <a:tcPr/>
                    </a:tc>
                    <a:tc>
                      <a:txBody>
                        <a:bodyPr/>
                        <a:lstStyle/>
                        <a:p>
                          <a:pPr algn="ctr"/>
                          <a:r>
                            <a:rPr lang="en-US" sz="18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0097" t="-234483" r="-483" b="-427586"/>
                          </a:stretch>
                        </a:blipFill>
                      </a:tcPr>
                    </a:tc>
                    <a:extLst>
                      <a:ext uri="{0D108BD9-81ED-4DB2-BD59-A6C34878D82A}">
                        <a16:rowId xmlns:a16="http://schemas.microsoft.com/office/drawing/2014/main" val="3179321291"/>
                      </a:ext>
                    </a:extLst>
                  </a:tr>
                  <a:tr h="365760">
                    <a:tc rowSpan="2">
                      <a:txBody>
                        <a:bodyPr/>
                        <a:lstStyle/>
                        <a:p>
                          <a:pPr algn="ctr"/>
                          <a:r>
                            <a:rPr lang="en-US" sz="18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0097" t="-334483" r="-483" b="-327586"/>
                          </a:stretch>
                        </a:blipFill>
                      </a:tcPr>
                    </a:tc>
                    <a:extLst>
                      <a:ext uri="{0D108BD9-81ED-4DB2-BD59-A6C34878D82A}">
                        <a16:rowId xmlns:a16="http://schemas.microsoft.com/office/drawing/2014/main" val="1435781465"/>
                      </a:ext>
                    </a:extLst>
                  </a:tr>
                  <a:tr h="365760">
                    <a:tc vMerge="1">
                      <a:txBody>
                        <a:bodyPr/>
                        <a:lstStyle/>
                        <a:p>
                          <a:pPr algn="ctr"/>
                          <a:endParaRPr lang="en-US" dirty="0"/>
                        </a:p>
                      </a:txBody>
                      <a:tcPr anchor="ctr"/>
                    </a:tc>
                    <a:tc>
                      <a:txBody>
                        <a:bodyPr/>
                        <a:lstStyle/>
                        <a:p>
                          <a:pPr algn="ctr"/>
                          <a:r>
                            <a:rPr lang="en-US" sz="18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0097" t="-434483" r="-483" b="-227586"/>
                          </a:stretch>
                        </a:blipFill>
                      </a:tcPr>
                    </a:tc>
                    <a:extLst>
                      <a:ext uri="{0D108BD9-81ED-4DB2-BD59-A6C34878D82A}">
                        <a16:rowId xmlns:a16="http://schemas.microsoft.com/office/drawing/2014/main" val="1905480964"/>
                      </a:ext>
                    </a:extLst>
                  </a:tr>
                  <a:tr h="365760">
                    <a:tc rowSpan="2">
                      <a:txBody>
                        <a:bodyPr/>
                        <a:lstStyle/>
                        <a:p>
                          <a:pPr algn="ctr"/>
                          <a:r>
                            <a:rPr lang="en-US" sz="1800" dirty="0" err="1">
                              <a:latin typeface="Calibri" panose="020F0502020204030204" pitchFamily="34" charset="0"/>
                              <a:cs typeface="Calibri" panose="020F0502020204030204" pitchFamily="34" charset="0"/>
                            </a:rPr>
                            <a:t>containsKey</a:t>
                          </a:r>
                          <a:r>
                            <a:rPr lang="en-US" sz="1800" dirty="0">
                              <a:latin typeface="Calibri" panose="020F0502020204030204" pitchFamily="34" charset="0"/>
                              <a:cs typeface="Calibri" panose="020F0502020204030204" pitchFamily="34" charset="0"/>
                            </a:rPr>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0097" t="-534483" r="-483" b="-127586"/>
                          </a:stretch>
                        </a:blipFill>
                      </a:tcPr>
                    </a:tc>
                    <a:extLst>
                      <a:ext uri="{0D108BD9-81ED-4DB2-BD59-A6C34878D82A}">
                        <a16:rowId xmlns:a16="http://schemas.microsoft.com/office/drawing/2014/main" val="2430179476"/>
                      </a:ext>
                    </a:extLst>
                  </a:tr>
                  <a:tr h="365760">
                    <a:tc vMerge="1">
                      <a:txBody>
                        <a:bodyPr/>
                        <a:lstStyle/>
                        <a:p>
                          <a:pPr algn="ctr"/>
                          <a:endParaRPr lang="en-US" dirty="0"/>
                        </a:p>
                      </a:txBody>
                      <a:tcPr anchor="ctr"/>
                    </a:tc>
                    <a:tc>
                      <a:txBody>
                        <a:bodyPr/>
                        <a:lstStyle/>
                        <a:p>
                          <a:pPr algn="ctr"/>
                          <a:r>
                            <a:rPr lang="en-US" sz="18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0097" t="-634483" r="-483" b="-27586"/>
                          </a:stretch>
                        </a:blipFill>
                      </a:tcPr>
                    </a:tc>
                    <a:extLst>
                      <a:ext uri="{0D108BD9-81ED-4DB2-BD59-A6C34878D82A}">
                        <a16:rowId xmlns:a16="http://schemas.microsoft.com/office/drawing/2014/main" val="3854483199"/>
                      </a:ext>
                    </a:extLst>
                  </a:tr>
                </a:tbl>
              </a:graphicData>
            </a:graphic>
          </p:graphicFrame>
        </mc:Fallback>
      </mc:AlternateContent>
    </p:spTree>
    <p:extLst>
      <p:ext uri="{BB962C8B-B14F-4D97-AF65-F5344CB8AC3E}">
        <p14:creationId xmlns:p14="http://schemas.microsoft.com/office/powerpoint/2010/main" val="11206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4713-4576-854B-B8F7-126A199F593E}"/>
              </a:ext>
            </a:extLst>
          </p:cNvPr>
          <p:cNvSpPr>
            <a:spLocks noGrp="1"/>
          </p:cNvSpPr>
          <p:nvPr>
            <p:ph type="title"/>
          </p:nvPr>
        </p:nvSpPr>
        <p:spPr/>
        <p:txBody>
          <a:bodyPr>
            <a:normAutofit/>
          </a:bodyPr>
          <a:lstStyle/>
          <a:p>
            <a:r>
              <a:rPr lang="en-US" dirty="0"/>
              <a:t>Direct Access Map tradeoffs: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4A6D1B-AE47-1741-8444-CA090CD0441B}"/>
                  </a:ext>
                </a:extLst>
              </p:cNvPr>
              <p:cNvSpPr>
                <a:spLocks noGrp="1"/>
              </p:cNvSpPr>
              <p:nvPr>
                <p:ph idx="1"/>
              </p:nvPr>
            </p:nvSpPr>
            <p:spPr>
              <a:xfrm>
                <a:off x="502371" y="2510351"/>
                <a:ext cx="11187258" cy="4845504"/>
              </a:xfrm>
            </p:spPr>
            <p:txBody>
              <a:bodyPr/>
              <a:lstStyle/>
              <a:p>
                <a:pPr>
                  <a:buFont typeface="Wingdings" pitchFamily="2" charset="2"/>
                  <a:buChar char="§"/>
                </a:pPr>
                <a:r>
                  <a:rPr lang="en-US" dirty="0"/>
                  <a:t> </a:t>
                </a:r>
                <a:r>
                  <a:rPr lang="en-US" dirty="0">
                    <a:sym typeface="Wingdings" pitchFamily="2" charset="2"/>
                  </a:rPr>
                  <a:t> </a:t>
                </a:r>
                <a:r>
                  <a:rPr lang="en-US" dirty="0"/>
                  <a:t>wasted space</a:t>
                </a:r>
              </a:p>
              <a:p>
                <a:pPr lvl="1">
                  <a:buFont typeface="Wingdings" pitchFamily="2" charset="2"/>
                  <a:buChar char="§"/>
                </a:pPr>
                <a:r>
                  <a:rPr lang="en-US" dirty="0"/>
                  <a:t>what if we want to store two key: 0 and 99999999999? Our current setup would just be wasting all that array space in-between</a:t>
                </a:r>
              </a:p>
              <a:p>
                <a:pPr>
                  <a:buFont typeface="Wingdings" pitchFamily="2" charset="2"/>
                  <a:buChar char="§"/>
                </a:pPr>
                <a:r>
                  <a:rPr lang="en-US" dirty="0"/>
                  <a:t> </a:t>
                </a:r>
                <a:r>
                  <a:rPr lang="en-US" dirty="0">
                    <a:sym typeface="Wingdings" pitchFamily="2" charset="2"/>
                  </a:rPr>
                  <a:t></a:t>
                </a:r>
                <a:r>
                  <a:rPr lang="en-US" dirty="0"/>
                  <a:t> only integer keys</a:t>
                </a:r>
              </a:p>
              <a:p>
                <a:pPr lvl="1">
                  <a:buFont typeface="Wingdings" pitchFamily="2" charset="2"/>
                  <a:buChar char="§"/>
                </a:pPr>
                <a:r>
                  <a:rPr lang="en-US" dirty="0"/>
                  <a:t>kind of annoying that we could only have this for </a:t>
                </a:r>
                <a:r>
                  <a:rPr lang="en-US" dirty="0" err="1"/>
                  <a:t>ints</a:t>
                </a:r>
                <a:r>
                  <a:rPr lang="en-US" dirty="0"/>
                  <a:t>, but </a:t>
                </a:r>
                <a:r>
                  <a:rPr lang="en-US" b="1" u="sng" dirty="0"/>
                  <a:t>being able to quickly go from the key to the array index is super valuable because it’s array lookups are fast (constant time)</a:t>
                </a:r>
                <a:r>
                  <a:rPr lang="en-US" dirty="0"/>
                  <a:t>.  When we can just jump to the right position, we avoid the looping that </a:t>
                </a:r>
                <a:r>
                  <a:rPr lang="en-US" dirty="0" err="1"/>
                  <a:t>ArrayMap</a:t>
                </a:r>
                <a:r>
                  <a:rPr lang="en-US" dirty="0"/>
                  <a:t>/</a:t>
                </a:r>
                <a:r>
                  <a:rPr lang="en-US" dirty="0" err="1"/>
                  <a:t>LinkedMap</a:t>
                </a:r>
                <a:r>
                  <a:rPr lang="en-US" dirty="0"/>
                  <a:t> had to do where you might have to loop and look at every element.  We’ll keep this core idea of ”knowing the index” and jumping there right away for all the versions of the dictionaries we talk about today. </a:t>
                </a:r>
              </a:p>
              <a:p>
                <a:pPr>
                  <a:buFont typeface="Wingdings" pitchFamily="2" charset="2"/>
                  <a:buChar char="§"/>
                </a:pPr>
                <a:r>
                  <a:rPr lang="en-US" dirty="0"/>
                  <a:t>  </a:t>
                </a:r>
                <a:r>
                  <a:rPr lang="en-US" dirty="0">
                    <a:sym typeface="Wingdings" pitchFamily="2" charset="2"/>
                  </a:rPr>
                  <a:t> super fast though: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Θ</m:t>
                    </m:r>
                  </m:oMath>
                </a14:m>
                <a:r>
                  <a:rPr lang="en-US" sz="2400" dirty="0"/>
                  <a:t>(1) runtime for everything</a:t>
                </a:r>
              </a:p>
            </p:txBody>
          </p:sp>
        </mc:Choice>
        <mc:Fallback xmlns="">
          <p:sp>
            <p:nvSpPr>
              <p:cNvPr id="3" name="Content Placeholder 2">
                <a:extLst>
                  <a:ext uri="{FF2B5EF4-FFF2-40B4-BE49-F238E27FC236}">
                    <a16:creationId xmlns:a16="http://schemas.microsoft.com/office/drawing/2014/main" id="{174A6D1B-AE47-1741-8444-CA090CD0441B}"/>
                  </a:ext>
                </a:extLst>
              </p:cNvPr>
              <p:cNvSpPr>
                <a:spLocks noGrp="1" noRot="1" noChangeAspect="1" noMove="1" noResize="1" noEditPoints="1" noAdjustHandles="1" noChangeArrowheads="1" noChangeShapeType="1" noTextEdit="1"/>
              </p:cNvSpPr>
              <p:nvPr>
                <p:ph idx="1"/>
              </p:nvPr>
            </p:nvSpPr>
            <p:spPr>
              <a:xfrm>
                <a:off x="502371" y="2510351"/>
                <a:ext cx="11187258" cy="4845504"/>
              </a:xfrm>
              <a:blipFill>
                <a:blip r:embed="rId2"/>
                <a:stretch>
                  <a:fillRect l="-1022" t="-1571" r="-102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E92714D-C83B-4147-8C94-D743B2A7A3F3}"/>
              </a:ext>
            </a:extLst>
          </p:cNvPr>
          <p:cNvSpPr txBox="1"/>
          <p:nvPr/>
        </p:nvSpPr>
        <p:spPr>
          <a:xfrm>
            <a:off x="429851" y="1432482"/>
            <a:ext cx="11186909" cy="923330"/>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take 1 seconds to review what </a:t>
            </a:r>
            <a:r>
              <a:rPr lang="en-US" dirty="0" err="1">
                <a:latin typeface="Calibri" panose="020F0502020204030204" pitchFamily="34" charset="0"/>
                <a:cs typeface="Calibri" panose="020F0502020204030204" pitchFamily="34" charset="0"/>
              </a:rPr>
              <a:t>DirectAccessMap</a:t>
            </a:r>
            <a:r>
              <a:rPr lang="en-US" dirty="0">
                <a:latin typeface="Calibri" panose="020F0502020204030204" pitchFamily="34" charset="0"/>
                <a:cs typeface="Calibri" panose="020F0502020204030204" pitchFamily="34" charset="0"/>
              </a:rPr>
              <a:t> is in your notes and send some ideas in the activity </a:t>
            </a:r>
            <a:r>
              <a:rPr lang="en-US" dirty="0" err="1">
                <a:latin typeface="Calibri" panose="020F0502020204030204" pitchFamily="34" charset="0"/>
                <a:cs typeface="Calibri" panose="020F0502020204030204" pitchFamily="34" charset="0"/>
              </a:rPr>
              <a:t>polleverywhere</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what’s a benefit of using </a:t>
            </a:r>
            <a:r>
              <a:rPr lang="en-US" dirty="0" err="1">
                <a:latin typeface="Calibri" panose="020F0502020204030204" pitchFamily="34" charset="0"/>
                <a:cs typeface="Calibri" panose="020F0502020204030204" pitchFamily="34" charset="0"/>
              </a:rPr>
              <a:t>DirectAccessMap</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what’s a bad thing when using </a:t>
            </a:r>
            <a:r>
              <a:rPr lang="en-US" dirty="0" err="1">
                <a:latin typeface="Calibri" panose="020F0502020204030204" pitchFamily="34" charset="0"/>
                <a:cs typeface="Calibri" panose="020F0502020204030204" pitchFamily="34" charset="0"/>
              </a:rPr>
              <a:t>DirectAccessMap</a:t>
            </a:r>
            <a:r>
              <a:rPr lang="en-US" dirty="0">
                <a:latin typeface="Calibri" panose="020F0502020204030204" pitchFamily="34" charset="0"/>
                <a:cs typeface="Calibri" panose="020F0502020204030204" pitchFamily="34" charset="0"/>
              </a:rPr>
              <a:t>?  </a:t>
            </a:r>
          </a:p>
        </p:txBody>
      </p:sp>
      <p:sp>
        <p:nvSpPr>
          <p:cNvPr id="5" name="Footer Placeholder 4">
            <a:extLst>
              <a:ext uri="{FF2B5EF4-FFF2-40B4-BE49-F238E27FC236}">
                <a16:creationId xmlns:a16="http://schemas.microsoft.com/office/drawing/2014/main" id="{449564BE-313A-6945-819F-C95E05BBBA43}"/>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5102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7C15-F057-5846-AA37-4E2FB68BAEFC}"/>
              </a:ext>
            </a:extLst>
          </p:cNvPr>
          <p:cNvSpPr>
            <a:spLocks noGrp="1"/>
          </p:cNvSpPr>
          <p:nvPr>
            <p:ph type="title"/>
          </p:nvPr>
        </p:nvSpPr>
        <p:spPr/>
        <p:txBody>
          <a:bodyPr/>
          <a:lstStyle/>
          <a:p>
            <a:r>
              <a:rPr lang="en-US" dirty="0"/>
              <a:t>Warm Up!</a:t>
            </a:r>
          </a:p>
        </p:txBody>
      </p:sp>
      <p:sp>
        <p:nvSpPr>
          <p:cNvPr id="5" name="Slide Number Placeholder 4">
            <a:extLst>
              <a:ext uri="{FF2B5EF4-FFF2-40B4-BE49-F238E27FC236}">
                <a16:creationId xmlns:a16="http://schemas.microsoft.com/office/drawing/2014/main" id="{2E742C2A-4360-4B48-AF03-A6CDB19CEE23}"/>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37" name="Footer Placeholder 3">
            <a:extLst>
              <a:ext uri="{FF2B5EF4-FFF2-40B4-BE49-F238E27FC236}">
                <a16:creationId xmlns:a16="http://schemas.microsoft.com/office/drawing/2014/main" id="{4AA03518-61F6-954A-A0D0-9DA903D373B8}"/>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
        <p:nvSpPr>
          <p:cNvPr id="43" name="Content Placeholder 2">
            <a:extLst>
              <a:ext uri="{FF2B5EF4-FFF2-40B4-BE49-F238E27FC236}">
                <a16:creationId xmlns:a16="http://schemas.microsoft.com/office/drawing/2014/main" id="{F085D4C9-7B4B-994B-96C0-05F8F5A3B652}"/>
              </a:ext>
            </a:extLst>
          </p:cNvPr>
          <p:cNvSpPr>
            <a:spLocks noGrp="1"/>
          </p:cNvSpPr>
          <p:nvPr>
            <p:ph idx="1"/>
          </p:nvPr>
        </p:nvSpPr>
        <p:spPr>
          <a:xfrm>
            <a:off x="639649" y="1877530"/>
            <a:ext cx="6576472" cy="2243620"/>
          </a:xfrm>
        </p:spPr>
        <p:txBody>
          <a:bodyPr/>
          <a:lstStyle/>
          <a:p>
            <a:pPr>
              <a:spcBef>
                <a:spcPts val="0"/>
              </a:spcBef>
              <a:spcAft>
                <a:spcPts val="0"/>
              </a:spcAft>
            </a:pPr>
            <a:r>
              <a:rPr lang="en-US" dirty="0">
                <a:latin typeface="Courier New" panose="02070309020205020404" pitchFamily="49" charset="0"/>
                <a:cs typeface="Courier New" panose="02070309020205020404" pitchFamily="49" charset="0"/>
              </a:rPr>
              <a:t>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 = 0; j &lt;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(“Hello!”);</a:t>
            </a:r>
          </a:p>
          <a:p>
            <a:pPr>
              <a:spcBef>
                <a:spcPts val="0"/>
              </a:spcBef>
              <a:spcAft>
                <a:spcPts val="0"/>
              </a:spcAft>
            </a:pP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a:t>
            </a:r>
          </a:p>
        </p:txBody>
      </p:sp>
      <p:sp>
        <p:nvSpPr>
          <p:cNvPr id="44" name="TextBox 43">
            <a:extLst>
              <a:ext uri="{FF2B5EF4-FFF2-40B4-BE49-F238E27FC236}">
                <a16:creationId xmlns:a16="http://schemas.microsoft.com/office/drawing/2014/main" id="{CF0E7D0F-7F43-744F-B5C6-3F3C70BFCCB8}"/>
              </a:ext>
            </a:extLst>
          </p:cNvPr>
          <p:cNvSpPr txBox="1"/>
          <p:nvPr/>
        </p:nvSpPr>
        <p:spPr>
          <a:xfrm>
            <a:off x="575239" y="1560040"/>
            <a:ext cx="5282665"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Write a mathematical model of the following code</a:t>
            </a:r>
          </a:p>
        </p:txBody>
      </p:sp>
      <p:sp>
        <p:nvSpPr>
          <p:cNvPr id="45" name="TextBox 44">
            <a:extLst>
              <a:ext uri="{FF2B5EF4-FFF2-40B4-BE49-F238E27FC236}">
                <a16:creationId xmlns:a16="http://schemas.microsoft.com/office/drawing/2014/main" id="{8306677D-EAA0-D547-9E00-35921F939EE5}"/>
              </a:ext>
            </a:extLst>
          </p:cNvPr>
          <p:cNvSpPr txBox="1"/>
          <p:nvPr/>
        </p:nvSpPr>
        <p:spPr>
          <a:xfrm>
            <a:off x="575238" y="3738422"/>
            <a:ext cx="9274155" cy="369332"/>
          </a:xfrm>
          <a:prstGeom prst="rect">
            <a:avLst/>
          </a:prstGeom>
          <a:noFill/>
        </p:spPr>
        <p:txBody>
          <a:bodyPr wrap="squar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Which of the following is a mathematical model for the runtime of the code given?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F109C4-5684-7B4C-BB44-BAA40111BDEC}"/>
                  </a:ext>
                </a:extLst>
              </p:cNvPr>
              <p:cNvSpPr txBox="1"/>
              <p:nvPr/>
            </p:nvSpPr>
            <p:spPr>
              <a:xfrm>
                <a:off x="1131919" y="4127500"/>
                <a:ext cx="3180805" cy="24818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a:rPr lang="en-US" b="0" i="1" smtClean="0">
                          <a:latin typeface="Cambria Math" panose="02040503050406030204" pitchFamily="18" charset="0"/>
                        </a:rPr>
                        <m:t>𝑛</m:t>
                      </m:r>
                    </m:oMath>
                  </m:oMathPara>
                </a14:m>
                <a:endParaRPr lang="en-US" b="0" dirty="0"/>
              </a:p>
              <a:p>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m:oMathPara>
                </a14:m>
                <a:endParaRPr lang="en-US" b="0"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m:oMathPara>
                </a14:m>
                <a:endParaRPr lang="en-US" b="0"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sub>
                        <m:sup>
                          <m:r>
                            <a:rPr lang="en-US" b="0" i="1" smtClean="0">
                              <a:latin typeface="Cambria Math" panose="02040503050406030204" pitchFamily="18" charset="0"/>
                            </a:rPr>
                            <m:t>𝑛</m:t>
                          </m:r>
                          <m:r>
                            <a:rPr lang="en-US" b="0" i="1" smtClean="0">
                              <a:latin typeface="Cambria Math" panose="02040503050406030204" pitchFamily="18" charset="0"/>
                            </a:rPr>
                            <m:t>−1</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=0</m:t>
                              </m:r>
                            </m:sub>
                            <m:sup>
                              <m:r>
                                <a:rPr lang="en-US" b="0" i="1" smtClean="0">
                                  <a:latin typeface="Cambria Math" panose="02040503050406030204" pitchFamily="18" charset="0"/>
                                </a:rPr>
                                <m:t>𝑖</m:t>
                              </m:r>
                              <m:r>
                                <a:rPr lang="en-US" b="0" i="1" smtClean="0">
                                  <a:latin typeface="Cambria Math" panose="02040503050406030204" pitchFamily="18" charset="0"/>
                                </a:rPr>
                                <m:t>−1</m:t>
                              </m:r>
                            </m:sup>
                            <m:e>
                              <m:r>
                                <a:rPr lang="en-US" b="0" i="1" smtClean="0">
                                  <a:latin typeface="Cambria Math" panose="02040503050406030204" pitchFamily="18" charset="0"/>
                                </a:rPr>
                                <m:t>1</m:t>
                              </m:r>
                            </m:e>
                          </m:nary>
                        </m:e>
                      </m:nary>
                    </m:oMath>
                  </m:oMathPara>
                </a14:m>
                <a:endParaRPr lang="en-US" b="0" dirty="0"/>
              </a:p>
            </p:txBody>
          </p:sp>
        </mc:Choice>
        <mc:Fallback xmlns="">
          <p:sp>
            <p:nvSpPr>
              <p:cNvPr id="3" name="TextBox 2">
                <a:extLst>
                  <a:ext uri="{FF2B5EF4-FFF2-40B4-BE49-F238E27FC236}">
                    <a16:creationId xmlns:a16="http://schemas.microsoft.com/office/drawing/2014/main" id="{58F109C4-5684-7B4C-BB44-BAA40111BDEC}"/>
                  </a:ext>
                </a:extLst>
              </p:cNvPr>
              <p:cNvSpPr txBox="1">
                <a:spLocks noRot="1" noChangeAspect="1" noMove="1" noResize="1" noEditPoints="1" noAdjustHandles="1" noChangeArrowheads="1" noChangeShapeType="1" noTextEdit="1"/>
              </p:cNvSpPr>
              <p:nvPr/>
            </p:nvSpPr>
            <p:spPr>
              <a:xfrm>
                <a:off x="1131919" y="4127500"/>
                <a:ext cx="3180805" cy="2481833"/>
              </a:xfrm>
              <a:prstGeom prst="rect">
                <a:avLst/>
              </a:prstGeom>
              <a:blipFill>
                <a:blip r:embed="rId4"/>
                <a:stretch>
                  <a:fillRect b="-53061"/>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5B02CDCA-63C7-404C-AB01-98DC7DFD8A89}"/>
              </a:ext>
            </a:extLst>
          </p:cNvPr>
          <p:cNvSpPr txBox="1"/>
          <p:nvPr/>
        </p:nvSpPr>
        <p:spPr>
          <a:xfrm>
            <a:off x="6718521" y="2559882"/>
            <a:ext cx="36580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+1</a:t>
            </a:r>
          </a:p>
        </p:txBody>
      </p:sp>
      <p:sp>
        <p:nvSpPr>
          <p:cNvPr id="47" name="Right Brace 46">
            <a:extLst>
              <a:ext uri="{FF2B5EF4-FFF2-40B4-BE49-F238E27FC236}">
                <a16:creationId xmlns:a16="http://schemas.microsoft.com/office/drawing/2014/main" id="{F4D8B38B-BEA0-FD46-B046-372C8A2C43A6}"/>
              </a:ext>
            </a:extLst>
          </p:cNvPr>
          <p:cNvSpPr/>
          <p:nvPr/>
        </p:nvSpPr>
        <p:spPr>
          <a:xfrm>
            <a:off x="6934316" y="2252020"/>
            <a:ext cx="442112" cy="86196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BE9E06ED-1214-2747-9BFE-95B6683A9CC2}"/>
              </a:ext>
            </a:extLst>
          </p:cNvPr>
          <p:cNvSpPr/>
          <p:nvPr/>
        </p:nvSpPr>
        <p:spPr>
          <a:xfrm>
            <a:off x="7475960" y="1877530"/>
            <a:ext cx="442112" cy="1686667"/>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5B46D22E-A87D-414B-9F1E-3E927253E407}"/>
              </a:ext>
            </a:extLst>
          </p:cNvPr>
          <p:cNvSpPr txBox="1"/>
          <p:nvPr/>
        </p:nvSpPr>
        <p:spPr>
          <a:xfrm>
            <a:off x="7815906" y="3058662"/>
            <a:ext cx="838691"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f(n) = n</a:t>
            </a:r>
            <a:r>
              <a:rPr lang="en-US" sz="1400" b="1" baseline="30000" dirty="0">
                <a:solidFill>
                  <a:srgbClr val="B6A479"/>
                </a:solidFill>
                <a:latin typeface="Segoe UI Light" panose="020B0502040204020203" pitchFamily="34" charset="0"/>
                <a:cs typeface="Segoe UI Light" panose="020B0502040204020203" pitchFamily="34" charset="0"/>
              </a:rPr>
              <a:t>2</a:t>
            </a:r>
          </a:p>
        </p:txBody>
      </p:sp>
      <p:sp>
        <p:nvSpPr>
          <p:cNvPr id="50" name="&quot;No&quot; Symbol 49">
            <a:extLst>
              <a:ext uri="{FF2B5EF4-FFF2-40B4-BE49-F238E27FC236}">
                <a16:creationId xmlns:a16="http://schemas.microsoft.com/office/drawing/2014/main" id="{A8EA25F9-3B0E-9A4D-9377-A3039CC04BFC}"/>
              </a:ext>
            </a:extLst>
          </p:cNvPr>
          <p:cNvSpPr/>
          <p:nvPr/>
        </p:nvSpPr>
        <p:spPr>
          <a:xfrm>
            <a:off x="6609040" y="1764860"/>
            <a:ext cx="1801639" cy="1801639"/>
          </a:xfrm>
          <a:prstGeom prst="noSmoking">
            <a:avLst>
              <a:gd name="adj" fmla="val 51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id="{D8030684-5BAB-BB4C-9694-F69AE34D687B}"/>
              </a:ext>
            </a:extLst>
          </p:cNvPr>
          <p:cNvSpPr txBox="1"/>
          <p:nvPr/>
        </p:nvSpPr>
        <p:spPr>
          <a:xfrm>
            <a:off x="5948417" y="1336275"/>
            <a:ext cx="2917337" cy="369332"/>
          </a:xfrm>
          <a:prstGeom prst="rect">
            <a:avLst/>
          </a:prstGeom>
          <a:noFill/>
        </p:spPr>
        <p:txBody>
          <a:bodyPr wrap="none" rtlCol="0">
            <a:spAutoFit/>
          </a:bodyPr>
          <a:lstStyle/>
          <a:p>
            <a:r>
              <a:rPr lang="en-US" dirty="0">
                <a:solidFill>
                  <a:srgbClr val="FF0000"/>
                </a:solidFill>
                <a:latin typeface="Segoe UI" panose="020B0502040204020203" pitchFamily="34" charset="0"/>
                <a:cs typeface="Segoe UI" panose="020B0502040204020203" pitchFamily="34" charset="0"/>
              </a:rPr>
              <a:t>Keep an eye on loop bounds!</a:t>
            </a:r>
          </a:p>
        </p:txBody>
      </p:sp>
      <p:sp>
        <p:nvSpPr>
          <p:cNvPr id="52" name="TextBox 51">
            <a:extLst>
              <a:ext uri="{FF2B5EF4-FFF2-40B4-BE49-F238E27FC236}">
                <a16:creationId xmlns:a16="http://schemas.microsoft.com/office/drawing/2014/main" id="{7EF356FC-0B8F-E049-B2AA-0511ACB6D312}"/>
              </a:ext>
            </a:extLst>
          </p:cNvPr>
          <p:cNvSpPr txBox="1"/>
          <p:nvPr/>
        </p:nvSpPr>
        <p:spPr>
          <a:xfrm>
            <a:off x="7982047" y="2569959"/>
            <a:ext cx="28084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n</a:t>
            </a:r>
            <a:endParaRPr lang="en-US" sz="1400" b="1" baseline="30000" dirty="0">
              <a:solidFill>
                <a:srgbClr val="B6A479"/>
              </a:solidFill>
              <a:latin typeface="Segoe UI Light" panose="020B0502040204020203" pitchFamily="34" charset="0"/>
              <a:cs typeface="Segoe UI Light" panose="020B0502040204020203" pitchFamily="34" charset="0"/>
            </a:endParaRPr>
          </a:p>
        </p:txBody>
      </p:sp>
      <p:sp>
        <p:nvSpPr>
          <p:cNvPr id="53" name="TextBox 52">
            <a:extLst>
              <a:ext uri="{FF2B5EF4-FFF2-40B4-BE49-F238E27FC236}">
                <a16:creationId xmlns:a16="http://schemas.microsoft.com/office/drawing/2014/main" id="{2E8D61E4-5BC3-5248-8F95-C4DC8FB08C5E}"/>
              </a:ext>
            </a:extLst>
          </p:cNvPr>
          <p:cNvSpPr txBox="1"/>
          <p:nvPr/>
        </p:nvSpPr>
        <p:spPr>
          <a:xfrm>
            <a:off x="7407086" y="2518603"/>
            <a:ext cx="28084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n</a:t>
            </a:r>
          </a:p>
        </p:txBody>
      </p:sp>
      <p:sp>
        <p:nvSpPr>
          <p:cNvPr id="9" name="TextBox 8">
            <a:extLst>
              <a:ext uri="{FF2B5EF4-FFF2-40B4-BE49-F238E27FC236}">
                <a16:creationId xmlns:a16="http://schemas.microsoft.com/office/drawing/2014/main" id="{F03E39C3-5363-0842-8CE7-22546C63AD9F}"/>
              </a:ext>
            </a:extLst>
          </p:cNvPr>
          <p:cNvSpPr txBox="1"/>
          <p:nvPr/>
        </p:nvSpPr>
        <p:spPr>
          <a:xfrm>
            <a:off x="1438496" y="4107754"/>
            <a:ext cx="1156423" cy="2308324"/>
          </a:xfrm>
          <a:prstGeom prst="rect">
            <a:avLst/>
          </a:prstGeom>
          <a:noFill/>
        </p:spPr>
        <p:txBody>
          <a:bodyPr wrap="square" rtlCol="0">
            <a:spAutoFit/>
          </a:bodyPr>
          <a:lstStyle/>
          <a:p>
            <a:r>
              <a:rPr lang="en-US" b="1" dirty="0">
                <a:solidFill>
                  <a:srgbClr val="B6A479"/>
                </a:solidFill>
                <a:latin typeface="Calibri" panose="020F0502020204030204" pitchFamily="34" charset="0"/>
                <a:cs typeface="Calibri" panose="020F0502020204030204" pitchFamily="34" charset="0"/>
              </a:rPr>
              <a:t>a.)</a:t>
            </a:r>
          </a:p>
          <a:p>
            <a:endParaRPr lang="en-US" b="1" dirty="0">
              <a:solidFill>
                <a:srgbClr val="B6A479"/>
              </a:solidFill>
              <a:latin typeface="Calibri" panose="020F0502020204030204" pitchFamily="34" charset="0"/>
              <a:cs typeface="Calibri" panose="020F0502020204030204" pitchFamily="34" charset="0"/>
            </a:endParaRPr>
          </a:p>
          <a:p>
            <a:r>
              <a:rPr lang="en-US" b="1" dirty="0">
                <a:solidFill>
                  <a:srgbClr val="B6A479"/>
                </a:solidFill>
                <a:latin typeface="Calibri" panose="020F0502020204030204" pitchFamily="34" charset="0"/>
                <a:cs typeface="Calibri" panose="020F0502020204030204" pitchFamily="34" charset="0"/>
              </a:rPr>
              <a:t>b.)</a:t>
            </a:r>
          </a:p>
          <a:p>
            <a:endParaRPr lang="en-US" b="1" dirty="0">
              <a:solidFill>
                <a:srgbClr val="B6A479"/>
              </a:solidFill>
              <a:latin typeface="Calibri" panose="020F0502020204030204" pitchFamily="34" charset="0"/>
              <a:cs typeface="Calibri" panose="020F0502020204030204" pitchFamily="34" charset="0"/>
            </a:endParaRPr>
          </a:p>
          <a:p>
            <a:r>
              <a:rPr lang="en-US" b="1" dirty="0">
                <a:solidFill>
                  <a:srgbClr val="B6A479"/>
                </a:solidFill>
                <a:latin typeface="Calibri" panose="020F0502020204030204" pitchFamily="34" charset="0"/>
                <a:cs typeface="Calibri" panose="020F0502020204030204" pitchFamily="34" charset="0"/>
              </a:rPr>
              <a:t>c.)</a:t>
            </a:r>
          </a:p>
          <a:p>
            <a:endParaRPr lang="en-US" b="1" dirty="0">
              <a:solidFill>
                <a:srgbClr val="B6A479"/>
              </a:solidFill>
              <a:latin typeface="Calibri" panose="020F0502020204030204" pitchFamily="34" charset="0"/>
              <a:cs typeface="Calibri" panose="020F0502020204030204" pitchFamily="34" charset="0"/>
            </a:endParaRPr>
          </a:p>
          <a:p>
            <a:endParaRPr lang="en-US" b="1" dirty="0">
              <a:solidFill>
                <a:srgbClr val="B6A479"/>
              </a:solidFill>
              <a:latin typeface="Calibri" panose="020F0502020204030204" pitchFamily="34" charset="0"/>
              <a:cs typeface="Calibri" panose="020F0502020204030204" pitchFamily="34" charset="0"/>
            </a:endParaRPr>
          </a:p>
          <a:p>
            <a:r>
              <a:rPr lang="en-US" b="1" dirty="0">
                <a:solidFill>
                  <a:srgbClr val="B6A479"/>
                </a:solidFill>
                <a:latin typeface="Calibri" panose="020F0502020204030204" pitchFamily="34" charset="0"/>
                <a:cs typeface="Calibri" panose="020F0502020204030204" pitchFamily="34" charset="0"/>
              </a:rPr>
              <a:t>d.)</a:t>
            </a:r>
          </a:p>
        </p:txBody>
      </p:sp>
    </p:spTree>
    <p:extLst>
      <p:ext uri="{BB962C8B-B14F-4D97-AF65-F5344CB8AC3E}">
        <p14:creationId xmlns:p14="http://schemas.microsoft.com/office/powerpoint/2010/main" val="6756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900" decel="100000" fill="hold"/>
                                        <p:tgtEl>
                                          <p:spTgt spid="5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p:bldP spid="50" grpId="0" animBg="1"/>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926D-201F-4966-9C26-86FF80EAA422}"/>
              </a:ext>
            </a:extLst>
          </p:cNvPr>
          <p:cNvSpPr>
            <a:spLocks noGrp="1"/>
          </p:cNvSpPr>
          <p:nvPr>
            <p:ph type="title"/>
          </p:nvPr>
        </p:nvSpPr>
        <p:spPr/>
        <p:txBody>
          <a:bodyPr/>
          <a:lstStyle/>
          <a:p>
            <a:r>
              <a:rPr lang="en-US" dirty="0">
                <a:solidFill>
                  <a:srgbClr val="4C3282"/>
                </a:solidFill>
              </a:rPr>
              <a:t>Can we do this for any integer?</a:t>
            </a:r>
          </a:p>
        </p:txBody>
      </p:sp>
      <p:sp>
        <p:nvSpPr>
          <p:cNvPr id="3" name="Content Placeholder 2">
            <a:extLst>
              <a:ext uri="{FF2B5EF4-FFF2-40B4-BE49-F238E27FC236}">
                <a16:creationId xmlns:a16="http://schemas.microsoft.com/office/drawing/2014/main" id="{7E4BFD8D-4670-4ABA-8E7D-34F679C928C0}"/>
              </a:ext>
            </a:extLst>
          </p:cNvPr>
          <p:cNvSpPr>
            <a:spLocks noGrp="1"/>
          </p:cNvSpPr>
          <p:nvPr>
            <p:ph idx="1"/>
          </p:nvPr>
        </p:nvSpPr>
        <p:spPr>
          <a:xfrm>
            <a:off x="575241" y="1463857"/>
            <a:ext cx="6074942" cy="4845504"/>
          </a:xfrm>
        </p:spPr>
        <p:txBody>
          <a:bodyPr>
            <a:normAutofit lnSpcReduction="10000"/>
          </a:bodyPr>
          <a:lstStyle/>
          <a:p>
            <a:r>
              <a:rPr lang="en-US" b="1" dirty="0">
                <a:solidFill>
                  <a:srgbClr val="B6A479"/>
                </a:solidFill>
              </a:rPr>
              <a:t>Idea 1:</a:t>
            </a:r>
          </a:p>
          <a:p>
            <a:r>
              <a:rPr lang="en-US" dirty="0"/>
              <a:t>Create a GIANT array with every possible integer as an index</a:t>
            </a:r>
          </a:p>
          <a:p>
            <a:r>
              <a:rPr lang="en-US" dirty="0"/>
              <a:t>Problems:</a:t>
            </a:r>
          </a:p>
          <a:p>
            <a:pPr lvl="1"/>
            <a:r>
              <a:rPr lang="en-US" dirty="0"/>
              <a:t>Can we allocate an array big enough?</a:t>
            </a:r>
          </a:p>
          <a:p>
            <a:pPr lvl="1"/>
            <a:r>
              <a:rPr lang="en-US" dirty="0"/>
              <a:t>Super wasteful</a:t>
            </a:r>
          </a:p>
          <a:p>
            <a:pPr lvl="1"/>
            <a:endParaRPr lang="en-US" dirty="0"/>
          </a:p>
          <a:p>
            <a:r>
              <a:rPr lang="en-US" b="1" dirty="0">
                <a:solidFill>
                  <a:srgbClr val="B6A479"/>
                </a:solidFill>
              </a:rPr>
              <a:t>Idea 2:</a:t>
            </a:r>
          </a:p>
          <a:p>
            <a:r>
              <a:rPr lang="en-US" dirty="0"/>
              <a:t>Create a smaller array, but create a way to translate given integer keys into available indices. Way less wasteful space-wise.</a:t>
            </a:r>
          </a:p>
          <a:p>
            <a:r>
              <a:rPr lang="en-US" dirty="0"/>
              <a:t>Problem:</a:t>
            </a:r>
          </a:p>
          <a:p>
            <a:pPr lvl="1"/>
            <a:r>
              <a:rPr lang="en-US" dirty="0"/>
              <a:t>How can we pick a good translation?</a:t>
            </a:r>
          </a:p>
        </p:txBody>
      </p:sp>
      <p:sp>
        <p:nvSpPr>
          <p:cNvPr id="4" name="Footer Placeholder 3">
            <a:extLst>
              <a:ext uri="{FF2B5EF4-FFF2-40B4-BE49-F238E27FC236}">
                <a16:creationId xmlns:a16="http://schemas.microsoft.com/office/drawing/2014/main" id="{5C0F33C3-50C3-4745-852C-0FE676B7BCFB}"/>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657FE397-ECEF-44F8-A9FD-EC0B6D22B488}"/>
              </a:ext>
            </a:extLst>
          </p:cNvPr>
          <p:cNvSpPr>
            <a:spLocks noGrp="1"/>
          </p:cNvSpPr>
          <p:nvPr>
            <p:ph type="sldNum" sz="quarter" idx="12"/>
          </p:nvPr>
        </p:nvSpPr>
        <p:spPr/>
        <p:txBody>
          <a:bodyPr/>
          <a:lstStyle/>
          <a:p>
            <a:fld id="{659665DE-58FC-41F4-AC58-2C90A5E00527}" type="slidenum">
              <a:rPr lang="en-US" smtClean="0"/>
              <a:t>20</a:t>
            </a:fld>
            <a:endParaRPr lang="en-US"/>
          </a:p>
        </p:txBody>
      </p:sp>
      <p:pic>
        <p:nvPicPr>
          <p:cNvPr id="6" name="Picture 5">
            <a:extLst>
              <a:ext uri="{FF2B5EF4-FFF2-40B4-BE49-F238E27FC236}">
                <a16:creationId xmlns:a16="http://schemas.microsoft.com/office/drawing/2014/main" id="{ED2D6F7E-B25A-D24B-A77B-7F7CD0B6CB19}"/>
              </a:ext>
            </a:extLst>
          </p:cNvPr>
          <p:cNvPicPr>
            <a:picLocks noChangeAspect="1"/>
          </p:cNvPicPr>
          <p:nvPr/>
        </p:nvPicPr>
        <p:blipFill>
          <a:blip r:embed="rId3"/>
          <a:stretch>
            <a:fillRect/>
          </a:stretch>
        </p:blipFill>
        <p:spPr>
          <a:xfrm>
            <a:off x="6789010" y="1398986"/>
            <a:ext cx="3734903" cy="2380621"/>
          </a:xfrm>
          <a:prstGeom prst="rect">
            <a:avLst/>
          </a:prstGeom>
        </p:spPr>
      </p:pic>
      <p:pic>
        <p:nvPicPr>
          <p:cNvPr id="7" name="Picture 6">
            <a:extLst>
              <a:ext uri="{FF2B5EF4-FFF2-40B4-BE49-F238E27FC236}">
                <a16:creationId xmlns:a16="http://schemas.microsoft.com/office/drawing/2014/main" id="{91A6BC16-687A-754E-AAEE-D584EE64BF5A}"/>
              </a:ext>
            </a:extLst>
          </p:cNvPr>
          <p:cNvPicPr>
            <a:picLocks noChangeAspect="1"/>
          </p:cNvPicPr>
          <p:nvPr/>
        </p:nvPicPr>
        <p:blipFill>
          <a:blip r:embed="rId4"/>
          <a:stretch>
            <a:fillRect/>
          </a:stretch>
        </p:blipFill>
        <p:spPr>
          <a:xfrm>
            <a:off x="6789010" y="4277566"/>
            <a:ext cx="3637735" cy="2380621"/>
          </a:xfrm>
          <a:prstGeom prst="rect">
            <a:avLst/>
          </a:prstGeom>
        </p:spPr>
      </p:pic>
    </p:spTree>
    <p:extLst>
      <p:ext uri="{BB962C8B-B14F-4D97-AF65-F5344CB8AC3E}">
        <p14:creationId xmlns:p14="http://schemas.microsoft.com/office/powerpoint/2010/main" val="260099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F732-08FB-1C4C-A58B-E90410365DF8}"/>
              </a:ext>
            </a:extLst>
          </p:cNvPr>
          <p:cNvSpPr>
            <a:spLocks noGrp="1"/>
          </p:cNvSpPr>
          <p:nvPr>
            <p:ph type="title"/>
          </p:nvPr>
        </p:nvSpPr>
        <p:spPr/>
        <p:txBody>
          <a:bodyPr>
            <a:noAutofit/>
          </a:bodyPr>
          <a:lstStyle/>
          <a:p>
            <a:r>
              <a:rPr lang="en-US" sz="3600" dirty="0"/>
              <a:t>Hash functions: translating a piece of data to an </a:t>
            </a:r>
            <a:r>
              <a:rPr lang="en-US" sz="3600" dirty="0" err="1"/>
              <a:t>int</a:t>
            </a:r>
            <a:endParaRPr lang="en-US" sz="3600" dirty="0"/>
          </a:p>
        </p:txBody>
      </p:sp>
      <p:sp>
        <p:nvSpPr>
          <p:cNvPr id="3" name="Content Placeholder 2">
            <a:extLst>
              <a:ext uri="{FF2B5EF4-FFF2-40B4-BE49-F238E27FC236}">
                <a16:creationId xmlns:a16="http://schemas.microsoft.com/office/drawing/2014/main" id="{C9FCA744-CA5D-FD41-B07D-337B643889DA}"/>
              </a:ext>
            </a:extLst>
          </p:cNvPr>
          <p:cNvSpPr>
            <a:spLocks noGrp="1"/>
          </p:cNvSpPr>
          <p:nvPr>
            <p:ph idx="1"/>
          </p:nvPr>
        </p:nvSpPr>
        <p:spPr>
          <a:xfrm>
            <a:off x="575240" y="2619511"/>
            <a:ext cx="11187258" cy="3689849"/>
          </a:xfrm>
        </p:spPr>
        <p:txBody>
          <a:bodyPr>
            <a:normAutofit lnSpcReduction="10000"/>
          </a:bodyPr>
          <a:lstStyle/>
          <a:p>
            <a:endParaRPr lang="en-US" dirty="0"/>
          </a:p>
          <a:p>
            <a:r>
              <a:rPr lang="en-US" dirty="0"/>
              <a:t>In our case: we want to translate </a:t>
            </a:r>
            <a:r>
              <a:rPr lang="en-US" dirty="0" err="1"/>
              <a:t>int</a:t>
            </a:r>
            <a:r>
              <a:rPr lang="en-US" dirty="0"/>
              <a:t> keys to a valid index in our array.  If our array is length 10 but our input key is 500, we need to make sure we have a way of mapping that to a number between 0 and 9 (the valid indices for a length 10 array). This mapping that we decide on is a </a:t>
            </a:r>
            <a:r>
              <a:rPr lang="en-US" b="1" dirty="0"/>
              <a:t>hash function</a:t>
            </a:r>
            <a:r>
              <a:rPr lang="en-US" dirty="0"/>
              <a:t>.</a:t>
            </a:r>
          </a:p>
          <a:p>
            <a:endParaRPr lang="en-US" dirty="0"/>
          </a:p>
          <a:p>
            <a:r>
              <a:rPr lang="en-US" dirty="0"/>
              <a:t>One simple thing we can do (and that you will do when you implement this in your project):</a:t>
            </a:r>
          </a:p>
          <a:p>
            <a:r>
              <a:rPr lang="en-US" dirty="0"/>
              <a:t>    Hash function:     take your key and % it by the length of the array.</a:t>
            </a:r>
          </a:p>
          <a:p>
            <a:r>
              <a:rPr lang="en-US" dirty="0"/>
              <a:t>    ex: key is 500, and array is length 10 – if you take 500 % 10, you will get the number 0, so we’d just plop 500 and it’s value at index 0.</a:t>
            </a:r>
          </a:p>
        </p:txBody>
      </p:sp>
      <p:sp>
        <p:nvSpPr>
          <p:cNvPr id="6" name="Rectangle 5">
            <a:extLst>
              <a:ext uri="{FF2B5EF4-FFF2-40B4-BE49-F238E27FC236}">
                <a16:creationId xmlns:a16="http://schemas.microsoft.com/office/drawing/2014/main" id="{9CB6FC7C-9992-214B-BBB8-C8477CD6752A}"/>
              </a:ext>
            </a:extLst>
          </p:cNvPr>
          <p:cNvSpPr/>
          <p:nvPr/>
        </p:nvSpPr>
        <p:spPr>
          <a:xfrm>
            <a:off x="735158" y="1248728"/>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Hash function definition</a:t>
            </a:r>
          </a:p>
        </p:txBody>
      </p:sp>
      <p:sp>
        <p:nvSpPr>
          <p:cNvPr id="7" name="Rectangle 6">
            <a:extLst>
              <a:ext uri="{FF2B5EF4-FFF2-40B4-BE49-F238E27FC236}">
                <a16:creationId xmlns:a16="http://schemas.microsoft.com/office/drawing/2014/main" id="{853D0375-C217-6D46-81D7-1DE87BA12457}"/>
              </a:ext>
            </a:extLst>
          </p:cNvPr>
          <p:cNvSpPr/>
          <p:nvPr/>
        </p:nvSpPr>
        <p:spPr>
          <a:xfrm>
            <a:off x="735158" y="1678986"/>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A </a:t>
            </a:r>
            <a:r>
              <a:rPr lang="en-US" b="1" dirty="0">
                <a:solidFill>
                  <a:schemeClr val="tx1"/>
                </a:solidFill>
                <a:latin typeface="Segoe UI Emoji" panose="020B0502040204020203" pitchFamily="34" charset="0"/>
                <a:ea typeface="Segoe UI Emoji" panose="020B0502040204020203" pitchFamily="34" charset="0"/>
              </a:rPr>
              <a:t>hash function</a:t>
            </a:r>
            <a:r>
              <a:rPr lang="en-US" dirty="0">
                <a:solidFill>
                  <a:schemeClr val="tx1"/>
                </a:solidFill>
                <a:latin typeface="Segoe UI Emoji" panose="020B0502040204020203" pitchFamily="34" charset="0"/>
                <a:ea typeface="Segoe UI Emoji" panose="020B0502040204020203" pitchFamily="34" charset="0"/>
              </a:rPr>
              <a:t> is any </a:t>
            </a:r>
            <a:r>
              <a:rPr lang="en-US" dirty="0">
                <a:solidFill>
                  <a:schemeClr val="tx1"/>
                </a:solidFill>
                <a:latin typeface="Segoe UI Emoji" panose="020B0502040204020203" pitchFamily="34" charset="0"/>
                <a:ea typeface="Segoe UI Emoji" panose="020B0502040204020203" pitchFamily="34" charset="0"/>
                <a:hlinkClick r:id="rId2" tooltip="Function (mathematics)">
                  <a:extLst>
                    <a:ext uri="{A12FA001-AC4F-418D-AE19-62706E023703}">
                      <ahyp:hlinkClr xmlns:ahyp="http://schemas.microsoft.com/office/drawing/2018/hyperlinkcolor" val="tx"/>
                    </a:ext>
                  </a:extLst>
                </a:hlinkClick>
              </a:rPr>
              <a:t>function</a:t>
            </a:r>
            <a:r>
              <a:rPr lang="en-US" dirty="0">
                <a:solidFill>
                  <a:schemeClr val="tx1"/>
                </a:solidFill>
                <a:latin typeface="Segoe UI Emoji" panose="020B0502040204020203" pitchFamily="34" charset="0"/>
                <a:ea typeface="Segoe UI Emoji" panose="020B0502040204020203" pitchFamily="34" charset="0"/>
              </a:rPr>
              <a:t> that can be used to map </a:t>
            </a:r>
            <a:r>
              <a:rPr lang="en-US" dirty="0">
                <a:solidFill>
                  <a:schemeClr val="tx1"/>
                </a:solidFill>
                <a:latin typeface="Segoe UI Emoji" panose="020B0502040204020203" pitchFamily="34" charset="0"/>
                <a:ea typeface="Segoe UI Emoji" panose="020B0502040204020203" pitchFamily="34" charset="0"/>
                <a:hlinkClick r:id="rId3" tooltip="Data (computing)">
                  <a:extLst>
                    <a:ext uri="{A12FA001-AC4F-418D-AE19-62706E023703}">
                      <ahyp:hlinkClr xmlns:ahyp="http://schemas.microsoft.com/office/drawing/2018/hyperlinkcolor" val="tx"/>
                    </a:ext>
                  </a:extLst>
                </a:hlinkClick>
              </a:rPr>
              <a:t>data</a:t>
            </a:r>
            <a:r>
              <a:rPr lang="en-US" dirty="0">
                <a:solidFill>
                  <a:schemeClr val="tx1"/>
                </a:solidFill>
                <a:latin typeface="Segoe UI Emoji" panose="020B0502040204020203" pitchFamily="34" charset="0"/>
                <a:ea typeface="Segoe UI Emoji" panose="020B0502040204020203" pitchFamily="34" charset="0"/>
              </a:rPr>
              <a:t> of arbitrary size to fixed-size values.</a:t>
            </a:r>
          </a:p>
        </p:txBody>
      </p:sp>
      <p:sp>
        <p:nvSpPr>
          <p:cNvPr id="8" name="Footer Placeholder 4">
            <a:extLst>
              <a:ext uri="{FF2B5EF4-FFF2-40B4-BE49-F238E27FC236}">
                <a16:creationId xmlns:a16="http://schemas.microsoft.com/office/drawing/2014/main" id="{534C5B7A-D807-0848-9670-9478474EAB74}"/>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239988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BD5B-47E3-4DAA-B620-8093D01C6CD4}"/>
              </a:ext>
            </a:extLst>
          </p:cNvPr>
          <p:cNvSpPr>
            <a:spLocks noGrp="1"/>
          </p:cNvSpPr>
          <p:nvPr>
            <p:ph type="title"/>
          </p:nvPr>
        </p:nvSpPr>
        <p:spPr/>
        <p:txBody>
          <a:bodyPr/>
          <a:lstStyle/>
          <a:p>
            <a:r>
              <a:rPr lang="en-US" dirty="0">
                <a:solidFill>
                  <a:srgbClr val="4C3282"/>
                </a:solidFill>
              </a:rPr>
              <a:t>“review”: Integer remainder with % “mod”</a:t>
            </a:r>
          </a:p>
        </p:txBody>
      </p:sp>
      <p:sp>
        <p:nvSpPr>
          <p:cNvPr id="3" name="Content Placeholder 2">
            <a:extLst>
              <a:ext uri="{FF2B5EF4-FFF2-40B4-BE49-F238E27FC236}">
                <a16:creationId xmlns:a16="http://schemas.microsoft.com/office/drawing/2014/main" id="{6103096B-2FEC-48D7-BDEF-345D1D0CC7AA}"/>
              </a:ext>
            </a:extLst>
          </p:cNvPr>
          <p:cNvSpPr>
            <a:spLocks noGrp="1"/>
          </p:cNvSpPr>
          <p:nvPr>
            <p:ph idx="1"/>
          </p:nvPr>
        </p:nvSpPr>
        <p:spPr/>
        <p:txBody>
          <a:bodyPr>
            <a:normAutofit/>
          </a:bodyPr>
          <a:lstStyle/>
          <a:p>
            <a:pPr>
              <a:tabLst>
                <a:tab pos="2290763" algn="l"/>
                <a:tab pos="4799013" algn="l"/>
              </a:tabLst>
            </a:pPr>
            <a:r>
              <a:rPr lang="en-US" altLang="en-US" sz="2000" dirty="0"/>
              <a:t>The </a:t>
            </a:r>
            <a:r>
              <a:rPr lang="en-US" altLang="en-US" sz="2000" dirty="0">
                <a:latin typeface="Courier New" panose="02070309020205020404" pitchFamily="49" charset="0"/>
              </a:rPr>
              <a:t>%</a:t>
            </a:r>
            <a:r>
              <a:rPr lang="en-US" altLang="en-US" sz="2000" dirty="0"/>
              <a:t> operator computes the remainder from integer division.</a:t>
            </a:r>
          </a:p>
          <a:p>
            <a:pPr marL="128016" lvl="1" indent="0">
              <a:buNone/>
              <a:tabLst>
                <a:tab pos="2290763" algn="l"/>
                <a:tab pos="4799013" algn="l"/>
              </a:tabLst>
            </a:pPr>
            <a:r>
              <a:rPr lang="en-US" altLang="en-US" dirty="0">
                <a:latin typeface="Courier New" panose="02070309020205020404" pitchFamily="49" charset="0"/>
              </a:rPr>
              <a:t>14 % 4 </a:t>
            </a:r>
            <a:r>
              <a:rPr lang="en-US" altLang="en-US" dirty="0"/>
              <a:t>is  </a:t>
            </a:r>
            <a:r>
              <a:rPr lang="en-US" altLang="en-US" dirty="0">
                <a:latin typeface="Courier New" panose="02070309020205020404" pitchFamily="49" charset="0"/>
              </a:rPr>
              <a:t>2</a:t>
            </a:r>
            <a:br>
              <a:rPr lang="en-US" altLang="en-US" sz="700" dirty="0">
                <a:latin typeface="Courier New" panose="02070309020205020404" pitchFamily="49" charset="0"/>
              </a:rPr>
            </a:br>
            <a:r>
              <a:rPr lang="en-US" altLang="en-US" sz="700" dirty="0">
                <a:latin typeface="Courier New" panose="02070309020205020404" pitchFamily="49" charset="0"/>
              </a:rPr>
              <a:t> </a:t>
            </a:r>
            <a:br>
              <a:rPr lang="en-US" altLang="en-US" sz="700" dirty="0">
                <a:latin typeface="Courier New" panose="02070309020205020404" pitchFamily="49" charset="0"/>
              </a:rPr>
            </a:br>
            <a:r>
              <a:rPr lang="en-US" altLang="en-US" dirty="0">
                <a:latin typeface="Courier New" panose="02070309020205020404" pitchFamily="49" charset="0"/>
              </a:rPr>
              <a:t>     </a:t>
            </a:r>
            <a:r>
              <a:rPr lang="en-US" altLang="en-US" u="sng" dirty="0">
                <a:latin typeface="Courier New" panose="02070309020205020404" pitchFamily="49" charset="0"/>
              </a:rPr>
              <a:t>   3</a:t>
            </a:r>
            <a:r>
              <a:rPr lang="en-US" altLang="en-US" dirty="0">
                <a:latin typeface="Courier New" panose="02070309020205020404" pitchFamily="49" charset="0"/>
              </a:rPr>
              <a:t>                </a:t>
            </a:r>
            <a:r>
              <a:rPr lang="en-US" altLang="en-US" u="sng" dirty="0">
                <a:latin typeface="Courier New" panose="02070309020205020404" pitchFamily="49" charset="0"/>
              </a:rPr>
              <a:t>   43</a:t>
            </a:r>
            <a:br>
              <a:rPr lang="en-US" altLang="en-US" u="sng" dirty="0">
                <a:latin typeface="Courier New" panose="02070309020205020404" pitchFamily="49" charset="0"/>
              </a:rPr>
            </a:br>
            <a:r>
              <a:rPr lang="en-US" altLang="en-US" dirty="0">
                <a:latin typeface="Courier New" panose="02070309020205020404" pitchFamily="49" charset="0"/>
              </a:rPr>
              <a:t>   4 ) 14              5 ) 218</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u="sng" dirty="0">
                <a:latin typeface="Courier New" panose="02070309020205020404" pitchFamily="49" charset="0"/>
              </a:rPr>
              <a:t>12</a:t>
            </a:r>
            <a:r>
              <a:rPr lang="en-US" altLang="en-US" dirty="0">
                <a:latin typeface="Courier New" panose="02070309020205020404" pitchFamily="49" charset="0"/>
              </a:rPr>
              <a:t>                  </a:t>
            </a:r>
            <a:r>
              <a:rPr lang="en-US" altLang="en-US" u="sng" dirty="0">
                <a:latin typeface="Courier New" panose="02070309020205020404" pitchFamily="49" charset="0"/>
              </a:rPr>
              <a:t>20</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b="1" dirty="0">
                <a:latin typeface="Courier New" panose="02070309020205020404" pitchFamily="49" charset="0"/>
              </a:rPr>
              <a:t>2</a:t>
            </a:r>
            <a:r>
              <a:rPr lang="en-US" altLang="en-US" dirty="0">
                <a:latin typeface="Courier New" panose="02070309020205020404" pitchFamily="49" charset="0"/>
              </a:rPr>
              <a:t>                   18</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u="sng" dirty="0">
                <a:latin typeface="Courier New" panose="02070309020205020404" pitchFamily="49" charset="0"/>
              </a:rPr>
              <a:t>15</a:t>
            </a:r>
            <a:br>
              <a:rPr lang="en-US" altLang="en-US" u="sng" dirty="0">
                <a:latin typeface="Courier New" panose="02070309020205020404" pitchFamily="49" charset="0"/>
              </a:rPr>
            </a:br>
            <a:r>
              <a:rPr lang="en-US" altLang="en-US" dirty="0">
                <a:latin typeface="Courier New" panose="02070309020205020404" pitchFamily="49" charset="0"/>
              </a:rPr>
              <a:t>                             </a:t>
            </a:r>
            <a:r>
              <a:rPr lang="en-US" altLang="en-US" b="1" dirty="0">
                <a:latin typeface="Courier New" panose="02070309020205020404" pitchFamily="49" charset="0"/>
              </a:rPr>
              <a:t>3</a:t>
            </a:r>
            <a:endParaRPr lang="en-US" altLang="en-US" sz="800" dirty="0"/>
          </a:p>
          <a:p>
            <a:pPr>
              <a:lnSpc>
                <a:spcPct val="110000"/>
              </a:lnSpc>
              <a:tabLst>
                <a:tab pos="2290763" algn="l"/>
                <a:tab pos="4799013" algn="l"/>
              </a:tabLst>
            </a:pPr>
            <a:r>
              <a:rPr lang="en-US" altLang="en-US" dirty="0"/>
              <a:t>Applications of </a:t>
            </a:r>
            <a:r>
              <a:rPr lang="en-US" altLang="en-US" dirty="0">
                <a:latin typeface="Courier New" panose="02070309020205020404" pitchFamily="49" charset="0"/>
              </a:rPr>
              <a:t>%</a:t>
            </a:r>
            <a:r>
              <a:rPr lang="en-US" altLang="en-US" dirty="0"/>
              <a:t> operator:</a:t>
            </a:r>
          </a:p>
          <a:p>
            <a:pPr lvl="1">
              <a:lnSpc>
                <a:spcPct val="110000"/>
              </a:lnSpc>
              <a:tabLst>
                <a:tab pos="2290763" algn="l"/>
                <a:tab pos="4799013" algn="l"/>
              </a:tabLst>
            </a:pPr>
            <a:r>
              <a:rPr lang="en-US" altLang="en-US" dirty="0"/>
              <a:t>Obtain last digit of a number:</a:t>
            </a:r>
            <a:r>
              <a:rPr lang="en-US" altLang="en-US" i="1" dirty="0"/>
              <a:t> </a:t>
            </a:r>
            <a:r>
              <a:rPr lang="en-US" altLang="en-US" dirty="0">
                <a:latin typeface="Courier New" panose="02070309020205020404" pitchFamily="49" charset="0"/>
              </a:rPr>
              <a:t>230857 % 10</a:t>
            </a:r>
            <a:r>
              <a:rPr lang="en-US" altLang="en-US" dirty="0"/>
              <a:t> is </a:t>
            </a:r>
            <a:r>
              <a:rPr lang="en-US" altLang="en-US" dirty="0">
                <a:latin typeface="Courier New" panose="02070309020205020404" pitchFamily="49" charset="0"/>
              </a:rPr>
              <a:t>7</a:t>
            </a:r>
          </a:p>
          <a:p>
            <a:pPr lvl="1">
              <a:lnSpc>
                <a:spcPct val="110000"/>
              </a:lnSpc>
              <a:tabLst>
                <a:tab pos="2290763" algn="l"/>
                <a:tab pos="4799013" algn="l"/>
              </a:tabLst>
            </a:pPr>
            <a:r>
              <a:rPr lang="en-US" altLang="en-US" dirty="0"/>
              <a:t>See whether a number is odd: </a:t>
            </a:r>
            <a:r>
              <a:rPr lang="en-US" altLang="en-US" dirty="0">
                <a:latin typeface="Courier New" panose="02070309020205020404" pitchFamily="49" charset="0"/>
              </a:rPr>
              <a:t>7 % 2</a:t>
            </a:r>
            <a:r>
              <a:rPr lang="en-US" altLang="en-US" dirty="0"/>
              <a:t> is </a:t>
            </a:r>
            <a:r>
              <a:rPr lang="en-US" altLang="en-US" dirty="0">
                <a:latin typeface="Courier New" panose="02070309020205020404" pitchFamily="49" charset="0"/>
              </a:rPr>
              <a:t>1</a:t>
            </a:r>
            <a:r>
              <a:rPr lang="en-US" altLang="en-US" dirty="0"/>
              <a:t>,  </a:t>
            </a:r>
            <a:r>
              <a:rPr lang="en-US" altLang="en-US" dirty="0">
                <a:latin typeface="Courier New" panose="02070309020205020404" pitchFamily="49" charset="0"/>
              </a:rPr>
              <a:t>42 % 2</a:t>
            </a:r>
            <a:r>
              <a:rPr lang="en-US" altLang="en-US" dirty="0"/>
              <a:t> is </a:t>
            </a:r>
            <a:r>
              <a:rPr lang="en-US" altLang="en-US" dirty="0">
                <a:latin typeface="Courier New" panose="02070309020205020404" pitchFamily="49" charset="0"/>
              </a:rPr>
              <a:t>0</a:t>
            </a:r>
          </a:p>
          <a:p>
            <a:pPr lvl="1">
              <a:lnSpc>
                <a:spcPct val="110000"/>
              </a:lnSpc>
              <a:tabLst>
                <a:tab pos="2290763" algn="l"/>
                <a:tab pos="4799013" algn="l"/>
              </a:tabLst>
            </a:pPr>
            <a:r>
              <a:rPr lang="en-US" altLang="en-US" dirty="0"/>
              <a:t>Limit integers to specific range: </a:t>
            </a:r>
            <a:r>
              <a:rPr lang="en-US" altLang="en-US" dirty="0">
                <a:latin typeface="Courier New" panose="02070309020205020404" pitchFamily="49" charset="0"/>
              </a:rPr>
              <a:t>8 % 12 </a:t>
            </a:r>
            <a:r>
              <a:rPr lang="en-US" altLang="en-US" dirty="0"/>
              <a:t>is </a:t>
            </a:r>
            <a:r>
              <a:rPr lang="en-US" altLang="en-US" dirty="0">
                <a:latin typeface="Courier New" panose="02070309020205020404" pitchFamily="49" charset="0"/>
              </a:rPr>
              <a:t>8</a:t>
            </a:r>
            <a:r>
              <a:rPr lang="en-US" altLang="en-US" dirty="0"/>
              <a:t>, </a:t>
            </a:r>
            <a:r>
              <a:rPr lang="en-US" altLang="en-US" dirty="0">
                <a:latin typeface="Courier New" panose="02070309020205020404" pitchFamily="49" charset="0"/>
              </a:rPr>
              <a:t>18 % 12 </a:t>
            </a:r>
            <a:r>
              <a:rPr lang="en-US" altLang="en-US" dirty="0"/>
              <a:t>is </a:t>
            </a:r>
            <a:r>
              <a:rPr lang="en-US" altLang="en-US" dirty="0">
                <a:latin typeface="Courier New" panose="02070309020205020404" pitchFamily="49" charset="0"/>
              </a:rPr>
              <a:t>6</a:t>
            </a:r>
          </a:p>
        </p:txBody>
      </p:sp>
      <p:sp>
        <p:nvSpPr>
          <p:cNvPr id="4" name="Footer Placeholder 3">
            <a:extLst>
              <a:ext uri="{FF2B5EF4-FFF2-40B4-BE49-F238E27FC236}">
                <a16:creationId xmlns:a16="http://schemas.microsoft.com/office/drawing/2014/main" id="{47D1B099-D192-47D9-8E1B-EF06203C176D}"/>
              </a:ext>
            </a:extLst>
          </p:cNvPr>
          <p:cNvSpPr>
            <a:spLocks noGrp="1"/>
          </p:cNvSpPr>
          <p:nvPr>
            <p:ph type="ftr" sz="quarter" idx="11"/>
          </p:nvPr>
        </p:nvSpPr>
        <p:spPr/>
        <p:txBody>
          <a:bodyPr/>
          <a:lstStyle/>
          <a:p>
            <a:r>
              <a:rPr lang="en-US" dirty="0"/>
              <a:t>CSE 142 SP 18 – Brett Wortzman</a:t>
            </a:r>
          </a:p>
        </p:txBody>
      </p:sp>
      <p:sp>
        <p:nvSpPr>
          <p:cNvPr id="5" name="Slide Number Placeholder 4">
            <a:extLst>
              <a:ext uri="{FF2B5EF4-FFF2-40B4-BE49-F238E27FC236}">
                <a16:creationId xmlns:a16="http://schemas.microsoft.com/office/drawing/2014/main" id="{04657F6C-03E6-47B7-BCFC-63A40D2C686B}"/>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7" name="Rectangle 6">
            <a:extLst>
              <a:ext uri="{FF2B5EF4-FFF2-40B4-BE49-F238E27FC236}">
                <a16:creationId xmlns:a16="http://schemas.microsoft.com/office/drawing/2014/main" id="{C662B4D9-35A4-4F03-9280-4485A96F74A4}"/>
              </a:ext>
            </a:extLst>
          </p:cNvPr>
          <p:cNvSpPr/>
          <p:nvPr/>
        </p:nvSpPr>
        <p:spPr>
          <a:xfrm>
            <a:off x="3662891" y="1753585"/>
            <a:ext cx="1696298" cy="369332"/>
          </a:xfrm>
          <a:prstGeom prst="rect">
            <a:avLst/>
          </a:prstGeom>
        </p:spPr>
        <p:txBody>
          <a:bodyPr wrap="none">
            <a:spAutoFit/>
          </a:bodyPr>
          <a:lstStyle/>
          <a:p>
            <a:r>
              <a:rPr lang="en-US" altLang="en-US" dirty="0">
                <a:latin typeface="Courier New" panose="02070309020205020404" pitchFamily="49" charset="0"/>
              </a:rPr>
              <a:t>218 % 5 </a:t>
            </a:r>
            <a:r>
              <a:rPr lang="en-US" altLang="en-US" dirty="0"/>
              <a:t>is  </a:t>
            </a:r>
            <a:r>
              <a:rPr lang="en-US" altLang="en-US" dirty="0">
                <a:latin typeface="Courier New" panose="02070309020205020404" pitchFamily="49" charset="0"/>
              </a:rPr>
              <a:t>3</a:t>
            </a:r>
            <a:endParaRPr lang="en-US" dirty="0"/>
          </a:p>
        </p:txBody>
      </p:sp>
      <p:sp>
        <p:nvSpPr>
          <p:cNvPr id="8" name="Rectangle 7">
            <a:extLst>
              <a:ext uri="{FF2B5EF4-FFF2-40B4-BE49-F238E27FC236}">
                <a16:creationId xmlns:a16="http://schemas.microsoft.com/office/drawing/2014/main" id="{78BCCDEE-609C-DD44-803D-6A3810E0C960}"/>
              </a:ext>
            </a:extLst>
          </p:cNvPr>
          <p:cNvSpPr/>
          <p:nvPr/>
        </p:nvSpPr>
        <p:spPr>
          <a:xfrm>
            <a:off x="429502" y="6213250"/>
            <a:ext cx="12103593" cy="307777"/>
          </a:xfrm>
          <a:prstGeom prst="rect">
            <a:avLst/>
          </a:prstGeom>
        </p:spPr>
        <p:txBody>
          <a:bodyPr wrap="square">
            <a:spAutoFit/>
          </a:bodyPr>
          <a:lstStyle/>
          <a:p>
            <a:r>
              <a:rPr lang="en-US" sz="1400" dirty="0"/>
              <a:t>For more review/practice, check out </a:t>
            </a:r>
            <a:r>
              <a:rPr lang="en-US" sz="1400" dirty="0">
                <a:hlinkClick r:id="rId3"/>
              </a:rPr>
              <a:t>https://</a:t>
            </a:r>
            <a:r>
              <a:rPr lang="en-US" sz="1400" dirty="0" err="1">
                <a:hlinkClick r:id="rId3"/>
              </a:rPr>
              <a:t>www.khanacademy.org</a:t>
            </a:r>
            <a:r>
              <a:rPr lang="en-US" sz="1400" dirty="0">
                <a:hlinkClick r:id="rId3"/>
              </a:rPr>
              <a:t>/computing/computer-science/cryptography/</a:t>
            </a:r>
            <a:r>
              <a:rPr lang="en-US" sz="1400" dirty="0" err="1">
                <a:hlinkClick r:id="rId3"/>
              </a:rPr>
              <a:t>modarithmetic</a:t>
            </a:r>
            <a:r>
              <a:rPr lang="en-US" sz="1400" dirty="0">
                <a:hlinkClick r:id="rId3"/>
              </a:rPr>
              <a:t>/a/what-is-modular-arithmetic</a:t>
            </a:r>
            <a:endParaRPr lang="en-US" sz="1400" dirty="0"/>
          </a:p>
        </p:txBody>
      </p:sp>
      <p:sp>
        <p:nvSpPr>
          <p:cNvPr id="9" name="Left Arrow 8">
            <a:extLst>
              <a:ext uri="{FF2B5EF4-FFF2-40B4-BE49-F238E27FC236}">
                <a16:creationId xmlns:a16="http://schemas.microsoft.com/office/drawing/2014/main" id="{A6D15354-374B-4843-B5EA-669775F4C778}"/>
              </a:ext>
            </a:extLst>
          </p:cNvPr>
          <p:cNvSpPr/>
          <p:nvPr/>
        </p:nvSpPr>
        <p:spPr>
          <a:xfrm>
            <a:off x="6881090" y="5019142"/>
            <a:ext cx="1413164" cy="349134"/>
          </a:xfrm>
          <a:prstGeom prst="lef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0E75B3-5D43-3243-98D1-1B6F40EA766B}"/>
              </a:ext>
            </a:extLst>
          </p:cNvPr>
          <p:cNvSpPr txBox="1"/>
          <p:nvPr/>
        </p:nvSpPr>
        <p:spPr>
          <a:xfrm>
            <a:off x="8558860" y="4778210"/>
            <a:ext cx="3291840" cy="830997"/>
          </a:xfrm>
          <a:prstGeom prst="rect">
            <a:avLst/>
          </a:prstGeom>
          <a:noFill/>
        </p:spPr>
        <p:txBody>
          <a:bodyPr wrap="square" rtlCol="0">
            <a:spAutoFit/>
          </a:bodyPr>
          <a:lstStyle/>
          <a:p>
            <a:r>
              <a:rPr lang="en-US" sz="2400" dirty="0"/>
              <a:t>Limit keys to indices within array</a:t>
            </a:r>
          </a:p>
        </p:txBody>
      </p:sp>
      <p:sp>
        <p:nvSpPr>
          <p:cNvPr id="6" name="TextBox 5"/>
          <p:cNvSpPr txBox="1"/>
          <p:nvPr/>
        </p:nvSpPr>
        <p:spPr>
          <a:xfrm>
            <a:off x="5943600" y="1927654"/>
            <a:ext cx="5818898" cy="1446550"/>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Equivalently, to find </a:t>
            </a:r>
            <a:r>
              <a:rPr lang="en-US" sz="2200" dirty="0">
                <a:latin typeface="Courier New" panose="02070309020205020404" pitchFamily="49" charset="0"/>
                <a:cs typeface="Courier New" panose="02070309020205020404" pitchFamily="49" charset="0"/>
              </a:rPr>
              <a:t>a % b (</a:t>
            </a:r>
            <a:r>
              <a:rPr lang="en-US" sz="2200" dirty="0">
                <a:latin typeface="Segoe UI Semilight" panose="020B0402040204020203" pitchFamily="34" charset="0"/>
                <a:cs typeface="Segoe UI Semilight" panose="020B0402040204020203" pitchFamily="34" charset="0"/>
              </a:rPr>
              <a:t>for</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a,b</a:t>
            </a:r>
            <a:r>
              <a:rPr lang="en-US" sz="2200" dirty="0">
                <a:latin typeface="Courier New" panose="02070309020205020404" pitchFamily="49" charset="0"/>
                <a:cs typeface="Courier New" panose="02070309020205020404" pitchFamily="49" charset="0"/>
              </a:rPr>
              <a:t> &gt; 0):</a:t>
            </a:r>
          </a:p>
          <a:p>
            <a:r>
              <a:rPr lang="en-US" sz="2200" dirty="0">
                <a:latin typeface="Courier New" panose="02070309020205020404" pitchFamily="49" charset="0"/>
                <a:cs typeface="Courier New" panose="02070309020205020404" pitchFamily="49" charset="0"/>
              </a:rPr>
              <a:t>while(a &gt; b-1)</a:t>
            </a:r>
          </a:p>
          <a:p>
            <a:r>
              <a:rPr lang="en-US" sz="2200" dirty="0">
                <a:latin typeface="Courier New" panose="02070309020205020404" pitchFamily="49" charset="0"/>
                <a:cs typeface="Courier New" panose="02070309020205020404" pitchFamily="49" charset="0"/>
              </a:rPr>
              <a:t>	a -= b;</a:t>
            </a:r>
          </a:p>
          <a:p>
            <a:r>
              <a:rPr lang="en-US" sz="2200" dirty="0">
                <a:latin typeface="Courier New" panose="02070309020205020404" pitchFamily="49" charset="0"/>
                <a:cs typeface="Courier New" panose="02070309020205020404" pitchFamily="49" charset="0"/>
              </a:rPr>
              <a:t>return a;</a:t>
            </a:r>
          </a:p>
        </p:txBody>
      </p:sp>
    </p:spTree>
    <p:extLst>
      <p:ext uri="{BB962C8B-B14F-4D97-AF65-F5344CB8AC3E}">
        <p14:creationId xmlns:p14="http://schemas.microsoft.com/office/powerpoint/2010/main" val="43951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AFB3-3EFE-41A9-BAAC-E7AACB5B6F32}"/>
              </a:ext>
            </a:extLst>
          </p:cNvPr>
          <p:cNvSpPr>
            <a:spLocks noGrp="1"/>
          </p:cNvSpPr>
          <p:nvPr>
            <p:ph type="title"/>
          </p:nvPr>
        </p:nvSpPr>
        <p:spPr/>
        <p:txBody>
          <a:bodyPr/>
          <a:lstStyle/>
          <a:p>
            <a:r>
              <a:rPr lang="en-US" dirty="0">
                <a:solidFill>
                  <a:srgbClr val="4C3282"/>
                </a:solidFill>
              </a:rPr>
              <a:t>First Hash Function: % table size</a:t>
            </a:r>
          </a:p>
        </p:txBody>
      </p:sp>
      <p:graphicFrame>
        <p:nvGraphicFramePr>
          <p:cNvPr id="6" name="Content Placeholder 5">
            <a:extLst>
              <a:ext uri="{FF2B5EF4-FFF2-40B4-BE49-F238E27FC236}">
                <a16:creationId xmlns:a16="http://schemas.microsoft.com/office/drawing/2014/main" id="{E9E8F372-322D-4A9E-B4EE-228FD511D45D}"/>
              </a:ext>
            </a:extLst>
          </p:cNvPr>
          <p:cNvGraphicFramePr>
            <a:graphicFrameLocks noGrp="1"/>
          </p:cNvGraphicFramePr>
          <p:nvPr>
            <p:ph idx="1"/>
            <p:extLst>
              <p:ext uri="{D42A27DB-BD31-4B8C-83A1-F6EECF244321}">
                <p14:modId xmlns:p14="http://schemas.microsoft.com/office/powerpoint/2010/main" val="1242032245"/>
              </p:ext>
            </p:extLst>
          </p:nvPr>
        </p:nvGraphicFramePr>
        <p:xfrm>
          <a:off x="1342825" y="1512346"/>
          <a:ext cx="9120133" cy="1322578"/>
        </p:xfrm>
        <a:graphic>
          <a:graphicData uri="http://schemas.openxmlformats.org/drawingml/2006/table">
            <a:tbl>
              <a:tblPr firstRow="1" bandRow="1">
                <a:tableStyleId>{5C22544A-7EE6-4342-B048-85BDC9FD1C3A}</a:tableStyleId>
              </a:tblPr>
              <a:tblGrid>
                <a:gridCol w="829103">
                  <a:extLst>
                    <a:ext uri="{9D8B030D-6E8A-4147-A177-3AD203B41FA5}">
                      <a16:colId xmlns:a16="http://schemas.microsoft.com/office/drawing/2014/main" val="1211657181"/>
                    </a:ext>
                  </a:extLst>
                </a:gridCol>
                <a:gridCol w="829103">
                  <a:extLst>
                    <a:ext uri="{9D8B030D-6E8A-4147-A177-3AD203B41FA5}">
                      <a16:colId xmlns:a16="http://schemas.microsoft.com/office/drawing/2014/main" val="4230675971"/>
                    </a:ext>
                  </a:extLst>
                </a:gridCol>
                <a:gridCol w="829103">
                  <a:extLst>
                    <a:ext uri="{9D8B030D-6E8A-4147-A177-3AD203B41FA5}">
                      <a16:colId xmlns:a16="http://schemas.microsoft.com/office/drawing/2014/main" val="1458140727"/>
                    </a:ext>
                  </a:extLst>
                </a:gridCol>
                <a:gridCol w="829103">
                  <a:extLst>
                    <a:ext uri="{9D8B030D-6E8A-4147-A177-3AD203B41FA5}">
                      <a16:colId xmlns:a16="http://schemas.microsoft.com/office/drawing/2014/main" val="3599932406"/>
                    </a:ext>
                  </a:extLst>
                </a:gridCol>
                <a:gridCol w="829103">
                  <a:extLst>
                    <a:ext uri="{9D8B030D-6E8A-4147-A177-3AD203B41FA5}">
                      <a16:colId xmlns:a16="http://schemas.microsoft.com/office/drawing/2014/main" val="3940880356"/>
                    </a:ext>
                  </a:extLst>
                </a:gridCol>
                <a:gridCol w="829103">
                  <a:extLst>
                    <a:ext uri="{9D8B030D-6E8A-4147-A177-3AD203B41FA5}">
                      <a16:colId xmlns:a16="http://schemas.microsoft.com/office/drawing/2014/main" val="1288671970"/>
                    </a:ext>
                  </a:extLst>
                </a:gridCol>
                <a:gridCol w="829103">
                  <a:extLst>
                    <a:ext uri="{9D8B030D-6E8A-4147-A177-3AD203B41FA5}">
                      <a16:colId xmlns:a16="http://schemas.microsoft.com/office/drawing/2014/main" val="4260191458"/>
                    </a:ext>
                  </a:extLst>
                </a:gridCol>
                <a:gridCol w="829103">
                  <a:extLst>
                    <a:ext uri="{9D8B030D-6E8A-4147-A177-3AD203B41FA5}">
                      <a16:colId xmlns:a16="http://schemas.microsoft.com/office/drawing/2014/main" val="2227390682"/>
                    </a:ext>
                  </a:extLst>
                </a:gridCol>
                <a:gridCol w="829103">
                  <a:extLst>
                    <a:ext uri="{9D8B030D-6E8A-4147-A177-3AD203B41FA5}">
                      <a16:colId xmlns:a16="http://schemas.microsoft.com/office/drawing/2014/main" val="3130129428"/>
                    </a:ext>
                  </a:extLst>
                </a:gridCol>
                <a:gridCol w="829103">
                  <a:extLst>
                    <a:ext uri="{9D8B030D-6E8A-4147-A177-3AD203B41FA5}">
                      <a16:colId xmlns:a16="http://schemas.microsoft.com/office/drawing/2014/main" val="3865511510"/>
                    </a:ext>
                  </a:extLst>
                </a:gridCol>
                <a:gridCol w="829103">
                  <a:extLst>
                    <a:ext uri="{9D8B030D-6E8A-4147-A177-3AD203B41FA5}">
                      <a16:colId xmlns:a16="http://schemas.microsoft.com/office/drawing/2014/main" val="1890471166"/>
                    </a:ext>
                  </a:extLst>
                </a:gridCol>
              </a:tblGrid>
              <a:tr h="693297">
                <a:tc>
                  <a:txBody>
                    <a:bodyPr/>
                    <a:lstStyle/>
                    <a:p>
                      <a:pPr algn="ctr"/>
                      <a:r>
                        <a:rPr lang="en-US" sz="1200" dirty="0">
                          <a:solidFill>
                            <a:srgbClr val="B6A479"/>
                          </a:solidFill>
                          <a:latin typeface="Calibri" panose="020F0502020204030204" pitchFamily="34" charset="0"/>
                          <a:cs typeface="Calibri" panose="020F0502020204030204" pitchFamily="34" charset="0"/>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629281">
                <a:tc>
                  <a:txBody>
                    <a:bodyPr/>
                    <a:lstStyle/>
                    <a:p>
                      <a:pPr algn="ctr"/>
                      <a:r>
                        <a:rPr lang="en-US" sz="1200" dirty="0">
                          <a:solidFill>
                            <a:srgbClr val="4C3282"/>
                          </a:solidFill>
                          <a:latin typeface="Calibri" panose="020F0502020204030204" pitchFamily="34" charset="0"/>
                          <a:cs typeface="Calibri" panose="020F0502020204030204" pitchFamily="34" charset="0"/>
                        </a:rPr>
                        <a:t>elements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4" name="Footer Placeholder 3">
            <a:extLst>
              <a:ext uri="{FF2B5EF4-FFF2-40B4-BE49-F238E27FC236}">
                <a16:creationId xmlns:a16="http://schemas.microsoft.com/office/drawing/2014/main" id="{B0E77EE8-0030-45C5-9CB7-AC9A80EB12DB}"/>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68E1241D-B3DD-4A34-A464-09E0D93CE622}"/>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7" name="TextBox 6">
            <a:extLst>
              <a:ext uri="{FF2B5EF4-FFF2-40B4-BE49-F238E27FC236}">
                <a16:creationId xmlns:a16="http://schemas.microsoft.com/office/drawing/2014/main" id="{C435B7B6-FEEE-4D88-A4C7-ED1496E27AF7}"/>
              </a:ext>
            </a:extLst>
          </p:cNvPr>
          <p:cNvSpPr txBox="1"/>
          <p:nvPr/>
        </p:nvSpPr>
        <p:spPr>
          <a:xfrm>
            <a:off x="775855" y="3574473"/>
            <a:ext cx="2252540"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put(0, “foo”);</a:t>
            </a:r>
          </a:p>
          <a:p>
            <a:r>
              <a:rPr lang="en-US" dirty="0">
                <a:latin typeface="Courier New" panose="02070309020205020404" pitchFamily="49" charset="0"/>
                <a:cs typeface="Courier New" panose="02070309020205020404" pitchFamily="49" charset="0"/>
              </a:rPr>
              <a:t>put(5, “bar”);</a:t>
            </a:r>
          </a:p>
          <a:p>
            <a:r>
              <a:rPr lang="en-US" dirty="0">
                <a:latin typeface="Courier New" panose="02070309020205020404" pitchFamily="49" charset="0"/>
                <a:cs typeface="Courier New" panose="02070309020205020404" pitchFamily="49" charset="0"/>
              </a:rPr>
              <a:t>put(11, “biz”)</a:t>
            </a:r>
          </a:p>
          <a:p>
            <a:r>
              <a:rPr lang="en-US" dirty="0">
                <a:latin typeface="Courier New" panose="02070309020205020404" pitchFamily="49" charset="0"/>
                <a:cs typeface="Courier New" panose="02070309020205020404" pitchFamily="49" charset="0"/>
              </a:rPr>
              <a:t>put(18, “bop”);</a:t>
            </a:r>
          </a:p>
        </p:txBody>
      </p:sp>
      <p:sp>
        <p:nvSpPr>
          <p:cNvPr id="10" name="TextBox 9">
            <a:extLst>
              <a:ext uri="{FF2B5EF4-FFF2-40B4-BE49-F238E27FC236}">
                <a16:creationId xmlns:a16="http://schemas.microsoft.com/office/drawing/2014/main" id="{15567611-AD34-4460-BAC7-829788B11B03}"/>
              </a:ext>
            </a:extLst>
          </p:cNvPr>
          <p:cNvSpPr txBox="1"/>
          <p:nvPr/>
        </p:nvSpPr>
        <p:spPr>
          <a:xfrm>
            <a:off x="2154438"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“foo”</a:t>
            </a:r>
          </a:p>
        </p:txBody>
      </p:sp>
      <p:sp>
        <p:nvSpPr>
          <p:cNvPr id="11" name="TextBox 10">
            <a:extLst>
              <a:ext uri="{FF2B5EF4-FFF2-40B4-BE49-F238E27FC236}">
                <a16:creationId xmlns:a16="http://schemas.microsoft.com/office/drawing/2014/main" id="{FD9384A6-6E93-44FD-AD5B-1BACBEDC6EDC}"/>
              </a:ext>
            </a:extLst>
          </p:cNvPr>
          <p:cNvSpPr txBox="1"/>
          <p:nvPr/>
        </p:nvSpPr>
        <p:spPr>
          <a:xfrm>
            <a:off x="2925786" y="3591732"/>
            <a:ext cx="1563248"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0 % 10 = 0</a:t>
            </a:r>
          </a:p>
        </p:txBody>
      </p:sp>
      <p:sp>
        <p:nvSpPr>
          <p:cNvPr id="12" name="TextBox 11">
            <a:extLst>
              <a:ext uri="{FF2B5EF4-FFF2-40B4-BE49-F238E27FC236}">
                <a16:creationId xmlns:a16="http://schemas.microsoft.com/office/drawing/2014/main" id="{5EE8AA69-F7F5-4A22-A6A6-E327DB8077C9}"/>
              </a:ext>
            </a:extLst>
          </p:cNvPr>
          <p:cNvSpPr txBox="1"/>
          <p:nvPr/>
        </p:nvSpPr>
        <p:spPr>
          <a:xfrm>
            <a:off x="2925786" y="3882678"/>
            <a:ext cx="1563248"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5 % 10 = 5</a:t>
            </a:r>
          </a:p>
        </p:txBody>
      </p:sp>
      <p:sp>
        <p:nvSpPr>
          <p:cNvPr id="13" name="TextBox 12">
            <a:extLst>
              <a:ext uri="{FF2B5EF4-FFF2-40B4-BE49-F238E27FC236}">
                <a16:creationId xmlns:a16="http://schemas.microsoft.com/office/drawing/2014/main" id="{CE4F2BA5-3D7E-45AC-91BF-3FA5CD324EEB}"/>
              </a:ext>
            </a:extLst>
          </p:cNvPr>
          <p:cNvSpPr txBox="1"/>
          <p:nvPr/>
        </p:nvSpPr>
        <p:spPr>
          <a:xfrm>
            <a:off x="2925786" y="4137525"/>
            <a:ext cx="17011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11 % 10 = 1</a:t>
            </a:r>
          </a:p>
        </p:txBody>
      </p:sp>
      <p:sp>
        <p:nvSpPr>
          <p:cNvPr id="14" name="TextBox 13">
            <a:extLst>
              <a:ext uri="{FF2B5EF4-FFF2-40B4-BE49-F238E27FC236}">
                <a16:creationId xmlns:a16="http://schemas.microsoft.com/office/drawing/2014/main" id="{66743581-BEE4-4234-9582-21331F0940EE}"/>
              </a:ext>
            </a:extLst>
          </p:cNvPr>
          <p:cNvSpPr txBox="1"/>
          <p:nvPr/>
        </p:nvSpPr>
        <p:spPr>
          <a:xfrm>
            <a:off x="2925786" y="4409997"/>
            <a:ext cx="17011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18 % 10 = 8</a:t>
            </a:r>
          </a:p>
        </p:txBody>
      </p:sp>
      <p:sp>
        <p:nvSpPr>
          <p:cNvPr id="16" name="TextBox 15">
            <a:extLst>
              <a:ext uri="{FF2B5EF4-FFF2-40B4-BE49-F238E27FC236}">
                <a16:creationId xmlns:a16="http://schemas.microsoft.com/office/drawing/2014/main" id="{BD5AF548-1F17-49B8-9511-D574BE63D0A3}"/>
              </a:ext>
            </a:extLst>
          </p:cNvPr>
          <p:cNvSpPr txBox="1"/>
          <p:nvPr/>
        </p:nvSpPr>
        <p:spPr>
          <a:xfrm>
            <a:off x="8798349"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“bop”</a:t>
            </a:r>
          </a:p>
        </p:txBody>
      </p:sp>
      <p:sp>
        <p:nvSpPr>
          <p:cNvPr id="17" name="TextBox 16">
            <a:extLst>
              <a:ext uri="{FF2B5EF4-FFF2-40B4-BE49-F238E27FC236}">
                <a16:creationId xmlns:a16="http://schemas.microsoft.com/office/drawing/2014/main" id="{5CA5F4F6-49C1-4D11-BC79-B138D0D5703B}"/>
              </a:ext>
            </a:extLst>
          </p:cNvPr>
          <p:cNvSpPr txBox="1"/>
          <p:nvPr/>
        </p:nvSpPr>
        <p:spPr>
          <a:xfrm>
            <a:off x="6295432"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“bar”</a:t>
            </a:r>
          </a:p>
        </p:txBody>
      </p:sp>
      <p:sp>
        <p:nvSpPr>
          <p:cNvPr id="18" name="TextBox 17">
            <a:extLst>
              <a:ext uri="{FF2B5EF4-FFF2-40B4-BE49-F238E27FC236}">
                <a16:creationId xmlns:a16="http://schemas.microsoft.com/office/drawing/2014/main" id="{5FDBAA69-FE2A-4EC9-9C39-793E4193AEC3}"/>
              </a:ext>
            </a:extLst>
          </p:cNvPr>
          <p:cNvSpPr txBox="1"/>
          <p:nvPr/>
        </p:nvSpPr>
        <p:spPr>
          <a:xfrm>
            <a:off x="2968613"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“biz”</a:t>
            </a:r>
          </a:p>
        </p:txBody>
      </p:sp>
    </p:spTree>
    <p:extLst>
      <p:ext uri="{BB962C8B-B14F-4D97-AF65-F5344CB8AC3E}">
        <p14:creationId xmlns:p14="http://schemas.microsoft.com/office/powerpoint/2010/main" val="33985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981D-905B-415B-AC1D-DF0A021EFC59}"/>
              </a:ext>
            </a:extLst>
          </p:cNvPr>
          <p:cNvSpPr>
            <a:spLocks noGrp="1"/>
          </p:cNvSpPr>
          <p:nvPr>
            <p:ph type="title"/>
          </p:nvPr>
        </p:nvSpPr>
        <p:spPr/>
        <p:txBody>
          <a:bodyPr/>
          <a:lstStyle/>
          <a:p>
            <a:r>
              <a:rPr lang="en-US" dirty="0">
                <a:solidFill>
                  <a:srgbClr val="4C3282"/>
                </a:solidFill>
              </a:rPr>
              <a:t>Implement First Hash Function</a:t>
            </a:r>
          </a:p>
        </p:txBody>
      </p:sp>
      <p:sp>
        <p:nvSpPr>
          <p:cNvPr id="3" name="Content Placeholder 2">
            <a:extLst>
              <a:ext uri="{FF2B5EF4-FFF2-40B4-BE49-F238E27FC236}">
                <a16:creationId xmlns:a16="http://schemas.microsoft.com/office/drawing/2014/main" id="{BF455E6F-BEDF-4EB2-830D-99A0064F3027}"/>
              </a:ext>
            </a:extLst>
          </p:cNvPr>
          <p:cNvSpPr>
            <a:spLocks noGrp="1"/>
          </p:cNvSpPr>
          <p:nvPr>
            <p:ph idx="1"/>
          </p:nvPr>
        </p:nvSpPr>
        <p:spPr/>
        <p:txBody>
          <a:bodyPr>
            <a:normAutofit/>
          </a:bodyPr>
          <a:lstStyle/>
          <a:p>
            <a:pPr>
              <a:spcBef>
                <a:spcPts val="0"/>
              </a:spcBef>
            </a:pPr>
            <a:r>
              <a:rPr lang="en-US" sz="1800" dirty="0">
                <a:latin typeface="Courier New" panose="02070309020205020404" pitchFamily="49" charset="0"/>
                <a:cs typeface="Courier New" panose="02070309020205020404" pitchFamily="49" charset="0"/>
              </a:rPr>
              <a:t>public void put(</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key, </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value) {</a:t>
            </a:r>
          </a:p>
          <a:p>
            <a:pPr>
              <a:spcBef>
                <a:spcPts val="0"/>
              </a:spcBef>
            </a:pPr>
            <a:r>
              <a:rPr lang="en-US" sz="1800" dirty="0">
                <a:latin typeface="Courier New" panose="02070309020205020404" pitchFamily="49" charset="0"/>
                <a:cs typeface="Courier New" panose="02070309020205020404" pitchFamily="49" charset="0"/>
              </a:rPr>
              <a:t>    data[</a:t>
            </a:r>
            <a:r>
              <a:rPr lang="en-US" sz="1800" b="1" dirty="0" err="1">
                <a:latin typeface="Courier New" panose="02070309020205020404" pitchFamily="49" charset="0"/>
                <a:cs typeface="Courier New" panose="02070309020205020404" pitchFamily="49" charset="0"/>
              </a:rPr>
              <a:t>hashToValidIndex</a:t>
            </a:r>
            <a:r>
              <a:rPr lang="en-US" sz="1800" b="1" dirty="0">
                <a:latin typeface="Courier New" panose="02070309020205020404" pitchFamily="49" charset="0"/>
                <a:cs typeface="Courier New" panose="02070309020205020404" pitchFamily="49" charset="0"/>
              </a:rPr>
              <a:t>(key)</a:t>
            </a:r>
            <a:r>
              <a:rPr lang="en-US" sz="1800" dirty="0">
                <a:latin typeface="Courier New" panose="02070309020205020404" pitchFamily="49" charset="0"/>
                <a:cs typeface="Courier New" panose="02070309020205020404" pitchFamily="49" charset="0"/>
              </a:rPr>
              <a:t>] = value;</a:t>
            </a:r>
          </a:p>
          <a:p>
            <a:pPr>
              <a:spcBef>
                <a:spcPts val="0"/>
              </a:spcBef>
            </a:pPr>
            <a:r>
              <a:rPr lang="en-US" sz="1800" dirty="0">
                <a:latin typeface="Courier New" panose="02070309020205020404" pitchFamily="49" charset="0"/>
                <a:cs typeface="Courier New" panose="02070309020205020404" pitchFamily="49" charset="0"/>
              </a:rPr>
              <a:t>}</a:t>
            </a:r>
          </a:p>
          <a:p>
            <a:pPr marL="0" indent="0">
              <a:spcBef>
                <a:spcPts val="0"/>
              </a:spcBef>
              <a:buNone/>
            </a:pPr>
            <a:endParaRPr lang="en-US" sz="1800" dirty="0">
              <a:latin typeface="Courier New" panose="02070309020205020404" pitchFamily="49" charset="0"/>
              <a:cs typeface="Courier New" panose="02070309020205020404" pitchFamily="49" charset="0"/>
            </a:endParaRPr>
          </a:p>
          <a:p>
            <a:pPr>
              <a:spcBef>
                <a:spcPts val="0"/>
              </a:spcBef>
            </a:pPr>
            <a:r>
              <a:rPr lang="en-US" sz="1800" dirty="0">
                <a:latin typeface="Courier New" panose="02070309020205020404" pitchFamily="49" charset="0"/>
                <a:cs typeface="Courier New" panose="02070309020205020404" pitchFamily="49" charset="0"/>
              </a:rPr>
              <a:t>public V get(</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key) {</a:t>
            </a:r>
          </a:p>
          <a:p>
            <a:pPr>
              <a:spcBef>
                <a:spcPts val="0"/>
              </a:spcBef>
            </a:pPr>
            <a:r>
              <a:rPr lang="en-US" sz="1800" dirty="0">
                <a:latin typeface="Courier New" panose="02070309020205020404" pitchFamily="49" charset="0"/>
                <a:cs typeface="Courier New" panose="02070309020205020404" pitchFamily="49" charset="0"/>
              </a:rPr>
              <a:t>    return data[</a:t>
            </a:r>
            <a:r>
              <a:rPr lang="en-US" sz="1800" b="1" dirty="0" err="1">
                <a:latin typeface="Courier New" panose="02070309020205020404" pitchFamily="49" charset="0"/>
                <a:cs typeface="Courier New" panose="02070309020205020404" pitchFamily="49" charset="0"/>
              </a:rPr>
              <a:t>hashToValidIndex</a:t>
            </a:r>
            <a:r>
              <a:rPr lang="en-US" sz="1800" b="1" dirty="0">
                <a:latin typeface="Courier New" panose="02070309020205020404" pitchFamily="49" charset="0"/>
                <a:cs typeface="Courier New" panose="02070309020205020404" pitchFamily="49" charset="0"/>
              </a:rPr>
              <a:t>(key)</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a:p>
            <a:pPr marL="0" indent="0">
              <a:spcBef>
                <a:spcPts val="0"/>
              </a:spcBef>
              <a:buNone/>
            </a:pPr>
            <a:endParaRPr lang="en-US" sz="1800" dirty="0">
              <a:latin typeface="Courier New" panose="02070309020205020404" pitchFamily="49" charset="0"/>
              <a:cs typeface="Courier New" panose="02070309020205020404" pitchFamily="49" charset="0"/>
            </a:endParaRPr>
          </a:p>
          <a:p>
            <a:pPr>
              <a:spcBef>
                <a:spcPts val="0"/>
              </a:spcBef>
            </a:pPr>
            <a:r>
              <a:rPr lang="en-US" sz="1800" b="1" dirty="0">
                <a:latin typeface="Courier New" panose="02070309020205020404" pitchFamily="49" charset="0"/>
                <a:cs typeface="Courier New" panose="02070309020205020404" pitchFamily="49" charset="0"/>
              </a:rPr>
              <a:t>public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hashToValidIndex</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k) {</a:t>
            </a:r>
          </a:p>
          <a:p>
            <a:pPr>
              <a:spcBef>
                <a:spcPts val="0"/>
              </a:spcBef>
            </a:pPr>
            <a:r>
              <a:rPr lang="en-US" sz="1800" b="1" dirty="0">
                <a:latin typeface="Courier New" panose="02070309020205020404" pitchFamily="49" charset="0"/>
                <a:cs typeface="Courier New" panose="02070309020205020404" pitchFamily="49" charset="0"/>
              </a:rPr>
              <a:t>   return k % </a:t>
            </a:r>
            <a:r>
              <a:rPr lang="en-US" sz="1800" b="1" dirty="0" err="1">
                <a:latin typeface="Courier New" panose="02070309020205020404" pitchFamily="49" charset="0"/>
                <a:cs typeface="Courier New" panose="02070309020205020404" pitchFamily="49" charset="0"/>
              </a:rPr>
              <a:t>this.data.length</a:t>
            </a:r>
            <a:r>
              <a:rPr lang="en-US" sz="1800" b="1" dirty="0">
                <a:latin typeface="Courier New" panose="02070309020205020404" pitchFamily="49" charset="0"/>
                <a:cs typeface="Courier New" panose="02070309020205020404" pitchFamily="49" charset="0"/>
              </a:rPr>
              <a:t>;</a:t>
            </a:r>
          </a:p>
          <a:p>
            <a:pPr>
              <a:spcBef>
                <a:spcPts val="0"/>
              </a:spcBef>
            </a:pPr>
            <a:r>
              <a:rPr lang="en-US" sz="1800" b="1"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502A8624-9D5B-4E7E-BDAD-9503B11D30CC}"/>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83AC9E0F-5FA1-45C2-8C95-DD27CA4E5633}"/>
              </a:ext>
            </a:extLst>
          </p:cNvPr>
          <p:cNvSpPr>
            <a:spLocks noGrp="1"/>
          </p:cNvSpPr>
          <p:nvPr>
            <p:ph type="sldNum" sz="quarter" idx="12"/>
          </p:nvPr>
        </p:nvSpPr>
        <p:spPr/>
        <p:txBody>
          <a:bodyPr/>
          <a:lstStyle/>
          <a:p>
            <a:fld id="{659665DE-58FC-41F4-AC58-2C90A5E00527}" type="slidenum">
              <a:rPr lang="en-US" smtClean="0"/>
              <a:t>24</a:t>
            </a:fld>
            <a:endParaRPr lang="en-US"/>
          </a:p>
        </p:txBody>
      </p:sp>
      <p:grpSp>
        <p:nvGrpSpPr>
          <p:cNvPr id="6" name="Group 5">
            <a:extLst>
              <a:ext uri="{FF2B5EF4-FFF2-40B4-BE49-F238E27FC236}">
                <a16:creationId xmlns:a16="http://schemas.microsoft.com/office/drawing/2014/main" id="{BFCC7E70-F15C-CE46-9DD2-217C763779EA}"/>
              </a:ext>
            </a:extLst>
          </p:cNvPr>
          <p:cNvGrpSpPr/>
          <p:nvPr/>
        </p:nvGrpSpPr>
        <p:grpSpPr>
          <a:xfrm>
            <a:off x="8300795" y="1060348"/>
            <a:ext cx="3802798" cy="3398826"/>
            <a:chOff x="-248860" y="1530095"/>
            <a:chExt cx="3802798" cy="3398826"/>
          </a:xfrm>
        </p:grpSpPr>
        <p:sp>
          <p:nvSpPr>
            <p:cNvPr id="7" name="Rectangle 6">
              <a:extLst>
                <a:ext uri="{FF2B5EF4-FFF2-40B4-BE49-F238E27FC236}">
                  <a16:creationId xmlns:a16="http://schemas.microsoft.com/office/drawing/2014/main" id="{5583A506-581A-2C44-8331-1B9AFC8C688D}"/>
                </a:ext>
              </a:extLst>
            </p:cNvPr>
            <p:cNvSpPr/>
            <p:nvPr/>
          </p:nvSpPr>
          <p:spPr>
            <a:xfrm>
              <a:off x="-248858" y="2061557"/>
              <a:ext cx="3802796" cy="286736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700950-3195-194A-B396-DD206D142C1D}"/>
                </a:ext>
              </a:extLst>
            </p:cNvPr>
            <p:cNvSpPr/>
            <p:nvPr/>
          </p:nvSpPr>
          <p:spPr>
            <a:xfrm>
              <a:off x="-248859" y="1530095"/>
              <a:ext cx="3802796"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SimpleHashMap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&lt;Integer&gt;</a:t>
              </a:r>
            </a:p>
          </p:txBody>
        </p:sp>
        <p:sp>
          <p:nvSpPr>
            <p:cNvPr id="9" name="TextBox 8">
              <a:extLst>
                <a:ext uri="{FF2B5EF4-FFF2-40B4-BE49-F238E27FC236}">
                  <a16:creationId xmlns:a16="http://schemas.microsoft.com/office/drawing/2014/main" id="{22D39EFD-FEA5-8348-8C4A-E6E4B271E0F1}"/>
                </a:ext>
              </a:extLst>
            </p:cNvPr>
            <p:cNvSpPr txBox="1"/>
            <p:nvPr/>
          </p:nvSpPr>
          <p:spPr>
            <a:xfrm>
              <a:off x="-155859" y="2867915"/>
              <a:ext cx="3709796" cy="1938992"/>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mod key by table size, put item at result</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mod key by table size, get item at result</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mod key by table size, return data[result] == null </a:t>
              </a:r>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mod key by table size, nullify element at result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14168DE8-D9E1-864C-B19A-FB2111D0DA35}"/>
                </a:ext>
              </a:extLst>
            </p:cNvPr>
            <p:cNvSpPr txBox="1"/>
            <p:nvPr/>
          </p:nvSpPr>
          <p:spPr>
            <a:xfrm>
              <a:off x="-248860" y="206155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7D195085-4677-D548-A91C-6B85D87BEF93}"/>
                </a:ext>
              </a:extLst>
            </p:cNvPr>
            <p:cNvSpPr txBox="1"/>
            <p:nvPr/>
          </p:nvSpPr>
          <p:spPr>
            <a:xfrm>
              <a:off x="-155859" y="2677325"/>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64FA48F4-CD80-1D45-AB59-E878DF8D43ED}"/>
                </a:ext>
              </a:extLst>
            </p:cNvPr>
            <p:cNvSpPr txBox="1"/>
            <p:nvPr/>
          </p:nvSpPr>
          <p:spPr>
            <a:xfrm>
              <a:off x="-155477" y="2279104"/>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3A0BDE55-D64D-6548-8C19-A7459B72C218}"/>
                  </a:ext>
                </a:extLst>
              </p:cNvPr>
              <p:cNvGraphicFramePr>
                <a:graphicFrameLocks noGrp="1"/>
              </p:cNvGraphicFramePr>
              <p:nvPr>
                <p:extLst>
                  <p:ext uri="{D42A27DB-BD31-4B8C-83A1-F6EECF244321}">
                    <p14:modId xmlns:p14="http://schemas.microsoft.com/office/powerpoint/2010/main" val="1143402812"/>
                  </p:ext>
                </p:extLst>
              </p:nvPr>
            </p:nvGraphicFramePr>
            <p:xfrm>
              <a:off x="2048594" y="4402046"/>
              <a:ext cx="4778850" cy="2256331"/>
            </p:xfrm>
            <a:graphic>
              <a:graphicData uri="http://schemas.openxmlformats.org/drawingml/2006/table">
                <a:tbl>
                  <a:tblPr firstRow="1" bandRow="1">
                    <a:tableStyleId>{5C22544A-7EE6-4342-B048-85BDC9FD1C3A}</a:tableStyleId>
                  </a:tblPr>
                  <a:tblGrid>
                    <a:gridCol w="1429911">
                      <a:extLst>
                        <a:ext uri="{9D8B030D-6E8A-4147-A177-3AD203B41FA5}">
                          <a16:colId xmlns:a16="http://schemas.microsoft.com/office/drawing/2014/main" val="1834949419"/>
                        </a:ext>
                      </a:extLst>
                    </a:gridCol>
                    <a:gridCol w="1026344">
                      <a:extLst>
                        <a:ext uri="{9D8B030D-6E8A-4147-A177-3AD203B41FA5}">
                          <a16:colId xmlns:a16="http://schemas.microsoft.com/office/drawing/2014/main" val="567650449"/>
                        </a:ext>
                      </a:extLst>
                    </a:gridCol>
                    <a:gridCol w="2322595">
                      <a:extLst>
                        <a:ext uri="{9D8B030D-6E8A-4147-A177-3AD203B41FA5}">
                          <a16:colId xmlns:a16="http://schemas.microsoft.com/office/drawing/2014/main" val="541583742"/>
                        </a:ext>
                      </a:extLst>
                    </a:gridCol>
                  </a:tblGrid>
                  <a:tr h="427531">
                    <a:tc gridSpan="2">
                      <a:txBody>
                        <a:bodyPr/>
                        <a:lstStyle/>
                        <a:p>
                          <a:pPr algn="ctr"/>
                          <a:r>
                            <a:rPr lang="en-US" sz="14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282399">
                    <a:tc rowSpan="2">
                      <a:txBody>
                        <a:bodyPr/>
                        <a:lstStyle/>
                        <a:p>
                          <a:pPr algn="ctr"/>
                          <a:r>
                            <a:rPr lang="en-US" sz="1400" dirty="0">
                              <a:latin typeface="Calibri" panose="020F0502020204030204" pitchFamily="34" charset="0"/>
                              <a:cs typeface="Calibri" panose="020F0502020204030204" pitchFamily="34" charset="0"/>
                            </a:rPr>
                            <a:t>put(</a:t>
                          </a:r>
                          <a:r>
                            <a:rPr lang="en-US" sz="1400" dirty="0" err="1">
                              <a:latin typeface="Calibri" panose="020F0502020204030204" pitchFamily="34" charset="0"/>
                              <a:cs typeface="Calibri" panose="020F0502020204030204" pitchFamily="34" charset="0"/>
                            </a:rPr>
                            <a:t>key,value</a:t>
                          </a:r>
                          <a:r>
                            <a:rPr lang="en-US" sz="14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282399">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282399">
                    <a:tc rowSpan="2">
                      <a:txBody>
                        <a:bodyPr/>
                        <a:lstStyle/>
                        <a:p>
                          <a:pPr algn="ctr"/>
                          <a:r>
                            <a:rPr lang="en-US" sz="14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282399">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282399">
                    <a:tc rowSpan="2">
                      <a:txBody>
                        <a:bodyPr/>
                        <a:lstStyle/>
                        <a:p>
                          <a:pPr algn="ctr"/>
                          <a:r>
                            <a:rPr lang="en-US" sz="1400" dirty="0" err="1">
                              <a:latin typeface="Calibri" panose="020F0502020204030204" pitchFamily="34" charset="0"/>
                              <a:cs typeface="Calibri" panose="020F0502020204030204" pitchFamily="34" charset="0"/>
                            </a:rPr>
                            <a:t>containsKey</a:t>
                          </a:r>
                          <a:r>
                            <a:rPr lang="en-US" sz="1400" dirty="0">
                              <a:latin typeface="Calibri" panose="020F0502020204030204" pitchFamily="34" charset="0"/>
                              <a:cs typeface="Calibri" panose="020F0502020204030204" pitchFamily="34" charset="0"/>
                            </a:rPr>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282399">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p:graphicFrame>
            <p:nvGraphicFramePr>
              <p:cNvPr id="15" name="Table 14">
                <a:extLst>
                  <a:ext uri="{FF2B5EF4-FFF2-40B4-BE49-F238E27FC236}">
                    <a16:creationId xmlns:a16="http://schemas.microsoft.com/office/drawing/2014/main" id="{3A0BDE55-D64D-6548-8C19-A7459B72C218}"/>
                  </a:ext>
                </a:extLst>
              </p:cNvPr>
              <p:cNvGraphicFramePr>
                <a:graphicFrameLocks noGrp="1"/>
              </p:cNvGraphicFramePr>
              <p:nvPr>
                <p:extLst>
                  <p:ext uri="{D42A27DB-BD31-4B8C-83A1-F6EECF244321}">
                    <p14:modId xmlns:p14="http://schemas.microsoft.com/office/powerpoint/2010/main" val="1143402812"/>
                  </p:ext>
                </p:extLst>
              </p:nvPr>
            </p:nvGraphicFramePr>
            <p:xfrm>
              <a:off x="2048594" y="4402046"/>
              <a:ext cx="4778850" cy="2256331"/>
            </p:xfrm>
            <a:graphic>
              <a:graphicData uri="http://schemas.openxmlformats.org/drawingml/2006/table">
                <a:tbl>
                  <a:tblPr firstRow="1" bandRow="1">
                    <a:tableStyleId>{5C22544A-7EE6-4342-B048-85BDC9FD1C3A}</a:tableStyleId>
                  </a:tblPr>
                  <a:tblGrid>
                    <a:gridCol w="1429911">
                      <a:extLst>
                        <a:ext uri="{9D8B030D-6E8A-4147-A177-3AD203B41FA5}">
                          <a16:colId xmlns:a16="http://schemas.microsoft.com/office/drawing/2014/main" val="1834949419"/>
                        </a:ext>
                      </a:extLst>
                    </a:gridCol>
                    <a:gridCol w="1026344">
                      <a:extLst>
                        <a:ext uri="{9D8B030D-6E8A-4147-A177-3AD203B41FA5}">
                          <a16:colId xmlns:a16="http://schemas.microsoft.com/office/drawing/2014/main" val="567650449"/>
                        </a:ext>
                      </a:extLst>
                    </a:gridCol>
                    <a:gridCol w="2322595">
                      <a:extLst>
                        <a:ext uri="{9D8B030D-6E8A-4147-A177-3AD203B41FA5}">
                          <a16:colId xmlns:a16="http://schemas.microsoft.com/office/drawing/2014/main" val="541583742"/>
                        </a:ext>
                      </a:extLst>
                    </a:gridCol>
                  </a:tblGrid>
                  <a:tr h="427531">
                    <a:tc gridSpan="2">
                      <a:txBody>
                        <a:bodyPr/>
                        <a:lstStyle/>
                        <a:p>
                          <a:pPr algn="ctr"/>
                          <a:r>
                            <a:rPr lang="en-US" sz="14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04800">
                    <a:tc rowSpan="2">
                      <a:txBody>
                        <a:bodyPr/>
                        <a:lstStyle/>
                        <a:p>
                          <a:pPr algn="ctr"/>
                          <a:r>
                            <a:rPr lang="en-US" sz="1400" dirty="0">
                              <a:latin typeface="Calibri" panose="020F0502020204030204" pitchFamily="34" charset="0"/>
                              <a:cs typeface="Calibri" panose="020F0502020204030204" pitchFamily="34" charset="0"/>
                            </a:rPr>
                            <a:t>put(</a:t>
                          </a:r>
                          <a:r>
                            <a:rPr lang="en-US" sz="1400" dirty="0" err="1">
                              <a:latin typeface="Calibri" panose="020F0502020204030204" pitchFamily="34" charset="0"/>
                              <a:cs typeface="Calibri" panose="020F0502020204030204" pitchFamily="34" charset="0"/>
                            </a:rPr>
                            <a:t>key,value</a:t>
                          </a:r>
                          <a:r>
                            <a:rPr lang="en-US" sz="14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6557" t="-145833" r="-1093" b="-525000"/>
                          </a:stretch>
                        </a:blipFill>
                      </a:tcPr>
                    </a:tc>
                    <a:extLst>
                      <a:ext uri="{0D108BD9-81ED-4DB2-BD59-A6C34878D82A}">
                        <a16:rowId xmlns:a16="http://schemas.microsoft.com/office/drawing/2014/main" val="3636268534"/>
                      </a:ext>
                    </a:extLst>
                  </a:tr>
                  <a:tr h="304800">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6557" t="-245833" r="-1093" b="-425000"/>
                          </a:stretch>
                        </a:blipFill>
                      </a:tcPr>
                    </a:tc>
                    <a:extLst>
                      <a:ext uri="{0D108BD9-81ED-4DB2-BD59-A6C34878D82A}">
                        <a16:rowId xmlns:a16="http://schemas.microsoft.com/office/drawing/2014/main" val="3179321291"/>
                      </a:ext>
                    </a:extLst>
                  </a:tr>
                  <a:tr h="304800">
                    <a:tc rowSpan="2">
                      <a:txBody>
                        <a:bodyPr/>
                        <a:lstStyle/>
                        <a:p>
                          <a:pPr algn="ctr"/>
                          <a:r>
                            <a:rPr lang="en-US" sz="14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6557" t="-345833" r="-1093" b="-325000"/>
                          </a:stretch>
                        </a:blipFill>
                      </a:tcPr>
                    </a:tc>
                    <a:extLst>
                      <a:ext uri="{0D108BD9-81ED-4DB2-BD59-A6C34878D82A}">
                        <a16:rowId xmlns:a16="http://schemas.microsoft.com/office/drawing/2014/main" val="1435781465"/>
                      </a:ext>
                    </a:extLst>
                  </a:tr>
                  <a:tr h="304800">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6557" t="-428000" r="-1093" b="-212000"/>
                          </a:stretch>
                        </a:blipFill>
                      </a:tcPr>
                    </a:tc>
                    <a:extLst>
                      <a:ext uri="{0D108BD9-81ED-4DB2-BD59-A6C34878D82A}">
                        <a16:rowId xmlns:a16="http://schemas.microsoft.com/office/drawing/2014/main" val="1905480964"/>
                      </a:ext>
                    </a:extLst>
                  </a:tr>
                  <a:tr h="304800">
                    <a:tc rowSpan="2">
                      <a:txBody>
                        <a:bodyPr/>
                        <a:lstStyle/>
                        <a:p>
                          <a:pPr algn="ctr"/>
                          <a:r>
                            <a:rPr lang="en-US" sz="1400" dirty="0" err="1">
                              <a:latin typeface="Calibri" panose="020F0502020204030204" pitchFamily="34" charset="0"/>
                              <a:cs typeface="Calibri" panose="020F0502020204030204" pitchFamily="34" charset="0"/>
                            </a:rPr>
                            <a:t>containsKey</a:t>
                          </a:r>
                          <a:r>
                            <a:rPr lang="en-US" sz="1400" dirty="0">
                              <a:latin typeface="Calibri" panose="020F0502020204030204" pitchFamily="34" charset="0"/>
                              <a:cs typeface="Calibri" panose="020F0502020204030204" pitchFamily="34" charset="0"/>
                            </a:rPr>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6557" t="-550000" r="-1093" b="-120833"/>
                          </a:stretch>
                        </a:blipFill>
                      </a:tcPr>
                    </a:tc>
                    <a:extLst>
                      <a:ext uri="{0D108BD9-81ED-4DB2-BD59-A6C34878D82A}">
                        <a16:rowId xmlns:a16="http://schemas.microsoft.com/office/drawing/2014/main" val="2430179476"/>
                      </a:ext>
                    </a:extLst>
                  </a:tr>
                  <a:tr h="304800">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6557" t="-650000" r="-1093" b="-20833"/>
                          </a:stretch>
                        </a:blipFill>
                      </a:tcPr>
                    </a:tc>
                    <a:extLst>
                      <a:ext uri="{0D108BD9-81ED-4DB2-BD59-A6C34878D82A}">
                        <a16:rowId xmlns:a16="http://schemas.microsoft.com/office/drawing/2014/main" val="3854483199"/>
                      </a:ext>
                    </a:extLst>
                  </a:tr>
                </a:tbl>
              </a:graphicData>
            </a:graphic>
          </p:graphicFrame>
        </mc:Fallback>
      </mc:AlternateContent>
      <p:sp>
        <p:nvSpPr>
          <p:cNvPr id="16" name="TextBox 15">
            <a:extLst>
              <a:ext uri="{FF2B5EF4-FFF2-40B4-BE49-F238E27FC236}">
                <a16:creationId xmlns:a16="http://schemas.microsoft.com/office/drawing/2014/main" id="{5E1CE8CD-EA45-9D42-891E-A201680A2904}"/>
              </a:ext>
            </a:extLst>
          </p:cNvPr>
          <p:cNvSpPr txBox="1"/>
          <p:nvPr/>
        </p:nvSpPr>
        <p:spPr>
          <a:xfrm>
            <a:off x="6928650" y="5158269"/>
            <a:ext cx="2744289"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Note: % is just a math operator like +, -, /, *, so it’s constant runtime</a:t>
            </a:r>
          </a:p>
        </p:txBody>
      </p:sp>
    </p:spTree>
    <p:extLst>
      <p:ext uri="{BB962C8B-B14F-4D97-AF65-F5344CB8AC3E}">
        <p14:creationId xmlns:p14="http://schemas.microsoft.com/office/powerpoint/2010/main" val="26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6369-3F53-FC48-B2CF-4EAB91E1C0D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951061C6-65E6-934D-B02D-B1D72F33954B}"/>
              </a:ext>
            </a:extLst>
          </p:cNvPr>
          <p:cNvSpPr>
            <a:spLocks noGrp="1"/>
          </p:cNvSpPr>
          <p:nvPr>
            <p:ph type="body" idx="1"/>
          </p:nvPr>
        </p:nvSpPr>
        <p:spPr/>
        <p:txBody>
          <a:bodyPr/>
          <a:lstStyle/>
          <a:p>
            <a:r>
              <a:rPr lang="en-US" dirty="0"/>
              <a:t>things we talked about:</a:t>
            </a:r>
          </a:p>
          <a:p>
            <a:pPr marL="285750" indent="-285750">
              <a:buFontTx/>
              <a:buChar char="-"/>
            </a:pPr>
            <a:r>
              <a:rPr lang="en-US" dirty="0"/>
              <a:t>review of </a:t>
            </a:r>
            <a:r>
              <a:rPr lang="en-US" dirty="0" err="1"/>
              <a:t>ArrayMap</a:t>
            </a:r>
            <a:r>
              <a:rPr lang="en-US" dirty="0"/>
              <a:t> + </a:t>
            </a:r>
            <a:r>
              <a:rPr lang="en-US" dirty="0" err="1"/>
              <a:t>LinkedMap</a:t>
            </a:r>
            <a:endParaRPr lang="en-US" dirty="0"/>
          </a:p>
          <a:p>
            <a:pPr marL="285750" indent="-285750">
              <a:buFontTx/>
              <a:buChar char="-"/>
            </a:pPr>
            <a:r>
              <a:rPr lang="en-US" dirty="0" err="1"/>
              <a:t>DirectAccessMap</a:t>
            </a:r>
            <a:endParaRPr lang="en-US" dirty="0"/>
          </a:p>
          <a:p>
            <a:pPr marL="285750" indent="-285750">
              <a:buFontTx/>
              <a:buChar char="-"/>
            </a:pPr>
            <a:r>
              <a:rPr lang="en-US" dirty="0"/>
              <a:t>% as a hash function </a:t>
            </a:r>
            <a:r>
              <a:rPr lang="en-US" dirty="0" err="1"/>
              <a:t>andSimpleHashMap</a:t>
            </a:r>
            <a:endParaRPr lang="en-US" dirty="0"/>
          </a:p>
        </p:txBody>
      </p:sp>
    </p:spTree>
    <p:extLst>
      <p:ext uri="{BB962C8B-B14F-4D97-AF65-F5344CB8AC3E}">
        <p14:creationId xmlns:p14="http://schemas.microsoft.com/office/powerpoint/2010/main" val="107341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AFB3-3EFE-41A9-BAAC-E7AACB5B6F32}"/>
              </a:ext>
            </a:extLst>
          </p:cNvPr>
          <p:cNvSpPr>
            <a:spLocks noGrp="1"/>
          </p:cNvSpPr>
          <p:nvPr>
            <p:ph type="title"/>
          </p:nvPr>
        </p:nvSpPr>
        <p:spPr/>
        <p:txBody>
          <a:bodyPr/>
          <a:lstStyle/>
          <a:p>
            <a:r>
              <a:rPr lang="en-US" dirty="0">
                <a:solidFill>
                  <a:srgbClr val="4C3282"/>
                </a:solidFill>
              </a:rPr>
              <a:t>First Hash Function: % table size</a:t>
            </a:r>
          </a:p>
        </p:txBody>
      </p:sp>
      <p:graphicFrame>
        <p:nvGraphicFramePr>
          <p:cNvPr id="6" name="Content Placeholder 5">
            <a:extLst>
              <a:ext uri="{FF2B5EF4-FFF2-40B4-BE49-F238E27FC236}">
                <a16:creationId xmlns:a16="http://schemas.microsoft.com/office/drawing/2014/main" id="{E9E8F372-322D-4A9E-B4EE-228FD511D45D}"/>
              </a:ext>
            </a:extLst>
          </p:cNvPr>
          <p:cNvGraphicFramePr>
            <a:graphicFrameLocks noGrp="1"/>
          </p:cNvGraphicFramePr>
          <p:nvPr>
            <p:ph idx="1"/>
            <p:extLst>
              <p:ext uri="{D42A27DB-BD31-4B8C-83A1-F6EECF244321}">
                <p14:modId xmlns:p14="http://schemas.microsoft.com/office/powerpoint/2010/main" val="4156105890"/>
              </p:ext>
            </p:extLst>
          </p:nvPr>
        </p:nvGraphicFramePr>
        <p:xfrm>
          <a:off x="1342825" y="1512346"/>
          <a:ext cx="9120133" cy="1322578"/>
        </p:xfrm>
        <a:graphic>
          <a:graphicData uri="http://schemas.openxmlformats.org/drawingml/2006/table">
            <a:tbl>
              <a:tblPr firstRow="1" bandRow="1">
                <a:tableStyleId>{5C22544A-7EE6-4342-B048-85BDC9FD1C3A}</a:tableStyleId>
              </a:tblPr>
              <a:tblGrid>
                <a:gridCol w="829103">
                  <a:extLst>
                    <a:ext uri="{9D8B030D-6E8A-4147-A177-3AD203B41FA5}">
                      <a16:colId xmlns:a16="http://schemas.microsoft.com/office/drawing/2014/main" val="1211657181"/>
                    </a:ext>
                  </a:extLst>
                </a:gridCol>
                <a:gridCol w="829103">
                  <a:extLst>
                    <a:ext uri="{9D8B030D-6E8A-4147-A177-3AD203B41FA5}">
                      <a16:colId xmlns:a16="http://schemas.microsoft.com/office/drawing/2014/main" val="4230675971"/>
                    </a:ext>
                  </a:extLst>
                </a:gridCol>
                <a:gridCol w="829103">
                  <a:extLst>
                    <a:ext uri="{9D8B030D-6E8A-4147-A177-3AD203B41FA5}">
                      <a16:colId xmlns:a16="http://schemas.microsoft.com/office/drawing/2014/main" val="1458140727"/>
                    </a:ext>
                  </a:extLst>
                </a:gridCol>
                <a:gridCol w="829103">
                  <a:extLst>
                    <a:ext uri="{9D8B030D-6E8A-4147-A177-3AD203B41FA5}">
                      <a16:colId xmlns:a16="http://schemas.microsoft.com/office/drawing/2014/main" val="3599932406"/>
                    </a:ext>
                  </a:extLst>
                </a:gridCol>
                <a:gridCol w="829103">
                  <a:extLst>
                    <a:ext uri="{9D8B030D-6E8A-4147-A177-3AD203B41FA5}">
                      <a16:colId xmlns:a16="http://schemas.microsoft.com/office/drawing/2014/main" val="3940880356"/>
                    </a:ext>
                  </a:extLst>
                </a:gridCol>
                <a:gridCol w="829103">
                  <a:extLst>
                    <a:ext uri="{9D8B030D-6E8A-4147-A177-3AD203B41FA5}">
                      <a16:colId xmlns:a16="http://schemas.microsoft.com/office/drawing/2014/main" val="1288671970"/>
                    </a:ext>
                  </a:extLst>
                </a:gridCol>
                <a:gridCol w="829103">
                  <a:extLst>
                    <a:ext uri="{9D8B030D-6E8A-4147-A177-3AD203B41FA5}">
                      <a16:colId xmlns:a16="http://schemas.microsoft.com/office/drawing/2014/main" val="4260191458"/>
                    </a:ext>
                  </a:extLst>
                </a:gridCol>
                <a:gridCol w="829103">
                  <a:extLst>
                    <a:ext uri="{9D8B030D-6E8A-4147-A177-3AD203B41FA5}">
                      <a16:colId xmlns:a16="http://schemas.microsoft.com/office/drawing/2014/main" val="2227390682"/>
                    </a:ext>
                  </a:extLst>
                </a:gridCol>
                <a:gridCol w="829103">
                  <a:extLst>
                    <a:ext uri="{9D8B030D-6E8A-4147-A177-3AD203B41FA5}">
                      <a16:colId xmlns:a16="http://schemas.microsoft.com/office/drawing/2014/main" val="3130129428"/>
                    </a:ext>
                  </a:extLst>
                </a:gridCol>
                <a:gridCol w="829103">
                  <a:extLst>
                    <a:ext uri="{9D8B030D-6E8A-4147-A177-3AD203B41FA5}">
                      <a16:colId xmlns:a16="http://schemas.microsoft.com/office/drawing/2014/main" val="3865511510"/>
                    </a:ext>
                  </a:extLst>
                </a:gridCol>
                <a:gridCol w="829103">
                  <a:extLst>
                    <a:ext uri="{9D8B030D-6E8A-4147-A177-3AD203B41FA5}">
                      <a16:colId xmlns:a16="http://schemas.microsoft.com/office/drawing/2014/main" val="1890471166"/>
                    </a:ext>
                  </a:extLst>
                </a:gridCol>
              </a:tblGrid>
              <a:tr h="693297">
                <a:tc>
                  <a:txBody>
                    <a:bodyPr/>
                    <a:lstStyle/>
                    <a:p>
                      <a:pPr algn="ctr"/>
                      <a:r>
                        <a:rPr lang="en-US" sz="1200" dirty="0">
                          <a:solidFill>
                            <a:srgbClr val="B6A479"/>
                          </a:solidFill>
                          <a:latin typeface="Calibri" panose="020F0502020204030204" pitchFamily="34" charset="0"/>
                          <a:cs typeface="Calibri" panose="020F0502020204030204" pitchFamily="34" charset="0"/>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629281">
                <a:tc>
                  <a:txBody>
                    <a:bodyPr/>
                    <a:lstStyle/>
                    <a:p>
                      <a:pPr algn="ctr"/>
                      <a:r>
                        <a:rPr lang="en-US" sz="1200" dirty="0">
                          <a:solidFill>
                            <a:srgbClr val="4C3282"/>
                          </a:solidFill>
                          <a:latin typeface="Calibri" panose="020F0502020204030204" pitchFamily="34" charset="0"/>
                          <a:cs typeface="Calibri" panose="020F0502020204030204" pitchFamily="34" charset="0"/>
                        </a:rPr>
                        <a:t>elements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4" name="Footer Placeholder 3">
            <a:extLst>
              <a:ext uri="{FF2B5EF4-FFF2-40B4-BE49-F238E27FC236}">
                <a16:creationId xmlns:a16="http://schemas.microsoft.com/office/drawing/2014/main" id="{B0E77EE8-0030-45C5-9CB7-AC9A80EB12DB}"/>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68E1241D-B3DD-4A34-A464-09E0D93CE622}"/>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7" name="TextBox 6">
            <a:extLst>
              <a:ext uri="{FF2B5EF4-FFF2-40B4-BE49-F238E27FC236}">
                <a16:creationId xmlns:a16="http://schemas.microsoft.com/office/drawing/2014/main" id="{C435B7B6-FEEE-4D88-A4C7-ED1496E27AF7}"/>
              </a:ext>
            </a:extLst>
          </p:cNvPr>
          <p:cNvSpPr txBox="1"/>
          <p:nvPr/>
        </p:nvSpPr>
        <p:spPr>
          <a:xfrm>
            <a:off x="775855" y="3574473"/>
            <a:ext cx="2949846" cy="1938992"/>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put(0, “foo”);</a:t>
            </a:r>
          </a:p>
          <a:p>
            <a:r>
              <a:rPr lang="en-US" sz="2400" dirty="0">
                <a:latin typeface="Courier New" panose="02070309020205020404" pitchFamily="49" charset="0"/>
                <a:cs typeface="Courier New" panose="02070309020205020404" pitchFamily="49" charset="0"/>
              </a:rPr>
              <a:t>put(5, “bar”);</a:t>
            </a:r>
          </a:p>
          <a:p>
            <a:r>
              <a:rPr lang="en-US" sz="2400" dirty="0">
                <a:latin typeface="Courier New" panose="02070309020205020404" pitchFamily="49" charset="0"/>
                <a:cs typeface="Courier New" panose="02070309020205020404" pitchFamily="49" charset="0"/>
              </a:rPr>
              <a:t>put(11, “biz”)</a:t>
            </a:r>
          </a:p>
          <a:p>
            <a:r>
              <a:rPr lang="en-US" sz="2400" dirty="0">
                <a:latin typeface="Courier New" panose="02070309020205020404" pitchFamily="49" charset="0"/>
                <a:cs typeface="Courier New" panose="02070309020205020404" pitchFamily="49" charset="0"/>
              </a:rPr>
              <a:t>put(18, “bop”);</a:t>
            </a:r>
          </a:p>
          <a:p>
            <a:r>
              <a:rPr lang="en-US" sz="2400" dirty="0">
                <a:latin typeface="Courier New" panose="02070309020205020404" pitchFamily="49" charset="0"/>
                <a:cs typeface="Courier New" panose="02070309020205020404" pitchFamily="49" charset="0"/>
              </a:rPr>
              <a:t>put(20, “:(”);</a:t>
            </a:r>
          </a:p>
        </p:txBody>
      </p:sp>
      <p:sp>
        <p:nvSpPr>
          <p:cNvPr id="8" name="Arrow: Right 7">
            <a:extLst>
              <a:ext uri="{FF2B5EF4-FFF2-40B4-BE49-F238E27FC236}">
                <a16:creationId xmlns:a16="http://schemas.microsoft.com/office/drawing/2014/main" id="{C8500F2A-4FD1-4352-82E1-8F89C63290D7}"/>
              </a:ext>
            </a:extLst>
          </p:cNvPr>
          <p:cNvSpPr/>
          <p:nvPr/>
        </p:nvSpPr>
        <p:spPr>
          <a:xfrm>
            <a:off x="6301164" y="5235825"/>
            <a:ext cx="1889760" cy="205047"/>
          </a:xfrm>
          <a:prstGeom prst="righ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D881BF6B-10B0-4E01-998D-14FBB4D0EC12}"/>
              </a:ext>
            </a:extLst>
          </p:cNvPr>
          <p:cNvSpPr txBox="1"/>
          <p:nvPr/>
        </p:nvSpPr>
        <p:spPr>
          <a:xfrm>
            <a:off x="8263153" y="5153682"/>
            <a:ext cx="1337226" cy="461665"/>
          </a:xfrm>
          <a:prstGeom prst="rect">
            <a:avLst/>
          </a:prstGeom>
          <a:noFill/>
        </p:spPr>
        <p:txBody>
          <a:bodyPr wrap="none" rtlCol="0">
            <a:spAutoFit/>
          </a:bodyPr>
          <a:lstStyle/>
          <a:p>
            <a:r>
              <a:rPr lang="en-US" sz="2400" dirty="0">
                <a:solidFill>
                  <a:srgbClr val="FF0000"/>
                </a:solidFill>
                <a:latin typeface="Calibri" panose="020F0502020204030204" pitchFamily="34" charset="0"/>
                <a:cs typeface="Calibri" panose="020F0502020204030204" pitchFamily="34" charset="0"/>
              </a:rPr>
              <a:t>Collision!</a:t>
            </a:r>
          </a:p>
        </p:txBody>
      </p:sp>
      <p:sp>
        <p:nvSpPr>
          <p:cNvPr id="10" name="TextBox 9">
            <a:extLst>
              <a:ext uri="{FF2B5EF4-FFF2-40B4-BE49-F238E27FC236}">
                <a16:creationId xmlns:a16="http://schemas.microsoft.com/office/drawing/2014/main" id="{15567611-AD34-4460-BAC7-829788B11B03}"/>
              </a:ext>
            </a:extLst>
          </p:cNvPr>
          <p:cNvSpPr txBox="1"/>
          <p:nvPr/>
        </p:nvSpPr>
        <p:spPr>
          <a:xfrm>
            <a:off x="2154438"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“foo”</a:t>
            </a:r>
          </a:p>
        </p:txBody>
      </p:sp>
      <p:sp>
        <p:nvSpPr>
          <p:cNvPr id="11" name="TextBox 10">
            <a:extLst>
              <a:ext uri="{FF2B5EF4-FFF2-40B4-BE49-F238E27FC236}">
                <a16:creationId xmlns:a16="http://schemas.microsoft.com/office/drawing/2014/main" id="{FD9384A6-6E93-44FD-AD5B-1BACBEDC6EDC}"/>
              </a:ext>
            </a:extLst>
          </p:cNvPr>
          <p:cNvSpPr txBox="1"/>
          <p:nvPr/>
        </p:nvSpPr>
        <p:spPr>
          <a:xfrm>
            <a:off x="3815476" y="3591732"/>
            <a:ext cx="2028119"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0 % 10 = 0</a:t>
            </a:r>
          </a:p>
        </p:txBody>
      </p:sp>
      <p:sp>
        <p:nvSpPr>
          <p:cNvPr id="12" name="TextBox 11">
            <a:extLst>
              <a:ext uri="{FF2B5EF4-FFF2-40B4-BE49-F238E27FC236}">
                <a16:creationId xmlns:a16="http://schemas.microsoft.com/office/drawing/2014/main" id="{5EE8AA69-F7F5-4A22-A6A6-E327DB8077C9}"/>
              </a:ext>
            </a:extLst>
          </p:cNvPr>
          <p:cNvSpPr txBox="1"/>
          <p:nvPr/>
        </p:nvSpPr>
        <p:spPr>
          <a:xfrm>
            <a:off x="3815476" y="3882678"/>
            <a:ext cx="2028119"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5 % 10 = 5</a:t>
            </a:r>
          </a:p>
        </p:txBody>
      </p:sp>
      <p:sp>
        <p:nvSpPr>
          <p:cNvPr id="13" name="TextBox 12">
            <a:extLst>
              <a:ext uri="{FF2B5EF4-FFF2-40B4-BE49-F238E27FC236}">
                <a16:creationId xmlns:a16="http://schemas.microsoft.com/office/drawing/2014/main" id="{CE4F2BA5-3D7E-45AC-91BF-3FA5CD324EEB}"/>
              </a:ext>
            </a:extLst>
          </p:cNvPr>
          <p:cNvSpPr txBox="1"/>
          <p:nvPr/>
        </p:nvSpPr>
        <p:spPr>
          <a:xfrm>
            <a:off x="3815476" y="4313136"/>
            <a:ext cx="2212465"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11 % 10 = 1</a:t>
            </a:r>
          </a:p>
        </p:txBody>
      </p:sp>
      <p:sp>
        <p:nvSpPr>
          <p:cNvPr id="14" name="TextBox 13">
            <a:extLst>
              <a:ext uri="{FF2B5EF4-FFF2-40B4-BE49-F238E27FC236}">
                <a16:creationId xmlns:a16="http://schemas.microsoft.com/office/drawing/2014/main" id="{66743581-BEE4-4234-9582-21331F0940EE}"/>
              </a:ext>
            </a:extLst>
          </p:cNvPr>
          <p:cNvSpPr txBox="1"/>
          <p:nvPr/>
        </p:nvSpPr>
        <p:spPr>
          <a:xfrm>
            <a:off x="3815476" y="4644778"/>
            <a:ext cx="2212465"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18 % 10 = 8</a:t>
            </a:r>
          </a:p>
        </p:txBody>
      </p:sp>
      <p:sp>
        <p:nvSpPr>
          <p:cNvPr id="15" name="TextBox 14">
            <a:extLst>
              <a:ext uri="{FF2B5EF4-FFF2-40B4-BE49-F238E27FC236}">
                <a16:creationId xmlns:a16="http://schemas.microsoft.com/office/drawing/2014/main" id="{4A621B84-0D0F-49E1-A42C-CF6F3735099D}"/>
              </a:ext>
            </a:extLst>
          </p:cNvPr>
          <p:cNvSpPr txBox="1"/>
          <p:nvPr/>
        </p:nvSpPr>
        <p:spPr>
          <a:xfrm>
            <a:off x="3815476" y="5140520"/>
            <a:ext cx="2212465"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20 % 10 = 0</a:t>
            </a:r>
          </a:p>
        </p:txBody>
      </p:sp>
      <p:sp>
        <p:nvSpPr>
          <p:cNvPr id="16" name="TextBox 15">
            <a:extLst>
              <a:ext uri="{FF2B5EF4-FFF2-40B4-BE49-F238E27FC236}">
                <a16:creationId xmlns:a16="http://schemas.microsoft.com/office/drawing/2014/main" id="{BD5AF548-1F17-49B8-9511-D574BE63D0A3}"/>
              </a:ext>
            </a:extLst>
          </p:cNvPr>
          <p:cNvSpPr txBox="1"/>
          <p:nvPr/>
        </p:nvSpPr>
        <p:spPr>
          <a:xfrm>
            <a:off x="8798349"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“bop”</a:t>
            </a:r>
          </a:p>
        </p:txBody>
      </p:sp>
      <p:sp>
        <p:nvSpPr>
          <p:cNvPr id="17" name="TextBox 16">
            <a:extLst>
              <a:ext uri="{FF2B5EF4-FFF2-40B4-BE49-F238E27FC236}">
                <a16:creationId xmlns:a16="http://schemas.microsoft.com/office/drawing/2014/main" id="{5CA5F4F6-49C1-4D11-BC79-B138D0D5703B}"/>
              </a:ext>
            </a:extLst>
          </p:cNvPr>
          <p:cNvSpPr txBox="1"/>
          <p:nvPr/>
        </p:nvSpPr>
        <p:spPr>
          <a:xfrm>
            <a:off x="6295432"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“bar”</a:t>
            </a:r>
          </a:p>
        </p:txBody>
      </p:sp>
      <p:sp>
        <p:nvSpPr>
          <p:cNvPr id="18" name="TextBox 17">
            <a:extLst>
              <a:ext uri="{FF2B5EF4-FFF2-40B4-BE49-F238E27FC236}">
                <a16:creationId xmlns:a16="http://schemas.microsoft.com/office/drawing/2014/main" id="{5FDBAA69-FE2A-4EC9-9C39-793E4193AEC3}"/>
              </a:ext>
            </a:extLst>
          </p:cNvPr>
          <p:cNvSpPr txBox="1"/>
          <p:nvPr/>
        </p:nvSpPr>
        <p:spPr>
          <a:xfrm>
            <a:off x="2968613"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“biz”</a:t>
            </a:r>
          </a:p>
        </p:txBody>
      </p:sp>
      <p:sp>
        <p:nvSpPr>
          <p:cNvPr id="20" name="TextBox 19">
            <a:extLst>
              <a:ext uri="{FF2B5EF4-FFF2-40B4-BE49-F238E27FC236}">
                <a16:creationId xmlns:a16="http://schemas.microsoft.com/office/drawing/2014/main" id="{B5331E8F-B314-4AD9-BF24-F024B195E0FF}"/>
              </a:ext>
            </a:extLst>
          </p:cNvPr>
          <p:cNvSpPr txBox="1"/>
          <p:nvPr/>
        </p:nvSpPr>
        <p:spPr>
          <a:xfrm>
            <a:off x="2193624" y="2340476"/>
            <a:ext cx="678391" cy="338554"/>
          </a:xfrm>
          <a:prstGeom prst="rect">
            <a:avLst/>
          </a:prstGeom>
          <a:solidFill>
            <a:schemeClr val="bg1"/>
          </a:solidFill>
        </p:spPr>
        <p:txBody>
          <a:bodyPr wrap="none" rtlCol="0">
            <a:spAutoFit/>
          </a:bodyPr>
          <a:lstStyle/>
          <a:p>
            <a:r>
              <a:rPr lang="en-US" sz="1600" dirty="0">
                <a:latin typeface="Courier New" panose="02070309020205020404" pitchFamily="49" charset="0"/>
                <a:cs typeface="Courier New" panose="02070309020205020404" pitchFamily="49" charset="0"/>
              </a:rPr>
              <a:t>“</a:t>
            </a:r>
            <a:r>
              <a:rPr lang="en-US" sz="1600" dirty="0">
                <a:solidFill>
                  <a:srgbClr val="FF0000"/>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445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80">
                                          <p:stCondLst>
                                            <p:cond delay="0"/>
                                          </p:stCondLst>
                                        </p:cTn>
                                        <p:tgtEl>
                                          <p:spTgt spid="20"/>
                                        </p:tgtEl>
                                      </p:cBhvr>
                                    </p:animEffect>
                                    <p:anim calcmode="lin" valueType="num">
                                      <p:cBhvr>
                                        <p:cTn id="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
                                        </p:tgtEl>
                                      </p:cBhvr>
                                      <p:to x="100000" y="60000"/>
                                    </p:animScale>
                                    <p:animScale>
                                      <p:cBhvr>
                                        <p:cTn id="22" dur="166" decel="50000">
                                          <p:stCondLst>
                                            <p:cond delay="676"/>
                                          </p:stCondLst>
                                        </p:cTn>
                                        <p:tgtEl>
                                          <p:spTgt spid="20"/>
                                        </p:tgtEl>
                                      </p:cBhvr>
                                      <p:to x="100000" y="100000"/>
                                    </p:animScale>
                                    <p:animScale>
                                      <p:cBhvr>
                                        <p:cTn id="23" dur="26">
                                          <p:stCondLst>
                                            <p:cond delay="1312"/>
                                          </p:stCondLst>
                                        </p:cTn>
                                        <p:tgtEl>
                                          <p:spTgt spid="20"/>
                                        </p:tgtEl>
                                      </p:cBhvr>
                                      <p:to x="100000" y="80000"/>
                                    </p:animScale>
                                    <p:animScale>
                                      <p:cBhvr>
                                        <p:cTn id="24" dur="166" decel="50000">
                                          <p:stCondLst>
                                            <p:cond delay="1338"/>
                                          </p:stCondLst>
                                        </p:cTn>
                                        <p:tgtEl>
                                          <p:spTgt spid="20"/>
                                        </p:tgtEl>
                                      </p:cBhvr>
                                      <p:to x="100000" y="100000"/>
                                    </p:animScale>
                                    <p:animScale>
                                      <p:cBhvr>
                                        <p:cTn id="25" dur="26">
                                          <p:stCondLst>
                                            <p:cond delay="1642"/>
                                          </p:stCondLst>
                                        </p:cTn>
                                        <p:tgtEl>
                                          <p:spTgt spid="20"/>
                                        </p:tgtEl>
                                      </p:cBhvr>
                                      <p:to x="100000" y="90000"/>
                                    </p:animScale>
                                    <p:animScale>
                                      <p:cBhvr>
                                        <p:cTn id="26" dur="166" decel="50000">
                                          <p:stCondLst>
                                            <p:cond delay="1668"/>
                                          </p:stCondLst>
                                        </p:cTn>
                                        <p:tgtEl>
                                          <p:spTgt spid="20"/>
                                        </p:tgtEl>
                                      </p:cBhvr>
                                      <p:to x="100000" y="100000"/>
                                    </p:animScale>
                                    <p:animScale>
                                      <p:cBhvr>
                                        <p:cTn id="27" dur="26">
                                          <p:stCondLst>
                                            <p:cond delay="1808"/>
                                          </p:stCondLst>
                                        </p:cTn>
                                        <p:tgtEl>
                                          <p:spTgt spid="20"/>
                                        </p:tgtEl>
                                      </p:cBhvr>
                                      <p:to x="100000" y="95000"/>
                                    </p:animScale>
                                    <p:animScale>
                                      <p:cBhvr>
                                        <p:cTn id="28" dur="166" decel="50000">
                                          <p:stCondLst>
                                            <p:cond delay="1834"/>
                                          </p:stCondLst>
                                        </p:cTn>
                                        <p:tgtEl>
                                          <p:spTgt spid="2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72D1-C47F-45D6-833A-C93AFE0B5972}"/>
              </a:ext>
            </a:extLst>
          </p:cNvPr>
          <p:cNvSpPr>
            <a:spLocks noGrp="1"/>
          </p:cNvSpPr>
          <p:nvPr>
            <p:ph type="title"/>
          </p:nvPr>
        </p:nvSpPr>
        <p:spPr/>
        <p:txBody>
          <a:bodyPr/>
          <a:lstStyle/>
          <a:p>
            <a:r>
              <a:rPr lang="en-US" dirty="0">
                <a:solidFill>
                  <a:srgbClr val="4C3282"/>
                </a:solidFill>
              </a:rPr>
              <a:t>Hash Obsession: Collisions</a:t>
            </a:r>
          </a:p>
        </p:txBody>
      </p:sp>
      <p:sp>
        <p:nvSpPr>
          <p:cNvPr id="3" name="Content Placeholder 2">
            <a:extLst>
              <a:ext uri="{FF2B5EF4-FFF2-40B4-BE49-F238E27FC236}">
                <a16:creationId xmlns:a16="http://schemas.microsoft.com/office/drawing/2014/main" id="{91D23D17-09AB-45E6-8212-BFB1F53CAB81}"/>
              </a:ext>
            </a:extLst>
          </p:cNvPr>
          <p:cNvSpPr>
            <a:spLocks noGrp="1"/>
          </p:cNvSpPr>
          <p:nvPr>
            <p:ph idx="1"/>
          </p:nvPr>
        </p:nvSpPr>
        <p:spPr/>
        <p:txBody>
          <a:bodyPr>
            <a:normAutofit/>
          </a:bodyPr>
          <a:lstStyle/>
          <a:p>
            <a:r>
              <a:rPr lang="en-US" sz="2800" dirty="0"/>
              <a:t>Collision: multiple keys translate to the same location of the array</a:t>
            </a:r>
          </a:p>
          <a:p>
            <a:endParaRPr lang="en-US" sz="2800" b="1" dirty="0">
              <a:solidFill>
                <a:srgbClr val="4C3282"/>
              </a:solidFill>
            </a:endParaRPr>
          </a:p>
          <a:p>
            <a:r>
              <a:rPr lang="en-US" sz="2800" b="1" dirty="0">
                <a:solidFill>
                  <a:srgbClr val="4C3282"/>
                </a:solidFill>
              </a:rPr>
              <a:t>Future big idea: the fewer the collisions, the better the runtime! (we’ll see this when we figure out that resolving these leads to worse runtime)</a:t>
            </a:r>
            <a:endParaRPr lang="en-US" sz="2800" dirty="0"/>
          </a:p>
          <a:p>
            <a:endParaRPr lang="en-US" sz="2800" b="1" dirty="0">
              <a:solidFill>
                <a:srgbClr val="4C3282"/>
              </a:solidFill>
            </a:endParaRPr>
          </a:p>
          <a:p>
            <a:r>
              <a:rPr lang="en-US" sz="2800" dirty="0"/>
              <a:t>Two questions:</a:t>
            </a:r>
          </a:p>
          <a:p>
            <a:r>
              <a:rPr lang="en-US" sz="2800" dirty="0"/>
              <a:t>1. When we have a collision, how do we resolve it?</a:t>
            </a:r>
          </a:p>
          <a:p>
            <a:r>
              <a:rPr lang="en-US" sz="2800" dirty="0"/>
              <a:t>2. How do we minimize the number of collisions?</a:t>
            </a:r>
          </a:p>
        </p:txBody>
      </p:sp>
      <p:sp>
        <p:nvSpPr>
          <p:cNvPr id="4" name="Footer Placeholder 3">
            <a:extLst>
              <a:ext uri="{FF2B5EF4-FFF2-40B4-BE49-F238E27FC236}">
                <a16:creationId xmlns:a16="http://schemas.microsoft.com/office/drawing/2014/main" id="{56E583CC-D263-41DA-9EA9-AA978175E957}"/>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76B703B3-7AD9-4F79-8BCD-1D22602CD06D}"/>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76463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2F52-0339-5841-A6A9-5A17C61A4CB8}"/>
              </a:ext>
            </a:extLst>
          </p:cNvPr>
          <p:cNvSpPr>
            <a:spLocks noGrp="1"/>
          </p:cNvSpPr>
          <p:nvPr>
            <p:ph type="title"/>
          </p:nvPr>
        </p:nvSpPr>
        <p:spPr/>
        <p:txBody>
          <a:bodyPr/>
          <a:lstStyle/>
          <a:p>
            <a:r>
              <a:rPr lang="en-US" dirty="0"/>
              <a:t>Roadmap for lecture content today</a:t>
            </a:r>
          </a:p>
        </p:txBody>
      </p:sp>
      <p:sp>
        <p:nvSpPr>
          <p:cNvPr id="3" name="Content Placeholder 2">
            <a:extLst>
              <a:ext uri="{FF2B5EF4-FFF2-40B4-BE49-F238E27FC236}">
                <a16:creationId xmlns:a16="http://schemas.microsoft.com/office/drawing/2014/main" id="{AF52834A-E83D-2045-A28A-235251FB5DF3}"/>
              </a:ext>
            </a:extLst>
          </p:cNvPr>
          <p:cNvSpPr>
            <a:spLocks noGrp="1"/>
          </p:cNvSpPr>
          <p:nvPr>
            <p:ph idx="1"/>
          </p:nvPr>
        </p:nvSpPr>
        <p:spPr/>
        <p:txBody>
          <a:bodyPr/>
          <a:lstStyle/>
          <a:p>
            <a:pPr>
              <a:buFont typeface="Wingdings" pitchFamily="2" charset="2"/>
              <a:buChar char="§"/>
            </a:pPr>
            <a:r>
              <a:rPr lang="en-US" dirty="0"/>
              <a:t> Maps/Dictionary review</a:t>
            </a:r>
          </a:p>
          <a:p>
            <a:pPr>
              <a:buFont typeface="Wingdings" pitchFamily="2" charset="2"/>
              <a:buChar char="§"/>
            </a:pPr>
            <a:r>
              <a:rPr lang="en-US" dirty="0"/>
              <a:t> </a:t>
            </a:r>
            <a:r>
              <a:rPr lang="en-US" dirty="0" err="1"/>
              <a:t>DirectAccessMap</a:t>
            </a:r>
            <a:r>
              <a:rPr lang="en-US" dirty="0"/>
              <a:t> </a:t>
            </a:r>
          </a:p>
          <a:p>
            <a:pPr lvl="1">
              <a:buFont typeface="Wingdings" pitchFamily="2" charset="2"/>
              <a:buChar char="§"/>
            </a:pPr>
            <a:r>
              <a:rPr lang="en-US" dirty="0"/>
              <a:t>a map implemented with an array with only integer keys</a:t>
            </a:r>
          </a:p>
          <a:p>
            <a:pPr>
              <a:buFont typeface="Wingdings" pitchFamily="2" charset="2"/>
              <a:buChar char="§"/>
            </a:pPr>
            <a:r>
              <a:rPr lang="en-US" dirty="0"/>
              <a:t> </a:t>
            </a:r>
            <a:r>
              <a:rPr lang="en-US" dirty="0" err="1"/>
              <a:t>SimpleHashMap</a:t>
            </a:r>
            <a:r>
              <a:rPr lang="en-US" dirty="0"/>
              <a:t> </a:t>
            </a:r>
          </a:p>
          <a:p>
            <a:pPr lvl="1">
              <a:buFont typeface="Wingdings" pitchFamily="2" charset="2"/>
              <a:buChar char="§"/>
            </a:pPr>
            <a:r>
              <a:rPr lang="en-US" dirty="0"/>
              <a:t>a more flexible version of </a:t>
            </a:r>
            <a:r>
              <a:rPr lang="en-US" dirty="0" err="1"/>
              <a:t>DirectAccessMap</a:t>
            </a:r>
            <a:r>
              <a:rPr lang="en-US" dirty="0"/>
              <a:t> that uses a hash function on the key of interest to figure out where it is in the array </a:t>
            </a:r>
          </a:p>
          <a:p>
            <a:pPr>
              <a:buFont typeface="Wingdings" pitchFamily="2" charset="2"/>
              <a:buChar char="§"/>
            </a:pPr>
            <a:r>
              <a:rPr lang="en-US" dirty="0"/>
              <a:t> </a:t>
            </a:r>
            <a:r>
              <a:rPr lang="en-US" b="1" u="sng" dirty="0" err="1"/>
              <a:t>SeparateChainingHashMap</a:t>
            </a:r>
            <a:r>
              <a:rPr lang="en-US" dirty="0"/>
              <a:t> </a:t>
            </a:r>
          </a:p>
          <a:p>
            <a:pPr lvl="1">
              <a:buFont typeface="Wingdings" pitchFamily="2" charset="2"/>
              <a:buChar char="§"/>
            </a:pPr>
            <a:r>
              <a:rPr lang="en-US" dirty="0"/>
              <a:t>fixes some limitations of the above Maps while still being very fast (in-practice).  </a:t>
            </a:r>
          </a:p>
          <a:p>
            <a:pPr lvl="1">
              <a:buFont typeface="Wingdings" pitchFamily="2" charset="2"/>
              <a:buChar char="§"/>
            </a:pPr>
            <a:r>
              <a:rPr lang="en-US" dirty="0"/>
              <a:t>It’s what you’ll implement in project 2 / what Java’s official HashMap does  -- it’s the back-bone data structure that powers so many Java programs and that you will definitely use if you keep programming. Get hyped!</a:t>
            </a:r>
          </a:p>
          <a:p>
            <a:pPr>
              <a:buFont typeface="Wingdings" pitchFamily="2" charset="2"/>
              <a:buChar char="§"/>
            </a:pPr>
            <a:endParaRPr lang="en-US" dirty="0"/>
          </a:p>
        </p:txBody>
      </p:sp>
      <p:sp>
        <p:nvSpPr>
          <p:cNvPr id="4" name="Footer Placeholder 4">
            <a:extLst>
              <a:ext uri="{FF2B5EF4-FFF2-40B4-BE49-F238E27FC236}">
                <a16:creationId xmlns:a16="http://schemas.microsoft.com/office/drawing/2014/main" id="{41CB73C4-EED2-744B-B870-FDAF9068D4DE}"/>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168475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CEBE4-D6E6-D44F-BA99-2FD231324AF0}"/>
              </a:ext>
            </a:extLst>
          </p:cNvPr>
          <p:cNvSpPr>
            <a:spLocks noGrp="1"/>
          </p:cNvSpPr>
          <p:nvPr>
            <p:ph idx="1"/>
          </p:nvPr>
        </p:nvSpPr>
        <p:spPr/>
        <p:txBody>
          <a:bodyPr/>
          <a:lstStyle/>
          <a:p>
            <a:r>
              <a:rPr lang="en-US" sz="2800" dirty="0"/>
              <a:t>There are multiple strategies. In this class, we’ll cover the following ones:</a:t>
            </a:r>
          </a:p>
          <a:p>
            <a:endParaRPr lang="en-US" sz="2800" dirty="0"/>
          </a:p>
          <a:p>
            <a:r>
              <a:rPr lang="en-US" sz="2800" dirty="0"/>
              <a:t>1. Separate chaining</a:t>
            </a:r>
          </a:p>
          <a:p>
            <a:r>
              <a:rPr lang="en-US" sz="2800" dirty="0"/>
              <a:t>2. Open addressing</a:t>
            </a:r>
          </a:p>
          <a:p>
            <a:pPr lvl="1"/>
            <a:r>
              <a:rPr lang="en-US" sz="2400" dirty="0"/>
              <a:t>Linear probing</a:t>
            </a:r>
          </a:p>
          <a:p>
            <a:pPr lvl="1"/>
            <a:r>
              <a:rPr lang="en-US" sz="2400" dirty="0"/>
              <a:t>Quadratic probing</a:t>
            </a:r>
          </a:p>
          <a:p>
            <a:pPr lvl="1"/>
            <a:r>
              <a:rPr lang="en-US" sz="2400" dirty="0"/>
              <a:t>Double hashing</a:t>
            </a:r>
          </a:p>
        </p:txBody>
      </p:sp>
      <p:sp>
        <p:nvSpPr>
          <p:cNvPr id="3" name="Title 2">
            <a:extLst>
              <a:ext uri="{FF2B5EF4-FFF2-40B4-BE49-F238E27FC236}">
                <a16:creationId xmlns:a16="http://schemas.microsoft.com/office/drawing/2014/main" id="{066A4F6B-5DAD-7842-B27E-47326804FCD8}"/>
              </a:ext>
            </a:extLst>
          </p:cNvPr>
          <p:cNvSpPr>
            <a:spLocks noGrp="1"/>
          </p:cNvSpPr>
          <p:nvPr>
            <p:ph type="title"/>
          </p:nvPr>
        </p:nvSpPr>
        <p:spPr/>
        <p:txBody>
          <a:bodyPr/>
          <a:lstStyle/>
          <a:p>
            <a:r>
              <a:rPr lang="en-US" dirty="0"/>
              <a:t>Strategies to handle hash collision</a:t>
            </a:r>
          </a:p>
        </p:txBody>
      </p:sp>
      <p:sp>
        <p:nvSpPr>
          <p:cNvPr id="4" name="Footer Placeholder 3">
            <a:extLst>
              <a:ext uri="{FF2B5EF4-FFF2-40B4-BE49-F238E27FC236}">
                <a16:creationId xmlns:a16="http://schemas.microsoft.com/office/drawing/2014/main" id="{1AF2523C-C4BD-104C-A50C-886F0F7CF4BF}"/>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CF02D3F1-A3E2-E24A-A275-EAFAD84E7876}"/>
              </a:ext>
            </a:extLst>
          </p:cNvPr>
          <p:cNvSpPr>
            <a:spLocks noGrp="1"/>
          </p:cNvSpPr>
          <p:nvPr>
            <p:ph type="sldNum" sz="quarter" idx="12"/>
          </p:nvPr>
        </p:nvSpPr>
        <p:spPr/>
        <p:txBody>
          <a:bodyPr/>
          <a:lstStyle/>
          <a:p>
            <a:fld id="{659665DE-58FC-41F4-AC58-2C90A5E00527}" type="slidenum">
              <a:rPr lang="en-US" smtClean="0"/>
              <a:pPr/>
              <a:t>29</a:t>
            </a:fld>
            <a:endParaRPr lang="en-US"/>
          </a:p>
        </p:txBody>
      </p:sp>
    </p:spTree>
    <p:extLst>
      <p:ext uri="{BB962C8B-B14F-4D97-AF65-F5344CB8AC3E}">
        <p14:creationId xmlns:p14="http://schemas.microsoft.com/office/powerpoint/2010/main" val="105135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0851-DF16-4B1A-8849-30E44B3BDE8D}"/>
              </a:ext>
            </a:extLst>
          </p:cNvPr>
          <p:cNvSpPr>
            <a:spLocks noGrp="1"/>
          </p:cNvSpPr>
          <p:nvPr>
            <p:ph type="title"/>
          </p:nvPr>
        </p:nvSpPr>
        <p:spPr/>
        <p:txBody>
          <a:bodyPr/>
          <a:lstStyle/>
          <a:p>
            <a:r>
              <a:rPr lang="en-US" dirty="0">
                <a:solidFill>
                  <a:schemeClr val="tx1"/>
                </a:solidFill>
              </a:rPr>
              <a:t>Modeling Complex Loops</a:t>
            </a:r>
          </a:p>
        </p:txBody>
      </p:sp>
      <p:sp>
        <p:nvSpPr>
          <p:cNvPr id="3" name="Content Placeholder 2">
            <a:extLst>
              <a:ext uri="{FF2B5EF4-FFF2-40B4-BE49-F238E27FC236}">
                <a16:creationId xmlns:a16="http://schemas.microsoft.com/office/drawing/2014/main" id="{B66785BE-C3A5-4069-A786-DE1B86FE07E1}"/>
              </a:ext>
            </a:extLst>
          </p:cNvPr>
          <p:cNvSpPr>
            <a:spLocks noGrp="1"/>
          </p:cNvSpPr>
          <p:nvPr>
            <p:ph idx="1"/>
          </p:nvPr>
        </p:nvSpPr>
        <p:spPr>
          <a:xfrm>
            <a:off x="575240" y="1463857"/>
            <a:ext cx="11187258" cy="2135554"/>
          </a:xfrm>
        </p:spPr>
        <p:txBody>
          <a:bodyPr/>
          <a:lstStyle/>
          <a:p>
            <a:pPr>
              <a:spcBef>
                <a:spcPts val="0"/>
              </a:spcBef>
              <a:spcAft>
                <a:spcPts val="0"/>
              </a:spcAft>
            </a:pPr>
            <a:r>
              <a:rPr lang="en-US" dirty="0">
                <a:latin typeface="Courier New" panose="02070309020205020404" pitchFamily="49" charset="0"/>
                <a:cs typeface="Courier New" panose="02070309020205020404" pitchFamily="49" charset="0"/>
              </a:rPr>
              <a:t>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 = 0; j &lt;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a:t>
            </a:r>
            <a:r>
              <a:rPr lang="en-US" dirty="0">
                <a:latin typeface="Courier New" panose="02070309020205020404" pitchFamily="49" charset="0"/>
                <a:cs typeface="Courier New" panose="02070309020205020404" pitchFamily="49" charset="0"/>
              </a:rPr>
              <a:t>(“Hello! ”);</a:t>
            </a:r>
          </a:p>
          <a:p>
            <a:pPr>
              <a:spcBef>
                <a:spcPts val="0"/>
              </a:spcBef>
              <a:spcAft>
                <a:spcPts val="0"/>
              </a:spcAft>
            </a:pPr>
            <a:r>
              <a:rPr lang="en-US" dirty="0">
                <a:latin typeface="Courier New" panose="02070309020205020404" pitchFamily="49" charset="0"/>
                <a:cs typeface="Courier New" panose="02070309020205020404" pitchFamily="49" charset="0"/>
              </a:rPr>
              <a:t>   }</a:t>
            </a:r>
          </a:p>
          <a:p>
            <a:pPr marL="128016" lvl="1" indent="0">
              <a:spcBef>
                <a:spcPts val="0"/>
              </a:spcBef>
              <a:spcAft>
                <a:spcPts val="0"/>
              </a:spcAft>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Sysem.out.println</a:t>
            </a:r>
            <a:r>
              <a:rPr lang="en-US" dirty="0">
                <a:latin typeface="Courier New" panose="02070309020205020404" pitchFamily="49" charset="0"/>
                <a:cs typeface="Courier New" panose="02070309020205020404" pitchFamily="49" charset="0"/>
              </a:rPr>
              <a:t>();</a:t>
            </a:r>
          </a:p>
          <a:p>
            <a:pPr>
              <a:spcBef>
                <a:spcPts val="0"/>
              </a:spcBef>
              <a:spcAft>
                <a:spcPts val="0"/>
              </a:spcAft>
            </a:pPr>
            <a:r>
              <a:rPr lang="en-US" dirty="0">
                <a:latin typeface="Courier New" panose="02070309020205020404" pitchFamily="49" charset="0"/>
                <a:cs typeface="Courier New" panose="02070309020205020404" pitchFamily="49" charset="0"/>
              </a:rPr>
              <a:t>}</a:t>
            </a:r>
          </a:p>
          <a:p>
            <a:pPr>
              <a:spcBef>
                <a:spcPts val="0"/>
              </a:spcBef>
              <a:spcAft>
                <a:spcPts val="0"/>
              </a:spcAft>
            </a:pPr>
            <a:endParaRPr lang="en-US" dirty="0">
              <a:latin typeface="Courier New" panose="02070309020205020404" pitchFamily="49" charset="0"/>
              <a:cs typeface="Courier New" panose="02070309020205020404" pitchFamily="49" charset="0"/>
            </a:endParaRPr>
          </a:p>
          <a:p>
            <a:pPr>
              <a:spcBef>
                <a:spcPts val="0"/>
              </a:spcBef>
              <a:spcAft>
                <a:spcPts val="0"/>
              </a:spcAft>
            </a:pPr>
            <a:endParaRPr lang="en-US" dirty="0">
              <a:latin typeface="Segoe UI" panose="020B0502040204020203" pitchFamily="34" charset="0"/>
              <a:cs typeface="Segoe UI" panose="020B0502040204020203" pitchFamily="34" charset="0"/>
            </a:endParaRPr>
          </a:p>
          <a:p>
            <a:pPr>
              <a:spcBef>
                <a:spcPts val="0"/>
              </a:spcBef>
              <a:spcAft>
                <a:spcPts val="0"/>
              </a:spcAft>
            </a:pPr>
            <a:endParaRPr lang="en-US"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AC37FB01-E17B-4B13-BF65-33102FB2284A}"/>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6" name="TextBox 5"/>
          <p:cNvSpPr txBox="1"/>
          <p:nvPr/>
        </p:nvSpPr>
        <p:spPr>
          <a:xfrm>
            <a:off x="6666040" y="2135458"/>
            <a:ext cx="36580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+1</a:t>
            </a:r>
          </a:p>
        </p:txBody>
      </p:sp>
      <p:sp>
        <p:nvSpPr>
          <p:cNvPr id="7" name="Right Brace 6"/>
          <p:cNvSpPr/>
          <p:nvPr/>
        </p:nvSpPr>
        <p:spPr>
          <a:xfrm>
            <a:off x="7151712" y="1859609"/>
            <a:ext cx="442112" cy="86196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593824" y="2135458"/>
            <a:ext cx="1638590"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0 + 1 + 2 + 3 +…+ i-1</a:t>
            </a:r>
          </a:p>
        </p:txBody>
      </p:sp>
      <p:sp>
        <p:nvSpPr>
          <p:cNvPr id="15" name="Right Brace 14"/>
          <p:cNvSpPr/>
          <p:nvPr/>
        </p:nvSpPr>
        <p:spPr>
          <a:xfrm>
            <a:off x="9313407" y="1667600"/>
            <a:ext cx="442112" cy="1296785"/>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9755519" y="2162103"/>
            <a:ext cx="287396" cy="307777"/>
          </a:xfrm>
          <a:prstGeom prst="rect">
            <a:avLst/>
          </a:prstGeom>
          <a:noFill/>
        </p:spPr>
        <p:txBody>
          <a:bodyPr wrap="squar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n</a:t>
            </a:r>
          </a:p>
        </p:txBody>
      </p:sp>
      <p:sp>
        <p:nvSpPr>
          <p:cNvPr id="17" name="TextBox 16"/>
          <p:cNvSpPr txBox="1"/>
          <p:nvPr/>
        </p:nvSpPr>
        <p:spPr>
          <a:xfrm>
            <a:off x="3560544" y="4050855"/>
            <a:ext cx="2154757" cy="646331"/>
          </a:xfrm>
          <a:prstGeom prst="rect">
            <a:avLst/>
          </a:prstGeom>
          <a:noFill/>
        </p:spPr>
        <p:txBody>
          <a:bodyPr wrap="none" rtlCol="0">
            <a:spAutoFit/>
          </a:bodyPr>
          <a:lstStyle/>
          <a:p>
            <a:r>
              <a:rPr lang="en-US" dirty="0">
                <a:latin typeface="Segoe UI" panose="020B0502040204020203" pitchFamily="34" charset="0"/>
                <a:ea typeface="Cambria Math" panose="02040503050406030204" pitchFamily="18" charset="0"/>
                <a:cs typeface="Segoe UI" panose="020B0502040204020203" pitchFamily="34" charset="0"/>
              </a:rPr>
              <a:t>Summations!</a:t>
            </a:r>
          </a:p>
          <a:p>
            <a:r>
              <a:rPr lang="en-US" dirty="0">
                <a:latin typeface="Segoe UI" panose="020B0502040204020203" pitchFamily="34" charset="0"/>
                <a:ea typeface="Cambria Math" panose="02040503050406030204" pitchFamily="18" charset="0"/>
                <a:cs typeface="Segoe UI" panose="020B0502040204020203" pitchFamily="34" charset="0"/>
              </a:rPr>
              <a:t>1 + 2 + 3 + 4 +… + n =</a:t>
            </a:r>
          </a:p>
        </p:txBody>
      </p:sp>
      <mc:AlternateContent xmlns:mc="http://schemas.openxmlformats.org/markup-compatibility/2006" xmlns:a14="http://schemas.microsoft.com/office/drawing/2010/main">
        <mc:Choice Requires="a14">
          <p:sp>
            <p:nvSpPr>
              <p:cNvPr id="18" name="Rectangle 17"/>
              <p:cNvSpPr/>
              <p:nvPr/>
            </p:nvSpPr>
            <p:spPr>
              <a:xfrm>
                <a:off x="5534145" y="4087048"/>
                <a:ext cx="674287"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m:rPr>
                              <m:brk m:alnAt="23"/>
                            </m:rP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b>
                        <m:sup>
                          <m:r>
                            <a:rPr lang="en-US" i="1">
                              <a:latin typeface="Cambria Math" panose="02040503050406030204" pitchFamily="18" charset="0"/>
                              <a:ea typeface="Cambria Math" panose="02040503050406030204" pitchFamily="18" charset="0"/>
                              <a:cs typeface="Segoe UI" panose="020B0502040204020203" pitchFamily="34" charset="0"/>
                            </a:rPr>
                            <m:t>𝑛</m:t>
                          </m:r>
                        </m:sup>
                        <m:e>
                          <m:r>
                            <a:rPr lang="en-US" i="1">
                              <a:latin typeface="Cambria Math" panose="02040503050406030204" pitchFamily="18" charset="0"/>
                              <a:ea typeface="Cambria Math" panose="02040503050406030204" pitchFamily="18" charset="0"/>
                              <a:cs typeface="Segoe UI" panose="020B0502040204020203" pitchFamily="34" charset="0"/>
                            </a:rPr>
                            <m:t>𝑖</m:t>
                          </m:r>
                        </m:e>
                      </m:nary>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534145" y="4087048"/>
                <a:ext cx="674287" cy="848566"/>
              </a:xfrm>
              <a:prstGeom prst="rect">
                <a:avLst/>
              </a:prstGeom>
              <a:blipFill>
                <a:blip r:embed="rId3"/>
                <a:stretch>
                  <a:fillRect l="-107407" t="-98529" r="-46296" b="-151471"/>
                </a:stretch>
              </a:blipFill>
            </p:spPr>
            <p:txBody>
              <a:bodyPr/>
              <a:lstStyle/>
              <a:p>
                <a:r>
                  <a:rPr lang="en-US">
                    <a:noFill/>
                  </a:rPr>
                  <a:t> </a:t>
                </a:r>
              </a:p>
            </p:txBody>
          </p:sp>
        </mc:Fallback>
      </mc:AlternateContent>
      <p:grpSp>
        <p:nvGrpSpPr>
          <p:cNvPr id="23" name="Group 22"/>
          <p:cNvGrpSpPr/>
          <p:nvPr/>
        </p:nvGrpSpPr>
        <p:grpSpPr>
          <a:xfrm>
            <a:off x="6848943" y="3668577"/>
            <a:ext cx="5254649" cy="1313420"/>
            <a:chOff x="1365777" y="4545991"/>
            <a:chExt cx="5254649" cy="1313420"/>
          </a:xfrm>
        </p:grpSpPr>
        <p:sp>
          <p:nvSpPr>
            <p:cNvPr id="20" name="Rectangle 19">
              <a:extLst>
                <a:ext uri="{FF2B5EF4-FFF2-40B4-BE49-F238E27FC236}">
                  <a16:creationId xmlns:a16="http://schemas.microsoft.com/office/drawing/2014/main" id="{704C40C8-9DCB-4185-AD31-E7FA5700C66C}"/>
                </a:ext>
              </a:extLst>
            </p:cNvPr>
            <p:cNvSpPr/>
            <p:nvPr/>
          </p:nvSpPr>
          <p:spPr>
            <a:xfrm>
              <a:off x="1365777" y="4969606"/>
              <a:ext cx="5254649" cy="889805"/>
            </a:xfrm>
            <a:prstGeom prst="rect">
              <a:avLst/>
            </a:prstGeom>
            <a:solidFill>
              <a:srgbClr val="D8D8D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Segoe UI" panose="020B0502040204020203" pitchFamily="34" charset="0"/>
                  <a:cs typeface="Segoe UI" panose="020B0502040204020203" pitchFamily="34" charset="0"/>
                </a:rPr>
                <a:t>= f(a) + f(a + 1) + f(a + 2) + … + f(b-2) + f(b-1) + f(b)</a:t>
              </a:r>
            </a:p>
          </p:txBody>
        </p:sp>
        <p:sp>
          <p:nvSpPr>
            <p:cNvPr id="21" name="Rectangle 20">
              <a:extLst>
                <a:ext uri="{FF2B5EF4-FFF2-40B4-BE49-F238E27FC236}">
                  <a16:creationId xmlns:a16="http://schemas.microsoft.com/office/drawing/2014/main" id="{2E10B0BF-22B6-49F2-B5D2-75CA105FD29D}"/>
                </a:ext>
              </a:extLst>
            </p:cNvPr>
            <p:cNvSpPr/>
            <p:nvPr/>
          </p:nvSpPr>
          <p:spPr>
            <a:xfrm>
              <a:off x="1365777" y="4545991"/>
              <a:ext cx="5254649" cy="4259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Definition: Summation</a:t>
              </a:r>
            </a:p>
          </p:txBody>
        </p:sp>
        <mc:AlternateContent xmlns:mc="http://schemas.openxmlformats.org/markup-compatibility/2006" xmlns:a14="http://schemas.microsoft.com/office/drawing/2010/main">
          <mc:Choice Requires="a14">
            <p:sp>
              <p:nvSpPr>
                <p:cNvPr id="22" name="Rectangle 21"/>
                <p:cNvSpPr/>
                <p:nvPr/>
              </p:nvSpPr>
              <p:spPr>
                <a:xfrm>
                  <a:off x="1427747" y="4957055"/>
                  <a:ext cx="1000017" cy="876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m:rPr>
                                <m:brk m:alnAt="23"/>
                              </m:rP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𝑎</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𝑏</m:t>
                            </m:r>
                          </m:sup>
                          <m:e>
                            <m:r>
                              <a:rPr lang="en-US" b="0" i="1" smtClean="0">
                                <a:latin typeface="Cambria Math" panose="02040503050406030204" pitchFamily="18" charset="0"/>
                                <a:ea typeface="Cambria Math" panose="02040503050406030204" pitchFamily="18" charset="0"/>
                                <a:cs typeface="Segoe UI" panose="020B0502040204020203" pitchFamily="34" charset="0"/>
                              </a:rPr>
                              <m:t>𝑓</m:t>
                            </m:r>
                            <m:r>
                              <a:rPr lang="en-US" b="0" i="1" smtClean="0">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b="0" i="1" smtClean="0">
                                <a:latin typeface="Cambria Math" panose="02040503050406030204" pitchFamily="18" charset="0"/>
                                <a:ea typeface="Cambria Math" panose="02040503050406030204" pitchFamily="18" charset="0"/>
                                <a:cs typeface="Segoe UI" panose="020B0502040204020203" pitchFamily="34" charset="0"/>
                              </a:rPr>
                              <m:t>)</m:t>
                            </m:r>
                          </m:e>
                        </m:nary>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1427747" y="4957055"/>
                  <a:ext cx="1000017" cy="876907"/>
                </a:xfrm>
                <a:prstGeom prst="rect">
                  <a:avLst/>
                </a:prstGeom>
                <a:blipFill>
                  <a:blip r:embed="rId4"/>
                  <a:stretch>
                    <a:fillRect l="-72500" t="-92857" b="-147143"/>
                  </a:stretch>
                </a:blipFill>
              </p:spPr>
              <p:txBody>
                <a:bodyPr/>
                <a:lstStyle/>
                <a:p>
                  <a:r>
                    <a:rPr lang="en-US">
                      <a:noFill/>
                    </a:rPr>
                    <a:t> </a:t>
                  </a:r>
                </a:p>
              </p:txBody>
            </p:sp>
          </mc:Fallback>
        </mc:AlternateContent>
      </p:grpSp>
      <p:sp>
        <p:nvSpPr>
          <p:cNvPr id="24" name="TextBox 23"/>
          <p:cNvSpPr txBox="1"/>
          <p:nvPr/>
        </p:nvSpPr>
        <p:spPr>
          <a:xfrm>
            <a:off x="673330" y="5456786"/>
            <a:ext cx="793807" cy="369332"/>
          </a:xfrm>
          <a:prstGeom prst="rect">
            <a:avLst/>
          </a:prstGeom>
          <a:noFill/>
        </p:spPr>
        <p:txBody>
          <a:bodyPr wrap="none" rtlCol="0">
            <a:spAutoFit/>
          </a:bodyPr>
          <a:lstStyle/>
          <a:p>
            <a:r>
              <a:rPr lang="en-US" dirty="0">
                <a:latin typeface="Segoe UI" panose="020B0502040204020203" pitchFamily="34" charset="0"/>
                <a:ea typeface="Cambria Math" panose="02040503050406030204" pitchFamily="18" charset="0"/>
                <a:cs typeface="Segoe UI" panose="020B0502040204020203" pitchFamily="34" charset="0"/>
              </a:rPr>
              <a:t>T(n) =</a:t>
            </a:r>
          </a:p>
        </p:txBody>
      </p:sp>
      <mc:AlternateContent xmlns:mc="http://schemas.openxmlformats.org/markup-compatibility/2006" xmlns:a14="http://schemas.microsoft.com/office/drawing/2010/main">
        <mc:Choice Requires="a14">
          <p:sp>
            <p:nvSpPr>
              <p:cNvPr id="27" name="Rectangle 26"/>
              <p:cNvSpPr/>
              <p:nvPr/>
            </p:nvSpPr>
            <p:spPr>
              <a:xfrm>
                <a:off x="1467137" y="5161552"/>
                <a:ext cx="1091453" cy="91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a:rPr lang="en-US" i="1">
                                  <a:latin typeface="Cambria Math" panose="02040503050406030204" pitchFamily="18" charset="0"/>
                                  <a:ea typeface="Cambria Math" panose="02040503050406030204" pitchFamily="18" charset="0"/>
                                  <a:cs typeface="Segoe UI" panose="020B0502040204020203" pitchFamily="34" charset="0"/>
                                </a:rPr>
                                <m:t>𝑗</m:t>
                              </m:r>
                              <m:r>
                                <a:rPr lang="en-US" i="1">
                                  <a:latin typeface="Cambria Math" panose="02040503050406030204" pitchFamily="18" charset="0"/>
                                  <a:ea typeface="Cambria Math" panose="02040503050406030204" pitchFamily="18" charset="0"/>
                                  <a:cs typeface="Segoe UI" panose="020B0502040204020203" pitchFamily="34" charset="0"/>
                                </a:rPr>
                                <m:t>=0</m:t>
                              </m:r>
                            </m:sub>
                            <m:sup>
                              <m: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e>
                          </m:nary>
                        </m:e>
                      </m:nary>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1467137" y="5161552"/>
                <a:ext cx="1091453" cy="912173"/>
              </a:xfrm>
              <a:prstGeom prst="rect">
                <a:avLst/>
              </a:prstGeom>
              <a:blipFill>
                <a:blip r:embed="rId5"/>
                <a:stretch>
                  <a:fillRect l="-66279" t="-89041" r="-25581" b="-13835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08629C58-93B4-D94B-8B78-D20E0F742A19}"/>
              </a:ext>
            </a:extLst>
          </p:cNvPr>
          <p:cNvSpPr txBox="1"/>
          <p:nvPr/>
        </p:nvSpPr>
        <p:spPr>
          <a:xfrm>
            <a:off x="673844" y="3260857"/>
            <a:ext cx="2842445"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T(n) =  (0 + 1 + 2 + 3 +…+ i-1)</a:t>
            </a:r>
          </a:p>
        </p:txBody>
      </p:sp>
      <p:sp>
        <p:nvSpPr>
          <p:cNvPr id="8" name="TextBox 7">
            <a:extLst>
              <a:ext uri="{FF2B5EF4-FFF2-40B4-BE49-F238E27FC236}">
                <a16:creationId xmlns:a16="http://schemas.microsoft.com/office/drawing/2014/main" id="{90DAC7DE-BCD5-0145-BCF4-EE366C4CE61F}"/>
              </a:ext>
            </a:extLst>
          </p:cNvPr>
          <p:cNvSpPr txBox="1"/>
          <p:nvPr/>
        </p:nvSpPr>
        <p:spPr>
          <a:xfrm>
            <a:off x="1408966" y="4002122"/>
            <a:ext cx="1995590" cy="646331"/>
          </a:xfrm>
          <a:prstGeom prst="rect">
            <a:avLst/>
          </a:prstGeom>
          <a:noFill/>
        </p:spPr>
        <p:txBody>
          <a:bodyPr wrap="square" rtlCol="0">
            <a:spAutoFit/>
          </a:bodyP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How do we model this part?</a:t>
            </a:r>
          </a:p>
        </p:txBody>
      </p:sp>
      <p:sp>
        <p:nvSpPr>
          <p:cNvPr id="9" name="Right Brace 8">
            <a:extLst>
              <a:ext uri="{FF2B5EF4-FFF2-40B4-BE49-F238E27FC236}">
                <a16:creationId xmlns:a16="http://schemas.microsoft.com/office/drawing/2014/main" id="{EF808BB8-40AB-D943-83ED-0D283A7B77A7}"/>
              </a:ext>
            </a:extLst>
          </p:cNvPr>
          <p:cNvSpPr/>
          <p:nvPr/>
        </p:nvSpPr>
        <p:spPr>
          <a:xfrm rot="5400000">
            <a:off x="2220165" y="2756720"/>
            <a:ext cx="373192" cy="199559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7F4EDFF-222D-0740-9B6F-CE349184CDC0}"/>
              </a:ext>
            </a:extLst>
          </p:cNvPr>
          <p:cNvSpPr txBox="1"/>
          <p:nvPr/>
        </p:nvSpPr>
        <p:spPr>
          <a:xfrm>
            <a:off x="2692831" y="5456786"/>
            <a:ext cx="2313883" cy="369332"/>
          </a:xfrm>
          <a:prstGeom prst="rect">
            <a:avLst/>
          </a:prstGeom>
          <a:noFill/>
        </p:spPr>
        <p:txBody>
          <a:bodyPr wrap="square" rtlCol="0">
            <a:spAutoFit/>
          </a:bodyP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is the Big O?</a:t>
            </a:r>
          </a:p>
        </p:txBody>
      </p:sp>
      <p:sp>
        <p:nvSpPr>
          <p:cNvPr id="29" name="Footer Placeholder 3">
            <a:extLst>
              <a:ext uri="{FF2B5EF4-FFF2-40B4-BE49-F238E27FC236}">
                <a16:creationId xmlns:a16="http://schemas.microsoft.com/office/drawing/2014/main" id="{71972692-640A-F845-A372-12B461589170}"/>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7911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5" grpId="0" animBg="1"/>
      <p:bldP spid="16" grpId="0"/>
      <p:bldP spid="17" grpId="0"/>
      <p:bldP spid="18" grpId="0"/>
      <p:bldP spid="24" grpId="0"/>
      <p:bldP spid="27" grpId="0"/>
      <p:bldP spid="26" grpId="0"/>
      <p:bldP spid="8" grpId="0"/>
      <p:bldP spid="9"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Separate chaining</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575240" y="1463857"/>
            <a:ext cx="6457327" cy="4845504"/>
          </a:xfrm>
        </p:spPr>
        <p:txBody>
          <a:bodyPr/>
          <a:lstStyle/>
          <a:p>
            <a:r>
              <a:rPr lang="en-US" b="1" dirty="0">
                <a:solidFill>
                  <a:srgbClr val="B6A479"/>
                </a:solidFill>
              </a:rPr>
              <a:t>Solution 1: Separate Chaining</a:t>
            </a:r>
          </a:p>
          <a:p>
            <a:r>
              <a:rPr lang="en-US" dirty="0"/>
              <a:t>Each index in our array represents a “bucket”. When an item x hashes to index h:</a:t>
            </a:r>
          </a:p>
          <a:p>
            <a:pPr lvl="1"/>
            <a:r>
              <a:rPr lang="en-US" dirty="0"/>
              <a:t>If the bucket at index h is empty: create a new list containing x</a:t>
            </a:r>
          </a:p>
          <a:p>
            <a:pPr lvl="1"/>
            <a:r>
              <a:rPr lang="en-US" dirty="0"/>
              <a:t>If the bucket at index h is already a list: add x if it is not already present</a:t>
            </a:r>
          </a:p>
          <a:p>
            <a:endParaRPr lang="en-US" dirty="0"/>
          </a:p>
          <a:p>
            <a:r>
              <a:rPr lang="en-US" dirty="0"/>
              <a:t>in other words:</a:t>
            </a:r>
          </a:p>
          <a:p>
            <a:r>
              <a:rPr lang="en-US" dirty="0"/>
              <a:t>If multiple things hash to the same index, then we’ll just put all of those in that same index bucket.  Often, you’ll see the data structure chosen is a linked-list like structure.</a:t>
            </a:r>
          </a:p>
          <a:p>
            <a:endParaRPr lang="en-US" dirty="0"/>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dirty="0"/>
              <a:t>CSE 373 </a:t>
            </a:r>
            <a:r>
              <a:rPr lang="es-ES" dirty="0" err="1"/>
              <a:t>Robbie</a:t>
            </a:r>
            <a:r>
              <a:rPr lang="es-ES" dirty="0"/>
              <a:t> Weber + Hannah </a:t>
            </a:r>
            <a:r>
              <a:rPr lang="es-ES" dirty="0" err="1"/>
              <a:t>tang</a:t>
            </a:r>
            <a:endParaRPr lang="en-US" dirty="0"/>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30</a:t>
            </a:fld>
            <a:endParaRPr lang="en-US"/>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3"/>
          <a:stretch>
            <a:fillRect/>
          </a:stretch>
        </p:blipFill>
        <p:spPr>
          <a:xfrm>
            <a:off x="6850685" y="263276"/>
            <a:ext cx="5128982" cy="6060951"/>
          </a:xfrm>
          <a:prstGeom prst="rect">
            <a:avLst/>
          </a:prstGeom>
        </p:spPr>
      </p:pic>
    </p:spTree>
    <p:extLst>
      <p:ext uri="{BB962C8B-B14F-4D97-AF65-F5344CB8AC3E}">
        <p14:creationId xmlns:p14="http://schemas.microsoft.com/office/powerpoint/2010/main" val="313257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Separate chaining</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575240" y="1463857"/>
            <a:ext cx="7837240" cy="4845504"/>
          </a:xfrm>
        </p:spPr>
        <p:txBody>
          <a:bodyPr/>
          <a:lstStyle/>
          <a:p>
            <a:r>
              <a:rPr lang="en-US" dirty="0">
                <a:latin typeface="Courier New" panose="02070309020205020404" pitchFamily="49" charset="0"/>
                <a:cs typeface="Courier New" panose="02070309020205020404" pitchFamily="49" charset="0"/>
              </a:rPr>
              <a:t>// some pseudocode</a:t>
            </a:r>
          </a:p>
          <a:p>
            <a:pPr marL="0" indent="0">
              <a:buNone/>
            </a:pPr>
            <a:r>
              <a:rPr lang="en-US" dirty="0">
                <a:latin typeface="Courier New" panose="02070309020205020404" pitchFamily="49" charset="0"/>
                <a:cs typeface="Courier New" panose="02070309020205020404" pitchFamily="49" charset="0"/>
              </a:rPr>
              <a:t> 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containsKey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 key % </a:t>
            </a:r>
            <a:r>
              <a:rPr lang="en-US" dirty="0" err="1">
                <a:latin typeface="Courier New" panose="02070309020205020404" pitchFamily="49" charset="0"/>
                <a:cs typeface="Courier New" panose="02070309020205020404" pitchFamily="49" charset="0"/>
              </a:rPr>
              <a:t>data.length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loop through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true if we find the key in </a:t>
            </a:r>
          </a:p>
          <a:p>
            <a:pPr marL="0" indent="0">
              <a:buNone/>
            </a:pPr>
            <a:r>
              <a:rPr lang="en-US" dirty="0">
                <a:latin typeface="Courier New" panose="02070309020205020404" pitchFamily="49" charset="0"/>
                <a:cs typeface="Courier New" panose="02070309020205020404" pitchFamily="49" charset="0"/>
              </a:rPr>
              <a:t>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false if we get to here (didn’t </a:t>
            </a:r>
          </a:p>
          <a:p>
            <a:pPr marL="0" indent="0">
              <a:buNone/>
            </a:pPr>
            <a:r>
              <a:rPr lang="en-US" dirty="0">
                <a:latin typeface="Courier New" panose="02070309020205020404" pitchFamily="49" charset="0"/>
                <a:cs typeface="Courier New" panose="02070309020205020404" pitchFamily="49" charset="0"/>
              </a:rPr>
              <a:t>	find it)</a:t>
            </a:r>
          </a:p>
          <a:p>
            <a:pPr marL="0" indent="0">
              <a:buNone/>
            </a:pPr>
            <a:r>
              <a:rPr lang="en-US" dirty="0">
                <a:latin typeface="Courier New" panose="02070309020205020404" pitchFamily="49" charset="0"/>
                <a:cs typeface="Courier New" panose="02070309020205020404" pitchFamily="49" charset="0"/>
              </a:rPr>
              <a:t> }</a:t>
            </a:r>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dirty="0"/>
              <a:t>CSE 373 </a:t>
            </a:r>
            <a:r>
              <a:rPr lang="es-ES" dirty="0" err="1"/>
              <a:t>Robbie</a:t>
            </a:r>
            <a:r>
              <a:rPr lang="es-ES" dirty="0"/>
              <a:t> Weber + Hannah </a:t>
            </a:r>
            <a:r>
              <a:rPr lang="es-ES" dirty="0" err="1"/>
              <a:t>tang</a:t>
            </a:r>
            <a:endParaRPr lang="en-US" dirty="0"/>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31</a:t>
            </a:fld>
            <a:endParaRPr lang="en-US"/>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3"/>
          <a:stretch>
            <a:fillRect/>
          </a:stretch>
        </p:blipFill>
        <p:spPr>
          <a:xfrm>
            <a:off x="7551506" y="263276"/>
            <a:ext cx="4470755" cy="6060951"/>
          </a:xfrm>
          <a:prstGeom prst="rect">
            <a:avLst/>
          </a:prstGeom>
        </p:spPr>
      </p:pic>
      <p:sp>
        <p:nvSpPr>
          <p:cNvPr id="7" name="TextBox 6">
            <a:extLst>
              <a:ext uri="{FF2B5EF4-FFF2-40B4-BE49-F238E27FC236}">
                <a16:creationId xmlns:a16="http://schemas.microsoft.com/office/drawing/2014/main" id="{40C5B7D8-E244-4746-9E31-460C6FA9206F}"/>
              </a:ext>
            </a:extLst>
          </p:cNvPr>
          <p:cNvSpPr txBox="1"/>
          <p:nvPr/>
        </p:nvSpPr>
        <p:spPr>
          <a:xfrm>
            <a:off x="5663466" y="239144"/>
            <a:ext cx="6358795" cy="584775"/>
          </a:xfrm>
          <a:prstGeom prst="rect">
            <a:avLst/>
          </a:prstGeom>
          <a:solidFill>
            <a:srgbClr val="B6A479"/>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Reminder: the implementations of put/get/</a:t>
            </a:r>
            <a:r>
              <a:rPr lang="en-US" sz="1600" dirty="0" err="1">
                <a:solidFill>
                  <a:schemeClr val="bg1"/>
                </a:solidFill>
                <a:latin typeface="Calibri" panose="020F0502020204030204" pitchFamily="34" charset="0"/>
                <a:cs typeface="Calibri" panose="020F0502020204030204" pitchFamily="34" charset="0"/>
              </a:rPr>
              <a:t>containsKey</a:t>
            </a:r>
            <a:r>
              <a:rPr lang="en-US" sz="1600" dirty="0">
                <a:solidFill>
                  <a:schemeClr val="bg1"/>
                </a:solidFill>
                <a:latin typeface="Calibri" panose="020F0502020204030204" pitchFamily="34" charset="0"/>
                <a:cs typeface="Calibri" panose="020F0502020204030204" pitchFamily="34" charset="0"/>
              </a:rPr>
              <a:t> are all very similar, and almost always will have the same complexity class runtime</a:t>
            </a:r>
          </a:p>
        </p:txBody>
      </p:sp>
      <p:sp>
        <p:nvSpPr>
          <p:cNvPr id="9" name="TextBox 8">
            <a:extLst>
              <a:ext uri="{FF2B5EF4-FFF2-40B4-BE49-F238E27FC236}">
                <a16:creationId xmlns:a16="http://schemas.microsoft.com/office/drawing/2014/main" id="{721B0B9B-03CF-A94B-AF4D-E4093EB6653E}"/>
              </a:ext>
            </a:extLst>
          </p:cNvPr>
          <p:cNvSpPr txBox="1"/>
          <p:nvPr/>
        </p:nvSpPr>
        <p:spPr>
          <a:xfrm>
            <a:off x="3297057" y="4880498"/>
            <a:ext cx="3976098" cy="1323439"/>
          </a:xfrm>
          <a:prstGeom prst="rect">
            <a:avLst/>
          </a:prstGeom>
          <a:solidFill>
            <a:srgbClr val="B6A479"/>
          </a:solidFill>
        </p:spPr>
        <p:txBody>
          <a:bodyPr wrap="square" rtlCol="0">
            <a:spAutoFit/>
          </a:bodyPr>
          <a:lstStyle/>
          <a:p>
            <a:r>
              <a:rPr lang="en-US" sz="1600" u="sng" dirty="0">
                <a:solidFill>
                  <a:schemeClr val="bg1"/>
                </a:solidFill>
                <a:latin typeface="Calibri" panose="020F0502020204030204" pitchFamily="34" charset="0"/>
                <a:cs typeface="Calibri" panose="020F0502020204030204" pitchFamily="34" charset="0"/>
              </a:rPr>
              <a:t>runtime analysis </a:t>
            </a:r>
          </a:p>
          <a:p>
            <a:r>
              <a:rPr lang="en-US" sz="1600" dirty="0">
                <a:solidFill>
                  <a:schemeClr val="bg1"/>
                </a:solidFill>
                <a:latin typeface="Calibri" panose="020F0502020204030204" pitchFamily="34" charset="0"/>
                <a:cs typeface="Calibri" panose="020F0502020204030204" pitchFamily="34" charset="0"/>
              </a:rPr>
              <a:t>Are there different possible states for our Hash Map that make this code run slower/faster,  assuming there are already n key-value pairs being stored?</a:t>
            </a:r>
          </a:p>
        </p:txBody>
      </p:sp>
      <p:sp>
        <p:nvSpPr>
          <p:cNvPr id="11" name="TextBox 10">
            <a:extLst>
              <a:ext uri="{FF2B5EF4-FFF2-40B4-BE49-F238E27FC236}">
                <a16:creationId xmlns:a16="http://schemas.microsoft.com/office/drawing/2014/main" id="{9A6CCF74-B425-F349-98ED-9CFBDA2066BB}"/>
              </a:ext>
            </a:extLst>
          </p:cNvPr>
          <p:cNvSpPr txBox="1"/>
          <p:nvPr/>
        </p:nvSpPr>
        <p:spPr>
          <a:xfrm>
            <a:off x="299369" y="6410058"/>
            <a:ext cx="9293378" cy="369332"/>
          </a:xfrm>
          <a:prstGeom prst="rect">
            <a:avLst/>
          </a:prstGeom>
          <a:solidFill>
            <a:srgbClr val="4C3182"/>
          </a:solid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Yes! If we had to do a lot of loop iterations to find the key in the bucket, our code will run slower. </a:t>
            </a:r>
          </a:p>
        </p:txBody>
      </p:sp>
    </p:spTree>
    <p:extLst>
      <p:ext uri="{BB962C8B-B14F-4D97-AF65-F5344CB8AC3E}">
        <p14:creationId xmlns:p14="http://schemas.microsoft.com/office/powerpoint/2010/main" val="17252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1AA0-1C0D-6E4E-BCA2-D47092764A66}"/>
              </a:ext>
            </a:extLst>
          </p:cNvPr>
          <p:cNvSpPr>
            <a:spLocks noGrp="1"/>
          </p:cNvSpPr>
          <p:nvPr>
            <p:ph type="title"/>
          </p:nvPr>
        </p:nvSpPr>
        <p:spPr/>
        <p:txBody>
          <a:bodyPr/>
          <a:lstStyle/>
          <a:p>
            <a:r>
              <a:rPr lang="en-US" dirty="0"/>
              <a:t>A best case situation for separate chaining</a:t>
            </a:r>
          </a:p>
        </p:txBody>
      </p:sp>
      <p:graphicFrame>
        <p:nvGraphicFramePr>
          <p:cNvPr id="4" name="Table 3">
            <a:extLst>
              <a:ext uri="{FF2B5EF4-FFF2-40B4-BE49-F238E27FC236}">
                <a16:creationId xmlns:a16="http://schemas.microsoft.com/office/drawing/2014/main" id="{E101A1D0-B557-1447-A5E4-BB9FACA49C7C}"/>
              </a:ext>
            </a:extLst>
          </p:cNvPr>
          <p:cNvGraphicFramePr>
            <a:graphicFrameLocks noGrp="1"/>
          </p:cNvGraphicFramePr>
          <p:nvPr>
            <p:extLst>
              <p:ext uri="{D42A27DB-BD31-4B8C-83A1-F6EECF244321}">
                <p14:modId xmlns:p14="http://schemas.microsoft.com/office/powerpoint/2010/main" val="2155280157"/>
              </p:ext>
            </p:extLst>
          </p:nvPr>
        </p:nvGraphicFramePr>
        <p:xfrm>
          <a:off x="624216" y="1014145"/>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334726">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5" name="TextBox 4">
            <a:extLst>
              <a:ext uri="{FF2B5EF4-FFF2-40B4-BE49-F238E27FC236}">
                <a16:creationId xmlns:a16="http://schemas.microsoft.com/office/drawing/2014/main" id="{F6035AE4-4E31-004A-B4F2-C3248E094120}"/>
              </a:ext>
            </a:extLst>
          </p:cNvPr>
          <p:cNvSpPr txBox="1"/>
          <p:nvPr/>
        </p:nvSpPr>
        <p:spPr>
          <a:xfrm>
            <a:off x="855299" y="2261125"/>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(0, b)</a:t>
            </a:r>
          </a:p>
        </p:txBody>
      </p:sp>
      <p:cxnSp>
        <p:nvCxnSpPr>
          <p:cNvPr id="6" name="Straight Arrow Connector 5">
            <a:extLst>
              <a:ext uri="{FF2B5EF4-FFF2-40B4-BE49-F238E27FC236}">
                <a16:creationId xmlns:a16="http://schemas.microsoft.com/office/drawing/2014/main" id="{7DEDC5F0-5248-8A40-AEB9-74ADC1F45D64}"/>
              </a:ext>
            </a:extLst>
          </p:cNvPr>
          <p:cNvCxnSpPr/>
          <p:nvPr/>
        </p:nvCxnSpPr>
        <p:spPr>
          <a:xfrm>
            <a:off x="6975239" y="196370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251C639-2D97-DB44-A1A2-46FBF95E20D4}"/>
              </a:ext>
            </a:extLst>
          </p:cNvPr>
          <p:cNvSpPr txBox="1"/>
          <p:nvPr/>
        </p:nvSpPr>
        <p:spPr>
          <a:xfrm>
            <a:off x="3111158" y="2217597"/>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(2, b)</a:t>
            </a:r>
          </a:p>
        </p:txBody>
      </p:sp>
      <p:sp>
        <p:nvSpPr>
          <p:cNvPr id="18" name="TextBox 17">
            <a:extLst>
              <a:ext uri="{FF2B5EF4-FFF2-40B4-BE49-F238E27FC236}">
                <a16:creationId xmlns:a16="http://schemas.microsoft.com/office/drawing/2014/main" id="{DC248F38-960E-1344-8518-2EC14E41804B}"/>
              </a:ext>
            </a:extLst>
          </p:cNvPr>
          <p:cNvSpPr txBox="1"/>
          <p:nvPr/>
        </p:nvSpPr>
        <p:spPr>
          <a:xfrm>
            <a:off x="4227257" y="2203846"/>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(3, b)</a:t>
            </a:r>
          </a:p>
        </p:txBody>
      </p:sp>
      <p:sp>
        <p:nvSpPr>
          <p:cNvPr id="19" name="TextBox 18">
            <a:extLst>
              <a:ext uri="{FF2B5EF4-FFF2-40B4-BE49-F238E27FC236}">
                <a16:creationId xmlns:a16="http://schemas.microsoft.com/office/drawing/2014/main" id="{03CA273C-DB85-144F-9521-69AA86479F25}"/>
              </a:ext>
            </a:extLst>
          </p:cNvPr>
          <p:cNvSpPr txBox="1"/>
          <p:nvPr/>
        </p:nvSpPr>
        <p:spPr>
          <a:xfrm>
            <a:off x="5360377" y="2217597"/>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(4, b)</a:t>
            </a:r>
          </a:p>
        </p:txBody>
      </p:sp>
      <p:sp>
        <p:nvSpPr>
          <p:cNvPr id="20" name="TextBox 19">
            <a:extLst>
              <a:ext uri="{FF2B5EF4-FFF2-40B4-BE49-F238E27FC236}">
                <a16:creationId xmlns:a16="http://schemas.microsoft.com/office/drawing/2014/main" id="{301001F3-73E5-AA49-A1A0-3077CB2FE1C9}"/>
              </a:ext>
            </a:extLst>
          </p:cNvPr>
          <p:cNvSpPr txBox="1"/>
          <p:nvPr/>
        </p:nvSpPr>
        <p:spPr>
          <a:xfrm>
            <a:off x="6593153" y="2203845"/>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(5, b)</a:t>
            </a:r>
          </a:p>
        </p:txBody>
      </p:sp>
      <p:sp>
        <p:nvSpPr>
          <p:cNvPr id="21" name="TextBox 20">
            <a:extLst>
              <a:ext uri="{FF2B5EF4-FFF2-40B4-BE49-F238E27FC236}">
                <a16:creationId xmlns:a16="http://schemas.microsoft.com/office/drawing/2014/main" id="{B3FD062B-739B-854B-8728-9FE6BF0D194C}"/>
              </a:ext>
            </a:extLst>
          </p:cNvPr>
          <p:cNvSpPr txBox="1"/>
          <p:nvPr/>
        </p:nvSpPr>
        <p:spPr>
          <a:xfrm>
            <a:off x="7584445" y="2147308"/>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(6, b)</a:t>
            </a:r>
          </a:p>
        </p:txBody>
      </p:sp>
      <p:sp>
        <p:nvSpPr>
          <p:cNvPr id="22" name="TextBox 21">
            <a:extLst>
              <a:ext uri="{FF2B5EF4-FFF2-40B4-BE49-F238E27FC236}">
                <a16:creationId xmlns:a16="http://schemas.microsoft.com/office/drawing/2014/main" id="{AD5A0BC4-86C3-F848-857C-04F868792C2A}"/>
              </a:ext>
            </a:extLst>
          </p:cNvPr>
          <p:cNvSpPr txBox="1"/>
          <p:nvPr/>
        </p:nvSpPr>
        <p:spPr>
          <a:xfrm>
            <a:off x="8732805" y="2142804"/>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(7, b)</a:t>
            </a:r>
          </a:p>
        </p:txBody>
      </p:sp>
      <p:sp>
        <p:nvSpPr>
          <p:cNvPr id="23" name="TextBox 22">
            <a:extLst>
              <a:ext uri="{FF2B5EF4-FFF2-40B4-BE49-F238E27FC236}">
                <a16:creationId xmlns:a16="http://schemas.microsoft.com/office/drawing/2014/main" id="{F9BA7C91-8FB8-6445-A124-DEE3587D99DE}"/>
              </a:ext>
            </a:extLst>
          </p:cNvPr>
          <p:cNvSpPr txBox="1"/>
          <p:nvPr/>
        </p:nvSpPr>
        <p:spPr>
          <a:xfrm>
            <a:off x="9881165" y="2203844"/>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(8, b)</a:t>
            </a:r>
          </a:p>
        </p:txBody>
      </p:sp>
      <p:cxnSp>
        <p:nvCxnSpPr>
          <p:cNvPr id="25" name="Straight Arrow Connector 24">
            <a:extLst>
              <a:ext uri="{FF2B5EF4-FFF2-40B4-BE49-F238E27FC236}">
                <a16:creationId xmlns:a16="http://schemas.microsoft.com/office/drawing/2014/main" id="{D0882998-8D37-0A41-ADF0-654B3AA86C12}"/>
              </a:ext>
            </a:extLst>
          </p:cNvPr>
          <p:cNvCxnSpPr/>
          <p:nvPr/>
        </p:nvCxnSpPr>
        <p:spPr>
          <a:xfrm>
            <a:off x="1208979" y="198476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C04B684-EBC4-B14C-9F71-1B24B920A5D8}"/>
              </a:ext>
            </a:extLst>
          </p:cNvPr>
          <p:cNvCxnSpPr/>
          <p:nvPr/>
        </p:nvCxnSpPr>
        <p:spPr>
          <a:xfrm>
            <a:off x="3555938" y="2033266"/>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0169EA-E1D8-1542-87E0-B629E7E95714}"/>
              </a:ext>
            </a:extLst>
          </p:cNvPr>
          <p:cNvCxnSpPr/>
          <p:nvPr/>
        </p:nvCxnSpPr>
        <p:spPr>
          <a:xfrm>
            <a:off x="4655990" y="197770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199611E-9A1B-9743-920F-CE66CFA9F6FC}"/>
              </a:ext>
            </a:extLst>
          </p:cNvPr>
          <p:cNvCxnSpPr/>
          <p:nvPr/>
        </p:nvCxnSpPr>
        <p:spPr>
          <a:xfrm>
            <a:off x="5789291" y="192490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1C055-538B-2A46-9147-5D5C266ACF70}"/>
              </a:ext>
            </a:extLst>
          </p:cNvPr>
          <p:cNvCxnSpPr/>
          <p:nvPr/>
        </p:nvCxnSpPr>
        <p:spPr>
          <a:xfrm>
            <a:off x="8036499" y="192490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62F3CC-92FF-CB47-ADE2-89F214FE3A6C}"/>
              </a:ext>
            </a:extLst>
          </p:cNvPr>
          <p:cNvCxnSpPr/>
          <p:nvPr/>
        </p:nvCxnSpPr>
        <p:spPr>
          <a:xfrm>
            <a:off x="9119923" y="1947076"/>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4B6E6C-40F9-E740-905E-D6B974B6FF5C}"/>
              </a:ext>
            </a:extLst>
          </p:cNvPr>
          <p:cNvCxnSpPr/>
          <p:nvPr/>
        </p:nvCxnSpPr>
        <p:spPr>
          <a:xfrm>
            <a:off x="10253225" y="199852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77C391C-924C-144E-A766-A3AE420501A2}"/>
              </a:ext>
            </a:extLst>
          </p:cNvPr>
          <p:cNvSpPr txBox="1"/>
          <p:nvPr/>
        </p:nvSpPr>
        <p:spPr>
          <a:xfrm>
            <a:off x="421415" y="3059668"/>
            <a:ext cx="11187259"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It’s possible (and likely if you follow some best-practices) that everything is spread out across the buckets pretty evenly.  This is the opposite of the last slide: when we have minimal collisions, our runtime should be less.  For example, if we have a bucket with only 0 or 1 element in it, checking </a:t>
            </a:r>
            <a:r>
              <a:rPr lang="en-US" dirty="0" err="1">
                <a:latin typeface="Calibri" panose="020F0502020204030204" pitchFamily="34" charset="0"/>
                <a:cs typeface="Calibri" panose="020F0502020204030204" pitchFamily="34" charset="0"/>
              </a:rPr>
              <a:t>containsKey</a:t>
            </a:r>
            <a:r>
              <a:rPr lang="en-US" dirty="0">
                <a:latin typeface="Calibri" panose="020F0502020204030204" pitchFamily="34" charset="0"/>
                <a:cs typeface="Calibri" panose="020F0502020204030204" pitchFamily="34" charset="0"/>
              </a:rPr>
              <a:t> for something in that bucket will only take a constant amount of time.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We’re going to try a lot of stuff we can to make it more likely we achieve this beautiful state </a:t>
            </a:r>
            <a:r>
              <a:rPr lang="en-US" dirty="0">
                <a:latin typeface="Calibri" panose="020F0502020204030204" pitchFamily="34" charset="0"/>
                <a:cs typeface="Calibri" panose="020F0502020204030204" pitchFamily="34" charset="0"/>
                <a:sym typeface="Wingdings" pitchFamily="2" charset="2"/>
              </a:rPr>
              <a:t>.</a:t>
            </a:r>
            <a:endParaRPr lang="en-US" dirty="0">
              <a:latin typeface="Calibri" panose="020F0502020204030204" pitchFamily="34" charset="0"/>
              <a:cs typeface="Calibri" panose="020F0502020204030204" pitchFamily="34" charset="0"/>
            </a:endParaRPr>
          </a:p>
        </p:txBody>
      </p:sp>
      <p:sp>
        <p:nvSpPr>
          <p:cNvPr id="24" name="Footer Placeholder 4">
            <a:extLst>
              <a:ext uri="{FF2B5EF4-FFF2-40B4-BE49-F238E27FC236}">
                <a16:creationId xmlns:a16="http://schemas.microsoft.com/office/drawing/2014/main" id="{D1466F72-68BA-7A40-8CE7-05D71628081D}"/>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142837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2308-C60E-8D46-AA7A-18A02681DAEC}"/>
              </a:ext>
            </a:extLst>
          </p:cNvPr>
          <p:cNvSpPr>
            <a:spLocks noGrp="1"/>
          </p:cNvSpPr>
          <p:nvPr>
            <p:ph type="title"/>
          </p:nvPr>
        </p:nvSpPr>
        <p:spPr/>
        <p:txBody>
          <a:bodyPr>
            <a:normAutofit fontScale="90000"/>
          </a:bodyPr>
          <a:lstStyle/>
          <a:p>
            <a:r>
              <a:rPr lang="en-US" dirty="0"/>
              <a:t>In-practice situations for separate chaining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5959C7-2E34-874F-B8EB-B5244458B0DD}"/>
                  </a:ext>
                </a:extLst>
              </p:cNvPr>
              <p:cNvSpPr>
                <a:spLocks noGrp="1"/>
              </p:cNvSpPr>
              <p:nvPr>
                <p:ph idx="1"/>
              </p:nvPr>
            </p:nvSpPr>
            <p:spPr>
              <a:xfrm>
                <a:off x="575240" y="1463857"/>
                <a:ext cx="11187258" cy="1778107"/>
              </a:xfrm>
            </p:spPr>
            <p:txBody>
              <a:bodyPr/>
              <a:lstStyle/>
              <a:p>
                <a:r>
                  <a:rPr lang="en-US" dirty="0"/>
                  <a:t>Generally we can achieve something close to the best case situation from the previous slide  and maintain our Hash Map so that every bucket only has a small constant number of items.  There may be some outliers that have slightly more buckets, but generally if we follow all the best practices, the runtime will still be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(1) for most cases!  </a:t>
                </a:r>
              </a:p>
              <a:p>
                <a:pPr marL="0" indent="0">
                  <a:buNone/>
                </a:pPr>
                <a:r>
                  <a:rPr lang="en-US" dirty="0"/>
                  <a:t> (The worst case is still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(n) but again, we’ll try really hard to prevent that)</a:t>
                </a:r>
              </a:p>
            </p:txBody>
          </p:sp>
        </mc:Choice>
        <mc:Fallback xmlns="">
          <p:sp>
            <p:nvSpPr>
              <p:cNvPr id="3" name="Content Placeholder 2">
                <a:extLst>
                  <a:ext uri="{FF2B5EF4-FFF2-40B4-BE49-F238E27FC236}">
                    <a16:creationId xmlns:a16="http://schemas.microsoft.com/office/drawing/2014/main" id="{1F5959C7-2E34-874F-B8EB-B5244458B0DD}"/>
                  </a:ext>
                </a:extLst>
              </p:cNvPr>
              <p:cNvSpPr>
                <a:spLocks noGrp="1" noRot="1" noChangeAspect="1" noMove="1" noResize="1" noEditPoints="1" noAdjustHandles="1" noChangeArrowheads="1" noChangeShapeType="1" noTextEdit="1"/>
              </p:cNvSpPr>
              <p:nvPr>
                <p:ph idx="1"/>
              </p:nvPr>
            </p:nvSpPr>
            <p:spPr>
              <a:xfrm>
                <a:off x="575240" y="1463857"/>
                <a:ext cx="11187258" cy="1778107"/>
              </a:xfrm>
              <a:blipFill>
                <a:blip r:embed="rId2"/>
                <a:stretch>
                  <a:fillRect l="-454" t="-4255" r="-227" b="-63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98530E1D-BC1C-D046-BF62-9E6431289FA5}"/>
                  </a:ext>
                </a:extLst>
              </p:cNvPr>
              <p:cNvGraphicFramePr>
                <a:graphicFrameLocks noGrp="1"/>
              </p:cNvGraphicFramePr>
              <p:nvPr>
                <p:extLst>
                  <p:ext uri="{D42A27DB-BD31-4B8C-83A1-F6EECF244321}">
                    <p14:modId xmlns:p14="http://schemas.microsoft.com/office/powerpoint/2010/main" val="3249926093"/>
                  </p:ext>
                </p:extLst>
              </p:nvPr>
            </p:nvGraphicFramePr>
            <p:xfrm>
              <a:off x="1905275" y="342787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latin typeface="Calibri" panose="020F0502020204030204" pitchFamily="34" charset="0"/>
                              <a:cs typeface="Calibri" panose="020F0502020204030204" pitchFamily="34" charset="0"/>
                            </a:rPr>
                            <a:t>put(</a:t>
                          </a:r>
                          <a:r>
                            <a:rPr lang="en-US" sz="1400" dirty="0" err="1">
                              <a:latin typeface="Calibri" panose="020F0502020204030204" pitchFamily="34" charset="0"/>
                              <a:cs typeface="Calibri" panose="020F0502020204030204" pitchFamily="34" charset="0"/>
                            </a:rPr>
                            <a:t>key,value</a:t>
                          </a:r>
                          <a:r>
                            <a:rPr lang="en-US" sz="14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latin typeface="Calibri" panose="020F0502020204030204" pitchFamily="34" charset="0"/>
                              <a:cs typeface="Calibri" panose="020F0502020204030204" pitchFamily="34" charset="0"/>
                            </a:rPr>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p:graphicFrame>
            <p:nvGraphicFramePr>
              <p:cNvPr id="4" name="Table 3">
                <a:extLst>
                  <a:ext uri="{FF2B5EF4-FFF2-40B4-BE49-F238E27FC236}">
                    <a16:creationId xmlns:a16="http://schemas.microsoft.com/office/drawing/2014/main" id="{98530E1D-BC1C-D046-BF62-9E6431289FA5}"/>
                  </a:ext>
                </a:extLst>
              </p:cNvPr>
              <p:cNvGraphicFramePr>
                <a:graphicFrameLocks noGrp="1"/>
              </p:cNvGraphicFramePr>
              <p:nvPr>
                <p:extLst>
                  <p:ext uri="{D42A27DB-BD31-4B8C-83A1-F6EECF244321}">
                    <p14:modId xmlns:p14="http://schemas.microsoft.com/office/powerpoint/2010/main" val="3249926093"/>
                  </p:ext>
                </p:extLst>
              </p:nvPr>
            </p:nvGraphicFramePr>
            <p:xfrm>
              <a:off x="1905275" y="342787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latin typeface="Calibri" panose="020F0502020204030204" pitchFamily="34" charset="0"/>
                              <a:cs typeface="Calibri" panose="020F0502020204030204" pitchFamily="34" charset="0"/>
                            </a:rPr>
                            <a:t>put(</a:t>
                          </a:r>
                          <a:r>
                            <a:rPr lang="en-US" sz="1400" dirty="0" err="1">
                              <a:latin typeface="Calibri" panose="020F0502020204030204" pitchFamily="34" charset="0"/>
                              <a:cs typeface="Calibri" panose="020F0502020204030204" pitchFamily="34" charset="0"/>
                            </a:rPr>
                            <a:t>key,value</a:t>
                          </a:r>
                          <a:r>
                            <a:rPr lang="en-US" sz="14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104000" r="-588" b="-824000"/>
                          </a:stretch>
                        </a:blip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196154" r="-588" b="-692308"/>
                          </a:stretch>
                        </a:blip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308000" r="-588" b="-620000"/>
                          </a:stretch>
                        </a:blipFill>
                      </a:tcPr>
                    </a:tc>
                    <a:extLst>
                      <a:ext uri="{0D108BD9-81ED-4DB2-BD59-A6C34878D82A}">
                        <a16:rowId xmlns:a16="http://schemas.microsoft.com/office/drawing/2014/main" val="3179321291"/>
                      </a:ext>
                    </a:extLst>
                  </a:tr>
                  <a:tr h="318044">
                    <a:tc rowSpan="3">
                      <a:txBody>
                        <a:bodyPr/>
                        <a:lstStyle/>
                        <a:p>
                          <a:pPr algn="ctr"/>
                          <a:r>
                            <a:rPr lang="en-US" sz="14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408000" r="-588" b="-520000"/>
                          </a:stretch>
                        </a:blip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508000" r="-588" b="-420000"/>
                          </a:stretch>
                        </a:blip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608000" r="-588" b="-320000"/>
                          </a:stretch>
                        </a:blipFill>
                      </a:tcPr>
                    </a:tc>
                    <a:extLst>
                      <a:ext uri="{0D108BD9-81ED-4DB2-BD59-A6C34878D82A}">
                        <a16:rowId xmlns:a16="http://schemas.microsoft.com/office/drawing/2014/main" val="1905480964"/>
                      </a:ext>
                    </a:extLst>
                  </a:tr>
                  <a:tr h="318044">
                    <a:tc rowSpan="3">
                      <a:txBody>
                        <a:bodyPr/>
                        <a:lstStyle/>
                        <a:p>
                          <a:pPr algn="ctr"/>
                          <a:r>
                            <a:rPr lang="en-US" sz="1400" dirty="0">
                              <a:latin typeface="Calibri" panose="020F0502020204030204" pitchFamily="34" charset="0"/>
                              <a:cs typeface="Calibri" panose="020F0502020204030204" pitchFamily="34" charset="0"/>
                            </a:rPr>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680769" r="-588" b="-207692"/>
                          </a:stretch>
                        </a:blip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812000" r="-588" b="-116000"/>
                          </a:stretch>
                        </a:blip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Fallback>
      </mc:AlternateContent>
      <p:sp>
        <p:nvSpPr>
          <p:cNvPr id="5" name="TextBox 4">
            <a:extLst>
              <a:ext uri="{FF2B5EF4-FFF2-40B4-BE49-F238E27FC236}">
                <a16:creationId xmlns:a16="http://schemas.microsoft.com/office/drawing/2014/main" id="{4986EA26-94B6-A749-BA7D-54D7F2D99A6F}"/>
              </a:ext>
            </a:extLst>
          </p:cNvPr>
          <p:cNvSpPr txBox="1"/>
          <p:nvPr/>
        </p:nvSpPr>
        <p:spPr>
          <a:xfrm>
            <a:off x="8969163" y="3616037"/>
            <a:ext cx="2635123" cy="203132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Reminder: the in-practice runtimes are assuming an even distribution of the keys inside the array and following of best-practices to ensure the average chain length is low.</a:t>
            </a:r>
          </a:p>
        </p:txBody>
      </p:sp>
      <p:sp>
        <p:nvSpPr>
          <p:cNvPr id="6" name="Footer Placeholder 4">
            <a:extLst>
              <a:ext uri="{FF2B5EF4-FFF2-40B4-BE49-F238E27FC236}">
                <a16:creationId xmlns:a16="http://schemas.microsoft.com/office/drawing/2014/main" id="{86175DAD-E263-2143-9BCF-DCD44154F67E}"/>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15116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0033-5C72-9E41-B218-F5FC6858DC21}"/>
              </a:ext>
            </a:extLst>
          </p:cNvPr>
          <p:cNvSpPr>
            <a:spLocks noGrp="1"/>
          </p:cNvSpPr>
          <p:nvPr>
            <p:ph type="title"/>
          </p:nvPr>
        </p:nvSpPr>
        <p:spPr/>
        <p:txBody>
          <a:bodyPr>
            <a:normAutofit fontScale="90000"/>
          </a:bodyPr>
          <a:lstStyle/>
          <a:p>
            <a:r>
              <a:rPr lang="en-US" dirty="0"/>
              <a:t>Best practices (pay attention to this for the </a:t>
            </a:r>
            <a:r>
              <a:rPr lang="en-US" dirty="0" err="1"/>
              <a:t>hw</a:t>
            </a:r>
            <a:r>
              <a:rPr lang="en-US" dirty="0"/>
              <a:t>)</a:t>
            </a:r>
          </a:p>
        </p:txBody>
      </p:sp>
      <p:sp>
        <p:nvSpPr>
          <p:cNvPr id="3" name="Content Placeholder 2">
            <a:extLst>
              <a:ext uri="{FF2B5EF4-FFF2-40B4-BE49-F238E27FC236}">
                <a16:creationId xmlns:a16="http://schemas.microsoft.com/office/drawing/2014/main" id="{D000EC34-CBC0-C340-94FC-279EA3227C7D}"/>
              </a:ext>
            </a:extLst>
          </p:cNvPr>
          <p:cNvSpPr>
            <a:spLocks noGrp="1"/>
          </p:cNvSpPr>
          <p:nvPr>
            <p:ph idx="1"/>
          </p:nvPr>
        </p:nvSpPr>
        <p:spPr>
          <a:xfrm>
            <a:off x="575240" y="1463857"/>
            <a:ext cx="11187258" cy="1346427"/>
          </a:xfrm>
        </p:spPr>
        <p:txBody>
          <a:bodyPr/>
          <a:lstStyle/>
          <a:p>
            <a:pPr>
              <a:buFont typeface="Wingdings" pitchFamily="2" charset="2"/>
              <a:buChar char="§"/>
            </a:pPr>
            <a:r>
              <a:rPr lang="en-US" dirty="0"/>
              <a:t> what about resizing?</a:t>
            </a:r>
          </a:p>
          <a:p>
            <a:pPr lvl="1">
              <a:buFont typeface="Wingdings" pitchFamily="2" charset="2"/>
              <a:buChar char="§"/>
            </a:pPr>
            <a:r>
              <a:rPr lang="en-US" dirty="0"/>
              <a:t> for data structures like </a:t>
            </a:r>
            <a:r>
              <a:rPr lang="en-US" dirty="0" err="1"/>
              <a:t>ArrayMap</a:t>
            </a:r>
            <a:r>
              <a:rPr lang="en-US" dirty="0"/>
              <a:t> or </a:t>
            </a:r>
            <a:r>
              <a:rPr lang="en-US" dirty="0" err="1"/>
              <a:t>ArrayList</a:t>
            </a:r>
            <a:r>
              <a:rPr lang="en-US" dirty="0"/>
              <a:t> or </a:t>
            </a:r>
            <a:r>
              <a:rPr lang="en-US" dirty="0" err="1"/>
              <a:t>ArrayStack</a:t>
            </a:r>
            <a:r>
              <a:rPr lang="en-US" dirty="0"/>
              <a:t> we had to resize when we’re full just because we couldn’t store any more things! But our Separate Chaining Hash Map is a little bit different:  we aren’t ever </a:t>
            </a:r>
            <a:r>
              <a:rPr lang="en-US" b="1" i="1" dirty="0"/>
              <a:t>forced </a:t>
            </a:r>
            <a:r>
              <a:rPr lang="en-US" dirty="0"/>
              <a:t>to resize our main array, since the buckets are flexible size.</a:t>
            </a:r>
          </a:p>
        </p:txBody>
      </p:sp>
      <p:pic>
        <p:nvPicPr>
          <p:cNvPr id="7" name="Picture 6">
            <a:extLst>
              <a:ext uri="{FF2B5EF4-FFF2-40B4-BE49-F238E27FC236}">
                <a16:creationId xmlns:a16="http://schemas.microsoft.com/office/drawing/2014/main" id="{C5EFBB3F-1EDE-134A-8073-60F827506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2810284"/>
            <a:ext cx="4622800" cy="2152650"/>
          </a:xfrm>
          <a:prstGeom prst="rect">
            <a:avLst/>
          </a:prstGeom>
        </p:spPr>
      </p:pic>
      <p:sp>
        <p:nvSpPr>
          <p:cNvPr id="8" name="TextBox 7">
            <a:extLst>
              <a:ext uri="{FF2B5EF4-FFF2-40B4-BE49-F238E27FC236}">
                <a16:creationId xmlns:a16="http://schemas.microsoft.com/office/drawing/2014/main" id="{65674BBD-4301-C74B-98D6-A0CE3E776AEE}"/>
              </a:ext>
            </a:extLst>
          </p:cNvPr>
          <p:cNvSpPr txBox="1"/>
          <p:nvPr/>
        </p:nvSpPr>
        <p:spPr>
          <a:xfrm>
            <a:off x="5242562" y="2624406"/>
            <a:ext cx="6001789" cy="4247317"/>
          </a:xfrm>
          <a:prstGeom prst="rect">
            <a:avLst/>
          </a:prstGeom>
          <a:noFill/>
        </p:spPr>
        <p:txBody>
          <a:bodyPr wrap="square" rtlCol="0">
            <a:spAutoFit/>
          </a:bodyPr>
          <a:lstStyle/>
          <a:p>
            <a:r>
              <a:rPr lang="en-US" dirty="0">
                <a:latin typeface="Segoe UI Emoji" panose="020B0502040204020203" pitchFamily="34" charset="0"/>
                <a:ea typeface="Segoe UI Emoji" panose="020B0502040204020203" pitchFamily="34" charset="0"/>
              </a:rPr>
              <a:t>It turns out we still want to resize “every so often” to make sure the average/expected length of each bucket is a small number.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Consider what happens if we had the array length 10 like on the left, but had 100 key-value pairs?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Assuming our in-practice niceness (not-worst case) you would expect on average each of the 10 buckets has about 10 key-value pairs in it.</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What happens if we stick with the same size array but add 100 more key-value pairs?  Each bucket gets about 10 more –key-value pairs and the runtime is getting worse and worse.</a:t>
            </a:r>
          </a:p>
        </p:txBody>
      </p:sp>
      <p:sp>
        <p:nvSpPr>
          <p:cNvPr id="6" name="Footer Placeholder 4">
            <a:extLst>
              <a:ext uri="{FF2B5EF4-FFF2-40B4-BE49-F238E27FC236}">
                <a16:creationId xmlns:a16="http://schemas.microsoft.com/office/drawing/2014/main" id="{7D8BEBD0-CEB5-DD48-90B1-056D4B065029}"/>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3709719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0033-5C72-9E41-B218-F5FC6858DC21}"/>
              </a:ext>
            </a:extLst>
          </p:cNvPr>
          <p:cNvSpPr>
            <a:spLocks noGrp="1"/>
          </p:cNvSpPr>
          <p:nvPr>
            <p:ph type="title"/>
          </p:nvPr>
        </p:nvSpPr>
        <p:spPr/>
        <p:txBody>
          <a:bodyPr>
            <a:normAutofit fontScale="90000"/>
          </a:bodyPr>
          <a:lstStyle/>
          <a:p>
            <a:r>
              <a:rPr lang="en-US" dirty="0"/>
              <a:t>Best practices (pay attention to this for the </a:t>
            </a:r>
            <a:r>
              <a:rPr lang="en-US" dirty="0" err="1"/>
              <a:t>hw</a:t>
            </a:r>
            <a:r>
              <a:rPr lang="en-US" dirty="0"/>
              <a:t>)</a:t>
            </a:r>
          </a:p>
        </p:txBody>
      </p:sp>
      <p:sp>
        <p:nvSpPr>
          <p:cNvPr id="8" name="TextBox 7">
            <a:extLst>
              <a:ext uri="{FF2B5EF4-FFF2-40B4-BE49-F238E27FC236}">
                <a16:creationId xmlns:a16="http://schemas.microsoft.com/office/drawing/2014/main" id="{65674BBD-4301-C74B-98D6-A0CE3E776AEE}"/>
              </a:ext>
            </a:extLst>
          </p:cNvPr>
          <p:cNvSpPr txBox="1"/>
          <p:nvPr/>
        </p:nvSpPr>
        <p:spPr>
          <a:xfrm>
            <a:off x="575239" y="1277943"/>
            <a:ext cx="10814849" cy="7571303"/>
          </a:xfrm>
          <a:prstGeom prst="rect">
            <a:avLst/>
          </a:prstGeom>
          <a:noFill/>
        </p:spPr>
        <p:txBody>
          <a:bodyPr wrap="square" rtlCol="0">
            <a:spAutoFit/>
          </a:bodyPr>
          <a:lstStyle/>
          <a:p>
            <a:r>
              <a:rPr lang="en-US" dirty="0">
                <a:latin typeface="Segoe UI Emoji" panose="020B0502040204020203" pitchFamily="34" charset="0"/>
                <a:ea typeface="Segoe UI Emoji" panose="020B0502040204020203" pitchFamily="34" charset="0"/>
              </a:rPr>
              <a:t>It turns out we still want to resize “every so often” to make sure the average/expected length of each bucket is a small number.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Consider what happens if we had the array length 10 like on the left, but had 100 key-value pairs?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Assuming our in-practice niceness (not-worst case) you would expect on average each of the 10 buckets has about 10 key-value pairs in it.</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What happens if we stick with the same size array but add 100 more key-value pairs?  Each bucket gets about 10 more –key-value pairs and the runtime is getting worse and worse.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The pattern we’re getting to is that the expected runtime is approximately: # of pairs / </a:t>
            </a:r>
            <a:r>
              <a:rPr lang="en-US" dirty="0" err="1">
                <a:latin typeface="Segoe UI Emoji" panose="020B0502040204020203" pitchFamily="34" charset="0"/>
                <a:ea typeface="Segoe UI Emoji" panose="020B0502040204020203" pitchFamily="34" charset="0"/>
              </a:rPr>
              <a:t>array.length</a:t>
            </a:r>
            <a:r>
              <a:rPr lang="en-US" dirty="0">
                <a:latin typeface="Segoe UI Emoji" panose="020B0502040204020203" pitchFamily="34" charset="0"/>
                <a:ea typeface="Segoe UI Emoji" panose="020B0502040204020203" pitchFamily="34" charset="0"/>
              </a:rPr>
              <a:t> (AKA n / c where n is the number of elements and c is the number of possible chains).  If </a:t>
            </a:r>
            <a:r>
              <a:rPr lang="en-US" dirty="0" err="1">
                <a:latin typeface="Segoe UI Emoji" panose="020B0502040204020203" pitchFamily="34" charset="0"/>
                <a:ea typeface="Segoe UI Emoji" panose="020B0502040204020203" pitchFamily="34" charset="0"/>
              </a:rPr>
              <a:t>array.length</a:t>
            </a:r>
            <a:r>
              <a:rPr lang="en-US" dirty="0">
                <a:latin typeface="Segoe UI Emoji" panose="020B0502040204020203" pitchFamily="34" charset="0"/>
                <a:ea typeface="Segoe UI Emoji" panose="020B0502040204020203" pitchFamily="34" charset="0"/>
              </a:rPr>
              <a:t> is fixed for your whole program, then this is an order-n runtime, but if the </a:t>
            </a:r>
            <a:r>
              <a:rPr lang="en-US" dirty="0" err="1">
                <a:latin typeface="Segoe UI Emoji" panose="020B0502040204020203" pitchFamily="34" charset="0"/>
                <a:ea typeface="Segoe UI Emoji" panose="020B0502040204020203" pitchFamily="34" charset="0"/>
              </a:rPr>
              <a:t>array.length</a:t>
            </a:r>
            <a:r>
              <a:rPr lang="en-US" dirty="0">
                <a:latin typeface="Segoe UI Emoji" panose="020B0502040204020203" pitchFamily="34" charset="0"/>
                <a:ea typeface="Segoe UI Emoji" panose="020B0502040204020203" pitchFamily="34" charset="0"/>
              </a:rPr>
              <a:t> also increases (because you re-size) and you redistribute out the values evenly across the buckets, you can keep your runtime low.  In particular, </a:t>
            </a:r>
            <a:r>
              <a:rPr lang="en-US" b="1" u="sng" dirty="0">
                <a:latin typeface="Segoe UI Emoji" panose="020B0502040204020203" pitchFamily="34" charset="0"/>
                <a:ea typeface="Segoe UI Emoji" panose="020B0502040204020203" pitchFamily="34" charset="0"/>
              </a:rPr>
              <a:t>if you resize when when your n / c ratio increases to about 1, you’re expected to have 1 element or fewer in each bucket at all times. </a:t>
            </a:r>
            <a:r>
              <a:rPr lang="en-US" dirty="0">
                <a:latin typeface="Segoe UI Emoji" panose="020B0502040204020203" pitchFamily="34" charset="0"/>
                <a:ea typeface="Segoe UI Emoji" panose="020B0502040204020203" pitchFamily="34" charset="0"/>
              </a:rPr>
              <a:t>(do this on your homework).</a:t>
            </a:r>
          </a:p>
          <a:p>
            <a:endParaRPr lang="en-US" b="1" u="sng"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Tip: make sure you re-hash (re-distribute) your keys by the new array length after re-sizing so they don’t get clustered in the old array length range.</a:t>
            </a: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p:txBody>
      </p:sp>
      <p:sp>
        <p:nvSpPr>
          <p:cNvPr id="4" name="Footer Placeholder 4">
            <a:extLst>
              <a:ext uri="{FF2B5EF4-FFF2-40B4-BE49-F238E27FC236}">
                <a16:creationId xmlns:a16="http://schemas.microsoft.com/office/drawing/2014/main" id="{083DBC7D-ECF7-BE48-BFC7-499A918A6B7A}"/>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3991256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Lambda + resizing rephrased</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429502" y="1142620"/>
            <a:ext cx="6773211" cy="4845504"/>
          </a:xfrm>
        </p:spPr>
        <p:txBody>
          <a:bodyPr/>
          <a:lstStyle/>
          <a:p>
            <a:r>
              <a:rPr lang="en-US" dirty="0"/>
              <a:t>To be more precise, the in-practice runtime depends on  </a:t>
            </a:r>
            <a:r>
              <a:rPr lang="en-US" dirty="0" err="1"/>
              <a:t>λ</a:t>
            </a:r>
            <a:r>
              <a:rPr lang="en-US" dirty="0"/>
              <a:t>, the current average chain length.  </a:t>
            </a:r>
          </a:p>
          <a:p>
            <a:pPr marL="0" indent="0">
              <a:buNone/>
            </a:pPr>
            <a:r>
              <a:rPr lang="en-US" dirty="0"/>
              <a:t>However, if you resize once you hit that 1:1 threshold, the current </a:t>
            </a:r>
            <a:r>
              <a:rPr lang="en-US" dirty="0" err="1"/>
              <a:t>λ</a:t>
            </a:r>
            <a:r>
              <a:rPr lang="en-US" dirty="0"/>
              <a:t> is expected to be less than 1 (which is a constant / constant runtime, so we can simplify to O(1)).</a:t>
            </a:r>
          </a:p>
          <a:p>
            <a:endParaRPr lang="en-US" dirty="0"/>
          </a:p>
          <a:p>
            <a:r>
              <a:rPr lang="en-US" b="1" dirty="0">
                <a:solidFill>
                  <a:srgbClr val="B6A479"/>
                </a:solidFill>
              </a:rPr>
              <a:t> </a:t>
            </a:r>
            <a:endParaRPr lang="en-US" dirty="0"/>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36</a:t>
            </a:fld>
            <a:endParaRPr lang="en-US"/>
          </a:p>
        </p:txBody>
      </p:sp>
      <p:graphicFrame>
        <p:nvGraphicFramePr>
          <p:cNvPr id="6" name="Table 5">
            <a:extLst>
              <a:ext uri="{FF2B5EF4-FFF2-40B4-BE49-F238E27FC236}">
                <a16:creationId xmlns:a16="http://schemas.microsoft.com/office/drawing/2014/main" id="{FE9889DE-A159-4BD0-8E10-56D345950FDE}"/>
              </a:ext>
            </a:extLst>
          </p:cNvPr>
          <p:cNvGraphicFramePr>
            <a:graphicFrameLocks noGrp="1"/>
          </p:cNvGraphicFramePr>
          <p:nvPr>
            <p:extLst>
              <p:ext uri="{D42A27DB-BD31-4B8C-83A1-F6EECF244321}">
                <p14:modId xmlns:p14="http://schemas.microsoft.com/office/powerpoint/2010/main" val="329325474"/>
              </p:ext>
            </p:extLst>
          </p:nvPr>
        </p:nvGraphicFramePr>
        <p:xfrm>
          <a:off x="575239" y="296235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latin typeface="Calibri" panose="020F0502020204030204" pitchFamily="34" charset="0"/>
                          <a:cs typeface="Calibri" panose="020F0502020204030204" pitchFamily="34" charset="0"/>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latin typeface="Calibri" panose="020F0502020204030204" pitchFamily="34" charset="0"/>
                          <a:cs typeface="Calibri" panose="020F0502020204030204" pitchFamily="34" charset="0"/>
                        </a:rPr>
                        <a:t>put(</a:t>
                      </a:r>
                      <a:r>
                        <a:rPr lang="en-US" sz="1400" dirty="0" err="1">
                          <a:latin typeface="Calibri" panose="020F0502020204030204" pitchFamily="34" charset="0"/>
                          <a:cs typeface="Calibri" panose="020F0502020204030204" pitchFamily="34" charset="0"/>
                        </a:rPr>
                        <a:t>key,value</a:t>
                      </a:r>
                      <a:r>
                        <a:rPr lang="en-US" sz="14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O(</a:t>
                      </a:r>
                      <a:r>
                        <a:rPr lang="en-US" sz="1400" dirty="0" err="1">
                          <a:latin typeface="Calibri" panose="020F0502020204030204" pitchFamily="34" charset="0"/>
                          <a:cs typeface="Calibri" panose="020F0502020204030204" pitchFamily="34" charset="0"/>
                        </a:rPr>
                        <a:t>λ</a:t>
                      </a:r>
                      <a:r>
                        <a:rPr lang="en-US" sz="1400" dirty="0">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latin typeface="Calibri" panose="020F0502020204030204" pitchFamily="34" charset="0"/>
                          <a:cs typeface="Calibri" panose="020F0502020204030204" pitchFamily="34" charset="0"/>
                        </a:rPr>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O(</a:t>
                      </a:r>
                      <a:r>
                        <a:rPr lang="en-US" sz="1400" dirty="0" err="1">
                          <a:latin typeface="Calibri" panose="020F0502020204030204" pitchFamily="34" charset="0"/>
                          <a:cs typeface="Calibri" panose="020F0502020204030204" pitchFamily="34" charset="0"/>
                        </a:rPr>
                        <a:t>λ</a:t>
                      </a:r>
                      <a:r>
                        <a:rPr lang="en-US" sz="1400" dirty="0">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latin typeface="Calibri" panose="020F0502020204030204" pitchFamily="34" charset="0"/>
                          <a:cs typeface="Calibri" panose="020F0502020204030204" pitchFamily="34" charset="0"/>
                        </a:rPr>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O(</a:t>
                      </a:r>
                      <a:r>
                        <a:rPr lang="en-US" sz="1400" dirty="0" err="1">
                          <a:latin typeface="Calibri" panose="020F0502020204030204" pitchFamily="34" charset="0"/>
                          <a:cs typeface="Calibri" panose="020F0502020204030204" pitchFamily="34" charset="0"/>
                        </a:rPr>
                        <a:t>λ</a:t>
                      </a:r>
                      <a:r>
                        <a:rPr lang="en-US" sz="1400" dirty="0">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latin typeface="Calibri" panose="020F0502020204030204" pitchFamily="34" charset="0"/>
                          <a:cs typeface="Calibri" panose="020F0502020204030204" pitchFamily="34" charset="0"/>
                        </a:rPr>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C4FAB69-203D-4C4C-9002-3AD1CFA87D7D}"/>
                  </a:ext>
                </a:extLst>
              </p:cNvPr>
              <p:cNvSpPr txBox="1"/>
              <p:nvPr/>
            </p:nvSpPr>
            <p:spPr>
              <a:xfrm>
                <a:off x="7348451" y="3661210"/>
                <a:ext cx="3380509" cy="2678938"/>
              </a:xfrm>
              <a:prstGeom prst="rect">
                <a:avLst/>
              </a:prstGeom>
              <a:noFill/>
            </p:spPr>
            <p:txBody>
              <a:bodyPr wrap="square" rtlCol="0">
                <a:spAutoFit/>
              </a:bodyPr>
              <a:lstStyle/>
              <a:p>
                <a:r>
                  <a:rPr lang="en-US" b="1" dirty="0">
                    <a:solidFill>
                      <a:srgbClr val="4C3282"/>
                    </a:solidFill>
                    <a:latin typeface="Calibri" panose="020F0502020204030204" pitchFamily="34" charset="0"/>
                    <a:cs typeface="Calibri" panose="020F0502020204030204" pitchFamily="34" charset="0"/>
                  </a:rPr>
                  <a:t>“In-Practice” Case:</a:t>
                </a:r>
              </a:p>
              <a:p>
                <a:r>
                  <a:rPr lang="en-US" dirty="0">
                    <a:latin typeface="Calibri" panose="020F0502020204030204" pitchFamily="34" charset="0"/>
                    <a:cs typeface="Calibri" panose="020F0502020204030204" pitchFamily="34" charset="0"/>
                  </a:rPr>
                  <a:t>Depends on average number of elements per chain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Load Factor λ</a:t>
                </a:r>
              </a:p>
              <a:p>
                <a:r>
                  <a:rPr lang="en-US" dirty="0">
                    <a:latin typeface="Calibri" panose="020F0502020204030204" pitchFamily="34" charset="0"/>
                    <a:cs typeface="Calibri" panose="020F0502020204030204" pitchFamily="34" charset="0"/>
                  </a:rPr>
                  <a:t>If n is the total number of key-value pairs</a:t>
                </a:r>
              </a:p>
              <a:p>
                <a:r>
                  <a:rPr lang="en-US" dirty="0">
                    <a:latin typeface="Calibri" panose="020F0502020204030204" pitchFamily="34" charset="0"/>
                    <a:cs typeface="Calibri" panose="020F0502020204030204" pitchFamily="34" charset="0"/>
                  </a:rPr>
                  <a:t>Let c be the capacity of array</a:t>
                </a:r>
              </a:p>
              <a:p>
                <a:r>
                  <a:rPr lang="en-US" dirty="0">
                    <a:latin typeface="Calibri" panose="020F0502020204030204" pitchFamily="34" charset="0"/>
                    <a:cs typeface="Calibri" panose="020F0502020204030204" pitchFamily="34" charset="0"/>
                  </a:rPr>
                  <a:t>Load Factor λ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𝑐</m:t>
                        </m:r>
                      </m:den>
                    </m:f>
                  </m:oMath>
                </a14:m>
                <a:endParaRPr lang="en-US" dirty="0">
                  <a:latin typeface="Calibri" panose="020F0502020204030204" pitchFamily="34" charset="0"/>
                  <a:cs typeface="Calibri" panose="020F0502020204030204" pitchFamily="34" charset="0"/>
                </a:endParaRPr>
              </a:p>
            </p:txBody>
          </p:sp>
        </mc:Choice>
        <mc:Fallback>
          <p:sp>
            <p:nvSpPr>
              <p:cNvPr id="7" name="TextBox 6">
                <a:extLst>
                  <a:ext uri="{FF2B5EF4-FFF2-40B4-BE49-F238E27FC236}">
                    <a16:creationId xmlns:a16="http://schemas.microsoft.com/office/drawing/2014/main" id="{7C4FAB69-203D-4C4C-9002-3AD1CFA87D7D}"/>
                  </a:ext>
                </a:extLst>
              </p:cNvPr>
              <p:cNvSpPr txBox="1">
                <a:spLocks noRot="1" noChangeAspect="1" noMove="1" noResize="1" noEditPoints="1" noAdjustHandles="1" noChangeArrowheads="1" noChangeShapeType="1" noTextEdit="1"/>
              </p:cNvSpPr>
              <p:nvPr/>
            </p:nvSpPr>
            <p:spPr>
              <a:xfrm>
                <a:off x="7348451" y="3661210"/>
                <a:ext cx="3380509" cy="2678938"/>
              </a:xfrm>
              <a:prstGeom prst="rect">
                <a:avLst/>
              </a:prstGeom>
              <a:blipFill>
                <a:blip r:embed="rId3"/>
                <a:stretch>
                  <a:fillRect l="-1498" t="-943" b="-943"/>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D29046E-D2EB-4558-9BE3-1BFB644E833D}"/>
              </a:ext>
            </a:extLst>
          </p:cNvPr>
          <p:cNvSpPr/>
          <p:nvPr/>
        </p:nvSpPr>
        <p:spPr>
          <a:xfrm>
            <a:off x="7348451" y="4777346"/>
            <a:ext cx="3380509"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37121F3-26D3-4DF9-8ED2-C5DEE9D86E62}"/>
              </a:ext>
            </a:extLst>
          </p:cNvPr>
          <p:cNvSpPr/>
          <p:nvPr/>
        </p:nvSpPr>
        <p:spPr>
          <a:xfrm>
            <a:off x="7348451" y="5063913"/>
            <a:ext cx="3380509" cy="129322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4"/>
          <a:stretch>
            <a:fillRect/>
          </a:stretch>
        </p:blipFill>
        <p:spPr>
          <a:xfrm>
            <a:off x="8180863" y="104545"/>
            <a:ext cx="3581635" cy="3474720"/>
          </a:xfrm>
          <a:prstGeom prst="rect">
            <a:avLst/>
          </a:prstGeom>
        </p:spPr>
      </p:pic>
    </p:spTree>
    <p:extLst>
      <p:ext uri="{BB962C8B-B14F-4D97-AF65-F5344CB8AC3E}">
        <p14:creationId xmlns:p14="http://schemas.microsoft.com/office/powerpoint/2010/main" val="13714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5246-A7D7-4A35-82DA-1A4D11A45C2A}"/>
              </a:ext>
            </a:extLst>
          </p:cNvPr>
          <p:cNvSpPr>
            <a:spLocks noGrp="1"/>
          </p:cNvSpPr>
          <p:nvPr>
            <p:ph type="title"/>
          </p:nvPr>
        </p:nvSpPr>
        <p:spPr/>
        <p:txBody>
          <a:bodyPr/>
          <a:lstStyle/>
          <a:p>
            <a:r>
              <a:rPr lang="en-US" dirty="0">
                <a:solidFill>
                  <a:srgbClr val="4C3282"/>
                </a:solidFill>
              </a:rPr>
              <a:t>What about non integer keys?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BA101F-F01C-446D-86B9-F0483CF09798}"/>
                  </a:ext>
                </a:extLst>
              </p:cNvPr>
              <p:cNvSpPr>
                <a:spLocks noGrp="1"/>
              </p:cNvSpPr>
              <p:nvPr>
                <p:ph idx="1"/>
              </p:nvPr>
            </p:nvSpPr>
            <p:spPr>
              <a:xfrm>
                <a:off x="575240" y="2664437"/>
                <a:ext cx="11187258" cy="3644924"/>
              </a:xfrm>
            </p:spPr>
            <p:txBody>
              <a:bodyPr>
                <a:normAutofit/>
              </a:bodyPr>
              <a:lstStyle/>
              <a:p>
                <a:r>
                  <a:rPr lang="en-US" dirty="0"/>
                  <a:t>Let’s use define another hash function to change stuff like Strings into </a:t>
                </a:r>
                <a:r>
                  <a:rPr lang="en-US" dirty="0" err="1"/>
                  <a:t>ints</a:t>
                </a:r>
                <a:r>
                  <a:rPr lang="en-US" dirty="0"/>
                  <a:t>!</a:t>
                </a:r>
              </a:p>
              <a:p>
                <a:endParaRPr lang="en-US" dirty="0"/>
              </a:p>
              <a:p>
                <a:r>
                  <a:rPr lang="en-US" b="1" dirty="0">
                    <a:solidFill>
                      <a:srgbClr val="4C3282"/>
                    </a:solidFill>
                  </a:rPr>
                  <a:t>Best practices for designing hash functions:</a:t>
                </a:r>
              </a:p>
              <a:p>
                <a:r>
                  <a:rPr lang="en-US" dirty="0"/>
                  <a:t>Avoid collisions</a:t>
                </a:r>
              </a:p>
              <a:p>
                <a:pPr lvl="1"/>
                <a:r>
                  <a:rPr lang="en-US" dirty="0"/>
                  <a:t>The more collisions, the further we move away from O(1+</a:t>
                </a:r>
                <a14:m>
                  <m:oMath xmlns:m="http://schemas.openxmlformats.org/officeDocument/2006/math">
                    <m:r>
                      <a:rPr lang="en-US" b="0" i="1" smtClean="0">
                        <a:latin typeface="Cambria Math" panose="02040503050406030204" pitchFamily="18" charset="0"/>
                      </a:rPr>
                      <m:t>𝜆</m:t>
                    </m:r>
                  </m:oMath>
                </a14:m>
                <a:r>
                  <a:rPr lang="en-US" dirty="0"/>
                  <a:t>)</a:t>
                </a:r>
              </a:p>
              <a:p>
                <a:pPr lvl="1"/>
                <a:r>
                  <a:rPr lang="en-US" dirty="0"/>
                  <a:t>Produce a wide range of indices, and distribute evenly over them </a:t>
                </a:r>
              </a:p>
              <a:p>
                <a:r>
                  <a:rPr lang="en-US" dirty="0"/>
                  <a:t>Low computational costs</a:t>
                </a:r>
              </a:p>
              <a:p>
                <a:pPr lvl="1"/>
                <a:r>
                  <a:rPr lang="en-US" dirty="0"/>
                  <a:t>Hash function is called every time we want to interact with the data</a:t>
                </a:r>
              </a:p>
            </p:txBody>
          </p:sp>
        </mc:Choice>
        <mc:Fallback xmlns="">
          <p:sp>
            <p:nvSpPr>
              <p:cNvPr id="3" name="Content Placeholder 2">
                <a:extLst>
                  <a:ext uri="{FF2B5EF4-FFF2-40B4-BE49-F238E27FC236}">
                    <a16:creationId xmlns:a16="http://schemas.microsoft.com/office/drawing/2014/main" id="{77BA101F-F01C-446D-86B9-F0483CF09798}"/>
                  </a:ext>
                </a:extLst>
              </p:cNvPr>
              <p:cNvSpPr>
                <a:spLocks noGrp="1" noRot="1" noChangeAspect="1" noMove="1" noResize="1" noEditPoints="1" noAdjustHandles="1" noChangeArrowheads="1" noChangeShapeType="1" noTextEdit="1"/>
              </p:cNvSpPr>
              <p:nvPr>
                <p:ph idx="1"/>
              </p:nvPr>
            </p:nvSpPr>
            <p:spPr>
              <a:xfrm>
                <a:off x="575240" y="2664437"/>
                <a:ext cx="11187258" cy="3644924"/>
              </a:xfrm>
              <a:blipFill>
                <a:blip r:embed="rId3"/>
                <a:stretch>
                  <a:fillRect l="-227" t="-208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EFF4748-F3B5-4C60-9DA8-4B995D499273}"/>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FB8382A-5FD4-4EEA-BEE9-4FA5D4751DE9}"/>
              </a:ext>
            </a:extLst>
          </p:cNvPr>
          <p:cNvSpPr>
            <a:spLocks noGrp="1"/>
          </p:cNvSpPr>
          <p:nvPr>
            <p:ph type="sldNum" sz="quarter" idx="12"/>
          </p:nvPr>
        </p:nvSpPr>
        <p:spPr/>
        <p:txBody>
          <a:bodyPr/>
          <a:lstStyle/>
          <a:p>
            <a:fld id="{659665DE-58FC-41F4-AC58-2C90A5E00527}" type="slidenum">
              <a:rPr lang="en-US" smtClean="0"/>
              <a:t>37</a:t>
            </a:fld>
            <a:endParaRPr lang="en-US"/>
          </a:p>
        </p:txBody>
      </p:sp>
      <p:sp>
        <p:nvSpPr>
          <p:cNvPr id="8" name="Rectangle 7">
            <a:extLst>
              <a:ext uri="{FF2B5EF4-FFF2-40B4-BE49-F238E27FC236}">
                <a16:creationId xmlns:a16="http://schemas.microsoft.com/office/drawing/2014/main" id="{88F3A1C7-E190-C444-A6C4-02452BE1FECC}"/>
              </a:ext>
            </a:extLst>
          </p:cNvPr>
          <p:cNvSpPr/>
          <p:nvPr/>
        </p:nvSpPr>
        <p:spPr>
          <a:xfrm>
            <a:off x="735158" y="1248728"/>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Hash function definition</a:t>
            </a:r>
          </a:p>
        </p:txBody>
      </p:sp>
      <p:sp>
        <p:nvSpPr>
          <p:cNvPr id="9" name="Rectangle 8">
            <a:extLst>
              <a:ext uri="{FF2B5EF4-FFF2-40B4-BE49-F238E27FC236}">
                <a16:creationId xmlns:a16="http://schemas.microsoft.com/office/drawing/2014/main" id="{5C3B09CF-BF0B-C648-AFE0-21B7F2C440EF}"/>
              </a:ext>
            </a:extLst>
          </p:cNvPr>
          <p:cNvSpPr/>
          <p:nvPr/>
        </p:nvSpPr>
        <p:spPr>
          <a:xfrm>
            <a:off x="735158" y="1678986"/>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A </a:t>
            </a:r>
            <a:r>
              <a:rPr lang="en-US" b="1" dirty="0">
                <a:solidFill>
                  <a:schemeClr val="tx1"/>
                </a:solidFill>
                <a:latin typeface="Segoe UI Emoji" panose="020B0502040204020203" pitchFamily="34" charset="0"/>
                <a:ea typeface="Segoe UI Emoji" panose="020B0502040204020203" pitchFamily="34" charset="0"/>
              </a:rPr>
              <a:t>hash function</a:t>
            </a:r>
            <a:r>
              <a:rPr lang="en-US" dirty="0">
                <a:solidFill>
                  <a:schemeClr val="tx1"/>
                </a:solidFill>
                <a:latin typeface="Segoe UI Emoji" panose="020B0502040204020203" pitchFamily="34" charset="0"/>
                <a:ea typeface="Segoe UI Emoji" panose="020B0502040204020203" pitchFamily="34" charset="0"/>
              </a:rPr>
              <a:t> is any </a:t>
            </a:r>
            <a:r>
              <a:rPr lang="en-US" dirty="0">
                <a:solidFill>
                  <a:schemeClr val="tx1"/>
                </a:solidFill>
                <a:latin typeface="Segoe UI Emoji" panose="020B0502040204020203" pitchFamily="34" charset="0"/>
                <a:ea typeface="Segoe UI Emoji" panose="020B0502040204020203" pitchFamily="34" charset="0"/>
                <a:hlinkClick r:id="rId4" tooltip="Function (mathematics)">
                  <a:extLst>
                    <a:ext uri="{A12FA001-AC4F-418D-AE19-62706E023703}">
                      <ahyp:hlinkClr xmlns:ahyp="http://schemas.microsoft.com/office/drawing/2018/hyperlinkcolor" val="tx"/>
                    </a:ext>
                  </a:extLst>
                </a:hlinkClick>
              </a:rPr>
              <a:t>function</a:t>
            </a:r>
            <a:r>
              <a:rPr lang="en-US" dirty="0">
                <a:solidFill>
                  <a:schemeClr val="tx1"/>
                </a:solidFill>
                <a:latin typeface="Segoe UI Emoji" panose="020B0502040204020203" pitchFamily="34" charset="0"/>
                <a:ea typeface="Segoe UI Emoji" panose="020B0502040204020203" pitchFamily="34" charset="0"/>
              </a:rPr>
              <a:t> that can be used to map </a:t>
            </a:r>
            <a:r>
              <a:rPr lang="en-US" dirty="0">
                <a:solidFill>
                  <a:schemeClr val="tx1"/>
                </a:solidFill>
                <a:latin typeface="Segoe UI Emoji" panose="020B0502040204020203" pitchFamily="34" charset="0"/>
                <a:ea typeface="Segoe UI Emoji" panose="020B0502040204020203" pitchFamily="34" charset="0"/>
                <a:hlinkClick r:id="rId5" tooltip="Data (computing)">
                  <a:extLst>
                    <a:ext uri="{A12FA001-AC4F-418D-AE19-62706E023703}">
                      <ahyp:hlinkClr xmlns:ahyp="http://schemas.microsoft.com/office/drawing/2018/hyperlinkcolor" val="tx"/>
                    </a:ext>
                  </a:extLst>
                </a:hlinkClick>
              </a:rPr>
              <a:t>data</a:t>
            </a:r>
            <a:r>
              <a:rPr lang="en-US" dirty="0">
                <a:solidFill>
                  <a:schemeClr val="tx1"/>
                </a:solidFill>
                <a:latin typeface="Segoe UI Emoji" panose="020B0502040204020203" pitchFamily="34" charset="0"/>
                <a:ea typeface="Segoe UI Emoji" panose="020B0502040204020203" pitchFamily="34" charset="0"/>
              </a:rPr>
              <a:t> of arbitrary size to fixed-size values.</a:t>
            </a:r>
          </a:p>
        </p:txBody>
      </p:sp>
    </p:spTree>
    <p:extLst>
      <p:ext uri="{BB962C8B-B14F-4D97-AF65-F5344CB8AC3E}">
        <p14:creationId xmlns:p14="http://schemas.microsoft.com/office/powerpoint/2010/main" val="65126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87D-2C36-415B-94C4-87CF55381979}"/>
              </a:ext>
            </a:extLst>
          </p:cNvPr>
          <p:cNvSpPr>
            <a:spLocks noGrp="1"/>
          </p:cNvSpPr>
          <p:nvPr>
            <p:ph type="title"/>
          </p:nvPr>
        </p:nvSpPr>
        <p:spPr/>
        <p:txBody>
          <a:bodyPr>
            <a:normAutofit fontScale="90000"/>
          </a:bodyPr>
          <a:lstStyle/>
          <a:p>
            <a:r>
              <a:rPr lang="en-US" dirty="0">
                <a:solidFill>
                  <a:srgbClr val="4C3282"/>
                </a:solidFill>
              </a:rPr>
              <a:t>(Before we % by length, we have to convert the data into an </a:t>
            </a:r>
            <a:r>
              <a:rPr lang="en-US" dirty="0" err="1">
                <a:solidFill>
                  <a:srgbClr val="4C3282"/>
                </a:solidFill>
              </a:rPr>
              <a:t>int</a:t>
            </a:r>
            <a:r>
              <a:rPr lang="en-US" dirty="0">
                <a:solidFill>
                  <a:srgbClr val="4C3282"/>
                </a:solidFill>
              </a:rPr>
              <a:t>)</a:t>
            </a:r>
          </a:p>
        </p:txBody>
      </p:sp>
      <p:sp>
        <p:nvSpPr>
          <p:cNvPr id="3" name="Content Placeholder 2">
            <a:extLst>
              <a:ext uri="{FF2B5EF4-FFF2-40B4-BE49-F238E27FC236}">
                <a16:creationId xmlns:a16="http://schemas.microsoft.com/office/drawing/2014/main" id="{D2F79BF9-80D5-4B86-B23A-B4C286BC60AF}"/>
              </a:ext>
            </a:extLst>
          </p:cNvPr>
          <p:cNvSpPr>
            <a:spLocks noGrp="1"/>
          </p:cNvSpPr>
          <p:nvPr>
            <p:ph idx="1"/>
          </p:nvPr>
        </p:nvSpPr>
        <p:spPr>
          <a:xfrm>
            <a:off x="575240" y="1463856"/>
            <a:ext cx="11187258" cy="5130867"/>
          </a:xfrm>
        </p:spPr>
        <p:txBody>
          <a:bodyPr>
            <a:normAutofit fontScale="92500" lnSpcReduction="20000"/>
          </a:bodyPr>
          <a:lstStyle/>
          <a:p>
            <a:r>
              <a:rPr lang="en-US" sz="1700" dirty="0">
                <a:solidFill>
                  <a:srgbClr val="B6A479"/>
                </a:solidFill>
              </a:rPr>
              <a:t>Implementation 1: Simple aspect of values</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2: More aspects of value</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0;</a:t>
            </a:r>
          </a:p>
          <a:p>
            <a:pPr>
              <a:spcBef>
                <a:spcPts val="0"/>
              </a:spcBef>
            </a:pPr>
            <a:r>
              <a:rPr lang="en-US" sz="1800" dirty="0">
                <a:latin typeface="Courier New" panose="02070309020205020404" pitchFamily="49" charset="0"/>
                <a:cs typeface="Courier New" panose="02070309020205020404" pitchFamily="49" charset="0"/>
              </a:rPr>
              <a:t>   for(char c : input) {</a:t>
            </a:r>
          </a:p>
          <a:p>
            <a:pPr>
              <a:spcBef>
                <a:spcPts val="0"/>
              </a:spcBef>
            </a:pPr>
            <a:r>
              <a:rPr lang="en-US" sz="1800" dirty="0">
                <a:latin typeface="Courier New" panose="02070309020205020404" pitchFamily="49" charset="0"/>
                <a:cs typeface="Courier New" panose="02070309020205020404" pitchFamily="49" charset="0"/>
              </a:rPr>
              <a:t>      out += (int)c;</a:t>
            </a:r>
          </a:p>
          <a:p>
            <a:pPr>
              <a:spcBef>
                <a:spcPts val="0"/>
              </a:spcBef>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output;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3: Multiple aspects of value + math!</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1;</a:t>
            </a:r>
          </a:p>
          <a:p>
            <a:pPr>
              <a:spcBef>
                <a:spcPts val="0"/>
              </a:spcBef>
            </a:pPr>
            <a:r>
              <a:rPr lang="en-US" sz="1800" dirty="0">
                <a:latin typeface="Courier New" panose="02070309020205020404" pitchFamily="49" charset="0"/>
                <a:cs typeface="Courier New" panose="02070309020205020404" pitchFamily="49" charset="0"/>
              </a:rPr>
              <a:t>   for (char c : input) {</a:t>
            </a:r>
          </a:p>
          <a:p>
            <a:pPr>
              <a:spcBef>
                <a:spcPts val="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getNextPrime</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      out *=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(int)c);</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2F32AF2E-B898-4B8D-A53A-74DAAC2AECD0}"/>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07AF253E-11E0-4797-BF34-DFB706B16F6D}"/>
              </a:ext>
            </a:extLst>
          </p:cNvPr>
          <p:cNvSpPr>
            <a:spLocks noGrp="1"/>
          </p:cNvSpPr>
          <p:nvPr>
            <p:ph type="sldNum" sz="quarter" idx="12"/>
          </p:nvPr>
        </p:nvSpPr>
        <p:spPr/>
        <p:txBody>
          <a:bodyPr/>
          <a:lstStyle/>
          <a:p>
            <a:fld id="{659665DE-58FC-41F4-AC58-2C90A5E00527}" type="slidenum">
              <a:rPr lang="en-US" smtClean="0"/>
              <a:t>38</a:t>
            </a:fld>
            <a:endParaRPr lang="en-US"/>
          </a:p>
        </p:txBody>
      </p:sp>
      <p:sp>
        <p:nvSpPr>
          <p:cNvPr id="12" name="TextBox 11">
            <a:extLst>
              <a:ext uri="{FF2B5EF4-FFF2-40B4-BE49-F238E27FC236}">
                <a16:creationId xmlns:a16="http://schemas.microsoft.com/office/drawing/2014/main" id="{F0E33F97-93BF-4F13-BCCF-DB901C3C5DC3}"/>
              </a:ext>
            </a:extLst>
          </p:cNvPr>
          <p:cNvSpPr txBox="1"/>
          <p:nvPr/>
        </p:nvSpPr>
        <p:spPr>
          <a:xfrm>
            <a:off x="5715301" y="1551710"/>
            <a:ext cx="2237792" cy="646331"/>
          </a:xfrm>
          <a:prstGeom prst="rect">
            <a:avLst/>
          </a:prstGeom>
          <a:noFill/>
          <a:ln>
            <a:solidFill>
              <a:srgbClr val="4C3282"/>
            </a:solidFill>
          </a:ln>
        </p:spPr>
        <p:txBody>
          <a:bodyPr wrap="none" rtlCol="0">
            <a:spAutoFit/>
          </a:bodyPr>
          <a:lstStyle/>
          <a:p>
            <a:r>
              <a:rPr lang="en-US" b="1" dirty="0">
                <a:solidFill>
                  <a:srgbClr val="4C3282"/>
                </a:solidFill>
                <a:latin typeface="Calibri" panose="020F0502020204030204" pitchFamily="34" charset="0"/>
                <a:cs typeface="Calibri" panose="020F0502020204030204" pitchFamily="34" charset="0"/>
              </a:rPr>
              <a:t>Pro: </a:t>
            </a:r>
            <a:r>
              <a:rPr lang="en-US" dirty="0">
                <a:latin typeface="Calibri" panose="020F0502020204030204" pitchFamily="34" charset="0"/>
                <a:cs typeface="Calibri" panose="020F0502020204030204" pitchFamily="34" charset="0"/>
              </a:rPr>
              <a:t>super fast</a:t>
            </a:r>
          </a:p>
          <a:p>
            <a:r>
              <a:rPr lang="en-US" b="1" dirty="0">
                <a:solidFill>
                  <a:srgbClr val="B6A479"/>
                </a:solidFill>
                <a:latin typeface="Calibri" panose="020F0502020204030204" pitchFamily="34" charset="0"/>
                <a:cs typeface="Calibri" panose="020F0502020204030204" pitchFamily="34" charset="0"/>
              </a:rPr>
              <a:t>Con: </a:t>
            </a:r>
            <a:r>
              <a:rPr lang="en-US" dirty="0">
                <a:latin typeface="Calibri" panose="020F0502020204030204" pitchFamily="34" charset="0"/>
                <a:cs typeface="Calibri" panose="020F0502020204030204" pitchFamily="34" charset="0"/>
              </a:rPr>
              <a:t>lots of collisions!</a:t>
            </a:r>
          </a:p>
        </p:txBody>
      </p:sp>
      <p:sp>
        <p:nvSpPr>
          <p:cNvPr id="13" name="TextBox 12">
            <a:extLst>
              <a:ext uri="{FF2B5EF4-FFF2-40B4-BE49-F238E27FC236}">
                <a16:creationId xmlns:a16="http://schemas.microsoft.com/office/drawing/2014/main" id="{D30E22A2-0182-432E-8153-3AF3862E71D1}"/>
              </a:ext>
            </a:extLst>
          </p:cNvPr>
          <p:cNvSpPr txBox="1"/>
          <p:nvPr/>
        </p:nvSpPr>
        <p:spPr>
          <a:xfrm>
            <a:off x="5715300" y="3116270"/>
            <a:ext cx="2087110" cy="646331"/>
          </a:xfrm>
          <a:prstGeom prst="rect">
            <a:avLst/>
          </a:prstGeom>
          <a:noFill/>
          <a:ln>
            <a:solidFill>
              <a:srgbClr val="4C3282"/>
            </a:solidFill>
          </a:ln>
        </p:spPr>
        <p:txBody>
          <a:bodyPr wrap="none" rtlCol="0">
            <a:spAutoFit/>
          </a:bodyPr>
          <a:lstStyle/>
          <a:p>
            <a:r>
              <a:rPr lang="en-US" b="1" dirty="0">
                <a:solidFill>
                  <a:srgbClr val="4C3282"/>
                </a:solidFill>
                <a:latin typeface="Calibri" panose="020F0502020204030204" pitchFamily="34" charset="0"/>
                <a:cs typeface="Calibri" panose="020F0502020204030204" pitchFamily="34" charset="0"/>
              </a:rPr>
              <a:t>Pro: </a:t>
            </a:r>
            <a:r>
              <a:rPr lang="en-US" dirty="0">
                <a:latin typeface="Calibri" panose="020F0502020204030204" pitchFamily="34" charset="0"/>
                <a:cs typeface="Calibri" panose="020F0502020204030204" pitchFamily="34" charset="0"/>
              </a:rPr>
              <a:t>still really fast</a:t>
            </a:r>
          </a:p>
          <a:p>
            <a:r>
              <a:rPr lang="en-US" b="1" dirty="0">
                <a:solidFill>
                  <a:srgbClr val="B6A479"/>
                </a:solidFill>
                <a:latin typeface="Calibri" panose="020F0502020204030204" pitchFamily="34" charset="0"/>
                <a:cs typeface="Calibri" panose="020F0502020204030204" pitchFamily="34" charset="0"/>
              </a:rPr>
              <a:t>Con: </a:t>
            </a:r>
            <a:r>
              <a:rPr lang="en-US" dirty="0">
                <a:latin typeface="Calibri" panose="020F0502020204030204" pitchFamily="34" charset="0"/>
                <a:cs typeface="Calibri" panose="020F0502020204030204" pitchFamily="34" charset="0"/>
              </a:rPr>
              <a:t>some collisions</a:t>
            </a:r>
          </a:p>
        </p:txBody>
      </p:sp>
      <p:sp>
        <p:nvSpPr>
          <p:cNvPr id="14" name="TextBox 13">
            <a:extLst>
              <a:ext uri="{FF2B5EF4-FFF2-40B4-BE49-F238E27FC236}">
                <a16:creationId xmlns:a16="http://schemas.microsoft.com/office/drawing/2014/main" id="{FA3D7AB3-F449-4ACE-BE47-533B0D88403B}"/>
              </a:ext>
            </a:extLst>
          </p:cNvPr>
          <p:cNvSpPr txBox="1"/>
          <p:nvPr/>
        </p:nvSpPr>
        <p:spPr>
          <a:xfrm>
            <a:off x="6464415" y="4633301"/>
            <a:ext cx="2718245" cy="646331"/>
          </a:xfrm>
          <a:prstGeom prst="rect">
            <a:avLst/>
          </a:prstGeom>
          <a:noFill/>
          <a:ln>
            <a:solidFill>
              <a:srgbClr val="4C3282"/>
            </a:solidFill>
          </a:ln>
        </p:spPr>
        <p:txBody>
          <a:bodyPr wrap="none" rtlCol="0">
            <a:spAutoFit/>
          </a:bodyPr>
          <a:lstStyle/>
          <a:p>
            <a:r>
              <a:rPr lang="en-US" b="1" dirty="0">
                <a:solidFill>
                  <a:srgbClr val="4C3282"/>
                </a:solidFill>
                <a:latin typeface="Calibri" panose="020F0502020204030204" pitchFamily="34" charset="0"/>
                <a:cs typeface="Calibri" panose="020F0502020204030204" pitchFamily="34" charset="0"/>
              </a:rPr>
              <a:t>Pro: </a:t>
            </a:r>
            <a:r>
              <a:rPr lang="en-US" dirty="0">
                <a:latin typeface="Calibri" panose="020F0502020204030204" pitchFamily="34" charset="0"/>
                <a:cs typeface="Calibri" panose="020F0502020204030204" pitchFamily="34" charset="0"/>
              </a:rPr>
              <a:t>few collisions</a:t>
            </a:r>
          </a:p>
          <a:p>
            <a:r>
              <a:rPr lang="en-US" b="1" dirty="0">
                <a:solidFill>
                  <a:srgbClr val="B6A479"/>
                </a:solidFill>
                <a:latin typeface="Calibri" panose="020F0502020204030204" pitchFamily="34" charset="0"/>
                <a:cs typeface="Calibri" panose="020F0502020204030204" pitchFamily="34" charset="0"/>
              </a:rPr>
              <a:t>Con: </a:t>
            </a:r>
            <a:r>
              <a:rPr lang="en-US" dirty="0">
                <a:latin typeface="Calibri" panose="020F0502020204030204" pitchFamily="34" charset="0"/>
                <a:cs typeface="Calibri" panose="020F0502020204030204" pitchFamily="34" charset="0"/>
              </a:rPr>
              <a:t>slow, gigantic integers</a:t>
            </a:r>
          </a:p>
        </p:txBody>
      </p:sp>
    </p:spTree>
    <p:extLst>
      <p:ext uri="{BB962C8B-B14F-4D97-AF65-F5344CB8AC3E}">
        <p14:creationId xmlns:p14="http://schemas.microsoft.com/office/powerpoint/2010/main" val="21927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500"/>
                                        <p:tgtEl>
                                          <p:spTgt spid="3">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500"/>
                                        <p:tgtEl>
                                          <p:spTgt spid="3">
                                            <p:txEl>
                                              <p:pRg st="19" end="1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fade">
                                      <p:cBhvr>
                                        <p:cTn id="81" dur="500"/>
                                        <p:tgtEl>
                                          <p:spTgt spid="3">
                                            <p:txEl>
                                              <p:pRg st="20" end="2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B2EB-DB02-434F-BDF5-9065CE4569C9}"/>
              </a:ext>
            </a:extLst>
          </p:cNvPr>
          <p:cNvSpPr>
            <a:spLocks noGrp="1"/>
          </p:cNvSpPr>
          <p:nvPr>
            <p:ph type="title"/>
          </p:nvPr>
        </p:nvSpPr>
        <p:spPr/>
        <p:txBody>
          <a:bodyPr>
            <a:normAutofit/>
          </a:bodyPr>
          <a:lstStyle/>
          <a:p>
            <a:r>
              <a:rPr lang="en-US" dirty="0"/>
              <a:t>Java’s </a:t>
            </a:r>
            <a:r>
              <a:rPr lang="en-US" dirty="0" err="1"/>
              <a:t>hashCode</a:t>
            </a:r>
            <a:r>
              <a:rPr lang="en-US" dirty="0"/>
              <a:t> (relevant for project)</a:t>
            </a:r>
          </a:p>
        </p:txBody>
      </p:sp>
      <p:sp>
        <p:nvSpPr>
          <p:cNvPr id="3" name="Content Placeholder 2">
            <a:extLst>
              <a:ext uri="{FF2B5EF4-FFF2-40B4-BE49-F238E27FC236}">
                <a16:creationId xmlns:a16="http://schemas.microsoft.com/office/drawing/2014/main" id="{9EA2326D-111C-5340-AE8E-51EE853024BC}"/>
              </a:ext>
            </a:extLst>
          </p:cNvPr>
          <p:cNvSpPr>
            <a:spLocks noGrp="1"/>
          </p:cNvSpPr>
          <p:nvPr>
            <p:ph idx="1"/>
          </p:nvPr>
        </p:nvSpPr>
        <p:spPr/>
        <p:txBody>
          <a:bodyPr/>
          <a:lstStyle/>
          <a:p>
            <a:pPr>
              <a:buFont typeface="Wingdings" pitchFamily="2" charset="2"/>
              <a:buChar char="§"/>
            </a:pPr>
            <a:r>
              <a:rPr lang="en-US" dirty="0"/>
              <a:t> Luckily, most of these design decisions have been made for us by smart people.  All objects in java come with a `</a:t>
            </a:r>
            <a:r>
              <a:rPr lang="en-US" dirty="0" err="1"/>
              <a:t>hashCode</a:t>
            </a:r>
            <a:r>
              <a:rPr lang="en-US" dirty="0"/>
              <a:t>()` method that does some magic (see previous slide for the not-magic version) to turn any object type (like String, </a:t>
            </a:r>
            <a:r>
              <a:rPr lang="en-US" dirty="0" err="1"/>
              <a:t>ArrayList</a:t>
            </a:r>
            <a:r>
              <a:rPr lang="en-US" dirty="0"/>
              <a:t>, Point, Scanner) into an integer.  These </a:t>
            </a:r>
            <a:r>
              <a:rPr lang="en-US" dirty="0" err="1"/>
              <a:t>hashCodes</a:t>
            </a:r>
            <a:r>
              <a:rPr lang="en-US" dirty="0"/>
              <a:t> are designed to distribute pretty evenly / not have lots of collisions, so we use them as the starting point for determining the bucket index.</a:t>
            </a:r>
          </a:p>
          <a:p>
            <a:pPr>
              <a:buFont typeface="Wingdings" pitchFamily="2" charset="2"/>
              <a:buChar char="§"/>
            </a:pPr>
            <a:endParaRPr lang="en-US" dirty="0"/>
          </a:p>
          <a:p>
            <a:pPr>
              <a:buFont typeface="Wingdings" pitchFamily="2" charset="2"/>
              <a:buChar char="§"/>
            </a:pPr>
            <a:r>
              <a:rPr lang="en-US" dirty="0"/>
              <a:t>high level steps to figure out which bucket a key goes into</a:t>
            </a:r>
          </a:p>
          <a:p>
            <a:pPr lvl="1">
              <a:buFont typeface="Wingdings" pitchFamily="2" charset="2"/>
              <a:buChar char="§"/>
            </a:pPr>
            <a:r>
              <a:rPr lang="en-US" dirty="0"/>
              <a:t>call the </a:t>
            </a:r>
            <a:r>
              <a:rPr lang="en-US" dirty="0" err="1"/>
              <a:t>key.hashCode</a:t>
            </a:r>
            <a:r>
              <a:rPr lang="en-US" dirty="0"/>
              <a:t>() to get an </a:t>
            </a:r>
            <a:r>
              <a:rPr lang="en-US" dirty="0" err="1"/>
              <a:t>int</a:t>
            </a:r>
            <a:r>
              <a:rPr lang="en-US" dirty="0"/>
              <a:t> representation of the object</a:t>
            </a:r>
          </a:p>
          <a:p>
            <a:pPr lvl="1">
              <a:buFont typeface="Wingdings" pitchFamily="2" charset="2"/>
              <a:buChar char="§"/>
            </a:pPr>
            <a:r>
              <a:rPr lang="en-US" dirty="0"/>
              <a:t>% by the array table length to convert it to a valid index for your hash map</a:t>
            </a:r>
          </a:p>
        </p:txBody>
      </p:sp>
      <p:sp>
        <p:nvSpPr>
          <p:cNvPr id="4" name="Footer Placeholder 4">
            <a:extLst>
              <a:ext uri="{FF2B5EF4-FFF2-40B4-BE49-F238E27FC236}">
                <a16:creationId xmlns:a16="http://schemas.microsoft.com/office/drawing/2014/main" id="{06EAE9CD-0874-F548-B5AA-935509571E1E}"/>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322769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Simplifying Summations</a:t>
            </a:r>
          </a:p>
        </p:txBody>
      </p:sp>
      <p:sp>
        <p:nvSpPr>
          <p:cNvPr id="4" name="Footer Placeholder 3"/>
          <p:cNvSpPr>
            <a:spLocks noGrp="1"/>
          </p:cNvSpPr>
          <p:nvPr>
            <p:ph type="ftr" sz="quarter" idx="11"/>
          </p:nvPr>
        </p:nvSpPr>
        <p:spPr>
          <a:xfrm>
            <a:off x="7225994" y="6544402"/>
            <a:ext cx="3716944" cy="274320"/>
          </a:xfrm>
        </p:spPr>
        <p:txBody>
          <a:bodyPr/>
          <a:lstStyle/>
          <a:p>
            <a:r>
              <a:rPr lang="en-US" dirty="0"/>
              <a:t>CSE 373 19 </a:t>
            </a:r>
            <a:r>
              <a:rPr lang="en-US" dirty="0" err="1"/>
              <a:t>sp</a:t>
            </a:r>
            <a:r>
              <a:rPr lang="en-US" dirty="0"/>
              <a:t> – Kasey Champion (Thanks to Michael Lee)</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mc:AlternateContent xmlns:mc="http://schemas.openxmlformats.org/markup-compatibility/2006" xmlns:a14="http://schemas.microsoft.com/office/drawing/2010/main">
        <mc:Choice Requires="a14">
          <p:sp>
            <p:nvSpPr>
              <p:cNvPr id="9" name="Rectangle 8"/>
              <p:cNvSpPr/>
              <p:nvPr/>
            </p:nvSpPr>
            <p:spPr>
              <a:xfrm>
                <a:off x="5895918" y="1611933"/>
                <a:ext cx="1869743" cy="91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𝑇</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e>
                      </m:d>
                      <m:r>
                        <a:rPr lang="en-US" b="0" i="1" smtClean="0">
                          <a:latin typeface="Cambria Math" panose="02040503050406030204" pitchFamily="18" charset="0"/>
                          <a:ea typeface="Cambria Math" panose="02040503050406030204" pitchFamily="18" charset="0"/>
                          <a:cs typeface="Segoe UI" panose="020B0502040204020203" pitchFamily="34" charset="0"/>
                        </a:rPr>
                        <m:t>=</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a:rPr lang="en-US" i="1">
                                  <a:latin typeface="Cambria Math" panose="02040503050406030204" pitchFamily="18" charset="0"/>
                                  <a:ea typeface="Cambria Math" panose="02040503050406030204" pitchFamily="18" charset="0"/>
                                  <a:cs typeface="Segoe UI" panose="020B0502040204020203" pitchFamily="34" charset="0"/>
                                </a:rPr>
                                <m:t>𝑗</m:t>
                              </m:r>
                              <m:r>
                                <a:rPr lang="en-US" i="1">
                                  <a:latin typeface="Cambria Math" panose="02040503050406030204" pitchFamily="18" charset="0"/>
                                  <a:ea typeface="Cambria Math" panose="02040503050406030204" pitchFamily="18" charset="0"/>
                                  <a:cs typeface="Segoe UI" panose="020B0502040204020203" pitchFamily="34" charset="0"/>
                                </a:rPr>
                                <m:t>=0</m:t>
                              </m:r>
                            </m:sub>
                            <m:sup>
                              <m: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e>
                          </m:nary>
                        </m:e>
                      </m:nary>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895918" y="1611933"/>
                <a:ext cx="1869743" cy="912173"/>
              </a:xfrm>
              <a:prstGeom prst="rect">
                <a:avLst/>
              </a:prstGeom>
              <a:blipFill>
                <a:blip r:embed="rId3"/>
                <a:stretch>
                  <a:fillRect t="-89041" r="-14189" b="-138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338519" y="3120661"/>
                <a:ext cx="1296124" cy="870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r>
                            <a:rPr lang="en-US" b="0" i="1" smtClean="0">
                              <a:latin typeface="Cambria Math" panose="02040503050406030204" pitchFamily="18" charset="0"/>
                              <a:ea typeface="Cambria Math" panose="02040503050406030204" pitchFamily="18" charset="0"/>
                              <a:cs typeface="Segoe UI" panose="020B0502040204020203" pitchFamily="34" charset="0"/>
                            </a:rPr>
                            <m:t>𝑖</m:t>
                          </m:r>
                        </m:e>
                      </m:nary>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338519" y="3120661"/>
                <a:ext cx="1296124" cy="870751"/>
              </a:xfrm>
              <a:prstGeom prst="rect">
                <a:avLst/>
              </a:prstGeom>
              <a:blipFill>
                <a:blip r:embed="rId4"/>
                <a:stretch>
                  <a:fillRect l="-36893" t="-94203" b="-150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855285" y="3118081"/>
                <a:ext cx="1103764" cy="870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=1</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𝑖</m:t>
                          </m:r>
                        </m:e>
                      </m:nary>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855285" y="3118081"/>
                <a:ext cx="1103764" cy="870751"/>
              </a:xfrm>
              <a:prstGeom prst="rect">
                <a:avLst/>
              </a:prstGeom>
              <a:blipFill>
                <a:blip r:embed="rId5"/>
                <a:stretch>
                  <a:fillRect l="-28409" t="-94203" r="-27273" b="-150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123349" y="3255193"/>
                <a:ext cx="1355628"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m:t>
                      </m:r>
                      <m:f>
                        <m:fPr>
                          <m:ctrlPr>
                            <a:rPr lang="en-US"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b="0" i="1" smtClean="0">
                              <a:latin typeface="Cambria Math" panose="02040503050406030204" pitchFamily="18" charset="0"/>
                              <a:ea typeface="Cambria Math" panose="02040503050406030204" pitchFamily="18" charset="0"/>
                              <a:cs typeface="Segoe UI" panose="020B0502040204020203" pitchFamily="34" charset="0"/>
                            </a:rPr>
                            <m:t>𝑛</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e>
                          </m:d>
                        </m:num>
                        <m:den>
                          <m:r>
                            <a:rPr lang="en-US" b="0" i="1" smtClean="0">
                              <a:latin typeface="Cambria Math" panose="02040503050406030204" pitchFamily="18" charset="0"/>
                              <a:ea typeface="Cambria Math" panose="02040503050406030204" pitchFamily="18" charset="0"/>
                              <a:cs typeface="Segoe UI" panose="020B0502040204020203" pitchFamily="34" charset="0"/>
                            </a:rPr>
                            <m:t>2</m:t>
                          </m:r>
                        </m:den>
                      </m:f>
                    </m:oMath>
                  </m:oMathPara>
                </a14:m>
                <a:endParaRPr lang="en-US" b="0" dirty="0">
                  <a:ea typeface="Cambria Math" panose="02040503050406030204" pitchFamily="18" charset="0"/>
                  <a:cs typeface="Segoe UI" panose="020B0502040204020203"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123349" y="3255193"/>
                <a:ext cx="1355628" cy="628057"/>
              </a:xfrm>
              <a:prstGeom prst="rect">
                <a:avLst/>
              </a:prstGeom>
              <a:blipFill>
                <a:blip r:embed="rId6"/>
                <a:stretch>
                  <a:fillRect b="-392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03352009-E5B0-9041-96F5-D39FF74122C1}"/>
              </a:ext>
            </a:extLst>
          </p:cNvPr>
          <p:cNvGrpSpPr/>
          <p:nvPr/>
        </p:nvGrpSpPr>
        <p:grpSpPr>
          <a:xfrm>
            <a:off x="886377" y="4126961"/>
            <a:ext cx="2904283" cy="1492976"/>
            <a:chOff x="3890718" y="1473564"/>
            <a:chExt cx="2904283" cy="1492976"/>
          </a:xfrm>
        </p:grpSpPr>
        <p:sp>
          <p:nvSpPr>
            <p:cNvPr id="18" name="TextBox 17"/>
            <p:cNvSpPr txBox="1"/>
            <p:nvPr/>
          </p:nvSpPr>
          <p:spPr>
            <a:xfrm>
              <a:off x="3890719" y="1473564"/>
              <a:ext cx="2904282" cy="369332"/>
            </a:xfrm>
            <a:prstGeom prst="rect">
              <a:avLst/>
            </a:prstGeom>
            <a:noFill/>
          </p:spPr>
          <p:txBody>
            <a:bodyPr wrap="square" rtlCol="0">
              <a:spAutoFit/>
            </a:bodyPr>
            <a:lstStyle/>
            <a:p>
              <a:r>
                <a:rPr lang="en-US" dirty="0">
                  <a:solidFill>
                    <a:srgbClr val="4C3282"/>
                  </a:solidFill>
                  <a:latin typeface="Segoe UI" panose="020B0502040204020203" pitchFamily="34" charset="0"/>
                  <a:ea typeface="Cambria Math" panose="02040503050406030204" pitchFamily="18" charset="0"/>
                  <a:cs typeface="Segoe UI" panose="020B0502040204020203" pitchFamily="34" charset="0"/>
                </a:rPr>
                <a:t>Summation of a constant </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E8A28C7-6655-0043-A34D-C2078317CF06}"/>
                    </a:ext>
                  </a:extLst>
                </p:cNvPr>
                <p:cNvSpPr txBox="1"/>
                <p:nvPr/>
              </p:nvSpPr>
              <p:spPr>
                <a:xfrm>
                  <a:off x="4976382" y="2015509"/>
                  <a:ext cx="1091389" cy="7784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𝑐𝑛</m:t>
                            </m:r>
                          </m:e>
                        </m:nary>
                      </m:oMath>
                    </m:oMathPara>
                  </a14:m>
                  <a:endParaRPr lang="en-US" dirty="0"/>
                </a:p>
              </p:txBody>
            </p:sp>
          </mc:Choice>
          <mc:Fallback>
            <p:sp>
              <p:nvSpPr>
                <p:cNvPr id="6" name="TextBox 5">
                  <a:extLst>
                    <a:ext uri="{FF2B5EF4-FFF2-40B4-BE49-F238E27FC236}">
                      <a16:creationId xmlns:a16="http://schemas.microsoft.com/office/drawing/2014/main" id="{0E8A28C7-6655-0043-A34D-C2078317CF06}"/>
                    </a:ext>
                  </a:extLst>
                </p:cNvPr>
                <p:cNvSpPr txBox="1">
                  <a:spLocks noRot="1" noChangeAspect="1" noMove="1" noResize="1" noEditPoints="1" noAdjustHandles="1" noChangeArrowheads="1" noChangeShapeType="1" noTextEdit="1"/>
                </p:cNvSpPr>
                <p:nvPr/>
              </p:nvSpPr>
              <p:spPr>
                <a:xfrm>
                  <a:off x="4976382" y="2015509"/>
                  <a:ext cx="1091389" cy="778418"/>
                </a:xfrm>
                <a:prstGeom prst="rect">
                  <a:avLst/>
                </a:prstGeom>
                <a:blipFill>
                  <a:blip r:embed="rId7"/>
                  <a:stretch>
                    <a:fillRect l="-74713" t="-109524" r="-1149" b="-169841"/>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17DB1BD7-5CC9-1846-86B0-7D517174EFAB}"/>
                </a:ext>
              </a:extLst>
            </p:cNvPr>
            <p:cNvSpPr/>
            <p:nvPr/>
          </p:nvSpPr>
          <p:spPr>
            <a:xfrm>
              <a:off x="3890718" y="1473564"/>
              <a:ext cx="2748355" cy="1492976"/>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03CDA62-476C-2244-8DC2-CAD31496B1F8}"/>
              </a:ext>
            </a:extLst>
          </p:cNvPr>
          <p:cNvGrpSpPr/>
          <p:nvPr/>
        </p:nvGrpSpPr>
        <p:grpSpPr>
          <a:xfrm>
            <a:off x="3814580" y="4103452"/>
            <a:ext cx="2904282" cy="1495729"/>
            <a:chOff x="4064162" y="2727901"/>
            <a:chExt cx="2904282" cy="1495729"/>
          </a:xfrm>
        </p:grpSpPr>
        <p:sp>
          <p:nvSpPr>
            <p:cNvPr id="21" name="TextBox 20"/>
            <p:cNvSpPr txBox="1"/>
            <p:nvPr/>
          </p:nvSpPr>
          <p:spPr>
            <a:xfrm>
              <a:off x="4064162" y="2727901"/>
              <a:ext cx="2904282" cy="369332"/>
            </a:xfrm>
            <a:prstGeom prst="rect">
              <a:avLst/>
            </a:prstGeom>
            <a:noFill/>
          </p:spPr>
          <p:txBody>
            <a:bodyPr wrap="square" rtlCol="0">
              <a:spAutoFit/>
            </a:bodyPr>
            <a:lstStyle/>
            <a:p>
              <a:r>
                <a:rPr lang="en-US" dirty="0">
                  <a:solidFill>
                    <a:srgbClr val="4C3282"/>
                  </a:solidFill>
                  <a:latin typeface="Segoe UI" panose="020B0502040204020203" pitchFamily="34" charset="0"/>
                  <a:ea typeface="Cambria Math" panose="02040503050406030204" pitchFamily="18" charset="0"/>
                  <a:cs typeface="Segoe UI" panose="020B0502040204020203" pitchFamily="34" charset="0"/>
                </a:rPr>
                <a:t>Factoring out a constant</a:t>
              </a:r>
            </a:p>
          </p:txBody>
        </p: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BDA5329B-8BFD-0540-93B6-521928918708}"/>
                    </a:ext>
                  </a:extLst>
                </p:cNvPr>
                <p:cNvSpPr/>
                <p:nvPr/>
              </p:nvSpPr>
              <p:spPr>
                <a:xfrm>
                  <a:off x="4283728" y="3114633"/>
                  <a:ext cx="2309222" cy="900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𝑎</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𝑏</m:t>
                            </m:r>
                          </m:sup>
                          <m:e>
                            <m:r>
                              <a:rPr lang="en-US" b="0" i="1" smtClean="0">
                                <a:latin typeface="Cambria Math" panose="02040503050406030204" pitchFamily="18" charset="0"/>
                                <a:ea typeface="Cambria Math" panose="02040503050406030204" pitchFamily="18" charset="0"/>
                                <a:cs typeface="Segoe UI" panose="020B0502040204020203" pitchFamily="34" charset="0"/>
                              </a:rPr>
                              <m:t>𝑐𝑓</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𝑖</m:t>
                                </m:r>
                              </m:e>
                            </m:d>
                            <m:r>
                              <a:rPr lang="en-US" b="0" i="1" smtClean="0">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𝑐</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sub>
                              <m:sup>
                                <m:r>
                                  <a:rPr lang="en-US" b="0" i="1" smtClean="0">
                                    <a:latin typeface="Cambria Math" panose="02040503050406030204" pitchFamily="18" charset="0"/>
                                    <a:ea typeface="Cambria Math" panose="02040503050406030204" pitchFamily="18" charset="0"/>
                                  </a:rPr>
                                  <m:t>𝑏</m:t>
                                </m:r>
                              </m:sup>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nary>
                          </m:e>
                        </m:nary>
                      </m:oMath>
                    </m:oMathPara>
                  </a14:m>
                  <a:endParaRPr lang="en-US" dirty="0"/>
                </a:p>
              </p:txBody>
            </p:sp>
          </mc:Choice>
          <mc:Fallback>
            <p:sp>
              <p:nvSpPr>
                <p:cNvPr id="28" name="Rectangle 27">
                  <a:extLst>
                    <a:ext uri="{FF2B5EF4-FFF2-40B4-BE49-F238E27FC236}">
                      <a16:creationId xmlns:a16="http://schemas.microsoft.com/office/drawing/2014/main" id="{BDA5329B-8BFD-0540-93B6-521928918708}"/>
                    </a:ext>
                  </a:extLst>
                </p:cNvPr>
                <p:cNvSpPr>
                  <a:spLocks noRot="1" noChangeAspect="1" noMove="1" noResize="1" noEditPoints="1" noAdjustHandles="1" noChangeArrowheads="1" noChangeShapeType="1" noTextEdit="1"/>
                </p:cNvSpPr>
                <p:nvPr/>
              </p:nvSpPr>
              <p:spPr>
                <a:xfrm>
                  <a:off x="4283728" y="3114633"/>
                  <a:ext cx="2309222" cy="900375"/>
                </a:xfrm>
                <a:prstGeom prst="rect">
                  <a:avLst/>
                </a:prstGeom>
                <a:blipFill>
                  <a:blip r:embed="rId8"/>
                  <a:stretch>
                    <a:fillRect l="-31148" t="-90278" b="-141667"/>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F344E41D-47DD-7948-9A05-699E6C753E21}"/>
                </a:ext>
              </a:extLst>
            </p:cNvPr>
            <p:cNvSpPr/>
            <p:nvPr/>
          </p:nvSpPr>
          <p:spPr>
            <a:xfrm>
              <a:off x="4064162" y="2745301"/>
              <a:ext cx="2748355" cy="1478329"/>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E754C5FC-BC70-DE4A-8FB6-3C58B189195A}"/>
              </a:ext>
            </a:extLst>
          </p:cNvPr>
          <p:cNvGrpSpPr/>
          <p:nvPr/>
        </p:nvGrpSpPr>
        <p:grpSpPr>
          <a:xfrm>
            <a:off x="6718862" y="4103452"/>
            <a:ext cx="2003533" cy="1495729"/>
            <a:chOff x="4647772" y="4080592"/>
            <a:chExt cx="2003533" cy="1495729"/>
          </a:xfrm>
        </p:grpSpPr>
        <p:sp>
          <p:nvSpPr>
            <p:cNvPr id="24" name="TextBox 23"/>
            <p:cNvSpPr txBox="1"/>
            <p:nvPr/>
          </p:nvSpPr>
          <p:spPr>
            <a:xfrm>
              <a:off x="4647773" y="4080592"/>
              <a:ext cx="2003532" cy="369332"/>
            </a:xfrm>
            <a:prstGeom prst="rect">
              <a:avLst/>
            </a:prstGeom>
            <a:noFill/>
          </p:spPr>
          <p:txBody>
            <a:bodyPr wrap="square" rtlCol="0">
              <a:spAutoFit/>
            </a:bodyPr>
            <a:lstStyle/>
            <a:p>
              <a:r>
                <a:rPr lang="en-US" dirty="0">
                  <a:solidFill>
                    <a:srgbClr val="4C3282"/>
                  </a:solidFill>
                  <a:latin typeface="Segoe UI" panose="020B0502040204020203" pitchFamily="34" charset="0"/>
                  <a:ea typeface="Cambria Math" panose="02040503050406030204" pitchFamily="18" charset="0"/>
                  <a:cs typeface="Segoe UI" panose="020B0502040204020203" pitchFamily="34" charset="0"/>
                </a:rPr>
                <a:t>Gauss’s Identity</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59083B6-4B87-B74A-B97F-E8149CDABC33}"/>
                    </a:ext>
                  </a:extLst>
                </p:cNvPr>
                <p:cNvSpPr txBox="1"/>
                <p:nvPr/>
              </p:nvSpPr>
              <p:spPr>
                <a:xfrm>
                  <a:off x="4790483" y="4489574"/>
                  <a:ext cx="1686103" cy="7784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num>
                              <m:den>
                                <m:r>
                                  <a:rPr lang="en-US" b="0" i="1" smtClean="0">
                                    <a:latin typeface="Cambria Math" panose="02040503050406030204" pitchFamily="18" charset="0"/>
                                  </a:rPr>
                                  <m:t>2</m:t>
                                </m:r>
                              </m:den>
                            </m:f>
                          </m:e>
                        </m:nary>
                      </m:oMath>
                    </m:oMathPara>
                  </a14:m>
                  <a:endParaRPr lang="en-US" dirty="0"/>
                </a:p>
              </p:txBody>
            </p:sp>
          </mc:Choice>
          <mc:Fallback>
            <p:sp>
              <p:nvSpPr>
                <p:cNvPr id="7" name="TextBox 6">
                  <a:extLst>
                    <a:ext uri="{FF2B5EF4-FFF2-40B4-BE49-F238E27FC236}">
                      <a16:creationId xmlns:a16="http://schemas.microsoft.com/office/drawing/2014/main" id="{459083B6-4B87-B74A-B97F-E8149CDABC33}"/>
                    </a:ext>
                  </a:extLst>
                </p:cNvPr>
                <p:cNvSpPr txBox="1">
                  <a:spLocks noRot="1" noChangeAspect="1" noMove="1" noResize="1" noEditPoints="1" noAdjustHandles="1" noChangeArrowheads="1" noChangeShapeType="1" noTextEdit="1"/>
                </p:cNvSpPr>
                <p:nvPr/>
              </p:nvSpPr>
              <p:spPr>
                <a:xfrm>
                  <a:off x="4790483" y="4489574"/>
                  <a:ext cx="1686103" cy="778418"/>
                </a:xfrm>
                <a:prstGeom prst="rect">
                  <a:avLst/>
                </a:prstGeom>
                <a:blipFill>
                  <a:blip r:embed="rId9"/>
                  <a:stretch>
                    <a:fillRect l="-48120" t="-111290" b="-174194"/>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F7441AF2-875F-9348-B70D-227BC76BCFE3}"/>
                </a:ext>
              </a:extLst>
            </p:cNvPr>
            <p:cNvSpPr/>
            <p:nvPr/>
          </p:nvSpPr>
          <p:spPr>
            <a:xfrm>
              <a:off x="4647772" y="4103533"/>
              <a:ext cx="2003532" cy="147278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Rectangle 25"/>
              <p:cNvSpPr/>
              <p:nvPr/>
            </p:nvSpPr>
            <p:spPr>
              <a:xfrm>
                <a:off x="8387902" y="3263753"/>
                <a:ext cx="152785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 </m:t>
                      </m:r>
                      <m:f>
                        <m:fPr>
                          <m:ctrlPr>
                            <a:rPr lang="en-US"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b="0" i="1" smtClean="0">
                              <a:latin typeface="Cambria Math" panose="02040503050406030204" pitchFamily="18" charset="0"/>
                              <a:ea typeface="Cambria Math" panose="02040503050406030204" pitchFamily="18" charset="0"/>
                              <a:cs typeface="Segoe UI" panose="020B0502040204020203" pitchFamily="34" charset="0"/>
                            </a:rPr>
                            <m:t>1</m:t>
                          </m:r>
                        </m:num>
                        <m:den>
                          <m:r>
                            <a:rPr lang="en-US" b="0" i="1" smtClean="0">
                              <a:latin typeface="Cambria Math" panose="02040503050406030204" pitchFamily="18" charset="0"/>
                              <a:ea typeface="Cambria Math" panose="02040503050406030204" pitchFamily="18" charset="0"/>
                              <a:cs typeface="Segoe UI" panose="020B0502040204020203" pitchFamily="34" charset="0"/>
                            </a:rPr>
                            <m:t>2</m:t>
                          </m:r>
                        </m:den>
                      </m:f>
                      <m:sSup>
                        <m:sSupPr>
                          <m:ctrlPr>
                            <a:rPr lang="en-US" b="0" i="1" smtClean="0">
                              <a:latin typeface="Cambria Math" panose="02040503050406030204" pitchFamily="18" charset="0"/>
                              <a:ea typeface="Cambria Math" panose="02040503050406030204" pitchFamily="18" charset="0"/>
                              <a:cs typeface="Segoe UI" panose="020B0502040204020203" pitchFamily="34" charset="0"/>
                            </a:rPr>
                          </m:ctrlPr>
                        </m:sSup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e>
                        <m:sup>
                          <m:r>
                            <a:rPr lang="en-US" b="0" i="1" smtClean="0">
                              <a:latin typeface="Cambria Math" panose="02040503050406030204" pitchFamily="18" charset="0"/>
                              <a:ea typeface="Cambria Math" panose="02040503050406030204" pitchFamily="18" charset="0"/>
                              <a:cs typeface="Segoe UI" panose="020B0502040204020203" pitchFamily="34" charset="0"/>
                            </a:rPr>
                            <m:t>2</m:t>
                          </m:r>
                        </m:sup>
                      </m:sSup>
                      <m:r>
                        <a:rPr lang="en-US" b="0" i="1" smtClean="0">
                          <a:latin typeface="Cambria Math" panose="02040503050406030204" pitchFamily="18" charset="0"/>
                          <a:ea typeface="Cambria Math" panose="02040503050406030204" pitchFamily="18" charset="0"/>
                          <a:cs typeface="Segoe UI" panose="020B0502040204020203" pitchFamily="34" charset="0"/>
                        </a:rPr>
                        <m:t>−</m:t>
                      </m:r>
                      <m:f>
                        <m:fPr>
                          <m:ctrlPr>
                            <a:rPr lang="en-US"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b="0" i="1" smtClean="0">
                              <a:latin typeface="Cambria Math" panose="02040503050406030204" pitchFamily="18" charset="0"/>
                              <a:ea typeface="Cambria Math" panose="02040503050406030204" pitchFamily="18" charset="0"/>
                              <a:cs typeface="Segoe UI" panose="020B0502040204020203" pitchFamily="34" charset="0"/>
                            </a:rPr>
                            <m:t>1</m:t>
                          </m:r>
                        </m:num>
                        <m:den>
                          <m:r>
                            <a:rPr lang="en-US" b="0" i="1" smtClean="0">
                              <a:latin typeface="Cambria Math" panose="02040503050406030204" pitchFamily="18" charset="0"/>
                              <a:ea typeface="Cambria Math" panose="02040503050406030204" pitchFamily="18" charset="0"/>
                              <a:cs typeface="Segoe UI" panose="020B0502040204020203" pitchFamily="34" charset="0"/>
                            </a:rPr>
                            <m:t>2</m:t>
                          </m:r>
                        </m:den>
                      </m:f>
                      <m:r>
                        <a:rPr lang="en-US" b="0" i="1" smtClean="0">
                          <a:latin typeface="Cambria Math" panose="02040503050406030204" pitchFamily="18" charset="0"/>
                          <a:ea typeface="Cambria Math" panose="02040503050406030204" pitchFamily="18" charset="0"/>
                          <a:cs typeface="Segoe UI" panose="020B0502040204020203" pitchFamily="34" charset="0"/>
                        </a:rPr>
                        <m:t>𝑛</m:t>
                      </m:r>
                    </m:oMath>
                  </m:oMathPara>
                </a14:m>
                <a:endParaRPr lang="en-US" b="0" dirty="0">
                  <a:ea typeface="Cambria Math" panose="02040503050406030204" pitchFamily="18" charset="0"/>
                  <a:cs typeface="Segoe UI" panose="020B0502040204020203"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8387902" y="3263753"/>
                <a:ext cx="1527854" cy="610936"/>
              </a:xfrm>
              <a:prstGeom prst="rect">
                <a:avLst/>
              </a:prstGeom>
              <a:blipFill>
                <a:blip r:embed="rId10"/>
                <a:stretch>
                  <a:fillRect b="-2041"/>
                </a:stretch>
              </a:blipFill>
            </p:spPr>
            <p:txBody>
              <a:bodyPr/>
              <a:lstStyle/>
              <a:p>
                <a:r>
                  <a:rPr lang="en-US">
                    <a:noFill/>
                  </a:rPr>
                  <a:t> </a:t>
                </a:r>
              </a:p>
            </p:txBody>
          </p:sp>
        </mc:Fallback>
      </mc:AlternateContent>
      <p:sp>
        <p:nvSpPr>
          <p:cNvPr id="43" name="Content Placeholder 2">
            <a:extLst>
              <a:ext uri="{FF2B5EF4-FFF2-40B4-BE49-F238E27FC236}">
                <a16:creationId xmlns:a16="http://schemas.microsoft.com/office/drawing/2014/main" id="{DEAD1C40-CE72-694D-8139-2AEC7F27BF19}"/>
              </a:ext>
            </a:extLst>
          </p:cNvPr>
          <p:cNvSpPr>
            <a:spLocks noGrp="1"/>
          </p:cNvSpPr>
          <p:nvPr>
            <p:ph idx="1"/>
          </p:nvPr>
        </p:nvSpPr>
        <p:spPr>
          <a:xfrm>
            <a:off x="570008" y="1500212"/>
            <a:ext cx="4665013" cy="1254337"/>
          </a:xfrm>
        </p:spPr>
        <p:txBody>
          <a:bodyPr/>
          <a:lstStyle/>
          <a:p>
            <a:pPr>
              <a:spcBef>
                <a:spcPts val="0"/>
              </a:spcBef>
              <a:spcAft>
                <a:spcPts val="0"/>
              </a:spcAft>
            </a:pPr>
            <a:r>
              <a:rPr lang="en-US" sz="1600" dirty="0">
                <a:latin typeface="Courier New" panose="02070309020205020404" pitchFamily="49" charset="0"/>
                <a:cs typeface="Courier New" panose="02070309020205020404" pitchFamily="49" charset="0"/>
              </a:rPr>
              <a:t>for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 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&lt; n;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p>
          <a:p>
            <a:pPr>
              <a:spcBef>
                <a:spcPts val="0"/>
              </a:spcBef>
              <a:spcAft>
                <a:spcPts val="0"/>
              </a:spcAft>
            </a:pPr>
            <a:r>
              <a:rPr lang="en-US" sz="1600" dirty="0">
                <a:latin typeface="Courier New" panose="02070309020205020404" pitchFamily="49" charset="0"/>
                <a:cs typeface="Courier New" panose="02070309020205020404" pitchFamily="49" charset="0"/>
              </a:rPr>
              <a:t>   for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j = 0; j &lt;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a:t>
            </a:r>
            <a:r>
              <a:rPr lang="en-US" sz="1600" dirty="0">
                <a:latin typeface="Courier New" panose="02070309020205020404" pitchFamily="49" charset="0"/>
                <a:cs typeface="Courier New" panose="02070309020205020404" pitchFamily="49" charset="0"/>
              </a:rPr>
              <a:t>) {</a:t>
            </a:r>
          </a:p>
          <a:p>
            <a:pPr>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System.out.println</a:t>
            </a:r>
            <a:r>
              <a:rPr lang="en-US" sz="1600" dirty="0">
                <a:latin typeface="Courier New" panose="02070309020205020404" pitchFamily="49" charset="0"/>
                <a:cs typeface="Courier New" panose="02070309020205020404" pitchFamily="49" charset="0"/>
              </a:rPr>
              <a:t>(“Hello!”);</a:t>
            </a:r>
          </a:p>
          <a:p>
            <a:pPr>
              <a:spcBef>
                <a:spcPts val="0"/>
              </a:spcBef>
              <a:spcAft>
                <a:spcPts val="0"/>
              </a:spcAft>
            </a:pPr>
            <a:r>
              <a:rPr lang="en-US" sz="1600" dirty="0">
                <a:latin typeface="Courier New" panose="02070309020205020404" pitchFamily="49" charset="0"/>
                <a:cs typeface="Courier New" panose="02070309020205020404" pitchFamily="49" charset="0"/>
              </a:rPr>
              <a:t>   }</a:t>
            </a:r>
          </a:p>
          <a:p>
            <a:pPr>
              <a:spcBef>
                <a:spcPts val="0"/>
              </a:spcBef>
              <a:spcAft>
                <a:spcPts val="0"/>
              </a:spcAft>
            </a:pPr>
            <a:r>
              <a:rPr lang="en-US" sz="1600" dirty="0">
                <a:latin typeface="Courier New" panose="02070309020205020404" pitchFamily="49" charset="0"/>
                <a:cs typeface="Courier New" panose="02070309020205020404" pitchFamily="49" charset="0"/>
              </a:rPr>
              <a:t>}</a:t>
            </a:r>
          </a:p>
        </p:txBody>
      </p:sp>
      <p:sp>
        <p:nvSpPr>
          <p:cNvPr id="45" name="Right Arrow 44">
            <a:extLst>
              <a:ext uri="{FF2B5EF4-FFF2-40B4-BE49-F238E27FC236}">
                <a16:creationId xmlns:a16="http://schemas.microsoft.com/office/drawing/2014/main" id="{E343CB76-6093-6447-B405-3ABF82197D05}"/>
              </a:ext>
            </a:extLst>
          </p:cNvPr>
          <p:cNvSpPr/>
          <p:nvPr/>
        </p:nvSpPr>
        <p:spPr>
          <a:xfrm>
            <a:off x="5236534" y="1900072"/>
            <a:ext cx="520613" cy="335894"/>
          </a:xfrm>
          <a:prstGeom prst="rightArrow">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14F0D9-C2F1-3043-8172-1E810BC426ED}"/>
              </a:ext>
            </a:extLst>
          </p:cNvPr>
          <p:cNvSpPr txBox="1"/>
          <p:nvPr/>
        </p:nvSpPr>
        <p:spPr>
          <a:xfrm>
            <a:off x="7592165" y="462849"/>
            <a:ext cx="2607771" cy="923330"/>
          </a:xfrm>
          <a:prstGeom prst="rect">
            <a:avLst/>
          </a:prstGeom>
          <a:solidFill>
            <a:srgbClr val="B6A479">
              <a:alpha val="25000"/>
            </a:srgbClr>
          </a:solidFill>
        </p:spPr>
        <p:txBody>
          <a:bodyPr wrap="square" rtlCol="0">
            <a:spAutoFit/>
          </a:bodyP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Find closed form using summation identities</a:t>
            </a:r>
          </a:p>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11"/>
              </a:rPr>
              <a:t>(given on exams)</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TextBox 7">
            <a:extLst>
              <a:ext uri="{FF2B5EF4-FFF2-40B4-BE49-F238E27FC236}">
                <a16:creationId xmlns:a16="http://schemas.microsoft.com/office/drawing/2014/main" id="{3AE4B031-B39A-7E44-B4B7-0E472357D7C3}"/>
              </a:ext>
            </a:extLst>
          </p:cNvPr>
          <p:cNvSpPr txBox="1"/>
          <p:nvPr/>
        </p:nvSpPr>
        <p:spPr>
          <a:xfrm>
            <a:off x="8374400" y="1883353"/>
            <a:ext cx="1420132"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closed form</a:t>
            </a:r>
          </a:p>
        </p:txBody>
      </p:sp>
      <p:sp>
        <p:nvSpPr>
          <p:cNvPr id="46" name="Right Arrow 45">
            <a:extLst>
              <a:ext uri="{FF2B5EF4-FFF2-40B4-BE49-F238E27FC236}">
                <a16:creationId xmlns:a16="http://schemas.microsoft.com/office/drawing/2014/main" id="{A5FDB846-6C76-F044-B772-9B8505EF80D3}"/>
              </a:ext>
            </a:extLst>
          </p:cNvPr>
          <p:cNvSpPr/>
          <p:nvPr/>
        </p:nvSpPr>
        <p:spPr>
          <a:xfrm>
            <a:off x="7762442" y="1900072"/>
            <a:ext cx="520613" cy="335894"/>
          </a:xfrm>
          <a:prstGeom prst="rightArrow">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C3504DC8-6731-024B-9916-2BC9C0652FB1}"/>
              </a:ext>
            </a:extLst>
          </p:cNvPr>
          <p:cNvSpPr/>
          <p:nvPr/>
        </p:nvSpPr>
        <p:spPr>
          <a:xfrm>
            <a:off x="9846690" y="1900072"/>
            <a:ext cx="520613" cy="335894"/>
          </a:xfrm>
          <a:prstGeom prst="rightArrow">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26D6160-3984-2643-9345-4D9476B000FF}"/>
              </a:ext>
            </a:extLst>
          </p:cNvPr>
          <p:cNvSpPr txBox="1"/>
          <p:nvPr/>
        </p:nvSpPr>
        <p:spPr>
          <a:xfrm>
            <a:off x="10458648" y="1744854"/>
            <a:ext cx="1528137" cy="646331"/>
          </a:xfrm>
          <a:prstGeom prst="rect">
            <a:avLst/>
          </a:prstGeom>
          <a:noFill/>
        </p:spPr>
        <p:txBody>
          <a:bodyPr wrap="squar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simplified tight big O</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01932EF8-9B4A-6D4F-A32A-632097A57A18}"/>
                  </a:ext>
                </a:extLst>
              </p:cNvPr>
              <p:cNvSpPr/>
              <p:nvPr/>
            </p:nvSpPr>
            <p:spPr>
              <a:xfrm>
                <a:off x="183005" y="3094352"/>
                <a:ext cx="1869743" cy="91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𝑇</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e>
                      </m:d>
                      <m:r>
                        <a:rPr lang="en-US" b="0" i="1" smtClean="0">
                          <a:latin typeface="Cambria Math" panose="02040503050406030204" pitchFamily="18" charset="0"/>
                          <a:ea typeface="Cambria Math" panose="02040503050406030204" pitchFamily="18" charset="0"/>
                          <a:cs typeface="Segoe UI" panose="020B0502040204020203" pitchFamily="34" charset="0"/>
                        </a:rPr>
                        <m:t>=</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a:rPr lang="en-US" i="1">
                                  <a:latin typeface="Cambria Math" panose="02040503050406030204" pitchFamily="18" charset="0"/>
                                  <a:ea typeface="Cambria Math" panose="02040503050406030204" pitchFamily="18" charset="0"/>
                                  <a:cs typeface="Segoe UI" panose="020B0502040204020203" pitchFamily="34" charset="0"/>
                                </a:rPr>
                                <m:t>𝑗</m:t>
                              </m:r>
                              <m:r>
                                <a:rPr lang="en-US" i="1">
                                  <a:latin typeface="Cambria Math" panose="02040503050406030204" pitchFamily="18" charset="0"/>
                                  <a:ea typeface="Cambria Math" panose="02040503050406030204" pitchFamily="18" charset="0"/>
                                  <a:cs typeface="Segoe UI" panose="020B0502040204020203" pitchFamily="34" charset="0"/>
                                </a:rPr>
                                <m:t>=0</m:t>
                              </m:r>
                            </m:sub>
                            <m:sup>
                              <m: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e>
                          </m:nary>
                        </m:e>
                      </m:nary>
                    </m:oMath>
                  </m:oMathPara>
                </a14:m>
                <a:endParaRPr lang="en-US" dirty="0"/>
              </a:p>
            </p:txBody>
          </p:sp>
        </mc:Choice>
        <mc:Fallback xmlns="">
          <p:sp>
            <p:nvSpPr>
              <p:cNvPr id="49" name="Rectangle 48">
                <a:extLst>
                  <a:ext uri="{FF2B5EF4-FFF2-40B4-BE49-F238E27FC236}">
                    <a16:creationId xmlns:a16="http://schemas.microsoft.com/office/drawing/2014/main" id="{01932EF8-9B4A-6D4F-A32A-632097A57A18}"/>
                  </a:ext>
                </a:extLst>
              </p:cNvPr>
              <p:cNvSpPr>
                <a:spLocks noRot="1" noChangeAspect="1" noMove="1" noResize="1" noEditPoints="1" noAdjustHandles="1" noChangeArrowheads="1" noChangeShapeType="1" noTextEdit="1"/>
              </p:cNvSpPr>
              <p:nvPr/>
            </p:nvSpPr>
            <p:spPr>
              <a:xfrm>
                <a:off x="183005" y="3094352"/>
                <a:ext cx="1869743" cy="912173"/>
              </a:xfrm>
              <a:prstGeom prst="rect">
                <a:avLst/>
              </a:prstGeom>
              <a:blipFill>
                <a:blip r:embed="rId12"/>
                <a:stretch>
                  <a:fillRect t="-90278" r="-13423" b="-140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0147B6-32F6-E140-9DC2-482DA6734AB9}"/>
                  </a:ext>
                </a:extLst>
              </p:cNvPr>
              <p:cNvSpPr txBox="1"/>
              <p:nvPr/>
            </p:nvSpPr>
            <p:spPr>
              <a:xfrm>
                <a:off x="10587938" y="3411846"/>
                <a:ext cx="918457"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4C3282"/>
                          </a:solidFill>
                          <a:latin typeface="Cambria Math" panose="02040503050406030204" pitchFamily="18" charset="0"/>
                        </a:rPr>
                        <m:t>=</m:t>
                      </m:r>
                      <m:r>
                        <a:rPr lang="en-US" b="1" i="1" smtClean="0">
                          <a:solidFill>
                            <a:srgbClr val="4C3282"/>
                          </a:solidFill>
                          <a:latin typeface="Cambria Math" panose="02040503050406030204" pitchFamily="18" charset="0"/>
                        </a:rPr>
                        <m:t>𝑶</m:t>
                      </m:r>
                      <m:r>
                        <a:rPr lang="en-US" b="1" i="1" smtClean="0">
                          <a:solidFill>
                            <a:srgbClr val="4C3282"/>
                          </a:solidFill>
                          <a:latin typeface="Cambria Math" panose="02040503050406030204" pitchFamily="18" charset="0"/>
                        </a:rPr>
                        <m:t>(</m:t>
                      </m:r>
                      <m:sSup>
                        <m:sSupPr>
                          <m:ctrlPr>
                            <a:rPr lang="en-US" b="1" i="1" smtClean="0">
                              <a:solidFill>
                                <a:srgbClr val="4C3282"/>
                              </a:solidFill>
                              <a:latin typeface="Cambria Math" panose="02040503050406030204" pitchFamily="18" charset="0"/>
                            </a:rPr>
                          </m:ctrlPr>
                        </m:sSupPr>
                        <m:e>
                          <m:r>
                            <a:rPr lang="en-US" b="1" i="1" smtClean="0">
                              <a:solidFill>
                                <a:srgbClr val="4C3282"/>
                              </a:solidFill>
                              <a:latin typeface="Cambria Math" panose="02040503050406030204" pitchFamily="18" charset="0"/>
                            </a:rPr>
                            <m:t>𝒏</m:t>
                          </m:r>
                        </m:e>
                        <m:sup>
                          <m:r>
                            <a:rPr lang="en-US" b="1" i="1" smtClean="0">
                              <a:solidFill>
                                <a:srgbClr val="4C3282"/>
                              </a:solidFill>
                              <a:latin typeface="Cambria Math" panose="02040503050406030204" pitchFamily="18" charset="0"/>
                            </a:rPr>
                            <m:t>𝟐</m:t>
                          </m:r>
                        </m:sup>
                      </m:sSup>
                      <m:r>
                        <a:rPr lang="en-US" b="1" i="1" smtClean="0">
                          <a:solidFill>
                            <a:srgbClr val="4C3282"/>
                          </a:solidFill>
                          <a:latin typeface="Cambria Math" panose="02040503050406030204" pitchFamily="18" charset="0"/>
                        </a:rPr>
                        <m:t>)</m:t>
                      </m:r>
                    </m:oMath>
                  </m:oMathPara>
                </a14:m>
                <a:endParaRPr lang="en-US" b="1" dirty="0">
                  <a:solidFill>
                    <a:srgbClr val="4C3282"/>
                  </a:solidFill>
                </a:endParaRPr>
              </a:p>
            </p:txBody>
          </p:sp>
        </mc:Choice>
        <mc:Fallback xmlns="">
          <p:sp>
            <p:nvSpPr>
              <p:cNvPr id="10" name="TextBox 9">
                <a:extLst>
                  <a:ext uri="{FF2B5EF4-FFF2-40B4-BE49-F238E27FC236}">
                    <a16:creationId xmlns:a16="http://schemas.microsoft.com/office/drawing/2014/main" id="{210147B6-32F6-E140-9DC2-482DA6734AB9}"/>
                  </a:ext>
                </a:extLst>
              </p:cNvPr>
              <p:cNvSpPr txBox="1">
                <a:spLocks noRot="1" noChangeAspect="1" noMove="1" noResize="1" noEditPoints="1" noAdjustHandles="1" noChangeArrowheads="1" noChangeShapeType="1" noTextEdit="1"/>
              </p:cNvSpPr>
              <p:nvPr/>
            </p:nvSpPr>
            <p:spPr>
              <a:xfrm>
                <a:off x="10587938" y="3411846"/>
                <a:ext cx="918457" cy="283219"/>
              </a:xfrm>
              <a:prstGeom prst="rect">
                <a:avLst/>
              </a:prstGeom>
              <a:blipFill>
                <a:blip r:embed="rId13"/>
                <a:stretch>
                  <a:fillRect l="-1370" r="-8219" b="-34783"/>
                </a:stretch>
              </a:blipFill>
            </p:spPr>
            <p:txBody>
              <a:bodyPr/>
              <a:lstStyle/>
              <a:p>
                <a:r>
                  <a:rPr lang="en-US">
                    <a:noFill/>
                  </a:rPr>
                  <a:t> </a:t>
                </a:r>
              </a:p>
            </p:txBody>
          </p:sp>
        </mc:Fallback>
      </mc:AlternateContent>
    </p:spTree>
    <p:extLst>
      <p:ext uri="{BB962C8B-B14F-4D97-AF65-F5344CB8AC3E}">
        <p14:creationId xmlns:p14="http://schemas.microsoft.com/office/powerpoint/2010/main" val="149935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p:bldP spid="26" grpId="0"/>
      <p:bldP spid="3" grpId="0" animBg="1"/>
      <p:bldP spid="8" grpId="0"/>
      <p:bldP spid="46" grpId="0" animBg="1"/>
      <p:bldP spid="47" grpId="0" animBg="1"/>
      <p:bldP spid="48" grpId="0"/>
      <p:bldP spid="4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7564-5987-6A4A-957D-26BE73313455}"/>
              </a:ext>
            </a:extLst>
          </p:cNvPr>
          <p:cNvSpPr>
            <a:spLocks noGrp="1"/>
          </p:cNvSpPr>
          <p:nvPr>
            <p:ph type="title"/>
          </p:nvPr>
        </p:nvSpPr>
        <p:spPr/>
        <p:txBody>
          <a:bodyPr>
            <a:normAutofit fontScale="90000"/>
          </a:bodyPr>
          <a:lstStyle/>
          <a:p>
            <a:r>
              <a:rPr lang="en-US" dirty="0"/>
              <a:t>Best practices for an nice distribution of keys recap</a:t>
            </a:r>
          </a:p>
        </p:txBody>
      </p:sp>
      <p:sp>
        <p:nvSpPr>
          <p:cNvPr id="3" name="Content Placeholder 2">
            <a:extLst>
              <a:ext uri="{FF2B5EF4-FFF2-40B4-BE49-F238E27FC236}">
                <a16:creationId xmlns:a16="http://schemas.microsoft.com/office/drawing/2014/main" id="{CDDBEFF3-A594-1244-BDBE-D2FD55AD8BB0}"/>
              </a:ext>
            </a:extLst>
          </p:cNvPr>
          <p:cNvSpPr>
            <a:spLocks noGrp="1"/>
          </p:cNvSpPr>
          <p:nvPr>
            <p:ph idx="1"/>
          </p:nvPr>
        </p:nvSpPr>
        <p:spPr/>
        <p:txBody>
          <a:bodyPr/>
          <a:lstStyle/>
          <a:p>
            <a:pPr>
              <a:buFont typeface="Wingdings" pitchFamily="2" charset="2"/>
              <a:buChar char="§"/>
            </a:pPr>
            <a:r>
              <a:rPr lang="en-US" dirty="0"/>
              <a:t> resize when lambda (number of elements / number of buckets) increases up to 1</a:t>
            </a:r>
          </a:p>
          <a:p>
            <a:pPr>
              <a:buFont typeface="Wingdings" pitchFamily="2" charset="2"/>
              <a:buChar char="§"/>
            </a:pPr>
            <a:r>
              <a:rPr lang="en-US" dirty="0"/>
              <a:t> when you resize, you can choose a the table length that will help reduce collisions if you multiply the array length by 2 and then choose the nearest prime number</a:t>
            </a:r>
          </a:p>
          <a:p>
            <a:pPr>
              <a:buFont typeface="Wingdings" pitchFamily="2" charset="2"/>
              <a:buChar char="§"/>
            </a:pPr>
            <a:r>
              <a:rPr lang="en-US" dirty="0"/>
              <a:t> design the </a:t>
            </a:r>
            <a:r>
              <a:rPr lang="en-US" dirty="0" err="1"/>
              <a:t>hashCode</a:t>
            </a:r>
            <a:r>
              <a:rPr lang="en-US" dirty="0"/>
              <a:t> of your keys to be somewhat complex and lead to a distribution of different output numbers</a:t>
            </a:r>
          </a:p>
        </p:txBody>
      </p:sp>
      <p:sp>
        <p:nvSpPr>
          <p:cNvPr id="4" name="Footer Placeholder 4">
            <a:extLst>
              <a:ext uri="{FF2B5EF4-FFF2-40B4-BE49-F238E27FC236}">
                <a16:creationId xmlns:a16="http://schemas.microsoft.com/office/drawing/2014/main" id="{3113E6FF-B459-1748-92E5-EBFDEE073757}"/>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902217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C8-EF84-45AB-9591-0A3F40086021}"/>
              </a:ext>
            </a:extLst>
          </p:cNvPr>
          <p:cNvSpPr>
            <a:spLocks noGrp="1"/>
          </p:cNvSpPr>
          <p:nvPr>
            <p:ph type="title"/>
          </p:nvPr>
        </p:nvSpPr>
        <p:spPr/>
        <p:txBody>
          <a:bodyPr/>
          <a:lstStyle/>
          <a:p>
            <a:r>
              <a:rPr lang="en-US" dirty="0">
                <a:solidFill>
                  <a:srgbClr val="4C3282"/>
                </a:solidFill>
              </a:rPr>
              <a:t>Practice</a:t>
            </a:r>
          </a:p>
        </p:txBody>
      </p:sp>
      <p:sp>
        <p:nvSpPr>
          <p:cNvPr id="3" name="Content Placeholder 2">
            <a:extLst>
              <a:ext uri="{FF2B5EF4-FFF2-40B4-BE49-F238E27FC236}">
                <a16:creationId xmlns:a16="http://schemas.microsoft.com/office/drawing/2014/main" id="{3657F356-376F-4341-B62A-223EB2098E8B}"/>
              </a:ext>
            </a:extLst>
          </p:cNvPr>
          <p:cNvSpPr>
            <a:spLocks noGrp="1"/>
          </p:cNvSpPr>
          <p:nvPr>
            <p:ph idx="1"/>
          </p:nvPr>
        </p:nvSpPr>
        <p:spPr>
          <a:xfrm>
            <a:off x="575240" y="1463857"/>
            <a:ext cx="10580440" cy="4845504"/>
          </a:xfrm>
        </p:spPr>
        <p:txBody>
          <a:bodyPr/>
          <a:lstStyle/>
          <a:p>
            <a:r>
              <a:rPr lang="en-US" dirty="0"/>
              <a:t>Consider an </a:t>
            </a:r>
            <a:r>
              <a:rPr lang="en-US" dirty="0" err="1"/>
              <a:t>IntegerDictionary</a:t>
            </a:r>
            <a:r>
              <a:rPr lang="en-US" dirty="0"/>
              <a:t> using separate chaining with an internal capacity of 10. Assume our buckets are implemented using a LinkedList where we append new key-value pairs to the end.</a:t>
            </a:r>
          </a:p>
          <a:p>
            <a:r>
              <a:rPr lang="en-US" dirty="0"/>
              <a:t>Now, suppose we insert the following key-value pairs. What does the dictionary internally look like?</a:t>
            </a:r>
          </a:p>
          <a:p>
            <a:r>
              <a:rPr lang="en-US" dirty="0"/>
              <a:t>(1, a) (5,b) (11,a) (7,d) (12,e) (17,f) (1,g) (25,h)</a:t>
            </a:r>
          </a:p>
          <a:p>
            <a:endParaRPr lang="en-US" dirty="0"/>
          </a:p>
        </p:txBody>
      </p:sp>
      <p:sp>
        <p:nvSpPr>
          <p:cNvPr id="4" name="Footer Placeholder 3">
            <a:extLst>
              <a:ext uri="{FF2B5EF4-FFF2-40B4-BE49-F238E27FC236}">
                <a16:creationId xmlns:a16="http://schemas.microsoft.com/office/drawing/2014/main" id="{98B34067-AD9B-4852-A432-73A8AAD700DD}"/>
              </a:ext>
            </a:extLst>
          </p:cNvPr>
          <p:cNvSpPr>
            <a:spLocks noGrp="1"/>
          </p:cNvSpPr>
          <p:nvPr>
            <p:ph type="ftr" sz="quarter" idx="11"/>
          </p:nvPr>
        </p:nvSpPr>
        <p:spPr/>
        <p:txBody>
          <a:bodyPr/>
          <a:lstStyle/>
          <a:p>
            <a:r>
              <a:rPr lang="es-ES"/>
              <a:t>CSE 373 Su 19 - Robbie Weber</a:t>
            </a:r>
            <a:endParaRPr lang="en-US" dirty="0"/>
          </a:p>
        </p:txBody>
      </p:sp>
      <p:sp>
        <p:nvSpPr>
          <p:cNvPr id="5" name="Slide Number Placeholder 4">
            <a:extLst>
              <a:ext uri="{FF2B5EF4-FFF2-40B4-BE49-F238E27FC236}">
                <a16:creationId xmlns:a16="http://schemas.microsoft.com/office/drawing/2014/main" id="{B5623B1B-B2DB-4666-A673-9B6D8E4DFDE6}"/>
              </a:ext>
            </a:extLst>
          </p:cNvPr>
          <p:cNvSpPr>
            <a:spLocks noGrp="1"/>
          </p:cNvSpPr>
          <p:nvPr>
            <p:ph type="sldNum" sz="quarter" idx="12"/>
          </p:nvPr>
        </p:nvSpPr>
        <p:spPr/>
        <p:txBody>
          <a:bodyPr/>
          <a:lstStyle/>
          <a:p>
            <a:fld id="{659665DE-58FC-41F4-AC58-2C90A5E00527}" type="slidenum">
              <a:rPr lang="en-US" smtClean="0"/>
              <a:t>41</a:t>
            </a:fld>
            <a:endParaRPr lang="en-US"/>
          </a:p>
        </p:txBody>
      </p:sp>
      <p:graphicFrame>
        <p:nvGraphicFramePr>
          <p:cNvPr id="6" name="Table 5">
            <a:extLst>
              <a:ext uri="{FF2B5EF4-FFF2-40B4-BE49-F238E27FC236}">
                <a16:creationId xmlns:a16="http://schemas.microsoft.com/office/drawing/2014/main" id="{E5FC0E76-3306-484F-A9B4-013B9F5D75B2}"/>
              </a:ext>
            </a:extLst>
          </p:cNvPr>
          <p:cNvGraphicFramePr>
            <a:graphicFrameLocks noGrp="1"/>
          </p:cNvGraphicFramePr>
          <p:nvPr>
            <p:extLst>
              <p:ext uri="{D42A27DB-BD31-4B8C-83A1-F6EECF244321}">
                <p14:modId xmlns:p14="http://schemas.microsoft.com/office/powerpoint/2010/main" val="1855763887"/>
              </p:ext>
            </p:extLst>
          </p:nvPr>
        </p:nvGraphicFramePr>
        <p:xfrm>
          <a:off x="389478" y="3937639"/>
          <a:ext cx="11373020" cy="1226286"/>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613143">
                <a:tc>
                  <a:txBody>
                    <a:bodyPr/>
                    <a:lstStyle/>
                    <a:p>
                      <a:pPr algn="ctr"/>
                      <a:r>
                        <a:rPr lang="en-US" dirty="0">
                          <a:solidFill>
                            <a:srgbClr val="B6A479"/>
                          </a:solidFill>
                          <a:latin typeface="Calibri" panose="020F0502020204030204" pitchFamily="34" charset="0"/>
                          <a:cs typeface="Calibri" panose="020F0502020204030204" pitchFamily="34" charset="0"/>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7" name="TextBox 6">
            <a:extLst>
              <a:ext uri="{FF2B5EF4-FFF2-40B4-BE49-F238E27FC236}">
                <a16:creationId xmlns:a16="http://schemas.microsoft.com/office/drawing/2014/main" id="{2297F2A3-11FB-47E5-B22D-75164D6D36D4}"/>
              </a:ext>
            </a:extLst>
          </p:cNvPr>
          <p:cNvSpPr txBox="1"/>
          <p:nvPr/>
        </p:nvSpPr>
        <p:spPr>
          <a:xfrm>
            <a:off x="1675552" y="5293281"/>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 a)</a:t>
            </a:r>
          </a:p>
        </p:txBody>
      </p:sp>
      <p:sp>
        <p:nvSpPr>
          <p:cNvPr id="8" name="TextBox 7">
            <a:extLst>
              <a:ext uri="{FF2B5EF4-FFF2-40B4-BE49-F238E27FC236}">
                <a16:creationId xmlns:a16="http://schemas.microsoft.com/office/drawing/2014/main" id="{F153B1E1-888C-43B2-8726-64EBF60776F9}"/>
              </a:ext>
            </a:extLst>
          </p:cNvPr>
          <p:cNvSpPr txBox="1"/>
          <p:nvPr/>
        </p:nvSpPr>
        <p:spPr>
          <a:xfrm>
            <a:off x="6276741" y="5278472"/>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(5, b)</a:t>
            </a:r>
          </a:p>
        </p:txBody>
      </p:sp>
      <p:sp>
        <p:nvSpPr>
          <p:cNvPr id="9" name="TextBox 8">
            <a:extLst>
              <a:ext uri="{FF2B5EF4-FFF2-40B4-BE49-F238E27FC236}">
                <a16:creationId xmlns:a16="http://schemas.microsoft.com/office/drawing/2014/main" id="{85D6B673-176D-4A4B-91BC-F92CEA43D979}"/>
              </a:ext>
            </a:extLst>
          </p:cNvPr>
          <p:cNvSpPr txBox="1"/>
          <p:nvPr/>
        </p:nvSpPr>
        <p:spPr>
          <a:xfrm>
            <a:off x="1620057" y="5812180"/>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(11, a)</a:t>
            </a:r>
          </a:p>
        </p:txBody>
      </p:sp>
      <p:sp>
        <p:nvSpPr>
          <p:cNvPr id="10" name="TextBox 9">
            <a:extLst>
              <a:ext uri="{FF2B5EF4-FFF2-40B4-BE49-F238E27FC236}">
                <a16:creationId xmlns:a16="http://schemas.microsoft.com/office/drawing/2014/main" id="{710F1593-DBD7-464F-829F-06885ECB8931}"/>
              </a:ext>
            </a:extLst>
          </p:cNvPr>
          <p:cNvSpPr txBox="1"/>
          <p:nvPr/>
        </p:nvSpPr>
        <p:spPr>
          <a:xfrm>
            <a:off x="8426188" y="5815133"/>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(17, f)</a:t>
            </a:r>
          </a:p>
        </p:txBody>
      </p:sp>
      <p:sp>
        <p:nvSpPr>
          <p:cNvPr id="11" name="TextBox 10">
            <a:extLst>
              <a:ext uri="{FF2B5EF4-FFF2-40B4-BE49-F238E27FC236}">
                <a16:creationId xmlns:a16="http://schemas.microsoft.com/office/drawing/2014/main" id="{3CAED5A1-7512-44C9-A538-665B877318B0}"/>
              </a:ext>
            </a:extLst>
          </p:cNvPr>
          <p:cNvSpPr txBox="1"/>
          <p:nvPr/>
        </p:nvSpPr>
        <p:spPr>
          <a:xfrm>
            <a:off x="1683503" y="5300291"/>
            <a:ext cx="829073" cy="307777"/>
          </a:xfrm>
          <a:prstGeom prst="rect">
            <a:avLst/>
          </a:prstGeom>
          <a:solidFill>
            <a:schemeClr val="bg1"/>
          </a:solid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 g)</a:t>
            </a:r>
          </a:p>
        </p:txBody>
      </p:sp>
      <p:sp>
        <p:nvSpPr>
          <p:cNvPr id="12" name="TextBox 11">
            <a:extLst>
              <a:ext uri="{FF2B5EF4-FFF2-40B4-BE49-F238E27FC236}">
                <a16:creationId xmlns:a16="http://schemas.microsoft.com/office/drawing/2014/main" id="{34D29CF2-8709-4CDA-A192-AFAE67DDE395}"/>
              </a:ext>
            </a:extLst>
          </p:cNvPr>
          <p:cNvSpPr txBox="1"/>
          <p:nvPr/>
        </p:nvSpPr>
        <p:spPr>
          <a:xfrm>
            <a:off x="2731376" y="5274977"/>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(12, e)</a:t>
            </a:r>
          </a:p>
        </p:txBody>
      </p:sp>
      <p:sp>
        <p:nvSpPr>
          <p:cNvPr id="13" name="TextBox 12">
            <a:extLst>
              <a:ext uri="{FF2B5EF4-FFF2-40B4-BE49-F238E27FC236}">
                <a16:creationId xmlns:a16="http://schemas.microsoft.com/office/drawing/2014/main" id="{230BFF65-1231-4EC2-8918-FA5835B43BE6}"/>
              </a:ext>
            </a:extLst>
          </p:cNvPr>
          <p:cNvSpPr txBox="1"/>
          <p:nvPr/>
        </p:nvSpPr>
        <p:spPr>
          <a:xfrm>
            <a:off x="8479890" y="5285329"/>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(7, d)</a:t>
            </a:r>
          </a:p>
        </p:txBody>
      </p:sp>
      <p:sp>
        <p:nvSpPr>
          <p:cNvPr id="14" name="TextBox 13">
            <a:extLst>
              <a:ext uri="{FF2B5EF4-FFF2-40B4-BE49-F238E27FC236}">
                <a16:creationId xmlns:a16="http://schemas.microsoft.com/office/drawing/2014/main" id="{E931534E-47CF-4AE3-A15B-C99F8ED8DB94}"/>
              </a:ext>
            </a:extLst>
          </p:cNvPr>
          <p:cNvSpPr txBox="1"/>
          <p:nvPr/>
        </p:nvSpPr>
        <p:spPr>
          <a:xfrm>
            <a:off x="6223039" y="5831102"/>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(25, h)</a:t>
            </a:r>
          </a:p>
        </p:txBody>
      </p:sp>
      <p:cxnSp>
        <p:nvCxnSpPr>
          <p:cNvPr id="16" name="Straight Arrow Connector 15">
            <a:extLst>
              <a:ext uri="{FF2B5EF4-FFF2-40B4-BE49-F238E27FC236}">
                <a16:creationId xmlns:a16="http://schemas.microsoft.com/office/drawing/2014/main" id="{88C050D7-D016-4681-BC21-D6CA42FB9607}"/>
              </a:ext>
            </a:extLst>
          </p:cNvPr>
          <p:cNvCxnSpPr/>
          <p:nvPr/>
        </p:nvCxnSpPr>
        <p:spPr>
          <a:xfrm>
            <a:off x="6709233" y="559913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FD853A-76E8-43C9-891D-75F724A69A94}"/>
              </a:ext>
            </a:extLst>
          </p:cNvPr>
          <p:cNvCxnSpPr/>
          <p:nvPr/>
        </p:nvCxnSpPr>
        <p:spPr>
          <a:xfrm>
            <a:off x="8899188" y="5593105"/>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CE6375-0AE6-40F3-AC25-86807D9124EE}"/>
              </a:ext>
            </a:extLst>
          </p:cNvPr>
          <p:cNvCxnSpPr/>
          <p:nvPr/>
        </p:nvCxnSpPr>
        <p:spPr>
          <a:xfrm>
            <a:off x="2098039" y="5601057"/>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DDEC35-9BCD-46FF-8BE3-EF6BCF05A718}"/>
              </a:ext>
            </a:extLst>
          </p:cNvPr>
          <p:cNvCxnSpPr/>
          <p:nvPr/>
        </p:nvCxnSpPr>
        <p:spPr>
          <a:xfrm>
            <a:off x="2110245" y="5054387"/>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17B8A3-C07C-47D0-93FC-4D371C072D07}"/>
              </a:ext>
            </a:extLst>
          </p:cNvPr>
          <p:cNvCxnSpPr/>
          <p:nvPr/>
        </p:nvCxnSpPr>
        <p:spPr>
          <a:xfrm>
            <a:off x="6709233" y="503957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55855A-7B80-4FCB-9D60-6A018797DD5C}"/>
              </a:ext>
            </a:extLst>
          </p:cNvPr>
          <p:cNvCxnSpPr/>
          <p:nvPr/>
        </p:nvCxnSpPr>
        <p:spPr>
          <a:xfrm>
            <a:off x="8911628" y="504126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DE18E7-4109-4CE2-A857-202C0D5AB6F9}"/>
              </a:ext>
            </a:extLst>
          </p:cNvPr>
          <p:cNvCxnSpPr/>
          <p:nvPr/>
        </p:nvCxnSpPr>
        <p:spPr>
          <a:xfrm>
            <a:off x="3236026" y="502922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C8-EF84-45AB-9591-0A3F40086021}"/>
              </a:ext>
            </a:extLst>
          </p:cNvPr>
          <p:cNvSpPr>
            <a:spLocks noGrp="1"/>
          </p:cNvSpPr>
          <p:nvPr>
            <p:ph type="title"/>
          </p:nvPr>
        </p:nvSpPr>
        <p:spPr/>
        <p:txBody>
          <a:bodyPr/>
          <a:lstStyle/>
          <a:p>
            <a:r>
              <a:rPr lang="en-US" dirty="0">
                <a:solidFill>
                  <a:srgbClr val="4C3282"/>
                </a:solidFill>
              </a:rPr>
              <a:t>Practice</a:t>
            </a:r>
          </a:p>
        </p:txBody>
      </p:sp>
      <p:sp>
        <p:nvSpPr>
          <p:cNvPr id="3" name="Content Placeholder 2">
            <a:extLst>
              <a:ext uri="{FF2B5EF4-FFF2-40B4-BE49-F238E27FC236}">
                <a16:creationId xmlns:a16="http://schemas.microsoft.com/office/drawing/2014/main" id="{3657F356-376F-4341-B62A-223EB2098E8B}"/>
              </a:ext>
            </a:extLst>
          </p:cNvPr>
          <p:cNvSpPr>
            <a:spLocks noGrp="1"/>
          </p:cNvSpPr>
          <p:nvPr>
            <p:ph idx="1"/>
          </p:nvPr>
        </p:nvSpPr>
        <p:spPr>
          <a:xfrm>
            <a:off x="575240" y="1463857"/>
            <a:ext cx="11187258" cy="4845504"/>
          </a:xfrm>
        </p:spPr>
        <p:txBody>
          <a:bodyPr/>
          <a:lstStyle/>
          <a:p>
            <a:r>
              <a:rPr lang="en-US" dirty="0"/>
              <a:t>Consider a </a:t>
            </a:r>
            <a:r>
              <a:rPr lang="en-US" dirty="0" err="1"/>
              <a:t>StringDictionary</a:t>
            </a:r>
            <a:r>
              <a:rPr lang="en-US" dirty="0"/>
              <a:t> using separate chaining with an internal capacity of 10. Assume our buckets are implemented using a LinkedList. Use the following hash function:</a:t>
            </a:r>
          </a:p>
          <a:p>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hashCode</a:t>
            </a:r>
            <a:r>
              <a:rPr lang="en-US" sz="2400" dirty="0">
                <a:latin typeface="Courier New" panose="02070309020205020404" pitchFamily="49" charset="0"/>
                <a:cs typeface="Courier New" panose="02070309020205020404" pitchFamily="49" charset="0"/>
              </a:rPr>
              <a:t>(String input) {</a:t>
            </a:r>
          </a:p>
          <a:p>
            <a:pPr>
              <a:spcBef>
                <a:spcPts val="0"/>
              </a:spcBef>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input.length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arr.length</a:t>
            </a:r>
            <a:r>
              <a:rPr lang="en-US" sz="2400" dirty="0">
                <a:latin typeface="Courier New" panose="02070309020205020404" pitchFamily="49" charset="0"/>
                <a:cs typeface="Courier New" panose="02070309020205020404" pitchFamily="49" charset="0"/>
              </a:rPr>
              <a:t>;</a:t>
            </a:r>
          </a:p>
          <a:p>
            <a:pPr>
              <a:spcBef>
                <a:spcPts val="0"/>
              </a:spcBef>
            </a:pPr>
            <a:r>
              <a:rPr lang="en-US" sz="2400" dirty="0">
                <a:latin typeface="Courier New" panose="02070309020205020404" pitchFamily="49" charset="0"/>
                <a:cs typeface="Courier New" panose="02070309020205020404" pitchFamily="49" charset="0"/>
              </a:rPr>
              <a:t>}</a:t>
            </a:r>
            <a:endParaRPr lang="en-US" dirty="0"/>
          </a:p>
          <a:p>
            <a:r>
              <a:rPr lang="en-US" dirty="0"/>
              <a:t>Now, insert the following key-value pairs. What does the dictionary internally look like?</a:t>
            </a:r>
          </a:p>
          <a:p>
            <a:r>
              <a:rPr lang="en-US" dirty="0"/>
              <a:t>(“a”, 1) (“ab”, 2) (“c”, 3) (“</a:t>
            </a:r>
            <a:r>
              <a:rPr lang="en-US" dirty="0" err="1"/>
              <a:t>abc</a:t>
            </a:r>
            <a:r>
              <a:rPr lang="en-US" dirty="0"/>
              <a:t>”, 4) (“</a:t>
            </a:r>
            <a:r>
              <a:rPr lang="en-US" dirty="0" err="1"/>
              <a:t>abcd</a:t>
            </a:r>
            <a:r>
              <a:rPr lang="en-US" dirty="0"/>
              <a:t>”, 5) (“</a:t>
            </a:r>
            <a:r>
              <a:rPr lang="en-US" dirty="0" err="1"/>
              <a:t>abcdabcd</a:t>
            </a:r>
            <a:r>
              <a:rPr lang="en-US" dirty="0"/>
              <a:t>”, 6) (“five”, 7) (“hello world”, 8)</a:t>
            </a:r>
          </a:p>
          <a:p>
            <a:endParaRPr lang="en-US" dirty="0"/>
          </a:p>
        </p:txBody>
      </p:sp>
      <p:sp>
        <p:nvSpPr>
          <p:cNvPr id="4" name="Footer Placeholder 3">
            <a:extLst>
              <a:ext uri="{FF2B5EF4-FFF2-40B4-BE49-F238E27FC236}">
                <a16:creationId xmlns:a16="http://schemas.microsoft.com/office/drawing/2014/main" id="{98B34067-AD9B-4852-A432-73A8AAD700DD}"/>
              </a:ext>
            </a:extLst>
          </p:cNvPr>
          <p:cNvSpPr>
            <a:spLocks noGrp="1"/>
          </p:cNvSpPr>
          <p:nvPr>
            <p:ph type="ftr" sz="quarter" idx="11"/>
          </p:nvPr>
        </p:nvSpPr>
        <p:spPr>
          <a:xfrm>
            <a:off x="5653583" y="6492801"/>
            <a:ext cx="5901459" cy="274320"/>
          </a:xfrm>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B5623B1B-B2DB-4666-A673-9B6D8E4DFDE6}"/>
              </a:ext>
            </a:extLst>
          </p:cNvPr>
          <p:cNvSpPr>
            <a:spLocks noGrp="1"/>
          </p:cNvSpPr>
          <p:nvPr>
            <p:ph type="sldNum" sz="quarter" idx="12"/>
          </p:nvPr>
        </p:nvSpPr>
        <p:spPr>
          <a:xfrm>
            <a:off x="11619952" y="6492801"/>
            <a:ext cx="421923" cy="274320"/>
          </a:xfrm>
        </p:spPr>
        <p:txBody>
          <a:bodyPr/>
          <a:lstStyle/>
          <a:p>
            <a:fld id="{659665DE-58FC-41F4-AC58-2C90A5E00527}" type="slidenum">
              <a:rPr lang="en-US" smtClean="0"/>
              <a:t>42</a:t>
            </a:fld>
            <a:endParaRPr lang="en-US"/>
          </a:p>
        </p:txBody>
      </p:sp>
      <p:graphicFrame>
        <p:nvGraphicFramePr>
          <p:cNvPr id="6" name="Table 5">
            <a:extLst>
              <a:ext uri="{FF2B5EF4-FFF2-40B4-BE49-F238E27FC236}">
                <a16:creationId xmlns:a16="http://schemas.microsoft.com/office/drawing/2014/main" id="{E5FC0E76-3306-484F-A9B4-013B9F5D75B2}"/>
              </a:ext>
            </a:extLst>
          </p:cNvPr>
          <p:cNvGraphicFramePr>
            <a:graphicFrameLocks noGrp="1"/>
          </p:cNvGraphicFramePr>
          <p:nvPr>
            <p:extLst>
              <p:ext uri="{D42A27DB-BD31-4B8C-83A1-F6EECF244321}">
                <p14:modId xmlns:p14="http://schemas.microsoft.com/office/powerpoint/2010/main" val="346729509"/>
              </p:ext>
            </p:extLst>
          </p:nvPr>
        </p:nvGraphicFramePr>
        <p:xfrm>
          <a:off x="409490" y="4531392"/>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285857">
                <a:tc>
                  <a:txBody>
                    <a:bodyPr/>
                    <a:lstStyle/>
                    <a:p>
                      <a:pPr algn="ctr"/>
                      <a:r>
                        <a:rPr lang="en-US" dirty="0">
                          <a:solidFill>
                            <a:srgbClr val="B6A479"/>
                          </a:solidFill>
                          <a:latin typeface="Calibri" panose="020F0502020204030204" pitchFamily="34" charset="0"/>
                          <a:cs typeface="Calibri" panose="020F0502020204030204" pitchFamily="34" charset="0"/>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latin typeface="Calibri" panose="020F0502020204030204" pitchFamily="34" charset="0"/>
                          <a:cs typeface="Calibri" panose="020F0502020204030204" pitchFamily="34" charset="0"/>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7" name="TextBox 6">
            <a:extLst>
              <a:ext uri="{FF2B5EF4-FFF2-40B4-BE49-F238E27FC236}">
                <a16:creationId xmlns:a16="http://schemas.microsoft.com/office/drawing/2014/main" id="{2297F2A3-11FB-47E5-B22D-75164D6D36D4}"/>
              </a:ext>
            </a:extLst>
          </p:cNvPr>
          <p:cNvSpPr txBox="1"/>
          <p:nvPr/>
        </p:nvSpPr>
        <p:spPr>
          <a:xfrm>
            <a:off x="1763958" y="5071464"/>
            <a:ext cx="685509"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(“a”, 1)</a:t>
            </a:r>
          </a:p>
        </p:txBody>
      </p:sp>
      <p:sp>
        <p:nvSpPr>
          <p:cNvPr id="8" name="TextBox 7">
            <a:extLst>
              <a:ext uri="{FF2B5EF4-FFF2-40B4-BE49-F238E27FC236}">
                <a16:creationId xmlns:a16="http://schemas.microsoft.com/office/drawing/2014/main" id="{F153B1E1-888C-43B2-8726-64EBF60776F9}"/>
              </a:ext>
            </a:extLst>
          </p:cNvPr>
          <p:cNvSpPr txBox="1"/>
          <p:nvPr/>
        </p:nvSpPr>
        <p:spPr>
          <a:xfrm>
            <a:off x="5068882" y="5074872"/>
            <a:ext cx="970843"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abcd</a:t>
            </a:r>
            <a:r>
              <a:rPr lang="en-US" sz="1400" dirty="0">
                <a:latin typeface="Calibri" panose="020F0502020204030204" pitchFamily="34" charset="0"/>
                <a:cs typeface="Calibri" panose="020F0502020204030204" pitchFamily="34" charset="0"/>
              </a:rPr>
              <a:t>”, 5)</a:t>
            </a:r>
          </a:p>
        </p:txBody>
      </p:sp>
      <p:sp>
        <p:nvSpPr>
          <p:cNvPr id="9" name="TextBox 8">
            <a:extLst>
              <a:ext uri="{FF2B5EF4-FFF2-40B4-BE49-F238E27FC236}">
                <a16:creationId xmlns:a16="http://schemas.microsoft.com/office/drawing/2014/main" id="{85D6B673-176D-4A4B-91BC-F92CEA43D979}"/>
              </a:ext>
            </a:extLst>
          </p:cNvPr>
          <p:cNvSpPr txBox="1"/>
          <p:nvPr/>
        </p:nvSpPr>
        <p:spPr>
          <a:xfrm>
            <a:off x="1756007" y="5621895"/>
            <a:ext cx="664606"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(“c”, 3)</a:t>
            </a:r>
          </a:p>
        </p:txBody>
      </p:sp>
      <p:sp>
        <p:nvSpPr>
          <p:cNvPr id="10" name="TextBox 9">
            <a:extLst>
              <a:ext uri="{FF2B5EF4-FFF2-40B4-BE49-F238E27FC236}">
                <a16:creationId xmlns:a16="http://schemas.microsoft.com/office/drawing/2014/main" id="{710F1593-DBD7-464F-829F-06885ECB8931}"/>
              </a:ext>
            </a:extLst>
          </p:cNvPr>
          <p:cNvSpPr txBox="1"/>
          <p:nvPr/>
        </p:nvSpPr>
        <p:spPr>
          <a:xfrm>
            <a:off x="5068882" y="6125246"/>
            <a:ext cx="869277"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(“five”, 7)</a:t>
            </a:r>
          </a:p>
        </p:txBody>
      </p:sp>
      <p:sp>
        <p:nvSpPr>
          <p:cNvPr id="11" name="TextBox 10">
            <a:extLst>
              <a:ext uri="{FF2B5EF4-FFF2-40B4-BE49-F238E27FC236}">
                <a16:creationId xmlns:a16="http://schemas.microsoft.com/office/drawing/2014/main" id="{3CAED5A1-7512-44C9-A538-665B877318B0}"/>
              </a:ext>
            </a:extLst>
          </p:cNvPr>
          <p:cNvSpPr txBox="1"/>
          <p:nvPr/>
        </p:nvSpPr>
        <p:spPr>
          <a:xfrm>
            <a:off x="3936979" y="5077434"/>
            <a:ext cx="871457" cy="307777"/>
          </a:xfrm>
          <a:prstGeom prst="rect">
            <a:avLst/>
          </a:prstGeom>
          <a:solidFill>
            <a:schemeClr val="bg1"/>
          </a:solid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abc</a:t>
            </a:r>
            <a:r>
              <a:rPr lang="en-US" sz="1400" dirty="0">
                <a:latin typeface="Calibri" panose="020F0502020204030204" pitchFamily="34" charset="0"/>
                <a:cs typeface="Calibri" panose="020F0502020204030204" pitchFamily="34" charset="0"/>
              </a:rPr>
              <a:t>”, 4)</a:t>
            </a:r>
          </a:p>
        </p:txBody>
      </p:sp>
      <p:sp>
        <p:nvSpPr>
          <p:cNvPr id="12" name="TextBox 11">
            <a:extLst>
              <a:ext uri="{FF2B5EF4-FFF2-40B4-BE49-F238E27FC236}">
                <a16:creationId xmlns:a16="http://schemas.microsoft.com/office/drawing/2014/main" id="{34D29CF2-8709-4CDA-A192-AFAE67DDE395}"/>
              </a:ext>
            </a:extLst>
          </p:cNvPr>
          <p:cNvSpPr txBox="1"/>
          <p:nvPr/>
        </p:nvSpPr>
        <p:spPr>
          <a:xfrm>
            <a:off x="2883324" y="5071464"/>
            <a:ext cx="786497"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(“ab”, 2)</a:t>
            </a:r>
          </a:p>
        </p:txBody>
      </p:sp>
      <p:sp>
        <p:nvSpPr>
          <p:cNvPr id="13" name="TextBox 12">
            <a:extLst>
              <a:ext uri="{FF2B5EF4-FFF2-40B4-BE49-F238E27FC236}">
                <a16:creationId xmlns:a16="http://schemas.microsoft.com/office/drawing/2014/main" id="{230BFF65-1231-4EC2-8918-FA5835B43BE6}"/>
              </a:ext>
            </a:extLst>
          </p:cNvPr>
          <p:cNvSpPr txBox="1"/>
          <p:nvPr/>
        </p:nvSpPr>
        <p:spPr>
          <a:xfrm>
            <a:off x="1372433" y="6151496"/>
            <a:ext cx="1449628"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(“hello world”, 8)</a:t>
            </a:r>
          </a:p>
        </p:txBody>
      </p:sp>
      <p:sp>
        <p:nvSpPr>
          <p:cNvPr id="14" name="TextBox 13">
            <a:extLst>
              <a:ext uri="{FF2B5EF4-FFF2-40B4-BE49-F238E27FC236}">
                <a16:creationId xmlns:a16="http://schemas.microsoft.com/office/drawing/2014/main" id="{E931534E-47CF-4AE3-A15B-C99F8ED8DB94}"/>
              </a:ext>
            </a:extLst>
          </p:cNvPr>
          <p:cNvSpPr txBox="1"/>
          <p:nvPr/>
        </p:nvSpPr>
        <p:spPr>
          <a:xfrm>
            <a:off x="4866766" y="5602050"/>
            <a:ext cx="1347548" cy="307777"/>
          </a:xfrm>
          <a:prstGeom prst="rect">
            <a:avLst/>
          </a:prstGeom>
          <a:noFill/>
          <a:ln>
            <a:solidFill>
              <a:srgbClr val="B6A479"/>
            </a:solidFill>
          </a:ln>
        </p:spPr>
        <p:txBody>
          <a:bodyPr wrap="none"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abcdabcd</a:t>
            </a:r>
            <a:r>
              <a:rPr lang="en-US" sz="1400" dirty="0">
                <a:latin typeface="Calibri" panose="020F0502020204030204" pitchFamily="34" charset="0"/>
                <a:cs typeface="Calibri" panose="020F0502020204030204" pitchFamily="34" charset="0"/>
              </a:rPr>
              <a:t>”, 6)</a:t>
            </a:r>
          </a:p>
        </p:txBody>
      </p:sp>
      <p:cxnSp>
        <p:nvCxnSpPr>
          <p:cNvPr id="16" name="Straight Arrow Connector 15">
            <a:extLst>
              <a:ext uri="{FF2B5EF4-FFF2-40B4-BE49-F238E27FC236}">
                <a16:creationId xmlns:a16="http://schemas.microsoft.com/office/drawing/2014/main" id="{88C050D7-D016-4681-BC21-D6CA42FB9607}"/>
              </a:ext>
            </a:extLst>
          </p:cNvPr>
          <p:cNvCxnSpPr/>
          <p:nvPr/>
        </p:nvCxnSpPr>
        <p:spPr>
          <a:xfrm>
            <a:off x="5540540" y="5382975"/>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FD853A-76E8-43C9-891D-75F724A69A94}"/>
              </a:ext>
            </a:extLst>
          </p:cNvPr>
          <p:cNvCxnSpPr/>
          <p:nvPr/>
        </p:nvCxnSpPr>
        <p:spPr>
          <a:xfrm>
            <a:off x="5541882" y="590321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CE6375-0AE6-40F3-AC25-86807D9124EE}"/>
              </a:ext>
            </a:extLst>
          </p:cNvPr>
          <p:cNvCxnSpPr/>
          <p:nvPr/>
        </p:nvCxnSpPr>
        <p:spPr>
          <a:xfrm>
            <a:off x="2118410" y="541077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882480-A05D-4BF3-AE16-E28890805DA3}"/>
              </a:ext>
            </a:extLst>
          </p:cNvPr>
          <p:cNvCxnSpPr/>
          <p:nvPr/>
        </p:nvCxnSpPr>
        <p:spPr>
          <a:xfrm>
            <a:off x="2123371" y="593242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8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EA21-4826-4FC2-B244-3A175553D318}"/>
              </a:ext>
            </a:extLst>
          </p:cNvPr>
          <p:cNvSpPr>
            <a:spLocks noGrp="1"/>
          </p:cNvSpPr>
          <p:nvPr>
            <p:ph type="title"/>
          </p:nvPr>
        </p:nvSpPr>
        <p:spPr/>
        <p:txBody>
          <a:bodyPr/>
          <a:lstStyle/>
          <a:p>
            <a:r>
              <a:rPr lang="en-US" dirty="0"/>
              <a:t>Java and Hash Functions</a:t>
            </a:r>
          </a:p>
        </p:txBody>
      </p:sp>
      <p:sp>
        <p:nvSpPr>
          <p:cNvPr id="3" name="Content Placeholder 2">
            <a:extLst>
              <a:ext uri="{FF2B5EF4-FFF2-40B4-BE49-F238E27FC236}">
                <a16:creationId xmlns:a16="http://schemas.microsoft.com/office/drawing/2014/main" id="{0894A898-BBBA-4FFB-8EC5-7A403C36F8CD}"/>
              </a:ext>
            </a:extLst>
          </p:cNvPr>
          <p:cNvSpPr>
            <a:spLocks noGrp="1"/>
          </p:cNvSpPr>
          <p:nvPr>
            <p:ph idx="1"/>
          </p:nvPr>
        </p:nvSpPr>
        <p:spPr/>
        <p:txBody>
          <a:bodyPr/>
          <a:lstStyle/>
          <a:p>
            <a:r>
              <a:rPr lang="en-US" dirty="0"/>
              <a:t>Object class includes default functionality:</a:t>
            </a:r>
          </a:p>
          <a:p>
            <a:pPr lvl="1"/>
            <a:r>
              <a:rPr lang="en-US" dirty="0"/>
              <a:t>equals</a:t>
            </a:r>
          </a:p>
          <a:p>
            <a:pPr lvl="1"/>
            <a:r>
              <a:rPr lang="en-US" dirty="0" err="1"/>
              <a:t>hashCode</a:t>
            </a:r>
            <a:endParaRPr lang="en-US" dirty="0"/>
          </a:p>
          <a:p>
            <a:pPr lvl="1"/>
            <a:endParaRPr lang="en-US" dirty="0"/>
          </a:p>
          <a:p>
            <a:r>
              <a:rPr lang="en-US" dirty="0"/>
              <a:t>If you want to implement your own </a:t>
            </a:r>
            <a:r>
              <a:rPr lang="en-US" dirty="0" err="1"/>
              <a:t>hashCode</a:t>
            </a:r>
            <a:r>
              <a:rPr lang="en-US" dirty="0"/>
              <a:t> you should:</a:t>
            </a:r>
          </a:p>
          <a:p>
            <a:pPr lvl="1"/>
            <a:r>
              <a:rPr lang="en-US" dirty="0"/>
              <a:t>Override BOTH </a:t>
            </a:r>
            <a:r>
              <a:rPr lang="en-US" dirty="0" err="1"/>
              <a:t>hashCode</a:t>
            </a:r>
            <a:r>
              <a:rPr lang="en-US" dirty="0"/>
              <a:t>() and equals()</a:t>
            </a:r>
          </a:p>
          <a:p>
            <a:pPr lvl="1"/>
            <a:endParaRPr lang="en-US" dirty="0"/>
          </a:p>
          <a:p>
            <a:pPr marL="128016" lvl="1" indent="0">
              <a:buNone/>
            </a:pPr>
            <a:r>
              <a:rPr lang="en-US" dirty="0"/>
              <a:t>If </a:t>
            </a:r>
            <a:r>
              <a:rPr lang="en-US" dirty="0" err="1"/>
              <a:t>a.equals</a:t>
            </a:r>
            <a:r>
              <a:rPr lang="en-US" dirty="0"/>
              <a:t>(b) is true then </a:t>
            </a:r>
            <a:r>
              <a:rPr lang="en-US" dirty="0" err="1"/>
              <a:t>a.hashCode</a:t>
            </a:r>
            <a:r>
              <a:rPr lang="en-US" dirty="0"/>
              <a:t>() == </a:t>
            </a:r>
            <a:r>
              <a:rPr lang="en-US" dirty="0" err="1"/>
              <a:t>b.hashCode</a:t>
            </a:r>
            <a:r>
              <a:rPr lang="en-US" dirty="0"/>
              <a:t>() </a:t>
            </a:r>
            <a:r>
              <a:rPr lang="en-US" b="1" dirty="0"/>
              <a:t>MUST</a:t>
            </a:r>
            <a:r>
              <a:rPr lang="en-US" dirty="0"/>
              <a:t> also be true</a:t>
            </a:r>
          </a:p>
          <a:p>
            <a:pPr lvl="1"/>
            <a:endParaRPr lang="en-US" dirty="0"/>
          </a:p>
          <a:p>
            <a:r>
              <a:rPr lang="en-US" dirty="0"/>
              <a:t>That requirement is part of the Object interface. </a:t>
            </a:r>
            <a:br>
              <a:rPr lang="en-US" dirty="0"/>
            </a:br>
            <a:r>
              <a:rPr lang="en-US" dirty="0"/>
              <a:t>Other people’s code will assume you’ve followed this rule.</a:t>
            </a:r>
          </a:p>
          <a:p>
            <a:r>
              <a:rPr lang="en-US" dirty="0"/>
              <a:t>Java’s HashMap (and </a:t>
            </a:r>
            <a:r>
              <a:rPr lang="en-US" dirty="0" err="1"/>
              <a:t>HashSet</a:t>
            </a:r>
            <a:r>
              <a:rPr lang="en-US"/>
              <a:t>) </a:t>
            </a:r>
            <a:r>
              <a:rPr lang="en-US" dirty="0"/>
              <a:t>will assume you follow these rules and conventions for your custom objects if you want to use your </a:t>
            </a:r>
            <a:r>
              <a:rPr lang="en-US"/>
              <a:t>custom objects as keys.</a:t>
            </a:r>
            <a:endParaRPr lang="en-US" dirty="0"/>
          </a:p>
        </p:txBody>
      </p:sp>
      <p:sp>
        <p:nvSpPr>
          <p:cNvPr id="4" name="Footer Placeholder 3">
            <a:extLst>
              <a:ext uri="{FF2B5EF4-FFF2-40B4-BE49-F238E27FC236}">
                <a16:creationId xmlns:a16="http://schemas.microsoft.com/office/drawing/2014/main" id="{B1801B2E-E652-4351-A048-AFEE740FE5E8}"/>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C3CC597F-7B6D-4522-B279-12AE894C4E63}"/>
              </a:ext>
            </a:extLst>
          </p:cNvPr>
          <p:cNvSpPr>
            <a:spLocks noGrp="1"/>
          </p:cNvSpPr>
          <p:nvPr>
            <p:ph type="sldNum" sz="quarter" idx="12"/>
          </p:nvPr>
        </p:nvSpPr>
        <p:spPr/>
        <p:txBody>
          <a:bodyPr/>
          <a:lstStyle/>
          <a:p>
            <a:fld id="{659665DE-58FC-41F4-AC58-2C90A5E00527}" type="slidenum">
              <a:rPr lang="en-US" smtClean="0"/>
              <a:t>43</a:t>
            </a:fld>
            <a:endParaRPr lang="en-US"/>
          </a:p>
        </p:txBody>
      </p:sp>
    </p:spTree>
    <p:extLst>
      <p:ext uri="{BB962C8B-B14F-4D97-AF65-F5344CB8AC3E}">
        <p14:creationId xmlns:p14="http://schemas.microsoft.com/office/powerpoint/2010/main" val="185245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3DEA-C2A2-4617-AE6B-2BB107E16847}"/>
              </a:ext>
            </a:extLst>
          </p:cNvPr>
          <p:cNvSpPr>
            <a:spLocks noGrp="1"/>
          </p:cNvSpPr>
          <p:nvPr>
            <p:ph type="title"/>
          </p:nvPr>
        </p:nvSpPr>
        <p:spPr/>
        <p:txBody>
          <a:bodyPr/>
          <a:lstStyle/>
          <a:p>
            <a:r>
              <a:rPr lang="en-US" dirty="0"/>
              <a:t>Traversing Data</a:t>
            </a:r>
          </a:p>
        </p:txBody>
      </p:sp>
      <p:sp>
        <p:nvSpPr>
          <p:cNvPr id="3" name="Content Placeholder 2">
            <a:extLst>
              <a:ext uri="{FF2B5EF4-FFF2-40B4-BE49-F238E27FC236}">
                <a16:creationId xmlns:a16="http://schemas.microsoft.com/office/drawing/2014/main" id="{5CCA9F5C-2FC1-4042-AD89-DD1C07DE47EB}"/>
              </a:ext>
            </a:extLst>
          </p:cNvPr>
          <p:cNvSpPr>
            <a:spLocks noGrp="1"/>
          </p:cNvSpPr>
          <p:nvPr>
            <p:ph idx="1"/>
          </p:nvPr>
        </p:nvSpPr>
        <p:spPr/>
        <p:txBody>
          <a:bodyPr>
            <a:normAutofit lnSpcReduction="10000"/>
          </a:bodyPr>
          <a:lstStyle/>
          <a:p>
            <a:r>
              <a:rPr lang="en-US" dirty="0"/>
              <a:t>Array</a:t>
            </a:r>
          </a:p>
          <a:p>
            <a:r>
              <a:rPr lang="en-US" sz="2000" dirty="0">
                <a:latin typeface="Courier New" panose="02070309020205020404" pitchFamily="49" charset="0"/>
                <a:cs typeface="Courier New" panose="02070309020205020404" pitchFamily="49" charset="0"/>
              </a:rPr>
              <a:t>for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arr.length</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p>
          <a:p>
            <a:r>
              <a:rPr lang="en-US" dirty="0"/>
              <a:t>List</a:t>
            </a:r>
          </a:p>
          <a:p>
            <a:r>
              <a:rPr lang="en-US" sz="2000" dirty="0">
                <a:latin typeface="Courier New" panose="02070309020205020404" pitchFamily="49" charset="0"/>
                <a:cs typeface="Courier New" panose="02070309020205020404" pitchFamily="49" charset="0"/>
              </a:rPr>
              <a:t>for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myList.size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myList.get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for (T item : list)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(item);</a:t>
            </a:r>
          </a:p>
          <a:p>
            <a:r>
              <a:rPr lang="en-US" sz="20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6E607DC9-B62A-438D-894A-B3CA8C7F0EA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452E09-02F2-4C1C-979C-7159A7016802}"/>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TextBox 5">
            <a:extLst>
              <a:ext uri="{FF2B5EF4-FFF2-40B4-BE49-F238E27FC236}">
                <a16:creationId xmlns:a16="http://schemas.microsoft.com/office/drawing/2014/main" id="{8B196339-FEA3-47D3-9EE4-B2838D07B4C5}"/>
              </a:ext>
            </a:extLst>
          </p:cNvPr>
          <p:cNvSpPr txBox="1"/>
          <p:nvPr/>
        </p:nvSpPr>
        <p:spPr>
          <a:xfrm>
            <a:off x="7374786" y="4727171"/>
            <a:ext cx="1411733" cy="523220"/>
          </a:xfrm>
          <a:prstGeom prst="rect">
            <a:avLst/>
          </a:prstGeom>
          <a:noFill/>
        </p:spPr>
        <p:txBody>
          <a:bodyPr wrap="none" rtlCol="0">
            <a:spAutoFit/>
          </a:bodyPr>
          <a:lstStyle/>
          <a:p>
            <a:r>
              <a:rPr lang="en-US" sz="2800" b="1" dirty="0">
                <a:solidFill>
                  <a:srgbClr val="4C3282"/>
                </a:solidFill>
                <a:latin typeface="Segoe UI Semilight" panose="020B0402040204020203" pitchFamily="34" charset="0"/>
                <a:cs typeface="Segoe UI Semilight" panose="020B0402040204020203" pitchFamily="34" charset="0"/>
              </a:rPr>
              <a:t>Iterator!</a:t>
            </a:r>
          </a:p>
        </p:txBody>
      </p:sp>
      <p:cxnSp>
        <p:nvCxnSpPr>
          <p:cNvPr id="8" name="Straight Arrow Connector 7">
            <a:extLst>
              <a:ext uri="{FF2B5EF4-FFF2-40B4-BE49-F238E27FC236}">
                <a16:creationId xmlns:a16="http://schemas.microsoft.com/office/drawing/2014/main" id="{71AC1080-516E-43B5-BDE7-DDE21D3C4400}"/>
              </a:ext>
            </a:extLst>
          </p:cNvPr>
          <p:cNvCxnSpPr>
            <a:cxnSpLocks/>
          </p:cNvCxnSpPr>
          <p:nvPr/>
        </p:nvCxnSpPr>
        <p:spPr>
          <a:xfrm flipH="1">
            <a:off x="4616336" y="5039939"/>
            <a:ext cx="272657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9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FD0-45E0-4DCF-BD02-CA8B792A0204}"/>
              </a:ext>
            </a:extLst>
          </p:cNvPr>
          <p:cNvSpPr>
            <a:spLocks noGrp="1"/>
          </p:cNvSpPr>
          <p:nvPr>
            <p:ph type="title"/>
          </p:nvPr>
        </p:nvSpPr>
        <p:spPr>
          <a:xfrm>
            <a:off x="575240" y="226086"/>
            <a:ext cx="11187259" cy="1014667"/>
          </a:xfrm>
        </p:spPr>
        <p:txBody>
          <a:bodyPr/>
          <a:lstStyle/>
          <a:p>
            <a:r>
              <a:rPr lang="en-US" i="1" dirty="0">
                <a:solidFill>
                  <a:srgbClr val="B6A479"/>
                </a:solidFill>
              </a:rPr>
              <a:t>Review:</a:t>
            </a:r>
            <a:r>
              <a:rPr lang="en-US" dirty="0"/>
              <a:t> Iterators</a:t>
            </a:r>
          </a:p>
        </p:txBody>
      </p:sp>
      <p:sp>
        <p:nvSpPr>
          <p:cNvPr id="3" name="Content Placeholder 2">
            <a:extLst>
              <a:ext uri="{FF2B5EF4-FFF2-40B4-BE49-F238E27FC236}">
                <a16:creationId xmlns:a16="http://schemas.microsoft.com/office/drawing/2014/main" id="{48E03989-F9EF-417A-838D-3882C44D7F93}"/>
              </a:ext>
            </a:extLst>
          </p:cNvPr>
          <p:cNvSpPr>
            <a:spLocks noGrp="1"/>
          </p:cNvSpPr>
          <p:nvPr>
            <p:ph idx="1"/>
          </p:nvPr>
        </p:nvSpPr>
        <p:spPr>
          <a:xfrm>
            <a:off x="575240" y="1463857"/>
            <a:ext cx="11187259" cy="783088"/>
          </a:xfrm>
        </p:spPr>
        <p:txBody>
          <a:bodyPr>
            <a:normAutofit/>
          </a:bodyPr>
          <a:lstStyle/>
          <a:p>
            <a:r>
              <a:rPr lang="en-US" b="1" dirty="0">
                <a:solidFill>
                  <a:srgbClr val="4C3282"/>
                </a:solidFill>
              </a:rPr>
              <a:t>iterator</a:t>
            </a:r>
            <a:r>
              <a:rPr lang="en-US" dirty="0"/>
              <a:t>: a Java interface that dictates how a collection of data should be traversed. Can only move in the forward direction and in a single pass.</a:t>
            </a:r>
          </a:p>
        </p:txBody>
      </p:sp>
      <p:sp>
        <p:nvSpPr>
          <p:cNvPr id="5" name="Slide Number Placeholder 4">
            <a:extLst>
              <a:ext uri="{FF2B5EF4-FFF2-40B4-BE49-F238E27FC236}">
                <a16:creationId xmlns:a16="http://schemas.microsoft.com/office/drawing/2014/main" id="{FBD746EF-2529-4E97-8E11-8B9DC26CDE89}"/>
              </a:ext>
            </a:extLst>
          </p:cNvPr>
          <p:cNvSpPr>
            <a:spLocks noGrp="1"/>
          </p:cNvSpPr>
          <p:nvPr>
            <p:ph type="sldNum" sz="quarter" idx="12"/>
          </p:nvPr>
        </p:nvSpPr>
        <p:spPr/>
        <p:txBody>
          <a:bodyPr/>
          <a:lstStyle/>
          <a:p>
            <a:fld id="{659665DE-58FC-41F4-AC58-2C90A5E00527}" type="slidenum">
              <a:rPr lang="en-US" smtClean="0"/>
              <a:t>6</a:t>
            </a:fld>
            <a:endParaRPr lang="en-US"/>
          </a:p>
        </p:txBody>
      </p:sp>
      <p:grpSp>
        <p:nvGrpSpPr>
          <p:cNvPr id="6" name="Group 5">
            <a:extLst>
              <a:ext uri="{FF2B5EF4-FFF2-40B4-BE49-F238E27FC236}">
                <a16:creationId xmlns:a16="http://schemas.microsoft.com/office/drawing/2014/main" id="{14D18B7A-5DEC-BF4A-AA26-99339AAA7AE3}"/>
              </a:ext>
            </a:extLst>
          </p:cNvPr>
          <p:cNvGrpSpPr/>
          <p:nvPr/>
        </p:nvGrpSpPr>
        <p:grpSpPr>
          <a:xfrm>
            <a:off x="575240" y="2616813"/>
            <a:ext cx="2320364" cy="1624373"/>
            <a:chOff x="908856" y="1530095"/>
            <a:chExt cx="2320364" cy="1624373"/>
          </a:xfrm>
        </p:grpSpPr>
        <p:sp>
          <p:nvSpPr>
            <p:cNvPr id="7" name="Rectangle 6">
              <a:extLst>
                <a:ext uri="{FF2B5EF4-FFF2-40B4-BE49-F238E27FC236}">
                  <a16:creationId xmlns:a16="http://schemas.microsoft.com/office/drawing/2014/main" id="{A3612F08-021A-A84C-9B5D-2984FDB548D2}"/>
                </a:ext>
              </a:extLst>
            </p:cNvPr>
            <p:cNvSpPr/>
            <p:nvPr/>
          </p:nvSpPr>
          <p:spPr>
            <a:xfrm>
              <a:off x="908857" y="2061556"/>
              <a:ext cx="2320363" cy="1092912"/>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7E245A-A4E9-5847-857F-0C0420652880}"/>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Iterator Interface</a:t>
              </a:r>
            </a:p>
          </p:txBody>
        </p:sp>
        <p:sp>
          <p:nvSpPr>
            <p:cNvPr id="9" name="TextBox 8">
              <a:extLst>
                <a:ext uri="{FF2B5EF4-FFF2-40B4-BE49-F238E27FC236}">
                  <a16:creationId xmlns:a16="http://schemas.microsoft.com/office/drawing/2014/main" id="{2B4D39D9-5930-2545-B845-4111F57730FB}"/>
                </a:ext>
              </a:extLst>
            </p:cNvPr>
            <p:cNvSpPr txBox="1"/>
            <p:nvPr/>
          </p:nvSpPr>
          <p:spPr>
            <a:xfrm>
              <a:off x="1068428" y="2356715"/>
              <a:ext cx="2152924" cy="646331"/>
            </a:xfrm>
            <a:prstGeom prst="rect">
              <a:avLst/>
            </a:prstGeom>
            <a:noFill/>
          </p:spPr>
          <p:txBody>
            <a:bodyPr wrap="square" rtlCol="0">
              <a:spAutoFit/>
            </a:bodyPr>
            <a:lstStyle/>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hasNext</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 true if elements remain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next()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 returns next element</a:t>
              </a:r>
              <a:endParaRPr lang="en-US" sz="1200" u="sng"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F58A5239-263D-404E-B5E1-FB167FDE649B}"/>
                </a:ext>
              </a:extLst>
            </p:cNvPr>
            <p:cNvSpPr txBox="1"/>
            <p:nvPr/>
          </p:nvSpPr>
          <p:spPr>
            <a:xfrm>
              <a:off x="908856" y="2115383"/>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grpSp>
      <p:sp>
        <p:nvSpPr>
          <p:cNvPr id="13" name="Content Placeholder 2">
            <a:extLst>
              <a:ext uri="{FF2B5EF4-FFF2-40B4-BE49-F238E27FC236}">
                <a16:creationId xmlns:a16="http://schemas.microsoft.com/office/drawing/2014/main" id="{3C641C27-22AE-814A-93BB-B1566E762B6C}"/>
              </a:ext>
            </a:extLst>
          </p:cNvPr>
          <p:cNvSpPr txBox="1">
            <a:spLocks/>
          </p:cNvSpPr>
          <p:nvPr/>
        </p:nvSpPr>
        <p:spPr>
          <a:xfrm>
            <a:off x="3063041" y="2656946"/>
            <a:ext cx="7816619" cy="1724297"/>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b="1" dirty="0">
                <a:solidFill>
                  <a:srgbClr val="B6A479"/>
                </a:solidFill>
              </a:rPr>
              <a:t>supported operations</a:t>
            </a:r>
            <a:r>
              <a:rPr lang="en-US" dirty="0"/>
              <a:t>:</a:t>
            </a:r>
          </a:p>
          <a:p>
            <a:r>
              <a:rPr lang="en-US" b="1" dirty="0" err="1"/>
              <a:t>hasNext</a:t>
            </a:r>
            <a:r>
              <a:rPr lang="en-US" b="1" dirty="0"/>
              <a:t>() </a:t>
            </a:r>
            <a:r>
              <a:rPr lang="en-US" dirty="0"/>
              <a:t>– returns true if the iteration has more elements yet to be examined</a:t>
            </a:r>
          </a:p>
          <a:p>
            <a:r>
              <a:rPr lang="en-US" b="1" dirty="0"/>
              <a:t>next() </a:t>
            </a:r>
            <a:r>
              <a:rPr lang="en-US" dirty="0"/>
              <a:t>– returns the next element in the iteration and moves the iterator forward to next item</a:t>
            </a:r>
          </a:p>
          <a:p>
            <a:endParaRPr lang="en-US" dirty="0"/>
          </a:p>
        </p:txBody>
      </p:sp>
      <p:sp>
        <p:nvSpPr>
          <p:cNvPr id="17" name="TextBox 16">
            <a:extLst>
              <a:ext uri="{FF2B5EF4-FFF2-40B4-BE49-F238E27FC236}">
                <a16:creationId xmlns:a16="http://schemas.microsoft.com/office/drawing/2014/main" id="{4838470B-ADAD-E14B-BFB4-8767EEB99F91}"/>
              </a:ext>
            </a:extLst>
          </p:cNvPr>
          <p:cNvSpPr txBox="1"/>
          <p:nvPr/>
        </p:nvSpPr>
        <p:spPr>
          <a:xfrm>
            <a:off x="575240" y="4791244"/>
            <a:ext cx="5732420" cy="1600438"/>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 list = new </a:t>
            </a:r>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a:t>
            </a:r>
          </a:p>
          <a:p>
            <a:r>
              <a:rPr lang="en-US" sz="1400" dirty="0">
                <a:latin typeface="Courier New" panose="02070309020205020404" pitchFamily="49" charset="0"/>
                <a:cs typeface="Courier New" panose="02070309020205020404" pitchFamily="49" charset="0"/>
              </a:rPr>
              <a:t>//fill up list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Iterator </a:t>
            </a:r>
            <a:r>
              <a:rPr lang="en-US" sz="1400" dirty="0" err="1">
                <a:latin typeface="Courier New" panose="02070309020205020404" pitchFamily="49" charset="0"/>
                <a:cs typeface="Courier New" panose="02070309020205020404" pitchFamily="49" charset="0"/>
              </a:rPr>
              <a:t>itr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list.iterator</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while (</a:t>
            </a:r>
            <a:r>
              <a:rPr lang="en-US" sz="1400" dirty="0" err="1">
                <a:latin typeface="Courier New" panose="02070309020205020404" pitchFamily="49" charset="0"/>
                <a:cs typeface="Courier New" panose="02070309020205020404" pitchFamily="49" charset="0"/>
              </a:rPr>
              <a:t>itr.hasNext</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item = </a:t>
            </a:r>
            <a:r>
              <a:rPr lang="en-US" sz="1400" dirty="0" err="1">
                <a:latin typeface="Courier New" panose="02070309020205020404" pitchFamily="49" charset="0"/>
                <a:cs typeface="Courier New" panose="02070309020205020404" pitchFamily="49" charset="0"/>
              </a:rPr>
              <a:t>itr.next</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
        <p:nvSpPr>
          <p:cNvPr id="18" name="TextBox 17">
            <a:extLst>
              <a:ext uri="{FF2B5EF4-FFF2-40B4-BE49-F238E27FC236}">
                <a16:creationId xmlns:a16="http://schemas.microsoft.com/office/drawing/2014/main" id="{1F9811BC-6DDF-2449-A950-AEEF50C5D4B3}"/>
              </a:ext>
            </a:extLst>
          </p:cNvPr>
          <p:cNvSpPr txBox="1"/>
          <p:nvPr/>
        </p:nvSpPr>
        <p:spPr>
          <a:xfrm>
            <a:off x="6231734" y="4791244"/>
            <a:ext cx="5732420" cy="1384995"/>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 list = new </a:t>
            </a:r>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a:t>
            </a:r>
          </a:p>
          <a:p>
            <a:r>
              <a:rPr lang="en-US" sz="1400" dirty="0">
                <a:latin typeface="Courier New" panose="02070309020205020404" pitchFamily="49" charset="0"/>
                <a:cs typeface="Courier New" panose="02070309020205020404" pitchFamily="49" charset="0"/>
              </a:rPr>
              <a:t>//fill up list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list)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item =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
        <p:nvSpPr>
          <p:cNvPr id="14" name="Footer Placeholder 3">
            <a:extLst>
              <a:ext uri="{FF2B5EF4-FFF2-40B4-BE49-F238E27FC236}">
                <a16:creationId xmlns:a16="http://schemas.microsoft.com/office/drawing/2014/main" id="{04DEB8F2-3D8B-434A-801B-3BB26A80A6ED}"/>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324413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4FA8-BBF2-4294-8B37-3CF3A8A51D9F}"/>
              </a:ext>
            </a:extLst>
          </p:cNvPr>
          <p:cNvSpPr>
            <a:spLocks noGrp="1"/>
          </p:cNvSpPr>
          <p:nvPr>
            <p:ph type="title"/>
          </p:nvPr>
        </p:nvSpPr>
        <p:spPr/>
        <p:txBody>
          <a:bodyPr/>
          <a:lstStyle/>
          <a:p>
            <a:r>
              <a:rPr lang="en-US" dirty="0"/>
              <a:t>Implementing an Iterator</a:t>
            </a:r>
          </a:p>
        </p:txBody>
      </p:sp>
      <p:sp>
        <p:nvSpPr>
          <p:cNvPr id="3" name="Content Placeholder 2">
            <a:extLst>
              <a:ext uri="{FF2B5EF4-FFF2-40B4-BE49-F238E27FC236}">
                <a16:creationId xmlns:a16="http://schemas.microsoft.com/office/drawing/2014/main" id="{7DD8A80A-4E49-4C92-8473-D31B0DE51D06}"/>
              </a:ext>
            </a:extLst>
          </p:cNvPr>
          <p:cNvSpPr>
            <a:spLocks noGrp="1"/>
          </p:cNvSpPr>
          <p:nvPr>
            <p:ph idx="1"/>
          </p:nvPr>
        </p:nvSpPr>
        <p:spPr>
          <a:xfrm>
            <a:off x="575240" y="1463857"/>
            <a:ext cx="1948041" cy="596437"/>
          </a:xfrm>
        </p:spPr>
        <p:txBody>
          <a:bodyPr/>
          <a:lstStyle/>
          <a:p>
            <a:r>
              <a:rPr lang="en-US" dirty="0" err="1">
                <a:solidFill>
                  <a:srgbClr val="4C3282"/>
                </a:solidFill>
              </a:rPr>
              <a:t>hasNext</a:t>
            </a:r>
            <a:r>
              <a:rPr lang="en-US" dirty="0">
                <a:solidFill>
                  <a:srgbClr val="4C3282"/>
                </a:solidFill>
              </a:rPr>
              <a:t>()</a:t>
            </a:r>
          </a:p>
        </p:txBody>
      </p:sp>
      <p:sp>
        <p:nvSpPr>
          <p:cNvPr id="5" name="Slide Number Placeholder 4">
            <a:extLst>
              <a:ext uri="{FF2B5EF4-FFF2-40B4-BE49-F238E27FC236}">
                <a16:creationId xmlns:a16="http://schemas.microsoft.com/office/drawing/2014/main" id="{E03CD76C-1974-4E8E-8865-13F5625A7D26}"/>
              </a:ext>
            </a:extLst>
          </p:cNvPr>
          <p:cNvSpPr>
            <a:spLocks noGrp="1"/>
          </p:cNvSpPr>
          <p:nvPr>
            <p:ph type="sldNum" sz="quarter" idx="12"/>
          </p:nvPr>
        </p:nvSpPr>
        <p:spPr/>
        <p:txBody>
          <a:bodyPr/>
          <a:lstStyle/>
          <a:p>
            <a:fld id="{659665DE-58FC-41F4-AC58-2C90A5E00527}" type="slidenum">
              <a:rPr lang="en-US" smtClean="0"/>
              <a:t>7</a:t>
            </a:fld>
            <a:endParaRPr lang="en-US" dirty="0"/>
          </a:p>
        </p:txBody>
      </p:sp>
      <p:sp>
        <p:nvSpPr>
          <p:cNvPr id="33" name="Content Placeholder 2">
            <a:extLst>
              <a:ext uri="{FF2B5EF4-FFF2-40B4-BE49-F238E27FC236}">
                <a16:creationId xmlns:a16="http://schemas.microsoft.com/office/drawing/2014/main" id="{AFD2D074-F610-894E-8B40-2FD589FDD3B8}"/>
              </a:ext>
            </a:extLst>
          </p:cNvPr>
          <p:cNvSpPr txBox="1">
            <a:spLocks/>
          </p:cNvSpPr>
          <p:nvPr/>
        </p:nvSpPr>
        <p:spPr>
          <a:xfrm>
            <a:off x="581447" y="4428731"/>
            <a:ext cx="1948041" cy="59643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next()</a:t>
            </a:r>
          </a:p>
        </p:txBody>
      </p:sp>
      <p:sp>
        <p:nvSpPr>
          <p:cNvPr id="6" name="Rectangle 5">
            <a:extLst>
              <a:ext uri="{FF2B5EF4-FFF2-40B4-BE49-F238E27FC236}">
                <a16:creationId xmlns:a16="http://schemas.microsoft.com/office/drawing/2014/main" id="{44DA01F5-ED74-5149-BEE8-8AF46C9E5F92}"/>
              </a:ext>
            </a:extLst>
          </p:cNvPr>
          <p:cNvSpPr/>
          <p:nvPr/>
        </p:nvSpPr>
        <p:spPr>
          <a:xfrm>
            <a:off x="5091754"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156835-E565-C149-9B17-FD6CF542004C}"/>
              </a:ext>
            </a:extLst>
          </p:cNvPr>
          <p:cNvCxnSpPr/>
          <p:nvPr/>
        </p:nvCxnSpPr>
        <p:spPr>
          <a:xfrm>
            <a:off x="5946459" y="225993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B644DD-DFA3-EA42-A30B-00FC21E358AC}"/>
              </a:ext>
            </a:extLst>
          </p:cNvPr>
          <p:cNvCxnSpPr>
            <a:cxnSpLocks/>
          </p:cNvCxnSpPr>
          <p:nvPr/>
        </p:nvCxnSpPr>
        <p:spPr>
          <a:xfrm>
            <a:off x="5852007"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92B18C-151A-5A45-87CD-7C0DB2F31A98}"/>
              </a:ext>
            </a:extLst>
          </p:cNvPr>
          <p:cNvSpPr txBox="1"/>
          <p:nvPr/>
        </p:nvSpPr>
        <p:spPr>
          <a:xfrm>
            <a:off x="5352643" y="2105899"/>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2" name="Rectangle 11">
            <a:extLst>
              <a:ext uri="{FF2B5EF4-FFF2-40B4-BE49-F238E27FC236}">
                <a16:creationId xmlns:a16="http://schemas.microsoft.com/office/drawing/2014/main" id="{041C1C97-E179-9F4E-B8AD-A8CE52ECF2BD}"/>
              </a:ext>
            </a:extLst>
          </p:cNvPr>
          <p:cNvSpPr/>
          <p:nvPr/>
        </p:nvSpPr>
        <p:spPr>
          <a:xfrm>
            <a:off x="3866433"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F57A14F-E884-A942-85FE-4355B65BA8B9}"/>
              </a:ext>
            </a:extLst>
          </p:cNvPr>
          <p:cNvCxnSpPr>
            <a:cxnSpLocks/>
          </p:cNvCxnSpPr>
          <p:nvPr/>
        </p:nvCxnSpPr>
        <p:spPr>
          <a:xfrm>
            <a:off x="4721138" y="225993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DB3314-3EA1-0B41-9C90-73EC7088524D}"/>
              </a:ext>
            </a:extLst>
          </p:cNvPr>
          <p:cNvCxnSpPr>
            <a:cxnSpLocks/>
          </p:cNvCxnSpPr>
          <p:nvPr/>
        </p:nvCxnSpPr>
        <p:spPr>
          <a:xfrm>
            <a:off x="4626686"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165267-5A73-9E46-B1C7-762AA0785EB7}"/>
              </a:ext>
            </a:extLst>
          </p:cNvPr>
          <p:cNvSpPr txBox="1"/>
          <p:nvPr/>
        </p:nvSpPr>
        <p:spPr>
          <a:xfrm>
            <a:off x="4161619" y="211451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20" name="Rectangle 19">
            <a:extLst>
              <a:ext uri="{FF2B5EF4-FFF2-40B4-BE49-F238E27FC236}">
                <a16:creationId xmlns:a16="http://schemas.microsoft.com/office/drawing/2014/main" id="{30A6EF97-DFCD-5046-90DC-3E11BAD19BB4}"/>
              </a:ext>
            </a:extLst>
          </p:cNvPr>
          <p:cNvSpPr/>
          <p:nvPr/>
        </p:nvSpPr>
        <p:spPr>
          <a:xfrm>
            <a:off x="6299359"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952942E-663E-B648-A849-54AB370E86E4}"/>
              </a:ext>
            </a:extLst>
          </p:cNvPr>
          <p:cNvCxnSpPr>
            <a:cxnSpLocks/>
          </p:cNvCxnSpPr>
          <p:nvPr/>
        </p:nvCxnSpPr>
        <p:spPr>
          <a:xfrm>
            <a:off x="7059612"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C16C23-1495-9341-8BD0-F8A0F65C3F8B}"/>
              </a:ext>
            </a:extLst>
          </p:cNvPr>
          <p:cNvSpPr txBox="1"/>
          <p:nvPr/>
        </p:nvSpPr>
        <p:spPr>
          <a:xfrm>
            <a:off x="6565990" y="212162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25" name="Straight Connector 24">
            <a:extLst>
              <a:ext uri="{FF2B5EF4-FFF2-40B4-BE49-F238E27FC236}">
                <a16:creationId xmlns:a16="http://schemas.microsoft.com/office/drawing/2014/main" id="{47F46345-E6F6-9740-87A9-7747F9697F62}"/>
              </a:ext>
            </a:extLst>
          </p:cNvPr>
          <p:cNvCxnSpPr>
            <a:cxnSpLocks/>
          </p:cNvCxnSpPr>
          <p:nvPr/>
        </p:nvCxnSpPr>
        <p:spPr>
          <a:xfrm flipH="1">
            <a:off x="7081497" y="2051280"/>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E4DDCBD-3304-D14C-84B7-0FB723B12A8E}"/>
              </a:ext>
            </a:extLst>
          </p:cNvPr>
          <p:cNvSpPr/>
          <p:nvPr/>
        </p:nvSpPr>
        <p:spPr>
          <a:xfrm>
            <a:off x="2698554" y="205700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002F84C-2B04-DE46-9E98-DAC609A79243}"/>
              </a:ext>
            </a:extLst>
          </p:cNvPr>
          <p:cNvCxnSpPr>
            <a:cxnSpLocks/>
          </p:cNvCxnSpPr>
          <p:nvPr/>
        </p:nvCxnSpPr>
        <p:spPr>
          <a:xfrm>
            <a:off x="3458807" y="205700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95D55-7248-364D-A5B4-5CE5E8C3DC68}"/>
              </a:ext>
            </a:extLst>
          </p:cNvPr>
          <p:cNvSpPr txBox="1"/>
          <p:nvPr/>
        </p:nvSpPr>
        <p:spPr>
          <a:xfrm>
            <a:off x="3012646" y="2120242"/>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31" name="Straight Arrow Connector 30">
            <a:extLst>
              <a:ext uri="{FF2B5EF4-FFF2-40B4-BE49-F238E27FC236}">
                <a16:creationId xmlns:a16="http://schemas.microsoft.com/office/drawing/2014/main" id="{16DA6866-6E75-FB4A-9740-0F81EFAA144F}"/>
              </a:ext>
            </a:extLst>
          </p:cNvPr>
          <p:cNvCxnSpPr>
            <a:cxnSpLocks/>
          </p:cNvCxnSpPr>
          <p:nvPr/>
        </p:nvCxnSpPr>
        <p:spPr>
          <a:xfrm>
            <a:off x="3485220" y="2259939"/>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E359498-45B8-F146-AA48-76FCB1DDEBD1}"/>
              </a:ext>
            </a:extLst>
          </p:cNvPr>
          <p:cNvSpPr txBox="1"/>
          <p:nvPr/>
        </p:nvSpPr>
        <p:spPr>
          <a:xfrm>
            <a:off x="1315109" y="2121493"/>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59" name="Straight Arrow Connector 58">
            <a:extLst>
              <a:ext uri="{FF2B5EF4-FFF2-40B4-BE49-F238E27FC236}">
                <a16:creationId xmlns:a16="http://schemas.microsoft.com/office/drawing/2014/main" id="{F3050F31-E9B8-4D45-9855-C853D76A37C7}"/>
              </a:ext>
            </a:extLst>
          </p:cNvPr>
          <p:cNvCxnSpPr>
            <a:cxnSpLocks/>
          </p:cNvCxnSpPr>
          <p:nvPr/>
        </p:nvCxnSpPr>
        <p:spPr>
          <a:xfrm>
            <a:off x="2021861" y="2274131"/>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6E5A8A8-7328-F04B-9576-8547A8DE42EC}"/>
              </a:ext>
            </a:extLst>
          </p:cNvPr>
          <p:cNvSpPr txBox="1"/>
          <p:nvPr/>
        </p:nvSpPr>
        <p:spPr>
          <a:xfrm>
            <a:off x="2928920" y="1435825"/>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62" name="Straight Arrow Connector 61">
            <a:extLst>
              <a:ext uri="{FF2B5EF4-FFF2-40B4-BE49-F238E27FC236}">
                <a16:creationId xmlns:a16="http://schemas.microsoft.com/office/drawing/2014/main" id="{5F73AC8F-516E-C047-B188-7AFE9489EB04}"/>
              </a:ext>
            </a:extLst>
          </p:cNvPr>
          <p:cNvCxnSpPr>
            <a:cxnSpLocks/>
          </p:cNvCxnSpPr>
          <p:nvPr/>
        </p:nvCxnSpPr>
        <p:spPr>
          <a:xfrm>
            <a:off x="3179103" y="1713053"/>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D783A38-6279-384A-81C0-7A6BE1557297}"/>
              </a:ext>
            </a:extLst>
          </p:cNvPr>
          <p:cNvSpPr txBox="1"/>
          <p:nvPr/>
        </p:nvSpPr>
        <p:spPr>
          <a:xfrm>
            <a:off x="8666030" y="2103108"/>
            <a:ext cx="579005"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true</a:t>
            </a:r>
          </a:p>
        </p:txBody>
      </p:sp>
      <p:sp>
        <p:nvSpPr>
          <p:cNvPr id="102" name="TextBox 101">
            <a:extLst>
              <a:ext uri="{FF2B5EF4-FFF2-40B4-BE49-F238E27FC236}">
                <a16:creationId xmlns:a16="http://schemas.microsoft.com/office/drawing/2014/main" id="{F225B509-89CA-4540-905C-3F784196B0C1}"/>
              </a:ext>
            </a:extLst>
          </p:cNvPr>
          <p:cNvSpPr txBox="1"/>
          <p:nvPr/>
        </p:nvSpPr>
        <p:spPr>
          <a:xfrm>
            <a:off x="7526103" y="2664073"/>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03" name="Straight Arrow Connector 102">
            <a:extLst>
              <a:ext uri="{FF2B5EF4-FFF2-40B4-BE49-F238E27FC236}">
                <a16:creationId xmlns:a16="http://schemas.microsoft.com/office/drawing/2014/main" id="{EE165041-3EC2-5845-92AC-BB39BB18B2FE}"/>
              </a:ext>
            </a:extLst>
          </p:cNvPr>
          <p:cNvCxnSpPr>
            <a:cxnSpLocks/>
          </p:cNvCxnSpPr>
          <p:nvPr/>
        </p:nvCxnSpPr>
        <p:spPr>
          <a:xfrm>
            <a:off x="7779538" y="2940687"/>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D570408F-7113-F247-B237-49F7D33CCF71}"/>
              </a:ext>
            </a:extLst>
          </p:cNvPr>
          <p:cNvSpPr txBox="1"/>
          <p:nvPr/>
        </p:nvSpPr>
        <p:spPr>
          <a:xfrm>
            <a:off x="2928920" y="4437369"/>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32" name="Straight Arrow Connector 131">
            <a:extLst>
              <a:ext uri="{FF2B5EF4-FFF2-40B4-BE49-F238E27FC236}">
                <a16:creationId xmlns:a16="http://schemas.microsoft.com/office/drawing/2014/main" id="{9CD0BFD0-90F6-1F43-AA61-BC18F88E898C}"/>
              </a:ext>
            </a:extLst>
          </p:cNvPr>
          <p:cNvCxnSpPr>
            <a:cxnSpLocks/>
          </p:cNvCxnSpPr>
          <p:nvPr/>
        </p:nvCxnSpPr>
        <p:spPr>
          <a:xfrm>
            <a:off x="3179103" y="4714597"/>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50B34D41-7E50-414E-BA52-926C86C2A10F}"/>
              </a:ext>
            </a:extLst>
          </p:cNvPr>
          <p:cNvSpPr txBox="1"/>
          <p:nvPr/>
        </p:nvSpPr>
        <p:spPr>
          <a:xfrm>
            <a:off x="5255041" y="5569148"/>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62" name="Straight Arrow Connector 161">
            <a:extLst>
              <a:ext uri="{FF2B5EF4-FFF2-40B4-BE49-F238E27FC236}">
                <a16:creationId xmlns:a16="http://schemas.microsoft.com/office/drawing/2014/main" id="{F1B4529B-5EB5-5F48-9627-71CF1B451418}"/>
              </a:ext>
            </a:extLst>
          </p:cNvPr>
          <p:cNvCxnSpPr>
            <a:cxnSpLocks/>
          </p:cNvCxnSpPr>
          <p:nvPr/>
        </p:nvCxnSpPr>
        <p:spPr>
          <a:xfrm>
            <a:off x="5505224" y="5846376"/>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5B543A93-6E6A-AE48-A84F-E14E47AA4B32}"/>
              </a:ext>
            </a:extLst>
          </p:cNvPr>
          <p:cNvSpPr/>
          <p:nvPr/>
        </p:nvSpPr>
        <p:spPr>
          <a:xfrm>
            <a:off x="5091754"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A9FA755E-8236-9843-9B37-6D2262E6F4B0}"/>
              </a:ext>
            </a:extLst>
          </p:cNvPr>
          <p:cNvCxnSpPr/>
          <p:nvPr/>
        </p:nvCxnSpPr>
        <p:spPr>
          <a:xfrm>
            <a:off x="5946459" y="340861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7A369AB-DD01-4341-A255-EDDBA094EB3D}"/>
              </a:ext>
            </a:extLst>
          </p:cNvPr>
          <p:cNvCxnSpPr>
            <a:cxnSpLocks/>
          </p:cNvCxnSpPr>
          <p:nvPr/>
        </p:nvCxnSpPr>
        <p:spPr>
          <a:xfrm>
            <a:off x="5852007"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EBA3CFF-E1B1-2A4A-BA34-D4BA00CD6920}"/>
              </a:ext>
            </a:extLst>
          </p:cNvPr>
          <p:cNvSpPr txBox="1"/>
          <p:nvPr/>
        </p:nvSpPr>
        <p:spPr>
          <a:xfrm>
            <a:off x="5352643" y="3254577"/>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67" name="Rectangle 166">
            <a:extLst>
              <a:ext uri="{FF2B5EF4-FFF2-40B4-BE49-F238E27FC236}">
                <a16:creationId xmlns:a16="http://schemas.microsoft.com/office/drawing/2014/main" id="{DF34A31A-93FA-6E4A-A207-A386B5FF6FC9}"/>
              </a:ext>
            </a:extLst>
          </p:cNvPr>
          <p:cNvSpPr/>
          <p:nvPr/>
        </p:nvSpPr>
        <p:spPr>
          <a:xfrm>
            <a:off x="3866433"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Arrow Connector 167">
            <a:extLst>
              <a:ext uri="{FF2B5EF4-FFF2-40B4-BE49-F238E27FC236}">
                <a16:creationId xmlns:a16="http://schemas.microsoft.com/office/drawing/2014/main" id="{685CC392-C6D0-4046-AC5D-C60EA2825746}"/>
              </a:ext>
            </a:extLst>
          </p:cNvPr>
          <p:cNvCxnSpPr>
            <a:cxnSpLocks/>
          </p:cNvCxnSpPr>
          <p:nvPr/>
        </p:nvCxnSpPr>
        <p:spPr>
          <a:xfrm>
            <a:off x="4721138" y="340861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5903926-96FC-474F-B1BA-34FC986E23D3}"/>
              </a:ext>
            </a:extLst>
          </p:cNvPr>
          <p:cNvCxnSpPr>
            <a:cxnSpLocks/>
          </p:cNvCxnSpPr>
          <p:nvPr/>
        </p:nvCxnSpPr>
        <p:spPr>
          <a:xfrm>
            <a:off x="4626686"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B7A26EC6-EB60-3542-9C88-4E7DB907DE97}"/>
              </a:ext>
            </a:extLst>
          </p:cNvPr>
          <p:cNvSpPr txBox="1"/>
          <p:nvPr/>
        </p:nvSpPr>
        <p:spPr>
          <a:xfrm>
            <a:off x="4161619" y="3263194"/>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171" name="Rectangle 170">
            <a:extLst>
              <a:ext uri="{FF2B5EF4-FFF2-40B4-BE49-F238E27FC236}">
                <a16:creationId xmlns:a16="http://schemas.microsoft.com/office/drawing/2014/main" id="{F1FDBFDC-E52D-0B44-9AB5-E63013782EDE}"/>
              </a:ext>
            </a:extLst>
          </p:cNvPr>
          <p:cNvSpPr/>
          <p:nvPr/>
        </p:nvSpPr>
        <p:spPr>
          <a:xfrm>
            <a:off x="6299359"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B6AC3023-FB27-904A-B324-AAF915149976}"/>
              </a:ext>
            </a:extLst>
          </p:cNvPr>
          <p:cNvCxnSpPr>
            <a:cxnSpLocks/>
          </p:cNvCxnSpPr>
          <p:nvPr/>
        </p:nvCxnSpPr>
        <p:spPr>
          <a:xfrm>
            <a:off x="7059612"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8161172-DAB7-CD4A-896D-E7066C7D68E2}"/>
              </a:ext>
            </a:extLst>
          </p:cNvPr>
          <p:cNvSpPr txBox="1"/>
          <p:nvPr/>
        </p:nvSpPr>
        <p:spPr>
          <a:xfrm>
            <a:off x="6565990" y="3270298"/>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74" name="Straight Connector 173">
            <a:extLst>
              <a:ext uri="{FF2B5EF4-FFF2-40B4-BE49-F238E27FC236}">
                <a16:creationId xmlns:a16="http://schemas.microsoft.com/office/drawing/2014/main" id="{799F6221-8191-4B45-8C62-9DB49098C59B}"/>
              </a:ext>
            </a:extLst>
          </p:cNvPr>
          <p:cNvCxnSpPr>
            <a:cxnSpLocks/>
          </p:cNvCxnSpPr>
          <p:nvPr/>
        </p:nvCxnSpPr>
        <p:spPr>
          <a:xfrm flipH="1">
            <a:off x="7081497" y="3199958"/>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23DF76C5-098A-314B-B7A2-343AC15FBF0C}"/>
              </a:ext>
            </a:extLst>
          </p:cNvPr>
          <p:cNvSpPr/>
          <p:nvPr/>
        </p:nvSpPr>
        <p:spPr>
          <a:xfrm>
            <a:off x="2698554" y="3205686"/>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id="{4A88F9BA-1328-544E-B12E-0DB760B7F932}"/>
              </a:ext>
            </a:extLst>
          </p:cNvPr>
          <p:cNvCxnSpPr>
            <a:cxnSpLocks/>
          </p:cNvCxnSpPr>
          <p:nvPr/>
        </p:nvCxnSpPr>
        <p:spPr>
          <a:xfrm>
            <a:off x="3458807" y="320568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C5CB54D-5E7C-8349-B771-23A1F748070F}"/>
              </a:ext>
            </a:extLst>
          </p:cNvPr>
          <p:cNvSpPr txBox="1"/>
          <p:nvPr/>
        </p:nvSpPr>
        <p:spPr>
          <a:xfrm>
            <a:off x="3012646" y="326892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78" name="Straight Arrow Connector 177">
            <a:extLst>
              <a:ext uri="{FF2B5EF4-FFF2-40B4-BE49-F238E27FC236}">
                <a16:creationId xmlns:a16="http://schemas.microsoft.com/office/drawing/2014/main" id="{AE21141E-CBDB-8A49-9AA0-D18079F4B905}"/>
              </a:ext>
            </a:extLst>
          </p:cNvPr>
          <p:cNvCxnSpPr>
            <a:cxnSpLocks/>
          </p:cNvCxnSpPr>
          <p:nvPr/>
        </p:nvCxnSpPr>
        <p:spPr>
          <a:xfrm>
            <a:off x="3485220" y="340861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B293F3D7-E82B-4348-9069-8B6076188EA9}"/>
              </a:ext>
            </a:extLst>
          </p:cNvPr>
          <p:cNvSpPr txBox="1"/>
          <p:nvPr/>
        </p:nvSpPr>
        <p:spPr>
          <a:xfrm>
            <a:off x="1315109" y="3270171"/>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180" name="Straight Arrow Connector 179">
            <a:extLst>
              <a:ext uri="{FF2B5EF4-FFF2-40B4-BE49-F238E27FC236}">
                <a16:creationId xmlns:a16="http://schemas.microsoft.com/office/drawing/2014/main" id="{C06ADD65-8EB0-E249-ABE4-8DA71778D092}"/>
              </a:ext>
            </a:extLst>
          </p:cNvPr>
          <p:cNvCxnSpPr>
            <a:cxnSpLocks/>
          </p:cNvCxnSpPr>
          <p:nvPr/>
        </p:nvCxnSpPr>
        <p:spPr>
          <a:xfrm>
            <a:off x="2021861" y="3422809"/>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5DD8D758-C9BA-6D42-B9D3-D451F3CBCDEB}"/>
              </a:ext>
            </a:extLst>
          </p:cNvPr>
          <p:cNvSpPr txBox="1"/>
          <p:nvPr/>
        </p:nvSpPr>
        <p:spPr>
          <a:xfrm>
            <a:off x="8663546" y="3193132"/>
            <a:ext cx="631904"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false</a:t>
            </a:r>
          </a:p>
        </p:txBody>
      </p:sp>
      <p:sp>
        <p:nvSpPr>
          <p:cNvPr id="182" name="Rectangle 181">
            <a:extLst>
              <a:ext uri="{FF2B5EF4-FFF2-40B4-BE49-F238E27FC236}">
                <a16:creationId xmlns:a16="http://schemas.microsoft.com/office/drawing/2014/main" id="{13B6C470-B7BB-DB4C-936C-D9EF94A9CE9F}"/>
              </a:ext>
            </a:extLst>
          </p:cNvPr>
          <p:cNvSpPr/>
          <p:nvPr/>
        </p:nvSpPr>
        <p:spPr>
          <a:xfrm>
            <a:off x="5088218"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Arrow Connector 182">
            <a:extLst>
              <a:ext uri="{FF2B5EF4-FFF2-40B4-BE49-F238E27FC236}">
                <a16:creationId xmlns:a16="http://schemas.microsoft.com/office/drawing/2014/main" id="{4A5FFACA-560C-6C49-BEF3-DD1FCB17FE2F}"/>
              </a:ext>
            </a:extLst>
          </p:cNvPr>
          <p:cNvCxnSpPr/>
          <p:nvPr/>
        </p:nvCxnSpPr>
        <p:spPr>
          <a:xfrm>
            <a:off x="5942923" y="5222832"/>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677964A-43FD-1F44-AC00-5AE740B6C923}"/>
              </a:ext>
            </a:extLst>
          </p:cNvPr>
          <p:cNvCxnSpPr>
            <a:cxnSpLocks/>
          </p:cNvCxnSpPr>
          <p:nvPr/>
        </p:nvCxnSpPr>
        <p:spPr>
          <a:xfrm>
            <a:off x="5848471"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B2360AB9-BDD5-B441-B52D-00DB33E9B463}"/>
              </a:ext>
            </a:extLst>
          </p:cNvPr>
          <p:cNvSpPr txBox="1"/>
          <p:nvPr/>
        </p:nvSpPr>
        <p:spPr>
          <a:xfrm>
            <a:off x="5349107" y="506879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86" name="Rectangle 185">
            <a:extLst>
              <a:ext uri="{FF2B5EF4-FFF2-40B4-BE49-F238E27FC236}">
                <a16:creationId xmlns:a16="http://schemas.microsoft.com/office/drawing/2014/main" id="{900F30D0-83C8-B24C-84AE-777B54AF4430}"/>
              </a:ext>
            </a:extLst>
          </p:cNvPr>
          <p:cNvSpPr/>
          <p:nvPr/>
        </p:nvSpPr>
        <p:spPr>
          <a:xfrm>
            <a:off x="3862897"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Arrow Connector 186">
            <a:extLst>
              <a:ext uri="{FF2B5EF4-FFF2-40B4-BE49-F238E27FC236}">
                <a16:creationId xmlns:a16="http://schemas.microsoft.com/office/drawing/2014/main" id="{197342AF-2F1B-D744-B5AF-010E2797C938}"/>
              </a:ext>
            </a:extLst>
          </p:cNvPr>
          <p:cNvCxnSpPr>
            <a:cxnSpLocks/>
          </p:cNvCxnSpPr>
          <p:nvPr/>
        </p:nvCxnSpPr>
        <p:spPr>
          <a:xfrm>
            <a:off x="4717602" y="5222832"/>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64B3C3B-7F58-8049-B7E1-46482B4DAE76}"/>
              </a:ext>
            </a:extLst>
          </p:cNvPr>
          <p:cNvCxnSpPr>
            <a:cxnSpLocks/>
          </p:cNvCxnSpPr>
          <p:nvPr/>
        </p:nvCxnSpPr>
        <p:spPr>
          <a:xfrm>
            <a:off x="4623150"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1B5B56D-4B6B-C54D-817E-3C1E1BA5997B}"/>
              </a:ext>
            </a:extLst>
          </p:cNvPr>
          <p:cNvSpPr txBox="1"/>
          <p:nvPr/>
        </p:nvSpPr>
        <p:spPr>
          <a:xfrm>
            <a:off x="4158083" y="507741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190" name="Rectangle 189">
            <a:extLst>
              <a:ext uri="{FF2B5EF4-FFF2-40B4-BE49-F238E27FC236}">
                <a16:creationId xmlns:a16="http://schemas.microsoft.com/office/drawing/2014/main" id="{2623F399-D53C-514B-93AC-1F37F5CC15DC}"/>
              </a:ext>
            </a:extLst>
          </p:cNvPr>
          <p:cNvSpPr/>
          <p:nvPr/>
        </p:nvSpPr>
        <p:spPr>
          <a:xfrm>
            <a:off x="6295823"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BECAF567-D918-5A47-A32E-EE09443CD3C5}"/>
              </a:ext>
            </a:extLst>
          </p:cNvPr>
          <p:cNvCxnSpPr>
            <a:cxnSpLocks/>
          </p:cNvCxnSpPr>
          <p:nvPr/>
        </p:nvCxnSpPr>
        <p:spPr>
          <a:xfrm>
            <a:off x="7056076"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627358A9-7832-9C46-9D3F-C21618AF594C}"/>
              </a:ext>
            </a:extLst>
          </p:cNvPr>
          <p:cNvSpPr txBox="1"/>
          <p:nvPr/>
        </p:nvSpPr>
        <p:spPr>
          <a:xfrm>
            <a:off x="6562454" y="5084514"/>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93" name="Straight Connector 192">
            <a:extLst>
              <a:ext uri="{FF2B5EF4-FFF2-40B4-BE49-F238E27FC236}">
                <a16:creationId xmlns:a16="http://schemas.microsoft.com/office/drawing/2014/main" id="{15D63797-5F18-1E40-AF41-48C03C1B05B4}"/>
              </a:ext>
            </a:extLst>
          </p:cNvPr>
          <p:cNvCxnSpPr>
            <a:cxnSpLocks/>
          </p:cNvCxnSpPr>
          <p:nvPr/>
        </p:nvCxnSpPr>
        <p:spPr>
          <a:xfrm flipH="1">
            <a:off x="7077961" y="5014174"/>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9F709C57-96FA-EC49-8F79-E82B0F16CD47}"/>
              </a:ext>
            </a:extLst>
          </p:cNvPr>
          <p:cNvSpPr/>
          <p:nvPr/>
        </p:nvSpPr>
        <p:spPr>
          <a:xfrm>
            <a:off x="2695018" y="5019902"/>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38B9E4B6-22CC-F24F-9823-0A3EA9F7519D}"/>
              </a:ext>
            </a:extLst>
          </p:cNvPr>
          <p:cNvCxnSpPr>
            <a:cxnSpLocks/>
          </p:cNvCxnSpPr>
          <p:nvPr/>
        </p:nvCxnSpPr>
        <p:spPr>
          <a:xfrm>
            <a:off x="3455271" y="5019901"/>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7D172B73-66CD-0F42-9417-7EE730CB9FB6}"/>
              </a:ext>
            </a:extLst>
          </p:cNvPr>
          <p:cNvSpPr txBox="1"/>
          <p:nvPr/>
        </p:nvSpPr>
        <p:spPr>
          <a:xfrm>
            <a:off x="3009110" y="508313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97" name="Straight Arrow Connector 196">
            <a:extLst>
              <a:ext uri="{FF2B5EF4-FFF2-40B4-BE49-F238E27FC236}">
                <a16:creationId xmlns:a16="http://schemas.microsoft.com/office/drawing/2014/main" id="{5C4AD423-6C5C-AC49-BF4F-6AB7014958B7}"/>
              </a:ext>
            </a:extLst>
          </p:cNvPr>
          <p:cNvCxnSpPr>
            <a:cxnSpLocks/>
          </p:cNvCxnSpPr>
          <p:nvPr/>
        </p:nvCxnSpPr>
        <p:spPr>
          <a:xfrm>
            <a:off x="3481684" y="5222833"/>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0565D0FA-6DFD-7A4F-BB92-26578689AAA6}"/>
              </a:ext>
            </a:extLst>
          </p:cNvPr>
          <p:cNvSpPr txBox="1"/>
          <p:nvPr/>
        </p:nvSpPr>
        <p:spPr>
          <a:xfrm>
            <a:off x="1311573" y="5084387"/>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199" name="Straight Arrow Connector 198">
            <a:extLst>
              <a:ext uri="{FF2B5EF4-FFF2-40B4-BE49-F238E27FC236}">
                <a16:creationId xmlns:a16="http://schemas.microsoft.com/office/drawing/2014/main" id="{2A1F0F79-6EB2-9442-A620-38BAADE5C31C}"/>
              </a:ext>
            </a:extLst>
          </p:cNvPr>
          <p:cNvCxnSpPr>
            <a:cxnSpLocks/>
          </p:cNvCxnSpPr>
          <p:nvPr/>
        </p:nvCxnSpPr>
        <p:spPr>
          <a:xfrm>
            <a:off x="2018325" y="5237025"/>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ED272DB6-13BA-314C-AA04-F357B857E269}"/>
              </a:ext>
            </a:extLst>
          </p:cNvPr>
          <p:cNvSpPr txBox="1"/>
          <p:nvPr/>
        </p:nvSpPr>
        <p:spPr>
          <a:xfrm>
            <a:off x="8668194" y="4989351"/>
            <a:ext cx="311304"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4</a:t>
            </a:r>
          </a:p>
        </p:txBody>
      </p:sp>
      <p:sp>
        <p:nvSpPr>
          <p:cNvPr id="201" name="Rectangle 200">
            <a:extLst>
              <a:ext uri="{FF2B5EF4-FFF2-40B4-BE49-F238E27FC236}">
                <a16:creationId xmlns:a16="http://schemas.microsoft.com/office/drawing/2014/main" id="{91108FD2-660A-0745-B3CC-66CC5C4963CC}"/>
              </a:ext>
            </a:extLst>
          </p:cNvPr>
          <p:cNvSpPr/>
          <p:nvPr/>
        </p:nvSpPr>
        <p:spPr>
          <a:xfrm>
            <a:off x="5088218"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9A22409F-854D-6641-AF64-3FC490B85013}"/>
              </a:ext>
            </a:extLst>
          </p:cNvPr>
          <p:cNvCxnSpPr/>
          <p:nvPr/>
        </p:nvCxnSpPr>
        <p:spPr>
          <a:xfrm>
            <a:off x="5942923" y="634804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1D9126-7CDC-F140-AD47-68D936C79EAD}"/>
              </a:ext>
            </a:extLst>
          </p:cNvPr>
          <p:cNvCxnSpPr>
            <a:cxnSpLocks/>
          </p:cNvCxnSpPr>
          <p:nvPr/>
        </p:nvCxnSpPr>
        <p:spPr>
          <a:xfrm>
            <a:off x="5848471"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A52B68FB-65BA-B541-809A-496607190BE6}"/>
              </a:ext>
            </a:extLst>
          </p:cNvPr>
          <p:cNvSpPr txBox="1"/>
          <p:nvPr/>
        </p:nvSpPr>
        <p:spPr>
          <a:xfrm>
            <a:off x="5349107" y="6194009"/>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205" name="Rectangle 204">
            <a:extLst>
              <a:ext uri="{FF2B5EF4-FFF2-40B4-BE49-F238E27FC236}">
                <a16:creationId xmlns:a16="http://schemas.microsoft.com/office/drawing/2014/main" id="{6F8A36D1-9F15-0D43-8720-91EB7984249E}"/>
              </a:ext>
            </a:extLst>
          </p:cNvPr>
          <p:cNvSpPr/>
          <p:nvPr/>
        </p:nvSpPr>
        <p:spPr>
          <a:xfrm>
            <a:off x="3862897"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Arrow Connector 205">
            <a:extLst>
              <a:ext uri="{FF2B5EF4-FFF2-40B4-BE49-F238E27FC236}">
                <a16:creationId xmlns:a16="http://schemas.microsoft.com/office/drawing/2014/main" id="{775D77DD-9129-8940-83B2-F88CE027AED0}"/>
              </a:ext>
            </a:extLst>
          </p:cNvPr>
          <p:cNvCxnSpPr>
            <a:cxnSpLocks/>
          </p:cNvCxnSpPr>
          <p:nvPr/>
        </p:nvCxnSpPr>
        <p:spPr>
          <a:xfrm>
            <a:off x="4717602" y="634804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7B5D050-3D9F-FE42-885C-664B92697754}"/>
              </a:ext>
            </a:extLst>
          </p:cNvPr>
          <p:cNvCxnSpPr>
            <a:cxnSpLocks/>
          </p:cNvCxnSpPr>
          <p:nvPr/>
        </p:nvCxnSpPr>
        <p:spPr>
          <a:xfrm>
            <a:off x="4623150"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A91B8B26-491A-E047-B3E2-39ACD2E79DFA}"/>
              </a:ext>
            </a:extLst>
          </p:cNvPr>
          <p:cNvSpPr txBox="1"/>
          <p:nvPr/>
        </p:nvSpPr>
        <p:spPr>
          <a:xfrm>
            <a:off x="4158083" y="620262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209" name="Rectangle 208">
            <a:extLst>
              <a:ext uri="{FF2B5EF4-FFF2-40B4-BE49-F238E27FC236}">
                <a16:creationId xmlns:a16="http://schemas.microsoft.com/office/drawing/2014/main" id="{B0C25670-6699-C44E-8AB7-66C41F118156}"/>
              </a:ext>
            </a:extLst>
          </p:cNvPr>
          <p:cNvSpPr/>
          <p:nvPr/>
        </p:nvSpPr>
        <p:spPr>
          <a:xfrm>
            <a:off x="6295823"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2A95AF1F-C68F-034C-8357-482D1D55702C}"/>
              </a:ext>
            </a:extLst>
          </p:cNvPr>
          <p:cNvCxnSpPr>
            <a:cxnSpLocks/>
          </p:cNvCxnSpPr>
          <p:nvPr/>
        </p:nvCxnSpPr>
        <p:spPr>
          <a:xfrm>
            <a:off x="7056076"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4770CCDB-AB8A-034E-9E73-2CDCA3247E13}"/>
              </a:ext>
            </a:extLst>
          </p:cNvPr>
          <p:cNvSpPr txBox="1"/>
          <p:nvPr/>
        </p:nvSpPr>
        <p:spPr>
          <a:xfrm>
            <a:off x="6562454" y="620973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212" name="Straight Connector 211">
            <a:extLst>
              <a:ext uri="{FF2B5EF4-FFF2-40B4-BE49-F238E27FC236}">
                <a16:creationId xmlns:a16="http://schemas.microsoft.com/office/drawing/2014/main" id="{3B574CA1-2091-1341-8F86-E15C93E96FD8}"/>
              </a:ext>
            </a:extLst>
          </p:cNvPr>
          <p:cNvCxnSpPr>
            <a:cxnSpLocks/>
          </p:cNvCxnSpPr>
          <p:nvPr/>
        </p:nvCxnSpPr>
        <p:spPr>
          <a:xfrm flipH="1">
            <a:off x="7077961" y="6139390"/>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143A454-23B0-8942-96B8-B120B986E939}"/>
              </a:ext>
            </a:extLst>
          </p:cNvPr>
          <p:cNvSpPr/>
          <p:nvPr/>
        </p:nvSpPr>
        <p:spPr>
          <a:xfrm>
            <a:off x="2695018" y="614511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E3F6BF8E-D21E-4841-BEFB-3EB9D02E85D3}"/>
              </a:ext>
            </a:extLst>
          </p:cNvPr>
          <p:cNvCxnSpPr>
            <a:cxnSpLocks/>
          </p:cNvCxnSpPr>
          <p:nvPr/>
        </p:nvCxnSpPr>
        <p:spPr>
          <a:xfrm>
            <a:off x="3455271" y="614511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4046B2B-CCBB-C44B-AAA3-933803F3D960}"/>
              </a:ext>
            </a:extLst>
          </p:cNvPr>
          <p:cNvSpPr txBox="1"/>
          <p:nvPr/>
        </p:nvSpPr>
        <p:spPr>
          <a:xfrm>
            <a:off x="3009110" y="6208352"/>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216" name="Straight Arrow Connector 215">
            <a:extLst>
              <a:ext uri="{FF2B5EF4-FFF2-40B4-BE49-F238E27FC236}">
                <a16:creationId xmlns:a16="http://schemas.microsoft.com/office/drawing/2014/main" id="{232551C6-8C96-6245-A9DE-632088A5F80A}"/>
              </a:ext>
            </a:extLst>
          </p:cNvPr>
          <p:cNvCxnSpPr>
            <a:cxnSpLocks/>
          </p:cNvCxnSpPr>
          <p:nvPr/>
        </p:nvCxnSpPr>
        <p:spPr>
          <a:xfrm>
            <a:off x="3481684" y="6348049"/>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8BC1603D-9FEB-D44F-B062-6C07751C39EB}"/>
              </a:ext>
            </a:extLst>
          </p:cNvPr>
          <p:cNvSpPr txBox="1"/>
          <p:nvPr/>
        </p:nvSpPr>
        <p:spPr>
          <a:xfrm>
            <a:off x="1311573" y="6209603"/>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218" name="Straight Arrow Connector 217">
            <a:extLst>
              <a:ext uri="{FF2B5EF4-FFF2-40B4-BE49-F238E27FC236}">
                <a16:creationId xmlns:a16="http://schemas.microsoft.com/office/drawing/2014/main" id="{8E490978-47B8-2146-8451-9F77BC75B854}"/>
              </a:ext>
            </a:extLst>
          </p:cNvPr>
          <p:cNvCxnSpPr>
            <a:cxnSpLocks/>
          </p:cNvCxnSpPr>
          <p:nvPr/>
        </p:nvCxnSpPr>
        <p:spPr>
          <a:xfrm>
            <a:off x="2018325" y="6362241"/>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E908991-3D5C-3E4E-A1C6-4B649E5D9EFF}"/>
              </a:ext>
            </a:extLst>
          </p:cNvPr>
          <p:cNvSpPr txBox="1"/>
          <p:nvPr/>
        </p:nvSpPr>
        <p:spPr>
          <a:xfrm>
            <a:off x="8645003" y="6177574"/>
            <a:ext cx="311304"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2</a:t>
            </a:r>
          </a:p>
        </p:txBody>
      </p:sp>
      <p:sp>
        <p:nvSpPr>
          <p:cNvPr id="91" name="Footer Placeholder 3">
            <a:extLst>
              <a:ext uri="{FF2B5EF4-FFF2-40B4-BE49-F238E27FC236}">
                <a16:creationId xmlns:a16="http://schemas.microsoft.com/office/drawing/2014/main" id="{A386DD91-AF09-B140-B798-86E5EFFB5DC1}"/>
              </a:ext>
            </a:extLst>
          </p:cNvPr>
          <p:cNvSpPr>
            <a:spLocks noGrp="1"/>
          </p:cNvSpPr>
          <p:nvPr>
            <p:ph type="ftr" sz="quarter" idx="11"/>
          </p:nvPr>
        </p:nvSpPr>
        <p:spPr>
          <a:xfrm>
            <a:off x="4935874" y="6561786"/>
            <a:ext cx="5901459" cy="274320"/>
          </a:xfrm>
        </p:spPr>
        <p:txBody>
          <a:bodyPr/>
          <a:lstStyle/>
          <a:p>
            <a:r>
              <a:rPr lang="en-US" dirty="0"/>
              <a:t>CSE 373 19 </a:t>
            </a:r>
            <a:r>
              <a:rPr lang="en-US" dirty="0" err="1"/>
              <a:t>wi</a:t>
            </a:r>
            <a:r>
              <a:rPr lang="en-US" dirty="0"/>
              <a:t> - Kasey Champion</a:t>
            </a:r>
          </a:p>
        </p:txBody>
      </p:sp>
      <p:sp>
        <p:nvSpPr>
          <p:cNvPr id="92" name="Content Placeholder 2">
            <a:extLst>
              <a:ext uri="{FF2B5EF4-FFF2-40B4-BE49-F238E27FC236}">
                <a16:creationId xmlns:a16="http://schemas.microsoft.com/office/drawing/2014/main" id="{F13555B6-211F-7542-8AA9-AB711749658E}"/>
              </a:ext>
            </a:extLst>
          </p:cNvPr>
          <p:cNvSpPr txBox="1">
            <a:spLocks/>
          </p:cNvSpPr>
          <p:nvPr/>
        </p:nvSpPr>
        <p:spPr>
          <a:xfrm>
            <a:off x="8436753" y="1470722"/>
            <a:ext cx="1948041" cy="59643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Result</a:t>
            </a:r>
          </a:p>
        </p:txBody>
      </p:sp>
    </p:spTree>
    <p:extLst>
      <p:ext uri="{BB962C8B-B14F-4D97-AF65-F5344CB8AC3E}">
        <p14:creationId xmlns:p14="http://schemas.microsoft.com/office/powerpoint/2010/main" val="37850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 0 L 0.09049 0 " pathEditMode="relative" ptsTypes="AA">
                                      <p:cBhvr>
                                        <p:cTn id="16" dur="2000" fill="hold"/>
                                        <p:tgtEl>
                                          <p:spTgt spid="13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9049 0 " pathEditMode="relative" ptsTypes="AA">
                                      <p:cBhvr>
                                        <p:cTn id="18" dur="2000" fill="hold"/>
                                        <p:tgtEl>
                                          <p:spTgt spid="13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0"/>
                                        </p:tgtEl>
                                        <p:attrNameLst>
                                          <p:attrName>style.visibility</p:attrName>
                                        </p:attrNameLst>
                                      </p:cBhvr>
                                      <p:to>
                                        <p:strVal val="visible"/>
                                      </p:to>
                                    </p:set>
                                    <p:animEffect transition="in" filter="fade">
                                      <p:cBhvr>
                                        <p:cTn id="23" dur="500"/>
                                        <p:tgtEl>
                                          <p:spTgt spid="200"/>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0 0 L 0.0987 0 " pathEditMode="relative" ptsTypes="AA">
                                      <p:cBhvr>
                                        <p:cTn id="27" dur="2000" fill="hold"/>
                                        <p:tgtEl>
                                          <p:spTgt spid="161"/>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L 0.0987 0 " pathEditMode="relative" ptsTypes="AA">
                                      <p:cBhvr>
                                        <p:cTn id="29" dur="2000" fill="hold"/>
                                        <p:tgtEl>
                                          <p:spTgt spid="162"/>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9"/>
                                        </p:tgtEl>
                                        <p:attrNameLst>
                                          <p:attrName>style.visibility</p:attrName>
                                        </p:attrNameLst>
                                      </p:cBhvr>
                                      <p:to>
                                        <p:strVal val="visible"/>
                                      </p:to>
                                    </p:set>
                                    <p:animEffect transition="in" filter="fade">
                                      <p:cBhvr>
                                        <p:cTn id="34"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131" grpId="0"/>
      <p:bldP spid="161" grpId="0"/>
      <p:bldP spid="181" grpId="0"/>
      <p:bldP spid="200" grpId="0"/>
      <p:bldP spid="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ECE3-6B33-2F41-9105-DE3789CFCFE5}"/>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DD2AC91C-4CF6-9B42-B5FA-AFD0F3D29133}"/>
              </a:ext>
            </a:extLst>
          </p:cNvPr>
          <p:cNvSpPr>
            <a:spLocks noGrp="1"/>
          </p:cNvSpPr>
          <p:nvPr>
            <p:ph idx="1"/>
          </p:nvPr>
        </p:nvSpPr>
        <p:spPr/>
        <p:txBody>
          <a:bodyPr/>
          <a:lstStyle/>
          <a:p>
            <a:r>
              <a:rPr lang="en-US" dirty="0"/>
              <a:t>Project 2 out today</a:t>
            </a:r>
          </a:p>
          <a:p>
            <a:pPr lvl="1"/>
            <a:r>
              <a:rPr lang="en-US" dirty="0"/>
              <a:t>Due Wednesday April 28</a:t>
            </a:r>
            <a:r>
              <a:rPr lang="en-US" baseline="30000" dirty="0"/>
              <a:t>th</a:t>
            </a:r>
            <a:r>
              <a:rPr lang="en-US" dirty="0"/>
              <a:t> </a:t>
            </a:r>
          </a:p>
          <a:p>
            <a:pPr marL="128016" lvl="1" indent="0">
              <a:buNone/>
            </a:pPr>
            <a:endParaRPr lang="en-US" dirty="0"/>
          </a:p>
          <a:p>
            <a:pPr marL="128016" lvl="1" indent="0">
              <a:buNone/>
            </a:pPr>
            <a:r>
              <a:rPr lang="en-US" sz="2200" dirty="0"/>
              <a:t>Exercise 2 out today</a:t>
            </a:r>
          </a:p>
          <a:p>
            <a:pPr lvl="1"/>
            <a:r>
              <a:rPr lang="en-US" dirty="0"/>
              <a:t>Due Friday April 23</a:t>
            </a:r>
            <a:r>
              <a:rPr lang="en-US" baseline="30000" dirty="0"/>
              <a:t>rd</a:t>
            </a:r>
            <a:r>
              <a:rPr lang="en-US" dirty="0"/>
              <a:t> </a:t>
            </a:r>
          </a:p>
        </p:txBody>
      </p:sp>
      <p:sp>
        <p:nvSpPr>
          <p:cNvPr id="4" name="Slide Number Placeholder 3">
            <a:extLst>
              <a:ext uri="{FF2B5EF4-FFF2-40B4-BE49-F238E27FC236}">
                <a16:creationId xmlns:a16="http://schemas.microsoft.com/office/drawing/2014/main" id="{3201944C-1DDF-1F49-82D5-018839292B4C}"/>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5" name="Footer Placeholder 4">
            <a:extLst>
              <a:ext uri="{FF2B5EF4-FFF2-40B4-BE49-F238E27FC236}">
                <a16:creationId xmlns:a16="http://schemas.microsoft.com/office/drawing/2014/main" id="{CA25EB3F-A3EB-C747-801D-36495F70DBD7}"/>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207448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A387-316B-254A-B75E-BB882BBE10A1}"/>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7DEA8026-F21C-A84E-9BA1-990E1A65BA99}"/>
              </a:ext>
            </a:extLst>
          </p:cNvPr>
          <p:cNvSpPr>
            <a:spLocks noGrp="1"/>
          </p:cNvSpPr>
          <p:nvPr>
            <p:ph type="sldNum" sz="quarter" idx="12"/>
          </p:nvPr>
        </p:nvSpPr>
        <p:spPr/>
        <p:txBody>
          <a:bodyPr/>
          <a:lstStyle/>
          <a:p>
            <a:fld id="{659665DE-58FC-41F4-AC58-2C90A5E00527}" type="slidenum">
              <a:rPr lang="en-US" smtClean="0"/>
              <a:pPr/>
              <a:t>9</a:t>
            </a:fld>
            <a:endParaRPr lang="en-US"/>
          </a:p>
        </p:txBody>
      </p:sp>
      <p:sp>
        <p:nvSpPr>
          <p:cNvPr id="4" name="Text Placeholder 3">
            <a:extLst>
              <a:ext uri="{FF2B5EF4-FFF2-40B4-BE49-F238E27FC236}">
                <a16:creationId xmlns:a16="http://schemas.microsoft.com/office/drawing/2014/main" id="{33AEAAE3-ACF0-A746-B2C1-EEC884D1C8A6}"/>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EEBC4EB1-5756-D540-94E2-B8144196E2FA}"/>
              </a:ext>
            </a:extLst>
          </p:cNvPr>
          <p:cNvSpPr>
            <a:spLocks noGrp="1"/>
          </p:cNvSpPr>
          <p:nvPr>
            <p:ph type="ftr" sz="quarter" idx="11"/>
          </p:nvPr>
        </p:nvSpPr>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4116579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lecture04</Template>
  <TotalTime>495</TotalTime>
  <Words>6033</Words>
  <Application>Microsoft Macintosh PowerPoint</Application>
  <PresentationFormat>Widescreen</PresentationFormat>
  <Paragraphs>937</Paragraphs>
  <Slides>43</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Calibri</vt:lpstr>
      <vt:lpstr>Cambria Math</vt:lpstr>
      <vt:lpstr>Courier New</vt:lpstr>
      <vt:lpstr>Segoe UI</vt:lpstr>
      <vt:lpstr>Segoe UI Emoji</vt:lpstr>
      <vt:lpstr>Segoe UI Historic</vt:lpstr>
      <vt:lpstr>Segoe UI Light</vt:lpstr>
      <vt:lpstr>Segoe UI Semibold</vt:lpstr>
      <vt:lpstr>Segoe UI Semilight</vt:lpstr>
      <vt:lpstr>Tw Cen MT</vt:lpstr>
      <vt:lpstr>Wingdings</vt:lpstr>
      <vt:lpstr>Wingdings 3</vt:lpstr>
      <vt:lpstr>Integral</vt:lpstr>
      <vt:lpstr>Lecture 9: Hash Maps</vt:lpstr>
      <vt:lpstr>Warm Up!</vt:lpstr>
      <vt:lpstr>Modeling Complex Loops</vt:lpstr>
      <vt:lpstr>Simplifying Summations</vt:lpstr>
      <vt:lpstr>Traversing Data</vt:lpstr>
      <vt:lpstr>Review: Iterators</vt:lpstr>
      <vt:lpstr>Implementing an Iterator</vt:lpstr>
      <vt:lpstr>Administrivia</vt:lpstr>
      <vt:lpstr>Questions</vt:lpstr>
      <vt:lpstr>Roadmap for lecture content today</vt:lpstr>
      <vt:lpstr>Dictionaries (aka Maps)</vt:lpstr>
      <vt:lpstr>Review: Maps </vt:lpstr>
      <vt:lpstr>Implementing a Map with an Array</vt:lpstr>
      <vt:lpstr>Implementing a Map with Nodes</vt:lpstr>
      <vt:lpstr>Can we do better?</vt:lpstr>
      <vt:lpstr>Can we do better?</vt:lpstr>
      <vt:lpstr>Can we do better?</vt:lpstr>
      <vt:lpstr>Can we do better? -- Direct Access Map impl.</vt:lpstr>
      <vt:lpstr>Direct Access Map tradeoffs:</vt:lpstr>
      <vt:lpstr>Can we do this for any integer?</vt:lpstr>
      <vt:lpstr>Hash functions: translating a piece of data to an int</vt:lpstr>
      <vt:lpstr>“review”: Integer remainder with % “mod”</vt:lpstr>
      <vt:lpstr>First Hash Function: % table size</vt:lpstr>
      <vt:lpstr>Implement First Hash Function</vt:lpstr>
      <vt:lpstr>Questions?</vt:lpstr>
      <vt:lpstr>First Hash Function: % table size</vt:lpstr>
      <vt:lpstr>Hash Obsession: Collisions</vt:lpstr>
      <vt:lpstr>Roadmap for lecture content today</vt:lpstr>
      <vt:lpstr>Strategies to handle hash collision</vt:lpstr>
      <vt:lpstr>Separate chaining</vt:lpstr>
      <vt:lpstr>Separate chaining</vt:lpstr>
      <vt:lpstr>A best case situation for separate chaining</vt:lpstr>
      <vt:lpstr>In-practice situations for separate chaining</vt:lpstr>
      <vt:lpstr>Best practices (pay attention to this for the hw)</vt:lpstr>
      <vt:lpstr>Best practices (pay attention to this for the hw)</vt:lpstr>
      <vt:lpstr>Lambda + resizing rephrased</vt:lpstr>
      <vt:lpstr>What about non integer keys?</vt:lpstr>
      <vt:lpstr>(Before we % by length, we have to convert the data into an int)</vt:lpstr>
      <vt:lpstr>Java’s hashCode (relevant for project)</vt:lpstr>
      <vt:lpstr>Best practices for an nice distribution of keys recap</vt:lpstr>
      <vt:lpstr>Practice</vt:lpstr>
      <vt:lpstr>Practice</vt:lpstr>
      <vt:lpstr>Java and Hash Functions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Introduction to Hash Tables</dc:title>
  <dc:creator>rtweber2</dc:creator>
  <cp:lastModifiedBy>Kasey Champion</cp:lastModifiedBy>
  <cp:revision>70</cp:revision>
  <dcterms:created xsi:type="dcterms:W3CDTF">2019-07-17T15:53:21Z</dcterms:created>
  <dcterms:modified xsi:type="dcterms:W3CDTF">2021-04-16T16:16:34Z</dcterms:modified>
</cp:coreProperties>
</file>