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92" r:id="rId4"/>
    <p:sldId id="267" r:id="rId5"/>
    <p:sldId id="271" r:id="rId6"/>
    <p:sldId id="268" r:id="rId7"/>
    <p:sldId id="269" r:id="rId8"/>
    <p:sldId id="274" r:id="rId9"/>
    <p:sldId id="272" r:id="rId10"/>
    <p:sldId id="282" r:id="rId11"/>
    <p:sldId id="275" r:id="rId12"/>
    <p:sldId id="277" r:id="rId13"/>
    <p:sldId id="283" r:id="rId14"/>
    <p:sldId id="291" r:id="rId15"/>
    <p:sldId id="280" r:id="rId16"/>
    <p:sldId id="281" r:id="rId17"/>
    <p:sldId id="289" r:id="rId18"/>
    <p:sldId id="290" r:id="rId19"/>
    <p:sldId id="276" r:id="rId20"/>
  </p:sldIdLst>
  <p:sldSz cx="12192000" cy="6858000"/>
  <p:notesSz cx="6858000" cy="1762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ey Champion" initials="KC" lastIdx="2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  <p:cmAuthor id="2" name="Zachary Chun" initials="ZC" lastIdx="4" clrIdx="1">
    <p:extLst>
      <p:ext uri="{19B8F6BF-5375-455C-9EA6-DF929625EA0E}">
        <p15:presenceInfo xmlns:p15="http://schemas.microsoft.com/office/powerpoint/2012/main" userId="e3149700b2d2d0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6"/>
    <p:restoredTop sz="95635"/>
  </p:normalViewPr>
  <p:slideViewPr>
    <p:cSldViewPr snapToGrid="0">
      <p:cViewPr varScale="1">
        <p:scale>
          <a:sx n="99" d="100"/>
          <a:sy n="99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6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8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Code up an implementation of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4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Intros (10)</a:t>
            </a:r>
          </a:p>
          <a:p>
            <a:r>
              <a:rPr lang="en-US">
                <a:cs typeface="Calibri"/>
              </a:rPr>
              <a:t> - Why learn D&amp;A (5) (ZC)</a:t>
            </a:r>
          </a:p>
          <a:p>
            <a:r>
              <a:rPr lang="en-US">
                <a:cs typeface="Calibri"/>
              </a:rPr>
              <a:t> - Meet the course staff (5)</a:t>
            </a:r>
          </a:p>
          <a:p>
            <a:r>
              <a:rPr lang="en-US">
                <a:cs typeface="Calibri"/>
              </a:rPr>
              <a:t>   - Lecturers (Each have our own slide)</a:t>
            </a:r>
          </a:p>
          <a:p>
            <a:r>
              <a:rPr lang="en-US">
                <a:cs typeface="Calibri"/>
              </a:rPr>
              <a:t>   - TAs (slide with pics and names)</a:t>
            </a:r>
          </a:p>
          <a:p>
            <a:r>
              <a:rPr lang="en-US">
                <a:cs typeface="Calibri"/>
              </a:rPr>
              <a:t>Course Administration (15) (figure out together) X</a:t>
            </a:r>
          </a:p>
          <a:p>
            <a:r>
              <a:rPr lang="en-US">
                <a:cs typeface="Calibri"/>
              </a:rPr>
              <a:t> - syllabus</a:t>
            </a:r>
          </a:p>
          <a:p>
            <a:r>
              <a:rPr lang="en-US">
                <a:cs typeface="Calibri"/>
              </a:rPr>
              <a:t> - remote logistics (trying the breakouts here if not too many students to introduce self to others?)</a:t>
            </a:r>
          </a:p>
          <a:p>
            <a:r>
              <a:rPr lang="en-US">
                <a:cs typeface="Calibri"/>
              </a:rPr>
              <a:t>A note about imposter syndrome (course culture) (5) (KC)</a:t>
            </a:r>
          </a:p>
          <a:p>
            <a:r>
              <a:rPr lang="en-US">
                <a:cs typeface="Calibri"/>
              </a:rPr>
              <a:t>Intro to Data Structures (20)</a:t>
            </a:r>
          </a:p>
          <a:p>
            <a:r>
              <a:rPr lang="en-US">
                <a:cs typeface="Calibri"/>
              </a:rPr>
              <a:t>- Definitions (KC)</a:t>
            </a:r>
          </a:p>
          <a:p>
            <a:r>
              <a:rPr lang="en-US">
                <a:cs typeface="Calibri"/>
              </a:rPr>
              <a:t>  - define data structure </a:t>
            </a:r>
          </a:p>
          <a:p>
            <a:r>
              <a:rPr lang="en-US">
                <a:cs typeface="Calibri"/>
              </a:rPr>
              <a:t>  - define ADT</a:t>
            </a:r>
          </a:p>
          <a:p>
            <a:r>
              <a:rPr lang="en-US">
                <a:cs typeface="Calibri"/>
              </a:rPr>
              <a:t>- List ADT (ZC)</a:t>
            </a:r>
          </a:p>
          <a:p>
            <a:r>
              <a:rPr lang="en-US">
                <a:cs typeface="Calibri"/>
              </a:rPr>
              <a:t>  - </a:t>
            </a:r>
            <a:r>
              <a:rPr lang="en-US" err="1">
                <a:cs typeface="Calibri"/>
              </a:rPr>
              <a:t>ArrayList</a:t>
            </a:r>
            <a:r>
              <a:rPr lang="en-US">
                <a:cs typeface="Calibri"/>
              </a:rPr>
              <a:t> implementation</a:t>
            </a:r>
          </a:p>
          <a:p>
            <a:r>
              <a:rPr lang="en-US">
                <a:cs typeface="Calibri"/>
              </a:rPr>
              <a:t>  - LinkedList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way to communicate with other programmers, a standard that we all can agree on so we can discuss conceptual ways of organizing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4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3/29/21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3/29/21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42" y="4960137"/>
            <a:ext cx="7340958" cy="1463040"/>
          </a:xfrm>
        </p:spPr>
        <p:txBody>
          <a:bodyPr/>
          <a:lstStyle/>
          <a:p>
            <a:r>
              <a:rPr lang="en-US" dirty="0"/>
              <a:t>Lecture 2: Abstract Data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373: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65F42-E95F-EE4B-9EA1-7838AE7EAA7C}"/>
              </a:ext>
            </a:extLst>
          </p:cNvPr>
          <p:cNvSpPr/>
          <p:nvPr/>
        </p:nvSpPr>
        <p:spPr>
          <a:xfrm>
            <a:off x="3061687" y="4132532"/>
            <a:ext cx="6068625" cy="461665"/>
          </a:xfrm>
          <a:prstGeom prst="rect">
            <a:avLst/>
          </a:prstGeom>
          <a:solidFill>
            <a:srgbClr val="4C328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Please fill out the Poll at- </a:t>
            </a:r>
            <a:r>
              <a:rPr lang="en-US" sz="2400" u="sng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pollev.com</a:t>
            </a:r>
            <a:r>
              <a:rPr lang="en-US" sz="2400" u="sng" dirty="0">
                <a:solidFill>
                  <a:schemeClr val="bg1"/>
                </a:solidFill>
                <a:latin typeface="Source Sans Pro" panose="020B0503030403020204" pitchFamily="34" charset="0"/>
              </a:rPr>
              <a:t>/21sp373  </a:t>
            </a:r>
            <a:endParaRPr lang="en-US" sz="2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3927-4378-489E-B603-91B61B67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solidFill>
                  <a:srgbClr val="B6A479"/>
                </a:solidFill>
              </a:rPr>
              <a:t>Review: </a:t>
            </a:r>
            <a:r>
              <a:rPr lang="en-US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342-00D3-4142-94E0-4CED887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16135" cy="4845504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interface</a:t>
            </a:r>
            <a:r>
              <a:rPr lang="en-US" altLang="en-US" dirty="0"/>
              <a:t>: A construct in Java that defines a set of methods that a class promises to implement</a:t>
            </a:r>
          </a:p>
          <a:p>
            <a:pPr lvl="1"/>
            <a:r>
              <a:rPr lang="en-US" altLang="en-US" dirty="0"/>
              <a:t>Interfaces give you an is-a relationship </a:t>
            </a:r>
            <a:r>
              <a:rPr lang="en-US" altLang="en-US" i="1" dirty="0"/>
              <a:t>without</a:t>
            </a:r>
            <a:r>
              <a:rPr lang="en-US" altLang="en-US" dirty="0"/>
              <a:t> code sharing.</a:t>
            </a:r>
          </a:p>
          <a:p>
            <a:pPr lvl="2"/>
            <a:r>
              <a:rPr lang="en-US" altLang="en-US" dirty="0"/>
              <a:t>A </a:t>
            </a:r>
            <a:r>
              <a:rPr lang="en-US" altLang="en-US" dirty="0">
                <a:latin typeface="Courier New" panose="02070309020205020404" pitchFamily="49" charset="0"/>
              </a:rPr>
              <a:t>Rectangle</a:t>
            </a:r>
            <a:r>
              <a:rPr lang="en-US" altLang="en-US" dirty="0"/>
              <a:t> object can be treated as a </a:t>
            </a:r>
            <a:r>
              <a:rPr lang="en-US" altLang="en-US" dirty="0">
                <a:latin typeface="Courier New" panose="02070309020205020404" pitchFamily="49" charset="0"/>
              </a:rPr>
              <a:t>Shape</a:t>
            </a:r>
            <a:r>
              <a:rPr lang="en-US" altLang="en-US" dirty="0"/>
              <a:t> but inherits no code.</a:t>
            </a:r>
          </a:p>
          <a:p>
            <a:pPr lvl="1"/>
            <a:r>
              <a:rPr lang="en-US" altLang="en-US" dirty="0"/>
              <a:t>Analogous to non-programming idea of roles or certifications:</a:t>
            </a:r>
          </a:p>
          <a:p>
            <a:pPr lvl="2"/>
            <a:r>
              <a:rPr lang="en-US" altLang="en-US" dirty="0"/>
              <a:t>"I'm certified as a CPA accountant.</a:t>
            </a:r>
            <a:br>
              <a:rPr lang="en-US" altLang="en-US" dirty="0"/>
            </a:br>
            <a:r>
              <a:rPr lang="en-US" altLang="en-US" dirty="0"/>
              <a:t>This assures you I know how to do taxes, audits, and consulting."</a:t>
            </a:r>
          </a:p>
          <a:p>
            <a:pPr lvl="2"/>
            <a:r>
              <a:rPr lang="en-US" altLang="en-US" dirty="0"/>
              <a:t>"I'm 'certified' as a Shape, because I implement the Shape interface.</a:t>
            </a:r>
            <a:br>
              <a:rPr lang="en-US" altLang="en-US" dirty="0"/>
            </a:br>
            <a:r>
              <a:rPr lang="en-US" altLang="en-US" dirty="0"/>
              <a:t>This assures you I know how to compute my area and perimeter."</a:t>
            </a:r>
          </a:p>
          <a:p>
            <a:pPr lvl="1">
              <a:lnSpc>
                <a:spcPct val="80000"/>
              </a:lnSpc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public interface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</a:t>
            </a:r>
            <a:r>
              <a:rPr lang="en-US" altLang="en-US" dirty="0"/>
              <a:t>...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altLang="en-US" sz="800" dirty="0">
              <a:latin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033A-5A24-4D10-B755-D7EAE8B5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4" descr="shapes">
            <a:extLst>
              <a:ext uri="{FF2B5EF4-FFF2-40B4-BE49-F238E27FC236}">
                <a16:creationId xmlns:a16="http://schemas.microsoft.com/office/drawing/2014/main" id="{33CBEE5E-DEE6-4686-9759-30709A1B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78" y="3648075"/>
            <a:ext cx="38909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21976C-13CB-4049-9D19-30C7789AA644}"/>
              </a:ext>
            </a:extLst>
          </p:cNvPr>
          <p:cNvSpPr/>
          <p:nvPr/>
        </p:nvSpPr>
        <p:spPr>
          <a:xfrm>
            <a:off x="7049821" y="1303892"/>
            <a:ext cx="5095875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en-US" sz="220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</a:t>
            </a:r>
          </a:p>
          <a:p>
            <a:pPr lvl="1">
              <a:buNone/>
            </a:pPr>
            <a:endParaRPr lang="en-US" altLang="en-US" sz="2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1600" b="1">
                <a:solidFill>
                  <a:srgbClr val="B6A479"/>
                </a:solidFill>
                <a:latin typeface="Courier New" panose="02070309020205020404" pitchFamily="49" charset="0"/>
              </a:rPr>
              <a:t>// Describes features common to all // shapes.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>
                <a:latin typeface="Courier New" panose="02070309020205020404" pitchFamily="49" charset="0"/>
              </a:rPr>
              <a:t>public interface Shape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  public double area();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  public double perimeter();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62464E2-77DF-ED4B-8FBE-26D4D6F0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Sp</a:t>
            </a:r>
            <a:r>
              <a:rPr lang="en-US" dirty="0"/>
              <a:t> – Chun &amp; Champion</a:t>
            </a:r>
          </a:p>
        </p:txBody>
      </p:sp>
    </p:spTree>
    <p:extLst>
      <p:ext uri="{BB962C8B-B14F-4D97-AF65-F5344CB8AC3E}">
        <p14:creationId xmlns:p14="http://schemas.microsoft.com/office/powerpoint/2010/main" val="222395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3920-328A-42CE-BAC3-A1AFEED6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solidFill>
                  <a:srgbClr val="B6A479"/>
                </a:solidFill>
              </a:rPr>
              <a:t>Review:</a:t>
            </a:r>
            <a:r>
              <a:rPr lang="en-US"/>
              <a:t> Java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2A3C-BBC4-4594-B6D1-2FDA52AE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Java provides some implementations of ADTs for you!</a:t>
            </a:r>
          </a:p>
          <a:p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</a:rPr>
              <a:t>Lists 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List&lt;Integer&gt; a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4C3282"/>
                </a:solidFill>
              </a:rPr>
              <a:t>Stacks</a:t>
            </a:r>
            <a:r>
              <a:rPr lang="en-US" dirty="0"/>
              <a:t> 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Stack&lt;Character&gt; c = new Stack&lt;Character&gt;();</a:t>
            </a:r>
          </a:p>
          <a:p>
            <a:r>
              <a:rPr lang="en-US" dirty="0">
                <a:solidFill>
                  <a:srgbClr val="4C3282"/>
                </a:solidFill>
              </a:rPr>
              <a:t>Queues</a:t>
            </a:r>
            <a:r>
              <a:rPr lang="en-US" dirty="0"/>
              <a:t> 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Queue&lt;String&gt; b = new LinkedList&lt;String&gt;();</a:t>
            </a:r>
          </a:p>
          <a:p>
            <a:r>
              <a:rPr lang="en-US" dirty="0">
                <a:solidFill>
                  <a:srgbClr val="4C3282"/>
                </a:solidFill>
              </a:rPr>
              <a:t>Maps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Map&lt;String, String&gt; d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String&gt;();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But some data structures you made from scratch… why?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Linked Lists </a:t>
            </a:r>
            <a:r>
              <a:rPr lang="en-US" dirty="0"/>
              <a:t>- </a:t>
            </a:r>
            <a:r>
              <a:rPr lang="en-US" dirty="0" err="1">
                <a:solidFill>
                  <a:srgbClr val="B6A479"/>
                </a:solidFill>
              </a:rPr>
              <a:t>LinkedIntList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ListNode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Binary Search Trees </a:t>
            </a:r>
            <a:r>
              <a:rPr lang="en-US" dirty="0"/>
              <a:t>– </a:t>
            </a:r>
            <a:r>
              <a:rPr lang="en-US" dirty="0" err="1">
                <a:solidFill>
                  <a:srgbClr val="B6A479"/>
                </a:solidFill>
              </a:rPr>
              <a:t>SearchTree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SearchTreeNodes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F7B59-0E5E-41FB-9ADD-59E3CC8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49264EA-639F-224A-A0BD-61829D35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Sp</a:t>
            </a:r>
            <a:r>
              <a:rPr lang="en-US" dirty="0"/>
              <a:t> – Chun &amp; Champion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9CCE8-5F54-F549-8310-330DE5E582A2}"/>
              </a:ext>
            </a:extLst>
          </p:cNvPr>
          <p:cNvSpPr txBox="1"/>
          <p:nvPr/>
        </p:nvSpPr>
        <p:spPr>
          <a:xfrm>
            <a:off x="575239" y="2009727"/>
            <a:ext cx="1803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4C3282"/>
                </a:solidFill>
                <a:latin typeface="Segoe UI Semilight" panose="020B0402040204020203" pitchFamily="34" charset="0"/>
              </a:rPr>
              <a:t>ADTs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A414B-8B33-2547-A145-CD4CFF07D296}"/>
              </a:ext>
            </a:extLst>
          </p:cNvPr>
          <p:cNvSpPr txBox="1"/>
          <p:nvPr/>
        </p:nvSpPr>
        <p:spPr>
          <a:xfrm>
            <a:off x="6096000" y="2015290"/>
            <a:ext cx="2506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4C3282"/>
                </a:solidFill>
                <a:latin typeface="Segoe UI Semilight" panose="020B0402040204020203" pitchFamily="34" charset="0"/>
              </a:rPr>
              <a:t>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226408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>
                <a:solidFill>
                  <a:srgbClr val="4C3282"/>
                </a:solidFill>
              </a:rPr>
              <a:t>Abstract Data Type (ADT)</a:t>
            </a:r>
          </a:p>
          <a:p>
            <a:pPr lvl="1"/>
            <a:r>
              <a:rPr lang="en-US" sz="2400" i="1"/>
              <a:t>A definition for expected operations and behavior</a:t>
            </a:r>
          </a:p>
          <a:p>
            <a:pPr lvl="1"/>
            <a:r>
              <a:rPr lang="en-US" sz="2400"/>
              <a:t>A mathematical description of a collection with a set of supported operations and how they should behave when called upon</a:t>
            </a:r>
          </a:p>
          <a:p>
            <a:pPr lvl="1"/>
            <a:r>
              <a:rPr lang="en-US" sz="2400"/>
              <a:t>Describes what a collection does, not how it does it</a:t>
            </a:r>
          </a:p>
          <a:p>
            <a:pPr lvl="1"/>
            <a:r>
              <a:rPr lang="en-US" sz="2400"/>
              <a:t>Can be expressed as an interface</a:t>
            </a:r>
          </a:p>
          <a:p>
            <a:pPr lvl="1"/>
            <a:r>
              <a:rPr lang="en-US" sz="2400"/>
              <a:t>Examples: List, Map, Set</a:t>
            </a:r>
          </a:p>
          <a:p>
            <a:endParaRPr lang="en-US" sz="2800">
              <a:solidFill>
                <a:srgbClr val="4C3282"/>
              </a:solidFill>
            </a:endParaRPr>
          </a:p>
          <a:p>
            <a:r>
              <a:rPr lang="en-US" sz="280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i="1"/>
              <a:t>A way of organizing and storing related data points</a:t>
            </a:r>
          </a:p>
          <a:p>
            <a:pPr lvl="1"/>
            <a:r>
              <a:rPr lang="en-US" sz="2400"/>
              <a:t>An object that implements the functionality of a specified ADT</a:t>
            </a:r>
          </a:p>
          <a:p>
            <a:pPr lvl="1"/>
            <a:r>
              <a:rPr lang="en-US" sz="2400"/>
              <a:t>Describes exactly how the collection will perform the required operations</a:t>
            </a:r>
          </a:p>
          <a:p>
            <a:pPr lvl="1"/>
            <a:r>
              <a:rPr lang="en-US" sz="2400"/>
              <a:t>Examples: </a:t>
            </a:r>
            <a:r>
              <a:rPr lang="en-US" sz="2400" err="1"/>
              <a:t>LinkedIntList</a:t>
            </a:r>
            <a:r>
              <a:rPr lang="en-US" sz="2400"/>
              <a:t>, </a:t>
            </a:r>
            <a:r>
              <a:rPr lang="en-US" sz="2400" err="1"/>
              <a:t>ArrayIntList</a:t>
            </a:r>
            <a:endParaRPr lang="en-US" sz="2400"/>
          </a:p>
          <a:p>
            <a:pPr marL="0" indent="0">
              <a:buNone/>
            </a:pPr>
            <a:endParaRPr lang="en-US" sz="2800">
              <a:solidFill>
                <a:srgbClr val="4C328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101C2D2-BEE8-3247-ACC7-29E78F0A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21699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6A71-3B3D-4318-AFC4-EEC0AA41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/>
              <a:t>ADTs we’ll discuss this quarter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D574-B18F-41A3-983C-D21336DC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/>
              <a:t>List</a:t>
            </a:r>
          </a:p>
          <a:p>
            <a:pPr lvl="1"/>
            <a:r>
              <a:rPr lang="en-US" sz="3200"/>
              <a:t>Set</a:t>
            </a:r>
          </a:p>
          <a:p>
            <a:pPr lvl="1"/>
            <a:r>
              <a:rPr lang="en-US" sz="3200"/>
              <a:t>Map</a:t>
            </a:r>
          </a:p>
          <a:p>
            <a:pPr lvl="1"/>
            <a:r>
              <a:rPr lang="en-US" sz="3200"/>
              <a:t>Stack</a:t>
            </a:r>
          </a:p>
          <a:p>
            <a:pPr lvl="1"/>
            <a:r>
              <a:rPr lang="en-US" sz="3200"/>
              <a:t>Queue</a:t>
            </a:r>
          </a:p>
          <a:p>
            <a:pPr lvl="1"/>
            <a:r>
              <a:rPr lang="en-US" sz="3200"/>
              <a:t>Priority Queue</a:t>
            </a:r>
          </a:p>
          <a:p>
            <a:pPr lvl="1"/>
            <a:r>
              <a:rPr lang="en-US" sz="3200"/>
              <a:t>Graph</a:t>
            </a:r>
          </a:p>
          <a:p>
            <a:pPr lvl="1"/>
            <a:r>
              <a:rPr lang="en-US" sz="3200"/>
              <a:t>Disjoint Set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5D6C6-80E8-44D4-ADF0-8C76D8E2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5EECA1-ED36-2940-ACD0-5E6FE17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19 </a:t>
            </a:r>
            <a:r>
              <a:rPr lang="en-US" err="1"/>
              <a:t>sp</a:t>
            </a:r>
            <a:r>
              <a:rPr lang="en-US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41579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72ED-B520-426F-8F58-8A9D654D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Case Study: The List ADT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92F5C-007E-4FAA-8785-339CE0EC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AC7B7-1A0C-471D-BF19-733AC2A9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4830A1-A446-4744-B16C-A11F0F7E4BF8}"/>
              </a:ext>
            </a:extLst>
          </p:cNvPr>
          <p:cNvSpPr txBox="1">
            <a:spLocks/>
          </p:cNvSpPr>
          <p:nvPr/>
        </p:nvSpPr>
        <p:spPr>
          <a:xfrm>
            <a:off x="575240" y="1463857"/>
            <a:ext cx="11060250" cy="4766417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4C3282"/>
                </a:solidFill>
                <a:latin typeface="Segoe UI Semilight"/>
                <a:cs typeface="Segoe UI Semilight"/>
              </a:rPr>
              <a:t>list: a </a:t>
            </a:r>
            <a:r>
              <a:rPr lang="en-US" sz="2800">
                <a:latin typeface="Segoe UI Semilight"/>
                <a:cs typeface="Segoe UI Semilight"/>
              </a:rPr>
              <a:t>collection storing an ordered sequence of elements. </a:t>
            </a:r>
            <a:endParaRPr lang="en-US" sz="2800"/>
          </a:p>
          <a:p>
            <a:pPr marL="264795" lvl="1"/>
            <a:r>
              <a:rPr lang="en-US" sz="2400">
                <a:latin typeface="Segoe UI Semilight"/>
                <a:cs typeface="Segoe UI Semilight"/>
              </a:rPr>
              <a:t>Each item is accessible by an index.</a:t>
            </a:r>
          </a:p>
          <a:p>
            <a:pPr marL="264795" lvl="1"/>
            <a:r>
              <a:rPr lang="en-US" sz="2400">
                <a:latin typeface="Segoe UI Semilight"/>
                <a:cs typeface="Segoe UI Semilight"/>
              </a:rPr>
              <a:t>A list has a size defined as the number of elements in the list</a:t>
            </a:r>
          </a:p>
          <a:p>
            <a:pPr marL="264795" lvl="1"/>
            <a:endParaRPr lang="en-US" sz="2400" dirty="0">
              <a:latin typeface="Segoe UI Semilight"/>
              <a:cs typeface="Segoe UI Semilight"/>
            </a:endParaRPr>
          </a:p>
          <a:p>
            <a:pPr marL="127635" lvl="1" indent="0">
              <a:buNone/>
            </a:pPr>
            <a:r>
              <a:rPr lang="en-US" sz="2400">
                <a:latin typeface="Segoe UI Semilight"/>
                <a:cs typeface="Segoe UI Semilight"/>
              </a:rPr>
              <a:t>List&lt;String&gt; names = new ArrayList&lt;&gt;();</a:t>
            </a:r>
          </a:p>
          <a:p>
            <a:pPr marL="127635" lvl="1" indent="0">
              <a:buNone/>
            </a:pPr>
            <a:r>
              <a:rPr lang="en-US" sz="2400">
                <a:latin typeface="Segoe UI Semilight"/>
                <a:cs typeface="Segoe UI Semilight"/>
              </a:rPr>
              <a:t>names.add("Anish");               </a:t>
            </a:r>
            <a:endParaRPr lang="en-US" sz="2400" dirty="0">
              <a:latin typeface="Segoe UI Semilight"/>
              <a:cs typeface="Segoe UI Semilight"/>
            </a:endParaRPr>
          </a:p>
          <a:p>
            <a:pPr marL="127635" lvl="1" indent="0">
              <a:buNone/>
            </a:pPr>
            <a:r>
              <a:rPr lang="en-US" sz="2400">
                <a:latin typeface="Segoe UI Semilight"/>
                <a:cs typeface="Segoe UI Semilight"/>
              </a:rPr>
              <a:t>names.add("Amanda");</a:t>
            </a:r>
            <a:endParaRPr lang="en-US" sz="2400" dirty="0">
              <a:latin typeface="Segoe UI Semilight"/>
              <a:cs typeface="Segoe UI Semilight"/>
            </a:endParaRPr>
          </a:p>
          <a:p>
            <a:pPr marL="127635" lvl="1" indent="0">
              <a:buNone/>
            </a:pPr>
            <a:r>
              <a:rPr lang="en-US" sz="2400">
                <a:latin typeface="Segoe UI Semilight"/>
                <a:cs typeface="Segoe UI Semilight"/>
              </a:rPr>
              <a:t>names.add(0, "Brian");</a:t>
            </a:r>
            <a:endParaRPr lang="en-US" sz="24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74862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FC5-E8A6-4D5F-A889-82986052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/>
              <a:t>Case Study: The 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DCB-EE78-4E53-9606-EF7B874A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8177007" cy="1368309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Segoe UI Semilight"/>
                <a:cs typeface="Segoe UI Semilight"/>
              </a:rPr>
              <a:t>list: a </a:t>
            </a:r>
            <a:r>
              <a:rPr lang="en-US" sz="2800" dirty="0">
                <a:latin typeface="Segoe UI Semilight"/>
                <a:cs typeface="Segoe UI Semilight"/>
              </a:rPr>
              <a:t>collection storing an ordered sequence of elements. </a:t>
            </a:r>
            <a:endParaRPr lang="en-US" sz="2800" dirty="0"/>
          </a:p>
          <a:p>
            <a:pPr marL="264795" lvl="1"/>
            <a:r>
              <a:rPr lang="en-US" sz="2400" dirty="0">
                <a:latin typeface="Segoe UI Semilight"/>
                <a:cs typeface="Segoe UI Semilight"/>
              </a:rPr>
              <a:t>Each item is accessible by an index.</a:t>
            </a:r>
          </a:p>
          <a:p>
            <a:pPr marL="264795" lvl="1"/>
            <a:r>
              <a:rPr lang="en-US" sz="2400" dirty="0">
                <a:latin typeface="Segoe UI Semilight"/>
                <a:cs typeface="Segoe UI Semilight"/>
              </a:rPr>
              <a:t>A list has a size defined as the number of elements in the list</a:t>
            </a:r>
          </a:p>
          <a:p>
            <a:pPr marL="264795" lvl="1"/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5279-1056-442F-80B8-942EE8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B84E4DB-BA97-3F43-A4A7-571D7D9B44B0}"/>
              </a:ext>
            </a:extLst>
          </p:cNvPr>
          <p:cNvSpPr txBox="1">
            <a:spLocks/>
          </p:cNvSpPr>
          <p:nvPr/>
        </p:nvSpPr>
        <p:spPr>
          <a:xfrm>
            <a:off x="575241" y="2832166"/>
            <a:ext cx="5371550" cy="3543582"/>
          </a:xfrm>
          <a:prstGeom prst="rect">
            <a:avLst/>
          </a:prstGeom>
        </p:spPr>
        <p:txBody>
          <a:bodyPr vert="horz" lIns="45720" tIns="45720" rIns="4572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Segoe UI Semilight"/>
                <a:cs typeface="Segoe UI Semilight"/>
              </a:rPr>
              <a:t> </a:t>
            </a:r>
            <a:r>
              <a:rPr lang="en-US" sz="2400" b="1" u="sng" dirty="0">
                <a:solidFill>
                  <a:srgbClr val="4C3282"/>
                </a:solidFill>
                <a:latin typeface="Segoe UI Semilight"/>
                <a:cs typeface="Segoe UI Semilight"/>
              </a:rPr>
              <a:t>Expected Behavior:</a:t>
            </a:r>
            <a:endParaRPr lang="en-US" b="1" u="sng" dirty="0">
              <a:solidFill>
                <a:srgbClr val="4C3282"/>
              </a:solidFill>
            </a:endParaRPr>
          </a:p>
          <a:p>
            <a:pPr marL="264795" lvl="1"/>
            <a:r>
              <a:rPr lang="en-US" sz="2200" b="1" dirty="0"/>
              <a:t>get(index): </a:t>
            </a:r>
            <a:r>
              <a:rPr lang="en-US" sz="2200" dirty="0"/>
              <a:t>returns the item at the given index</a:t>
            </a:r>
          </a:p>
          <a:p>
            <a:pPr marL="264795" lvl="1"/>
            <a:r>
              <a:rPr lang="en-US" sz="2200" b="1" dirty="0"/>
              <a:t>set(value, index): </a:t>
            </a:r>
            <a:r>
              <a:rPr lang="en-US" sz="2200" dirty="0"/>
              <a:t>sets the item at the given index to the given value</a:t>
            </a:r>
          </a:p>
          <a:p>
            <a:pPr marL="264795" lvl="1"/>
            <a:r>
              <a:rPr lang="en-US" sz="2200" b="1" dirty="0"/>
              <a:t>append(value): </a:t>
            </a:r>
            <a:r>
              <a:rPr lang="en-US" sz="2200" dirty="0"/>
              <a:t>adds the given item to the end of the list</a:t>
            </a:r>
          </a:p>
          <a:p>
            <a:pPr marL="264795" lvl="1"/>
            <a:r>
              <a:rPr lang="en-US" sz="2200" b="1" dirty="0"/>
              <a:t>insert(value, index): </a:t>
            </a:r>
            <a:r>
              <a:rPr lang="en-US" sz="2200" dirty="0"/>
              <a:t>insert the given item at the given index maintaining order</a:t>
            </a:r>
          </a:p>
          <a:p>
            <a:pPr marL="264795" lvl="1"/>
            <a:r>
              <a:rPr lang="en-US" sz="2200" b="1" dirty="0"/>
              <a:t>delete(index): </a:t>
            </a:r>
            <a:r>
              <a:rPr lang="en-US" sz="2200" dirty="0"/>
              <a:t>removes the item at the given index maintaining order</a:t>
            </a:r>
          </a:p>
          <a:p>
            <a:pPr marL="264795" lvl="1"/>
            <a:r>
              <a:rPr lang="en-US" sz="2200" b="1" dirty="0"/>
              <a:t>size(): </a:t>
            </a:r>
            <a:r>
              <a:rPr lang="en-US" sz="2200" dirty="0"/>
              <a:t>returns the number of elements in the list</a:t>
            </a:r>
          </a:p>
        </p:txBody>
      </p:sp>
      <p:pic>
        <p:nvPicPr>
          <p:cNvPr id="7" name="Picture 4" descr="art08_03">
            <a:extLst>
              <a:ext uri="{FF2B5EF4-FFF2-40B4-BE49-F238E27FC236}">
                <a16:creationId xmlns:a16="http://schemas.microsoft.com/office/drawing/2014/main" id="{87628CE5-6904-6740-85BA-AD571F82248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51" y="3504560"/>
            <a:ext cx="5371549" cy="21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221564D-6323-5148-85CF-3195574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Sp</a:t>
            </a:r>
            <a:r>
              <a:rPr lang="en-US" dirty="0"/>
              <a:t> – Chun &amp; Champion</a:t>
            </a:r>
          </a:p>
        </p:txBody>
      </p:sp>
    </p:spTree>
    <p:extLst>
      <p:ext uri="{BB962C8B-B14F-4D97-AF65-F5344CB8AC3E}">
        <p14:creationId xmlns:p14="http://schemas.microsoft.com/office/powerpoint/2010/main" val="25266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9B73D7F4-9921-644A-B254-BE764534DCCB}"/>
              </a:ext>
            </a:extLst>
          </p:cNvPr>
          <p:cNvSpPr/>
          <p:nvPr/>
        </p:nvSpPr>
        <p:spPr>
          <a:xfrm>
            <a:off x="8105033" y="1068198"/>
            <a:ext cx="3842715" cy="5217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14C0063-7F3F-9641-BAEB-8A095FE4188E}"/>
              </a:ext>
            </a:extLst>
          </p:cNvPr>
          <p:cNvSpPr/>
          <p:nvPr/>
        </p:nvSpPr>
        <p:spPr>
          <a:xfrm>
            <a:off x="3899588" y="1065931"/>
            <a:ext cx="3918926" cy="5631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C8916-2A2F-425A-BBEF-6E1F425A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List Implementations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9159-94B0-4FAA-AA37-59A6751B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79A831-55F1-B040-BEA2-50207ACD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19 WI - Kasey Champion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0F6823-81E1-2A4E-A436-2ABEBD42D632}"/>
              </a:ext>
            </a:extLst>
          </p:cNvPr>
          <p:cNvGrpSpPr/>
          <p:nvPr/>
        </p:nvGrpSpPr>
        <p:grpSpPr>
          <a:xfrm>
            <a:off x="577321" y="1614231"/>
            <a:ext cx="2805462" cy="2750598"/>
            <a:chOff x="908856" y="1530095"/>
            <a:chExt cx="2805462" cy="27505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222629-EA6D-AF4F-9967-79CCB02A2A1F}"/>
                </a:ext>
              </a:extLst>
            </p:cNvPr>
            <p:cNvSpPr/>
            <p:nvPr/>
          </p:nvSpPr>
          <p:spPr>
            <a:xfrm>
              <a:off x="908857" y="2061557"/>
              <a:ext cx="2773131" cy="221913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BC5B2E-86A3-FA45-8897-7632867F0A06}"/>
                </a:ext>
              </a:extLst>
            </p:cNvPr>
            <p:cNvSpPr/>
            <p:nvPr/>
          </p:nvSpPr>
          <p:spPr>
            <a:xfrm>
              <a:off x="908856" y="1530095"/>
              <a:ext cx="277313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List ADT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5E43EE-CBD4-C642-BC33-83A88C4A3BB6}"/>
                </a:ext>
              </a:extLst>
            </p:cNvPr>
            <p:cNvSpPr txBox="1"/>
            <p:nvPr/>
          </p:nvSpPr>
          <p:spPr>
            <a:xfrm>
              <a:off x="1026835" y="2919920"/>
              <a:ext cx="2687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get(index)</a:t>
              </a:r>
              <a:r>
                <a:rPr lang="en-US" sz="12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index</a:t>
              </a:r>
            </a:p>
            <a:p>
              <a:r>
                <a:rPr lang="en-US" sz="1200" u="sng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set(item, index)</a:t>
              </a:r>
              <a:r>
                <a:rPr lang="en-US" sz="12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replace item at index</a:t>
              </a:r>
            </a:p>
            <a:p>
              <a:r>
                <a:rPr lang="en-US" sz="1200" u="sng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append(item)</a:t>
              </a:r>
              <a:r>
                <a:rPr lang="en-US" sz="12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end of list</a:t>
              </a:r>
            </a:p>
            <a:p>
              <a:r>
                <a:rPr lang="en-US" sz="1200" u="sng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insert(item, index)</a:t>
              </a:r>
              <a:r>
                <a:rPr lang="en-US" sz="12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at index</a:t>
              </a:r>
            </a:p>
            <a:p>
              <a:r>
                <a:rPr lang="en-US" sz="1200" u="sng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delete(index)</a:t>
              </a:r>
              <a:r>
                <a:rPr lang="en-US" sz="12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delete item at index</a:t>
              </a:r>
            </a:p>
            <a:p>
              <a:r>
                <a:rPr lang="en-US" sz="1200" u="sng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67E9F4-1611-8E40-804F-2B6F6484B9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743E1-818A-A74B-8726-813FB5B7BAA2}"/>
                </a:ext>
              </a:extLst>
            </p:cNvPr>
            <p:cNvSpPr txBox="1"/>
            <p:nvPr/>
          </p:nvSpPr>
          <p:spPr>
            <a:xfrm>
              <a:off x="928934" y="2680374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E12272-2475-914C-8E8F-9B614B67DB3F}"/>
                </a:ext>
              </a:extLst>
            </p:cNvPr>
            <p:cNvSpPr txBox="1"/>
            <p:nvPr/>
          </p:nvSpPr>
          <p:spPr>
            <a:xfrm>
              <a:off x="1098581" y="2310260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4A5757-89FA-0143-BD2B-F76972EDBE3D}"/>
              </a:ext>
            </a:extLst>
          </p:cNvPr>
          <p:cNvGrpSpPr/>
          <p:nvPr/>
        </p:nvGrpSpPr>
        <p:grpSpPr>
          <a:xfrm>
            <a:off x="4544382" y="1759031"/>
            <a:ext cx="2657777" cy="3850635"/>
            <a:chOff x="908858" y="1530095"/>
            <a:chExt cx="2657777" cy="38506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CEF0DC-9951-8549-9395-541F2C894848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F5BEA-01A3-BD41-9BCF-EC87653B776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17FECF-C0AB-EA46-A3AD-A1B0A71DEE64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133611-4A70-664F-B844-EECCFAF6211B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F4E08F-BE00-D944-BD72-D11F3957FE6A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BAFEE5-1B0F-8D40-8570-06197721D780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694FE3-244F-5A43-8C03-0B22CBD4D206}"/>
              </a:ext>
            </a:extLst>
          </p:cNvPr>
          <p:cNvGrpSpPr/>
          <p:nvPr/>
        </p:nvGrpSpPr>
        <p:grpSpPr>
          <a:xfrm>
            <a:off x="8740433" y="1761298"/>
            <a:ext cx="2666527" cy="3724197"/>
            <a:chOff x="900108" y="1530095"/>
            <a:chExt cx="2666527" cy="37241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DAA3B0-E0E4-164B-BF18-7B5320A1B496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4BD516-127E-B340-94A3-E5BF805D40B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LinkedList&lt;E&gt;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655239-7401-B044-9D2D-67657CA75D13}"/>
                </a:ext>
              </a:extLst>
            </p:cNvPr>
            <p:cNvSpPr txBox="1"/>
            <p:nvPr/>
          </p:nvSpPr>
          <p:spPr>
            <a:xfrm>
              <a:off x="998577" y="2920162"/>
              <a:ext cx="255203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return node’s value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update node’s value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update next of last node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loop until index, update next fields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skip node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4AFD5F-C708-F541-9F46-501AC1744530}"/>
                </a:ext>
              </a:extLst>
            </p:cNvPr>
            <p:cNvSpPr txBox="1"/>
            <p:nvPr/>
          </p:nvSpPr>
          <p:spPr>
            <a:xfrm>
              <a:off x="928946" y="2108378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B5DDFF-A304-EF41-8B96-E774C83534EC}"/>
                </a:ext>
              </a:extLst>
            </p:cNvPr>
            <p:cNvSpPr txBox="1"/>
            <p:nvPr/>
          </p:nvSpPr>
          <p:spPr>
            <a:xfrm>
              <a:off x="900108" y="2708653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1ADFBC-CC75-884A-8C3D-01701DAC770A}"/>
                </a:ext>
              </a:extLst>
            </p:cNvPr>
            <p:cNvSpPr txBox="1"/>
            <p:nvPr/>
          </p:nvSpPr>
          <p:spPr>
            <a:xfrm>
              <a:off x="1014598" y="2323643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Node front</a:t>
              </a:r>
            </a:p>
            <a:p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7CEC63F-12FF-DB4A-BE3C-A749935787C7}"/>
              </a:ext>
            </a:extLst>
          </p:cNvPr>
          <p:cNvSpPr txBox="1"/>
          <p:nvPr/>
        </p:nvSpPr>
        <p:spPr>
          <a:xfrm>
            <a:off x="3976855" y="1068198"/>
            <a:ext cx="379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ArrayList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an Array as underlying storage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196E39-5A80-2244-812E-EBC495E5B20B}"/>
              </a:ext>
            </a:extLst>
          </p:cNvPr>
          <p:cNvSpPr txBox="1"/>
          <p:nvPr/>
        </p:nvSpPr>
        <p:spPr>
          <a:xfrm>
            <a:off x="8291895" y="1068198"/>
            <a:ext cx="356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LinkedList</a:t>
            </a:r>
            <a:endParaRPr lang="en-US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nodes as underlying storage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B86F5D7-01E5-7D4D-B802-40AA5DCA5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66651"/>
              </p:ext>
            </p:extLst>
          </p:nvPr>
        </p:nvGraphicFramePr>
        <p:xfrm>
          <a:off x="4273375" y="5554029"/>
          <a:ext cx="3166760" cy="72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52">
                  <a:extLst>
                    <a:ext uri="{9D8B030D-6E8A-4147-A177-3AD203B41FA5}">
                      <a16:colId xmlns:a16="http://schemas.microsoft.com/office/drawing/2014/main" val="4248359978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2810211850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1860582927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4218443044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3149305604"/>
                    </a:ext>
                  </a:extLst>
                </a:gridCol>
              </a:tblGrid>
              <a:tr h="277313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33687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88.6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26.1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80631"/>
                  </a:ext>
                </a:extLst>
              </a:tr>
            </a:tbl>
          </a:graphicData>
        </a:graphic>
      </p:graphicFrame>
      <p:sp>
        <p:nvSpPr>
          <p:cNvPr id="40" name="Left Bracket 39">
            <a:extLst>
              <a:ext uri="{FF2B5EF4-FFF2-40B4-BE49-F238E27FC236}">
                <a16:creationId xmlns:a16="http://schemas.microsoft.com/office/drawing/2014/main" id="{13D5CEA5-26BB-104D-865A-8C8348900F1E}"/>
              </a:ext>
            </a:extLst>
          </p:cNvPr>
          <p:cNvSpPr/>
          <p:nvPr/>
        </p:nvSpPr>
        <p:spPr>
          <a:xfrm rot="16200000">
            <a:off x="5162539" y="5424641"/>
            <a:ext cx="80670" cy="1858998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EC487118-BCF6-F64B-957B-1476318C1675}"/>
              </a:ext>
            </a:extLst>
          </p:cNvPr>
          <p:cNvSpPr/>
          <p:nvPr/>
        </p:nvSpPr>
        <p:spPr>
          <a:xfrm rot="16200000">
            <a:off x="6792267" y="5746949"/>
            <a:ext cx="80671" cy="1214379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4710E77-30F6-BD47-82C8-5A3C1EA80C3A}"/>
              </a:ext>
            </a:extLst>
          </p:cNvPr>
          <p:cNvGrpSpPr/>
          <p:nvPr/>
        </p:nvGrpSpPr>
        <p:grpSpPr>
          <a:xfrm>
            <a:off x="8596893" y="5643902"/>
            <a:ext cx="3036054" cy="444216"/>
            <a:chOff x="6161778" y="2203456"/>
            <a:chExt cx="3036054" cy="44421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9EF16FF-58FB-264B-8DB1-1A7DF08DD5F7}"/>
                </a:ext>
              </a:extLst>
            </p:cNvPr>
            <p:cNvGrpSpPr/>
            <p:nvPr/>
          </p:nvGrpSpPr>
          <p:grpSpPr>
            <a:xfrm>
              <a:off x="6161778" y="2213423"/>
              <a:ext cx="1018250" cy="434249"/>
              <a:chOff x="6161778" y="2213423"/>
              <a:chExt cx="1018250" cy="43424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4953385-55C9-184C-B36C-88306658C0A3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AF6414D-45CA-B646-89B8-57A0593B6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D480ADA-831D-E949-A378-E9F31C919026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88.6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FA0FD63-A3FA-E24A-86E0-633B96FF0EE9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D581BA7-1BC4-9940-A834-883D4BA3CC29}"/>
                </a:ext>
              </a:extLst>
            </p:cNvPr>
            <p:cNvGrpSpPr/>
            <p:nvPr/>
          </p:nvGrpSpPr>
          <p:grpSpPr>
            <a:xfrm>
              <a:off x="7257824" y="2213422"/>
              <a:ext cx="1018250" cy="434249"/>
              <a:chOff x="6161778" y="2213423"/>
              <a:chExt cx="1018250" cy="43424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DD35A45-F187-F44B-BBFD-D4BCB1087D75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C468A67-02DD-684A-830F-FE150AF64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0FBC64E-6547-AF47-9F6C-F3751E786634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26.1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3F8BBC4-6519-D649-B364-5E30B5CA23AC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44DF68-BE9A-EA42-BCC0-343587B11979}"/>
                </a:ext>
              </a:extLst>
            </p:cNvPr>
            <p:cNvGrpSpPr/>
            <p:nvPr/>
          </p:nvGrpSpPr>
          <p:grpSpPr>
            <a:xfrm>
              <a:off x="8351586" y="2203456"/>
              <a:ext cx="846246" cy="434249"/>
              <a:chOff x="6161778" y="2213423"/>
              <a:chExt cx="846246" cy="43424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E78C4C-2DE3-684A-A46A-FD5A84B27827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5B97DED-5A2C-EF49-B2AB-4809D3FB7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EC686BE-AA3C-8C45-B621-1442E95F994B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94.4</a:t>
                </a: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DC59D0-3643-A94B-890B-2F95B8B46C6A}"/>
                </a:ext>
              </a:extLst>
            </p:cNvPr>
            <p:cNvCxnSpPr/>
            <p:nvPr/>
          </p:nvCxnSpPr>
          <p:spPr>
            <a:xfrm flipH="1">
              <a:off x="8973667" y="2203456"/>
              <a:ext cx="224165" cy="44421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1E5004D-E66B-5A4E-97C7-9218CBA22EAA}"/>
              </a:ext>
            </a:extLst>
          </p:cNvPr>
          <p:cNvSpPr txBox="1"/>
          <p:nvPr/>
        </p:nvSpPr>
        <p:spPr>
          <a:xfrm>
            <a:off x="4940622" y="6409070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28DF02-FF08-C34D-A75C-5C1B6D714826}"/>
              </a:ext>
            </a:extLst>
          </p:cNvPr>
          <p:cNvSpPr txBox="1"/>
          <p:nvPr/>
        </p:nvSpPr>
        <p:spPr>
          <a:xfrm>
            <a:off x="6328173" y="6409070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free space</a:t>
            </a:r>
          </a:p>
        </p:txBody>
      </p:sp>
      <p:pic>
        <p:nvPicPr>
          <p:cNvPr id="52" name="Picture 4" descr="art08_03">
            <a:extLst>
              <a:ext uri="{FF2B5EF4-FFF2-40B4-BE49-F238E27FC236}">
                <a16:creationId xmlns:a16="http://schemas.microsoft.com/office/drawing/2014/main" id="{0A123749-E1E4-EC40-8ECF-787B20AE9B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5" y="4829177"/>
            <a:ext cx="3383624" cy="13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</a:t>
            </a:r>
            <a:r>
              <a:rPr lang="en-US" err="1"/>
              <a:t>ArrayList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BFB2F-8F0A-D84B-892D-54710A1B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80F5-2A36-624C-AFF0-DC7F09C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E19FC-6B24-D640-B6B5-8FD06E710913}"/>
              </a:ext>
            </a:extLst>
          </p:cNvPr>
          <p:cNvGrpSpPr/>
          <p:nvPr/>
        </p:nvGrpSpPr>
        <p:grpSpPr>
          <a:xfrm>
            <a:off x="808527" y="1985855"/>
            <a:ext cx="2657777" cy="3850635"/>
            <a:chOff x="908858" y="1530095"/>
            <a:chExt cx="2657777" cy="38506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FD530D-A680-5A4D-9A21-42C2797E8D77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FE3B0-254B-4E4A-8B93-B226C64D1CDF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6F2456-B233-EB44-AD5D-8C9486729E01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D1AB5-1436-9846-9874-51CF08E6F553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D44984-F2B2-8B41-B13C-C2152B1EC66F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1180DE-2D87-4948-B74A-9AA2396E93E7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106553"/>
              </p:ext>
            </p:extLst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insert(10, 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9380B-C3AD-3B43-A9EC-F4D1EA47F49E}"/>
              </a:ext>
            </a:extLst>
          </p:cNvPr>
          <p:cNvSpPr txBox="1"/>
          <p:nvPr/>
        </p:nvSpPr>
        <p:spPr>
          <a:xfrm>
            <a:off x="6864162" y="255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5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8506366" y="25371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947422" y="307402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9213208" y="306728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5526183" y="1802134"/>
            <a:ext cx="45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insert(element, index)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DEADC9-FFCF-174A-9E52-59DFBD169712}"/>
              </a:ext>
            </a:extLst>
          </p:cNvPr>
          <p:cNvSpPr/>
          <p:nvPr/>
        </p:nvSpPr>
        <p:spPr>
          <a:xfrm>
            <a:off x="4326339" y="4102393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Content Placeholder 5">
            <a:extLst>
              <a:ext uri="{FF2B5EF4-FFF2-40B4-BE49-F238E27FC236}">
                <a16:creationId xmlns:a16="http://schemas.microsoft.com/office/drawing/2014/main" id="{B67214DD-7AAE-D04D-858B-6E62F01CC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598154"/>
              </p:ext>
            </p:extLst>
          </p:nvPr>
        </p:nvGraphicFramePr>
        <p:xfrm>
          <a:off x="6629617" y="4532023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A87E894F-535F-7C45-9083-D05483C721CC}"/>
              </a:ext>
            </a:extLst>
          </p:cNvPr>
          <p:cNvSpPr txBox="1"/>
          <p:nvPr/>
        </p:nvSpPr>
        <p:spPr>
          <a:xfrm>
            <a:off x="7674029" y="49478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127519-76DA-764F-B69E-3D2DE5C204C0}"/>
              </a:ext>
            </a:extLst>
          </p:cNvPr>
          <p:cNvSpPr txBox="1"/>
          <p:nvPr/>
        </p:nvSpPr>
        <p:spPr>
          <a:xfrm>
            <a:off x="8488214" y="493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DE8895-FC05-0C45-B056-0BF08D6EC1D3}"/>
              </a:ext>
            </a:extLst>
          </p:cNvPr>
          <p:cNvSpPr txBox="1"/>
          <p:nvPr/>
        </p:nvSpPr>
        <p:spPr>
          <a:xfrm>
            <a:off x="9302399" y="495946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21507C-7383-F947-923D-46D7FA178F99}"/>
              </a:ext>
            </a:extLst>
          </p:cNvPr>
          <p:cNvSpPr txBox="1"/>
          <p:nvPr/>
        </p:nvSpPr>
        <p:spPr>
          <a:xfrm>
            <a:off x="6947422" y="548806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88DDF3-55C2-4242-BC7D-547D0ADB31C0}"/>
              </a:ext>
            </a:extLst>
          </p:cNvPr>
          <p:cNvSpPr txBox="1"/>
          <p:nvPr/>
        </p:nvSpPr>
        <p:spPr>
          <a:xfrm>
            <a:off x="9213208" y="548133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D9CA86-DE80-CF4B-B263-E18EAC0E7A21}"/>
              </a:ext>
            </a:extLst>
          </p:cNvPr>
          <p:cNvSpPr txBox="1"/>
          <p:nvPr/>
        </p:nvSpPr>
        <p:spPr>
          <a:xfrm>
            <a:off x="9213208" y="548848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9249B1-81A7-5B47-8484-6DBF2177BAEB}"/>
              </a:ext>
            </a:extLst>
          </p:cNvPr>
          <p:cNvSpPr txBox="1"/>
          <p:nvPr/>
        </p:nvSpPr>
        <p:spPr>
          <a:xfrm>
            <a:off x="6180351" y="4171145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delete(index)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088EF2-650A-C845-B6B5-A3F97BEA1AB9}"/>
              </a:ext>
            </a:extLst>
          </p:cNvPr>
          <p:cNvSpPr txBox="1"/>
          <p:nvPr/>
        </p:nvSpPr>
        <p:spPr>
          <a:xfrm>
            <a:off x="8506366" y="25371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7685264" y="2544273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BA7748-3B1F-7041-B6E7-CB7E2ACDF9C2}"/>
              </a:ext>
            </a:extLst>
          </p:cNvPr>
          <p:cNvSpPr txBox="1"/>
          <p:nvPr/>
        </p:nvSpPr>
        <p:spPr>
          <a:xfrm>
            <a:off x="6864162" y="254000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3248" y="2551128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9213208" y="306634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BD1074-BCB1-F947-BAF9-2098CE707C25}"/>
              </a:ext>
            </a:extLst>
          </p:cNvPr>
          <p:cNvSpPr txBox="1"/>
          <p:nvPr/>
        </p:nvSpPr>
        <p:spPr>
          <a:xfrm>
            <a:off x="4446237" y="4966414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delete(0)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267899-FD21-6A45-A98E-C36DE0D86AFA}"/>
              </a:ext>
            </a:extLst>
          </p:cNvPr>
          <p:cNvSpPr txBox="1"/>
          <p:nvPr/>
        </p:nvSpPr>
        <p:spPr>
          <a:xfrm>
            <a:off x="6841429" y="495489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F2BF62-A3CB-9640-BEA0-12D87FBCFC13}"/>
              </a:ext>
            </a:extLst>
          </p:cNvPr>
          <p:cNvSpPr txBox="1"/>
          <p:nvPr/>
        </p:nvSpPr>
        <p:spPr>
          <a:xfrm>
            <a:off x="7685264" y="496322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3E28A89-1D31-4844-B8ED-0BD972B4EA36}"/>
              </a:ext>
            </a:extLst>
          </p:cNvPr>
          <p:cNvSpPr txBox="1"/>
          <p:nvPr/>
        </p:nvSpPr>
        <p:spPr>
          <a:xfrm>
            <a:off x="8499449" y="496373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116394-6B00-B047-AF5C-21EB42AAD4ED}"/>
              </a:ext>
            </a:extLst>
          </p:cNvPr>
          <p:cNvSpPr txBox="1"/>
          <p:nvPr/>
        </p:nvSpPr>
        <p:spPr>
          <a:xfrm>
            <a:off x="9299907" y="4957330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22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692 -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745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2 L 0.06745 0.0030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471 0.0032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4.44444E-6 L -0.06693 -4.44444E-6 " pathEditMode="relative" ptsTypes="AA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92 L -0.06549 0.00092 " pathEditMode="relative" ptsTypes="AA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 animBg="1"/>
      <p:bldP spid="59" grpId="0" animBg="1"/>
      <p:bldP spid="60" grpId="0" animBg="1"/>
      <p:bldP spid="61" grpId="0" animBg="1"/>
      <p:bldP spid="58" grpId="0" animBg="1"/>
      <p:bldP spid="62" grpId="0" animBg="1"/>
      <p:bldP spid="63" grpId="0"/>
      <p:bldP spid="65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4021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id="{861CF345-5B21-2C4D-A533-68C0E5175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71439"/>
              </p:ext>
            </p:extLst>
          </p:nvPr>
        </p:nvGraphicFramePr>
        <p:xfrm>
          <a:off x="4477103" y="4107336"/>
          <a:ext cx="6638568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21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885300584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4421155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364750100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71841345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</a:t>
            </a:r>
            <a:r>
              <a:rPr lang="en-US" err="1"/>
              <a:t>ArrayList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BFB2F-8F0A-D84B-892D-54710A1B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80F5-2A36-624C-AFF0-DC7F09C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E19FC-6B24-D640-B6B5-8FD06E710913}"/>
              </a:ext>
            </a:extLst>
          </p:cNvPr>
          <p:cNvGrpSpPr/>
          <p:nvPr/>
        </p:nvGrpSpPr>
        <p:grpSpPr>
          <a:xfrm>
            <a:off x="808527" y="1985855"/>
            <a:ext cx="2657777" cy="3850635"/>
            <a:chOff x="908858" y="1530095"/>
            <a:chExt cx="2657777" cy="38506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FD530D-A680-5A4D-9A21-42C2797E8D77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FE3B0-254B-4E4A-8B93-B226C64D1CDF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6F2456-B233-EB44-AD5D-8C9486729E01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D1AB5-1436-9846-9874-51CF08E6F553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D44984-F2B2-8B41-B13C-C2152B1EC66F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1180DE-2D87-4948-B74A-9AA2396E93E7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515689"/>
              </p:ext>
            </p:extLst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append(2)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378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9299907" y="25371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666765" y="333086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6096000" y="1755859"/>
            <a:ext cx="3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append(element)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growth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8478805" y="254581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1374" y="25467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8895901" y="334098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37C353-32E6-9249-AE28-75F46D667404}"/>
              </a:ext>
            </a:extLst>
          </p:cNvPr>
          <p:cNvSpPr txBox="1"/>
          <p:nvPr/>
        </p:nvSpPr>
        <p:spPr>
          <a:xfrm>
            <a:off x="8080450" y="45247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8895901" y="334813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96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18008 0.2944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26 0.29537 " pathEditMode="relative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669 0.29213 " pathEditMode="relative" ptsTypes="AA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031 0.29445 " pathEditMode="relative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60" grpId="0"/>
      <p:bldP spid="58" grpId="0"/>
      <p:bldP spid="42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4038-7B2F-4BBA-A191-FEEAF4C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CBD5-547C-47D3-8CE9-64F11E597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657543"/>
          </a:xfrm>
        </p:spPr>
        <p:txBody>
          <a:bodyPr/>
          <a:lstStyle/>
          <a:p>
            <a:r>
              <a:rPr lang="en-US"/>
              <a:t>For every ADT there are lots of different ways to implement them</a:t>
            </a:r>
          </a:p>
          <a:p>
            <a:r>
              <a:rPr lang="en-US"/>
              <a:t>Based on your situation you should consider:</a:t>
            </a:r>
          </a:p>
          <a:p>
            <a:pPr lvl="1"/>
            <a:r>
              <a:rPr lang="en-US"/>
              <a:t>Memory vs Speed</a:t>
            </a:r>
          </a:p>
          <a:p>
            <a:pPr lvl="1"/>
            <a:r>
              <a:rPr lang="en-US"/>
              <a:t>Generic/Reusability vs Specific/Specialized</a:t>
            </a:r>
          </a:p>
          <a:p>
            <a:pPr lvl="1"/>
            <a:r>
              <a:rPr lang="en-US"/>
              <a:t>One Function vs Another</a:t>
            </a:r>
          </a:p>
          <a:p>
            <a:pPr lvl="1"/>
            <a:r>
              <a:rPr lang="en-US"/>
              <a:t>Robustness vs Performance</a:t>
            </a:r>
          </a:p>
          <a:p>
            <a:pPr lvl="1"/>
            <a:endParaRPr lang="en-US"/>
          </a:p>
          <a:p>
            <a:pPr marL="128016" lvl="1" indent="0">
              <a:buNone/>
            </a:pPr>
            <a:r>
              <a:rPr lang="en-US" sz="2200">
                <a:solidFill>
                  <a:srgbClr val="4C3282"/>
                </a:solidFill>
              </a:rPr>
              <a:t>This class is all about implementing ADTs based on making the right design tradeoffs!</a:t>
            </a:r>
          </a:p>
          <a:p>
            <a:pPr marL="128016" lvl="1" indent="0">
              <a:buNone/>
            </a:pPr>
            <a:r>
              <a:rPr lang="en-US" sz="2200"/>
              <a:t>&gt; A common topic in interview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3616-31F4-44BF-A8ED-A782588F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19 </a:t>
            </a:r>
            <a:r>
              <a:rPr lang="en-US" err="1"/>
              <a:t>wi</a:t>
            </a:r>
            <a:r>
              <a:rPr lang="en-US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72B77-9E0F-4E4D-83D8-3A4AF6BB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57964-F603-4617-84FD-8DC12A6A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879222-592F-4D37-B10C-11E31601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2235008" cy="1014667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49F359-7DE2-4F95-AEA0-BC5D01C5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4C3282"/>
              </a:buClr>
            </a:pPr>
            <a:r>
              <a:rPr lang="en-US" sz="3200" dirty="0"/>
              <a:t>Dust off data structure cobwebs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Meet the ADT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List Case Study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048842-ED85-8C41-B94E-D42054A2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21 </a:t>
            </a:r>
            <a:r>
              <a:rPr lang="en-US" dirty="0" err="1"/>
              <a:t>Sp</a:t>
            </a:r>
            <a:r>
              <a:rPr lang="en-US" dirty="0"/>
              <a:t> –Champion</a:t>
            </a:r>
          </a:p>
        </p:txBody>
      </p:sp>
    </p:spTree>
    <p:extLst>
      <p:ext uri="{BB962C8B-B14F-4D97-AF65-F5344CB8AC3E}">
        <p14:creationId xmlns:p14="http://schemas.microsoft.com/office/powerpoint/2010/main" val="99210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F55F-44B9-1D4F-94F6-356C94FA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61052-CDBE-284E-9537-310794F04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are live!</a:t>
            </a:r>
          </a:p>
          <a:p>
            <a:pPr lvl="1"/>
            <a:r>
              <a:rPr lang="en-US" dirty="0"/>
              <a:t>course website – one stop for all things 373</a:t>
            </a:r>
          </a:p>
          <a:p>
            <a:pPr lvl="1"/>
            <a:r>
              <a:rPr lang="en-US" dirty="0"/>
              <a:t>Discord – connect with students + office hours</a:t>
            </a:r>
          </a:p>
          <a:p>
            <a:pPr lvl="1"/>
            <a:r>
              <a:rPr lang="en-US" dirty="0"/>
              <a:t>Ed board – get your course content questions answered</a:t>
            </a:r>
          </a:p>
          <a:p>
            <a:pPr lvl="1"/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HW 0 Assigned – Due Wednesday </a:t>
            </a:r>
          </a:p>
          <a:p>
            <a:pPr lvl="1"/>
            <a:r>
              <a:rPr lang="en-US" dirty="0"/>
              <a:t>143 review</a:t>
            </a:r>
          </a:p>
          <a:p>
            <a:pPr lvl="1"/>
            <a:r>
              <a:rPr lang="en-US" dirty="0"/>
              <a:t>solo assignment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43E73-0B65-CC4F-8E12-0966D0FC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33BC-5357-5F4F-B5A8-E0B9DDE9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2B06-DF1F-45B0-B353-0E388675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2F67-3B1C-4189-9A67-F566D4A0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5B2FC-55FE-46DA-B925-02425CED5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Clarification on syllabus, General complaining/moaning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6B56CF-13A9-4461-B407-7F17AE320BFE}"/>
              </a:ext>
            </a:extLst>
          </p:cNvPr>
          <p:cNvCxnSpPr>
            <a:cxnSpLocks/>
          </p:cNvCxnSpPr>
          <p:nvPr/>
        </p:nvCxnSpPr>
        <p:spPr>
          <a:xfrm>
            <a:off x="4123113" y="4355869"/>
            <a:ext cx="3945774" cy="0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8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9788-9B93-4E99-9D03-9879A7B4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class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1FDA-F913-435E-BF37-8AA762624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CSE 143 – Object Oriented Programming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BF59-4A64-499C-9E5B-85866C48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D5DB3-FC65-40A8-9E88-A3DE58B2A95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/>
              <a:t>Classes and Interfaces</a:t>
            </a:r>
          </a:p>
          <a:p>
            <a:pPr lvl="1"/>
            <a:r>
              <a:rPr lang="en-US" sz="2400"/>
              <a:t>Methods, variables and conditionals</a:t>
            </a:r>
          </a:p>
          <a:p>
            <a:pPr lvl="1"/>
            <a:r>
              <a:rPr lang="en-US" sz="2400"/>
              <a:t>Loops and recursion</a:t>
            </a:r>
          </a:p>
          <a:p>
            <a:pPr lvl="1"/>
            <a:r>
              <a:rPr lang="en-US" sz="2400"/>
              <a:t>Linked lists and binary trees</a:t>
            </a:r>
          </a:p>
          <a:p>
            <a:pPr lvl="1"/>
            <a:r>
              <a:rPr lang="en-US" sz="2400"/>
              <a:t>Sorting and Searching</a:t>
            </a:r>
          </a:p>
          <a:p>
            <a:pPr lvl="1"/>
            <a:r>
              <a:rPr lang="en-US" sz="2400"/>
              <a:t>O(n) analysis</a:t>
            </a:r>
          </a:p>
          <a:p>
            <a:pPr lvl="1"/>
            <a:r>
              <a:rPr lang="en-US" sz="2400"/>
              <a:t>Generics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55182-2142-45FE-BD9C-3E29FE8A349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CSE 373 – Data Structures and Algorithms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7510B4-A744-49A9-AF2F-0231695B09A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lvl="1"/>
            <a:r>
              <a:rPr lang="en-US" sz="2400"/>
              <a:t>Design decisions</a:t>
            </a:r>
          </a:p>
          <a:p>
            <a:pPr lvl="1"/>
            <a:r>
              <a:rPr lang="en-US" sz="2400"/>
              <a:t>Design analysis</a:t>
            </a:r>
          </a:p>
          <a:p>
            <a:pPr lvl="1"/>
            <a:r>
              <a:rPr lang="en-US" sz="2400"/>
              <a:t>Implementations of data structures</a:t>
            </a:r>
          </a:p>
          <a:p>
            <a:pPr lvl="1"/>
            <a:r>
              <a:rPr lang="en-US" sz="2400"/>
              <a:t>Debugging and testing</a:t>
            </a:r>
          </a:p>
          <a:p>
            <a:pPr lvl="1"/>
            <a:r>
              <a:rPr lang="en-US" sz="2400"/>
              <a:t>Abstract Data Types</a:t>
            </a:r>
          </a:p>
          <a:p>
            <a:pPr lvl="1"/>
            <a:r>
              <a:rPr lang="en-US" sz="2400"/>
              <a:t>Code Modeling</a:t>
            </a:r>
          </a:p>
          <a:p>
            <a:pPr lvl="1"/>
            <a:r>
              <a:rPr lang="en-US" sz="2400"/>
              <a:t>Complexity Analysis</a:t>
            </a:r>
          </a:p>
          <a:p>
            <a:pPr lvl="1"/>
            <a:r>
              <a:rPr lang="en-US" sz="2400"/>
              <a:t>Software Engineering Practices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CF35785-8B4D-994B-A42B-8D7C3B99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4955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12BE-8711-45B1-BBCC-61779652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Structures and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75DDB-C243-4C8C-A667-5DA99418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37532-35AD-4EE1-8222-811C339D7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they anyway?</a:t>
            </a:r>
          </a:p>
        </p:txBody>
      </p:sp>
    </p:spTree>
    <p:extLst>
      <p:ext uri="{BB962C8B-B14F-4D97-AF65-F5344CB8AC3E}">
        <p14:creationId xmlns:p14="http://schemas.microsoft.com/office/powerpoint/2010/main" val="417015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dirty="0"/>
              <a:t>A way of organizing and storing data</a:t>
            </a:r>
          </a:p>
          <a:p>
            <a:pPr lvl="1"/>
            <a:r>
              <a:rPr lang="en-US" sz="2400" dirty="0"/>
              <a:t>Examples from CSE 14X: arrays, linked lists, stacks, queues, trees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Algorithm</a:t>
            </a:r>
          </a:p>
          <a:p>
            <a:pPr lvl="1"/>
            <a:r>
              <a:rPr lang="en-US" sz="2400" dirty="0"/>
              <a:t>A series of precise instructions to produce to a specific outcome</a:t>
            </a:r>
          </a:p>
          <a:p>
            <a:pPr lvl="1"/>
            <a:r>
              <a:rPr lang="en-US" sz="2400" dirty="0"/>
              <a:t>Examples from CSE 14X: binary search, merge sort, recursive backtracking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3B444BF-A9E7-8C43-AA22-2278A8B0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Sp</a:t>
            </a:r>
            <a:r>
              <a:rPr lang="en-US" dirty="0"/>
              <a:t> – Chun &amp; Champion</a:t>
            </a:r>
          </a:p>
        </p:txBody>
      </p:sp>
    </p:spTree>
    <p:extLst>
      <p:ext uri="{BB962C8B-B14F-4D97-AF65-F5344CB8AC3E}">
        <p14:creationId xmlns:p14="http://schemas.microsoft.com/office/powerpoint/2010/main" val="276607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3707-FAEE-410F-9E24-8B4CCA9A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solidFill>
                  <a:srgbClr val="B6A479"/>
                </a:solidFill>
              </a:rPr>
              <a:t>Review:</a:t>
            </a:r>
            <a:r>
              <a:rPr lang="en-US"/>
              <a:t> Clients vs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792A3-7F0C-4959-BD47-97C4085B0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 classes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56D55-7681-4CE3-BC75-770660D4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143 </a:t>
            </a:r>
            <a:r>
              <a:rPr lang="en-US" err="1"/>
              <a:t>wi</a:t>
            </a:r>
            <a:r>
              <a:rPr lang="en-US"/>
              <a:t> 18 – Whitaker Brand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41486-809D-4CD1-AA23-86A133A5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74ABD-E9F0-429A-98ED-69D071E50CD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/>
              <a:t>A class that is executable, in Java this means it contains a Main method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60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DC87AD-F715-497A-898E-4EFC18CBF65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Object Classes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05C8DC-289C-492A-8B90-7CA5B22E8A5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/>
              <a:t>A coded structure that contains data and behavior</a:t>
            </a:r>
          </a:p>
          <a:p>
            <a:r>
              <a:rPr lang="en-US"/>
              <a:t>Start with the data you want to hold, organize the things you want to enable users to do with that data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7B3C8-5C38-43C8-AC04-3B25EBFA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55" y="3744356"/>
            <a:ext cx="3491487" cy="2517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2C659-AB58-4B8F-BC94-37B046EC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342" y="4261663"/>
            <a:ext cx="5785658" cy="14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4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1E0-5D6E-46FA-8DF3-752CC511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Data Types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EEE8-7545-4373-93C1-E28DF6DA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9399"/>
            <a:ext cx="11187258" cy="4845504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Abstract Data Types</a:t>
            </a:r>
          </a:p>
          <a:p>
            <a:pPr lvl="1"/>
            <a:r>
              <a:rPr lang="en-US" dirty="0"/>
              <a:t>An abstract definition for expected operations and behavior</a:t>
            </a:r>
          </a:p>
          <a:p>
            <a:pPr lvl="1"/>
            <a:r>
              <a:rPr lang="en-US" dirty="0"/>
              <a:t>Defines the input and outputs, not the implementations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BD6C-C45B-4379-A772-6BB478B6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4" descr="art08_03">
            <a:extLst>
              <a:ext uri="{FF2B5EF4-FFF2-40B4-BE49-F238E27FC236}">
                <a16:creationId xmlns:a16="http://schemas.microsoft.com/office/drawing/2014/main" id="{A323AE9A-BEFB-4744-8965-750E6AD102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51" y="3862431"/>
            <a:ext cx="5371549" cy="21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4CCBBC-F3D6-428C-9CC8-22C7A5FD40D3}"/>
              </a:ext>
            </a:extLst>
          </p:cNvPr>
          <p:cNvSpPr/>
          <p:nvPr/>
        </p:nvSpPr>
        <p:spPr>
          <a:xfrm>
            <a:off x="484283" y="332413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element is accessible by a 0-based index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list has a size (number of elements that have been added)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elements can be added to the front, back, or elsewhere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Java, a list can be represented as an </a:t>
            </a:r>
            <a:r>
              <a:rPr lang="en-US" alt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ArrayList</a:t>
            </a: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ED9FF-807E-476F-8061-C7BB22E35DE0}"/>
              </a:ext>
            </a:extLst>
          </p:cNvPr>
          <p:cNvSpPr/>
          <p:nvPr/>
        </p:nvSpPr>
        <p:spPr>
          <a:xfrm>
            <a:off x="575925" y="2794431"/>
            <a:ext cx="11235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Review: </a:t>
            </a: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List - a collection storing an ordered sequence of elements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3DB19B8-B2F8-324F-9FFB-8A513EB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Sp</a:t>
            </a:r>
            <a:r>
              <a:rPr lang="en-US" dirty="0"/>
              <a:t> – Chun &amp; Champion</a:t>
            </a:r>
          </a:p>
        </p:txBody>
      </p:sp>
    </p:spTree>
    <p:extLst>
      <p:ext uri="{BB962C8B-B14F-4D97-AF65-F5344CB8AC3E}">
        <p14:creationId xmlns:p14="http://schemas.microsoft.com/office/powerpoint/2010/main" val="2161231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2751</TotalTime>
  <Words>1767</Words>
  <Application>Microsoft Macintosh PowerPoint</Application>
  <PresentationFormat>Widescreen</PresentationFormat>
  <Paragraphs>348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Source Sans Pro</vt:lpstr>
      <vt:lpstr>Tw Cen MT</vt:lpstr>
      <vt:lpstr>Wingdings 3</vt:lpstr>
      <vt:lpstr>Integral</vt:lpstr>
      <vt:lpstr>Lecture 2: Abstract Data Types</vt:lpstr>
      <vt:lpstr>Agenda</vt:lpstr>
      <vt:lpstr>Announcements</vt:lpstr>
      <vt:lpstr>Questions?</vt:lpstr>
      <vt:lpstr>What is this class about?</vt:lpstr>
      <vt:lpstr>Data Structures and Algorithms</vt:lpstr>
      <vt:lpstr>Basic Definitions</vt:lpstr>
      <vt:lpstr>Review: Clients vs Objects</vt:lpstr>
      <vt:lpstr>Abstract Data Types (ADT)</vt:lpstr>
      <vt:lpstr>Review: Interfaces</vt:lpstr>
      <vt:lpstr>Review: Java Collections</vt:lpstr>
      <vt:lpstr>Full Definitions</vt:lpstr>
      <vt:lpstr>ADTs we’ll discuss this quarter</vt:lpstr>
      <vt:lpstr>Case Study: The List ADT</vt:lpstr>
      <vt:lpstr>Case Study: The List ADT</vt:lpstr>
      <vt:lpstr>Case Study: List Implementations</vt:lpstr>
      <vt:lpstr>Implementing ArrayList</vt:lpstr>
      <vt:lpstr>Implementing ArrayList</vt:lpstr>
      <vt:lpstr>Design Decisions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120</cp:revision>
  <dcterms:created xsi:type="dcterms:W3CDTF">2018-03-22T00:41:11Z</dcterms:created>
  <dcterms:modified xsi:type="dcterms:W3CDTF">2021-03-31T04:37:22Z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