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b501a6d85_0_4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8b501a6d85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b501a6d85_0_4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b501a6d85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b501a6d85_0_4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8b501a6d85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b501a6d85_0_4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8b501a6d85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b501a6d85_0_4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8b501a6d85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b501a6d85_0_4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8b501a6d85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b501a6d85_0_4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8b501a6d85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b501a6d85_0_5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8b501a6d85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b501a6d85_0_5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8b501a6d85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b501a6d85_0_5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8b501a6d85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b501a6d85_0_8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b501a6d85_0_8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b501a6d85_0_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b501a6d85_0_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b501a6d85_0_5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8b501a6d85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b501a6d85_0_5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8b501a6d85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b501a6d85_0_5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8b501a6d85_0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b501a6d85_0_5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8b501a6d85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b501a6d85_0_5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8b501a6d85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b501a6d85_0_5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8b501a6d85_0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8b501a6d85_0_5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8b501a6d85_0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b501a6d85_0_6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8b501a6d85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8b501a6d85_0_6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8b501a6d85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b501a6d85_0_6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8b501a6d85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b501a6d85_0_4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8b501a6d85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8b501a6d85_0_6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8b501a6d85_0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8b501a6d85_0_6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8b501a6d85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8b501a6d85_0_6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g8b501a6d85_0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b501a6d85_0_6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8b501a6d85_0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b501a6d85_0_6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g8b501a6d85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8b501a6d85_0_6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g8b501a6d85_0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b501a6d85_0_6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8b501a6d85_0_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b501a6d85_0_6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8b501a6d85_0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8b501a6d85_0_6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8b501a6d85_0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8b501a6d85_0_6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g8b501a6d85_0_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b501a6d85_0_4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8b501a6d85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8b501a6d85_0_6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g8b501a6d85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b501a6d85_0_6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g8b501a6d85_0_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8b501a6d85_0_6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g8b501a6d85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8b501a6d85_0_6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g8b501a6d85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8b501a6d85_0_7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g8b501a6d85_0_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8b501a6d85_0_7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g8b501a6d85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8b501a6d85_0_7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g8b501a6d85_0_7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8b501a6d85_0_7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g8b501a6d85_0_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8b501a6d85_0_7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g8b501a6d85_0_7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8b501a6d85_0_7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g8b501a6d85_0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b501a6d85_0_4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8b501a6d85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8b501a6d85_0_7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g8b501a6d85_0_7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8b501a6d85_0_7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g8b501a6d85_0_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8b501a6d85_0_7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g8b501a6d85_0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b501a6d85_0_4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8b501a6d85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b501a6d85_0_4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8b501a6d85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b501a6d85_0_4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8b501a6d85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b501a6d85_0_4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8b501a6d85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211425" y="1941275"/>
            <a:ext cx="5206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161925" y="2612325"/>
            <a:ext cx="5380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6" name="Google Shape;56;p14"/>
          <p:cNvCxnSpPr/>
          <p:nvPr/>
        </p:nvCxnSpPr>
        <p:spPr>
          <a:xfrm>
            <a:off x="290700" y="2669200"/>
            <a:ext cx="8443800" cy="0"/>
          </a:xfrm>
          <a:prstGeom prst="straightConnector1">
            <a:avLst/>
          </a:prstGeom>
          <a:noFill/>
          <a:ln cap="flat" cmpd="sng" w="19050">
            <a:solidFill>
              <a:srgbClr val="1072BD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Font typeface="Calibri"/>
              <a:buNone/>
              <a:defRPr b="1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Font typeface="Calibri"/>
              <a:buNone/>
              <a:defRPr b="1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1" name="Google Shape;61;p16"/>
          <p:cNvCxnSpPr/>
          <p:nvPr/>
        </p:nvCxnSpPr>
        <p:spPr>
          <a:xfrm>
            <a:off x="243000" y="587800"/>
            <a:ext cx="8443800" cy="0"/>
          </a:xfrm>
          <a:prstGeom prst="straightConnector1">
            <a:avLst/>
          </a:prstGeom>
          <a:noFill/>
          <a:ln cap="flat" cmpd="sng" w="19050">
            <a:solidFill>
              <a:srgbClr val="1072BD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243000" y="556500"/>
            <a:ext cx="8443800" cy="4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  <a:defRPr sz="1800"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6" name="Google Shape;66;p17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2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type="ctrTitle"/>
          </p:nvPr>
        </p:nvSpPr>
        <p:spPr>
          <a:xfrm>
            <a:off x="211425" y="1941275"/>
            <a:ext cx="5206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CSE 373 SP20 Section 3</a:t>
            </a:r>
            <a:endParaRPr/>
          </a:p>
        </p:txBody>
      </p:sp>
      <p:sp>
        <p:nvSpPr>
          <p:cNvPr id="75" name="Google Shape;75;p20"/>
          <p:cNvSpPr txBox="1"/>
          <p:nvPr>
            <p:ph idx="1" type="subTitle"/>
          </p:nvPr>
        </p:nvSpPr>
        <p:spPr>
          <a:xfrm>
            <a:off x="211425" y="2612325"/>
            <a:ext cx="5380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Recurrence Party 🎉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76" name="Google Shape;76;p20"/>
          <p:cNvSpPr txBox="1"/>
          <p:nvPr/>
        </p:nvSpPr>
        <p:spPr>
          <a:xfrm>
            <a:off x="211425" y="2320000"/>
            <a:ext cx="5380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Worksheet: </a:t>
            </a:r>
            <a:r>
              <a:rPr lang="en" sz="1800">
                <a:solidFill>
                  <a:srgbClr val="666666"/>
                </a:solidFill>
              </a:rPr>
              <a:t>cs.washington.edu/373/sections/section03.pdf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OR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Go to our website -&gt; Click on blank worksheet</a:t>
            </a:r>
            <a:endParaRPr sz="18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Problem 3Ai: Code to Recurrence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Problem 3(i)</a:t>
            </a:r>
            <a:endParaRPr/>
          </a:p>
        </p:txBody>
      </p:sp>
      <p:sp>
        <p:nvSpPr>
          <p:cNvPr id="160" name="Google Shape;160;p30"/>
          <p:cNvSpPr txBox="1"/>
          <p:nvPr>
            <p:ph idx="1" type="body"/>
          </p:nvPr>
        </p:nvSpPr>
        <p:spPr>
          <a:xfrm>
            <a:off x="243000" y="556500"/>
            <a:ext cx="8443800" cy="4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1" lang="en"/>
              <a:t>Hint:</a:t>
            </a:r>
            <a:r>
              <a:rPr lang="en"/>
              <a:t> This identity may be helpful.</a:t>
            </a:r>
            <a:endParaRPr sz="30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61" name="Google Shape;16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49" y="1398124"/>
            <a:ext cx="7634325" cy="234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Problem 3(i)</a:t>
            </a:r>
            <a:endParaRPr/>
          </a:p>
        </p:txBody>
      </p:sp>
      <p:pic>
        <p:nvPicPr>
          <p:cNvPr id="167" name="Google Shape;16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100" y="949475"/>
            <a:ext cx="5606074" cy="332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Problem 3(i)</a:t>
            </a:r>
            <a:endParaRPr/>
          </a:p>
        </p:txBody>
      </p:sp>
      <p:pic>
        <p:nvPicPr>
          <p:cNvPr id="173" name="Google Shape;17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100" y="949475"/>
            <a:ext cx="5606074" cy="332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2"/>
          <p:cNvSpPr txBox="1"/>
          <p:nvPr/>
        </p:nvSpPr>
        <p:spPr>
          <a:xfrm>
            <a:off x="4074425" y="986825"/>
            <a:ext cx="3588600" cy="632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Base case when the input N is 0 </a:t>
            </a:r>
            <a:endParaRPr b="1" i="0" sz="2000" u="none" cap="none" strike="noStrik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2"/>
          <p:cNvSpPr/>
          <p:nvPr/>
        </p:nvSpPr>
        <p:spPr>
          <a:xfrm>
            <a:off x="3031275" y="1173725"/>
            <a:ext cx="947100" cy="287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Problem 3(i)</a:t>
            </a:r>
            <a:endParaRPr/>
          </a:p>
        </p:txBody>
      </p:sp>
      <p:pic>
        <p:nvPicPr>
          <p:cNvPr id="181" name="Google Shape;18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100" y="949475"/>
            <a:ext cx="5606074" cy="332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3"/>
          <p:cNvSpPr txBox="1"/>
          <p:nvPr/>
        </p:nvSpPr>
        <p:spPr>
          <a:xfrm>
            <a:off x="5337875" y="2255700"/>
            <a:ext cx="2728800" cy="632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Outer loop runs N times</a:t>
            </a:r>
            <a:endParaRPr b="1" i="0" sz="2000" u="none" cap="none" strike="noStrik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3"/>
          <p:cNvSpPr/>
          <p:nvPr/>
        </p:nvSpPr>
        <p:spPr>
          <a:xfrm>
            <a:off x="4216475" y="2442600"/>
            <a:ext cx="1025400" cy="287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Problem 3(i)</a:t>
            </a:r>
            <a:endParaRPr/>
          </a:p>
        </p:txBody>
      </p:sp>
      <p:pic>
        <p:nvPicPr>
          <p:cNvPr id="189" name="Google Shape;18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100" y="949475"/>
            <a:ext cx="5606074" cy="332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4"/>
          <p:cNvSpPr txBox="1"/>
          <p:nvPr/>
        </p:nvSpPr>
        <p:spPr>
          <a:xfrm>
            <a:off x="5705100" y="2405850"/>
            <a:ext cx="2691300" cy="92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The inner loop depends on the outer loop</a:t>
            </a:r>
            <a:endParaRPr b="1" i="0" sz="2000" u="none" cap="none" strike="noStrik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4"/>
          <p:cNvSpPr/>
          <p:nvPr/>
        </p:nvSpPr>
        <p:spPr>
          <a:xfrm>
            <a:off x="4567850" y="2726700"/>
            <a:ext cx="1025400" cy="287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Problem 3(i)</a:t>
            </a:r>
            <a:endParaRPr/>
          </a:p>
        </p:txBody>
      </p:sp>
      <p:pic>
        <p:nvPicPr>
          <p:cNvPr id="197" name="Google Shape;19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100" y="949475"/>
            <a:ext cx="5606074" cy="332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5"/>
          <p:cNvSpPr txBox="1"/>
          <p:nvPr/>
        </p:nvSpPr>
        <p:spPr>
          <a:xfrm>
            <a:off x="5690150" y="2660025"/>
            <a:ext cx="3378300" cy="92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Inside the inner loop, we have a constant time operation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5"/>
          <p:cNvSpPr/>
          <p:nvPr/>
        </p:nvSpPr>
        <p:spPr>
          <a:xfrm>
            <a:off x="3446450" y="2980875"/>
            <a:ext cx="2124600" cy="287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Problem 3(i)</a:t>
            </a:r>
            <a:endParaRPr/>
          </a:p>
        </p:txBody>
      </p:sp>
      <p:pic>
        <p:nvPicPr>
          <p:cNvPr id="205" name="Google Shape;20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100" y="949475"/>
            <a:ext cx="5606074" cy="332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6"/>
          <p:cNvSpPr txBox="1"/>
          <p:nvPr/>
        </p:nvSpPr>
        <p:spPr>
          <a:xfrm>
            <a:off x="6608825" y="3409275"/>
            <a:ext cx="2384700" cy="986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Call f(n/2)</a:t>
            </a:r>
            <a:endParaRPr b="1" i="0" sz="18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Constant addition</a:t>
            </a:r>
            <a:endParaRPr b="1" i="0" sz="18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Call f(n/2)</a:t>
            </a:r>
            <a:endParaRPr b="1" i="0" sz="2000" u="none" cap="none" strike="noStrik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6"/>
          <p:cNvSpPr/>
          <p:nvPr/>
        </p:nvSpPr>
        <p:spPr>
          <a:xfrm>
            <a:off x="5960938" y="3758775"/>
            <a:ext cx="527100" cy="287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Problem 3(i)</a:t>
            </a:r>
            <a:endParaRPr/>
          </a:p>
        </p:txBody>
      </p:sp>
      <p:pic>
        <p:nvPicPr>
          <p:cNvPr id="213" name="Google Shape;21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100" y="949475"/>
            <a:ext cx="5606074" cy="332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7"/>
          <p:cNvSpPr/>
          <p:nvPr/>
        </p:nvSpPr>
        <p:spPr>
          <a:xfrm>
            <a:off x="4351500" y="2405475"/>
            <a:ext cx="441000" cy="1255500"/>
          </a:xfrm>
          <a:prstGeom prst="rightBrace">
            <a:avLst>
              <a:gd fmla="val 2638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7"/>
          <p:cNvSpPr txBox="1"/>
          <p:nvPr/>
        </p:nvSpPr>
        <p:spPr>
          <a:xfrm>
            <a:off x="3787750" y="1041000"/>
            <a:ext cx="4151700" cy="10056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Outer loop runs 0 ~ n - 1 times which defines i</a:t>
            </a:r>
            <a:endParaRPr b="1" i="0" sz="14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Inner loop runs 0 ~ i - 1 times</a:t>
            </a:r>
            <a:endParaRPr b="1" i="0" sz="14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As inner loop depends on the outer loop, we can express as the summation below.</a:t>
            </a:r>
            <a:endParaRPr b="1" i="0" sz="14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6575" y="2499825"/>
            <a:ext cx="131445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7"/>
          <p:cNvSpPr txBox="1"/>
          <p:nvPr/>
        </p:nvSpPr>
        <p:spPr>
          <a:xfrm>
            <a:off x="4975150" y="2405475"/>
            <a:ext cx="1556100" cy="12555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243000" y="556500"/>
            <a:ext cx="8443800" cy="4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2658" y="694900"/>
            <a:ext cx="3817116" cy="11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675" y="1345225"/>
            <a:ext cx="3454600" cy="28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Logistics</a:t>
            </a:r>
            <a:endParaRPr/>
          </a:p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243000" y="556500"/>
            <a:ext cx="8443800" cy="4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P1 due last night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P2 Maps to be released tomorrow (due in ~2 weeks)x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Express As Recurrence</a:t>
            </a:r>
            <a:endParaRPr/>
          </a:p>
        </p:txBody>
      </p:sp>
      <p:pic>
        <p:nvPicPr>
          <p:cNvPr id="231" name="Google Shape;231;p39"/>
          <p:cNvPicPr preferRelativeResize="0"/>
          <p:nvPr/>
        </p:nvPicPr>
        <p:blipFill rotWithShape="1">
          <a:blip r:embed="rId3">
            <a:alphaModFix/>
          </a:blip>
          <a:srcRect b="9123" l="0" r="0" t="0"/>
          <a:stretch/>
        </p:blipFill>
        <p:spPr>
          <a:xfrm>
            <a:off x="1007325" y="2027850"/>
            <a:ext cx="6915150" cy="133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9"/>
          <p:cNvSpPr/>
          <p:nvPr/>
        </p:nvSpPr>
        <p:spPr>
          <a:xfrm>
            <a:off x="2558125" y="904775"/>
            <a:ext cx="2974200" cy="1123200"/>
          </a:xfrm>
          <a:prstGeom prst="wedgeRoundRectCallout">
            <a:avLst>
              <a:gd fmla="val -24032" name="adj1"/>
              <a:gd fmla="val 99744" name="adj2"/>
              <a:gd fmla="val 0" name="adj3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Work happening in both outer and inner loops</a:t>
            </a:r>
            <a:endParaRPr b="0" i="0" sz="20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9"/>
          <p:cNvSpPr/>
          <p:nvPr/>
        </p:nvSpPr>
        <p:spPr>
          <a:xfrm>
            <a:off x="3805200" y="3473025"/>
            <a:ext cx="3248100" cy="1332900"/>
          </a:xfrm>
          <a:prstGeom prst="wedgeRoundRectCallout">
            <a:avLst>
              <a:gd fmla="val -21226" name="adj1"/>
              <a:gd fmla="val -69006" name="adj2"/>
              <a:gd fmla="val 0" name="adj3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Calling 2 functions and the input is divided by half each level</a:t>
            </a:r>
            <a:endParaRPr b="0" i="0" sz="20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MicroTeach: Core Tree Method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Tree Method: Big Idea</a:t>
            </a:r>
            <a:endParaRPr/>
          </a:p>
        </p:txBody>
      </p:sp>
      <p:sp>
        <p:nvSpPr>
          <p:cNvPr id="244" name="Google Shape;244;p41"/>
          <p:cNvSpPr txBox="1"/>
          <p:nvPr>
            <p:ph idx="1" type="body"/>
          </p:nvPr>
        </p:nvSpPr>
        <p:spPr>
          <a:xfrm>
            <a:off x="243000" y="556500"/>
            <a:ext cx="8443800" cy="4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"/>
              <a:t>This is a </a:t>
            </a:r>
            <a:r>
              <a:rPr b="1" lang="en"/>
              <a:t>drawing </a:t>
            </a:r>
            <a:r>
              <a:rPr lang="en"/>
              <a:t>approach that turns </a:t>
            </a:r>
            <a:r>
              <a:rPr b="1" lang="en">
                <a:solidFill>
                  <a:srgbClr val="FF0000"/>
                </a:solidFill>
              </a:rPr>
              <a:t>recurrences</a:t>
            </a:r>
            <a:r>
              <a:rPr lang="en"/>
              <a:t> into </a:t>
            </a:r>
            <a:r>
              <a:rPr b="1" lang="en"/>
              <a:t>summations</a:t>
            </a:r>
            <a:r>
              <a:rPr lang="en"/>
              <a:t>.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45" name="Google Shape;24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800" y="1440175"/>
            <a:ext cx="5078074" cy="35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1"/>
          <p:cNvPicPr preferRelativeResize="0"/>
          <p:nvPr/>
        </p:nvPicPr>
        <p:blipFill rotWithShape="1">
          <a:blip r:embed="rId4">
            <a:alphaModFix/>
          </a:blip>
          <a:srcRect b="2780" l="0" r="0" t="0"/>
          <a:stretch/>
        </p:blipFill>
        <p:spPr>
          <a:xfrm>
            <a:off x="5123850" y="1169675"/>
            <a:ext cx="3899125" cy="122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1"/>
          <p:cNvPicPr preferRelativeResize="0"/>
          <p:nvPr/>
        </p:nvPicPr>
        <p:blipFill rotWithShape="1">
          <a:blip r:embed="rId5">
            <a:alphaModFix/>
          </a:blip>
          <a:srcRect b="11329" l="24608" r="53088" t="57958"/>
          <a:stretch/>
        </p:blipFill>
        <p:spPr>
          <a:xfrm>
            <a:off x="5675925" y="2622000"/>
            <a:ext cx="2923349" cy="226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Tree Method: Big Idea</a:t>
            </a:r>
            <a:endParaRPr/>
          </a:p>
        </p:txBody>
      </p:sp>
      <p:sp>
        <p:nvSpPr>
          <p:cNvPr id="253" name="Google Shape;253;p42"/>
          <p:cNvSpPr txBox="1"/>
          <p:nvPr>
            <p:ph idx="1" type="body"/>
          </p:nvPr>
        </p:nvSpPr>
        <p:spPr>
          <a:xfrm>
            <a:off x="243000" y="556500"/>
            <a:ext cx="8443800" cy="4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"/>
              <a:t>This is a </a:t>
            </a:r>
            <a:r>
              <a:rPr b="1" lang="en"/>
              <a:t>drawing </a:t>
            </a:r>
            <a:r>
              <a:rPr lang="en"/>
              <a:t>approach that turns </a:t>
            </a:r>
            <a:r>
              <a:rPr b="1" lang="en">
                <a:solidFill>
                  <a:srgbClr val="FF0000"/>
                </a:solidFill>
              </a:rPr>
              <a:t>recurrences</a:t>
            </a:r>
            <a:r>
              <a:rPr lang="en"/>
              <a:t> into </a:t>
            </a:r>
            <a:r>
              <a:rPr b="1" lang="en"/>
              <a:t>summations</a:t>
            </a:r>
            <a:r>
              <a:rPr lang="en"/>
              <a:t>.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54" name="Google Shape;25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800" y="1440175"/>
            <a:ext cx="5078074" cy="35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2"/>
          <p:cNvPicPr preferRelativeResize="0"/>
          <p:nvPr/>
        </p:nvPicPr>
        <p:blipFill rotWithShape="1">
          <a:blip r:embed="rId4">
            <a:alphaModFix/>
          </a:blip>
          <a:srcRect b="2324" l="0" r="0" t="0"/>
          <a:stretch/>
        </p:blipFill>
        <p:spPr>
          <a:xfrm>
            <a:off x="5123850" y="1169675"/>
            <a:ext cx="3899125" cy="123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42"/>
          <p:cNvCxnSpPr/>
          <p:nvPr/>
        </p:nvCxnSpPr>
        <p:spPr>
          <a:xfrm>
            <a:off x="999138" y="1652425"/>
            <a:ext cx="3413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57" name="Google Shape;257;p42"/>
          <p:cNvSpPr txBox="1"/>
          <p:nvPr/>
        </p:nvSpPr>
        <p:spPr>
          <a:xfrm>
            <a:off x="4412550" y="1440625"/>
            <a:ext cx="6051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=0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42"/>
          <p:cNvCxnSpPr/>
          <p:nvPr/>
        </p:nvCxnSpPr>
        <p:spPr>
          <a:xfrm>
            <a:off x="999138" y="2353825"/>
            <a:ext cx="3413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59" name="Google Shape;259;p42"/>
          <p:cNvSpPr txBox="1"/>
          <p:nvPr/>
        </p:nvSpPr>
        <p:spPr>
          <a:xfrm>
            <a:off x="4412550" y="2142025"/>
            <a:ext cx="6051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=1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0" name="Google Shape;260;p42"/>
          <p:cNvCxnSpPr>
            <a:endCxn id="261" idx="1"/>
          </p:cNvCxnSpPr>
          <p:nvPr/>
        </p:nvCxnSpPr>
        <p:spPr>
          <a:xfrm>
            <a:off x="629400" y="3135550"/>
            <a:ext cx="4155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61" name="Google Shape;261;p42"/>
          <p:cNvSpPr txBox="1"/>
          <p:nvPr/>
        </p:nvSpPr>
        <p:spPr>
          <a:xfrm>
            <a:off x="4785000" y="2923750"/>
            <a:ext cx="6051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=2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2" name="Google Shape;262;p42"/>
          <p:cNvCxnSpPr/>
          <p:nvPr/>
        </p:nvCxnSpPr>
        <p:spPr>
          <a:xfrm>
            <a:off x="375175" y="3917275"/>
            <a:ext cx="4635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63" name="Google Shape;263;p42"/>
          <p:cNvSpPr txBox="1"/>
          <p:nvPr/>
        </p:nvSpPr>
        <p:spPr>
          <a:xfrm>
            <a:off x="5123850" y="3705475"/>
            <a:ext cx="6051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= 3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4" name="Google Shape;264;p42"/>
          <p:cNvCxnSpPr/>
          <p:nvPr/>
        </p:nvCxnSpPr>
        <p:spPr>
          <a:xfrm>
            <a:off x="166800" y="4830475"/>
            <a:ext cx="50577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65" name="Google Shape;265;p42"/>
          <p:cNvSpPr txBox="1"/>
          <p:nvPr/>
        </p:nvSpPr>
        <p:spPr>
          <a:xfrm>
            <a:off x="5390100" y="4618675"/>
            <a:ext cx="8427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= ???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Tree Method: Big Idea</a:t>
            </a:r>
            <a:endParaRPr/>
          </a:p>
        </p:txBody>
      </p:sp>
      <p:sp>
        <p:nvSpPr>
          <p:cNvPr id="271" name="Google Shape;271;p43"/>
          <p:cNvSpPr txBox="1"/>
          <p:nvPr>
            <p:ph idx="1" type="body"/>
          </p:nvPr>
        </p:nvSpPr>
        <p:spPr>
          <a:xfrm>
            <a:off x="243000" y="556500"/>
            <a:ext cx="8443800" cy="4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"/>
              <a:t>This is a </a:t>
            </a:r>
            <a:r>
              <a:rPr b="1" lang="en"/>
              <a:t>drawing </a:t>
            </a:r>
            <a:r>
              <a:rPr lang="en"/>
              <a:t>approach that turns </a:t>
            </a:r>
            <a:r>
              <a:rPr b="1" lang="en">
                <a:solidFill>
                  <a:srgbClr val="FF0000"/>
                </a:solidFill>
              </a:rPr>
              <a:t>recurrences</a:t>
            </a:r>
            <a:r>
              <a:rPr lang="en"/>
              <a:t> into </a:t>
            </a:r>
            <a:r>
              <a:rPr b="1" lang="en"/>
              <a:t>summations</a:t>
            </a:r>
            <a:r>
              <a:rPr lang="en"/>
              <a:t>.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72" name="Google Shape;27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800" y="1440175"/>
            <a:ext cx="5078074" cy="354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p43"/>
          <p:cNvCxnSpPr/>
          <p:nvPr/>
        </p:nvCxnSpPr>
        <p:spPr>
          <a:xfrm>
            <a:off x="999138" y="1652425"/>
            <a:ext cx="3413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74" name="Google Shape;274;p43"/>
          <p:cNvSpPr txBox="1"/>
          <p:nvPr/>
        </p:nvSpPr>
        <p:spPr>
          <a:xfrm>
            <a:off x="4412550" y="1440625"/>
            <a:ext cx="6051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=0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5" name="Google Shape;275;p43"/>
          <p:cNvCxnSpPr/>
          <p:nvPr/>
        </p:nvCxnSpPr>
        <p:spPr>
          <a:xfrm>
            <a:off x="999138" y="2353825"/>
            <a:ext cx="3413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76" name="Google Shape;276;p43"/>
          <p:cNvSpPr txBox="1"/>
          <p:nvPr/>
        </p:nvSpPr>
        <p:spPr>
          <a:xfrm>
            <a:off x="4412550" y="2142025"/>
            <a:ext cx="6051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=1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p43"/>
          <p:cNvCxnSpPr>
            <a:endCxn id="278" idx="1"/>
          </p:cNvCxnSpPr>
          <p:nvPr/>
        </p:nvCxnSpPr>
        <p:spPr>
          <a:xfrm>
            <a:off x="629400" y="3135550"/>
            <a:ext cx="4155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78" name="Google Shape;278;p43"/>
          <p:cNvSpPr txBox="1"/>
          <p:nvPr/>
        </p:nvSpPr>
        <p:spPr>
          <a:xfrm>
            <a:off x="4785000" y="2923750"/>
            <a:ext cx="6051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=2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9" name="Google Shape;279;p43"/>
          <p:cNvCxnSpPr/>
          <p:nvPr/>
        </p:nvCxnSpPr>
        <p:spPr>
          <a:xfrm>
            <a:off x="375175" y="3917275"/>
            <a:ext cx="4635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80" name="Google Shape;280;p43"/>
          <p:cNvSpPr txBox="1"/>
          <p:nvPr/>
        </p:nvSpPr>
        <p:spPr>
          <a:xfrm>
            <a:off x="5123850" y="3705475"/>
            <a:ext cx="6051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= 3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" name="Google Shape;281;p43"/>
          <p:cNvCxnSpPr/>
          <p:nvPr/>
        </p:nvCxnSpPr>
        <p:spPr>
          <a:xfrm>
            <a:off x="166800" y="4830475"/>
            <a:ext cx="5073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82" name="Google Shape;282;p43"/>
          <p:cNvSpPr txBox="1"/>
          <p:nvPr/>
        </p:nvSpPr>
        <p:spPr>
          <a:xfrm>
            <a:off x="5390100" y="4618675"/>
            <a:ext cx="8427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= ???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4713" y="1627276"/>
            <a:ext cx="3764278" cy="75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3"/>
          <p:cNvSpPr txBox="1"/>
          <p:nvPr/>
        </p:nvSpPr>
        <p:spPr>
          <a:xfrm>
            <a:off x="6232800" y="1301304"/>
            <a:ext cx="22029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Total Work:</a:t>
            </a:r>
            <a:endParaRPr b="1" i="0" sz="14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Tree Method: Big Idea</a:t>
            </a:r>
            <a:endParaRPr/>
          </a:p>
        </p:txBody>
      </p:sp>
      <p:sp>
        <p:nvSpPr>
          <p:cNvPr id="290" name="Google Shape;290;p44"/>
          <p:cNvSpPr txBox="1"/>
          <p:nvPr>
            <p:ph idx="1" type="body"/>
          </p:nvPr>
        </p:nvSpPr>
        <p:spPr>
          <a:xfrm>
            <a:off x="243000" y="556500"/>
            <a:ext cx="8443800" cy="4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"/>
              <a:t>This is a </a:t>
            </a:r>
            <a:r>
              <a:rPr b="1" lang="en"/>
              <a:t>drawing </a:t>
            </a:r>
            <a:r>
              <a:rPr lang="en"/>
              <a:t>approach that turns </a:t>
            </a:r>
            <a:r>
              <a:rPr b="1" lang="en">
                <a:solidFill>
                  <a:srgbClr val="FF0000"/>
                </a:solidFill>
              </a:rPr>
              <a:t>recurrences</a:t>
            </a:r>
            <a:r>
              <a:rPr lang="en"/>
              <a:t> into </a:t>
            </a:r>
            <a:r>
              <a:rPr b="1" lang="en"/>
              <a:t>summations</a:t>
            </a:r>
            <a:r>
              <a:rPr lang="en"/>
              <a:t>.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91" name="Google Shape;29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800" y="1440175"/>
            <a:ext cx="5078074" cy="354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p44"/>
          <p:cNvCxnSpPr/>
          <p:nvPr/>
        </p:nvCxnSpPr>
        <p:spPr>
          <a:xfrm>
            <a:off x="999138" y="1652425"/>
            <a:ext cx="3413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93" name="Google Shape;293;p44"/>
          <p:cNvSpPr txBox="1"/>
          <p:nvPr/>
        </p:nvSpPr>
        <p:spPr>
          <a:xfrm>
            <a:off x="4412550" y="1440625"/>
            <a:ext cx="6051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=0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4" name="Google Shape;294;p44"/>
          <p:cNvCxnSpPr/>
          <p:nvPr/>
        </p:nvCxnSpPr>
        <p:spPr>
          <a:xfrm>
            <a:off x="999138" y="2353825"/>
            <a:ext cx="3413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95" name="Google Shape;295;p44"/>
          <p:cNvSpPr txBox="1"/>
          <p:nvPr/>
        </p:nvSpPr>
        <p:spPr>
          <a:xfrm>
            <a:off x="4412550" y="2142025"/>
            <a:ext cx="6051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=1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" name="Google Shape;296;p44"/>
          <p:cNvCxnSpPr>
            <a:endCxn id="297" idx="1"/>
          </p:cNvCxnSpPr>
          <p:nvPr/>
        </p:nvCxnSpPr>
        <p:spPr>
          <a:xfrm>
            <a:off x="629400" y="3135550"/>
            <a:ext cx="4155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97" name="Google Shape;297;p44"/>
          <p:cNvSpPr txBox="1"/>
          <p:nvPr/>
        </p:nvSpPr>
        <p:spPr>
          <a:xfrm>
            <a:off x="4785000" y="2923750"/>
            <a:ext cx="6051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=2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8" name="Google Shape;298;p44"/>
          <p:cNvCxnSpPr/>
          <p:nvPr/>
        </p:nvCxnSpPr>
        <p:spPr>
          <a:xfrm>
            <a:off x="375175" y="3917275"/>
            <a:ext cx="4635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99" name="Google Shape;299;p44"/>
          <p:cNvSpPr txBox="1"/>
          <p:nvPr/>
        </p:nvSpPr>
        <p:spPr>
          <a:xfrm>
            <a:off x="5123850" y="3705475"/>
            <a:ext cx="6051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= 3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44"/>
          <p:cNvCxnSpPr/>
          <p:nvPr/>
        </p:nvCxnSpPr>
        <p:spPr>
          <a:xfrm>
            <a:off x="166800" y="4830475"/>
            <a:ext cx="5073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01" name="Google Shape;301;p44"/>
          <p:cNvSpPr txBox="1"/>
          <p:nvPr/>
        </p:nvSpPr>
        <p:spPr>
          <a:xfrm>
            <a:off x="5390100" y="4618675"/>
            <a:ext cx="8427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= ???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4713" y="1627276"/>
            <a:ext cx="3764278" cy="759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44"/>
          <p:cNvCxnSpPr/>
          <p:nvPr/>
        </p:nvCxnSpPr>
        <p:spPr>
          <a:xfrm>
            <a:off x="7226850" y="2353825"/>
            <a:ext cx="0" cy="680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4" name="Google Shape;304;p44"/>
          <p:cNvSpPr txBox="1"/>
          <p:nvPr/>
        </p:nvSpPr>
        <p:spPr>
          <a:xfrm>
            <a:off x="6125400" y="3425881"/>
            <a:ext cx="2202900" cy="14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But to actually compute this, there are multiple sub-questions we have to ask! </a:t>
            </a:r>
            <a:br>
              <a:rPr b="1" i="0" lang="en" sz="14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" sz="14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14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(See Problem 5)</a:t>
            </a:r>
            <a:endParaRPr b="1" i="0" sz="14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4"/>
          <p:cNvSpPr txBox="1"/>
          <p:nvPr/>
        </p:nvSpPr>
        <p:spPr>
          <a:xfrm>
            <a:off x="6232800" y="1301304"/>
            <a:ext cx="22029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Total Work:</a:t>
            </a:r>
            <a:endParaRPr b="1" i="0" sz="14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Problem 5A-I: Recurrence to Summation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6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The Tree</a:t>
            </a:r>
            <a:endParaRPr/>
          </a:p>
        </p:txBody>
      </p:sp>
      <p:pic>
        <p:nvPicPr>
          <p:cNvPr id="316" name="Google Shape;316;p46"/>
          <p:cNvPicPr preferRelativeResize="0"/>
          <p:nvPr/>
        </p:nvPicPr>
        <p:blipFill rotWithShape="1">
          <a:blip r:embed="rId3">
            <a:alphaModFix/>
          </a:blip>
          <a:srcRect b="90360" l="0" r="0" t="0"/>
          <a:stretch/>
        </p:blipFill>
        <p:spPr>
          <a:xfrm>
            <a:off x="271800" y="682299"/>
            <a:ext cx="8600423" cy="4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7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The Tree</a:t>
            </a:r>
            <a:endParaRPr/>
          </a:p>
        </p:txBody>
      </p:sp>
      <p:pic>
        <p:nvPicPr>
          <p:cNvPr id="322" name="Google Shape;322;p47"/>
          <p:cNvPicPr preferRelativeResize="0"/>
          <p:nvPr/>
        </p:nvPicPr>
        <p:blipFill rotWithShape="1">
          <a:blip r:embed="rId3">
            <a:alphaModFix/>
          </a:blip>
          <a:srcRect b="79637" l="0" r="0" t="0"/>
          <a:stretch/>
        </p:blipFill>
        <p:spPr>
          <a:xfrm>
            <a:off x="271800" y="682300"/>
            <a:ext cx="8600423" cy="8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8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The Tree</a:t>
            </a:r>
            <a:endParaRPr/>
          </a:p>
        </p:txBody>
      </p:sp>
      <p:pic>
        <p:nvPicPr>
          <p:cNvPr id="328" name="Google Shape;328;p48"/>
          <p:cNvPicPr preferRelativeResize="0"/>
          <p:nvPr/>
        </p:nvPicPr>
        <p:blipFill rotWithShape="1">
          <a:blip r:embed="rId3">
            <a:alphaModFix/>
          </a:blip>
          <a:srcRect b="44714" l="0" r="0" t="0"/>
          <a:stretch/>
        </p:blipFill>
        <p:spPr>
          <a:xfrm>
            <a:off x="271800" y="682297"/>
            <a:ext cx="8600423" cy="243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MicroTeach: Tree Method Big Idea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9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The Tree</a:t>
            </a:r>
            <a:endParaRPr/>
          </a:p>
        </p:txBody>
      </p:sp>
      <p:pic>
        <p:nvPicPr>
          <p:cNvPr id="334" name="Google Shape;33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800" y="682293"/>
            <a:ext cx="8600423" cy="440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0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5A: Input to a node at level i</a:t>
            </a:r>
            <a:endParaRPr/>
          </a:p>
        </p:txBody>
      </p:sp>
      <p:pic>
        <p:nvPicPr>
          <p:cNvPr id="340" name="Google Shape;34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001" y="1512500"/>
            <a:ext cx="7309201" cy="374489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0"/>
          <p:cNvSpPr txBox="1"/>
          <p:nvPr/>
        </p:nvSpPr>
        <p:spPr>
          <a:xfrm>
            <a:off x="457200" y="769500"/>
            <a:ext cx="82296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divide by 6 at each level, so the input at level i is </a:t>
            </a:r>
            <a:r>
              <a:rPr b="1" i="0" lang="en" sz="24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n/6</a:t>
            </a:r>
            <a:r>
              <a:rPr b="1" baseline="30000" i="0" lang="en" sz="24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0"/>
          <p:cNvSpPr/>
          <p:nvPr/>
        </p:nvSpPr>
        <p:spPr>
          <a:xfrm>
            <a:off x="7594700" y="863950"/>
            <a:ext cx="743400" cy="432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1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5B: Work per node at (recursive) level i?</a:t>
            </a:r>
            <a:endParaRPr/>
          </a:p>
        </p:txBody>
      </p:sp>
      <p:pic>
        <p:nvPicPr>
          <p:cNvPr id="348" name="Google Shape;34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001" y="1512500"/>
            <a:ext cx="7309201" cy="374489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1"/>
          <p:cNvSpPr txBox="1"/>
          <p:nvPr/>
        </p:nvSpPr>
        <p:spPr>
          <a:xfrm>
            <a:off x="457200" y="769500"/>
            <a:ext cx="82296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Same as the input to a node (in </a:t>
            </a: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case), so also </a:t>
            </a:r>
            <a:r>
              <a:rPr b="1" i="0" lang="en" sz="24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n/6</a:t>
            </a:r>
            <a:r>
              <a:rPr b="1" baseline="30000" i="0" lang="en" sz="24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1"/>
          <p:cNvSpPr/>
          <p:nvPr/>
        </p:nvSpPr>
        <p:spPr>
          <a:xfrm>
            <a:off x="6690575" y="406950"/>
            <a:ext cx="1587300" cy="778500"/>
          </a:xfrm>
          <a:prstGeom prst="triangle">
            <a:avLst>
              <a:gd fmla="val 49998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2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5C: Number of nodes at level i</a:t>
            </a:r>
            <a:endParaRPr/>
          </a:p>
        </p:txBody>
      </p:sp>
      <p:pic>
        <p:nvPicPr>
          <p:cNvPr id="356" name="Google Shape;35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001" y="1512500"/>
            <a:ext cx="7309201" cy="374489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2"/>
          <p:cNvSpPr txBox="1"/>
          <p:nvPr/>
        </p:nvSpPr>
        <p:spPr>
          <a:xfrm>
            <a:off x="457200" y="678600"/>
            <a:ext cx="8229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(non-base-case) node produces 3 more nodes, so at level i we have </a:t>
            </a:r>
            <a:r>
              <a:rPr b="1" i="0" lang="en" sz="24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baseline="30000" i="0" lang="en" sz="24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nodes.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2"/>
          <p:cNvSpPr/>
          <p:nvPr/>
        </p:nvSpPr>
        <p:spPr>
          <a:xfrm rot="-10402515">
            <a:off x="2435864" y="1157110"/>
            <a:ext cx="460273" cy="500426"/>
          </a:xfrm>
          <a:prstGeom prst="rtTriangl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3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5D: Total work at the ith recursive level</a:t>
            </a:r>
            <a:endParaRPr/>
          </a:p>
        </p:txBody>
      </p:sp>
      <p:pic>
        <p:nvPicPr>
          <p:cNvPr id="364" name="Google Shape;36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001" y="1512500"/>
            <a:ext cx="7309201" cy="3744899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3"/>
          <p:cNvSpPr txBox="1"/>
          <p:nvPr/>
        </p:nvSpPr>
        <p:spPr>
          <a:xfrm>
            <a:off x="457200" y="678600"/>
            <a:ext cx="8229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(number of nodes in level) x (work per node at level)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4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5D: Total work at the ith recursive level</a:t>
            </a:r>
            <a:endParaRPr/>
          </a:p>
        </p:txBody>
      </p:sp>
      <p:pic>
        <p:nvPicPr>
          <p:cNvPr id="371" name="Google Shape;37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001" y="1512500"/>
            <a:ext cx="7309201" cy="3744899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4"/>
          <p:cNvSpPr txBox="1"/>
          <p:nvPr/>
        </p:nvSpPr>
        <p:spPr>
          <a:xfrm>
            <a:off x="457200" y="678600"/>
            <a:ext cx="8229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(number of nodes in level) x (work per node at level)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4"/>
          <p:cNvSpPr txBox="1"/>
          <p:nvPr/>
        </p:nvSpPr>
        <p:spPr>
          <a:xfrm>
            <a:off x="457200" y="1110600"/>
            <a:ext cx="8229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baseline="30000" i="0" lang="en" sz="18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" sz="18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x </a:t>
            </a:r>
            <a:r>
              <a:rPr b="1" i="0" lang="en" sz="18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n/6</a:t>
            </a:r>
            <a:r>
              <a:rPr b="1" baseline="30000" i="0" lang="en" sz="18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0" i="0" sz="18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5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5E: Last Level of the Tree</a:t>
            </a:r>
            <a:endParaRPr/>
          </a:p>
        </p:txBody>
      </p:sp>
      <p:pic>
        <p:nvPicPr>
          <p:cNvPr id="379" name="Google Shape;37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001" y="1512500"/>
            <a:ext cx="7309201" cy="3744899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5"/>
          <p:cNvSpPr txBox="1"/>
          <p:nvPr/>
        </p:nvSpPr>
        <p:spPr>
          <a:xfrm>
            <a:off x="457200" y="678600"/>
            <a:ext cx="8229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hit our base case when </a:t>
            </a: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n/6</a:t>
            </a:r>
            <a:r>
              <a:rPr b="1" baseline="3000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1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025" y="3402000"/>
            <a:ext cx="7461126" cy="17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6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5E: Last Level of the Tree</a:t>
            </a:r>
            <a:endParaRPr/>
          </a:p>
        </p:txBody>
      </p:sp>
      <p:pic>
        <p:nvPicPr>
          <p:cNvPr id="387" name="Google Shape;38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001" y="1512500"/>
            <a:ext cx="7309201" cy="3744899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6"/>
          <p:cNvSpPr txBox="1"/>
          <p:nvPr/>
        </p:nvSpPr>
        <p:spPr>
          <a:xfrm>
            <a:off x="457200" y="678600"/>
            <a:ext cx="8229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n/6</a:t>
            </a:r>
            <a:r>
              <a:rPr b="0" baseline="3000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7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5E: Last Level of the Tree</a:t>
            </a:r>
            <a:endParaRPr/>
          </a:p>
        </p:txBody>
      </p:sp>
      <p:pic>
        <p:nvPicPr>
          <p:cNvPr id="394" name="Google Shape;39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001" y="1512500"/>
            <a:ext cx="7309201" cy="3744899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7"/>
          <p:cNvSpPr txBox="1"/>
          <p:nvPr/>
        </p:nvSpPr>
        <p:spPr>
          <a:xfrm>
            <a:off x="457200" y="678600"/>
            <a:ext cx="8229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= </a:t>
            </a: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baseline="3000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8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5E: Last Level of the Tree</a:t>
            </a:r>
            <a:endParaRPr/>
          </a:p>
        </p:txBody>
      </p:sp>
      <p:pic>
        <p:nvPicPr>
          <p:cNvPr id="401" name="Google Shape;40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001" y="1512500"/>
            <a:ext cx="7309201" cy="3744899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8"/>
          <p:cNvSpPr txBox="1"/>
          <p:nvPr/>
        </p:nvSpPr>
        <p:spPr>
          <a:xfrm>
            <a:off x="457200" y="678600"/>
            <a:ext cx="8229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log</a:t>
            </a:r>
            <a:r>
              <a:rPr b="1" baseline="-25000" i="0" lang="en" sz="24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i="0" lang="en" sz="24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(n)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Big Idea</a:t>
            </a:r>
            <a:endParaRPr/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243000" y="556500"/>
            <a:ext cx="8443800" cy="4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1" lang="en"/>
              <a:t>Three </a:t>
            </a:r>
            <a:r>
              <a:rPr lang="en"/>
              <a:t>steps in solving for the runtime of a recursive function.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94" name="Google Shape;94;p23"/>
          <p:cNvSpPr/>
          <p:nvPr/>
        </p:nvSpPr>
        <p:spPr>
          <a:xfrm>
            <a:off x="2631450" y="1294950"/>
            <a:ext cx="3666900" cy="822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Code with Recurrence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2631450" y="2621300"/>
            <a:ext cx="3666900" cy="8229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Tree Method to Turn Recurrence  into Summation.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631450" y="3947650"/>
            <a:ext cx="3666900" cy="822900"/>
          </a:xfrm>
          <a:prstGeom prst="rect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Solve Summation for Closed Form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Google Shape;97;p23"/>
          <p:cNvCxnSpPr>
            <a:stCxn id="94" idx="2"/>
            <a:endCxn id="95" idx="0"/>
          </p:cNvCxnSpPr>
          <p:nvPr/>
        </p:nvCxnSpPr>
        <p:spPr>
          <a:xfrm>
            <a:off x="4464900" y="2117850"/>
            <a:ext cx="0" cy="503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8" name="Google Shape;98;p23"/>
          <p:cNvCxnSpPr>
            <a:stCxn id="95" idx="2"/>
            <a:endCxn id="96" idx="0"/>
          </p:cNvCxnSpPr>
          <p:nvPr/>
        </p:nvCxnSpPr>
        <p:spPr>
          <a:xfrm>
            <a:off x="4464900" y="3444200"/>
            <a:ext cx="0" cy="503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9" name="Google Shape;99;p23"/>
          <p:cNvSpPr txBox="1"/>
          <p:nvPr/>
        </p:nvSpPr>
        <p:spPr>
          <a:xfrm>
            <a:off x="2190525" y="1458750"/>
            <a:ext cx="2541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 txBox="1"/>
          <p:nvPr/>
        </p:nvSpPr>
        <p:spPr>
          <a:xfrm>
            <a:off x="2190525" y="4111450"/>
            <a:ext cx="2541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 txBox="1"/>
          <p:nvPr/>
        </p:nvSpPr>
        <p:spPr>
          <a:xfrm>
            <a:off x="2190525" y="2785100"/>
            <a:ext cx="2541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6383450" y="2388050"/>
            <a:ext cx="398100" cy="396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9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5F: Total Work Done in the Base Case</a:t>
            </a:r>
            <a:endParaRPr/>
          </a:p>
        </p:txBody>
      </p:sp>
      <p:pic>
        <p:nvPicPr>
          <p:cNvPr id="408" name="Google Shape;40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001" y="1512500"/>
            <a:ext cx="7309201" cy="3744899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9"/>
          <p:cNvSpPr txBox="1"/>
          <p:nvPr/>
        </p:nvSpPr>
        <p:spPr>
          <a:xfrm>
            <a:off x="457200" y="678600"/>
            <a:ext cx="8229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(number of nodes in base case level) x (work per node in base case level)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0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5F: Total Work Done in the Base Case</a:t>
            </a:r>
            <a:endParaRPr/>
          </a:p>
        </p:txBody>
      </p:sp>
      <p:pic>
        <p:nvPicPr>
          <p:cNvPr id="415" name="Google Shape;41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001" y="1512500"/>
            <a:ext cx="7309201" cy="3744899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60"/>
          <p:cNvSpPr txBox="1"/>
          <p:nvPr/>
        </p:nvSpPr>
        <p:spPr>
          <a:xfrm>
            <a:off x="457200" y="678600"/>
            <a:ext cx="8229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(number of nodes in base case level) x (work per node in base case level)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5600" y="1071825"/>
            <a:ext cx="752775" cy="34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3375" y="1071825"/>
            <a:ext cx="1477250" cy="34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1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5F: Total Work Done in the Base Case</a:t>
            </a:r>
            <a:endParaRPr/>
          </a:p>
        </p:txBody>
      </p:sp>
      <p:pic>
        <p:nvPicPr>
          <p:cNvPr id="424" name="Google Shape;424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001" y="1512500"/>
            <a:ext cx="7309201" cy="3744899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1"/>
          <p:cNvSpPr txBox="1"/>
          <p:nvPr/>
        </p:nvSpPr>
        <p:spPr>
          <a:xfrm>
            <a:off x="457200" y="678600"/>
            <a:ext cx="8229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(number of nodes in base case level) x (work per node in base case level)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2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5G: Total Work Summation</a:t>
            </a:r>
            <a:endParaRPr/>
          </a:p>
        </p:txBody>
      </p:sp>
      <p:pic>
        <p:nvPicPr>
          <p:cNvPr id="431" name="Google Shape;431;p62"/>
          <p:cNvPicPr preferRelativeResize="0"/>
          <p:nvPr/>
        </p:nvPicPr>
        <p:blipFill rotWithShape="1">
          <a:blip r:embed="rId3">
            <a:alphaModFix/>
          </a:blip>
          <a:srcRect b="0" l="0" r="5811" t="0"/>
          <a:stretch/>
        </p:blipFill>
        <p:spPr>
          <a:xfrm>
            <a:off x="174300" y="787325"/>
            <a:ext cx="8795403" cy="400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6266" y="1130950"/>
            <a:ext cx="2489534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63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5G: Total Work Summation</a:t>
            </a:r>
            <a:endParaRPr/>
          </a:p>
        </p:txBody>
      </p:sp>
      <p:pic>
        <p:nvPicPr>
          <p:cNvPr id="438" name="Google Shape;438;p63"/>
          <p:cNvPicPr preferRelativeResize="0"/>
          <p:nvPr/>
        </p:nvPicPr>
        <p:blipFill rotWithShape="1">
          <a:blip r:embed="rId4">
            <a:alphaModFix/>
          </a:blip>
          <a:srcRect b="0" l="0" r="5811" t="0"/>
          <a:stretch/>
        </p:blipFill>
        <p:spPr>
          <a:xfrm>
            <a:off x="1234651" y="2049000"/>
            <a:ext cx="6674703" cy="30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1500" y="774225"/>
            <a:ext cx="2657100" cy="120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4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Problem 5H: Getting the Closed Form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4275" y="3035750"/>
            <a:ext cx="432435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4141" y="2042200"/>
            <a:ext cx="2489534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65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5H: Simplify to a closed form</a:t>
            </a:r>
            <a:endParaRPr/>
          </a:p>
        </p:txBody>
      </p:sp>
      <p:pic>
        <p:nvPicPr>
          <p:cNvPr id="452" name="Google Shape;452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9525" y="1685475"/>
            <a:ext cx="2657100" cy="120875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65"/>
          <p:cNvSpPr txBox="1"/>
          <p:nvPr/>
        </p:nvSpPr>
        <p:spPr>
          <a:xfrm>
            <a:off x="1545300" y="803338"/>
            <a:ext cx="60534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Simplify the summation if possible (look for terms that can be pushed out of the summation)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Google Shape;454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4825" y="3007175"/>
            <a:ext cx="3952875" cy="13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65"/>
          <p:cNvSpPr txBox="1"/>
          <p:nvPr/>
        </p:nvSpPr>
        <p:spPr>
          <a:xfrm>
            <a:off x="2202300" y="4501250"/>
            <a:ext cx="47394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Does this match any of our identities?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800" y="710325"/>
            <a:ext cx="4324350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66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5H: Simplify to a closed form</a:t>
            </a:r>
            <a:endParaRPr/>
          </a:p>
        </p:txBody>
      </p:sp>
      <p:pic>
        <p:nvPicPr>
          <p:cNvPr id="462" name="Google Shape;462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388" y="2098000"/>
            <a:ext cx="497205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2888" y="3657600"/>
            <a:ext cx="479107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04225" y="3657612"/>
            <a:ext cx="25431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04225" y="1403225"/>
            <a:ext cx="3093080" cy="1323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6" name="Google Shape;466;p66"/>
          <p:cNvCxnSpPr/>
          <p:nvPr/>
        </p:nvCxnSpPr>
        <p:spPr>
          <a:xfrm flipH="1">
            <a:off x="5485088" y="814875"/>
            <a:ext cx="7500" cy="4052100"/>
          </a:xfrm>
          <a:prstGeom prst="straightConnector1">
            <a:avLst/>
          </a:prstGeom>
          <a:noFill/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7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5H: Simplify to a closed form</a:t>
            </a:r>
            <a:endParaRPr/>
          </a:p>
        </p:txBody>
      </p:sp>
      <p:pic>
        <p:nvPicPr>
          <p:cNvPr id="472" name="Google Shape;47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4788" y="3881351"/>
            <a:ext cx="2333625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67"/>
          <p:cNvSpPr txBox="1"/>
          <p:nvPr/>
        </p:nvSpPr>
        <p:spPr>
          <a:xfrm>
            <a:off x="1254900" y="2989863"/>
            <a:ext cx="60534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NOTE: 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don’t have to simplify further, but if you were, you would get the following: (See section solutions for steps)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Google Shape;474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4575" y="998264"/>
            <a:ext cx="45148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8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Problem 5I: Master Theorem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Big Idea</a:t>
            </a:r>
            <a:endParaRPr/>
          </a:p>
        </p:txBody>
      </p:sp>
      <p:pic>
        <p:nvPicPr>
          <p:cNvPr id="108" name="Google Shape;10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787" y="587800"/>
            <a:ext cx="6426350" cy="249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550" y="3435075"/>
            <a:ext cx="4054025" cy="110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4"/>
          <p:cNvSpPr txBox="1"/>
          <p:nvPr/>
        </p:nvSpPr>
        <p:spPr>
          <a:xfrm>
            <a:off x="6306925" y="3223525"/>
            <a:ext cx="2541000" cy="15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If your recurrence matches the Master Theorem form, then you may use this formula to also get the final bound.</a:t>
            </a:r>
            <a:endParaRPr/>
          </a:p>
        </p:txBody>
      </p:sp>
      <p:sp>
        <p:nvSpPr>
          <p:cNvPr id="111" name="Google Shape;111;p24"/>
          <p:cNvSpPr/>
          <p:nvPr/>
        </p:nvSpPr>
        <p:spPr>
          <a:xfrm>
            <a:off x="5985375" y="3078175"/>
            <a:ext cx="398100" cy="396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9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5I: Use Master Theorem to find closed form</a:t>
            </a:r>
            <a:endParaRPr/>
          </a:p>
        </p:txBody>
      </p:sp>
      <p:pic>
        <p:nvPicPr>
          <p:cNvPr id="485" name="Google Shape;48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424" y="628050"/>
            <a:ext cx="6426350" cy="249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7950" y="3450400"/>
            <a:ext cx="4054025" cy="11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0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5I: Use Master Theorem to find closed form</a:t>
            </a:r>
            <a:endParaRPr/>
          </a:p>
        </p:txBody>
      </p:sp>
      <p:sp>
        <p:nvSpPr>
          <p:cNvPr id="492" name="Google Shape;492;p70"/>
          <p:cNvSpPr txBox="1"/>
          <p:nvPr/>
        </p:nvSpPr>
        <p:spPr>
          <a:xfrm>
            <a:off x="245625" y="1076000"/>
            <a:ext cx="210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Original recurrence: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3" name="Google Shape;49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8025" y="835488"/>
            <a:ext cx="4303301" cy="9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70"/>
          <p:cNvSpPr txBox="1"/>
          <p:nvPr/>
        </p:nvSpPr>
        <p:spPr>
          <a:xfrm>
            <a:off x="245625" y="2252600"/>
            <a:ext cx="49128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1: Does A(n) match Master Theorem form?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Google Shape;495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975" y="3072650"/>
            <a:ext cx="4479651" cy="10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70"/>
          <p:cNvSpPr txBox="1"/>
          <p:nvPr/>
        </p:nvSpPr>
        <p:spPr>
          <a:xfrm>
            <a:off x="5210825" y="3113588"/>
            <a:ext cx="64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3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70"/>
          <p:cNvSpPr txBox="1"/>
          <p:nvPr/>
        </p:nvSpPr>
        <p:spPr>
          <a:xfrm>
            <a:off x="5210825" y="3616088"/>
            <a:ext cx="64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6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70"/>
          <p:cNvSpPr txBox="1"/>
          <p:nvPr/>
        </p:nvSpPr>
        <p:spPr>
          <a:xfrm>
            <a:off x="6550091" y="3113588"/>
            <a:ext cx="64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1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70"/>
          <p:cNvSpPr txBox="1"/>
          <p:nvPr/>
        </p:nvSpPr>
        <p:spPr>
          <a:xfrm>
            <a:off x="6550091" y="3616088"/>
            <a:ext cx="64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1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0750" y="3209627"/>
            <a:ext cx="1083206" cy="82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1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5I: Use Master Theorem to find closed form</a:t>
            </a:r>
            <a:endParaRPr/>
          </a:p>
        </p:txBody>
      </p:sp>
      <p:sp>
        <p:nvSpPr>
          <p:cNvPr id="506" name="Google Shape;506;p71"/>
          <p:cNvSpPr txBox="1"/>
          <p:nvPr/>
        </p:nvSpPr>
        <p:spPr>
          <a:xfrm>
            <a:off x="245625" y="1076000"/>
            <a:ext cx="210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Original recurrence: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7" name="Google Shape;50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8025" y="835488"/>
            <a:ext cx="4303301" cy="9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71"/>
          <p:cNvSpPr txBox="1"/>
          <p:nvPr/>
        </p:nvSpPr>
        <p:spPr>
          <a:xfrm>
            <a:off x="245625" y="2207725"/>
            <a:ext cx="54360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2: Calculate </a:t>
            </a:r>
            <a:r>
              <a:rPr b="0" i="0" lang="en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</a:t>
            </a:r>
            <a:r>
              <a:rPr b="0" baseline="-25000" i="1" lang="en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en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en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compare it to </a:t>
            </a:r>
            <a:r>
              <a:rPr b="0" i="1" lang="en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b="0" i="1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9" name="Google Shape;509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450" y="2923425"/>
            <a:ext cx="3792349" cy="103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71"/>
          <p:cNvSpPr txBox="1"/>
          <p:nvPr/>
        </p:nvSpPr>
        <p:spPr>
          <a:xfrm>
            <a:off x="4792200" y="2939088"/>
            <a:ext cx="64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3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71"/>
          <p:cNvSpPr txBox="1"/>
          <p:nvPr/>
        </p:nvSpPr>
        <p:spPr>
          <a:xfrm>
            <a:off x="4792200" y="3441588"/>
            <a:ext cx="64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6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71"/>
          <p:cNvSpPr txBox="1"/>
          <p:nvPr/>
        </p:nvSpPr>
        <p:spPr>
          <a:xfrm>
            <a:off x="5525891" y="2939088"/>
            <a:ext cx="64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1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71"/>
          <p:cNvSpPr txBox="1"/>
          <p:nvPr/>
        </p:nvSpPr>
        <p:spPr>
          <a:xfrm>
            <a:off x="5525891" y="3441588"/>
            <a:ext cx="64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1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71"/>
          <p:cNvSpPr txBox="1"/>
          <p:nvPr/>
        </p:nvSpPr>
        <p:spPr>
          <a:xfrm>
            <a:off x="6580875" y="2710225"/>
            <a:ext cx="16857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</a:t>
            </a:r>
            <a:r>
              <a:rPr b="0" baseline="-25000" i="1" lang="en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</a:t>
            </a:r>
            <a:r>
              <a:rPr b="0" baseline="-2500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71"/>
          <p:cNvSpPr txBox="1"/>
          <p:nvPr/>
        </p:nvSpPr>
        <p:spPr>
          <a:xfrm>
            <a:off x="6580875" y="3085663"/>
            <a:ext cx="16857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</a:t>
            </a:r>
            <a:r>
              <a:rPr b="0" baseline="-2500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 = x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Google Shape;516;p71"/>
          <p:cNvSpPr txBox="1"/>
          <p:nvPr/>
        </p:nvSpPr>
        <p:spPr>
          <a:xfrm>
            <a:off x="6580875" y="3494625"/>
            <a:ext cx="16857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baseline="3000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3 so x &lt; 1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7" name="Google Shape;517;p71"/>
          <p:cNvSpPr txBox="1"/>
          <p:nvPr/>
        </p:nvSpPr>
        <p:spPr>
          <a:xfrm>
            <a:off x="6580875" y="3877625"/>
            <a:ext cx="16857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= 1 so x &lt; c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71"/>
          <p:cNvSpPr txBox="1"/>
          <p:nvPr/>
        </p:nvSpPr>
        <p:spPr>
          <a:xfrm>
            <a:off x="6055575" y="4279025"/>
            <a:ext cx="27363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</a:t>
            </a:r>
            <a:r>
              <a:rPr b="0" baseline="-25000" i="1" lang="en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&lt; </a:t>
            </a:r>
            <a:r>
              <a:rPr b="0" i="1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 </a:t>
            </a:r>
            <a:r>
              <a:rPr b="0" i="0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T(</a:t>
            </a:r>
            <a:r>
              <a:rPr b="0" i="1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i="0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∈ Θ(</a:t>
            </a:r>
            <a:r>
              <a:rPr b="0" i="1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baseline="30000" i="1" lang="en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i="0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Google Shape;519;p71"/>
          <p:cNvSpPr txBox="1"/>
          <p:nvPr/>
        </p:nvSpPr>
        <p:spPr>
          <a:xfrm rot="-1022119">
            <a:off x="5024415" y="4011187"/>
            <a:ext cx="1293346" cy="5026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Ta-da!</a:t>
            </a:r>
            <a:endParaRPr b="0" i="0" sz="28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Modeling Code with Recurrences?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What is a Recurrence?</a:t>
            </a:r>
            <a:endParaRPr/>
          </a:p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243000" y="556500"/>
            <a:ext cx="8443800" cy="4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"/>
              <a:t>An expression that lets us express the runtime of a function </a:t>
            </a:r>
            <a:r>
              <a:rPr b="1" lang="en"/>
              <a:t>recursively.</a:t>
            </a:r>
            <a:br>
              <a:rPr b="1" lang="en"/>
            </a:br>
            <a:br>
              <a:rPr b="1" lang="en"/>
            </a:br>
            <a:r>
              <a:rPr b="1" lang="en"/>
              <a:t> 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23" name="Google Shape;12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6400" y="2088698"/>
            <a:ext cx="6596999" cy="146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What is a Recurrence?</a:t>
            </a:r>
            <a:endParaRPr/>
          </a:p>
        </p:txBody>
      </p:sp>
      <p:sp>
        <p:nvSpPr>
          <p:cNvPr id="129" name="Google Shape;129;p27"/>
          <p:cNvSpPr txBox="1"/>
          <p:nvPr>
            <p:ph idx="1" type="body"/>
          </p:nvPr>
        </p:nvSpPr>
        <p:spPr>
          <a:xfrm>
            <a:off x="243000" y="556500"/>
            <a:ext cx="8443800" cy="4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"/>
              <a:t>An expression that lets us express the runtime a function </a:t>
            </a:r>
            <a:r>
              <a:rPr b="1" lang="en"/>
              <a:t>recursively.</a:t>
            </a:r>
            <a:br>
              <a:rPr b="1" lang="en"/>
            </a:br>
            <a:br>
              <a:rPr b="1" lang="en"/>
            </a:br>
            <a:r>
              <a:rPr b="1" lang="en"/>
              <a:t> 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6400" y="2088698"/>
            <a:ext cx="6596999" cy="14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2653200" y="2757125"/>
            <a:ext cx="4945800" cy="39720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7"/>
          <p:cNvSpPr txBox="1"/>
          <p:nvPr/>
        </p:nvSpPr>
        <p:spPr>
          <a:xfrm>
            <a:off x="4212600" y="1739975"/>
            <a:ext cx="18270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Base Case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4212600" y="3320375"/>
            <a:ext cx="27813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Recursive Case</a:t>
            </a:r>
            <a:endParaRPr b="0" i="0" sz="2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7"/>
          <p:cNvSpPr/>
          <p:nvPr/>
        </p:nvSpPr>
        <p:spPr>
          <a:xfrm>
            <a:off x="2653200" y="2318950"/>
            <a:ext cx="4945800" cy="4377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27"/>
          <p:cNvCxnSpPr/>
          <p:nvPr/>
        </p:nvCxnSpPr>
        <p:spPr>
          <a:xfrm>
            <a:off x="2614575" y="2777825"/>
            <a:ext cx="50193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What is a Recurrence?</a:t>
            </a:r>
            <a:endParaRPr/>
          </a:p>
        </p:txBody>
      </p:sp>
      <p:sp>
        <p:nvSpPr>
          <p:cNvPr id="141" name="Google Shape;141;p28"/>
          <p:cNvSpPr txBox="1"/>
          <p:nvPr>
            <p:ph idx="1" type="body"/>
          </p:nvPr>
        </p:nvSpPr>
        <p:spPr>
          <a:xfrm>
            <a:off x="243000" y="556500"/>
            <a:ext cx="8443800" cy="4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"/>
              <a:t>An expression that lets us express the runtime a function </a:t>
            </a:r>
            <a:r>
              <a:rPr b="1" lang="en"/>
              <a:t>recursively.</a:t>
            </a:r>
            <a:br>
              <a:rPr b="1" lang="en"/>
            </a:br>
            <a:br>
              <a:rPr b="1" lang="en"/>
            </a:br>
            <a:r>
              <a:rPr b="1" lang="en"/>
              <a:t> 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42" name="Google Shape;14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6400" y="2088698"/>
            <a:ext cx="6596999" cy="14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8"/>
          <p:cNvSpPr/>
          <p:nvPr/>
        </p:nvSpPr>
        <p:spPr>
          <a:xfrm>
            <a:off x="2653200" y="2757125"/>
            <a:ext cx="4945800" cy="39720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8"/>
          <p:cNvSpPr txBox="1"/>
          <p:nvPr/>
        </p:nvSpPr>
        <p:spPr>
          <a:xfrm>
            <a:off x="4212600" y="1739975"/>
            <a:ext cx="18270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Base Case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3735450" y="3218850"/>
            <a:ext cx="27813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Recursive Case</a:t>
            </a:r>
            <a:endParaRPr b="0" i="0" sz="2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8"/>
          <p:cNvSpPr/>
          <p:nvPr/>
        </p:nvSpPr>
        <p:spPr>
          <a:xfrm>
            <a:off x="2653200" y="2318950"/>
            <a:ext cx="4945800" cy="4377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8"/>
          <p:cNvSpPr txBox="1"/>
          <p:nvPr/>
        </p:nvSpPr>
        <p:spPr>
          <a:xfrm>
            <a:off x="1683800" y="3951350"/>
            <a:ext cx="27813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Recursive Call</a:t>
            </a:r>
            <a:endParaRPr b="0" i="0" sz="14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28"/>
          <p:cNvCxnSpPr>
            <a:stCxn id="147" idx="0"/>
          </p:cNvCxnSpPr>
          <p:nvPr/>
        </p:nvCxnSpPr>
        <p:spPr>
          <a:xfrm flipH="1" rot="10800000">
            <a:off x="3074450" y="3134450"/>
            <a:ext cx="653100" cy="8169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9" name="Google Shape;149;p28"/>
          <p:cNvCxnSpPr/>
          <p:nvPr/>
        </p:nvCxnSpPr>
        <p:spPr>
          <a:xfrm>
            <a:off x="2614575" y="2777825"/>
            <a:ext cx="50193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